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82"/>
  </p:notesMasterIdLst>
  <p:sldIdLst>
    <p:sldId id="288" r:id="rId2"/>
    <p:sldId id="289" r:id="rId3"/>
    <p:sldId id="337" r:id="rId4"/>
    <p:sldId id="400" r:id="rId5"/>
    <p:sldId id="422" r:id="rId6"/>
    <p:sldId id="399" r:id="rId7"/>
    <p:sldId id="339" r:id="rId8"/>
    <p:sldId id="341" r:id="rId9"/>
    <p:sldId id="343" r:id="rId10"/>
    <p:sldId id="342" r:id="rId11"/>
    <p:sldId id="344" r:id="rId12"/>
    <p:sldId id="420" r:id="rId13"/>
    <p:sldId id="421" r:id="rId14"/>
    <p:sldId id="346" r:id="rId15"/>
    <p:sldId id="345" r:id="rId16"/>
    <p:sldId id="353" r:id="rId17"/>
    <p:sldId id="350" r:id="rId18"/>
    <p:sldId id="349" r:id="rId19"/>
    <p:sldId id="351" r:id="rId20"/>
    <p:sldId id="441" r:id="rId21"/>
    <p:sldId id="356" r:id="rId22"/>
    <p:sldId id="257" r:id="rId23"/>
    <p:sldId id="352" r:id="rId24"/>
    <p:sldId id="355" r:id="rId25"/>
    <p:sldId id="354" r:id="rId26"/>
    <p:sldId id="357" r:id="rId27"/>
    <p:sldId id="443" r:id="rId28"/>
    <p:sldId id="395" r:id="rId29"/>
    <p:sldId id="363" r:id="rId30"/>
    <p:sldId id="440" r:id="rId31"/>
    <p:sldId id="402" r:id="rId32"/>
    <p:sldId id="284" r:id="rId33"/>
    <p:sldId id="365" r:id="rId34"/>
    <p:sldId id="366" r:id="rId35"/>
    <p:sldId id="438" r:id="rId36"/>
    <p:sldId id="367" r:id="rId37"/>
    <p:sldId id="368" r:id="rId38"/>
    <p:sldId id="369" r:id="rId39"/>
    <p:sldId id="370" r:id="rId40"/>
    <p:sldId id="371" r:id="rId41"/>
    <p:sldId id="372" r:id="rId42"/>
    <p:sldId id="373" r:id="rId43"/>
    <p:sldId id="375" r:id="rId44"/>
    <p:sldId id="376" r:id="rId45"/>
    <p:sldId id="444" r:id="rId46"/>
    <p:sldId id="445" r:id="rId47"/>
    <p:sldId id="285" r:id="rId48"/>
    <p:sldId id="377" r:id="rId49"/>
    <p:sldId id="379" r:id="rId50"/>
    <p:sldId id="382" r:id="rId51"/>
    <p:sldId id="383" r:id="rId52"/>
    <p:sldId id="385" r:id="rId53"/>
    <p:sldId id="386" r:id="rId54"/>
    <p:sldId id="384" r:id="rId55"/>
    <p:sldId id="393" r:id="rId56"/>
    <p:sldId id="387" r:id="rId57"/>
    <p:sldId id="388" r:id="rId58"/>
    <p:sldId id="390" r:id="rId59"/>
    <p:sldId id="392" r:id="rId60"/>
    <p:sldId id="397" r:id="rId61"/>
    <p:sldId id="442" r:id="rId62"/>
    <p:sldId id="439" r:id="rId63"/>
    <p:sldId id="391" r:id="rId64"/>
    <p:sldId id="403" r:id="rId65"/>
    <p:sldId id="407" r:id="rId66"/>
    <p:sldId id="405" r:id="rId67"/>
    <p:sldId id="406" r:id="rId68"/>
    <p:sldId id="408" r:id="rId69"/>
    <p:sldId id="410" r:id="rId70"/>
    <p:sldId id="418" r:id="rId71"/>
    <p:sldId id="417" r:id="rId72"/>
    <p:sldId id="411" r:id="rId73"/>
    <p:sldId id="426" r:id="rId74"/>
    <p:sldId id="429" r:id="rId75"/>
    <p:sldId id="430" r:id="rId76"/>
    <p:sldId id="432" r:id="rId77"/>
    <p:sldId id="431" r:id="rId78"/>
    <p:sldId id="425" r:id="rId79"/>
    <p:sldId id="434" r:id="rId80"/>
    <p:sldId id="42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Eyser" initials="OE" lastIdx="1" clrIdx="0">
    <p:extLst>
      <p:ext uri="{19B8F6BF-5375-455C-9EA6-DF929625EA0E}">
        <p15:presenceInfo xmlns:p15="http://schemas.microsoft.com/office/powerpoint/2012/main" userId="624f5a1a6e5852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00CC00"/>
    <a:srgbClr val="CC00CC"/>
    <a:srgbClr val="CCCC00"/>
    <a:srgbClr val="FFD9D9"/>
    <a:srgbClr val="FFFF00"/>
    <a:srgbClr val="33CCCC"/>
    <a:srgbClr val="00CCFF"/>
    <a:srgbClr val="CAC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1A2FFE-404E-4F41-B0DE-571DF6BD915A}" v="261" dt="2025-06-12T14:59:33.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27" autoAdjust="0"/>
    <p:restoredTop sz="94660"/>
  </p:normalViewPr>
  <p:slideViewPr>
    <p:cSldViewPr>
      <p:cViewPr varScale="1">
        <p:scale>
          <a:sx n="67" d="100"/>
          <a:sy n="67" d="100"/>
        </p:scale>
        <p:origin x="52"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g Eyser" userId="624f5a1a6e585256" providerId="LiveId" clId="{8B1A2FFE-404E-4F41-B0DE-571DF6BD915A}"/>
    <pc:docChg chg="undo custSel addSld delSld modSld sldOrd">
      <pc:chgData name="Oleg Eyser" userId="624f5a1a6e585256" providerId="LiveId" clId="{8B1A2FFE-404E-4F41-B0DE-571DF6BD915A}" dt="2025-06-12T15:18:48.294" v="1356" actId="1037"/>
      <pc:docMkLst>
        <pc:docMk/>
      </pc:docMkLst>
      <pc:sldChg chg="del">
        <pc:chgData name="Oleg Eyser" userId="624f5a1a6e585256" providerId="LiveId" clId="{8B1A2FFE-404E-4F41-B0DE-571DF6BD915A}" dt="2025-06-12T14:59:52.720" v="1336" actId="47"/>
        <pc:sldMkLst>
          <pc:docMk/>
          <pc:sldMk cId="326765713" sldId="262"/>
        </pc:sldMkLst>
      </pc:sldChg>
      <pc:sldChg chg="del">
        <pc:chgData name="Oleg Eyser" userId="624f5a1a6e585256" providerId="LiveId" clId="{8B1A2FFE-404E-4F41-B0DE-571DF6BD915A}" dt="2025-06-12T14:59:52.720" v="1336" actId="47"/>
        <pc:sldMkLst>
          <pc:docMk/>
          <pc:sldMk cId="3758927343" sldId="264"/>
        </pc:sldMkLst>
      </pc:sldChg>
      <pc:sldChg chg="del">
        <pc:chgData name="Oleg Eyser" userId="624f5a1a6e585256" providerId="LiveId" clId="{8B1A2FFE-404E-4F41-B0DE-571DF6BD915A}" dt="2025-06-12T14:59:52.720" v="1336" actId="47"/>
        <pc:sldMkLst>
          <pc:docMk/>
          <pc:sldMk cId="2473230963" sldId="277"/>
        </pc:sldMkLst>
      </pc:sldChg>
      <pc:sldChg chg="modAnim">
        <pc:chgData name="Oleg Eyser" userId="624f5a1a6e585256" providerId="LiveId" clId="{8B1A2FFE-404E-4F41-B0DE-571DF6BD915A}" dt="2025-06-11T15:18:16.384" v="0"/>
        <pc:sldMkLst>
          <pc:docMk/>
          <pc:sldMk cId="210388990" sldId="284"/>
        </pc:sldMkLst>
      </pc:sldChg>
      <pc:sldChg chg="modSp mod">
        <pc:chgData name="Oleg Eyser" userId="624f5a1a6e585256" providerId="LiveId" clId="{8B1A2FFE-404E-4F41-B0DE-571DF6BD915A}" dt="2025-06-11T17:59:23.402" v="557" actId="1038"/>
        <pc:sldMkLst>
          <pc:docMk/>
          <pc:sldMk cId="1886241221" sldId="285"/>
        </pc:sldMkLst>
        <pc:spChg chg="mod">
          <ac:chgData name="Oleg Eyser" userId="624f5a1a6e585256" providerId="LiveId" clId="{8B1A2FFE-404E-4F41-B0DE-571DF6BD915A}" dt="2025-06-11T15:20:19.869" v="22" actId="20577"/>
          <ac:spMkLst>
            <pc:docMk/>
            <pc:sldMk cId="1886241221" sldId="285"/>
            <ac:spMk id="2" creationId="{4AB805BE-1D0D-B4BB-05D6-316BA59D2117}"/>
          </ac:spMkLst>
        </pc:spChg>
        <pc:spChg chg="mod">
          <ac:chgData name="Oleg Eyser" userId="624f5a1a6e585256" providerId="LiveId" clId="{8B1A2FFE-404E-4F41-B0DE-571DF6BD915A}" dt="2025-06-11T17:59:20.395" v="553" actId="12"/>
          <ac:spMkLst>
            <pc:docMk/>
            <pc:sldMk cId="1886241221" sldId="285"/>
            <ac:spMk id="5" creationId="{00000000-0000-0000-0000-000000000000}"/>
          </ac:spMkLst>
        </pc:spChg>
        <pc:spChg chg="mod">
          <ac:chgData name="Oleg Eyser" userId="624f5a1a6e585256" providerId="LiveId" clId="{8B1A2FFE-404E-4F41-B0DE-571DF6BD915A}" dt="2025-06-11T17:58:35.470" v="537" actId="1036"/>
          <ac:spMkLst>
            <pc:docMk/>
            <pc:sldMk cId="1886241221" sldId="285"/>
            <ac:spMk id="8" creationId="{00000000-0000-0000-0000-000000000000}"/>
          </ac:spMkLst>
        </pc:spChg>
        <pc:spChg chg="mod">
          <ac:chgData name="Oleg Eyser" userId="624f5a1a6e585256" providerId="LiveId" clId="{8B1A2FFE-404E-4F41-B0DE-571DF6BD915A}" dt="2025-06-11T17:59:13.262" v="552" actId="12"/>
          <ac:spMkLst>
            <pc:docMk/>
            <pc:sldMk cId="1886241221" sldId="285"/>
            <ac:spMk id="9" creationId="{00000000-0000-0000-0000-000000000000}"/>
          </ac:spMkLst>
        </pc:spChg>
        <pc:spChg chg="mod">
          <ac:chgData name="Oleg Eyser" userId="624f5a1a6e585256" providerId="LiveId" clId="{8B1A2FFE-404E-4F41-B0DE-571DF6BD915A}" dt="2025-06-11T17:58:59.953" v="548" actId="1037"/>
          <ac:spMkLst>
            <pc:docMk/>
            <pc:sldMk cId="1886241221" sldId="285"/>
            <ac:spMk id="16" creationId="{BDBA6C6C-0CA4-1589-F1A7-993A72D5F286}"/>
          </ac:spMkLst>
        </pc:spChg>
        <pc:picChg chg="mod">
          <ac:chgData name="Oleg Eyser" userId="624f5a1a6e585256" providerId="LiveId" clId="{8B1A2FFE-404E-4F41-B0DE-571DF6BD915A}" dt="2025-06-11T17:59:23.402" v="557" actId="1038"/>
          <ac:picMkLst>
            <pc:docMk/>
            <pc:sldMk cId="1886241221" sldId="285"/>
            <ac:picMk id="3" creationId="{00000000-0000-0000-0000-000000000000}"/>
          </ac:picMkLst>
        </pc:picChg>
      </pc:sldChg>
      <pc:sldChg chg="del">
        <pc:chgData name="Oleg Eyser" userId="624f5a1a6e585256" providerId="LiveId" clId="{8B1A2FFE-404E-4F41-B0DE-571DF6BD915A}" dt="2025-06-12T14:59:52.720" v="1336" actId="47"/>
        <pc:sldMkLst>
          <pc:docMk/>
          <pc:sldMk cId="749640114" sldId="286"/>
        </pc:sldMkLst>
      </pc:sldChg>
      <pc:sldChg chg="del">
        <pc:chgData name="Oleg Eyser" userId="624f5a1a6e585256" providerId="LiveId" clId="{8B1A2FFE-404E-4F41-B0DE-571DF6BD915A}" dt="2025-06-12T14:59:52.720" v="1336" actId="47"/>
        <pc:sldMkLst>
          <pc:docMk/>
          <pc:sldMk cId="2492423334" sldId="293"/>
        </pc:sldMkLst>
      </pc:sldChg>
      <pc:sldChg chg="del">
        <pc:chgData name="Oleg Eyser" userId="624f5a1a6e585256" providerId="LiveId" clId="{8B1A2FFE-404E-4F41-B0DE-571DF6BD915A}" dt="2025-06-12T14:59:52.720" v="1336" actId="47"/>
        <pc:sldMkLst>
          <pc:docMk/>
          <pc:sldMk cId="1172933358" sldId="295"/>
        </pc:sldMkLst>
      </pc:sldChg>
      <pc:sldChg chg="del">
        <pc:chgData name="Oleg Eyser" userId="624f5a1a6e585256" providerId="LiveId" clId="{8B1A2FFE-404E-4F41-B0DE-571DF6BD915A}" dt="2025-06-12T14:59:52.720" v="1336" actId="47"/>
        <pc:sldMkLst>
          <pc:docMk/>
          <pc:sldMk cId="2309022409" sldId="296"/>
        </pc:sldMkLst>
      </pc:sldChg>
      <pc:sldChg chg="del">
        <pc:chgData name="Oleg Eyser" userId="624f5a1a6e585256" providerId="LiveId" clId="{8B1A2FFE-404E-4F41-B0DE-571DF6BD915A}" dt="2025-06-11T15:18:45.882" v="1" actId="2696"/>
        <pc:sldMkLst>
          <pc:docMk/>
          <pc:sldMk cId="755258431" sldId="358"/>
        </pc:sldMkLst>
      </pc:sldChg>
      <pc:sldChg chg="add del">
        <pc:chgData name="Oleg Eyser" userId="624f5a1a6e585256" providerId="LiveId" clId="{8B1A2FFE-404E-4F41-B0DE-571DF6BD915A}" dt="2025-06-11T15:19:08.850" v="3" actId="47"/>
        <pc:sldMkLst>
          <pc:docMk/>
          <pc:sldMk cId="3196033662" sldId="358"/>
        </pc:sldMkLst>
      </pc:sldChg>
      <pc:sldChg chg="del">
        <pc:chgData name="Oleg Eyser" userId="624f5a1a6e585256" providerId="LiveId" clId="{8B1A2FFE-404E-4F41-B0DE-571DF6BD915A}" dt="2025-06-11T15:18:45.882" v="1" actId="2696"/>
        <pc:sldMkLst>
          <pc:docMk/>
          <pc:sldMk cId="3528038217" sldId="359"/>
        </pc:sldMkLst>
      </pc:sldChg>
      <pc:sldChg chg="add del">
        <pc:chgData name="Oleg Eyser" userId="624f5a1a6e585256" providerId="LiveId" clId="{8B1A2FFE-404E-4F41-B0DE-571DF6BD915A}" dt="2025-06-11T15:19:08.850" v="3" actId="47"/>
        <pc:sldMkLst>
          <pc:docMk/>
          <pc:sldMk cId="3918179398" sldId="359"/>
        </pc:sldMkLst>
      </pc:sldChg>
      <pc:sldChg chg="del">
        <pc:chgData name="Oleg Eyser" userId="624f5a1a6e585256" providerId="LiveId" clId="{8B1A2FFE-404E-4F41-B0DE-571DF6BD915A}" dt="2025-06-11T15:19:35.769" v="5" actId="47"/>
        <pc:sldMkLst>
          <pc:docMk/>
          <pc:sldMk cId="1326331307" sldId="361"/>
        </pc:sldMkLst>
      </pc:sldChg>
      <pc:sldChg chg="modSp">
        <pc:chgData name="Oleg Eyser" userId="624f5a1a6e585256" providerId="LiveId" clId="{8B1A2FFE-404E-4F41-B0DE-571DF6BD915A}" dt="2025-06-12T14:40:33.441" v="914" actId="20577"/>
        <pc:sldMkLst>
          <pc:docMk/>
          <pc:sldMk cId="594999729" sldId="366"/>
        </pc:sldMkLst>
        <pc:spChg chg="mod">
          <ac:chgData name="Oleg Eyser" userId="624f5a1a6e585256" providerId="LiveId" clId="{8B1A2FFE-404E-4F41-B0DE-571DF6BD915A}" dt="2025-06-12T14:40:32.507" v="913" actId="20577"/>
          <ac:spMkLst>
            <pc:docMk/>
            <pc:sldMk cId="594999729" sldId="366"/>
            <ac:spMk id="29" creationId="{DC5C40FD-F731-380E-151D-D5F86A3D4CD6}"/>
          </ac:spMkLst>
        </pc:spChg>
        <pc:spChg chg="mod">
          <ac:chgData name="Oleg Eyser" userId="624f5a1a6e585256" providerId="LiveId" clId="{8B1A2FFE-404E-4F41-B0DE-571DF6BD915A}" dt="2025-06-12T14:40:33.441" v="914" actId="20577"/>
          <ac:spMkLst>
            <pc:docMk/>
            <pc:sldMk cId="594999729" sldId="366"/>
            <ac:spMk id="30" creationId="{35459346-37D5-8599-1621-CF26E3852FA7}"/>
          </ac:spMkLst>
        </pc:spChg>
      </pc:sldChg>
      <pc:sldChg chg="modSp mod">
        <pc:chgData name="Oleg Eyser" userId="624f5a1a6e585256" providerId="LiveId" clId="{8B1A2FFE-404E-4F41-B0DE-571DF6BD915A}" dt="2025-06-11T18:00:04.016" v="598" actId="20577"/>
        <pc:sldMkLst>
          <pc:docMk/>
          <pc:sldMk cId="4125161461" sldId="377"/>
        </pc:sldMkLst>
        <pc:spChg chg="mod">
          <ac:chgData name="Oleg Eyser" userId="624f5a1a6e585256" providerId="LiveId" clId="{8B1A2FFE-404E-4F41-B0DE-571DF6BD915A}" dt="2025-06-11T18:00:04.016" v="598" actId="20577"/>
          <ac:spMkLst>
            <pc:docMk/>
            <pc:sldMk cId="4125161461" sldId="377"/>
            <ac:spMk id="9" creationId="{9824F13D-9232-CB9D-8F7C-E02EEEC20228}"/>
          </ac:spMkLst>
        </pc:spChg>
      </pc:sldChg>
      <pc:sldChg chg="modSp mod">
        <pc:chgData name="Oleg Eyser" userId="624f5a1a6e585256" providerId="LiveId" clId="{8B1A2FFE-404E-4F41-B0DE-571DF6BD915A}" dt="2025-06-12T14:38:25.134" v="829" actId="1038"/>
        <pc:sldMkLst>
          <pc:docMk/>
          <pc:sldMk cId="130292632" sldId="391"/>
        </pc:sldMkLst>
        <pc:spChg chg="mod">
          <ac:chgData name="Oleg Eyser" userId="624f5a1a6e585256" providerId="LiveId" clId="{8B1A2FFE-404E-4F41-B0DE-571DF6BD915A}" dt="2025-06-12T14:36:08.431" v="821" actId="1038"/>
          <ac:spMkLst>
            <pc:docMk/>
            <pc:sldMk cId="130292632" sldId="391"/>
            <ac:spMk id="12" creationId="{FFA8690A-5298-D864-14FC-7A700F583536}"/>
          </ac:spMkLst>
        </pc:spChg>
        <pc:spChg chg="mod">
          <ac:chgData name="Oleg Eyser" userId="624f5a1a6e585256" providerId="LiveId" clId="{8B1A2FFE-404E-4F41-B0DE-571DF6BD915A}" dt="2025-06-12T14:36:08.431" v="821" actId="1038"/>
          <ac:spMkLst>
            <pc:docMk/>
            <pc:sldMk cId="130292632" sldId="391"/>
            <ac:spMk id="13" creationId="{BD1707CE-81C5-925E-54F1-3643BDB19D2A}"/>
          </ac:spMkLst>
        </pc:spChg>
        <pc:spChg chg="mod">
          <ac:chgData name="Oleg Eyser" userId="624f5a1a6e585256" providerId="LiveId" clId="{8B1A2FFE-404E-4F41-B0DE-571DF6BD915A}" dt="2025-06-12T14:36:08.431" v="821" actId="1038"/>
          <ac:spMkLst>
            <pc:docMk/>
            <pc:sldMk cId="130292632" sldId="391"/>
            <ac:spMk id="16" creationId="{313135D5-31A3-441F-53F3-8FBEC6862F02}"/>
          </ac:spMkLst>
        </pc:spChg>
        <pc:spChg chg="mod">
          <ac:chgData name="Oleg Eyser" userId="624f5a1a6e585256" providerId="LiveId" clId="{8B1A2FFE-404E-4F41-B0DE-571DF6BD915A}" dt="2025-06-12T14:36:08.431" v="821" actId="1038"/>
          <ac:spMkLst>
            <pc:docMk/>
            <pc:sldMk cId="130292632" sldId="391"/>
            <ac:spMk id="20" creationId="{A4BFA39F-2BAA-89DD-5C97-345A446F380E}"/>
          </ac:spMkLst>
        </pc:spChg>
        <pc:spChg chg="mod">
          <ac:chgData name="Oleg Eyser" userId="624f5a1a6e585256" providerId="LiveId" clId="{8B1A2FFE-404E-4F41-B0DE-571DF6BD915A}" dt="2025-06-12T14:36:08.431" v="821" actId="1038"/>
          <ac:spMkLst>
            <pc:docMk/>
            <pc:sldMk cId="130292632" sldId="391"/>
            <ac:spMk id="22" creationId="{74C5803A-EC7C-6988-C43D-98F0ED211541}"/>
          </ac:spMkLst>
        </pc:spChg>
        <pc:picChg chg="mod">
          <ac:chgData name="Oleg Eyser" userId="624f5a1a6e585256" providerId="LiveId" clId="{8B1A2FFE-404E-4F41-B0DE-571DF6BD915A}" dt="2025-06-12T14:38:25.134" v="829" actId="1038"/>
          <ac:picMkLst>
            <pc:docMk/>
            <pc:sldMk cId="130292632" sldId="391"/>
            <ac:picMk id="31" creationId="{40CE5EC8-2900-A984-31C3-459C838B907B}"/>
          </ac:picMkLst>
        </pc:picChg>
        <pc:cxnChg chg="mod">
          <ac:chgData name="Oleg Eyser" userId="624f5a1a6e585256" providerId="LiveId" clId="{8B1A2FFE-404E-4F41-B0DE-571DF6BD915A}" dt="2025-06-12T14:36:08.431" v="821" actId="1038"/>
          <ac:cxnSpMkLst>
            <pc:docMk/>
            <pc:sldMk cId="130292632" sldId="391"/>
            <ac:cxnSpMk id="14" creationId="{18647227-EEE1-8A27-2E69-0F26FF235470}"/>
          </ac:cxnSpMkLst>
        </pc:cxnChg>
        <pc:cxnChg chg="mod">
          <ac:chgData name="Oleg Eyser" userId="624f5a1a6e585256" providerId="LiveId" clId="{8B1A2FFE-404E-4F41-B0DE-571DF6BD915A}" dt="2025-06-12T14:36:08.431" v="821" actId="1038"/>
          <ac:cxnSpMkLst>
            <pc:docMk/>
            <pc:sldMk cId="130292632" sldId="391"/>
            <ac:cxnSpMk id="15" creationId="{479DE385-D6DE-64E4-24B2-E356E87F9BD5}"/>
          </ac:cxnSpMkLst>
        </pc:cxnChg>
        <pc:cxnChg chg="mod">
          <ac:chgData name="Oleg Eyser" userId="624f5a1a6e585256" providerId="LiveId" clId="{8B1A2FFE-404E-4F41-B0DE-571DF6BD915A}" dt="2025-06-12T14:36:08.431" v="821" actId="1038"/>
          <ac:cxnSpMkLst>
            <pc:docMk/>
            <pc:sldMk cId="130292632" sldId="391"/>
            <ac:cxnSpMk id="17" creationId="{9AFD5CFE-6F1B-965C-E6CE-0FB4D6A954DC}"/>
          </ac:cxnSpMkLst>
        </pc:cxnChg>
        <pc:cxnChg chg="mod">
          <ac:chgData name="Oleg Eyser" userId="624f5a1a6e585256" providerId="LiveId" clId="{8B1A2FFE-404E-4F41-B0DE-571DF6BD915A}" dt="2025-06-12T14:36:08.431" v="821" actId="1038"/>
          <ac:cxnSpMkLst>
            <pc:docMk/>
            <pc:sldMk cId="130292632" sldId="391"/>
            <ac:cxnSpMk id="18" creationId="{D6E69E37-215D-889E-2D57-AE512E475971}"/>
          </ac:cxnSpMkLst>
        </pc:cxnChg>
        <pc:cxnChg chg="mod">
          <ac:chgData name="Oleg Eyser" userId="624f5a1a6e585256" providerId="LiveId" clId="{8B1A2FFE-404E-4F41-B0DE-571DF6BD915A}" dt="2025-06-12T14:36:08.431" v="821" actId="1038"/>
          <ac:cxnSpMkLst>
            <pc:docMk/>
            <pc:sldMk cId="130292632" sldId="391"/>
            <ac:cxnSpMk id="21" creationId="{9DDFE0EE-C588-E0CA-5FF8-61692611E20F}"/>
          </ac:cxnSpMkLst>
        </pc:cxnChg>
      </pc:sldChg>
      <pc:sldChg chg="modSp mod">
        <pc:chgData name="Oleg Eyser" userId="624f5a1a6e585256" providerId="LiveId" clId="{8B1A2FFE-404E-4F41-B0DE-571DF6BD915A}" dt="2025-06-11T18:01:15.364" v="613" actId="20577"/>
        <pc:sldMkLst>
          <pc:docMk/>
          <pc:sldMk cId="345205866" sldId="392"/>
        </pc:sldMkLst>
        <pc:spChg chg="mod">
          <ac:chgData name="Oleg Eyser" userId="624f5a1a6e585256" providerId="LiveId" clId="{8B1A2FFE-404E-4F41-B0DE-571DF6BD915A}" dt="2025-06-11T18:01:15.364" v="613" actId="20577"/>
          <ac:spMkLst>
            <pc:docMk/>
            <pc:sldMk cId="345205866" sldId="392"/>
            <ac:spMk id="2" creationId="{206A2B47-08A4-A6B8-F063-64DEB8E0EB59}"/>
          </ac:spMkLst>
        </pc:spChg>
      </pc:sldChg>
      <pc:sldChg chg="del">
        <pc:chgData name="Oleg Eyser" userId="624f5a1a6e585256" providerId="LiveId" clId="{8B1A2FFE-404E-4F41-B0DE-571DF6BD915A}" dt="2025-06-12T14:59:52.720" v="1336" actId="47"/>
        <pc:sldMkLst>
          <pc:docMk/>
          <pc:sldMk cId="2086684653" sldId="401"/>
        </pc:sldMkLst>
      </pc:sldChg>
      <pc:sldChg chg="addSp modSp mod">
        <pc:chgData name="Oleg Eyser" userId="624f5a1a6e585256" providerId="LiveId" clId="{8B1A2FFE-404E-4F41-B0DE-571DF6BD915A}" dt="2025-06-12T14:39:50.736" v="911" actId="14100"/>
        <pc:sldMkLst>
          <pc:docMk/>
          <pc:sldMk cId="2689113684" sldId="403"/>
        </pc:sldMkLst>
        <pc:spChg chg="mod">
          <ac:chgData name="Oleg Eyser" userId="624f5a1a6e585256" providerId="LiveId" clId="{8B1A2FFE-404E-4F41-B0DE-571DF6BD915A}" dt="2025-06-12T14:39:50.736" v="911" actId="14100"/>
          <ac:spMkLst>
            <pc:docMk/>
            <pc:sldMk cId="2689113684" sldId="403"/>
            <ac:spMk id="4" creationId="{5BF0E12B-5965-2073-3514-E72A57DD077C}"/>
          </ac:spMkLst>
        </pc:spChg>
        <pc:spChg chg="add mod">
          <ac:chgData name="Oleg Eyser" userId="624f5a1a6e585256" providerId="LiveId" clId="{8B1A2FFE-404E-4F41-B0DE-571DF6BD915A}" dt="2025-06-12T14:39:22.335" v="893" actId="12788"/>
          <ac:spMkLst>
            <pc:docMk/>
            <pc:sldMk cId="2689113684" sldId="403"/>
            <ac:spMk id="6" creationId="{ADB97149-087F-C81B-37F7-D5564C9056F6}"/>
          </ac:spMkLst>
        </pc:spChg>
        <pc:spChg chg="mod">
          <ac:chgData name="Oleg Eyser" userId="624f5a1a6e585256" providerId="LiveId" clId="{8B1A2FFE-404E-4F41-B0DE-571DF6BD915A}" dt="2025-06-12T14:39:44.499" v="909" actId="1035"/>
          <ac:spMkLst>
            <pc:docMk/>
            <pc:sldMk cId="2689113684" sldId="403"/>
            <ac:spMk id="8" creationId="{31427FE1-E851-EF63-00FC-148AF05D8F34}"/>
          </ac:spMkLst>
        </pc:spChg>
        <pc:spChg chg="mod">
          <ac:chgData name="Oleg Eyser" userId="624f5a1a6e585256" providerId="LiveId" clId="{8B1A2FFE-404E-4F41-B0DE-571DF6BD915A}" dt="2025-06-12T14:39:32.735" v="894" actId="12788"/>
          <ac:spMkLst>
            <pc:docMk/>
            <pc:sldMk cId="2689113684" sldId="403"/>
            <ac:spMk id="21" creationId="{30C16EDE-9DE8-84A5-E122-4FC588838A98}"/>
          </ac:spMkLst>
        </pc:spChg>
        <pc:spChg chg="mod">
          <ac:chgData name="Oleg Eyser" userId="624f5a1a6e585256" providerId="LiveId" clId="{8B1A2FFE-404E-4F41-B0DE-571DF6BD915A}" dt="2025-06-12T14:39:38.096" v="895" actId="12788"/>
          <ac:spMkLst>
            <pc:docMk/>
            <pc:sldMk cId="2689113684" sldId="403"/>
            <ac:spMk id="22" creationId="{721D7034-274F-2CF2-13E5-C46C35C59D4C}"/>
          </ac:spMkLst>
        </pc:spChg>
        <pc:picChg chg="mod">
          <ac:chgData name="Oleg Eyser" userId="624f5a1a6e585256" providerId="LiveId" clId="{8B1A2FFE-404E-4F41-B0DE-571DF6BD915A}" dt="2025-06-12T14:39:47.538" v="910" actId="1038"/>
          <ac:picMkLst>
            <pc:docMk/>
            <pc:sldMk cId="2689113684" sldId="403"/>
            <ac:picMk id="5" creationId="{3AAA52A3-D6E2-5D9D-F0BF-A37B15B331A2}"/>
          </ac:picMkLst>
        </pc:picChg>
        <pc:picChg chg="mod">
          <ac:chgData name="Oleg Eyser" userId="624f5a1a6e585256" providerId="LiveId" clId="{8B1A2FFE-404E-4F41-B0DE-571DF6BD915A}" dt="2025-06-12T14:39:44.499" v="909" actId="1035"/>
          <ac:picMkLst>
            <pc:docMk/>
            <pc:sldMk cId="2689113684" sldId="403"/>
            <ac:picMk id="7" creationId="{0E31FF8F-F773-D659-3482-B3225D3AF848}"/>
          </ac:picMkLst>
        </pc:picChg>
        <pc:picChg chg="mod">
          <ac:chgData name="Oleg Eyser" userId="624f5a1a6e585256" providerId="LiveId" clId="{8B1A2FFE-404E-4F41-B0DE-571DF6BD915A}" dt="2025-06-12T14:39:38.096" v="895" actId="12788"/>
          <ac:picMkLst>
            <pc:docMk/>
            <pc:sldMk cId="2689113684" sldId="403"/>
            <ac:picMk id="20" creationId="{14B79B82-FD29-CDD3-A291-1A3E0846375B}"/>
          </ac:picMkLst>
        </pc:picChg>
        <pc:picChg chg="mod">
          <ac:chgData name="Oleg Eyser" userId="624f5a1a6e585256" providerId="LiveId" clId="{8B1A2FFE-404E-4F41-B0DE-571DF6BD915A}" dt="2025-06-12T14:39:22.335" v="893" actId="12788"/>
          <ac:picMkLst>
            <pc:docMk/>
            <pc:sldMk cId="2689113684" sldId="403"/>
            <ac:picMk id="1026" creationId="{7BB57483-4332-4DCC-2649-CDB5E1DD283B}"/>
          </ac:picMkLst>
        </pc:picChg>
        <pc:cxnChg chg="mod">
          <ac:chgData name="Oleg Eyser" userId="624f5a1a6e585256" providerId="LiveId" clId="{8B1A2FFE-404E-4F41-B0DE-571DF6BD915A}" dt="2025-06-12T14:39:32.735" v="894" actId="12788"/>
          <ac:cxnSpMkLst>
            <pc:docMk/>
            <pc:sldMk cId="2689113684" sldId="403"/>
            <ac:cxnSpMk id="13" creationId="{BA71152B-812A-57EE-94F5-C029154F1FAC}"/>
          </ac:cxnSpMkLst>
        </pc:cxnChg>
      </pc:sldChg>
      <pc:sldChg chg="modSp mod">
        <pc:chgData name="Oleg Eyser" userId="624f5a1a6e585256" providerId="LiveId" clId="{8B1A2FFE-404E-4F41-B0DE-571DF6BD915A}" dt="2025-06-12T14:41:05.501" v="915" actId="207"/>
        <pc:sldMkLst>
          <pc:docMk/>
          <pc:sldMk cId="1198175060" sldId="405"/>
        </pc:sldMkLst>
        <pc:spChg chg="mod">
          <ac:chgData name="Oleg Eyser" userId="624f5a1a6e585256" providerId="LiveId" clId="{8B1A2FFE-404E-4F41-B0DE-571DF6BD915A}" dt="2025-06-12T14:41:05.501" v="915" actId="207"/>
          <ac:spMkLst>
            <pc:docMk/>
            <pc:sldMk cId="1198175060" sldId="405"/>
            <ac:spMk id="4" creationId="{7A8CE1CE-72C9-A673-0027-75B463D83182}"/>
          </ac:spMkLst>
        </pc:spChg>
      </pc:sldChg>
      <pc:sldChg chg="modSp mod">
        <pc:chgData name="Oleg Eyser" userId="624f5a1a6e585256" providerId="LiveId" clId="{8B1A2FFE-404E-4F41-B0DE-571DF6BD915A}" dt="2025-06-12T15:07:17.850" v="1338" actId="20577"/>
        <pc:sldMkLst>
          <pc:docMk/>
          <pc:sldMk cId="3623278085" sldId="406"/>
        </pc:sldMkLst>
        <pc:spChg chg="mod">
          <ac:chgData name="Oleg Eyser" userId="624f5a1a6e585256" providerId="LiveId" clId="{8B1A2FFE-404E-4F41-B0DE-571DF6BD915A}" dt="2025-06-12T14:41:21.911" v="918" actId="207"/>
          <ac:spMkLst>
            <pc:docMk/>
            <pc:sldMk cId="3623278085" sldId="406"/>
            <ac:spMk id="4" creationId="{7A8CE1CE-72C9-A673-0027-75B463D83182}"/>
          </ac:spMkLst>
        </pc:spChg>
        <pc:spChg chg="mod">
          <ac:chgData name="Oleg Eyser" userId="624f5a1a6e585256" providerId="LiveId" clId="{8B1A2FFE-404E-4F41-B0DE-571DF6BD915A}" dt="2025-06-12T15:07:17.850" v="1338" actId="20577"/>
          <ac:spMkLst>
            <pc:docMk/>
            <pc:sldMk cId="3623278085" sldId="406"/>
            <ac:spMk id="15" creationId="{01295A5A-973B-955B-9937-370D30FBAC51}"/>
          </ac:spMkLst>
        </pc:spChg>
      </pc:sldChg>
      <pc:sldChg chg="modSp mod">
        <pc:chgData name="Oleg Eyser" userId="624f5a1a6e585256" providerId="LiveId" clId="{8B1A2FFE-404E-4F41-B0DE-571DF6BD915A}" dt="2025-06-12T14:41:12.181" v="916" actId="207"/>
        <pc:sldMkLst>
          <pc:docMk/>
          <pc:sldMk cId="2854300786" sldId="407"/>
        </pc:sldMkLst>
        <pc:spChg chg="mod">
          <ac:chgData name="Oleg Eyser" userId="624f5a1a6e585256" providerId="LiveId" clId="{8B1A2FFE-404E-4F41-B0DE-571DF6BD915A}" dt="2025-06-12T14:41:12.181" v="916" actId="207"/>
          <ac:spMkLst>
            <pc:docMk/>
            <pc:sldMk cId="2854300786" sldId="407"/>
            <ac:spMk id="4" creationId="{F2237173-D9FA-BEF3-9477-E1040D3F9B7F}"/>
          </ac:spMkLst>
        </pc:spChg>
      </pc:sldChg>
      <pc:sldChg chg="modSp mod">
        <pc:chgData name="Oleg Eyser" userId="624f5a1a6e585256" providerId="LiveId" clId="{8B1A2FFE-404E-4F41-B0DE-571DF6BD915A}" dt="2025-06-12T14:42:03.146" v="923" actId="208"/>
        <pc:sldMkLst>
          <pc:docMk/>
          <pc:sldMk cId="2356472345" sldId="408"/>
        </pc:sldMkLst>
        <pc:spChg chg="mod">
          <ac:chgData name="Oleg Eyser" userId="624f5a1a6e585256" providerId="LiveId" clId="{8B1A2FFE-404E-4F41-B0DE-571DF6BD915A}" dt="2025-06-12T14:41:48.569" v="920" actId="207"/>
          <ac:spMkLst>
            <pc:docMk/>
            <pc:sldMk cId="2356472345" sldId="408"/>
            <ac:spMk id="4" creationId="{8CEC9838-B991-9BCB-53A5-DF626A58D471}"/>
          </ac:spMkLst>
        </pc:spChg>
        <pc:spChg chg="mod">
          <ac:chgData name="Oleg Eyser" userId="624f5a1a6e585256" providerId="LiveId" clId="{8B1A2FFE-404E-4F41-B0DE-571DF6BD915A}" dt="2025-06-12T14:41:57.302" v="922" actId="207"/>
          <ac:spMkLst>
            <pc:docMk/>
            <pc:sldMk cId="2356472345" sldId="408"/>
            <ac:spMk id="12" creationId="{9185C29F-B02B-47B1-EAD6-2536DD3861F1}"/>
          </ac:spMkLst>
        </pc:spChg>
        <pc:spChg chg="mod">
          <ac:chgData name="Oleg Eyser" userId="624f5a1a6e585256" providerId="LiveId" clId="{8B1A2FFE-404E-4F41-B0DE-571DF6BD915A}" dt="2025-06-12T14:41:51.813" v="921" actId="207"/>
          <ac:spMkLst>
            <pc:docMk/>
            <pc:sldMk cId="2356472345" sldId="408"/>
            <ac:spMk id="15" creationId="{EE6C9B59-53B9-DBFF-4D97-08DF597EFD61}"/>
          </ac:spMkLst>
        </pc:spChg>
        <pc:spChg chg="mod">
          <ac:chgData name="Oleg Eyser" userId="624f5a1a6e585256" providerId="LiveId" clId="{8B1A2FFE-404E-4F41-B0DE-571DF6BD915A}" dt="2025-06-12T14:41:51.813" v="921" actId="207"/>
          <ac:spMkLst>
            <pc:docMk/>
            <pc:sldMk cId="2356472345" sldId="408"/>
            <ac:spMk id="23" creationId="{21036411-0316-B5C6-8AAE-392A426021B6}"/>
          </ac:spMkLst>
        </pc:spChg>
        <pc:spChg chg="mod">
          <ac:chgData name="Oleg Eyser" userId="624f5a1a6e585256" providerId="LiveId" clId="{8B1A2FFE-404E-4F41-B0DE-571DF6BD915A}" dt="2025-06-12T14:41:51.813" v="921" actId="207"/>
          <ac:spMkLst>
            <pc:docMk/>
            <pc:sldMk cId="2356472345" sldId="408"/>
            <ac:spMk id="26" creationId="{01B87E19-3687-2958-EB44-374AE91E8F53}"/>
          </ac:spMkLst>
        </pc:spChg>
        <pc:spChg chg="mod">
          <ac:chgData name="Oleg Eyser" userId="624f5a1a6e585256" providerId="LiveId" clId="{8B1A2FFE-404E-4F41-B0DE-571DF6BD915A}" dt="2025-06-12T14:41:51.813" v="921" actId="207"/>
          <ac:spMkLst>
            <pc:docMk/>
            <pc:sldMk cId="2356472345" sldId="408"/>
            <ac:spMk id="28" creationId="{196105C0-5E31-2B1D-BC42-96E4AE56F2CB}"/>
          </ac:spMkLst>
        </pc:spChg>
        <pc:cxnChg chg="mod">
          <ac:chgData name="Oleg Eyser" userId="624f5a1a6e585256" providerId="LiveId" clId="{8B1A2FFE-404E-4F41-B0DE-571DF6BD915A}" dt="2025-06-12T14:42:03.146" v="923" actId="208"/>
          <ac:cxnSpMkLst>
            <pc:docMk/>
            <pc:sldMk cId="2356472345" sldId="408"/>
            <ac:cxnSpMk id="17" creationId="{542585F6-D771-A76B-4173-B65B064B82B6}"/>
          </ac:cxnSpMkLst>
        </pc:cxnChg>
      </pc:sldChg>
      <pc:sldChg chg="del">
        <pc:chgData name="Oleg Eyser" userId="624f5a1a6e585256" providerId="LiveId" clId="{8B1A2FFE-404E-4F41-B0DE-571DF6BD915A}" dt="2025-06-12T14:41:37.083" v="919" actId="47"/>
        <pc:sldMkLst>
          <pc:docMk/>
          <pc:sldMk cId="2838950489" sldId="409"/>
        </pc:sldMkLst>
      </pc:sldChg>
      <pc:sldChg chg="modSp mod">
        <pc:chgData name="Oleg Eyser" userId="624f5a1a6e585256" providerId="LiveId" clId="{8B1A2FFE-404E-4F41-B0DE-571DF6BD915A}" dt="2025-06-12T14:42:23.674" v="926" actId="20577"/>
        <pc:sldMkLst>
          <pc:docMk/>
          <pc:sldMk cId="735530189" sldId="410"/>
        </pc:sldMkLst>
        <pc:spChg chg="mod">
          <ac:chgData name="Oleg Eyser" userId="624f5a1a6e585256" providerId="LiveId" clId="{8B1A2FFE-404E-4F41-B0DE-571DF6BD915A}" dt="2025-06-12T14:42:23.674" v="926" actId="20577"/>
          <ac:spMkLst>
            <pc:docMk/>
            <pc:sldMk cId="735530189" sldId="410"/>
            <ac:spMk id="6" creationId="{A19B8B17-5310-7D9F-48E4-D3BCE4381043}"/>
          </ac:spMkLst>
        </pc:spChg>
      </pc:sldChg>
      <pc:sldChg chg="del">
        <pc:chgData name="Oleg Eyser" userId="624f5a1a6e585256" providerId="LiveId" clId="{8B1A2FFE-404E-4F41-B0DE-571DF6BD915A}" dt="2025-06-12T14:59:52.720" v="1336" actId="47"/>
        <pc:sldMkLst>
          <pc:docMk/>
          <pc:sldMk cId="74496692" sldId="414"/>
        </pc:sldMkLst>
      </pc:sldChg>
      <pc:sldChg chg="modSp mod">
        <pc:chgData name="Oleg Eyser" userId="624f5a1a6e585256" providerId="LiveId" clId="{8B1A2FFE-404E-4F41-B0DE-571DF6BD915A}" dt="2025-06-12T14:42:29.291" v="927" actId="207"/>
        <pc:sldMkLst>
          <pc:docMk/>
          <pc:sldMk cId="1704486344" sldId="418"/>
        </pc:sldMkLst>
        <pc:spChg chg="mod">
          <ac:chgData name="Oleg Eyser" userId="624f5a1a6e585256" providerId="LiveId" clId="{8B1A2FFE-404E-4F41-B0DE-571DF6BD915A}" dt="2025-06-12T14:42:29.291" v="927" actId="207"/>
          <ac:spMkLst>
            <pc:docMk/>
            <pc:sldMk cId="1704486344" sldId="418"/>
            <ac:spMk id="5" creationId="{9A3AA21F-35CB-775D-48D7-08EF1768E582}"/>
          </ac:spMkLst>
        </pc:spChg>
      </pc:sldChg>
      <pc:sldChg chg="addSp delSp modSp mod">
        <pc:chgData name="Oleg Eyser" userId="624f5a1a6e585256" providerId="LiveId" clId="{8B1A2FFE-404E-4F41-B0DE-571DF6BD915A}" dt="2025-06-12T15:18:48.294" v="1356" actId="1037"/>
        <pc:sldMkLst>
          <pc:docMk/>
          <pc:sldMk cId="3770803150" sldId="425"/>
        </pc:sldMkLst>
        <pc:spChg chg="mod">
          <ac:chgData name="Oleg Eyser" userId="624f5a1a6e585256" providerId="LiveId" clId="{8B1A2FFE-404E-4F41-B0DE-571DF6BD915A}" dt="2025-06-12T14:53:15.414" v="1053" actId="20577"/>
          <ac:spMkLst>
            <pc:docMk/>
            <pc:sldMk cId="3770803150" sldId="425"/>
            <ac:spMk id="2" creationId="{002D573E-12A8-7E4C-E2AB-261539F795F1}"/>
          </ac:spMkLst>
        </pc:spChg>
        <pc:spChg chg="del">
          <ac:chgData name="Oleg Eyser" userId="624f5a1a6e585256" providerId="LiveId" clId="{8B1A2FFE-404E-4F41-B0DE-571DF6BD915A}" dt="2025-06-12T14:53:18.605" v="1054" actId="478"/>
          <ac:spMkLst>
            <pc:docMk/>
            <pc:sldMk cId="3770803150" sldId="425"/>
            <ac:spMk id="7" creationId="{4B566D0C-2E31-0F46-668F-347AF1107181}"/>
          </ac:spMkLst>
        </pc:spChg>
        <pc:spChg chg="del">
          <ac:chgData name="Oleg Eyser" userId="624f5a1a6e585256" providerId="LiveId" clId="{8B1A2FFE-404E-4F41-B0DE-571DF6BD915A}" dt="2025-06-12T14:53:34.028" v="1059" actId="478"/>
          <ac:spMkLst>
            <pc:docMk/>
            <pc:sldMk cId="3770803150" sldId="425"/>
            <ac:spMk id="9" creationId="{FA084142-2CDD-12E0-CC05-B73A0FDBD89B}"/>
          </ac:spMkLst>
        </pc:spChg>
        <pc:spChg chg="del">
          <ac:chgData name="Oleg Eyser" userId="624f5a1a6e585256" providerId="LiveId" clId="{8B1A2FFE-404E-4F41-B0DE-571DF6BD915A}" dt="2025-06-12T14:53:34.028" v="1059" actId="478"/>
          <ac:spMkLst>
            <pc:docMk/>
            <pc:sldMk cId="3770803150" sldId="425"/>
            <ac:spMk id="10" creationId="{10B95C57-AAA6-F072-841B-5B10084ADC25}"/>
          </ac:spMkLst>
        </pc:spChg>
        <pc:spChg chg="del">
          <ac:chgData name="Oleg Eyser" userId="624f5a1a6e585256" providerId="LiveId" clId="{8B1A2FFE-404E-4F41-B0DE-571DF6BD915A}" dt="2025-06-12T14:53:20.836" v="1056" actId="478"/>
          <ac:spMkLst>
            <pc:docMk/>
            <pc:sldMk cId="3770803150" sldId="425"/>
            <ac:spMk id="11" creationId="{88103261-E5C9-10DF-342B-03CB2C34C30E}"/>
          </ac:spMkLst>
        </pc:spChg>
        <pc:spChg chg="del">
          <ac:chgData name="Oleg Eyser" userId="624f5a1a6e585256" providerId="LiveId" clId="{8B1A2FFE-404E-4F41-B0DE-571DF6BD915A}" dt="2025-06-12T14:53:19.956" v="1055" actId="478"/>
          <ac:spMkLst>
            <pc:docMk/>
            <pc:sldMk cId="3770803150" sldId="425"/>
            <ac:spMk id="12" creationId="{F927DDB6-FEA9-FF62-2285-46AD6DDAAC1B}"/>
          </ac:spMkLst>
        </pc:spChg>
        <pc:spChg chg="add mod">
          <ac:chgData name="Oleg Eyser" userId="624f5a1a6e585256" providerId="LiveId" clId="{8B1A2FFE-404E-4F41-B0DE-571DF6BD915A}" dt="2025-06-12T14:56:05.453" v="1118" actId="1035"/>
          <ac:spMkLst>
            <pc:docMk/>
            <pc:sldMk cId="3770803150" sldId="425"/>
            <ac:spMk id="13" creationId="{48E08ADB-3289-14A8-9451-A3AB5915EF7E}"/>
          </ac:spMkLst>
        </pc:spChg>
        <pc:spChg chg="add mod">
          <ac:chgData name="Oleg Eyser" userId="624f5a1a6e585256" providerId="LiveId" clId="{8B1A2FFE-404E-4F41-B0DE-571DF6BD915A}" dt="2025-06-12T14:56:05.453" v="1118" actId="1035"/>
          <ac:spMkLst>
            <pc:docMk/>
            <pc:sldMk cId="3770803150" sldId="425"/>
            <ac:spMk id="15" creationId="{3656557B-068F-FD92-1C3D-2F42D5F96EDD}"/>
          </ac:spMkLst>
        </pc:spChg>
        <pc:spChg chg="add mod">
          <ac:chgData name="Oleg Eyser" userId="624f5a1a6e585256" providerId="LiveId" clId="{8B1A2FFE-404E-4F41-B0DE-571DF6BD915A}" dt="2025-06-12T14:58:26.808" v="1326" actId="1036"/>
          <ac:spMkLst>
            <pc:docMk/>
            <pc:sldMk cId="3770803150" sldId="425"/>
            <ac:spMk id="17" creationId="{7F9537D5-DBAE-172A-7054-C63F4FCC9417}"/>
          </ac:spMkLst>
        </pc:spChg>
        <pc:spChg chg="add del mod">
          <ac:chgData name="Oleg Eyser" userId="624f5a1a6e585256" providerId="LiveId" clId="{8B1A2FFE-404E-4F41-B0DE-571DF6BD915A}" dt="2025-06-12T14:56:22.656" v="1119" actId="478"/>
          <ac:spMkLst>
            <pc:docMk/>
            <pc:sldMk cId="3770803150" sldId="425"/>
            <ac:spMk id="19" creationId="{5135B3FF-EB4E-8349-F5E3-5E328DBC1BE5}"/>
          </ac:spMkLst>
        </pc:spChg>
        <pc:spChg chg="add mod">
          <ac:chgData name="Oleg Eyser" userId="624f5a1a6e585256" providerId="LiveId" clId="{8B1A2FFE-404E-4F41-B0DE-571DF6BD915A}" dt="2025-06-12T14:58:38.033" v="1332" actId="1038"/>
          <ac:spMkLst>
            <pc:docMk/>
            <pc:sldMk cId="3770803150" sldId="425"/>
            <ac:spMk id="21" creationId="{87572C5E-A900-0757-2FA7-9C0654DA02B3}"/>
          </ac:spMkLst>
        </pc:spChg>
        <pc:spChg chg="add mod">
          <ac:chgData name="Oleg Eyser" userId="624f5a1a6e585256" providerId="LiveId" clId="{8B1A2FFE-404E-4F41-B0DE-571DF6BD915A}" dt="2025-06-12T15:18:48.294" v="1356" actId="1037"/>
          <ac:spMkLst>
            <pc:docMk/>
            <pc:sldMk cId="3770803150" sldId="425"/>
            <ac:spMk id="22" creationId="{2DB68DC7-91ED-D7E7-9B68-F00888642FE5}"/>
          </ac:spMkLst>
        </pc:spChg>
        <pc:picChg chg="add del">
          <ac:chgData name="Oleg Eyser" userId="624f5a1a6e585256" providerId="LiveId" clId="{8B1A2FFE-404E-4F41-B0DE-571DF6BD915A}" dt="2025-06-12T14:53:34.028" v="1059" actId="478"/>
          <ac:picMkLst>
            <pc:docMk/>
            <pc:sldMk cId="3770803150" sldId="425"/>
            <ac:picMk id="4" creationId="{A8D491C7-6AE7-373E-10EB-C233468BBB3E}"/>
          </ac:picMkLst>
        </pc:picChg>
        <pc:picChg chg="add mod">
          <ac:chgData name="Oleg Eyser" userId="624f5a1a6e585256" providerId="LiveId" clId="{8B1A2FFE-404E-4F41-B0DE-571DF6BD915A}" dt="2025-06-12T14:58:15.190" v="1307" actId="14100"/>
          <ac:picMkLst>
            <pc:docMk/>
            <pc:sldMk cId="3770803150" sldId="425"/>
            <ac:picMk id="5" creationId="{EF73242F-183D-525A-1F25-7E4E5070FC82}"/>
          </ac:picMkLst>
        </pc:picChg>
        <pc:picChg chg="add mod">
          <ac:chgData name="Oleg Eyser" userId="624f5a1a6e585256" providerId="LiveId" clId="{8B1A2FFE-404E-4F41-B0DE-571DF6BD915A}" dt="2025-06-12T14:56:05.453" v="1118" actId="1035"/>
          <ac:picMkLst>
            <pc:docMk/>
            <pc:sldMk cId="3770803150" sldId="425"/>
            <ac:picMk id="6" creationId="{3FE52159-5BD3-98D4-6A02-31BDF82E88F3}"/>
          </ac:picMkLst>
        </pc:picChg>
        <pc:picChg chg="add mod">
          <ac:chgData name="Oleg Eyser" userId="624f5a1a6e585256" providerId="LiveId" clId="{8B1A2FFE-404E-4F41-B0DE-571DF6BD915A}" dt="2025-06-12T14:58:26.808" v="1326" actId="1036"/>
          <ac:picMkLst>
            <pc:docMk/>
            <pc:sldMk cId="3770803150" sldId="425"/>
            <ac:picMk id="8" creationId="{3DE3EF7C-B877-996A-BC45-529813D2D700}"/>
          </ac:picMkLst>
        </pc:picChg>
        <pc:picChg chg="add mod">
          <ac:chgData name="Oleg Eyser" userId="624f5a1a6e585256" providerId="LiveId" clId="{8B1A2FFE-404E-4F41-B0DE-571DF6BD915A}" dt="2025-06-12T14:58:26.808" v="1326" actId="1036"/>
          <ac:picMkLst>
            <pc:docMk/>
            <pc:sldMk cId="3770803150" sldId="425"/>
            <ac:picMk id="18" creationId="{48533C24-F823-F8FC-1F81-B421453FC800}"/>
          </ac:picMkLst>
        </pc:picChg>
        <pc:picChg chg="add mod">
          <ac:chgData name="Oleg Eyser" userId="624f5a1a6e585256" providerId="LiveId" clId="{8B1A2FFE-404E-4F41-B0DE-571DF6BD915A}" dt="2025-06-12T14:58:26.808" v="1326" actId="1036"/>
          <ac:picMkLst>
            <pc:docMk/>
            <pc:sldMk cId="3770803150" sldId="425"/>
            <ac:picMk id="20" creationId="{D3098297-DF73-1BC9-5DFB-3E9FFD826013}"/>
          </ac:picMkLst>
        </pc:picChg>
        <pc:cxnChg chg="mod">
          <ac:chgData name="Oleg Eyser" userId="624f5a1a6e585256" providerId="LiveId" clId="{8B1A2FFE-404E-4F41-B0DE-571DF6BD915A}" dt="2025-06-12T14:56:05.453" v="1118" actId="1035"/>
          <ac:cxnSpMkLst>
            <pc:docMk/>
            <pc:sldMk cId="3770803150" sldId="425"/>
            <ac:cxnSpMk id="14" creationId="{ACF25D8F-14AD-ADBE-F099-BC3218B1DF6D}"/>
          </ac:cxnSpMkLst>
        </pc:cxnChg>
        <pc:cxnChg chg="add mod">
          <ac:chgData name="Oleg Eyser" userId="624f5a1a6e585256" providerId="LiveId" clId="{8B1A2FFE-404E-4F41-B0DE-571DF6BD915A}" dt="2025-06-12T14:56:05.453" v="1118" actId="1035"/>
          <ac:cxnSpMkLst>
            <pc:docMk/>
            <pc:sldMk cId="3770803150" sldId="425"/>
            <ac:cxnSpMk id="16" creationId="{59540376-D514-910C-20DB-DD0138159568}"/>
          </ac:cxnSpMkLst>
        </pc:cxnChg>
      </pc:sldChg>
      <pc:sldChg chg="modSp mod">
        <pc:chgData name="Oleg Eyser" userId="624f5a1a6e585256" providerId="LiveId" clId="{8B1A2FFE-404E-4F41-B0DE-571DF6BD915A}" dt="2025-06-12T14:43:53.719" v="932" actId="1035"/>
        <pc:sldMkLst>
          <pc:docMk/>
          <pc:sldMk cId="427368983" sldId="426"/>
        </pc:sldMkLst>
        <pc:spChg chg="mod">
          <ac:chgData name="Oleg Eyser" userId="624f5a1a6e585256" providerId="LiveId" clId="{8B1A2FFE-404E-4F41-B0DE-571DF6BD915A}" dt="2025-06-12T14:43:53.719" v="932" actId="1035"/>
          <ac:spMkLst>
            <pc:docMk/>
            <pc:sldMk cId="427368983" sldId="426"/>
            <ac:spMk id="11" creationId="{EFF5A8FE-6AE9-0070-E956-87EDD15187A5}"/>
          </ac:spMkLst>
        </pc:spChg>
      </pc:sldChg>
      <pc:sldChg chg="del">
        <pc:chgData name="Oleg Eyser" userId="624f5a1a6e585256" providerId="LiveId" clId="{8B1A2FFE-404E-4F41-B0DE-571DF6BD915A}" dt="2025-06-12T14:52:50.318" v="1036" actId="47"/>
        <pc:sldMkLst>
          <pc:docMk/>
          <pc:sldMk cId="2436013832" sldId="427"/>
        </pc:sldMkLst>
      </pc:sldChg>
      <pc:sldChg chg="modSp mod">
        <pc:chgData name="Oleg Eyser" userId="624f5a1a6e585256" providerId="LiveId" clId="{8B1A2FFE-404E-4F41-B0DE-571DF6BD915A}" dt="2025-06-12T14:58:56.805" v="1335" actId="1036"/>
        <pc:sldMkLst>
          <pc:docMk/>
          <pc:sldMk cId="1278730542" sldId="428"/>
        </pc:sldMkLst>
        <pc:spChg chg="mod">
          <ac:chgData name="Oleg Eyser" userId="624f5a1a6e585256" providerId="LiveId" clId="{8B1A2FFE-404E-4F41-B0DE-571DF6BD915A}" dt="2025-06-12T14:58:56.805" v="1335" actId="1036"/>
          <ac:spMkLst>
            <pc:docMk/>
            <pc:sldMk cId="1278730542" sldId="428"/>
            <ac:spMk id="3" creationId="{51CA64EC-019F-FDEF-1B19-9CD5DF486444}"/>
          </ac:spMkLst>
        </pc:spChg>
      </pc:sldChg>
      <pc:sldChg chg="modSp mod">
        <pc:chgData name="Oleg Eyser" userId="624f5a1a6e585256" providerId="LiveId" clId="{8B1A2FFE-404E-4F41-B0DE-571DF6BD915A}" dt="2025-06-12T15:17:24.428" v="1339" actId="14100"/>
        <pc:sldMkLst>
          <pc:docMk/>
          <pc:sldMk cId="2402006824" sldId="429"/>
        </pc:sldMkLst>
        <pc:spChg chg="mod">
          <ac:chgData name="Oleg Eyser" userId="624f5a1a6e585256" providerId="LiveId" clId="{8B1A2FFE-404E-4F41-B0DE-571DF6BD915A}" dt="2025-06-12T15:17:24.428" v="1339" actId="14100"/>
          <ac:spMkLst>
            <pc:docMk/>
            <pc:sldMk cId="2402006824" sldId="429"/>
            <ac:spMk id="10" creationId="{D3C010A7-9B1E-59F2-7431-A027415AAB63}"/>
          </ac:spMkLst>
        </pc:spChg>
      </pc:sldChg>
      <pc:sldChg chg="modSp mod">
        <pc:chgData name="Oleg Eyser" userId="624f5a1a6e585256" providerId="LiveId" clId="{8B1A2FFE-404E-4F41-B0DE-571DF6BD915A}" dt="2025-06-12T14:44:43.345" v="949" actId="207"/>
        <pc:sldMkLst>
          <pc:docMk/>
          <pc:sldMk cId="1131622044" sldId="430"/>
        </pc:sldMkLst>
        <pc:spChg chg="mod">
          <ac:chgData name="Oleg Eyser" userId="624f5a1a6e585256" providerId="LiveId" clId="{8B1A2FFE-404E-4F41-B0DE-571DF6BD915A}" dt="2025-06-12T14:44:31.756" v="948" actId="20577"/>
          <ac:spMkLst>
            <pc:docMk/>
            <pc:sldMk cId="1131622044" sldId="430"/>
            <ac:spMk id="2" creationId="{A23EA99B-4F74-681C-C368-AA3EB956DBDA}"/>
          </ac:spMkLst>
        </pc:spChg>
        <pc:spChg chg="mod">
          <ac:chgData name="Oleg Eyser" userId="624f5a1a6e585256" providerId="LiveId" clId="{8B1A2FFE-404E-4F41-B0DE-571DF6BD915A}" dt="2025-06-12T14:44:43.345" v="949" actId="207"/>
          <ac:spMkLst>
            <pc:docMk/>
            <pc:sldMk cId="1131622044" sldId="430"/>
            <ac:spMk id="6" creationId="{02925955-ADE7-5226-D30C-FB40C8B94B80}"/>
          </ac:spMkLst>
        </pc:spChg>
      </pc:sldChg>
      <pc:sldChg chg="addSp delSp modSp mod">
        <pc:chgData name="Oleg Eyser" userId="624f5a1a6e585256" providerId="LiveId" clId="{8B1A2FFE-404E-4F41-B0DE-571DF6BD915A}" dt="2025-06-12T14:50:13.264" v="1017" actId="1076"/>
        <pc:sldMkLst>
          <pc:docMk/>
          <pc:sldMk cId="2163052227" sldId="431"/>
        </pc:sldMkLst>
        <pc:spChg chg="add mod">
          <ac:chgData name="Oleg Eyser" userId="624f5a1a6e585256" providerId="LiveId" clId="{8B1A2FFE-404E-4F41-B0DE-571DF6BD915A}" dt="2025-06-12T14:49:41.223" v="1007" actId="113"/>
          <ac:spMkLst>
            <pc:docMk/>
            <pc:sldMk cId="2163052227" sldId="431"/>
            <ac:spMk id="6" creationId="{9051B337-12B2-5935-5D53-23FC217A5BED}"/>
          </ac:spMkLst>
        </pc:spChg>
        <pc:spChg chg="add mod">
          <ac:chgData name="Oleg Eyser" userId="624f5a1a6e585256" providerId="LiveId" clId="{8B1A2FFE-404E-4F41-B0DE-571DF6BD915A}" dt="2025-06-12T14:49:56.840" v="1015" actId="1035"/>
          <ac:spMkLst>
            <pc:docMk/>
            <pc:sldMk cId="2163052227" sldId="431"/>
            <ac:spMk id="7" creationId="{9625FECF-6A73-CDB9-E9A5-C266CC0107FB}"/>
          </ac:spMkLst>
        </pc:spChg>
        <pc:spChg chg="add mod">
          <ac:chgData name="Oleg Eyser" userId="624f5a1a6e585256" providerId="LiveId" clId="{8B1A2FFE-404E-4F41-B0DE-571DF6BD915A}" dt="2025-06-12T14:49:41.223" v="1007" actId="113"/>
          <ac:spMkLst>
            <pc:docMk/>
            <pc:sldMk cId="2163052227" sldId="431"/>
            <ac:spMk id="9" creationId="{2BCE011B-40A3-01B5-833B-393C120958BE}"/>
          </ac:spMkLst>
        </pc:spChg>
        <pc:spChg chg="add mod">
          <ac:chgData name="Oleg Eyser" userId="624f5a1a6e585256" providerId="LiveId" clId="{8B1A2FFE-404E-4F41-B0DE-571DF6BD915A}" dt="2025-06-12T14:49:41.223" v="1007" actId="113"/>
          <ac:spMkLst>
            <pc:docMk/>
            <pc:sldMk cId="2163052227" sldId="431"/>
            <ac:spMk id="11" creationId="{AD91C76E-25C0-34ED-E90E-8D26FE5369A8}"/>
          </ac:spMkLst>
        </pc:spChg>
        <pc:spChg chg="add mod">
          <ac:chgData name="Oleg Eyser" userId="624f5a1a6e585256" providerId="LiveId" clId="{8B1A2FFE-404E-4F41-B0DE-571DF6BD915A}" dt="2025-06-12T14:49:41.223" v="1007" actId="113"/>
          <ac:spMkLst>
            <pc:docMk/>
            <pc:sldMk cId="2163052227" sldId="431"/>
            <ac:spMk id="16" creationId="{E25F8B0B-170C-E055-9A51-FA84F67AE13F}"/>
          </ac:spMkLst>
        </pc:spChg>
        <pc:spChg chg="add mod">
          <ac:chgData name="Oleg Eyser" userId="624f5a1a6e585256" providerId="LiveId" clId="{8B1A2FFE-404E-4F41-B0DE-571DF6BD915A}" dt="2025-06-12T14:49:53.164" v="1010" actId="1037"/>
          <ac:spMkLst>
            <pc:docMk/>
            <pc:sldMk cId="2163052227" sldId="431"/>
            <ac:spMk id="18" creationId="{992F8F8A-89C7-5F9C-9199-1A21556FCED4}"/>
          </ac:spMkLst>
        </pc:spChg>
        <pc:spChg chg="add mod">
          <ac:chgData name="Oleg Eyser" userId="624f5a1a6e585256" providerId="LiveId" clId="{8B1A2FFE-404E-4F41-B0DE-571DF6BD915A}" dt="2025-06-12T14:48:07.418" v="992" actId="1036"/>
          <ac:spMkLst>
            <pc:docMk/>
            <pc:sldMk cId="2163052227" sldId="431"/>
            <ac:spMk id="20" creationId="{953224B1-8B7D-E0F7-0449-714FB0A3A362}"/>
          </ac:spMkLst>
        </pc:spChg>
        <pc:picChg chg="add mod">
          <ac:chgData name="Oleg Eyser" userId="624f5a1a6e585256" providerId="LiveId" clId="{8B1A2FFE-404E-4F41-B0DE-571DF6BD915A}" dt="2025-06-12T14:48:07.418" v="992" actId="1036"/>
          <ac:picMkLst>
            <pc:docMk/>
            <pc:sldMk cId="2163052227" sldId="431"/>
            <ac:picMk id="4" creationId="{06142849-C35B-5A7A-6F63-C539A0580F3C}"/>
          </ac:picMkLst>
        </pc:picChg>
        <pc:picChg chg="add del mod">
          <ac:chgData name="Oleg Eyser" userId="624f5a1a6e585256" providerId="LiveId" clId="{8B1A2FFE-404E-4F41-B0DE-571DF6BD915A}" dt="2025-06-12T14:50:13.264" v="1017" actId="1076"/>
          <ac:picMkLst>
            <pc:docMk/>
            <pc:sldMk cId="2163052227" sldId="431"/>
            <ac:picMk id="13" creationId="{AAE568D1-2A2F-6220-C0C3-10716CF5C394}"/>
          </ac:picMkLst>
        </pc:picChg>
        <pc:picChg chg="add del">
          <ac:chgData name="Oleg Eyser" userId="624f5a1a6e585256" providerId="LiveId" clId="{8B1A2FFE-404E-4F41-B0DE-571DF6BD915A}" dt="2025-06-12T14:46:40.812" v="954" actId="478"/>
          <ac:picMkLst>
            <pc:docMk/>
            <pc:sldMk cId="2163052227" sldId="431"/>
            <ac:picMk id="14" creationId="{60BCA188-1804-3DAA-8AA0-23F0D1194429}"/>
          </ac:picMkLst>
        </pc:picChg>
        <pc:cxnChg chg="add mod">
          <ac:chgData name="Oleg Eyser" userId="624f5a1a6e585256" providerId="LiveId" clId="{8B1A2FFE-404E-4F41-B0DE-571DF6BD915A}" dt="2025-06-12T14:48:53.078" v="1004" actId="208"/>
          <ac:cxnSpMkLst>
            <pc:docMk/>
            <pc:sldMk cId="2163052227" sldId="431"/>
            <ac:cxnSpMk id="5" creationId="{EA6CD411-EA67-0A86-345F-E027996482BA}"/>
          </ac:cxnSpMkLst>
        </pc:cxnChg>
        <pc:cxnChg chg="mod">
          <ac:chgData name="Oleg Eyser" userId="624f5a1a6e585256" providerId="LiveId" clId="{8B1A2FFE-404E-4F41-B0DE-571DF6BD915A}" dt="2025-06-12T14:48:53.078" v="1004" actId="208"/>
          <ac:cxnSpMkLst>
            <pc:docMk/>
            <pc:sldMk cId="2163052227" sldId="431"/>
            <ac:cxnSpMk id="8" creationId="{A88549DE-B9A3-6566-C3A1-5C30C68E9FD2}"/>
          </ac:cxnSpMkLst>
        </pc:cxnChg>
        <pc:cxnChg chg="mod">
          <ac:chgData name="Oleg Eyser" userId="624f5a1a6e585256" providerId="LiveId" clId="{8B1A2FFE-404E-4F41-B0DE-571DF6BD915A}" dt="2025-06-12T14:48:53.078" v="1004" actId="208"/>
          <ac:cxnSpMkLst>
            <pc:docMk/>
            <pc:sldMk cId="2163052227" sldId="431"/>
            <ac:cxnSpMk id="10" creationId="{696C5E3A-91FE-2394-02BB-274E83FC58EE}"/>
          </ac:cxnSpMkLst>
        </pc:cxnChg>
        <pc:cxnChg chg="mod">
          <ac:chgData name="Oleg Eyser" userId="624f5a1a6e585256" providerId="LiveId" clId="{8B1A2FFE-404E-4F41-B0DE-571DF6BD915A}" dt="2025-06-12T14:49:41.223" v="1007" actId="113"/>
          <ac:cxnSpMkLst>
            <pc:docMk/>
            <pc:sldMk cId="2163052227" sldId="431"/>
            <ac:cxnSpMk id="12" creationId="{AFDBA08B-3FDD-55BA-F125-A2E88185213D}"/>
          </ac:cxnSpMkLst>
        </pc:cxnChg>
        <pc:cxnChg chg="mod">
          <ac:chgData name="Oleg Eyser" userId="624f5a1a6e585256" providerId="LiveId" clId="{8B1A2FFE-404E-4F41-B0DE-571DF6BD915A}" dt="2025-06-12T14:48:53.078" v="1004" actId="208"/>
          <ac:cxnSpMkLst>
            <pc:docMk/>
            <pc:sldMk cId="2163052227" sldId="431"/>
            <ac:cxnSpMk id="15" creationId="{419A10EC-0F13-D6A1-AB28-BCA017D61F77}"/>
          </ac:cxnSpMkLst>
        </pc:cxnChg>
        <pc:cxnChg chg="add mod">
          <ac:chgData name="Oleg Eyser" userId="624f5a1a6e585256" providerId="LiveId" clId="{8B1A2FFE-404E-4F41-B0DE-571DF6BD915A}" dt="2025-06-12T14:49:41.223" v="1007" actId="113"/>
          <ac:cxnSpMkLst>
            <pc:docMk/>
            <pc:sldMk cId="2163052227" sldId="431"/>
            <ac:cxnSpMk id="17" creationId="{21740CF9-2884-AA9B-C264-BA59B1E4F505}"/>
          </ac:cxnSpMkLst>
        </pc:cxnChg>
        <pc:cxnChg chg="mod">
          <ac:chgData name="Oleg Eyser" userId="624f5a1a6e585256" providerId="LiveId" clId="{8B1A2FFE-404E-4F41-B0DE-571DF6BD915A}" dt="2025-06-12T14:48:53.078" v="1004" actId="208"/>
          <ac:cxnSpMkLst>
            <pc:docMk/>
            <pc:sldMk cId="2163052227" sldId="431"/>
            <ac:cxnSpMk id="19" creationId="{1BBB1A2A-8641-E762-407C-95B6EFD126D8}"/>
          </ac:cxnSpMkLst>
        </pc:cxnChg>
      </pc:sldChg>
      <pc:sldChg chg="modSp mod ord">
        <pc:chgData name="Oleg Eyser" userId="624f5a1a6e585256" providerId="LiveId" clId="{8B1A2FFE-404E-4F41-B0DE-571DF6BD915A}" dt="2025-06-12T14:51:41.201" v="1035"/>
        <pc:sldMkLst>
          <pc:docMk/>
          <pc:sldMk cId="264636369" sldId="432"/>
        </pc:sldMkLst>
        <pc:spChg chg="mod">
          <ac:chgData name="Oleg Eyser" userId="624f5a1a6e585256" providerId="LiveId" clId="{8B1A2FFE-404E-4F41-B0DE-571DF6BD915A}" dt="2025-06-12T14:50:46.928" v="1019" actId="113"/>
          <ac:spMkLst>
            <pc:docMk/>
            <pc:sldMk cId="264636369" sldId="432"/>
            <ac:spMk id="6" creationId="{4FD4EEBA-6A7A-D0AE-CBE4-319DEB84376A}"/>
          </ac:spMkLst>
        </pc:spChg>
        <pc:spChg chg="mod">
          <ac:chgData name="Oleg Eyser" userId="624f5a1a6e585256" providerId="LiveId" clId="{8B1A2FFE-404E-4F41-B0DE-571DF6BD915A}" dt="2025-06-12T14:50:46.928" v="1019" actId="113"/>
          <ac:spMkLst>
            <pc:docMk/>
            <pc:sldMk cId="264636369" sldId="432"/>
            <ac:spMk id="7" creationId="{46A4FC48-CCEC-B9B3-F1E3-6044D0E76F46}"/>
          </ac:spMkLst>
        </pc:spChg>
        <pc:spChg chg="mod">
          <ac:chgData name="Oleg Eyser" userId="624f5a1a6e585256" providerId="LiveId" clId="{8B1A2FFE-404E-4F41-B0DE-571DF6BD915A}" dt="2025-06-12T14:51:10.993" v="1028" actId="1037"/>
          <ac:spMkLst>
            <pc:docMk/>
            <pc:sldMk cId="264636369" sldId="432"/>
            <ac:spMk id="8" creationId="{89DF3008-65BD-2C99-276B-130807DEF93A}"/>
          </ac:spMkLst>
        </pc:spChg>
        <pc:spChg chg="mod">
          <ac:chgData name="Oleg Eyser" userId="624f5a1a6e585256" providerId="LiveId" clId="{8B1A2FFE-404E-4F41-B0DE-571DF6BD915A}" dt="2025-06-12T14:51:10.993" v="1028" actId="1037"/>
          <ac:spMkLst>
            <pc:docMk/>
            <pc:sldMk cId="264636369" sldId="432"/>
            <ac:spMk id="9" creationId="{F2E2FEAD-368E-E799-134D-8A9CF90E1EFA}"/>
          </ac:spMkLst>
        </pc:spChg>
        <pc:picChg chg="mod">
          <ac:chgData name="Oleg Eyser" userId="624f5a1a6e585256" providerId="LiveId" clId="{8B1A2FFE-404E-4F41-B0DE-571DF6BD915A}" dt="2025-06-12T14:51:13.550" v="1030" actId="1035"/>
          <ac:picMkLst>
            <pc:docMk/>
            <pc:sldMk cId="264636369" sldId="432"/>
            <ac:picMk id="4" creationId="{572016AD-D036-E7E7-3085-8291758EE359}"/>
          </ac:picMkLst>
        </pc:picChg>
        <pc:picChg chg="mod">
          <ac:chgData name="Oleg Eyser" userId="624f5a1a6e585256" providerId="LiveId" clId="{8B1A2FFE-404E-4F41-B0DE-571DF6BD915A}" dt="2025-06-12T14:51:14.409" v="1032" actId="1035"/>
          <ac:picMkLst>
            <pc:docMk/>
            <pc:sldMk cId="264636369" sldId="432"/>
            <ac:picMk id="5" creationId="{A31A549F-5E7A-59A3-01F3-0ACE3186F3C9}"/>
          </ac:picMkLst>
        </pc:picChg>
      </pc:sldChg>
      <pc:sldChg chg="del">
        <pc:chgData name="Oleg Eyser" userId="624f5a1a6e585256" providerId="LiveId" clId="{8B1A2FFE-404E-4F41-B0DE-571DF6BD915A}" dt="2025-06-12T14:51:27.626" v="1033" actId="47"/>
        <pc:sldMkLst>
          <pc:docMk/>
          <pc:sldMk cId="2534426894" sldId="433"/>
        </pc:sldMkLst>
      </pc:sldChg>
      <pc:sldChg chg="modSp mod">
        <pc:chgData name="Oleg Eyser" userId="624f5a1a6e585256" providerId="LiveId" clId="{8B1A2FFE-404E-4F41-B0DE-571DF6BD915A}" dt="2025-06-12T14:35:25.769" v="792" actId="20577"/>
        <pc:sldMkLst>
          <pc:docMk/>
          <pc:sldMk cId="3200251874" sldId="439"/>
        </pc:sldMkLst>
        <pc:spChg chg="mod">
          <ac:chgData name="Oleg Eyser" userId="624f5a1a6e585256" providerId="LiveId" clId="{8B1A2FFE-404E-4F41-B0DE-571DF6BD915A}" dt="2025-06-12T14:35:25.769" v="792" actId="20577"/>
          <ac:spMkLst>
            <pc:docMk/>
            <pc:sldMk cId="3200251874" sldId="439"/>
            <ac:spMk id="4" creationId="{54E00ABA-F44F-6A69-DC4E-F7B3E9FE40A9}"/>
          </ac:spMkLst>
        </pc:spChg>
        <pc:picChg chg="mod">
          <ac:chgData name="Oleg Eyser" userId="624f5a1a6e585256" providerId="LiveId" clId="{8B1A2FFE-404E-4F41-B0DE-571DF6BD915A}" dt="2025-06-12T14:33:30.883" v="620" actId="1076"/>
          <ac:picMkLst>
            <pc:docMk/>
            <pc:sldMk cId="3200251874" sldId="439"/>
            <ac:picMk id="2054" creationId="{D0027134-6514-8B59-C815-05DB6939BF44}"/>
          </ac:picMkLst>
        </pc:picChg>
      </pc:sldChg>
      <pc:sldChg chg="modSp mod">
        <pc:chgData name="Oleg Eyser" userId="624f5a1a6e585256" providerId="LiveId" clId="{8B1A2FFE-404E-4F41-B0DE-571DF6BD915A}" dt="2025-06-11T18:02:04.260" v="616" actId="207"/>
        <pc:sldMkLst>
          <pc:docMk/>
          <pc:sldMk cId="1223342166" sldId="442"/>
        </pc:sldMkLst>
        <pc:spChg chg="mod">
          <ac:chgData name="Oleg Eyser" userId="624f5a1a6e585256" providerId="LiveId" clId="{8B1A2FFE-404E-4F41-B0DE-571DF6BD915A}" dt="2025-06-11T18:02:04.260" v="616" actId="207"/>
          <ac:spMkLst>
            <pc:docMk/>
            <pc:sldMk cId="1223342166" sldId="442"/>
            <ac:spMk id="3" creationId="{9FB23FA7-9F63-C940-3007-08B67517F199}"/>
          </ac:spMkLst>
        </pc:spChg>
      </pc:sldChg>
      <pc:sldChg chg="add">
        <pc:chgData name="Oleg Eyser" userId="624f5a1a6e585256" providerId="LiveId" clId="{8B1A2FFE-404E-4F41-B0DE-571DF6BD915A}" dt="2025-06-11T15:19:32.430" v="4"/>
        <pc:sldMkLst>
          <pc:docMk/>
          <pc:sldMk cId="1653651215" sldId="443"/>
        </pc:sldMkLst>
      </pc:sldChg>
      <pc:sldChg chg="addSp delSp modSp new mod ord">
        <pc:chgData name="Oleg Eyser" userId="624f5a1a6e585256" providerId="LiveId" clId="{8B1A2FFE-404E-4F41-B0DE-571DF6BD915A}" dt="2025-06-12T12:58:13.839" v="618" actId="478"/>
        <pc:sldMkLst>
          <pc:docMk/>
          <pc:sldMk cId="424735715" sldId="444"/>
        </pc:sldMkLst>
        <pc:spChg chg="mod">
          <ac:chgData name="Oleg Eyser" userId="624f5a1a6e585256" providerId="LiveId" clId="{8B1A2FFE-404E-4F41-B0DE-571DF6BD915A}" dt="2025-06-11T17:56:11.561" v="430" actId="20577"/>
          <ac:spMkLst>
            <pc:docMk/>
            <pc:sldMk cId="424735715" sldId="444"/>
            <ac:spMk id="2" creationId="{55AA953C-DF75-3D6F-45E4-22398DD0DB10}"/>
          </ac:spMkLst>
        </pc:spChg>
        <pc:spChg chg="mod">
          <ac:chgData name="Oleg Eyser" userId="624f5a1a6e585256" providerId="LiveId" clId="{8B1A2FFE-404E-4F41-B0DE-571DF6BD915A}" dt="2025-06-11T15:22:43.872" v="24"/>
          <ac:spMkLst>
            <pc:docMk/>
            <pc:sldMk cId="424735715" sldId="444"/>
            <ac:spMk id="5" creationId="{8448CC9D-EF53-2094-2435-71C7DF703270}"/>
          </ac:spMkLst>
        </pc:spChg>
        <pc:spChg chg="mod">
          <ac:chgData name="Oleg Eyser" userId="624f5a1a6e585256" providerId="LiveId" clId="{8B1A2FFE-404E-4F41-B0DE-571DF6BD915A}" dt="2025-06-11T15:22:43.872" v="24"/>
          <ac:spMkLst>
            <pc:docMk/>
            <pc:sldMk cId="424735715" sldId="444"/>
            <ac:spMk id="19" creationId="{9A4240A7-D030-42A2-678F-1BCBB3B0E7AD}"/>
          </ac:spMkLst>
        </pc:spChg>
        <pc:spChg chg="mod">
          <ac:chgData name="Oleg Eyser" userId="624f5a1a6e585256" providerId="LiveId" clId="{8B1A2FFE-404E-4F41-B0DE-571DF6BD915A}" dt="2025-06-11T15:22:43.872" v="24"/>
          <ac:spMkLst>
            <pc:docMk/>
            <pc:sldMk cId="424735715" sldId="444"/>
            <ac:spMk id="68" creationId="{F9BC2D18-8658-8286-03C3-3B8AA93CD1C9}"/>
          </ac:spMkLst>
        </pc:spChg>
        <pc:spChg chg="mod">
          <ac:chgData name="Oleg Eyser" userId="624f5a1a6e585256" providerId="LiveId" clId="{8B1A2FFE-404E-4F41-B0DE-571DF6BD915A}" dt="2025-06-11T15:22:58.895" v="47" actId="1035"/>
          <ac:spMkLst>
            <pc:docMk/>
            <pc:sldMk cId="424735715" sldId="444"/>
            <ac:spMk id="80" creationId="{7411FADA-B645-BCBC-0344-F4BB78151350}"/>
          </ac:spMkLst>
        </pc:spChg>
        <pc:spChg chg="mod">
          <ac:chgData name="Oleg Eyser" userId="624f5a1a6e585256" providerId="LiveId" clId="{8B1A2FFE-404E-4F41-B0DE-571DF6BD915A}" dt="2025-06-11T17:56:42.799" v="439" actId="1038"/>
          <ac:spMkLst>
            <pc:docMk/>
            <pc:sldMk cId="424735715" sldId="444"/>
            <ac:spMk id="81" creationId="{F1DAF81A-98DD-3E68-99AC-0D7FCE91F4AF}"/>
          </ac:spMkLst>
        </pc:spChg>
        <pc:spChg chg="mod">
          <ac:chgData name="Oleg Eyser" userId="624f5a1a6e585256" providerId="LiveId" clId="{8B1A2FFE-404E-4F41-B0DE-571DF6BD915A}" dt="2025-06-11T15:22:43.872" v="24"/>
          <ac:spMkLst>
            <pc:docMk/>
            <pc:sldMk cId="424735715" sldId="444"/>
            <ac:spMk id="95" creationId="{C77D0A7A-09C4-8F0C-049A-C465CE7F5A25}"/>
          </ac:spMkLst>
        </pc:spChg>
        <pc:spChg chg="del">
          <ac:chgData name="Oleg Eyser" userId="624f5a1a6e585256" providerId="LiveId" clId="{8B1A2FFE-404E-4F41-B0DE-571DF6BD915A}" dt="2025-06-12T12:58:13.839" v="618" actId="478"/>
          <ac:spMkLst>
            <pc:docMk/>
            <pc:sldMk cId="424735715" sldId="444"/>
            <ac:spMk id="99" creationId="{B2603499-2B82-8A3B-4AFF-7DEE402BD009}"/>
          </ac:spMkLst>
        </pc:spChg>
        <pc:spChg chg="mod">
          <ac:chgData name="Oleg Eyser" userId="624f5a1a6e585256" providerId="LiveId" clId="{8B1A2FFE-404E-4F41-B0DE-571DF6BD915A}" dt="2025-06-11T15:22:43.872" v="24"/>
          <ac:spMkLst>
            <pc:docMk/>
            <pc:sldMk cId="424735715" sldId="444"/>
            <ac:spMk id="107" creationId="{2C8BD666-165C-83AD-B910-700CC719F055}"/>
          </ac:spMkLst>
        </pc:spChg>
        <pc:spChg chg="mod">
          <ac:chgData name="Oleg Eyser" userId="624f5a1a6e585256" providerId="LiveId" clId="{8B1A2FFE-404E-4F41-B0DE-571DF6BD915A}" dt="2025-06-11T15:22:43.872" v="24"/>
          <ac:spMkLst>
            <pc:docMk/>
            <pc:sldMk cId="424735715" sldId="444"/>
            <ac:spMk id="109" creationId="{B83F718D-38D5-86C1-E096-9E26F3BA9774}"/>
          </ac:spMkLst>
        </pc:spChg>
        <pc:spChg chg="mod">
          <ac:chgData name="Oleg Eyser" userId="624f5a1a6e585256" providerId="LiveId" clId="{8B1A2FFE-404E-4F41-B0DE-571DF6BD915A}" dt="2025-06-11T15:22:43.872" v="24"/>
          <ac:spMkLst>
            <pc:docMk/>
            <pc:sldMk cId="424735715" sldId="444"/>
            <ac:spMk id="139" creationId="{BC710ECB-E953-2109-7DD8-76F873FF1215}"/>
          </ac:spMkLst>
        </pc:spChg>
        <pc:spChg chg="mod">
          <ac:chgData name="Oleg Eyser" userId="624f5a1a6e585256" providerId="LiveId" clId="{8B1A2FFE-404E-4F41-B0DE-571DF6BD915A}" dt="2025-06-11T15:22:43.872" v="24"/>
          <ac:spMkLst>
            <pc:docMk/>
            <pc:sldMk cId="424735715" sldId="444"/>
            <ac:spMk id="140" creationId="{FB03E932-E7AE-B75D-72F3-46EB1AB508F5}"/>
          </ac:spMkLst>
        </pc:spChg>
        <pc:spChg chg="mod">
          <ac:chgData name="Oleg Eyser" userId="624f5a1a6e585256" providerId="LiveId" clId="{8B1A2FFE-404E-4F41-B0DE-571DF6BD915A}" dt="2025-06-11T15:22:43.872" v="24"/>
          <ac:spMkLst>
            <pc:docMk/>
            <pc:sldMk cId="424735715" sldId="444"/>
            <ac:spMk id="152" creationId="{6B2DCC82-589B-A540-FC16-3E33BC574B13}"/>
          </ac:spMkLst>
        </pc:spChg>
        <pc:spChg chg="mod">
          <ac:chgData name="Oleg Eyser" userId="624f5a1a6e585256" providerId="LiveId" clId="{8B1A2FFE-404E-4F41-B0DE-571DF6BD915A}" dt="2025-06-11T15:22:43.872" v="24"/>
          <ac:spMkLst>
            <pc:docMk/>
            <pc:sldMk cId="424735715" sldId="444"/>
            <ac:spMk id="166" creationId="{BCA4FA33-B994-E5CD-9BCE-1ACC55F5C12C}"/>
          </ac:spMkLst>
        </pc:spChg>
        <pc:spChg chg="mod">
          <ac:chgData name="Oleg Eyser" userId="624f5a1a6e585256" providerId="LiveId" clId="{8B1A2FFE-404E-4F41-B0DE-571DF6BD915A}" dt="2025-06-12T12:58:05.710" v="617" actId="403"/>
          <ac:spMkLst>
            <pc:docMk/>
            <pc:sldMk cId="424735715" sldId="444"/>
            <ac:spMk id="167" creationId="{0133A9D4-200F-C692-730C-A11376390924}"/>
          </ac:spMkLst>
        </pc:spChg>
        <pc:picChg chg="add mod">
          <ac:chgData name="Oleg Eyser" userId="624f5a1a6e585256" providerId="LiveId" clId="{8B1A2FFE-404E-4F41-B0DE-571DF6BD915A}" dt="2025-06-11T17:55:33.712" v="415" actId="14100"/>
          <ac:picMkLst>
            <pc:docMk/>
            <pc:sldMk cId="424735715" sldId="444"/>
            <ac:picMk id="168" creationId="{4ED4703B-49AC-C3DA-2F46-299F8FA333B6}"/>
          </ac:picMkLst>
        </pc:picChg>
      </pc:sldChg>
      <pc:sldChg chg="addSp modSp new mod">
        <pc:chgData name="Oleg Eyser" userId="624f5a1a6e585256" providerId="LiveId" clId="{8B1A2FFE-404E-4F41-B0DE-571DF6BD915A}" dt="2025-06-11T17:53:57.240" v="408" actId="208"/>
        <pc:sldMkLst>
          <pc:docMk/>
          <pc:sldMk cId="368803930" sldId="445"/>
        </pc:sldMkLst>
        <pc:spChg chg="mod">
          <ac:chgData name="Oleg Eyser" userId="624f5a1a6e585256" providerId="LiveId" clId="{8B1A2FFE-404E-4F41-B0DE-571DF6BD915A}" dt="2025-06-11T17:50:00.816" v="97" actId="20577"/>
          <ac:spMkLst>
            <pc:docMk/>
            <pc:sldMk cId="368803930" sldId="445"/>
            <ac:spMk id="2" creationId="{82874439-69A5-85AF-93E6-C9FCF2D28AF3}"/>
          </ac:spMkLst>
        </pc:spChg>
        <pc:spChg chg="add mod">
          <ac:chgData name="Oleg Eyser" userId="624f5a1a6e585256" providerId="LiveId" clId="{8B1A2FFE-404E-4F41-B0DE-571DF6BD915A}" dt="2025-06-11T17:51:38.853" v="262" actId="552"/>
          <ac:spMkLst>
            <pc:docMk/>
            <pc:sldMk cId="368803930" sldId="445"/>
            <ac:spMk id="6" creationId="{E475E0D9-1611-4FB2-C599-773AC4552A56}"/>
          </ac:spMkLst>
        </pc:spChg>
        <pc:spChg chg="add mod">
          <ac:chgData name="Oleg Eyser" userId="624f5a1a6e585256" providerId="LiveId" clId="{8B1A2FFE-404E-4F41-B0DE-571DF6BD915A}" dt="2025-06-11T17:51:38.853" v="262" actId="552"/>
          <ac:spMkLst>
            <pc:docMk/>
            <pc:sldMk cId="368803930" sldId="445"/>
            <ac:spMk id="7" creationId="{56AD6E32-108D-EB3E-F10F-2B65CE363F99}"/>
          </ac:spMkLst>
        </pc:spChg>
        <pc:spChg chg="add mod">
          <ac:chgData name="Oleg Eyser" userId="624f5a1a6e585256" providerId="LiveId" clId="{8B1A2FFE-404E-4F41-B0DE-571DF6BD915A}" dt="2025-06-11T17:53:57.240" v="408" actId="208"/>
          <ac:spMkLst>
            <pc:docMk/>
            <pc:sldMk cId="368803930" sldId="445"/>
            <ac:spMk id="8" creationId="{ACA7978B-F1DB-698C-A236-4DA26D3A5CD8}"/>
          </ac:spMkLst>
        </pc:spChg>
        <pc:picChg chg="add mod">
          <ac:chgData name="Oleg Eyser" userId="624f5a1a6e585256" providerId="LiveId" clId="{8B1A2FFE-404E-4F41-B0DE-571DF6BD915A}" dt="2025-06-11T17:50:04.187" v="117" actId="1038"/>
          <ac:picMkLst>
            <pc:docMk/>
            <pc:sldMk cId="368803930" sldId="445"/>
            <ac:picMk id="5" creationId="{81545557-A9A0-8D3E-4D39-5AF50FDCC8E0}"/>
          </ac:picMkLst>
        </pc:picChg>
        <pc:cxnChg chg="add mod">
          <ac:chgData name="Oleg Eyser" userId="624f5a1a6e585256" providerId="LiveId" clId="{8B1A2FFE-404E-4F41-B0DE-571DF6BD915A}" dt="2025-06-11T17:53:51.190" v="407" actId="208"/>
          <ac:cxnSpMkLst>
            <pc:docMk/>
            <pc:sldMk cId="368803930" sldId="445"/>
            <ac:cxnSpMk id="10" creationId="{8D8E45ED-971E-E320-03B9-E9A25A3A5F1C}"/>
          </ac:cxnSpMkLst>
        </pc:cxnChg>
        <pc:cxnChg chg="add mod">
          <ac:chgData name="Oleg Eyser" userId="624f5a1a6e585256" providerId="LiveId" clId="{8B1A2FFE-404E-4F41-B0DE-571DF6BD915A}" dt="2025-06-11T17:53:51.190" v="407" actId="208"/>
          <ac:cxnSpMkLst>
            <pc:docMk/>
            <pc:sldMk cId="368803930" sldId="445"/>
            <ac:cxnSpMk id="11" creationId="{0D866315-A113-9A87-1CE9-916FDBA44E63}"/>
          </ac:cxnSpMkLst>
        </pc:cxnChg>
      </pc:sldChg>
      <pc:sldMasterChg chg="delSldLayout">
        <pc:chgData name="Oleg Eyser" userId="624f5a1a6e585256" providerId="LiveId" clId="{8B1A2FFE-404E-4F41-B0DE-571DF6BD915A}" dt="2025-06-12T14:59:52.720" v="1336" actId="47"/>
        <pc:sldMasterMkLst>
          <pc:docMk/>
          <pc:sldMasterMk cId="1280128777" sldId="2147483656"/>
        </pc:sldMasterMkLst>
        <pc:sldLayoutChg chg="del">
          <pc:chgData name="Oleg Eyser" userId="624f5a1a6e585256" providerId="LiveId" clId="{8B1A2FFE-404E-4F41-B0DE-571DF6BD915A}" dt="2025-06-12T14:59:52.720" v="1336" actId="47"/>
          <pc:sldLayoutMkLst>
            <pc:docMk/>
            <pc:sldMasterMk cId="1280128777" sldId="2147483656"/>
            <pc:sldLayoutMk cId="1566091858"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E776C-939A-471A-B98E-68FDAA36F0A0}"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30E8C-1FFC-4BB6-9A31-121579F6CB21}" type="slidenum">
              <a:rPr lang="en-US" smtClean="0"/>
              <a:t>‹#›</a:t>
            </a:fld>
            <a:endParaRPr lang="en-US"/>
          </a:p>
        </p:txBody>
      </p:sp>
    </p:spTree>
    <p:extLst>
      <p:ext uri="{BB962C8B-B14F-4D97-AF65-F5344CB8AC3E}">
        <p14:creationId xmlns:p14="http://schemas.microsoft.com/office/powerpoint/2010/main" val="200488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32</a:t>
            </a:fld>
            <a:endParaRPr lang="en-US"/>
          </a:p>
        </p:txBody>
      </p:sp>
    </p:spTree>
    <p:extLst>
      <p:ext uri="{BB962C8B-B14F-4D97-AF65-F5344CB8AC3E}">
        <p14:creationId xmlns:p14="http://schemas.microsoft.com/office/powerpoint/2010/main" val="7885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33</a:t>
            </a:fld>
            <a:endParaRPr lang="en-US"/>
          </a:p>
        </p:txBody>
      </p:sp>
    </p:spTree>
    <p:extLst>
      <p:ext uri="{BB962C8B-B14F-4D97-AF65-F5344CB8AC3E}">
        <p14:creationId xmlns:p14="http://schemas.microsoft.com/office/powerpoint/2010/main" val="235972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34</a:t>
            </a:fld>
            <a:endParaRPr lang="en-US"/>
          </a:p>
        </p:txBody>
      </p:sp>
    </p:spTree>
    <p:extLst>
      <p:ext uri="{BB962C8B-B14F-4D97-AF65-F5344CB8AC3E}">
        <p14:creationId xmlns:p14="http://schemas.microsoft.com/office/powerpoint/2010/main" val="139155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35</a:t>
            </a:fld>
            <a:endParaRPr lang="en-US"/>
          </a:p>
        </p:txBody>
      </p:sp>
    </p:spTree>
    <p:extLst>
      <p:ext uri="{BB962C8B-B14F-4D97-AF65-F5344CB8AC3E}">
        <p14:creationId xmlns:p14="http://schemas.microsoft.com/office/powerpoint/2010/main" val="106923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0160"/>
            <a:ext cx="10515600" cy="4351338"/>
          </a:xfrm>
        </p:spPr>
        <p:txBody>
          <a:bodyPr/>
          <a:lstStyle>
            <a:lvl1pPr>
              <a:spcAft>
                <a:spcPts val="600"/>
              </a:spcAft>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DF69D58E-C59B-4BE3-83E0-B1C1287A8E5B}" type="slidenum">
              <a:rPr lang="en-US" smtClean="0"/>
              <a:t>‹#›</a:t>
            </a:fld>
            <a:endParaRPr lang="en-US"/>
          </a:p>
        </p:txBody>
      </p:sp>
      <p:sp>
        <p:nvSpPr>
          <p:cNvPr id="7" name="Footer Placeholder 4">
            <a:extLst>
              <a:ext uri="{FF2B5EF4-FFF2-40B4-BE49-F238E27FC236}">
                <a16:creationId xmlns:a16="http://schemas.microsoft.com/office/drawing/2014/main" id="{8288E1C4-6176-4C1D-A400-8FABFE16725D}"/>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49144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1122-6473-42A8-8355-F1762B005DA7}"/>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F6A2D275-5ACD-48CA-ADA4-2012A0129004}"/>
              </a:ext>
            </a:extLst>
          </p:cNvPr>
          <p:cNvSpPr>
            <a:spLocks noGrp="1"/>
          </p:cNvSpPr>
          <p:nvPr>
            <p:ph type="sldNum" sz="quarter" idx="10"/>
          </p:nvPr>
        </p:nvSpPr>
        <p:spPr/>
        <p:txBody>
          <a:bodyPr/>
          <a:lstStyle/>
          <a:p>
            <a:fld id="{DF69D58E-C59B-4BE3-83E0-B1C1287A8E5B}" type="slidenum">
              <a:rPr lang="en-US" smtClean="0"/>
              <a:pPr/>
              <a:t>‹#›</a:t>
            </a:fld>
            <a:endParaRPr lang="en-US"/>
          </a:p>
        </p:txBody>
      </p:sp>
      <p:sp>
        <p:nvSpPr>
          <p:cNvPr id="4" name="Footer Placeholder 4">
            <a:extLst>
              <a:ext uri="{FF2B5EF4-FFF2-40B4-BE49-F238E27FC236}">
                <a16:creationId xmlns:a16="http://schemas.microsoft.com/office/drawing/2014/main" id="{0A6BFAAB-6B9D-430A-A984-57ACEC960056}"/>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316572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69D58E-C59B-4BE3-83E0-B1C1287A8E5B}" type="slidenum">
              <a:rPr lang="en-US" smtClean="0"/>
              <a:t>‹#›</a:t>
            </a:fld>
            <a:endParaRPr lang="en-US"/>
          </a:p>
        </p:txBody>
      </p:sp>
      <p:sp>
        <p:nvSpPr>
          <p:cNvPr id="3" name="Footer Placeholder 4">
            <a:extLst>
              <a:ext uri="{FF2B5EF4-FFF2-40B4-BE49-F238E27FC236}">
                <a16:creationId xmlns:a16="http://schemas.microsoft.com/office/drawing/2014/main" id="{ABCAB238-2CE2-46AC-952A-DA12049400F9}"/>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277236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65128"/>
            <a:ext cx="10515600" cy="711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8016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77600" y="365128"/>
            <a:ext cx="685800" cy="396872"/>
          </a:xfrm>
          <a:prstGeom prst="rect">
            <a:avLst/>
          </a:prstGeom>
        </p:spPr>
        <p:txBody>
          <a:bodyPr vert="horz" lIns="91440" tIns="45720" rIns="91440" bIns="45720" rtlCol="0" anchor="ctr"/>
          <a:lstStyle>
            <a:lvl1pPr algn="r">
              <a:defRPr sz="2000">
                <a:solidFill>
                  <a:schemeClr val="tx1">
                    <a:lumMod val="85000"/>
                    <a:lumOff val="15000"/>
                  </a:schemeClr>
                </a:solidFill>
              </a:defRPr>
            </a:lvl1pPr>
          </a:lstStyle>
          <a:p>
            <a:fld id="{DF69D58E-C59B-4BE3-83E0-B1C1287A8E5B}" type="slidenum">
              <a:rPr lang="en-US" smtClean="0"/>
              <a:pPr/>
              <a:t>‹#›</a:t>
            </a:fld>
            <a:endParaRPr lang="en-US"/>
          </a:p>
        </p:txBody>
      </p:sp>
      <p:sp>
        <p:nvSpPr>
          <p:cNvPr id="7" name="Footer Placeholder 4">
            <a:extLst>
              <a:ext uri="{FF2B5EF4-FFF2-40B4-BE49-F238E27FC236}">
                <a16:creationId xmlns:a16="http://schemas.microsoft.com/office/drawing/2014/main" id="{053DAD35-0AE0-4B17-A5B8-53DE157786CA}"/>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280128777"/>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2" r:id="rId3"/>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480.png"/><Relationship Id="rId7" Type="http://schemas.openxmlformats.org/officeDocument/2006/relationships/image" Target="../media/image520.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40.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3.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00.png"/><Relationship Id="rId11" Type="http://schemas.openxmlformats.org/officeDocument/2006/relationships/image" Target="../media/image73.jpeg"/><Relationship Id="rId5" Type="http://schemas.openxmlformats.org/officeDocument/2006/relationships/image" Target="../media/image900.png"/><Relationship Id="rId10" Type="http://schemas.openxmlformats.org/officeDocument/2006/relationships/image" Target="../media/image109.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000.png"/><Relationship Id="rId5" Type="http://schemas.openxmlformats.org/officeDocument/2006/relationships/image" Target="../media/image113.png"/><Relationship Id="rId10" Type="http://schemas.openxmlformats.org/officeDocument/2006/relationships/image" Target="../media/image900.png"/><Relationship Id="rId4" Type="http://schemas.openxmlformats.org/officeDocument/2006/relationships/image" Target="../media/image112.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18.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00.png"/></Relationships>
</file>

<file path=ppt/slides/_rels/slide3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040.png"/><Relationship Id="rId7"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00.png"/><Relationship Id="rId5" Type="http://schemas.openxmlformats.org/officeDocument/2006/relationships/image" Target="../media/image9000.png"/><Relationship Id="rId4" Type="http://schemas.openxmlformats.org/officeDocument/2006/relationships/image" Target="../media/image1050.png"/><Relationship Id="rId9" Type="http://schemas.openxmlformats.org/officeDocument/2006/relationships/image" Target="../media/image1190.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79.jpe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81.gif"/></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900.png"/></Relationships>
</file>

<file path=ppt/slides/_rels/slide42.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35.png"/><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5" Type="http://schemas.openxmlformats.org/officeDocument/2006/relationships/image" Target="../media/image88.gif"/><Relationship Id="rId4" Type="http://schemas.openxmlformats.org/officeDocument/2006/relationships/image" Target="../media/image87.gif"/></Relationships>
</file>

<file path=ppt/slides/_rels/slide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148.pn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19.png"/><Relationship Id="rId7" Type="http://schemas.openxmlformats.org/officeDocument/2006/relationships/image" Target="../media/image166.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20.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21.gif"/><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4.png"/><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45.png"/><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48.emf"/><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50.emf"/><Relationship Id="rId4" Type="http://schemas.openxmlformats.org/officeDocument/2006/relationships/image" Target="../media/image149.emf"/></Relationships>
</file>

<file path=ppt/slides/_rels/slide56.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2.png"/></Relationships>
</file>

<file path=ppt/slides/_rels/slide58.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55.emf"/><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156.emf"/><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s>
</file>

<file path=ppt/slides/_rels/slide6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214.png"/><Relationship Id="rId7" Type="http://schemas.openxmlformats.org/officeDocument/2006/relationships/image" Target="../media/image970.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960.png"/></Relationships>
</file>

<file path=ppt/slides/_rels/slide64.xml.rels><?xml version="1.0" encoding="UTF-8" standalone="yes"?>
<Relationships xmlns="http://schemas.openxmlformats.org/package/2006/relationships"><Relationship Id="rId8" Type="http://schemas.openxmlformats.org/officeDocument/2006/relationships/image" Target="../media/image180.jpeg"/><Relationship Id="rId7" Type="http://schemas.openxmlformats.org/officeDocument/2006/relationships/image" Target="../media/image179.pn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91.png"/><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3.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201.png"/><Relationship Id="rId4" Type="http://schemas.openxmlformats.org/officeDocument/2006/relationships/image" Target="../media/image199.png"/></Relationships>
</file>

<file path=ppt/slides/_rels/slide66.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6.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6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223.png"/></Relationships>
</file>

<file path=ppt/slides/_rels/slide68.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5.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13.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12.png"/><Relationship Id="rId5" Type="http://schemas.openxmlformats.org/officeDocument/2006/relationships/image" Target="../media/image200.png"/><Relationship Id="rId10" Type="http://schemas.openxmlformats.org/officeDocument/2006/relationships/image" Target="../media/image234.png"/><Relationship Id="rId4" Type="http://schemas.openxmlformats.org/officeDocument/2006/relationships/image" Target="../media/image196.png"/><Relationship Id="rId9" Type="http://schemas.openxmlformats.org/officeDocument/2006/relationships/image" Target="../media/image233.png"/></Relationships>
</file>

<file path=ppt/slides/_rels/slide6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7.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4.png"/><Relationship Id="rId12"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10.png"/><Relationship Id="rId11" Type="http://schemas.openxmlformats.org/officeDocument/2006/relationships/image" Target="../media/image281.png"/><Relationship Id="rId5" Type="http://schemas.openxmlformats.org/officeDocument/2006/relationships/image" Target="../media/image2210.png"/><Relationship Id="rId10" Type="http://schemas.openxmlformats.org/officeDocument/2006/relationships/image" Target="../media/image271.png"/><Relationship Id="rId4" Type="http://schemas.openxmlformats.org/officeDocument/2006/relationships/image" Target="../media/image28.png"/><Relationship Id="rId9" Type="http://schemas.openxmlformats.org/officeDocument/2006/relationships/image" Target="../media/image268.png"/><Relationship Id="rId1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24.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22.emf"/><Relationship Id="rId4" Type="http://schemas.openxmlformats.org/officeDocument/2006/relationships/image" Target="../media/image243.png"/></Relationships>
</file>

<file path=ppt/slides/_rels/slide7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9.png"/></Relationships>
</file>

<file path=ppt/slides/_rels/slide7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29.emf"/><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73.xml.rels><?xml version="1.0" encoding="UTF-8" standalone="yes"?>
<Relationships xmlns="http://schemas.openxmlformats.org/package/2006/relationships"><Relationship Id="rId3" Type="http://schemas.openxmlformats.org/officeDocument/2006/relationships/image" Target="../media/image2501.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slideLayout" Target="../slideLayouts/slideLayout2.xml"/><Relationship Id="rId5" Type="http://schemas.openxmlformats.org/officeDocument/2006/relationships/image" Target="../media/image246.png"/><Relationship Id="rId4" Type="http://schemas.openxmlformats.org/officeDocument/2006/relationships/image" Target="../media/image241.emf"/></Relationships>
</file>

<file path=ppt/slides/_rels/slide75.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emf"/><Relationship Id="rId1" Type="http://schemas.openxmlformats.org/officeDocument/2006/relationships/slideLayout" Target="../slideLayouts/slideLayout2.xml"/><Relationship Id="rId6" Type="http://schemas.openxmlformats.org/officeDocument/2006/relationships/image" Target="../media/image258.emf"/><Relationship Id="rId5" Type="http://schemas.openxmlformats.org/officeDocument/2006/relationships/image" Target="../media/image257.png"/><Relationship Id="rId4" Type="http://schemas.openxmlformats.org/officeDocument/2006/relationships/image" Target="../media/image2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320.png"/><Relationship Id="rId3" Type="http://schemas.openxmlformats.org/officeDocument/2006/relationships/image" Target="../media/image32.png"/><Relationship Id="rId7" Type="http://schemas.openxmlformats.org/officeDocument/2006/relationships/image" Target="../media/image251.png"/><Relationship Id="rId12" Type="http://schemas.openxmlformats.org/officeDocument/2006/relationships/image" Target="../media/image30.png"/><Relationship Id="rId17" Type="http://schemas.openxmlformats.org/officeDocument/2006/relationships/image" Target="../media/image36.png"/><Relationship Id="rId2" Type="http://schemas.openxmlformats.org/officeDocument/2006/relationships/image" Target="../media/image4.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29.png"/><Relationship Id="rId5" Type="http://schemas.openxmlformats.org/officeDocument/2006/relationships/image" Target="../media/image2310.png"/><Relationship Id="rId15" Type="http://schemas.openxmlformats.org/officeDocument/2006/relationships/image" Target="../media/image34.png"/><Relationship Id="rId10" Type="http://schemas.openxmlformats.org/officeDocument/2006/relationships/image" Target="../media/image281.png"/><Relationship Id="rId4" Type="http://schemas.openxmlformats.org/officeDocument/2006/relationships/image" Target="../media/image2210.png"/><Relationship Id="rId9" Type="http://schemas.openxmlformats.org/officeDocument/2006/relationships/image" Target="../media/image271.png"/><Relationship Id="rId14" Type="http://schemas.openxmlformats.org/officeDocument/2006/relationships/image" Target="../media/image33.png"/></Relationships>
</file>

<file path=ppt/slides/_rels/slide80.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 Id="rId5" Type="http://schemas.openxmlformats.org/officeDocument/2006/relationships/image" Target="../media/image25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88444-9A4C-4381-979F-E0D4D96DF2FD}"/>
              </a:ext>
            </a:extLst>
          </p:cNvPr>
          <p:cNvPicPr>
            <a:picLocks noChangeAspect="1"/>
          </p:cNvPicPr>
          <p:nvPr/>
        </p:nvPicPr>
        <p:blipFill>
          <a:blip r:embed="rId2"/>
          <a:stretch>
            <a:fillRect/>
          </a:stretch>
        </p:blipFill>
        <p:spPr>
          <a:xfrm>
            <a:off x="9296400" y="5784811"/>
            <a:ext cx="2635385" cy="768389"/>
          </a:xfrm>
          <a:prstGeom prst="rect">
            <a:avLst/>
          </a:prstGeom>
        </p:spPr>
      </p:pic>
      <p:sp>
        <p:nvSpPr>
          <p:cNvPr id="6" name="TextBox 5">
            <a:extLst>
              <a:ext uri="{FF2B5EF4-FFF2-40B4-BE49-F238E27FC236}">
                <a16:creationId xmlns:a16="http://schemas.microsoft.com/office/drawing/2014/main" id="{3EC6A349-DEE5-4692-982F-DBC53619370D}"/>
              </a:ext>
            </a:extLst>
          </p:cNvPr>
          <p:cNvSpPr txBox="1"/>
          <p:nvPr/>
        </p:nvSpPr>
        <p:spPr>
          <a:xfrm>
            <a:off x="2389888" y="2097867"/>
            <a:ext cx="7412224" cy="3123932"/>
          </a:xfrm>
          <a:prstGeom prst="rect">
            <a:avLst/>
          </a:prstGeom>
          <a:noFill/>
        </p:spPr>
        <p:txBody>
          <a:bodyPr wrap="square" rtlCol="0">
            <a:spAutoFit/>
          </a:bodyPr>
          <a:lstStyle/>
          <a:p>
            <a:pPr algn="ctr">
              <a:spcBef>
                <a:spcPts val="1800"/>
              </a:spcBef>
              <a:spcAft>
                <a:spcPts val="1200"/>
              </a:spcAft>
            </a:pPr>
            <a:r>
              <a:rPr lang="en-US" sz="5400" b="1" dirty="0"/>
              <a:t>Polarimetry</a:t>
            </a:r>
          </a:p>
          <a:p>
            <a:pPr algn="ctr">
              <a:spcBef>
                <a:spcPts val="1800"/>
              </a:spcBef>
              <a:spcAft>
                <a:spcPts val="1200"/>
              </a:spcAft>
            </a:pPr>
            <a:r>
              <a:rPr lang="en-US" sz="2800" dirty="0"/>
              <a:t>Oleg Eyser</a:t>
            </a:r>
            <a:br>
              <a:rPr lang="en-US" sz="2800" dirty="0"/>
            </a:br>
            <a:r>
              <a:rPr lang="en-US" sz="2000" dirty="0"/>
              <a:t>Brookhaven National Laboratory</a:t>
            </a:r>
          </a:p>
          <a:p>
            <a:pPr algn="ctr">
              <a:spcAft>
                <a:spcPts val="1200"/>
              </a:spcAft>
            </a:pPr>
            <a:r>
              <a:rPr lang="en-US" sz="2000" b="1" dirty="0"/>
              <a:t>CFNS-SURGE Summer Workshop on Physics of the Electron-Ion Collider</a:t>
            </a:r>
            <a:br>
              <a:rPr lang="en-US" sz="2000" dirty="0"/>
            </a:br>
            <a:r>
              <a:rPr lang="en-US" sz="2000" dirty="0"/>
              <a:t>June 2025</a:t>
            </a:r>
          </a:p>
        </p:txBody>
      </p:sp>
      <p:pic>
        <p:nvPicPr>
          <p:cNvPr id="1026" name="Picture 2" descr="logo">
            <a:extLst>
              <a:ext uri="{FF2B5EF4-FFF2-40B4-BE49-F238E27FC236}">
                <a16:creationId xmlns:a16="http://schemas.microsoft.com/office/drawing/2014/main" id="{2296908B-EA39-EBA1-4167-F5C32DA4CA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2887" y="5486400"/>
            <a:ext cx="2347913" cy="116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3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10</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2576346"/>
              </a:xfrm>
              <a:prstGeom prst="rect">
                <a:avLst/>
              </a:prstGeom>
              <a:noFill/>
            </p:spPr>
            <p:txBody>
              <a:bodyPr wrap="square" rtlCol="0">
                <a:spAutoFit/>
              </a:bodyPr>
              <a:lstStyle/>
              <a:p>
                <a:pPr>
                  <a:spcAft>
                    <a:spcPts val="600"/>
                  </a:spcAft>
                </a:pPr>
                <a:r>
                  <a:rPr lang="en-US" dirty="0"/>
                  <a:t>The electron has a magnetic moment which is related to an intrinsic angular momentum, </a:t>
                </a:r>
                <a14:m>
                  <m:oMath xmlns:m="http://schemas.openxmlformats.org/officeDocument/2006/math">
                    <m:r>
                      <a:rPr lang="en-US" i="1" dirty="0" smtClean="0">
                        <a:latin typeface="Cambria Math" panose="02040503050406030204" pitchFamily="18" charset="0"/>
                      </a:rPr>
                      <m:t>𝑠</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b="0" i="1" dirty="0" smtClean="0">
                        <a:latin typeface="Cambria Math" panose="02040503050406030204" pitchFamily="18" charset="0"/>
                      </a:rPr>
                      <m:t>ℏ</m:t>
                    </m:r>
                  </m:oMath>
                </a14:m>
                <a:r>
                  <a:rPr lang="en-US" dirty="0"/>
                  <a:t>.</a:t>
                </a:r>
              </a:p>
              <a:p>
                <a:pPr>
                  <a:spcAft>
                    <a:spcPts val="600"/>
                  </a:spcAft>
                </a:pPr>
                <a:r>
                  <a:rPr lang="en-US" dirty="0"/>
                  <a:t>It introduces a fine splitting of the energy levels.</a:t>
                </a:r>
              </a:p>
              <a:p>
                <a:pPr>
                  <a:spcAft>
                    <a:spcPts val="600"/>
                  </a:spcAft>
                </a:pPr>
                <a:r>
                  <a:rPr lang="en-US" dirty="0"/>
                  <a:t>The magnetic moment of the nucleus introduces an additional hyperfine splitting.</a:t>
                </a:r>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2576346"/>
              </a:xfrm>
              <a:prstGeom prst="rect">
                <a:avLst/>
              </a:prstGeom>
              <a:blipFill>
                <a:blip r:embed="rId3"/>
                <a:stretch>
                  <a:fillRect l="-1442" t="-1182" r="-321" b="-2837"/>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4"/>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381000" y="3657600"/>
                <a:ext cx="1009828" cy="276999"/>
              </a:xfrm>
              <a:prstGeom prst="rect">
                <a:avLst/>
              </a:prstGeom>
              <a:noFill/>
            </p:spPr>
            <p:txBody>
              <a:bodyPr wrap="none" lIns="0" tIns="0" rIns="0" bIns="0" rtlCol="0">
                <a:spAutoFit/>
              </a:bodyPr>
              <a:lstStyle/>
              <a:p>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a14:m>
                <a:r>
                  <a:rPr lang="en-US" dirty="0">
                    <a:solidFill>
                      <a:srgbClr val="C00000"/>
                    </a:solidFill>
                  </a:rPr>
                  <a:t>/2</a:t>
                </a: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381000" y="3657600"/>
                <a:ext cx="1009828" cy="276999"/>
              </a:xfrm>
              <a:prstGeom prst="rect">
                <a:avLst/>
              </a:prstGeom>
              <a:blipFill>
                <a:blip r:embed="rId5"/>
                <a:stretch>
                  <a:fillRect l="-6061" t="-28889" r="-1333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381000" y="5590401"/>
                <a:ext cx="1097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381000" y="5590401"/>
                <a:ext cx="1097993" cy="276999"/>
              </a:xfrm>
              <a:prstGeom prst="rect">
                <a:avLst/>
              </a:prstGeom>
              <a:blipFill>
                <a:blip r:embed="rId6"/>
                <a:stretch>
                  <a:fillRect l="-2778" t="-2174" r="-5000"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8367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836704" cy="276999"/>
              </a:xfrm>
              <a:prstGeom prst="rect">
                <a:avLst/>
              </a:prstGeom>
              <a:blipFill>
                <a:blip r:embed="rId7"/>
                <a:stretch>
                  <a:fillRect l="-3650" t="-4444" r="-6569" b="-33333"/>
                </a:stretch>
              </a:blipFill>
            </p:spPr>
            <p:txBody>
              <a:bodyPr/>
              <a:lstStyle/>
              <a:p>
                <a:r>
                  <a:rPr lang="en-US">
                    <a:noFill/>
                  </a:rPr>
                  <a:t> </a:t>
                </a:r>
              </a:p>
            </p:txBody>
          </p:sp>
        </mc:Fallback>
      </mc:AlternateContent>
      <p:pic>
        <p:nvPicPr>
          <p:cNvPr id="57" name="Picture 5">
            <a:extLst>
              <a:ext uri="{FF2B5EF4-FFF2-40B4-BE49-F238E27FC236}">
                <a16:creationId xmlns:a16="http://schemas.microsoft.com/office/drawing/2014/main" id="{E74EFC0C-5243-58CB-62A9-52590CD72C2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86800" y="3614737"/>
            <a:ext cx="28527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57F1F-E7F7-0A17-4A5E-24D8C9B66CED}"/>
              </a:ext>
            </a:extLst>
          </p:cNvPr>
          <p:cNvSpPr txBox="1"/>
          <p:nvPr/>
        </p:nvSpPr>
        <p:spPr>
          <a:xfrm>
            <a:off x="3047238" y="6324600"/>
            <a:ext cx="6603090" cy="338554"/>
          </a:xfrm>
          <a:prstGeom prst="rect">
            <a:avLst/>
          </a:prstGeom>
          <a:noFill/>
        </p:spPr>
        <p:txBody>
          <a:bodyPr wrap="none">
            <a:spAutoFit/>
          </a:bodyPr>
          <a:lstStyle/>
          <a:p>
            <a:r>
              <a:rPr lang="en-US" sz="1600" b="1" dirty="0">
                <a:solidFill>
                  <a:srgbClr val="006600"/>
                </a:solidFill>
                <a:latin typeface="Courier New" panose="02070309020205020404" pitchFamily="49" charset="0"/>
                <a:cs typeface="Courier New" panose="02070309020205020404" pitchFamily="49" charset="0"/>
              </a:rPr>
              <a:t>https://demonstrations.wolfram.com/BreitRabiDiagram/</a:t>
            </a:r>
          </a:p>
        </p:txBody>
      </p:sp>
    </p:spTree>
    <p:extLst>
      <p:ext uri="{BB962C8B-B14F-4D97-AF65-F5344CB8AC3E}">
        <p14:creationId xmlns:p14="http://schemas.microsoft.com/office/powerpoint/2010/main" val="4121683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11</a:t>
            </a:fld>
            <a:endParaRPr lang="en-US"/>
          </a:p>
        </p:txBody>
      </p:sp>
      <p:pic>
        <p:nvPicPr>
          <p:cNvPr id="2050" name="Picture 2">
            <a:extLst>
              <a:ext uri="{FF2B5EF4-FFF2-40B4-BE49-F238E27FC236}">
                <a16:creationId xmlns:a16="http://schemas.microsoft.com/office/drawing/2014/main" id="{2101D46A-175E-5B86-938A-10AA1CE42BB8}"/>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93110" y="2560320"/>
            <a:ext cx="4354207"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05187B8D-9A01-46B5-B67F-D686139DBC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2314" y="2301240"/>
            <a:ext cx="4589086" cy="35661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4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a:p>
            <a:r>
              <a:rPr lang="en-US" dirty="0"/>
              <a:t>Use a similar setup as a filter to produce polarized protons.</a:t>
            </a:r>
          </a:p>
          <a:p>
            <a:r>
              <a:rPr lang="en-US" dirty="0"/>
              <a:t>The magnetic moment of the nucleus is much smaller than that of the electron.</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12</a:t>
            </a:fld>
            <a:endParaRPr lang="en-US"/>
          </a:p>
        </p:txBody>
      </p:sp>
      <p:pic>
        <p:nvPicPr>
          <p:cNvPr id="5" name="Picture 5">
            <a:extLst>
              <a:ext uri="{FF2B5EF4-FFF2-40B4-BE49-F238E27FC236}">
                <a16:creationId xmlns:a16="http://schemas.microsoft.com/office/drawing/2014/main" id="{2BE56096-6D12-68A8-AA49-169EE8FE8B1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71600" y="3314700"/>
            <a:ext cx="33909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0AD54A1-077B-5E25-23DA-5B909EB36E3A}"/>
              </a:ext>
            </a:extLst>
          </p:cNvPr>
          <p:cNvCxnSpPr>
            <a:cxnSpLocks/>
          </p:cNvCxnSpPr>
          <p:nvPr/>
        </p:nvCxnSpPr>
        <p:spPr>
          <a:xfrm>
            <a:off x="6019800" y="3200400"/>
            <a:ext cx="54864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ECD812-3BD4-CD8F-7318-5C29165C33E0}"/>
              </a:ext>
            </a:extLst>
          </p:cNvPr>
          <p:cNvCxnSpPr>
            <a:cxnSpLocks/>
          </p:cNvCxnSpPr>
          <p:nvPr/>
        </p:nvCxnSpPr>
        <p:spPr>
          <a:xfrm>
            <a:off x="6019800" y="3810000"/>
            <a:ext cx="2743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7BC411-3926-BFC4-5E35-45D1F0B3C48C}"/>
              </a:ext>
            </a:extLst>
          </p:cNvPr>
          <p:cNvCxnSpPr>
            <a:cxnSpLocks/>
          </p:cNvCxnSpPr>
          <p:nvPr/>
        </p:nvCxnSpPr>
        <p:spPr>
          <a:xfrm>
            <a:off x="6019800" y="57150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94E732-AE7E-B587-5313-24297960F27F}"/>
              </a:ext>
            </a:extLst>
          </p:cNvPr>
          <p:cNvCxnSpPr>
            <a:cxnSpLocks/>
          </p:cNvCxnSpPr>
          <p:nvPr/>
        </p:nvCxnSpPr>
        <p:spPr>
          <a:xfrm>
            <a:off x="6019800" y="63246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6FCDEB-6712-FFE0-7CD1-EC7B87137ABE}"/>
              </a:ext>
            </a:extLst>
          </p:cNvPr>
          <p:cNvCxnSpPr>
            <a:cxnSpLocks/>
          </p:cNvCxnSpPr>
          <p:nvPr/>
        </p:nvCxnSpPr>
        <p:spPr>
          <a:xfrm>
            <a:off x="8763000" y="63246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5511DE-1745-0DA9-216C-26FDF09BD16B}"/>
              </a:ext>
            </a:extLst>
          </p:cNvPr>
          <p:cNvCxnSpPr>
            <a:cxnSpLocks/>
          </p:cNvCxnSpPr>
          <p:nvPr/>
        </p:nvCxnSpPr>
        <p:spPr>
          <a:xfrm>
            <a:off x="8763000" y="3810000"/>
            <a:ext cx="0" cy="2514600"/>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D0EA5A8-F9CF-54AB-08C7-91C250EA0302}"/>
                  </a:ext>
                </a:extLst>
              </p:cNvPr>
              <p:cNvSpPr txBox="1"/>
              <p:nvPr/>
            </p:nvSpPr>
            <p:spPr>
              <a:xfrm>
                <a:off x="7199347" y="4578743"/>
                <a:ext cx="344453" cy="6028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𝑑𝑧</m:t>
                          </m:r>
                        </m:den>
                      </m:f>
                    </m:oMath>
                  </m:oMathPara>
                </a14:m>
                <a:endParaRPr lang="en-US" dirty="0"/>
              </a:p>
            </p:txBody>
          </p:sp>
        </mc:Choice>
        <mc:Fallback xmlns="">
          <p:sp>
            <p:nvSpPr>
              <p:cNvPr id="16" name="TextBox 15">
                <a:extLst>
                  <a:ext uri="{FF2B5EF4-FFF2-40B4-BE49-F238E27FC236}">
                    <a16:creationId xmlns:a16="http://schemas.microsoft.com/office/drawing/2014/main" id="{AD0EA5A8-F9CF-54AB-08C7-91C250EA0302}"/>
                  </a:ext>
                </a:extLst>
              </p:cNvPr>
              <p:cNvSpPr txBox="1">
                <a:spLocks noRot="1" noChangeAspect="1" noMove="1" noResize="1" noEditPoints="1" noAdjustHandles="1" noChangeArrowheads="1" noChangeShapeType="1" noTextEdit="1"/>
              </p:cNvSpPr>
              <p:nvPr/>
            </p:nvSpPr>
            <p:spPr>
              <a:xfrm>
                <a:off x="7199347" y="4578743"/>
                <a:ext cx="344453" cy="60285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1ABB9B-A3B5-0C14-F72F-6FFF52F3249A}"/>
                  </a:ext>
                </a:extLst>
              </p:cNvPr>
              <p:cNvSpPr txBox="1"/>
              <p:nvPr/>
            </p:nvSpPr>
            <p:spPr>
              <a:xfrm>
                <a:off x="10018747" y="4572000"/>
                <a:ext cx="344453" cy="6028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𝑑𝑧</m:t>
                          </m:r>
                        </m:den>
                      </m:f>
                    </m:oMath>
                  </m:oMathPara>
                </a14:m>
                <a:endParaRPr lang="en-US" dirty="0"/>
              </a:p>
            </p:txBody>
          </p:sp>
        </mc:Choice>
        <mc:Fallback xmlns="">
          <p:sp>
            <p:nvSpPr>
              <p:cNvPr id="18" name="TextBox 17">
                <a:extLst>
                  <a:ext uri="{FF2B5EF4-FFF2-40B4-BE49-F238E27FC236}">
                    <a16:creationId xmlns:a16="http://schemas.microsoft.com/office/drawing/2014/main" id="{041ABB9B-A3B5-0C14-F72F-6FFF52F3249A}"/>
                  </a:ext>
                </a:extLst>
              </p:cNvPr>
              <p:cNvSpPr txBox="1">
                <a:spLocks noRot="1" noChangeAspect="1" noMove="1" noResize="1" noEditPoints="1" noAdjustHandles="1" noChangeArrowheads="1" noChangeShapeType="1" noTextEdit="1"/>
              </p:cNvSpPr>
              <p:nvPr/>
            </p:nvSpPr>
            <p:spPr>
              <a:xfrm>
                <a:off x="10018747" y="4572000"/>
                <a:ext cx="344453" cy="6028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F556605-2505-10B7-156E-4AFB553FB31F}"/>
                  </a:ext>
                </a:extLst>
              </p:cNvPr>
              <p:cNvSpPr txBox="1"/>
              <p:nvPr/>
            </p:nvSpPr>
            <p:spPr>
              <a:xfrm>
                <a:off x="8839200" y="3608457"/>
                <a:ext cx="905441" cy="3539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𝐸</m:t>
                      </m:r>
                      <m:r>
                        <a:rPr lang="en-US" b="0" i="1" smtClean="0">
                          <a:latin typeface="Cambria Math" panose="02040503050406030204" pitchFamily="18" charset="0"/>
                        </a:rPr>
                        <m:t>=ℏ</m:t>
                      </m:r>
                      <m:r>
                        <a:rPr lang="en-US" b="0" i="1" smtClean="0">
                          <a:latin typeface="Cambria Math" panose="02040503050406030204" pitchFamily="18" charset="0"/>
                        </a:rPr>
                        <m:t>𝜈</m:t>
                      </m:r>
                    </m:oMath>
                  </m:oMathPara>
                </a14:m>
                <a:endParaRPr lang="en-US" dirty="0"/>
              </a:p>
            </p:txBody>
          </p:sp>
        </mc:Choice>
        <mc:Fallback xmlns="">
          <p:sp>
            <p:nvSpPr>
              <p:cNvPr id="17" name="TextBox 16">
                <a:extLst>
                  <a:ext uri="{FF2B5EF4-FFF2-40B4-BE49-F238E27FC236}">
                    <a16:creationId xmlns:a16="http://schemas.microsoft.com/office/drawing/2014/main" id="{7F556605-2505-10B7-156E-4AFB553FB31F}"/>
                  </a:ext>
                </a:extLst>
              </p:cNvPr>
              <p:cNvSpPr txBox="1">
                <a:spLocks noRot="1" noChangeAspect="1" noMove="1" noResize="1" noEditPoints="1" noAdjustHandles="1" noChangeArrowheads="1" noChangeShapeType="1" noTextEdit="1"/>
              </p:cNvSpPr>
              <p:nvPr/>
            </p:nvSpPr>
            <p:spPr>
              <a:xfrm>
                <a:off x="8839200" y="3608457"/>
                <a:ext cx="905441" cy="353943"/>
              </a:xfrm>
              <a:prstGeom prst="rect">
                <a:avLst/>
              </a:prstGeom>
              <a:blipFill>
                <a:blip r:embed="rId5"/>
                <a:stretch>
                  <a:fillRect l="-5369" r="-4698"/>
                </a:stretch>
              </a:blipFill>
            </p:spPr>
            <p:txBody>
              <a:bodyPr/>
              <a:lstStyle/>
              <a:p>
                <a:r>
                  <a:rPr lang="en-US">
                    <a:noFill/>
                  </a:rPr>
                  <a:t> </a:t>
                </a:r>
              </a:p>
            </p:txBody>
          </p:sp>
        </mc:Fallback>
      </mc:AlternateContent>
    </p:spTree>
    <p:extLst>
      <p:ext uri="{BB962C8B-B14F-4D97-AF65-F5344CB8AC3E}">
        <p14:creationId xmlns:p14="http://schemas.microsoft.com/office/powerpoint/2010/main" val="410488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a:p>
            <a:r>
              <a:rPr lang="en-US" dirty="0"/>
              <a:t>Use a similar setup as a filter to produce polarized protons.</a:t>
            </a:r>
          </a:p>
          <a:p>
            <a:r>
              <a:rPr lang="en-US" dirty="0"/>
              <a:t>The magnetic moment of the nucleus is much smaller than that of the electron.</a:t>
            </a:r>
          </a:p>
          <a:p>
            <a:r>
              <a:rPr lang="en-US" dirty="0"/>
              <a:t>There is a limit to the polarization (temperature, magnetic field, power of rf unit).</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13</a:t>
            </a:fld>
            <a:endParaRPr lang="en-US"/>
          </a:p>
        </p:txBody>
      </p:sp>
      <p:pic>
        <p:nvPicPr>
          <p:cNvPr id="5" name="Picture 5">
            <a:extLst>
              <a:ext uri="{FF2B5EF4-FFF2-40B4-BE49-F238E27FC236}">
                <a16:creationId xmlns:a16="http://schemas.microsoft.com/office/drawing/2014/main" id="{2BE56096-6D12-68A8-AA49-169EE8FE8B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771899"/>
            <a:ext cx="28527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upload.wikimedia.org/wikipedia/commons/1/15/FD_e_mu.jpg">
            <a:extLst>
              <a:ext uri="{FF2B5EF4-FFF2-40B4-BE49-F238E27FC236}">
                <a16:creationId xmlns:a16="http://schemas.microsoft.com/office/drawing/2014/main" id="{BAB442F4-0B75-345B-5808-14A0C16A8ED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910638" y="3733800"/>
            <a:ext cx="2443162" cy="2443162"/>
          </a:xfrm>
          <a:prstGeom prst="rect">
            <a:avLst/>
          </a:prstGeom>
          <a:solidFill>
            <a:schemeClr val="bg1"/>
          </a:solidFill>
          <a:ln w="9525">
            <a:noFill/>
            <a:miter lim="800000"/>
            <a:headEnd/>
            <a:tailEnd/>
          </a:ln>
          <a:effectLst/>
        </p:spPr>
      </p:pic>
      <p:pic>
        <p:nvPicPr>
          <p:cNvPr id="2050" name="Picture 2">
            <a:extLst>
              <a:ext uri="{FF2B5EF4-FFF2-40B4-BE49-F238E27FC236}">
                <a16:creationId xmlns:a16="http://schemas.microsoft.com/office/drawing/2014/main" id="{2101D46A-175E-5B86-938A-10AA1CE42B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967162"/>
            <a:ext cx="36957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8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F5E6-EE68-FA56-4343-79C818A0E1B4}"/>
              </a:ext>
            </a:extLst>
          </p:cNvPr>
          <p:cNvSpPr>
            <a:spLocks noGrp="1"/>
          </p:cNvSpPr>
          <p:nvPr>
            <p:ph type="title"/>
          </p:nvPr>
        </p:nvSpPr>
        <p:spPr/>
        <p:txBody>
          <a:bodyPr/>
          <a:lstStyle/>
          <a:p>
            <a:r>
              <a:rPr lang="en-US" dirty="0"/>
              <a:t>An Advanced Polarized Proton Source</a:t>
            </a:r>
          </a:p>
        </p:txBody>
      </p:sp>
      <p:sp>
        <p:nvSpPr>
          <p:cNvPr id="3" name="Slide Number Placeholder 2">
            <a:extLst>
              <a:ext uri="{FF2B5EF4-FFF2-40B4-BE49-F238E27FC236}">
                <a16:creationId xmlns:a16="http://schemas.microsoft.com/office/drawing/2014/main" id="{FA2B8784-FB11-EEF6-FBBD-D38204204A2A}"/>
              </a:ext>
            </a:extLst>
          </p:cNvPr>
          <p:cNvSpPr>
            <a:spLocks noGrp="1"/>
          </p:cNvSpPr>
          <p:nvPr>
            <p:ph type="sldNum" sz="quarter" idx="10"/>
          </p:nvPr>
        </p:nvSpPr>
        <p:spPr/>
        <p:txBody>
          <a:bodyPr/>
          <a:lstStyle/>
          <a:p>
            <a:fld id="{DF69D58E-C59B-4BE3-83E0-B1C1287A8E5B}" type="slidenum">
              <a:rPr lang="en-US" smtClean="0"/>
              <a:pPr/>
              <a:t>14</a:t>
            </a:fld>
            <a:endParaRPr lang="en-US"/>
          </a:p>
        </p:txBody>
      </p:sp>
      <p:pic>
        <p:nvPicPr>
          <p:cNvPr id="6" name="Picture 5">
            <a:extLst>
              <a:ext uri="{FF2B5EF4-FFF2-40B4-BE49-F238E27FC236}">
                <a16:creationId xmlns:a16="http://schemas.microsoft.com/office/drawing/2014/main" id="{263D0E61-5692-83B4-D540-DE83537A2BAE}"/>
              </a:ext>
            </a:extLst>
          </p:cNvPr>
          <p:cNvPicPr>
            <a:picLocks noChangeAspect="1"/>
          </p:cNvPicPr>
          <p:nvPr/>
        </p:nvPicPr>
        <p:blipFill>
          <a:blip r:embed="rId2"/>
          <a:stretch>
            <a:fillRect/>
          </a:stretch>
        </p:blipFill>
        <p:spPr>
          <a:xfrm>
            <a:off x="477636" y="1759424"/>
            <a:ext cx="5750256" cy="2583976"/>
          </a:xfrm>
          <a:prstGeom prst="rect">
            <a:avLst/>
          </a:prstGeom>
        </p:spPr>
      </p:pic>
      <p:sp>
        <p:nvSpPr>
          <p:cNvPr id="7" name="TextBox 6">
            <a:extLst>
              <a:ext uri="{FF2B5EF4-FFF2-40B4-BE49-F238E27FC236}">
                <a16:creationId xmlns:a16="http://schemas.microsoft.com/office/drawing/2014/main" id="{4E044CBD-449C-8A53-E2BC-EA6B48BE2F3C}"/>
              </a:ext>
            </a:extLst>
          </p:cNvPr>
          <p:cNvSpPr txBox="1"/>
          <p:nvPr/>
        </p:nvSpPr>
        <p:spPr>
          <a:xfrm>
            <a:off x="533400" y="1219200"/>
            <a:ext cx="5224122" cy="369332"/>
          </a:xfrm>
          <a:prstGeom prst="rect">
            <a:avLst/>
          </a:prstGeom>
          <a:noFill/>
        </p:spPr>
        <p:txBody>
          <a:bodyPr wrap="none" rtlCol="0">
            <a:spAutoFit/>
          </a:bodyPr>
          <a:lstStyle/>
          <a:p>
            <a:r>
              <a:rPr lang="en-US" dirty="0"/>
              <a:t>A. Zelenski et al., J. Phys. Conf. Ser. </a:t>
            </a:r>
            <a:r>
              <a:rPr lang="en-US" b="1" dirty="0"/>
              <a:t>295</a:t>
            </a:r>
            <a:r>
              <a:rPr lang="en-US" dirty="0"/>
              <a:t> (2011) 012147</a:t>
            </a:r>
          </a:p>
        </p:txBody>
      </p:sp>
      <p:sp>
        <p:nvSpPr>
          <p:cNvPr id="8" name="TextBox 7">
            <a:extLst>
              <a:ext uri="{FF2B5EF4-FFF2-40B4-BE49-F238E27FC236}">
                <a16:creationId xmlns:a16="http://schemas.microsoft.com/office/drawing/2014/main" id="{2C81ADC8-A253-8D11-5997-AE262C358305}"/>
              </a:ext>
            </a:extLst>
          </p:cNvPr>
          <p:cNvSpPr txBox="1"/>
          <p:nvPr/>
        </p:nvSpPr>
        <p:spPr>
          <a:xfrm>
            <a:off x="7086600" y="1882676"/>
            <a:ext cx="3809761" cy="2308324"/>
          </a:xfrm>
          <a:prstGeom prst="rect">
            <a:avLst/>
          </a:prstGeom>
          <a:noFill/>
        </p:spPr>
        <p:txBody>
          <a:bodyPr wrap="none" rtlCol="0">
            <a:spAutoFit/>
          </a:bodyPr>
          <a:lstStyle/>
          <a:p>
            <a:pPr marL="342900" indent="-342900">
              <a:buAutoNum type="arabicPeriod"/>
            </a:pPr>
            <a:r>
              <a:rPr lang="en-US" dirty="0"/>
              <a:t>High brightness proton source</a:t>
            </a:r>
          </a:p>
          <a:p>
            <a:pPr marL="342900" indent="-342900">
              <a:buAutoNum type="arabicPeriod"/>
            </a:pPr>
            <a:r>
              <a:rPr lang="en-US" dirty="0"/>
              <a:t>Focusing solenoid</a:t>
            </a:r>
          </a:p>
          <a:p>
            <a:pPr marL="342900" indent="-342900">
              <a:buAutoNum type="arabicPeriod"/>
            </a:pPr>
            <a:r>
              <a:rPr lang="en-US" dirty="0"/>
              <a:t>Pulsed hydrogen neutralization cell</a:t>
            </a:r>
          </a:p>
          <a:p>
            <a:pPr marL="342900" indent="-342900">
              <a:buAutoNum type="arabicPeriod"/>
            </a:pPr>
            <a:r>
              <a:rPr lang="en-US" dirty="0"/>
              <a:t>Superconducting solenoid 30 </a:t>
            </a:r>
            <a:r>
              <a:rPr lang="en-US" dirty="0" err="1"/>
              <a:t>kG</a:t>
            </a:r>
            <a:endParaRPr lang="en-US" dirty="0"/>
          </a:p>
          <a:p>
            <a:pPr marL="342900" indent="-342900">
              <a:buAutoNum type="arabicPeriod"/>
            </a:pPr>
            <a:r>
              <a:rPr lang="en-US" dirty="0"/>
              <a:t>Pulsed He-ionized cell</a:t>
            </a:r>
          </a:p>
          <a:p>
            <a:pPr marL="342900" indent="-342900">
              <a:buAutoNum type="arabicPeriod"/>
            </a:pPr>
            <a:r>
              <a:rPr lang="en-US" dirty="0"/>
              <a:t>Optically pumped Rb cell</a:t>
            </a:r>
          </a:p>
          <a:p>
            <a:pPr marL="342900" indent="-342900">
              <a:buAutoNum type="arabicPeriod"/>
            </a:pPr>
            <a:r>
              <a:rPr lang="en-US" dirty="0"/>
              <a:t>Sona shield</a:t>
            </a:r>
          </a:p>
          <a:p>
            <a:pPr marL="342900" indent="-342900">
              <a:buAutoNum type="arabicPeriod"/>
            </a:pPr>
            <a:r>
              <a:rPr lang="en-US" dirty="0"/>
              <a:t>Sodium-jet ionizer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248E3B-7FF3-91E7-1FDD-21280C9C325E}"/>
                  </a:ext>
                </a:extLst>
              </p:cNvPr>
              <p:cNvSpPr txBox="1"/>
              <p:nvPr/>
            </p:nvSpPr>
            <p:spPr>
              <a:xfrm>
                <a:off x="3352800" y="5475982"/>
                <a:ext cx="4600298" cy="1077218"/>
              </a:xfrm>
              <a:prstGeom prst="rect">
                <a:avLst/>
              </a:prstGeom>
              <a:noFill/>
            </p:spPr>
            <p:txBody>
              <a:bodyPr wrap="none" rtlCol="0">
                <a:spAutoFit/>
              </a:bodyPr>
              <a:lstStyle/>
              <a:p>
                <a:pPr>
                  <a:spcAft>
                    <a:spcPts val="600"/>
                  </a:spcAft>
                </a:pPr>
                <a:r>
                  <a:rPr lang="en-US" dirty="0"/>
                  <a:t>Optically Pumped Polarized Ion Source at RHIC:</a:t>
                </a:r>
              </a:p>
              <a:p>
                <a:pPr marL="285750" indent="-285750">
                  <a:spcAft>
                    <a:spcPts val="600"/>
                  </a:spcAft>
                  <a:buFont typeface="Arial" panose="020B0604020202020204" pitchFamily="34" charset="0"/>
                  <a:buChar char="•"/>
                </a:pPr>
                <a:r>
                  <a:rPr lang="en-US" dirty="0"/>
                  <a:t>Current </a:t>
                </a:r>
                <a14:m>
                  <m:oMath xmlns:m="http://schemas.openxmlformats.org/officeDocument/2006/math">
                    <m:r>
                      <a:rPr lang="en-US" i="1" dirty="0" smtClean="0">
                        <a:latin typeface="Cambria Math" panose="02040503050406030204" pitchFamily="18" charset="0"/>
                      </a:rPr>
                      <m:t>0.5−1.0</m:t>
                    </m:r>
                    <m:r>
                      <a:rPr lang="en-US" i="1" dirty="0">
                        <a:latin typeface="Cambria Math" panose="02040503050406030204" pitchFamily="18" charset="0"/>
                      </a:rPr>
                      <m:t> </m:t>
                    </m:r>
                    <m:r>
                      <m:rPr>
                        <m:nor/>
                      </m:rPr>
                      <a:rPr lang="en-US" i="0" dirty="0" smtClean="0">
                        <a:latin typeface="Cambria Math" panose="02040503050406030204" pitchFamily="18" charset="0"/>
                      </a:rPr>
                      <m:t>mA</m:t>
                    </m:r>
                  </m:oMath>
                </a14:m>
                <a:r>
                  <a:rPr lang="en-US" dirty="0"/>
                  <a:t> in </a:t>
                </a:r>
                <a14:m>
                  <m:oMath xmlns:m="http://schemas.openxmlformats.org/officeDocument/2006/math">
                    <m:r>
                      <a:rPr lang="en-US" i="1" dirty="0" smtClean="0">
                        <a:latin typeface="Cambria Math" panose="02040503050406030204" pitchFamily="18" charset="0"/>
                      </a:rPr>
                      <m:t>300 </m:t>
                    </m:r>
                    <m:r>
                      <a:rPr lang="en-US" b="0" i="1" dirty="0" smtClean="0">
                        <a:latin typeface="Cambria Math" panose="02040503050406030204" pitchFamily="18" charset="0"/>
                      </a:rPr>
                      <m:t>𝜇</m:t>
                    </m:r>
                    <m:r>
                      <m:rPr>
                        <m:nor/>
                      </m:rPr>
                      <a:rPr lang="en-US" b="0" i="0" dirty="0" smtClean="0">
                        <a:latin typeface="Cambria Math" panose="02040503050406030204" pitchFamily="18" charset="0"/>
                      </a:rPr>
                      <m:t>s</m:t>
                    </m:r>
                  </m:oMath>
                </a14:m>
                <a:endParaRPr lang="en-US" dirty="0"/>
              </a:p>
              <a:p>
                <a:pPr marL="285750" indent="-285750">
                  <a:spcAft>
                    <a:spcPts val="600"/>
                  </a:spcAft>
                  <a:buFont typeface="Arial" panose="020B0604020202020204" pitchFamily="34" charset="0"/>
                  <a:buChar char="•"/>
                </a:pPr>
                <a:r>
                  <a:rPr lang="en-US" dirty="0"/>
                  <a:t>Beam polarization </a:t>
                </a:r>
                <a14:m>
                  <m:oMath xmlns:m="http://schemas.openxmlformats.org/officeDocument/2006/math">
                    <m:r>
                      <a:rPr lang="en-US" i="1" dirty="0" smtClean="0">
                        <a:latin typeface="Cambria Math" panose="02040503050406030204" pitchFamily="18" charset="0"/>
                      </a:rPr>
                      <m:t>≈80%</m:t>
                    </m:r>
                  </m:oMath>
                </a14:m>
                <a:r>
                  <a:rPr lang="en-US" dirty="0"/>
                  <a:t> at </a:t>
                </a:r>
                <a14:m>
                  <m:oMath xmlns:m="http://schemas.openxmlformats.org/officeDocument/2006/math">
                    <m:r>
                      <a:rPr lang="en-US" i="1" dirty="0" smtClean="0">
                        <a:latin typeface="Cambria Math" panose="02040503050406030204" pitchFamily="18" charset="0"/>
                      </a:rPr>
                      <m:t>35 </m:t>
                    </m:r>
                    <m:r>
                      <m:rPr>
                        <m:nor/>
                      </m:rPr>
                      <a:rPr lang="en-US" i="0" dirty="0" smtClean="0">
                        <a:latin typeface="Cambria Math" panose="02040503050406030204" pitchFamily="18" charset="0"/>
                      </a:rPr>
                      <m:t>keV</m:t>
                    </m:r>
                  </m:oMath>
                </a14:m>
                <a:endParaRPr lang="en-US" dirty="0"/>
              </a:p>
            </p:txBody>
          </p:sp>
        </mc:Choice>
        <mc:Fallback xmlns="">
          <p:sp>
            <p:nvSpPr>
              <p:cNvPr id="9" name="TextBox 8">
                <a:extLst>
                  <a:ext uri="{FF2B5EF4-FFF2-40B4-BE49-F238E27FC236}">
                    <a16:creationId xmlns:a16="http://schemas.microsoft.com/office/drawing/2014/main" id="{40248E3B-7FF3-91E7-1FDD-21280C9C325E}"/>
                  </a:ext>
                </a:extLst>
              </p:cNvPr>
              <p:cNvSpPr txBox="1">
                <a:spLocks noRot="1" noChangeAspect="1" noMove="1" noResize="1" noEditPoints="1" noAdjustHandles="1" noChangeArrowheads="1" noChangeShapeType="1" noTextEdit="1"/>
              </p:cNvSpPr>
              <p:nvPr/>
            </p:nvSpPr>
            <p:spPr>
              <a:xfrm>
                <a:off x="3352800" y="5475982"/>
                <a:ext cx="4600298" cy="1077218"/>
              </a:xfrm>
              <a:prstGeom prst="rect">
                <a:avLst/>
              </a:prstGeom>
              <a:blipFill>
                <a:blip r:embed="rId3"/>
                <a:stretch>
                  <a:fillRect l="-1060" t="-2825" r="-265" b="-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ED527D-37A2-A85D-6268-8FBDE49A84F1}"/>
                  </a:ext>
                </a:extLst>
              </p:cNvPr>
              <p:cNvSpPr txBox="1"/>
              <p:nvPr/>
            </p:nvSpPr>
            <p:spPr>
              <a:xfrm>
                <a:off x="609600" y="4495800"/>
                <a:ext cx="7527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keV</m:t>
                      </m:r>
                    </m:oMath>
                  </m:oMathPara>
                </a14:m>
                <a:endParaRPr lang="en-US" dirty="0"/>
              </a:p>
            </p:txBody>
          </p:sp>
        </mc:Choice>
        <mc:Fallback xmlns="">
          <p:sp>
            <p:nvSpPr>
              <p:cNvPr id="10" name="TextBox 9">
                <a:extLst>
                  <a:ext uri="{FF2B5EF4-FFF2-40B4-BE49-F238E27FC236}">
                    <a16:creationId xmlns:a16="http://schemas.microsoft.com/office/drawing/2014/main" id="{AEED527D-37A2-A85D-6268-8FBDE49A84F1}"/>
                  </a:ext>
                </a:extLst>
              </p:cNvPr>
              <p:cNvSpPr txBox="1">
                <a:spLocks noRot="1" noChangeAspect="1" noMove="1" noResize="1" noEditPoints="1" noAdjustHandles="1" noChangeArrowheads="1" noChangeShapeType="1" noTextEdit="1"/>
              </p:cNvSpPr>
              <p:nvPr/>
            </p:nvSpPr>
            <p:spPr>
              <a:xfrm>
                <a:off x="609600" y="4495800"/>
                <a:ext cx="752707" cy="553998"/>
              </a:xfrm>
              <a:prstGeom prst="rect">
                <a:avLst/>
              </a:prstGeom>
              <a:blipFill>
                <a:blip r:embed="rId4"/>
                <a:stretch>
                  <a:fillRect l="-5691" r="-7317"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63D0DA-8BDF-6638-47E9-472DCA16BF4B}"/>
                  </a:ext>
                </a:extLst>
              </p:cNvPr>
              <p:cNvSpPr txBox="1"/>
              <p:nvPr/>
            </p:nvSpPr>
            <p:spPr>
              <a:xfrm>
                <a:off x="1704225" y="4495800"/>
                <a:ext cx="73417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1" name="TextBox 10">
                <a:extLst>
                  <a:ext uri="{FF2B5EF4-FFF2-40B4-BE49-F238E27FC236}">
                    <a16:creationId xmlns:a16="http://schemas.microsoft.com/office/drawing/2014/main" id="{F163D0DA-8BDF-6638-47E9-472DCA16BF4B}"/>
                  </a:ext>
                </a:extLst>
              </p:cNvPr>
              <p:cNvSpPr txBox="1">
                <a:spLocks noRot="1" noChangeAspect="1" noMove="1" noResize="1" noEditPoints="1" noAdjustHandles="1" noChangeArrowheads="1" noChangeShapeType="1" noTextEdit="1"/>
              </p:cNvSpPr>
              <p:nvPr/>
            </p:nvSpPr>
            <p:spPr>
              <a:xfrm>
                <a:off x="1704225" y="4495800"/>
                <a:ext cx="734175" cy="553998"/>
              </a:xfrm>
              <a:prstGeom prst="rect">
                <a:avLst/>
              </a:prstGeom>
              <a:blipFill>
                <a:blip r:embed="rId5"/>
                <a:stretch>
                  <a:fillRect l="-7500" t="-2222" r="-8333"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657700F-A932-842F-7F9D-F72131BDD54F}"/>
                  </a:ext>
                </a:extLst>
              </p:cNvPr>
              <p:cNvSpPr txBox="1"/>
              <p:nvPr/>
            </p:nvSpPr>
            <p:spPr>
              <a:xfrm>
                <a:off x="3356465"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2" name="TextBox 11">
                <a:extLst>
                  <a:ext uri="{FF2B5EF4-FFF2-40B4-BE49-F238E27FC236}">
                    <a16:creationId xmlns:a16="http://schemas.microsoft.com/office/drawing/2014/main" id="{F657700F-A932-842F-7F9D-F72131BDD54F}"/>
                  </a:ext>
                </a:extLst>
              </p:cNvPr>
              <p:cNvSpPr txBox="1">
                <a:spLocks noRot="1" noChangeAspect="1" noMove="1" noResize="1" noEditPoints="1" noAdjustHandles="1" noChangeArrowheads="1" noChangeShapeType="1" noTextEdit="1"/>
              </p:cNvSpPr>
              <p:nvPr/>
            </p:nvSpPr>
            <p:spPr>
              <a:xfrm>
                <a:off x="3356465" y="4495800"/>
                <a:ext cx="605935" cy="568425"/>
              </a:xfrm>
              <a:prstGeom prst="rect">
                <a:avLst/>
              </a:prstGeom>
              <a:blipFill>
                <a:blip r:embed="rId6"/>
                <a:stretch>
                  <a:fillRect l="-9091" t="-2151" r="-1111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2028A4-216B-9DE1-65D4-C58CF23D5DE9}"/>
                  </a:ext>
                </a:extLst>
              </p:cNvPr>
              <p:cNvSpPr txBox="1"/>
              <p:nvPr/>
            </p:nvSpPr>
            <p:spPr>
              <a:xfrm>
                <a:off x="4648200"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3" name="TextBox 12">
                <a:extLst>
                  <a:ext uri="{FF2B5EF4-FFF2-40B4-BE49-F238E27FC236}">
                    <a16:creationId xmlns:a16="http://schemas.microsoft.com/office/drawing/2014/main" id="{F02028A4-216B-9DE1-65D4-C58CF23D5DE9}"/>
                  </a:ext>
                </a:extLst>
              </p:cNvPr>
              <p:cNvSpPr txBox="1">
                <a:spLocks noRot="1" noChangeAspect="1" noMove="1" noResize="1" noEditPoints="1" noAdjustHandles="1" noChangeArrowheads="1" noChangeShapeType="1" noTextEdit="1"/>
              </p:cNvSpPr>
              <p:nvPr/>
            </p:nvSpPr>
            <p:spPr>
              <a:xfrm>
                <a:off x="4648200" y="4495800"/>
                <a:ext cx="605935" cy="568425"/>
              </a:xfrm>
              <a:prstGeom prst="rect">
                <a:avLst/>
              </a:prstGeom>
              <a:blipFill>
                <a:blip r:embed="rId7"/>
                <a:stretch>
                  <a:fillRect l="-9091" t="-2151" r="-1010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B6FB51-5C2E-DD5F-7595-E8DD428D79E4}"/>
                  </a:ext>
                </a:extLst>
              </p:cNvPr>
              <p:cNvSpPr txBox="1"/>
              <p:nvPr/>
            </p:nvSpPr>
            <p:spPr>
              <a:xfrm>
                <a:off x="5819025" y="4495800"/>
                <a:ext cx="73417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35</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4" name="TextBox 13">
                <a:extLst>
                  <a:ext uri="{FF2B5EF4-FFF2-40B4-BE49-F238E27FC236}">
                    <a16:creationId xmlns:a16="http://schemas.microsoft.com/office/drawing/2014/main" id="{8AB6FB51-5C2E-DD5F-7595-E8DD428D79E4}"/>
                  </a:ext>
                </a:extLst>
              </p:cNvPr>
              <p:cNvSpPr txBox="1">
                <a:spLocks noRot="1" noChangeAspect="1" noMove="1" noResize="1" noEditPoints="1" noAdjustHandles="1" noChangeArrowheads="1" noChangeShapeType="1" noTextEdit="1"/>
              </p:cNvSpPr>
              <p:nvPr/>
            </p:nvSpPr>
            <p:spPr>
              <a:xfrm>
                <a:off x="5819025" y="4495800"/>
                <a:ext cx="734175" cy="568425"/>
              </a:xfrm>
              <a:prstGeom prst="rect">
                <a:avLst/>
              </a:prstGeom>
              <a:blipFill>
                <a:blip r:embed="rId8"/>
                <a:stretch>
                  <a:fillRect l="-7500" t="-2151" r="-8333" b="-322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31BE582-5370-7866-59CE-A63E18502574}"/>
              </a:ext>
            </a:extLst>
          </p:cNvPr>
          <p:cNvSpPr txBox="1"/>
          <p:nvPr/>
        </p:nvSpPr>
        <p:spPr>
          <a:xfrm>
            <a:off x="8839200" y="6096000"/>
            <a:ext cx="2634504" cy="369332"/>
          </a:xfrm>
          <a:prstGeom prst="rect">
            <a:avLst/>
          </a:prstGeom>
          <a:noFill/>
        </p:spPr>
        <p:txBody>
          <a:bodyPr wrap="none" rtlCol="0">
            <a:spAutoFit/>
          </a:bodyPr>
          <a:lstStyle/>
          <a:p>
            <a:pPr>
              <a:spcAft>
                <a:spcPts val="600"/>
              </a:spcAft>
            </a:pPr>
            <a:r>
              <a:rPr lang="en-US" dirty="0"/>
              <a:t>One proton bunch in RHIC</a:t>
            </a:r>
          </a:p>
        </p:txBody>
      </p:sp>
      <p:cxnSp>
        <p:nvCxnSpPr>
          <p:cNvPr id="17" name="Straight Arrow Connector 16">
            <a:extLst>
              <a:ext uri="{FF2B5EF4-FFF2-40B4-BE49-F238E27FC236}">
                <a16:creationId xmlns:a16="http://schemas.microsoft.com/office/drawing/2014/main" id="{269CDE4D-8260-C305-D4E7-9A94A8F41E0E}"/>
              </a:ext>
            </a:extLst>
          </p:cNvPr>
          <p:cNvCxnSpPr>
            <a:cxnSpLocks/>
            <a:endCxn id="15" idx="1"/>
          </p:cNvCxnSpPr>
          <p:nvPr/>
        </p:nvCxnSpPr>
        <p:spPr>
          <a:xfrm>
            <a:off x="8197104" y="6280666"/>
            <a:ext cx="642096"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0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178510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endParaRPr lang="en-US" dirty="0"/>
          </a:p>
        </p:txBody>
      </p:sp>
      <p:pic>
        <p:nvPicPr>
          <p:cNvPr id="98" name="Picture 97">
            <a:extLst>
              <a:ext uri="{FF2B5EF4-FFF2-40B4-BE49-F238E27FC236}">
                <a16:creationId xmlns:a16="http://schemas.microsoft.com/office/drawing/2014/main" id="{DA76A924-354D-7C2C-2834-2ACFD4C9A96A}"/>
              </a:ext>
            </a:extLst>
          </p:cNvPr>
          <p:cNvPicPr>
            <a:picLocks noChangeAspect="1"/>
          </p:cNvPicPr>
          <p:nvPr/>
        </p:nvPicPr>
        <p:blipFill>
          <a:blip r:embed="rId3"/>
          <a:stretch>
            <a:fillRect/>
          </a:stretch>
        </p:blipFill>
        <p:spPr>
          <a:xfrm>
            <a:off x="6215418" y="3950732"/>
            <a:ext cx="3766782" cy="1082722"/>
          </a:xfrm>
          <a:prstGeom prst="rect">
            <a:avLst/>
          </a:prstGeom>
        </p:spPr>
      </p:pic>
      <p:sp>
        <p:nvSpPr>
          <p:cNvPr id="99" name="TextBox 98">
            <a:extLst>
              <a:ext uri="{FF2B5EF4-FFF2-40B4-BE49-F238E27FC236}">
                <a16:creationId xmlns:a16="http://schemas.microsoft.com/office/drawing/2014/main" id="{C20E312F-70AA-180E-7CCF-F938E3733879}"/>
              </a:ext>
            </a:extLst>
          </p:cNvPr>
          <p:cNvSpPr txBox="1"/>
          <p:nvPr/>
        </p:nvSpPr>
        <p:spPr>
          <a:xfrm>
            <a:off x="6557597" y="3581400"/>
            <a:ext cx="3127523" cy="369332"/>
          </a:xfrm>
          <a:prstGeom prst="rect">
            <a:avLst/>
          </a:prstGeom>
          <a:noFill/>
        </p:spPr>
        <p:txBody>
          <a:bodyPr wrap="none" rtlCol="0">
            <a:spAutoFit/>
          </a:bodyPr>
          <a:lstStyle/>
          <a:p>
            <a:r>
              <a:rPr lang="en-US" dirty="0"/>
              <a:t>F0D0 lattice and orbit envelope</a:t>
            </a:r>
          </a:p>
        </p:txBody>
      </p:sp>
      <p:sp>
        <p:nvSpPr>
          <p:cNvPr id="100" name="TextBox 99">
            <a:extLst>
              <a:ext uri="{FF2B5EF4-FFF2-40B4-BE49-F238E27FC236}">
                <a16:creationId xmlns:a16="http://schemas.microsoft.com/office/drawing/2014/main" id="{FB66A92F-4783-7F44-086C-882800CC3935}"/>
              </a:ext>
            </a:extLst>
          </p:cNvPr>
          <p:cNvSpPr txBox="1"/>
          <p:nvPr/>
        </p:nvSpPr>
        <p:spPr>
          <a:xfrm>
            <a:off x="5540866" y="5562600"/>
            <a:ext cx="6041534" cy="1000274"/>
          </a:xfrm>
          <a:prstGeom prst="rect">
            <a:avLst/>
          </a:prstGeom>
          <a:noFill/>
        </p:spPr>
        <p:txBody>
          <a:bodyPr wrap="square" rtlCol="0">
            <a:spAutoFit/>
          </a:bodyPr>
          <a:lstStyle/>
          <a:p>
            <a:pPr>
              <a:spcAft>
                <a:spcPts val="600"/>
              </a:spcAft>
            </a:pPr>
            <a:r>
              <a:rPr lang="en-US" dirty="0"/>
              <a:t>Quadrupole magnets focus in one direction only.</a:t>
            </a:r>
          </a:p>
          <a:p>
            <a:pPr>
              <a:spcAft>
                <a:spcPts val="600"/>
              </a:spcAft>
            </a:pPr>
            <a:r>
              <a:rPr lang="en-US" dirty="0"/>
              <a:t>Liouville’s theorem: The phase ellipse and the emittance of the beam are invariant.</a:t>
            </a:r>
          </a:p>
        </p:txBody>
      </p:sp>
    </p:spTree>
    <p:extLst>
      <p:ext uri="{BB962C8B-B14F-4D97-AF65-F5344CB8AC3E}">
        <p14:creationId xmlns:p14="http://schemas.microsoft.com/office/powerpoint/2010/main" val="360504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16</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249299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algn="ctr">
                  <a:spcAft>
                    <a:spcPts val="600"/>
                  </a:spcAft>
                </a:pPr>
                <a14:m>
                  <m:oMath xmlns:m="http://schemas.openxmlformats.org/officeDocument/2006/math">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𝑧</m:t>
                        </m:r>
                      </m:sub>
                    </m:sSub>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dirty="0"/>
                  <a:t> </a:t>
                </a:r>
                <a:r>
                  <a:rPr lang="en-US" sz="1400" dirty="0"/>
                  <a:t>with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𝑚</m:t>
                    </m:r>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𝑝</m:t>
                    </m:r>
                    <m:r>
                      <a:rPr lang="en-US" sz="1400" b="0" i="1" smtClean="0">
                        <a:latin typeface="Cambria Math" panose="02040503050406030204" pitchFamily="18" charset="0"/>
                      </a:rPr>
                      <m:t>)</m:t>
                    </m:r>
                  </m:oMath>
                </a14:m>
                <a:r>
                  <a:rPr lang="en-US" sz="1400" dirty="0"/>
                  <a:t> integer numbers</a:t>
                </a:r>
                <a:endParaRPr lang="en-US" sz="1600" dirty="0"/>
              </a:p>
              <a:p>
                <a:pPr marL="285750" indent="-285750">
                  <a:spcAft>
                    <a:spcPts val="600"/>
                  </a:spcAft>
                  <a:buFont typeface="Arial" panose="020B0604020202020204" pitchFamily="34" charset="0"/>
                  <a:buChar char="•"/>
                </a:pPr>
                <a:endParaRPr lang="en-US" dirty="0"/>
              </a:p>
            </p:txBody>
          </p:sp>
        </mc:Choice>
        <mc:Fallback xmlns="">
          <p:sp>
            <p:nvSpPr>
              <p:cNvPr id="44" name="TextBox 43">
                <a:extLst>
                  <a:ext uri="{FF2B5EF4-FFF2-40B4-BE49-F238E27FC236}">
                    <a16:creationId xmlns:a16="http://schemas.microsoft.com/office/drawing/2014/main" id="{96635E24-A702-E657-570E-D421F71363CE}"/>
                  </a:ext>
                </a:extLst>
              </p:cNvPr>
              <p:cNvSpPr txBox="1">
                <a:spLocks noRot="1" noChangeAspect="1" noMove="1" noResize="1" noEditPoints="1" noAdjustHandles="1" noChangeArrowheads="1" noChangeShapeType="1" noTextEdit="1"/>
              </p:cNvSpPr>
              <p:nvPr/>
            </p:nvSpPr>
            <p:spPr>
              <a:xfrm>
                <a:off x="5242878" y="1676400"/>
                <a:ext cx="6406306" cy="2492990"/>
              </a:xfrm>
              <a:prstGeom prst="rect">
                <a:avLst/>
              </a:prstGeom>
              <a:blipFill>
                <a:blip r:embed="rId3"/>
                <a:stretch>
                  <a:fillRect l="-571" t="-1222" r="-190"/>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FA3710FF-F2BA-1CF5-6367-74ADB3EBFBE1}"/>
              </a:ext>
            </a:extLst>
          </p:cNvPr>
          <p:cNvSpPr/>
          <p:nvPr/>
        </p:nvSpPr>
        <p:spPr>
          <a:xfrm>
            <a:off x="5232726" y="4519924"/>
            <a:ext cx="1920240" cy="192024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32CD950-6C4A-FB40-2831-66580E3649FA}"/>
              </a:ext>
            </a:extLst>
          </p:cNvPr>
          <p:cNvSpPr/>
          <p:nvPr/>
        </p:nvSpPr>
        <p:spPr>
          <a:xfrm>
            <a:off x="5191125" y="4483089"/>
            <a:ext cx="2003442" cy="1993911"/>
          </a:xfrm>
          <a:custGeom>
            <a:avLst/>
            <a:gdLst>
              <a:gd name="connsiteX0" fmla="*/ 990600 w 2003442"/>
              <a:gd name="connsiteY0" fmla="*/ 10 h 1993911"/>
              <a:gd name="connsiteX1" fmla="*/ 1635125 w 2003442"/>
              <a:gd name="connsiteY1" fmla="*/ 352435 h 1993911"/>
              <a:gd name="connsiteX2" fmla="*/ 2003425 w 2003442"/>
              <a:gd name="connsiteY2" fmla="*/ 1000135 h 1993911"/>
              <a:gd name="connsiteX3" fmla="*/ 1647825 w 2003442"/>
              <a:gd name="connsiteY3" fmla="*/ 1647835 h 1993911"/>
              <a:gd name="connsiteX4" fmla="*/ 996950 w 2003442"/>
              <a:gd name="connsiteY4" fmla="*/ 1993910 h 1993911"/>
              <a:gd name="connsiteX5" fmla="*/ 346075 w 2003442"/>
              <a:gd name="connsiteY5" fmla="*/ 1644660 h 1993911"/>
              <a:gd name="connsiteX6" fmla="*/ 0 w 2003442"/>
              <a:gd name="connsiteY6" fmla="*/ 993785 h 1993911"/>
              <a:gd name="connsiteX7" fmla="*/ 346075 w 2003442"/>
              <a:gd name="connsiteY7" fmla="*/ 342910 h 1993911"/>
              <a:gd name="connsiteX8" fmla="*/ 990600 w 2003442"/>
              <a:gd name="connsiteY8" fmla="*/ 10 h 199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442" h="1993911">
                <a:moveTo>
                  <a:pt x="990600" y="10"/>
                </a:moveTo>
                <a:cubicBezTo>
                  <a:pt x="1205442" y="1597"/>
                  <a:pt x="1466321" y="185748"/>
                  <a:pt x="1635125" y="352435"/>
                </a:cubicBezTo>
                <a:cubicBezTo>
                  <a:pt x="1803929" y="519122"/>
                  <a:pt x="2001308" y="784235"/>
                  <a:pt x="2003425" y="1000135"/>
                </a:cubicBezTo>
                <a:cubicBezTo>
                  <a:pt x="2005542" y="1216035"/>
                  <a:pt x="1815571" y="1482206"/>
                  <a:pt x="1647825" y="1647835"/>
                </a:cubicBezTo>
                <a:cubicBezTo>
                  <a:pt x="1480079" y="1813464"/>
                  <a:pt x="1213908" y="1994439"/>
                  <a:pt x="996950" y="1993910"/>
                </a:cubicBezTo>
                <a:cubicBezTo>
                  <a:pt x="779992" y="1993381"/>
                  <a:pt x="512233" y="1811347"/>
                  <a:pt x="346075" y="1644660"/>
                </a:cubicBezTo>
                <a:cubicBezTo>
                  <a:pt x="179917" y="1477973"/>
                  <a:pt x="0" y="1210743"/>
                  <a:pt x="0" y="993785"/>
                </a:cubicBezTo>
                <a:cubicBezTo>
                  <a:pt x="0" y="776827"/>
                  <a:pt x="179387" y="508539"/>
                  <a:pt x="346075" y="342910"/>
                </a:cubicBezTo>
                <a:cubicBezTo>
                  <a:pt x="512763" y="177281"/>
                  <a:pt x="775758" y="-1577"/>
                  <a:pt x="990600" y="1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3C7D6DD-B7CC-7C63-EC2E-074942DC7226}"/>
              </a:ext>
            </a:extLst>
          </p:cNvPr>
          <p:cNvSpPr txBox="1"/>
          <p:nvPr/>
        </p:nvSpPr>
        <p:spPr>
          <a:xfrm>
            <a:off x="6858000" y="4572000"/>
            <a:ext cx="486030" cy="276999"/>
          </a:xfrm>
          <a:prstGeom prst="rect">
            <a:avLst/>
          </a:prstGeom>
          <a:noFill/>
        </p:spPr>
        <p:txBody>
          <a:bodyPr wrap="none" rtlCol="0">
            <a:spAutoFit/>
          </a:bodyPr>
          <a:lstStyle/>
          <a:p>
            <a:r>
              <a:rPr lang="en-US" sz="1200" dirty="0">
                <a:solidFill>
                  <a:schemeClr val="tx1">
                    <a:lumMod val="50000"/>
                    <a:lumOff val="50000"/>
                  </a:schemeClr>
                </a:solidFill>
              </a:rPr>
              <a:t>orbit</a:t>
            </a:r>
          </a:p>
        </p:txBody>
      </p:sp>
      <p:sp>
        <p:nvSpPr>
          <p:cNvPr id="56" name="TextBox 55">
            <a:extLst>
              <a:ext uri="{FF2B5EF4-FFF2-40B4-BE49-F238E27FC236}">
                <a16:creationId xmlns:a16="http://schemas.microsoft.com/office/drawing/2014/main" id="{06959DFD-F2EF-C8C2-3992-E933CE3B61C3}"/>
              </a:ext>
            </a:extLst>
          </p:cNvPr>
          <p:cNvSpPr txBox="1"/>
          <p:nvPr/>
        </p:nvSpPr>
        <p:spPr>
          <a:xfrm>
            <a:off x="5615500" y="4221778"/>
            <a:ext cx="1299715" cy="276999"/>
          </a:xfrm>
          <a:prstGeom prst="rect">
            <a:avLst/>
          </a:prstGeom>
          <a:noFill/>
        </p:spPr>
        <p:txBody>
          <a:bodyPr wrap="none" rtlCol="0">
            <a:spAutoFit/>
          </a:bodyPr>
          <a:lstStyle/>
          <a:p>
            <a:r>
              <a:rPr lang="en-US" sz="1200" dirty="0">
                <a:solidFill>
                  <a:srgbClr val="FF0000"/>
                </a:solidFill>
              </a:rPr>
              <a:t>particle trajectory</a:t>
            </a:r>
          </a:p>
        </p:txBody>
      </p:sp>
      <p:sp>
        <p:nvSpPr>
          <p:cNvPr id="57" name="Flowchart: Manual Operation 56">
            <a:extLst>
              <a:ext uri="{FF2B5EF4-FFF2-40B4-BE49-F238E27FC236}">
                <a16:creationId xmlns:a16="http://schemas.microsoft.com/office/drawing/2014/main" id="{66EF9779-9F62-BE7B-CDDA-6474B1F8964E}"/>
              </a:ext>
            </a:extLst>
          </p:cNvPr>
          <p:cNvSpPr/>
          <p:nvPr/>
        </p:nvSpPr>
        <p:spPr>
          <a:xfrm rot="18000000" flipH="1">
            <a:off x="5209090" y="4886061"/>
            <a:ext cx="365760" cy="18288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625A448-6029-9A77-D58D-7A466E6A6486}"/>
              </a:ext>
            </a:extLst>
          </p:cNvPr>
          <p:cNvSpPr txBox="1"/>
          <p:nvPr/>
        </p:nvSpPr>
        <p:spPr>
          <a:xfrm>
            <a:off x="5462843" y="5029200"/>
            <a:ext cx="792204" cy="461665"/>
          </a:xfrm>
          <a:prstGeom prst="rect">
            <a:avLst/>
          </a:prstGeom>
          <a:noFill/>
        </p:spPr>
        <p:txBody>
          <a:bodyPr wrap="none" rtlCol="0">
            <a:spAutoFit/>
          </a:bodyPr>
          <a:lstStyle/>
          <a:p>
            <a:pPr algn="ctr"/>
            <a:r>
              <a:rPr lang="en-US" sz="1200" dirty="0">
                <a:solidFill>
                  <a:srgbClr val="0000FF"/>
                </a:solidFill>
              </a:rPr>
              <a:t>possible</a:t>
            </a:r>
            <a:br>
              <a:rPr lang="en-US" sz="1200" dirty="0">
                <a:solidFill>
                  <a:srgbClr val="0000FF"/>
                </a:solidFill>
              </a:rPr>
            </a:br>
            <a:r>
              <a:rPr lang="en-US" sz="1200" dirty="0">
                <a:solidFill>
                  <a:srgbClr val="0000FF"/>
                </a:solidFill>
              </a:rPr>
              <a:t>distortion</a:t>
            </a:r>
          </a:p>
        </p:txBody>
      </p:sp>
      <p:sp>
        <p:nvSpPr>
          <p:cNvPr id="59" name="Rectangle 58">
            <a:extLst>
              <a:ext uri="{FF2B5EF4-FFF2-40B4-BE49-F238E27FC236}">
                <a16:creationId xmlns:a16="http://schemas.microsoft.com/office/drawing/2014/main" id="{26BF7DED-89A6-8B46-7B5A-4B3918AFEC45}"/>
              </a:ext>
            </a:extLst>
          </p:cNvPr>
          <p:cNvSpPr/>
          <p:nvPr/>
        </p:nvSpPr>
        <p:spPr>
          <a:xfrm>
            <a:off x="8618220" y="4267200"/>
            <a:ext cx="2194560" cy="219456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06E74174-BC84-B29A-9123-A06EBE11E7C8}"/>
              </a:ext>
            </a:extLst>
          </p:cNvPr>
          <p:cNvGrpSpPr/>
          <p:nvPr/>
        </p:nvGrpSpPr>
        <p:grpSpPr>
          <a:xfrm>
            <a:off x="8801100" y="4267200"/>
            <a:ext cx="1828800" cy="2194560"/>
            <a:chOff x="8610600" y="4419600"/>
            <a:chExt cx="1828800" cy="2194560"/>
          </a:xfrm>
        </p:grpSpPr>
        <p:cxnSp>
          <p:nvCxnSpPr>
            <p:cNvPr id="61" name="Straight Connector 60">
              <a:extLst>
                <a:ext uri="{FF2B5EF4-FFF2-40B4-BE49-F238E27FC236}">
                  <a16:creationId xmlns:a16="http://schemas.microsoft.com/office/drawing/2014/main" id="{DC51302B-C556-DBB7-420D-0A5C45A8F5A6}"/>
                </a:ext>
              </a:extLst>
            </p:cNvPr>
            <p:cNvCxnSpPr>
              <a:cxnSpLocks/>
            </p:cNvCxnSpPr>
            <p:nvPr/>
          </p:nvCxnSpPr>
          <p:spPr>
            <a:xfrm>
              <a:off x="98298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FE2847-58CF-F199-DA99-9600E640166E}"/>
                </a:ext>
              </a:extLst>
            </p:cNvPr>
            <p:cNvCxnSpPr>
              <a:cxnSpLocks/>
            </p:cNvCxnSpPr>
            <p:nvPr/>
          </p:nvCxnSpPr>
          <p:spPr>
            <a:xfrm>
              <a:off x="86106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06F54B-391E-9DE3-407D-B7CC5F4473AF}"/>
                </a:ext>
              </a:extLst>
            </p:cNvPr>
            <p:cNvCxnSpPr>
              <a:cxnSpLocks/>
            </p:cNvCxnSpPr>
            <p:nvPr/>
          </p:nvCxnSpPr>
          <p:spPr>
            <a:xfrm>
              <a:off x="92202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14167C-648C-7FDB-68AD-83EE53F5D6E0}"/>
                </a:ext>
              </a:extLst>
            </p:cNvPr>
            <p:cNvCxnSpPr>
              <a:cxnSpLocks/>
            </p:cNvCxnSpPr>
            <p:nvPr/>
          </p:nvCxnSpPr>
          <p:spPr>
            <a:xfrm>
              <a:off x="104394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FAF49B-53B2-7385-63FE-1758B1CAB6A3}"/>
                </a:ext>
              </a:extLst>
            </p:cNvPr>
            <p:cNvCxnSpPr>
              <a:cxnSpLocks/>
            </p:cNvCxnSpPr>
            <p:nvPr/>
          </p:nvCxnSpPr>
          <p:spPr>
            <a:xfrm>
              <a:off x="95250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4CD98E0A-B2B7-F219-547A-2B931B666779}"/>
              </a:ext>
            </a:extLst>
          </p:cNvPr>
          <p:cNvGrpSpPr/>
          <p:nvPr/>
        </p:nvGrpSpPr>
        <p:grpSpPr>
          <a:xfrm rot="16200000">
            <a:off x="8801100" y="4267200"/>
            <a:ext cx="1828800" cy="2194560"/>
            <a:chOff x="8763000" y="4572000"/>
            <a:chExt cx="1828800" cy="2194560"/>
          </a:xfrm>
        </p:grpSpPr>
        <p:cxnSp>
          <p:nvCxnSpPr>
            <p:cNvPr id="66" name="Straight Connector 65">
              <a:extLst>
                <a:ext uri="{FF2B5EF4-FFF2-40B4-BE49-F238E27FC236}">
                  <a16:creationId xmlns:a16="http://schemas.microsoft.com/office/drawing/2014/main" id="{6F55E970-5A7A-C6E9-F469-67D3256A4E19}"/>
                </a:ext>
              </a:extLst>
            </p:cNvPr>
            <p:cNvCxnSpPr>
              <a:cxnSpLocks/>
            </p:cNvCxnSpPr>
            <p:nvPr/>
          </p:nvCxnSpPr>
          <p:spPr>
            <a:xfrm>
              <a:off x="99822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907407C-7C31-FDE0-A368-5679F9D97E9C}"/>
                </a:ext>
              </a:extLst>
            </p:cNvPr>
            <p:cNvCxnSpPr>
              <a:cxnSpLocks/>
            </p:cNvCxnSpPr>
            <p:nvPr/>
          </p:nvCxnSpPr>
          <p:spPr>
            <a:xfrm>
              <a:off x="87630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202C55-730F-0B3D-560A-6991E9893928}"/>
                </a:ext>
              </a:extLst>
            </p:cNvPr>
            <p:cNvCxnSpPr>
              <a:cxnSpLocks/>
            </p:cNvCxnSpPr>
            <p:nvPr/>
          </p:nvCxnSpPr>
          <p:spPr>
            <a:xfrm>
              <a:off x="93726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AE87D4-2546-5038-0A6E-8BF2037FB79D}"/>
                </a:ext>
              </a:extLst>
            </p:cNvPr>
            <p:cNvCxnSpPr>
              <a:cxnSpLocks/>
            </p:cNvCxnSpPr>
            <p:nvPr/>
          </p:nvCxnSpPr>
          <p:spPr>
            <a:xfrm>
              <a:off x="105918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E405FA-3B47-74C2-2608-0BA60165CF13}"/>
                </a:ext>
              </a:extLst>
            </p:cNvPr>
            <p:cNvCxnSpPr>
              <a:cxnSpLocks/>
            </p:cNvCxnSpPr>
            <p:nvPr/>
          </p:nvCxnSpPr>
          <p:spPr>
            <a:xfrm>
              <a:off x="96774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06DC14E1-D3D1-713A-EBB2-8DB4046460D8}"/>
              </a:ext>
            </a:extLst>
          </p:cNvPr>
          <p:cNvCxnSpPr>
            <a:cxnSpLocks/>
          </p:cNvCxnSpPr>
          <p:nvPr/>
        </p:nvCxnSpPr>
        <p:spPr>
          <a:xfrm>
            <a:off x="8618220" y="4267200"/>
            <a:ext cx="219456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1A453EE-3C39-FB12-580B-48A839B76751}"/>
              </a:ext>
            </a:extLst>
          </p:cNvPr>
          <p:cNvCxnSpPr>
            <a:cxnSpLocks/>
          </p:cNvCxnSpPr>
          <p:nvPr/>
        </p:nvCxnSpPr>
        <p:spPr>
          <a:xfrm flipH="1">
            <a:off x="8618220" y="4267200"/>
            <a:ext cx="2202180" cy="219456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8C80FE1-27C1-941D-4C7E-D7970944583B}"/>
                  </a:ext>
                </a:extLst>
              </p:cNvPr>
              <p:cNvSpPr txBox="1"/>
              <p:nvPr/>
            </p:nvSpPr>
            <p:spPr>
              <a:xfrm>
                <a:off x="8314803" y="6172200"/>
                <a:ext cx="1938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oMath>
                  </m:oMathPara>
                </a14:m>
                <a:endParaRPr lang="en-US" sz="1400" dirty="0"/>
              </a:p>
            </p:txBody>
          </p:sp>
        </mc:Choice>
        <mc:Fallback xmlns="">
          <p:sp>
            <p:nvSpPr>
              <p:cNvPr id="88" name="TextBox 87">
                <a:extLst>
                  <a:ext uri="{FF2B5EF4-FFF2-40B4-BE49-F238E27FC236}">
                    <a16:creationId xmlns:a16="http://schemas.microsoft.com/office/drawing/2014/main" id="{58C80FE1-27C1-941D-4C7E-D7970944583B}"/>
                  </a:ext>
                </a:extLst>
              </p:cNvPr>
              <p:cNvSpPr txBox="1">
                <a:spLocks noRot="1" noChangeAspect="1" noMove="1" noResize="1" noEditPoints="1" noAdjustHandles="1" noChangeArrowheads="1" noChangeShapeType="1" noTextEdit="1"/>
              </p:cNvSpPr>
              <p:nvPr/>
            </p:nvSpPr>
            <p:spPr>
              <a:xfrm>
                <a:off x="8314803" y="6172200"/>
                <a:ext cx="193836" cy="215444"/>
              </a:xfrm>
              <a:prstGeom prst="rect">
                <a:avLst/>
              </a:prstGeom>
              <a:blipFill>
                <a:blip r:embed="rId4"/>
                <a:stretch>
                  <a:fillRect l="-15625"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798BD19-0600-E5FA-7966-D6AC50E0CA85}"/>
                  </a:ext>
                </a:extLst>
              </p:cNvPr>
              <p:cNvSpPr txBox="1"/>
              <p:nvPr/>
            </p:nvSpPr>
            <p:spPr>
              <a:xfrm>
                <a:off x="8001000" y="4356556"/>
                <a:ext cx="50763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r>
                        <a:rPr lang="en-US" sz="1400" b="0" i="1" smtClean="0">
                          <a:latin typeface="Cambria Math" panose="02040503050406030204" pitchFamily="18" charset="0"/>
                        </a:rPr>
                        <m:t>+1</m:t>
                      </m:r>
                    </m:oMath>
                  </m:oMathPara>
                </a14:m>
                <a:endParaRPr lang="en-US" sz="1400" dirty="0"/>
              </a:p>
            </p:txBody>
          </p:sp>
        </mc:Choice>
        <mc:Fallback xmlns="">
          <p:sp>
            <p:nvSpPr>
              <p:cNvPr id="89" name="TextBox 88">
                <a:extLst>
                  <a:ext uri="{FF2B5EF4-FFF2-40B4-BE49-F238E27FC236}">
                    <a16:creationId xmlns:a16="http://schemas.microsoft.com/office/drawing/2014/main" id="{8798BD19-0600-E5FA-7966-D6AC50E0CA85}"/>
                  </a:ext>
                </a:extLst>
              </p:cNvPr>
              <p:cNvSpPr txBox="1">
                <a:spLocks noRot="1" noChangeAspect="1" noMove="1" noResize="1" noEditPoints="1" noAdjustHandles="1" noChangeArrowheads="1" noChangeShapeType="1" noTextEdit="1"/>
              </p:cNvSpPr>
              <p:nvPr/>
            </p:nvSpPr>
            <p:spPr>
              <a:xfrm>
                <a:off x="8001000" y="4356556"/>
                <a:ext cx="507639" cy="215444"/>
              </a:xfrm>
              <a:prstGeom prst="rect">
                <a:avLst/>
              </a:prstGeom>
              <a:blipFill>
                <a:blip r:embed="rId5"/>
                <a:stretch>
                  <a:fillRect l="-4819" r="-6024"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78125F1-DC6C-839E-847F-896D91B33804}"/>
                  </a:ext>
                </a:extLst>
              </p:cNvPr>
              <p:cNvSpPr txBox="1"/>
              <p:nvPr/>
            </p:nvSpPr>
            <p:spPr>
              <a:xfrm>
                <a:off x="8273190" y="5264378"/>
                <a:ext cx="2354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𝑧</m:t>
                          </m:r>
                        </m:sub>
                      </m:sSub>
                    </m:oMath>
                  </m:oMathPara>
                </a14:m>
                <a:endParaRPr lang="en-US" sz="1400" dirty="0"/>
              </a:p>
            </p:txBody>
          </p:sp>
        </mc:Choice>
        <mc:Fallback xmlns="">
          <p:sp>
            <p:nvSpPr>
              <p:cNvPr id="90" name="TextBox 89">
                <a:extLst>
                  <a:ext uri="{FF2B5EF4-FFF2-40B4-BE49-F238E27FC236}">
                    <a16:creationId xmlns:a16="http://schemas.microsoft.com/office/drawing/2014/main" id="{478125F1-DC6C-839E-847F-896D91B33804}"/>
                  </a:ext>
                </a:extLst>
              </p:cNvPr>
              <p:cNvSpPr txBox="1">
                <a:spLocks noRot="1" noChangeAspect="1" noMove="1" noResize="1" noEditPoints="1" noAdjustHandles="1" noChangeArrowheads="1" noChangeShapeType="1" noTextEdit="1"/>
              </p:cNvSpPr>
              <p:nvPr/>
            </p:nvSpPr>
            <p:spPr>
              <a:xfrm>
                <a:off x="8273190" y="5264378"/>
                <a:ext cx="235449" cy="215444"/>
              </a:xfrm>
              <a:prstGeom prst="rect">
                <a:avLst/>
              </a:prstGeom>
              <a:blipFill>
                <a:blip r:embed="rId6"/>
                <a:stretch>
                  <a:fillRect l="-25641"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62CBD4C-3BD6-BE9C-1710-CCC9CE5F64C8}"/>
                  </a:ext>
                </a:extLst>
              </p:cNvPr>
              <p:cNvSpPr txBox="1"/>
              <p:nvPr/>
            </p:nvSpPr>
            <p:spPr>
              <a:xfrm>
                <a:off x="8721564" y="6490156"/>
                <a:ext cx="1457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oMath>
                  </m:oMathPara>
                </a14:m>
                <a:endParaRPr lang="en-US" sz="1400" dirty="0"/>
              </a:p>
            </p:txBody>
          </p:sp>
        </mc:Choice>
        <mc:Fallback xmlns="">
          <p:sp>
            <p:nvSpPr>
              <p:cNvPr id="91" name="TextBox 90">
                <a:extLst>
                  <a:ext uri="{FF2B5EF4-FFF2-40B4-BE49-F238E27FC236}">
                    <a16:creationId xmlns:a16="http://schemas.microsoft.com/office/drawing/2014/main" id="{462CBD4C-3BD6-BE9C-1710-CCC9CE5F64C8}"/>
                  </a:ext>
                </a:extLst>
              </p:cNvPr>
              <p:cNvSpPr txBox="1">
                <a:spLocks noRot="1" noChangeAspect="1" noMove="1" noResize="1" noEditPoints="1" noAdjustHandles="1" noChangeArrowheads="1" noChangeShapeType="1" noTextEdit="1"/>
              </p:cNvSpPr>
              <p:nvPr/>
            </p:nvSpPr>
            <p:spPr>
              <a:xfrm>
                <a:off x="8721564" y="6490156"/>
                <a:ext cx="145745" cy="215444"/>
              </a:xfrm>
              <a:prstGeom prst="rect">
                <a:avLst/>
              </a:prstGeom>
              <a:blipFill>
                <a:blip r:embed="rId7"/>
                <a:stretch>
                  <a:fillRect l="-20833"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50F8B60-9877-CEA0-01EC-C4BC2A4EBD0B}"/>
                  </a:ext>
                </a:extLst>
              </p:cNvPr>
              <p:cNvSpPr txBox="1"/>
              <p:nvPr/>
            </p:nvSpPr>
            <p:spPr>
              <a:xfrm>
                <a:off x="10363200" y="6490156"/>
                <a:ext cx="4595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+1</m:t>
                      </m:r>
                    </m:oMath>
                  </m:oMathPara>
                </a14:m>
                <a:endParaRPr lang="en-US" sz="1400" dirty="0"/>
              </a:p>
            </p:txBody>
          </p:sp>
        </mc:Choice>
        <mc:Fallback xmlns="">
          <p:sp>
            <p:nvSpPr>
              <p:cNvPr id="92" name="TextBox 91">
                <a:extLst>
                  <a:ext uri="{FF2B5EF4-FFF2-40B4-BE49-F238E27FC236}">
                    <a16:creationId xmlns:a16="http://schemas.microsoft.com/office/drawing/2014/main" id="{050F8B60-9877-CEA0-01EC-C4BC2A4EBD0B}"/>
                  </a:ext>
                </a:extLst>
              </p:cNvPr>
              <p:cNvSpPr txBox="1">
                <a:spLocks noRot="1" noChangeAspect="1" noMove="1" noResize="1" noEditPoints="1" noAdjustHandles="1" noChangeArrowheads="1" noChangeShapeType="1" noTextEdit="1"/>
              </p:cNvSpPr>
              <p:nvPr/>
            </p:nvSpPr>
            <p:spPr>
              <a:xfrm>
                <a:off x="10363200" y="6490156"/>
                <a:ext cx="459549" cy="215444"/>
              </a:xfrm>
              <a:prstGeom prst="rect">
                <a:avLst/>
              </a:prstGeom>
              <a:blipFill>
                <a:blip r:embed="rId8"/>
                <a:stretch>
                  <a:fillRect l="-4000" r="-9333"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4735E1-0DD4-B520-B8AB-62178E90D388}"/>
                  </a:ext>
                </a:extLst>
              </p:cNvPr>
              <p:cNvSpPr txBox="1"/>
              <p:nvPr/>
            </p:nvSpPr>
            <p:spPr>
              <a:xfrm>
                <a:off x="9601200" y="6490156"/>
                <a:ext cx="24410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𝑥</m:t>
                          </m:r>
                        </m:sub>
                      </m:sSub>
                    </m:oMath>
                  </m:oMathPara>
                </a14:m>
                <a:endParaRPr lang="en-US" sz="1400" dirty="0"/>
              </a:p>
            </p:txBody>
          </p:sp>
        </mc:Choice>
        <mc:Fallback xmlns="">
          <p:sp>
            <p:nvSpPr>
              <p:cNvPr id="93" name="TextBox 92">
                <a:extLst>
                  <a:ext uri="{FF2B5EF4-FFF2-40B4-BE49-F238E27FC236}">
                    <a16:creationId xmlns:a16="http://schemas.microsoft.com/office/drawing/2014/main" id="{C14735E1-0DD4-B520-B8AB-62178E90D388}"/>
                  </a:ext>
                </a:extLst>
              </p:cNvPr>
              <p:cNvSpPr txBox="1">
                <a:spLocks noRot="1" noChangeAspect="1" noMove="1" noResize="1" noEditPoints="1" noAdjustHandles="1" noChangeArrowheads="1" noChangeShapeType="1" noTextEdit="1"/>
              </p:cNvSpPr>
              <p:nvPr/>
            </p:nvSpPr>
            <p:spPr>
              <a:xfrm>
                <a:off x="9601200" y="6490156"/>
                <a:ext cx="244105" cy="215444"/>
              </a:xfrm>
              <a:prstGeom prst="rect">
                <a:avLst/>
              </a:prstGeom>
              <a:blipFill>
                <a:blip r:embed="rId9"/>
                <a:stretch>
                  <a:fillRect l="-25000" b="-31429"/>
                </a:stretch>
              </a:blipFill>
            </p:spPr>
            <p:txBody>
              <a:bodyPr/>
              <a:lstStyle/>
              <a:p>
                <a:r>
                  <a:rPr lang="en-US">
                    <a:noFill/>
                  </a:rPr>
                  <a:t> </a:t>
                </a:r>
              </a:p>
            </p:txBody>
          </p:sp>
        </mc:Fallback>
      </mc:AlternateContent>
      <p:sp>
        <p:nvSpPr>
          <p:cNvPr id="94" name="TextBox 93">
            <a:extLst>
              <a:ext uri="{FF2B5EF4-FFF2-40B4-BE49-F238E27FC236}">
                <a16:creationId xmlns:a16="http://schemas.microsoft.com/office/drawing/2014/main" id="{9D82FDA9-0224-187A-FE89-9DE7FA6C8A0A}"/>
              </a:ext>
            </a:extLst>
          </p:cNvPr>
          <p:cNvSpPr txBox="1"/>
          <p:nvPr/>
        </p:nvSpPr>
        <p:spPr>
          <a:xfrm>
            <a:off x="8584172" y="3914001"/>
            <a:ext cx="2312428" cy="276999"/>
          </a:xfrm>
          <a:prstGeom prst="rect">
            <a:avLst/>
          </a:prstGeom>
          <a:noFill/>
        </p:spPr>
        <p:txBody>
          <a:bodyPr wrap="none" rtlCol="0">
            <a:spAutoFit/>
          </a:bodyPr>
          <a:lstStyle/>
          <a:p>
            <a:r>
              <a:rPr lang="en-US" sz="1200" dirty="0">
                <a:solidFill>
                  <a:srgbClr val="002060"/>
                </a:solidFill>
              </a:rPr>
              <a:t>Optical resonances up to 3</a:t>
            </a:r>
            <a:r>
              <a:rPr lang="en-US" sz="1200" baseline="30000" dirty="0">
                <a:solidFill>
                  <a:srgbClr val="002060"/>
                </a:solidFill>
              </a:rPr>
              <a:t>rd</a:t>
            </a:r>
            <a:r>
              <a:rPr lang="en-US" sz="1200" dirty="0">
                <a:solidFill>
                  <a:srgbClr val="002060"/>
                </a:solidFill>
              </a:rPr>
              <a:t> order</a:t>
            </a:r>
          </a:p>
        </p:txBody>
      </p:sp>
      <p:sp>
        <p:nvSpPr>
          <p:cNvPr id="95" name="Oval 94">
            <a:extLst>
              <a:ext uri="{FF2B5EF4-FFF2-40B4-BE49-F238E27FC236}">
                <a16:creationId xmlns:a16="http://schemas.microsoft.com/office/drawing/2014/main" id="{4F4B9602-7FC1-C81F-FABE-1A7609B5C63F}"/>
              </a:ext>
            </a:extLst>
          </p:cNvPr>
          <p:cNvSpPr/>
          <p:nvPr/>
        </p:nvSpPr>
        <p:spPr>
          <a:xfrm>
            <a:off x="9052560" y="579120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7ED2488-7490-7F78-D2C2-ED826CBD5681}"/>
              </a:ext>
            </a:extLst>
          </p:cNvPr>
          <p:cNvSpPr txBox="1"/>
          <p:nvPr/>
        </p:nvSpPr>
        <p:spPr>
          <a:xfrm>
            <a:off x="7543800" y="5715000"/>
            <a:ext cx="1049070" cy="276999"/>
          </a:xfrm>
          <a:prstGeom prst="rect">
            <a:avLst/>
          </a:prstGeom>
          <a:noFill/>
        </p:spPr>
        <p:txBody>
          <a:bodyPr wrap="none" rtlCol="0">
            <a:spAutoFit/>
          </a:bodyPr>
          <a:lstStyle/>
          <a:p>
            <a:r>
              <a:rPr lang="en-US" sz="1200" dirty="0">
                <a:solidFill>
                  <a:srgbClr val="FF0000"/>
                </a:solidFill>
              </a:rPr>
              <a:t>working point</a:t>
            </a:r>
          </a:p>
        </p:txBody>
      </p:sp>
      <p:grpSp>
        <p:nvGrpSpPr>
          <p:cNvPr id="12" name="Group 11">
            <a:extLst>
              <a:ext uri="{FF2B5EF4-FFF2-40B4-BE49-F238E27FC236}">
                <a16:creationId xmlns:a16="http://schemas.microsoft.com/office/drawing/2014/main" id="{C71C536D-CA32-259E-1E51-BA3FAB6FE48C}"/>
              </a:ext>
            </a:extLst>
          </p:cNvPr>
          <p:cNvGrpSpPr/>
          <p:nvPr/>
        </p:nvGrpSpPr>
        <p:grpSpPr>
          <a:xfrm>
            <a:off x="8610600" y="4352544"/>
            <a:ext cx="2202180" cy="2011198"/>
            <a:chOff x="8610600" y="4352544"/>
            <a:chExt cx="2202180" cy="2011198"/>
          </a:xfrm>
        </p:grpSpPr>
        <p:cxnSp>
          <p:nvCxnSpPr>
            <p:cNvPr id="77" name="Straight Connector 76">
              <a:extLst>
                <a:ext uri="{FF2B5EF4-FFF2-40B4-BE49-F238E27FC236}">
                  <a16:creationId xmlns:a16="http://schemas.microsoft.com/office/drawing/2014/main" id="{F4A82F0D-A64C-C46A-232C-B9166951EB4E}"/>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574573-8A5D-0624-5969-080C60AF7063}"/>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5463B7E-3C45-5DC3-A474-CF99EEE391D3}"/>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E394F4B-0875-54F1-00F1-EADD499EF42A}"/>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FBBA33B-4FE8-C6B6-F56A-61AA07CA08E0}"/>
              </a:ext>
            </a:extLst>
          </p:cNvPr>
          <p:cNvGrpSpPr/>
          <p:nvPr/>
        </p:nvGrpSpPr>
        <p:grpSpPr>
          <a:xfrm rot="16200000">
            <a:off x="8614410" y="4362691"/>
            <a:ext cx="2202180" cy="2011198"/>
            <a:chOff x="8610600" y="4352544"/>
            <a:chExt cx="2202180" cy="2011198"/>
          </a:xfrm>
        </p:grpSpPr>
        <p:cxnSp>
          <p:nvCxnSpPr>
            <p:cNvPr id="99" name="Straight Connector 98">
              <a:extLst>
                <a:ext uri="{FF2B5EF4-FFF2-40B4-BE49-F238E27FC236}">
                  <a16:creationId xmlns:a16="http://schemas.microsoft.com/office/drawing/2014/main" id="{154FCAC0-AD4D-C96D-B307-1651AD45EEEA}"/>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7AF66F-3B72-D319-AF15-734D5029DFCB}"/>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05738A2-6086-8E91-80E6-D3D8CCB3417A}"/>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1CFAB6-8B1F-5532-4744-857390DF0271}"/>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09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17</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22399"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marL="285750" indent="-285750">
              <a:spcAft>
                <a:spcPts val="600"/>
              </a:spcAft>
              <a:buFont typeface="Arial" panose="020B0604020202020204" pitchFamily="34" charset="0"/>
              <a:buChar char="•"/>
            </a:pPr>
            <a:r>
              <a:rPr lang="en-US" dirty="0"/>
              <a:t>The magnetic moment of particles </a:t>
            </a:r>
            <a:r>
              <a:rPr lang="en-US" dirty="0" err="1"/>
              <a:t>precesses</a:t>
            </a:r>
            <a:r>
              <a:rPr lang="en-US" dirty="0"/>
              <a:t> in magnetic fields.</a:t>
            </a:r>
          </a:p>
        </p:txBody>
      </p:sp>
      <p:pic>
        <p:nvPicPr>
          <p:cNvPr id="1026" name="Picture 2">
            <a:extLst>
              <a:ext uri="{FF2B5EF4-FFF2-40B4-BE49-F238E27FC236}">
                <a16:creationId xmlns:a16="http://schemas.microsoft.com/office/drawing/2014/main" id="{118AB8AF-490D-A976-8130-AE9E4D74D2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4950" y="4267200"/>
            <a:ext cx="2000250" cy="1619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DA4F761-36CB-3434-BA0A-529E1E9C44C9}"/>
                  </a:ext>
                </a:extLst>
              </p:cNvPr>
              <p:cNvSpPr txBox="1"/>
              <p:nvPr/>
            </p:nvSpPr>
            <p:spPr>
              <a:xfrm>
                <a:off x="7642193" y="4299813"/>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46" name="TextBox 45">
                <a:extLst>
                  <a:ext uri="{FF2B5EF4-FFF2-40B4-BE49-F238E27FC236}">
                    <a16:creationId xmlns:a16="http://schemas.microsoft.com/office/drawing/2014/main" id="{BDA4F761-36CB-3434-BA0A-529E1E9C44C9}"/>
                  </a:ext>
                </a:extLst>
              </p:cNvPr>
              <p:cNvSpPr txBox="1">
                <a:spLocks noRot="1" noChangeAspect="1" noMove="1" noResize="1" noEditPoints="1" noAdjustHandles="1" noChangeArrowheads="1" noChangeShapeType="1" noTextEdit="1"/>
              </p:cNvSpPr>
              <p:nvPr/>
            </p:nvSpPr>
            <p:spPr>
              <a:xfrm>
                <a:off x="7642193" y="4299813"/>
                <a:ext cx="3864007" cy="15925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1989C66-9A48-F6EA-F5C3-C12BB2B2598C}"/>
                  </a:ext>
                </a:extLst>
              </p:cNvPr>
              <p:cNvSpPr txBox="1"/>
              <p:nvPr/>
            </p:nvSpPr>
            <p:spPr>
              <a:xfrm>
                <a:off x="10591800" y="6059269"/>
                <a:ext cx="1064009" cy="64633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𝐺</m:t>
                      </m:r>
                      <m:r>
                        <a:rPr lang="en-US" sz="1600" i="1">
                          <a:latin typeface="Cambria Math" panose="02040503050406030204" pitchFamily="18" charset="0"/>
                        </a:rPr>
                        <m:t>=1.7928</m:t>
                      </m:r>
                    </m:oMath>
                  </m:oMathPara>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xmlns="">
          <p:sp>
            <p:nvSpPr>
              <p:cNvPr id="47" name="TextBox 46">
                <a:extLst>
                  <a:ext uri="{FF2B5EF4-FFF2-40B4-BE49-F238E27FC236}">
                    <a16:creationId xmlns:a16="http://schemas.microsoft.com/office/drawing/2014/main" id="{51989C66-9A48-F6EA-F5C3-C12BB2B2598C}"/>
                  </a:ext>
                </a:extLst>
              </p:cNvPr>
              <p:cNvSpPr txBox="1">
                <a:spLocks noRot="1" noChangeAspect="1" noMove="1" noResize="1" noEditPoints="1" noAdjustHandles="1" noChangeArrowheads="1" noChangeShapeType="1" noTextEdit="1"/>
              </p:cNvSpPr>
              <p:nvPr/>
            </p:nvSpPr>
            <p:spPr>
              <a:xfrm>
                <a:off x="10591800" y="6059269"/>
                <a:ext cx="1064009" cy="646331"/>
              </a:xfrm>
              <a:prstGeom prst="rect">
                <a:avLst/>
              </a:prstGeom>
              <a:blipFill>
                <a:blip r:embed="rId5"/>
                <a:stretch>
                  <a:fillRect l="-4023" r="-3448"/>
                </a:stretch>
              </a:blipFill>
            </p:spPr>
            <p:txBody>
              <a:bodyPr/>
              <a:lstStyle/>
              <a:p>
                <a:r>
                  <a:rPr lang="en-US">
                    <a:noFill/>
                  </a:rPr>
                  <a:t> </a:t>
                </a:r>
              </a:p>
            </p:txBody>
          </p:sp>
        </mc:Fallback>
      </mc:AlternateContent>
    </p:spTree>
    <p:extLst>
      <p:ext uri="{BB962C8B-B14F-4D97-AF65-F5344CB8AC3E}">
        <p14:creationId xmlns:p14="http://schemas.microsoft.com/office/powerpoint/2010/main" val="301908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7E80-5CB3-D8F8-8DE7-A616026DEA47}"/>
              </a:ext>
            </a:extLst>
          </p:cNvPr>
          <p:cNvSpPr>
            <a:spLocks noGrp="1"/>
          </p:cNvSpPr>
          <p:nvPr>
            <p:ph type="title"/>
          </p:nvPr>
        </p:nvSpPr>
        <p:spPr/>
        <p:txBody>
          <a:bodyPr/>
          <a:lstStyle/>
          <a:p>
            <a:r>
              <a:rPr lang="en-US" dirty="0"/>
              <a:t>Depolarizing Resonances</a:t>
            </a:r>
          </a:p>
        </p:txBody>
      </p:sp>
      <p:sp>
        <p:nvSpPr>
          <p:cNvPr id="3" name="Slide Number Placeholder 2">
            <a:extLst>
              <a:ext uri="{FF2B5EF4-FFF2-40B4-BE49-F238E27FC236}">
                <a16:creationId xmlns:a16="http://schemas.microsoft.com/office/drawing/2014/main" id="{A32C3500-05A0-3A84-B573-F12E33A9B1F7}"/>
              </a:ext>
            </a:extLst>
          </p:cNvPr>
          <p:cNvSpPr>
            <a:spLocks noGrp="1"/>
          </p:cNvSpPr>
          <p:nvPr>
            <p:ph type="sldNum" sz="quarter" idx="10"/>
          </p:nvPr>
        </p:nvSpPr>
        <p:spPr/>
        <p:txBody>
          <a:bodyPr/>
          <a:lstStyle/>
          <a:p>
            <a:fld id="{DF69D58E-C59B-4BE3-83E0-B1C1287A8E5B}" type="slidenum">
              <a:rPr lang="en-US" smtClean="0"/>
              <a:pPr/>
              <a:t>18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8F40FE-D1E1-AAD1-8768-7584DD3A2A28}"/>
                  </a:ext>
                </a:extLst>
              </p:cNvPr>
              <p:cNvSpPr txBox="1"/>
              <p:nvPr/>
            </p:nvSpPr>
            <p:spPr>
              <a:xfrm>
                <a:off x="609600" y="1836448"/>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6" name="TextBox 5">
                <a:extLst>
                  <a:ext uri="{FF2B5EF4-FFF2-40B4-BE49-F238E27FC236}">
                    <a16:creationId xmlns:a16="http://schemas.microsoft.com/office/drawing/2014/main" id="{F48F40FE-D1E1-AAD1-8768-7584DD3A2A28}"/>
                  </a:ext>
                </a:extLst>
              </p:cNvPr>
              <p:cNvSpPr txBox="1">
                <a:spLocks noRot="1" noChangeAspect="1" noMove="1" noResize="1" noEditPoints="1" noAdjustHandles="1" noChangeArrowheads="1" noChangeShapeType="1" noTextEdit="1"/>
              </p:cNvSpPr>
              <p:nvPr/>
            </p:nvSpPr>
            <p:spPr>
              <a:xfrm>
                <a:off x="609600" y="1836448"/>
                <a:ext cx="3864007" cy="159255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1CC9A3-C532-70C8-EE2D-0643DAAF6749}"/>
                  </a:ext>
                </a:extLst>
              </p:cNvPr>
              <p:cNvSpPr txBox="1"/>
              <p:nvPr/>
            </p:nvSpPr>
            <p:spPr>
              <a:xfrm>
                <a:off x="4572000" y="3105834"/>
                <a:ext cx="1064009" cy="64633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𝐺</m:t>
                      </m:r>
                      <m:r>
                        <a:rPr lang="en-US" sz="1600" i="1">
                          <a:latin typeface="Cambria Math" panose="02040503050406030204" pitchFamily="18" charset="0"/>
                        </a:rPr>
                        <m:t>=1.7928</m:t>
                      </m:r>
                    </m:oMath>
                  </m:oMathPara>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xmlns="">
          <p:sp>
            <p:nvSpPr>
              <p:cNvPr id="7" name="TextBox 6">
                <a:extLst>
                  <a:ext uri="{FF2B5EF4-FFF2-40B4-BE49-F238E27FC236}">
                    <a16:creationId xmlns:a16="http://schemas.microsoft.com/office/drawing/2014/main" id="{071CC9A3-C532-70C8-EE2D-0643DAAF6749}"/>
                  </a:ext>
                </a:extLst>
              </p:cNvPr>
              <p:cNvSpPr txBox="1">
                <a:spLocks noRot="1" noChangeAspect="1" noMove="1" noResize="1" noEditPoints="1" noAdjustHandles="1" noChangeArrowheads="1" noChangeShapeType="1" noTextEdit="1"/>
              </p:cNvSpPr>
              <p:nvPr/>
            </p:nvSpPr>
            <p:spPr>
              <a:xfrm>
                <a:off x="4572000" y="3105834"/>
                <a:ext cx="1064009" cy="646331"/>
              </a:xfrm>
              <a:prstGeom prst="rect">
                <a:avLst/>
              </a:prstGeom>
              <a:blipFill>
                <a:blip r:embed="rId3"/>
                <a:stretch>
                  <a:fillRect l="-3429" r="-285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52D3FD9-6B2B-4BE4-0F2A-4FE273CFCF23}"/>
              </a:ext>
            </a:extLst>
          </p:cNvPr>
          <p:cNvSpPr txBox="1"/>
          <p:nvPr/>
        </p:nvSpPr>
        <p:spPr>
          <a:xfrm>
            <a:off x="6553200" y="1752600"/>
            <a:ext cx="5029200" cy="1646605"/>
          </a:xfrm>
          <a:prstGeom prst="rect">
            <a:avLst/>
          </a:prstGeom>
          <a:noFill/>
        </p:spPr>
        <p:txBody>
          <a:bodyPr wrap="square" rtlCol="0">
            <a:spAutoFit/>
          </a:bodyPr>
          <a:lstStyle/>
          <a:p>
            <a:pPr>
              <a:spcAft>
                <a:spcPts val="600"/>
              </a:spcAft>
            </a:pPr>
            <a:r>
              <a:rPr lang="en-US" sz="1600" dirty="0"/>
              <a:t>L.H. Thomas “The kinematics of an electron with an axis.” </a:t>
            </a:r>
            <a:r>
              <a:rPr lang="en-US" sz="1600" i="1" dirty="0"/>
              <a:t>The London, Edinburgh, and Dublin Philosophical Magazine and Journal of Science</a:t>
            </a:r>
            <a:r>
              <a:rPr lang="en-US" sz="1600" dirty="0"/>
              <a:t> 3.13 (1927)</a:t>
            </a:r>
          </a:p>
          <a:p>
            <a:pPr>
              <a:spcAft>
                <a:spcPts val="600"/>
              </a:spcAft>
            </a:pPr>
            <a:r>
              <a:rPr lang="en-US" sz="1600" dirty="0"/>
              <a:t>V. </a:t>
            </a:r>
            <a:r>
              <a:rPr lang="en-US" sz="1600" dirty="0" err="1"/>
              <a:t>Bargmann</a:t>
            </a:r>
            <a:r>
              <a:rPr lang="en-US" sz="1600" dirty="0"/>
              <a:t>, L. Michel, and V.L. </a:t>
            </a:r>
            <a:r>
              <a:rPr lang="en-US" sz="1600" dirty="0" err="1"/>
              <a:t>Telegdi</a:t>
            </a:r>
            <a:r>
              <a:rPr lang="en-US" sz="1600" dirty="0"/>
              <a:t> “Precession of the polarization of particles moving in a homogeneous electromagnetic field.” </a:t>
            </a:r>
            <a:r>
              <a:rPr lang="en-US" sz="1600" i="1" dirty="0"/>
              <a:t>Physical Review Letters</a:t>
            </a:r>
            <a:r>
              <a:rPr lang="en-US" sz="1600" dirty="0"/>
              <a:t> 2.10 (1959)</a:t>
            </a:r>
          </a:p>
        </p:txBody>
      </p:sp>
      <p:sp>
        <p:nvSpPr>
          <p:cNvPr id="10" name="TextBox 9">
            <a:extLst>
              <a:ext uri="{FF2B5EF4-FFF2-40B4-BE49-F238E27FC236}">
                <a16:creationId xmlns:a16="http://schemas.microsoft.com/office/drawing/2014/main" id="{7CCC48A8-8A09-A52C-C7F5-82876F875778}"/>
              </a:ext>
            </a:extLst>
          </p:cNvPr>
          <p:cNvSpPr txBox="1"/>
          <p:nvPr/>
        </p:nvSpPr>
        <p:spPr>
          <a:xfrm>
            <a:off x="533400" y="1295400"/>
            <a:ext cx="2428357" cy="369332"/>
          </a:xfrm>
          <a:prstGeom prst="rect">
            <a:avLst/>
          </a:prstGeom>
          <a:noFill/>
        </p:spPr>
        <p:txBody>
          <a:bodyPr wrap="none" rtlCol="0">
            <a:spAutoFit/>
          </a:bodyPr>
          <a:lstStyle/>
          <a:p>
            <a:r>
              <a:rPr lang="en-US" b="1" u="sng" dirty="0"/>
              <a:t>Thomas-BMT equation: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D81647F-F409-4C46-B521-D78D66A821B4}"/>
                  </a:ext>
                </a:extLst>
              </p:cNvPr>
              <p:cNvSpPr txBox="1"/>
              <p:nvPr/>
            </p:nvSpPr>
            <p:spPr>
              <a:xfrm>
                <a:off x="457200" y="3962400"/>
                <a:ext cx="5486400" cy="251491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2060"/>
                    </a:solidFill>
                  </a:rPr>
                  <a:t>The spin tune </a:t>
                </a:r>
                <a14:m>
                  <m:oMath xmlns:m="http://schemas.openxmlformats.org/officeDocument/2006/math">
                    <m:sSub>
                      <m:sSubPr>
                        <m:ctrlPr>
                          <a:rPr lang="en-US" i="1" dirty="0" smtClean="0">
                            <a:solidFill>
                              <a:srgbClr val="002060"/>
                            </a:solidFill>
                            <a:latin typeface="Cambria Math" panose="02040503050406030204" pitchFamily="18" charset="0"/>
                          </a:rPr>
                        </m:ctrlPr>
                      </m:sSubPr>
                      <m:e>
                        <m:r>
                          <a:rPr lang="en-US" i="1" dirty="0" smtClean="0">
                            <a:solidFill>
                              <a:srgbClr val="002060"/>
                            </a:solidFill>
                            <a:latin typeface="Cambria Math" panose="02040503050406030204" pitchFamily="18" charset="0"/>
                          </a:rPr>
                          <m:t>𝑄</m:t>
                        </m:r>
                      </m:e>
                      <m:sub>
                        <m:r>
                          <a:rPr lang="en-US" i="1" dirty="0" smtClean="0">
                            <a:solidFill>
                              <a:srgbClr val="002060"/>
                            </a:solidFill>
                            <a:latin typeface="Cambria Math" panose="02040503050406030204" pitchFamily="18" charset="0"/>
                          </a:rPr>
                          <m:t>𝑠</m:t>
                        </m:r>
                      </m:sub>
                    </m:sSub>
                  </m:oMath>
                </a14:m>
                <a:r>
                  <a:rPr lang="en-US" dirty="0">
                    <a:solidFill>
                      <a:srgbClr val="002060"/>
                    </a:solidFill>
                  </a:rPr>
                  <a:t> is the number of precessions per revolution.</a:t>
                </a:r>
              </a:p>
              <a:p>
                <a:pPr marL="285750" indent="-285750">
                  <a:spcAft>
                    <a:spcPts val="600"/>
                  </a:spcAft>
                  <a:buFont typeface="Arial" panose="020B0604020202020204" pitchFamily="34" charset="0"/>
                  <a:buChar char="•"/>
                </a:pPr>
                <a:r>
                  <a:rPr lang="en-US" dirty="0">
                    <a:solidFill>
                      <a:srgbClr val="002060"/>
                    </a:solidFill>
                  </a:rPr>
                  <a:t>There are two types of depolarizing resonances</a:t>
                </a:r>
              </a:p>
              <a:p>
                <a:pPr marL="742950" lvl="1" indent="-285750">
                  <a:spcAft>
                    <a:spcPts val="600"/>
                  </a:spcAft>
                  <a:buFont typeface="Arial" panose="020B0604020202020204" pitchFamily="34" charset="0"/>
                  <a:buChar char="•"/>
                </a:pPr>
                <a:r>
                  <a:rPr lang="en-US" dirty="0">
                    <a:solidFill>
                      <a:srgbClr val="002060"/>
                    </a:solidFill>
                  </a:rPr>
                  <a:t>Intrinsic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𝑘𝑃</m:t>
                      </m:r>
                      <m:r>
                        <a:rPr lang="en-US" b="0" i="1" smtClean="0">
                          <a:solidFill>
                            <a:srgbClr val="002060"/>
                          </a:solidFill>
                          <a:latin typeface="Cambria Math" panose="02040503050406030204" pitchFamily="18" charset="0"/>
                        </a:rPr>
                        <m:t>±(</m:t>
                      </m:r>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𝜈</m:t>
                          </m:r>
                        </m:e>
                        <m:sub>
                          <m:r>
                            <a:rPr lang="en-US" b="0" i="1" smtClean="0">
                              <a:solidFill>
                                <a:srgbClr val="002060"/>
                              </a:solidFill>
                              <a:latin typeface="Cambria Math" panose="02040503050406030204" pitchFamily="18" charset="0"/>
                            </a:rPr>
                            <m:t>𝑦</m:t>
                          </m:r>
                        </m:sub>
                      </m:sSub>
                      <m:r>
                        <a:rPr lang="en-US" b="0" i="1" smtClean="0">
                          <a:solidFill>
                            <a:srgbClr val="002060"/>
                          </a:solidFill>
                          <a:latin typeface="Cambria Math" panose="02040503050406030204" pitchFamily="18" charset="0"/>
                        </a:rPr>
                        <m:t>−2)</m:t>
                      </m:r>
                    </m:oMath>
                  </m:oMathPara>
                </a14:m>
                <a:endParaRPr lang="en-US" dirty="0">
                  <a:solidFill>
                    <a:srgbClr val="002060"/>
                  </a:solidFill>
                </a:endParaRPr>
              </a:p>
              <a:p>
                <a:pPr marL="742950" lvl="1" indent="-285750">
                  <a:spcAft>
                    <a:spcPts val="600"/>
                  </a:spcAft>
                  <a:buFont typeface="Arial" panose="020B0604020202020204" pitchFamily="34" charset="0"/>
                  <a:buChar char="•"/>
                </a:pPr>
                <a:r>
                  <a:rPr lang="en-US" dirty="0">
                    <a:solidFill>
                      <a:srgbClr val="002060"/>
                    </a:solidFill>
                  </a:rPr>
                  <a:t>Imperfection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m:t>
                      </m:r>
                    </m:oMath>
                  </m:oMathPara>
                </a14:m>
                <a:endParaRPr lang="en-US" dirty="0"/>
              </a:p>
            </p:txBody>
          </p:sp>
        </mc:Choice>
        <mc:Fallback xmlns="">
          <p:sp>
            <p:nvSpPr>
              <p:cNvPr id="11" name="TextBox 10">
                <a:extLst>
                  <a:ext uri="{FF2B5EF4-FFF2-40B4-BE49-F238E27FC236}">
                    <a16:creationId xmlns:a16="http://schemas.microsoft.com/office/drawing/2014/main" id="{AD81647F-F409-4C46-B521-D78D66A821B4}"/>
                  </a:ext>
                </a:extLst>
              </p:cNvPr>
              <p:cNvSpPr txBox="1">
                <a:spLocks noRot="1" noChangeAspect="1" noMove="1" noResize="1" noEditPoints="1" noAdjustHandles="1" noChangeArrowheads="1" noChangeShapeType="1" noTextEdit="1"/>
              </p:cNvSpPr>
              <p:nvPr/>
            </p:nvSpPr>
            <p:spPr>
              <a:xfrm>
                <a:off x="457200" y="3962400"/>
                <a:ext cx="5486400" cy="2514919"/>
              </a:xfrm>
              <a:prstGeom prst="rect">
                <a:avLst/>
              </a:prstGeom>
              <a:blipFill>
                <a:blip r:embed="rId4"/>
                <a:stretch>
                  <a:fillRect l="-667" t="-121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10B9E9F-B62F-CAE3-80F4-8B9C621C0C4F}"/>
              </a:ext>
            </a:extLst>
          </p:cNvPr>
          <p:cNvSpPr txBox="1"/>
          <p:nvPr/>
        </p:nvSpPr>
        <p:spPr>
          <a:xfrm>
            <a:off x="6553200" y="4800600"/>
            <a:ext cx="5181600" cy="1554272"/>
          </a:xfrm>
          <a:prstGeom prst="rect">
            <a:avLst/>
          </a:prstGeom>
          <a:noFill/>
          <a:ln>
            <a:solidFill>
              <a:srgbClr val="C00000"/>
            </a:solidFill>
          </a:ln>
        </p:spPr>
        <p:txBody>
          <a:bodyPr wrap="square" lIns="182880" tIns="182880" rIns="182880" bIns="182880" rtlCol="0">
            <a:spAutoFit/>
          </a:bodyPr>
          <a:lstStyle/>
          <a:p>
            <a:pPr>
              <a:spcAft>
                <a:spcPts val="600"/>
              </a:spcAft>
            </a:pPr>
            <a:r>
              <a:rPr lang="en-US" dirty="0">
                <a:solidFill>
                  <a:srgbClr val="C00000"/>
                </a:solidFill>
              </a:rPr>
              <a:t>The resonance strength depends on the local orbit distortion, magnetic field, and crossing speed.</a:t>
            </a:r>
          </a:p>
          <a:p>
            <a:pPr>
              <a:spcAft>
                <a:spcPts val="600"/>
              </a:spcAft>
            </a:pPr>
            <a:r>
              <a:rPr lang="en-US" dirty="0">
                <a:solidFill>
                  <a:srgbClr val="C00000"/>
                </a:solidFill>
              </a:rPr>
              <a:t>The number of resonances grows linearly with the top energy.</a:t>
            </a:r>
          </a:p>
        </p:txBody>
      </p:sp>
    </p:spTree>
    <p:extLst>
      <p:ext uri="{BB962C8B-B14F-4D97-AF65-F5344CB8AC3E}">
        <p14:creationId xmlns:p14="http://schemas.microsoft.com/office/powerpoint/2010/main" val="4125676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273C-B7CC-9F9D-BBB0-44C7DA38B951}"/>
              </a:ext>
            </a:extLst>
          </p:cNvPr>
          <p:cNvSpPr>
            <a:spLocks noGrp="1"/>
          </p:cNvSpPr>
          <p:nvPr>
            <p:ph type="title"/>
          </p:nvPr>
        </p:nvSpPr>
        <p:spPr/>
        <p:txBody>
          <a:bodyPr/>
          <a:lstStyle/>
          <a:p>
            <a:r>
              <a:rPr lang="en-US" dirty="0"/>
              <a:t>Example: COSY</a:t>
            </a:r>
          </a:p>
        </p:txBody>
      </p:sp>
      <p:sp>
        <p:nvSpPr>
          <p:cNvPr id="3" name="Slide Number Placeholder 2">
            <a:extLst>
              <a:ext uri="{FF2B5EF4-FFF2-40B4-BE49-F238E27FC236}">
                <a16:creationId xmlns:a16="http://schemas.microsoft.com/office/drawing/2014/main" id="{8ECE9295-6A8E-C1F1-4334-C5AFB58A4934}"/>
              </a:ext>
            </a:extLst>
          </p:cNvPr>
          <p:cNvSpPr>
            <a:spLocks noGrp="1"/>
          </p:cNvSpPr>
          <p:nvPr>
            <p:ph type="sldNum" sz="quarter" idx="10"/>
          </p:nvPr>
        </p:nvSpPr>
        <p:spPr/>
        <p:txBody>
          <a:bodyPr/>
          <a:lstStyle/>
          <a:p>
            <a:fld id="{DF69D58E-C59B-4BE3-83E0-B1C1287A8E5B}" type="slidenum">
              <a:rPr lang="en-US" smtClean="0"/>
              <a:pPr/>
              <a:t>19</a:t>
            </a:fld>
            <a:endParaRPr lang="en-US"/>
          </a:p>
        </p:txBody>
      </p:sp>
      <p:pic>
        <p:nvPicPr>
          <p:cNvPr id="4" name="Picture 4">
            <a:extLst>
              <a:ext uri="{FF2B5EF4-FFF2-40B4-BE49-F238E27FC236}">
                <a16:creationId xmlns:a16="http://schemas.microsoft.com/office/drawing/2014/main" id="{F28CBA20-6D1A-9F75-D828-2241EDCD7D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971800"/>
            <a:ext cx="592225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849E78-4ACB-6B57-A979-B01DE7E7A04C}"/>
                  </a:ext>
                </a:extLst>
              </p:cNvPr>
              <p:cNvSpPr txBox="1"/>
              <p:nvPr/>
            </p:nvSpPr>
            <p:spPr>
              <a:xfrm>
                <a:off x="381000" y="1311295"/>
                <a:ext cx="5181600" cy="1508105"/>
              </a:xfrm>
              <a:prstGeom prst="rect">
                <a:avLst/>
              </a:prstGeom>
              <a:noFill/>
            </p:spPr>
            <p:txBody>
              <a:bodyPr wrap="square" rtlCol="0">
                <a:spAutoFit/>
              </a:bodyPr>
              <a:lstStyle/>
              <a:p>
                <a:pPr>
                  <a:spcAft>
                    <a:spcPts val="600"/>
                  </a:spcAft>
                </a:pPr>
                <a:r>
                  <a:rPr lang="en-US" dirty="0"/>
                  <a:t>Cooler Synchrotron at FZ </a:t>
                </a:r>
                <a:r>
                  <a:rPr lang="en-US" dirty="0" err="1"/>
                  <a:t>Jülich</a:t>
                </a:r>
                <a:r>
                  <a:rPr lang="en-US" dirty="0"/>
                  <a:t>, Germany</a:t>
                </a:r>
              </a:p>
              <a:p>
                <a:pPr>
                  <a:spcAft>
                    <a:spcPts val="600"/>
                  </a:spcAft>
                </a:pPr>
                <a:r>
                  <a:rPr lang="en-US" dirty="0"/>
                  <a:t>Proton accelerator / storage ring</a:t>
                </a:r>
              </a:p>
              <a:p>
                <a:pPr>
                  <a:spcAft>
                    <a:spcPts val="600"/>
                  </a:spcAft>
                </a:pPr>
                <a:r>
                  <a:rPr lang="en-US" dirty="0"/>
                  <a:t>Circumference </a:t>
                </a:r>
                <a14:m>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180 </m:t>
                    </m:r>
                    <m:r>
                      <m:rPr>
                        <m:nor/>
                      </m:rPr>
                      <a:rPr lang="en-US" i="0" dirty="0" smtClean="0">
                        <a:latin typeface="Cambria Math" panose="02040503050406030204" pitchFamily="18" charset="0"/>
                      </a:rPr>
                      <m:t>m</m:t>
                    </m:r>
                  </m:oMath>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i="1" dirty="0" smtClean="0">
                              <a:latin typeface="Cambria Math" panose="02040503050406030204" pitchFamily="18" charset="0"/>
                            </a:rPr>
                            <m:t>max</m:t>
                          </m:r>
                        </m:sub>
                      </m:sSub>
                      <m:r>
                        <a:rPr lang="en-US" i="1" dirty="0" smtClean="0">
                          <a:latin typeface="Cambria Math" panose="02040503050406030204" pitchFamily="18" charset="0"/>
                        </a:rPr>
                        <m:t>=3.</m:t>
                      </m:r>
                      <m:r>
                        <a:rPr lang="en-US" b="0" i="1" dirty="0" smtClean="0">
                          <a:latin typeface="Cambria Math" panose="02040503050406030204" pitchFamily="18" charset="0"/>
                        </a:rPr>
                        <m:t>3</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r>
                        <m:rPr>
                          <m:nor/>
                        </m:rPr>
                        <a:rPr lang="en-US" b="0" i="0" dirty="0" smtClean="0">
                          <a:latin typeface="Cambria Math" panose="02040503050406030204" pitchFamily="18" charset="0"/>
                        </a:rPr>
                        <m:t>/</m:t>
                      </m:r>
                      <m:r>
                        <m:rPr>
                          <m:nor/>
                        </m:rPr>
                        <a:rPr lang="en-US" b="0" i="0" dirty="0" smtClean="0">
                          <a:latin typeface="Cambria Math" panose="02040503050406030204" pitchFamily="18" charset="0"/>
                        </a:rPr>
                        <m:t>c</m:t>
                      </m:r>
                    </m:oMath>
                  </m:oMathPara>
                </a14:m>
                <a:endParaRPr lang="en-US" dirty="0"/>
              </a:p>
            </p:txBody>
          </p:sp>
        </mc:Choice>
        <mc:Fallback xmlns="">
          <p:sp>
            <p:nvSpPr>
              <p:cNvPr id="5" name="TextBox 4">
                <a:extLst>
                  <a:ext uri="{FF2B5EF4-FFF2-40B4-BE49-F238E27FC236}">
                    <a16:creationId xmlns:a16="http://schemas.microsoft.com/office/drawing/2014/main" id="{8D849E78-4ACB-6B57-A979-B01DE7E7A04C}"/>
                  </a:ext>
                </a:extLst>
              </p:cNvPr>
              <p:cNvSpPr txBox="1">
                <a:spLocks noRot="1" noChangeAspect="1" noMove="1" noResize="1" noEditPoints="1" noAdjustHandles="1" noChangeArrowheads="1" noChangeShapeType="1" noTextEdit="1"/>
              </p:cNvSpPr>
              <p:nvPr/>
            </p:nvSpPr>
            <p:spPr>
              <a:xfrm>
                <a:off x="381000" y="1311295"/>
                <a:ext cx="5181600" cy="1508105"/>
              </a:xfrm>
              <a:prstGeom prst="rect">
                <a:avLst/>
              </a:prstGeom>
              <a:blipFill>
                <a:blip r:embed="rId3"/>
                <a:stretch>
                  <a:fillRect l="-1059" t="-201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ED86A9A-A629-03E5-52E4-D332DBB2AACC}"/>
              </a:ext>
            </a:extLst>
          </p:cNvPr>
          <p:cNvSpPr txBox="1"/>
          <p:nvPr/>
        </p:nvSpPr>
        <p:spPr>
          <a:xfrm>
            <a:off x="1403513" y="4569023"/>
            <a:ext cx="1263487" cy="307777"/>
          </a:xfrm>
          <a:prstGeom prst="rect">
            <a:avLst/>
          </a:prstGeom>
          <a:solidFill>
            <a:schemeClr val="bg1"/>
          </a:solidFill>
        </p:spPr>
        <p:txBody>
          <a:bodyPr wrap="none" rtlCol="0">
            <a:spAutoFit/>
          </a:bodyPr>
          <a:lstStyle/>
          <a:p>
            <a:r>
              <a:rPr lang="en-US" sz="1400" dirty="0">
                <a:solidFill>
                  <a:srgbClr val="00B050"/>
                </a:solidFill>
              </a:rPr>
              <a:t>air quadrupole</a:t>
            </a:r>
          </a:p>
        </p:txBody>
      </p:sp>
      <p:pic>
        <p:nvPicPr>
          <p:cNvPr id="2050" name="Picture 2" descr="1: The Cooler Synchrotron COSY at Forschungszentrum Jülich in Germany. |  Download Scientific Diagram">
            <a:extLst>
              <a:ext uri="{FF2B5EF4-FFF2-40B4-BE49-F238E27FC236}">
                <a16:creationId xmlns:a16="http://schemas.microsoft.com/office/drawing/2014/main" id="{91828779-F9A0-F4EC-A266-DB74D985443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858000" y="1905000"/>
            <a:ext cx="5045876" cy="423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E54B-3A7D-7178-856D-335CCF76ECDA}"/>
              </a:ext>
            </a:extLst>
          </p:cNvPr>
          <p:cNvSpPr>
            <a:spLocks noGrp="1"/>
          </p:cNvSpPr>
          <p:nvPr>
            <p:ph type="title"/>
          </p:nvPr>
        </p:nvSpPr>
        <p:spPr/>
        <p:txBody>
          <a:bodyPr/>
          <a:lstStyle/>
          <a:p>
            <a:r>
              <a:rPr lang="en-US" dirty="0"/>
              <a:t>Outline</a:t>
            </a:r>
          </a:p>
        </p:txBody>
      </p:sp>
      <p:sp>
        <p:nvSpPr>
          <p:cNvPr id="7" name="Slide Number Placeholder 6">
            <a:extLst>
              <a:ext uri="{FF2B5EF4-FFF2-40B4-BE49-F238E27FC236}">
                <a16:creationId xmlns:a16="http://schemas.microsoft.com/office/drawing/2014/main" id="{9C7AC4EA-21FD-7E00-87A8-6EEBFE3B98CE}"/>
              </a:ext>
            </a:extLst>
          </p:cNvPr>
          <p:cNvSpPr>
            <a:spLocks noGrp="1"/>
          </p:cNvSpPr>
          <p:nvPr>
            <p:ph type="sldNum" sz="quarter" idx="10"/>
          </p:nvPr>
        </p:nvSpPr>
        <p:spPr/>
        <p:txBody>
          <a:bodyPr/>
          <a:lstStyle/>
          <a:p>
            <a:fld id="{DF69D58E-C59B-4BE3-83E0-B1C1287A8E5B}" type="slidenum">
              <a:rPr lang="en-US" smtClean="0"/>
              <a:t>2</a:t>
            </a:fld>
            <a:endParaRPr lang="en-US"/>
          </a:p>
        </p:txBody>
      </p:sp>
      <p:sp>
        <p:nvSpPr>
          <p:cNvPr id="5" name="Content Placeholder 4">
            <a:extLst>
              <a:ext uri="{FF2B5EF4-FFF2-40B4-BE49-F238E27FC236}">
                <a16:creationId xmlns:a16="http://schemas.microsoft.com/office/drawing/2014/main" id="{16DAF93A-6F48-9738-1624-D64327A6CAE0}"/>
              </a:ext>
            </a:extLst>
          </p:cNvPr>
          <p:cNvSpPr>
            <a:spLocks noGrp="1"/>
          </p:cNvSpPr>
          <p:nvPr>
            <p:ph idx="4294967295"/>
          </p:nvPr>
        </p:nvSpPr>
        <p:spPr>
          <a:xfrm>
            <a:off x="620227" y="1981200"/>
            <a:ext cx="4225324" cy="1666097"/>
          </a:xfrm>
        </p:spPr>
        <p:txBody>
          <a:bodyPr wrap="none">
            <a:spAutoFit/>
          </a:bodyPr>
          <a:lstStyle/>
          <a:p>
            <a:r>
              <a:rPr lang="en-US" sz="2800" dirty="0"/>
              <a:t>I. Polarized Particle beams</a:t>
            </a:r>
          </a:p>
          <a:p>
            <a:r>
              <a:rPr lang="en-US" sz="2800" dirty="0"/>
              <a:t>II. Proton Polarimetry</a:t>
            </a:r>
          </a:p>
          <a:p>
            <a:r>
              <a:rPr lang="en-US" sz="2800" dirty="0"/>
              <a:t>III. Electron Polarimetry</a:t>
            </a:r>
          </a:p>
        </p:txBody>
      </p:sp>
      <p:sp>
        <p:nvSpPr>
          <p:cNvPr id="6" name="TextBox 5">
            <a:extLst>
              <a:ext uri="{FF2B5EF4-FFF2-40B4-BE49-F238E27FC236}">
                <a16:creationId xmlns:a16="http://schemas.microsoft.com/office/drawing/2014/main" id="{4567B180-82E0-C6BE-FB4E-2546451703A1}"/>
              </a:ext>
            </a:extLst>
          </p:cNvPr>
          <p:cNvSpPr txBox="1"/>
          <p:nvPr/>
        </p:nvSpPr>
        <p:spPr>
          <a:xfrm>
            <a:off x="5410200" y="4396770"/>
            <a:ext cx="3498009" cy="784830"/>
          </a:xfrm>
          <a:prstGeom prst="rect">
            <a:avLst/>
          </a:prstGeom>
          <a:noFill/>
        </p:spPr>
        <p:txBody>
          <a:bodyPr wrap="none">
            <a:spAutoFit/>
          </a:bodyPr>
          <a:lstStyle/>
          <a:p>
            <a:pPr>
              <a:spcAft>
                <a:spcPts val="600"/>
              </a:spcAft>
            </a:pPr>
            <a:r>
              <a:rPr lang="en-US" sz="2000" dirty="0"/>
              <a:t>What is polarization?</a:t>
            </a:r>
          </a:p>
          <a:p>
            <a:pPr>
              <a:spcAft>
                <a:spcPts val="600"/>
              </a:spcAft>
            </a:pPr>
            <a:r>
              <a:rPr lang="en-US" sz="2000" dirty="0"/>
              <a:t>Why do we need to measure it?</a:t>
            </a:r>
          </a:p>
        </p:txBody>
      </p:sp>
    </p:spTree>
    <p:extLst>
      <p:ext uri="{BB962C8B-B14F-4D97-AF65-F5344CB8AC3E}">
        <p14:creationId xmlns:p14="http://schemas.microsoft.com/office/powerpoint/2010/main" val="351644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F6BA-BDDE-75CB-9F52-99E1E23A5B61}"/>
            </a:ext>
          </a:extLst>
        </p:cNvPr>
        <p:cNvGrpSpPr/>
        <p:nvPr/>
      </p:nvGrpSpPr>
      <p:grpSpPr>
        <a:xfrm>
          <a:off x="0" y="0"/>
          <a:ext cx="0" cy="0"/>
          <a:chOff x="0" y="0"/>
          <a:chExt cx="0" cy="0"/>
        </a:xfrm>
      </p:grpSpPr>
      <p:pic>
        <p:nvPicPr>
          <p:cNvPr id="10" name="Picture 4">
            <a:extLst>
              <a:ext uri="{FF2B5EF4-FFF2-40B4-BE49-F238E27FC236}">
                <a16:creationId xmlns:a16="http://schemas.microsoft.com/office/drawing/2014/main" id="{E3C555D4-5B60-9979-A123-E159F89B2F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971800"/>
            <a:ext cx="592225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123D9A-427D-CD19-394E-C1FDD8D365D5}"/>
              </a:ext>
            </a:extLst>
          </p:cNvPr>
          <p:cNvSpPr>
            <a:spLocks noGrp="1"/>
          </p:cNvSpPr>
          <p:nvPr>
            <p:ph type="title"/>
          </p:nvPr>
        </p:nvSpPr>
        <p:spPr/>
        <p:txBody>
          <a:bodyPr/>
          <a:lstStyle/>
          <a:p>
            <a:r>
              <a:rPr lang="en-US" dirty="0"/>
              <a:t>Example: COSY</a:t>
            </a:r>
          </a:p>
        </p:txBody>
      </p:sp>
      <p:sp>
        <p:nvSpPr>
          <p:cNvPr id="3" name="Slide Number Placeholder 2">
            <a:extLst>
              <a:ext uri="{FF2B5EF4-FFF2-40B4-BE49-F238E27FC236}">
                <a16:creationId xmlns:a16="http://schemas.microsoft.com/office/drawing/2014/main" id="{00046EB7-2A74-7AC1-D14D-0BD127290A85}"/>
              </a:ext>
            </a:extLst>
          </p:cNvPr>
          <p:cNvSpPr>
            <a:spLocks noGrp="1"/>
          </p:cNvSpPr>
          <p:nvPr>
            <p:ph type="sldNum" sz="quarter" idx="10"/>
          </p:nvPr>
        </p:nvSpPr>
        <p:spPr/>
        <p:txBody>
          <a:bodyPr/>
          <a:lstStyle/>
          <a:p>
            <a:fld id="{DF69D58E-C59B-4BE3-83E0-B1C1287A8E5B}" type="slidenum">
              <a:rPr lang="en-US" smtClean="0"/>
              <a:pPr/>
              <a:t>20</a:t>
            </a:fld>
            <a:endParaRPr lang="en-US"/>
          </a:p>
        </p:txBody>
      </p:sp>
      <p:grpSp>
        <p:nvGrpSpPr>
          <p:cNvPr id="16" name="Group 15">
            <a:extLst>
              <a:ext uri="{FF2B5EF4-FFF2-40B4-BE49-F238E27FC236}">
                <a16:creationId xmlns:a16="http://schemas.microsoft.com/office/drawing/2014/main" id="{2E0A3CF6-B58A-4298-E7D6-1033602C4572}"/>
              </a:ext>
            </a:extLst>
          </p:cNvPr>
          <p:cNvGrpSpPr/>
          <p:nvPr/>
        </p:nvGrpSpPr>
        <p:grpSpPr>
          <a:xfrm>
            <a:off x="6477000" y="911423"/>
            <a:ext cx="5625618" cy="5202496"/>
            <a:chOff x="6477000" y="911423"/>
            <a:chExt cx="5625618" cy="5202496"/>
          </a:xfrm>
        </p:grpSpPr>
        <p:pic>
          <p:nvPicPr>
            <p:cNvPr id="6" name="Picture 4">
              <a:extLst>
                <a:ext uri="{FF2B5EF4-FFF2-40B4-BE49-F238E27FC236}">
                  <a16:creationId xmlns:a16="http://schemas.microsoft.com/office/drawing/2014/main" id="{03BCF5A4-1861-6706-DD21-BFE8E2EE809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445018" y="3962400"/>
              <a:ext cx="349150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A51759A-F9A7-1F56-DE21-4B01AAD4592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68618" y="1228997"/>
              <a:ext cx="5334000" cy="235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58409123-0F41-EF3E-4291-2EDAB21F7F83}"/>
                </a:ext>
              </a:extLst>
            </p:cNvPr>
            <p:cNvSpPr txBox="1">
              <a:spLocks noChangeArrowheads="1"/>
            </p:cNvSpPr>
            <p:nvPr/>
          </p:nvSpPr>
          <p:spPr bwMode="auto">
            <a:xfrm>
              <a:off x="7647064" y="911423"/>
              <a:ext cx="16361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008000"/>
                  </a:solidFill>
                </a:rPr>
                <a:t>Intrinsic resonances</a:t>
              </a:r>
              <a:endParaRPr lang="en-US" altLang="en-US" sz="1400" dirty="0">
                <a:solidFill>
                  <a:srgbClr val="CC0000"/>
                </a:solidFill>
              </a:endParaRPr>
            </a:p>
          </p:txBody>
        </p:sp>
        <p:sp>
          <p:nvSpPr>
            <p:cNvPr id="9" name="Text Box 12">
              <a:extLst>
                <a:ext uri="{FF2B5EF4-FFF2-40B4-BE49-F238E27FC236}">
                  <a16:creationId xmlns:a16="http://schemas.microsoft.com/office/drawing/2014/main" id="{1B4A372F-043F-D77A-FCD3-2AE08EC8CEA3}"/>
                </a:ext>
              </a:extLst>
            </p:cNvPr>
            <p:cNvSpPr txBox="1">
              <a:spLocks noChangeArrowheads="1"/>
            </p:cNvSpPr>
            <p:nvPr/>
          </p:nvSpPr>
          <p:spPr bwMode="auto">
            <a:xfrm>
              <a:off x="9588018" y="911423"/>
              <a:ext cx="19924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CC0000"/>
                  </a:solidFill>
                </a:rPr>
                <a:t>Imperfection resonances</a:t>
              </a:r>
            </a:p>
          </p:txBody>
        </p:sp>
        <p:sp>
          <p:nvSpPr>
            <p:cNvPr id="12" name="TextBox 11">
              <a:extLst>
                <a:ext uri="{FF2B5EF4-FFF2-40B4-BE49-F238E27FC236}">
                  <a16:creationId xmlns:a16="http://schemas.microsoft.com/office/drawing/2014/main" id="{155A80AF-1D46-A271-4C1C-1D1F352BBD2C}"/>
                </a:ext>
              </a:extLst>
            </p:cNvPr>
            <p:cNvSpPr txBox="1"/>
            <p:nvPr/>
          </p:nvSpPr>
          <p:spPr>
            <a:xfrm>
              <a:off x="9664218" y="5836920"/>
              <a:ext cx="1469377" cy="276999"/>
            </a:xfrm>
            <a:prstGeom prst="rect">
              <a:avLst/>
            </a:prstGeom>
            <a:solidFill>
              <a:schemeClr val="bg1"/>
            </a:solidFill>
          </p:spPr>
          <p:txBody>
            <a:bodyPr wrap="none" rtlCol="0">
              <a:spAutoFit/>
            </a:bodyPr>
            <a:lstStyle/>
            <a:p>
              <a:r>
                <a:rPr lang="en-US" sz="1200" dirty="0"/>
                <a:t>Momentum (MeV/c)</a:t>
              </a:r>
            </a:p>
          </p:txBody>
        </p:sp>
        <p:sp>
          <p:nvSpPr>
            <p:cNvPr id="13" name="TextBox 12">
              <a:extLst>
                <a:ext uri="{FF2B5EF4-FFF2-40B4-BE49-F238E27FC236}">
                  <a16:creationId xmlns:a16="http://schemas.microsoft.com/office/drawing/2014/main" id="{3CBD824F-8C3A-0CA7-9D85-C0A53E37B1C0}"/>
                </a:ext>
              </a:extLst>
            </p:cNvPr>
            <p:cNvSpPr txBox="1"/>
            <p:nvPr/>
          </p:nvSpPr>
          <p:spPr>
            <a:xfrm>
              <a:off x="10480841" y="3581400"/>
              <a:ext cx="1469377" cy="276999"/>
            </a:xfrm>
            <a:prstGeom prst="rect">
              <a:avLst/>
            </a:prstGeom>
            <a:solidFill>
              <a:schemeClr val="bg1"/>
            </a:solidFill>
          </p:spPr>
          <p:txBody>
            <a:bodyPr wrap="none" rtlCol="0">
              <a:spAutoFit/>
            </a:bodyPr>
            <a:lstStyle/>
            <a:p>
              <a:r>
                <a:rPr lang="en-US" sz="1200" dirty="0"/>
                <a:t>Momentum (MeV/c)</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DDB18D-C768-747C-0DFC-D6E2595B8586}"/>
                    </a:ext>
                  </a:extLst>
                </p:cNvPr>
                <p:cNvSpPr txBox="1"/>
                <p:nvPr/>
              </p:nvSpPr>
              <p:spPr>
                <a:xfrm rot="16200000">
                  <a:off x="5990328" y="1782072"/>
                  <a:ext cx="1264962" cy="291618"/>
                </a:xfrm>
                <a:prstGeom prst="rect">
                  <a:avLst/>
                </a:prstGeom>
                <a:solidFill>
                  <a:schemeClr val="bg1"/>
                </a:solidFill>
              </p:spPr>
              <p:txBody>
                <a:bodyPr wrap="none" rtlCol="0">
                  <a:spAutoFit/>
                </a:bodyPr>
                <a:lstStyle/>
                <a:p>
                  <a:r>
                    <a:rPr lang="en-US" sz="1200" dirty="0"/>
                    <a:t>Working point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rPr>
                            <m:t>𝑞</m:t>
                          </m:r>
                        </m:e>
                        <m:sub>
                          <m:r>
                            <a:rPr lang="en-US" sz="1200" i="1" dirty="0" err="1">
                              <a:latin typeface="Cambria Math" panose="02040503050406030204" pitchFamily="18" charset="0"/>
                            </a:rPr>
                            <m:t>𝑦</m:t>
                          </m:r>
                        </m:sub>
                      </m:sSub>
                    </m:oMath>
                  </a14:m>
                  <a:endParaRPr lang="en-US" sz="1200" dirty="0"/>
                </a:p>
              </p:txBody>
            </p:sp>
          </mc:Choice>
          <mc:Fallback xmlns="">
            <p:sp>
              <p:nvSpPr>
                <p:cNvPr id="14" name="TextBox 13">
                  <a:extLst>
                    <a:ext uri="{FF2B5EF4-FFF2-40B4-BE49-F238E27FC236}">
                      <a16:creationId xmlns:a16="http://schemas.microsoft.com/office/drawing/2014/main" id="{A61F148C-A633-2352-531B-7E34297DA5AC}"/>
                    </a:ext>
                  </a:extLst>
                </p:cNvPr>
                <p:cNvSpPr txBox="1">
                  <a:spLocks noRot="1" noChangeAspect="1" noMove="1" noResize="1" noEditPoints="1" noAdjustHandles="1" noChangeArrowheads="1" noChangeShapeType="1" noTextEdit="1"/>
                </p:cNvSpPr>
                <p:nvPr/>
              </p:nvSpPr>
              <p:spPr>
                <a:xfrm rot="16200000">
                  <a:off x="5990328" y="1782072"/>
                  <a:ext cx="1264962" cy="291618"/>
                </a:xfrm>
                <a:prstGeom prst="rect">
                  <a:avLst/>
                </a:prstGeom>
                <a:blipFill>
                  <a:blip r:embed="rId6"/>
                  <a:stretch>
                    <a:fillRect r="-12766" b="-48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4B739CC-07BF-7463-0615-09385B478E4E}"/>
                </a:ext>
              </a:extLst>
            </p:cNvPr>
            <p:cNvSpPr txBox="1"/>
            <p:nvPr/>
          </p:nvSpPr>
          <p:spPr>
            <a:xfrm rot="16200000">
              <a:off x="8060598" y="4588603"/>
              <a:ext cx="919804" cy="276999"/>
            </a:xfrm>
            <a:prstGeom prst="rect">
              <a:avLst/>
            </a:prstGeom>
            <a:solidFill>
              <a:schemeClr val="bg1"/>
            </a:solidFill>
          </p:spPr>
          <p:txBody>
            <a:bodyPr wrap="none" rtlCol="0">
              <a:spAutoFit/>
            </a:bodyPr>
            <a:lstStyle/>
            <a:p>
              <a:r>
                <a:rPr lang="en-US" sz="1200" dirty="0"/>
                <a:t>Polarization</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F064AF-4D72-284F-11C0-ABFE515CB095}"/>
                  </a:ext>
                </a:extLst>
              </p:cNvPr>
              <p:cNvSpPr txBox="1"/>
              <p:nvPr/>
            </p:nvSpPr>
            <p:spPr>
              <a:xfrm>
                <a:off x="381000" y="1311295"/>
                <a:ext cx="5181600" cy="1508105"/>
              </a:xfrm>
              <a:prstGeom prst="rect">
                <a:avLst/>
              </a:prstGeom>
              <a:noFill/>
            </p:spPr>
            <p:txBody>
              <a:bodyPr wrap="square" rtlCol="0">
                <a:spAutoFit/>
              </a:bodyPr>
              <a:lstStyle/>
              <a:p>
                <a:pPr>
                  <a:spcAft>
                    <a:spcPts val="600"/>
                  </a:spcAft>
                </a:pPr>
                <a:r>
                  <a:rPr lang="en-US" dirty="0"/>
                  <a:t>Cooler Synchrotron at FZ </a:t>
                </a:r>
                <a:r>
                  <a:rPr lang="en-US" dirty="0" err="1"/>
                  <a:t>Jülich</a:t>
                </a:r>
                <a:r>
                  <a:rPr lang="en-US" dirty="0"/>
                  <a:t>, Germany</a:t>
                </a:r>
              </a:p>
              <a:p>
                <a:pPr>
                  <a:spcAft>
                    <a:spcPts val="600"/>
                  </a:spcAft>
                </a:pPr>
                <a:r>
                  <a:rPr lang="en-US" dirty="0"/>
                  <a:t>Proton accelerator / storage ring</a:t>
                </a:r>
              </a:p>
              <a:p>
                <a:pPr>
                  <a:spcAft>
                    <a:spcPts val="600"/>
                  </a:spcAft>
                </a:pPr>
                <a:r>
                  <a:rPr lang="en-US" dirty="0"/>
                  <a:t>Circumference </a:t>
                </a:r>
                <a14:m>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180 </m:t>
                    </m:r>
                    <m:r>
                      <m:rPr>
                        <m:nor/>
                      </m:rPr>
                      <a:rPr lang="en-US" i="0" dirty="0" smtClean="0">
                        <a:latin typeface="Cambria Math" panose="02040503050406030204" pitchFamily="18" charset="0"/>
                      </a:rPr>
                      <m:t>m</m:t>
                    </m:r>
                  </m:oMath>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i="1" dirty="0" smtClean="0">
                              <a:latin typeface="Cambria Math" panose="02040503050406030204" pitchFamily="18" charset="0"/>
                            </a:rPr>
                            <m:t>max</m:t>
                          </m:r>
                        </m:sub>
                      </m:sSub>
                      <m:r>
                        <a:rPr lang="en-US" i="1" dirty="0" smtClean="0">
                          <a:latin typeface="Cambria Math" panose="02040503050406030204" pitchFamily="18" charset="0"/>
                        </a:rPr>
                        <m:t>=3.</m:t>
                      </m:r>
                      <m:r>
                        <a:rPr lang="en-US" b="0" i="1" dirty="0" smtClean="0">
                          <a:latin typeface="Cambria Math" panose="02040503050406030204" pitchFamily="18" charset="0"/>
                        </a:rPr>
                        <m:t>3</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r>
                        <m:rPr>
                          <m:nor/>
                        </m:rPr>
                        <a:rPr lang="en-US" b="0" i="0" dirty="0" smtClean="0">
                          <a:latin typeface="Cambria Math" panose="02040503050406030204" pitchFamily="18" charset="0"/>
                        </a:rPr>
                        <m:t>/</m:t>
                      </m:r>
                      <m:r>
                        <m:rPr>
                          <m:nor/>
                        </m:rPr>
                        <a:rPr lang="en-US" b="0" i="0" dirty="0" smtClean="0">
                          <a:latin typeface="Cambria Math" panose="02040503050406030204" pitchFamily="18" charset="0"/>
                        </a:rPr>
                        <m:t>c</m:t>
                      </m:r>
                    </m:oMath>
                  </m:oMathPara>
                </a14:m>
                <a:endParaRPr lang="en-US" dirty="0"/>
              </a:p>
            </p:txBody>
          </p:sp>
        </mc:Choice>
        <mc:Fallback xmlns="">
          <p:sp>
            <p:nvSpPr>
              <p:cNvPr id="11" name="TextBox 10">
                <a:extLst>
                  <a:ext uri="{FF2B5EF4-FFF2-40B4-BE49-F238E27FC236}">
                    <a16:creationId xmlns:a16="http://schemas.microsoft.com/office/drawing/2014/main" id="{1EF064AF-4D72-284F-11C0-ABFE515CB095}"/>
                  </a:ext>
                </a:extLst>
              </p:cNvPr>
              <p:cNvSpPr txBox="1">
                <a:spLocks noRot="1" noChangeAspect="1" noMove="1" noResize="1" noEditPoints="1" noAdjustHandles="1" noChangeArrowheads="1" noChangeShapeType="1" noTextEdit="1"/>
              </p:cNvSpPr>
              <p:nvPr/>
            </p:nvSpPr>
            <p:spPr>
              <a:xfrm>
                <a:off x="381000" y="1311295"/>
                <a:ext cx="5181600" cy="1508105"/>
              </a:xfrm>
              <a:prstGeom prst="rect">
                <a:avLst/>
              </a:prstGeom>
              <a:blipFill>
                <a:blip r:embed="rId7"/>
                <a:stretch>
                  <a:fillRect l="-1059" t="-2016"/>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12B5A4B-0004-0363-4307-148FDC3E1308}"/>
              </a:ext>
            </a:extLst>
          </p:cNvPr>
          <p:cNvSpPr txBox="1"/>
          <p:nvPr/>
        </p:nvSpPr>
        <p:spPr>
          <a:xfrm>
            <a:off x="1403513" y="4569023"/>
            <a:ext cx="1263487" cy="307777"/>
          </a:xfrm>
          <a:prstGeom prst="rect">
            <a:avLst/>
          </a:prstGeom>
          <a:solidFill>
            <a:schemeClr val="bg1"/>
          </a:solidFill>
        </p:spPr>
        <p:txBody>
          <a:bodyPr wrap="none" rtlCol="0">
            <a:spAutoFit/>
          </a:bodyPr>
          <a:lstStyle/>
          <a:p>
            <a:r>
              <a:rPr lang="en-US" sz="1400" dirty="0">
                <a:solidFill>
                  <a:srgbClr val="00B050"/>
                </a:solidFill>
              </a:rPr>
              <a:t>air quadrupole</a:t>
            </a:r>
          </a:p>
        </p:txBody>
      </p:sp>
    </p:spTree>
    <p:extLst>
      <p:ext uri="{BB962C8B-B14F-4D97-AF65-F5344CB8AC3E}">
        <p14:creationId xmlns:p14="http://schemas.microsoft.com/office/powerpoint/2010/main" val="410944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0D76-92EE-5C72-CE28-184E15AD9833}"/>
              </a:ext>
            </a:extLst>
          </p:cNvPr>
          <p:cNvSpPr>
            <a:spLocks noGrp="1"/>
          </p:cNvSpPr>
          <p:nvPr>
            <p:ph type="title"/>
          </p:nvPr>
        </p:nvSpPr>
        <p:spPr/>
        <p:txBody>
          <a:bodyPr/>
          <a:lstStyle/>
          <a:p>
            <a:r>
              <a:rPr lang="en-US" dirty="0"/>
              <a:t>The Relativistic Heavy Ion Collider</a:t>
            </a:r>
          </a:p>
        </p:txBody>
      </p:sp>
      <p:sp>
        <p:nvSpPr>
          <p:cNvPr id="3" name="Slide Number Placeholder 2">
            <a:extLst>
              <a:ext uri="{FF2B5EF4-FFF2-40B4-BE49-F238E27FC236}">
                <a16:creationId xmlns:a16="http://schemas.microsoft.com/office/drawing/2014/main" id="{E42DE321-193E-6A22-9380-E211F16140CB}"/>
              </a:ext>
            </a:extLst>
          </p:cNvPr>
          <p:cNvSpPr>
            <a:spLocks noGrp="1"/>
          </p:cNvSpPr>
          <p:nvPr>
            <p:ph type="sldNum" sz="quarter" idx="10"/>
          </p:nvPr>
        </p:nvSpPr>
        <p:spPr/>
        <p:txBody>
          <a:bodyPr/>
          <a:lstStyle/>
          <a:p>
            <a:fld id="{DF69D58E-C59B-4BE3-83E0-B1C1287A8E5B}" type="slidenum">
              <a:rPr lang="en-US" smtClean="0"/>
              <a:pPr/>
              <a:t>21</a:t>
            </a:fld>
            <a:endParaRPr lang="en-US"/>
          </a:p>
        </p:txBody>
      </p:sp>
      <p:pic>
        <p:nvPicPr>
          <p:cNvPr id="4" name="Picture 3">
            <a:extLst>
              <a:ext uri="{FF2B5EF4-FFF2-40B4-BE49-F238E27FC236}">
                <a16:creationId xmlns:a16="http://schemas.microsoft.com/office/drawing/2014/main" id="{43F502A3-9910-489F-FFA4-C9F4EC536F3E}"/>
              </a:ext>
            </a:extLst>
          </p:cNvPr>
          <p:cNvPicPr>
            <a:picLocks noChangeAspect="1"/>
          </p:cNvPicPr>
          <p:nvPr/>
        </p:nvPicPr>
        <p:blipFill>
          <a:blip r:embed="rId2"/>
          <a:stretch>
            <a:fillRect/>
          </a:stretch>
        </p:blipFill>
        <p:spPr>
          <a:xfrm>
            <a:off x="2085975" y="1600200"/>
            <a:ext cx="8505825" cy="49911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CD8FC0A-0270-FCC5-1032-A8F61E7806D1}"/>
              </a:ext>
            </a:extLst>
          </p:cNvPr>
          <p:cNvSpPr txBox="1"/>
          <p:nvPr/>
        </p:nvSpPr>
        <p:spPr>
          <a:xfrm>
            <a:off x="1898890" y="1078468"/>
            <a:ext cx="8394221" cy="369332"/>
          </a:xfrm>
          <a:prstGeom prst="rect">
            <a:avLst/>
          </a:prstGeom>
          <a:noFill/>
        </p:spPr>
        <p:txBody>
          <a:bodyPr wrap="none" rtlCol="0">
            <a:spAutoFit/>
          </a:bodyPr>
          <a:lstStyle/>
          <a:p>
            <a:r>
              <a:rPr lang="en-US" dirty="0"/>
              <a:t>“Configuration Manual Polarized Proton Collider at RHIC.” I. Alekseev et al. NIM A (2004)</a:t>
            </a:r>
          </a:p>
        </p:txBody>
      </p:sp>
      <p:sp>
        <p:nvSpPr>
          <p:cNvPr id="6" name="TextBox 5">
            <a:extLst>
              <a:ext uri="{FF2B5EF4-FFF2-40B4-BE49-F238E27FC236}">
                <a16:creationId xmlns:a16="http://schemas.microsoft.com/office/drawing/2014/main" id="{6DFB5428-4205-8ADD-8ACC-285D4E8FEA57}"/>
              </a:ext>
            </a:extLst>
          </p:cNvPr>
          <p:cNvSpPr txBox="1"/>
          <p:nvPr/>
        </p:nvSpPr>
        <p:spPr>
          <a:xfrm>
            <a:off x="10912516" y="4278868"/>
            <a:ext cx="864339" cy="369332"/>
          </a:xfrm>
          <a:prstGeom prst="rect">
            <a:avLst/>
          </a:prstGeom>
          <a:noFill/>
        </p:spPr>
        <p:txBody>
          <a:bodyPr wrap="none" rtlCol="0">
            <a:spAutoFit/>
          </a:bodyPr>
          <a:lstStyle/>
          <a:p>
            <a:r>
              <a:rPr lang="en-US" dirty="0">
                <a:solidFill>
                  <a:srgbClr val="FF0000"/>
                </a:solidFill>
              </a:rPr>
              <a:t>25 GeV</a:t>
            </a:r>
          </a:p>
        </p:txBody>
      </p:sp>
      <p:sp>
        <p:nvSpPr>
          <p:cNvPr id="7" name="TextBox 6">
            <a:extLst>
              <a:ext uri="{FF2B5EF4-FFF2-40B4-BE49-F238E27FC236}">
                <a16:creationId xmlns:a16="http://schemas.microsoft.com/office/drawing/2014/main" id="{CA1E25A9-E2BB-01E6-1771-649B1037E940}"/>
              </a:ext>
            </a:extLst>
          </p:cNvPr>
          <p:cNvSpPr txBox="1"/>
          <p:nvPr/>
        </p:nvSpPr>
        <p:spPr>
          <a:xfrm>
            <a:off x="10795496" y="2831068"/>
            <a:ext cx="981359" cy="369332"/>
          </a:xfrm>
          <a:prstGeom prst="rect">
            <a:avLst/>
          </a:prstGeom>
          <a:noFill/>
        </p:spPr>
        <p:txBody>
          <a:bodyPr wrap="none" rtlCol="0">
            <a:spAutoFit/>
          </a:bodyPr>
          <a:lstStyle/>
          <a:p>
            <a:r>
              <a:rPr lang="en-US" dirty="0">
                <a:solidFill>
                  <a:srgbClr val="FF0000"/>
                </a:solidFill>
              </a:rPr>
              <a:t>250 GeV</a:t>
            </a:r>
          </a:p>
        </p:txBody>
      </p:sp>
      <p:sp>
        <p:nvSpPr>
          <p:cNvPr id="8" name="TextBox 7">
            <a:extLst>
              <a:ext uri="{FF2B5EF4-FFF2-40B4-BE49-F238E27FC236}">
                <a16:creationId xmlns:a16="http://schemas.microsoft.com/office/drawing/2014/main" id="{A9064E3D-ABC1-8131-CCF3-32B5F21D8AA0}"/>
              </a:ext>
            </a:extLst>
          </p:cNvPr>
          <p:cNvSpPr txBox="1"/>
          <p:nvPr/>
        </p:nvSpPr>
        <p:spPr>
          <a:xfrm>
            <a:off x="10961632" y="5421868"/>
            <a:ext cx="815223" cy="369332"/>
          </a:xfrm>
          <a:prstGeom prst="rect">
            <a:avLst/>
          </a:prstGeom>
          <a:noFill/>
        </p:spPr>
        <p:txBody>
          <a:bodyPr wrap="none" rtlCol="0">
            <a:spAutoFit/>
          </a:bodyPr>
          <a:lstStyle/>
          <a:p>
            <a:r>
              <a:rPr lang="en-US" dirty="0">
                <a:solidFill>
                  <a:srgbClr val="FF0000"/>
                </a:solidFill>
              </a:rPr>
              <a:t>35 keV</a:t>
            </a:r>
          </a:p>
        </p:txBody>
      </p:sp>
      <p:sp>
        <p:nvSpPr>
          <p:cNvPr id="9" name="TextBox 8">
            <a:extLst>
              <a:ext uri="{FF2B5EF4-FFF2-40B4-BE49-F238E27FC236}">
                <a16:creationId xmlns:a16="http://schemas.microsoft.com/office/drawing/2014/main" id="{6932E0A2-5E9E-64E3-86D2-2FD0C04F4E89}"/>
              </a:ext>
            </a:extLst>
          </p:cNvPr>
          <p:cNvSpPr txBox="1"/>
          <p:nvPr/>
        </p:nvSpPr>
        <p:spPr>
          <a:xfrm>
            <a:off x="10744200" y="5117068"/>
            <a:ext cx="1032655" cy="369332"/>
          </a:xfrm>
          <a:prstGeom prst="rect">
            <a:avLst/>
          </a:prstGeom>
          <a:noFill/>
        </p:spPr>
        <p:txBody>
          <a:bodyPr wrap="none" rtlCol="0">
            <a:spAutoFit/>
          </a:bodyPr>
          <a:lstStyle/>
          <a:p>
            <a:r>
              <a:rPr lang="en-US" dirty="0">
                <a:solidFill>
                  <a:srgbClr val="FF0000"/>
                </a:solidFill>
              </a:rPr>
              <a:t>200 MeV</a:t>
            </a:r>
          </a:p>
        </p:txBody>
      </p:sp>
      <p:cxnSp>
        <p:nvCxnSpPr>
          <p:cNvPr id="11" name="Connector: Elbow 10">
            <a:extLst>
              <a:ext uri="{FF2B5EF4-FFF2-40B4-BE49-F238E27FC236}">
                <a16:creationId xmlns:a16="http://schemas.microsoft.com/office/drawing/2014/main" id="{7857BF31-D669-25E9-607B-24C3D02ED882}"/>
              </a:ext>
            </a:extLst>
          </p:cNvPr>
          <p:cNvCxnSpPr>
            <a:cxnSpLocks/>
          </p:cNvCxnSpPr>
          <p:nvPr/>
        </p:nvCxnSpPr>
        <p:spPr>
          <a:xfrm rot="10800000">
            <a:off x="3276600" y="4267200"/>
            <a:ext cx="7315200" cy="1280160"/>
          </a:xfrm>
          <a:prstGeom prst="bentConnector3">
            <a:avLst>
              <a:gd name="adj1" fmla="val 10836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F244F23-5610-CE67-6B8C-14BFD45FBD67}"/>
              </a:ext>
            </a:extLst>
          </p:cNvPr>
          <p:cNvCxnSpPr>
            <a:cxnSpLocks/>
          </p:cNvCxnSpPr>
          <p:nvPr/>
        </p:nvCxnSpPr>
        <p:spPr>
          <a:xfrm rot="10800000">
            <a:off x="4556760" y="5196840"/>
            <a:ext cx="6035040" cy="18288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02551E-DD59-D89E-34EF-5CEDA629A367}"/>
              </a:ext>
            </a:extLst>
          </p:cNvPr>
          <p:cNvCxnSpPr>
            <a:cxnSpLocks/>
          </p:cNvCxnSpPr>
          <p:nvPr/>
        </p:nvCxnSpPr>
        <p:spPr>
          <a:xfrm flipH="1">
            <a:off x="6858000" y="4476750"/>
            <a:ext cx="373380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1BBEC5-058B-B8CF-DDDB-03E13A1F6AFA}"/>
              </a:ext>
            </a:extLst>
          </p:cNvPr>
          <p:cNvCxnSpPr>
            <a:cxnSpLocks/>
          </p:cNvCxnSpPr>
          <p:nvPr/>
        </p:nvCxnSpPr>
        <p:spPr>
          <a:xfrm flipH="1">
            <a:off x="8580120" y="3048000"/>
            <a:ext cx="201168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85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83A53-6534-4FE8-8F50-C4E39B76820D}"/>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76200" y="975360"/>
            <a:ext cx="6257665" cy="5577840"/>
          </a:xfrm>
          <a:prstGeom prst="rect">
            <a:avLst/>
          </a:prstGeom>
        </p:spPr>
      </p:pic>
      <p:sp>
        <p:nvSpPr>
          <p:cNvPr id="2" name="Title 1">
            <a:extLst>
              <a:ext uri="{FF2B5EF4-FFF2-40B4-BE49-F238E27FC236}">
                <a16:creationId xmlns:a16="http://schemas.microsoft.com/office/drawing/2014/main" id="{72E75257-76E0-4902-B2AD-5C75D3DBECBC}"/>
              </a:ext>
            </a:extLst>
          </p:cNvPr>
          <p:cNvSpPr>
            <a:spLocks noGrp="1"/>
          </p:cNvSpPr>
          <p:nvPr>
            <p:ph type="title"/>
          </p:nvPr>
        </p:nvSpPr>
        <p:spPr/>
        <p:txBody>
          <a:bodyPr/>
          <a:lstStyle/>
          <a:p>
            <a:r>
              <a:rPr lang="en-US" dirty="0"/>
              <a:t>Spin Resonances in RHIC</a:t>
            </a:r>
          </a:p>
        </p:txBody>
      </p:sp>
      <p:sp>
        <p:nvSpPr>
          <p:cNvPr id="4" name="Slide Number Placeholder 3">
            <a:extLst>
              <a:ext uri="{FF2B5EF4-FFF2-40B4-BE49-F238E27FC236}">
                <a16:creationId xmlns:a16="http://schemas.microsoft.com/office/drawing/2014/main" id="{F570D67B-AEC2-44EA-9F26-00006F59E370}"/>
              </a:ext>
            </a:extLst>
          </p:cNvPr>
          <p:cNvSpPr>
            <a:spLocks noGrp="1"/>
          </p:cNvSpPr>
          <p:nvPr>
            <p:ph type="sldNum" sz="quarter" idx="10"/>
          </p:nvPr>
        </p:nvSpPr>
        <p:spPr/>
        <p:txBody>
          <a:bodyPr/>
          <a:lstStyle/>
          <a:p>
            <a:fld id="{ED1A4CE9-2DE4-4EFF-B556-38A0E5F57BD2}" type="slidenum">
              <a:rPr lang="en-US" smtClean="0"/>
              <a:t>22</a:t>
            </a:fld>
            <a:endParaRPr lang="en-US"/>
          </a:p>
        </p:txBody>
      </p:sp>
      <p:pic>
        <p:nvPicPr>
          <p:cNvPr id="10" name="Picture 9">
            <a:extLst>
              <a:ext uri="{FF2B5EF4-FFF2-40B4-BE49-F238E27FC236}">
                <a16:creationId xmlns:a16="http://schemas.microsoft.com/office/drawing/2014/main" id="{327349D9-2E9E-48D9-9CA6-0102AE5BA21E}"/>
              </a:ext>
            </a:extLst>
          </p:cNvPr>
          <p:cNvPicPr>
            <a:picLocks noChangeAspect="1"/>
          </p:cNvPicPr>
          <p:nvPr/>
        </p:nvPicPr>
        <p:blipFill>
          <a:blip r:embed="rId3">
            <a:duotone>
              <a:schemeClr val="accent1">
                <a:shade val="45000"/>
                <a:satMod val="135000"/>
              </a:schemeClr>
              <a:prstClr val="white"/>
            </a:duotone>
          </a:blip>
          <a:stretch>
            <a:fillRect/>
          </a:stretch>
        </p:blipFill>
        <p:spPr>
          <a:xfrm>
            <a:off x="6858000" y="3654848"/>
            <a:ext cx="4191000" cy="3203152"/>
          </a:xfrm>
          <a:prstGeom prst="rect">
            <a:avLst/>
          </a:prstGeom>
        </p:spPr>
      </p:pic>
      <p:pic>
        <p:nvPicPr>
          <p:cNvPr id="11" name="Picture 10">
            <a:extLst>
              <a:ext uri="{FF2B5EF4-FFF2-40B4-BE49-F238E27FC236}">
                <a16:creationId xmlns:a16="http://schemas.microsoft.com/office/drawing/2014/main" id="{B6C7CF85-7BB2-407F-82FF-E79F1C4FAD84}"/>
              </a:ext>
            </a:extLst>
          </p:cNvPr>
          <p:cNvPicPr>
            <a:picLocks noChangeAspect="1"/>
          </p:cNvPicPr>
          <p:nvPr/>
        </p:nvPicPr>
        <p:blipFill>
          <a:blip r:embed="rId4">
            <a:duotone>
              <a:schemeClr val="accent6">
                <a:shade val="45000"/>
                <a:satMod val="135000"/>
              </a:schemeClr>
              <a:prstClr val="white"/>
            </a:duotone>
          </a:blip>
          <a:stretch>
            <a:fillRect/>
          </a:stretch>
        </p:blipFill>
        <p:spPr>
          <a:xfrm>
            <a:off x="7151040" y="609600"/>
            <a:ext cx="3974160" cy="324361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C8EA23-9F05-4B44-802F-99EA2A5FF6B9}"/>
                  </a:ext>
                </a:extLst>
              </p:cNvPr>
              <p:cNvSpPr txBox="1"/>
              <p:nvPr/>
            </p:nvSpPr>
            <p:spPr>
              <a:xfrm>
                <a:off x="2057400" y="2282437"/>
                <a:ext cx="2480103" cy="2213363"/>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sz="1400" dirty="0">
                    <a:solidFill>
                      <a:srgbClr val="00B050"/>
                    </a:solidFill>
                  </a:rPr>
                  <a:t>Imperfection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b="0" i="1" smtClean="0">
                            <a:solidFill>
                              <a:srgbClr val="00B050"/>
                            </a:solidFill>
                            <a:latin typeface="Cambria Math" panose="02040503050406030204" pitchFamily="18" charset="0"/>
                          </a:rPr>
                        </m:ctrlPr>
                      </m:sSubPr>
                      <m:e>
                        <m:r>
                          <a:rPr lang="en-US" sz="1200" b="0" i="1" smtClean="0">
                            <a:solidFill>
                              <a:srgbClr val="00B050"/>
                            </a:solidFill>
                            <a:latin typeface="Cambria Math" panose="02040503050406030204" pitchFamily="18" charset="0"/>
                          </a:rPr>
                          <m:t>𝜈</m:t>
                        </m:r>
                      </m:e>
                      <m:sub>
                        <m:r>
                          <a:rPr lang="en-US" sz="1200" b="0" i="1" smtClean="0">
                            <a:solidFill>
                              <a:srgbClr val="00B050"/>
                            </a:solidFill>
                            <a:latin typeface="Cambria Math" panose="02040503050406030204" pitchFamily="18" charset="0"/>
                          </a:rPr>
                          <m:t>𝑠𝑝𝑖𝑛</m:t>
                        </m:r>
                      </m:sub>
                    </m:sSub>
                    <m:r>
                      <a:rPr lang="en-US" sz="1200" b="0" i="1" smtClean="0">
                        <a:solidFill>
                          <a:srgbClr val="00B050"/>
                        </a:solidFill>
                        <a:latin typeface="Cambria Math" panose="02040503050406030204" pitchFamily="18" charset="0"/>
                      </a:rPr>
                      <m:t>=</m:t>
                    </m:r>
                    <m:r>
                      <a:rPr lang="en-US" sz="1200" b="0" i="1" smtClean="0">
                        <a:solidFill>
                          <a:srgbClr val="00B050"/>
                        </a:solidFill>
                        <a:latin typeface="Cambria Math" panose="02040503050406030204" pitchFamily="18" charset="0"/>
                      </a:rPr>
                      <m:t>𝛾</m:t>
                    </m:r>
                    <m:r>
                      <a:rPr lang="en-US" sz="1200" b="0" i="1" smtClean="0">
                        <a:solidFill>
                          <a:srgbClr val="00B050"/>
                        </a:solidFill>
                        <a:latin typeface="Cambria Math" panose="02040503050406030204" pitchFamily="18" charset="0"/>
                      </a:rPr>
                      <m:t>𝐺</m:t>
                    </m:r>
                    <m:r>
                      <a:rPr lang="en-US" sz="1200" i="1">
                        <a:solidFill>
                          <a:srgbClr val="00B050"/>
                        </a:solidFill>
                        <a:latin typeface="Cambria Math" panose="02040503050406030204" pitchFamily="18" charset="0"/>
                      </a:rPr>
                      <m:t>=</m:t>
                    </m:r>
                    <m:r>
                      <a:rPr lang="en-US" sz="1200" i="1">
                        <a:solidFill>
                          <a:srgbClr val="00B050"/>
                        </a:solidFill>
                        <a:latin typeface="Cambria Math" panose="02040503050406030204" pitchFamily="18" charset="0"/>
                      </a:rPr>
                      <m:t>𝑛</m:t>
                    </m:r>
                  </m:oMath>
                </a14:m>
                <a:endParaRPr lang="en-US" sz="1200" dirty="0">
                  <a:solidFill>
                    <a:srgbClr val="00B050"/>
                  </a:solidFill>
                </a:endParaRPr>
              </a:p>
              <a:p>
                <a:pPr marL="742950" lvl="1" indent="-285750">
                  <a:spcAft>
                    <a:spcPts val="600"/>
                  </a:spcAft>
                  <a:buFont typeface="Arial" panose="020B0604020202020204" pitchFamily="34" charset="0"/>
                  <a:buChar char="•"/>
                </a:pPr>
                <a:r>
                  <a:rPr lang="en-US" sz="1200" dirty="0">
                    <a:solidFill>
                      <a:srgbClr val="00B050"/>
                    </a:solidFill>
                  </a:rPr>
                  <a:t>integer </a:t>
                </a:r>
                <a14:m>
                  <m:oMath xmlns:m="http://schemas.openxmlformats.org/officeDocument/2006/math">
                    <m:r>
                      <a:rPr lang="en-US" sz="1200" i="1" dirty="0">
                        <a:solidFill>
                          <a:srgbClr val="00B050"/>
                        </a:solidFill>
                        <a:latin typeface="Cambria Math" panose="02040503050406030204" pitchFamily="18" charset="0"/>
                      </a:rPr>
                      <m:t>𝑛</m:t>
                    </m:r>
                  </m:oMath>
                </a14:m>
                <a:endParaRPr lang="en-US" sz="1200" dirty="0">
                  <a:solidFill>
                    <a:srgbClr val="00B050"/>
                  </a:solidFill>
                </a:endParaRPr>
              </a:p>
              <a:p>
                <a:pPr marL="285750" indent="-285750">
                  <a:spcAft>
                    <a:spcPts val="600"/>
                  </a:spcAft>
                  <a:buFont typeface="Arial" panose="020B0604020202020204" pitchFamily="34" charset="0"/>
                  <a:buChar char="•"/>
                </a:pPr>
                <a:r>
                  <a:rPr lang="en-US" sz="1400" dirty="0">
                    <a:solidFill>
                      <a:srgbClr val="0070C0"/>
                    </a:solidFill>
                  </a:rPr>
                  <a:t>Intrinsic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𝑠𝑝𝑖𝑛</m:t>
                        </m:r>
                      </m:sub>
                    </m:sSub>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𝛾</m:t>
                    </m:r>
                    <m:r>
                      <a:rPr lang="en-US" sz="1200" i="1">
                        <a:solidFill>
                          <a:srgbClr val="0070C0"/>
                        </a:solidFill>
                        <a:latin typeface="Cambria Math" panose="02040503050406030204" pitchFamily="18" charset="0"/>
                      </a:rPr>
                      <m:t>𝐺</m:t>
                    </m:r>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𝑘𝑃</m:t>
                    </m:r>
                    <m:r>
                      <a:rPr lang="en-US" sz="1200" i="1">
                        <a:solidFill>
                          <a:srgbClr val="0070C0"/>
                        </a:solidFill>
                        <a:latin typeface="Cambria Math" panose="02040503050406030204" pitchFamily="18" charset="0"/>
                      </a:rPr>
                      <m:t>+</m:t>
                    </m:r>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a:solidFill>
                      <a:srgbClr val="0070C0"/>
                    </a:solidFill>
                  </a:rPr>
                  <a:t>integer </a:t>
                </a:r>
                <a14:m>
                  <m:oMath xmlns:m="http://schemas.openxmlformats.org/officeDocument/2006/math">
                    <m:r>
                      <a:rPr lang="en-US" sz="1200" i="1" dirty="0">
                        <a:solidFill>
                          <a:srgbClr val="0070C0"/>
                        </a:solidFill>
                        <a:latin typeface="Cambria Math" panose="02040503050406030204" pitchFamily="18" charset="0"/>
                      </a:rPr>
                      <m:t>𝑘</m:t>
                    </m:r>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err="1">
                    <a:solidFill>
                      <a:srgbClr val="0070C0"/>
                    </a:solidFill>
                  </a:rPr>
                  <a:t>superiodicity</a:t>
                </a:r>
                <a:r>
                  <a:rPr lang="en-US" sz="1200" dirty="0">
                    <a:solidFill>
                      <a:srgbClr val="0070C0"/>
                    </a:solidFill>
                  </a:rPr>
                  <a:t> P</a:t>
                </a:r>
              </a:p>
              <a:p>
                <a:pPr marL="742950" lvl="1" indent="-285750">
                  <a:spcAft>
                    <a:spcPts val="600"/>
                  </a:spcAft>
                  <a:buFont typeface="Arial" panose="020B0604020202020204" pitchFamily="34" charset="0"/>
                  <a:buChar char="•"/>
                </a:pPr>
                <a:r>
                  <a:rPr lang="en-US" sz="1200" dirty="0">
                    <a:solidFill>
                      <a:srgbClr val="0070C0"/>
                    </a:solidFill>
                  </a:rPr>
                  <a:t>vertical </a:t>
                </a:r>
                <a:r>
                  <a:rPr lang="en-US" sz="1200" dirty="0" err="1">
                    <a:solidFill>
                      <a:srgbClr val="0070C0"/>
                    </a:solidFill>
                  </a:rPr>
                  <a:t>beta</a:t>
                </a:r>
                <a:r>
                  <a:rPr lang="en-US" sz="1200" dirty="0">
                    <a:solidFill>
                      <a:srgbClr val="0070C0"/>
                    </a:solidFill>
                  </a:rPr>
                  <a:t>tron tune </a:t>
                </a:r>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p:txBody>
          </p:sp>
        </mc:Choice>
        <mc:Fallback xmlns="">
          <p:sp>
            <p:nvSpPr>
              <p:cNvPr id="9" name="TextBox 8">
                <a:extLst>
                  <a:ext uri="{FF2B5EF4-FFF2-40B4-BE49-F238E27FC236}">
                    <a16:creationId xmlns:a16="http://schemas.microsoft.com/office/drawing/2014/main" id="{D5C8EA23-9F05-4B44-802F-99EA2A5FF6B9}"/>
                  </a:ext>
                </a:extLst>
              </p:cNvPr>
              <p:cNvSpPr txBox="1">
                <a:spLocks noRot="1" noChangeAspect="1" noMove="1" noResize="1" noEditPoints="1" noAdjustHandles="1" noChangeArrowheads="1" noChangeShapeType="1" noTextEdit="1"/>
              </p:cNvSpPr>
              <p:nvPr/>
            </p:nvSpPr>
            <p:spPr>
              <a:xfrm>
                <a:off x="2057400" y="2282437"/>
                <a:ext cx="2480103" cy="2213363"/>
              </a:xfrm>
              <a:prstGeom prst="rect">
                <a:avLst/>
              </a:prstGeom>
              <a:blipFill>
                <a:blip r:embed="rId5"/>
                <a:stretch>
                  <a:fillRect l="-245" b="-273"/>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59469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AA19-8496-DE47-4B14-246B61F11D2F}"/>
              </a:ext>
            </a:extLst>
          </p:cNvPr>
          <p:cNvSpPr>
            <a:spLocks noGrp="1"/>
          </p:cNvSpPr>
          <p:nvPr>
            <p:ph type="title"/>
          </p:nvPr>
        </p:nvSpPr>
        <p:spPr/>
        <p:txBody>
          <a:bodyPr/>
          <a:lstStyle/>
          <a:p>
            <a:r>
              <a:rPr lang="en-US" dirty="0"/>
              <a:t>Resonance Mitigation </a:t>
            </a:r>
          </a:p>
        </p:txBody>
      </p:sp>
      <p:sp>
        <p:nvSpPr>
          <p:cNvPr id="3" name="Slide Number Placeholder 2">
            <a:extLst>
              <a:ext uri="{FF2B5EF4-FFF2-40B4-BE49-F238E27FC236}">
                <a16:creationId xmlns:a16="http://schemas.microsoft.com/office/drawing/2014/main" id="{01DB66FC-71B7-2B0F-5F83-1EECCBFC4744}"/>
              </a:ext>
            </a:extLst>
          </p:cNvPr>
          <p:cNvSpPr>
            <a:spLocks noGrp="1"/>
          </p:cNvSpPr>
          <p:nvPr>
            <p:ph type="sldNum" sz="quarter" idx="10"/>
          </p:nvPr>
        </p:nvSpPr>
        <p:spPr/>
        <p:txBody>
          <a:bodyPr/>
          <a:lstStyle/>
          <a:p>
            <a:fld id="{DF69D58E-C59B-4BE3-83E0-B1C1287A8E5B}" type="slidenum">
              <a:rPr lang="en-US" smtClean="0"/>
              <a:pPr/>
              <a:t>23</a:t>
            </a:fld>
            <a:endParaRPr lang="en-US"/>
          </a:p>
        </p:txBody>
      </p:sp>
      <p:sp>
        <p:nvSpPr>
          <p:cNvPr id="4" name="TextBox 3">
            <a:extLst>
              <a:ext uri="{FF2B5EF4-FFF2-40B4-BE49-F238E27FC236}">
                <a16:creationId xmlns:a16="http://schemas.microsoft.com/office/drawing/2014/main" id="{944502E6-9E38-2B9A-E03C-447A5AAC3704}"/>
              </a:ext>
            </a:extLst>
          </p:cNvPr>
          <p:cNvSpPr txBox="1"/>
          <p:nvPr/>
        </p:nvSpPr>
        <p:spPr>
          <a:xfrm>
            <a:off x="381001" y="1316423"/>
            <a:ext cx="7391400"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Deliberately advance the spin precession to avoid resonance conditions</a:t>
            </a:r>
          </a:p>
          <a:p>
            <a:pPr marL="285750" indent="-285750">
              <a:spcAft>
                <a:spcPts val="600"/>
              </a:spcAft>
              <a:buFont typeface="Arial" panose="020B0604020202020204" pitchFamily="34" charset="0"/>
              <a:buChar char="•"/>
            </a:pPr>
            <a:r>
              <a:rPr lang="en-US" dirty="0"/>
              <a:t>Group of dipole magnets with alternating horizontal and vertical field directions which rotates the spin vector by 180°</a:t>
            </a:r>
          </a:p>
          <a:p>
            <a:pPr marL="285750" indent="-285750">
              <a:spcAft>
                <a:spcPts val="600"/>
              </a:spcAft>
              <a:buFont typeface="Arial" panose="020B0604020202020204" pitchFamily="34" charset="0"/>
              <a:buChar char="•"/>
            </a:pPr>
            <a:r>
              <a:rPr lang="en-US" b="1" dirty="0"/>
              <a:t>Siberian Snakes:</a:t>
            </a:r>
            <a:r>
              <a:rPr lang="en-US" dirty="0"/>
              <a:t> </a:t>
            </a:r>
            <a:r>
              <a:rPr lang="en-US" dirty="0" err="1"/>
              <a:t>Ya</a:t>
            </a:r>
            <a:r>
              <a:rPr lang="en-US" dirty="0"/>
              <a:t>. S. </a:t>
            </a:r>
            <a:r>
              <a:rPr lang="en-US" dirty="0" err="1"/>
              <a:t>Derbenev</a:t>
            </a:r>
            <a:r>
              <a:rPr lang="en-US" dirty="0"/>
              <a:t>, A.M. Kondratenko “Polarization kinematics of particles in storage rings.” </a:t>
            </a:r>
            <a:r>
              <a:rPr lang="en-US" dirty="0" err="1"/>
              <a:t>Sov</a:t>
            </a:r>
            <a:r>
              <a:rPr lang="en-US" dirty="0"/>
              <a:t>. Phys. JETP 37 (1973)</a:t>
            </a:r>
          </a:p>
        </p:txBody>
      </p:sp>
      <p:pic>
        <p:nvPicPr>
          <p:cNvPr id="6" name="Picture 5">
            <a:extLst>
              <a:ext uri="{FF2B5EF4-FFF2-40B4-BE49-F238E27FC236}">
                <a16:creationId xmlns:a16="http://schemas.microsoft.com/office/drawing/2014/main" id="{05655CD5-B0FB-0DA0-0541-7FBBE7F23F31}"/>
              </a:ext>
            </a:extLst>
          </p:cNvPr>
          <p:cNvPicPr>
            <a:picLocks noChangeAspect="1"/>
          </p:cNvPicPr>
          <p:nvPr/>
        </p:nvPicPr>
        <p:blipFill>
          <a:blip r:embed="rId2"/>
          <a:stretch>
            <a:fillRect/>
          </a:stretch>
        </p:blipFill>
        <p:spPr>
          <a:xfrm>
            <a:off x="685463" y="3720966"/>
            <a:ext cx="6553537" cy="2603634"/>
          </a:xfrm>
          <a:prstGeom prst="rect">
            <a:avLst/>
          </a:prstGeom>
        </p:spPr>
      </p:pic>
      <p:pic>
        <p:nvPicPr>
          <p:cNvPr id="8" name="Picture 7">
            <a:extLst>
              <a:ext uri="{FF2B5EF4-FFF2-40B4-BE49-F238E27FC236}">
                <a16:creationId xmlns:a16="http://schemas.microsoft.com/office/drawing/2014/main" id="{CAAEC6D3-DAF1-3424-6A44-FB5736ADA9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1400" y="1240288"/>
            <a:ext cx="4675909" cy="2070046"/>
          </a:xfrm>
          <a:prstGeom prst="rect">
            <a:avLst/>
          </a:prstGeom>
        </p:spPr>
      </p:pic>
      <p:pic>
        <p:nvPicPr>
          <p:cNvPr id="10" name="Picture 9">
            <a:extLst>
              <a:ext uri="{FF2B5EF4-FFF2-40B4-BE49-F238E27FC236}">
                <a16:creationId xmlns:a16="http://schemas.microsoft.com/office/drawing/2014/main" id="{DCE05D35-C638-DD83-F86B-D5DEFCD4CBFF}"/>
              </a:ext>
            </a:extLst>
          </p:cNvPr>
          <p:cNvPicPr>
            <a:picLocks noChangeAspect="1"/>
          </p:cNvPicPr>
          <p:nvPr/>
        </p:nvPicPr>
        <p:blipFill>
          <a:blip r:embed="rId4"/>
          <a:stretch>
            <a:fillRect/>
          </a:stretch>
        </p:blipFill>
        <p:spPr>
          <a:xfrm>
            <a:off x="7924800" y="3713328"/>
            <a:ext cx="3930555" cy="2001672"/>
          </a:xfrm>
          <a:prstGeom prst="rect">
            <a:avLst/>
          </a:prstGeom>
        </p:spPr>
      </p:pic>
      <p:sp>
        <p:nvSpPr>
          <p:cNvPr id="11" name="TextBox 10">
            <a:extLst>
              <a:ext uri="{FF2B5EF4-FFF2-40B4-BE49-F238E27FC236}">
                <a16:creationId xmlns:a16="http://schemas.microsoft.com/office/drawing/2014/main" id="{74726A86-4296-F250-3036-C9D968AB4274}"/>
              </a:ext>
            </a:extLst>
          </p:cNvPr>
          <p:cNvSpPr txBox="1"/>
          <p:nvPr/>
        </p:nvSpPr>
        <p:spPr>
          <a:xfrm>
            <a:off x="9982200" y="3745468"/>
            <a:ext cx="1819729" cy="369332"/>
          </a:xfrm>
          <a:prstGeom prst="rect">
            <a:avLst/>
          </a:prstGeom>
          <a:noFill/>
        </p:spPr>
        <p:txBody>
          <a:bodyPr wrap="none" rtlCol="0">
            <a:spAutoFit/>
          </a:bodyPr>
          <a:lstStyle/>
          <a:p>
            <a:r>
              <a:rPr lang="en-US" dirty="0">
                <a:solidFill>
                  <a:schemeClr val="bg1"/>
                </a:solidFill>
              </a:rPr>
              <a:t>Strong AGS Snake</a:t>
            </a:r>
          </a:p>
        </p:txBody>
      </p:sp>
    </p:spTree>
    <p:extLst>
      <p:ext uri="{BB962C8B-B14F-4D97-AF65-F5344CB8AC3E}">
        <p14:creationId xmlns:p14="http://schemas.microsoft.com/office/powerpoint/2010/main" val="191611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1AFB-F3D2-9F2C-7B2A-858649E2469D}"/>
              </a:ext>
            </a:extLst>
          </p:cNvPr>
          <p:cNvSpPr>
            <a:spLocks noGrp="1"/>
          </p:cNvSpPr>
          <p:nvPr>
            <p:ph type="title"/>
          </p:nvPr>
        </p:nvSpPr>
        <p:spPr/>
        <p:txBody>
          <a:bodyPr/>
          <a:lstStyle/>
          <a:p>
            <a:r>
              <a:rPr lang="en-US" dirty="0"/>
              <a:t>Spin Motion through Siberian Snake</a:t>
            </a:r>
          </a:p>
        </p:txBody>
      </p:sp>
      <p:sp>
        <p:nvSpPr>
          <p:cNvPr id="3" name="Slide Number Placeholder 2">
            <a:extLst>
              <a:ext uri="{FF2B5EF4-FFF2-40B4-BE49-F238E27FC236}">
                <a16:creationId xmlns:a16="http://schemas.microsoft.com/office/drawing/2014/main" id="{D9F1D100-448D-81E0-9F64-354F31FB4BAF}"/>
              </a:ext>
            </a:extLst>
          </p:cNvPr>
          <p:cNvSpPr>
            <a:spLocks noGrp="1"/>
          </p:cNvSpPr>
          <p:nvPr>
            <p:ph type="sldNum" sz="quarter" idx="10"/>
          </p:nvPr>
        </p:nvSpPr>
        <p:spPr/>
        <p:txBody>
          <a:bodyPr/>
          <a:lstStyle/>
          <a:p>
            <a:fld id="{DF69D58E-C59B-4BE3-83E0-B1C1287A8E5B}" type="slidenum">
              <a:rPr lang="en-US" smtClean="0"/>
              <a:pPr/>
              <a:t>24</a:t>
            </a:fld>
            <a:endParaRPr lang="en-US"/>
          </a:p>
        </p:txBody>
      </p:sp>
      <p:pic>
        <p:nvPicPr>
          <p:cNvPr id="5" name="Picture 4">
            <a:extLst>
              <a:ext uri="{FF2B5EF4-FFF2-40B4-BE49-F238E27FC236}">
                <a16:creationId xmlns:a16="http://schemas.microsoft.com/office/drawing/2014/main" id="{7CA6D622-A5A1-4FC4-9DC1-0F3045F9A288}"/>
              </a:ext>
            </a:extLst>
          </p:cNvPr>
          <p:cNvPicPr>
            <a:picLocks noChangeAspect="1"/>
          </p:cNvPicPr>
          <p:nvPr/>
        </p:nvPicPr>
        <p:blipFill>
          <a:blip r:embed="rId2"/>
          <a:stretch>
            <a:fillRect/>
          </a:stretch>
        </p:blipFill>
        <p:spPr>
          <a:xfrm>
            <a:off x="533400" y="2438400"/>
            <a:ext cx="4272753" cy="2789826"/>
          </a:xfrm>
          <a:prstGeom prst="rect">
            <a:avLst/>
          </a:prstGeom>
        </p:spPr>
      </p:pic>
      <p:pic>
        <p:nvPicPr>
          <p:cNvPr id="7" name="Picture 6">
            <a:extLst>
              <a:ext uri="{FF2B5EF4-FFF2-40B4-BE49-F238E27FC236}">
                <a16:creationId xmlns:a16="http://schemas.microsoft.com/office/drawing/2014/main" id="{2789E0BC-01BC-CEF9-4D58-5B99C89AFEBF}"/>
              </a:ext>
            </a:extLst>
          </p:cNvPr>
          <p:cNvPicPr>
            <a:picLocks noChangeAspect="1"/>
          </p:cNvPicPr>
          <p:nvPr/>
        </p:nvPicPr>
        <p:blipFill>
          <a:blip r:embed="rId3"/>
          <a:stretch>
            <a:fillRect/>
          </a:stretch>
        </p:blipFill>
        <p:spPr>
          <a:xfrm>
            <a:off x="6611658" y="4055986"/>
            <a:ext cx="4208742" cy="2725814"/>
          </a:xfrm>
          <a:prstGeom prst="rect">
            <a:avLst/>
          </a:prstGeom>
        </p:spPr>
      </p:pic>
      <p:pic>
        <p:nvPicPr>
          <p:cNvPr id="9" name="Picture 8">
            <a:extLst>
              <a:ext uri="{FF2B5EF4-FFF2-40B4-BE49-F238E27FC236}">
                <a16:creationId xmlns:a16="http://schemas.microsoft.com/office/drawing/2014/main" id="{7EC3C21D-685B-72E4-0909-E0F59BAA435C}"/>
              </a:ext>
            </a:extLst>
          </p:cNvPr>
          <p:cNvPicPr>
            <a:picLocks noChangeAspect="1"/>
          </p:cNvPicPr>
          <p:nvPr/>
        </p:nvPicPr>
        <p:blipFill>
          <a:blip r:embed="rId4"/>
          <a:stretch>
            <a:fillRect/>
          </a:stretch>
        </p:blipFill>
        <p:spPr>
          <a:xfrm>
            <a:off x="6687862" y="1295406"/>
            <a:ext cx="4118060" cy="2720479"/>
          </a:xfrm>
          <a:prstGeom prst="rect">
            <a:avLst/>
          </a:prstGeom>
        </p:spPr>
      </p:pic>
      <p:sp>
        <p:nvSpPr>
          <p:cNvPr id="10" name="Arrow: Left 9">
            <a:extLst>
              <a:ext uri="{FF2B5EF4-FFF2-40B4-BE49-F238E27FC236}">
                <a16:creationId xmlns:a16="http://schemas.microsoft.com/office/drawing/2014/main" id="{AAA6899B-2A27-B6EF-AEED-F14CAB1F2D58}"/>
              </a:ext>
            </a:extLst>
          </p:cNvPr>
          <p:cNvSpPr/>
          <p:nvPr/>
        </p:nvSpPr>
        <p:spPr>
          <a:xfrm rot="19800000">
            <a:off x="5017815" y="2765714"/>
            <a:ext cx="14356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Arrow: Left 11">
            <a:extLst>
              <a:ext uri="{FF2B5EF4-FFF2-40B4-BE49-F238E27FC236}">
                <a16:creationId xmlns:a16="http://schemas.microsoft.com/office/drawing/2014/main" id="{7BE80578-58E4-A53F-5582-8EE45CC2459A}"/>
              </a:ext>
            </a:extLst>
          </p:cNvPr>
          <p:cNvSpPr/>
          <p:nvPr/>
        </p:nvSpPr>
        <p:spPr>
          <a:xfrm rot="1800000">
            <a:off x="5017815" y="4675330"/>
            <a:ext cx="1435608" cy="4846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Arrow: Curved Right 12">
            <a:extLst>
              <a:ext uri="{FF2B5EF4-FFF2-40B4-BE49-F238E27FC236}">
                <a16:creationId xmlns:a16="http://schemas.microsoft.com/office/drawing/2014/main" id="{AA109232-3173-2155-ACAA-C32EC826CD9C}"/>
              </a:ext>
            </a:extLst>
          </p:cNvPr>
          <p:cNvSpPr/>
          <p:nvPr/>
        </p:nvSpPr>
        <p:spPr>
          <a:xfrm>
            <a:off x="5867400"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5C77F4A0-ECFA-734D-F94C-CD610FDBFF6E}"/>
              </a:ext>
            </a:extLst>
          </p:cNvPr>
          <p:cNvSpPr/>
          <p:nvPr/>
        </p:nvSpPr>
        <p:spPr>
          <a:xfrm rot="10800000">
            <a:off x="11066738"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695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5FF1-CF34-06C0-0951-000A91937E79}"/>
              </a:ext>
            </a:extLst>
          </p:cNvPr>
          <p:cNvSpPr>
            <a:spLocks noGrp="1"/>
          </p:cNvSpPr>
          <p:nvPr>
            <p:ph type="title"/>
          </p:nvPr>
        </p:nvSpPr>
        <p:spPr/>
        <p:txBody>
          <a:bodyPr/>
          <a:lstStyle/>
          <a:p>
            <a:r>
              <a:rPr lang="en-US" dirty="0"/>
              <a:t>RHIC Proton Polarization</a:t>
            </a:r>
          </a:p>
        </p:txBody>
      </p:sp>
      <p:sp>
        <p:nvSpPr>
          <p:cNvPr id="3" name="Slide Number Placeholder 2">
            <a:extLst>
              <a:ext uri="{FF2B5EF4-FFF2-40B4-BE49-F238E27FC236}">
                <a16:creationId xmlns:a16="http://schemas.microsoft.com/office/drawing/2014/main" id="{D25D441B-4FF8-F06F-F500-CA00A635D880}"/>
              </a:ext>
            </a:extLst>
          </p:cNvPr>
          <p:cNvSpPr>
            <a:spLocks noGrp="1"/>
          </p:cNvSpPr>
          <p:nvPr>
            <p:ph type="sldNum" sz="quarter" idx="10"/>
          </p:nvPr>
        </p:nvSpPr>
        <p:spPr/>
        <p:txBody>
          <a:bodyPr/>
          <a:lstStyle/>
          <a:p>
            <a:fld id="{DF69D58E-C59B-4BE3-83E0-B1C1287A8E5B}" type="slidenum">
              <a:rPr lang="en-US" smtClean="0"/>
              <a:pPr/>
              <a:t>25</a:t>
            </a:fld>
            <a:endParaRPr lang="en-US"/>
          </a:p>
        </p:txBody>
      </p:sp>
      <p:pic>
        <p:nvPicPr>
          <p:cNvPr id="5" name="Picture 4">
            <a:extLst>
              <a:ext uri="{FF2B5EF4-FFF2-40B4-BE49-F238E27FC236}">
                <a16:creationId xmlns:a16="http://schemas.microsoft.com/office/drawing/2014/main" id="{54E0CBC6-25F1-9290-97AF-D6FAED17A068}"/>
              </a:ext>
            </a:extLst>
          </p:cNvPr>
          <p:cNvPicPr>
            <a:picLocks noChangeAspect="1"/>
          </p:cNvPicPr>
          <p:nvPr/>
        </p:nvPicPr>
        <p:blipFill>
          <a:blip r:embed="rId2"/>
          <a:stretch>
            <a:fillRect/>
          </a:stretch>
        </p:blipFill>
        <p:spPr>
          <a:xfrm>
            <a:off x="1666647" y="1765058"/>
            <a:ext cx="8858705" cy="4711942"/>
          </a:xfrm>
          <a:prstGeom prst="rect">
            <a:avLst/>
          </a:prstGeom>
        </p:spPr>
      </p:pic>
      <p:sp>
        <p:nvSpPr>
          <p:cNvPr id="6" name="TextBox 5">
            <a:extLst>
              <a:ext uri="{FF2B5EF4-FFF2-40B4-BE49-F238E27FC236}">
                <a16:creationId xmlns:a16="http://schemas.microsoft.com/office/drawing/2014/main" id="{5BCB6349-40D4-9685-7D27-65D5C756B6A7}"/>
              </a:ext>
            </a:extLst>
          </p:cNvPr>
          <p:cNvSpPr txBox="1"/>
          <p:nvPr/>
        </p:nvSpPr>
        <p:spPr>
          <a:xfrm>
            <a:off x="3632558" y="1295400"/>
            <a:ext cx="4749442" cy="369332"/>
          </a:xfrm>
          <a:prstGeom prst="rect">
            <a:avLst/>
          </a:prstGeom>
          <a:noFill/>
        </p:spPr>
        <p:txBody>
          <a:bodyPr wrap="none" rtlCol="0">
            <a:spAutoFit/>
          </a:bodyPr>
          <a:lstStyle/>
          <a:p>
            <a:r>
              <a:rPr lang="en-US" dirty="0"/>
              <a:t>During the first 250 GeV beam operation in 2009</a:t>
            </a:r>
          </a:p>
        </p:txBody>
      </p:sp>
    </p:spTree>
    <p:extLst>
      <p:ext uri="{BB962C8B-B14F-4D97-AF65-F5344CB8AC3E}">
        <p14:creationId xmlns:p14="http://schemas.microsoft.com/office/powerpoint/2010/main" val="2654727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9084-34FA-1A10-50EB-533F0CA73277}"/>
              </a:ext>
            </a:extLst>
          </p:cNvPr>
          <p:cNvSpPr>
            <a:spLocks noGrp="1"/>
          </p:cNvSpPr>
          <p:nvPr>
            <p:ph type="title"/>
          </p:nvPr>
        </p:nvSpPr>
        <p:spPr/>
        <p:txBody>
          <a:bodyPr/>
          <a:lstStyle/>
          <a:p>
            <a:r>
              <a:rPr lang="en-US" dirty="0"/>
              <a:t>Spin Motion through a Spin Rotator</a:t>
            </a:r>
          </a:p>
        </p:txBody>
      </p:sp>
      <p:sp>
        <p:nvSpPr>
          <p:cNvPr id="3" name="Slide Number Placeholder 2">
            <a:extLst>
              <a:ext uri="{FF2B5EF4-FFF2-40B4-BE49-F238E27FC236}">
                <a16:creationId xmlns:a16="http://schemas.microsoft.com/office/drawing/2014/main" id="{077406F7-B8F7-B6FC-C0A4-8823DA02EDBD}"/>
              </a:ext>
            </a:extLst>
          </p:cNvPr>
          <p:cNvSpPr>
            <a:spLocks noGrp="1"/>
          </p:cNvSpPr>
          <p:nvPr>
            <p:ph type="sldNum" sz="quarter" idx="10"/>
          </p:nvPr>
        </p:nvSpPr>
        <p:spPr/>
        <p:txBody>
          <a:bodyPr/>
          <a:lstStyle/>
          <a:p>
            <a:fld id="{DF69D58E-C59B-4BE3-83E0-B1C1287A8E5B}" type="slidenum">
              <a:rPr lang="en-US" smtClean="0"/>
              <a:pPr/>
              <a:t>26</a:t>
            </a:fld>
            <a:endParaRPr lang="en-US"/>
          </a:p>
        </p:txBody>
      </p:sp>
      <p:pic>
        <p:nvPicPr>
          <p:cNvPr id="6" name="Picture 5">
            <a:extLst>
              <a:ext uri="{FF2B5EF4-FFF2-40B4-BE49-F238E27FC236}">
                <a16:creationId xmlns:a16="http://schemas.microsoft.com/office/drawing/2014/main" id="{54D70C0B-66C4-B0C2-A091-A4C4B8999485}"/>
              </a:ext>
            </a:extLst>
          </p:cNvPr>
          <p:cNvPicPr>
            <a:picLocks noChangeAspect="1"/>
          </p:cNvPicPr>
          <p:nvPr/>
        </p:nvPicPr>
        <p:blipFill>
          <a:blip r:embed="rId2"/>
          <a:stretch>
            <a:fillRect/>
          </a:stretch>
        </p:blipFill>
        <p:spPr>
          <a:xfrm>
            <a:off x="533400" y="2438400"/>
            <a:ext cx="4390108" cy="2784491"/>
          </a:xfrm>
          <a:prstGeom prst="rect">
            <a:avLst/>
          </a:prstGeom>
        </p:spPr>
      </p:pic>
      <p:sp>
        <p:nvSpPr>
          <p:cNvPr id="7" name="TextBox 6">
            <a:extLst>
              <a:ext uri="{FF2B5EF4-FFF2-40B4-BE49-F238E27FC236}">
                <a16:creationId xmlns:a16="http://schemas.microsoft.com/office/drawing/2014/main" id="{5D196E03-33AD-7BB8-B5A7-8B98B12BCC66}"/>
              </a:ext>
            </a:extLst>
          </p:cNvPr>
          <p:cNvSpPr txBox="1"/>
          <p:nvPr/>
        </p:nvSpPr>
        <p:spPr>
          <a:xfrm>
            <a:off x="5486400" y="1316423"/>
            <a:ext cx="6096000"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stable spin direction in a circular accelerator is vertical.</a:t>
            </a:r>
          </a:p>
          <a:p>
            <a:pPr marL="285750" indent="-285750">
              <a:spcAft>
                <a:spcPts val="600"/>
              </a:spcAft>
              <a:buFont typeface="Arial" panose="020B0604020202020204" pitchFamily="34" charset="0"/>
              <a:buChar char="•"/>
            </a:pPr>
            <a:r>
              <a:rPr lang="en-US" dirty="0"/>
              <a:t>Experiments also require longitudinal polarization.</a:t>
            </a:r>
          </a:p>
          <a:p>
            <a:pPr marL="285750" indent="-285750">
              <a:spcAft>
                <a:spcPts val="600"/>
              </a:spcAft>
              <a:buFont typeface="Arial" panose="020B0604020202020204" pitchFamily="34" charset="0"/>
              <a:buChar char="•"/>
            </a:pPr>
            <a:r>
              <a:rPr lang="en-US" dirty="0"/>
              <a:t>Spin rotators before and after each experiment.</a:t>
            </a:r>
          </a:p>
          <a:p>
            <a:pPr marL="285750" indent="-285750">
              <a:spcAft>
                <a:spcPts val="600"/>
              </a:spcAft>
              <a:buFont typeface="Arial" panose="020B0604020202020204" pitchFamily="34" charset="0"/>
              <a:buChar char="•"/>
            </a:pPr>
            <a:r>
              <a:rPr lang="en-US" dirty="0"/>
              <a:t>Transverse polarization remnant can cause systematic uncertainties in physics observables.</a:t>
            </a:r>
          </a:p>
        </p:txBody>
      </p:sp>
      <p:cxnSp>
        <p:nvCxnSpPr>
          <p:cNvPr id="10" name="Straight Arrow Connector 9">
            <a:extLst>
              <a:ext uri="{FF2B5EF4-FFF2-40B4-BE49-F238E27FC236}">
                <a16:creationId xmlns:a16="http://schemas.microsoft.com/office/drawing/2014/main" id="{AD170792-D8F3-0F94-29E4-1C9819814BA3}"/>
              </a:ext>
            </a:extLst>
          </p:cNvPr>
          <p:cNvCxnSpPr>
            <a:cxnSpLocks/>
          </p:cNvCxnSpPr>
          <p:nvPr/>
        </p:nvCxnSpPr>
        <p:spPr>
          <a:xfrm>
            <a:off x="152400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7851B2C-54BC-1EB2-4C5E-050B270B5CB9}"/>
              </a:ext>
            </a:extLst>
          </p:cNvPr>
          <p:cNvSpPr/>
          <p:nvPr/>
        </p:nvSpPr>
        <p:spPr>
          <a:xfrm>
            <a:off x="97536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3FF8783-1950-41AE-594D-3E6EE3E342F8}"/>
              </a:ext>
            </a:extLst>
          </p:cNvPr>
          <p:cNvSpPr/>
          <p:nvPr/>
        </p:nvSpPr>
        <p:spPr>
          <a:xfrm>
            <a:off x="111252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E99E6-A6FC-1F54-7065-29BBB30B5373}"/>
                  </a:ext>
                </a:extLst>
              </p:cNvPr>
              <p:cNvSpPr txBox="1"/>
              <p:nvPr/>
            </p:nvSpPr>
            <p:spPr>
              <a:xfrm>
                <a:off x="119238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2" name="TextBox 11">
                <a:extLst>
                  <a:ext uri="{FF2B5EF4-FFF2-40B4-BE49-F238E27FC236}">
                    <a16:creationId xmlns:a16="http://schemas.microsoft.com/office/drawing/2014/main" id="{562E99E6-A6FC-1F54-7065-29BBB30B5373}"/>
                  </a:ext>
                </a:extLst>
              </p:cNvPr>
              <p:cNvSpPr txBox="1">
                <a:spLocks noRot="1" noChangeAspect="1" noMove="1" noResize="1" noEditPoints="1" noAdjustHandles="1" noChangeArrowheads="1" noChangeShapeType="1" noTextEdit="1"/>
              </p:cNvSpPr>
              <p:nvPr/>
            </p:nvSpPr>
            <p:spPr>
              <a:xfrm>
                <a:off x="1192384" y="1219200"/>
                <a:ext cx="184345" cy="312458"/>
              </a:xfrm>
              <a:prstGeom prst="rect">
                <a:avLst/>
              </a:prstGeom>
              <a:blipFill>
                <a:blip r:embed="rId3"/>
                <a:stretch>
                  <a:fillRect l="-33333" r="-3000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09140C-4C44-F0A3-4A73-22022108D7A1}"/>
                  </a:ext>
                </a:extLst>
              </p:cNvPr>
              <p:cNvSpPr txBox="1"/>
              <p:nvPr/>
            </p:nvSpPr>
            <p:spPr>
              <a:xfrm>
                <a:off x="172065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3" name="TextBox 12">
                <a:extLst>
                  <a:ext uri="{FF2B5EF4-FFF2-40B4-BE49-F238E27FC236}">
                    <a16:creationId xmlns:a16="http://schemas.microsoft.com/office/drawing/2014/main" id="{4F09140C-4C44-F0A3-4A73-22022108D7A1}"/>
                  </a:ext>
                </a:extLst>
              </p:cNvPr>
              <p:cNvSpPr txBox="1">
                <a:spLocks noRot="1" noChangeAspect="1" noMove="1" noResize="1" noEditPoints="1" noAdjustHandles="1" noChangeArrowheads="1" noChangeShapeType="1" noTextEdit="1"/>
              </p:cNvSpPr>
              <p:nvPr/>
            </p:nvSpPr>
            <p:spPr>
              <a:xfrm>
                <a:off x="1720655" y="1475601"/>
                <a:ext cx="195566" cy="276999"/>
              </a:xfrm>
              <a:prstGeom prst="rect">
                <a:avLst/>
              </a:prstGeom>
              <a:blipFill>
                <a:blip r:embed="rId4"/>
                <a:stretch>
                  <a:fillRect l="-31250" r="-31250" b="-23913"/>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7B219AC-C3D0-09B0-1A50-373B8F3DCC8A}"/>
              </a:ext>
            </a:extLst>
          </p:cNvPr>
          <p:cNvCxnSpPr>
            <a:cxnSpLocks/>
          </p:cNvCxnSpPr>
          <p:nvPr/>
        </p:nvCxnSpPr>
        <p:spPr>
          <a:xfrm>
            <a:off x="458724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DA87969-8610-095F-3C4A-CCFE5280BBC1}"/>
              </a:ext>
            </a:extLst>
          </p:cNvPr>
          <p:cNvSpPr/>
          <p:nvPr/>
        </p:nvSpPr>
        <p:spPr>
          <a:xfrm>
            <a:off x="403860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67C463E-4AC0-30DE-2304-E53308133138}"/>
              </a:ext>
            </a:extLst>
          </p:cNvPr>
          <p:cNvSpPr/>
          <p:nvPr/>
        </p:nvSpPr>
        <p:spPr>
          <a:xfrm rot="5400000">
            <a:off x="417576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309F3F-CE66-5A72-9F99-33830248EE10}"/>
                  </a:ext>
                </a:extLst>
              </p:cNvPr>
              <p:cNvSpPr txBox="1"/>
              <p:nvPr/>
            </p:nvSpPr>
            <p:spPr>
              <a:xfrm>
                <a:off x="425562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7" name="TextBox 16">
                <a:extLst>
                  <a:ext uri="{FF2B5EF4-FFF2-40B4-BE49-F238E27FC236}">
                    <a16:creationId xmlns:a16="http://schemas.microsoft.com/office/drawing/2014/main" id="{96309F3F-CE66-5A72-9F99-33830248EE10}"/>
                  </a:ext>
                </a:extLst>
              </p:cNvPr>
              <p:cNvSpPr txBox="1">
                <a:spLocks noRot="1" noChangeAspect="1" noMove="1" noResize="1" noEditPoints="1" noAdjustHandles="1" noChangeArrowheads="1" noChangeShapeType="1" noTextEdit="1"/>
              </p:cNvSpPr>
              <p:nvPr/>
            </p:nvSpPr>
            <p:spPr>
              <a:xfrm>
                <a:off x="4255624" y="1219200"/>
                <a:ext cx="184345" cy="312458"/>
              </a:xfrm>
              <a:prstGeom prst="rect">
                <a:avLst/>
              </a:prstGeom>
              <a:blipFill>
                <a:blip r:embed="rId5"/>
                <a:stretch>
                  <a:fillRect l="-30000" r="-33333"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7754489-9974-DB88-B031-4C613A104968}"/>
                  </a:ext>
                </a:extLst>
              </p:cNvPr>
              <p:cNvSpPr txBox="1"/>
              <p:nvPr/>
            </p:nvSpPr>
            <p:spPr>
              <a:xfrm>
                <a:off x="478389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8" name="TextBox 17">
                <a:extLst>
                  <a:ext uri="{FF2B5EF4-FFF2-40B4-BE49-F238E27FC236}">
                    <a16:creationId xmlns:a16="http://schemas.microsoft.com/office/drawing/2014/main" id="{87754489-9974-DB88-B031-4C613A104968}"/>
                  </a:ext>
                </a:extLst>
              </p:cNvPr>
              <p:cNvSpPr txBox="1">
                <a:spLocks noRot="1" noChangeAspect="1" noMove="1" noResize="1" noEditPoints="1" noAdjustHandles="1" noChangeArrowheads="1" noChangeShapeType="1" noTextEdit="1"/>
              </p:cNvSpPr>
              <p:nvPr/>
            </p:nvSpPr>
            <p:spPr>
              <a:xfrm>
                <a:off x="4783895" y="1475601"/>
                <a:ext cx="195566" cy="276999"/>
              </a:xfrm>
              <a:prstGeom prst="rect">
                <a:avLst/>
              </a:prstGeom>
              <a:blipFill>
                <a:blip r:embed="rId6"/>
                <a:stretch>
                  <a:fillRect l="-31250" r="-31250" b="-23913"/>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0AFCBB78-A43C-411F-B219-765E4C5E7E3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10200" y="3330169"/>
            <a:ext cx="6477000" cy="3146831"/>
          </a:xfrm>
          <a:prstGeom prst="rect">
            <a:avLst/>
          </a:prstGeom>
          <a:ln>
            <a:noFill/>
          </a:ln>
          <a:effectLst/>
        </p:spPr>
      </p:pic>
    </p:spTree>
    <p:extLst>
      <p:ext uri="{BB962C8B-B14F-4D97-AF65-F5344CB8AC3E}">
        <p14:creationId xmlns:p14="http://schemas.microsoft.com/office/powerpoint/2010/main" val="2291488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Recap: Requirements for Polarimetry</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27</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A64EC-019F-FDEF-1B19-9CD5DF486444}"/>
                  </a:ext>
                </a:extLst>
              </p:cNvPr>
              <p:cNvSpPr txBox="1"/>
              <p:nvPr/>
            </p:nvSpPr>
            <p:spPr>
              <a:xfrm>
                <a:off x="5913292" y="1066800"/>
                <a:ext cx="5943600"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Measure electron beam polarization from </a:t>
                </a:r>
                <a14:m>
                  <m:oMath xmlns:m="http://schemas.openxmlformats.org/officeDocument/2006/math">
                    <m:r>
                      <a:rPr lang="en-US" i="1" dirty="0" smtClean="0">
                        <a:latin typeface="Cambria Math" panose="02040503050406030204" pitchFamily="18" charset="0"/>
                      </a:rPr>
                      <m:t>5−18 </m:t>
                    </m:r>
                    <m:r>
                      <m:rPr>
                        <m:nor/>
                      </m:rPr>
                      <a:rPr lang="en-US" i="0" dirty="0" smtClean="0">
                        <a:latin typeface="Cambria Math" panose="02040503050406030204" pitchFamily="18" charset="0"/>
                      </a:rPr>
                      <m:t>GeV</m:t>
                    </m:r>
                  </m:oMath>
                </a14:m>
                <a:r>
                  <a:rPr lang="en-US" dirty="0"/>
                  <a:t>.</a:t>
                </a:r>
              </a:p>
              <a:p>
                <a:pPr marL="285750" indent="-285750">
                  <a:spcAft>
                    <a:spcPts val="600"/>
                  </a:spcAft>
                  <a:buFont typeface="Arial" panose="020B0604020202020204" pitchFamily="34" charset="0"/>
                  <a:buChar char="•"/>
                </a:pPr>
                <a:r>
                  <a:rPr lang="en-US" dirty="0"/>
                  <a:t>Measure proton beam polarization from </a:t>
                </a:r>
                <a14:m>
                  <m:oMath xmlns:m="http://schemas.openxmlformats.org/officeDocument/2006/math">
                    <m:r>
                      <a:rPr lang="en-US" i="1" dirty="0">
                        <a:latin typeface="Cambria Math" panose="02040503050406030204" pitchFamily="18" charset="0"/>
                      </a:rPr>
                      <m:t>4</m:t>
                    </m:r>
                    <m:r>
                      <a:rPr lang="en-US" b="0" i="1" dirty="0" smtClean="0">
                        <a:latin typeface="Cambria Math" panose="02040503050406030204" pitchFamily="18" charset="0"/>
                      </a:rPr>
                      <m:t>1</m:t>
                    </m:r>
                    <m:r>
                      <a:rPr lang="en-US" i="1" dirty="0" smtClean="0">
                        <a:latin typeface="Cambria Math" panose="02040503050406030204" pitchFamily="18" charset="0"/>
                      </a:rPr>
                      <m:t>−275</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oMath>
                </a14:m>
                <a:r>
                  <a:rPr lang="en-US" dirty="0"/>
                  <a:t>.</a:t>
                </a:r>
              </a:p>
              <a:p>
                <a:pPr marL="285750" indent="-285750">
                  <a:spcAft>
                    <a:spcPts val="600"/>
                  </a:spcAft>
                  <a:buFont typeface="Arial" panose="020B0604020202020204" pitchFamily="34" charset="0"/>
                  <a:buChar char="•"/>
                </a:pPr>
                <a:r>
                  <a:rPr lang="en-US" dirty="0"/>
                  <a:t>Each store may be 8 hours long.</a:t>
                </a:r>
              </a:p>
              <a:p>
                <a:pPr marL="285750" indent="-285750">
                  <a:spcAft>
                    <a:spcPts val="600"/>
                  </a:spcAft>
                  <a:buFont typeface="Arial" panose="020B0604020202020204" pitchFamily="34" charset="0"/>
                  <a:buChar char="•"/>
                </a:pPr>
                <a:r>
                  <a:rPr lang="en-US" dirty="0"/>
                  <a:t>Polarimetry should be non-destructive.</a:t>
                </a:r>
              </a:p>
              <a:p>
                <a:pPr marL="285750" indent="-285750">
                  <a:spcAft>
                    <a:spcPts val="600"/>
                  </a:spcAft>
                  <a:buFont typeface="Arial" panose="020B0604020202020204" pitchFamily="34" charset="0"/>
                  <a:buChar char="•"/>
                </a:pPr>
                <a:r>
                  <a:rPr lang="en-US" dirty="0"/>
                  <a:t>The beams are bunched and will have alternating polarization states to reduce time-dependent systematic uncertainties.</a:t>
                </a:r>
              </a:p>
              <a:p>
                <a:pPr marL="285750" indent="-285750">
                  <a:spcAft>
                    <a:spcPts val="600"/>
                  </a:spcAft>
                  <a:buFont typeface="Arial" panose="020B0604020202020204" pitchFamily="34" charset="0"/>
                  <a:buChar char="•"/>
                </a:pPr>
                <a:r>
                  <a:rPr lang="en-US" dirty="0"/>
                  <a:t>Bunch spacing is around </a:t>
                </a:r>
                <a14:m>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ns</m:t>
                    </m:r>
                  </m:oMath>
                </a14:m>
                <a:r>
                  <a:rPr lang="en-US" dirty="0"/>
                  <a:t> (about 1300 bunches in each ring).</a:t>
                </a:r>
              </a:p>
              <a:p>
                <a:pPr marL="285750" indent="-285750">
                  <a:spcAft>
                    <a:spcPts val="600"/>
                  </a:spcAft>
                  <a:buFont typeface="Arial" panose="020B0604020202020204" pitchFamily="34" charset="0"/>
                  <a:buChar char="•"/>
                </a:pPr>
                <a:r>
                  <a:rPr lang="en-US" dirty="0">
                    <a:solidFill>
                      <a:srgbClr val="0070C0"/>
                    </a:solidFill>
                  </a:rPr>
                  <a:t>Provide:</a:t>
                </a:r>
              </a:p>
              <a:p>
                <a:pPr marL="800100" lvl="1" indent="-342900">
                  <a:spcAft>
                    <a:spcPts val="600"/>
                  </a:spcAft>
                  <a:buFont typeface="Arial" panose="020B0604020202020204" pitchFamily="34" charset="0"/>
                  <a:buChar char="•"/>
                </a:pPr>
                <a:r>
                  <a:rPr lang="en-US" sz="1600" dirty="0">
                    <a:solidFill>
                      <a:srgbClr val="0070C0"/>
                    </a:solidFill>
                  </a:rPr>
                  <a:t>Absolute beam polarization </a:t>
                </a:r>
                <a14:m>
                  <m:oMath xmlns:m="http://schemas.openxmlformats.org/officeDocument/2006/math">
                    <m:r>
                      <m:rPr>
                        <m:sty m:val="p"/>
                      </m:rPr>
                      <a:rPr lang="en-US" sz="1600" dirty="0">
                        <a:solidFill>
                          <a:srgbClr val="0070C0"/>
                        </a:solidFill>
                        <a:latin typeface="Cambria Math" panose="02040503050406030204" pitchFamily="18" charset="0"/>
                      </a:rPr>
                      <m:t>Δ</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≈1%</m:t>
                    </m:r>
                  </m:oMath>
                </a14:m>
                <a:endParaRPr lang="en-US" sz="1600" dirty="0">
                  <a:solidFill>
                    <a:srgbClr val="0070C0"/>
                  </a:solidFill>
                </a:endParaRPr>
              </a:p>
              <a:p>
                <a:pPr marL="800100" lvl="1" indent="-342900">
                  <a:spcAft>
                    <a:spcPts val="600"/>
                  </a:spcAft>
                  <a:buFont typeface="Arial" panose="020B0604020202020204" pitchFamily="34" charset="0"/>
                  <a:buChar char="•"/>
                </a:pPr>
                <a:r>
                  <a:rPr lang="en-US" sz="1600" dirty="0">
                    <a:solidFill>
                      <a:srgbClr val="0070C0"/>
                    </a:solidFill>
                  </a:rPr>
                  <a:t>Time-dependence (polarization decay)</a:t>
                </a:r>
              </a:p>
              <a:p>
                <a:pPr marL="800100" lvl="1" indent="-342900">
                  <a:spcAft>
                    <a:spcPts val="600"/>
                  </a:spcAft>
                  <a:buFont typeface="Arial" panose="020B0604020202020204" pitchFamily="34" charset="0"/>
                  <a:buChar char="•"/>
                </a:pPr>
                <a:r>
                  <a:rPr lang="en-US" sz="1600" dirty="0">
                    <a:solidFill>
                      <a:srgbClr val="0070C0"/>
                    </a:solidFill>
                  </a:rPr>
                  <a:t>Bunch-by-bunch polarization</a:t>
                </a:r>
              </a:p>
              <a:p>
                <a:pPr marL="800100" lvl="1" indent="-342900">
                  <a:spcAft>
                    <a:spcPts val="600"/>
                  </a:spcAft>
                  <a:buFont typeface="Arial" panose="020B0604020202020204" pitchFamily="34" charset="0"/>
                  <a:buChar char="•"/>
                </a:pPr>
                <a:r>
                  <a:rPr lang="en-US" sz="1600" dirty="0">
                    <a:solidFill>
                      <a:srgbClr val="0070C0"/>
                    </a:solidFill>
                  </a:rPr>
                  <a:t>Polarization profile of bunches</a:t>
                </a:r>
              </a:p>
              <a:p>
                <a:pPr marL="800100" lvl="1" indent="-342900">
                  <a:spcAft>
                    <a:spcPts val="600"/>
                  </a:spcAft>
                  <a:buFont typeface="Arial" panose="020B0604020202020204" pitchFamily="34" charset="0"/>
                  <a:buChar char="•"/>
                </a:pPr>
                <a:r>
                  <a:rPr lang="en-US" sz="1600" dirty="0">
                    <a:solidFill>
                      <a:srgbClr val="0070C0"/>
                    </a:solidFill>
                  </a:rPr>
                  <a:t>Polarization during ramp (acceleration)</a:t>
                </a:r>
              </a:p>
              <a:p>
                <a:pPr marL="800100" lvl="1" indent="-342900">
                  <a:spcAft>
                    <a:spcPts val="600"/>
                  </a:spcAft>
                  <a:buFont typeface="Arial" panose="020B0604020202020204" pitchFamily="34" charset="0"/>
                  <a:buChar char="•"/>
                </a:pPr>
                <a:r>
                  <a:rPr lang="en-US" sz="1600" dirty="0">
                    <a:solidFill>
                      <a:srgbClr val="0070C0"/>
                    </a:solidFill>
                  </a:rPr>
                  <a:t>Polarization vector at experiment</a:t>
                </a:r>
              </a:p>
            </p:txBody>
          </p:sp>
        </mc:Choice>
        <mc:Fallback xmlns="">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5913292" y="1066800"/>
                <a:ext cx="5943600" cy="5262979"/>
              </a:xfrm>
              <a:prstGeom prst="rect">
                <a:avLst/>
              </a:prstGeom>
              <a:blipFill>
                <a:blip r:embed="rId2"/>
                <a:stretch>
                  <a:fillRect l="-615" t="-579" b="-5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0873292-B744-54B3-27AC-313B5B24069C}"/>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a:xfrm>
            <a:off x="228600" y="1066800"/>
            <a:ext cx="5608492" cy="5486400"/>
          </a:xfrm>
          <a:prstGeom prst="rect">
            <a:avLst/>
          </a:prstGeom>
          <a:solidFill>
            <a:schemeClr val="bg1"/>
          </a:solidFill>
        </p:spPr>
      </p:pic>
    </p:spTree>
    <p:extLst>
      <p:ext uri="{BB962C8B-B14F-4D97-AF65-F5344CB8AC3E}">
        <p14:creationId xmlns:p14="http://schemas.microsoft.com/office/powerpoint/2010/main" val="1653651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28</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641911" y="3013502"/>
            <a:ext cx="10908179" cy="830997"/>
          </a:xfrm>
          <a:prstGeom prst="rect">
            <a:avLst/>
          </a:prstGeom>
          <a:noFill/>
        </p:spPr>
        <p:txBody>
          <a:bodyPr wrap="none" rtlCol="0">
            <a:spAutoFit/>
          </a:bodyPr>
          <a:lstStyle/>
          <a:p>
            <a:pPr algn="l">
              <a:spcAft>
                <a:spcPts val="600"/>
              </a:spcAft>
            </a:pPr>
            <a:r>
              <a:rPr lang="en-US" sz="4800" b="1" dirty="0"/>
              <a:t>Polarimetry of High Energy Hadron Beams</a:t>
            </a:r>
          </a:p>
        </p:txBody>
      </p:sp>
    </p:spTree>
    <p:extLst>
      <p:ext uri="{BB962C8B-B14F-4D97-AF65-F5344CB8AC3E}">
        <p14:creationId xmlns:p14="http://schemas.microsoft.com/office/powerpoint/2010/main" val="2706241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A0BF33-B0FC-4A15-C12B-D6E3982D5FF7}"/>
              </a:ext>
            </a:extLst>
          </p:cNvPr>
          <p:cNvSpPr>
            <a:spLocks noGrp="1"/>
          </p:cNvSpPr>
          <p:nvPr>
            <p:ph type="sldNum" sz="quarter" idx="12"/>
          </p:nvPr>
        </p:nvSpPr>
        <p:spPr/>
        <p:txBody>
          <a:bodyPr/>
          <a:lstStyle/>
          <a:p>
            <a:fld id="{DF69D58E-C59B-4BE3-83E0-B1C1287A8E5B}" type="slidenum">
              <a:rPr lang="en-US" smtClean="0"/>
              <a:pPr/>
              <a:t>29</a:t>
            </a:fld>
            <a:endParaRPr lang="en-US"/>
          </a:p>
        </p:txBody>
      </p:sp>
      <p:grpSp>
        <p:nvGrpSpPr>
          <p:cNvPr id="4" name="Group 3">
            <a:extLst>
              <a:ext uri="{FF2B5EF4-FFF2-40B4-BE49-F238E27FC236}">
                <a16:creationId xmlns:a16="http://schemas.microsoft.com/office/drawing/2014/main" id="{BDA65AD4-E6C7-0D34-40A8-717E730EF69D}"/>
              </a:ext>
            </a:extLst>
          </p:cNvPr>
          <p:cNvGrpSpPr/>
          <p:nvPr/>
        </p:nvGrpSpPr>
        <p:grpSpPr>
          <a:xfrm>
            <a:off x="-1905000" y="2788920"/>
            <a:ext cx="1828800" cy="1280160"/>
            <a:chOff x="990600" y="2895600"/>
            <a:chExt cx="1828800" cy="1280160"/>
          </a:xfrm>
        </p:grpSpPr>
        <p:grpSp>
          <p:nvGrpSpPr>
            <p:cNvPr id="8" name="Group 7">
              <a:extLst>
                <a:ext uri="{FF2B5EF4-FFF2-40B4-BE49-F238E27FC236}">
                  <a16:creationId xmlns:a16="http://schemas.microsoft.com/office/drawing/2014/main" id="{F72AD152-410F-65AA-5925-2D61BEADFD70}"/>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E931D1ED-55DE-CB7C-FDAF-43A56C1CDE6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5ED6DE3-B2F3-2E58-4A22-5E502144FDC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9D5B736-E5DC-B011-80F8-9196AC03863A}"/>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0CDCF955-9658-16CC-5B28-6FFF797E054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0A775A-46C0-126E-65A2-71F0429698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D7FF1C3-E6A0-6186-76C4-5F81431F4BB8}"/>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C8517C13-F353-3938-B215-807EE04893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FDBE56-2266-51D2-DB77-49A850458B8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212561-9683-6526-791C-1287E1838F79}"/>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500B3019-9699-7C3E-0F9A-3446BFF5E8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0CF1EF0-C8FC-1302-585F-F27EDED9AA7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5D8091D-2ED2-F494-6F8B-6C3B1FEA98D5}"/>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DA6F4ECE-2DC1-2963-2927-F6C1255FF8C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139C34-7573-404C-3EBC-860688153F2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8265C3-FF19-D4B3-9353-171089DA8046}"/>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16D1F2B4-3FA5-1277-3B59-3F3ED27841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B4C78F4-42B3-5F65-1761-2ADD222E6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3D8E9AA-83FC-C367-FA48-447D81A0B48D}"/>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2D4D4275-2B89-02DF-2277-39E1E051192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D88EE2E-CDBE-30BC-8FF4-858083A2F35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737CB81-8F72-371A-EBCC-F2F1D4B09ACF}"/>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D06F8AE7-9CA7-2F2B-F53B-BBD70BA9B6E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F7E0EBA-91FE-22D8-39F1-3DD565E5EB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838778-98BE-999E-61EF-303B202BE1A8}"/>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2E3D36FB-D030-9796-F087-8BF58AEF91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EE33633-DD17-CB1D-AB1E-052255169E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20F5E22-D5BB-2C1C-0404-938BACC1D930}"/>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0BB548EE-C3A0-2DEF-B711-88B6C3E390E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D17758-3191-A89B-DCDC-0094E70DBE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AA57B95-F8CD-F9D4-977C-CD7CC9AFF639}"/>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3E2F2428-DEF0-0F78-C423-8BCE48CC470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9D0131A-249F-057A-E4FB-189315A687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1E8B0A7-0BA5-B63D-8FFE-84CE88BA5C35}"/>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2989BCC4-1C27-7706-5ACE-B96580B112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B0ADFB5-56F4-48B7-57CF-5670DAA8C62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3CA3A5-9E73-3C29-FB7E-6042321EBF8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7484A6D7-019C-2AAA-8735-E0AEC12D5A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5047980B-E43C-37F3-2582-289EB4831EC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EDC58E1-908C-65A1-5B89-E0BC63BDF9C4}"/>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5392436E-5A3C-F06F-3AEE-D452A794F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F3A5F8D-F3C8-DCC4-0DF8-25DF359DA3D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7EEAC12-07E4-E065-4362-AD4B285AE1D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8763EB49-7BA9-6AAF-8979-78675AE67C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730DA7B-23FC-0AF8-290C-9788F060335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B71E451-A941-060F-1E37-E8DCEF12C0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ABD3A1C1-7AAF-AD71-A2A4-E5B5F640254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A72E627-E8B6-9105-AC4A-7C2AD197C09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89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1.38778E-17 0 L 1.1625 -0.01435 " pathEditMode="relative" rAng="0" ptsTypes="AA">
                                      <p:cBhvr>
                                        <p:cTn id="6" dur="3000" fill="hold"/>
                                        <p:tgtEl>
                                          <p:spTgt spid="4"/>
                                        </p:tgtEl>
                                        <p:attrNameLst>
                                          <p:attrName>ppt_x</p:attrName>
                                          <p:attrName>ppt_y</p:attrName>
                                        </p:attrNameLst>
                                      </p:cBhvr>
                                      <p:rCtr x="58125"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FD761C-2673-BFE7-AAC1-81C6D272D14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The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3</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BC6120-88C4-E690-B978-71DBC8C70156}"/>
                  </a:ext>
                </a:extLst>
              </p:cNvPr>
              <p:cNvSpPr txBox="1"/>
              <p:nvPr/>
            </p:nvSpPr>
            <p:spPr>
              <a:xfrm>
                <a:off x="378070" y="1207428"/>
                <a:ext cx="4342920" cy="3593676"/>
              </a:xfrm>
              <a:prstGeom prst="rect">
                <a:avLst/>
              </a:prstGeom>
              <a:solidFill>
                <a:schemeClr val="bg1"/>
              </a:solidFill>
              <a:ln>
                <a:solidFill>
                  <a:schemeClr val="tx1">
                    <a:lumMod val="50000"/>
                    <a:lumOff val="50000"/>
                  </a:schemeClr>
                </a:solidFill>
              </a:ln>
            </p:spPr>
            <p:txBody>
              <a:bodyPr wrap="none" lIns="182880" tIns="182880" rIns="182880" bIns="182880" rtlCol="0">
                <a:spAutoFit/>
              </a:bodyPr>
              <a:lstStyle/>
              <a:p>
                <a:pPr marL="285750" indent="-285750">
                  <a:spcAft>
                    <a:spcPts val="600"/>
                  </a:spcAft>
                  <a:buFont typeface="Arial" panose="020B0604020202020204" pitchFamily="34" charset="0"/>
                  <a:buChar char="•"/>
                </a:pPr>
                <a:r>
                  <a:rPr lang="en-US" dirty="0"/>
                  <a:t>Electrons: </a:t>
                </a:r>
                <a14:m>
                  <m:oMath xmlns:m="http://schemas.openxmlformats.org/officeDocument/2006/math">
                    <m:r>
                      <a:rPr lang="en-US" i="1" dirty="0">
                        <a:latin typeface="Cambria Math" panose="02040503050406030204" pitchFamily="18" charset="0"/>
                      </a:rPr>
                      <m:t>5−18 </m:t>
                    </m:r>
                    <m:r>
                      <m:rPr>
                        <m:nor/>
                      </m:rPr>
                      <a:rPr lang="en-US" dirty="0">
                        <a:latin typeface="Cambria Math" panose="02040503050406030204" pitchFamily="18" charset="0"/>
                      </a:rPr>
                      <m:t>GeV</m:t>
                    </m:r>
                  </m:oMath>
                </a14:m>
                <a:endParaRPr lang="en-US" dirty="0"/>
              </a:p>
              <a:p>
                <a:pPr marL="285750" indent="-285750">
                  <a:spcAft>
                    <a:spcPts val="600"/>
                  </a:spcAft>
                  <a:buFont typeface="Arial" panose="020B0604020202020204" pitchFamily="34" charset="0"/>
                  <a:buChar char="•"/>
                </a:pPr>
                <a:r>
                  <a:rPr lang="en-US" dirty="0"/>
                  <a:t>Protons: </a:t>
                </a:r>
                <a14:m>
                  <m:oMath xmlns:m="http://schemas.openxmlformats.org/officeDocument/2006/math">
                    <m:r>
                      <a:rPr lang="en-US" i="1" dirty="0" smtClean="0">
                        <a:latin typeface="Cambria Math" panose="02040503050406030204" pitchFamily="18" charset="0"/>
                      </a:rPr>
                      <m:t>4</m:t>
                    </m:r>
                    <m:r>
                      <a:rPr lang="en-US" b="0" i="1" dirty="0" smtClean="0">
                        <a:latin typeface="Cambria Math" panose="02040503050406030204" pitchFamily="18" charset="0"/>
                      </a:rPr>
                      <m:t>1</m:t>
                    </m:r>
                    <m:r>
                      <a:rPr lang="en-US" i="1" dirty="0">
                        <a:latin typeface="Cambria Math" panose="02040503050406030204" pitchFamily="18" charset="0"/>
                      </a:rPr>
                      <m:t>−275 </m:t>
                    </m:r>
                    <m:r>
                      <m:rPr>
                        <m:nor/>
                      </m:rPr>
                      <a:rPr lang="en-US" dirty="0">
                        <a:latin typeface="Cambria Math" panose="02040503050406030204" pitchFamily="18" charset="0"/>
                      </a:rPr>
                      <m:t>GeV</m:t>
                    </m:r>
                  </m:oMath>
                </a14:m>
                <a:endParaRPr lang="en-US" dirty="0"/>
              </a:p>
              <a:p>
                <a:pPr marL="285750" indent="-285750">
                  <a:spcAft>
                    <a:spcPts val="600"/>
                  </a:spcAft>
                  <a:buFont typeface="Arial" panose="020B0604020202020204" pitchFamily="34" charset="0"/>
                  <a:buChar char="•"/>
                </a:pPr>
                <a:r>
                  <a:rPr lang="en-US" dirty="0"/>
                  <a:t>Ion beams: protons, </a:t>
                </a:r>
                <a14:m>
                  <m:oMath xmlns:m="http://schemas.openxmlformats.org/officeDocument/2006/math">
                    <m:sPre>
                      <m:sPrePr>
                        <m:ctrlPr>
                          <a:rPr lang="en-US" i="1" dirty="0">
                            <a:latin typeface="Cambria Math" panose="02040503050406030204" pitchFamily="18" charset="0"/>
                          </a:rPr>
                        </m:ctrlPr>
                      </m:sPrePr>
                      <m:sub/>
                      <m:sup>
                        <m:r>
                          <a:rPr lang="en-US" i="1">
                            <a:latin typeface="Cambria Math" panose="02040503050406030204" pitchFamily="18" charset="0"/>
                          </a:rPr>
                          <m:t>3</m:t>
                        </m:r>
                      </m:sup>
                      <m:e>
                        <m:r>
                          <m:rPr>
                            <m:nor/>
                          </m:rPr>
                          <a:rPr lang="en-US"/>
                          <m:t>He</m:t>
                        </m:r>
                      </m:e>
                    </m:sPre>
                  </m:oMath>
                </a14:m>
                <a:r>
                  <a:rPr lang="en-US" dirty="0"/>
                  <a:t>, Ag, </a:t>
                </a:r>
                <a14:m>
                  <m:oMath xmlns:m="http://schemas.openxmlformats.org/officeDocument/2006/math">
                    <m:r>
                      <m:rPr>
                        <m:nor/>
                      </m:rPr>
                      <a:rPr lang="en-US" dirty="0"/>
                      <m:t>Au</m:t>
                    </m:r>
                  </m:oMath>
                </a14:m>
                <a:r>
                  <a:rPr lang="en-US" dirty="0"/>
                  <a:t>, </a:t>
                </a:r>
                <a14:m>
                  <m:oMath xmlns:m="http://schemas.openxmlformats.org/officeDocument/2006/math">
                    <m:r>
                      <m:rPr>
                        <m:nor/>
                      </m:rPr>
                      <a:rPr lang="en-US" dirty="0"/>
                      <m:t>Pb</m:t>
                    </m:r>
                  </m:oMath>
                </a14:m>
                <a:r>
                  <a:rPr lang="en-US" dirty="0"/>
                  <a:t>, </a:t>
                </a:r>
                <a14:m>
                  <m:oMath xmlns:m="http://schemas.openxmlformats.org/officeDocument/2006/math">
                    <m:r>
                      <m:rPr>
                        <m:nor/>
                      </m:rPr>
                      <a:rPr lang="en-US" dirty="0"/>
                      <m:t>U</m:t>
                    </m:r>
                  </m:oMath>
                </a14:m>
                <a:endParaRPr lang="en-US" dirty="0"/>
              </a:p>
              <a:p>
                <a:pPr marL="285750" indent="-285750">
                  <a:spcAft>
                    <a:spcPts val="600"/>
                  </a:spcAft>
                  <a:buFont typeface="Arial" panose="020B0604020202020204" pitchFamily="34" charset="0"/>
                  <a:buChar char="•"/>
                </a:pPr>
                <a:r>
                  <a:rPr lang="en-US" dirty="0"/>
                  <a:t>Variable center-of-mass energy:</a:t>
                </a:r>
              </a:p>
              <a:p>
                <a:pPr>
                  <a:spcAft>
                    <a:spcPts val="600"/>
                  </a:spcAft>
                </a:pPr>
                <a14:m>
                  <m:oMathPara xmlns:m="http://schemas.openxmlformats.org/officeDocument/2006/math">
                    <m:oMathParaPr>
                      <m:jc m:val="centerGroup"/>
                    </m:oMathParaPr>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𝑠</m:t>
                          </m:r>
                        </m:e>
                      </m:rad>
                      <m:r>
                        <a:rPr lang="en-US" i="1" dirty="0" smtClean="0">
                          <a:latin typeface="Cambria Math" panose="02040503050406030204" pitchFamily="18" charset="0"/>
                        </a:rPr>
                        <m:t>=20−140</m:t>
                      </m:r>
                      <m:r>
                        <a:rPr lang="en-US" b="0" i="1" dirty="0" smtClean="0">
                          <a:latin typeface="Cambria Math" panose="02040503050406030204" pitchFamily="18" charset="0"/>
                        </a:rPr>
                        <m:t> </m:t>
                      </m:r>
                      <m:r>
                        <m:rPr>
                          <m:nor/>
                        </m:rPr>
                        <a:rPr lang="en-US" b="0" i="0" dirty="0" smtClean="0"/>
                        <m:t>GeV</m:t>
                      </m:r>
                    </m:oMath>
                  </m:oMathPara>
                </a14:m>
                <a:endParaRPr lang="en-US" dirty="0"/>
              </a:p>
              <a:p>
                <a:pPr marL="285750" indent="-285750">
                  <a:spcAft>
                    <a:spcPts val="600"/>
                  </a:spcAft>
                  <a:buFont typeface="Arial" panose="020B0604020202020204" pitchFamily="34" charset="0"/>
                  <a:buChar char="•"/>
                </a:pPr>
                <a:r>
                  <a:rPr lang="en-US" dirty="0"/>
                  <a:t>High luminosity:</a:t>
                </a:r>
              </a:p>
              <a:p>
                <a:pPr>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33</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34</m:t>
                          </m:r>
                        </m:sup>
                      </m:sSup>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m:rPr>
                              <m:nor/>
                            </m:rPr>
                            <a:rPr lang="en-US" b="0" i="0" dirty="0" smtClean="0"/>
                            <m:t>c</m:t>
                          </m:r>
                          <m:r>
                            <m:rPr>
                              <m:nor/>
                            </m:rPr>
                            <a:rPr lang="en-US" i="0" dirty="0" smtClean="0"/>
                            <m:t>m</m:t>
                          </m:r>
                        </m:e>
                        <m:sup>
                          <m:r>
                            <a:rPr lang="en-US" i="1" dirty="0" smtClean="0">
                              <a:latin typeface="Cambria Math" panose="02040503050406030204" pitchFamily="18" charset="0"/>
                            </a:rPr>
                            <m:t>−1</m:t>
                          </m:r>
                        </m:sup>
                      </m:sSup>
                      <m:sSup>
                        <m:sSupPr>
                          <m:ctrlPr>
                            <a:rPr lang="en-US" i="1" dirty="0" smtClean="0">
                              <a:latin typeface="Cambria Math" panose="02040503050406030204" pitchFamily="18" charset="0"/>
                            </a:rPr>
                          </m:ctrlPr>
                        </m:sSupPr>
                        <m:e>
                          <m:r>
                            <m:rPr>
                              <m:nor/>
                            </m:rPr>
                            <a:rPr lang="en-US" i="0" dirty="0" smtClean="0"/>
                            <m:t>s</m:t>
                          </m:r>
                        </m:e>
                        <m:sup>
                          <m:r>
                            <a:rPr lang="en-US" i="1" dirty="0" smtClean="0">
                              <a:latin typeface="Cambria Math" panose="02040503050406030204" pitchFamily="18" charset="0"/>
                            </a:rPr>
                            <m:t>−1</m:t>
                          </m:r>
                        </m:sup>
                      </m:sSup>
                    </m:oMath>
                  </m:oMathPara>
                </a14:m>
                <a:endParaRPr lang="en-US" dirty="0"/>
              </a:p>
              <a:p>
                <a:pPr marL="285750" indent="-285750">
                  <a:spcAft>
                    <a:spcPts val="600"/>
                  </a:spcAft>
                  <a:buFont typeface="Arial" panose="020B0604020202020204" pitchFamily="34" charset="0"/>
                  <a:buChar char="•"/>
                </a:pPr>
                <a:r>
                  <a:rPr lang="en-US" dirty="0"/>
                  <a:t>Polarized electron and proton beams:</a:t>
                </a:r>
              </a:p>
              <a:p>
                <a:pPr>
                  <a:spcAft>
                    <a:spcPts val="600"/>
                  </a:spcAf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≈70%</m:t>
                      </m:r>
                    </m:oMath>
                  </m:oMathPara>
                </a14:m>
                <a:endParaRPr lang="en-US" dirty="0"/>
              </a:p>
            </p:txBody>
          </p:sp>
        </mc:Choice>
        <mc:Fallback xmlns="">
          <p:sp>
            <p:nvSpPr>
              <p:cNvPr id="11" name="TextBox 10">
                <a:extLst>
                  <a:ext uri="{FF2B5EF4-FFF2-40B4-BE49-F238E27FC236}">
                    <a16:creationId xmlns:a16="http://schemas.microsoft.com/office/drawing/2014/main" id="{51BC6120-88C4-E690-B978-71DBC8C70156}"/>
                  </a:ext>
                </a:extLst>
              </p:cNvPr>
              <p:cNvSpPr txBox="1">
                <a:spLocks noRot="1" noChangeAspect="1" noMove="1" noResize="1" noEditPoints="1" noAdjustHandles="1" noChangeArrowheads="1" noChangeShapeType="1" noTextEdit="1"/>
              </p:cNvSpPr>
              <p:nvPr/>
            </p:nvSpPr>
            <p:spPr>
              <a:xfrm>
                <a:off x="378070" y="1207428"/>
                <a:ext cx="4342920" cy="3593676"/>
              </a:xfrm>
              <a:prstGeom prst="rect">
                <a:avLst/>
              </a:prstGeom>
              <a:blipFill>
                <a:blip r:embed="rId3"/>
                <a:stretch>
                  <a:fillRect/>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40376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5D676-1747-0BD3-3EDB-86113E9131DB}"/>
            </a:ext>
          </a:extLst>
        </p:cNvPr>
        <p:cNvGrpSpPr/>
        <p:nvPr/>
      </p:nvGrpSpPr>
      <p:grpSpPr>
        <a:xfrm>
          <a:off x="0" y="0"/>
          <a:ext cx="0" cy="0"/>
          <a:chOff x="0" y="0"/>
          <a:chExt cx="0" cy="0"/>
        </a:xfrm>
      </p:grpSpPr>
      <p:sp>
        <p:nvSpPr>
          <p:cNvPr id="58" name="Arrow: Right 57">
            <a:extLst>
              <a:ext uri="{FF2B5EF4-FFF2-40B4-BE49-F238E27FC236}">
                <a16:creationId xmlns:a16="http://schemas.microsoft.com/office/drawing/2014/main" id="{6F56C791-F0F9-243C-D113-173102D5EFDD}"/>
              </a:ext>
            </a:extLst>
          </p:cNvPr>
          <p:cNvSpPr/>
          <p:nvPr/>
        </p:nvSpPr>
        <p:spPr>
          <a:xfrm>
            <a:off x="533401" y="3276600"/>
            <a:ext cx="2926080" cy="5486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7509D64-94D0-A118-B0B5-E75903D019B4}"/>
              </a:ext>
            </a:extLst>
          </p:cNvPr>
          <p:cNvSpPr>
            <a:spLocks noGrp="1"/>
          </p:cNvSpPr>
          <p:nvPr>
            <p:ph type="title"/>
          </p:nvPr>
        </p:nvSpPr>
        <p:spPr/>
        <p:txBody>
          <a:bodyPr/>
          <a:lstStyle/>
          <a:p>
            <a:r>
              <a:rPr lang="en-US" dirty="0"/>
              <a:t>Particle Bunches</a:t>
            </a:r>
          </a:p>
        </p:txBody>
      </p:sp>
      <p:sp>
        <p:nvSpPr>
          <p:cNvPr id="3" name="Slide Number Placeholder 2">
            <a:extLst>
              <a:ext uri="{FF2B5EF4-FFF2-40B4-BE49-F238E27FC236}">
                <a16:creationId xmlns:a16="http://schemas.microsoft.com/office/drawing/2014/main" id="{F9F6B74D-B594-AADC-8B99-4F25505FB418}"/>
              </a:ext>
            </a:extLst>
          </p:cNvPr>
          <p:cNvSpPr>
            <a:spLocks noGrp="1"/>
          </p:cNvSpPr>
          <p:nvPr>
            <p:ph type="sldNum" sz="quarter" idx="10"/>
          </p:nvPr>
        </p:nvSpPr>
        <p:spPr/>
        <p:txBody>
          <a:bodyPr/>
          <a:lstStyle/>
          <a:p>
            <a:fld id="{DF69D58E-C59B-4BE3-83E0-B1C1287A8E5B}" type="slidenum">
              <a:rPr lang="en-US" smtClean="0"/>
              <a:pPr/>
              <a:t>30</a:t>
            </a:fld>
            <a:endParaRPr lang="en-US"/>
          </a:p>
        </p:txBody>
      </p:sp>
      <p:grpSp>
        <p:nvGrpSpPr>
          <p:cNvPr id="8" name="Group 7">
            <a:extLst>
              <a:ext uri="{FF2B5EF4-FFF2-40B4-BE49-F238E27FC236}">
                <a16:creationId xmlns:a16="http://schemas.microsoft.com/office/drawing/2014/main" id="{E952F1C6-7D3F-7431-D9F8-B7F5800DDC09}"/>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444AFA30-8F22-03E4-DD2C-040C37B01AE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ADA783F-FE91-30B2-9BA1-CBE7E016676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ADC4FA4-FB77-A17F-A6FB-3FBC0E1821CC}"/>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385DA4CF-C605-D2D1-DC4D-3161D43839F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550F774-8D33-07D4-4FFE-05361390FC5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630C435-BD4B-0AD4-BBFE-2DD8D0F429D5}"/>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0C9C3F6A-0679-116E-9B5F-3FC851CFF57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DA4DC55-01CD-B149-E6A0-BC7F7E379265}"/>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2F0AB24-1234-D263-33FD-9D7E693DDCEE}"/>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02118473-A369-6AC7-8475-6EE2CEF68B5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44FECB1-51E4-331B-C5FB-B8053F0380A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7DDD837-6BDF-712D-7F28-53237289471A}"/>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3936C98D-9592-56C1-C7B9-B89D8D81D8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C9D4F46-7C93-6CC6-345B-204E44EC4A9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F1139D8-77DC-919C-BCCB-9F64215E5BBA}"/>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0D9EDDB8-AF78-19D7-E9EE-C63DC2EDC7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165BD61-E711-0E54-9D3C-88240A2C3AB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D297486-F4FD-E485-C85F-FCB5D4084BDC}"/>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631B0E26-4100-D622-A142-55A08E4E490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CD3D53E5-990E-3555-13B9-67D4EFFBAAB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53BC662-F5D8-6D9F-39AB-AFD7BA862A92}"/>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B6106253-539B-AC85-E676-1CD44AB5CEE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CCBCD30-CA31-4A9E-12B4-5B317413500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8F07E6F-2236-5E3E-BA4D-5262C478E5E5}"/>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986E80E1-830B-A4FF-7DDD-37B95F557AF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C18A8BA1-D74F-05C2-484F-72D3EE9D40B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2EDD502-B36C-7E74-EB93-C0E368748111}"/>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20C434B0-E2A8-2B41-F8D0-95AD8976CCE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F1E167A6-9664-F15C-C3C3-8D9510932E4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94903BF-BE58-8478-3FAB-362AEFC4B102}"/>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7BC767D5-4F51-B5DD-9DE1-D873F84D0E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D7D655-CAD9-E32A-5D04-01A6CDC530F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B29C7FD-F82E-991D-AB80-79283FF01190}"/>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40AC8684-7010-4739-4CB7-878DDB43FA3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DD85AED6-4F63-B234-95AD-940710C0EBA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A477F1B-F800-D6ED-F5FD-27EEB7232BA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6088167F-FD6E-8AD6-085D-A9C1DA2523B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D89A64F6-996C-91DF-1352-261F88B591D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A969E01-6DD0-9DDE-6DDF-634D9D7DC18B}"/>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14ABC0AB-D4DE-0A21-228C-633E72F8B2C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FB06B796-124E-590C-A8A8-8294208DD91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12CC485-9584-DDEE-DCDB-6EDCD374757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4E274753-88B7-0944-17B0-0FABB6A5E25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C5B9B660-A629-E1DE-60E5-12AE13AE28B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34B0E25-EECB-E6E9-76A2-2A85DC04A2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B6ACBD9C-EFC2-DFC1-0E03-C70AC6A08AB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EA0F33E-4F2F-AF3D-8966-72AB4D87352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46C08BFA-C575-AB2F-C947-F6A2462A988E}"/>
              </a:ext>
            </a:extLst>
          </p:cNvPr>
          <p:cNvSpPr txBox="1"/>
          <p:nvPr/>
        </p:nvSpPr>
        <p:spPr>
          <a:xfrm>
            <a:off x="990600" y="1371600"/>
            <a:ext cx="2057400" cy="1200329"/>
          </a:xfrm>
          <a:prstGeom prst="rect">
            <a:avLst/>
          </a:prstGeom>
          <a:noFill/>
        </p:spPr>
        <p:txBody>
          <a:bodyPr wrap="square" rtlCol="0">
            <a:spAutoFit/>
          </a:bodyPr>
          <a:lstStyle/>
          <a:p>
            <a:r>
              <a:rPr lang="en-US" dirty="0"/>
              <a:t>A bunch of particles in vacuum travelling at almost the speed of light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9E15E9F-E049-0425-5769-506213AFB8AA}"/>
                  </a:ext>
                </a:extLst>
              </p:cNvPr>
              <p:cNvSpPr txBox="1"/>
              <p:nvPr/>
            </p:nvSpPr>
            <p:spPr>
              <a:xfrm>
                <a:off x="3962400" y="1371600"/>
                <a:ext cx="2514600" cy="923330"/>
              </a:xfrm>
              <a:prstGeom prst="rect">
                <a:avLst/>
              </a:prstGeom>
              <a:noFill/>
            </p:spPr>
            <p:txBody>
              <a:bodyPr wrap="square" rtlCol="0">
                <a:spAutoFit/>
              </a:bodyPr>
              <a:lstStyle/>
              <a:p>
                <a:r>
                  <a:rPr lang="en-US" dirty="0"/>
                  <a:t>Goes in circles, will be back in about </a:t>
                </a:r>
                <a14:m>
                  <m:oMath xmlns:m="http://schemas.openxmlformats.org/officeDocument/2006/math">
                    <m:r>
                      <a:rPr lang="en-US" i="1" dirty="0" smtClean="0">
                        <a:latin typeface="Cambria Math" panose="02040503050406030204" pitchFamily="18" charset="0"/>
                      </a:rPr>
                      <m:t>13 </m:t>
                    </m:r>
                    <m:r>
                      <m:rPr>
                        <m:sty m:val="p"/>
                      </m:rPr>
                      <a:rPr lang="en-US" b="0" i="1" dirty="0" smtClean="0">
                        <a:latin typeface="Cambria Math" panose="02040503050406030204" pitchFamily="18" charset="0"/>
                      </a:rPr>
                      <m:t>μ</m:t>
                    </m:r>
                    <m:r>
                      <m:rPr>
                        <m:nor/>
                      </m:rPr>
                      <a:rPr lang="en-US" i="0" dirty="0" err="1" smtClean="0">
                        <a:latin typeface="Cambria Math" panose="02040503050406030204" pitchFamily="18" charset="0"/>
                      </a:rPr>
                      <m:t>s</m:t>
                    </m:r>
                  </m:oMath>
                </a14:m>
                <a:r>
                  <a:rPr lang="en-US" dirty="0"/>
                  <a:t> (</a:t>
                </a:r>
                <a14:m>
                  <m:oMath xmlns:m="http://schemas.openxmlformats.org/officeDocument/2006/math">
                    <m:r>
                      <a:rPr lang="en-US" i="1" dirty="0" smtClean="0">
                        <a:latin typeface="Cambria Math" panose="02040503050406030204" pitchFamily="18" charset="0"/>
                      </a:rPr>
                      <m:t>78 </m:t>
                    </m:r>
                    <m:r>
                      <m:rPr>
                        <m:nor/>
                      </m:rPr>
                      <a:rPr lang="en-US" i="0" dirty="0" smtClean="0">
                        <a:latin typeface="Cambria Math" panose="02040503050406030204" pitchFamily="18" charset="0"/>
                      </a:rPr>
                      <m:t>kHz</m:t>
                    </m:r>
                  </m:oMath>
                </a14:m>
                <a:r>
                  <a:rPr lang="en-US" dirty="0"/>
                  <a:t>).</a:t>
                </a:r>
              </a:p>
            </p:txBody>
          </p:sp>
        </mc:Choice>
        <mc:Fallback xmlns="">
          <p:sp>
            <p:nvSpPr>
              <p:cNvPr id="59" name="TextBox 58">
                <a:extLst>
                  <a:ext uri="{FF2B5EF4-FFF2-40B4-BE49-F238E27FC236}">
                    <a16:creationId xmlns:a16="http://schemas.microsoft.com/office/drawing/2014/main" id="{F1652BA6-6297-F6E1-8331-4C1A6C8E5F72}"/>
                  </a:ext>
                </a:extLst>
              </p:cNvPr>
              <p:cNvSpPr txBox="1">
                <a:spLocks noRot="1" noChangeAspect="1" noMove="1" noResize="1" noEditPoints="1" noAdjustHandles="1" noChangeArrowheads="1" noChangeShapeType="1" noTextEdit="1"/>
              </p:cNvSpPr>
              <p:nvPr/>
            </p:nvSpPr>
            <p:spPr>
              <a:xfrm>
                <a:off x="3962400" y="1371600"/>
                <a:ext cx="2514600" cy="923330"/>
              </a:xfrm>
              <a:prstGeom prst="rect">
                <a:avLst/>
              </a:prstGeom>
              <a:blipFill>
                <a:blip r:embed="rId2"/>
                <a:stretch>
                  <a:fillRect l="-1937" t="-3311" b="-9934"/>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AD720793-F24C-6052-D100-4A06A74B786D}"/>
              </a:ext>
            </a:extLst>
          </p:cNvPr>
          <p:cNvGrpSpPr/>
          <p:nvPr/>
        </p:nvGrpSpPr>
        <p:grpSpPr>
          <a:xfrm flipV="1">
            <a:off x="10291156" y="3208020"/>
            <a:ext cx="182880" cy="365760"/>
            <a:chOff x="937260" y="3467100"/>
            <a:chExt cx="182880" cy="365760"/>
          </a:xfrm>
        </p:grpSpPr>
        <p:sp>
          <p:nvSpPr>
            <p:cNvPr id="61" name="Oval 60">
              <a:extLst>
                <a:ext uri="{FF2B5EF4-FFF2-40B4-BE49-F238E27FC236}">
                  <a16:creationId xmlns:a16="http://schemas.microsoft.com/office/drawing/2014/main" id="{17C4896A-A189-C51E-3DFF-590AAB74EF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F9546206-DF1F-A378-42B7-1387121A4E52}"/>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4FE11A5C-FC05-57BF-D735-E09721634F79}"/>
              </a:ext>
            </a:extLst>
          </p:cNvPr>
          <p:cNvGrpSpPr/>
          <p:nvPr/>
        </p:nvGrpSpPr>
        <p:grpSpPr>
          <a:xfrm>
            <a:off x="7480068" y="3208020"/>
            <a:ext cx="182880" cy="365760"/>
            <a:chOff x="937260" y="3467100"/>
            <a:chExt cx="182880" cy="365760"/>
          </a:xfrm>
        </p:grpSpPr>
        <p:sp>
          <p:nvSpPr>
            <p:cNvPr id="64" name="Oval 63">
              <a:extLst>
                <a:ext uri="{FF2B5EF4-FFF2-40B4-BE49-F238E27FC236}">
                  <a16:creationId xmlns:a16="http://schemas.microsoft.com/office/drawing/2014/main" id="{E56B2CE3-F3B3-BAF8-5F5C-34F4C8578D0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7D8F1E3E-56BB-5157-3991-82A9A5E5BE3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0D32BD9-E24F-14A2-F6AD-1FDE74D9288F}"/>
              </a:ext>
            </a:extLst>
          </p:cNvPr>
          <p:cNvGrpSpPr/>
          <p:nvPr/>
        </p:nvGrpSpPr>
        <p:grpSpPr>
          <a:xfrm>
            <a:off x="8178336" y="3208020"/>
            <a:ext cx="182880" cy="365760"/>
            <a:chOff x="937260" y="3467100"/>
            <a:chExt cx="182880" cy="365760"/>
          </a:xfrm>
        </p:grpSpPr>
        <p:sp>
          <p:nvSpPr>
            <p:cNvPr id="67" name="Oval 66">
              <a:extLst>
                <a:ext uri="{FF2B5EF4-FFF2-40B4-BE49-F238E27FC236}">
                  <a16:creationId xmlns:a16="http://schemas.microsoft.com/office/drawing/2014/main" id="{D1C4E112-D2E4-8B1D-9EC3-F92F2FD35FD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80B51145-EC0C-BBFD-5E58-CD0157947CF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551E3583-B7DB-6C15-7D0D-F9725A265161}"/>
              </a:ext>
            </a:extLst>
          </p:cNvPr>
          <p:cNvGrpSpPr/>
          <p:nvPr/>
        </p:nvGrpSpPr>
        <p:grpSpPr>
          <a:xfrm>
            <a:off x="8411092" y="3208020"/>
            <a:ext cx="182880" cy="365760"/>
            <a:chOff x="937260" y="3467100"/>
            <a:chExt cx="182880" cy="365760"/>
          </a:xfrm>
        </p:grpSpPr>
        <p:sp>
          <p:nvSpPr>
            <p:cNvPr id="70" name="Oval 69">
              <a:extLst>
                <a:ext uri="{FF2B5EF4-FFF2-40B4-BE49-F238E27FC236}">
                  <a16:creationId xmlns:a16="http://schemas.microsoft.com/office/drawing/2014/main" id="{F7ECEBF1-2C52-A85C-9B8D-E028C5F85B8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315BA5B0-3FF2-4B07-D0EC-6F3BD93AFA9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8687E2CB-C5D7-E6C3-B7A7-8F0489F1FB86}"/>
              </a:ext>
            </a:extLst>
          </p:cNvPr>
          <p:cNvGrpSpPr/>
          <p:nvPr/>
        </p:nvGrpSpPr>
        <p:grpSpPr>
          <a:xfrm>
            <a:off x="6781800" y="3208020"/>
            <a:ext cx="182880" cy="365760"/>
            <a:chOff x="937260" y="3467100"/>
            <a:chExt cx="182880" cy="365760"/>
          </a:xfrm>
        </p:grpSpPr>
        <p:sp>
          <p:nvSpPr>
            <p:cNvPr id="73" name="Oval 72">
              <a:extLst>
                <a:ext uri="{FF2B5EF4-FFF2-40B4-BE49-F238E27FC236}">
                  <a16:creationId xmlns:a16="http://schemas.microsoft.com/office/drawing/2014/main" id="{5EA598A8-D6CC-0A94-3E56-AD87F361461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8E7478BE-367E-7C8A-AF47-88867682119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99D49B8F-42DF-C68B-CFDB-CADE540CBA67}"/>
              </a:ext>
            </a:extLst>
          </p:cNvPr>
          <p:cNvGrpSpPr/>
          <p:nvPr/>
        </p:nvGrpSpPr>
        <p:grpSpPr>
          <a:xfrm>
            <a:off x="7014556" y="3208020"/>
            <a:ext cx="182880" cy="365760"/>
            <a:chOff x="937260" y="3467100"/>
            <a:chExt cx="182880" cy="365760"/>
          </a:xfrm>
        </p:grpSpPr>
        <p:sp>
          <p:nvSpPr>
            <p:cNvPr id="76" name="Oval 75">
              <a:extLst>
                <a:ext uri="{FF2B5EF4-FFF2-40B4-BE49-F238E27FC236}">
                  <a16:creationId xmlns:a16="http://schemas.microsoft.com/office/drawing/2014/main" id="{EB40A409-652D-4190-82E5-1B7C38B9C67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4ACA176D-1DD3-C0DE-4321-F1EA00A1764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7FDD89E-CA11-7266-D79C-2BCCD568F9F6}"/>
              </a:ext>
            </a:extLst>
          </p:cNvPr>
          <p:cNvGrpSpPr/>
          <p:nvPr/>
        </p:nvGrpSpPr>
        <p:grpSpPr>
          <a:xfrm>
            <a:off x="8876604" y="3208020"/>
            <a:ext cx="182880" cy="365760"/>
            <a:chOff x="937260" y="3467100"/>
            <a:chExt cx="182880" cy="365760"/>
          </a:xfrm>
        </p:grpSpPr>
        <p:sp>
          <p:nvSpPr>
            <p:cNvPr id="79" name="Oval 78">
              <a:extLst>
                <a:ext uri="{FF2B5EF4-FFF2-40B4-BE49-F238E27FC236}">
                  <a16:creationId xmlns:a16="http://schemas.microsoft.com/office/drawing/2014/main" id="{7E11E7B8-1FCB-9840-D552-63AE4768BE1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3598EB85-9D3C-C0B3-7CA8-150B8FE3B50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BED2FC7-E92F-4E4A-68DC-25342809E38F}"/>
              </a:ext>
            </a:extLst>
          </p:cNvPr>
          <p:cNvGrpSpPr/>
          <p:nvPr/>
        </p:nvGrpSpPr>
        <p:grpSpPr>
          <a:xfrm>
            <a:off x="7945580" y="3208020"/>
            <a:ext cx="182880" cy="365760"/>
            <a:chOff x="937260" y="3467100"/>
            <a:chExt cx="182880" cy="365760"/>
          </a:xfrm>
        </p:grpSpPr>
        <p:sp>
          <p:nvSpPr>
            <p:cNvPr id="82" name="Oval 81">
              <a:extLst>
                <a:ext uri="{FF2B5EF4-FFF2-40B4-BE49-F238E27FC236}">
                  <a16:creationId xmlns:a16="http://schemas.microsoft.com/office/drawing/2014/main" id="{58BABB05-185F-B9ED-195E-2026D012DEF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CE164D9C-5A05-0C49-7452-41348097650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A8D3BBD2-B06D-A8A5-45D6-1B8E706F47FE}"/>
              </a:ext>
            </a:extLst>
          </p:cNvPr>
          <p:cNvGrpSpPr/>
          <p:nvPr/>
        </p:nvGrpSpPr>
        <p:grpSpPr>
          <a:xfrm>
            <a:off x="8643848" y="3208020"/>
            <a:ext cx="182880" cy="365760"/>
            <a:chOff x="937260" y="3467100"/>
            <a:chExt cx="182880" cy="365760"/>
          </a:xfrm>
        </p:grpSpPr>
        <p:sp>
          <p:nvSpPr>
            <p:cNvPr id="85" name="Oval 84">
              <a:extLst>
                <a:ext uri="{FF2B5EF4-FFF2-40B4-BE49-F238E27FC236}">
                  <a16:creationId xmlns:a16="http://schemas.microsoft.com/office/drawing/2014/main" id="{84D0FAA2-F698-9DB6-7E32-50D4AA1C7296}"/>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5D693259-E1E9-A423-D507-EAA96D4A363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23B5838F-B96B-17B4-0203-453046735AB0}"/>
              </a:ext>
            </a:extLst>
          </p:cNvPr>
          <p:cNvGrpSpPr/>
          <p:nvPr/>
        </p:nvGrpSpPr>
        <p:grpSpPr>
          <a:xfrm>
            <a:off x="7712824" y="3208020"/>
            <a:ext cx="182880" cy="365760"/>
            <a:chOff x="937260" y="3467100"/>
            <a:chExt cx="182880" cy="365760"/>
          </a:xfrm>
        </p:grpSpPr>
        <p:sp>
          <p:nvSpPr>
            <p:cNvPr id="88" name="Oval 87">
              <a:extLst>
                <a:ext uri="{FF2B5EF4-FFF2-40B4-BE49-F238E27FC236}">
                  <a16:creationId xmlns:a16="http://schemas.microsoft.com/office/drawing/2014/main" id="{3B7BD99F-75C1-EAED-9A53-1939465D045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6EC39DAC-A7A2-6DBD-D213-978A58AEB3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6696806-2C96-A55E-BDB3-8A84C1F69ED3}"/>
              </a:ext>
            </a:extLst>
          </p:cNvPr>
          <p:cNvGrpSpPr/>
          <p:nvPr/>
        </p:nvGrpSpPr>
        <p:grpSpPr>
          <a:xfrm>
            <a:off x="9342120" y="3208020"/>
            <a:ext cx="182880" cy="365760"/>
            <a:chOff x="937260" y="3467100"/>
            <a:chExt cx="182880" cy="365760"/>
          </a:xfrm>
        </p:grpSpPr>
        <p:sp>
          <p:nvSpPr>
            <p:cNvPr id="91" name="Oval 90">
              <a:extLst>
                <a:ext uri="{FF2B5EF4-FFF2-40B4-BE49-F238E27FC236}">
                  <a16:creationId xmlns:a16="http://schemas.microsoft.com/office/drawing/2014/main" id="{3EFD1399-A41F-3BFD-C399-6818D5B4942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79402374-7D25-E3F9-6CBB-D3D898E9D97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B6EAC22-397F-2C22-7DE1-155D3B7D9F0E}"/>
              </a:ext>
            </a:extLst>
          </p:cNvPr>
          <p:cNvGrpSpPr/>
          <p:nvPr/>
        </p:nvGrpSpPr>
        <p:grpSpPr>
          <a:xfrm>
            <a:off x="9109360" y="3208020"/>
            <a:ext cx="182880" cy="365760"/>
            <a:chOff x="937260" y="3467100"/>
            <a:chExt cx="182880" cy="365760"/>
          </a:xfrm>
        </p:grpSpPr>
        <p:sp>
          <p:nvSpPr>
            <p:cNvPr id="94" name="Oval 93">
              <a:extLst>
                <a:ext uri="{FF2B5EF4-FFF2-40B4-BE49-F238E27FC236}">
                  <a16:creationId xmlns:a16="http://schemas.microsoft.com/office/drawing/2014/main" id="{91DB38C2-2DF4-0C29-6D96-FCB754AD31B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706821D8-4756-490C-FB1C-B501E795AA1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F8735BA-3969-4336-2F1A-FA2F83303AFF}"/>
              </a:ext>
            </a:extLst>
          </p:cNvPr>
          <p:cNvGrpSpPr/>
          <p:nvPr/>
        </p:nvGrpSpPr>
        <p:grpSpPr>
          <a:xfrm>
            <a:off x="7247312" y="3208020"/>
            <a:ext cx="182880" cy="365760"/>
            <a:chOff x="937260" y="3467100"/>
            <a:chExt cx="182880" cy="365760"/>
          </a:xfrm>
        </p:grpSpPr>
        <p:sp>
          <p:nvSpPr>
            <p:cNvPr id="97" name="Oval 96">
              <a:extLst>
                <a:ext uri="{FF2B5EF4-FFF2-40B4-BE49-F238E27FC236}">
                  <a16:creationId xmlns:a16="http://schemas.microsoft.com/office/drawing/2014/main" id="{A099CC17-3E3A-2DB9-433C-CBD04EC6A89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E075B98E-2EB1-7F7D-7DC5-66851033B6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F9FE093-55F9-511F-A7E4-AA60CD323CFF}"/>
              </a:ext>
            </a:extLst>
          </p:cNvPr>
          <p:cNvGrpSpPr/>
          <p:nvPr/>
        </p:nvGrpSpPr>
        <p:grpSpPr>
          <a:xfrm flipV="1">
            <a:off x="10058400" y="3208020"/>
            <a:ext cx="182880" cy="365760"/>
            <a:chOff x="937260" y="3467100"/>
            <a:chExt cx="182880" cy="365760"/>
          </a:xfrm>
        </p:grpSpPr>
        <p:sp>
          <p:nvSpPr>
            <p:cNvPr id="103" name="Oval 102">
              <a:extLst>
                <a:ext uri="{FF2B5EF4-FFF2-40B4-BE49-F238E27FC236}">
                  <a16:creationId xmlns:a16="http://schemas.microsoft.com/office/drawing/2014/main" id="{BBD9B1B3-CDB2-825A-D220-3F96239500C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32853129-8DDE-B5A3-70F9-633BBD1619F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1921D0BD-5A7A-5B9B-A60A-3DB031BC300A}"/>
              </a:ext>
            </a:extLst>
          </p:cNvPr>
          <p:cNvGrpSpPr/>
          <p:nvPr/>
        </p:nvGrpSpPr>
        <p:grpSpPr>
          <a:xfrm flipV="1">
            <a:off x="10756668" y="3208020"/>
            <a:ext cx="182880" cy="365760"/>
            <a:chOff x="937260" y="3467100"/>
            <a:chExt cx="182880" cy="365760"/>
          </a:xfrm>
        </p:grpSpPr>
        <p:sp>
          <p:nvSpPr>
            <p:cNvPr id="106" name="Oval 105">
              <a:extLst>
                <a:ext uri="{FF2B5EF4-FFF2-40B4-BE49-F238E27FC236}">
                  <a16:creationId xmlns:a16="http://schemas.microsoft.com/office/drawing/2014/main" id="{56CADFD8-F7B3-20C1-D8A9-2CF4759DCEA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276C3E82-42A0-271B-524C-703A3A79C22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7CD71832-E9FF-7F61-F474-A60A109CAAC4}"/>
              </a:ext>
            </a:extLst>
          </p:cNvPr>
          <p:cNvGrpSpPr/>
          <p:nvPr/>
        </p:nvGrpSpPr>
        <p:grpSpPr>
          <a:xfrm flipV="1">
            <a:off x="10523912" y="3208020"/>
            <a:ext cx="182880" cy="365760"/>
            <a:chOff x="937260" y="3467100"/>
            <a:chExt cx="182880" cy="365760"/>
          </a:xfrm>
        </p:grpSpPr>
        <p:sp>
          <p:nvSpPr>
            <p:cNvPr id="109" name="Oval 108">
              <a:extLst>
                <a:ext uri="{FF2B5EF4-FFF2-40B4-BE49-F238E27FC236}">
                  <a16:creationId xmlns:a16="http://schemas.microsoft.com/office/drawing/2014/main" id="{14198547-2909-7541-A08B-27588B0BFFA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16DA39CE-A73A-808E-0F8B-D773E1D4124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Cross 110">
            <a:extLst>
              <a:ext uri="{FF2B5EF4-FFF2-40B4-BE49-F238E27FC236}">
                <a16:creationId xmlns:a16="http://schemas.microsoft.com/office/drawing/2014/main" id="{29100C38-81D3-3CBD-7686-E4643D57AF38}"/>
              </a:ext>
            </a:extLst>
          </p:cNvPr>
          <p:cNvSpPr/>
          <p:nvPr/>
        </p:nvSpPr>
        <p:spPr>
          <a:xfrm>
            <a:off x="9616440" y="3810000"/>
            <a:ext cx="365760" cy="365760"/>
          </a:xfrm>
          <a:prstGeom prst="plus">
            <a:avLst>
              <a:gd name="adj" fmla="val 388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5F3347-7769-F4CC-ADDA-D874D350E31C}"/>
              </a:ext>
            </a:extLst>
          </p:cNvPr>
          <p:cNvSpPr/>
          <p:nvPr/>
        </p:nvSpPr>
        <p:spPr>
          <a:xfrm>
            <a:off x="9616440" y="3352800"/>
            <a:ext cx="36576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92881C6A-6C9F-83E0-D462-DFA4282552CE}"/>
              </a:ext>
            </a:extLst>
          </p:cNvPr>
          <p:cNvGrpSpPr/>
          <p:nvPr/>
        </p:nvGrpSpPr>
        <p:grpSpPr>
          <a:xfrm flipV="1">
            <a:off x="10291156" y="3810000"/>
            <a:ext cx="182880" cy="365760"/>
            <a:chOff x="937260" y="3467100"/>
            <a:chExt cx="182880" cy="365760"/>
          </a:xfrm>
        </p:grpSpPr>
        <p:sp>
          <p:nvSpPr>
            <p:cNvPr id="114" name="Oval 113">
              <a:extLst>
                <a:ext uri="{FF2B5EF4-FFF2-40B4-BE49-F238E27FC236}">
                  <a16:creationId xmlns:a16="http://schemas.microsoft.com/office/drawing/2014/main" id="{97CF99CA-A96E-73A6-52BF-34A109D677E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16C59E61-4FC8-E381-018A-7A2B79B64E2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53454608-DB27-4226-C97B-D71CAE3A6777}"/>
              </a:ext>
            </a:extLst>
          </p:cNvPr>
          <p:cNvGrpSpPr/>
          <p:nvPr/>
        </p:nvGrpSpPr>
        <p:grpSpPr>
          <a:xfrm>
            <a:off x="7480068" y="3810000"/>
            <a:ext cx="182880" cy="365760"/>
            <a:chOff x="937260" y="3467100"/>
            <a:chExt cx="182880" cy="365760"/>
          </a:xfrm>
        </p:grpSpPr>
        <p:sp>
          <p:nvSpPr>
            <p:cNvPr id="117" name="Oval 116">
              <a:extLst>
                <a:ext uri="{FF2B5EF4-FFF2-40B4-BE49-F238E27FC236}">
                  <a16:creationId xmlns:a16="http://schemas.microsoft.com/office/drawing/2014/main" id="{AEE6FE05-AB9B-81A8-0F70-77F25866907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89BEB3D2-9B34-72AF-2E35-9454FD69399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2A4CB34-FF86-A379-8625-7A11D91E7FE0}"/>
              </a:ext>
            </a:extLst>
          </p:cNvPr>
          <p:cNvGrpSpPr/>
          <p:nvPr/>
        </p:nvGrpSpPr>
        <p:grpSpPr>
          <a:xfrm>
            <a:off x="8178336" y="3810000"/>
            <a:ext cx="182880" cy="365760"/>
            <a:chOff x="937260" y="3467100"/>
            <a:chExt cx="182880" cy="365760"/>
          </a:xfrm>
        </p:grpSpPr>
        <p:sp>
          <p:nvSpPr>
            <p:cNvPr id="120" name="Oval 119">
              <a:extLst>
                <a:ext uri="{FF2B5EF4-FFF2-40B4-BE49-F238E27FC236}">
                  <a16:creationId xmlns:a16="http://schemas.microsoft.com/office/drawing/2014/main" id="{507D7D65-C1D7-0F6A-5140-B43EC8719C6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C405C92C-3A03-969F-08E9-86B268289E5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3D2A804A-C5BC-9F3D-09EA-C123D2F9DB4B}"/>
              </a:ext>
            </a:extLst>
          </p:cNvPr>
          <p:cNvGrpSpPr/>
          <p:nvPr/>
        </p:nvGrpSpPr>
        <p:grpSpPr>
          <a:xfrm>
            <a:off x="8411092" y="3810000"/>
            <a:ext cx="182880" cy="365760"/>
            <a:chOff x="937260" y="3467100"/>
            <a:chExt cx="182880" cy="365760"/>
          </a:xfrm>
        </p:grpSpPr>
        <p:sp>
          <p:nvSpPr>
            <p:cNvPr id="123" name="Oval 122">
              <a:extLst>
                <a:ext uri="{FF2B5EF4-FFF2-40B4-BE49-F238E27FC236}">
                  <a16:creationId xmlns:a16="http://schemas.microsoft.com/office/drawing/2014/main" id="{62574178-33C5-9DDF-948C-1A4FF76B1E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4" name="Straight Arrow Connector 123">
              <a:extLst>
                <a:ext uri="{FF2B5EF4-FFF2-40B4-BE49-F238E27FC236}">
                  <a16:creationId xmlns:a16="http://schemas.microsoft.com/office/drawing/2014/main" id="{AD065D96-73F4-6DED-10B5-E41E4C3E3CD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DF437E8F-D065-86FA-2902-7F1DD286ACFE}"/>
              </a:ext>
            </a:extLst>
          </p:cNvPr>
          <p:cNvGrpSpPr/>
          <p:nvPr/>
        </p:nvGrpSpPr>
        <p:grpSpPr>
          <a:xfrm>
            <a:off x="6781800" y="3810000"/>
            <a:ext cx="182880" cy="365760"/>
            <a:chOff x="937260" y="3467100"/>
            <a:chExt cx="182880" cy="365760"/>
          </a:xfrm>
        </p:grpSpPr>
        <p:sp>
          <p:nvSpPr>
            <p:cNvPr id="126" name="Oval 125">
              <a:extLst>
                <a:ext uri="{FF2B5EF4-FFF2-40B4-BE49-F238E27FC236}">
                  <a16:creationId xmlns:a16="http://schemas.microsoft.com/office/drawing/2014/main" id="{86615DE4-D5A3-E4A9-61E5-581C41B108E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C72428A7-C336-50CC-A47C-FB5448852F3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4BEC1D95-1CFB-1121-498E-00B7C1C699ED}"/>
              </a:ext>
            </a:extLst>
          </p:cNvPr>
          <p:cNvGrpSpPr/>
          <p:nvPr/>
        </p:nvGrpSpPr>
        <p:grpSpPr>
          <a:xfrm>
            <a:off x="7014556" y="3810000"/>
            <a:ext cx="182880" cy="365760"/>
            <a:chOff x="937260" y="3467100"/>
            <a:chExt cx="182880" cy="365760"/>
          </a:xfrm>
        </p:grpSpPr>
        <p:sp>
          <p:nvSpPr>
            <p:cNvPr id="129" name="Oval 128">
              <a:extLst>
                <a:ext uri="{FF2B5EF4-FFF2-40B4-BE49-F238E27FC236}">
                  <a16:creationId xmlns:a16="http://schemas.microsoft.com/office/drawing/2014/main" id="{CA89074D-60AC-A556-6E9E-A93F635D429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0" name="Straight Arrow Connector 129">
              <a:extLst>
                <a:ext uri="{FF2B5EF4-FFF2-40B4-BE49-F238E27FC236}">
                  <a16:creationId xmlns:a16="http://schemas.microsoft.com/office/drawing/2014/main" id="{DABBCDB1-A8F0-D861-7FCE-70457672825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6397366-B7B3-2A46-5FA3-E5412862404C}"/>
              </a:ext>
            </a:extLst>
          </p:cNvPr>
          <p:cNvGrpSpPr/>
          <p:nvPr/>
        </p:nvGrpSpPr>
        <p:grpSpPr>
          <a:xfrm>
            <a:off x="8876604" y="3810000"/>
            <a:ext cx="182880" cy="365760"/>
            <a:chOff x="937260" y="3467100"/>
            <a:chExt cx="182880" cy="365760"/>
          </a:xfrm>
        </p:grpSpPr>
        <p:sp>
          <p:nvSpPr>
            <p:cNvPr id="132" name="Oval 131">
              <a:extLst>
                <a:ext uri="{FF2B5EF4-FFF2-40B4-BE49-F238E27FC236}">
                  <a16:creationId xmlns:a16="http://schemas.microsoft.com/office/drawing/2014/main" id="{E38BD1C9-300F-05AB-3F5D-CE626C37A82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618480A9-8CAD-2164-0094-20CC5EC6D7A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DF84A4FC-1B25-ECB1-5F98-E72B9ED82500}"/>
              </a:ext>
            </a:extLst>
          </p:cNvPr>
          <p:cNvGrpSpPr/>
          <p:nvPr/>
        </p:nvGrpSpPr>
        <p:grpSpPr>
          <a:xfrm>
            <a:off x="7945580" y="3810000"/>
            <a:ext cx="182880" cy="365760"/>
            <a:chOff x="937260" y="3467100"/>
            <a:chExt cx="182880" cy="365760"/>
          </a:xfrm>
        </p:grpSpPr>
        <p:sp>
          <p:nvSpPr>
            <p:cNvPr id="135" name="Oval 134">
              <a:extLst>
                <a:ext uri="{FF2B5EF4-FFF2-40B4-BE49-F238E27FC236}">
                  <a16:creationId xmlns:a16="http://schemas.microsoft.com/office/drawing/2014/main" id="{A9F82A1A-E398-DD2C-6D79-86F3A34EDCC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6" name="Straight Arrow Connector 135">
              <a:extLst>
                <a:ext uri="{FF2B5EF4-FFF2-40B4-BE49-F238E27FC236}">
                  <a16:creationId xmlns:a16="http://schemas.microsoft.com/office/drawing/2014/main" id="{0C62770D-31A6-45D6-2C8F-884FF8778BE2}"/>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5D3E711-9251-FD9B-CD08-59122979F5E3}"/>
              </a:ext>
            </a:extLst>
          </p:cNvPr>
          <p:cNvGrpSpPr/>
          <p:nvPr/>
        </p:nvGrpSpPr>
        <p:grpSpPr>
          <a:xfrm>
            <a:off x="8643848" y="3810000"/>
            <a:ext cx="182880" cy="365760"/>
            <a:chOff x="937260" y="3467100"/>
            <a:chExt cx="182880" cy="365760"/>
          </a:xfrm>
        </p:grpSpPr>
        <p:sp>
          <p:nvSpPr>
            <p:cNvPr id="138" name="Oval 137">
              <a:extLst>
                <a:ext uri="{FF2B5EF4-FFF2-40B4-BE49-F238E27FC236}">
                  <a16:creationId xmlns:a16="http://schemas.microsoft.com/office/drawing/2014/main" id="{875DF4D8-88AD-3CFA-E122-C3457DAD424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519320F4-443B-8565-3FE6-86ADDEA8A4D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E78637BE-365C-E452-2639-737243237141}"/>
              </a:ext>
            </a:extLst>
          </p:cNvPr>
          <p:cNvGrpSpPr/>
          <p:nvPr/>
        </p:nvGrpSpPr>
        <p:grpSpPr>
          <a:xfrm>
            <a:off x="7712824" y="3810000"/>
            <a:ext cx="182880" cy="365760"/>
            <a:chOff x="937260" y="3467100"/>
            <a:chExt cx="182880" cy="365760"/>
          </a:xfrm>
        </p:grpSpPr>
        <p:sp>
          <p:nvSpPr>
            <p:cNvPr id="141" name="Oval 140">
              <a:extLst>
                <a:ext uri="{FF2B5EF4-FFF2-40B4-BE49-F238E27FC236}">
                  <a16:creationId xmlns:a16="http://schemas.microsoft.com/office/drawing/2014/main" id="{4AC2EDB2-667E-86B6-79EF-AF4F79F794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913ADAED-BD26-E3AB-7F9E-70EEE85FD94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A438F0FC-D3B3-D955-CEDA-F8F0CE233BC5}"/>
              </a:ext>
            </a:extLst>
          </p:cNvPr>
          <p:cNvGrpSpPr/>
          <p:nvPr/>
        </p:nvGrpSpPr>
        <p:grpSpPr>
          <a:xfrm>
            <a:off x="9342120" y="3810000"/>
            <a:ext cx="182880" cy="365760"/>
            <a:chOff x="937260" y="3467100"/>
            <a:chExt cx="182880" cy="365760"/>
          </a:xfrm>
        </p:grpSpPr>
        <p:sp>
          <p:nvSpPr>
            <p:cNvPr id="144" name="Oval 143">
              <a:extLst>
                <a:ext uri="{FF2B5EF4-FFF2-40B4-BE49-F238E27FC236}">
                  <a16:creationId xmlns:a16="http://schemas.microsoft.com/office/drawing/2014/main" id="{A401F12C-5F04-C9CE-920D-703FDF0B6A8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A95F3D11-FBCF-2F10-3D88-94795C679935}"/>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02138704-C134-C610-960F-E528EAF0A76E}"/>
              </a:ext>
            </a:extLst>
          </p:cNvPr>
          <p:cNvGrpSpPr/>
          <p:nvPr/>
        </p:nvGrpSpPr>
        <p:grpSpPr>
          <a:xfrm>
            <a:off x="9109360" y="3810000"/>
            <a:ext cx="182880" cy="365760"/>
            <a:chOff x="937260" y="3467100"/>
            <a:chExt cx="182880" cy="365760"/>
          </a:xfrm>
        </p:grpSpPr>
        <p:sp>
          <p:nvSpPr>
            <p:cNvPr id="147" name="Oval 146">
              <a:extLst>
                <a:ext uri="{FF2B5EF4-FFF2-40B4-BE49-F238E27FC236}">
                  <a16:creationId xmlns:a16="http://schemas.microsoft.com/office/drawing/2014/main" id="{98272533-D2EE-C400-AC73-F0C8715B69B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8" name="Straight Arrow Connector 147">
              <a:extLst>
                <a:ext uri="{FF2B5EF4-FFF2-40B4-BE49-F238E27FC236}">
                  <a16:creationId xmlns:a16="http://schemas.microsoft.com/office/drawing/2014/main" id="{9A01A61F-F836-F307-22BF-305987DDAD9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31E0F93-34CD-3714-DCBA-7422409841B1}"/>
              </a:ext>
            </a:extLst>
          </p:cNvPr>
          <p:cNvGrpSpPr/>
          <p:nvPr/>
        </p:nvGrpSpPr>
        <p:grpSpPr>
          <a:xfrm>
            <a:off x="7247312" y="3810000"/>
            <a:ext cx="182880" cy="365760"/>
            <a:chOff x="937260" y="3467100"/>
            <a:chExt cx="182880" cy="365760"/>
          </a:xfrm>
        </p:grpSpPr>
        <p:sp>
          <p:nvSpPr>
            <p:cNvPr id="150" name="Oval 149">
              <a:extLst>
                <a:ext uri="{FF2B5EF4-FFF2-40B4-BE49-F238E27FC236}">
                  <a16:creationId xmlns:a16="http://schemas.microsoft.com/office/drawing/2014/main" id="{710AADF9-0421-9EF4-72A7-967AEFBBD5D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5DFECBCD-8EEA-1C85-68CC-CE5182731CE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679ADE41-6416-321A-EB0E-EAC6078466E2}"/>
              </a:ext>
            </a:extLst>
          </p:cNvPr>
          <p:cNvGrpSpPr/>
          <p:nvPr/>
        </p:nvGrpSpPr>
        <p:grpSpPr>
          <a:xfrm flipV="1">
            <a:off x="10058400" y="3810000"/>
            <a:ext cx="182880" cy="365760"/>
            <a:chOff x="937260" y="3467100"/>
            <a:chExt cx="182880" cy="365760"/>
          </a:xfrm>
        </p:grpSpPr>
        <p:sp>
          <p:nvSpPr>
            <p:cNvPr id="156" name="Oval 155">
              <a:extLst>
                <a:ext uri="{FF2B5EF4-FFF2-40B4-BE49-F238E27FC236}">
                  <a16:creationId xmlns:a16="http://schemas.microsoft.com/office/drawing/2014/main" id="{7CF6BA0C-2C34-95AE-3540-F1E2EBF1A67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2531936A-9F5D-EF80-AC17-97D8B51AD9A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A6CB315-E762-EBBD-80A6-91C85FEB2FAC}"/>
              </a:ext>
            </a:extLst>
          </p:cNvPr>
          <p:cNvGrpSpPr/>
          <p:nvPr/>
        </p:nvGrpSpPr>
        <p:grpSpPr>
          <a:xfrm flipV="1">
            <a:off x="10756668" y="3810000"/>
            <a:ext cx="182880" cy="365760"/>
            <a:chOff x="937260" y="3467100"/>
            <a:chExt cx="182880" cy="365760"/>
          </a:xfrm>
        </p:grpSpPr>
        <p:sp>
          <p:nvSpPr>
            <p:cNvPr id="159" name="Oval 158">
              <a:extLst>
                <a:ext uri="{FF2B5EF4-FFF2-40B4-BE49-F238E27FC236}">
                  <a16:creationId xmlns:a16="http://schemas.microsoft.com/office/drawing/2014/main" id="{97EC64C9-959C-16A9-15D1-0C1A0789ED9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714819AD-9415-E30E-757D-4DE9B8C0ECE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25DE9244-4B95-6906-F056-2F8E1EDC0116}"/>
              </a:ext>
            </a:extLst>
          </p:cNvPr>
          <p:cNvGrpSpPr/>
          <p:nvPr/>
        </p:nvGrpSpPr>
        <p:grpSpPr>
          <a:xfrm flipV="1">
            <a:off x="10523912" y="3810000"/>
            <a:ext cx="182880" cy="365760"/>
            <a:chOff x="937260" y="3467100"/>
            <a:chExt cx="182880" cy="365760"/>
          </a:xfrm>
        </p:grpSpPr>
        <p:sp>
          <p:nvSpPr>
            <p:cNvPr id="162" name="Oval 161">
              <a:extLst>
                <a:ext uri="{FF2B5EF4-FFF2-40B4-BE49-F238E27FC236}">
                  <a16:creationId xmlns:a16="http://schemas.microsoft.com/office/drawing/2014/main" id="{244DFA92-CEB0-7A27-A381-9157ACD7E5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44CE8AF3-AFEF-CAF4-68FF-36A02E5F704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ACCE1D55-A5C1-F446-2EAC-8CEA7E6A76D0}"/>
              </a:ext>
            </a:extLst>
          </p:cNvPr>
          <p:cNvCxnSpPr/>
          <p:nvPr/>
        </p:nvCxnSpPr>
        <p:spPr>
          <a:xfrm>
            <a:off x="6629400" y="3657600"/>
            <a:ext cx="4480560" cy="60960"/>
          </a:xfrm>
          <a:prstGeom prst="line">
            <a:avLst/>
          </a:prstGeom>
          <a:ln w="38100"/>
        </p:spPr>
        <p:style>
          <a:lnRef idx="2">
            <a:schemeClr val="accent3">
              <a:shade val="50000"/>
            </a:schemeClr>
          </a:lnRef>
          <a:fillRef idx="1">
            <a:schemeClr val="accent3"/>
          </a:fillRef>
          <a:effectRef idx="0">
            <a:schemeClr val="accent3"/>
          </a:effectRef>
          <a:fontRef idx="minor">
            <a:schemeClr val="lt1"/>
          </a:fontRef>
        </p:style>
      </p:cxnSp>
      <p:sp>
        <p:nvSpPr>
          <p:cNvPr id="167" name="Thought Bubble: Cloud 166">
            <a:extLst>
              <a:ext uri="{FF2B5EF4-FFF2-40B4-BE49-F238E27FC236}">
                <a16:creationId xmlns:a16="http://schemas.microsoft.com/office/drawing/2014/main" id="{F181C555-2331-27DE-8AF2-494B748F65E3}"/>
              </a:ext>
            </a:extLst>
          </p:cNvPr>
          <p:cNvSpPr/>
          <p:nvPr/>
        </p:nvSpPr>
        <p:spPr>
          <a:xfrm>
            <a:off x="4267200" y="2895600"/>
            <a:ext cx="1661161" cy="1374648"/>
          </a:xfrm>
          <a:prstGeom prst="cloudCallout">
            <a:avLst>
              <a:gd name="adj1" fmla="val -99277"/>
              <a:gd name="adj2" fmla="val -86251"/>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70C0"/>
                </a:solidFill>
                <a:latin typeface="Arial Black" panose="020B0A04020102020204" pitchFamily="34" charset="0"/>
              </a:rPr>
              <a:t>?</a:t>
            </a:r>
            <a:endParaRPr lang="en-US" b="1"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98886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row: Right 57">
            <a:extLst>
              <a:ext uri="{FF2B5EF4-FFF2-40B4-BE49-F238E27FC236}">
                <a16:creationId xmlns:a16="http://schemas.microsoft.com/office/drawing/2014/main" id="{13921F87-012C-7C12-4AC6-0615D95D0EAD}"/>
              </a:ext>
            </a:extLst>
          </p:cNvPr>
          <p:cNvSpPr/>
          <p:nvPr/>
        </p:nvSpPr>
        <p:spPr>
          <a:xfrm>
            <a:off x="533401" y="3276600"/>
            <a:ext cx="2926080" cy="5486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3431F5A6-30D8-0B7C-E269-231D80004F48}"/>
              </a:ext>
            </a:extLst>
          </p:cNvPr>
          <p:cNvSpPr>
            <a:spLocks noGrp="1"/>
          </p:cNvSpPr>
          <p:nvPr>
            <p:ph type="title"/>
          </p:nvPr>
        </p:nvSpPr>
        <p:spPr/>
        <p:txBody>
          <a:bodyPr/>
          <a:lstStyle/>
          <a:p>
            <a:r>
              <a:rPr lang="en-US" dirty="0"/>
              <a:t>Polarization Measurement</a:t>
            </a:r>
          </a:p>
        </p:txBody>
      </p:sp>
      <p:sp>
        <p:nvSpPr>
          <p:cNvPr id="3" name="Slide Number Placeholder 2">
            <a:extLst>
              <a:ext uri="{FF2B5EF4-FFF2-40B4-BE49-F238E27FC236}">
                <a16:creationId xmlns:a16="http://schemas.microsoft.com/office/drawing/2014/main" id="{48A0BF33-B0FC-4A15-C12B-D6E3982D5FF7}"/>
              </a:ext>
            </a:extLst>
          </p:cNvPr>
          <p:cNvSpPr>
            <a:spLocks noGrp="1"/>
          </p:cNvSpPr>
          <p:nvPr>
            <p:ph type="sldNum" sz="quarter" idx="10"/>
          </p:nvPr>
        </p:nvSpPr>
        <p:spPr/>
        <p:txBody>
          <a:bodyPr/>
          <a:lstStyle/>
          <a:p>
            <a:fld id="{DF69D58E-C59B-4BE3-83E0-B1C1287A8E5B}" type="slidenum">
              <a:rPr lang="en-US" smtClean="0"/>
              <a:pPr/>
              <a:t>31</a:t>
            </a:fld>
            <a:endParaRPr lang="en-US"/>
          </a:p>
        </p:txBody>
      </p:sp>
      <p:grpSp>
        <p:nvGrpSpPr>
          <p:cNvPr id="8" name="Group 7">
            <a:extLst>
              <a:ext uri="{FF2B5EF4-FFF2-40B4-BE49-F238E27FC236}">
                <a16:creationId xmlns:a16="http://schemas.microsoft.com/office/drawing/2014/main" id="{F72AD152-410F-65AA-5925-2D61BEADFD70}"/>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E931D1ED-55DE-CB7C-FDAF-43A56C1CDE6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5ED6DE3-B2F3-2E58-4A22-5E502144FDC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9D5B736-E5DC-B011-80F8-9196AC03863A}"/>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0CDCF955-9658-16CC-5B28-6FFF797E054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0A775A-46C0-126E-65A2-71F0429698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D7FF1C3-E6A0-6186-76C4-5F81431F4BB8}"/>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C8517C13-F353-3938-B215-807EE04893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FDBE56-2266-51D2-DB77-49A850458B8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212561-9683-6526-791C-1287E1838F79}"/>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500B3019-9699-7C3E-0F9A-3446BFF5E8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0CF1EF0-C8FC-1302-585F-F27EDED9AA7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5D8091D-2ED2-F494-6F8B-6C3B1FEA98D5}"/>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DA6F4ECE-2DC1-2963-2927-F6C1255FF8C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139C34-7573-404C-3EBC-860688153F2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8265C3-FF19-D4B3-9353-171089DA8046}"/>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16D1F2B4-3FA5-1277-3B59-3F3ED27841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B4C78F4-42B3-5F65-1761-2ADD222E6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3D8E9AA-83FC-C367-FA48-447D81A0B48D}"/>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2D4D4275-2B89-02DF-2277-39E1E051192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D88EE2E-CDBE-30BC-8FF4-858083A2F35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737CB81-8F72-371A-EBCC-F2F1D4B09ACF}"/>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D06F8AE7-9CA7-2F2B-F53B-BBD70BA9B6E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F7E0EBA-91FE-22D8-39F1-3DD565E5EB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838778-98BE-999E-61EF-303B202BE1A8}"/>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2E3D36FB-D030-9796-F087-8BF58AEF91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EE33633-DD17-CB1D-AB1E-052255169E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20F5E22-D5BB-2C1C-0404-938BACC1D930}"/>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0BB548EE-C3A0-2DEF-B711-88B6C3E390E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D17758-3191-A89B-DCDC-0094E70DBE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AA57B95-F8CD-F9D4-977C-CD7CC9AFF639}"/>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3E2F2428-DEF0-0F78-C423-8BCE48CC470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9D0131A-249F-057A-E4FB-189315A687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1E8B0A7-0BA5-B63D-8FFE-84CE88BA5C35}"/>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2989BCC4-1C27-7706-5ACE-B96580B112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B0ADFB5-56F4-48B7-57CF-5670DAA8C62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3CA3A5-9E73-3C29-FB7E-6042321EBF8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7484A6D7-019C-2AAA-8735-E0AEC12D5A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5047980B-E43C-37F3-2582-289EB4831EC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EDC58E1-908C-65A1-5B89-E0BC63BDF9C4}"/>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5392436E-5A3C-F06F-3AEE-D452A794F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F3A5F8D-F3C8-DCC4-0DF8-25DF359DA3D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7EEAC12-07E4-E065-4362-AD4B285AE1D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8763EB49-7BA9-6AAF-8979-78675AE67C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730DA7B-23FC-0AF8-290C-9788F060335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B71E451-A941-060F-1E37-E8DCEF12C0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ABD3A1C1-7AAF-AD71-A2A4-E5B5F640254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A72E627-E8B6-9105-AC4A-7C2AD197C09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9C45E8AA-60C7-E252-A0A9-96B720AA51F9}"/>
              </a:ext>
            </a:extLst>
          </p:cNvPr>
          <p:cNvSpPr txBox="1"/>
          <p:nvPr/>
        </p:nvSpPr>
        <p:spPr>
          <a:xfrm>
            <a:off x="990600" y="1371600"/>
            <a:ext cx="2057400" cy="1200329"/>
          </a:xfrm>
          <a:prstGeom prst="rect">
            <a:avLst/>
          </a:prstGeom>
          <a:noFill/>
        </p:spPr>
        <p:txBody>
          <a:bodyPr wrap="square" rtlCol="0">
            <a:spAutoFit/>
          </a:bodyPr>
          <a:lstStyle/>
          <a:p>
            <a:r>
              <a:rPr lang="en-US" dirty="0"/>
              <a:t>A bunch of particles in vacuum travelling at almost the speed of light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1652BA6-6297-F6E1-8331-4C1A6C8E5F72}"/>
                  </a:ext>
                </a:extLst>
              </p:cNvPr>
              <p:cNvSpPr txBox="1"/>
              <p:nvPr/>
            </p:nvSpPr>
            <p:spPr>
              <a:xfrm>
                <a:off x="3962400" y="1371600"/>
                <a:ext cx="2514600" cy="923330"/>
              </a:xfrm>
              <a:prstGeom prst="rect">
                <a:avLst/>
              </a:prstGeom>
              <a:noFill/>
            </p:spPr>
            <p:txBody>
              <a:bodyPr wrap="square" rtlCol="0">
                <a:spAutoFit/>
              </a:bodyPr>
              <a:lstStyle/>
              <a:p>
                <a:r>
                  <a:rPr lang="en-US" dirty="0"/>
                  <a:t>Goes in circles, will be back in about </a:t>
                </a:r>
                <a14:m>
                  <m:oMath xmlns:m="http://schemas.openxmlformats.org/officeDocument/2006/math">
                    <m:r>
                      <a:rPr lang="en-US" i="1" dirty="0" smtClean="0">
                        <a:latin typeface="Cambria Math" panose="02040503050406030204" pitchFamily="18" charset="0"/>
                      </a:rPr>
                      <m:t>13 </m:t>
                    </m:r>
                    <m:r>
                      <m:rPr>
                        <m:sty m:val="p"/>
                      </m:rPr>
                      <a:rPr lang="en-US" b="0" i="1" dirty="0" smtClean="0">
                        <a:latin typeface="Cambria Math" panose="02040503050406030204" pitchFamily="18" charset="0"/>
                      </a:rPr>
                      <m:t>μ</m:t>
                    </m:r>
                    <m:r>
                      <m:rPr>
                        <m:nor/>
                      </m:rPr>
                      <a:rPr lang="en-US" i="0" dirty="0" err="1" smtClean="0">
                        <a:latin typeface="Cambria Math" panose="02040503050406030204" pitchFamily="18" charset="0"/>
                      </a:rPr>
                      <m:t>s</m:t>
                    </m:r>
                  </m:oMath>
                </a14:m>
                <a:r>
                  <a:rPr lang="en-US" dirty="0"/>
                  <a:t> (</a:t>
                </a:r>
                <a14:m>
                  <m:oMath xmlns:m="http://schemas.openxmlformats.org/officeDocument/2006/math">
                    <m:r>
                      <a:rPr lang="en-US" i="1" dirty="0" smtClean="0">
                        <a:latin typeface="Cambria Math" panose="02040503050406030204" pitchFamily="18" charset="0"/>
                      </a:rPr>
                      <m:t>78 </m:t>
                    </m:r>
                    <m:r>
                      <m:rPr>
                        <m:nor/>
                      </m:rPr>
                      <a:rPr lang="en-US" i="0" dirty="0" smtClean="0">
                        <a:latin typeface="Cambria Math" panose="02040503050406030204" pitchFamily="18" charset="0"/>
                      </a:rPr>
                      <m:t>kHz</m:t>
                    </m:r>
                  </m:oMath>
                </a14:m>
                <a:r>
                  <a:rPr lang="en-US" dirty="0"/>
                  <a:t>).</a:t>
                </a:r>
              </a:p>
            </p:txBody>
          </p:sp>
        </mc:Choice>
        <mc:Fallback xmlns="">
          <p:sp>
            <p:nvSpPr>
              <p:cNvPr id="59" name="TextBox 58">
                <a:extLst>
                  <a:ext uri="{FF2B5EF4-FFF2-40B4-BE49-F238E27FC236}">
                    <a16:creationId xmlns:a16="http://schemas.microsoft.com/office/drawing/2014/main" id="{F1652BA6-6297-F6E1-8331-4C1A6C8E5F72}"/>
                  </a:ext>
                </a:extLst>
              </p:cNvPr>
              <p:cNvSpPr txBox="1">
                <a:spLocks noRot="1" noChangeAspect="1" noMove="1" noResize="1" noEditPoints="1" noAdjustHandles="1" noChangeArrowheads="1" noChangeShapeType="1" noTextEdit="1"/>
              </p:cNvSpPr>
              <p:nvPr/>
            </p:nvSpPr>
            <p:spPr>
              <a:xfrm>
                <a:off x="3962400" y="1371600"/>
                <a:ext cx="2514600" cy="923330"/>
              </a:xfrm>
              <a:prstGeom prst="rect">
                <a:avLst/>
              </a:prstGeom>
              <a:blipFill>
                <a:blip r:embed="rId2"/>
                <a:stretch>
                  <a:fillRect l="-1937" t="-3311" b="-9934"/>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46866190-8C8F-7A63-6034-505655743453}"/>
              </a:ext>
            </a:extLst>
          </p:cNvPr>
          <p:cNvGrpSpPr/>
          <p:nvPr/>
        </p:nvGrpSpPr>
        <p:grpSpPr>
          <a:xfrm flipV="1">
            <a:off x="10291156" y="3208020"/>
            <a:ext cx="182880" cy="365760"/>
            <a:chOff x="937260" y="3467100"/>
            <a:chExt cx="182880" cy="365760"/>
          </a:xfrm>
        </p:grpSpPr>
        <p:sp>
          <p:nvSpPr>
            <p:cNvPr id="61" name="Oval 60">
              <a:extLst>
                <a:ext uri="{FF2B5EF4-FFF2-40B4-BE49-F238E27FC236}">
                  <a16:creationId xmlns:a16="http://schemas.microsoft.com/office/drawing/2014/main" id="{CD4FE219-584C-5665-16FA-59B9EACA93A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2AAE72B4-4723-80F3-BE7F-15239A2341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507FE9C-725B-71BC-2CA4-5F6DC1A17746}"/>
              </a:ext>
            </a:extLst>
          </p:cNvPr>
          <p:cNvGrpSpPr/>
          <p:nvPr/>
        </p:nvGrpSpPr>
        <p:grpSpPr>
          <a:xfrm>
            <a:off x="7480068" y="3208020"/>
            <a:ext cx="182880" cy="365760"/>
            <a:chOff x="937260" y="3467100"/>
            <a:chExt cx="182880" cy="365760"/>
          </a:xfrm>
        </p:grpSpPr>
        <p:sp>
          <p:nvSpPr>
            <p:cNvPr id="64" name="Oval 63">
              <a:extLst>
                <a:ext uri="{FF2B5EF4-FFF2-40B4-BE49-F238E27FC236}">
                  <a16:creationId xmlns:a16="http://schemas.microsoft.com/office/drawing/2014/main" id="{F37C1D1C-9DEA-D6A8-9A4A-44211B319E5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9E49CCC2-C696-125F-3CF2-00242FE8A2F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73C45CA-6807-016D-0420-6C31BFA9CCDB}"/>
              </a:ext>
            </a:extLst>
          </p:cNvPr>
          <p:cNvGrpSpPr/>
          <p:nvPr/>
        </p:nvGrpSpPr>
        <p:grpSpPr>
          <a:xfrm>
            <a:off x="8178336" y="3208020"/>
            <a:ext cx="182880" cy="365760"/>
            <a:chOff x="937260" y="3467100"/>
            <a:chExt cx="182880" cy="365760"/>
          </a:xfrm>
        </p:grpSpPr>
        <p:sp>
          <p:nvSpPr>
            <p:cNvPr id="67" name="Oval 66">
              <a:extLst>
                <a:ext uri="{FF2B5EF4-FFF2-40B4-BE49-F238E27FC236}">
                  <a16:creationId xmlns:a16="http://schemas.microsoft.com/office/drawing/2014/main" id="{094CAA10-283D-F98E-588C-538999492B2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8A33B9C3-C159-996F-657A-B223F0CF577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256C75F-DD94-B20E-85DA-A58EF9A13F78}"/>
              </a:ext>
            </a:extLst>
          </p:cNvPr>
          <p:cNvGrpSpPr/>
          <p:nvPr/>
        </p:nvGrpSpPr>
        <p:grpSpPr>
          <a:xfrm>
            <a:off x="8411092" y="3208020"/>
            <a:ext cx="182880" cy="365760"/>
            <a:chOff x="937260" y="3467100"/>
            <a:chExt cx="182880" cy="365760"/>
          </a:xfrm>
        </p:grpSpPr>
        <p:sp>
          <p:nvSpPr>
            <p:cNvPr id="70" name="Oval 69">
              <a:extLst>
                <a:ext uri="{FF2B5EF4-FFF2-40B4-BE49-F238E27FC236}">
                  <a16:creationId xmlns:a16="http://schemas.microsoft.com/office/drawing/2014/main" id="{DA174C81-F268-BA97-613B-0DB85876547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CB0A1673-C5A7-441B-8036-2760FD97BEE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0D8BF9-A7E1-4518-1B07-6F4F1E2005F3}"/>
              </a:ext>
            </a:extLst>
          </p:cNvPr>
          <p:cNvGrpSpPr/>
          <p:nvPr/>
        </p:nvGrpSpPr>
        <p:grpSpPr>
          <a:xfrm>
            <a:off x="6781800" y="3208020"/>
            <a:ext cx="182880" cy="365760"/>
            <a:chOff x="937260" y="3467100"/>
            <a:chExt cx="182880" cy="365760"/>
          </a:xfrm>
        </p:grpSpPr>
        <p:sp>
          <p:nvSpPr>
            <p:cNvPr id="73" name="Oval 72">
              <a:extLst>
                <a:ext uri="{FF2B5EF4-FFF2-40B4-BE49-F238E27FC236}">
                  <a16:creationId xmlns:a16="http://schemas.microsoft.com/office/drawing/2014/main" id="{842A627D-8863-0F77-0203-4BFBE58F31D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62AD2D3A-4EC8-3DE9-66C2-8FDA0A1009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C0F825C1-EF63-E0EC-9074-52AEA8AE2D85}"/>
              </a:ext>
            </a:extLst>
          </p:cNvPr>
          <p:cNvGrpSpPr/>
          <p:nvPr/>
        </p:nvGrpSpPr>
        <p:grpSpPr>
          <a:xfrm>
            <a:off x="7014556" y="3208020"/>
            <a:ext cx="182880" cy="365760"/>
            <a:chOff x="937260" y="3467100"/>
            <a:chExt cx="182880" cy="365760"/>
          </a:xfrm>
        </p:grpSpPr>
        <p:sp>
          <p:nvSpPr>
            <p:cNvPr id="76" name="Oval 75">
              <a:extLst>
                <a:ext uri="{FF2B5EF4-FFF2-40B4-BE49-F238E27FC236}">
                  <a16:creationId xmlns:a16="http://schemas.microsoft.com/office/drawing/2014/main" id="{E0EE6078-D689-4B52-3382-1AC67313B29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2497C162-6249-7296-F180-CB0997C179E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8D836E3-2B6F-80C3-4E0B-4BC66B754E03}"/>
              </a:ext>
            </a:extLst>
          </p:cNvPr>
          <p:cNvGrpSpPr/>
          <p:nvPr/>
        </p:nvGrpSpPr>
        <p:grpSpPr>
          <a:xfrm>
            <a:off x="8876604" y="3208020"/>
            <a:ext cx="182880" cy="365760"/>
            <a:chOff x="937260" y="3467100"/>
            <a:chExt cx="182880" cy="365760"/>
          </a:xfrm>
        </p:grpSpPr>
        <p:sp>
          <p:nvSpPr>
            <p:cNvPr id="79" name="Oval 78">
              <a:extLst>
                <a:ext uri="{FF2B5EF4-FFF2-40B4-BE49-F238E27FC236}">
                  <a16:creationId xmlns:a16="http://schemas.microsoft.com/office/drawing/2014/main" id="{963CF226-CD3C-A8F7-0D65-81466F0E36D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1911A574-C5F2-CAF9-CEF0-72AB100513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39D20E6-4162-E736-9BA9-EBF64469D2B8}"/>
              </a:ext>
            </a:extLst>
          </p:cNvPr>
          <p:cNvGrpSpPr/>
          <p:nvPr/>
        </p:nvGrpSpPr>
        <p:grpSpPr>
          <a:xfrm>
            <a:off x="7945580" y="3208020"/>
            <a:ext cx="182880" cy="365760"/>
            <a:chOff x="937260" y="3467100"/>
            <a:chExt cx="182880" cy="365760"/>
          </a:xfrm>
        </p:grpSpPr>
        <p:sp>
          <p:nvSpPr>
            <p:cNvPr id="82" name="Oval 81">
              <a:extLst>
                <a:ext uri="{FF2B5EF4-FFF2-40B4-BE49-F238E27FC236}">
                  <a16:creationId xmlns:a16="http://schemas.microsoft.com/office/drawing/2014/main" id="{7341A53E-CABA-7436-3F45-DFD59EBFCF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6707F756-31BC-9428-C450-E2B90BE37F8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0921B58-778D-5CB1-6238-766677012399}"/>
              </a:ext>
            </a:extLst>
          </p:cNvPr>
          <p:cNvGrpSpPr/>
          <p:nvPr/>
        </p:nvGrpSpPr>
        <p:grpSpPr>
          <a:xfrm>
            <a:off x="8643848" y="3208020"/>
            <a:ext cx="182880" cy="365760"/>
            <a:chOff x="937260" y="3467100"/>
            <a:chExt cx="182880" cy="365760"/>
          </a:xfrm>
        </p:grpSpPr>
        <p:sp>
          <p:nvSpPr>
            <p:cNvPr id="85" name="Oval 84">
              <a:extLst>
                <a:ext uri="{FF2B5EF4-FFF2-40B4-BE49-F238E27FC236}">
                  <a16:creationId xmlns:a16="http://schemas.microsoft.com/office/drawing/2014/main" id="{7E245FB1-2EAE-90A6-9D04-9B8AFE12F55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981472BF-4F09-A49D-B897-1645B5BFE16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40E9B1EB-F389-B0CE-85E1-3F67203FBC05}"/>
              </a:ext>
            </a:extLst>
          </p:cNvPr>
          <p:cNvGrpSpPr/>
          <p:nvPr/>
        </p:nvGrpSpPr>
        <p:grpSpPr>
          <a:xfrm>
            <a:off x="7712824" y="3208020"/>
            <a:ext cx="182880" cy="365760"/>
            <a:chOff x="937260" y="3467100"/>
            <a:chExt cx="182880" cy="365760"/>
          </a:xfrm>
        </p:grpSpPr>
        <p:sp>
          <p:nvSpPr>
            <p:cNvPr id="88" name="Oval 87">
              <a:extLst>
                <a:ext uri="{FF2B5EF4-FFF2-40B4-BE49-F238E27FC236}">
                  <a16:creationId xmlns:a16="http://schemas.microsoft.com/office/drawing/2014/main" id="{3A347546-7482-A98C-02CE-BCAD13B4C99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25BAC13B-3127-1820-C09B-067E7EEEC19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ED9D4FA-4CF4-4EA6-2920-F549A6B280EB}"/>
              </a:ext>
            </a:extLst>
          </p:cNvPr>
          <p:cNvGrpSpPr/>
          <p:nvPr/>
        </p:nvGrpSpPr>
        <p:grpSpPr>
          <a:xfrm>
            <a:off x="9342120" y="3208020"/>
            <a:ext cx="182880" cy="365760"/>
            <a:chOff x="937260" y="3467100"/>
            <a:chExt cx="182880" cy="365760"/>
          </a:xfrm>
        </p:grpSpPr>
        <p:sp>
          <p:nvSpPr>
            <p:cNvPr id="91" name="Oval 90">
              <a:extLst>
                <a:ext uri="{FF2B5EF4-FFF2-40B4-BE49-F238E27FC236}">
                  <a16:creationId xmlns:a16="http://schemas.microsoft.com/office/drawing/2014/main" id="{FDF651BB-2457-5459-6883-8BE127312D7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7AFE4FD3-DBDA-E70C-9B0F-0ABFF2B1FAC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FF260A9-F27D-B6C6-F76F-75C76687225B}"/>
              </a:ext>
            </a:extLst>
          </p:cNvPr>
          <p:cNvGrpSpPr/>
          <p:nvPr/>
        </p:nvGrpSpPr>
        <p:grpSpPr>
          <a:xfrm>
            <a:off x="9109360" y="3208020"/>
            <a:ext cx="182880" cy="365760"/>
            <a:chOff x="937260" y="3467100"/>
            <a:chExt cx="182880" cy="365760"/>
          </a:xfrm>
        </p:grpSpPr>
        <p:sp>
          <p:nvSpPr>
            <p:cNvPr id="94" name="Oval 93">
              <a:extLst>
                <a:ext uri="{FF2B5EF4-FFF2-40B4-BE49-F238E27FC236}">
                  <a16:creationId xmlns:a16="http://schemas.microsoft.com/office/drawing/2014/main" id="{34BB0937-B10B-4351-1AFA-362BDBFD86A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3282067A-DAC6-21C8-B5B4-184153DEDED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D84CE6A9-2E0A-1424-11CF-682E75710A5C}"/>
              </a:ext>
            </a:extLst>
          </p:cNvPr>
          <p:cNvGrpSpPr/>
          <p:nvPr/>
        </p:nvGrpSpPr>
        <p:grpSpPr>
          <a:xfrm>
            <a:off x="7247312" y="3208020"/>
            <a:ext cx="182880" cy="365760"/>
            <a:chOff x="937260" y="3467100"/>
            <a:chExt cx="182880" cy="365760"/>
          </a:xfrm>
        </p:grpSpPr>
        <p:sp>
          <p:nvSpPr>
            <p:cNvPr id="97" name="Oval 96">
              <a:extLst>
                <a:ext uri="{FF2B5EF4-FFF2-40B4-BE49-F238E27FC236}">
                  <a16:creationId xmlns:a16="http://schemas.microsoft.com/office/drawing/2014/main" id="{86BF7D54-D2C2-49E2-53F0-BC536E28F5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1719A90D-8D95-87E6-97BC-3707F6A85CB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3A2EB0E5-4199-58C7-3E2A-0DD04FF13F20}"/>
              </a:ext>
            </a:extLst>
          </p:cNvPr>
          <p:cNvGrpSpPr/>
          <p:nvPr/>
        </p:nvGrpSpPr>
        <p:grpSpPr>
          <a:xfrm flipV="1">
            <a:off x="10058400" y="3208020"/>
            <a:ext cx="182880" cy="365760"/>
            <a:chOff x="937260" y="3467100"/>
            <a:chExt cx="182880" cy="365760"/>
          </a:xfrm>
        </p:grpSpPr>
        <p:sp>
          <p:nvSpPr>
            <p:cNvPr id="103" name="Oval 102">
              <a:extLst>
                <a:ext uri="{FF2B5EF4-FFF2-40B4-BE49-F238E27FC236}">
                  <a16:creationId xmlns:a16="http://schemas.microsoft.com/office/drawing/2014/main" id="{3848ED9B-860C-A46F-ACB3-814A89B804D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59463B8D-0264-A15F-4613-634F5833BB8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0CF5755A-A25E-959E-7518-2B4D45644762}"/>
              </a:ext>
            </a:extLst>
          </p:cNvPr>
          <p:cNvGrpSpPr/>
          <p:nvPr/>
        </p:nvGrpSpPr>
        <p:grpSpPr>
          <a:xfrm flipV="1">
            <a:off x="10756668" y="3208020"/>
            <a:ext cx="182880" cy="365760"/>
            <a:chOff x="937260" y="3467100"/>
            <a:chExt cx="182880" cy="365760"/>
          </a:xfrm>
        </p:grpSpPr>
        <p:sp>
          <p:nvSpPr>
            <p:cNvPr id="106" name="Oval 105">
              <a:extLst>
                <a:ext uri="{FF2B5EF4-FFF2-40B4-BE49-F238E27FC236}">
                  <a16:creationId xmlns:a16="http://schemas.microsoft.com/office/drawing/2014/main" id="{9E63082E-A7E4-E075-12E1-A322E83B82A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77F41BB0-197D-5A8F-798C-BCD92A482F1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74CB114-7526-8A76-97B0-82D416523B6C}"/>
              </a:ext>
            </a:extLst>
          </p:cNvPr>
          <p:cNvGrpSpPr/>
          <p:nvPr/>
        </p:nvGrpSpPr>
        <p:grpSpPr>
          <a:xfrm flipV="1">
            <a:off x="10523912" y="3208020"/>
            <a:ext cx="182880" cy="365760"/>
            <a:chOff x="937260" y="3467100"/>
            <a:chExt cx="182880" cy="365760"/>
          </a:xfrm>
        </p:grpSpPr>
        <p:sp>
          <p:nvSpPr>
            <p:cNvPr id="109" name="Oval 108">
              <a:extLst>
                <a:ext uri="{FF2B5EF4-FFF2-40B4-BE49-F238E27FC236}">
                  <a16:creationId xmlns:a16="http://schemas.microsoft.com/office/drawing/2014/main" id="{6F8A1B2E-14A9-8DE4-AE3F-830DD8C518B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EAEDE321-37F6-FB3B-0FE5-F47F6F2D971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Cross 110">
            <a:extLst>
              <a:ext uri="{FF2B5EF4-FFF2-40B4-BE49-F238E27FC236}">
                <a16:creationId xmlns:a16="http://schemas.microsoft.com/office/drawing/2014/main" id="{862D4BF7-3DC0-8F28-6B16-79EE94886C46}"/>
              </a:ext>
            </a:extLst>
          </p:cNvPr>
          <p:cNvSpPr/>
          <p:nvPr/>
        </p:nvSpPr>
        <p:spPr>
          <a:xfrm>
            <a:off x="9616440" y="3810000"/>
            <a:ext cx="365760" cy="365760"/>
          </a:xfrm>
          <a:prstGeom prst="plus">
            <a:avLst>
              <a:gd name="adj" fmla="val 388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7022C6-60C5-2397-6E13-E79A1E2184C3}"/>
              </a:ext>
            </a:extLst>
          </p:cNvPr>
          <p:cNvSpPr/>
          <p:nvPr/>
        </p:nvSpPr>
        <p:spPr>
          <a:xfrm>
            <a:off x="9616440" y="3352800"/>
            <a:ext cx="36576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D4039F7-A3E5-38C0-2D9F-96CB58FCA508}"/>
              </a:ext>
            </a:extLst>
          </p:cNvPr>
          <p:cNvGrpSpPr/>
          <p:nvPr/>
        </p:nvGrpSpPr>
        <p:grpSpPr>
          <a:xfrm flipV="1">
            <a:off x="10291156" y="3810000"/>
            <a:ext cx="182880" cy="365760"/>
            <a:chOff x="937260" y="3467100"/>
            <a:chExt cx="182880" cy="365760"/>
          </a:xfrm>
        </p:grpSpPr>
        <p:sp>
          <p:nvSpPr>
            <p:cNvPr id="114" name="Oval 113">
              <a:extLst>
                <a:ext uri="{FF2B5EF4-FFF2-40B4-BE49-F238E27FC236}">
                  <a16:creationId xmlns:a16="http://schemas.microsoft.com/office/drawing/2014/main" id="{EFBF8458-FA95-D22B-E2C7-34E85158A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7CF8056-6644-D5DB-D0FD-059A08CBE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73E045F-9A0B-410F-1D6E-8379294AC5FE}"/>
              </a:ext>
            </a:extLst>
          </p:cNvPr>
          <p:cNvGrpSpPr/>
          <p:nvPr/>
        </p:nvGrpSpPr>
        <p:grpSpPr>
          <a:xfrm>
            <a:off x="7480068" y="3810000"/>
            <a:ext cx="182880" cy="365760"/>
            <a:chOff x="937260" y="3467100"/>
            <a:chExt cx="182880" cy="365760"/>
          </a:xfrm>
        </p:grpSpPr>
        <p:sp>
          <p:nvSpPr>
            <p:cNvPr id="117" name="Oval 116">
              <a:extLst>
                <a:ext uri="{FF2B5EF4-FFF2-40B4-BE49-F238E27FC236}">
                  <a16:creationId xmlns:a16="http://schemas.microsoft.com/office/drawing/2014/main" id="{8458157E-1390-907D-5C30-81BED3FB4F0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949EC0DC-D726-88DB-7BF1-FF1B9AE189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46BB809A-32DB-8E3A-D41B-58342DB8DF39}"/>
              </a:ext>
            </a:extLst>
          </p:cNvPr>
          <p:cNvGrpSpPr/>
          <p:nvPr/>
        </p:nvGrpSpPr>
        <p:grpSpPr>
          <a:xfrm>
            <a:off x="8178336" y="3810000"/>
            <a:ext cx="182880" cy="365760"/>
            <a:chOff x="937260" y="3467100"/>
            <a:chExt cx="182880" cy="365760"/>
          </a:xfrm>
        </p:grpSpPr>
        <p:sp>
          <p:nvSpPr>
            <p:cNvPr id="120" name="Oval 119">
              <a:extLst>
                <a:ext uri="{FF2B5EF4-FFF2-40B4-BE49-F238E27FC236}">
                  <a16:creationId xmlns:a16="http://schemas.microsoft.com/office/drawing/2014/main" id="{68098B64-DCBB-5800-2EAB-304B011EDB6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FA4BA622-F2ED-AF27-CEEC-D3982FA9AE0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F82E3BFA-1F93-95AC-BE76-1BBFF8324ABB}"/>
              </a:ext>
            </a:extLst>
          </p:cNvPr>
          <p:cNvGrpSpPr/>
          <p:nvPr/>
        </p:nvGrpSpPr>
        <p:grpSpPr>
          <a:xfrm>
            <a:off x="8411092" y="3810000"/>
            <a:ext cx="182880" cy="365760"/>
            <a:chOff x="937260" y="3467100"/>
            <a:chExt cx="182880" cy="365760"/>
          </a:xfrm>
        </p:grpSpPr>
        <p:sp>
          <p:nvSpPr>
            <p:cNvPr id="123" name="Oval 122">
              <a:extLst>
                <a:ext uri="{FF2B5EF4-FFF2-40B4-BE49-F238E27FC236}">
                  <a16:creationId xmlns:a16="http://schemas.microsoft.com/office/drawing/2014/main" id="{236AF725-EBF5-D71F-AD80-0592C24D88F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4" name="Straight Arrow Connector 123">
              <a:extLst>
                <a:ext uri="{FF2B5EF4-FFF2-40B4-BE49-F238E27FC236}">
                  <a16:creationId xmlns:a16="http://schemas.microsoft.com/office/drawing/2014/main" id="{A56D3E2F-B91D-9D69-A983-80F8536C5BF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6D3CFE8-FB80-3D55-CA11-07AF126B6BFC}"/>
              </a:ext>
            </a:extLst>
          </p:cNvPr>
          <p:cNvGrpSpPr/>
          <p:nvPr/>
        </p:nvGrpSpPr>
        <p:grpSpPr>
          <a:xfrm>
            <a:off x="6781800" y="3810000"/>
            <a:ext cx="182880" cy="365760"/>
            <a:chOff x="937260" y="3467100"/>
            <a:chExt cx="182880" cy="365760"/>
          </a:xfrm>
        </p:grpSpPr>
        <p:sp>
          <p:nvSpPr>
            <p:cNvPr id="126" name="Oval 125">
              <a:extLst>
                <a:ext uri="{FF2B5EF4-FFF2-40B4-BE49-F238E27FC236}">
                  <a16:creationId xmlns:a16="http://schemas.microsoft.com/office/drawing/2014/main" id="{5D5AF672-AF0F-41F3-F026-4FE759ADB0E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0B8B508B-2E88-1A12-D835-1EF4B0A94F0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55076FBA-F059-44F3-2478-C2AF52F4307D}"/>
              </a:ext>
            </a:extLst>
          </p:cNvPr>
          <p:cNvGrpSpPr/>
          <p:nvPr/>
        </p:nvGrpSpPr>
        <p:grpSpPr>
          <a:xfrm>
            <a:off x="7014556" y="3810000"/>
            <a:ext cx="182880" cy="365760"/>
            <a:chOff x="937260" y="3467100"/>
            <a:chExt cx="182880" cy="365760"/>
          </a:xfrm>
        </p:grpSpPr>
        <p:sp>
          <p:nvSpPr>
            <p:cNvPr id="129" name="Oval 128">
              <a:extLst>
                <a:ext uri="{FF2B5EF4-FFF2-40B4-BE49-F238E27FC236}">
                  <a16:creationId xmlns:a16="http://schemas.microsoft.com/office/drawing/2014/main" id="{F5F02AB6-370B-DC4B-EA62-96BA5858F0E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0" name="Straight Arrow Connector 129">
              <a:extLst>
                <a:ext uri="{FF2B5EF4-FFF2-40B4-BE49-F238E27FC236}">
                  <a16:creationId xmlns:a16="http://schemas.microsoft.com/office/drawing/2014/main" id="{B0923475-BF56-EAD7-EFDA-BB84146B25A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33DF99-4132-1C95-5A0A-8E25B91259A2}"/>
              </a:ext>
            </a:extLst>
          </p:cNvPr>
          <p:cNvGrpSpPr/>
          <p:nvPr/>
        </p:nvGrpSpPr>
        <p:grpSpPr>
          <a:xfrm>
            <a:off x="8876604" y="3810000"/>
            <a:ext cx="182880" cy="365760"/>
            <a:chOff x="937260" y="3467100"/>
            <a:chExt cx="182880" cy="365760"/>
          </a:xfrm>
        </p:grpSpPr>
        <p:sp>
          <p:nvSpPr>
            <p:cNvPr id="132" name="Oval 131">
              <a:extLst>
                <a:ext uri="{FF2B5EF4-FFF2-40B4-BE49-F238E27FC236}">
                  <a16:creationId xmlns:a16="http://schemas.microsoft.com/office/drawing/2014/main" id="{EFC95E20-E454-C6B0-BC38-FE49BAD9ED9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875C0321-33E2-5196-63A7-6D29DD4E11E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713ADA2-1A1D-3E58-7B05-E1D3D6279B0D}"/>
              </a:ext>
            </a:extLst>
          </p:cNvPr>
          <p:cNvGrpSpPr/>
          <p:nvPr/>
        </p:nvGrpSpPr>
        <p:grpSpPr>
          <a:xfrm>
            <a:off x="7945580" y="3810000"/>
            <a:ext cx="182880" cy="365760"/>
            <a:chOff x="937260" y="3467100"/>
            <a:chExt cx="182880" cy="365760"/>
          </a:xfrm>
        </p:grpSpPr>
        <p:sp>
          <p:nvSpPr>
            <p:cNvPr id="135" name="Oval 134">
              <a:extLst>
                <a:ext uri="{FF2B5EF4-FFF2-40B4-BE49-F238E27FC236}">
                  <a16:creationId xmlns:a16="http://schemas.microsoft.com/office/drawing/2014/main" id="{70BB7405-B677-ACD3-94C7-82717F6B878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6" name="Straight Arrow Connector 135">
              <a:extLst>
                <a:ext uri="{FF2B5EF4-FFF2-40B4-BE49-F238E27FC236}">
                  <a16:creationId xmlns:a16="http://schemas.microsoft.com/office/drawing/2014/main" id="{A2193968-FE83-8E58-712A-AEB791CF5BF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F246E4E-4F88-52FB-B852-68FA764CE84B}"/>
              </a:ext>
            </a:extLst>
          </p:cNvPr>
          <p:cNvGrpSpPr/>
          <p:nvPr/>
        </p:nvGrpSpPr>
        <p:grpSpPr>
          <a:xfrm>
            <a:off x="8643848" y="3810000"/>
            <a:ext cx="182880" cy="365760"/>
            <a:chOff x="937260" y="3467100"/>
            <a:chExt cx="182880" cy="365760"/>
          </a:xfrm>
        </p:grpSpPr>
        <p:sp>
          <p:nvSpPr>
            <p:cNvPr id="138" name="Oval 137">
              <a:extLst>
                <a:ext uri="{FF2B5EF4-FFF2-40B4-BE49-F238E27FC236}">
                  <a16:creationId xmlns:a16="http://schemas.microsoft.com/office/drawing/2014/main" id="{ECD7DC92-C668-DDF2-6030-C8E05365458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070428FB-02E0-5F54-AA8B-412BD100421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F035148-7E8D-0565-666F-F3D5B0721861}"/>
              </a:ext>
            </a:extLst>
          </p:cNvPr>
          <p:cNvGrpSpPr/>
          <p:nvPr/>
        </p:nvGrpSpPr>
        <p:grpSpPr>
          <a:xfrm>
            <a:off x="7712824" y="3810000"/>
            <a:ext cx="182880" cy="365760"/>
            <a:chOff x="937260" y="3467100"/>
            <a:chExt cx="182880" cy="365760"/>
          </a:xfrm>
        </p:grpSpPr>
        <p:sp>
          <p:nvSpPr>
            <p:cNvPr id="141" name="Oval 140">
              <a:extLst>
                <a:ext uri="{FF2B5EF4-FFF2-40B4-BE49-F238E27FC236}">
                  <a16:creationId xmlns:a16="http://schemas.microsoft.com/office/drawing/2014/main" id="{CB7A45DF-23E4-A463-C4ED-ECD50E290DA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021892D5-3C27-B4D3-02A8-3E444EE135C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976AA82-789A-FCE3-0AAA-244FC87612D8}"/>
              </a:ext>
            </a:extLst>
          </p:cNvPr>
          <p:cNvGrpSpPr/>
          <p:nvPr/>
        </p:nvGrpSpPr>
        <p:grpSpPr>
          <a:xfrm>
            <a:off x="9342120" y="3810000"/>
            <a:ext cx="182880" cy="365760"/>
            <a:chOff x="937260" y="3467100"/>
            <a:chExt cx="182880" cy="365760"/>
          </a:xfrm>
        </p:grpSpPr>
        <p:sp>
          <p:nvSpPr>
            <p:cNvPr id="144" name="Oval 143">
              <a:extLst>
                <a:ext uri="{FF2B5EF4-FFF2-40B4-BE49-F238E27FC236}">
                  <a16:creationId xmlns:a16="http://schemas.microsoft.com/office/drawing/2014/main" id="{6BC8ED76-BCAC-9A1B-D836-172F610044E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E5D429E9-1804-F384-3202-77CD04C8829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0A66A730-CF9C-47EE-3101-F83E3FF1AEB5}"/>
              </a:ext>
            </a:extLst>
          </p:cNvPr>
          <p:cNvGrpSpPr/>
          <p:nvPr/>
        </p:nvGrpSpPr>
        <p:grpSpPr>
          <a:xfrm>
            <a:off x="9109360" y="3810000"/>
            <a:ext cx="182880" cy="365760"/>
            <a:chOff x="937260" y="3467100"/>
            <a:chExt cx="182880" cy="365760"/>
          </a:xfrm>
        </p:grpSpPr>
        <p:sp>
          <p:nvSpPr>
            <p:cNvPr id="147" name="Oval 146">
              <a:extLst>
                <a:ext uri="{FF2B5EF4-FFF2-40B4-BE49-F238E27FC236}">
                  <a16:creationId xmlns:a16="http://schemas.microsoft.com/office/drawing/2014/main" id="{4C54829C-89A2-4A50-204F-BF6DD80C6A5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8" name="Straight Arrow Connector 147">
              <a:extLst>
                <a:ext uri="{FF2B5EF4-FFF2-40B4-BE49-F238E27FC236}">
                  <a16:creationId xmlns:a16="http://schemas.microsoft.com/office/drawing/2014/main" id="{CD769E1D-9AB5-9E87-E994-4263F1C875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F0B2B6BD-DCE5-3CDD-A2F6-F0B6872004DC}"/>
              </a:ext>
            </a:extLst>
          </p:cNvPr>
          <p:cNvGrpSpPr/>
          <p:nvPr/>
        </p:nvGrpSpPr>
        <p:grpSpPr>
          <a:xfrm>
            <a:off x="7247312" y="3810000"/>
            <a:ext cx="182880" cy="365760"/>
            <a:chOff x="937260" y="3467100"/>
            <a:chExt cx="182880" cy="365760"/>
          </a:xfrm>
        </p:grpSpPr>
        <p:sp>
          <p:nvSpPr>
            <p:cNvPr id="150" name="Oval 149">
              <a:extLst>
                <a:ext uri="{FF2B5EF4-FFF2-40B4-BE49-F238E27FC236}">
                  <a16:creationId xmlns:a16="http://schemas.microsoft.com/office/drawing/2014/main" id="{47694DCD-4566-C3F3-47A8-8154E4CA48A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9188D9F5-8232-A344-D795-74B18081E5E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BED3A1AB-42A8-68C1-D4FE-7F0DF777C2FF}"/>
              </a:ext>
            </a:extLst>
          </p:cNvPr>
          <p:cNvGrpSpPr/>
          <p:nvPr/>
        </p:nvGrpSpPr>
        <p:grpSpPr>
          <a:xfrm flipV="1">
            <a:off x="10058400" y="3810000"/>
            <a:ext cx="182880" cy="365760"/>
            <a:chOff x="937260" y="3467100"/>
            <a:chExt cx="182880" cy="365760"/>
          </a:xfrm>
        </p:grpSpPr>
        <p:sp>
          <p:nvSpPr>
            <p:cNvPr id="156" name="Oval 155">
              <a:extLst>
                <a:ext uri="{FF2B5EF4-FFF2-40B4-BE49-F238E27FC236}">
                  <a16:creationId xmlns:a16="http://schemas.microsoft.com/office/drawing/2014/main" id="{DF34D13F-675E-76AE-811C-F4659D5BC79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C02AB107-DB8C-7A2C-DFB9-DFA6A0907BA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1132146-17C8-4D59-84C7-7B8F3F7B0521}"/>
              </a:ext>
            </a:extLst>
          </p:cNvPr>
          <p:cNvGrpSpPr/>
          <p:nvPr/>
        </p:nvGrpSpPr>
        <p:grpSpPr>
          <a:xfrm flipV="1">
            <a:off x="10756668" y="3810000"/>
            <a:ext cx="182880" cy="365760"/>
            <a:chOff x="937260" y="3467100"/>
            <a:chExt cx="182880" cy="365760"/>
          </a:xfrm>
        </p:grpSpPr>
        <p:sp>
          <p:nvSpPr>
            <p:cNvPr id="159" name="Oval 158">
              <a:extLst>
                <a:ext uri="{FF2B5EF4-FFF2-40B4-BE49-F238E27FC236}">
                  <a16:creationId xmlns:a16="http://schemas.microsoft.com/office/drawing/2014/main" id="{3B1CB5A3-3504-3D75-6B41-4AC86D4FFD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B523FC13-1AA8-3EC5-9163-A469C865F30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CD880D9-7205-339C-F620-6F52D6685173}"/>
              </a:ext>
            </a:extLst>
          </p:cNvPr>
          <p:cNvGrpSpPr/>
          <p:nvPr/>
        </p:nvGrpSpPr>
        <p:grpSpPr>
          <a:xfrm flipV="1">
            <a:off x="10523912" y="3810000"/>
            <a:ext cx="182880" cy="365760"/>
            <a:chOff x="937260" y="3467100"/>
            <a:chExt cx="182880" cy="365760"/>
          </a:xfrm>
        </p:grpSpPr>
        <p:sp>
          <p:nvSpPr>
            <p:cNvPr id="162" name="Oval 161">
              <a:extLst>
                <a:ext uri="{FF2B5EF4-FFF2-40B4-BE49-F238E27FC236}">
                  <a16:creationId xmlns:a16="http://schemas.microsoft.com/office/drawing/2014/main" id="{52704998-7FC5-F75A-D19B-18FEC87AA89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4AB73B15-E738-4507-B878-7D753EAE2C8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87A4EDF4-D39C-04AC-7CFD-B44872F38BBF}"/>
              </a:ext>
            </a:extLst>
          </p:cNvPr>
          <p:cNvCxnSpPr/>
          <p:nvPr/>
        </p:nvCxnSpPr>
        <p:spPr>
          <a:xfrm>
            <a:off x="6629400" y="3657600"/>
            <a:ext cx="4480560" cy="60960"/>
          </a:xfrm>
          <a:prstGeom prst="line">
            <a:avLst/>
          </a:prstGeom>
          <a:ln w="38100"/>
        </p:spPr>
        <p:style>
          <a:lnRef idx="2">
            <a:schemeClr val="accent3">
              <a:shade val="50000"/>
            </a:schemeClr>
          </a:lnRef>
          <a:fillRef idx="1">
            <a:schemeClr val="accent3"/>
          </a:fillRef>
          <a:effectRef idx="0">
            <a:schemeClr val="accent3"/>
          </a:effectRef>
          <a:fontRef idx="minor">
            <a:schemeClr val="lt1"/>
          </a:fontRef>
        </p:style>
      </p:cxnSp>
      <p:sp>
        <p:nvSpPr>
          <p:cNvPr id="167" name="Thought Bubble: Cloud 166">
            <a:extLst>
              <a:ext uri="{FF2B5EF4-FFF2-40B4-BE49-F238E27FC236}">
                <a16:creationId xmlns:a16="http://schemas.microsoft.com/office/drawing/2014/main" id="{7326643C-E4C2-6593-0898-BED896E5270D}"/>
              </a:ext>
            </a:extLst>
          </p:cNvPr>
          <p:cNvSpPr/>
          <p:nvPr/>
        </p:nvSpPr>
        <p:spPr>
          <a:xfrm>
            <a:off x="4267200" y="2895600"/>
            <a:ext cx="1661161" cy="1374648"/>
          </a:xfrm>
          <a:prstGeom prst="cloudCallout">
            <a:avLst>
              <a:gd name="adj1" fmla="val -99277"/>
              <a:gd name="adj2" fmla="val -86251"/>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70C0"/>
                </a:solidFill>
                <a:latin typeface="Arial Black" panose="020B0A04020102020204" pitchFamily="34" charset="0"/>
              </a:rPr>
              <a:t>?</a:t>
            </a:r>
            <a:endParaRPr lang="en-US" b="1" dirty="0">
              <a:solidFill>
                <a:srgbClr val="0070C0"/>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44BE87E9-3E1B-621D-26F2-CE8CCE4186F7}"/>
                  </a:ext>
                </a:extLst>
              </p:cNvPr>
              <p:cNvSpPr txBox="1"/>
              <p:nvPr/>
            </p:nvSpPr>
            <p:spPr>
              <a:xfrm>
                <a:off x="304799" y="5016985"/>
                <a:ext cx="11049001" cy="1460015"/>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a:solidFill>
                      <a:srgbClr val="0070C0"/>
                    </a:solidFill>
                  </a:rPr>
                  <a:t>For the determination of the polarization will have to devise a scattering experiment which is spin-dependent.</a:t>
                </a:r>
              </a:p>
              <a:p>
                <a:pPr marL="285750" indent="-285750" algn="l">
                  <a:spcAft>
                    <a:spcPts val="600"/>
                  </a:spcAft>
                  <a:buFont typeface="Arial" panose="020B0604020202020204" pitchFamily="34" charset="0"/>
                  <a:buChar char="•"/>
                </a:pPr>
                <a:r>
                  <a:rPr lang="en-US" dirty="0">
                    <a:solidFill>
                      <a:srgbClr val="0070C0"/>
                    </a:solidFill>
                  </a:rPr>
                  <a:t>We will need a representative sample of scattered particles to make conclusive statements about the polarization.</a:t>
                </a:r>
              </a:p>
              <a:p>
                <a:pPr marL="285750" indent="-285750" algn="l">
                  <a:spcAft>
                    <a:spcPts val="600"/>
                  </a:spcAft>
                  <a:buFont typeface="Arial" panose="020B0604020202020204" pitchFamily="34" charset="0"/>
                  <a:buChar char="•"/>
                </a:pPr>
                <a:r>
                  <a:rPr lang="en-US" dirty="0">
                    <a:solidFill>
                      <a:srgbClr val="0070C0"/>
                    </a:solidFill>
                  </a:rPr>
                  <a:t>Only a fraction of the scattering probability will depend on the spin: </a:t>
                </a:r>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0</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𝑠</m:t>
                        </m:r>
                      </m:sub>
                    </m:sSub>
                  </m:oMath>
                </a14:m>
                <a:endParaRPr lang="en-US" dirty="0">
                  <a:solidFill>
                    <a:srgbClr val="0070C0"/>
                  </a:solidFill>
                </a:endParaRPr>
              </a:p>
              <a:p>
                <a:pPr marL="285750" indent="-285750" algn="l">
                  <a:spcAft>
                    <a:spcPts val="600"/>
                  </a:spcAft>
                  <a:buFont typeface="Arial" panose="020B0604020202020204" pitchFamily="34" charset="0"/>
                  <a:buChar char="•"/>
                </a:pPr>
                <a:r>
                  <a:rPr lang="en-US" dirty="0">
                    <a:solidFill>
                      <a:srgbClr val="0070C0"/>
                    </a:solidFill>
                  </a:rPr>
                  <a:t>It is convenient to introduce an asymmetry: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=2</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𝑠</m:t>
                        </m:r>
                      </m:sub>
                    </m:sSub>
                  </m:oMath>
                </a14:m>
                <a:endParaRPr lang="en-US" b="0" dirty="0">
                  <a:solidFill>
                    <a:srgbClr val="0070C0"/>
                  </a:solidFill>
                </a:endParaRPr>
              </a:p>
            </p:txBody>
          </p:sp>
        </mc:Choice>
        <mc:Fallback xmlns="">
          <p:sp>
            <p:nvSpPr>
              <p:cNvPr id="168" name="TextBox 167">
                <a:extLst>
                  <a:ext uri="{FF2B5EF4-FFF2-40B4-BE49-F238E27FC236}">
                    <a16:creationId xmlns:a16="http://schemas.microsoft.com/office/drawing/2014/main" id="{44BE87E9-3E1B-621D-26F2-CE8CCE4186F7}"/>
                  </a:ext>
                </a:extLst>
              </p:cNvPr>
              <p:cNvSpPr txBox="1">
                <a:spLocks noRot="1" noChangeAspect="1" noMove="1" noResize="1" noEditPoints="1" noAdjustHandles="1" noChangeArrowheads="1" noChangeShapeType="1" noTextEdit="1"/>
              </p:cNvSpPr>
              <p:nvPr/>
            </p:nvSpPr>
            <p:spPr>
              <a:xfrm>
                <a:off x="304799" y="5016985"/>
                <a:ext cx="11049001" cy="1460015"/>
              </a:xfrm>
              <a:prstGeom prst="rect">
                <a:avLst/>
              </a:prstGeom>
              <a:blipFill>
                <a:blip r:embed="rId3"/>
                <a:stretch>
                  <a:fillRect l="-331" t="-2500" r="-386" b="-5833"/>
                </a:stretch>
              </a:blipFill>
            </p:spPr>
            <p:txBody>
              <a:bodyPr/>
              <a:lstStyle/>
              <a:p>
                <a:r>
                  <a:rPr lang="en-US">
                    <a:noFill/>
                  </a:rPr>
                  <a:t> </a:t>
                </a:r>
              </a:p>
            </p:txBody>
          </p:sp>
        </mc:Fallback>
      </mc:AlternateContent>
    </p:spTree>
    <p:extLst>
      <p:ext uri="{BB962C8B-B14F-4D97-AF65-F5344CB8AC3E}">
        <p14:creationId xmlns:p14="http://schemas.microsoft.com/office/powerpoint/2010/main" val="3546061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6553200" y="3276938"/>
            <a:ext cx="3886200" cy="2895262"/>
            <a:chOff x="1371600" y="2786877"/>
            <a:chExt cx="3886200" cy="2895262"/>
          </a:xfrm>
        </p:grpSpPr>
        <p:cxnSp>
          <p:nvCxnSpPr>
            <p:cNvPr id="18" name="Straight Arrow Connector 17"/>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6" name="Straight Arrow Connector 35"/>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43" name="Parallelogram 42"/>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48" name="TextBox 47"/>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2" name="Title 1"/>
          <p:cNvSpPr>
            <a:spLocks noGrp="1"/>
          </p:cNvSpPr>
          <p:nvPr>
            <p:ph type="title"/>
          </p:nvPr>
        </p:nvSpPr>
        <p:spPr/>
        <p:txBody>
          <a:bodyPr/>
          <a:lstStyle/>
          <a:p>
            <a:r>
              <a:rPr lang="en-US" dirty="0"/>
              <a:t>The Right Frame</a:t>
            </a:r>
          </a:p>
        </p:txBody>
      </p:sp>
      <p:sp>
        <p:nvSpPr>
          <p:cNvPr id="15" name="Slide Number Placeholder 14"/>
          <p:cNvSpPr>
            <a:spLocks noGrp="1"/>
          </p:cNvSpPr>
          <p:nvPr>
            <p:ph type="sldNum" sz="quarter" idx="10"/>
          </p:nvPr>
        </p:nvSpPr>
        <p:spPr/>
        <p:txBody>
          <a:bodyPr/>
          <a:lstStyle/>
          <a:p>
            <a:fld id="{A0A6B1D2-9F4A-4487-A4FC-D9A9DF316B44}" type="slidenum">
              <a:rPr lang="en-US" smtClean="0"/>
              <a:t>32</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6358472" cy="143116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The momentum and spin direction define a coordinate system.</a:t>
                </a:r>
              </a:p>
              <a:p>
                <a:pPr lvl="1">
                  <a:spcAft>
                    <a:spcPts val="600"/>
                  </a:spcAft>
                </a:pPr>
                <a:r>
                  <a:rPr lang="en-US" dirty="0"/>
                  <a:t>Longitudinal </a:t>
                </a:r>
                <a14:m>
                  <m:oMath xmlns:m="http://schemas.openxmlformats.org/officeDocument/2006/math">
                    <m:r>
                      <a:rPr lang="en-US" b="1" i="1" dirty="0" smtClean="0">
                        <a:latin typeface="Cambria Math" panose="02040503050406030204" pitchFamily="18" charset="0"/>
                      </a:rPr>
                      <m:t>𝑳</m:t>
                    </m:r>
                  </m:oMath>
                </a14:m>
                <a:endParaRPr lang="en-US" b="1" dirty="0"/>
              </a:p>
              <a:p>
                <a:pPr lvl="1">
                  <a:spcAft>
                    <a:spcPts val="600"/>
                  </a:spcAft>
                </a:pPr>
                <a:r>
                  <a:rPr lang="en-US" dirty="0"/>
                  <a:t>Normal </a:t>
                </a:r>
                <a14:m>
                  <m:oMath xmlns:m="http://schemas.openxmlformats.org/officeDocument/2006/math">
                    <m:r>
                      <a:rPr lang="en-US" b="1" i="1" dirty="0" smtClean="0">
                        <a:latin typeface="Cambria Math" panose="02040503050406030204" pitchFamily="18" charset="0"/>
                      </a:rPr>
                      <m:t>𝑵</m:t>
                    </m:r>
                  </m:oMath>
                </a14:m>
                <a:endParaRPr lang="en-US" b="1" dirty="0"/>
              </a:p>
              <a:p>
                <a:pPr lvl="1">
                  <a:spcAft>
                    <a:spcPts val="600"/>
                  </a:spcAft>
                </a:pPr>
                <a:r>
                  <a:rPr lang="en-US" dirty="0"/>
                  <a:t>Sideways </a:t>
                </a:r>
                <a14:m>
                  <m:oMath xmlns:m="http://schemas.openxmlformats.org/officeDocument/2006/math">
                    <m:r>
                      <a:rPr lang="en-US" b="1" i="1" dirty="0" smtClean="0">
                        <a:latin typeface="Cambria Math" panose="02040503050406030204" pitchFamily="18" charset="0"/>
                      </a:rPr>
                      <m:t>𝑺</m:t>
                    </m:r>
                  </m:oMath>
                </a14:m>
                <a:endParaRPr lang="en-US" b="1" dirty="0"/>
              </a:p>
            </p:txBody>
          </p:sp>
        </mc:Choice>
        <mc:Fallback xmlns="">
          <p:sp>
            <p:nvSpPr>
              <p:cNvPr id="6" name="TextBox 5">
                <a:extLst>
                  <a:ext uri="{FF2B5EF4-FFF2-40B4-BE49-F238E27FC236}">
                    <a16:creationId xmlns:a16="http://schemas.microsoft.com/office/drawing/2014/main" id="{88DDAF59-B32D-72FD-EE4B-4A73EE150C28}"/>
                  </a:ext>
                </a:extLst>
              </p:cNvPr>
              <p:cNvSpPr txBox="1">
                <a:spLocks noRot="1" noChangeAspect="1" noMove="1" noResize="1" noEditPoints="1" noAdjustHandles="1" noChangeArrowheads="1" noChangeShapeType="1" noTextEdit="1"/>
              </p:cNvSpPr>
              <p:nvPr/>
            </p:nvSpPr>
            <p:spPr>
              <a:xfrm>
                <a:off x="609600" y="1371600"/>
                <a:ext cx="6358472" cy="1431161"/>
              </a:xfrm>
              <a:prstGeom prst="rect">
                <a:avLst/>
              </a:prstGeom>
              <a:blipFill>
                <a:blip r:embed="rId7"/>
                <a:stretch>
                  <a:fillRect l="-575" t="-2128" r="-96" b="-5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98C355-EF39-2AA4-A123-B047318B57B3}"/>
                  </a:ext>
                </a:extLst>
              </p:cNvPr>
              <p:cNvSpPr txBox="1"/>
              <p:nvPr/>
            </p:nvSpPr>
            <p:spPr>
              <a:xfrm>
                <a:off x="6210960" y="2057400"/>
                <a:ext cx="14090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𝑺</m:t>
                      </m:r>
                      <m:r>
                        <a:rPr lang="en-US" sz="2400" b="1" i="1" smtClean="0">
                          <a:latin typeface="Cambria Math" panose="02040503050406030204" pitchFamily="18" charset="0"/>
                        </a:rPr>
                        <m:t>=</m:t>
                      </m:r>
                      <m:r>
                        <a:rPr lang="en-US" sz="2400" b="1" i="1" smtClean="0">
                          <a:latin typeface="Cambria Math" panose="02040503050406030204" pitchFamily="18" charset="0"/>
                        </a:rPr>
                        <m:t>𝑵</m:t>
                      </m:r>
                      <m:r>
                        <a:rPr lang="en-US" sz="2400" b="1" i="1" smtClean="0">
                          <a:latin typeface="Cambria Math" panose="02040503050406030204" pitchFamily="18" charset="0"/>
                        </a:rPr>
                        <m:t>×</m:t>
                      </m:r>
                      <m:r>
                        <a:rPr lang="en-US" sz="2400" b="1" i="1" smtClean="0">
                          <a:latin typeface="Cambria Math" panose="02040503050406030204" pitchFamily="18" charset="0"/>
                        </a:rPr>
                        <m:t>𝑳</m:t>
                      </m:r>
                    </m:oMath>
                  </m:oMathPara>
                </a14:m>
                <a:endParaRPr lang="en-US" sz="2400" b="1" dirty="0"/>
              </a:p>
            </p:txBody>
          </p:sp>
        </mc:Choice>
        <mc:Fallback xmlns="">
          <p:sp>
            <p:nvSpPr>
              <p:cNvPr id="9" name="TextBox 8">
                <a:extLst>
                  <a:ext uri="{FF2B5EF4-FFF2-40B4-BE49-F238E27FC236}">
                    <a16:creationId xmlns:a16="http://schemas.microsoft.com/office/drawing/2014/main" id="{BC98C355-EF39-2AA4-A123-B047318B57B3}"/>
                  </a:ext>
                </a:extLst>
              </p:cNvPr>
              <p:cNvSpPr txBox="1">
                <a:spLocks noRot="1" noChangeAspect="1" noMove="1" noResize="1" noEditPoints="1" noAdjustHandles="1" noChangeArrowheads="1" noChangeShapeType="1" noTextEdit="1"/>
              </p:cNvSpPr>
              <p:nvPr/>
            </p:nvSpPr>
            <p:spPr>
              <a:xfrm>
                <a:off x="6210960" y="2057400"/>
                <a:ext cx="1409040" cy="369332"/>
              </a:xfrm>
              <a:prstGeom prst="rect">
                <a:avLst/>
              </a:prstGeom>
              <a:blipFill>
                <a:blip r:embed="rId8"/>
                <a:stretch>
                  <a:fillRect l="-4762" r="-432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A896AC3-635E-2C04-B061-B27120F92FB1}"/>
                  </a:ext>
                </a:extLst>
              </p:cNvPr>
              <p:cNvSpPr txBox="1"/>
              <p:nvPr/>
            </p:nvSpPr>
            <p:spPr>
              <a:xfrm>
                <a:off x="2209800" y="3733800"/>
                <a:ext cx="3258071" cy="1121204"/>
              </a:xfrm>
              <a:prstGeom prst="rect">
                <a:avLst/>
              </a:prstGeom>
              <a:noFill/>
              <a:ln>
                <a:solidFill>
                  <a:srgbClr val="C00000"/>
                </a:solid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70C0"/>
                          </a:solidFill>
                          <a:latin typeface="Cambria Math"/>
                          <a:ea typeface="Cambria Math"/>
                        </a:rPr>
                        <m:t>𝜀</m:t>
                      </m:r>
                      <m:r>
                        <a:rPr lang="en-US" sz="2400" i="1" smtClean="0">
                          <a:solidFill>
                            <a:srgbClr val="0070C0"/>
                          </a:solidFill>
                          <a:latin typeface="Cambria Math"/>
                          <a:ea typeface="Cambria Math"/>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a:rPr>
                            <m:t>𝐴</m:t>
                          </m:r>
                        </m:e>
                        <m:sub>
                          <m:r>
                            <a:rPr lang="en-US" sz="2400" i="1">
                              <a:solidFill>
                                <a:srgbClr val="C00000"/>
                              </a:solidFill>
                              <a:latin typeface="Cambria Math"/>
                            </a:rPr>
                            <m:t>𝑁</m:t>
                          </m:r>
                        </m:sub>
                      </m:sSub>
                      <m:r>
                        <a:rPr lang="en-US" sz="2400" i="1">
                          <a:solidFill>
                            <a:srgbClr val="C00000"/>
                          </a:solidFill>
                          <a:latin typeface="Cambria Math"/>
                          <a:ea typeface="Cambria Math"/>
                        </a:rPr>
                        <m:t>∙</m:t>
                      </m:r>
                      <m:r>
                        <a:rPr lang="en-US" sz="2400" i="1" smtClean="0">
                          <a:solidFill>
                            <a:srgbClr val="00B050"/>
                          </a:solidFill>
                          <a:latin typeface="Cambria Math"/>
                          <a:ea typeface="Cambria Math"/>
                        </a:rPr>
                        <m:t>𝑃</m:t>
                      </m:r>
                      <m:r>
                        <a:rPr lang="en-US" sz="2400" i="1" smtClean="0">
                          <a:solidFill>
                            <a:srgbClr val="0070C0"/>
                          </a:solidFill>
                          <a:latin typeface="Cambria Math"/>
                          <a:ea typeface="Cambria Math"/>
                        </a:rPr>
                        <m:t>=</m:t>
                      </m:r>
                      <m:f>
                        <m:fPr>
                          <m:ctrlPr>
                            <a:rPr lang="en-US" sz="2400" i="1">
                              <a:solidFill>
                                <a:srgbClr val="0070C0"/>
                              </a:solidFill>
                              <a:latin typeface="Cambria Math" panose="02040503050406030204" pitchFamily="18" charset="0"/>
                              <a:ea typeface="Cambria Math"/>
                            </a:rPr>
                          </m:ctrlPr>
                        </m:fPr>
                        <m:num>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num>
                        <m:den>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den>
                      </m:f>
                    </m:oMath>
                  </m:oMathPara>
                </a14:m>
                <a:endParaRPr lang="en-US" sz="2400" dirty="0">
                  <a:solidFill>
                    <a:srgbClr val="C00000"/>
                  </a:solidFill>
                </a:endParaRPr>
              </a:p>
            </p:txBody>
          </p:sp>
        </mc:Choice>
        <mc:Fallback xmlns="">
          <p:sp>
            <p:nvSpPr>
              <p:cNvPr id="54" name="TextBox 53">
                <a:extLst>
                  <a:ext uri="{FF2B5EF4-FFF2-40B4-BE49-F238E27FC236}">
                    <a16:creationId xmlns:a16="http://schemas.microsoft.com/office/drawing/2014/main" id="{3A896AC3-635E-2C04-B061-B27120F92FB1}"/>
                  </a:ext>
                </a:extLst>
              </p:cNvPr>
              <p:cNvSpPr txBox="1">
                <a:spLocks noRot="1" noChangeAspect="1" noMove="1" noResize="1" noEditPoints="1" noAdjustHandles="1" noChangeArrowheads="1" noChangeShapeType="1" noTextEdit="1"/>
              </p:cNvSpPr>
              <p:nvPr/>
            </p:nvSpPr>
            <p:spPr>
              <a:xfrm>
                <a:off x="2209800" y="3733800"/>
                <a:ext cx="3258071" cy="1121204"/>
              </a:xfrm>
              <a:prstGeom prst="rect">
                <a:avLst/>
              </a:prstGeom>
              <a:blipFill>
                <a:blip r:embed="rId9"/>
                <a:stretch>
                  <a:fillRect/>
                </a:stretch>
              </a:blipFill>
              <a:ln>
                <a:solidFill>
                  <a:srgbClr val="C00000"/>
                </a:solidFill>
              </a:ln>
              <a:effec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681B7566-3C6B-80A6-A1B4-C61BA8411699}"/>
              </a:ext>
            </a:extLst>
          </p:cNvPr>
          <p:cNvSpPr txBox="1"/>
          <p:nvPr/>
        </p:nvSpPr>
        <p:spPr>
          <a:xfrm>
            <a:off x="3258071" y="5083604"/>
            <a:ext cx="1813189" cy="307777"/>
          </a:xfrm>
          <a:prstGeom prst="rect">
            <a:avLst/>
          </a:prstGeom>
          <a:noFill/>
        </p:spPr>
        <p:txBody>
          <a:bodyPr wrap="none" rtlCol="0">
            <a:spAutoFit/>
          </a:bodyPr>
          <a:lstStyle/>
          <a:p>
            <a:r>
              <a:rPr lang="en-US" sz="1400" dirty="0"/>
              <a:t>refers to the projectile</a:t>
            </a:r>
          </a:p>
        </p:txBody>
      </p:sp>
      <p:cxnSp>
        <p:nvCxnSpPr>
          <p:cNvPr id="12" name="Straight Arrow Connector 11">
            <a:extLst>
              <a:ext uri="{FF2B5EF4-FFF2-40B4-BE49-F238E27FC236}">
                <a16:creationId xmlns:a16="http://schemas.microsoft.com/office/drawing/2014/main" id="{A7111FD8-3655-B28F-BC14-10DFFFA7BC7D}"/>
              </a:ext>
            </a:extLst>
          </p:cNvPr>
          <p:cNvCxnSpPr/>
          <p:nvPr/>
        </p:nvCxnSpPr>
        <p:spPr>
          <a:xfrm flipV="1">
            <a:off x="3258071" y="4626404"/>
            <a:ext cx="0" cy="731520"/>
          </a:xfrm>
          <a:prstGeom prst="straightConnector1">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1D82A-0349-6B4C-E176-E20A61280B6A}"/>
                  </a:ext>
                </a:extLst>
              </p:cNvPr>
              <p:cNvSpPr txBox="1"/>
              <p:nvPr/>
            </p:nvSpPr>
            <p:spPr>
              <a:xfrm>
                <a:off x="466230" y="5658660"/>
                <a:ext cx="2276970" cy="894540"/>
              </a:xfrm>
              <a:prstGeom prst="rect">
                <a:avLst/>
              </a:prstGeom>
              <a:noFill/>
            </p:spPr>
            <p:txBody>
              <a:bodyPr wrap="none" rtlCol="0">
                <a:spAutoFit/>
              </a:bodyPr>
              <a:lstStyle/>
              <a:p>
                <a:pPr>
                  <a:spcAft>
                    <a:spcPts val="600"/>
                  </a:spcAft>
                </a:pPr>
                <a:r>
                  <a:rPr lang="en-US" dirty="0"/>
                  <a:t>Analyzing power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𝐴</m:t>
                        </m:r>
                      </m:e>
                      <m:sub>
                        <m:r>
                          <a:rPr lang="en-US" i="1" dirty="0" smtClean="0">
                            <a:latin typeface="Cambria Math" panose="02040503050406030204" pitchFamily="18" charset="0"/>
                          </a:rPr>
                          <m:t>𝑁</m:t>
                        </m:r>
                      </m:sub>
                    </m:sSub>
                  </m:oMath>
                </a14:m>
                <a:endParaRPr lang="en-US" dirty="0"/>
              </a:p>
              <a:p>
                <a:pPr>
                  <a:spcAft>
                    <a:spcPts val="600"/>
                  </a:spcAft>
                </a:pPr>
                <a:r>
                  <a:rPr lang="en-US" dirty="0"/>
                  <a:t>Polarization </a:t>
                </a:r>
                <a14:m>
                  <m:oMath xmlns:m="http://schemas.openxmlformats.org/officeDocument/2006/math">
                    <m:r>
                      <a:rPr lang="en-US" sz="1800" i="1" smtClean="0">
                        <a:solidFill>
                          <a:srgbClr val="002060"/>
                        </a:solidFill>
                        <a:latin typeface="Cambria Math"/>
                      </a:rPr>
                      <m:t>𝑃</m:t>
                    </m:r>
                    <m:r>
                      <a:rPr lang="en-US" sz="1800" i="1">
                        <a:solidFill>
                          <a:srgbClr val="002060"/>
                        </a:solidFill>
                        <a:latin typeface="Cambria Math"/>
                        <a:ea typeface="Cambria Math"/>
                      </a:rPr>
                      <m:t>=</m:t>
                    </m:r>
                    <m:f>
                      <m:fPr>
                        <m:ctrlPr>
                          <a:rPr lang="en-US" sz="1800" i="1">
                            <a:solidFill>
                              <a:srgbClr val="002060"/>
                            </a:solidFill>
                            <a:latin typeface="Cambria Math" panose="02040503050406030204" pitchFamily="18" charset="0"/>
                            <a:ea typeface="Cambria Math"/>
                          </a:rPr>
                        </m:ctrlPr>
                      </m:fPr>
                      <m:num>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num>
                      <m:den>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den>
                    </m:f>
                  </m:oMath>
                </a14:m>
                <a:endParaRPr lang="en-US" dirty="0"/>
              </a:p>
            </p:txBody>
          </p:sp>
        </mc:Choice>
        <mc:Fallback xmlns="">
          <p:sp>
            <p:nvSpPr>
              <p:cNvPr id="13" name="TextBox 12">
                <a:extLst>
                  <a:ext uri="{FF2B5EF4-FFF2-40B4-BE49-F238E27FC236}">
                    <a16:creationId xmlns:a16="http://schemas.microsoft.com/office/drawing/2014/main" id="{8431D82A-0349-6B4C-E176-E20A61280B6A}"/>
                  </a:ext>
                </a:extLst>
              </p:cNvPr>
              <p:cNvSpPr txBox="1">
                <a:spLocks noRot="1" noChangeAspect="1" noMove="1" noResize="1" noEditPoints="1" noAdjustHandles="1" noChangeArrowheads="1" noChangeShapeType="1" noTextEdit="1"/>
              </p:cNvSpPr>
              <p:nvPr/>
            </p:nvSpPr>
            <p:spPr>
              <a:xfrm>
                <a:off x="466230" y="5658660"/>
                <a:ext cx="2276970" cy="894540"/>
              </a:xfrm>
              <a:prstGeom prst="rect">
                <a:avLst/>
              </a:prstGeom>
              <a:blipFill>
                <a:blip r:embed="rId10"/>
                <a:stretch>
                  <a:fillRect l="-2139" t="-3401" b="-3401"/>
                </a:stretch>
              </a:blipFill>
            </p:spPr>
            <p:txBody>
              <a:bodyPr/>
              <a:lstStyle/>
              <a:p>
                <a:r>
                  <a:rPr lang="en-US">
                    <a:noFill/>
                  </a:rPr>
                  <a:t> </a:t>
                </a:r>
              </a:p>
            </p:txBody>
          </p:sp>
        </mc:Fallback>
      </mc:AlternateContent>
      <p:pic>
        <p:nvPicPr>
          <p:cNvPr id="7170" name="Picture 2">
            <a:extLst>
              <a:ext uri="{FF2B5EF4-FFF2-40B4-BE49-F238E27FC236}">
                <a16:creationId xmlns:a16="http://schemas.microsoft.com/office/drawing/2014/main" id="{22FD5B70-0366-71B7-7152-45F93633D7A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0637041" y="4937760"/>
            <a:ext cx="1402559" cy="192024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424F2DCC-DB66-F93C-219A-4D1A007D9E65}"/>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74" name="Straight Arrow Connector 73">
            <a:extLst>
              <a:ext uri="{FF2B5EF4-FFF2-40B4-BE49-F238E27FC236}">
                <a16:creationId xmlns:a16="http://schemas.microsoft.com/office/drawing/2014/main" id="{8EA05F45-D022-E97E-7C92-8D5BA9C6E27F}"/>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88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Polarized Observables</a:t>
            </a:r>
          </a:p>
        </p:txBody>
      </p:sp>
      <p:sp>
        <p:nvSpPr>
          <p:cNvPr id="15" name="Slide Number Placeholder 14"/>
          <p:cNvSpPr>
            <a:spLocks noGrp="1"/>
          </p:cNvSpPr>
          <p:nvPr>
            <p:ph type="sldNum" sz="quarter" idx="10"/>
          </p:nvPr>
        </p:nvSpPr>
        <p:spPr/>
        <p:txBody>
          <a:bodyPr/>
          <a:lstStyle/>
          <a:p>
            <a:fld id="{A0A6B1D2-9F4A-4487-A4FC-D9A9DF316B44}" type="slidenum">
              <a:rPr lang="en-US" smtClean="0"/>
              <a:t>33</a:t>
            </a:fld>
            <a:endParaRPr lang="en-US"/>
          </a:p>
        </p:txBody>
      </p:sp>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9494972"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Elastic scattering obeys parity conservation and time invariance.</a:t>
            </a:r>
          </a:p>
          <a:p>
            <a:pPr marL="285750" indent="-285750">
              <a:spcAft>
                <a:spcPts val="600"/>
              </a:spcAft>
              <a:buFont typeface="Arial" panose="020B0604020202020204" pitchFamily="34" charset="0"/>
              <a:buChar char="•"/>
            </a:pPr>
            <a:r>
              <a:rPr lang="en-US" dirty="0"/>
              <a:t>The collision is symmetric (in the center-of-mass frame), recoil and </a:t>
            </a:r>
            <a:r>
              <a:rPr lang="en-US" dirty="0" err="1"/>
              <a:t>ejectile</a:t>
            </a:r>
            <a:r>
              <a:rPr lang="en-US" dirty="0"/>
              <a:t> are indistinguishable.</a:t>
            </a:r>
          </a:p>
        </p:txBody>
      </p:sp>
      <p:sp>
        <p:nvSpPr>
          <p:cNvPr id="31" name="Text Box 12">
            <a:extLst>
              <a:ext uri="{FF2B5EF4-FFF2-40B4-BE49-F238E27FC236}">
                <a16:creationId xmlns:a16="http://schemas.microsoft.com/office/drawing/2014/main" id="{4964A614-595A-1AB6-CC6D-3709D58CE747}"/>
              </a:ext>
            </a:extLst>
          </p:cNvPr>
          <p:cNvSpPr txBox="1">
            <a:spLocks noChangeArrowheads="1"/>
          </p:cNvSpPr>
          <p:nvPr/>
        </p:nvSpPr>
        <p:spPr bwMode="auto">
          <a:xfrm>
            <a:off x="6454084" y="6400800"/>
            <a:ext cx="53569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600" dirty="0">
                <a:solidFill>
                  <a:srgbClr val="00B050"/>
                </a:solidFill>
                <a:sym typeface="Symbol" panose="05050102010706020507" pitchFamily="18" charset="2"/>
              </a:rPr>
              <a:t>  </a:t>
            </a:r>
            <a:r>
              <a:rPr lang="en-US" altLang="en-US" sz="1600" dirty="0">
                <a:solidFill>
                  <a:srgbClr val="00B050"/>
                </a:solidFill>
              </a:rPr>
              <a:t>4</a:t>
            </a:r>
            <a:r>
              <a:rPr lang="en-US" altLang="en-US" sz="1600" baseline="30000" dirty="0">
                <a:solidFill>
                  <a:srgbClr val="00B050"/>
                </a:solidFill>
              </a:rPr>
              <a:t>4</a:t>
            </a:r>
            <a:r>
              <a:rPr lang="en-US" altLang="en-US" sz="1600" dirty="0">
                <a:solidFill>
                  <a:srgbClr val="00B050"/>
                </a:solidFill>
              </a:rPr>
              <a:t>=256 possible Observables (25 independent parameters)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B1CA543-0D52-9735-3A97-E37CFE0F24B8}"/>
                  </a:ext>
                </a:extLst>
              </p:cNvPr>
              <p:cNvSpPr txBox="1"/>
              <p:nvPr/>
            </p:nvSpPr>
            <p:spPr>
              <a:xfrm>
                <a:off x="525371" y="2672551"/>
                <a:ext cx="172887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r>
                        <a:rPr lang="en-US" sz="2400" b="1" i="1" smtClean="0">
                          <a:latin typeface="Cambria Math" panose="02040503050406030204" pitchFamily="18" charset="0"/>
                        </a:rPr>
                        <m:t>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𝑖</m:t>
                          </m:r>
                        </m:sub>
                      </m:sSub>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𝑴</m:t>
                          </m:r>
                        </m:e>
                        <m:sup>
                          <m:r>
                            <a:rPr lang="en-US" sz="2400" b="1" i="1" smtClean="0">
                              <a:latin typeface="Cambria Math" panose="02040503050406030204" pitchFamily="18" charset="0"/>
                            </a:rPr>
                            <m:t>∗</m:t>
                          </m:r>
                        </m:sup>
                      </m:sSup>
                    </m:oMath>
                  </m:oMathPara>
                </a14:m>
                <a:endParaRPr lang="en-US" sz="2400" b="1" dirty="0"/>
              </a:p>
            </p:txBody>
          </p:sp>
        </mc:Choice>
        <mc:Fallback xmlns="">
          <p:sp>
            <p:nvSpPr>
              <p:cNvPr id="3" name="TextBox 2">
                <a:extLst>
                  <a:ext uri="{FF2B5EF4-FFF2-40B4-BE49-F238E27FC236}">
                    <a16:creationId xmlns:a16="http://schemas.microsoft.com/office/drawing/2014/main" id="{CB1CA543-0D52-9735-3A97-E37CFE0F24B8}"/>
                  </a:ext>
                </a:extLst>
              </p:cNvPr>
              <p:cNvSpPr txBox="1">
                <a:spLocks noRot="1" noChangeAspect="1" noMove="1" noResize="1" noEditPoints="1" noAdjustHandles="1" noChangeArrowheads="1" noChangeShapeType="1" noTextEdit="1"/>
              </p:cNvSpPr>
              <p:nvPr/>
            </p:nvSpPr>
            <p:spPr>
              <a:xfrm>
                <a:off x="525371" y="2672551"/>
                <a:ext cx="1728871" cy="398955"/>
              </a:xfrm>
              <a:prstGeom prst="rect">
                <a:avLst/>
              </a:prstGeom>
              <a:blipFill>
                <a:blip r:embed="rId3"/>
                <a:stretch>
                  <a:fillRect l="-3873"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64A47A-5367-92C6-5FF0-8D4EDFE15B3D}"/>
                  </a:ext>
                </a:extLst>
              </p:cNvPr>
              <p:cNvSpPr txBox="1"/>
              <p:nvPr/>
            </p:nvSpPr>
            <p:spPr>
              <a:xfrm>
                <a:off x="3069477" y="2599189"/>
                <a:ext cx="1507336"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𝜌</m:t>
                      </m:r>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𝑛</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𝑛</m:t>
                              </m:r>
                            </m:sub>
                          </m:sSub>
                        </m:e>
                      </m:nary>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e>
                      </m:d>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e>
                      </m:d>
                      <m:r>
                        <a:rPr lang="en-US" sz="1600" b="0" i="1" smtClean="0">
                          <a:latin typeface="Cambria Math" panose="02040503050406030204" pitchFamily="18" charset="0"/>
                        </a:rPr>
                        <m:t>|</m:t>
                      </m:r>
                    </m:oMath>
                  </m:oMathPara>
                </a14:m>
                <a:endParaRPr lang="en-US" sz="1600" dirty="0"/>
              </a:p>
            </p:txBody>
          </p:sp>
        </mc:Choice>
        <mc:Fallback xmlns="">
          <p:sp>
            <p:nvSpPr>
              <p:cNvPr id="5" name="TextBox 4">
                <a:extLst>
                  <a:ext uri="{FF2B5EF4-FFF2-40B4-BE49-F238E27FC236}">
                    <a16:creationId xmlns:a16="http://schemas.microsoft.com/office/drawing/2014/main" id="{B564A47A-5367-92C6-5FF0-8D4EDFE15B3D}"/>
                  </a:ext>
                </a:extLst>
              </p:cNvPr>
              <p:cNvSpPr txBox="1">
                <a:spLocks noRot="1" noChangeAspect="1" noMove="1" noResize="1" noEditPoints="1" noAdjustHandles="1" noChangeArrowheads="1" noChangeShapeType="1" noTextEdit="1"/>
              </p:cNvSpPr>
              <p:nvPr/>
            </p:nvSpPr>
            <p:spPr>
              <a:xfrm>
                <a:off x="3069477" y="2599189"/>
                <a:ext cx="1507336" cy="5974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C72D8C6-E0C4-A692-EA6D-9C06677835D6}"/>
                  </a:ext>
                </a:extLst>
              </p:cNvPr>
              <p:cNvSpPr txBox="1"/>
              <p:nvPr/>
            </p:nvSpPr>
            <p:spPr>
              <a:xfrm>
                <a:off x="3048000" y="3434231"/>
                <a:ext cx="1914049"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𝑏𝑒𝑎𝑚</m:t>
                          </m:r>
                        </m:sub>
                      </m:sSub>
                      <m:r>
                        <a:rPr lang="en-US" sz="1600" i="1">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𝜌</m:t>
                          </m:r>
                        </m:e>
                        <m:sub>
                          <m:r>
                            <a:rPr lang="en-US" sz="1600" b="0" i="1" smtClean="0">
                              <a:latin typeface="Cambria Math" panose="02040503050406030204" pitchFamily="18" charset="0"/>
                              <a:ea typeface="Cambria Math" panose="02040503050406030204" pitchFamily="18" charset="0"/>
                            </a:rPr>
                            <m:t>𝑡𝑎𝑟𝑔𝑒𝑡</m:t>
                          </m:r>
                        </m:sub>
                      </m:sSub>
                    </m:oMath>
                  </m:oMathPara>
                </a14:m>
                <a:endParaRPr lang="en-US" sz="1600" dirty="0"/>
              </a:p>
            </p:txBody>
          </p:sp>
        </mc:Choice>
        <mc:Fallback xmlns="">
          <p:sp>
            <p:nvSpPr>
              <p:cNvPr id="7" name="TextBox 6">
                <a:extLst>
                  <a:ext uri="{FF2B5EF4-FFF2-40B4-BE49-F238E27FC236}">
                    <a16:creationId xmlns:a16="http://schemas.microsoft.com/office/drawing/2014/main" id="{DC72D8C6-E0C4-A692-EA6D-9C06677835D6}"/>
                  </a:ext>
                </a:extLst>
              </p:cNvPr>
              <p:cNvSpPr txBox="1">
                <a:spLocks noRot="1" noChangeAspect="1" noMove="1" noResize="1" noEditPoints="1" noAdjustHandles="1" noChangeArrowheads="1" noChangeShapeType="1" noTextEdit="1"/>
              </p:cNvSpPr>
              <p:nvPr/>
            </p:nvSpPr>
            <p:spPr>
              <a:xfrm>
                <a:off x="3048000" y="3434231"/>
                <a:ext cx="1914049" cy="266227"/>
              </a:xfrm>
              <a:prstGeom prst="rect">
                <a:avLst/>
              </a:prstGeom>
              <a:blipFill>
                <a:blip r:embed="rId5"/>
                <a:stretch>
                  <a:fillRect l="-2229" r="-95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C8BF6C-CE55-29CC-D8AA-DFD80D9B4106}"/>
                  </a:ext>
                </a:extLst>
              </p:cNvPr>
              <p:cNvSpPr txBox="1"/>
              <p:nvPr/>
            </p:nvSpPr>
            <p:spPr>
              <a:xfrm>
                <a:off x="525371" y="5022477"/>
                <a:ext cx="5698932" cy="616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0000</m:t>
                          </m:r>
                        </m:sub>
                      </m:sSub>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𝑛</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𝑛</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00</m:t>
                              </m:r>
                              <m:r>
                                <a:rPr lang="en-US" sz="1600" b="0" i="1" smtClean="0">
                                  <a:latin typeface="Cambria Math" panose="02040503050406030204" pitchFamily="18" charset="0"/>
                                </a:rPr>
                                <m:t>𝑛</m:t>
                              </m:r>
                              <m:r>
                                <a:rPr lang="en-US" sz="1600" b="0" i="1" smtClean="0">
                                  <a:latin typeface="Cambria Math" panose="02040503050406030204" pitchFamily="18" charset="0"/>
                                </a:rPr>
                                <m:t>0</m:t>
                              </m:r>
                            </m:sub>
                          </m:sSub>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000</m:t>
                              </m:r>
                              <m:r>
                                <a:rPr lang="en-US" sz="1600" i="1">
                                  <a:latin typeface="Cambria Math" panose="02040503050406030204" pitchFamily="18" charset="0"/>
                                </a:rPr>
                                <m:t>𝑚</m:t>
                              </m:r>
                            </m:sub>
                          </m:sSub>
                          <m:r>
                            <a:rPr lang="en-US" sz="1600" i="1">
                              <a:latin typeface="Cambria Math" panose="02040503050406030204" pitchFamily="18" charset="0"/>
                            </a:rPr>
                            <m:t> </m:t>
                          </m:r>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r>
                            <a:rPr lang="en-US" sz="1600" i="1">
                              <a:latin typeface="Cambria Math" panose="02040503050406030204" pitchFamily="18" charset="0"/>
                            </a:rPr>
                            <m:t>,</m:t>
                          </m:r>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00</m:t>
                              </m:r>
                              <m:r>
                                <a:rPr lang="en-US" sz="1600" i="1">
                                  <a:latin typeface="Cambria Math" panose="02040503050406030204" pitchFamily="18" charset="0"/>
                                </a:rPr>
                                <m:t>𝑛𝑚</m:t>
                              </m:r>
                            </m:sub>
                          </m:sSub>
                        </m:e>
                      </m:nary>
                      <m:r>
                        <a:rPr lang="en-US" sz="1600" b="0" i="1" smtClean="0">
                          <a:latin typeface="Cambria Math" panose="02040503050406030204" pitchFamily="18" charset="0"/>
                        </a:rPr>
                        <m:t>+… </m:t>
                      </m:r>
                    </m:oMath>
                  </m:oMathPara>
                </a14:m>
                <a:endParaRPr lang="en-US" sz="1600" dirty="0"/>
              </a:p>
            </p:txBody>
          </p:sp>
        </mc:Choice>
        <mc:Fallback xmlns="">
          <p:sp>
            <p:nvSpPr>
              <p:cNvPr id="11" name="TextBox 10">
                <a:extLst>
                  <a:ext uri="{FF2B5EF4-FFF2-40B4-BE49-F238E27FC236}">
                    <a16:creationId xmlns:a16="http://schemas.microsoft.com/office/drawing/2014/main" id="{FFC8BF6C-CE55-29CC-D8AA-DFD80D9B4106}"/>
                  </a:ext>
                </a:extLst>
              </p:cNvPr>
              <p:cNvSpPr txBox="1">
                <a:spLocks noRot="1" noChangeAspect="1" noMove="1" noResize="1" noEditPoints="1" noAdjustHandles="1" noChangeArrowheads="1" noChangeShapeType="1" noTextEdit="1"/>
              </p:cNvSpPr>
              <p:nvPr/>
            </p:nvSpPr>
            <p:spPr>
              <a:xfrm>
                <a:off x="525371" y="5022477"/>
                <a:ext cx="5698932" cy="6163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525371" y="5860677"/>
                <a:ext cx="5951629" cy="616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𝑛</m:t>
                              </m:r>
                              <m:r>
                                <a:rPr lang="en-US" sz="1600" i="1">
                                  <a:latin typeface="Cambria Math" panose="02040503050406030204" pitchFamily="18" charset="0"/>
                                </a:rPr>
                                <m:t>0</m:t>
                              </m:r>
                            </m:sub>
                          </m:sSub>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000</m:t>
                              </m:r>
                              <m:r>
                                <a:rPr lang="en-US" sz="1600" i="1">
                                  <a:latin typeface="Cambria Math" panose="02040503050406030204" pitchFamily="18" charset="0"/>
                                </a:rPr>
                                <m:t>𝑚</m:t>
                              </m:r>
                            </m:sub>
                          </m:sSub>
                          <m:r>
                            <a:rPr lang="en-US" sz="1600" i="1">
                              <a:latin typeface="Cambria Math" panose="02040503050406030204" pitchFamily="18" charset="0"/>
                            </a:rPr>
                            <m:t> </m:t>
                          </m:r>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r>
                            <a:rPr lang="en-US" sz="1600" i="1">
                              <a:latin typeface="Cambria Math" panose="02040503050406030204" pitchFamily="18" charset="0"/>
                            </a:rPr>
                            <m:t>,</m:t>
                          </m:r>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𝑛𝑚</m:t>
                              </m:r>
                            </m:sub>
                          </m:sSub>
                        </m:e>
                      </m:nary>
                      <m:r>
                        <a:rPr lang="en-US" sz="1600" i="1">
                          <a:latin typeface="Cambria Math" panose="02040503050406030204" pitchFamily="18" charset="0"/>
                        </a:rPr>
                        <m:t>+…</m:t>
                      </m:r>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525371" y="5860677"/>
                <a:ext cx="5951629" cy="61632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740FE3-CA6A-4529-6BC7-5B753E47301D}"/>
                  </a:ext>
                </a:extLst>
              </p:cNvPr>
              <p:cNvSpPr txBox="1"/>
              <p:nvPr/>
            </p:nvSpPr>
            <p:spPr>
              <a:xfrm>
                <a:off x="5089719" y="2624089"/>
                <a:ext cx="1647181" cy="625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𝑴</m:t>
                      </m:r>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𝑓</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𝑓</m:t>
                              </m:r>
                              <m:r>
                                <a:rPr lang="en-US" sz="1600" b="0" i="1" smtClean="0">
                                  <a:latin typeface="Cambria Math" panose="02040503050406030204" pitchFamily="18" charset="0"/>
                                </a:rPr>
                                <m:t>,</m:t>
                              </m:r>
                              <m:r>
                                <a:rPr lang="en-US" sz="1600" b="0" i="1" smtClean="0">
                                  <a:latin typeface="Cambria Math" panose="02040503050406030204" pitchFamily="18" charset="0"/>
                                </a:rPr>
                                <m:t>𝑖</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𝑓</m:t>
                              </m:r>
                            </m:sub>
                          </m:sSub>
                        </m:e>
                      </m:nary>
                    </m:oMath>
                  </m:oMathPara>
                </a14:m>
                <a:endParaRPr lang="en-US" sz="1600" dirty="0"/>
              </a:p>
            </p:txBody>
          </p:sp>
        </mc:Choice>
        <mc:Fallback xmlns="">
          <p:sp>
            <p:nvSpPr>
              <p:cNvPr id="14" name="TextBox 13">
                <a:extLst>
                  <a:ext uri="{FF2B5EF4-FFF2-40B4-BE49-F238E27FC236}">
                    <a16:creationId xmlns:a16="http://schemas.microsoft.com/office/drawing/2014/main" id="{BC740FE3-CA6A-4529-6BC7-5B753E47301D}"/>
                  </a:ext>
                </a:extLst>
              </p:cNvPr>
              <p:cNvSpPr txBox="1">
                <a:spLocks noRot="1" noChangeAspect="1" noMove="1" noResize="1" noEditPoints="1" noAdjustHandles="1" noChangeArrowheads="1" noChangeShapeType="1" noTextEdit="1"/>
              </p:cNvSpPr>
              <p:nvPr/>
            </p:nvSpPr>
            <p:spPr>
              <a:xfrm>
                <a:off x="5089719" y="2624089"/>
                <a:ext cx="1647181" cy="6252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5E9EF98-8BD6-D6A5-E6AE-8EB6A6F45289}"/>
                  </a:ext>
                </a:extLst>
              </p:cNvPr>
              <p:cNvSpPr txBox="1"/>
              <p:nvPr/>
            </p:nvSpPr>
            <p:spPr>
              <a:xfrm>
                <a:off x="525371" y="4128428"/>
                <a:ext cx="3313921" cy="672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𝜎</m:t>
                          </m:r>
                        </m:num>
                        <m:den>
                          <m:r>
                            <a:rPr lang="en-US" b="0" i="1" smtClean="0">
                              <a:latin typeface="Cambria Math" panose="02040503050406030204" pitchFamily="18" charset="0"/>
                            </a:rPr>
                            <m:t>𝑑</m:t>
                          </m:r>
                          <m:r>
                            <m:rPr>
                              <m:sty m:val="p"/>
                            </m:rPr>
                            <a:rPr lang="en-US" b="0" i="0" smtClean="0">
                              <a:latin typeface="Cambria Math" panose="02040503050406030204" pitchFamily="18" charset="0"/>
                            </a:rPr>
                            <m:t>Ω</m:t>
                          </m:r>
                        </m:den>
                      </m:f>
                      <m:r>
                        <a:rPr lang="en-US" b="0" i="1" smtClean="0">
                          <a:latin typeface="Cambria Math" panose="02040503050406030204" pitchFamily="18" charset="0"/>
                        </a:rPr>
                        <m:t>=</m:t>
                      </m:r>
                      <m:r>
                        <a:rPr lang="en-US" b="0" i="1" smtClean="0">
                          <a:latin typeface="Cambria Math" panose="02040503050406030204" pitchFamily="18" charset="0"/>
                        </a:rPr>
                        <m:t>𝑇𝑟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𝑛</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𝑛</m:t>
                              </m:r>
                            </m:sub>
                          </m:sSub>
                        </m:e>
                      </m:nary>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e>
                                  <m:r>
                                    <a:rPr lang="en-US" b="1" i="1" smtClean="0">
                                      <a:latin typeface="Cambria Math" panose="02040503050406030204" pitchFamily="18" charset="0"/>
                                    </a:rPr>
                                    <m:t>𝑴</m:t>
                                  </m:r>
                                </m:e>
                                <m:e>
                                  <m:r>
                                    <a:rPr lang="en-US" b="0" i="1" smtClean="0">
                                      <a:latin typeface="Cambria Math" panose="02040503050406030204" pitchFamily="18" charset="0"/>
                                    </a:rPr>
                                    <m:t>𝑛</m:t>
                                  </m:r>
                                </m:e>
                              </m:d>
                            </m:e>
                          </m:d>
                        </m:e>
                        <m:sup>
                          <m:r>
                            <a:rPr lang="en-US" b="0" i="1" smtClean="0">
                              <a:latin typeface="Cambria Math" panose="02040503050406030204" pitchFamily="18" charset="0"/>
                            </a:rPr>
                            <m:t>2</m:t>
                          </m:r>
                        </m:sup>
                      </m:sSup>
                    </m:oMath>
                  </m:oMathPara>
                </a14:m>
                <a:endParaRPr lang="en-US" dirty="0"/>
              </a:p>
            </p:txBody>
          </p:sp>
        </mc:Choice>
        <mc:Fallback xmlns="">
          <p:sp>
            <p:nvSpPr>
              <p:cNvPr id="16" name="TextBox 15">
                <a:extLst>
                  <a:ext uri="{FF2B5EF4-FFF2-40B4-BE49-F238E27FC236}">
                    <a16:creationId xmlns:a16="http://schemas.microsoft.com/office/drawing/2014/main" id="{E5E9EF98-8BD6-D6A5-E6AE-8EB6A6F45289}"/>
                  </a:ext>
                </a:extLst>
              </p:cNvPr>
              <p:cNvSpPr txBox="1">
                <a:spLocks noRot="1" noChangeAspect="1" noMove="1" noResize="1" noEditPoints="1" noAdjustHandles="1" noChangeArrowheads="1" noChangeShapeType="1" noTextEdit="1"/>
              </p:cNvSpPr>
              <p:nvPr/>
            </p:nvSpPr>
            <p:spPr>
              <a:xfrm>
                <a:off x="525371" y="4128428"/>
                <a:ext cx="3313921" cy="672172"/>
              </a:xfrm>
              <a:prstGeom prst="rect">
                <a:avLst/>
              </a:prstGeom>
              <a:blipFill>
                <a:blip r:embed="rId9"/>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553200"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11"/>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58" name="TextBox 57">
            <a:extLst>
              <a:ext uri="{FF2B5EF4-FFF2-40B4-BE49-F238E27FC236}">
                <a16:creationId xmlns:a16="http://schemas.microsoft.com/office/drawing/2014/main" id="{E2B08C9C-A268-EA28-723A-7D01950A22CF}"/>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59" name="Straight Arrow Connector 58">
            <a:extLst>
              <a:ext uri="{FF2B5EF4-FFF2-40B4-BE49-F238E27FC236}">
                <a16:creationId xmlns:a16="http://schemas.microsoft.com/office/drawing/2014/main" id="{CA533233-4048-2653-058C-EE95925A1B42}"/>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DFA03C0-EED2-5721-4052-813618F9A4F2}"/>
              </a:ext>
            </a:extLst>
          </p:cNvPr>
          <p:cNvSpPr txBox="1"/>
          <p:nvPr/>
        </p:nvSpPr>
        <p:spPr>
          <a:xfrm>
            <a:off x="9675132"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61" name="Straight Arrow Connector 60">
            <a:extLst>
              <a:ext uri="{FF2B5EF4-FFF2-40B4-BE49-F238E27FC236}">
                <a16:creationId xmlns:a16="http://schemas.microsoft.com/office/drawing/2014/main" id="{4302D1D0-7BA3-4919-D566-D6A5D893DF54}"/>
              </a:ext>
            </a:extLst>
          </p:cNvPr>
          <p:cNvCxnSpPr/>
          <p:nvPr/>
        </p:nvCxnSpPr>
        <p:spPr>
          <a:xfrm flipH="1" flipV="1">
            <a:off x="9220200"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037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Polarized Observables</a:t>
            </a:r>
          </a:p>
        </p:txBody>
      </p:sp>
      <p:sp>
        <p:nvSpPr>
          <p:cNvPr id="15" name="Slide Number Placeholder 14"/>
          <p:cNvSpPr>
            <a:spLocks noGrp="1"/>
          </p:cNvSpPr>
          <p:nvPr>
            <p:ph type="sldNum" sz="quarter" idx="10"/>
          </p:nvPr>
        </p:nvSpPr>
        <p:spPr/>
        <p:txBody>
          <a:bodyPr/>
          <a:lstStyle/>
          <a:p>
            <a:fld id="{A0A6B1D2-9F4A-4487-A4FC-D9A9DF316B44}" type="slidenum">
              <a:rPr lang="en-US" smtClean="0"/>
              <a:t>34</a:t>
            </a:fld>
            <a:endParaRPr lang="en-US"/>
          </a:p>
        </p:txBody>
      </p:sp>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9494972"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Elastic scattering obeys parity conservation and time invariance.</a:t>
            </a:r>
          </a:p>
          <a:p>
            <a:pPr marL="285750" indent="-285750">
              <a:spcAft>
                <a:spcPts val="600"/>
              </a:spcAft>
              <a:buFont typeface="Arial" panose="020B0604020202020204" pitchFamily="34" charset="0"/>
              <a:buChar char="•"/>
            </a:pPr>
            <a:r>
              <a:rPr lang="en-US" dirty="0"/>
              <a:t>The collision is symmetric (in the center-of-mass frame), recoil and </a:t>
            </a:r>
            <a:r>
              <a:rPr lang="en-US" dirty="0" err="1"/>
              <a:t>ejectile</a:t>
            </a:r>
            <a:r>
              <a:rPr lang="en-US" dirty="0"/>
              <a:t> are indistinguishable.</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1259693" y="2514600"/>
                <a:ext cx="3921907"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𝑏𝑒𝑎𝑚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𝑁</m:t>
                          </m:r>
                          <m:r>
                            <a:rPr lang="en-US" sz="1600" i="1">
                              <a:latin typeface="Cambria Math" panose="02040503050406030204" pitchFamily="18" charset="0"/>
                            </a:rPr>
                            <m:t>0</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b="0" i="1" smtClean="0">
                              <a:latin typeface="Cambria Math" panose="02040503050406030204" pitchFamily="18" charset="0"/>
                            </a:rPr>
                            <m:t>𝑡𝑎𝑟𝑔𝑒𝑡</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b="0" i="1" smtClean="0">
                              <a:latin typeface="Cambria Math" panose="02040503050406030204" pitchFamily="18" charset="0"/>
                            </a:rPr>
                            <m:t>0</m:t>
                          </m:r>
                          <m:r>
                            <a:rPr lang="en-US" sz="1600" i="1">
                              <a:latin typeface="Cambria Math" panose="02040503050406030204" pitchFamily="18" charset="0"/>
                            </a:rPr>
                            <m:t>𝑁</m:t>
                          </m:r>
                        </m:sub>
                      </m:sSub>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1259693" y="2514600"/>
                <a:ext cx="3921907" cy="501099"/>
              </a:xfrm>
              <a:prstGeom prst="rect">
                <a:avLst/>
              </a:prstGeom>
              <a:blipFill>
                <a:blip r:embed="rId3"/>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553200"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8" name="TextBox 7">
            <a:extLst>
              <a:ext uri="{FF2B5EF4-FFF2-40B4-BE49-F238E27FC236}">
                <a16:creationId xmlns:a16="http://schemas.microsoft.com/office/drawing/2014/main" id="{1D00838E-73BB-57B4-01A1-3F30D7695F43}"/>
              </a:ext>
            </a:extLst>
          </p:cNvPr>
          <p:cNvSpPr txBox="1"/>
          <p:nvPr/>
        </p:nvSpPr>
        <p:spPr>
          <a:xfrm>
            <a:off x="2830751" y="3349823"/>
            <a:ext cx="2503249" cy="307777"/>
          </a:xfrm>
          <a:prstGeom prst="rect">
            <a:avLst/>
          </a:prstGeom>
          <a:noFill/>
        </p:spPr>
        <p:txBody>
          <a:bodyPr wrap="none" rtlCol="0">
            <a:spAutoFit/>
          </a:bodyPr>
          <a:lstStyle/>
          <a:p>
            <a:r>
              <a:rPr lang="en-US" sz="1400" dirty="0" err="1"/>
              <a:t>ejectile</a:t>
            </a:r>
            <a:r>
              <a:rPr lang="en-US" sz="1400" dirty="0"/>
              <a:t>, recoil, projectile, target</a:t>
            </a:r>
          </a:p>
        </p:txBody>
      </p:sp>
      <p:sp>
        <p:nvSpPr>
          <p:cNvPr id="28" name="TextBox 27">
            <a:extLst>
              <a:ext uri="{FF2B5EF4-FFF2-40B4-BE49-F238E27FC236}">
                <a16:creationId xmlns:a16="http://schemas.microsoft.com/office/drawing/2014/main" id="{FEDCC89A-5E11-3DF3-E034-04184700C2C9}"/>
              </a:ext>
            </a:extLst>
          </p:cNvPr>
          <p:cNvSpPr txBox="1"/>
          <p:nvPr/>
        </p:nvSpPr>
        <p:spPr>
          <a:xfrm>
            <a:off x="609600" y="3962400"/>
            <a:ext cx="2461443" cy="36933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For elastic scattering:</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DC5C40FD-F731-380E-151D-D5F86A3D4CD6}"/>
                  </a:ext>
                </a:extLst>
              </p:cNvPr>
              <p:cNvSpPr txBox="1"/>
              <p:nvPr/>
            </p:nvSpPr>
            <p:spPr>
              <a:xfrm>
                <a:off x="2819400" y="4572000"/>
                <a:ext cx="1862818" cy="492443"/>
              </a:xfrm>
              <a:prstGeom prst="rect">
                <a:avLst/>
              </a:prstGeom>
              <a:noFill/>
              <a:ln>
                <a:solidFill>
                  <a:srgbClr val="00B050"/>
                </a:solidFill>
              </a:ln>
            </p:spPr>
            <p:txBody>
              <a:bodyPr wrap="none" lIns="91440" tIns="91440" rIns="91440" bIns="9144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m:t>
                          </m:r>
                          <m:r>
                            <a:rPr lang="en-US" sz="2000" i="1">
                              <a:solidFill>
                                <a:srgbClr val="00B050"/>
                              </a:solidFill>
                              <a:latin typeface="Cambria Math" panose="02040503050406030204" pitchFamily="18" charset="0"/>
                            </a:rPr>
                            <m:t>𝑁</m:t>
                          </m:r>
                          <m:r>
                            <a:rPr lang="en-US" sz="2000" i="1">
                              <a:solidFill>
                                <a:srgbClr val="00B050"/>
                              </a:solidFill>
                              <a:latin typeface="Cambria Math" panose="02040503050406030204" pitchFamily="18" charset="0"/>
                            </a:rPr>
                            <m:t>0</m:t>
                          </m:r>
                        </m:sub>
                      </m:sSub>
                      <m:r>
                        <a:rPr lang="en-US" sz="2000" b="0" i="1" smtClean="0">
                          <a:solidFill>
                            <a:srgbClr val="00B050"/>
                          </a:solidFill>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000</m:t>
                          </m:r>
                          <m:r>
                            <a:rPr lang="en-US" sz="2000" i="1">
                              <a:solidFill>
                                <a:srgbClr val="00B050"/>
                              </a:solidFill>
                              <a:latin typeface="Cambria Math" panose="02040503050406030204" pitchFamily="18" charset="0"/>
                            </a:rPr>
                            <m:t>𝑁</m:t>
                          </m:r>
                        </m:sub>
                      </m:sSub>
                    </m:oMath>
                  </m:oMathPara>
                </a14:m>
                <a:endParaRPr lang="en-US" sz="2000" dirty="0">
                  <a:solidFill>
                    <a:srgbClr val="00B050"/>
                  </a:solidFill>
                </a:endParaRPr>
              </a:p>
            </p:txBody>
          </p:sp>
        </mc:Choice>
        <mc:Fallback>
          <p:sp>
            <p:nvSpPr>
              <p:cNvPr id="29" name="TextBox 28">
                <a:extLst>
                  <a:ext uri="{FF2B5EF4-FFF2-40B4-BE49-F238E27FC236}">
                    <a16:creationId xmlns:a16="http://schemas.microsoft.com/office/drawing/2014/main" id="{DC5C40FD-F731-380E-151D-D5F86A3D4CD6}"/>
                  </a:ext>
                </a:extLst>
              </p:cNvPr>
              <p:cNvSpPr txBox="1">
                <a:spLocks noRot="1" noChangeAspect="1" noMove="1" noResize="1" noEditPoints="1" noAdjustHandles="1" noChangeArrowheads="1" noChangeShapeType="1" noTextEdit="1"/>
              </p:cNvSpPr>
              <p:nvPr/>
            </p:nvSpPr>
            <p:spPr>
              <a:xfrm>
                <a:off x="2819400" y="4572000"/>
                <a:ext cx="1862818" cy="492443"/>
              </a:xfrm>
              <a:prstGeom prst="rect">
                <a:avLst/>
              </a:prstGeom>
              <a:blipFill>
                <a:blip r:embed="rId7"/>
                <a:stretch>
                  <a:fillRect/>
                </a:stretch>
              </a:blipFill>
              <a:ln>
                <a:solidFill>
                  <a:srgbClr val="00B05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35459346-37D5-8599-1621-CF26E3852FA7}"/>
                  </a:ext>
                </a:extLst>
              </p:cNvPr>
              <p:cNvSpPr txBox="1"/>
              <p:nvPr/>
            </p:nvSpPr>
            <p:spPr>
              <a:xfrm>
                <a:off x="2169070" y="5562600"/>
                <a:ext cx="2853602" cy="798808"/>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𝐵𝑒𝑎𝑚</m:t>
                          </m:r>
                        </m:sub>
                      </m:sSub>
                      <m:r>
                        <a:rPr lang="en-US" sz="2000" i="1">
                          <a:solidFill>
                            <a:srgbClr val="0070C0"/>
                          </a:solidFill>
                          <a:latin typeface="Cambria Math"/>
                        </a:rPr>
                        <m:t>=</m:t>
                      </m:r>
                      <m:f>
                        <m:fPr>
                          <m:ctrlPr>
                            <a:rPr lang="en-US" sz="2000" i="1">
                              <a:solidFill>
                                <a:srgbClr val="0070C0"/>
                              </a:solidFill>
                              <a:latin typeface="Cambria Math" panose="02040503050406030204" pitchFamily="18" charset="0"/>
                            </a:rPr>
                          </m:ctrlPr>
                        </m:fPr>
                        <m:num>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𝐵𝑒𝑎𝑚</m:t>
                              </m:r>
                            </m:sub>
                          </m:sSub>
                        </m:num>
                        <m:den>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𝑇𝑎𝑟𝑔𝑒𝑡</m:t>
                              </m:r>
                            </m:sub>
                          </m:sSub>
                        </m:den>
                      </m:f>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𝑇𝑎𝑟𝑔𝑒𝑡</m:t>
                          </m:r>
                        </m:sub>
                      </m:sSub>
                    </m:oMath>
                  </m:oMathPara>
                </a14:m>
                <a:endParaRPr lang="en-US" sz="2000" dirty="0">
                  <a:solidFill>
                    <a:srgbClr val="0070C0"/>
                  </a:solidFill>
                </a:endParaRPr>
              </a:p>
            </p:txBody>
          </p:sp>
        </mc:Choice>
        <mc:Fallback>
          <p:sp>
            <p:nvSpPr>
              <p:cNvPr id="30" name="TextBox 29">
                <a:extLst>
                  <a:ext uri="{FF2B5EF4-FFF2-40B4-BE49-F238E27FC236}">
                    <a16:creationId xmlns:a16="http://schemas.microsoft.com/office/drawing/2014/main" id="{35459346-37D5-8599-1621-CF26E3852FA7}"/>
                  </a:ext>
                </a:extLst>
              </p:cNvPr>
              <p:cNvSpPr txBox="1">
                <a:spLocks noRot="1" noChangeAspect="1" noMove="1" noResize="1" noEditPoints="1" noAdjustHandles="1" noChangeArrowheads="1" noChangeShapeType="1" noTextEdit="1"/>
              </p:cNvSpPr>
              <p:nvPr/>
            </p:nvSpPr>
            <p:spPr>
              <a:xfrm>
                <a:off x="2169070" y="5562600"/>
                <a:ext cx="2853602" cy="798808"/>
              </a:xfrm>
              <a:prstGeom prst="rect">
                <a:avLst/>
              </a:prstGeom>
              <a:blipFill>
                <a:blip r:embed="rId8"/>
                <a:stretch>
                  <a:fillRect/>
                </a:stretch>
              </a:blipFill>
              <a:ln>
                <a:noFill/>
              </a:ln>
            </p:spPr>
            <p:txBody>
              <a:bodyPr/>
              <a:lstStyle/>
              <a:p>
                <a:r>
                  <a:rPr lang="en-US">
                    <a:noFill/>
                  </a:rPr>
                  <a:t> </a:t>
                </a:r>
              </a:p>
            </p:txBody>
          </p:sp>
        </mc:Fallback>
      </mc:AlternateContent>
      <p:sp>
        <p:nvSpPr>
          <p:cNvPr id="32" name="TextBox 31">
            <a:extLst>
              <a:ext uri="{FF2B5EF4-FFF2-40B4-BE49-F238E27FC236}">
                <a16:creationId xmlns:a16="http://schemas.microsoft.com/office/drawing/2014/main" id="{035A27A8-D372-D656-E668-39DE18304058}"/>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33" name="TextBox 32">
            <a:extLst>
              <a:ext uri="{FF2B5EF4-FFF2-40B4-BE49-F238E27FC236}">
                <a16:creationId xmlns:a16="http://schemas.microsoft.com/office/drawing/2014/main" id="{CFBB3A9B-D6B0-6717-813A-4BFB6B57F7B5}"/>
              </a:ext>
            </a:extLst>
          </p:cNvPr>
          <p:cNvSpPr txBox="1"/>
          <p:nvPr/>
        </p:nvSpPr>
        <p:spPr>
          <a:xfrm>
            <a:off x="9675132"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34" name="Straight Arrow Connector 33">
            <a:extLst>
              <a:ext uri="{FF2B5EF4-FFF2-40B4-BE49-F238E27FC236}">
                <a16:creationId xmlns:a16="http://schemas.microsoft.com/office/drawing/2014/main" id="{21AD9663-F25B-08CD-9880-32AB8654A634}"/>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019DA1-BB90-F38C-65E3-87B422515AF5}"/>
              </a:ext>
            </a:extLst>
          </p:cNvPr>
          <p:cNvCxnSpPr/>
          <p:nvPr/>
        </p:nvCxnSpPr>
        <p:spPr>
          <a:xfrm flipH="1" flipV="1">
            <a:off x="9220200"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99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Single-Spin Asymmetries</a:t>
            </a:r>
          </a:p>
        </p:txBody>
      </p:sp>
      <p:sp>
        <p:nvSpPr>
          <p:cNvPr id="15" name="Slide Number Placeholder 14"/>
          <p:cNvSpPr>
            <a:spLocks noGrp="1"/>
          </p:cNvSpPr>
          <p:nvPr>
            <p:ph type="sldNum" sz="quarter" idx="10"/>
          </p:nvPr>
        </p:nvSpPr>
        <p:spPr/>
        <p:txBody>
          <a:bodyPr/>
          <a:lstStyle/>
          <a:p>
            <a:fld id="{A0A6B1D2-9F4A-4487-A4FC-D9A9DF316B44}" type="slidenum">
              <a:rPr lang="en-US" smtClean="0"/>
              <a:t>35</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5628144" cy="36933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Transformation of </a:t>
                </a:r>
                <a14:m>
                  <m:oMath xmlns:m="http://schemas.openxmlformats.org/officeDocument/2006/math">
                    <m:r>
                      <a:rPr lang="en-US" sz="1800" b="1" i="1" smtClean="0">
                        <a:latin typeface="Cambria Math" panose="02040503050406030204" pitchFamily="18" charset="0"/>
                      </a:rPr>
                      <m:t>𝑺</m:t>
                    </m:r>
                    <m:r>
                      <a:rPr lang="en-US" sz="1800" b="1" i="1" smtClean="0">
                        <a:latin typeface="Cambria Math" panose="02040503050406030204" pitchFamily="18" charset="0"/>
                      </a:rPr>
                      <m:t>=</m:t>
                    </m:r>
                    <m:r>
                      <a:rPr lang="en-US" sz="1800" b="1" i="1" smtClean="0">
                        <a:latin typeface="Cambria Math" panose="02040503050406030204" pitchFamily="18" charset="0"/>
                      </a:rPr>
                      <m:t>𝑵</m:t>
                    </m:r>
                    <m:r>
                      <a:rPr lang="en-US" sz="1800" b="1" i="1" smtClean="0">
                        <a:latin typeface="Cambria Math" panose="02040503050406030204" pitchFamily="18" charset="0"/>
                      </a:rPr>
                      <m:t>×</m:t>
                    </m:r>
                    <m:r>
                      <a:rPr lang="en-US" sz="1800" b="1" i="1" smtClean="0">
                        <a:latin typeface="Cambria Math" panose="02040503050406030204" pitchFamily="18" charset="0"/>
                      </a:rPr>
                      <m:t>𝑳</m:t>
                    </m:r>
                  </m:oMath>
                </a14:m>
                <a:r>
                  <a:rPr lang="en-US" dirty="0"/>
                  <a:t> into the laboratory frame</a:t>
                </a:r>
              </a:p>
            </p:txBody>
          </p:sp>
        </mc:Choice>
        <mc:Fallback xmlns="">
          <p:sp>
            <p:nvSpPr>
              <p:cNvPr id="6" name="TextBox 5">
                <a:extLst>
                  <a:ext uri="{FF2B5EF4-FFF2-40B4-BE49-F238E27FC236}">
                    <a16:creationId xmlns:a16="http://schemas.microsoft.com/office/drawing/2014/main" id="{88DDAF59-B32D-72FD-EE4B-4A73EE150C28}"/>
                  </a:ext>
                </a:extLst>
              </p:cNvPr>
              <p:cNvSpPr txBox="1">
                <a:spLocks noRot="1" noChangeAspect="1" noMove="1" noResize="1" noEditPoints="1" noAdjustHandles="1" noChangeArrowheads="1" noChangeShapeType="1" noTextEdit="1"/>
              </p:cNvSpPr>
              <p:nvPr/>
            </p:nvSpPr>
            <p:spPr>
              <a:xfrm>
                <a:off x="609600" y="1371600"/>
                <a:ext cx="5628144" cy="369332"/>
              </a:xfrm>
              <a:prstGeom prst="rect">
                <a:avLst/>
              </a:prstGeom>
              <a:blipFill>
                <a:blip r:embed="rId3"/>
                <a:stretch>
                  <a:fillRect l="-65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1259693" y="1981200"/>
                <a:ext cx="2678810"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r>
                        <a:rPr lang="en-US" sz="1600" b="0" i="1" smtClean="0">
                          <a:latin typeface="Cambria Math" panose="02040503050406030204" pitchFamily="18" charset="0"/>
                        </a:rPr>
                        <m:t>𝑃</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b="0" i="1" smtClean="0">
                              <a:latin typeface="Cambria Math" panose="02040503050406030204" pitchFamily="18" charset="0"/>
                            </a:rPr>
                            <m:t>𝑁</m:t>
                          </m:r>
                        </m:sub>
                      </m:sSub>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1259693" y="1981200"/>
                <a:ext cx="2678810" cy="501099"/>
              </a:xfrm>
              <a:prstGeom prst="rect">
                <a:avLst/>
              </a:prstGeom>
              <a:blipFill>
                <a:blip r:embed="rId4"/>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820214"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32" name="TextBox 31">
            <a:extLst>
              <a:ext uri="{FF2B5EF4-FFF2-40B4-BE49-F238E27FC236}">
                <a16:creationId xmlns:a16="http://schemas.microsoft.com/office/drawing/2014/main" id="{035A27A8-D372-D656-E668-39DE18304058}"/>
              </a:ext>
            </a:extLst>
          </p:cNvPr>
          <p:cNvSpPr txBox="1"/>
          <p:nvPr/>
        </p:nvSpPr>
        <p:spPr>
          <a:xfrm>
            <a:off x="8735199"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33" name="TextBox 32">
            <a:extLst>
              <a:ext uri="{FF2B5EF4-FFF2-40B4-BE49-F238E27FC236}">
                <a16:creationId xmlns:a16="http://schemas.microsoft.com/office/drawing/2014/main" id="{CFBB3A9B-D6B0-6717-813A-4BFB6B57F7B5}"/>
              </a:ext>
            </a:extLst>
          </p:cNvPr>
          <p:cNvSpPr txBox="1"/>
          <p:nvPr/>
        </p:nvSpPr>
        <p:spPr>
          <a:xfrm>
            <a:off x="9942146"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34" name="Straight Arrow Connector 33">
            <a:extLst>
              <a:ext uri="{FF2B5EF4-FFF2-40B4-BE49-F238E27FC236}">
                <a16:creationId xmlns:a16="http://schemas.microsoft.com/office/drawing/2014/main" id="{21AD9663-F25B-08CD-9880-32AB8654A634}"/>
              </a:ext>
            </a:extLst>
          </p:cNvPr>
          <p:cNvCxnSpPr/>
          <p:nvPr/>
        </p:nvCxnSpPr>
        <p:spPr>
          <a:xfrm flipH="1" flipV="1">
            <a:off x="8280267"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019DA1-BB90-F38C-65E3-87B422515AF5}"/>
              </a:ext>
            </a:extLst>
          </p:cNvPr>
          <p:cNvCxnSpPr/>
          <p:nvPr/>
        </p:nvCxnSpPr>
        <p:spPr>
          <a:xfrm flipH="1" flipV="1">
            <a:off x="9487214"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Parallelogram 3">
            <a:extLst>
              <a:ext uri="{FF2B5EF4-FFF2-40B4-BE49-F238E27FC236}">
                <a16:creationId xmlns:a16="http://schemas.microsoft.com/office/drawing/2014/main" id="{BB109E25-1503-FE9E-9A8A-2767DAA2B1F2}"/>
              </a:ext>
            </a:extLst>
          </p:cNvPr>
          <p:cNvSpPr/>
          <p:nvPr/>
        </p:nvSpPr>
        <p:spPr>
          <a:xfrm rot="5400000">
            <a:off x="8925937" y="2753737"/>
            <a:ext cx="1135974" cy="519351"/>
          </a:xfrm>
          <a:prstGeom prst="parallelogram">
            <a:avLst>
              <a:gd name="adj" fmla="val 7174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0AD0968-F341-10AC-5AF8-0F52BC87BFA2}"/>
              </a:ext>
            </a:extLst>
          </p:cNvPr>
          <p:cNvSpPr/>
          <p:nvPr/>
        </p:nvSpPr>
        <p:spPr>
          <a:xfrm rot="5400000">
            <a:off x="10435889" y="3820537"/>
            <a:ext cx="1135974" cy="519351"/>
          </a:xfrm>
          <a:prstGeom prst="parallelogram">
            <a:avLst>
              <a:gd name="adj" fmla="val 7174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Line 24">
            <a:extLst>
              <a:ext uri="{FF2B5EF4-FFF2-40B4-BE49-F238E27FC236}">
                <a16:creationId xmlns:a16="http://schemas.microsoft.com/office/drawing/2014/main" id="{146A6320-0FB6-4F3A-272A-8D0CD30313F6}"/>
              </a:ext>
            </a:extLst>
          </p:cNvPr>
          <p:cNvSpPr>
            <a:spLocks noChangeShapeType="1"/>
          </p:cNvSpPr>
          <p:nvPr/>
        </p:nvSpPr>
        <p:spPr bwMode="auto">
          <a:xfrm flipH="1" flipV="1">
            <a:off x="1192008" y="3429000"/>
            <a:ext cx="1371600" cy="762000"/>
          </a:xfrm>
          <a:prstGeom prst="line">
            <a:avLst/>
          </a:prstGeom>
          <a:noFill/>
          <a:ln w="254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a:extLst>
              <a:ext uri="{FF2B5EF4-FFF2-40B4-BE49-F238E27FC236}">
                <a16:creationId xmlns:a16="http://schemas.microsoft.com/office/drawing/2014/main" id="{CEFA6AF5-5929-255F-8CAB-27344E1D5B43}"/>
              </a:ext>
            </a:extLst>
          </p:cNvPr>
          <p:cNvSpPr>
            <a:spLocks noChangeShapeType="1"/>
          </p:cNvSpPr>
          <p:nvPr/>
        </p:nvSpPr>
        <p:spPr bwMode="auto">
          <a:xfrm flipV="1">
            <a:off x="1877808" y="2895600"/>
            <a:ext cx="0" cy="914400"/>
          </a:xfrm>
          <a:prstGeom prst="line">
            <a:avLst/>
          </a:prstGeom>
          <a:noFill/>
          <a:ln w="190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a:extLst>
              <a:ext uri="{FF2B5EF4-FFF2-40B4-BE49-F238E27FC236}">
                <a16:creationId xmlns:a16="http://schemas.microsoft.com/office/drawing/2014/main" id="{5549015F-E04E-F864-AA5E-2A6A38A0D2CA}"/>
              </a:ext>
            </a:extLst>
          </p:cNvPr>
          <p:cNvSpPr>
            <a:spLocks noChangeShapeType="1"/>
          </p:cNvSpPr>
          <p:nvPr/>
        </p:nvSpPr>
        <p:spPr bwMode="auto">
          <a:xfrm flipH="1" flipV="1">
            <a:off x="957481" y="3810000"/>
            <a:ext cx="914400" cy="0"/>
          </a:xfrm>
          <a:prstGeom prst="line">
            <a:avLst/>
          </a:prstGeom>
          <a:noFill/>
          <a:ln w="190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7">
            <a:extLst>
              <a:ext uri="{FF2B5EF4-FFF2-40B4-BE49-F238E27FC236}">
                <a16:creationId xmlns:a16="http://schemas.microsoft.com/office/drawing/2014/main" id="{C6329F02-1EB6-B163-1176-ED79E3879FAE}"/>
              </a:ext>
            </a:extLst>
          </p:cNvPr>
          <p:cNvSpPr>
            <a:spLocks noChangeShapeType="1"/>
          </p:cNvSpPr>
          <p:nvPr/>
        </p:nvSpPr>
        <p:spPr bwMode="auto">
          <a:xfrm flipH="1" flipV="1">
            <a:off x="1877808" y="3810000"/>
            <a:ext cx="731520" cy="0"/>
          </a:xfrm>
          <a:prstGeom prst="line">
            <a:avLst/>
          </a:prstGeom>
          <a:noFill/>
          <a:ln w="19050" cap="rnd">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8">
            <a:extLst>
              <a:ext uri="{FF2B5EF4-FFF2-40B4-BE49-F238E27FC236}">
                <a16:creationId xmlns:a16="http://schemas.microsoft.com/office/drawing/2014/main" id="{1CCAD52E-43CC-7E9B-C129-5BEB076997F7}"/>
              </a:ext>
            </a:extLst>
          </p:cNvPr>
          <p:cNvSpPr>
            <a:spLocks noChangeShapeType="1"/>
          </p:cNvSpPr>
          <p:nvPr/>
        </p:nvSpPr>
        <p:spPr bwMode="auto">
          <a:xfrm flipH="1" flipV="1">
            <a:off x="1877808" y="3810000"/>
            <a:ext cx="0" cy="731520"/>
          </a:xfrm>
          <a:prstGeom prst="line">
            <a:avLst/>
          </a:prstGeom>
          <a:noFill/>
          <a:ln w="19050" cap="rnd">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9">
            <a:extLst>
              <a:ext uri="{FF2B5EF4-FFF2-40B4-BE49-F238E27FC236}">
                <a16:creationId xmlns:a16="http://schemas.microsoft.com/office/drawing/2014/main" id="{E5141FA3-3771-DE15-3DE6-E753B99916C7}"/>
              </a:ext>
            </a:extLst>
          </p:cNvPr>
          <p:cNvSpPr txBox="1">
            <a:spLocks noChangeArrowheads="1"/>
          </p:cNvSpPr>
          <p:nvPr/>
        </p:nvSpPr>
        <p:spPr bwMode="auto">
          <a:xfrm>
            <a:off x="652681" y="3611563"/>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dirty="0">
                <a:solidFill>
                  <a:srgbClr val="000099"/>
                </a:solidFill>
              </a:rPr>
              <a:t>x</a:t>
            </a:r>
          </a:p>
        </p:txBody>
      </p:sp>
      <p:sp>
        <p:nvSpPr>
          <p:cNvPr id="24" name="Text Box 20">
            <a:extLst>
              <a:ext uri="{FF2B5EF4-FFF2-40B4-BE49-F238E27FC236}">
                <a16:creationId xmlns:a16="http://schemas.microsoft.com/office/drawing/2014/main" id="{0B99A019-DF12-B483-91F8-4DD4CFA68CE7}"/>
              </a:ext>
            </a:extLst>
          </p:cNvPr>
          <p:cNvSpPr txBox="1">
            <a:spLocks noChangeArrowheads="1"/>
          </p:cNvSpPr>
          <p:nvPr/>
        </p:nvSpPr>
        <p:spPr bwMode="auto">
          <a:xfrm>
            <a:off x="1948081" y="2743200"/>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a:solidFill>
                  <a:srgbClr val="000099"/>
                </a:solidFill>
              </a:rPr>
              <a:t>y</a:t>
            </a:r>
          </a:p>
        </p:txBody>
      </p:sp>
      <p:sp>
        <p:nvSpPr>
          <p:cNvPr id="25" name="Oval 21">
            <a:extLst>
              <a:ext uri="{FF2B5EF4-FFF2-40B4-BE49-F238E27FC236}">
                <a16:creationId xmlns:a16="http://schemas.microsoft.com/office/drawing/2014/main" id="{C8429522-225C-11DA-2462-A3EC6CF013CD}"/>
              </a:ext>
            </a:extLst>
          </p:cNvPr>
          <p:cNvSpPr>
            <a:spLocks noChangeArrowheads="1"/>
          </p:cNvSpPr>
          <p:nvPr/>
        </p:nvSpPr>
        <p:spPr bwMode="auto">
          <a:xfrm>
            <a:off x="1801608" y="3733800"/>
            <a:ext cx="152400" cy="152400"/>
          </a:xfrm>
          <a:prstGeom prst="ellipse">
            <a:avLst/>
          </a:prstGeom>
          <a:solidFill>
            <a:schemeClr val="bg1"/>
          </a:solidFill>
          <a:ln w="19050" algn="ctr">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22">
            <a:extLst>
              <a:ext uri="{FF2B5EF4-FFF2-40B4-BE49-F238E27FC236}">
                <a16:creationId xmlns:a16="http://schemas.microsoft.com/office/drawing/2014/main" id="{8803727F-A52A-C41A-6E99-F764777CB140}"/>
              </a:ext>
            </a:extLst>
          </p:cNvPr>
          <p:cNvSpPr>
            <a:spLocks noChangeArrowheads="1"/>
          </p:cNvSpPr>
          <p:nvPr/>
        </p:nvSpPr>
        <p:spPr bwMode="auto">
          <a:xfrm>
            <a:off x="1846058" y="3779838"/>
            <a:ext cx="55563" cy="55562"/>
          </a:xfrm>
          <a:prstGeom prst="ellipse">
            <a:avLst/>
          </a:prstGeom>
          <a:solidFill>
            <a:srgbClr val="000080"/>
          </a:solidFill>
          <a:ln w="19050" algn="ctr">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23">
            <a:extLst>
              <a:ext uri="{FF2B5EF4-FFF2-40B4-BE49-F238E27FC236}">
                <a16:creationId xmlns:a16="http://schemas.microsoft.com/office/drawing/2014/main" id="{4827CB2B-892F-60FF-EDC2-AD9FE44C4B21}"/>
              </a:ext>
            </a:extLst>
          </p:cNvPr>
          <p:cNvSpPr txBox="1">
            <a:spLocks noChangeArrowheads="1"/>
          </p:cNvSpPr>
          <p:nvPr/>
        </p:nvSpPr>
        <p:spPr bwMode="auto">
          <a:xfrm>
            <a:off x="1877808" y="35353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i="1">
                <a:solidFill>
                  <a:srgbClr val="000099"/>
                </a:solidFill>
              </a:rPr>
              <a:t>z</a:t>
            </a:r>
          </a:p>
        </p:txBody>
      </p:sp>
      <p:sp>
        <p:nvSpPr>
          <p:cNvPr id="31" name="Text Box 25">
            <a:extLst>
              <a:ext uri="{FF2B5EF4-FFF2-40B4-BE49-F238E27FC236}">
                <a16:creationId xmlns:a16="http://schemas.microsoft.com/office/drawing/2014/main" id="{AD0516CA-FA5B-5BDB-5BD1-C8795A012B9A}"/>
              </a:ext>
            </a:extLst>
          </p:cNvPr>
          <p:cNvSpPr txBox="1">
            <a:spLocks noChangeArrowheads="1"/>
          </p:cNvSpPr>
          <p:nvPr/>
        </p:nvSpPr>
        <p:spPr bwMode="auto">
          <a:xfrm rot="1700974">
            <a:off x="1922943" y="4215965"/>
            <a:ext cx="145499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100" dirty="0">
                <a:solidFill>
                  <a:srgbClr val="CC0000"/>
                </a:solidFill>
              </a:rPr>
              <a:t>scattering plane</a:t>
            </a:r>
          </a:p>
        </p:txBody>
      </p:sp>
      <p:sp>
        <p:nvSpPr>
          <p:cNvPr id="36" name="Text Box 26">
            <a:extLst>
              <a:ext uri="{FF2B5EF4-FFF2-40B4-BE49-F238E27FC236}">
                <a16:creationId xmlns:a16="http://schemas.microsoft.com/office/drawing/2014/main" id="{43224675-928A-5312-ED7E-5272E3A85091}"/>
              </a:ext>
            </a:extLst>
          </p:cNvPr>
          <p:cNvSpPr txBox="1">
            <a:spLocks noChangeArrowheads="1"/>
          </p:cNvSpPr>
          <p:nvPr/>
        </p:nvSpPr>
        <p:spPr bwMode="auto">
          <a:xfrm>
            <a:off x="881281" y="3395246"/>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dirty="0">
                <a:solidFill>
                  <a:srgbClr val="CC0000"/>
                </a:solidFill>
                <a:sym typeface="Symbol" panose="05050102010706020507" pitchFamily="18" charset="2"/>
              </a:rPr>
              <a:t></a:t>
            </a:r>
          </a:p>
        </p:txBody>
      </p:sp>
      <p:sp>
        <p:nvSpPr>
          <p:cNvPr id="38" name="Freeform 27">
            <a:extLst>
              <a:ext uri="{FF2B5EF4-FFF2-40B4-BE49-F238E27FC236}">
                <a16:creationId xmlns:a16="http://schemas.microsoft.com/office/drawing/2014/main" id="{A821A767-4F79-1517-258B-0CD638F6F812}"/>
              </a:ext>
            </a:extLst>
          </p:cNvPr>
          <p:cNvSpPr>
            <a:spLocks/>
          </p:cNvSpPr>
          <p:nvPr/>
        </p:nvSpPr>
        <p:spPr bwMode="auto">
          <a:xfrm>
            <a:off x="1268208" y="3505200"/>
            <a:ext cx="88900" cy="304800"/>
          </a:xfrm>
          <a:custGeom>
            <a:avLst/>
            <a:gdLst>
              <a:gd name="T0" fmla="*/ 8 w 56"/>
              <a:gd name="T1" fmla="*/ 144 h 144"/>
              <a:gd name="T2" fmla="*/ 8 w 56"/>
              <a:gd name="T3" fmla="*/ 48 h 144"/>
              <a:gd name="T4" fmla="*/ 56 w 56"/>
              <a:gd name="T5" fmla="*/ 0 h 144"/>
            </a:gdLst>
            <a:ahLst/>
            <a:cxnLst>
              <a:cxn ang="0">
                <a:pos x="T0" y="T1"/>
              </a:cxn>
              <a:cxn ang="0">
                <a:pos x="T2" y="T3"/>
              </a:cxn>
              <a:cxn ang="0">
                <a:pos x="T4" y="T5"/>
              </a:cxn>
            </a:cxnLst>
            <a:rect l="0" t="0" r="r" b="b"/>
            <a:pathLst>
              <a:path w="56" h="144">
                <a:moveTo>
                  <a:pt x="8" y="144"/>
                </a:moveTo>
                <a:cubicBezTo>
                  <a:pt x="4" y="108"/>
                  <a:pt x="0" y="72"/>
                  <a:pt x="8" y="48"/>
                </a:cubicBezTo>
                <a:cubicBezTo>
                  <a:pt x="16" y="24"/>
                  <a:pt x="36" y="12"/>
                  <a:pt x="56" y="0"/>
                </a:cubicBezTo>
              </a:path>
            </a:pathLst>
          </a:custGeom>
          <a:noFill/>
          <a:ln w="25400" cap="rnd"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TextBox 40">
            <a:extLst>
              <a:ext uri="{FF2B5EF4-FFF2-40B4-BE49-F238E27FC236}">
                <a16:creationId xmlns:a16="http://schemas.microsoft.com/office/drawing/2014/main" id="{04051CF9-4347-5234-8CFA-3863EA3AEAF8}"/>
              </a:ext>
            </a:extLst>
          </p:cNvPr>
          <p:cNvSpPr txBox="1"/>
          <p:nvPr/>
        </p:nvSpPr>
        <p:spPr>
          <a:xfrm>
            <a:off x="9448800" y="2362200"/>
            <a:ext cx="808426" cy="307777"/>
          </a:xfrm>
          <a:prstGeom prst="rect">
            <a:avLst/>
          </a:prstGeom>
          <a:noFill/>
        </p:spPr>
        <p:txBody>
          <a:bodyPr wrap="none" rtlCol="0">
            <a:spAutoFit/>
          </a:bodyPr>
          <a:lstStyle/>
          <a:p>
            <a:pPr algn="l">
              <a:spcAft>
                <a:spcPts val="600"/>
              </a:spcAft>
            </a:pPr>
            <a:r>
              <a:rPr lang="en-US" sz="1400" dirty="0">
                <a:solidFill>
                  <a:schemeClr val="bg1">
                    <a:lumMod val="50000"/>
                  </a:schemeClr>
                </a:solidFill>
              </a:rPr>
              <a:t>detector</a:t>
            </a:r>
          </a:p>
        </p:txBody>
      </p:sp>
      <p:sp>
        <p:nvSpPr>
          <p:cNvPr id="42" name="TextBox 41">
            <a:extLst>
              <a:ext uri="{FF2B5EF4-FFF2-40B4-BE49-F238E27FC236}">
                <a16:creationId xmlns:a16="http://schemas.microsoft.com/office/drawing/2014/main" id="{E3D41595-90BF-9780-B596-8E986C77A5E9}"/>
              </a:ext>
            </a:extLst>
          </p:cNvPr>
          <p:cNvSpPr txBox="1"/>
          <p:nvPr/>
        </p:nvSpPr>
        <p:spPr>
          <a:xfrm>
            <a:off x="11002574" y="3426023"/>
            <a:ext cx="808426" cy="307777"/>
          </a:xfrm>
          <a:prstGeom prst="rect">
            <a:avLst/>
          </a:prstGeom>
          <a:noFill/>
        </p:spPr>
        <p:txBody>
          <a:bodyPr wrap="none" rtlCol="0">
            <a:spAutoFit/>
          </a:bodyPr>
          <a:lstStyle/>
          <a:p>
            <a:pPr algn="l">
              <a:spcAft>
                <a:spcPts val="600"/>
              </a:spcAft>
            </a:pPr>
            <a:r>
              <a:rPr lang="en-US" sz="1400" dirty="0">
                <a:solidFill>
                  <a:schemeClr val="bg1">
                    <a:lumMod val="50000"/>
                  </a:schemeClr>
                </a:solidFill>
              </a:rPr>
              <a:t>detector</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6CF67BD-2FD0-232C-FB3E-E3D6087848DE}"/>
                  </a:ext>
                </a:extLst>
              </p:cNvPr>
              <p:cNvSpPr txBox="1"/>
              <p:nvPr/>
            </p:nvSpPr>
            <p:spPr>
              <a:xfrm>
                <a:off x="3478528" y="3134356"/>
                <a:ext cx="2295500" cy="1008353"/>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𝑁</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𝑥</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𝑦</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oMath>
                  </m:oMathPara>
                </a14:m>
                <a:endParaRPr lang="en-US" sz="1600" b="0" dirty="0"/>
              </a:p>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𝑥</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𝑦</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𝜑</m:t>
                          </m:r>
                        </m:e>
                      </m:func>
                    </m:oMath>
                  </m:oMathPara>
                </a14:m>
                <a:endParaRPr lang="en-US" sz="1600" b="0" dirty="0"/>
              </a:p>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𝐿</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𝑧</m:t>
                          </m:r>
                        </m:sub>
                      </m:sSub>
                    </m:oMath>
                  </m:oMathPara>
                </a14:m>
                <a:endParaRPr lang="en-US" sz="1600" b="0" dirty="0"/>
              </a:p>
            </p:txBody>
          </p:sp>
        </mc:Choice>
        <mc:Fallback xmlns="">
          <p:sp>
            <p:nvSpPr>
              <p:cNvPr id="43" name="TextBox 42">
                <a:extLst>
                  <a:ext uri="{FF2B5EF4-FFF2-40B4-BE49-F238E27FC236}">
                    <a16:creationId xmlns:a16="http://schemas.microsoft.com/office/drawing/2014/main" id="{66CF67BD-2FD0-232C-FB3E-E3D6087848DE}"/>
                  </a:ext>
                </a:extLst>
              </p:cNvPr>
              <p:cNvSpPr txBox="1">
                <a:spLocks noRot="1" noChangeAspect="1" noMove="1" noResize="1" noEditPoints="1" noAdjustHandles="1" noChangeArrowheads="1" noChangeShapeType="1" noTextEdit="1"/>
              </p:cNvSpPr>
              <p:nvPr/>
            </p:nvSpPr>
            <p:spPr>
              <a:xfrm>
                <a:off x="3478528" y="3134356"/>
                <a:ext cx="2295500" cy="1008353"/>
              </a:xfrm>
              <a:prstGeom prst="rect">
                <a:avLst/>
              </a:prstGeom>
              <a:blipFill>
                <a:blip r:embed="rId7"/>
                <a:stretch>
                  <a:fillRect l="-1862" r="-1330"/>
                </a:stretch>
              </a:blipFill>
            </p:spPr>
            <p:txBody>
              <a:bodyPr/>
              <a:lstStyle/>
              <a:p>
                <a:r>
                  <a:rPr lang="en-US">
                    <a:noFill/>
                  </a:rPr>
                  <a:t> </a:t>
                </a:r>
              </a:p>
            </p:txBody>
          </p:sp>
        </mc:Fallback>
      </mc:AlternateContent>
      <p:pic>
        <p:nvPicPr>
          <p:cNvPr id="54" name="Picture 31">
            <a:extLst>
              <a:ext uri="{FF2B5EF4-FFF2-40B4-BE49-F238E27FC236}">
                <a16:creationId xmlns:a16="http://schemas.microsoft.com/office/drawing/2014/main" id="{56087CA3-CE9B-AE20-401A-4B211587174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1520" y="4724400"/>
            <a:ext cx="2011680" cy="20116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EEF36B-6FB1-03FA-9287-3CCF7A387D67}"/>
                  </a:ext>
                </a:extLst>
              </p:cNvPr>
              <p:cNvSpPr txBox="1"/>
              <p:nvPr/>
            </p:nvSpPr>
            <p:spPr>
              <a:xfrm>
                <a:off x="2971800" y="5296973"/>
                <a:ext cx="2615460" cy="722827"/>
              </a:xfrm>
              <a:prstGeom prst="rect">
                <a:avLst/>
              </a:prstGeom>
              <a:noFill/>
              <a:ln>
                <a:noFill/>
              </a:ln>
            </p:spPr>
            <p:txBody>
              <a:bodyPr wrap="none" lIns="0" tIns="0" rIns="0" bIns="0" rtlCol="0" anchor="ctr">
                <a:spAutoFit/>
              </a:bodyPr>
              <a:lstStyle/>
              <a:p>
                <a:pPr algn="l">
                  <a:spcAft>
                    <a:spcPts val="600"/>
                  </a:spcAft>
                </a:pPr>
                <a14:m>
                  <m:oMathPara xmlns:m="http://schemas.openxmlformats.org/officeDocument/2006/math">
                    <m:oMathParaPr>
                      <m:jc m:val="center"/>
                    </m:oMathParaPr>
                    <m:oMath xmlns:m="http://schemas.openxmlformats.org/officeDocument/2006/math">
                      <m:r>
                        <a:rPr lang="en-US" sz="1600" b="0" i="1" smtClean="0">
                          <a:solidFill>
                            <a:srgbClr val="0070C0"/>
                          </a:solidFill>
                          <a:latin typeface="Cambria Math" panose="02040503050406030204" pitchFamily="18" charset="0"/>
                        </a:rPr>
                        <m:t>𝑁</m:t>
                      </m:r>
                      <m:r>
                        <a:rPr lang="en-US" sz="1600" b="0" i="1" smtClean="0">
                          <a:solidFill>
                            <a:srgbClr val="0070C0"/>
                          </a:solidFill>
                          <a:latin typeface="Cambria Math" panose="02040503050406030204" pitchFamily="18" charset="0"/>
                        </a:rPr>
                        <m:t>=</m:t>
                      </m:r>
                      <m:nary>
                        <m:naryPr>
                          <m:limLoc m:val="undOvr"/>
                          <m:subHide m:val="on"/>
                          <m:supHide m:val="on"/>
                          <m:ctrlPr>
                            <a:rPr lang="en-US" sz="1600" b="0" i="1" smtClean="0">
                              <a:solidFill>
                                <a:srgbClr val="0070C0"/>
                              </a:solidFill>
                              <a:latin typeface="Cambria Math" panose="02040503050406030204" pitchFamily="18" charset="0"/>
                            </a:rPr>
                          </m:ctrlPr>
                        </m:naryPr>
                        <m:sub/>
                        <m:sup/>
                        <m:e>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𝑑</m:t>
                              </m:r>
                              <m:r>
                                <a:rPr lang="en-US" sz="1600" b="0" i="1" smtClean="0">
                                  <a:solidFill>
                                    <a:srgbClr val="0070C0"/>
                                  </a:solidFill>
                                  <a:latin typeface="Cambria Math" panose="02040503050406030204" pitchFamily="18" charset="0"/>
                                </a:rPr>
                                <m:t>𝜎</m:t>
                              </m:r>
                            </m:num>
                            <m:den>
                              <m:r>
                                <a:rPr lang="en-US" sz="1600" b="0" i="1" smtClean="0">
                                  <a:solidFill>
                                    <a:srgbClr val="0070C0"/>
                                  </a:solidFill>
                                  <a:latin typeface="Cambria Math" panose="02040503050406030204" pitchFamily="18" charset="0"/>
                                </a:rPr>
                                <m:t>𝑑</m:t>
                              </m:r>
                              <m:r>
                                <m:rPr>
                                  <m:sty m:val="p"/>
                                </m:rPr>
                                <a:rPr lang="en-US" sz="1600" b="0" i="0" smtClean="0">
                                  <a:solidFill>
                                    <a:srgbClr val="0070C0"/>
                                  </a:solidFill>
                                  <a:latin typeface="Cambria Math" panose="02040503050406030204" pitchFamily="18" charset="0"/>
                                </a:rPr>
                                <m:t>Ω</m:t>
                              </m:r>
                            </m:den>
                          </m:f>
                          <m:sSub>
                            <m:sSubPr>
                              <m:ctrlPr>
                                <a:rPr lang="en-US" sz="1600" b="0" i="1" smtClean="0">
                                  <a:solidFill>
                                    <a:srgbClr val="0070C0"/>
                                  </a:solidFill>
                                  <a:latin typeface="Cambria Math" panose="02040503050406030204" pitchFamily="18" charset="0"/>
                                  <a:ea typeface="Cambria Math" panose="02040503050406030204" pitchFamily="18" charset="0"/>
                                </a:rPr>
                              </m:ctrlPr>
                            </m:sSubPr>
                            <m:e>
                              <m:r>
                                <a:rPr lang="en-US" sz="1600" b="0" i="1" smtClean="0">
                                  <a:solidFill>
                                    <a:srgbClr val="0070C0"/>
                                  </a:solidFill>
                                  <a:latin typeface="Cambria Math" panose="02040503050406030204" pitchFamily="18" charset="0"/>
                                  <a:ea typeface="Cambria Math" panose="02040503050406030204" pitchFamily="18" charset="0"/>
                                </a:rPr>
                                <m:t>ℒ</m:t>
                              </m:r>
                            </m:e>
                            <m:sub>
                              <m:r>
                                <a:rPr lang="en-US" sz="1600" b="0" i="1" smtClean="0">
                                  <a:solidFill>
                                    <a:srgbClr val="0070C0"/>
                                  </a:solidFill>
                                  <a:latin typeface="Cambria Math" panose="02040503050406030204" pitchFamily="18" charset="0"/>
                                  <a:ea typeface="Cambria Math" panose="02040503050406030204" pitchFamily="18" charset="0"/>
                                </a:rPr>
                                <m:t>𝑃</m:t>
                              </m:r>
                            </m:sub>
                          </m:sSub>
                          <m:d>
                            <m:dPr>
                              <m:ctrlPr>
                                <a:rPr lang="en-US" sz="1600" b="0" i="1" smtClean="0">
                                  <a:solidFill>
                                    <a:srgbClr val="0070C0"/>
                                  </a:solidFill>
                                  <a:latin typeface="Cambria Math" panose="02040503050406030204" pitchFamily="18" charset="0"/>
                                  <a:ea typeface="Cambria Math" panose="02040503050406030204" pitchFamily="18" charset="0"/>
                                </a:rPr>
                              </m:ctrlPr>
                            </m:dPr>
                            <m:e>
                              <m:r>
                                <a:rPr lang="en-US" sz="1600" b="0" i="1" smtClean="0">
                                  <a:solidFill>
                                    <a:srgbClr val="0070C0"/>
                                  </a:solidFill>
                                  <a:latin typeface="Cambria Math" panose="02040503050406030204" pitchFamily="18" charset="0"/>
                                  <a:ea typeface="Cambria Math" panose="02040503050406030204" pitchFamily="18" charset="0"/>
                                </a:rPr>
                                <m:t>𝑡</m:t>
                              </m:r>
                            </m:e>
                          </m:d>
                          <m:r>
                            <a:rPr lang="en-US" sz="1600" b="0" i="1" smtClean="0">
                              <a:solidFill>
                                <a:srgbClr val="0070C0"/>
                              </a:solidFill>
                              <a:latin typeface="Cambria Math" panose="02040503050406030204" pitchFamily="18" charset="0"/>
                              <a:ea typeface="Cambria Math" panose="02040503050406030204" pitchFamily="18" charset="0"/>
                            </a:rPr>
                            <m:t>𝑒</m:t>
                          </m:r>
                          <m:d>
                            <m:dPr>
                              <m:ctrlPr>
                                <a:rPr lang="en-US" sz="1600" b="0" i="1" smtClean="0">
                                  <a:solidFill>
                                    <a:srgbClr val="0070C0"/>
                                  </a:solidFill>
                                  <a:latin typeface="Cambria Math" panose="02040503050406030204" pitchFamily="18" charset="0"/>
                                  <a:ea typeface="Cambria Math" panose="02040503050406030204" pitchFamily="18" charset="0"/>
                                </a:rPr>
                              </m:ctrlPr>
                            </m:dPr>
                            <m:e>
                              <m:r>
                                <a:rPr lang="en-US" sz="1600" b="0" i="1" smtClean="0">
                                  <a:solidFill>
                                    <a:srgbClr val="0070C0"/>
                                  </a:solidFill>
                                  <a:latin typeface="Cambria Math" panose="02040503050406030204" pitchFamily="18" charset="0"/>
                                  <a:ea typeface="Cambria Math" panose="02040503050406030204" pitchFamily="18" charset="0"/>
                                </a:rPr>
                                <m:t>𝑑</m:t>
                              </m:r>
                              <m:r>
                                <m:rPr>
                                  <m:sty m:val="p"/>
                                </m:rPr>
                                <a:rPr lang="en-US" sz="1600" b="0" i="0" smtClean="0">
                                  <a:solidFill>
                                    <a:srgbClr val="0070C0"/>
                                  </a:solidFill>
                                  <a:latin typeface="Cambria Math" panose="02040503050406030204" pitchFamily="18" charset="0"/>
                                  <a:ea typeface="Cambria Math" panose="02040503050406030204" pitchFamily="18" charset="0"/>
                                </a:rPr>
                                <m:t>Ω</m:t>
                              </m:r>
                              <m:r>
                                <a:rPr lang="en-US" sz="1600" b="0" i="1" smtClean="0">
                                  <a:solidFill>
                                    <a:srgbClr val="0070C0"/>
                                  </a:solidFill>
                                  <a:latin typeface="Cambria Math" panose="02040503050406030204" pitchFamily="18" charset="0"/>
                                  <a:ea typeface="Cambria Math" panose="02040503050406030204" pitchFamily="18" charset="0"/>
                                </a:rPr>
                                <m:t>,</m:t>
                              </m:r>
                              <m:r>
                                <a:rPr lang="en-US" sz="1600" b="0" i="1" smtClean="0">
                                  <a:solidFill>
                                    <a:srgbClr val="0070C0"/>
                                  </a:solidFill>
                                  <a:latin typeface="Cambria Math" panose="02040503050406030204" pitchFamily="18" charset="0"/>
                                  <a:ea typeface="Cambria Math" panose="02040503050406030204" pitchFamily="18" charset="0"/>
                                </a:rPr>
                                <m:t>𝑡</m:t>
                              </m:r>
                            </m:e>
                          </m:d>
                          <m:r>
                            <a:rPr lang="en-US" sz="1600" b="0" i="1" smtClean="0">
                              <a:solidFill>
                                <a:srgbClr val="0070C0"/>
                              </a:solidFill>
                              <a:latin typeface="Cambria Math" panose="02040503050406030204" pitchFamily="18" charset="0"/>
                            </a:rPr>
                            <m:t>𝑑</m:t>
                          </m:r>
                          <m:r>
                            <m:rPr>
                              <m:sty m:val="p"/>
                            </m:rPr>
                            <a:rPr lang="en-US" sz="1600" b="0" i="0" smtClean="0">
                              <a:solidFill>
                                <a:srgbClr val="0070C0"/>
                              </a:solidFill>
                              <a:latin typeface="Cambria Math" panose="02040503050406030204" pitchFamily="18" charset="0"/>
                            </a:rPr>
                            <m:t>Ω</m:t>
                          </m:r>
                          <m:r>
                            <a:rPr lang="en-US" sz="1600" b="0" i="1" smtClean="0">
                              <a:solidFill>
                                <a:srgbClr val="0070C0"/>
                              </a:solidFill>
                              <a:latin typeface="Cambria Math" panose="02040503050406030204" pitchFamily="18" charset="0"/>
                            </a:rPr>
                            <m:t>𝑑𝑡</m:t>
                          </m:r>
                        </m:e>
                      </m:nary>
                    </m:oMath>
                  </m:oMathPara>
                </a14:m>
                <a:endParaRPr lang="en-US" sz="1600" dirty="0">
                  <a:solidFill>
                    <a:srgbClr val="0070C0"/>
                  </a:solidFill>
                </a:endParaRPr>
              </a:p>
            </p:txBody>
          </p:sp>
        </mc:Choice>
        <mc:Fallback xmlns="">
          <p:sp>
            <p:nvSpPr>
              <p:cNvPr id="58" name="TextBox 57">
                <a:extLst>
                  <a:ext uri="{FF2B5EF4-FFF2-40B4-BE49-F238E27FC236}">
                    <a16:creationId xmlns:a16="http://schemas.microsoft.com/office/drawing/2014/main" id="{2DEEF36B-6FB1-03FA-9287-3CCF7A387D67}"/>
                  </a:ext>
                </a:extLst>
              </p:cNvPr>
              <p:cNvSpPr txBox="1">
                <a:spLocks noRot="1" noChangeAspect="1" noMove="1" noResize="1" noEditPoints="1" noAdjustHandles="1" noChangeArrowheads="1" noChangeShapeType="1" noTextEdit="1"/>
              </p:cNvSpPr>
              <p:nvPr/>
            </p:nvSpPr>
            <p:spPr>
              <a:xfrm>
                <a:off x="2971800" y="5296973"/>
                <a:ext cx="2615460" cy="722827"/>
              </a:xfrm>
              <a:prstGeom prst="rect">
                <a:avLst/>
              </a:prstGeom>
              <a:blipFill>
                <a:blip r:embed="rId9"/>
                <a:stretch>
                  <a:fillRect/>
                </a:stretch>
              </a:blipFill>
              <a:ln>
                <a:noFill/>
              </a:ln>
            </p:spPr>
            <p:txBody>
              <a:bodyPr/>
              <a:lstStyle/>
              <a:p>
                <a:r>
                  <a:rPr lang="en-US">
                    <a:noFill/>
                  </a:rPr>
                  <a:t> </a:t>
                </a:r>
              </a:p>
            </p:txBody>
          </p:sp>
        </mc:Fallback>
      </mc:AlternateContent>
      <p:sp>
        <p:nvSpPr>
          <p:cNvPr id="59" name="TextBox 58">
            <a:extLst>
              <a:ext uri="{FF2B5EF4-FFF2-40B4-BE49-F238E27FC236}">
                <a16:creationId xmlns:a16="http://schemas.microsoft.com/office/drawing/2014/main" id="{FC0E88FF-6C53-A930-E43A-5F4FF0CB47F2}"/>
              </a:ext>
            </a:extLst>
          </p:cNvPr>
          <p:cNvSpPr txBox="1"/>
          <p:nvPr/>
        </p:nvSpPr>
        <p:spPr>
          <a:xfrm>
            <a:off x="2895600" y="5967680"/>
            <a:ext cx="4735527" cy="661720"/>
          </a:xfrm>
          <a:prstGeom prst="rect">
            <a:avLst/>
          </a:prstGeom>
          <a:noFill/>
        </p:spPr>
        <p:txBody>
          <a:bodyPr wrap="none" rtlCol="0">
            <a:spAutoFit/>
          </a:bodyPr>
          <a:lstStyle/>
          <a:p>
            <a:pPr algn="l">
              <a:spcAft>
                <a:spcPts val="600"/>
              </a:spcAft>
            </a:pPr>
            <a:r>
              <a:rPr lang="en-US" sz="1600" dirty="0">
                <a:solidFill>
                  <a:srgbClr val="0070C0"/>
                </a:solidFill>
              </a:rPr>
              <a:t>What are possible sources of systematic uncertainties?</a:t>
            </a:r>
          </a:p>
          <a:p>
            <a:pPr algn="l">
              <a:spcAft>
                <a:spcPts val="600"/>
              </a:spcAft>
            </a:pPr>
            <a:r>
              <a:rPr lang="en-US" sz="1600" dirty="0">
                <a:solidFill>
                  <a:srgbClr val="0070C0"/>
                </a:solidFill>
              </a:rPr>
              <a:t>And how can you avoid them?</a:t>
            </a:r>
          </a:p>
        </p:txBody>
      </p:sp>
    </p:spTree>
    <p:extLst>
      <p:ext uri="{BB962C8B-B14F-4D97-AF65-F5344CB8AC3E}">
        <p14:creationId xmlns:p14="http://schemas.microsoft.com/office/powerpoint/2010/main" val="1103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85A5C6-7D85-6F0D-768E-64F3E9C81988}"/>
                  </a:ext>
                </a:extLst>
              </p:cNvPr>
              <p:cNvSpPr>
                <a:spLocks noGrp="1"/>
              </p:cNvSpPr>
              <p:nvPr>
                <p:ph type="title"/>
              </p:nvPr>
            </p:nvSpPr>
            <p:spPr/>
            <p:txBody>
              <a:bodyPr/>
              <a:lstStyle/>
              <a:p>
                <a:r>
                  <a:rPr lang="en-US" dirty="0"/>
                  <a:t>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2" name="Title 1">
                <a:extLst>
                  <a:ext uri="{FF2B5EF4-FFF2-40B4-BE49-F238E27FC236}">
                    <a16:creationId xmlns:a16="http://schemas.microsoft.com/office/drawing/2014/main" id="{6B85A5C6-7D85-6F0D-768E-64F3E9C81988}"/>
                  </a:ext>
                </a:extLst>
              </p:cNvPr>
              <p:cNvSpPr>
                <a:spLocks noGrp="1" noRot="1" noChangeAspect="1" noMove="1" noResize="1" noEditPoints="1" noAdjustHandles="1" noChangeArrowheads="1" noChangeShapeType="1" noTextEdit="1"/>
              </p:cNvSpPr>
              <p:nvPr>
                <p:ph type="title"/>
              </p:nvPr>
            </p:nvSpPr>
            <p:spPr>
              <a:blipFill>
                <a:blip r:embed="rId2"/>
                <a:stretch>
                  <a:fillRect l="-2029" t="-18803" b="-3162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24409B5-BA15-869D-11F4-A6CBD3145230}"/>
              </a:ext>
            </a:extLst>
          </p:cNvPr>
          <p:cNvSpPr>
            <a:spLocks noGrp="1"/>
          </p:cNvSpPr>
          <p:nvPr>
            <p:ph type="sldNum" sz="quarter" idx="10"/>
          </p:nvPr>
        </p:nvSpPr>
        <p:spPr/>
        <p:txBody>
          <a:bodyPr/>
          <a:lstStyle/>
          <a:p>
            <a:fld id="{DF69D58E-C59B-4BE3-83E0-B1C1287A8E5B}" type="slidenum">
              <a:rPr lang="en-US" smtClean="0"/>
              <a:pPr/>
              <a:t>36</a:t>
            </a:fld>
            <a:endParaRPr lang="en-US"/>
          </a:p>
        </p:txBody>
      </p:sp>
      <p:pic>
        <p:nvPicPr>
          <p:cNvPr id="4" name="Picture 4">
            <a:extLst>
              <a:ext uri="{FF2B5EF4-FFF2-40B4-BE49-F238E27FC236}">
                <a16:creationId xmlns:a16="http://schemas.microsoft.com/office/drawing/2014/main" id="{85983728-CBF2-5330-3874-471DB5D09A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605396"/>
            <a:ext cx="6172200" cy="31952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A1D158-4692-6B8D-288E-F233596B3F66}"/>
              </a:ext>
            </a:extLst>
          </p:cNvPr>
          <p:cNvSpPr txBox="1"/>
          <p:nvPr/>
        </p:nvSpPr>
        <p:spPr>
          <a:xfrm>
            <a:off x="457200" y="1219200"/>
            <a:ext cx="2955937" cy="40011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Example: EDDA @ COSY</a:t>
            </a:r>
          </a:p>
        </p:txBody>
      </p:sp>
      <p:pic>
        <p:nvPicPr>
          <p:cNvPr id="9" name="Picture 4">
            <a:extLst>
              <a:ext uri="{FF2B5EF4-FFF2-40B4-BE49-F238E27FC236}">
                <a16:creationId xmlns:a16="http://schemas.microsoft.com/office/drawing/2014/main" id="{DE515CA8-B1C1-58D4-65D8-8834CE3657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2597" y="2057400"/>
            <a:ext cx="413180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CB626F-DF1C-F6D1-8163-0839FDAF267A}"/>
                  </a:ext>
                </a:extLst>
              </p:cNvPr>
              <p:cNvSpPr txBox="1"/>
              <p:nvPr/>
            </p:nvSpPr>
            <p:spPr>
              <a:xfrm>
                <a:off x="774471" y="5040868"/>
                <a:ext cx="4330929" cy="115416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Kinematic correlation in elastic scattering</a:t>
                </a:r>
              </a:p>
              <a:p>
                <a:pPr>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𝜋</m:t>
                      </m:r>
                    </m:oMath>
                  </m:oMathPara>
                </a14:m>
                <a:endParaRPr lang="en-US" dirty="0"/>
              </a:p>
              <a:p>
                <a:pPr>
                  <a:spcAft>
                    <a:spcPts val="600"/>
                  </a:spcAft>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𝜗</m:t>
                              </m:r>
                            </m:e>
                            <m:sub>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𝜗</m:t>
                                  </m:r>
                                </m:e>
                                <m:sub>
                                  <m:r>
                                    <a:rPr lang="en-US" b="0" i="1" smtClean="0">
                                      <a:latin typeface="Cambria Math" panose="02040503050406030204" pitchFamily="18" charset="0"/>
                                    </a:rPr>
                                    <m:t>2</m:t>
                                  </m:r>
                                </m:sub>
                              </m:sSub>
                            </m:e>
                          </m:func>
                          <m:r>
                            <a:rPr lang="en-US" b="0" i="1" smtClean="0">
                              <a:latin typeface="Cambria Math" panose="02040503050406030204" pitchFamily="18" charset="0"/>
                            </a:rPr>
                            <m:t>=1/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𝛾</m:t>
                              </m:r>
                            </m:e>
                            <m:sub>
                              <m:r>
                                <a:rPr lang="en-US" b="0" i="1" smtClean="0">
                                  <a:latin typeface="Cambria Math" panose="02040503050406030204" pitchFamily="18" charset="0"/>
                                </a:rPr>
                                <m:t>𝑐𝑚</m:t>
                              </m:r>
                            </m:sub>
                            <m:sup>
                              <m:r>
                                <a:rPr lang="en-US" b="0" i="1" smtClean="0">
                                  <a:latin typeface="Cambria Math" panose="02040503050406030204" pitchFamily="18" charset="0"/>
                                </a:rPr>
                                <m:t>2</m:t>
                              </m:r>
                            </m:sup>
                          </m:sSubSup>
                        </m:e>
                      </m:func>
                    </m:oMath>
                  </m:oMathPara>
                </a14:m>
                <a:endParaRPr lang="en-US" dirty="0"/>
              </a:p>
            </p:txBody>
          </p:sp>
        </mc:Choice>
        <mc:Fallback xmlns="">
          <p:sp>
            <p:nvSpPr>
              <p:cNvPr id="10" name="TextBox 9">
                <a:extLst>
                  <a:ext uri="{FF2B5EF4-FFF2-40B4-BE49-F238E27FC236}">
                    <a16:creationId xmlns:a16="http://schemas.microsoft.com/office/drawing/2014/main" id="{FACB626F-DF1C-F6D1-8163-0839FDAF267A}"/>
                  </a:ext>
                </a:extLst>
              </p:cNvPr>
              <p:cNvSpPr txBox="1">
                <a:spLocks noRot="1" noChangeAspect="1" noMove="1" noResize="1" noEditPoints="1" noAdjustHandles="1" noChangeArrowheads="1" noChangeShapeType="1" noTextEdit="1"/>
              </p:cNvSpPr>
              <p:nvPr/>
            </p:nvSpPr>
            <p:spPr>
              <a:xfrm>
                <a:off x="774471" y="5040868"/>
                <a:ext cx="4330929" cy="1154162"/>
              </a:xfrm>
              <a:prstGeom prst="rect">
                <a:avLst/>
              </a:prstGeom>
              <a:blipFill>
                <a:blip r:embed="rId5"/>
                <a:stretch>
                  <a:fillRect l="-844" t="-3175" r="-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DCAADE-1637-8BC5-9278-1225CBE1CCD2}"/>
                  </a:ext>
                </a:extLst>
              </p:cNvPr>
              <p:cNvSpPr txBox="1"/>
              <p:nvPr/>
            </p:nvSpPr>
            <p:spPr>
              <a:xfrm>
                <a:off x="6565671" y="5029200"/>
                <a:ext cx="5397729"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EDDA detector</a:t>
                </a:r>
              </a:p>
              <a:p>
                <a:pPr marL="742950" lvl="1" indent="-285750">
                  <a:spcAft>
                    <a:spcPts val="600"/>
                  </a:spcAft>
                  <a:buFont typeface="Arial" panose="020B0604020202020204" pitchFamily="34" charset="0"/>
                  <a:buChar char="•"/>
                </a:pPr>
                <a:r>
                  <a:rPr lang="en-US" dirty="0"/>
                  <a:t>Scintillator hodoscope specifically designed for 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12" name="TextBox 11">
                <a:extLst>
                  <a:ext uri="{FF2B5EF4-FFF2-40B4-BE49-F238E27FC236}">
                    <a16:creationId xmlns:a16="http://schemas.microsoft.com/office/drawing/2014/main" id="{CBDCAADE-1637-8BC5-9278-1225CBE1CCD2}"/>
                  </a:ext>
                </a:extLst>
              </p:cNvPr>
              <p:cNvSpPr txBox="1">
                <a:spLocks noRot="1" noChangeAspect="1" noMove="1" noResize="1" noEditPoints="1" noAdjustHandles="1" noChangeArrowheads="1" noChangeShapeType="1" noTextEdit="1"/>
              </p:cNvSpPr>
              <p:nvPr/>
            </p:nvSpPr>
            <p:spPr>
              <a:xfrm>
                <a:off x="6565671" y="5029200"/>
                <a:ext cx="5397729" cy="1000274"/>
              </a:xfrm>
              <a:prstGeom prst="rect">
                <a:avLst/>
              </a:prstGeom>
              <a:blipFill>
                <a:blip r:embed="rId6"/>
                <a:stretch>
                  <a:fillRect l="-677" t="-3049" b="-9146"/>
                </a:stretch>
              </a:blipFill>
            </p:spPr>
            <p:txBody>
              <a:bodyPr/>
              <a:lstStyle/>
              <a:p>
                <a:r>
                  <a:rPr lang="en-US">
                    <a:noFill/>
                  </a:rPr>
                  <a:t> </a:t>
                </a:r>
              </a:p>
            </p:txBody>
          </p:sp>
        </mc:Fallback>
      </mc:AlternateContent>
    </p:spTree>
    <p:extLst>
      <p:ext uri="{BB962C8B-B14F-4D97-AF65-F5344CB8AC3E}">
        <p14:creationId xmlns:p14="http://schemas.microsoft.com/office/powerpoint/2010/main" val="3374009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85A5C6-7D85-6F0D-768E-64F3E9C81988}"/>
                  </a:ext>
                </a:extLst>
              </p:cNvPr>
              <p:cNvSpPr>
                <a:spLocks noGrp="1"/>
              </p:cNvSpPr>
              <p:nvPr>
                <p:ph type="title"/>
              </p:nvPr>
            </p:nvSpPr>
            <p:spPr/>
            <p:txBody>
              <a:bodyPr/>
              <a:lstStyle/>
              <a:p>
                <a:r>
                  <a:rPr lang="en-US" dirty="0"/>
                  <a:t>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2" name="Title 1">
                <a:extLst>
                  <a:ext uri="{FF2B5EF4-FFF2-40B4-BE49-F238E27FC236}">
                    <a16:creationId xmlns:a16="http://schemas.microsoft.com/office/drawing/2014/main" id="{6B85A5C6-7D85-6F0D-768E-64F3E9C81988}"/>
                  </a:ext>
                </a:extLst>
              </p:cNvPr>
              <p:cNvSpPr>
                <a:spLocks noGrp="1" noRot="1" noChangeAspect="1" noMove="1" noResize="1" noEditPoints="1" noAdjustHandles="1" noChangeArrowheads="1" noChangeShapeType="1" noTextEdit="1"/>
              </p:cNvSpPr>
              <p:nvPr>
                <p:ph type="title"/>
              </p:nvPr>
            </p:nvSpPr>
            <p:spPr>
              <a:blipFill>
                <a:blip r:embed="rId2"/>
                <a:stretch>
                  <a:fillRect l="-2029" t="-18803" b="-3162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24409B5-BA15-869D-11F4-A6CBD3145230}"/>
              </a:ext>
            </a:extLst>
          </p:cNvPr>
          <p:cNvSpPr>
            <a:spLocks noGrp="1"/>
          </p:cNvSpPr>
          <p:nvPr>
            <p:ph type="sldNum" sz="quarter" idx="10"/>
          </p:nvPr>
        </p:nvSpPr>
        <p:spPr/>
        <p:txBody>
          <a:bodyPr/>
          <a:lstStyle/>
          <a:p>
            <a:fld id="{DF69D58E-C59B-4BE3-83E0-B1C1287A8E5B}" type="slidenum">
              <a:rPr lang="en-US" smtClean="0"/>
              <a:pPr/>
              <a:t>37</a:t>
            </a:fld>
            <a:endParaRPr lang="en-US"/>
          </a:p>
        </p:txBody>
      </p:sp>
      <p:pic>
        <p:nvPicPr>
          <p:cNvPr id="4" name="Picture 4">
            <a:extLst>
              <a:ext uri="{FF2B5EF4-FFF2-40B4-BE49-F238E27FC236}">
                <a16:creationId xmlns:a16="http://schemas.microsoft.com/office/drawing/2014/main" id="{85983728-CBF2-5330-3874-471DB5D09A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605396"/>
            <a:ext cx="6172200" cy="31952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A1D158-4692-6B8D-288E-F233596B3F66}"/>
              </a:ext>
            </a:extLst>
          </p:cNvPr>
          <p:cNvSpPr txBox="1"/>
          <p:nvPr/>
        </p:nvSpPr>
        <p:spPr>
          <a:xfrm>
            <a:off x="457200" y="1219200"/>
            <a:ext cx="2955937" cy="40011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Example: EDDA @ COSY</a:t>
            </a:r>
          </a:p>
        </p:txBody>
      </p:sp>
      <p:pic>
        <p:nvPicPr>
          <p:cNvPr id="11" name="Picture 5">
            <a:extLst>
              <a:ext uri="{FF2B5EF4-FFF2-40B4-BE49-F238E27FC236}">
                <a16:creationId xmlns:a16="http://schemas.microsoft.com/office/drawing/2014/main" id="{5EF32437-E7E2-5250-2CF8-48EBBFB1E0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99" y="4693920"/>
            <a:ext cx="2386132"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2681FF61-D289-98BE-F5CC-0DB1029BD6C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2000" y="1676400"/>
            <a:ext cx="4310062" cy="275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CB8E95-EF5E-4C23-0032-715AA35ABCA6}"/>
                  </a:ext>
                </a:extLst>
              </p:cNvPr>
              <p:cNvSpPr txBox="1"/>
              <p:nvPr/>
            </p:nvSpPr>
            <p:spPr>
              <a:xfrm>
                <a:off x="3365271" y="4724400"/>
                <a:ext cx="5397729" cy="18106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Atomic hydrogen target</a:t>
                </a:r>
              </a:p>
              <a:p>
                <a:pPr marL="742950" lvl="1" indent="-285750">
                  <a:spcAft>
                    <a:spcPts val="600"/>
                  </a:spcAft>
                  <a:buFont typeface="Arial" panose="020B0604020202020204" pitchFamily="34" charset="0"/>
                  <a:buChar char="•"/>
                </a:pPr>
                <a:r>
                  <a:rPr lang="en-US" dirty="0"/>
                  <a:t>Selection of hyperfine state 1 (of 4)</a:t>
                </a:r>
              </a:p>
              <a:p>
                <a:pPr marL="742950" lvl="1" indent="-285750">
                  <a:spcAft>
                    <a:spcPts val="600"/>
                  </a:spcAft>
                  <a:buFont typeface="Arial" panose="020B0604020202020204" pitchFamily="34" charset="0"/>
                  <a:buChar char="•"/>
                </a:pPr>
                <a:r>
                  <a:rPr lang="en-US" dirty="0"/>
                  <a:t>Magnetic holding field </a:t>
                </a:r>
                <a14:m>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B</m:t>
                        </m:r>
                      </m:e>
                      <m:sub>
                        <m:r>
                          <m:rPr>
                            <m:sty m:val="p"/>
                          </m:rPr>
                          <a:rPr lang="en-US" b="0" i="0" dirty="0" smtClean="0">
                            <a:latin typeface="Cambria Math" panose="02040503050406030204" pitchFamily="18" charset="0"/>
                          </a:rPr>
                          <m:t>x</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y</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z</m:t>
                        </m:r>
                      </m:sub>
                    </m:sSub>
                    <m:r>
                      <a:rPr lang="en-US" b="0" i="1" dirty="0" smtClean="0">
                        <a:latin typeface="Cambria Math" panose="02040503050406030204" pitchFamily="18" charset="0"/>
                      </a:rPr>
                      <m:t>≈</m:t>
                    </m:r>
                    <m:r>
                      <a:rPr lang="en-US" i="1" dirty="0" smtClean="0">
                        <a:latin typeface="Cambria Math" panose="02040503050406030204" pitchFamily="18" charset="0"/>
                      </a:rPr>
                      <m:t>10 </m:t>
                    </m:r>
                    <m:r>
                      <m:rPr>
                        <m:nor/>
                      </m:rPr>
                      <a:rPr lang="en-US" i="0" dirty="0" smtClean="0">
                        <a:latin typeface="Cambria Math" panose="02040503050406030204" pitchFamily="18" charset="0"/>
                      </a:rPr>
                      <m:t>G</m:t>
                    </m:r>
                  </m:oMath>
                </a14:m>
                <a:endParaRPr lang="en-US" dirty="0"/>
              </a:p>
              <a:p>
                <a:pPr marL="742950" lvl="1" indent="-285750">
                  <a:spcAft>
                    <a:spcPts val="600"/>
                  </a:spcAft>
                  <a:buFont typeface="Arial" panose="020B0604020202020204" pitchFamily="34" charset="0"/>
                  <a:buChar char="•"/>
                </a:pPr>
                <a:r>
                  <a:rPr lang="en-US" dirty="0"/>
                  <a:t>Rabi unit for polarization measurement</a:t>
                </a:r>
              </a:p>
              <a:p>
                <a:pPr marL="742950" lvl="1" indent="-285750">
                  <a:spcAft>
                    <a:spcPts val="600"/>
                  </a:spcAft>
                  <a:buFont typeface="Arial" panose="020B0604020202020204" pitchFamily="34" charset="0"/>
                  <a:buChar char="•"/>
                </a:pPr>
                <a:r>
                  <a:rPr lang="en-US" dirty="0"/>
                  <a:t>Target polarization </a:t>
                </a:r>
                <a14:m>
                  <m:oMath xmlns:m="http://schemas.openxmlformats.org/officeDocument/2006/math">
                    <m:r>
                      <a:rPr lang="en-US" i="1" dirty="0" smtClean="0">
                        <a:latin typeface="Cambria Math" panose="02040503050406030204" pitchFamily="18" charset="0"/>
                      </a:rPr>
                      <m:t>𝑄</m:t>
                    </m:r>
                    <m:r>
                      <a:rPr lang="en-US" b="0" i="1" dirty="0" smtClean="0">
                        <a:latin typeface="Cambria Math" panose="02040503050406030204" pitchFamily="18" charset="0"/>
                      </a:rPr>
                      <m:t>≈70%</m:t>
                    </m:r>
                  </m:oMath>
                </a14:m>
                <a:endParaRPr lang="en-US" dirty="0"/>
              </a:p>
            </p:txBody>
          </p:sp>
        </mc:Choice>
        <mc:Fallback xmlns="">
          <p:sp>
            <p:nvSpPr>
              <p:cNvPr id="14" name="TextBox 13">
                <a:extLst>
                  <a:ext uri="{FF2B5EF4-FFF2-40B4-BE49-F238E27FC236}">
                    <a16:creationId xmlns:a16="http://schemas.microsoft.com/office/drawing/2014/main" id="{16CB8E95-EF5E-4C23-0032-715AA35ABCA6}"/>
                  </a:ext>
                </a:extLst>
              </p:cNvPr>
              <p:cNvSpPr txBox="1">
                <a:spLocks noRot="1" noChangeAspect="1" noMove="1" noResize="1" noEditPoints="1" noAdjustHandles="1" noChangeArrowheads="1" noChangeShapeType="1" noTextEdit="1"/>
              </p:cNvSpPr>
              <p:nvPr/>
            </p:nvSpPr>
            <p:spPr>
              <a:xfrm>
                <a:off x="3365271" y="4724400"/>
                <a:ext cx="5397729" cy="1810624"/>
              </a:xfrm>
              <a:prstGeom prst="rect">
                <a:avLst/>
              </a:prstGeom>
              <a:blipFill>
                <a:blip r:embed="rId6"/>
                <a:stretch>
                  <a:fillRect l="-677" t="-1684" b="-4377"/>
                </a:stretch>
              </a:blipFill>
            </p:spPr>
            <p:txBody>
              <a:bodyPr/>
              <a:lstStyle/>
              <a:p>
                <a:r>
                  <a:rPr lang="en-US">
                    <a:noFill/>
                  </a:rPr>
                  <a:t> </a:t>
                </a:r>
              </a:p>
            </p:txBody>
          </p:sp>
        </mc:Fallback>
      </mc:AlternateContent>
    </p:spTree>
    <p:extLst>
      <p:ext uri="{BB962C8B-B14F-4D97-AF65-F5344CB8AC3E}">
        <p14:creationId xmlns:p14="http://schemas.microsoft.com/office/powerpoint/2010/main" val="316489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38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78483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The beam energy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A significant analyzing power exists in the Coulomb-Nuclear Interference region.</a:t>
                </a:r>
              </a:p>
            </p:txBody>
          </p:sp>
        </mc:Choice>
        <mc:Fallback xmlns="">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784830"/>
              </a:xfrm>
              <a:prstGeom prst="rect">
                <a:avLst/>
              </a:prstGeom>
              <a:blipFill>
                <a:blip r:embed="rId2"/>
                <a:stretch>
                  <a:fillRect l="-623" t="-3876" b="-1317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1BC599-A57B-0D57-F803-9309C7CD5DDD}"/>
                  </a:ext>
                </a:extLst>
              </p:cNvPr>
              <p:cNvSpPr txBox="1"/>
              <p:nvPr/>
            </p:nvSpPr>
            <p:spPr>
              <a:xfrm>
                <a:off x="838200" y="2599241"/>
                <a:ext cx="26364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75000"/>
                            </a:schemeClr>
                          </a:solidFill>
                          <a:latin typeface="Cambria Math"/>
                          <a:ea typeface="Cambria Math"/>
                        </a:rPr>
                        <m:t>𝜑</m:t>
                      </m:r>
                      <m:d>
                        <m:dPr>
                          <m:ctrlPr>
                            <a:rPr lang="en-US" b="0" i="1" smtClean="0">
                              <a:solidFill>
                                <a:schemeClr val="accent1">
                                  <a:lumMod val="75000"/>
                                </a:schemeClr>
                              </a:solidFill>
                              <a:latin typeface="Cambria Math" panose="02040503050406030204" pitchFamily="18" charset="0"/>
                              <a:ea typeface="Cambria Math"/>
                            </a:rPr>
                          </m:ctrlPr>
                        </m:dPr>
                        <m:e>
                          <m:r>
                            <a:rPr lang="en-US" b="0" i="1" smtClean="0">
                              <a:solidFill>
                                <a:schemeClr val="accent1">
                                  <a:lumMod val="75000"/>
                                </a:schemeClr>
                              </a:solidFill>
                              <a:latin typeface="Cambria Math"/>
                              <a:ea typeface="Cambria Math"/>
                            </a:rPr>
                            <m:t>𝑠</m:t>
                          </m:r>
                          <m:r>
                            <a:rPr lang="en-US" b="0" i="1" smtClean="0">
                              <a:solidFill>
                                <a:schemeClr val="accent1">
                                  <a:lumMod val="75000"/>
                                </a:schemeClr>
                              </a:solidFill>
                              <a:latin typeface="Cambria Math"/>
                              <a:ea typeface="Cambria Math"/>
                            </a:rPr>
                            <m:t>,</m:t>
                          </m:r>
                          <m:r>
                            <a:rPr lang="en-US" b="0" i="1" smtClean="0">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b="0" i="1" smtClean="0">
                                  <a:solidFill>
                                    <a:schemeClr val="accent1">
                                      <a:lumMod val="75000"/>
                                    </a:schemeClr>
                                  </a:solidFill>
                                  <a:latin typeface="Cambria Math" panose="02040503050406030204" pitchFamily="18" charset="0"/>
                                  <a:ea typeface="Cambria Math"/>
                                </a:rPr>
                              </m:ctrlPr>
                            </m:sSubPr>
                            <m:e>
                              <m:r>
                                <a:rPr lang="en-US" b="0" i="1" smtClean="0">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𝐶</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𝐷</m:t>
                              </m:r>
                            </m:sub>
                          </m:sSub>
                          <m:d>
                            <m:dPr>
                              <m:begChr m:val="|"/>
                              <m:endChr m:val="|"/>
                              <m:ctrlPr>
                                <a:rPr lang="en-US" i="1" smtClean="0">
                                  <a:solidFill>
                                    <a:schemeClr val="accent1">
                                      <a:lumMod val="75000"/>
                                    </a:schemeClr>
                                  </a:solidFill>
                                  <a:latin typeface="Cambria Math" panose="02040503050406030204" pitchFamily="18" charset="0"/>
                                  <a:ea typeface="Cambria Math"/>
                                </a:rPr>
                              </m:ctrlPr>
                            </m:dPr>
                            <m:e>
                              <m:r>
                                <a:rPr lang="en-US" i="1" smtClean="0">
                                  <a:solidFill>
                                    <a:schemeClr val="accent1">
                                      <a:lumMod val="75000"/>
                                    </a:schemeClr>
                                  </a:solidFill>
                                  <a:latin typeface="Cambria Math"/>
                                  <a:ea typeface="Cambria Math"/>
                                </a:rPr>
                                <m:t>𝜑</m:t>
                              </m:r>
                            </m:e>
                          </m:d>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𝐴</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𝐵</m:t>
                              </m:r>
                            </m:sub>
                          </m:sSub>
                        </m:e>
                      </m:d>
                    </m:oMath>
                  </m:oMathPara>
                </a14:m>
                <a:endParaRPr lang="en-US" dirty="0">
                  <a:solidFill>
                    <a:schemeClr val="accent1">
                      <a:lumMod val="75000"/>
                    </a:schemeClr>
                  </a:solidFill>
                </a:endParaRPr>
              </a:p>
            </p:txBody>
          </p:sp>
        </mc:Choice>
        <mc:Fallback xmlns="">
          <p:sp>
            <p:nvSpPr>
              <p:cNvPr id="6" name="TextBox 5">
                <a:extLst>
                  <a:ext uri="{FF2B5EF4-FFF2-40B4-BE49-F238E27FC236}">
                    <a16:creationId xmlns:a16="http://schemas.microsoft.com/office/drawing/2014/main" id="{0E1BC599-A57B-0D57-F803-9309C7CD5DDD}"/>
                  </a:ext>
                </a:extLst>
              </p:cNvPr>
              <p:cNvSpPr txBox="1">
                <a:spLocks noRot="1" noChangeAspect="1" noMove="1" noResize="1" noEditPoints="1" noAdjustHandles="1" noChangeArrowheads="1" noChangeShapeType="1" noTextEdit="1"/>
              </p:cNvSpPr>
              <p:nvPr/>
            </p:nvSpPr>
            <p:spPr>
              <a:xfrm>
                <a:off x="838200" y="2599241"/>
                <a:ext cx="2636427" cy="369332"/>
              </a:xfrm>
              <a:prstGeom prst="rect">
                <a:avLst/>
              </a:prstGeom>
              <a:blipFill>
                <a:blip r:embed="rId4"/>
                <a:stretch>
                  <a:fillRect b="-655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8B3B6F-5342-CF82-ED14-35428A799888}"/>
                  </a:ext>
                </a:extLst>
              </p:cNvPr>
              <p:cNvSpPr txBox="1"/>
              <p:nvPr/>
            </p:nvSpPr>
            <p:spPr>
              <a:xfrm>
                <a:off x="4301457" y="2599241"/>
                <a:ext cx="1946943" cy="2048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i="1">
                              <a:solidFill>
                                <a:schemeClr val="accent1">
                                  <a:lumMod val="75000"/>
                                </a:schemeClr>
                              </a:solidFill>
                              <a:latin typeface="Cambria Math"/>
                              <a:ea typeface="Cambria Math"/>
                            </a:rPr>
                            <m:t>1</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2</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3</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4</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5</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p:txBody>
          </p:sp>
        </mc:Choice>
        <mc:Fallback xmlns="">
          <p:sp>
            <p:nvSpPr>
              <p:cNvPr id="8" name="TextBox 7">
                <a:extLst>
                  <a:ext uri="{FF2B5EF4-FFF2-40B4-BE49-F238E27FC236}">
                    <a16:creationId xmlns:a16="http://schemas.microsoft.com/office/drawing/2014/main" id="{CE8B3B6F-5342-CF82-ED14-35428A799888}"/>
                  </a:ext>
                </a:extLst>
              </p:cNvPr>
              <p:cNvSpPr txBox="1">
                <a:spLocks noRot="1" noChangeAspect="1" noMove="1" noResize="1" noEditPoints="1" noAdjustHandles="1" noChangeArrowheads="1" noChangeShapeType="1" noTextEdit="1"/>
              </p:cNvSpPr>
              <p:nvPr/>
            </p:nvSpPr>
            <p:spPr>
              <a:xfrm>
                <a:off x="4301457" y="2599241"/>
                <a:ext cx="1946943" cy="204895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D79584-9CD7-CDB0-6DCE-56BE7CEA14CE}"/>
                  </a:ext>
                </a:extLst>
              </p:cNvPr>
              <p:cNvSpPr txBox="1"/>
              <p:nvPr/>
            </p:nvSpPr>
            <p:spPr>
              <a:xfrm>
                <a:off x="488760" y="5181600"/>
                <a:ext cx="6292748" cy="1163332"/>
              </a:xfrm>
              <a:prstGeom prst="rect">
                <a:avLst/>
              </a:prstGeom>
              <a:noFill/>
            </p:spPr>
            <p:txBody>
              <a:bodyPr wrap="none" rtlCol="0">
                <a:spAutoFit/>
              </a:bodyPr>
              <a:lstStyle/>
              <a:p>
                <a:pPr algn="ctr">
                  <a:spcAft>
                    <a:spcPts val="1200"/>
                  </a:spcAft>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75000"/>
                                </a:schemeClr>
                              </a:solidFill>
                              <a:latin typeface="Cambria Math" panose="02040503050406030204" pitchFamily="18" charset="0"/>
                            </a:rPr>
                          </m:ctrlPr>
                        </m:sSubPr>
                        <m:e>
                          <m:r>
                            <a:rPr lang="en-US" b="0" i="1" smtClean="0">
                              <a:solidFill>
                                <a:schemeClr val="accent1">
                                  <a:lumMod val="75000"/>
                                </a:schemeClr>
                              </a:solidFill>
                              <a:latin typeface="Cambria Math"/>
                            </a:rPr>
                            <m:t>𝐴</m:t>
                          </m:r>
                        </m:e>
                        <m:sub>
                          <m:r>
                            <a:rPr lang="en-US" b="0" i="1" smtClean="0">
                              <a:solidFill>
                                <a:schemeClr val="accent1">
                                  <a:lumMod val="75000"/>
                                </a:schemeClr>
                              </a:solidFill>
                              <a:latin typeface="Cambria Math"/>
                            </a:rPr>
                            <m:t>𝑁</m:t>
                          </m:r>
                        </m:sub>
                      </m:sSub>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𝑑𝑠</m:t>
                          </m:r>
                        </m:num>
                        <m:den>
                          <m:r>
                            <a:rPr lang="en-US" b="0" i="1" smtClean="0">
                              <a:solidFill>
                                <a:schemeClr val="accent1">
                                  <a:lumMod val="75000"/>
                                </a:schemeClr>
                              </a:solidFill>
                              <a:latin typeface="Cambria Math"/>
                            </a:rPr>
                            <m:t>𝑑𝑡</m:t>
                          </m:r>
                        </m:den>
                      </m:f>
                      <m:r>
                        <a:rPr lang="en-US" b="0" i="1" smtClean="0">
                          <a:solidFill>
                            <a:schemeClr val="accent1">
                              <a:lumMod val="75000"/>
                            </a:schemeClr>
                          </a:solidFill>
                          <a:latin typeface="Cambria Math"/>
                        </a:rPr>
                        <m:t>=−</m:t>
                      </m:r>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4</m:t>
                          </m:r>
                          <m:r>
                            <a:rPr lang="en-US" b="0" i="1" smtClean="0">
                              <a:solidFill>
                                <a:schemeClr val="accent1">
                                  <a:lumMod val="75000"/>
                                </a:schemeClr>
                              </a:solidFill>
                              <a:latin typeface="Cambria Math"/>
                              <a:ea typeface="Cambria Math"/>
                            </a:rPr>
                            <m:t>𝜋</m:t>
                          </m:r>
                        </m:num>
                        <m:den>
                          <m:sSup>
                            <m:sSupPr>
                              <m:ctrlPr>
                                <a:rPr lang="en-US" b="0" i="1" smtClean="0">
                                  <a:solidFill>
                                    <a:schemeClr val="accent1">
                                      <a:lumMod val="75000"/>
                                    </a:schemeClr>
                                  </a:solidFill>
                                  <a:latin typeface="Cambria Math" panose="02040503050406030204" pitchFamily="18" charset="0"/>
                                </a:rPr>
                              </m:ctrlPr>
                            </m:sSupPr>
                            <m:e>
                              <m:r>
                                <a:rPr lang="en-US" b="0" i="1" smtClean="0">
                                  <a:solidFill>
                                    <a:schemeClr val="accent1">
                                      <a:lumMod val="75000"/>
                                    </a:schemeClr>
                                  </a:solidFill>
                                  <a:latin typeface="Cambria Math"/>
                                </a:rPr>
                                <m:t>𝑠</m:t>
                              </m:r>
                            </m:e>
                            <m:sup>
                              <m:r>
                                <a:rPr lang="en-US" b="0" i="1" smtClean="0">
                                  <a:solidFill>
                                    <a:schemeClr val="accent1">
                                      <a:lumMod val="75000"/>
                                    </a:schemeClr>
                                  </a:solidFill>
                                  <a:latin typeface="Cambria Math"/>
                                </a:rPr>
                                <m:t>2</m:t>
                              </m:r>
                            </m:sup>
                          </m:sSup>
                        </m:den>
                      </m:f>
                      <m:r>
                        <m:rPr>
                          <m:nor/>
                        </m:rPr>
                        <a:rPr lang="en-US" b="0" i="0" smtClean="0">
                          <a:solidFill>
                            <a:schemeClr val="accent1">
                              <a:lumMod val="75000"/>
                            </a:schemeClr>
                          </a:solidFill>
                          <a:latin typeface="Cambria Math"/>
                        </a:rPr>
                        <m:t>Im</m:t>
                      </m:r>
                      <m:d>
                        <m:dPr>
                          <m:begChr m:val="["/>
                          <m:endChr m:val="]"/>
                          <m:ctrlPr>
                            <a:rPr lang="en-US" b="0" i="1" smtClean="0">
                              <a:solidFill>
                                <a:schemeClr val="accent1">
                                  <a:lumMod val="75000"/>
                                </a:schemeClr>
                              </a:solidFill>
                              <a:latin typeface="Cambria Math" panose="02040503050406030204" pitchFamily="18" charset="0"/>
                            </a:rPr>
                          </m:ctrlPr>
                        </m:dPr>
                        <m:e>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𝑒𝑚</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h𝑎𝑑</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r>
                            <a:rPr lang="en-US" b="0" i="1" smtClean="0">
                              <a:solidFill>
                                <a:schemeClr val="accent1">
                                  <a:lumMod val="75000"/>
                                </a:schemeClr>
                              </a:solidFill>
                              <a:latin typeface="Cambria Math"/>
                            </a:rPr>
                            <m:t>+</m:t>
                          </m:r>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h𝑎𝑑</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𝑒𝑚</m:t>
                              </m:r>
                            </m:sup>
                          </m:sSubSup>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r>
                            <a:rPr lang="en-US" b="0" i="1" smtClean="0">
                              <a:solidFill>
                                <a:schemeClr val="accent1">
                                  <a:lumMod val="75000"/>
                                </a:schemeClr>
                              </a:solidFill>
                              <a:latin typeface="Cambria Math"/>
                            </a:rPr>
                            <m:t>)</m:t>
                          </m:r>
                        </m:e>
                      </m:d>
                    </m:oMath>
                  </m:oMathPara>
                </a14:m>
                <a:endParaRPr lang="en-US" dirty="0">
                  <a:solidFill>
                    <a:schemeClr val="accent1">
                      <a:lumMod val="75000"/>
                    </a:schemeClr>
                  </a:solidFill>
                </a:endParaRPr>
              </a:p>
              <a:p>
                <a:pPr algn="ctr">
                  <a:spcAft>
                    <a:spcPts val="1200"/>
                  </a:spcAft>
                </a:pPr>
                <a:r>
                  <a:rPr lang="en-US" dirty="0">
                    <a:solidFill>
                      <a:schemeClr val="accent1">
                        <a:lumMod val="75000"/>
                      </a:schemeClr>
                    </a:solidFill>
                  </a:rPr>
                  <a:t>no-flip amplitude: </a:t>
                </a:r>
                <a14:m>
                  <m:oMath xmlns:m="http://schemas.openxmlformats.org/officeDocument/2006/math">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ea typeface="Cambria Math"/>
                          </a:rPr>
                          <m:t>+</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f>
                      <m:fPr>
                        <m:ctrlPr>
                          <a:rPr lang="en-US" b="0" i="1" smtClean="0">
                            <a:solidFill>
                              <a:schemeClr val="accent1">
                                <a:lumMod val="75000"/>
                              </a:schemeClr>
                            </a:solidFill>
                            <a:latin typeface="Cambria Math" panose="02040503050406030204" pitchFamily="18" charset="0"/>
                            <a:ea typeface="Cambria Math"/>
                          </a:rPr>
                        </m:ctrlPr>
                      </m:fPr>
                      <m:num>
                        <m:r>
                          <a:rPr lang="en-US" b="0" i="1" smtClean="0">
                            <a:solidFill>
                              <a:schemeClr val="accent1">
                                <a:lumMod val="75000"/>
                              </a:schemeClr>
                            </a:solidFill>
                            <a:latin typeface="Cambria Math"/>
                            <a:ea typeface="Cambria Math"/>
                          </a:rPr>
                          <m:t>1</m:t>
                        </m:r>
                      </m:num>
                      <m:den>
                        <m:r>
                          <a:rPr lang="en-US" b="0" i="1" smtClean="0">
                            <a:solidFill>
                              <a:schemeClr val="accent1">
                                <a:lumMod val="75000"/>
                              </a:schemeClr>
                            </a:solidFill>
                            <a:latin typeface="Cambria Math"/>
                            <a:ea typeface="Cambria Math"/>
                          </a:rPr>
                          <m:t>2</m:t>
                        </m:r>
                      </m:den>
                    </m:f>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1</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m:rPr>
                            <m:nor/>
                          </m:rPr>
                          <a:rPr lang="en-US" b="0" i="0" smtClean="0">
                            <a:solidFill>
                              <a:schemeClr val="accent1">
                                <a:lumMod val="75000"/>
                              </a:schemeClr>
                            </a:solidFill>
                            <a:latin typeface="Cambria Math"/>
                            <a:ea typeface="Cambria Math"/>
                          </a:rPr>
                          <m:t>+</m:t>
                        </m:r>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3</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e>
                    </m:d>
                  </m:oMath>
                </a14:m>
                <a:endParaRPr lang="en-US" dirty="0">
                  <a:solidFill>
                    <a:schemeClr val="accent1">
                      <a:lumMod val="75000"/>
                    </a:schemeClr>
                  </a:solidFill>
                </a:endParaRPr>
              </a:p>
            </p:txBody>
          </p:sp>
        </mc:Choice>
        <mc:Fallback xmlns="">
          <p:sp>
            <p:nvSpPr>
              <p:cNvPr id="9" name="TextBox 8">
                <a:extLst>
                  <a:ext uri="{FF2B5EF4-FFF2-40B4-BE49-F238E27FC236}">
                    <a16:creationId xmlns:a16="http://schemas.microsoft.com/office/drawing/2014/main" id="{1DD79584-9CD7-CDB0-6DCE-56BE7CEA14CE}"/>
                  </a:ext>
                </a:extLst>
              </p:cNvPr>
              <p:cNvSpPr txBox="1">
                <a:spLocks noRot="1" noChangeAspect="1" noMove="1" noResize="1" noEditPoints="1" noAdjustHandles="1" noChangeArrowheads="1" noChangeShapeType="1" noTextEdit="1"/>
              </p:cNvSpPr>
              <p:nvPr/>
            </p:nvSpPr>
            <p:spPr>
              <a:xfrm>
                <a:off x="488760" y="5181600"/>
                <a:ext cx="6292748" cy="1163332"/>
              </a:xfrm>
              <a:prstGeom prst="rect">
                <a:avLst/>
              </a:prstGeom>
              <a:blipFill>
                <a:blip r:embed="rId6"/>
                <a:stretch>
                  <a:fillRect b="-2618"/>
                </a:stretch>
              </a:blipFill>
            </p:spPr>
            <p:txBody>
              <a:bodyPr/>
              <a:lstStyle/>
              <a:p>
                <a:r>
                  <a:rPr lang="en-US">
                    <a:noFill/>
                  </a:rPr>
                  <a:t> </a:t>
                </a:r>
              </a:p>
            </p:txBody>
          </p:sp>
        </mc:Fallback>
      </mc:AlternateContent>
    </p:spTree>
    <p:extLst>
      <p:ext uri="{BB962C8B-B14F-4D97-AF65-F5344CB8AC3E}">
        <p14:creationId xmlns:p14="http://schemas.microsoft.com/office/powerpoint/2010/main" val="1636041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39</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116955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The beam momentum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A significant analyzing power exists in the Coulomb-Nuclear Interference region.</a:t>
                </a:r>
              </a:p>
              <a:p>
                <a:pPr marL="285750" indent="-285750">
                  <a:spcAft>
                    <a:spcPts val="600"/>
                  </a:spcAft>
                  <a:buFont typeface="Arial" panose="020B0604020202020204" pitchFamily="34" charset="0"/>
                  <a:buChar char="•"/>
                </a:pPr>
                <a:r>
                  <a:rPr lang="en-US" sz="2000" dirty="0"/>
                  <a:t>Recoil comes out almost perpendicular to the beam direction.</a:t>
                </a:r>
              </a:p>
            </p:txBody>
          </p:sp>
        </mc:Choice>
        <mc:Fallback xmlns="">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1169551"/>
              </a:xfrm>
              <a:prstGeom prst="rect">
                <a:avLst/>
              </a:prstGeom>
              <a:blipFill>
                <a:blip r:embed="rId2"/>
                <a:stretch>
                  <a:fillRect l="-623" t="-2604" b="-833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p:grpSp>
        <p:nvGrpSpPr>
          <p:cNvPr id="12" name="Group 11">
            <a:extLst>
              <a:ext uri="{FF2B5EF4-FFF2-40B4-BE49-F238E27FC236}">
                <a16:creationId xmlns:a16="http://schemas.microsoft.com/office/drawing/2014/main" id="{0B8D4765-A8B0-1BF0-AEF4-C8CE18BDB28B}"/>
              </a:ext>
            </a:extLst>
          </p:cNvPr>
          <p:cNvGrpSpPr/>
          <p:nvPr/>
        </p:nvGrpSpPr>
        <p:grpSpPr>
          <a:xfrm>
            <a:off x="1219200" y="2567970"/>
            <a:ext cx="5029200" cy="3361242"/>
            <a:chOff x="1219200" y="2362200"/>
            <a:chExt cx="5029200" cy="3361242"/>
          </a:xfrm>
        </p:grpSpPr>
        <p:pic>
          <p:nvPicPr>
            <p:cNvPr id="10" name="Picture 2" descr="C:\Users\keyser\Documents\RHIC\Polarimeter\run15\figs\2015-09\toy_recoil_A.gif">
              <a:extLst>
                <a:ext uri="{FF2B5EF4-FFF2-40B4-BE49-F238E27FC236}">
                  <a16:creationId xmlns:a16="http://schemas.microsoft.com/office/drawing/2014/main" id="{27A8C593-C315-A673-FF5B-C34FC8FE886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49916" b="48123"/>
            <a:stretch/>
          </p:blipFill>
          <p:spPr bwMode="auto">
            <a:xfrm>
              <a:off x="1219200" y="2362200"/>
              <a:ext cx="5029200" cy="3361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D0694B-41DD-7C99-7D0A-CAD850EE6429}"/>
                </a:ext>
              </a:extLst>
            </p:cNvPr>
            <p:cNvSpPr/>
            <p:nvPr/>
          </p:nvSpPr>
          <p:spPr>
            <a:xfrm>
              <a:off x="5234035" y="3048000"/>
              <a:ext cx="40476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rrow: Curved Up 12">
            <a:extLst>
              <a:ext uri="{FF2B5EF4-FFF2-40B4-BE49-F238E27FC236}">
                <a16:creationId xmlns:a16="http://schemas.microsoft.com/office/drawing/2014/main" id="{176CE8B0-D824-3EC9-6D3A-794BBE159555}"/>
              </a:ext>
            </a:extLst>
          </p:cNvPr>
          <p:cNvSpPr/>
          <p:nvPr/>
        </p:nvSpPr>
        <p:spPr>
          <a:xfrm flipH="1">
            <a:off x="5715000" y="5920770"/>
            <a:ext cx="3657600" cy="784830"/>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D85AC6D-0312-3EA1-F298-906D07EA8ADA}"/>
              </a:ext>
            </a:extLst>
          </p:cNvPr>
          <p:cNvSpPr txBox="1"/>
          <p:nvPr/>
        </p:nvSpPr>
        <p:spPr>
          <a:xfrm>
            <a:off x="2172761" y="5867400"/>
            <a:ext cx="3389839" cy="369332"/>
          </a:xfrm>
          <a:prstGeom prst="rect">
            <a:avLst/>
          </a:prstGeom>
          <a:noFill/>
        </p:spPr>
        <p:txBody>
          <a:bodyPr wrap="none" rtlCol="0">
            <a:spAutoFit/>
          </a:bodyPr>
          <a:lstStyle/>
          <a:p>
            <a:r>
              <a:rPr lang="en-US" dirty="0"/>
              <a:t>Kinetic energy of the recoil proton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EE6E39-FF04-83F7-F937-9610D8809FEB}"/>
                  </a:ext>
                </a:extLst>
              </p:cNvPr>
              <p:cNvSpPr txBox="1"/>
              <p:nvPr/>
            </p:nvSpPr>
            <p:spPr>
              <a:xfrm rot="16200000">
                <a:off x="326994" y="3767826"/>
                <a:ext cx="2306144" cy="369332"/>
              </a:xfrm>
              <a:prstGeom prst="rect">
                <a:avLst/>
              </a:prstGeom>
              <a:solidFill>
                <a:schemeClr val="bg1"/>
              </a:solidFill>
            </p:spPr>
            <p:txBody>
              <a:bodyPr wrap="none" rtlCol="0">
                <a:spAutoFit/>
              </a:bodyPr>
              <a:lstStyle/>
              <a:p>
                <a:r>
                  <a:rPr lang="en-US" dirty="0"/>
                  <a:t>Recoil angle </a:t>
                </a:r>
                <a14:m>
                  <m:oMath xmlns:m="http://schemas.openxmlformats.org/officeDocument/2006/math">
                    <m:r>
                      <a:rPr lang="en-US" b="0" i="0"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90</m:t>
                        </m:r>
                      </m:e>
                      <m:sup>
                        <m:r>
                          <a:rPr lang="en-US" i="1" dirty="0" smtClean="0">
                            <a:latin typeface="Cambria Math" panose="02040503050406030204" pitchFamily="18" charset="0"/>
                            <a:ea typeface="Cambria Math" panose="02040503050406030204" pitchFamily="18" charset="0"/>
                          </a:rPr>
                          <m:t>∘</m:t>
                        </m:r>
                      </m:sup>
                    </m:sSup>
                    <m:r>
                      <a:rPr lang="en-US" i="1" dirty="0" smtClean="0">
                        <a:latin typeface="Cambria Math" panose="02040503050406030204" pitchFamily="18" charset="0"/>
                      </a:rPr>
                      <m:t>−</m:t>
                    </m:r>
                    <m:r>
                      <a:rPr lang="en-US" b="0" i="1" dirty="0" smtClean="0">
                        <a:latin typeface="Cambria Math" panose="02040503050406030204" pitchFamily="18" charset="0"/>
                      </a:rPr>
                      <m:t>𝜃</m:t>
                    </m:r>
                    <m:r>
                      <a:rPr lang="en-US" b="0" i="1" dirty="0" smtClean="0">
                        <a:latin typeface="Cambria Math" panose="02040503050406030204" pitchFamily="18" charset="0"/>
                      </a:rPr>
                      <m:t>)</m:t>
                    </m:r>
                  </m:oMath>
                </a14:m>
                <a:endParaRPr lang="en-US" dirty="0"/>
              </a:p>
            </p:txBody>
          </p:sp>
        </mc:Choice>
        <mc:Fallback xmlns="">
          <p:sp>
            <p:nvSpPr>
              <p:cNvPr id="15" name="TextBox 14">
                <a:extLst>
                  <a:ext uri="{FF2B5EF4-FFF2-40B4-BE49-F238E27FC236}">
                    <a16:creationId xmlns:a16="http://schemas.microsoft.com/office/drawing/2014/main" id="{0CEE6E39-FF04-83F7-F937-9610D8809FEB}"/>
                  </a:ext>
                </a:extLst>
              </p:cNvPr>
              <p:cNvSpPr txBox="1">
                <a:spLocks noRot="1" noChangeAspect="1" noMove="1" noResize="1" noEditPoints="1" noAdjustHandles="1" noChangeArrowheads="1" noChangeShapeType="1" noTextEdit="1"/>
              </p:cNvSpPr>
              <p:nvPr/>
            </p:nvSpPr>
            <p:spPr>
              <a:xfrm rot="16200000">
                <a:off x="326994" y="3767826"/>
                <a:ext cx="2306144" cy="369332"/>
              </a:xfrm>
              <a:prstGeom prst="rect">
                <a:avLst/>
              </a:prstGeom>
              <a:blipFill>
                <a:blip r:embed="rId5"/>
                <a:stretch>
                  <a:fillRect l="-10000" r="-25000" b="-2111"/>
                </a:stretch>
              </a:blipFill>
            </p:spPr>
            <p:txBody>
              <a:bodyPr/>
              <a:lstStyle/>
              <a:p>
                <a:r>
                  <a:rPr lang="en-US">
                    <a:noFill/>
                  </a:rPr>
                  <a:t> </a:t>
                </a:r>
              </a:p>
            </p:txBody>
          </p:sp>
        </mc:Fallback>
      </mc:AlternateContent>
    </p:spTree>
    <p:extLst>
      <p:ext uri="{BB962C8B-B14F-4D97-AF65-F5344CB8AC3E}">
        <p14:creationId xmlns:p14="http://schemas.microsoft.com/office/powerpoint/2010/main" val="359988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What is Polarization?</a:t>
            </a:r>
          </a:p>
        </p:txBody>
      </p:sp>
      <p:sp>
        <p:nvSpPr>
          <p:cNvPr id="5" name="Content Placeholder 4">
            <a:extLst>
              <a:ext uri="{FF2B5EF4-FFF2-40B4-BE49-F238E27FC236}">
                <a16:creationId xmlns:a16="http://schemas.microsoft.com/office/drawing/2014/main" id="{F68D4E4E-1777-F8EA-503C-514CCD5A31C8}"/>
              </a:ext>
            </a:extLst>
          </p:cNvPr>
          <p:cNvSpPr>
            <a:spLocks noGrp="1"/>
          </p:cNvSpPr>
          <p:nvPr>
            <p:ph idx="1"/>
          </p:nvPr>
        </p:nvSpPr>
        <p:spPr>
          <a:xfrm>
            <a:off x="457200" y="1280160"/>
            <a:ext cx="10515600" cy="5212712"/>
          </a:xfrm>
        </p:spPr>
        <p:txBody>
          <a:bodyPr>
            <a:normAutofit/>
          </a:bodyPr>
          <a:lstStyle/>
          <a:p>
            <a:r>
              <a:rPr lang="en-US" sz="1800" dirty="0"/>
              <a:t>Noun, po·​lar·​</a:t>
            </a:r>
            <a:r>
              <a:rPr lang="en-US" sz="1800" dirty="0" err="1"/>
              <a:t>i</a:t>
            </a:r>
            <a:r>
              <a:rPr lang="en-US" sz="1800" dirty="0"/>
              <a:t>·​za·​</a:t>
            </a:r>
            <a:r>
              <a:rPr lang="en-US" sz="1800" dirty="0" err="1"/>
              <a:t>tion</a:t>
            </a:r>
            <a:r>
              <a:rPr lang="en-US" sz="1800" dirty="0"/>
              <a:t> ˌ</a:t>
            </a:r>
            <a:r>
              <a:rPr lang="en-US" sz="1800" dirty="0" err="1"/>
              <a:t>pō-lə-rə</a:t>
            </a:r>
            <a:r>
              <a:rPr lang="en-US" sz="1800" dirty="0"/>
              <a:t>-ˈ</a:t>
            </a:r>
            <a:r>
              <a:rPr lang="en-US" sz="1800" dirty="0" err="1"/>
              <a:t>zā-shən</a:t>
            </a:r>
            <a:endParaRPr lang="en-US" sz="1800" dirty="0"/>
          </a:p>
          <a:p>
            <a:pPr marL="457200" indent="-457200">
              <a:buFont typeface="+mj-lt"/>
              <a:buAutoNum type="arabicPeriod"/>
            </a:pPr>
            <a:r>
              <a:rPr lang="en-US" sz="1800" dirty="0"/>
              <a:t>the action of polarizing or state of being or becoming polarized: such as</a:t>
            </a:r>
          </a:p>
          <a:p>
            <a:pPr marL="914400" lvl="1" indent="-457200">
              <a:buFont typeface="+mj-lt"/>
              <a:buAutoNum type="alphaLcPeriod"/>
            </a:pPr>
            <a:r>
              <a:rPr lang="en-US" sz="1600" dirty="0"/>
              <a:t>the action or process of affecting radiation and especially light so that the vibrations of the wave assume a definite form</a:t>
            </a:r>
          </a:p>
          <a:p>
            <a:pPr marL="914400" lvl="1" indent="-457200">
              <a:buFont typeface="+mj-lt"/>
              <a:buAutoNum type="alphaLcPeriod"/>
            </a:pPr>
            <a:r>
              <a:rPr lang="en-US" sz="1600" dirty="0"/>
              <a:t>the state of radiation affected by this process</a:t>
            </a:r>
          </a:p>
          <a:p>
            <a:pPr marL="914400" lvl="1" indent="-457200">
              <a:buFont typeface="+mj-lt"/>
              <a:buAutoNum type="alphaLcPeriod"/>
            </a:pPr>
            <a:r>
              <a:rPr lang="en-US" sz="1600" dirty="0"/>
              <a:t>an increase in the resistance of an electrolytic cell often caused by the deposition of gas on one or both electrodes</a:t>
            </a:r>
          </a:p>
          <a:p>
            <a:pPr marL="914400" lvl="1" indent="-457200">
              <a:buFont typeface="+mj-lt"/>
              <a:buAutoNum type="alphaLcPeriod"/>
            </a:pPr>
            <a:r>
              <a:rPr lang="en-US" sz="1600" dirty="0">
                <a:solidFill>
                  <a:srgbClr val="C00000"/>
                </a:solidFill>
              </a:rPr>
              <a:t>MAGNETIZATION</a:t>
            </a:r>
          </a:p>
          <a:p>
            <a:pPr marL="914400" lvl="2" indent="0">
              <a:buNone/>
            </a:pPr>
            <a:r>
              <a:rPr lang="en-US" sz="1400" dirty="0">
                <a:solidFill>
                  <a:srgbClr val="C00000"/>
                </a:solidFill>
              </a:rPr>
              <a:t>an instance of magnetizing or the state of being magnetized</a:t>
            </a:r>
          </a:p>
          <a:p>
            <a:pPr marL="914400" lvl="2" indent="0">
              <a:buNone/>
            </a:pPr>
            <a:r>
              <a:rPr lang="en-US" sz="1400" dirty="0">
                <a:solidFill>
                  <a:srgbClr val="C00000"/>
                </a:solidFill>
              </a:rPr>
              <a:t>also: the degree to which a body is magnetized</a:t>
            </a:r>
          </a:p>
          <a:p>
            <a:pPr marL="457200" indent="-457200">
              <a:buFont typeface="+mj-lt"/>
              <a:buAutoNum type="arabicPeriod"/>
            </a:pPr>
            <a:r>
              <a:rPr lang="en-US" sz="1800" dirty="0"/>
              <a:t>division into two sharply distinct opposites</a:t>
            </a:r>
          </a:p>
          <a:p>
            <a:pPr marL="457200" lvl="1" indent="0">
              <a:buNone/>
            </a:pPr>
            <a:r>
              <a:rPr lang="en-US" sz="1600" dirty="0"/>
              <a:t>especially: a state in which the opinions, beliefs,</a:t>
            </a:r>
            <a:br>
              <a:rPr lang="en-US" sz="1600" dirty="0"/>
            </a:br>
            <a:r>
              <a:rPr lang="en-US" sz="1600" dirty="0"/>
              <a:t>or interests of a group or society no longer range</a:t>
            </a:r>
            <a:br>
              <a:rPr lang="en-US" sz="1600" dirty="0"/>
            </a:br>
            <a:r>
              <a:rPr lang="en-US" sz="1600" dirty="0"/>
              <a:t>along a continuum but become concentrated at</a:t>
            </a:r>
            <a:br>
              <a:rPr lang="en-US" sz="1600" dirty="0"/>
            </a:br>
            <a:r>
              <a:rPr lang="en-US" sz="1600" dirty="0"/>
              <a:t>opposing extremes</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2"/>
          </p:nvPr>
        </p:nvSpPr>
        <p:spPr/>
        <p:txBody>
          <a:bodyPr/>
          <a:lstStyle/>
          <a:p>
            <a:fld id="{DF69D58E-C59B-4BE3-83E0-B1C1287A8E5B}" type="slidenum">
              <a:rPr lang="en-US" smtClean="0"/>
              <a:pPr/>
              <a:t>4</a:t>
            </a:fld>
            <a:endParaRPr lang="en-US"/>
          </a:p>
        </p:txBody>
      </p:sp>
      <p:sp>
        <p:nvSpPr>
          <p:cNvPr id="6" name="TextBox 5">
            <a:extLst>
              <a:ext uri="{FF2B5EF4-FFF2-40B4-BE49-F238E27FC236}">
                <a16:creationId xmlns:a16="http://schemas.microsoft.com/office/drawing/2014/main" id="{3F823BE3-7A5C-BA28-F2BC-7BED8ED22C33}"/>
              </a:ext>
            </a:extLst>
          </p:cNvPr>
          <p:cNvSpPr txBox="1"/>
          <p:nvPr/>
        </p:nvSpPr>
        <p:spPr>
          <a:xfrm>
            <a:off x="9525000" y="838200"/>
            <a:ext cx="1848326" cy="369332"/>
          </a:xfrm>
          <a:prstGeom prst="rect">
            <a:avLst/>
          </a:prstGeom>
          <a:noFill/>
        </p:spPr>
        <p:txBody>
          <a:bodyPr wrap="none" rtlCol="0">
            <a:spAutoFit/>
          </a:bodyPr>
          <a:lstStyle/>
          <a:p>
            <a:r>
              <a:rPr lang="en-US" dirty="0"/>
              <a:t>Merriam-Webster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21FE86-7FC0-ED0F-5964-1DAEEEA3F19A}"/>
                  </a:ext>
                </a:extLst>
              </p:cNvPr>
              <p:cNvSpPr txBox="1"/>
              <p:nvPr/>
            </p:nvSpPr>
            <p:spPr>
              <a:xfrm>
                <a:off x="6477000" y="4267200"/>
                <a:ext cx="5181600" cy="2143023"/>
              </a:xfrm>
              <a:prstGeom prst="rect">
                <a:avLst/>
              </a:prstGeom>
              <a:noFill/>
              <a:ln>
                <a:solidFill>
                  <a:schemeClr val="tx1">
                    <a:lumMod val="50000"/>
                    <a:lumOff val="50000"/>
                  </a:schemeClr>
                </a:solidFill>
              </a:ln>
            </p:spPr>
            <p:txBody>
              <a:bodyPr wrap="square" lIns="182880" tIns="91440" rIns="182880" bIns="182880">
                <a:spAutoFit/>
              </a:bodyPr>
              <a:lstStyle/>
              <a:p>
                <a:r>
                  <a:rPr lang="en-US" sz="2000" dirty="0">
                    <a:solidFill>
                      <a:srgbClr val="00B050"/>
                    </a:solidFill>
                  </a:rPr>
                  <a:t>Polarization is the average alignment of the magnetic moment of an ensemble of particles with respect to an external magnetic field.</a:t>
                </a:r>
              </a:p>
              <a:p>
                <a:r>
                  <a:rPr lang="en-US" b="0" dirty="0">
                    <a:solidFill>
                      <a:srgbClr val="00B050"/>
                    </a:solidFill>
                  </a:rPr>
                  <a:t>For </a:t>
                </a:r>
                <a14:m>
                  <m:oMath xmlns:m="http://schemas.openxmlformats.org/officeDocument/2006/math">
                    <m:r>
                      <a:rPr lang="en-US" b="0" i="1" dirty="0" smtClean="0">
                        <a:solidFill>
                          <a:srgbClr val="00B050"/>
                        </a:solidFill>
                        <a:latin typeface="Cambria Math" panose="02040503050406030204" pitchFamily="18" charset="0"/>
                      </a:rPr>
                      <m:t>𝑠</m:t>
                    </m:r>
                    <m:r>
                      <a:rPr lang="en-US" b="0" i="1" dirty="0" smtClean="0">
                        <a:solidFill>
                          <a:srgbClr val="00B050"/>
                        </a:solidFill>
                        <a:latin typeface="Cambria Math" panose="02040503050406030204" pitchFamily="18" charset="0"/>
                      </a:rPr>
                      <m:t>=</m:t>
                    </m:r>
                    <m:f>
                      <m:fPr>
                        <m:ctrlPr>
                          <a:rPr lang="en-US" b="0" i="1" dirty="0" smtClean="0">
                            <a:solidFill>
                              <a:srgbClr val="00B050"/>
                            </a:solidFill>
                            <a:latin typeface="Cambria Math" panose="02040503050406030204" pitchFamily="18" charset="0"/>
                          </a:rPr>
                        </m:ctrlPr>
                      </m:fPr>
                      <m:num>
                        <m:r>
                          <a:rPr lang="en-US" b="0" i="1" dirty="0" smtClean="0">
                            <a:solidFill>
                              <a:srgbClr val="00B050"/>
                            </a:solidFill>
                            <a:latin typeface="Cambria Math" panose="02040503050406030204" pitchFamily="18" charset="0"/>
                          </a:rPr>
                          <m:t>1</m:t>
                        </m:r>
                      </m:num>
                      <m:den>
                        <m:r>
                          <a:rPr lang="en-US" b="0" i="1" dirty="0" smtClean="0">
                            <a:solidFill>
                              <a:srgbClr val="00B050"/>
                            </a:solidFill>
                            <a:latin typeface="Cambria Math" panose="02040503050406030204" pitchFamily="18" charset="0"/>
                          </a:rPr>
                          <m:t>2</m:t>
                        </m:r>
                      </m:den>
                    </m:f>
                    <m:r>
                      <a:rPr lang="en-US" i="1" dirty="0" smtClean="0">
                        <a:solidFill>
                          <a:srgbClr val="00B050"/>
                        </a:solidFill>
                        <a:latin typeface="Cambria Math" panose="02040503050406030204" pitchFamily="18" charset="0"/>
                      </a:rPr>
                      <m:t>ℏ</m:t>
                    </m:r>
                  </m:oMath>
                </a14:m>
                <a:r>
                  <a:rPr lang="en-US" dirty="0">
                    <a:solidFill>
                      <a:srgbClr val="00B050"/>
                    </a:solidFill>
                  </a:rPr>
                  <a:t>:</a:t>
                </a:r>
                <a:endParaRPr lang="en-US" dirty="0">
                  <a:solidFill>
                    <a:srgbClr val="00B05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b="0" i="1" smtClean="0">
                                  <a:solidFill>
                                    <a:srgbClr val="00B050"/>
                                  </a:solidFill>
                                  <a:latin typeface="Cambria Math" panose="02040503050406030204" pitchFamily="18" charset="0"/>
                                </a:rPr>
                                <m:t>−</m:t>
                              </m:r>
                            </m:sup>
                          </m:sSup>
                        </m:num>
                        <m:den>
                          <m:r>
                            <a:rPr lang="en-US" b="0" i="1" smtClean="0">
                              <a:solidFill>
                                <a:srgbClr val="00B050"/>
                              </a:solidFill>
                              <a:latin typeface="Cambria Math" panose="02040503050406030204" pitchFamily="18" charset="0"/>
                            </a:rPr>
                            <m:t>𝑛</m:t>
                          </m:r>
                          <m:r>
                            <a:rPr lang="en-US" b="0" i="1" smtClean="0">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i="1">
                                  <a:solidFill>
                                    <a:srgbClr val="00B050"/>
                                  </a:solidFill>
                                  <a:latin typeface="Cambria Math" panose="02040503050406030204" pitchFamily="18" charset="0"/>
                                </a:rPr>
                                <m:t>−</m:t>
                              </m:r>
                            </m:sup>
                          </m:sSup>
                        </m:den>
                      </m:f>
                    </m:oMath>
                  </m:oMathPara>
                </a14:m>
                <a:endParaRPr lang="en-US" dirty="0">
                  <a:solidFill>
                    <a:srgbClr val="00B050"/>
                  </a:solidFill>
                </a:endParaRPr>
              </a:p>
            </p:txBody>
          </p:sp>
        </mc:Choice>
        <mc:Fallback xmlns="">
          <p:sp>
            <p:nvSpPr>
              <p:cNvPr id="9" name="TextBox 8">
                <a:extLst>
                  <a:ext uri="{FF2B5EF4-FFF2-40B4-BE49-F238E27FC236}">
                    <a16:creationId xmlns:a16="http://schemas.microsoft.com/office/drawing/2014/main" id="{8721FE86-7FC0-ED0F-5964-1DAEEEA3F19A}"/>
                  </a:ext>
                </a:extLst>
              </p:cNvPr>
              <p:cNvSpPr txBox="1">
                <a:spLocks noRot="1" noChangeAspect="1" noMove="1" noResize="1" noEditPoints="1" noAdjustHandles="1" noChangeArrowheads="1" noChangeShapeType="1" noTextEdit="1"/>
              </p:cNvSpPr>
              <p:nvPr/>
            </p:nvSpPr>
            <p:spPr>
              <a:xfrm>
                <a:off x="6477000" y="4267200"/>
                <a:ext cx="5181600" cy="2143023"/>
              </a:xfrm>
              <a:prstGeom prst="rect">
                <a:avLst/>
              </a:prstGeom>
              <a:blipFill>
                <a:blip r:embed="rId2"/>
                <a:stretch>
                  <a:fillRect/>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056975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p:txBody>
          <a:bodyPr/>
          <a:lstStyle/>
          <a:p>
            <a:r>
              <a:rPr lang="en-US" dirty="0"/>
              <a:t>An Absolute Polarimeter at RHIC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40</a:t>
            </a:fld>
            <a:endParaRPr lang="en-US"/>
          </a:p>
        </p:txBody>
      </p:sp>
      <p:pic>
        <p:nvPicPr>
          <p:cNvPr id="26" name="Picture 25">
            <a:extLst>
              <a:ext uri="{FF2B5EF4-FFF2-40B4-BE49-F238E27FC236}">
                <a16:creationId xmlns:a16="http://schemas.microsoft.com/office/drawing/2014/main" id="{997AD89B-8EF8-20F8-D3EE-DC7F39EFF32B}"/>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5151120" y="1387861"/>
            <a:ext cx="4297680" cy="5012939"/>
          </a:xfrm>
          <a:prstGeom prst="rect">
            <a:avLst/>
          </a:prstGeom>
          <a:ln>
            <a:solidFill>
              <a:srgbClr val="002060"/>
            </a:solidFill>
          </a:ln>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AAD2B0D-7900-1171-B359-9EC04EC2761F}"/>
                  </a:ext>
                </a:extLst>
              </p:cNvPr>
              <p:cNvSpPr txBox="1"/>
              <p:nvPr/>
            </p:nvSpPr>
            <p:spPr>
              <a:xfrm>
                <a:off x="10070562" y="2024896"/>
                <a:ext cx="1664238" cy="1785104"/>
              </a:xfrm>
              <a:prstGeom prst="rect">
                <a:avLst/>
              </a:prstGeom>
              <a:noFill/>
            </p:spPr>
            <p:txBody>
              <a:bodyPr wrap="none" rtlCol="0">
                <a:spAutoFit/>
              </a:bodyPr>
              <a:lstStyle/>
              <a:p>
                <a:pPr marL="285750" indent="-285750">
                  <a:spcAft>
                    <a:spcPts val="600"/>
                  </a:spcAft>
                  <a:buFont typeface="Arial" panose="020B0604020202020204" pitchFamily="34" charset="0"/>
                  <a:buChar char="•"/>
                </a:pPr>
                <a14:m>
                  <m:oMath xmlns:m="http://schemas.openxmlformats.org/officeDocument/2006/math">
                    <m:sSub>
                      <m:sSubPr>
                        <m:ctrlPr>
                          <a:rPr lang="en-US" b="0"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𝐻</m:t>
                        </m:r>
                      </m:e>
                      <m:sub>
                        <m:r>
                          <a:rPr lang="en-US" i="1" dirty="0" smtClean="0">
                            <a:solidFill>
                              <a:srgbClr val="FF0000"/>
                            </a:solidFill>
                            <a:latin typeface="Cambria Math" panose="02040503050406030204" pitchFamily="18" charset="0"/>
                          </a:rPr>
                          <m:t>2</m:t>
                        </m:r>
                      </m:sub>
                    </m:sSub>
                  </m:oMath>
                </a14:m>
                <a:r>
                  <a:rPr lang="en-US" dirty="0">
                    <a:solidFill>
                      <a:srgbClr val="FF0000"/>
                    </a:solidFill>
                  </a:rPr>
                  <a:t> source</a:t>
                </a:r>
              </a:p>
              <a:p>
                <a:pPr marL="285750" indent="-285750">
                  <a:spcAft>
                    <a:spcPts val="600"/>
                  </a:spcAft>
                  <a:buFont typeface="Arial" panose="020B0604020202020204" pitchFamily="34" charset="0"/>
                  <a:buChar char="•"/>
                </a:pPr>
                <a:r>
                  <a:rPr lang="en-US" dirty="0" err="1">
                    <a:solidFill>
                      <a:srgbClr val="FF0000"/>
                    </a:solidFill>
                  </a:rPr>
                  <a:t>Dissociator</a:t>
                </a:r>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FF0000"/>
                    </a:solidFill>
                  </a:rPr>
                  <a:t>RF unit</a:t>
                </a:r>
              </a:p>
              <a:p>
                <a:pPr marL="285750" indent="-285750">
                  <a:spcAft>
                    <a:spcPts val="600"/>
                  </a:spcAft>
                  <a:buFont typeface="Arial" panose="020B0604020202020204" pitchFamily="34" charset="0"/>
                  <a:buChar char="•"/>
                </a:pPr>
                <a:r>
                  <a:rPr lang="en-US" dirty="0">
                    <a:solidFill>
                      <a:srgbClr val="FF0000"/>
                    </a:solidFill>
                  </a:rPr>
                  <a:t>Holding field</a:t>
                </a:r>
              </a:p>
              <a:p>
                <a:pPr marL="285750" indent="-285750">
                  <a:spcAft>
                    <a:spcPts val="600"/>
                  </a:spcAft>
                  <a:buFont typeface="Arial" panose="020B0604020202020204" pitchFamily="34" charset="0"/>
                  <a:buChar char="•"/>
                </a:pPr>
                <a:r>
                  <a:rPr lang="en-US" dirty="0">
                    <a:solidFill>
                      <a:srgbClr val="FF0000"/>
                    </a:solidFill>
                  </a:rPr>
                  <a:t>Detectors</a:t>
                </a:r>
              </a:p>
            </p:txBody>
          </p:sp>
        </mc:Choice>
        <mc:Fallback xmlns="">
          <p:sp>
            <p:nvSpPr>
              <p:cNvPr id="44" name="TextBox 43">
                <a:extLst>
                  <a:ext uri="{FF2B5EF4-FFF2-40B4-BE49-F238E27FC236}">
                    <a16:creationId xmlns:a16="http://schemas.microsoft.com/office/drawing/2014/main" id="{2AAD2B0D-7900-1171-B359-9EC04EC2761F}"/>
                  </a:ext>
                </a:extLst>
              </p:cNvPr>
              <p:cNvSpPr txBox="1">
                <a:spLocks noRot="1" noChangeAspect="1" noMove="1" noResize="1" noEditPoints="1" noAdjustHandles="1" noChangeArrowheads="1" noChangeShapeType="1" noTextEdit="1"/>
              </p:cNvSpPr>
              <p:nvPr/>
            </p:nvSpPr>
            <p:spPr>
              <a:xfrm>
                <a:off x="10070562" y="2024896"/>
                <a:ext cx="1664238" cy="1785104"/>
              </a:xfrm>
              <a:prstGeom prst="rect">
                <a:avLst/>
              </a:prstGeom>
              <a:blipFill>
                <a:blip r:embed="rId3"/>
                <a:stretch>
                  <a:fillRect l="-2564" t="-1706" r="-2564" b="-4437"/>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406F8B7-9AB5-33CA-86F7-6D7D4649AD0F}"/>
              </a:ext>
            </a:extLst>
          </p:cNvPr>
          <p:cNvCxnSpPr/>
          <p:nvPr/>
        </p:nvCxnSpPr>
        <p:spPr>
          <a:xfrm flipH="1">
            <a:off x="8526649" y="2209800"/>
            <a:ext cx="15317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593D5A-8D69-3DAC-4C78-EC944D4DDFF5}"/>
              </a:ext>
            </a:extLst>
          </p:cNvPr>
          <p:cNvCxnSpPr>
            <a:cxnSpLocks/>
          </p:cNvCxnSpPr>
          <p:nvPr/>
        </p:nvCxnSpPr>
        <p:spPr>
          <a:xfrm flipH="1">
            <a:off x="8526649" y="2552700"/>
            <a:ext cx="1539502" cy="114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2D97AE1-A532-07C4-5B82-ACC4FE5342AE}"/>
              </a:ext>
            </a:extLst>
          </p:cNvPr>
          <p:cNvCxnSpPr>
            <a:cxnSpLocks/>
          </p:cNvCxnSpPr>
          <p:nvPr/>
        </p:nvCxnSpPr>
        <p:spPr>
          <a:xfrm flipH="1">
            <a:off x="8458200" y="2895600"/>
            <a:ext cx="1607951" cy="342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607D55-7686-2A0E-D31E-4537129413CD}"/>
              </a:ext>
            </a:extLst>
          </p:cNvPr>
          <p:cNvCxnSpPr>
            <a:cxnSpLocks/>
          </p:cNvCxnSpPr>
          <p:nvPr/>
        </p:nvCxnSpPr>
        <p:spPr>
          <a:xfrm flipH="1">
            <a:off x="8077200" y="3238500"/>
            <a:ext cx="1981200" cy="745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AFF8D5-81BA-3C8B-D5FC-9479D24AE577}"/>
              </a:ext>
            </a:extLst>
          </p:cNvPr>
          <p:cNvCxnSpPr>
            <a:cxnSpLocks/>
          </p:cNvCxnSpPr>
          <p:nvPr/>
        </p:nvCxnSpPr>
        <p:spPr>
          <a:xfrm flipH="1">
            <a:off x="8763000" y="3581400"/>
            <a:ext cx="1303151" cy="6424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DFF4337-B56C-93FF-4869-D5F737F35FDA}"/>
              </a:ext>
            </a:extLst>
          </p:cNvPr>
          <p:cNvSpPr txBox="1"/>
          <p:nvPr/>
        </p:nvSpPr>
        <p:spPr>
          <a:xfrm rot="20787883">
            <a:off x="566554" y="4580170"/>
            <a:ext cx="724878" cy="369332"/>
          </a:xfrm>
          <a:prstGeom prst="rect">
            <a:avLst/>
          </a:prstGeom>
          <a:noFill/>
        </p:spPr>
        <p:txBody>
          <a:bodyPr wrap="none" rtlCol="0">
            <a:spAutoFit/>
          </a:bodyPr>
          <a:lstStyle/>
          <a:p>
            <a:r>
              <a:rPr lang="en-US" b="1" dirty="0">
                <a:solidFill>
                  <a:srgbClr val="00CC00"/>
                </a:solidFill>
              </a:rPr>
              <a:t>beam</a:t>
            </a:r>
          </a:p>
        </p:txBody>
      </p:sp>
      <p:pic>
        <p:nvPicPr>
          <p:cNvPr id="4" name="Picture 3" descr="Diagram, schematic&#10;&#10;Description automatically generated">
            <a:extLst>
              <a:ext uri="{FF2B5EF4-FFF2-40B4-BE49-F238E27FC236}">
                <a16:creationId xmlns:a16="http://schemas.microsoft.com/office/drawing/2014/main" id="{D9C4E652-2200-72D3-4091-286BB0E37C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341" y="1219200"/>
            <a:ext cx="3345259" cy="5367453"/>
          </a:xfrm>
          <a:prstGeom prst="rect">
            <a:avLst/>
          </a:prstGeom>
        </p:spPr>
      </p:pic>
    </p:spTree>
    <p:extLst>
      <p:ext uri="{BB962C8B-B14F-4D97-AF65-F5344CB8AC3E}">
        <p14:creationId xmlns:p14="http://schemas.microsoft.com/office/powerpoint/2010/main" val="1911035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p:txBody>
          <a:bodyPr/>
          <a:lstStyle/>
          <a:p>
            <a:r>
              <a:rPr lang="en-US" dirty="0"/>
              <a:t>An Absolute Polarimeter at RHIC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41</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447D647-DEB5-1D7A-254C-E1075E26B830}"/>
                  </a:ext>
                </a:extLst>
              </p:cNvPr>
              <p:cNvSpPr txBox="1"/>
              <p:nvPr/>
            </p:nvSpPr>
            <p:spPr>
              <a:xfrm>
                <a:off x="4495800" y="1295400"/>
                <a:ext cx="4800600" cy="21390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accent1">
                        <a:lumMod val="75000"/>
                      </a:schemeClr>
                    </a:solidFill>
                  </a:rPr>
                  <a:t>Polarized atomic hydrogen jet target (HJET)</a:t>
                </a:r>
              </a:p>
              <a:p>
                <a:pPr marL="285750" indent="-285750">
                  <a:spcAft>
                    <a:spcPts val="600"/>
                  </a:spcAft>
                  <a:buFont typeface="Arial" panose="020B0604020202020204" pitchFamily="34" charset="0"/>
                  <a:buChar char="•"/>
                </a:pPr>
                <a:r>
                  <a:rPr lang="en-US" dirty="0">
                    <a:solidFill>
                      <a:schemeClr val="accent1">
                        <a:lumMod val="75000"/>
                      </a:schemeClr>
                    </a:solidFill>
                  </a:rPr>
                  <a:t>Set of eight Hamamatsu </a:t>
                </a:r>
                <a14:m>
                  <m:oMath xmlns:m="http://schemas.openxmlformats.org/officeDocument/2006/math">
                    <m:r>
                      <a:rPr lang="en-US" i="1" dirty="0" smtClean="0">
                        <a:solidFill>
                          <a:schemeClr val="accent1">
                            <a:lumMod val="75000"/>
                          </a:schemeClr>
                        </a:solidFill>
                        <a:latin typeface="Cambria Math" panose="02040503050406030204" pitchFamily="18" charset="0"/>
                      </a:rPr>
                      <m:t>𝑆𝑖</m:t>
                    </m:r>
                  </m:oMath>
                </a14:m>
                <a:r>
                  <a:rPr lang="en-US" dirty="0">
                    <a:solidFill>
                      <a:schemeClr val="accent1">
                        <a:lumMod val="75000"/>
                      </a:schemeClr>
                    </a:solidFill>
                  </a:rPr>
                  <a:t> strip detectors</a:t>
                </a:r>
              </a:p>
              <a:p>
                <a:pPr marL="285750" indent="-285750">
                  <a:spcAft>
                    <a:spcPts val="600"/>
                  </a:spcAft>
                  <a:buFont typeface="Arial" panose="020B0604020202020204" pitchFamily="34" charset="0"/>
                  <a:buChar char="•"/>
                </a:pPr>
                <a:r>
                  <a:rPr lang="en-US" dirty="0">
                    <a:solidFill>
                      <a:schemeClr val="accent1">
                        <a:lumMod val="75000"/>
                      </a:schemeClr>
                    </a:solidFill>
                  </a:rPr>
                  <a:t>12 vertical strips</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3.75 </m:t>
                    </m:r>
                    <m:r>
                      <m:rPr>
                        <m:nor/>
                      </m:rPr>
                      <a:rPr lang="en-US" i="0" dirty="0" smtClean="0">
                        <a:solidFill>
                          <a:schemeClr val="accent1">
                            <a:lumMod val="75000"/>
                          </a:schemeClr>
                        </a:solidFill>
                        <a:latin typeface="Cambria Math"/>
                      </a:rPr>
                      <m:t>mm</m:t>
                    </m:r>
                  </m:oMath>
                </a14:m>
                <a:r>
                  <a:rPr lang="en-US" dirty="0">
                    <a:solidFill>
                      <a:schemeClr val="accent1">
                        <a:lumMod val="75000"/>
                      </a:schemeClr>
                    </a:solidFill>
                  </a:rPr>
                  <a:t> pitch</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500 </m:t>
                    </m:r>
                    <m:r>
                      <m:rPr>
                        <m:nor/>
                      </m:rPr>
                      <a:rPr lang="en-US" b="0" i="0" dirty="0" smtClean="0">
                        <a:solidFill>
                          <a:schemeClr val="accent1">
                            <a:lumMod val="75000"/>
                          </a:schemeClr>
                        </a:solidFill>
                        <a:latin typeface="Cambria Math"/>
                      </a:rPr>
                      <m:t>μ</m:t>
                    </m:r>
                    <m:r>
                      <m:rPr>
                        <m:nor/>
                      </m:rPr>
                      <a:rPr lang="en-US" i="0" dirty="0" smtClean="0">
                        <a:solidFill>
                          <a:schemeClr val="accent1">
                            <a:lumMod val="75000"/>
                          </a:schemeClr>
                        </a:solidFill>
                        <a:latin typeface="Cambria Math"/>
                      </a:rPr>
                      <m:t>m</m:t>
                    </m:r>
                  </m:oMath>
                </a14:m>
                <a:r>
                  <a:rPr lang="en-US" dirty="0">
                    <a:solidFill>
                      <a:schemeClr val="accent1">
                        <a:lumMod val="75000"/>
                      </a:schemeClr>
                    </a:solidFill>
                  </a:rPr>
                  <a:t> thick</a:t>
                </a:r>
              </a:p>
              <a:p>
                <a:pPr marL="285750" indent="-285750">
                  <a:spcAft>
                    <a:spcPts val="600"/>
                  </a:spcAft>
                  <a:buFont typeface="Arial" panose="020B0604020202020204" pitchFamily="34" charset="0"/>
                  <a:buChar char="•"/>
                </a:pPr>
                <a:r>
                  <a:rPr lang="en-US" dirty="0">
                    <a:solidFill>
                      <a:schemeClr val="bg1">
                        <a:lumMod val="50000"/>
                      </a:schemeClr>
                    </a:solidFill>
                  </a:rPr>
                  <a:t>Uniform dead layer </a:t>
                </a:r>
                <a14:m>
                  <m:oMath xmlns:m="http://schemas.openxmlformats.org/officeDocument/2006/math">
                    <m:r>
                      <a:rPr lang="en-US" i="1" dirty="0" smtClean="0">
                        <a:solidFill>
                          <a:schemeClr val="bg1">
                            <a:lumMod val="50000"/>
                          </a:schemeClr>
                        </a:solidFill>
                        <a:latin typeface="Cambria Math"/>
                        <a:ea typeface="Cambria Math"/>
                      </a:rPr>
                      <m:t>≈</m:t>
                    </m:r>
                    <m:r>
                      <a:rPr lang="en-US" i="1" dirty="0" smtClean="0">
                        <a:solidFill>
                          <a:schemeClr val="bg1">
                            <a:lumMod val="50000"/>
                          </a:schemeClr>
                        </a:solidFill>
                        <a:latin typeface="Cambria Math"/>
                      </a:rPr>
                      <m:t>1.5 </m:t>
                    </m:r>
                    <m:r>
                      <m:rPr>
                        <m:nor/>
                      </m:rPr>
                      <a:rPr lang="en-US" b="0" i="0" dirty="0" smtClean="0">
                        <a:solidFill>
                          <a:schemeClr val="bg1">
                            <a:lumMod val="50000"/>
                          </a:schemeClr>
                        </a:solidFill>
                        <a:latin typeface="Cambria Math"/>
                      </a:rPr>
                      <m:t>μ</m:t>
                    </m:r>
                    <m:r>
                      <m:rPr>
                        <m:nor/>
                      </m:rPr>
                      <a:rPr lang="en-US" i="0" dirty="0" smtClean="0">
                        <a:solidFill>
                          <a:schemeClr val="bg1">
                            <a:lumMod val="50000"/>
                          </a:schemeClr>
                        </a:solidFill>
                        <a:latin typeface="Cambria Math"/>
                      </a:rPr>
                      <m:t>m</m:t>
                    </m:r>
                  </m:oMath>
                </a14:m>
                <a:endParaRPr lang="en-US" dirty="0">
                  <a:solidFill>
                    <a:schemeClr val="bg1">
                      <a:lumMod val="50000"/>
                    </a:schemeClr>
                  </a:solidFill>
                </a:endParaRPr>
              </a:p>
            </p:txBody>
          </p:sp>
        </mc:Choice>
        <mc:Fallback xmlns="">
          <p:sp>
            <p:nvSpPr>
              <p:cNvPr id="23" name="TextBox 22">
                <a:extLst>
                  <a:ext uri="{FF2B5EF4-FFF2-40B4-BE49-F238E27FC236}">
                    <a16:creationId xmlns:a16="http://schemas.microsoft.com/office/drawing/2014/main" id="{9447D647-DEB5-1D7A-254C-E1075E26B830}"/>
                  </a:ext>
                </a:extLst>
              </p:cNvPr>
              <p:cNvSpPr txBox="1">
                <a:spLocks noRot="1" noChangeAspect="1" noMove="1" noResize="1" noEditPoints="1" noAdjustHandles="1" noChangeArrowheads="1" noChangeShapeType="1" noTextEdit="1"/>
              </p:cNvSpPr>
              <p:nvPr/>
            </p:nvSpPr>
            <p:spPr>
              <a:xfrm>
                <a:off x="4495800" y="1295400"/>
                <a:ext cx="4800600" cy="2139047"/>
              </a:xfrm>
              <a:prstGeom prst="rect">
                <a:avLst/>
              </a:prstGeom>
              <a:blipFill>
                <a:blip r:embed="rId2"/>
                <a:stretch>
                  <a:fillRect l="-889" t="-1714" b="-3714"/>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8150007D-8106-251E-08DB-AE727E44FE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9417185" y="1022215"/>
            <a:ext cx="2458219" cy="254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DDDA0A89-235F-4240-83AC-DB0524584C9A}"/>
              </a:ext>
            </a:extLst>
          </p:cNvPr>
          <p:cNvGrpSpPr/>
          <p:nvPr/>
        </p:nvGrpSpPr>
        <p:grpSpPr>
          <a:xfrm>
            <a:off x="6324600" y="3533001"/>
            <a:ext cx="5791200" cy="3248799"/>
            <a:chOff x="457200" y="3533001"/>
            <a:chExt cx="5791200" cy="3248799"/>
          </a:xfrm>
        </p:grpSpPr>
        <p:sp>
          <p:nvSpPr>
            <p:cNvPr id="4" name="Can 8">
              <a:extLst>
                <a:ext uri="{FF2B5EF4-FFF2-40B4-BE49-F238E27FC236}">
                  <a16:creationId xmlns:a16="http://schemas.microsoft.com/office/drawing/2014/main" id="{C8E0B8DF-5F68-8C3F-40C1-E98A5AB64C21}"/>
                </a:ext>
              </a:extLst>
            </p:cNvPr>
            <p:cNvSpPr/>
            <p:nvPr/>
          </p:nvSpPr>
          <p:spPr>
            <a:xfrm>
              <a:off x="3200400" y="3918466"/>
              <a:ext cx="304800" cy="2863334"/>
            </a:xfrm>
            <a:prstGeom prst="can">
              <a:avLst/>
            </a:prstGeom>
            <a:solidFill>
              <a:srgbClr val="FF0000">
                <a:alpha val="50196"/>
              </a:srgb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1602F22F-982C-B08E-1366-C633720D8D90}"/>
                </a:ext>
              </a:extLst>
            </p:cNvPr>
            <p:cNvSpPr/>
            <p:nvPr/>
          </p:nvSpPr>
          <p:spPr>
            <a:xfrm rot="16200000">
              <a:off x="3615705" y="42656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72BC6F4A-5B35-E789-DE3C-7B4609321C6F}"/>
                </a:ext>
              </a:extLst>
            </p:cNvPr>
            <p:cNvSpPr/>
            <p:nvPr/>
          </p:nvSpPr>
          <p:spPr>
            <a:xfrm rot="16200000">
              <a:off x="4574300" y="45735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EBAF713-96F0-2675-6644-37BA2BE93015}"/>
                </a:ext>
              </a:extLst>
            </p:cNvPr>
            <p:cNvSpPr/>
            <p:nvPr/>
          </p:nvSpPr>
          <p:spPr>
            <a:xfrm rot="16200000">
              <a:off x="3615705" y="5253228"/>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88DEEB4-F78B-4F96-76FA-80657356F2C4}"/>
                </a:ext>
              </a:extLst>
            </p:cNvPr>
            <p:cNvSpPr/>
            <p:nvPr/>
          </p:nvSpPr>
          <p:spPr>
            <a:xfrm rot="16200000">
              <a:off x="4574300" y="5561076"/>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DA573CA-06D0-0A7F-B005-E85FBA1703CE}"/>
                </a:ext>
              </a:extLst>
            </p:cNvPr>
            <p:cNvCxnSpPr/>
            <p:nvPr/>
          </p:nvCxnSpPr>
          <p:spPr>
            <a:xfrm flipH="1" flipV="1">
              <a:off x="3429000" y="5410180"/>
              <a:ext cx="2819400" cy="914420"/>
            </a:xfrm>
            <a:prstGeom prst="straightConnector1">
              <a:avLst/>
            </a:prstGeom>
            <a:ln w="38100">
              <a:solidFill>
                <a:srgbClr val="FFC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EF12CE-2982-3E06-5487-274061FE5E7D}"/>
                </a:ext>
              </a:extLst>
            </p:cNvPr>
            <p:cNvCxnSpPr/>
            <p:nvPr/>
          </p:nvCxnSpPr>
          <p:spPr>
            <a:xfrm>
              <a:off x="457200" y="4419580"/>
              <a:ext cx="2819400" cy="914420"/>
            </a:xfrm>
            <a:prstGeom prst="straightConnector1">
              <a:avLst/>
            </a:prstGeom>
            <a:ln w="38100">
              <a:solidFill>
                <a:srgbClr val="0070C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04AEFDA5-FA7A-CB36-7040-3809DD314B11}"/>
                </a:ext>
              </a:extLst>
            </p:cNvPr>
            <p:cNvSpPr/>
            <p:nvPr/>
          </p:nvSpPr>
          <p:spPr>
            <a:xfrm rot="16200000">
              <a:off x="915925" y="4268724"/>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787ADC2-6A7B-0FE7-630D-2D9EE9D5C511}"/>
                </a:ext>
              </a:extLst>
            </p:cNvPr>
            <p:cNvSpPr/>
            <p:nvPr/>
          </p:nvSpPr>
          <p:spPr>
            <a:xfrm rot="16200000">
              <a:off x="1874520" y="4576572"/>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D39765F4-9CF2-6CD0-531F-14D123F23BA5}"/>
                </a:ext>
              </a:extLst>
            </p:cNvPr>
            <p:cNvSpPr/>
            <p:nvPr/>
          </p:nvSpPr>
          <p:spPr>
            <a:xfrm rot="16200000">
              <a:off x="915925" y="52562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5C6D9CFC-C1B6-9E7C-1BAD-BA0D7487438C}"/>
                </a:ext>
              </a:extLst>
            </p:cNvPr>
            <p:cNvSpPr/>
            <p:nvPr/>
          </p:nvSpPr>
          <p:spPr>
            <a:xfrm rot="16200000">
              <a:off x="1874520" y="55641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ACE19F-A3DF-080D-52CE-443FFBBBC285}"/>
                </a:ext>
              </a:extLst>
            </p:cNvPr>
            <p:cNvSpPr txBox="1"/>
            <p:nvPr/>
          </p:nvSpPr>
          <p:spPr>
            <a:xfrm>
              <a:off x="1508223" y="3733800"/>
              <a:ext cx="777777" cy="369332"/>
            </a:xfrm>
            <a:prstGeom prst="rect">
              <a:avLst/>
            </a:prstGeom>
            <a:noFill/>
          </p:spPr>
          <p:txBody>
            <a:bodyPr wrap="none" rtlCol="0">
              <a:spAutoFit/>
            </a:bodyPr>
            <a:lstStyle/>
            <a:p>
              <a:r>
                <a:rPr lang="en-US" dirty="0"/>
                <a:t>INNER</a:t>
              </a:r>
            </a:p>
          </p:txBody>
        </p:sp>
        <p:sp>
          <p:nvSpPr>
            <p:cNvPr id="16" name="TextBox 15">
              <a:extLst>
                <a:ext uri="{FF2B5EF4-FFF2-40B4-BE49-F238E27FC236}">
                  <a16:creationId xmlns:a16="http://schemas.microsoft.com/office/drawing/2014/main" id="{D748862F-EA7F-CA73-F875-F1BFF343C04F}"/>
                </a:ext>
              </a:extLst>
            </p:cNvPr>
            <p:cNvSpPr txBox="1"/>
            <p:nvPr/>
          </p:nvSpPr>
          <p:spPr>
            <a:xfrm>
              <a:off x="4284204" y="3733800"/>
              <a:ext cx="833883" cy="369332"/>
            </a:xfrm>
            <a:prstGeom prst="rect">
              <a:avLst/>
            </a:prstGeom>
            <a:noFill/>
          </p:spPr>
          <p:txBody>
            <a:bodyPr wrap="none" rtlCol="0">
              <a:spAutoFit/>
            </a:bodyPr>
            <a:lstStyle/>
            <a:p>
              <a:r>
                <a:rPr lang="en-US" dirty="0"/>
                <a:t>OUTER</a:t>
              </a:r>
            </a:p>
          </p:txBody>
        </p:sp>
        <p:sp>
          <p:nvSpPr>
            <p:cNvPr id="17" name="Right Brace 16">
              <a:extLst>
                <a:ext uri="{FF2B5EF4-FFF2-40B4-BE49-F238E27FC236}">
                  <a16:creationId xmlns:a16="http://schemas.microsoft.com/office/drawing/2014/main" id="{CA77AF51-463D-D982-044C-81DB819F93F4}"/>
                </a:ext>
              </a:extLst>
            </p:cNvPr>
            <p:cNvSpPr/>
            <p:nvPr/>
          </p:nvSpPr>
          <p:spPr>
            <a:xfrm>
              <a:off x="5715000" y="4724400"/>
              <a:ext cx="190500" cy="19019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E0A45787-5E60-69AB-090F-AA08C7EF7BD2}"/>
                </a:ext>
              </a:extLst>
            </p:cNvPr>
            <p:cNvSpPr txBox="1"/>
            <p:nvPr/>
          </p:nvSpPr>
          <p:spPr>
            <a:xfrm rot="5400000">
              <a:off x="5606820" y="5486401"/>
              <a:ext cx="792205" cy="338554"/>
            </a:xfrm>
            <a:prstGeom prst="rect">
              <a:avLst/>
            </a:prstGeom>
            <a:noFill/>
          </p:spPr>
          <p:txBody>
            <a:bodyPr wrap="none" rtlCol="0">
              <a:spAutoFit/>
            </a:bodyPr>
            <a:lstStyle/>
            <a:p>
              <a:r>
                <a:rPr lang="en-US" sz="1600" dirty="0">
                  <a:solidFill>
                    <a:srgbClr val="0070C0"/>
                  </a:solidFill>
                </a:rPr>
                <a:t>≈10 cm</a:t>
              </a:r>
            </a:p>
          </p:txBody>
        </p:sp>
        <p:cxnSp>
          <p:nvCxnSpPr>
            <p:cNvPr id="19" name="Straight Arrow Connector 18">
              <a:extLst>
                <a:ext uri="{FF2B5EF4-FFF2-40B4-BE49-F238E27FC236}">
                  <a16:creationId xmlns:a16="http://schemas.microsoft.com/office/drawing/2014/main" id="{3D0A29EA-92EE-1B1A-E586-2535A5B67A23}"/>
                </a:ext>
              </a:extLst>
            </p:cNvPr>
            <p:cNvCxnSpPr/>
            <p:nvPr/>
          </p:nvCxnSpPr>
          <p:spPr>
            <a:xfrm>
              <a:off x="3505200" y="5334000"/>
              <a:ext cx="11887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7A6123-016B-CB0E-4293-398C224C98B6}"/>
                </a:ext>
              </a:extLst>
            </p:cNvPr>
            <p:cNvSpPr txBox="1"/>
            <p:nvPr/>
          </p:nvSpPr>
          <p:spPr>
            <a:xfrm>
              <a:off x="3505200" y="5105400"/>
              <a:ext cx="566181" cy="276999"/>
            </a:xfrm>
            <a:prstGeom prst="rect">
              <a:avLst/>
            </a:prstGeom>
            <a:noFill/>
          </p:spPr>
          <p:txBody>
            <a:bodyPr wrap="none" rtlCol="0">
              <a:spAutoFit/>
            </a:bodyPr>
            <a:lstStyle/>
            <a:p>
              <a:r>
                <a:rPr lang="en-US" sz="1200" dirty="0"/>
                <a:t>75 cm</a:t>
              </a:r>
            </a:p>
          </p:txBody>
        </p:sp>
        <p:cxnSp>
          <p:nvCxnSpPr>
            <p:cNvPr id="21" name="Straight Arrow Connector 20">
              <a:extLst>
                <a:ext uri="{FF2B5EF4-FFF2-40B4-BE49-F238E27FC236}">
                  <a16:creationId xmlns:a16="http://schemas.microsoft.com/office/drawing/2014/main" id="{304BBA1F-811D-F2CE-2D51-5599620E3C40}"/>
                </a:ext>
              </a:extLst>
            </p:cNvPr>
            <p:cNvCxnSpPr/>
            <p:nvPr/>
          </p:nvCxnSpPr>
          <p:spPr>
            <a:xfrm>
              <a:off x="3215640" y="3810000"/>
              <a:ext cx="2743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CD5D01-2E5D-1AAC-0C85-6773C142F144}"/>
                </a:ext>
              </a:extLst>
            </p:cNvPr>
            <p:cNvSpPr txBox="1"/>
            <p:nvPr/>
          </p:nvSpPr>
          <p:spPr>
            <a:xfrm>
              <a:off x="3016937" y="3533001"/>
              <a:ext cx="716863" cy="276999"/>
            </a:xfrm>
            <a:prstGeom prst="rect">
              <a:avLst/>
            </a:prstGeom>
            <a:noFill/>
          </p:spPr>
          <p:txBody>
            <a:bodyPr wrap="none" rtlCol="0">
              <a:spAutoFit/>
            </a:bodyPr>
            <a:lstStyle/>
            <a:p>
              <a:r>
                <a:rPr lang="en-US" sz="1200" dirty="0"/>
                <a:t>≈ 0.7 cm</a:t>
              </a:r>
            </a:p>
          </p:txBody>
        </p:sp>
      </p:grpSp>
      <p:grpSp>
        <p:nvGrpSpPr>
          <p:cNvPr id="25" name="Group 24">
            <a:extLst>
              <a:ext uri="{FF2B5EF4-FFF2-40B4-BE49-F238E27FC236}">
                <a16:creationId xmlns:a16="http://schemas.microsoft.com/office/drawing/2014/main" id="{179A00A4-25C6-E49A-D94D-498A299C70FC}"/>
              </a:ext>
            </a:extLst>
          </p:cNvPr>
          <p:cNvGrpSpPr/>
          <p:nvPr/>
        </p:nvGrpSpPr>
        <p:grpSpPr>
          <a:xfrm>
            <a:off x="701795" y="1219200"/>
            <a:ext cx="3886200" cy="2895262"/>
            <a:chOff x="1371600" y="2786877"/>
            <a:chExt cx="3886200" cy="2895262"/>
          </a:xfrm>
        </p:grpSpPr>
        <p:cxnSp>
          <p:nvCxnSpPr>
            <p:cNvPr id="28" name="Straight Arrow Connector 27">
              <a:extLst>
                <a:ext uri="{FF2B5EF4-FFF2-40B4-BE49-F238E27FC236}">
                  <a16:creationId xmlns:a16="http://schemas.microsoft.com/office/drawing/2014/main" id="{4D196BBC-949B-8DC1-856C-35B45DE17A9D}"/>
                </a:ext>
              </a:extLst>
            </p:cNvPr>
            <p:cNvCxnSpPr/>
            <p:nvPr/>
          </p:nvCxnSpPr>
          <p:spPr>
            <a:xfrm flipV="1">
              <a:off x="2362200" y="4191000"/>
              <a:ext cx="914400" cy="533400"/>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0CD9A2-C4EF-238F-17E0-D495FB0204EE}"/>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3FE032A-2682-7559-D9DB-4F3BCA567652}"/>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B1F25A0-958F-56BC-9FE6-AFD916E96502}"/>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60DE8AD-F0EE-EC1A-4947-8439CF2EA73C}"/>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33599B0E-BC9F-1EBD-5992-6C3306F01D30}"/>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FFBF04E-6480-D42B-F5C3-E457A628BA21}"/>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DA1C65-6C65-B957-511F-EB54464836D6}"/>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000FF"/>
                            </a:solidFill>
                            <a:latin typeface="Cambria Math"/>
                          </a:rPr>
                          <m:t>𝒑</m:t>
                        </m:r>
                        <m:r>
                          <a:rPr lang="en-US" b="1" i="1" smtClean="0">
                            <a:solidFill>
                              <a:srgbClr val="0000FF"/>
                            </a:solidFill>
                            <a:latin typeface="Cambria Math"/>
                          </a:rPr>
                          <m:t>=</m:t>
                        </m:r>
                        <m:r>
                          <a:rPr lang="en-US" b="1" i="1" smtClean="0">
                            <a:solidFill>
                              <a:srgbClr val="0000FF"/>
                            </a:solidFill>
                            <a:latin typeface="Cambria Math"/>
                          </a:rPr>
                          <m:t>𝑳</m:t>
                        </m:r>
                      </m:oMath>
                    </m:oMathPara>
                  </a14:m>
                  <a:endParaRPr lang="en-US" b="1" dirty="0">
                    <a:solidFill>
                      <a:srgbClr val="0000FF"/>
                    </a:solidFill>
                  </a:endParaRPr>
                </a:p>
              </p:txBody>
            </p:sp>
          </mc:Choice>
          <mc:Fallback xmlns="">
            <p:sp>
              <p:nvSpPr>
                <p:cNvPr id="36" name="TextBox 35">
                  <a:extLst>
                    <a:ext uri="{FF2B5EF4-FFF2-40B4-BE49-F238E27FC236}">
                      <a16:creationId xmlns:a16="http://schemas.microsoft.com/office/drawing/2014/main" id="{04DA1C65-6C65-B957-511F-EB54464836D6}"/>
                    </a:ext>
                  </a:extLst>
                </p:cNvPr>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a:blip r:embed="rId6"/>
                  <a:stretch>
                    <a:fillRect b="-6557"/>
                  </a:stretch>
                </a:blipFill>
              </p:spPr>
              <p:txBody>
                <a:bodyPr/>
                <a:lstStyle/>
                <a:p>
                  <a:r>
                    <a:rPr lang="en-US">
                      <a:noFill/>
                    </a:rPr>
                    <a:t> </a:t>
                  </a:r>
                </a:p>
              </p:txBody>
            </p:sp>
          </mc:Fallback>
        </mc:AlternateContent>
        <p:sp>
          <p:nvSpPr>
            <p:cNvPr id="37" name="Parallelogram 36">
              <a:extLst>
                <a:ext uri="{FF2B5EF4-FFF2-40B4-BE49-F238E27FC236}">
                  <a16:creationId xmlns:a16="http://schemas.microsoft.com/office/drawing/2014/main" id="{FD480E5E-B53B-4CFC-72E5-BE8A397494E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649B2D5-DDE9-73C2-575D-A7CC820C7FB7}"/>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39" name="TextBox 38">
              <a:extLst>
                <a:ext uri="{FF2B5EF4-FFF2-40B4-BE49-F238E27FC236}">
                  <a16:creationId xmlns:a16="http://schemas.microsoft.com/office/drawing/2014/main" id="{4D7188EA-5EAF-09D9-646B-8BB938108B6F}"/>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sp>
          <p:nvSpPr>
            <p:cNvPr id="40" name="TextBox 39">
              <a:extLst>
                <a:ext uri="{FF2B5EF4-FFF2-40B4-BE49-F238E27FC236}">
                  <a16:creationId xmlns:a16="http://schemas.microsoft.com/office/drawing/2014/main" id="{24DF3A92-7341-834F-DDE9-1AD27AF5534E}"/>
                </a:ext>
              </a:extLst>
            </p:cNvPr>
            <p:cNvSpPr txBox="1"/>
            <p:nvPr/>
          </p:nvSpPr>
          <p:spPr>
            <a:xfrm rot="19816721">
              <a:off x="1814278" y="3413681"/>
              <a:ext cx="1522789" cy="338554"/>
            </a:xfrm>
            <a:prstGeom prst="rect">
              <a:avLst/>
            </a:prstGeom>
            <a:noFill/>
          </p:spPr>
          <p:txBody>
            <a:bodyPr wrap="none" rtlCol="0">
              <a:spAutoFit/>
            </a:bodyPr>
            <a:lstStyle/>
            <a:p>
              <a:r>
                <a:rPr lang="en-US" sz="1600" i="1" dirty="0">
                  <a:solidFill>
                    <a:srgbClr val="002060"/>
                  </a:solidFill>
                </a:rPr>
                <a:t>scattering plane</a:t>
              </a:r>
            </a:p>
          </p:txBody>
        </p:sp>
      </p:grpSp>
      <p:sp>
        <p:nvSpPr>
          <p:cNvPr id="41" name="TextBox 40">
            <a:extLst>
              <a:ext uri="{FF2B5EF4-FFF2-40B4-BE49-F238E27FC236}">
                <a16:creationId xmlns:a16="http://schemas.microsoft.com/office/drawing/2014/main" id="{73AB421B-D8F6-299D-B61A-B328CE403BC5}"/>
              </a:ext>
            </a:extLst>
          </p:cNvPr>
          <p:cNvSpPr txBox="1"/>
          <p:nvPr/>
        </p:nvSpPr>
        <p:spPr>
          <a:xfrm>
            <a:off x="2474546" y="4004508"/>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42" name="TextBox 41">
            <a:extLst>
              <a:ext uri="{FF2B5EF4-FFF2-40B4-BE49-F238E27FC236}">
                <a16:creationId xmlns:a16="http://schemas.microsoft.com/office/drawing/2014/main" id="{E5553FF7-F324-5763-4CF0-594C74A16655}"/>
              </a:ext>
            </a:extLst>
          </p:cNvPr>
          <p:cNvSpPr txBox="1"/>
          <p:nvPr/>
        </p:nvSpPr>
        <p:spPr>
          <a:xfrm>
            <a:off x="3769946" y="3276263"/>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43" name="Straight Arrow Connector 42">
            <a:extLst>
              <a:ext uri="{FF2B5EF4-FFF2-40B4-BE49-F238E27FC236}">
                <a16:creationId xmlns:a16="http://schemas.microsoft.com/office/drawing/2014/main" id="{C9A4416F-5317-A569-6254-D65286102E58}"/>
              </a:ext>
            </a:extLst>
          </p:cNvPr>
          <p:cNvCxnSpPr/>
          <p:nvPr/>
        </p:nvCxnSpPr>
        <p:spPr>
          <a:xfrm flipH="1" flipV="1">
            <a:off x="2019613" y="3551326"/>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5CD68C-F20D-68B3-7D89-02845301A43E}"/>
              </a:ext>
            </a:extLst>
          </p:cNvPr>
          <p:cNvCxnSpPr/>
          <p:nvPr/>
        </p:nvCxnSpPr>
        <p:spPr>
          <a:xfrm flipH="1" flipV="1">
            <a:off x="3315013" y="2789326"/>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9BC1D3B-A9AD-DF9F-2D52-98D9ED1C3C98}"/>
              </a:ext>
            </a:extLst>
          </p:cNvPr>
          <p:cNvSpPr/>
          <p:nvPr/>
        </p:nvSpPr>
        <p:spPr>
          <a:xfrm>
            <a:off x="34290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96561F1C-4C0D-17DB-0791-7FBEDB4410C0}"/>
              </a:ext>
            </a:extLst>
          </p:cNvPr>
          <p:cNvSpPr/>
          <p:nvPr/>
        </p:nvSpPr>
        <p:spPr>
          <a:xfrm>
            <a:off x="35814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8A2784BF-F198-6C1D-6BE0-58254FB2E49A}"/>
              </a:ext>
            </a:extLst>
          </p:cNvPr>
          <p:cNvSpPr/>
          <p:nvPr/>
        </p:nvSpPr>
        <p:spPr>
          <a:xfrm>
            <a:off x="37338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A5BAD9CE-89D7-CA5F-A8D7-16477D95923B}"/>
              </a:ext>
            </a:extLst>
          </p:cNvPr>
          <p:cNvSpPr/>
          <p:nvPr/>
        </p:nvSpPr>
        <p:spPr>
          <a:xfrm>
            <a:off x="38862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5899C042-8F95-21D5-5AEF-77A03180A434}"/>
              </a:ext>
            </a:extLst>
          </p:cNvPr>
          <p:cNvSpPr/>
          <p:nvPr/>
        </p:nvSpPr>
        <p:spPr>
          <a:xfrm>
            <a:off x="40386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0221E963-F77D-0D54-6A29-334B3074DA0C}"/>
              </a:ext>
            </a:extLst>
          </p:cNvPr>
          <p:cNvSpPr/>
          <p:nvPr/>
        </p:nvSpPr>
        <p:spPr>
          <a:xfrm>
            <a:off x="41910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D34940F3-E66F-DC33-6B81-744E3432A04C}"/>
              </a:ext>
            </a:extLst>
          </p:cNvPr>
          <p:cNvSpPr/>
          <p:nvPr/>
        </p:nvSpPr>
        <p:spPr>
          <a:xfrm>
            <a:off x="4343947"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BBD14D20-4631-C65B-9AF8-527964538807}"/>
              </a:ext>
            </a:extLst>
          </p:cNvPr>
          <p:cNvSpPr/>
          <p:nvPr/>
        </p:nvSpPr>
        <p:spPr>
          <a:xfrm>
            <a:off x="44958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5" name="Left Arrow 20">
            <a:extLst>
              <a:ext uri="{FF2B5EF4-FFF2-40B4-BE49-F238E27FC236}">
                <a16:creationId xmlns:a16="http://schemas.microsoft.com/office/drawing/2014/main" id="{AFA29AF1-86E1-ECF9-140F-FF84719F7F1F}"/>
              </a:ext>
            </a:extLst>
          </p:cNvPr>
          <p:cNvSpPr/>
          <p:nvPr/>
        </p:nvSpPr>
        <p:spPr>
          <a:xfrm rot="16200000">
            <a:off x="2330317" y="4836587"/>
            <a:ext cx="1252954" cy="914400"/>
          </a:xfrm>
          <a:prstGeom prst="leftArrow">
            <a:avLst>
              <a:gd name="adj1" fmla="val 50000"/>
              <a:gd name="adj2" fmla="val 33871"/>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C0078CB7-D6DC-5EE1-3239-10A894AF4967}"/>
              </a:ext>
            </a:extLst>
          </p:cNvPr>
          <p:cNvCxnSpPr>
            <a:cxnSpLocks/>
          </p:cNvCxnSpPr>
          <p:nvPr/>
        </p:nvCxnSpPr>
        <p:spPr>
          <a:xfrm>
            <a:off x="1828800" y="5276910"/>
            <a:ext cx="1103650" cy="0"/>
          </a:xfrm>
          <a:prstGeom prst="straightConnector1">
            <a:avLst/>
          </a:pr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25BBE5C-5FD1-2DC7-00ED-C7B0A4740F2A}"/>
              </a:ext>
            </a:extLst>
          </p:cNvPr>
          <p:cNvCxnSpPr>
            <a:cxnSpLocks/>
          </p:cNvCxnSpPr>
          <p:nvPr/>
        </p:nvCxnSpPr>
        <p:spPr>
          <a:xfrm>
            <a:off x="2932452" y="5302536"/>
            <a:ext cx="1715748" cy="945864"/>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7F2B2D4-3D06-4CCE-C5AC-C9576458890C}"/>
              </a:ext>
            </a:extLst>
          </p:cNvPr>
          <p:cNvCxnSpPr>
            <a:cxnSpLocks/>
          </p:cNvCxnSpPr>
          <p:nvPr/>
        </p:nvCxnSpPr>
        <p:spPr>
          <a:xfrm>
            <a:off x="2932452" y="5302535"/>
            <a:ext cx="496548" cy="945865"/>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A69AC3F-4841-2D2C-6F9F-2A0065E55026}"/>
              </a:ext>
            </a:extLst>
          </p:cNvPr>
          <p:cNvSpPr txBox="1"/>
          <p:nvPr/>
        </p:nvSpPr>
        <p:spPr>
          <a:xfrm>
            <a:off x="1734526" y="4572000"/>
            <a:ext cx="1008674" cy="400110"/>
          </a:xfrm>
          <a:prstGeom prst="rect">
            <a:avLst/>
          </a:prstGeom>
          <a:noFill/>
        </p:spPr>
        <p:txBody>
          <a:bodyPr wrap="square" rtlCol="0">
            <a:spAutoFit/>
          </a:bodyPr>
          <a:lstStyle/>
          <a:p>
            <a:r>
              <a:rPr lang="en-US" sz="2000" dirty="0">
                <a:solidFill>
                  <a:srgbClr val="FF0000"/>
                </a:solidFill>
              </a:rPr>
              <a:t>target</a:t>
            </a:r>
          </a:p>
        </p:txBody>
      </p:sp>
      <p:sp>
        <p:nvSpPr>
          <p:cNvPr id="60" name="TextBox 59">
            <a:extLst>
              <a:ext uri="{FF2B5EF4-FFF2-40B4-BE49-F238E27FC236}">
                <a16:creationId xmlns:a16="http://schemas.microsoft.com/office/drawing/2014/main" id="{4F6998EC-1643-8944-F459-92DA49DB6988}"/>
              </a:ext>
            </a:extLst>
          </p:cNvPr>
          <p:cNvSpPr txBox="1"/>
          <p:nvPr/>
        </p:nvSpPr>
        <p:spPr>
          <a:xfrm>
            <a:off x="210383" y="4930914"/>
            <a:ext cx="1542217" cy="707886"/>
          </a:xfrm>
          <a:prstGeom prst="rect">
            <a:avLst/>
          </a:prstGeom>
          <a:noFill/>
        </p:spPr>
        <p:txBody>
          <a:bodyPr wrap="none" rtlCol="0">
            <a:spAutoFit/>
          </a:bodyPr>
          <a:lstStyle/>
          <a:p>
            <a:r>
              <a:rPr lang="en-US" sz="2000" dirty="0">
                <a:solidFill>
                  <a:srgbClr val="0000FF"/>
                </a:solidFill>
              </a:rPr>
              <a:t>proton beam</a:t>
            </a:r>
          </a:p>
          <a:p>
            <a:r>
              <a:rPr lang="en-US" sz="2000" dirty="0">
                <a:solidFill>
                  <a:srgbClr val="0000FF"/>
                </a:solidFill>
              </a:rPr>
              <a:t>100/250 </a:t>
            </a:r>
            <a:r>
              <a:rPr lang="en-US" sz="2000" dirty="0" err="1">
                <a:solidFill>
                  <a:srgbClr val="0000FF"/>
                </a:solidFill>
              </a:rPr>
              <a:t>GeV</a:t>
            </a:r>
            <a:endParaRPr lang="en-US" sz="2000" dirty="0">
              <a:solidFill>
                <a:srgbClr val="0000FF"/>
              </a:solidFill>
            </a:endParaRPr>
          </a:p>
        </p:txBody>
      </p:sp>
      <p:sp>
        <p:nvSpPr>
          <p:cNvPr id="61" name="TextBox 60">
            <a:extLst>
              <a:ext uri="{FF2B5EF4-FFF2-40B4-BE49-F238E27FC236}">
                <a16:creationId xmlns:a16="http://schemas.microsoft.com/office/drawing/2014/main" id="{5EC00D54-9089-C4D2-A4EE-0038D3697581}"/>
              </a:ext>
            </a:extLst>
          </p:cNvPr>
          <p:cNvSpPr txBox="1"/>
          <p:nvPr/>
        </p:nvSpPr>
        <p:spPr>
          <a:xfrm>
            <a:off x="4724400" y="6367046"/>
            <a:ext cx="1581010" cy="338554"/>
          </a:xfrm>
          <a:prstGeom prst="rect">
            <a:avLst/>
          </a:prstGeom>
          <a:noFill/>
          <a:ln>
            <a:noFill/>
          </a:ln>
        </p:spPr>
        <p:txBody>
          <a:bodyPr wrap="none" rtlCol="0">
            <a:spAutoFit/>
          </a:bodyPr>
          <a:lstStyle/>
          <a:p>
            <a:r>
              <a:rPr lang="en-US" sz="1600" dirty="0">
                <a:solidFill>
                  <a:schemeClr val="accent1">
                    <a:lumMod val="50000"/>
                  </a:schemeClr>
                </a:solidFill>
              </a:rPr>
              <a:t>Si strip detectors</a:t>
            </a:r>
          </a:p>
        </p:txBody>
      </p:sp>
      <p:cxnSp>
        <p:nvCxnSpPr>
          <p:cNvPr id="62" name="Straight Arrow Connector 61">
            <a:extLst>
              <a:ext uri="{FF2B5EF4-FFF2-40B4-BE49-F238E27FC236}">
                <a16:creationId xmlns:a16="http://schemas.microsoft.com/office/drawing/2014/main" id="{E2E69873-192C-B93A-5A57-22C7257FC6ED}"/>
              </a:ext>
            </a:extLst>
          </p:cNvPr>
          <p:cNvCxnSpPr>
            <a:cxnSpLocks/>
          </p:cNvCxnSpPr>
          <p:nvPr/>
        </p:nvCxnSpPr>
        <p:spPr>
          <a:xfrm flipV="1">
            <a:off x="2932450" y="4972110"/>
            <a:ext cx="2844894" cy="330426"/>
          </a:xfrm>
          <a:prstGeom prst="straightConnector1">
            <a:avLst/>
          </a:prstGeom>
          <a:ln>
            <a:solidFill>
              <a:srgbClr val="00206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38EFF95-159F-D8F3-8BD6-4E98B9A03C00}"/>
              </a:ext>
            </a:extLst>
          </p:cNvPr>
          <p:cNvSpPr txBox="1"/>
          <p:nvPr/>
        </p:nvSpPr>
        <p:spPr>
          <a:xfrm rot="21204196">
            <a:off x="3589205" y="4773735"/>
            <a:ext cx="1575368" cy="338554"/>
          </a:xfrm>
          <a:prstGeom prst="rect">
            <a:avLst/>
          </a:prstGeom>
          <a:noFill/>
          <a:ln>
            <a:noFill/>
          </a:ln>
        </p:spPr>
        <p:txBody>
          <a:bodyPr wrap="none" rtlCol="0">
            <a:spAutoFit/>
          </a:bodyPr>
          <a:lstStyle/>
          <a:p>
            <a:pPr>
              <a:spcAft>
                <a:spcPts val="600"/>
              </a:spcAft>
            </a:pPr>
            <a:r>
              <a:rPr lang="en-US" sz="1600" dirty="0">
                <a:solidFill>
                  <a:schemeClr val="accent1">
                    <a:lumMod val="40000"/>
                    <a:lumOff val="60000"/>
                  </a:schemeClr>
                </a:solidFill>
              </a:rPr>
              <a:t>scattered proton</a:t>
            </a:r>
          </a:p>
        </p:txBody>
      </p:sp>
    </p:spTree>
    <p:extLst>
      <p:ext uri="{BB962C8B-B14F-4D97-AF65-F5344CB8AC3E}">
        <p14:creationId xmlns:p14="http://schemas.microsoft.com/office/powerpoint/2010/main" val="2990964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5ECB-77B8-5B10-D411-95B2B57A90E1}"/>
              </a:ext>
            </a:extLst>
          </p:cNvPr>
          <p:cNvSpPr>
            <a:spLocks noGrp="1"/>
          </p:cNvSpPr>
          <p:nvPr>
            <p:ph type="title"/>
          </p:nvPr>
        </p:nvSpPr>
        <p:spPr/>
        <p:txBody>
          <a:bodyPr/>
          <a:lstStyle/>
          <a:p>
            <a:r>
              <a:rPr lang="en-US" dirty="0"/>
              <a:t>Proton Recoil Measurement</a:t>
            </a:r>
          </a:p>
        </p:txBody>
      </p:sp>
      <p:sp>
        <p:nvSpPr>
          <p:cNvPr id="3" name="Slide Number Placeholder 2">
            <a:extLst>
              <a:ext uri="{FF2B5EF4-FFF2-40B4-BE49-F238E27FC236}">
                <a16:creationId xmlns:a16="http://schemas.microsoft.com/office/drawing/2014/main" id="{98FAB3ED-E58E-8F1B-622F-B2CBEEB25931}"/>
              </a:ext>
            </a:extLst>
          </p:cNvPr>
          <p:cNvSpPr>
            <a:spLocks noGrp="1"/>
          </p:cNvSpPr>
          <p:nvPr>
            <p:ph type="sldNum" sz="quarter" idx="10"/>
          </p:nvPr>
        </p:nvSpPr>
        <p:spPr/>
        <p:txBody>
          <a:bodyPr/>
          <a:lstStyle/>
          <a:p>
            <a:fld id="{DF69D58E-C59B-4BE3-83E0-B1C1287A8E5B}" type="slidenum">
              <a:rPr lang="en-US" smtClean="0"/>
              <a:pPr/>
              <a:t>42</a:t>
            </a:fld>
            <a:endParaRPr lang="en-US"/>
          </a:p>
        </p:txBody>
      </p:sp>
      <p:pic>
        <p:nvPicPr>
          <p:cNvPr id="4" name="Picture 3" descr="C:\Users\keyser\Documents\RHIC\Polarimeter\run15\figs\2015-09\kinematics_example.gif">
            <a:extLst>
              <a:ext uri="{FF2B5EF4-FFF2-40B4-BE49-F238E27FC236}">
                <a16:creationId xmlns:a16="http://schemas.microsoft.com/office/drawing/2014/main" id="{6CE6ECDB-99D1-7B05-0093-756894F9194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23"/>
          <a:stretch/>
        </p:blipFill>
        <p:spPr bwMode="auto">
          <a:xfrm>
            <a:off x="426865" y="4022954"/>
            <a:ext cx="2910695" cy="2286000"/>
          </a:xfrm>
          <a:prstGeom prst="rect">
            <a:avLst/>
          </a:prstGeom>
          <a:ln w="19050">
            <a:noFill/>
          </a:ln>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F31DAE-220A-5344-48DC-99A50CDBA9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7857" t="3833" b="50037"/>
          <a:stretch/>
        </p:blipFill>
        <p:spPr>
          <a:xfrm>
            <a:off x="457200" y="1219199"/>
            <a:ext cx="2880360" cy="228600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D8A1803-2426-ED01-F065-EC80A1BA0CCC}"/>
                  </a:ext>
                </a:extLst>
              </p:cNvPr>
              <p:cNvSpPr txBox="1"/>
              <p:nvPr/>
            </p:nvSpPr>
            <p:spPr>
              <a:xfrm>
                <a:off x="3637651" y="1371600"/>
                <a:ext cx="4421980" cy="723275"/>
              </a:xfrm>
              <a:prstGeom prst="rect">
                <a:avLst/>
              </a:prstGeom>
              <a:noFill/>
            </p:spPr>
            <p:txBody>
              <a:bodyPr wrap="none" rtlCol="0">
                <a:spAutoFit/>
              </a:bodyPr>
              <a:lstStyle/>
              <a:p>
                <a:pPr>
                  <a:spcAft>
                    <a:spcPts val="600"/>
                  </a:spcAft>
                </a:pPr>
                <a:r>
                  <a:rPr lang="en-US" dirty="0"/>
                  <a:t>Expected elastic signal </a:t>
                </a:r>
              </a:p>
              <a:p>
                <a:pPr>
                  <a:spcAft>
                    <a:spcPts val="600"/>
                  </a:spcAft>
                </a:pPr>
                <a:r>
                  <a:rPr lang="en-US" dirty="0"/>
                  <a:t>Simple toy simulation with bunch length </a:t>
                </a:r>
                <a14:m>
                  <m:oMath xmlns:m="http://schemas.openxmlformats.org/officeDocument/2006/math">
                    <m:r>
                      <a:rPr lang="en-US" i="1" dirty="0" smtClean="0">
                        <a:latin typeface="Cambria Math" panose="02040503050406030204" pitchFamily="18" charset="0"/>
                      </a:rPr>
                      <m:t>3 </m:t>
                    </m:r>
                    <m:r>
                      <m:rPr>
                        <m:nor/>
                      </m:rPr>
                      <a:rPr lang="en-US" i="0" dirty="0" smtClean="0">
                        <a:latin typeface="Cambria Math" panose="02040503050406030204" pitchFamily="18" charset="0"/>
                      </a:rPr>
                      <m:t>ns</m:t>
                    </m:r>
                  </m:oMath>
                </a14:m>
                <a:endParaRPr lang="en-US" dirty="0"/>
              </a:p>
            </p:txBody>
          </p:sp>
        </mc:Choice>
        <mc:Fallback xmlns="">
          <p:sp>
            <p:nvSpPr>
              <p:cNvPr id="8" name="TextBox 7">
                <a:extLst>
                  <a:ext uri="{FF2B5EF4-FFF2-40B4-BE49-F238E27FC236}">
                    <a16:creationId xmlns:a16="http://schemas.microsoft.com/office/drawing/2014/main" id="{7D8A1803-2426-ED01-F065-EC80A1BA0CCC}"/>
                  </a:ext>
                </a:extLst>
              </p:cNvPr>
              <p:cNvSpPr txBox="1">
                <a:spLocks noRot="1" noChangeAspect="1" noMove="1" noResize="1" noEditPoints="1" noAdjustHandles="1" noChangeArrowheads="1" noChangeShapeType="1" noTextEdit="1"/>
              </p:cNvSpPr>
              <p:nvPr/>
            </p:nvSpPr>
            <p:spPr>
              <a:xfrm>
                <a:off x="3637651" y="1371600"/>
                <a:ext cx="4421980" cy="723275"/>
              </a:xfrm>
              <a:prstGeom prst="rect">
                <a:avLst/>
              </a:prstGeom>
              <a:blipFill>
                <a:blip r:embed="rId4"/>
                <a:stretch>
                  <a:fillRect l="-1241" t="-4202"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0B449D2-65EB-75A5-ADD6-C9D912F43FA6}"/>
                  </a:ext>
                </a:extLst>
              </p:cNvPr>
              <p:cNvSpPr txBox="1"/>
              <p:nvPr/>
            </p:nvSpPr>
            <p:spPr>
              <a:xfrm>
                <a:off x="3637651" y="4078069"/>
                <a:ext cx="4594784" cy="723275"/>
              </a:xfrm>
              <a:prstGeom prst="rect">
                <a:avLst/>
              </a:prstGeom>
              <a:noFill/>
            </p:spPr>
            <p:txBody>
              <a:bodyPr wrap="none" rtlCol="0">
                <a:spAutoFit/>
              </a:bodyPr>
              <a:lstStyle/>
              <a:p>
                <a:pPr>
                  <a:spcAft>
                    <a:spcPts val="600"/>
                  </a:spcAft>
                </a:pPr>
                <a:r>
                  <a:rPr lang="en-US" dirty="0"/>
                  <a:t>Real measurement</a:t>
                </a:r>
              </a:p>
              <a:p>
                <a:pPr>
                  <a:spcAft>
                    <a:spcPts val="600"/>
                  </a:spcAft>
                </a:pPr>
                <a:r>
                  <a:rPr lang="en-US" dirty="0"/>
                  <a:t>Already includes some basic cuts (low </a:t>
                </a:r>
                <a14:m>
                  <m:oMath xmlns:m="http://schemas.openxmlformats.org/officeDocument/2006/math">
                    <m:r>
                      <a:rPr lang="en-US" i="1" dirty="0" smtClean="0">
                        <a:latin typeface="Cambria Math" panose="02040503050406030204" pitchFamily="18" charset="0"/>
                      </a:rPr>
                      <m:t>𝐸</m:t>
                    </m:r>
                  </m:oMath>
                </a14:m>
                <a:r>
                  <a:rPr lang="en-US" dirty="0"/>
                  <a:t>, low </a:t>
                </a:r>
                <a14:m>
                  <m:oMath xmlns:m="http://schemas.openxmlformats.org/officeDocument/2006/math">
                    <m:r>
                      <a:rPr lang="en-US" i="1" dirty="0" smtClean="0">
                        <a:latin typeface="Cambria Math" panose="02040503050406030204" pitchFamily="18" charset="0"/>
                      </a:rPr>
                      <m:t>𝑡</m:t>
                    </m:r>
                  </m:oMath>
                </a14:m>
                <a:r>
                  <a:rPr lang="en-US" dirty="0"/>
                  <a:t>)</a:t>
                </a:r>
              </a:p>
            </p:txBody>
          </p:sp>
        </mc:Choice>
        <mc:Fallback xmlns="">
          <p:sp>
            <p:nvSpPr>
              <p:cNvPr id="9" name="TextBox 8">
                <a:extLst>
                  <a:ext uri="{FF2B5EF4-FFF2-40B4-BE49-F238E27FC236}">
                    <a16:creationId xmlns:a16="http://schemas.microsoft.com/office/drawing/2014/main" id="{10B449D2-65EB-75A5-ADD6-C9D912F43FA6}"/>
                  </a:ext>
                </a:extLst>
              </p:cNvPr>
              <p:cNvSpPr txBox="1">
                <a:spLocks noRot="1" noChangeAspect="1" noMove="1" noResize="1" noEditPoints="1" noAdjustHandles="1" noChangeArrowheads="1" noChangeShapeType="1" noTextEdit="1"/>
              </p:cNvSpPr>
              <p:nvPr/>
            </p:nvSpPr>
            <p:spPr>
              <a:xfrm>
                <a:off x="3637651" y="4078069"/>
                <a:ext cx="4594784" cy="723275"/>
              </a:xfrm>
              <a:prstGeom prst="rect">
                <a:avLst/>
              </a:prstGeom>
              <a:blipFill>
                <a:blip r:embed="rId5"/>
                <a:stretch>
                  <a:fillRect l="-1195" t="-5042" r="-266"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4FD2E7-88D9-8B81-D245-CF7D8051D532}"/>
                  </a:ext>
                </a:extLst>
              </p:cNvPr>
              <p:cNvSpPr/>
              <p:nvPr/>
            </p:nvSpPr>
            <p:spPr>
              <a:xfrm>
                <a:off x="3637651" y="2362200"/>
                <a:ext cx="2996846" cy="483466"/>
              </a:xfrm>
              <a:prstGeom prst="rect">
                <a:avLst/>
              </a:prstGeom>
            </p:spPr>
            <p:txBody>
              <a:bodyPr wrap="none">
                <a:spAutoFit/>
              </a:bodyPr>
              <a:lstStyle/>
              <a:p>
                <a:r>
                  <a:rPr lang="en-US" dirty="0">
                    <a:solidFill>
                      <a:srgbClr val="0070C0"/>
                    </a:solidFill>
                  </a:rPr>
                  <a:t>Non-relativistic: </a:t>
                </a:r>
                <a14:m>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a:rPr>
                          <m:t>𝑇</m:t>
                        </m:r>
                      </m:e>
                      <m:sub>
                        <m:r>
                          <a:rPr lang="en-US" i="1">
                            <a:solidFill>
                              <a:srgbClr val="0070C0"/>
                            </a:solidFill>
                            <a:latin typeface="Cambria Math"/>
                          </a:rPr>
                          <m:t>𝑘𝑖𝑛</m:t>
                        </m:r>
                      </m:sub>
                    </m:sSub>
                    <m:r>
                      <a:rPr lang="en-US" i="1">
                        <a:solidFill>
                          <a:srgbClr val="0070C0"/>
                        </a:solidFill>
                        <a:latin typeface="Cambria Math"/>
                      </a:rPr>
                      <m:t>=</m:t>
                    </m:r>
                    <m:f>
                      <m:fPr>
                        <m:ctrlPr>
                          <a:rPr lang="en-US" i="1">
                            <a:solidFill>
                              <a:srgbClr val="0070C0"/>
                            </a:solidFill>
                            <a:latin typeface="Cambria Math" panose="02040503050406030204" pitchFamily="18" charset="0"/>
                          </a:rPr>
                        </m:ctrlPr>
                      </m:fPr>
                      <m:num>
                        <m:r>
                          <a:rPr lang="en-US" i="1">
                            <a:solidFill>
                              <a:srgbClr val="0070C0"/>
                            </a:solidFill>
                            <a:latin typeface="Cambria Math"/>
                          </a:rPr>
                          <m:t>1</m:t>
                        </m:r>
                      </m:num>
                      <m:den>
                        <m:r>
                          <a:rPr lang="en-US" i="1">
                            <a:solidFill>
                              <a:srgbClr val="0070C0"/>
                            </a:solidFill>
                            <a:latin typeface="Cambria Math"/>
                          </a:rPr>
                          <m:t>2</m:t>
                        </m:r>
                      </m:den>
                    </m:f>
                    <m:r>
                      <a:rPr lang="en-US" i="1">
                        <a:solidFill>
                          <a:srgbClr val="0070C0"/>
                        </a:solidFill>
                        <a:latin typeface="Cambria Math"/>
                      </a:rPr>
                      <m:t>𝑚</m:t>
                    </m:r>
                    <m:sSup>
                      <m:sSupPr>
                        <m:ctrlPr>
                          <a:rPr lang="en-US" i="1">
                            <a:solidFill>
                              <a:srgbClr val="0070C0"/>
                            </a:solidFill>
                            <a:latin typeface="Cambria Math" panose="02040503050406030204" pitchFamily="18" charset="0"/>
                          </a:rPr>
                        </m:ctrlPr>
                      </m:sSupPr>
                      <m:e>
                        <m:r>
                          <a:rPr lang="en-US" i="1">
                            <a:solidFill>
                              <a:srgbClr val="0070C0"/>
                            </a:solidFill>
                            <a:latin typeface="Cambria Math"/>
                          </a:rPr>
                          <m:t>𝑣</m:t>
                        </m:r>
                      </m:e>
                      <m:sup>
                        <m:r>
                          <a:rPr lang="en-US" i="1">
                            <a:solidFill>
                              <a:srgbClr val="0070C0"/>
                            </a:solidFill>
                            <a:latin typeface="Cambria Math"/>
                          </a:rPr>
                          <m:t>2</m:t>
                        </m:r>
                      </m:sup>
                    </m:sSup>
                  </m:oMath>
                </a14:m>
                <a:endParaRPr lang="en-US" dirty="0">
                  <a:solidFill>
                    <a:srgbClr val="0070C0"/>
                  </a:solidFill>
                </a:endParaRPr>
              </a:p>
            </p:txBody>
          </p:sp>
        </mc:Choice>
        <mc:Fallback xmlns="">
          <p:sp>
            <p:nvSpPr>
              <p:cNvPr id="10" name="Rectangle 9">
                <a:extLst>
                  <a:ext uri="{FF2B5EF4-FFF2-40B4-BE49-F238E27FC236}">
                    <a16:creationId xmlns:a16="http://schemas.microsoft.com/office/drawing/2014/main" id="{AE4FD2E7-88D9-8B81-D245-CF7D8051D532}"/>
                  </a:ext>
                </a:extLst>
              </p:cNvPr>
              <p:cNvSpPr>
                <a:spLocks noRot="1" noChangeAspect="1" noMove="1" noResize="1" noEditPoints="1" noAdjustHandles="1" noChangeArrowheads="1" noChangeShapeType="1" noTextEdit="1"/>
              </p:cNvSpPr>
              <p:nvPr/>
            </p:nvSpPr>
            <p:spPr>
              <a:xfrm>
                <a:off x="3637651" y="2362200"/>
                <a:ext cx="2996846" cy="483466"/>
              </a:xfrm>
              <a:prstGeom prst="rect">
                <a:avLst/>
              </a:prstGeom>
              <a:blipFill>
                <a:blip r:embed="rId6"/>
                <a:stretch>
                  <a:fillRect l="-1833" b="-7595"/>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BF3D2C7-050D-2D14-A2D5-D9270EC9897B}"/>
              </a:ext>
            </a:extLst>
          </p:cNvPr>
          <p:cNvCxnSpPr>
            <a:cxnSpLocks/>
            <a:stCxn id="10" idx="3"/>
          </p:cNvCxnSpPr>
          <p:nvPr/>
        </p:nvCxnSpPr>
        <p:spPr>
          <a:xfrm>
            <a:off x="6634497" y="2603933"/>
            <a:ext cx="14401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E9FB8C-8D73-6D42-832B-C943E23876CF}"/>
              </a:ext>
            </a:extLst>
          </p:cNvPr>
          <p:cNvSpPr txBox="1"/>
          <p:nvPr/>
        </p:nvSpPr>
        <p:spPr>
          <a:xfrm>
            <a:off x="8382000" y="2362200"/>
            <a:ext cx="3384557" cy="646331"/>
          </a:xfrm>
          <a:prstGeom prst="rect">
            <a:avLst/>
          </a:prstGeom>
          <a:noFill/>
        </p:spPr>
        <p:txBody>
          <a:bodyPr wrap="square" rtlCol="0">
            <a:spAutoFit/>
          </a:bodyPr>
          <a:lstStyle/>
          <a:p>
            <a:r>
              <a:rPr lang="en-US" dirty="0">
                <a:solidFill>
                  <a:srgbClr val="00B050"/>
                </a:solidFill>
              </a:rPr>
              <a:t>Time of flight is used for particle identification</a:t>
            </a:r>
          </a:p>
        </p:txBody>
      </p:sp>
    </p:spTree>
    <p:extLst>
      <p:ext uri="{BB962C8B-B14F-4D97-AF65-F5344CB8AC3E}">
        <p14:creationId xmlns:p14="http://schemas.microsoft.com/office/powerpoint/2010/main" val="454907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5ECB-77B8-5B10-D411-95B2B57A90E1}"/>
              </a:ext>
            </a:extLst>
          </p:cNvPr>
          <p:cNvSpPr>
            <a:spLocks noGrp="1"/>
          </p:cNvSpPr>
          <p:nvPr>
            <p:ph type="title"/>
          </p:nvPr>
        </p:nvSpPr>
        <p:spPr/>
        <p:txBody>
          <a:bodyPr/>
          <a:lstStyle/>
          <a:p>
            <a:r>
              <a:rPr lang="en-US" dirty="0"/>
              <a:t>Proton Recoil Measurement</a:t>
            </a:r>
          </a:p>
        </p:txBody>
      </p:sp>
      <p:sp>
        <p:nvSpPr>
          <p:cNvPr id="3" name="Slide Number Placeholder 2">
            <a:extLst>
              <a:ext uri="{FF2B5EF4-FFF2-40B4-BE49-F238E27FC236}">
                <a16:creationId xmlns:a16="http://schemas.microsoft.com/office/drawing/2014/main" id="{98FAB3ED-E58E-8F1B-622F-B2CBEEB25931}"/>
              </a:ext>
            </a:extLst>
          </p:cNvPr>
          <p:cNvSpPr>
            <a:spLocks noGrp="1"/>
          </p:cNvSpPr>
          <p:nvPr>
            <p:ph type="sldNum" sz="quarter" idx="10"/>
          </p:nvPr>
        </p:nvSpPr>
        <p:spPr/>
        <p:txBody>
          <a:bodyPr/>
          <a:lstStyle/>
          <a:p>
            <a:fld id="{DF69D58E-C59B-4BE3-83E0-B1C1287A8E5B}" type="slidenum">
              <a:rPr lang="en-US" smtClean="0"/>
              <a:pPr/>
              <a:t>43</a:t>
            </a:fld>
            <a:endParaRPr lang="en-US"/>
          </a:p>
        </p:txBody>
      </p:sp>
      <p:pic>
        <p:nvPicPr>
          <p:cNvPr id="4" name="Picture 3" descr="C:\Users\keyser\Documents\RHIC\Polarimeter\run15\figs\2015-09\kinematics_example.gif">
            <a:extLst>
              <a:ext uri="{FF2B5EF4-FFF2-40B4-BE49-F238E27FC236}">
                <a16:creationId xmlns:a16="http://schemas.microsoft.com/office/drawing/2014/main" id="{6CE6ECDB-99D1-7B05-0093-756894F9194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23"/>
          <a:stretch/>
        </p:blipFill>
        <p:spPr bwMode="auto">
          <a:xfrm>
            <a:off x="426865" y="4022954"/>
            <a:ext cx="2910695" cy="2286000"/>
          </a:xfrm>
          <a:prstGeom prst="rect">
            <a:avLst/>
          </a:prstGeom>
          <a:ln w="19050">
            <a:noFill/>
          </a:ln>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F31DAE-220A-5344-48DC-99A50CDBA9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7857" t="3833" b="50037"/>
          <a:stretch/>
        </p:blipFill>
        <p:spPr>
          <a:xfrm>
            <a:off x="457200" y="1219199"/>
            <a:ext cx="2880360" cy="2286001"/>
          </a:xfrm>
          <a:prstGeom prst="rect">
            <a:avLst/>
          </a:prstGeom>
        </p:spPr>
      </p:pic>
      <p:sp>
        <p:nvSpPr>
          <p:cNvPr id="11" name="TextBox 10">
            <a:extLst>
              <a:ext uri="{FF2B5EF4-FFF2-40B4-BE49-F238E27FC236}">
                <a16:creationId xmlns:a16="http://schemas.microsoft.com/office/drawing/2014/main" id="{821DF810-488A-F6CA-1465-03D5C64F8B9C}"/>
              </a:ext>
            </a:extLst>
          </p:cNvPr>
          <p:cNvSpPr txBox="1"/>
          <p:nvPr/>
        </p:nvSpPr>
        <p:spPr>
          <a:xfrm>
            <a:off x="8382000" y="2362200"/>
            <a:ext cx="3384557" cy="646331"/>
          </a:xfrm>
          <a:prstGeom prst="rect">
            <a:avLst/>
          </a:prstGeom>
          <a:noFill/>
        </p:spPr>
        <p:txBody>
          <a:bodyPr wrap="square" rtlCol="0">
            <a:spAutoFit/>
          </a:bodyPr>
          <a:lstStyle/>
          <a:p>
            <a:r>
              <a:rPr lang="en-US" dirty="0">
                <a:solidFill>
                  <a:srgbClr val="00B050"/>
                </a:solidFill>
              </a:rPr>
              <a:t>Time of flight is used for particle identification</a:t>
            </a:r>
          </a:p>
        </p:txBody>
      </p:sp>
      <p:pic>
        <p:nvPicPr>
          <p:cNvPr id="12" name="Picture 11">
            <a:extLst>
              <a:ext uri="{FF2B5EF4-FFF2-40B4-BE49-F238E27FC236}">
                <a16:creationId xmlns:a16="http://schemas.microsoft.com/office/drawing/2014/main" id="{8799C88F-6C9B-BC3D-BDEB-34EBFB715F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0" y="1066800"/>
            <a:ext cx="4298957" cy="2468880"/>
          </a:xfrm>
          <a:prstGeom prst="rect">
            <a:avLst/>
          </a:prstGeom>
        </p:spPr>
      </p:pic>
      <p:sp>
        <p:nvSpPr>
          <p:cNvPr id="15" name="TextBox 14">
            <a:extLst>
              <a:ext uri="{FF2B5EF4-FFF2-40B4-BE49-F238E27FC236}">
                <a16:creationId xmlns:a16="http://schemas.microsoft.com/office/drawing/2014/main" id="{C4C14CCC-49EB-DE3C-CCAB-CDDB3C261070}"/>
              </a:ext>
            </a:extLst>
          </p:cNvPr>
          <p:cNvSpPr txBox="1"/>
          <p:nvPr/>
        </p:nvSpPr>
        <p:spPr>
          <a:xfrm>
            <a:off x="8382000" y="3849469"/>
            <a:ext cx="3384557" cy="646331"/>
          </a:xfrm>
          <a:prstGeom prst="rect">
            <a:avLst/>
          </a:prstGeom>
          <a:noFill/>
        </p:spPr>
        <p:txBody>
          <a:bodyPr wrap="square" rtlCol="0">
            <a:spAutoFit/>
          </a:bodyPr>
          <a:lstStyle/>
          <a:p>
            <a:r>
              <a:rPr lang="en-US" dirty="0">
                <a:solidFill>
                  <a:srgbClr val="00B050"/>
                </a:solidFill>
              </a:rPr>
              <a:t>Recoil angle is used for kinematic correlation in elastic scattering</a:t>
            </a:r>
          </a:p>
        </p:txBody>
      </p:sp>
      <p:pic>
        <p:nvPicPr>
          <p:cNvPr id="20" name="Picture 19">
            <a:extLst>
              <a:ext uri="{FF2B5EF4-FFF2-40B4-BE49-F238E27FC236}">
                <a16:creationId xmlns:a16="http://schemas.microsoft.com/office/drawing/2014/main" id="{3281F478-AA22-79EF-634C-FF6BB5747C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409" b="66149"/>
          <a:stretch/>
        </p:blipFill>
        <p:spPr>
          <a:xfrm>
            <a:off x="3418613" y="4465952"/>
            <a:ext cx="8468587" cy="1858648"/>
          </a:xfrm>
          <a:prstGeom prst="rect">
            <a:avLst/>
          </a:prstGeom>
        </p:spPr>
      </p:pic>
    </p:spTree>
    <p:extLst>
      <p:ext uri="{BB962C8B-B14F-4D97-AF65-F5344CB8AC3E}">
        <p14:creationId xmlns:p14="http://schemas.microsoft.com/office/powerpoint/2010/main" val="1655816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9E5D-351C-4A69-13C9-8760517FB7FB}"/>
              </a:ext>
            </a:extLst>
          </p:cNvPr>
          <p:cNvSpPr>
            <a:spLocks noGrp="1"/>
          </p:cNvSpPr>
          <p:nvPr>
            <p:ph type="title"/>
          </p:nvPr>
        </p:nvSpPr>
        <p:spPr/>
        <p:txBody>
          <a:bodyPr/>
          <a:lstStyle/>
          <a:p>
            <a:r>
              <a:rPr lang="en-US" dirty="0"/>
              <a:t>Absolute Beam Polarization</a:t>
            </a:r>
          </a:p>
        </p:txBody>
      </p:sp>
      <p:sp>
        <p:nvSpPr>
          <p:cNvPr id="3" name="Slide Number Placeholder 2">
            <a:extLst>
              <a:ext uri="{FF2B5EF4-FFF2-40B4-BE49-F238E27FC236}">
                <a16:creationId xmlns:a16="http://schemas.microsoft.com/office/drawing/2014/main" id="{80390863-0973-E3FF-33F2-776925CF3DE4}"/>
              </a:ext>
            </a:extLst>
          </p:cNvPr>
          <p:cNvSpPr>
            <a:spLocks noGrp="1"/>
          </p:cNvSpPr>
          <p:nvPr>
            <p:ph type="sldNum" sz="quarter" idx="10"/>
          </p:nvPr>
        </p:nvSpPr>
        <p:spPr/>
        <p:txBody>
          <a:bodyPr/>
          <a:lstStyle/>
          <a:p>
            <a:fld id="{DF69D58E-C59B-4BE3-83E0-B1C1287A8E5B}" type="slidenum">
              <a:rPr lang="en-US" smtClean="0"/>
              <a:pPr/>
              <a:t>44</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66CB12D-DE3B-FD04-6288-59A54545EC98}"/>
                  </a:ext>
                </a:extLst>
              </p:cNvPr>
              <p:cNvSpPr txBox="1"/>
              <p:nvPr/>
            </p:nvSpPr>
            <p:spPr>
              <a:xfrm>
                <a:off x="1078837" y="2286000"/>
                <a:ext cx="3391441" cy="921727"/>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𝐵𝑒𝑎𝑚</m:t>
                          </m:r>
                        </m:sub>
                      </m:sSub>
                      <m:r>
                        <a:rPr lang="en-US" sz="2400" b="0" i="1" smtClean="0">
                          <a:solidFill>
                            <a:schemeClr val="accent1">
                              <a:lumMod val="75000"/>
                            </a:schemeClr>
                          </a:solidFill>
                          <a:latin typeface="Cambria Math"/>
                        </a:rPr>
                        <m:t>=</m:t>
                      </m:r>
                      <m:f>
                        <m:fPr>
                          <m:ctrlPr>
                            <a:rPr lang="en-US" sz="2400" b="0" i="1" smtClean="0">
                              <a:solidFill>
                                <a:schemeClr val="accent1">
                                  <a:lumMod val="75000"/>
                                </a:schemeClr>
                              </a:solidFill>
                              <a:latin typeface="Cambria Math" panose="02040503050406030204" pitchFamily="18" charset="0"/>
                            </a:rPr>
                          </m:ctrlPr>
                        </m:fPr>
                        <m:num>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𝐵𝑒𝑎𝑚</m:t>
                              </m:r>
                            </m:sub>
                          </m:sSub>
                        </m:num>
                        <m:den>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𝑇𝑎𝑟𝑔𝑒𝑡</m:t>
                              </m:r>
                            </m:sub>
                          </m:sSub>
                        </m:den>
                      </m:f>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𝑇𝑎𝑟𝑔𝑒𝑡</m:t>
                          </m:r>
                        </m:sub>
                      </m:sSub>
                    </m:oMath>
                  </m:oMathPara>
                </a14:m>
                <a:endParaRPr lang="en-US" sz="2400" dirty="0">
                  <a:solidFill>
                    <a:schemeClr val="accent1">
                      <a:lumMod val="75000"/>
                    </a:schemeClr>
                  </a:solidFill>
                </a:endParaRPr>
              </a:p>
            </p:txBody>
          </p:sp>
        </mc:Choice>
        <mc:Fallback xmlns="">
          <p:sp>
            <p:nvSpPr>
              <p:cNvPr id="4" name="TextBox 3">
                <a:extLst>
                  <a:ext uri="{FF2B5EF4-FFF2-40B4-BE49-F238E27FC236}">
                    <a16:creationId xmlns:a16="http://schemas.microsoft.com/office/drawing/2014/main" id="{966CB12D-DE3B-FD04-6288-59A54545EC98}"/>
                  </a:ext>
                </a:extLst>
              </p:cNvPr>
              <p:cNvSpPr txBox="1">
                <a:spLocks noRot="1" noChangeAspect="1" noMove="1" noResize="1" noEditPoints="1" noAdjustHandles="1" noChangeArrowheads="1" noChangeShapeType="1" noTextEdit="1"/>
              </p:cNvSpPr>
              <p:nvPr/>
            </p:nvSpPr>
            <p:spPr>
              <a:xfrm>
                <a:off x="1078837" y="2286000"/>
                <a:ext cx="3391441" cy="921727"/>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FF41BB-5014-6FD0-842B-CD1963EE572C}"/>
                  </a:ext>
                </a:extLst>
              </p:cNvPr>
              <p:cNvSpPr txBox="1"/>
              <p:nvPr/>
            </p:nvSpPr>
            <p:spPr>
              <a:xfrm>
                <a:off x="922319" y="3529756"/>
                <a:ext cx="3704476" cy="3252044"/>
              </a:xfrm>
              <a:prstGeom prst="rect">
                <a:avLst/>
              </a:prstGeom>
              <a:noFill/>
            </p:spPr>
            <p:txBody>
              <a:bodyPr wrap="none" rtlCol="0">
                <a:spAutoFit/>
              </a:bodyPr>
              <a:lstStyle/>
              <a:p>
                <a:pPr algn="ctr">
                  <a:spcAft>
                    <a:spcPts val="600"/>
                  </a:spcAft>
                </a:pPr>
                <a:r>
                  <a:rPr lang="en-US" sz="2000" dirty="0">
                    <a:solidFill>
                      <a:schemeClr val="accent3">
                        <a:lumMod val="75000"/>
                      </a:schemeClr>
                    </a:solidFill>
                  </a:rPr>
                  <a:t>❶</a:t>
                </a:r>
              </a:p>
              <a:p>
                <a:pPr algn="ctr">
                  <a:spcAft>
                    <a:spcPts val="600"/>
                  </a:spcAft>
                </a:pPr>
                <a:r>
                  <a:rPr lang="en-US" dirty="0">
                    <a:solidFill>
                      <a:schemeClr val="accent3">
                        <a:lumMod val="75000"/>
                      </a:schemeClr>
                    </a:solidFill>
                  </a:rPr>
                  <a:t>Polarization independent background</a:t>
                </a:r>
              </a:p>
              <a:p>
                <a:pPr algn="ctr">
                  <a:spcAft>
                    <a:spcPts val="600"/>
                  </a:spcAft>
                </a:pPr>
                <a14:m>
                  <m:oMath xmlns:m="http://schemas.openxmlformats.org/officeDocument/2006/math">
                    <m:r>
                      <a:rPr lang="en-US" sz="2000" i="1">
                        <a:solidFill>
                          <a:schemeClr val="accent3">
                            <a:lumMod val="75000"/>
                          </a:schemeClr>
                        </a:solidFill>
                        <a:latin typeface="Cambria Math"/>
                        <a:ea typeface="Cambria Math"/>
                      </a:rPr>
                      <m:t>𝜀</m:t>
                    </m:r>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num>
                      <m:den>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+2∙</m:t>
                        </m:r>
                        <m:sSub>
                          <m:sSubPr>
                            <m:ctrlPr>
                              <a:rPr lang="en-US" sz="2000" i="1">
                                <a:solidFill>
                                  <a:schemeClr val="accent3">
                                    <a:lumMod val="75000"/>
                                  </a:schemeClr>
                                </a:solidFill>
                                <a:latin typeface="Cambria Math" panose="02040503050406030204" pitchFamily="18" charset="0"/>
                                <a:ea typeface="Cambria Math"/>
                              </a:rPr>
                            </m:ctrlPr>
                          </m:sSub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𝑏𝑔</m:t>
                            </m:r>
                          </m:sub>
                        </m:sSub>
                      </m:den>
                    </m:f>
                  </m:oMath>
                </a14:m>
                <a:r>
                  <a:rPr lang="en-US" sz="2000" dirty="0">
                    <a:solidFill>
                      <a:schemeClr val="accent3">
                        <a:lumMod val="75000"/>
                      </a:schemeClr>
                    </a:solidFill>
                  </a:rPr>
                  <a:t>  ⇒  </a:t>
                </a:r>
                <a14:m>
                  <m:oMath xmlns:m="http://schemas.openxmlformats.org/officeDocument/2006/math">
                    <m:f>
                      <m:fPr>
                        <m:ctrlPr>
                          <a:rPr lang="en-US" sz="2000" i="1">
                            <a:solidFill>
                              <a:schemeClr val="accent3">
                                <a:lumMod val="75000"/>
                              </a:schemeClr>
                            </a:solidFill>
                            <a:latin typeface="Cambria Math" panose="02040503050406030204" pitchFamily="18" charset="0"/>
                          </a:rPr>
                        </m:ctrlPr>
                      </m:fPr>
                      <m:num>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𝐵</m:t>
                            </m:r>
                          </m:sub>
                        </m:sSub>
                      </m:num>
                      <m:den>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𝑇</m:t>
                            </m:r>
                          </m:sub>
                        </m:sSub>
                      </m:den>
                    </m:f>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num>
                      <m:den>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den>
                    </m:f>
                  </m:oMath>
                </a14:m>
                <a:endParaRPr lang="en-US" sz="2000" dirty="0">
                  <a:solidFill>
                    <a:schemeClr val="accent3">
                      <a:lumMod val="75000"/>
                    </a:schemeClr>
                  </a:solidFill>
                </a:endParaRPr>
              </a:p>
              <a:p>
                <a:pPr algn="ctr">
                  <a:spcBef>
                    <a:spcPts val="1200"/>
                  </a:spcBef>
                  <a:spcAft>
                    <a:spcPts val="600"/>
                  </a:spcAft>
                </a:pPr>
                <a:r>
                  <a:rPr lang="en-US" sz="2000" dirty="0">
                    <a:solidFill>
                      <a:schemeClr val="accent2">
                        <a:lumMod val="75000"/>
                      </a:schemeClr>
                    </a:solidFill>
                  </a:rPr>
                  <a:t>❷</a:t>
                </a:r>
              </a:p>
              <a:p>
                <a:pPr algn="ctr">
                  <a:spcAft>
                    <a:spcPts val="600"/>
                  </a:spcAft>
                </a:pPr>
                <a:r>
                  <a:rPr lang="en-US" dirty="0">
                    <a:solidFill>
                      <a:schemeClr val="accent2">
                        <a:lumMod val="75000"/>
                      </a:schemeClr>
                    </a:solidFill>
                  </a:rPr>
                  <a:t>Polarization dependent background</a:t>
                </a:r>
              </a:p>
              <a:p>
                <a:pPr algn="ctr">
                  <a:spcAft>
                    <a:spcPts val="600"/>
                  </a:spcAft>
                </a:pPr>
                <a14:m>
                  <m:oMathPara xmlns:m="http://schemas.openxmlformats.org/officeDocument/2006/math">
                    <m:oMathParaPr>
                      <m:jc m:val="centerGroup"/>
                    </m:oMathParaPr>
                    <m:oMath xmlns:m="http://schemas.openxmlformats.org/officeDocument/2006/math">
                      <m:r>
                        <a:rPr lang="en-US" sz="2000" i="1">
                          <a:solidFill>
                            <a:schemeClr val="accent2">
                              <a:lumMod val="75000"/>
                            </a:schemeClr>
                          </a:solidFill>
                          <a:latin typeface="Cambria Math"/>
                          <a:ea typeface="Cambria Math"/>
                        </a:rPr>
                        <m:t>𝜀</m:t>
                      </m:r>
                      <m:r>
                        <a:rPr lang="en-US" sz="2000" i="1">
                          <a:solidFill>
                            <a:schemeClr val="accent2">
                              <a:lumMod val="75000"/>
                            </a:schemeClr>
                          </a:solidFill>
                          <a:latin typeface="Cambria Math"/>
                        </a:rPr>
                        <m:t>=</m:t>
                      </m:r>
                      <m:f>
                        <m:fPr>
                          <m:ctrlPr>
                            <a:rPr lang="en-US" sz="2000" i="1">
                              <a:solidFill>
                                <a:schemeClr val="accent2">
                                  <a:lumMod val="75000"/>
                                </a:schemeClr>
                              </a:solidFill>
                              <a:latin typeface="Cambria Math" panose="02040503050406030204" pitchFamily="18" charset="0"/>
                            </a:rPr>
                          </m:ctrlPr>
                        </m:fPr>
                        <m:num>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𝑖𝑛𝑐</m:t>
                              </m:r>
                            </m:sub>
                          </m:sSub>
                          <m:r>
                            <a:rPr lang="en-US" sz="2000" i="1">
                              <a:solidFill>
                                <a:schemeClr val="accent2">
                                  <a:lumMod val="75000"/>
                                </a:schemeClr>
                              </a:solidFill>
                              <a:latin typeface="Cambria Math"/>
                            </a:rPr>
                            <m:t>−</m:t>
                          </m:r>
                          <m:r>
                            <a:rPr lang="en-US" sz="2000" i="1">
                              <a:solidFill>
                                <a:schemeClr val="accent2">
                                  <a:lumMod val="75000"/>
                                </a:schemeClr>
                              </a:solidFill>
                              <a:latin typeface="Cambria Math"/>
                            </a:rPr>
                            <m:t>𝑟</m:t>
                          </m:r>
                          <m:r>
                            <a:rPr lang="en-US" sz="2000" i="1">
                              <a:solidFill>
                                <a:schemeClr val="accent2">
                                  <a:lumMod val="75000"/>
                                </a:schemeClr>
                              </a:solidFill>
                              <a:latin typeface="Cambria Math"/>
                              <a:ea typeface="Cambria Math"/>
                            </a:rPr>
                            <m:t>∙</m:t>
                          </m:r>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𝑏𝑔</m:t>
                              </m:r>
                            </m:sub>
                          </m:sSub>
                        </m:num>
                        <m:den>
                          <m:r>
                            <a:rPr lang="en-US" sz="2000" i="1">
                              <a:solidFill>
                                <a:schemeClr val="accent2">
                                  <a:lumMod val="75000"/>
                                </a:schemeClr>
                              </a:solidFill>
                              <a:latin typeface="Cambria Math"/>
                            </a:rPr>
                            <m:t>1−</m:t>
                          </m:r>
                          <m:r>
                            <a:rPr lang="en-US" sz="2000" i="1">
                              <a:solidFill>
                                <a:schemeClr val="accent2">
                                  <a:lumMod val="75000"/>
                                </a:schemeClr>
                              </a:solidFill>
                              <a:latin typeface="Cambria Math"/>
                            </a:rPr>
                            <m:t>𝑟</m:t>
                          </m:r>
                        </m:den>
                      </m:f>
                    </m:oMath>
                  </m:oMathPara>
                </a14:m>
                <a:endParaRPr lang="en-US" sz="2000" dirty="0">
                  <a:solidFill>
                    <a:schemeClr val="accent2">
                      <a:lumMod val="75000"/>
                    </a:schemeClr>
                  </a:solidFill>
                </a:endParaRPr>
              </a:p>
              <a:p>
                <a:pPr algn="ctr">
                  <a:spcAft>
                    <a:spcPts val="600"/>
                  </a:spcAft>
                </a:pPr>
                <a:r>
                  <a:rPr lang="en-US" sz="1600" dirty="0">
                    <a:solidFill>
                      <a:schemeClr val="accent2">
                        <a:lumMod val="75000"/>
                      </a:schemeClr>
                    </a:solidFill>
                  </a:rPr>
                  <a:t>background fraction </a:t>
                </a:r>
                <a14:m>
                  <m:oMath xmlns:m="http://schemas.openxmlformats.org/officeDocument/2006/math">
                    <m:r>
                      <a:rPr lang="en-US" sz="1600" i="1">
                        <a:solidFill>
                          <a:schemeClr val="accent2">
                            <a:lumMod val="75000"/>
                          </a:schemeClr>
                        </a:solidFill>
                        <a:latin typeface="Cambria Math"/>
                      </a:rPr>
                      <m:t>𝑟</m:t>
                    </m:r>
                    <m:r>
                      <a:rPr lang="en-US" sz="1600" i="1">
                        <a:solidFill>
                          <a:schemeClr val="accent2">
                            <a:lumMod val="75000"/>
                          </a:schemeClr>
                        </a:solidFill>
                        <a:latin typeface="Cambria Math"/>
                      </a:rPr>
                      <m:t>=</m:t>
                    </m:r>
                    <m:sSub>
                      <m:sSubPr>
                        <m:ctrlPr>
                          <a:rPr lang="en-US" sz="1600" i="1">
                            <a:solidFill>
                              <a:schemeClr val="accent2">
                                <a:lumMod val="75000"/>
                              </a:schemeClr>
                            </a:solidFill>
                            <a:latin typeface="Cambria Math" panose="02040503050406030204" pitchFamily="18" charset="0"/>
                          </a:rPr>
                        </m:ctrlPr>
                      </m:sSubPr>
                      <m:e>
                        <m:r>
                          <a:rPr lang="en-US" sz="1600" i="1">
                            <a:solidFill>
                              <a:schemeClr val="accent2">
                                <a:lumMod val="75000"/>
                              </a:schemeClr>
                            </a:solidFill>
                            <a:latin typeface="Cambria Math"/>
                          </a:rPr>
                          <m:t>𝑁</m:t>
                        </m:r>
                      </m:e>
                      <m:sub>
                        <m:r>
                          <a:rPr lang="en-US" sz="1600" i="1">
                            <a:solidFill>
                              <a:schemeClr val="accent2">
                                <a:lumMod val="75000"/>
                              </a:schemeClr>
                            </a:solidFill>
                            <a:latin typeface="Cambria Math"/>
                          </a:rPr>
                          <m:t>𝑏𝑔</m:t>
                        </m:r>
                      </m:sub>
                    </m:sSub>
                    <m:r>
                      <a:rPr lang="en-US" sz="1600" i="1">
                        <a:solidFill>
                          <a:schemeClr val="accent2">
                            <a:lumMod val="75000"/>
                          </a:schemeClr>
                        </a:solidFill>
                        <a:latin typeface="Cambria Math"/>
                      </a:rPr>
                      <m:t>/</m:t>
                    </m:r>
                    <m:r>
                      <a:rPr lang="en-US" sz="1600" i="1">
                        <a:solidFill>
                          <a:schemeClr val="accent2">
                            <a:lumMod val="75000"/>
                          </a:schemeClr>
                        </a:solidFill>
                        <a:latin typeface="Cambria Math"/>
                      </a:rPr>
                      <m:t>𝑁</m:t>
                    </m:r>
                  </m:oMath>
                </a14:m>
                <a:endParaRPr lang="en-US" sz="1600" dirty="0">
                  <a:solidFill>
                    <a:schemeClr val="accent2">
                      <a:lumMod val="75000"/>
                    </a:schemeClr>
                  </a:solidFill>
                </a:endParaRPr>
              </a:p>
            </p:txBody>
          </p:sp>
        </mc:Choice>
        <mc:Fallback xmlns="">
          <p:sp>
            <p:nvSpPr>
              <p:cNvPr id="5" name="TextBox 4">
                <a:extLst>
                  <a:ext uri="{FF2B5EF4-FFF2-40B4-BE49-F238E27FC236}">
                    <a16:creationId xmlns:a16="http://schemas.microsoft.com/office/drawing/2014/main" id="{95FF41BB-5014-6FD0-842B-CD1963EE572C}"/>
                  </a:ext>
                </a:extLst>
              </p:cNvPr>
              <p:cNvSpPr txBox="1">
                <a:spLocks noRot="1" noChangeAspect="1" noMove="1" noResize="1" noEditPoints="1" noAdjustHandles="1" noChangeArrowheads="1" noChangeShapeType="1" noTextEdit="1"/>
              </p:cNvSpPr>
              <p:nvPr/>
            </p:nvSpPr>
            <p:spPr>
              <a:xfrm>
                <a:off x="922319" y="3529756"/>
                <a:ext cx="3704476" cy="3252044"/>
              </a:xfrm>
              <a:prstGeom prst="rect">
                <a:avLst/>
              </a:prstGeom>
              <a:blipFill>
                <a:blip r:embed="rId3"/>
                <a:stretch>
                  <a:fillRect l="-987" t="-936" r="-987" b="-9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4A7530-C66A-673F-3768-626B93B9F1DC}"/>
                  </a:ext>
                </a:extLst>
              </p:cNvPr>
              <p:cNvSpPr txBox="1"/>
              <p:nvPr/>
            </p:nvSpPr>
            <p:spPr>
              <a:xfrm>
                <a:off x="1915817" y="1471136"/>
                <a:ext cx="1792798" cy="738664"/>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a:ea typeface="Cambria Math"/>
                        </a:rPr>
                        <m:t>𝜀</m:t>
                      </m:r>
                      <m:r>
                        <a:rPr lang="en-US" sz="2400" b="0" i="1" smtClean="0">
                          <a:solidFill>
                            <a:schemeClr val="bg1"/>
                          </a:solidFill>
                          <a:latin typeface="Cambria Math"/>
                          <a:ea typeface="Cambria Math"/>
                        </a:rPr>
                        <m:t>=</m:t>
                      </m:r>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a:rPr>
                            <m:t>𝐴</m:t>
                          </m:r>
                        </m:e>
                        <m:sub>
                          <m:r>
                            <a:rPr lang="en-US" sz="2400" b="0" i="1" smtClean="0">
                              <a:solidFill>
                                <a:schemeClr val="bg1"/>
                              </a:solidFill>
                              <a:latin typeface="Cambria Math"/>
                            </a:rPr>
                            <m:t>𝑁</m:t>
                          </m:r>
                        </m:sub>
                      </m:sSub>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𝑃</m:t>
                      </m:r>
                    </m:oMath>
                  </m:oMathPara>
                </a14:m>
                <a:endParaRPr lang="en-US" sz="2400" dirty="0">
                  <a:solidFill>
                    <a:schemeClr val="bg1"/>
                  </a:solidFill>
                </a:endParaRPr>
              </a:p>
            </p:txBody>
          </p:sp>
        </mc:Choice>
        <mc:Fallback xmlns="">
          <p:sp>
            <p:nvSpPr>
              <p:cNvPr id="6" name="TextBox 5">
                <a:extLst>
                  <a:ext uri="{FF2B5EF4-FFF2-40B4-BE49-F238E27FC236}">
                    <a16:creationId xmlns:a16="http://schemas.microsoft.com/office/drawing/2014/main" id="{0B4A7530-C66A-673F-3768-626B93B9F1DC}"/>
                  </a:ext>
                </a:extLst>
              </p:cNvPr>
              <p:cNvSpPr txBox="1">
                <a:spLocks noRot="1" noChangeAspect="1" noMove="1" noResize="1" noEditPoints="1" noAdjustHandles="1" noChangeArrowheads="1" noChangeShapeType="1" noTextEdit="1"/>
              </p:cNvSpPr>
              <p:nvPr/>
            </p:nvSpPr>
            <p:spPr>
              <a:xfrm>
                <a:off x="1915817" y="1471136"/>
                <a:ext cx="1792798" cy="738664"/>
              </a:xfrm>
              <a:prstGeom prst="rect">
                <a:avLst/>
              </a:prstGeom>
              <a:blipFill>
                <a:blip r:embed="rId4"/>
                <a:stretch>
                  <a:fillRect/>
                </a:stretch>
              </a:blipFill>
              <a:ln>
                <a:noFill/>
              </a:ln>
              <a:effec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4DA7A985-93D8-51B4-012A-1DDED90BC2CE}"/>
              </a:ext>
            </a:extLst>
          </p:cNvPr>
          <p:cNvGrpSpPr>
            <a:grpSpLocks noChangeAspect="1"/>
          </p:cNvGrpSpPr>
          <p:nvPr/>
        </p:nvGrpSpPr>
        <p:grpSpPr>
          <a:xfrm>
            <a:off x="6868883" y="2895600"/>
            <a:ext cx="4332517" cy="3657600"/>
            <a:chOff x="152400" y="1693864"/>
            <a:chExt cx="5394960" cy="4554536"/>
          </a:xfrm>
        </p:grpSpPr>
        <p:pic>
          <p:nvPicPr>
            <p:cNvPr id="8" name="Picture 7">
              <a:extLst>
                <a:ext uri="{FF2B5EF4-FFF2-40B4-BE49-F238E27FC236}">
                  <a16:creationId xmlns:a16="http://schemas.microsoft.com/office/drawing/2014/main" id="{E4915E17-F95F-A8A2-293F-8A0B707400D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235" r="9348"/>
            <a:stretch/>
          </p:blipFill>
          <p:spPr>
            <a:xfrm>
              <a:off x="152400" y="1693864"/>
              <a:ext cx="5394960" cy="4554536"/>
            </a:xfrm>
            <a:prstGeom prst="rect">
              <a:avLst/>
            </a:prstGeom>
          </p:spPr>
        </p:pic>
        <p:sp>
          <p:nvSpPr>
            <p:cNvPr id="9" name="TextBox 8">
              <a:extLst>
                <a:ext uri="{FF2B5EF4-FFF2-40B4-BE49-F238E27FC236}">
                  <a16:creationId xmlns:a16="http://schemas.microsoft.com/office/drawing/2014/main" id="{D8CCA754-02F9-2460-A6AE-68354FE76DC7}"/>
                </a:ext>
              </a:extLst>
            </p:cNvPr>
            <p:cNvSpPr txBox="1"/>
            <p:nvPr/>
          </p:nvSpPr>
          <p:spPr>
            <a:xfrm rot="5400000">
              <a:off x="4529891" y="2570694"/>
              <a:ext cx="1457393" cy="421576"/>
            </a:xfrm>
            <a:prstGeom prst="rect">
              <a:avLst/>
            </a:prstGeom>
            <a:noFill/>
          </p:spPr>
          <p:txBody>
            <a:bodyPr wrap="none" rtlCol="0">
              <a:spAutoFit/>
            </a:bodyPr>
            <a:lstStyle/>
            <a:p>
              <a:r>
                <a:rPr lang="en-US" sz="1600" dirty="0">
                  <a:solidFill>
                    <a:srgbClr val="0070C0"/>
                  </a:solidFill>
                </a:rPr>
                <a:t>Background</a:t>
              </a:r>
            </a:p>
          </p:txBody>
        </p:sp>
        <p:sp>
          <p:nvSpPr>
            <p:cNvPr id="10" name="TextBox 9">
              <a:extLst>
                <a:ext uri="{FF2B5EF4-FFF2-40B4-BE49-F238E27FC236}">
                  <a16:creationId xmlns:a16="http://schemas.microsoft.com/office/drawing/2014/main" id="{9F5F8F89-FF6B-06A6-D0C3-D33D8D7DDED4}"/>
                </a:ext>
              </a:extLst>
            </p:cNvPr>
            <p:cNvSpPr txBox="1"/>
            <p:nvPr/>
          </p:nvSpPr>
          <p:spPr>
            <a:xfrm rot="5400000">
              <a:off x="2884970" y="4856695"/>
              <a:ext cx="1457393" cy="421576"/>
            </a:xfrm>
            <a:prstGeom prst="rect">
              <a:avLst/>
            </a:prstGeom>
            <a:noFill/>
          </p:spPr>
          <p:txBody>
            <a:bodyPr wrap="none" rtlCol="0">
              <a:spAutoFit/>
            </a:bodyPr>
            <a:lstStyle/>
            <a:p>
              <a:r>
                <a:rPr lang="en-US" sz="1600" dirty="0">
                  <a:solidFill>
                    <a:schemeClr val="accent6">
                      <a:lumMod val="75000"/>
                    </a:schemeClr>
                  </a:solidFill>
                </a:rPr>
                <a:t>Background</a:t>
              </a:r>
            </a:p>
          </p:txBody>
        </p:sp>
        <p:sp>
          <p:nvSpPr>
            <p:cNvPr id="11" name="TextBox 10">
              <a:extLst>
                <a:ext uri="{FF2B5EF4-FFF2-40B4-BE49-F238E27FC236}">
                  <a16:creationId xmlns:a16="http://schemas.microsoft.com/office/drawing/2014/main" id="{F8D54D20-0E7F-4738-58A7-06FB7847B00B}"/>
                </a:ext>
              </a:extLst>
            </p:cNvPr>
            <p:cNvSpPr txBox="1"/>
            <p:nvPr/>
          </p:nvSpPr>
          <p:spPr>
            <a:xfrm rot="5400000">
              <a:off x="3106458" y="2749608"/>
              <a:ext cx="1014419" cy="421576"/>
            </a:xfrm>
            <a:prstGeom prst="rect">
              <a:avLst/>
            </a:prstGeom>
            <a:noFill/>
          </p:spPr>
          <p:txBody>
            <a:bodyPr wrap="none" rtlCol="0">
              <a:spAutoFit/>
            </a:bodyPr>
            <a:lstStyle/>
            <a:p>
              <a:r>
                <a:rPr lang="en-US" sz="1600" b="1" dirty="0">
                  <a:solidFill>
                    <a:schemeClr val="bg1"/>
                  </a:solidFill>
                </a:rPr>
                <a:t>SIGNAL</a:t>
              </a:r>
            </a:p>
          </p:txBody>
        </p:sp>
        <p:sp>
          <p:nvSpPr>
            <p:cNvPr id="12" name="TextBox 11">
              <a:extLst>
                <a:ext uri="{FF2B5EF4-FFF2-40B4-BE49-F238E27FC236}">
                  <a16:creationId xmlns:a16="http://schemas.microsoft.com/office/drawing/2014/main" id="{7F56F3D9-FC45-39B5-84E7-95AA6788A5E7}"/>
                </a:ext>
              </a:extLst>
            </p:cNvPr>
            <p:cNvSpPr txBox="1"/>
            <p:nvPr/>
          </p:nvSpPr>
          <p:spPr>
            <a:xfrm rot="5400000">
              <a:off x="4751378" y="4982216"/>
              <a:ext cx="1014419" cy="421576"/>
            </a:xfrm>
            <a:prstGeom prst="rect">
              <a:avLst/>
            </a:prstGeom>
            <a:noFill/>
          </p:spPr>
          <p:txBody>
            <a:bodyPr wrap="none" rtlCol="0">
              <a:spAutoFit/>
            </a:bodyPr>
            <a:lstStyle/>
            <a:p>
              <a:r>
                <a:rPr lang="en-US" sz="1600" b="1" dirty="0">
                  <a:solidFill>
                    <a:schemeClr val="bg1"/>
                  </a:solidFill>
                </a:rPr>
                <a:t>SIGNAL</a:t>
              </a:r>
            </a:p>
          </p:txBody>
        </p:sp>
        <p:sp>
          <p:nvSpPr>
            <p:cNvPr id="13" name="TextBox 12">
              <a:extLst>
                <a:ext uri="{FF2B5EF4-FFF2-40B4-BE49-F238E27FC236}">
                  <a16:creationId xmlns:a16="http://schemas.microsoft.com/office/drawing/2014/main" id="{950881F0-0750-4287-31F6-423D2C14C05E}"/>
                </a:ext>
              </a:extLst>
            </p:cNvPr>
            <p:cNvSpPr txBox="1"/>
            <p:nvPr/>
          </p:nvSpPr>
          <p:spPr>
            <a:xfrm>
              <a:off x="1371600" y="2724090"/>
              <a:ext cx="1263291" cy="459902"/>
            </a:xfrm>
            <a:prstGeom prst="rect">
              <a:avLst/>
            </a:prstGeom>
            <a:noFill/>
          </p:spPr>
          <p:txBody>
            <a:bodyPr wrap="none" rtlCol="0">
              <a:spAutoFit/>
            </a:bodyPr>
            <a:lstStyle/>
            <a:p>
              <a:r>
                <a:rPr lang="en-US" b="1" dirty="0">
                  <a:solidFill>
                    <a:srgbClr val="002060"/>
                  </a:solidFill>
                </a:rPr>
                <a:t>Inclusive</a:t>
              </a:r>
            </a:p>
          </p:txBody>
        </p:sp>
        <p:sp>
          <p:nvSpPr>
            <p:cNvPr id="14" name="TextBox 13">
              <a:extLst>
                <a:ext uri="{FF2B5EF4-FFF2-40B4-BE49-F238E27FC236}">
                  <a16:creationId xmlns:a16="http://schemas.microsoft.com/office/drawing/2014/main" id="{2FEB266F-E25E-5D1E-D2D4-93ABE138BE27}"/>
                </a:ext>
              </a:extLst>
            </p:cNvPr>
            <p:cNvSpPr txBox="1"/>
            <p:nvPr/>
          </p:nvSpPr>
          <p:spPr>
            <a:xfrm>
              <a:off x="1371600" y="5029200"/>
              <a:ext cx="1263291" cy="459902"/>
            </a:xfrm>
            <a:prstGeom prst="rect">
              <a:avLst/>
            </a:prstGeom>
            <a:noFill/>
          </p:spPr>
          <p:txBody>
            <a:bodyPr wrap="none" rtlCol="0">
              <a:spAutoFit/>
            </a:bodyPr>
            <a:lstStyle/>
            <a:p>
              <a:r>
                <a:rPr lang="en-US" b="1" dirty="0">
                  <a:solidFill>
                    <a:srgbClr val="002060"/>
                  </a:solidFill>
                </a:rPr>
                <a:t>Inclusive</a:t>
              </a:r>
            </a:p>
          </p:txBody>
        </p:sp>
      </p:grpSp>
      <p:grpSp>
        <p:nvGrpSpPr>
          <p:cNvPr id="15" name="Group 14">
            <a:extLst>
              <a:ext uri="{FF2B5EF4-FFF2-40B4-BE49-F238E27FC236}">
                <a16:creationId xmlns:a16="http://schemas.microsoft.com/office/drawing/2014/main" id="{B4A75B06-E0A6-9716-B14C-A9564461713B}"/>
              </a:ext>
            </a:extLst>
          </p:cNvPr>
          <p:cNvGrpSpPr/>
          <p:nvPr/>
        </p:nvGrpSpPr>
        <p:grpSpPr>
          <a:xfrm rot="16200000">
            <a:off x="8412070" y="476387"/>
            <a:ext cx="1409426" cy="3124199"/>
            <a:chOff x="838201" y="2362200"/>
            <a:chExt cx="1409426" cy="3124199"/>
          </a:xfrm>
        </p:grpSpPr>
        <p:grpSp>
          <p:nvGrpSpPr>
            <p:cNvPr id="16" name="Group 15">
              <a:extLst>
                <a:ext uri="{FF2B5EF4-FFF2-40B4-BE49-F238E27FC236}">
                  <a16:creationId xmlns:a16="http://schemas.microsoft.com/office/drawing/2014/main" id="{BD4EF985-2135-D4DA-EF89-C5AAD8AC2994}"/>
                </a:ext>
              </a:extLst>
            </p:cNvPr>
            <p:cNvGrpSpPr/>
            <p:nvPr/>
          </p:nvGrpSpPr>
          <p:grpSpPr>
            <a:xfrm rot="5400000">
              <a:off x="304253" y="3390627"/>
              <a:ext cx="2743747" cy="1143000"/>
              <a:chOff x="304253" y="2057401"/>
              <a:chExt cx="2743747" cy="1143000"/>
            </a:xfrm>
          </p:grpSpPr>
          <p:sp>
            <p:nvSpPr>
              <p:cNvPr id="21" name="Left Arrow 57">
                <a:extLst>
                  <a:ext uri="{FF2B5EF4-FFF2-40B4-BE49-F238E27FC236}">
                    <a16:creationId xmlns:a16="http://schemas.microsoft.com/office/drawing/2014/main" id="{D4A2DF62-08FA-2E95-4775-217B1FFA2CDB}"/>
                  </a:ext>
                </a:extLst>
              </p:cNvPr>
              <p:cNvSpPr/>
              <p:nvPr/>
            </p:nvSpPr>
            <p:spPr>
              <a:xfrm rot="16200000">
                <a:off x="1196340" y="2080261"/>
                <a:ext cx="960120" cy="914400"/>
              </a:xfrm>
              <a:prstGeom prst="leftArrow">
                <a:avLst>
                  <a:gd name="adj1" fmla="val 50000"/>
                  <a:gd name="adj2" fmla="val 68269"/>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AAC81A-2B7F-FC13-2A54-FDC006648CC4}"/>
                  </a:ext>
                </a:extLst>
              </p:cNvPr>
              <p:cNvSpPr/>
              <p:nvPr/>
            </p:nvSpPr>
            <p:spPr>
              <a:xfrm>
                <a:off x="1828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8119EF7-2A99-2337-9F7C-76D4BA4CE617}"/>
                  </a:ext>
                </a:extLst>
              </p:cNvPr>
              <p:cNvSpPr/>
              <p:nvPr/>
            </p:nvSpPr>
            <p:spPr>
              <a:xfrm>
                <a:off x="1981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67539736-2551-5497-8766-28D01372284F}"/>
                  </a:ext>
                </a:extLst>
              </p:cNvPr>
              <p:cNvSpPr/>
              <p:nvPr/>
            </p:nvSpPr>
            <p:spPr>
              <a:xfrm>
                <a:off x="2133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0CAE2043-D984-82E8-8509-E8E88C285473}"/>
                  </a:ext>
                </a:extLst>
              </p:cNvPr>
              <p:cNvSpPr/>
              <p:nvPr/>
            </p:nvSpPr>
            <p:spPr>
              <a:xfrm>
                <a:off x="22860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15D52AD4-4B8D-A1C0-DCC8-202740AAF588}"/>
                  </a:ext>
                </a:extLst>
              </p:cNvPr>
              <p:cNvSpPr/>
              <p:nvPr/>
            </p:nvSpPr>
            <p:spPr>
              <a:xfrm>
                <a:off x="24384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3558F29D-5542-8B61-80C0-E85E453910B5}"/>
                  </a:ext>
                </a:extLst>
              </p:cNvPr>
              <p:cNvSpPr/>
              <p:nvPr/>
            </p:nvSpPr>
            <p:spPr>
              <a:xfrm>
                <a:off x="2590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BF348403-2658-0772-A004-74E5693CB82B}"/>
                  </a:ext>
                </a:extLst>
              </p:cNvPr>
              <p:cNvSpPr/>
              <p:nvPr/>
            </p:nvSpPr>
            <p:spPr>
              <a:xfrm>
                <a:off x="2743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BCF20F52-CE1C-36E6-FB30-A2DEC08360B4}"/>
                  </a:ext>
                </a:extLst>
              </p:cNvPr>
              <p:cNvSpPr/>
              <p:nvPr/>
            </p:nvSpPr>
            <p:spPr>
              <a:xfrm>
                <a:off x="2895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0597B72-3668-8B51-C49E-171B90B19A74}"/>
                  </a:ext>
                </a:extLst>
              </p:cNvPr>
              <p:cNvSpPr/>
              <p:nvPr/>
            </p:nvSpPr>
            <p:spPr>
              <a:xfrm>
                <a:off x="304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60B407F3-B0E3-6573-1E2F-0403A10A690F}"/>
                  </a:ext>
                </a:extLst>
              </p:cNvPr>
              <p:cNvSpPr/>
              <p:nvPr/>
            </p:nvSpPr>
            <p:spPr>
              <a:xfrm>
                <a:off x="4566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628B3E71-E725-BE9B-A018-76AC5CDDD745}"/>
                  </a:ext>
                </a:extLst>
              </p:cNvPr>
              <p:cNvSpPr/>
              <p:nvPr/>
            </p:nvSpPr>
            <p:spPr>
              <a:xfrm>
                <a:off x="609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299CBC48-1B62-9ECB-D7DA-CA707D57514B}"/>
                  </a:ext>
                </a:extLst>
              </p:cNvPr>
              <p:cNvSpPr/>
              <p:nvPr/>
            </p:nvSpPr>
            <p:spPr>
              <a:xfrm>
                <a:off x="7614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72B1C4ED-A8AB-318D-B692-EC8B8D500E71}"/>
                  </a:ext>
                </a:extLst>
              </p:cNvPr>
              <p:cNvSpPr/>
              <p:nvPr/>
            </p:nvSpPr>
            <p:spPr>
              <a:xfrm>
                <a:off x="9138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205D5E90-C0DF-1494-4E7A-8028216FF9AA}"/>
                  </a:ext>
                </a:extLst>
              </p:cNvPr>
              <p:cNvSpPr/>
              <p:nvPr/>
            </p:nvSpPr>
            <p:spPr>
              <a:xfrm>
                <a:off x="1066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527EF9E6-62C9-08BC-0DDD-11237A49F4DC}"/>
                  </a:ext>
                </a:extLst>
              </p:cNvPr>
              <p:cNvSpPr/>
              <p:nvPr/>
            </p:nvSpPr>
            <p:spPr>
              <a:xfrm>
                <a:off x="1219200"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7E857EF3-42EA-8F3C-9B9B-9C2DDC1F896D}"/>
                  </a:ext>
                </a:extLst>
              </p:cNvPr>
              <p:cNvSpPr/>
              <p:nvPr/>
            </p:nvSpPr>
            <p:spPr>
              <a:xfrm>
                <a:off x="1371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E4775043-DB1A-A5DB-DB8A-33549126D210}"/>
                  </a:ext>
                </a:extLst>
              </p:cNvPr>
              <p:cNvCxnSpPr/>
              <p:nvPr/>
            </p:nvCxnSpPr>
            <p:spPr>
              <a:xfrm>
                <a:off x="381000" y="2541245"/>
                <a:ext cx="1295947"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0984325-7457-3542-3727-BD50236EAFA2}"/>
                  </a:ext>
                </a:extLst>
              </p:cNvPr>
              <p:cNvCxnSpPr/>
              <p:nvPr/>
            </p:nvCxnSpPr>
            <p:spPr>
              <a:xfrm flipH="1">
                <a:off x="1676400" y="2541245"/>
                <a:ext cx="1295947" cy="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B0971AC-FA58-2600-3D8E-A07BF62E4DD5}"/>
                </a:ext>
              </a:extLst>
            </p:cNvPr>
            <p:cNvSpPr txBox="1"/>
            <p:nvPr/>
          </p:nvSpPr>
          <p:spPr>
            <a:xfrm rot="5400000">
              <a:off x="1578835" y="4898166"/>
              <a:ext cx="716863" cy="369332"/>
            </a:xfrm>
            <a:prstGeom prst="rect">
              <a:avLst/>
            </a:prstGeom>
            <a:noFill/>
          </p:spPr>
          <p:txBody>
            <a:bodyPr wrap="none" rtlCol="0">
              <a:spAutoFit/>
            </a:bodyPr>
            <a:lstStyle/>
            <a:p>
              <a:r>
                <a:rPr lang="en-US" dirty="0">
                  <a:solidFill>
                    <a:srgbClr val="FFC000"/>
                  </a:solidFill>
                </a:rPr>
                <a:t>beam</a:t>
              </a:r>
            </a:p>
          </p:txBody>
        </p:sp>
        <p:sp>
          <p:nvSpPr>
            <p:cNvPr id="18" name="TextBox 17">
              <a:extLst>
                <a:ext uri="{FF2B5EF4-FFF2-40B4-BE49-F238E27FC236}">
                  <a16:creationId xmlns:a16="http://schemas.microsoft.com/office/drawing/2014/main" id="{2EB72B3F-6236-BA57-2CCE-02365F572EC1}"/>
                </a:ext>
              </a:extLst>
            </p:cNvPr>
            <p:cNvSpPr txBox="1"/>
            <p:nvPr/>
          </p:nvSpPr>
          <p:spPr>
            <a:xfrm rot="5400000">
              <a:off x="1578835" y="2612166"/>
              <a:ext cx="716863" cy="369332"/>
            </a:xfrm>
            <a:prstGeom prst="rect">
              <a:avLst/>
            </a:prstGeom>
            <a:noFill/>
          </p:spPr>
          <p:txBody>
            <a:bodyPr wrap="none" rtlCol="0">
              <a:spAutoFit/>
            </a:bodyPr>
            <a:lstStyle/>
            <a:p>
              <a:r>
                <a:rPr lang="en-US" dirty="0">
                  <a:solidFill>
                    <a:schemeClr val="accent5">
                      <a:lumMod val="75000"/>
                    </a:schemeClr>
                  </a:solidFill>
                </a:rPr>
                <a:t>beam</a:t>
              </a:r>
            </a:p>
          </p:txBody>
        </p:sp>
        <p:sp>
          <p:nvSpPr>
            <p:cNvPr id="19" name="TextBox 18">
              <a:extLst>
                <a:ext uri="{FF2B5EF4-FFF2-40B4-BE49-F238E27FC236}">
                  <a16:creationId xmlns:a16="http://schemas.microsoft.com/office/drawing/2014/main" id="{36802D29-60CA-9CCD-D2FC-E302F73C2833}"/>
                </a:ext>
              </a:extLst>
            </p:cNvPr>
            <p:cNvSpPr txBox="1"/>
            <p:nvPr/>
          </p:nvSpPr>
          <p:spPr>
            <a:xfrm rot="5400000">
              <a:off x="530360" y="4809227"/>
              <a:ext cx="985013" cy="369332"/>
            </a:xfrm>
            <a:prstGeom prst="rect">
              <a:avLst/>
            </a:prstGeom>
            <a:noFill/>
          </p:spPr>
          <p:txBody>
            <a:bodyPr wrap="none" rtlCol="0">
              <a:spAutoFit/>
            </a:bodyPr>
            <a:lstStyle/>
            <a:p>
              <a:r>
                <a:rPr lang="en-US" dirty="0">
                  <a:solidFill>
                    <a:schemeClr val="accent5">
                      <a:lumMod val="75000"/>
                    </a:schemeClr>
                  </a:solidFill>
                </a:rPr>
                <a:t>detector</a:t>
              </a:r>
            </a:p>
          </p:txBody>
        </p:sp>
        <p:sp>
          <p:nvSpPr>
            <p:cNvPr id="20" name="TextBox 19">
              <a:extLst>
                <a:ext uri="{FF2B5EF4-FFF2-40B4-BE49-F238E27FC236}">
                  <a16:creationId xmlns:a16="http://schemas.microsoft.com/office/drawing/2014/main" id="{1DCB17B8-EDC3-69F9-3B2F-F97F670D13CD}"/>
                </a:ext>
              </a:extLst>
            </p:cNvPr>
            <p:cNvSpPr txBox="1"/>
            <p:nvPr/>
          </p:nvSpPr>
          <p:spPr>
            <a:xfrm rot="5400000">
              <a:off x="530360" y="2670041"/>
              <a:ext cx="985013" cy="369332"/>
            </a:xfrm>
            <a:prstGeom prst="rect">
              <a:avLst/>
            </a:prstGeom>
            <a:noFill/>
          </p:spPr>
          <p:txBody>
            <a:bodyPr wrap="none" rtlCol="0">
              <a:spAutoFit/>
            </a:bodyPr>
            <a:lstStyle/>
            <a:p>
              <a:r>
                <a:rPr lang="en-US" dirty="0">
                  <a:solidFill>
                    <a:srgbClr val="FFC000"/>
                  </a:solidFill>
                </a:rPr>
                <a:t>detector</a:t>
              </a:r>
            </a:p>
          </p:txBody>
        </p:sp>
      </p:grpSp>
    </p:spTree>
    <p:extLst>
      <p:ext uri="{BB962C8B-B14F-4D97-AF65-F5344CB8AC3E}">
        <p14:creationId xmlns:p14="http://schemas.microsoft.com/office/powerpoint/2010/main" val="3900404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953C-DF75-3D6F-45E4-22398DD0DB10}"/>
              </a:ext>
            </a:extLst>
          </p:cNvPr>
          <p:cNvSpPr>
            <a:spLocks noGrp="1"/>
          </p:cNvSpPr>
          <p:nvPr>
            <p:ph type="title"/>
          </p:nvPr>
        </p:nvSpPr>
        <p:spPr/>
        <p:txBody>
          <a:bodyPr/>
          <a:lstStyle/>
          <a:p>
            <a:r>
              <a:rPr lang="en-US" dirty="0"/>
              <a:t>RHIC Overview</a:t>
            </a:r>
          </a:p>
        </p:txBody>
      </p:sp>
      <p:sp>
        <p:nvSpPr>
          <p:cNvPr id="3" name="Slide Number Placeholder 2">
            <a:extLst>
              <a:ext uri="{FF2B5EF4-FFF2-40B4-BE49-F238E27FC236}">
                <a16:creationId xmlns:a16="http://schemas.microsoft.com/office/drawing/2014/main" id="{231A1A9D-5A66-2982-0410-AC747190D924}"/>
              </a:ext>
            </a:extLst>
          </p:cNvPr>
          <p:cNvSpPr>
            <a:spLocks noGrp="1"/>
          </p:cNvSpPr>
          <p:nvPr>
            <p:ph type="sldNum" sz="quarter" idx="10"/>
          </p:nvPr>
        </p:nvSpPr>
        <p:spPr/>
        <p:txBody>
          <a:bodyPr/>
          <a:lstStyle/>
          <a:p>
            <a:fld id="{DF69D58E-C59B-4BE3-83E0-B1C1287A8E5B}" type="slidenum">
              <a:rPr lang="en-US" smtClean="0"/>
              <a:pPr/>
              <a:t>45</a:t>
            </a:fld>
            <a:endParaRPr lang="en-US"/>
          </a:p>
        </p:txBody>
      </p:sp>
      <p:grpSp>
        <p:nvGrpSpPr>
          <p:cNvPr id="4" name="Group 3">
            <a:extLst>
              <a:ext uri="{FF2B5EF4-FFF2-40B4-BE49-F238E27FC236}">
                <a16:creationId xmlns:a16="http://schemas.microsoft.com/office/drawing/2014/main" id="{3FF04FA5-B40F-2A53-35AB-C757358E6A35}"/>
              </a:ext>
            </a:extLst>
          </p:cNvPr>
          <p:cNvGrpSpPr/>
          <p:nvPr/>
        </p:nvGrpSpPr>
        <p:grpSpPr>
          <a:xfrm>
            <a:off x="438976" y="1335023"/>
            <a:ext cx="6845744" cy="4946905"/>
            <a:chOff x="-63944" y="1697140"/>
            <a:chExt cx="6845744" cy="4946905"/>
          </a:xfrm>
        </p:grpSpPr>
        <p:sp>
          <p:nvSpPr>
            <p:cNvPr id="5" name="Right Arrow 170">
              <a:extLst>
                <a:ext uri="{FF2B5EF4-FFF2-40B4-BE49-F238E27FC236}">
                  <a16:creationId xmlns:a16="http://schemas.microsoft.com/office/drawing/2014/main" id="{8448CC9D-EF53-2094-2435-71C7DF703270}"/>
                </a:ext>
              </a:extLst>
            </p:cNvPr>
            <p:cNvSpPr/>
            <p:nvPr/>
          </p:nvSpPr>
          <p:spPr>
            <a:xfrm rot="10800000">
              <a:off x="3246120" y="1742860"/>
              <a:ext cx="2468880" cy="457200"/>
            </a:xfrm>
            <a:prstGeom prst="rightArrow">
              <a:avLst>
                <a:gd name="adj1" fmla="val 75353"/>
                <a:gd name="adj2" fmla="val 78169"/>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Up Arrow 171">
              <a:extLst>
                <a:ext uri="{FF2B5EF4-FFF2-40B4-BE49-F238E27FC236}">
                  <a16:creationId xmlns:a16="http://schemas.microsoft.com/office/drawing/2014/main" id="{93D66EEA-C8D6-1A63-C957-97DA7072F3FD}"/>
                </a:ext>
              </a:extLst>
            </p:cNvPr>
            <p:cNvSpPr/>
            <p:nvPr/>
          </p:nvSpPr>
          <p:spPr>
            <a:xfrm rot="10800000">
              <a:off x="3688080" y="1697140"/>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Up Arrow 172">
              <a:extLst>
                <a:ext uri="{FF2B5EF4-FFF2-40B4-BE49-F238E27FC236}">
                  <a16:creationId xmlns:a16="http://schemas.microsoft.com/office/drawing/2014/main" id="{0405DE25-1D57-8E41-D6B8-6B637141F4C2}"/>
                </a:ext>
              </a:extLst>
            </p:cNvPr>
            <p:cNvSpPr/>
            <p:nvPr/>
          </p:nvSpPr>
          <p:spPr>
            <a:xfrm rot="10800000">
              <a:off x="4017264" y="1697140"/>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Up Arrow 173">
              <a:extLst>
                <a:ext uri="{FF2B5EF4-FFF2-40B4-BE49-F238E27FC236}">
                  <a16:creationId xmlns:a16="http://schemas.microsoft.com/office/drawing/2014/main" id="{0B07E8C1-7FE0-BD83-EF59-A0613C7EF68B}"/>
                </a:ext>
              </a:extLst>
            </p:cNvPr>
            <p:cNvSpPr/>
            <p:nvPr/>
          </p:nvSpPr>
          <p:spPr>
            <a:xfrm rot="10800000">
              <a:off x="5004816" y="1697140"/>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Up Arrow 174">
              <a:extLst>
                <a:ext uri="{FF2B5EF4-FFF2-40B4-BE49-F238E27FC236}">
                  <a16:creationId xmlns:a16="http://schemas.microsoft.com/office/drawing/2014/main" id="{A66CCC9E-3920-F672-0F75-B5D282371865}"/>
                </a:ext>
              </a:extLst>
            </p:cNvPr>
            <p:cNvSpPr/>
            <p:nvPr/>
          </p:nvSpPr>
          <p:spPr>
            <a:xfrm rot="10800000">
              <a:off x="5334000" y="1697140"/>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Down Arrow 175">
              <a:extLst>
                <a:ext uri="{FF2B5EF4-FFF2-40B4-BE49-F238E27FC236}">
                  <a16:creationId xmlns:a16="http://schemas.microsoft.com/office/drawing/2014/main" id="{51D64FAC-BE57-6C49-3BB8-43B55FDF9F3C}"/>
                </a:ext>
              </a:extLst>
            </p:cNvPr>
            <p:cNvSpPr/>
            <p:nvPr/>
          </p:nvSpPr>
          <p:spPr>
            <a:xfrm rot="10800000">
              <a:off x="4675632" y="1697140"/>
              <a:ext cx="274320" cy="548640"/>
            </a:xfrm>
            <a:prstGeom prst="down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Down Arrow 176">
              <a:extLst>
                <a:ext uri="{FF2B5EF4-FFF2-40B4-BE49-F238E27FC236}">
                  <a16:creationId xmlns:a16="http://schemas.microsoft.com/office/drawing/2014/main" id="{D60F1982-5AF8-8B96-22FE-C7BE6DB47FC9}"/>
                </a:ext>
              </a:extLst>
            </p:cNvPr>
            <p:cNvSpPr/>
            <p:nvPr/>
          </p:nvSpPr>
          <p:spPr>
            <a:xfrm rot="10800000">
              <a:off x="4346448" y="1697140"/>
              <a:ext cx="274320" cy="548640"/>
            </a:xfrm>
            <a:prstGeom prst="down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Line 4">
              <a:extLst>
                <a:ext uri="{FF2B5EF4-FFF2-40B4-BE49-F238E27FC236}">
                  <a16:creationId xmlns:a16="http://schemas.microsoft.com/office/drawing/2014/main" id="{AD10515E-AC71-1340-FCB7-E7C605F773C3}"/>
                </a:ext>
              </a:extLst>
            </p:cNvPr>
            <p:cNvSpPr>
              <a:spLocks noChangeShapeType="1"/>
            </p:cNvSpPr>
            <p:nvPr/>
          </p:nvSpPr>
          <p:spPr bwMode="auto">
            <a:xfrm>
              <a:off x="1734693" y="5651500"/>
              <a:ext cx="109538" cy="42863"/>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Lst>
          </p:spPr>
          <p:txBody>
            <a:bodyPr/>
            <a:lstStyle/>
            <a:p>
              <a:endParaRPr lang="en-US" sz="1600"/>
            </a:p>
          </p:txBody>
        </p:sp>
        <p:sp>
          <p:nvSpPr>
            <p:cNvPr id="13" name="Freeform 5">
              <a:extLst>
                <a:ext uri="{FF2B5EF4-FFF2-40B4-BE49-F238E27FC236}">
                  <a16:creationId xmlns:a16="http://schemas.microsoft.com/office/drawing/2014/main" id="{4AFF3C99-AF3F-2A8D-3407-FB0994B4EE47}"/>
                </a:ext>
              </a:extLst>
            </p:cNvPr>
            <p:cNvSpPr>
              <a:spLocks/>
            </p:cNvSpPr>
            <p:nvPr/>
          </p:nvSpPr>
          <p:spPr bwMode="auto">
            <a:xfrm>
              <a:off x="5244656" y="3935413"/>
              <a:ext cx="465137" cy="392112"/>
            </a:xfrm>
            <a:custGeom>
              <a:avLst/>
              <a:gdLst>
                <a:gd name="T0" fmla="*/ 0 w 293"/>
                <a:gd name="T1" fmla="*/ 246 h 247"/>
                <a:gd name="T2" fmla="*/ 64 w 293"/>
                <a:gd name="T3" fmla="*/ 214 h 247"/>
                <a:gd name="T4" fmla="*/ 66 w 293"/>
                <a:gd name="T5" fmla="*/ 172 h 247"/>
                <a:gd name="T6" fmla="*/ 232 w 293"/>
                <a:gd name="T7" fmla="*/ 106 h 247"/>
                <a:gd name="T8" fmla="*/ 232 w 293"/>
                <a:gd name="T9" fmla="*/ 61 h 247"/>
                <a:gd name="T10" fmla="*/ 292 w 293"/>
                <a:gd name="T11" fmla="*/ 0 h 247"/>
              </a:gdLst>
              <a:ahLst/>
              <a:cxnLst>
                <a:cxn ang="0">
                  <a:pos x="T0" y="T1"/>
                </a:cxn>
                <a:cxn ang="0">
                  <a:pos x="T2" y="T3"/>
                </a:cxn>
                <a:cxn ang="0">
                  <a:pos x="T4" y="T5"/>
                </a:cxn>
                <a:cxn ang="0">
                  <a:pos x="T6" y="T7"/>
                </a:cxn>
                <a:cxn ang="0">
                  <a:pos x="T8" y="T9"/>
                </a:cxn>
                <a:cxn ang="0">
                  <a:pos x="T10" y="T11"/>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14" name="Oval 6">
              <a:extLst>
                <a:ext uri="{FF2B5EF4-FFF2-40B4-BE49-F238E27FC236}">
                  <a16:creationId xmlns:a16="http://schemas.microsoft.com/office/drawing/2014/main" id="{4F1DB7B6-1D55-4E15-EC38-DD7F131E5070}"/>
                </a:ext>
              </a:extLst>
            </p:cNvPr>
            <p:cNvSpPr>
              <a:spLocks noChangeArrowheads="1"/>
            </p:cNvSpPr>
            <p:nvPr/>
          </p:nvSpPr>
          <p:spPr bwMode="auto">
            <a:xfrm>
              <a:off x="469456" y="2909888"/>
              <a:ext cx="5508625" cy="1587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600"/>
            </a:p>
          </p:txBody>
        </p:sp>
        <p:sp>
          <p:nvSpPr>
            <p:cNvPr id="15" name="Rectangle 7">
              <a:extLst>
                <a:ext uri="{FF2B5EF4-FFF2-40B4-BE49-F238E27FC236}">
                  <a16:creationId xmlns:a16="http://schemas.microsoft.com/office/drawing/2014/main" id="{A6DC042C-8F5B-A8CC-6B19-4229E479F449}"/>
                </a:ext>
              </a:extLst>
            </p:cNvPr>
            <p:cNvSpPr>
              <a:spLocks noChangeArrowheads="1"/>
            </p:cNvSpPr>
            <p:nvPr/>
          </p:nvSpPr>
          <p:spPr bwMode="auto">
            <a:xfrm>
              <a:off x="2838006" y="2470150"/>
              <a:ext cx="11064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600"/>
            </a:p>
          </p:txBody>
        </p:sp>
        <p:sp>
          <p:nvSpPr>
            <p:cNvPr id="16" name="Rectangle 9">
              <a:extLst>
                <a:ext uri="{FF2B5EF4-FFF2-40B4-BE49-F238E27FC236}">
                  <a16:creationId xmlns:a16="http://schemas.microsoft.com/office/drawing/2014/main" id="{C325C0B4-E36D-879D-A9EC-864AAF63ECDC}"/>
                </a:ext>
              </a:extLst>
            </p:cNvPr>
            <p:cNvSpPr>
              <a:spLocks noChangeArrowheads="1"/>
            </p:cNvSpPr>
            <p:nvPr/>
          </p:nvSpPr>
          <p:spPr bwMode="auto">
            <a:xfrm>
              <a:off x="5511356" y="4152900"/>
              <a:ext cx="10223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600"/>
            </a:p>
          </p:txBody>
        </p:sp>
        <p:sp>
          <p:nvSpPr>
            <p:cNvPr id="17" name="Rectangle 10">
              <a:extLst>
                <a:ext uri="{FF2B5EF4-FFF2-40B4-BE49-F238E27FC236}">
                  <a16:creationId xmlns:a16="http://schemas.microsoft.com/office/drawing/2014/main" id="{757C381C-49F2-15DF-E138-34897357D7CE}"/>
                </a:ext>
              </a:extLst>
            </p:cNvPr>
            <p:cNvSpPr>
              <a:spLocks noChangeArrowheads="1"/>
            </p:cNvSpPr>
            <p:nvPr/>
          </p:nvSpPr>
          <p:spPr bwMode="auto">
            <a:xfrm>
              <a:off x="3269806" y="4567238"/>
              <a:ext cx="10191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600"/>
            </a:p>
          </p:txBody>
        </p:sp>
        <p:sp>
          <p:nvSpPr>
            <p:cNvPr id="18" name="Rectangle 13">
              <a:extLst>
                <a:ext uri="{FF2B5EF4-FFF2-40B4-BE49-F238E27FC236}">
                  <a16:creationId xmlns:a16="http://schemas.microsoft.com/office/drawing/2014/main" id="{4FFCC8B9-3E75-5B9B-E5A3-754D4F589093}"/>
                </a:ext>
              </a:extLst>
            </p:cNvPr>
            <p:cNvSpPr>
              <a:spLocks noChangeArrowheads="1"/>
            </p:cNvSpPr>
            <p:nvPr/>
          </p:nvSpPr>
          <p:spPr bwMode="auto">
            <a:xfrm>
              <a:off x="2566906" y="5653088"/>
              <a:ext cx="6794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0" hangingPunct="0"/>
              <a:r>
                <a:rPr lang="en-US" sz="1600" dirty="0"/>
                <a:t>AGS</a:t>
              </a:r>
            </a:p>
          </p:txBody>
        </p:sp>
        <p:sp>
          <p:nvSpPr>
            <p:cNvPr id="19" name="Rectangle 14">
              <a:extLst>
                <a:ext uri="{FF2B5EF4-FFF2-40B4-BE49-F238E27FC236}">
                  <a16:creationId xmlns:a16="http://schemas.microsoft.com/office/drawing/2014/main" id="{9A4240A7-D030-42A2-678F-1BCBB3B0E7AD}"/>
                </a:ext>
              </a:extLst>
            </p:cNvPr>
            <p:cNvSpPr>
              <a:spLocks noChangeArrowheads="1"/>
            </p:cNvSpPr>
            <p:nvPr/>
          </p:nvSpPr>
          <p:spPr bwMode="auto">
            <a:xfrm>
              <a:off x="558356" y="5448300"/>
              <a:ext cx="62865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600"/>
            </a:p>
          </p:txBody>
        </p:sp>
        <p:sp>
          <p:nvSpPr>
            <p:cNvPr id="20" name="Rectangle 15">
              <a:extLst>
                <a:ext uri="{FF2B5EF4-FFF2-40B4-BE49-F238E27FC236}">
                  <a16:creationId xmlns:a16="http://schemas.microsoft.com/office/drawing/2014/main" id="{A4CD1ABE-52FE-94C1-63B9-DB5BAC0DEAA0}"/>
                </a:ext>
              </a:extLst>
            </p:cNvPr>
            <p:cNvSpPr>
              <a:spLocks noChangeArrowheads="1"/>
            </p:cNvSpPr>
            <p:nvPr/>
          </p:nvSpPr>
          <p:spPr bwMode="auto">
            <a:xfrm>
              <a:off x="731756" y="5562600"/>
              <a:ext cx="609600"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0" hangingPunct="0"/>
              <a:r>
                <a:rPr lang="en-US" sz="1100" dirty="0"/>
                <a:t>LINAC</a:t>
              </a:r>
            </a:p>
          </p:txBody>
        </p:sp>
        <p:sp>
          <p:nvSpPr>
            <p:cNvPr id="21" name="Rectangle 16">
              <a:extLst>
                <a:ext uri="{FF2B5EF4-FFF2-40B4-BE49-F238E27FC236}">
                  <a16:creationId xmlns:a16="http://schemas.microsoft.com/office/drawing/2014/main" id="{75302390-A45B-2448-FBAE-F45FDD345C1F}"/>
                </a:ext>
              </a:extLst>
            </p:cNvPr>
            <p:cNvSpPr>
              <a:spLocks noChangeArrowheads="1"/>
            </p:cNvSpPr>
            <p:nvPr/>
          </p:nvSpPr>
          <p:spPr bwMode="auto">
            <a:xfrm>
              <a:off x="1513697" y="5225534"/>
              <a:ext cx="445635"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ctr" eaLnBrk="0" hangingPunct="0"/>
              <a:r>
                <a:rPr lang="en-US" sz="1100" dirty="0"/>
                <a:t>Booster</a:t>
              </a:r>
            </a:p>
          </p:txBody>
        </p:sp>
        <p:sp>
          <p:nvSpPr>
            <p:cNvPr id="22" name="Rectangle 17">
              <a:extLst>
                <a:ext uri="{FF2B5EF4-FFF2-40B4-BE49-F238E27FC236}">
                  <a16:creationId xmlns:a16="http://schemas.microsoft.com/office/drawing/2014/main" id="{D7457AF9-F5A0-AFE3-C525-80613815EAFB}"/>
                </a:ext>
              </a:extLst>
            </p:cNvPr>
            <p:cNvSpPr>
              <a:spLocks noChangeArrowheads="1"/>
            </p:cNvSpPr>
            <p:nvPr/>
          </p:nvSpPr>
          <p:spPr bwMode="auto">
            <a:xfrm>
              <a:off x="1187006" y="4894263"/>
              <a:ext cx="99377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600"/>
            </a:p>
          </p:txBody>
        </p:sp>
        <p:sp>
          <p:nvSpPr>
            <p:cNvPr id="23" name="Oval 18">
              <a:extLst>
                <a:ext uri="{FF2B5EF4-FFF2-40B4-BE49-F238E27FC236}">
                  <a16:creationId xmlns:a16="http://schemas.microsoft.com/office/drawing/2014/main" id="{63E819A3-FC81-F52D-FACD-0C9005DC0833}"/>
                </a:ext>
              </a:extLst>
            </p:cNvPr>
            <p:cNvSpPr>
              <a:spLocks noChangeArrowheads="1"/>
            </p:cNvSpPr>
            <p:nvPr/>
          </p:nvSpPr>
          <p:spPr bwMode="auto">
            <a:xfrm>
              <a:off x="2033143" y="5413375"/>
              <a:ext cx="1663700" cy="74771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sz="1600"/>
            </a:p>
          </p:txBody>
        </p:sp>
        <p:sp>
          <p:nvSpPr>
            <p:cNvPr id="24" name="Arc 19">
              <a:extLst>
                <a:ext uri="{FF2B5EF4-FFF2-40B4-BE49-F238E27FC236}">
                  <a16:creationId xmlns:a16="http://schemas.microsoft.com/office/drawing/2014/main" id="{BD8E1DC3-9FAF-7B05-01C5-B75478074A43}"/>
                </a:ext>
              </a:extLst>
            </p:cNvPr>
            <p:cNvSpPr>
              <a:spLocks/>
            </p:cNvSpPr>
            <p:nvPr/>
          </p:nvSpPr>
          <p:spPr bwMode="auto">
            <a:xfrm>
              <a:off x="1388618" y="29860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25" name="Arc 20">
              <a:extLst>
                <a:ext uri="{FF2B5EF4-FFF2-40B4-BE49-F238E27FC236}">
                  <a16:creationId xmlns:a16="http://schemas.microsoft.com/office/drawing/2014/main" id="{FBE977B6-6662-D8EE-9464-D3BF3684A36D}"/>
                </a:ext>
              </a:extLst>
            </p:cNvPr>
            <p:cNvSpPr>
              <a:spLocks/>
            </p:cNvSpPr>
            <p:nvPr/>
          </p:nvSpPr>
          <p:spPr bwMode="auto">
            <a:xfrm>
              <a:off x="575818" y="34051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0" y="5614"/>
                    <a:pt x="601" y="2702"/>
                    <a:pt x="1767" y="0"/>
                  </a:cubicBezTo>
                </a:path>
                <a:path w="21600" h="16134" stroke="0" extrusionOk="0">
                  <a:moveTo>
                    <a:pt x="1372" y="16134"/>
                  </a:moveTo>
                  <a:cubicBezTo>
                    <a:pt x="464" y="13711"/>
                    <a:pt x="0" y="11144"/>
                    <a:pt x="0" y="8557"/>
                  </a:cubicBezTo>
                  <a:cubicBezTo>
                    <a:pt x="0" y="5614"/>
                    <a:pt x="601" y="2702"/>
                    <a:pt x="1767" y="0"/>
                  </a:cubicBezTo>
                  <a:lnTo>
                    <a:pt x="21600" y="8557"/>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26" name="Arc 21">
              <a:extLst>
                <a:ext uri="{FF2B5EF4-FFF2-40B4-BE49-F238E27FC236}">
                  <a16:creationId xmlns:a16="http://schemas.microsoft.com/office/drawing/2014/main" id="{08C03763-CFCA-3FB1-038D-478F5337FA80}"/>
                </a:ext>
              </a:extLst>
            </p:cNvPr>
            <p:cNvSpPr>
              <a:spLocks/>
            </p:cNvSpPr>
            <p:nvPr/>
          </p:nvSpPr>
          <p:spPr bwMode="auto">
            <a:xfrm>
              <a:off x="3215831" y="34004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27" name="Arc 22">
              <a:extLst>
                <a:ext uri="{FF2B5EF4-FFF2-40B4-BE49-F238E27FC236}">
                  <a16:creationId xmlns:a16="http://schemas.microsoft.com/office/drawing/2014/main" id="{70B5C0B2-D234-ED93-F451-FFEA672B3E27}"/>
                </a:ext>
              </a:extLst>
            </p:cNvPr>
            <p:cNvSpPr>
              <a:spLocks/>
            </p:cNvSpPr>
            <p:nvPr/>
          </p:nvSpPr>
          <p:spPr bwMode="auto">
            <a:xfrm>
              <a:off x="3353943" y="35814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28" name="Arc 23">
              <a:extLst>
                <a:ext uri="{FF2B5EF4-FFF2-40B4-BE49-F238E27FC236}">
                  <a16:creationId xmlns:a16="http://schemas.microsoft.com/office/drawing/2014/main" id="{DB410D12-9F2A-A710-C88E-5EB07B60C0CC}"/>
                </a:ext>
              </a:extLst>
            </p:cNvPr>
            <p:cNvSpPr>
              <a:spLocks/>
            </p:cNvSpPr>
            <p:nvPr/>
          </p:nvSpPr>
          <p:spPr bwMode="auto">
            <a:xfrm>
              <a:off x="1360043" y="37719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29" name="Arc 24">
              <a:extLst>
                <a:ext uri="{FF2B5EF4-FFF2-40B4-BE49-F238E27FC236}">
                  <a16:creationId xmlns:a16="http://schemas.microsoft.com/office/drawing/2014/main" id="{B9B9A3F7-E336-5C51-FF67-7E60C1934527}"/>
                </a:ext>
              </a:extLst>
            </p:cNvPr>
            <p:cNvSpPr>
              <a:spLocks/>
            </p:cNvSpPr>
            <p:nvPr/>
          </p:nvSpPr>
          <p:spPr bwMode="auto">
            <a:xfrm>
              <a:off x="3209481" y="29924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0" name="Arc 25">
              <a:extLst>
                <a:ext uri="{FF2B5EF4-FFF2-40B4-BE49-F238E27FC236}">
                  <a16:creationId xmlns:a16="http://schemas.microsoft.com/office/drawing/2014/main" id="{D21C2DE4-30AC-9447-3B3F-3B1A85BCD3E7}"/>
                </a:ext>
              </a:extLst>
            </p:cNvPr>
            <p:cNvSpPr>
              <a:spLocks/>
            </p:cNvSpPr>
            <p:nvPr/>
          </p:nvSpPr>
          <p:spPr bwMode="auto">
            <a:xfrm>
              <a:off x="3201543" y="37338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1" name="Arc 26">
              <a:extLst>
                <a:ext uri="{FF2B5EF4-FFF2-40B4-BE49-F238E27FC236}">
                  <a16:creationId xmlns:a16="http://schemas.microsoft.com/office/drawing/2014/main" id="{B74CFCB1-9710-E837-F660-9898A37FD815}"/>
                </a:ext>
              </a:extLst>
            </p:cNvPr>
            <p:cNvSpPr>
              <a:spLocks/>
            </p:cNvSpPr>
            <p:nvPr/>
          </p:nvSpPr>
          <p:spPr bwMode="auto">
            <a:xfrm>
              <a:off x="1253681" y="37163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2" name="Arc 27">
              <a:extLst>
                <a:ext uri="{FF2B5EF4-FFF2-40B4-BE49-F238E27FC236}">
                  <a16:creationId xmlns:a16="http://schemas.microsoft.com/office/drawing/2014/main" id="{3C58EAA0-5AC8-281D-2486-A03A9AC3053D}"/>
                </a:ext>
              </a:extLst>
            </p:cNvPr>
            <p:cNvSpPr>
              <a:spLocks/>
            </p:cNvSpPr>
            <p:nvPr/>
          </p:nvSpPr>
          <p:spPr bwMode="auto">
            <a:xfrm>
              <a:off x="396431" y="33480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0" y="6096"/>
                    <a:pt x="723" y="2910"/>
                    <a:pt x="2116" y="0"/>
                  </a:cubicBezTo>
                </a:path>
                <a:path w="21600" h="17626" stroke="0" extrusionOk="0">
                  <a:moveTo>
                    <a:pt x="1659" y="17625"/>
                  </a:moveTo>
                  <a:cubicBezTo>
                    <a:pt x="563" y="14995"/>
                    <a:pt x="0" y="12173"/>
                    <a:pt x="0" y="9324"/>
                  </a:cubicBezTo>
                  <a:cubicBezTo>
                    <a:pt x="0" y="6096"/>
                    <a:pt x="723" y="2910"/>
                    <a:pt x="2116" y="0"/>
                  </a:cubicBezTo>
                  <a:lnTo>
                    <a:pt x="21600" y="9324"/>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3" name="Arc 28">
              <a:extLst>
                <a:ext uri="{FF2B5EF4-FFF2-40B4-BE49-F238E27FC236}">
                  <a16:creationId xmlns:a16="http://schemas.microsoft.com/office/drawing/2014/main" id="{AF5DB65C-42FA-DE2B-0EE8-CF74B4150859}"/>
                </a:ext>
              </a:extLst>
            </p:cNvPr>
            <p:cNvSpPr>
              <a:spLocks/>
            </p:cNvSpPr>
            <p:nvPr/>
          </p:nvSpPr>
          <p:spPr bwMode="auto">
            <a:xfrm>
              <a:off x="1299718" y="28670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4" name="Arc 29">
              <a:extLst>
                <a:ext uri="{FF2B5EF4-FFF2-40B4-BE49-F238E27FC236}">
                  <a16:creationId xmlns:a16="http://schemas.microsoft.com/office/drawing/2014/main" id="{773C68FF-9CE9-68F9-4B3E-914D0435C014}"/>
                </a:ext>
              </a:extLst>
            </p:cNvPr>
            <p:cNvSpPr>
              <a:spLocks/>
            </p:cNvSpPr>
            <p:nvPr/>
          </p:nvSpPr>
          <p:spPr bwMode="auto">
            <a:xfrm>
              <a:off x="3222181" y="28717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5" name="Arc 30">
              <a:extLst>
                <a:ext uri="{FF2B5EF4-FFF2-40B4-BE49-F238E27FC236}">
                  <a16:creationId xmlns:a16="http://schemas.microsoft.com/office/drawing/2014/main" id="{FA298D66-CF20-863D-A9FA-80C04FE5A195}"/>
                </a:ext>
              </a:extLst>
            </p:cNvPr>
            <p:cNvSpPr>
              <a:spLocks/>
            </p:cNvSpPr>
            <p:nvPr/>
          </p:nvSpPr>
          <p:spPr bwMode="auto">
            <a:xfrm>
              <a:off x="3222181" y="33369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6" name="Freeform 31">
              <a:extLst>
                <a:ext uri="{FF2B5EF4-FFF2-40B4-BE49-F238E27FC236}">
                  <a16:creationId xmlns:a16="http://schemas.microsoft.com/office/drawing/2014/main" id="{E55885DA-1058-381F-D38B-5EB2B35A454D}"/>
                </a:ext>
              </a:extLst>
            </p:cNvPr>
            <p:cNvSpPr>
              <a:spLocks/>
            </p:cNvSpPr>
            <p:nvPr/>
          </p:nvSpPr>
          <p:spPr bwMode="auto">
            <a:xfrm>
              <a:off x="2723706" y="4403725"/>
              <a:ext cx="1017587" cy="158750"/>
            </a:xfrm>
            <a:custGeom>
              <a:avLst/>
              <a:gdLst>
                <a:gd name="T0" fmla="*/ 0 w 641"/>
                <a:gd name="T1" fmla="*/ 0 h 100"/>
                <a:gd name="T2" fmla="*/ 172 w 641"/>
                <a:gd name="T3" fmla="*/ 18 h 100"/>
                <a:gd name="T4" fmla="*/ 220 w 641"/>
                <a:gd name="T5" fmla="*/ 57 h 100"/>
                <a:gd name="T6" fmla="*/ 407 w 641"/>
                <a:gd name="T7" fmla="*/ 57 h 100"/>
                <a:gd name="T8" fmla="*/ 446 w 641"/>
                <a:gd name="T9" fmla="*/ 95 h 100"/>
                <a:gd name="T10" fmla="*/ 640 w 641"/>
                <a:gd name="T11" fmla="*/ 99 h 100"/>
              </a:gdLst>
              <a:ahLst/>
              <a:cxnLst>
                <a:cxn ang="0">
                  <a:pos x="T0" y="T1"/>
                </a:cxn>
                <a:cxn ang="0">
                  <a:pos x="T2" y="T3"/>
                </a:cxn>
                <a:cxn ang="0">
                  <a:pos x="T4" y="T5"/>
                </a:cxn>
                <a:cxn ang="0">
                  <a:pos x="T6" y="T7"/>
                </a:cxn>
                <a:cxn ang="0">
                  <a:pos x="T8" y="T9"/>
                </a:cxn>
                <a:cxn ang="0">
                  <a:pos x="T10" y="T11"/>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7" name="Freeform 32">
              <a:extLst>
                <a:ext uri="{FF2B5EF4-FFF2-40B4-BE49-F238E27FC236}">
                  <a16:creationId xmlns:a16="http://schemas.microsoft.com/office/drawing/2014/main" id="{8D1F2822-88BA-D8F3-8AEA-2F59D98C44E5}"/>
                </a:ext>
              </a:extLst>
            </p:cNvPr>
            <p:cNvSpPr>
              <a:spLocks/>
            </p:cNvSpPr>
            <p:nvPr/>
          </p:nvSpPr>
          <p:spPr bwMode="auto">
            <a:xfrm>
              <a:off x="2717356" y="4408488"/>
              <a:ext cx="1000125" cy="155575"/>
            </a:xfrm>
            <a:custGeom>
              <a:avLst/>
              <a:gdLst>
                <a:gd name="T0" fmla="*/ 0 w 630"/>
                <a:gd name="T1" fmla="*/ 97 h 98"/>
                <a:gd name="T2" fmla="*/ 177 w 630"/>
                <a:gd name="T3" fmla="*/ 96 h 98"/>
                <a:gd name="T4" fmla="*/ 225 w 630"/>
                <a:gd name="T5" fmla="*/ 51 h 98"/>
                <a:gd name="T6" fmla="*/ 407 w 630"/>
                <a:gd name="T7" fmla="*/ 51 h 98"/>
                <a:gd name="T8" fmla="*/ 448 w 630"/>
                <a:gd name="T9" fmla="*/ 15 h 98"/>
                <a:gd name="T10" fmla="*/ 629 w 630"/>
                <a:gd name="T11" fmla="*/ 0 h 98"/>
              </a:gdLst>
              <a:ahLst/>
              <a:cxnLst>
                <a:cxn ang="0">
                  <a:pos x="T0" y="T1"/>
                </a:cxn>
                <a:cxn ang="0">
                  <a:pos x="T2" y="T3"/>
                </a:cxn>
                <a:cxn ang="0">
                  <a:pos x="T4" y="T5"/>
                </a:cxn>
                <a:cxn ang="0">
                  <a:pos x="T6" y="T7"/>
                </a:cxn>
                <a:cxn ang="0">
                  <a:pos x="T8" y="T9"/>
                </a:cxn>
                <a:cxn ang="0">
                  <a:pos x="T10" y="T11"/>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38" name="Rectangle 33">
              <a:extLst>
                <a:ext uri="{FF2B5EF4-FFF2-40B4-BE49-F238E27FC236}">
                  <a16:creationId xmlns:a16="http://schemas.microsoft.com/office/drawing/2014/main" id="{20C433C5-736C-0039-CC60-83C711D59861}"/>
                </a:ext>
              </a:extLst>
            </p:cNvPr>
            <p:cNvSpPr>
              <a:spLocks noChangeArrowheads="1"/>
            </p:cNvSpPr>
            <p:nvPr/>
          </p:nvSpPr>
          <p:spPr bwMode="auto">
            <a:xfrm>
              <a:off x="3152331" y="44529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sp>
          <p:nvSpPr>
            <p:cNvPr id="39" name="Arc 35">
              <a:extLst>
                <a:ext uri="{FF2B5EF4-FFF2-40B4-BE49-F238E27FC236}">
                  <a16:creationId xmlns:a16="http://schemas.microsoft.com/office/drawing/2014/main" id="{F6D7A28E-BADE-E259-08DA-B2A24ECA9DEF}"/>
                </a:ext>
              </a:extLst>
            </p:cNvPr>
            <p:cNvSpPr>
              <a:spLocks/>
            </p:cNvSpPr>
            <p:nvPr/>
          </p:nvSpPr>
          <p:spPr bwMode="auto">
            <a:xfrm>
              <a:off x="3231706" y="45418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0" name="Freeform 36">
              <a:extLst>
                <a:ext uri="{FF2B5EF4-FFF2-40B4-BE49-F238E27FC236}">
                  <a16:creationId xmlns:a16="http://schemas.microsoft.com/office/drawing/2014/main" id="{B3D7A1BA-D15B-52DD-5537-44F57A5B277E}"/>
                </a:ext>
              </a:extLst>
            </p:cNvPr>
            <p:cNvSpPr>
              <a:spLocks/>
            </p:cNvSpPr>
            <p:nvPr/>
          </p:nvSpPr>
          <p:spPr bwMode="auto">
            <a:xfrm>
              <a:off x="2718943" y="2863850"/>
              <a:ext cx="1011238" cy="128588"/>
            </a:xfrm>
            <a:custGeom>
              <a:avLst/>
              <a:gdLst>
                <a:gd name="T0" fmla="*/ 0 w 637"/>
                <a:gd name="T1" fmla="*/ 0 h 81"/>
                <a:gd name="T2" fmla="*/ 172 w 637"/>
                <a:gd name="T3" fmla="*/ 2 h 81"/>
                <a:gd name="T4" fmla="*/ 222 w 637"/>
                <a:gd name="T5" fmla="*/ 32 h 81"/>
                <a:gd name="T6" fmla="*/ 400 w 637"/>
                <a:gd name="T7" fmla="*/ 30 h 81"/>
                <a:gd name="T8" fmla="*/ 446 w 637"/>
                <a:gd name="T9" fmla="*/ 68 h 81"/>
                <a:gd name="T10" fmla="*/ 636 w 637"/>
                <a:gd name="T11" fmla="*/ 80 h 81"/>
              </a:gdLst>
              <a:ahLst/>
              <a:cxnLst>
                <a:cxn ang="0">
                  <a:pos x="T0" y="T1"/>
                </a:cxn>
                <a:cxn ang="0">
                  <a:pos x="T2" y="T3"/>
                </a:cxn>
                <a:cxn ang="0">
                  <a:pos x="T4" y="T5"/>
                </a:cxn>
                <a:cxn ang="0">
                  <a:pos x="T6" y="T7"/>
                </a:cxn>
                <a:cxn ang="0">
                  <a:pos x="T8" y="T9"/>
                </a:cxn>
                <a:cxn ang="0">
                  <a:pos x="T10" y="T11"/>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1" name="Freeform 37">
              <a:extLst>
                <a:ext uri="{FF2B5EF4-FFF2-40B4-BE49-F238E27FC236}">
                  <a16:creationId xmlns:a16="http://schemas.microsoft.com/office/drawing/2014/main" id="{E7B4164D-1909-6859-8D7B-91C6584583CC}"/>
                </a:ext>
              </a:extLst>
            </p:cNvPr>
            <p:cNvSpPr>
              <a:spLocks/>
            </p:cNvSpPr>
            <p:nvPr/>
          </p:nvSpPr>
          <p:spPr bwMode="auto">
            <a:xfrm>
              <a:off x="2717356" y="2860675"/>
              <a:ext cx="1012825" cy="128588"/>
            </a:xfrm>
            <a:custGeom>
              <a:avLst/>
              <a:gdLst>
                <a:gd name="T0" fmla="*/ 0 w 638"/>
                <a:gd name="T1" fmla="*/ 80 h 81"/>
                <a:gd name="T2" fmla="*/ 178 w 638"/>
                <a:gd name="T3" fmla="*/ 74 h 81"/>
                <a:gd name="T4" fmla="*/ 222 w 638"/>
                <a:gd name="T5" fmla="*/ 32 h 81"/>
                <a:gd name="T6" fmla="*/ 397 w 638"/>
                <a:gd name="T7" fmla="*/ 32 h 81"/>
                <a:gd name="T8" fmla="*/ 451 w 638"/>
                <a:gd name="T9" fmla="*/ 0 h 81"/>
                <a:gd name="T10" fmla="*/ 637 w 638"/>
                <a:gd name="T11" fmla="*/ 4 h 81"/>
              </a:gdLst>
              <a:ahLst/>
              <a:cxnLst>
                <a:cxn ang="0">
                  <a:pos x="T0" y="T1"/>
                </a:cxn>
                <a:cxn ang="0">
                  <a:pos x="T2" y="T3"/>
                </a:cxn>
                <a:cxn ang="0">
                  <a:pos x="T4" y="T5"/>
                </a:cxn>
                <a:cxn ang="0">
                  <a:pos x="T6" y="T7"/>
                </a:cxn>
                <a:cxn ang="0">
                  <a:pos x="T8" y="T9"/>
                </a:cxn>
                <a:cxn ang="0">
                  <a:pos x="T10" y="T11"/>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2" name="Freeform 38">
              <a:extLst>
                <a:ext uri="{FF2B5EF4-FFF2-40B4-BE49-F238E27FC236}">
                  <a16:creationId xmlns:a16="http://schemas.microsoft.com/office/drawing/2014/main" id="{73C1AAF7-6F74-CA90-218B-2577E01F0CDA}"/>
                </a:ext>
              </a:extLst>
            </p:cNvPr>
            <p:cNvSpPr>
              <a:spLocks/>
            </p:cNvSpPr>
            <p:nvPr/>
          </p:nvSpPr>
          <p:spPr bwMode="auto">
            <a:xfrm>
              <a:off x="617093" y="4054475"/>
              <a:ext cx="749300" cy="153988"/>
            </a:xfrm>
            <a:custGeom>
              <a:avLst/>
              <a:gdLst>
                <a:gd name="T0" fmla="*/ 0 w 472"/>
                <a:gd name="T1" fmla="*/ 0 h 97"/>
                <a:gd name="T2" fmla="*/ 106 w 472"/>
                <a:gd name="T3" fmla="*/ 54 h 97"/>
                <a:gd name="T4" fmla="*/ 152 w 472"/>
                <a:gd name="T5" fmla="*/ 44 h 97"/>
                <a:gd name="T6" fmla="*/ 271 w 472"/>
                <a:gd name="T7" fmla="*/ 90 h 97"/>
                <a:gd name="T8" fmla="*/ 345 w 472"/>
                <a:gd name="T9" fmla="*/ 68 h 97"/>
                <a:gd name="T10" fmla="*/ 471 w 472"/>
                <a:gd name="T11" fmla="*/ 96 h 97"/>
              </a:gdLst>
              <a:ahLst/>
              <a:cxnLst>
                <a:cxn ang="0">
                  <a:pos x="T0" y="T1"/>
                </a:cxn>
                <a:cxn ang="0">
                  <a:pos x="T2" y="T3"/>
                </a:cxn>
                <a:cxn ang="0">
                  <a:pos x="T4" y="T5"/>
                </a:cxn>
                <a:cxn ang="0">
                  <a:pos x="T6" y="T7"/>
                </a:cxn>
                <a:cxn ang="0">
                  <a:pos x="T8" y="T9"/>
                </a:cxn>
                <a:cxn ang="0">
                  <a:pos x="T10" y="T11"/>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3" name="Freeform 39">
              <a:extLst>
                <a:ext uri="{FF2B5EF4-FFF2-40B4-BE49-F238E27FC236}">
                  <a16:creationId xmlns:a16="http://schemas.microsoft.com/office/drawing/2014/main" id="{2DAEB08B-3C03-A6E4-6D61-A2FC68A23F15}"/>
                </a:ext>
              </a:extLst>
            </p:cNvPr>
            <p:cNvSpPr>
              <a:spLocks/>
            </p:cNvSpPr>
            <p:nvPr/>
          </p:nvSpPr>
          <p:spPr bwMode="auto">
            <a:xfrm>
              <a:off x="742506" y="3946525"/>
              <a:ext cx="523875" cy="395288"/>
            </a:xfrm>
            <a:custGeom>
              <a:avLst/>
              <a:gdLst>
                <a:gd name="T0" fmla="*/ 0 w 330"/>
                <a:gd name="T1" fmla="*/ 0 h 249"/>
                <a:gd name="T2" fmla="*/ 68 w 330"/>
                <a:gd name="T3" fmla="*/ 46 h 249"/>
                <a:gd name="T4" fmla="*/ 78 w 330"/>
                <a:gd name="T5" fmla="*/ 110 h 249"/>
                <a:gd name="T6" fmla="*/ 191 w 330"/>
                <a:gd name="T7" fmla="*/ 156 h 249"/>
                <a:gd name="T8" fmla="*/ 195 w 330"/>
                <a:gd name="T9" fmla="*/ 202 h 249"/>
                <a:gd name="T10" fmla="*/ 329 w 330"/>
                <a:gd name="T11" fmla="*/ 248 h 249"/>
              </a:gdLst>
              <a:ahLst/>
              <a:cxnLst>
                <a:cxn ang="0">
                  <a:pos x="T0" y="T1"/>
                </a:cxn>
                <a:cxn ang="0">
                  <a:pos x="T2" y="T3"/>
                </a:cxn>
                <a:cxn ang="0">
                  <a:pos x="T4" y="T5"/>
                </a:cxn>
                <a:cxn ang="0">
                  <a:pos x="T6" y="T7"/>
                </a:cxn>
                <a:cxn ang="0">
                  <a:pos x="T8" y="T9"/>
                </a:cxn>
                <a:cxn ang="0">
                  <a:pos x="T10" y="T11"/>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4" name="Rectangle 40">
              <a:extLst>
                <a:ext uri="{FF2B5EF4-FFF2-40B4-BE49-F238E27FC236}">
                  <a16:creationId xmlns:a16="http://schemas.microsoft.com/office/drawing/2014/main" id="{BA1CBCDA-2860-D5A9-F0F5-D78E702A6AF9}"/>
                </a:ext>
              </a:extLst>
            </p:cNvPr>
            <p:cNvSpPr>
              <a:spLocks noChangeArrowheads="1"/>
            </p:cNvSpPr>
            <p:nvPr/>
          </p:nvSpPr>
          <p:spPr bwMode="auto">
            <a:xfrm rot="1500000">
              <a:off x="886968" y="41052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sp>
          <p:nvSpPr>
            <p:cNvPr id="45" name="Freeform 41">
              <a:extLst>
                <a:ext uri="{FF2B5EF4-FFF2-40B4-BE49-F238E27FC236}">
                  <a16:creationId xmlns:a16="http://schemas.microsoft.com/office/drawing/2014/main" id="{DA99E769-66F1-B831-D13C-27DF8AFD0C6B}"/>
                </a:ext>
              </a:extLst>
            </p:cNvPr>
            <p:cNvSpPr>
              <a:spLocks/>
            </p:cNvSpPr>
            <p:nvPr/>
          </p:nvSpPr>
          <p:spPr bwMode="auto">
            <a:xfrm>
              <a:off x="666306" y="3181350"/>
              <a:ext cx="725487" cy="176213"/>
            </a:xfrm>
            <a:custGeom>
              <a:avLst/>
              <a:gdLst>
                <a:gd name="T0" fmla="*/ 0 w 457"/>
                <a:gd name="T1" fmla="*/ 110 h 111"/>
                <a:gd name="T2" fmla="*/ 80 w 457"/>
                <a:gd name="T3" fmla="*/ 70 h 111"/>
                <a:gd name="T4" fmla="*/ 136 w 457"/>
                <a:gd name="T5" fmla="*/ 68 h 111"/>
                <a:gd name="T6" fmla="*/ 296 w 457"/>
                <a:gd name="T7" fmla="*/ 2 h 111"/>
                <a:gd name="T8" fmla="*/ 348 w 457"/>
                <a:gd name="T9" fmla="*/ 22 h 111"/>
                <a:gd name="T10" fmla="*/ 456 w 457"/>
                <a:gd name="T11" fmla="*/ 0 h 111"/>
              </a:gdLst>
              <a:ahLst/>
              <a:cxnLst>
                <a:cxn ang="0">
                  <a:pos x="T0" y="T1"/>
                </a:cxn>
                <a:cxn ang="0">
                  <a:pos x="T2" y="T3"/>
                </a:cxn>
                <a:cxn ang="0">
                  <a:pos x="T4" y="T5"/>
                </a:cxn>
                <a:cxn ang="0">
                  <a:pos x="T6" y="T7"/>
                </a:cxn>
                <a:cxn ang="0">
                  <a:pos x="T8" y="T9"/>
                </a:cxn>
                <a:cxn ang="0">
                  <a:pos x="T10" y="T11"/>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6" name="Freeform 42">
              <a:extLst>
                <a:ext uri="{FF2B5EF4-FFF2-40B4-BE49-F238E27FC236}">
                  <a16:creationId xmlns:a16="http://schemas.microsoft.com/office/drawing/2014/main" id="{F05625EE-F3F4-75C1-4F4E-119C49E817CE}"/>
                </a:ext>
              </a:extLst>
            </p:cNvPr>
            <p:cNvSpPr>
              <a:spLocks/>
            </p:cNvSpPr>
            <p:nvPr/>
          </p:nvSpPr>
          <p:spPr bwMode="auto">
            <a:xfrm>
              <a:off x="786956" y="3082925"/>
              <a:ext cx="511175" cy="325438"/>
            </a:xfrm>
            <a:custGeom>
              <a:avLst/>
              <a:gdLst>
                <a:gd name="T0" fmla="*/ 0 w 322"/>
                <a:gd name="T1" fmla="*/ 204 h 205"/>
                <a:gd name="T2" fmla="*/ 58 w 322"/>
                <a:gd name="T3" fmla="*/ 164 h 205"/>
                <a:gd name="T4" fmla="*/ 58 w 322"/>
                <a:gd name="T5" fmla="*/ 130 h 205"/>
                <a:gd name="T6" fmla="*/ 217 w 322"/>
                <a:gd name="T7" fmla="*/ 66 h 205"/>
                <a:gd name="T8" fmla="*/ 221 w 322"/>
                <a:gd name="T9" fmla="*/ 30 h 205"/>
                <a:gd name="T10" fmla="*/ 321 w 322"/>
                <a:gd name="T11" fmla="*/ 0 h 205"/>
              </a:gdLst>
              <a:ahLst/>
              <a:cxnLst>
                <a:cxn ang="0">
                  <a:pos x="T0" y="T1"/>
                </a:cxn>
                <a:cxn ang="0">
                  <a:pos x="T2" y="T3"/>
                </a:cxn>
                <a:cxn ang="0">
                  <a:pos x="T4" y="T5"/>
                </a:cxn>
                <a:cxn ang="0">
                  <a:pos x="T6" y="T7"/>
                </a:cxn>
                <a:cxn ang="0">
                  <a:pos x="T8" y="T9"/>
                </a:cxn>
                <a:cxn ang="0">
                  <a:pos x="T10" y="T11"/>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47" name="Rectangle 43">
              <a:extLst>
                <a:ext uri="{FF2B5EF4-FFF2-40B4-BE49-F238E27FC236}">
                  <a16:creationId xmlns:a16="http://schemas.microsoft.com/office/drawing/2014/main" id="{A01EC806-F89A-18D9-F48C-6AF127EBB290}"/>
                </a:ext>
              </a:extLst>
            </p:cNvPr>
            <p:cNvSpPr>
              <a:spLocks noChangeArrowheads="1"/>
            </p:cNvSpPr>
            <p:nvPr/>
          </p:nvSpPr>
          <p:spPr bwMode="auto">
            <a:xfrm rot="20280000">
              <a:off x="948881" y="31877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sp>
          <p:nvSpPr>
            <p:cNvPr id="48" name="Rectangle 44">
              <a:extLst>
                <a:ext uri="{FF2B5EF4-FFF2-40B4-BE49-F238E27FC236}">
                  <a16:creationId xmlns:a16="http://schemas.microsoft.com/office/drawing/2014/main" id="{2AD5BD14-16D2-2405-9F1F-36F39D0485D6}"/>
                </a:ext>
              </a:extLst>
            </p:cNvPr>
            <p:cNvSpPr>
              <a:spLocks noChangeArrowheads="1"/>
            </p:cNvSpPr>
            <p:nvPr/>
          </p:nvSpPr>
          <p:spPr bwMode="auto">
            <a:xfrm>
              <a:off x="3141218" y="28670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sp>
          <p:nvSpPr>
            <p:cNvPr id="49" name="Freeform 45">
              <a:extLst>
                <a:ext uri="{FF2B5EF4-FFF2-40B4-BE49-F238E27FC236}">
                  <a16:creationId xmlns:a16="http://schemas.microsoft.com/office/drawing/2014/main" id="{EC0C99CD-4960-D1B4-0B99-04F72F3F6764}"/>
                </a:ext>
              </a:extLst>
            </p:cNvPr>
            <p:cNvSpPr>
              <a:spLocks/>
            </p:cNvSpPr>
            <p:nvPr/>
          </p:nvSpPr>
          <p:spPr bwMode="auto">
            <a:xfrm>
              <a:off x="5149406" y="3084513"/>
              <a:ext cx="503237" cy="314325"/>
            </a:xfrm>
            <a:custGeom>
              <a:avLst/>
              <a:gdLst>
                <a:gd name="T0" fmla="*/ 0 w 317"/>
                <a:gd name="T1" fmla="*/ 0 h 198"/>
                <a:gd name="T2" fmla="*/ 75 w 317"/>
                <a:gd name="T3" fmla="*/ 24 h 198"/>
                <a:gd name="T4" fmla="*/ 87 w 317"/>
                <a:gd name="T5" fmla="*/ 57 h 198"/>
                <a:gd name="T6" fmla="*/ 264 w 317"/>
                <a:gd name="T7" fmla="*/ 125 h 198"/>
                <a:gd name="T8" fmla="*/ 262 w 317"/>
                <a:gd name="T9" fmla="*/ 164 h 198"/>
                <a:gd name="T10" fmla="*/ 316 w 317"/>
                <a:gd name="T11" fmla="*/ 197 h 198"/>
              </a:gdLst>
              <a:ahLst/>
              <a:cxnLst>
                <a:cxn ang="0">
                  <a:pos x="T0" y="T1"/>
                </a:cxn>
                <a:cxn ang="0">
                  <a:pos x="T2" y="T3"/>
                </a:cxn>
                <a:cxn ang="0">
                  <a:pos x="T4" y="T5"/>
                </a:cxn>
                <a:cxn ang="0">
                  <a:pos x="T6" y="T7"/>
                </a:cxn>
                <a:cxn ang="0">
                  <a:pos x="T8" y="T9"/>
                </a:cxn>
                <a:cxn ang="0">
                  <a:pos x="T10" y="T11"/>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50" name="Freeform 46">
              <a:extLst>
                <a:ext uri="{FF2B5EF4-FFF2-40B4-BE49-F238E27FC236}">
                  <a16:creationId xmlns:a16="http://schemas.microsoft.com/office/drawing/2014/main" id="{CA6F55CE-62E2-B1C5-CC65-486D0DAFE0F0}"/>
                </a:ext>
              </a:extLst>
            </p:cNvPr>
            <p:cNvSpPr>
              <a:spLocks/>
            </p:cNvSpPr>
            <p:nvPr/>
          </p:nvSpPr>
          <p:spPr bwMode="auto">
            <a:xfrm>
              <a:off x="5130356" y="4049713"/>
              <a:ext cx="712787" cy="160337"/>
            </a:xfrm>
            <a:custGeom>
              <a:avLst/>
              <a:gdLst>
                <a:gd name="T0" fmla="*/ 0 w 449"/>
                <a:gd name="T1" fmla="*/ 92 h 101"/>
                <a:gd name="T2" fmla="*/ 93 w 449"/>
                <a:gd name="T3" fmla="*/ 73 h 101"/>
                <a:gd name="T4" fmla="*/ 141 w 449"/>
                <a:gd name="T5" fmla="*/ 100 h 101"/>
                <a:gd name="T6" fmla="*/ 304 w 449"/>
                <a:gd name="T7" fmla="*/ 33 h 101"/>
                <a:gd name="T8" fmla="*/ 354 w 449"/>
                <a:gd name="T9" fmla="*/ 52 h 101"/>
                <a:gd name="T10" fmla="*/ 448 w 449"/>
                <a:gd name="T11" fmla="*/ 0 h 101"/>
              </a:gdLst>
              <a:ahLst/>
              <a:cxnLst>
                <a:cxn ang="0">
                  <a:pos x="T0" y="T1"/>
                </a:cxn>
                <a:cxn ang="0">
                  <a:pos x="T2" y="T3"/>
                </a:cxn>
                <a:cxn ang="0">
                  <a:pos x="T4" y="T5"/>
                </a:cxn>
                <a:cxn ang="0">
                  <a:pos x="T6" y="T7"/>
                </a:cxn>
                <a:cxn ang="0">
                  <a:pos x="T8" y="T9"/>
                </a:cxn>
                <a:cxn ang="0">
                  <a:pos x="T10" y="T11"/>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51" name="Rectangle 47">
              <a:extLst>
                <a:ext uri="{FF2B5EF4-FFF2-40B4-BE49-F238E27FC236}">
                  <a16:creationId xmlns:a16="http://schemas.microsoft.com/office/drawing/2014/main" id="{5E72AD92-0144-8A0C-7B5B-EE39F852C5E7}"/>
                </a:ext>
              </a:extLst>
            </p:cNvPr>
            <p:cNvSpPr>
              <a:spLocks noChangeArrowheads="1"/>
            </p:cNvSpPr>
            <p:nvPr/>
          </p:nvSpPr>
          <p:spPr bwMode="auto">
            <a:xfrm rot="20280000">
              <a:off x="5409756" y="41068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sp>
          <p:nvSpPr>
            <p:cNvPr id="52" name="Freeform 48">
              <a:extLst>
                <a:ext uri="{FF2B5EF4-FFF2-40B4-BE49-F238E27FC236}">
                  <a16:creationId xmlns:a16="http://schemas.microsoft.com/office/drawing/2014/main" id="{D28954C5-626F-D38C-3570-DB49CE3A96EA}"/>
                </a:ext>
              </a:extLst>
            </p:cNvPr>
            <p:cNvSpPr>
              <a:spLocks/>
            </p:cNvSpPr>
            <p:nvPr/>
          </p:nvSpPr>
          <p:spPr bwMode="auto">
            <a:xfrm>
              <a:off x="5057331" y="3178175"/>
              <a:ext cx="715962" cy="161925"/>
            </a:xfrm>
            <a:custGeom>
              <a:avLst/>
              <a:gdLst>
                <a:gd name="T0" fmla="*/ 0 w 451"/>
                <a:gd name="T1" fmla="*/ 0 h 102"/>
                <a:gd name="T2" fmla="*/ 84 w 451"/>
                <a:gd name="T3" fmla="*/ 20 h 102"/>
                <a:gd name="T4" fmla="*/ 147 w 451"/>
                <a:gd name="T5" fmla="*/ 0 h 102"/>
                <a:gd name="T6" fmla="*/ 319 w 451"/>
                <a:gd name="T7" fmla="*/ 69 h 102"/>
                <a:gd name="T8" fmla="*/ 379 w 451"/>
                <a:gd name="T9" fmla="*/ 60 h 102"/>
                <a:gd name="T10" fmla="*/ 450 w 451"/>
                <a:gd name="T11" fmla="*/ 101 h 102"/>
              </a:gdLst>
              <a:ahLst/>
              <a:cxnLst>
                <a:cxn ang="0">
                  <a:pos x="T0" y="T1"/>
                </a:cxn>
                <a:cxn ang="0">
                  <a:pos x="T2" y="T3"/>
                </a:cxn>
                <a:cxn ang="0">
                  <a:pos x="T4" y="T5"/>
                </a:cxn>
                <a:cxn ang="0">
                  <a:pos x="T6" y="T7"/>
                </a:cxn>
                <a:cxn ang="0">
                  <a:pos x="T8" y="T9"/>
                </a:cxn>
                <a:cxn ang="0">
                  <a:pos x="T10" y="T1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53" name="Rectangle 49">
              <a:extLst>
                <a:ext uri="{FF2B5EF4-FFF2-40B4-BE49-F238E27FC236}">
                  <a16:creationId xmlns:a16="http://schemas.microsoft.com/office/drawing/2014/main" id="{313F3C7A-1946-ECE7-5124-36CDB3C2A201}"/>
                </a:ext>
              </a:extLst>
            </p:cNvPr>
            <p:cNvSpPr>
              <a:spLocks noChangeArrowheads="1"/>
            </p:cNvSpPr>
            <p:nvPr/>
          </p:nvSpPr>
          <p:spPr bwMode="auto">
            <a:xfrm rot="1500000">
              <a:off x="5358956" y="31861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sz="1600"/>
            </a:p>
          </p:txBody>
        </p:sp>
        <p:grpSp>
          <p:nvGrpSpPr>
            <p:cNvPr id="54" name="Group 50">
              <a:extLst>
                <a:ext uri="{FF2B5EF4-FFF2-40B4-BE49-F238E27FC236}">
                  <a16:creationId xmlns:a16="http://schemas.microsoft.com/office/drawing/2014/main" id="{84DEE26F-134B-1BE4-B3F7-6A1DAC4C4F25}"/>
                </a:ext>
              </a:extLst>
            </p:cNvPr>
            <p:cNvGrpSpPr>
              <a:grpSpLocks/>
            </p:cNvGrpSpPr>
            <p:nvPr/>
          </p:nvGrpSpPr>
          <p:grpSpPr bwMode="auto">
            <a:xfrm>
              <a:off x="3433318" y="4494213"/>
              <a:ext cx="225425" cy="123825"/>
              <a:chOff x="2778" y="2447"/>
              <a:chExt cx="142" cy="78"/>
            </a:xfrm>
            <a:effectLst/>
          </p:grpSpPr>
          <p:sp>
            <p:nvSpPr>
              <p:cNvPr id="165" name="Oval 51">
                <a:extLst>
                  <a:ext uri="{FF2B5EF4-FFF2-40B4-BE49-F238E27FC236}">
                    <a16:creationId xmlns:a16="http://schemas.microsoft.com/office/drawing/2014/main" id="{456C3872-BFD6-1A53-B9D4-3F33FBDED092}"/>
                  </a:ext>
                </a:extLst>
              </p:cNvPr>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66" name="Freeform 52">
                <a:extLst>
                  <a:ext uri="{FF2B5EF4-FFF2-40B4-BE49-F238E27FC236}">
                    <a16:creationId xmlns:a16="http://schemas.microsoft.com/office/drawing/2014/main" id="{BCA4FA33-B994-E5CD-9BCE-1ACC55F5C12C}"/>
                  </a:ext>
                </a:extLst>
              </p:cNvPr>
              <p:cNvSpPr>
                <a:spLocks/>
              </p:cNvSpPr>
              <p:nvPr/>
            </p:nvSpPr>
            <p:spPr bwMode="auto">
              <a:xfrm>
                <a:off x="2811" y="2456"/>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55" name="Group 53">
              <a:extLst>
                <a:ext uri="{FF2B5EF4-FFF2-40B4-BE49-F238E27FC236}">
                  <a16:creationId xmlns:a16="http://schemas.microsoft.com/office/drawing/2014/main" id="{4E13D522-2138-6406-1490-37D8B6CC2184}"/>
                </a:ext>
              </a:extLst>
            </p:cNvPr>
            <p:cNvGrpSpPr>
              <a:grpSpLocks/>
            </p:cNvGrpSpPr>
            <p:nvPr/>
          </p:nvGrpSpPr>
          <p:grpSpPr bwMode="auto">
            <a:xfrm>
              <a:off x="3425381" y="4352925"/>
              <a:ext cx="225425" cy="123825"/>
              <a:chOff x="2773" y="2358"/>
              <a:chExt cx="142" cy="78"/>
            </a:xfrm>
            <a:effectLst/>
          </p:grpSpPr>
          <p:sp>
            <p:nvSpPr>
              <p:cNvPr id="163" name="Oval 54">
                <a:extLst>
                  <a:ext uri="{FF2B5EF4-FFF2-40B4-BE49-F238E27FC236}">
                    <a16:creationId xmlns:a16="http://schemas.microsoft.com/office/drawing/2014/main" id="{FAE034DE-0B1E-65A5-9ACB-D10D315C3E5E}"/>
                  </a:ext>
                </a:extLst>
              </p:cNvPr>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64" name="Freeform 55">
                <a:extLst>
                  <a:ext uri="{FF2B5EF4-FFF2-40B4-BE49-F238E27FC236}">
                    <a16:creationId xmlns:a16="http://schemas.microsoft.com/office/drawing/2014/main" id="{D04C8253-8903-E06B-EDAF-309D02F8E771}"/>
                  </a:ext>
                </a:extLst>
              </p:cNvPr>
              <p:cNvSpPr>
                <a:spLocks/>
              </p:cNvSpPr>
              <p:nvPr/>
            </p:nvSpPr>
            <p:spPr bwMode="auto">
              <a:xfrm>
                <a:off x="2808" y="2364"/>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56" name="Group 56">
              <a:extLst>
                <a:ext uri="{FF2B5EF4-FFF2-40B4-BE49-F238E27FC236}">
                  <a16:creationId xmlns:a16="http://schemas.microsoft.com/office/drawing/2014/main" id="{0AF19BB5-CDF9-C5E3-9C98-8D1F22BBCCED}"/>
                </a:ext>
              </a:extLst>
            </p:cNvPr>
            <p:cNvGrpSpPr>
              <a:grpSpLocks/>
            </p:cNvGrpSpPr>
            <p:nvPr/>
          </p:nvGrpSpPr>
          <p:grpSpPr bwMode="auto">
            <a:xfrm>
              <a:off x="2776093" y="4491038"/>
              <a:ext cx="225425" cy="123825"/>
              <a:chOff x="2364" y="2445"/>
              <a:chExt cx="142" cy="78"/>
            </a:xfrm>
            <a:effectLst/>
          </p:grpSpPr>
          <p:sp>
            <p:nvSpPr>
              <p:cNvPr id="161" name="Oval 57">
                <a:extLst>
                  <a:ext uri="{FF2B5EF4-FFF2-40B4-BE49-F238E27FC236}">
                    <a16:creationId xmlns:a16="http://schemas.microsoft.com/office/drawing/2014/main" id="{8167DB00-C417-1D0E-AB50-582B052F51DE}"/>
                  </a:ext>
                </a:extLst>
              </p:cNvPr>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62" name="Freeform 58">
                <a:extLst>
                  <a:ext uri="{FF2B5EF4-FFF2-40B4-BE49-F238E27FC236}">
                    <a16:creationId xmlns:a16="http://schemas.microsoft.com/office/drawing/2014/main" id="{A2E208BC-81FB-258A-2374-A95940728685}"/>
                  </a:ext>
                </a:extLst>
              </p:cNvPr>
              <p:cNvSpPr>
                <a:spLocks/>
              </p:cNvSpPr>
              <p:nvPr/>
            </p:nvSpPr>
            <p:spPr bwMode="auto">
              <a:xfrm>
                <a:off x="2399" y="2451"/>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57" name="Group 59">
              <a:extLst>
                <a:ext uri="{FF2B5EF4-FFF2-40B4-BE49-F238E27FC236}">
                  <a16:creationId xmlns:a16="http://schemas.microsoft.com/office/drawing/2014/main" id="{B03F19B3-6B67-B1F3-8E4F-75B4ECE69A99}"/>
                </a:ext>
              </a:extLst>
            </p:cNvPr>
            <p:cNvGrpSpPr>
              <a:grpSpLocks/>
            </p:cNvGrpSpPr>
            <p:nvPr/>
          </p:nvGrpSpPr>
          <p:grpSpPr bwMode="auto">
            <a:xfrm>
              <a:off x="2769743" y="4349750"/>
              <a:ext cx="225425" cy="123825"/>
              <a:chOff x="2360" y="2356"/>
              <a:chExt cx="142" cy="78"/>
            </a:xfrm>
            <a:effectLst/>
          </p:grpSpPr>
          <p:sp>
            <p:nvSpPr>
              <p:cNvPr id="159" name="Oval 60">
                <a:extLst>
                  <a:ext uri="{FF2B5EF4-FFF2-40B4-BE49-F238E27FC236}">
                    <a16:creationId xmlns:a16="http://schemas.microsoft.com/office/drawing/2014/main" id="{2659F777-FDE2-ADB3-11EF-B34B3252251E}"/>
                  </a:ext>
                </a:extLst>
              </p:cNvPr>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60" name="Freeform 61">
                <a:extLst>
                  <a:ext uri="{FF2B5EF4-FFF2-40B4-BE49-F238E27FC236}">
                    <a16:creationId xmlns:a16="http://schemas.microsoft.com/office/drawing/2014/main" id="{47706890-5106-C4E6-B07E-5F034B055F8E}"/>
                  </a:ext>
                </a:extLst>
              </p:cNvPr>
              <p:cNvSpPr>
                <a:spLocks/>
              </p:cNvSpPr>
              <p:nvPr/>
            </p:nvSpPr>
            <p:spPr bwMode="auto">
              <a:xfrm>
                <a:off x="2393" y="2365"/>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58" name="Group 62">
              <a:extLst>
                <a:ext uri="{FF2B5EF4-FFF2-40B4-BE49-F238E27FC236}">
                  <a16:creationId xmlns:a16="http://schemas.microsoft.com/office/drawing/2014/main" id="{71A1ECDE-843E-95A1-58EC-E30D8A2E1C4E}"/>
                </a:ext>
              </a:extLst>
            </p:cNvPr>
            <p:cNvGrpSpPr>
              <a:grpSpLocks/>
            </p:cNvGrpSpPr>
            <p:nvPr/>
          </p:nvGrpSpPr>
          <p:grpSpPr bwMode="auto">
            <a:xfrm>
              <a:off x="1194943" y="4135438"/>
              <a:ext cx="225425" cy="123825"/>
              <a:chOff x="1368" y="2221"/>
              <a:chExt cx="142" cy="78"/>
            </a:xfrm>
            <a:effectLst/>
          </p:grpSpPr>
          <p:sp>
            <p:nvSpPr>
              <p:cNvPr id="157" name="Oval 63">
                <a:extLst>
                  <a:ext uri="{FF2B5EF4-FFF2-40B4-BE49-F238E27FC236}">
                    <a16:creationId xmlns:a16="http://schemas.microsoft.com/office/drawing/2014/main" id="{623C8E5A-EC0A-22D1-71EC-C9E13E014216}"/>
                  </a:ext>
                </a:extLst>
              </p:cNvPr>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58" name="Freeform 64">
                <a:extLst>
                  <a:ext uri="{FF2B5EF4-FFF2-40B4-BE49-F238E27FC236}">
                    <a16:creationId xmlns:a16="http://schemas.microsoft.com/office/drawing/2014/main" id="{60D3FFCA-9E63-78E4-4F68-172479F5BA65}"/>
                  </a:ext>
                </a:extLst>
              </p:cNvPr>
              <p:cNvSpPr>
                <a:spLocks/>
              </p:cNvSpPr>
              <p:nvPr/>
            </p:nvSpPr>
            <p:spPr bwMode="auto">
              <a:xfrm>
                <a:off x="1396" y="2229"/>
                <a:ext cx="85" cy="68"/>
              </a:xfrm>
              <a:custGeom>
                <a:avLst/>
                <a:gdLst>
                  <a:gd name="T0" fmla="*/ 2 w 85"/>
                  <a:gd name="T1" fmla="*/ 42 h 68"/>
                  <a:gd name="T2" fmla="*/ 6 w 85"/>
                  <a:gd name="T3" fmla="*/ 32 h 68"/>
                  <a:gd name="T4" fmla="*/ 11 w 85"/>
                  <a:gd name="T5" fmla="*/ 23 h 68"/>
                  <a:gd name="T6" fmla="*/ 16 w 85"/>
                  <a:gd name="T7" fmla="*/ 15 h 68"/>
                  <a:gd name="T8" fmla="*/ 22 w 85"/>
                  <a:gd name="T9" fmla="*/ 8 h 68"/>
                  <a:gd name="T10" fmla="*/ 25 w 85"/>
                  <a:gd name="T11" fmla="*/ 6 h 68"/>
                  <a:gd name="T12" fmla="*/ 28 w 85"/>
                  <a:gd name="T13" fmla="*/ 4 h 68"/>
                  <a:gd name="T14" fmla="*/ 32 w 85"/>
                  <a:gd name="T15" fmla="*/ 2 h 68"/>
                  <a:gd name="T16" fmla="*/ 35 w 85"/>
                  <a:gd name="T17" fmla="*/ 1 h 68"/>
                  <a:gd name="T18" fmla="*/ 38 w 85"/>
                  <a:gd name="T19" fmla="*/ 0 h 68"/>
                  <a:gd name="T20" fmla="*/ 41 w 85"/>
                  <a:gd name="T21" fmla="*/ 0 h 68"/>
                  <a:gd name="T22" fmla="*/ 44 w 85"/>
                  <a:gd name="T23" fmla="*/ 1 h 68"/>
                  <a:gd name="T24" fmla="*/ 62 w 85"/>
                  <a:gd name="T25" fmla="*/ 6 h 68"/>
                  <a:gd name="T26" fmla="*/ 65 w 85"/>
                  <a:gd name="T27" fmla="*/ 8 h 68"/>
                  <a:gd name="T28" fmla="*/ 68 w 85"/>
                  <a:gd name="T29" fmla="*/ 11 h 68"/>
                  <a:gd name="T30" fmla="*/ 71 w 85"/>
                  <a:gd name="T31" fmla="*/ 16 h 68"/>
                  <a:gd name="T32" fmla="*/ 73 w 85"/>
                  <a:gd name="T33" fmla="*/ 21 h 68"/>
                  <a:gd name="T34" fmla="*/ 75 w 85"/>
                  <a:gd name="T35" fmla="*/ 27 h 68"/>
                  <a:gd name="T36" fmla="*/ 76 w 85"/>
                  <a:gd name="T37" fmla="*/ 34 h 68"/>
                  <a:gd name="T38" fmla="*/ 76 w 85"/>
                  <a:gd name="T39" fmla="*/ 41 h 68"/>
                  <a:gd name="T40" fmla="*/ 84 w 85"/>
                  <a:gd name="T41" fmla="*/ 47 h 68"/>
                  <a:gd name="T42" fmla="*/ 52 w 85"/>
                  <a:gd name="T43" fmla="*/ 38 h 68"/>
                  <a:gd name="T44" fmla="*/ 60 w 85"/>
                  <a:gd name="T45" fmla="*/ 34 h 68"/>
                  <a:gd name="T46" fmla="*/ 59 w 85"/>
                  <a:gd name="T47" fmla="*/ 24 h 68"/>
                  <a:gd name="T48" fmla="*/ 56 w 85"/>
                  <a:gd name="T49" fmla="*/ 15 h 68"/>
                  <a:gd name="T50" fmla="*/ 55 w 85"/>
                  <a:gd name="T51" fmla="*/ 11 h 68"/>
                  <a:gd name="T52" fmla="*/ 53 w 85"/>
                  <a:gd name="T53" fmla="*/ 8 h 68"/>
                  <a:gd name="T54" fmla="*/ 51 w 85"/>
                  <a:gd name="T55" fmla="*/ 5 h 68"/>
                  <a:gd name="T56" fmla="*/ 46 w 85"/>
                  <a:gd name="T57" fmla="*/ 7 h 68"/>
                  <a:gd name="T58" fmla="*/ 41 w 85"/>
                  <a:gd name="T59" fmla="*/ 11 h 68"/>
                  <a:gd name="T60" fmla="*/ 36 w 85"/>
                  <a:gd name="T61" fmla="*/ 15 h 68"/>
                  <a:gd name="T62" fmla="*/ 31 w 85"/>
                  <a:gd name="T63" fmla="*/ 21 h 68"/>
                  <a:gd name="T64" fmla="*/ 27 w 85"/>
                  <a:gd name="T65" fmla="*/ 28 h 68"/>
                  <a:gd name="T66" fmla="*/ 22 w 85"/>
                  <a:gd name="T67" fmla="*/ 36 h 68"/>
                  <a:gd name="T68" fmla="*/ 19 w 85"/>
                  <a:gd name="T69" fmla="*/ 44 h 68"/>
                  <a:gd name="T70" fmla="*/ 16 w 85"/>
                  <a:gd name="T71"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59" name="Group 65">
              <a:extLst>
                <a:ext uri="{FF2B5EF4-FFF2-40B4-BE49-F238E27FC236}">
                  <a16:creationId xmlns:a16="http://schemas.microsoft.com/office/drawing/2014/main" id="{A1522718-694C-8CC3-8EA2-3F8B7C06666A}"/>
                </a:ext>
              </a:extLst>
            </p:cNvPr>
            <p:cNvGrpSpPr>
              <a:grpSpLocks/>
            </p:cNvGrpSpPr>
            <p:nvPr/>
          </p:nvGrpSpPr>
          <p:grpSpPr bwMode="auto">
            <a:xfrm>
              <a:off x="1080643" y="4252913"/>
              <a:ext cx="225425" cy="123825"/>
              <a:chOff x="1296" y="2295"/>
              <a:chExt cx="142" cy="78"/>
            </a:xfrm>
            <a:effectLst/>
          </p:grpSpPr>
          <p:sp>
            <p:nvSpPr>
              <p:cNvPr id="155" name="Oval 66">
                <a:extLst>
                  <a:ext uri="{FF2B5EF4-FFF2-40B4-BE49-F238E27FC236}">
                    <a16:creationId xmlns:a16="http://schemas.microsoft.com/office/drawing/2014/main" id="{591A7854-3EC1-201B-D1B9-EB80E880FA79}"/>
                  </a:ext>
                </a:extLst>
              </p:cNvPr>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56" name="Freeform 67">
                <a:extLst>
                  <a:ext uri="{FF2B5EF4-FFF2-40B4-BE49-F238E27FC236}">
                    <a16:creationId xmlns:a16="http://schemas.microsoft.com/office/drawing/2014/main" id="{AA7455C8-8D99-4EAB-8AC1-898433754C69}"/>
                  </a:ext>
                </a:extLst>
              </p:cNvPr>
              <p:cNvSpPr>
                <a:spLocks/>
              </p:cNvSpPr>
              <p:nvPr/>
            </p:nvSpPr>
            <p:spPr bwMode="auto">
              <a:xfrm>
                <a:off x="1325" y="2299"/>
                <a:ext cx="84" cy="70"/>
              </a:xfrm>
              <a:custGeom>
                <a:avLst/>
                <a:gdLst>
                  <a:gd name="T0" fmla="*/ 2 w 84"/>
                  <a:gd name="T1" fmla="*/ 41 h 70"/>
                  <a:gd name="T2" fmla="*/ 7 w 84"/>
                  <a:gd name="T3" fmla="*/ 30 h 70"/>
                  <a:gd name="T4" fmla="*/ 13 w 84"/>
                  <a:gd name="T5" fmla="*/ 21 h 70"/>
                  <a:gd name="T6" fmla="*/ 19 w 84"/>
                  <a:gd name="T7" fmla="*/ 14 h 70"/>
                  <a:gd name="T8" fmla="*/ 25 w 84"/>
                  <a:gd name="T9" fmla="*/ 7 h 70"/>
                  <a:gd name="T10" fmla="*/ 30 w 84"/>
                  <a:gd name="T11" fmla="*/ 4 h 70"/>
                  <a:gd name="T12" fmla="*/ 33 w 84"/>
                  <a:gd name="T13" fmla="*/ 2 h 70"/>
                  <a:gd name="T14" fmla="*/ 36 w 84"/>
                  <a:gd name="T15" fmla="*/ 1 h 70"/>
                  <a:gd name="T16" fmla="*/ 40 w 84"/>
                  <a:gd name="T17" fmla="*/ 0 h 70"/>
                  <a:gd name="T18" fmla="*/ 43 w 84"/>
                  <a:gd name="T19" fmla="*/ 0 h 70"/>
                  <a:gd name="T20" fmla="*/ 46 w 84"/>
                  <a:gd name="T21" fmla="*/ 1 h 70"/>
                  <a:gd name="T22" fmla="*/ 62 w 84"/>
                  <a:gd name="T23" fmla="*/ 7 h 70"/>
                  <a:gd name="T24" fmla="*/ 66 w 84"/>
                  <a:gd name="T25" fmla="*/ 9 h 70"/>
                  <a:gd name="T26" fmla="*/ 69 w 84"/>
                  <a:gd name="T27" fmla="*/ 12 h 70"/>
                  <a:gd name="T28" fmla="*/ 72 w 84"/>
                  <a:gd name="T29" fmla="*/ 16 h 70"/>
                  <a:gd name="T30" fmla="*/ 74 w 84"/>
                  <a:gd name="T31" fmla="*/ 21 h 70"/>
                  <a:gd name="T32" fmla="*/ 75 w 84"/>
                  <a:gd name="T33" fmla="*/ 27 h 70"/>
                  <a:gd name="T34" fmla="*/ 76 w 84"/>
                  <a:gd name="T35" fmla="*/ 33 h 70"/>
                  <a:gd name="T36" fmla="*/ 76 w 84"/>
                  <a:gd name="T37" fmla="*/ 40 h 70"/>
                  <a:gd name="T38" fmla="*/ 76 w 84"/>
                  <a:gd name="T39" fmla="*/ 48 h 70"/>
                  <a:gd name="T40" fmla="*/ 62 w 84"/>
                  <a:gd name="T41" fmla="*/ 69 h 70"/>
                  <a:gd name="T42" fmla="*/ 60 w 84"/>
                  <a:gd name="T43" fmla="*/ 42 h 70"/>
                  <a:gd name="T44" fmla="*/ 61 w 84"/>
                  <a:gd name="T45" fmla="*/ 31 h 70"/>
                  <a:gd name="T46" fmla="*/ 60 w 84"/>
                  <a:gd name="T47" fmla="*/ 22 h 70"/>
                  <a:gd name="T48" fmla="*/ 58 w 84"/>
                  <a:gd name="T49" fmla="*/ 13 h 70"/>
                  <a:gd name="T50" fmla="*/ 56 w 84"/>
                  <a:gd name="T51" fmla="*/ 10 h 70"/>
                  <a:gd name="T52" fmla="*/ 54 w 84"/>
                  <a:gd name="T53" fmla="*/ 7 h 70"/>
                  <a:gd name="T54" fmla="*/ 49 w 84"/>
                  <a:gd name="T55" fmla="*/ 9 h 70"/>
                  <a:gd name="T56" fmla="*/ 43 w 84"/>
                  <a:gd name="T57" fmla="*/ 12 h 70"/>
                  <a:gd name="T58" fmla="*/ 38 w 84"/>
                  <a:gd name="T59" fmla="*/ 16 h 70"/>
                  <a:gd name="T60" fmla="*/ 33 w 84"/>
                  <a:gd name="T61" fmla="*/ 21 h 70"/>
                  <a:gd name="T62" fmla="*/ 28 w 84"/>
                  <a:gd name="T63" fmla="*/ 28 h 70"/>
                  <a:gd name="T64" fmla="*/ 23 w 84"/>
                  <a:gd name="T65" fmla="*/ 35 h 70"/>
                  <a:gd name="T66" fmla="*/ 19 w 84"/>
                  <a:gd name="T67" fmla="*/ 43 h 70"/>
                  <a:gd name="T68" fmla="*/ 15 w 84"/>
                  <a:gd name="T69"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0" name="Group 68">
              <a:extLst>
                <a:ext uri="{FF2B5EF4-FFF2-40B4-BE49-F238E27FC236}">
                  <a16:creationId xmlns:a16="http://schemas.microsoft.com/office/drawing/2014/main" id="{77E10A6E-A69C-4841-EA8F-798C3978F953}"/>
                </a:ext>
              </a:extLst>
            </p:cNvPr>
            <p:cNvGrpSpPr>
              <a:grpSpLocks/>
            </p:cNvGrpSpPr>
            <p:nvPr/>
          </p:nvGrpSpPr>
          <p:grpSpPr bwMode="auto">
            <a:xfrm>
              <a:off x="629793" y="3878263"/>
              <a:ext cx="225425" cy="123825"/>
              <a:chOff x="1012" y="2059"/>
              <a:chExt cx="142" cy="78"/>
            </a:xfrm>
            <a:effectLst/>
          </p:grpSpPr>
          <p:sp>
            <p:nvSpPr>
              <p:cNvPr id="153" name="Oval 69">
                <a:extLst>
                  <a:ext uri="{FF2B5EF4-FFF2-40B4-BE49-F238E27FC236}">
                    <a16:creationId xmlns:a16="http://schemas.microsoft.com/office/drawing/2014/main" id="{ECD03412-315A-B797-7515-4D7BE4F29978}"/>
                  </a:ext>
                </a:extLst>
              </p:cNvPr>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54" name="Freeform 70">
                <a:extLst>
                  <a:ext uri="{FF2B5EF4-FFF2-40B4-BE49-F238E27FC236}">
                    <a16:creationId xmlns:a16="http://schemas.microsoft.com/office/drawing/2014/main" id="{3C1C2C93-7167-E5ED-848D-C072EABD719F}"/>
                  </a:ext>
                </a:extLst>
              </p:cNvPr>
              <p:cNvSpPr>
                <a:spLocks/>
              </p:cNvSpPr>
              <p:nvPr/>
            </p:nvSpPr>
            <p:spPr bwMode="auto">
              <a:xfrm>
                <a:off x="1039" y="2064"/>
                <a:ext cx="81" cy="73"/>
              </a:xfrm>
              <a:custGeom>
                <a:avLst/>
                <a:gdLst>
                  <a:gd name="T0" fmla="*/ 3 w 81"/>
                  <a:gd name="T1" fmla="*/ 29 h 73"/>
                  <a:gd name="T2" fmla="*/ 11 w 81"/>
                  <a:gd name="T3" fmla="*/ 21 h 73"/>
                  <a:gd name="T4" fmla="*/ 18 w 81"/>
                  <a:gd name="T5" fmla="*/ 13 h 73"/>
                  <a:gd name="T6" fmla="*/ 26 w 81"/>
                  <a:gd name="T7" fmla="*/ 8 h 73"/>
                  <a:gd name="T8" fmla="*/ 34 w 81"/>
                  <a:gd name="T9" fmla="*/ 3 h 73"/>
                  <a:gd name="T10" fmla="*/ 41 w 81"/>
                  <a:gd name="T11" fmla="*/ 1 h 73"/>
                  <a:gd name="T12" fmla="*/ 48 w 81"/>
                  <a:gd name="T13" fmla="*/ 0 h 73"/>
                  <a:gd name="T14" fmla="*/ 51 w 81"/>
                  <a:gd name="T15" fmla="*/ 1 h 73"/>
                  <a:gd name="T16" fmla="*/ 54 w 81"/>
                  <a:gd name="T17" fmla="*/ 2 h 73"/>
                  <a:gd name="T18" fmla="*/ 57 w 81"/>
                  <a:gd name="T19" fmla="*/ 3 h 73"/>
                  <a:gd name="T20" fmla="*/ 72 w 81"/>
                  <a:gd name="T21" fmla="*/ 13 h 73"/>
                  <a:gd name="T22" fmla="*/ 75 w 81"/>
                  <a:gd name="T23" fmla="*/ 17 h 73"/>
                  <a:gd name="T24" fmla="*/ 77 w 81"/>
                  <a:gd name="T25" fmla="*/ 21 h 73"/>
                  <a:gd name="T26" fmla="*/ 78 w 81"/>
                  <a:gd name="T27" fmla="*/ 26 h 73"/>
                  <a:gd name="T28" fmla="*/ 78 w 81"/>
                  <a:gd name="T29" fmla="*/ 31 h 73"/>
                  <a:gd name="T30" fmla="*/ 78 w 81"/>
                  <a:gd name="T31" fmla="*/ 38 h 73"/>
                  <a:gd name="T32" fmla="*/ 76 w 81"/>
                  <a:gd name="T33" fmla="*/ 44 h 73"/>
                  <a:gd name="T34" fmla="*/ 74 w 81"/>
                  <a:gd name="T35" fmla="*/ 51 h 73"/>
                  <a:gd name="T36" fmla="*/ 80 w 81"/>
                  <a:gd name="T37" fmla="*/ 60 h 73"/>
                  <a:gd name="T38" fmla="*/ 53 w 81"/>
                  <a:gd name="T39" fmla="*/ 41 h 73"/>
                  <a:gd name="T40" fmla="*/ 61 w 81"/>
                  <a:gd name="T41" fmla="*/ 41 h 73"/>
                  <a:gd name="T42" fmla="*/ 64 w 81"/>
                  <a:gd name="T43" fmla="*/ 30 h 73"/>
                  <a:gd name="T44" fmla="*/ 64 w 81"/>
                  <a:gd name="T45" fmla="*/ 21 h 73"/>
                  <a:gd name="T46" fmla="*/ 63 w 81"/>
                  <a:gd name="T47" fmla="*/ 13 h 73"/>
                  <a:gd name="T48" fmla="*/ 59 w 81"/>
                  <a:gd name="T49" fmla="*/ 10 h 73"/>
                  <a:gd name="T50" fmla="*/ 54 w 81"/>
                  <a:gd name="T51" fmla="*/ 11 h 73"/>
                  <a:gd name="T52" fmla="*/ 47 w 81"/>
                  <a:gd name="T53" fmla="*/ 13 h 73"/>
                  <a:gd name="T54" fmla="*/ 41 w 81"/>
                  <a:gd name="T55" fmla="*/ 17 h 73"/>
                  <a:gd name="T56" fmla="*/ 35 w 81"/>
                  <a:gd name="T57" fmla="*/ 21 h 73"/>
                  <a:gd name="T58" fmla="*/ 28 w 81"/>
                  <a:gd name="T59" fmla="*/ 27 h 73"/>
                  <a:gd name="T60" fmla="*/ 22 w 81"/>
                  <a:gd name="T61" fmla="*/ 33 h 73"/>
                  <a:gd name="T62" fmla="*/ 17 w 81"/>
                  <a:gd name="T63" fmla="*/ 40 h 73"/>
                  <a:gd name="T64" fmla="*/ 0 w 81"/>
                  <a:gd name="T65"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1" name="Group 71">
              <a:extLst>
                <a:ext uri="{FF2B5EF4-FFF2-40B4-BE49-F238E27FC236}">
                  <a16:creationId xmlns:a16="http://schemas.microsoft.com/office/drawing/2014/main" id="{E6E394B6-B185-1531-FF76-227B4FDE1FA2}"/>
                </a:ext>
              </a:extLst>
            </p:cNvPr>
            <p:cNvGrpSpPr>
              <a:grpSpLocks/>
            </p:cNvGrpSpPr>
            <p:nvPr/>
          </p:nvGrpSpPr>
          <p:grpSpPr bwMode="auto">
            <a:xfrm>
              <a:off x="529781" y="3989388"/>
              <a:ext cx="225425" cy="125412"/>
              <a:chOff x="949" y="2129"/>
              <a:chExt cx="142" cy="79"/>
            </a:xfrm>
            <a:effectLst/>
          </p:grpSpPr>
          <p:sp>
            <p:nvSpPr>
              <p:cNvPr id="151" name="Oval 72">
                <a:extLst>
                  <a:ext uri="{FF2B5EF4-FFF2-40B4-BE49-F238E27FC236}">
                    <a16:creationId xmlns:a16="http://schemas.microsoft.com/office/drawing/2014/main" id="{E8616851-4D19-A403-347B-2AFA46A3F17D}"/>
                  </a:ext>
                </a:extLst>
              </p:cNvPr>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52" name="Freeform 73">
                <a:extLst>
                  <a:ext uri="{FF2B5EF4-FFF2-40B4-BE49-F238E27FC236}">
                    <a16:creationId xmlns:a16="http://schemas.microsoft.com/office/drawing/2014/main" id="{6B2DCC82-589B-A540-FC16-3E33BC574B13}"/>
                  </a:ext>
                </a:extLst>
              </p:cNvPr>
              <p:cNvSpPr>
                <a:spLocks/>
              </p:cNvSpPr>
              <p:nvPr/>
            </p:nvSpPr>
            <p:spPr bwMode="auto">
              <a:xfrm>
                <a:off x="974" y="2137"/>
                <a:ext cx="83" cy="71"/>
              </a:xfrm>
              <a:custGeom>
                <a:avLst/>
                <a:gdLst>
                  <a:gd name="T0" fmla="*/ 3 w 83"/>
                  <a:gd name="T1" fmla="*/ 33 h 71"/>
                  <a:gd name="T2" fmla="*/ 10 w 83"/>
                  <a:gd name="T3" fmla="*/ 24 h 71"/>
                  <a:gd name="T4" fmla="*/ 17 w 83"/>
                  <a:gd name="T5" fmla="*/ 16 h 71"/>
                  <a:gd name="T6" fmla="*/ 24 w 83"/>
                  <a:gd name="T7" fmla="*/ 9 h 71"/>
                  <a:gd name="T8" fmla="*/ 31 w 83"/>
                  <a:gd name="T9" fmla="*/ 4 h 71"/>
                  <a:gd name="T10" fmla="*/ 39 w 83"/>
                  <a:gd name="T11" fmla="*/ 1 h 71"/>
                  <a:gd name="T12" fmla="*/ 44 w 83"/>
                  <a:gd name="T13" fmla="*/ 0 h 71"/>
                  <a:gd name="T14" fmla="*/ 47 w 83"/>
                  <a:gd name="T15" fmla="*/ 0 h 71"/>
                  <a:gd name="T16" fmla="*/ 50 w 83"/>
                  <a:gd name="T17" fmla="*/ 0 h 71"/>
                  <a:gd name="T18" fmla="*/ 53 w 83"/>
                  <a:gd name="T19" fmla="*/ 1 h 71"/>
                  <a:gd name="T20" fmla="*/ 68 w 83"/>
                  <a:gd name="T21" fmla="*/ 10 h 71"/>
                  <a:gd name="T22" fmla="*/ 71 w 83"/>
                  <a:gd name="T23" fmla="*/ 12 h 71"/>
                  <a:gd name="T24" fmla="*/ 74 w 83"/>
                  <a:gd name="T25" fmla="*/ 16 h 71"/>
                  <a:gd name="T26" fmla="*/ 76 w 83"/>
                  <a:gd name="T27" fmla="*/ 20 h 71"/>
                  <a:gd name="T28" fmla="*/ 78 w 83"/>
                  <a:gd name="T29" fmla="*/ 25 h 71"/>
                  <a:gd name="T30" fmla="*/ 78 w 83"/>
                  <a:gd name="T31" fmla="*/ 31 h 71"/>
                  <a:gd name="T32" fmla="*/ 78 w 83"/>
                  <a:gd name="T33" fmla="*/ 38 h 71"/>
                  <a:gd name="T34" fmla="*/ 77 w 83"/>
                  <a:gd name="T35" fmla="*/ 45 h 71"/>
                  <a:gd name="T36" fmla="*/ 75 w 83"/>
                  <a:gd name="T37" fmla="*/ 52 h 71"/>
                  <a:gd name="T38" fmla="*/ 58 w 83"/>
                  <a:gd name="T39" fmla="*/ 70 h 71"/>
                  <a:gd name="T40" fmla="*/ 60 w 83"/>
                  <a:gd name="T41" fmla="*/ 44 h 71"/>
                  <a:gd name="T42" fmla="*/ 62 w 83"/>
                  <a:gd name="T43" fmla="*/ 38 h 71"/>
                  <a:gd name="T44" fmla="*/ 63 w 83"/>
                  <a:gd name="T45" fmla="*/ 28 h 71"/>
                  <a:gd name="T46" fmla="*/ 63 w 83"/>
                  <a:gd name="T47" fmla="*/ 19 h 71"/>
                  <a:gd name="T48" fmla="*/ 61 w 83"/>
                  <a:gd name="T49" fmla="*/ 11 h 71"/>
                  <a:gd name="T50" fmla="*/ 57 w 83"/>
                  <a:gd name="T51" fmla="*/ 8 h 71"/>
                  <a:gd name="T52" fmla="*/ 51 w 83"/>
                  <a:gd name="T53" fmla="*/ 10 h 71"/>
                  <a:gd name="T54" fmla="*/ 45 w 83"/>
                  <a:gd name="T55" fmla="*/ 12 h 71"/>
                  <a:gd name="T56" fmla="*/ 39 w 83"/>
                  <a:gd name="T57" fmla="*/ 16 h 71"/>
                  <a:gd name="T58" fmla="*/ 33 w 83"/>
                  <a:gd name="T59" fmla="*/ 21 h 71"/>
                  <a:gd name="T60" fmla="*/ 28 w 83"/>
                  <a:gd name="T61" fmla="*/ 28 h 71"/>
                  <a:gd name="T62" fmla="*/ 22 w 83"/>
                  <a:gd name="T63" fmla="*/ 34 h 71"/>
                  <a:gd name="T64" fmla="*/ 17 w 83"/>
                  <a:gd name="T65" fmla="*/ 42 h 71"/>
                  <a:gd name="T66" fmla="*/ 0 w 83"/>
                  <a:gd name="T67"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2" name="Group 74">
              <a:extLst>
                <a:ext uri="{FF2B5EF4-FFF2-40B4-BE49-F238E27FC236}">
                  <a16:creationId xmlns:a16="http://schemas.microsoft.com/office/drawing/2014/main" id="{51802184-2B5C-5BA2-088F-83BFD01F48E9}"/>
                </a:ext>
              </a:extLst>
            </p:cNvPr>
            <p:cNvGrpSpPr>
              <a:grpSpLocks/>
            </p:cNvGrpSpPr>
            <p:nvPr/>
          </p:nvGrpSpPr>
          <p:grpSpPr bwMode="auto">
            <a:xfrm>
              <a:off x="415481" y="3390900"/>
              <a:ext cx="225425" cy="133350"/>
              <a:chOff x="877" y="1752"/>
              <a:chExt cx="142" cy="84"/>
            </a:xfrm>
            <a:effectLst/>
          </p:grpSpPr>
          <p:sp>
            <p:nvSpPr>
              <p:cNvPr id="149" name="Oval 75">
                <a:extLst>
                  <a:ext uri="{FF2B5EF4-FFF2-40B4-BE49-F238E27FC236}">
                    <a16:creationId xmlns:a16="http://schemas.microsoft.com/office/drawing/2014/main" id="{1E5DAD63-D878-A6E7-C22E-EA0363DE3A5B}"/>
                  </a:ext>
                </a:extLst>
              </p:cNvPr>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50" name="Freeform 76">
                <a:extLst>
                  <a:ext uri="{FF2B5EF4-FFF2-40B4-BE49-F238E27FC236}">
                    <a16:creationId xmlns:a16="http://schemas.microsoft.com/office/drawing/2014/main" id="{E15F2705-B043-395E-D206-B6DB6654DC9E}"/>
                  </a:ext>
                </a:extLst>
              </p:cNvPr>
              <p:cNvSpPr>
                <a:spLocks/>
              </p:cNvSpPr>
              <p:nvPr/>
            </p:nvSpPr>
            <p:spPr bwMode="auto">
              <a:xfrm>
                <a:off x="917" y="1758"/>
                <a:ext cx="73" cy="78"/>
              </a:xfrm>
              <a:custGeom>
                <a:avLst/>
                <a:gdLst>
                  <a:gd name="T0" fmla="*/ 19 w 73"/>
                  <a:gd name="T1" fmla="*/ 72 h 78"/>
                  <a:gd name="T2" fmla="*/ 12 w 73"/>
                  <a:gd name="T3" fmla="*/ 63 h 78"/>
                  <a:gd name="T4" fmla="*/ 7 w 73"/>
                  <a:gd name="T5" fmla="*/ 54 h 78"/>
                  <a:gd name="T6" fmla="*/ 3 w 73"/>
                  <a:gd name="T7" fmla="*/ 45 h 78"/>
                  <a:gd name="T8" fmla="*/ 1 w 73"/>
                  <a:gd name="T9" fmla="*/ 37 h 78"/>
                  <a:gd name="T10" fmla="*/ 0 w 73"/>
                  <a:gd name="T11" fmla="*/ 29 h 78"/>
                  <a:gd name="T12" fmla="*/ 1 w 73"/>
                  <a:gd name="T13" fmla="*/ 22 h 78"/>
                  <a:gd name="T14" fmla="*/ 4 w 73"/>
                  <a:gd name="T15" fmla="*/ 17 h 78"/>
                  <a:gd name="T16" fmla="*/ 18 w 73"/>
                  <a:gd name="T17" fmla="*/ 4 h 78"/>
                  <a:gd name="T18" fmla="*/ 22 w 73"/>
                  <a:gd name="T19" fmla="*/ 2 h 78"/>
                  <a:gd name="T20" fmla="*/ 26 w 73"/>
                  <a:gd name="T21" fmla="*/ 0 h 78"/>
                  <a:gd name="T22" fmla="*/ 31 w 73"/>
                  <a:gd name="T23" fmla="*/ 0 h 78"/>
                  <a:gd name="T24" fmla="*/ 36 w 73"/>
                  <a:gd name="T25" fmla="*/ 0 h 78"/>
                  <a:gd name="T26" fmla="*/ 42 w 73"/>
                  <a:gd name="T27" fmla="*/ 1 h 78"/>
                  <a:gd name="T28" fmla="*/ 48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6 w 73"/>
                  <a:gd name="T61" fmla="*/ 55 h 78"/>
                  <a:gd name="T62" fmla="*/ 32 w 73"/>
                  <a:gd name="T63" fmla="*/ 63 h 78"/>
                  <a:gd name="T64" fmla="*/ 23 w 73"/>
                  <a:gd name="T65"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3" name="Group 77">
              <a:extLst>
                <a:ext uri="{FF2B5EF4-FFF2-40B4-BE49-F238E27FC236}">
                  <a16:creationId xmlns:a16="http://schemas.microsoft.com/office/drawing/2014/main" id="{8AEB7368-D7A9-5E03-F1A4-EE7A0E5AD2FB}"/>
                </a:ext>
              </a:extLst>
            </p:cNvPr>
            <p:cNvGrpSpPr>
              <a:grpSpLocks/>
            </p:cNvGrpSpPr>
            <p:nvPr/>
          </p:nvGrpSpPr>
          <p:grpSpPr bwMode="auto">
            <a:xfrm>
              <a:off x="567881" y="3438525"/>
              <a:ext cx="225425" cy="130175"/>
              <a:chOff x="973" y="1782"/>
              <a:chExt cx="142" cy="82"/>
            </a:xfrm>
            <a:effectLst/>
          </p:grpSpPr>
          <p:sp>
            <p:nvSpPr>
              <p:cNvPr id="147" name="Oval 78">
                <a:extLst>
                  <a:ext uri="{FF2B5EF4-FFF2-40B4-BE49-F238E27FC236}">
                    <a16:creationId xmlns:a16="http://schemas.microsoft.com/office/drawing/2014/main" id="{5B755EAB-8052-9E6B-CD63-0DE4BBA192E5}"/>
                  </a:ext>
                </a:extLst>
              </p:cNvPr>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48" name="Freeform 79">
                <a:extLst>
                  <a:ext uri="{FF2B5EF4-FFF2-40B4-BE49-F238E27FC236}">
                    <a16:creationId xmlns:a16="http://schemas.microsoft.com/office/drawing/2014/main" id="{F87008CF-45B6-FD2D-1487-04684F641CAA}"/>
                  </a:ext>
                </a:extLst>
              </p:cNvPr>
              <p:cNvSpPr>
                <a:spLocks/>
              </p:cNvSpPr>
              <p:nvPr/>
            </p:nvSpPr>
            <p:spPr bwMode="auto">
              <a:xfrm>
                <a:off x="1010" y="1786"/>
                <a:ext cx="73" cy="78"/>
              </a:xfrm>
              <a:custGeom>
                <a:avLst/>
                <a:gdLst>
                  <a:gd name="T0" fmla="*/ 20 w 73"/>
                  <a:gd name="T1" fmla="*/ 73 h 78"/>
                  <a:gd name="T2" fmla="*/ 13 w 73"/>
                  <a:gd name="T3" fmla="*/ 64 h 78"/>
                  <a:gd name="T4" fmla="*/ 8 w 73"/>
                  <a:gd name="T5" fmla="*/ 55 h 78"/>
                  <a:gd name="T6" fmla="*/ 4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2 h 78"/>
                  <a:gd name="T36" fmla="*/ 48 w 73"/>
                  <a:gd name="T37" fmla="*/ 22 h 78"/>
                  <a:gd name="T38" fmla="*/ 38 w 73"/>
                  <a:gd name="T39" fmla="*/ 16 h 78"/>
                  <a:gd name="T40" fmla="*/ 29 w 73"/>
                  <a:gd name="T41" fmla="*/ 12 h 78"/>
                  <a:gd name="T42" fmla="*/ 22 w 73"/>
                  <a:gd name="T43" fmla="*/ 11 h 78"/>
                  <a:gd name="T44" fmla="*/ 19 w 73"/>
                  <a:gd name="T45" fmla="*/ 10 h 78"/>
                  <a:gd name="T46" fmla="*/ 15 w 73"/>
                  <a:gd name="T47" fmla="*/ 11 h 78"/>
                  <a:gd name="T48" fmla="*/ 12 w 73"/>
                  <a:gd name="T49" fmla="*/ 14 h 78"/>
                  <a:gd name="T50" fmla="*/ 12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4 w 73"/>
                  <a:gd name="T65"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4" name="Group 80">
              <a:extLst>
                <a:ext uri="{FF2B5EF4-FFF2-40B4-BE49-F238E27FC236}">
                  <a16:creationId xmlns:a16="http://schemas.microsoft.com/office/drawing/2014/main" id="{3A776A78-E70E-5F3D-5C1F-3118F7901578}"/>
                </a:ext>
              </a:extLst>
            </p:cNvPr>
            <p:cNvGrpSpPr>
              <a:grpSpLocks/>
            </p:cNvGrpSpPr>
            <p:nvPr/>
          </p:nvGrpSpPr>
          <p:grpSpPr bwMode="auto">
            <a:xfrm>
              <a:off x="5890768" y="3822700"/>
              <a:ext cx="125413" cy="225425"/>
              <a:chOff x="4326" y="2024"/>
              <a:chExt cx="79" cy="142"/>
            </a:xfrm>
            <a:effectLst/>
          </p:grpSpPr>
          <p:sp>
            <p:nvSpPr>
              <p:cNvPr id="145" name="Oval 81">
                <a:extLst>
                  <a:ext uri="{FF2B5EF4-FFF2-40B4-BE49-F238E27FC236}">
                    <a16:creationId xmlns:a16="http://schemas.microsoft.com/office/drawing/2014/main" id="{81751FE7-62CE-43ED-B963-829652331FCC}"/>
                  </a:ext>
                </a:extLst>
              </p:cNvPr>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46" name="Freeform 82">
                <a:extLst>
                  <a:ext uri="{FF2B5EF4-FFF2-40B4-BE49-F238E27FC236}">
                    <a16:creationId xmlns:a16="http://schemas.microsoft.com/office/drawing/2014/main" id="{31B93A83-2D08-072C-21D5-82CFABAA492E}"/>
                  </a:ext>
                </a:extLst>
              </p:cNvPr>
              <p:cNvSpPr>
                <a:spLocks/>
              </p:cNvSpPr>
              <p:nvPr/>
            </p:nvSpPr>
            <p:spPr bwMode="auto">
              <a:xfrm>
                <a:off x="4332" y="2058"/>
                <a:ext cx="73" cy="79"/>
              </a:xfrm>
              <a:custGeom>
                <a:avLst/>
                <a:gdLst>
                  <a:gd name="T0" fmla="*/ 22 w 73"/>
                  <a:gd name="T1" fmla="*/ 74 h 79"/>
                  <a:gd name="T2" fmla="*/ 15 w 73"/>
                  <a:gd name="T3" fmla="*/ 65 h 79"/>
                  <a:gd name="T4" fmla="*/ 8 w 73"/>
                  <a:gd name="T5" fmla="*/ 56 h 79"/>
                  <a:gd name="T6" fmla="*/ 4 w 73"/>
                  <a:gd name="T7" fmla="*/ 48 h 79"/>
                  <a:gd name="T8" fmla="*/ 1 w 73"/>
                  <a:gd name="T9" fmla="*/ 39 h 79"/>
                  <a:gd name="T10" fmla="*/ 0 w 73"/>
                  <a:gd name="T11" fmla="*/ 32 h 79"/>
                  <a:gd name="T12" fmla="*/ 1 w 73"/>
                  <a:gd name="T13" fmla="*/ 25 h 79"/>
                  <a:gd name="T14" fmla="*/ 3 w 73"/>
                  <a:gd name="T15" fmla="*/ 19 h 79"/>
                  <a:gd name="T16" fmla="*/ 5 w 73"/>
                  <a:gd name="T17" fmla="*/ 17 h 79"/>
                  <a:gd name="T18" fmla="*/ 18 w 73"/>
                  <a:gd name="T19" fmla="*/ 4 h 79"/>
                  <a:gd name="T20" fmla="*/ 21 w 73"/>
                  <a:gd name="T21" fmla="*/ 2 h 79"/>
                  <a:gd name="T22" fmla="*/ 26 w 73"/>
                  <a:gd name="T23" fmla="*/ 0 h 79"/>
                  <a:gd name="T24" fmla="*/ 31 w 73"/>
                  <a:gd name="T25" fmla="*/ 0 h 79"/>
                  <a:gd name="T26" fmla="*/ 37 w 73"/>
                  <a:gd name="T27" fmla="*/ 1 h 79"/>
                  <a:gd name="T28" fmla="*/ 43 w 73"/>
                  <a:gd name="T29" fmla="*/ 2 h 79"/>
                  <a:gd name="T30" fmla="*/ 49 w 73"/>
                  <a:gd name="T31" fmla="*/ 5 h 79"/>
                  <a:gd name="T32" fmla="*/ 56 w 73"/>
                  <a:gd name="T33" fmla="*/ 8 h 79"/>
                  <a:gd name="T34" fmla="*/ 65 w 73"/>
                  <a:gd name="T35" fmla="*/ 4 h 79"/>
                  <a:gd name="T36" fmla="*/ 41 w 73"/>
                  <a:gd name="T37" fmla="*/ 28 h 79"/>
                  <a:gd name="T38" fmla="*/ 42 w 73"/>
                  <a:gd name="T39" fmla="*/ 19 h 79"/>
                  <a:gd name="T40" fmla="*/ 33 w 73"/>
                  <a:gd name="T41" fmla="*/ 15 h 79"/>
                  <a:gd name="T42" fmla="*/ 26 w 73"/>
                  <a:gd name="T43" fmla="*/ 13 h 79"/>
                  <a:gd name="T44" fmla="*/ 21 w 73"/>
                  <a:gd name="T45" fmla="*/ 12 h 79"/>
                  <a:gd name="T46" fmla="*/ 17 w 73"/>
                  <a:gd name="T47" fmla="*/ 12 h 79"/>
                  <a:gd name="T48" fmla="*/ 14 w 73"/>
                  <a:gd name="T49" fmla="*/ 12 h 79"/>
                  <a:gd name="T50" fmla="*/ 12 w 73"/>
                  <a:gd name="T51" fmla="*/ 16 h 79"/>
                  <a:gd name="T52" fmla="*/ 12 w 73"/>
                  <a:gd name="T53" fmla="*/ 22 h 79"/>
                  <a:gd name="T54" fmla="*/ 13 w 73"/>
                  <a:gd name="T55" fmla="*/ 28 h 79"/>
                  <a:gd name="T56" fmla="*/ 15 w 73"/>
                  <a:gd name="T57" fmla="*/ 35 h 79"/>
                  <a:gd name="T58" fmla="*/ 18 w 73"/>
                  <a:gd name="T59" fmla="*/ 42 h 79"/>
                  <a:gd name="T60" fmla="*/ 23 w 73"/>
                  <a:gd name="T61" fmla="*/ 49 h 79"/>
                  <a:gd name="T62" fmla="*/ 28 w 73"/>
                  <a:gd name="T63" fmla="*/ 57 h 79"/>
                  <a:gd name="T64" fmla="*/ 34 w 73"/>
                  <a:gd name="T65" fmla="*/ 64 h 79"/>
                  <a:gd name="T66" fmla="*/ 26 w 73"/>
                  <a:gd name="T6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65" name="Group 83">
              <a:extLst>
                <a:ext uri="{FF2B5EF4-FFF2-40B4-BE49-F238E27FC236}">
                  <a16:creationId xmlns:a16="http://schemas.microsoft.com/office/drawing/2014/main" id="{2147420D-9680-8ED8-6D89-6E0D9CDCF487}"/>
                </a:ext>
              </a:extLst>
            </p:cNvPr>
            <p:cNvGrpSpPr>
              <a:grpSpLocks/>
            </p:cNvGrpSpPr>
            <p:nvPr/>
          </p:nvGrpSpPr>
          <p:grpSpPr bwMode="auto">
            <a:xfrm>
              <a:off x="5646293" y="3814763"/>
              <a:ext cx="225425" cy="133350"/>
              <a:chOff x="4172" y="2019"/>
              <a:chExt cx="142" cy="84"/>
            </a:xfrm>
            <a:effectLst/>
          </p:grpSpPr>
          <p:sp>
            <p:nvSpPr>
              <p:cNvPr id="143" name="Oval 84">
                <a:extLst>
                  <a:ext uri="{FF2B5EF4-FFF2-40B4-BE49-F238E27FC236}">
                    <a16:creationId xmlns:a16="http://schemas.microsoft.com/office/drawing/2014/main" id="{122CE195-6E86-CF57-491F-256E844A84EF}"/>
                  </a:ext>
                </a:extLst>
              </p:cNvPr>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44" name="Freeform 85">
                <a:extLst>
                  <a:ext uri="{FF2B5EF4-FFF2-40B4-BE49-F238E27FC236}">
                    <a16:creationId xmlns:a16="http://schemas.microsoft.com/office/drawing/2014/main" id="{806DD8C8-C2A0-1B43-81DB-559F8346D629}"/>
                  </a:ext>
                </a:extLst>
              </p:cNvPr>
              <p:cNvSpPr>
                <a:spLocks/>
              </p:cNvSpPr>
              <p:nvPr/>
            </p:nvSpPr>
            <p:spPr bwMode="auto">
              <a:xfrm>
                <a:off x="4212" y="2025"/>
                <a:ext cx="73" cy="78"/>
              </a:xfrm>
              <a:custGeom>
                <a:avLst/>
                <a:gdLst>
                  <a:gd name="T0" fmla="*/ 19 w 73"/>
                  <a:gd name="T1" fmla="*/ 73 h 78"/>
                  <a:gd name="T2" fmla="*/ 13 w 73"/>
                  <a:gd name="T3" fmla="*/ 64 h 78"/>
                  <a:gd name="T4" fmla="*/ 7 w 73"/>
                  <a:gd name="T5" fmla="*/ 55 h 78"/>
                  <a:gd name="T6" fmla="*/ 3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3 w 73"/>
                  <a:gd name="T65"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66" name="Freeform 86">
              <a:extLst>
                <a:ext uri="{FF2B5EF4-FFF2-40B4-BE49-F238E27FC236}">
                  <a16:creationId xmlns:a16="http://schemas.microsoft.com/office/drawing/2014/main" id="{9024F5AD-DAF0-8BC8-953B-6F2E0F418CA7}"/>
                </a:ext>
              </a:extLst>
            </p:cNvPr>
            <p:cNvSpPr>
              <a:spLocks/>
            </p:cNvSpPr>
            <p:nvPr/>
          </p:nvSpPr>
          <p:spPr bwMode="auto">
            <a:xfrm>
              <a:off x="1487043" y="5513388"/>
              <a:ext cx="282575" cy="142875"/>
            </a:xfrm>
            <a:custGeom>
              <a:avLst/>
              <a:gdLst>
                <a:gd name="T0" fmla="*/ 177 w 178"/>
                <a:gd name="T1" fmla="*/ 0 h 90"/>
                <a:gd name="T2" fmla="*/ 138 w 178"/>
                <a:gd name="T3" fmla="*/ 44 h 90"/>
                <a:gd name="T4" fmla="*/ 155 w 178"/>
                <a:gd name="T5" fmla="*/ 89 h 90"/>
                <a:gd name="T6" fmla="*/ 0 w 178"/>
                <a:gd name="T7" fmla="*/ 36 h 90"/>
              </a:gdLst>
              <a:ahLst/>
              <a:cxnLst>
                <a:cxn ang="0">
                  <a:pos x="T0" y="T1"/>
                </a:cxn>
                <a:cxn ang="0">
                  <a:pos x="T2" y="T3"/>
                </a:cxn>
                <a:cxn ang="0">
                  <a:pos x="T4" y="T5"/>
                </a:cxn>
                <a:cxn ang="0">
                  <a:pos x="T6" y="T7"/>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67" name="Line 87">
              <a:extLst>
                <a:ext uri="{FF2B5EF4-FFF2-40B4-BE49-F238E27FC236}">
                  <a16:creationId xmlns:a16="http://schemas.microsoft.com/office/drawing/2014/main" id="{2AC2A149-F749-66D1-FB75-E01C8369501C}"/>
                </a:ext>
              </a:extLst>
            </p:cNvPr>
            <p:cNvSpPr>
              <a:spLocks noChangeShapeType="1"/>
            </p:cNvSpPr>
            <p:nvPr/>
          </p:nvSpPr>
          <p:spPr bwMode="auto">
            <a:xfrm>
              <a:off x="674243" y="5289550"/>
              <a:ext cx="201613" cy="6350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Lst>
          </p:spPr>
          <p:txBody>
            <a:bodyPr/>
            <a:lstStyle/>
            <a:p>
              <a:endParaRPr lang="en-US" sz="1600"/>
            </a:p>
          </p:txBody>
        </p:sp>
        <p:sp>
          <p:nvSpPr>
            <p:cNvPr id="68" name="Freeform 88">
              <a:extLst>
                <a:ext uri="{FF2B5EF4-FFF2-40B4-BE49-F238E27FC236}">
                  <a16:creationId xmlns:a16="http://schemas.microsoft.com/office/drawing/2014/main" id="{F9BC2D18-8658-8286-03C3-3B8AA93CD1C9}"/>
                </a:ext>
              </a:extLst>
            </p:cNvPr>
            <p:cNvSpPr>
              <a:spLocks/>
            </p:cNvSpPr>
            <p:nvPr/>
          </p:nvSpPr>
          <p:spPr bwMode="auto">
            <a:xfrm>
              <a:off x="618681" y="5330825"/>
              <a:ext cx="165100" cy="146050"/>
            </a:xfrm>
            <a:custGeom>
              <a:avLst/>
              <a:gdLst>
                <a:gd name="T0" fmla="*/ 0 w 104"/>
                <a:gd name="T1" fmla="*/ 67 h 92"/>
                <a:gd name="T2" fmla="*/ 73 w 104"/>
                <a:gd name="T3" fmla="*/ 91 h 92"/>
                <a:gd name="T4" fmla="*/ 103 w 104"/>
                <a:gd name="T5" fmla="*/ 0 h 92"/>
              </a:gdLst>
              <a:ahLst/>
              <a:cxnLst>
                <a:cxn ang="0">
                  <a:pos x="T0" y="T1"/>
                </a:cxn>
                <a:cxn ang="0">
                  <a:pos x="T2" y="T3"/>
                </a:cxn>
                <a:cxn ang="0">
                  <a:pos x="T4" y="T5"/>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69" name="Freeform 89">
              <a:extLst>
                <a:ext uri="{FF2B5EF4-FFF2-40B4-BE49-F238E27FC236}">
                  <a16:creationId xmlns:a16="http://schemas.microsoft.com/office/drawing/2014/main" id="{AB9160FE-763E-9E19-0813-8D3E7389C774}"/>
                </a:ext>
              </a:extLst>
            </p:cNvPr>
            <p:cNvSpPr>
              <a:spLocks/>
            </p:cNvSpPr>
            <p:nvPr/>
          </p:nvSpPr>
          <p:spPr bwMode="auto">
            <a:xfrm>
              <a:off x="2039493" y="5470525"/>
              <a:ext cx="82550" cy="268288"/>
            </a:xfrm>
            <a:custGeom>
              <a:avLst/>
              <a:gdLst>
                <a:gd name="T0" fmla="*/ 8 w 52"/>
                <a:gd name="T1" fmla="*/ 0 h 169"/>
                <a:gd name="T2" fmla="*/ 51 w 52"/>
                <a:gd name="T3" fmla="*/ 54 h 169"/>
                <a:gd name="T4" fmla="*/ 0 w 52"/>
                <a:gd name="T5" fmla="*/ 168 h 169"/>
              </a:gdLst>
              <a:ahLst/>
              <a:cxnLst>
                <a:cxn ang="0">
                  <a:pos x="T0" y="T1"/>
                </a:cxn>
                <a:cxn ang="0">
                  <a:pos x="T2" y="T3"/>
                </a:cxn>
                <a:cxn ang="0">
                  <a:pos x="T4" y="T5"/>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70" name="Oval 90">
              <a:extLst>
                <a:ext uri="{FF2B5EF4-FFF2-40B4-BE49-F238E27FC236}">
                  <a16:creationId xmlns:a16="http://schemas.microsoft.com/office/drawing/2014/main" id="{8965117A-0901-0E62-9C50-4A281851541E}"/>
                </a:ext>
              </a:extLst>
            </p:cNvPr>
            <p:cNvSpPr>
              <a:spLocks noChangeArrowheads="1"/>
            </p:cNvSpPr>
            <p:nvPr/>
          </p:nvSpPr>
          <p:spPr bwMode="auto">
            <a:xfrm>
              <a:off x="1766443" y="5445125"/>
              <a:ext cx="325438" cy="1746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sz="1600"/>
            </a:p>
          </p:txBody>
        </p:sp>
        <p:sp>
          <p:nvSpPr>
            <p:cNvPr id="71" name="Freeform 91">
              <a:extLst>
                <a:ext uri="{FF2B5EF4-FFF2-40B4-BE49-F238E27FC236}">
                  <a16:creationId xmlns:a16="http://schemas.microsoft.com/office/drawing/2014/main" id="{61896088-9ECE-C471-9DB4-5A8BFB7A0389}"/>
                </a:ext>
              </a:extLst>
            </p:cNvPr>
            <p:cNvSpPr>
              <a:spLocks/>
            </p:cNvSpPr>
            <p:nvPr/>
          </p:nvSpPr>
          <p:spPr bwMode="auto">
            <a:xfrm>
              <a:off x="3225356" y="5018088"/>
              <a:ext cx="388937" cy="601662"/>
            </a:xfrm>
            <a:custGeom>
              <a:avLst/>
              <a:gdLst>
                <a:gd name="T0" fmla="*/ 244 w 245"/>
                <a:gd name="T1" fmla="*/ 378 h 379"/>
                <a:gd name="T2" fmla="*/ 90 w 245"/>
                <a:gd name="T3" fmla="*/ 252 h 379"/>
                <a:gd name="T4" fmla="*/ 42 w 245"/>
                <a:gd name="T5" fmla="*/ 180 h 379"/>
                <a:gd name="T6" fmla="*/ 0 w 245"/>
                <a:gd name="T7" fmla="*/ 0 h 379"/>
              </a:gdLst>
              <a:ahLst/>
              <a:cxnLst>
                <a:cxn ang="0">
                  <a:pos x="T0" y="T1"/>
                </a:cxn>
                <a:cxn ang="0">
                  <a:pos x="T2" y="T3"/>
                </a:cxn>
                <a:cxn ang="0">
                  <a:pos x="T4" y="T5"/>
                </a:cxn>
                <a:cxn ang="0">
                  <a:pos x="T6" y="T7"/>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72" name="Rectangle 92">
              <a:extLst>
                <a:ext uri="{FF2B5EF4-FFF2-40B4-BE49-F238E27FC236}">
                  <a16:creationId xmlns:a16="http://schemas.microsoft.com/office/drawing/2014/main" id="{4999E42C-DEA8-5A67-1E64-9E182EE47D84}"/>
                </a:ext>
              </a:extLst>
            </p:cNvPr>
            <p:cNvSpPr>
              <a:spLocks noChangeArrowheads="1"/>
            </p:cNvSpPr>
            <p:nvPr/>
          </p:nvSpPr>
          <p:spPr bwMode="auto">
            <a:xfrm rot="1140000">
              <a:off x="445643" y="53562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sz="1600"/>
            </a:p>
          </p:txBody>
        </p:sp>
        <p:sp>
          <p:nvSpPr>
            <p:cNvPr id="73" name="Rectangle 93">
              <a:extLst>
                <a:ext uri="{FF2B5EF4-FFF2-40B4-BE49-F238E27FC236}">
                  <a16:creationId xmlns:a16="http://schemas.microsoft.com/office/drawing/2014/main" id="{C57C5264-AD12-B052-5366-AB50A0F87E25}"/>
                </a:ext>
              </a:extLst>
            </p:cNvPr>
            <p:cNvSpPr>
              <a:spLocks noChangeArrowheads="1"/>
            </p:cNvSpPr>
            <p:nvPr/>
          </p:nvSpPr>
          <p:spPr bwMode="auto">
            <a:xfrm rot="1140000">
              <a:off x="498031" y="52070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sz="1600"/>
            </a:p>
          </p:txBody>
        </p:sp>
        <p:sp>
          <p:nvSpPr>
            <p:cNvPr id="74" name="Rectangle 94">
              <a:extLst>
                <a:ext uri="{FF2B5EF4-FFF2-40B4-BE49-F238E27FC236}">
                  <a16:creationId xmlns:a16="http://schemas.microsoft.com/office/drawing/2014/main" id="{81800F5C-5CE7-5A75-2C5E-0D92316229E8}"/>
                </a:ext>
              </a:extLst>
            </p:cNvPr>
            <p:cNvSpPr>
              <a:spLocks noChangeArrowheads="1"/>
            </p:cNvSpPr>
            <p:nvPr/>
          </p:nvSpPr>
          <p:spPr bwMode="auto">
            <a:xfrm rot="1140000">
              <a:off x="855218" y="54149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sz="1600"/>
            </a:p>
          </p:txBody>
        </p:sp>
        <p:sp>
          <p:nvSpPr>
            <p:cNvPr id="75" name="Rectangle 95">
              <a:extLst>
                <a:ext uri="{FF2B5EF4-FFF2-40B4-BE49-F238E27FC236}">
                  <a16:creationId xmlns:a16="http://schemas.microsoft.com/office/drawing/2014/main" id="{401574BC-B816-D196-D2A0-1BB8EEC21EFD}"/>
                </a:ext>
              </a:extLst>
            </p:cNvPr>
            <p:cNvSpPr>
              <a:spLocks noChangeArrowheads="1"/>
            </p:cNvSpPr>
            <p:nvPr/>
          </p:nvSpPr>
          <p:spPr bwMode="auto">
            <a:xfrm>
              <a:off x="-63944" y="4674513"/>
              <a:ext cx="871900"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square" lIns="91440" tIns="0" rIns="91440" bIns="0">
              <a:spAutoFit/>
            </a:bodyPr>
            <a:lstStyle/>
            <a:p>
              <a:pPr algn="ctr" eaLnBrk="0" hangingPunct="0"/>
              <a:r>
                <a:rPr lang="en-US" sz="1200" dirty="0">
                  <a:solidFill>
                    <a:schemeClr val="tx1"/>
                  </a:solidFill>
                </a:rPr>
                <a:t>Polarized</a:t>
              </a:r>
              <a:br>
                <a:rPr lang="en-US" sz="1200" dirty="0">
                  <a:solidFill>
                    <a:schemeClr val="tx1"/>
                  </a:solidFill>
                </a:rPr>
              </a:br>
              <a:r>
                <a:rPr lang="en-US" sz="1200" dirty="0">
                  <a:solidFill>
                    <a:schemeClr val="tx1"/>
                  </a:solidFill>
                </a:rPr>
                <a:t>Source</a:t>
              </a:r>
            </a:p>
          </p:txBody>
        </p:sp>
        <p:grpSp>
          <p:nvGrpSpPr>
            <p:cNvPr id="76" name="Group 110">
              <a:extLst>
                <a:ext uri="{FF2B5EF4-FFF2-40B4-BE49-F238E27FC236}">
                  <a16:creationId xmlns:a16="http://schemas.microsoft.com/office/drawing/2014/main" id="{2ED9EFE0-145A-3575-640E-8B510268CC48}"/>
                </a:ext>
              </a:extLst>
            </p:cNvPr>
            <p:cNvGrpSpPr>
              <a:grpSpLocks/>
            </p:cNvGrpSpPr>
            <p:nvPr/>
          </p:nvGrpSpPr>
          <p:grpSpPr bwMode="auto">
            <a:xfrm>
              <a:off x="1831531" y="5643563"/>
              <a:ext cx="153987" cy="174625"/>
              <a:chOff x="1769" y="3171"/>
              <a:chExt cx="97" cy="110"/>
            </a:xfrm>
            <a:effectLst/>
          </p:grpSpPr>
          <p:sp>
            <p:nvSpPr>
              <p:cNvPr id="138" name="Oval 111">
                <a:extLst>
                  <a:ext uri="{FF2B5EF4-FFF2-40B4-BE49-F238E27FC236}">
                    <a16:creationId xmlns:a16="http://schemas.microsoft.com/office/drawing/2014/main" id="{86C1F5BE-30C0-2E61-2EFE-62911B37FC75}"/>
                  </a:ext>
                </a:extLst>
              </p:cNvPr>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9" name="Line 112">
                <a:extLst>
                  <a:ext uri="{FF2B5EF4-FFF2-40B4-BE49-F238E27FC236}">
                    <a16:creationId xmlns:a16="http://schemas.microsoft.com/office/drawing/2014/main" id="{BC710ECB-E953-2109-7DD8-76F873FF1215}"/>
                  </a:ext>
                </a:extLst>
              </p:cNvPr>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40" name="Line 113">
                <a:extLst>
                  <a:ext uri="{FF2B5EF4-FFF2-40B4-BE49-F238E27FC236}">
                    <a16:creationId xmlns:a16="http://schemas.microsoft.com/office/drawing/2014/main" id="{FB03E932-E7AE-B75D-72F3-46EB1AB508F5}"/>
                  </a:ext>
                </a:extLst>
              </p:cNvPr>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41" name="Line 114">
                <a:extLst>
                  <a:ext uri="{FF2B5EF4-FFF2-40B4-BE49-F238E27FC236}">
                    <a16:creationId xmlns:a16="http://schemas.microsoft.com/office/drawing/2014/main" id="{667C7EBB-895A-7090-AAD2-80F7AD2BE59D}"/>
                  </a:ext>
                </a:extLst>
              </p:cNvPr>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42" name="Line 115">
                <a:extLst>
                  <a:ext uri="{FF2B5EF4-FFF2-40B4-BE49-F238E27FC236}">
                    <a16:creationId xmlns:a16="http://schemas.microsoft.com/office/drawing/2014/main" id="{5113E1CD-3048-AAB3-1A1C-54FB9B949846}"/>
                  </a:ext>
                </a:extLst>
              </p:cNvPr>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77" name="Group 116">
              <a:extLst>
                <a:ext uri="{FF2B5EF4-FFF2-40B4-BE49-F238E27FC236}">
                  <a16:creationId xmlns:a16="http://schemas.microsoft.com/office/drawing/2014/main" id="{FBF20AF2-83CE-F285-87BD-3F50F1EB4E13}"/>
                </a:ext>
              </a:extLst>
            </p:cNvPr>
            <p:cNvGrpSpPr>
              <a:grpSpLocks/>
            </p:cNvGrpSpPr>
            <p:nvPr/>
          </p:nvGrpSpPr>
          <p:grpSpPr bwMode="auto">
            <a:xfrm>
              <a:off x="3519043" y="2886075"/>
              <a:ext cx="144463" cy="188913"/>
              <a:chOff x="2832" y="1434"/>
              <a:chExt cx="91" cy="119"/>
            </a:xfrm>
            <a:effectLst/>
          </p:grpSpPr>
          <p:sp>
            <p:nvSpPr>
              <p:cNvPr id="133" name="Oval 117">
                <a:extLst>
                  <a:ext uri="{FF2B5EF4-FFF2-40B4-BE49-F238E27FC236}">
                    <a16:creationId xmlns:a16="http://schemas.microsoft.com/office/drawing/2014/main" id="{FF1B7A7E-420C-C9A0-6AE9-307772AB367A}"/>
                  </a:ext>
                </a:extLst>
              </p:cNvPr>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4" name="Line 118">
                <a:extLst>
                  <a:ext uri="{FF2B5EF4-FFF2-40B4-BE49-F238E27FC236}">
                    <a16:creationId xmlns:a16="http://schemas.microsoft.com/office/drawing/2014/main" id="{B798F9A0-A6DC-7AE2-FA42-6885B12BD520}"/>
                  </a:ext>
                </a:extLst>
              </p:cNvPr>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5" name="Line 119">
                <a:extLst>
                  <a:ext uri="{FF2B5EF4-FFF2-40B4-BE49-F238E27FC236}">
                    <a16:creationId xmlns:a16="http://schemas.microsoft.com/office/drawing/2014/main" id="{5B67A6E1-9636-09AC-1C91-7EB73A9F99B0}"/>
                  </a:ext>
                </a:extLst>
              </p:cNvPr>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6" name="Line 120">
                <a:extLst>
                  <a:ext uri="{FF2B5EF4-FFF2-40B4-BE49-F238E27FC236}">
                    <a16:creationId xmlns:a16="http://schemas.microsoft.com/office/drawing/2014/main" id="{B075DAE3-572E-A116-5EAB-1EF9B0F75815}"/>
                  </a:ext>
                </a:extLst>
              </p:cNvPr>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7" name="Line 121">
                <a:extLst>
                  <a:ext uri="{FF2B5EF4-FFF2-40B4-BE49-F238E27FC236}">
                    <a16:creationId xmlns:a16="http://schemas.microsoft.com/office/drawing/2014/main" id="{6EFD0A84-C085-7CB3-2D35-8C0595BC5253}"/>
                  </a:ext>
                </a:extLst>
              </p:cNvPr>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78" name="Group 122">
              <a:extLst>
                <a:ext uri="{FF2B5EF4-FFF2-40B4-BE49-F238E27FC236}">
                  <a16:creationId xmlns:a16="http://schemas.microsoft.com/office/drawing/2014/main" id="{817B80AE-DF84-95E4-E2D2-EFC22F6A4D4E}"/>
                </a:ext>
              </a:extLst>
            </p:cNvPr>
            <p:cNvGrpSpPr>
              <a:grpSpLocks/>
            </p:cNvGrpSpPr>
            <p:nvPr/>
          </p:nvGrpSpPr>
          <p:grpSpPr bwMode="auto">
            <a:xfrm>
              <a:off x="3420618" y="2760663"/>
              <a:ext cx="152400" cy="188912"/>
              <a:chOff x="2770" y="1355"/>
              <a:chExt cx="96" cy="119"/>
            </a:xfrm>
            <a:effectLst/>
          </p:grpSpPr>
          <p:sp>
            <p:nvSpPr>
              <p:cNvPr id="128" name="Oval 123">
                <a:extLst>
                  <a:ext uri="{FF2B5EF4-FFF2-40B4-BE49-F238E27FC236}">
                    <a16:creationId xmlns:a16="http://schemas.microsoft.com/office/drawing/2014/main" id="{895F31BE-901E-557E-6831-C13C814075B6}"/>
                  </a:ext>
                </a:extLst>
              </p:cNvPr>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29" name="Line 124">
                <a:extLst>
                  <a:ext uri="{FF2B5EF4-FFF2-40B4-BE49-F238E27FC236}">
                    <a16:creationId xmlns:a16="http://schemas.microsoft.com/office/drawing/2014/main" id="{F81F6E73-5A39-58E2-F475-4154415F666E}"/>
                  </a:ext>
                </a:extLst>
              </p:cNvPr>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0" name="Line 125">
                <a:extLst>
                  <a:ext uri="{FF2B5EF4-FFF2-40B4-BE49-F238E27FC236}">
                    <a16:creationId xmlns:a16="http://schemas.microsoft.com/office/drawing/2014/main" id="{4507AAB0-4718-8385-2E2B-D52E48C7E05F}"/>
                  </a:ext>
                </a:extLst>
              </p:cNvPr>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1" name="Line 126">
                <a:extLst>
                  <a:ext uri="{FF2B5EF4-FFF2-40B4-BE49-F238E27FC236}">
                    <a16:creationId xmlns:a16="http://schemas.microsoft.com/office/drawing/2014/main" id="{4A3A7D49-15F3-724D-3A05-364AB28705E2}"/>
                  </a:ext>
                </a:extLst>
              </p:cNvPr>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32" name="Line 127">
                <a:extLst>
                  <a:ext uri="{FF2B5EF4-FFF2-40B4-BE49-F238E27FC236}">
                    <a16:creationId xmlns:a16="http://schemas.microsoft.com/office/drawing/2014/main" id="{E3952FDB-F243-2C70-834D-0AACB9360217}"/>
                  </a:ext>
                </a:extLst>
              </p:cNvPr>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79" name="Rectangle 128">
              <a:extLst>
                <a:ext uri="{FF2B5EF4-FFF2-40B4-BE49-F238E27FC236}">
                  <a16:creationId xmlns:a16="http://schemas.microsoft.com/office/drawing/2014/main" id="{7CCC4AA0-9D89-F80D-B105-9A060231CF17}"/>
                </a:ext>
              </a:extLst>
            </p:cNvPr>
            <p:cNvSpPr>
              <a:spLocks noChangeArrowheads="1"/>
            </p:cNvSpPr>
            <p:nvPr/>
          </p:nvSpPr>
          <p:spPr bwMode="auto">
            <a:xfrm>
              <a:off x="248687" y="5804356"/>
              <a:ext cx="1591333" cy="184666"/>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wrap="none" lIns="91440" tIns="0" rIns="91440" bIns="0">
              <a:spAutoFit/>
            </a:bodyPr>
            <a:lstStyle/>
            <a:p>
              <a:pPr algn="ctr" eaLnBrk="0" hangingPunct="0"/>
              <a:r>
                <a:rPr lang="en-US" sz="1200" dirty="0">
                  <a:solidFill>
                    <a:schemeClr val="tx1"/>
                  </a:solidFill>
                </a:rPr>
                <a:t>  200 MeV </a:t>
              </a:r>
              <a:r>
                <a:rPr lang="en-US" sz="1200" dirty="0" err="1">
                  <a:solidFill>
                    <a:schemeClr val="tx1"/>
                  </a:solidFill>
                </a:rPr>
                <a:t>Polarimeter</a:t>
              </a:r>
              <a:endParaRPr lang="en-US" sz="1200" dirty="0">
                <a:solidFill>
                  <a:schemeClr val="tx1"/>
                </a:solidFill>
              </a:endParaRPr>
            </a:p>
          </p:txBody>
        </p:sp>
        <p:sp>
          <p:nvSpPr>
            <p:cNvPr id="80" name="Rectangle 146">
              <a:extLst>
                <a:ext uri="{FF2B5EF4-FFF2-40B4-BE49-F238E27FC236}">
                  <a16:creationId xmlns:a16="http://schemas.microsoft.com/office/drawing/2014/main" id="{7411FADA-B645-BCBC-0344-F4BB78151350}"/>
                </a:ext>
              </a:extLst>
            </p:cNvPr>
            <p:cNvSpPr>
              <a:spLocks noChangeArrowheads="1"/>
            </p:cNvSpPr>
            <p:nvPr/>
          </p:nvSpPr>
          <p:spPr bwMode="auto">
            <a:xfrm>
              <a:off x="2249575" y="2419517"/>
              <a:ext cx="1000594" cy="369332"/>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wrap="none" lIns="91440" tIns="0" rIns="91440" bIns="0">
              <a:spAutoFit/>
            </a:bodyPr>
            <a:lstStyle/>
            <a:p>
              <a:pPr algn="ctr" eaLnBrk="0" hangingPunct="0"/>
              <a:r>
                <a:rPr lang="en-US" sz="1200" dirty="0">
                  <a:solidFill>
                    <a:schemeClr val="tx1"/>
                  </a:solidFill>
                </a:rPr>
                <a:t>Hydrogen Jet</a:t>
              </a:r>
              <a:br>
                <a:rPr lang="en-US" sz="1200" dirty="0">
                  <a:solidFill>
                    <a:schemeClr val="tx1"/>
                  </a:solidFill>
                </a:rPr>
              </a:br>
              <a:r>
                <a:rPr lang="en-US" sz="1200" dirty="0">
                  <a:solidFill>
                    <a:schemeClr val="tx1"/>
                  </a:solidFill>
                </a:rPr>
                <a:t>Polarimeter</a:t>
              </a:r>
            </a:p>
          </p:txBody>
        </p:sp>
        <p:sp>
          <p:nvSpPr>
            <p:cNvPr id="81" name="Rectangle 148">
              <a:extLst>
                <a:ext uri="{FF2B5EF4-FFF2-40B4-BE49-F238E27FC236}">
                  <a16:creationId xmlns:a16="http://schemas.microsoft.com/office/drawing/2014/main" id="{F1DAF81A-98DD-3E68-99AC-0D7FCE91F4AF}"/>
                </a:ext>
              </a:extLst>
            </p:cNvPr>
            <p:cNvSpPr>
              <a:spLocks noChangeArrowheads="1"/>
            </p:cNvSpPr>
            <p:nvPr/>
          </p:nvSpPr>
          <p:spPr bwMode="auto">
            <a:xfrm>
              <a:off x="946221" y="3730823"/>
              <a:ext cx="1141659" cy="276999"/>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none" lIns="91440" tIns="0" rIns="91440" bIns="0">
              <a:spAutoFit/>
            </a:bodyPr>
            <a:lstStyle/>
            <a:p>
              <a:pPr algn="ctr"/>
              <a:r>
                <a:rPr lang="en-US" b="1" dirty="0">
                  <a:solidFill>
                    <a:schemeClr val="tx1"/>
                  </a:solidFill>
                </a:rPr>
                <a:t>(s)PHENIX</a:t>
              </a:r>
            </a:p>
          </p:txBody>
        </p:sp>
        <p:sp>
          <p:nvSpPr>
            <p:cNvPr id="82" name="Rectangle 151">
              <a:extLst>
                <a:ext uri="{FF2B5EF4-FFF2-40B4-BE49-F238E27FC236}">
                  <a16:creationId xmlns:a16="http://schemas.microsoft.com/office/drawing/2014/main" id="{B3223734-1B70-8C0B-E7C0-14ECAA96385B}"/>
                </a:ext>
              </a:extLst>
            </p:cNvPr>
            <p:cNvSpPr>
              <a:spLocks noChangeArrowheads="1"/>
            </p:cNvSpPr>
            <p:nvPr/>
          </p:nvSpPr>
          <p:spPr bwMode="auto">
            <a:xfrm>
              <a:off x="2865356" y="3810000"/>
              <a:ext cx="914037" cy="307777"/>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lIns="91440" tIns="0" rIns="91440" bIns="0">
              <a:spAutoFit/>
            </a:bodyPr>
            <a:lstStyle/>
            <a:p>
              <a:pPr algn="ctr"/>
              <a:r>
                <a:rPr lang="en-US" sz="2000" b="1" dirty="0">
                  <a:solidFill>
                    <a:schemeClr val="tx1"/>
                  </a:solidFill>
                </a:rPr>
                <a:t>STAR</a:t>
              </a:r>
            </a:p>
          </p:txBody>
        </p:sp>
        <p:grpSp>
          <p:nvGrpSpPr>
            <p:cNvPr id="83" name="Group 154">
              <a:extLst>
                <a:ext uri="{FF2B5EF4-FFF2-40B4-BE49-F238E27FC236}">
                  <a16:creationId xmlns:a16="http://schemas.microsoft.com/office/drawing/2014/main" id="{ED466B7C-8743-8F35-2CBD-9062B3F6DC90}"/>
                </a:ext>
              </a:extLst>
            </p:cNvPr>
            <p:cNvGrpSpPr>
              <a:grpSpLocks/>
            </p:cNvGrpSpPr>
            <p:nvPr/>
          </p:nvGrpSpPr>
          <p:grpSpPr bwMode="auto">
            <a:xfrm>
              <a:off x="2153793" y="5972175"/>
              <a:ext cx="225425" cy="123825"/>
              <a:chOff x="2444" y="2991"/>
              <a:chExt cx="142" cy="78"/>
            </a:xfrm>
            <a:effectLst/>
          </p:grpSpPr>
          <p:sp>
            <p:nvSpPr>
              <p:cNvPr id="126" name="Oval 155">
                <a:extLst>
                  <a:ext uri="{FF2B5EF4-FFF2-40B4-BE49-F238E27FC236}">
                    <a16:creationId xmlns:a16="http://schemas.microsoft.com/office/drawing/2014/main" id="{512A550C-1E6E-54B2-3C74-697CD4480CA4}"/>
                  </a:ext>
                </a:extLst>
              </p:cNvPr>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27" name="Freeform 156">
                <a:extLst>
                  <a:ext uri="{FF2B5EF4-FFF2-40B4-BE49-F238E27FC236}">
                    <a16:creationId xmlns:a16="http://schemas.microsoft.com/office/drawing/2014/main" id="{795E3DC8-AE20-41E2-2E23-1BC443A798C6}"/>
                  </a:ext>
                </a:extLst>
              </p:cNvPr>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84" name="Group 157">
              <a:extLst>
                <a:ext uri="{FF2B5EF4-FFF2-40B4-BE49-F238E27FC236}">
                  <a16:creationId xmlns:a16="http://schemas.microsoft.com/office/drawing/2014/main" id="{D8C956B9-37F5-C683-6B48-FC2D7209DF99}"/>
                </a:ext>
              </a:extLst>
            </p:cNvPr>
            <p:cNvGrpSpPr>
              <a:grpSpLocks/>
            </p:cNvGrpSpPr>
            <p:nvPr/>
          </p:nvGrpSpPr>
          <p:grpSpPr bwMode="auto">
            <a:xfrm>
              <a:off x="3214243" y="6019800"/>
              <a:ext cx="155575" cy="153988"/>
              <a:chOff x="2834" y="3316"/>
              <a:chExt cx="98" cy="97"/>
            </a:xfrm>
            <a:effectLst/>
          </p:grpSpPr>
          <p:sp>
            <p:nvSpPr>
              <p:cNvPr id="121" name="Oval 158">
                <a:extLst>
                  <a:ext uri="{FF2B5EF4-FFF2-40B4-BE49-F238E27FC236}">
                    <a16:creationId xmlns:a16="http://schemas.microsoft.com/office/drawing/2014/main" id="{AC97EEDA-A5AE-E4FA-6923-DACEEBEB6150}"/>
                  </a:ext>
                </a:extLst>
              </p:cNvPr>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22" name="Line 159">
                <a:extLst>
                  <a:ext uri="{FF2B5EF4-FFF2-40B4-BE49-F238E27FC236}">
                    <a16:creationId xmlns:a16="http://schemas.microsoft.com/office/drawing/2014/main" id="{53025D02-D17B-E5F8-9CCF-BF632CBE8E87}"/>
                  </a:ext>
                </a:extLst>
              </p:cNvPr>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 name="Line 160">
                <a:extLst>
                  <a:ext uri="{FF2B5EF4-FFF2-40B4-BE49-F238E27FC236}">
                    <a16:creationId xmlns:a16="http://schemas.microsoft.com/office/drawing/2014/main" id="{FC74FE99-3383-60BA-9FCC-8330004A5E87}"/>
                  </a:ext>
                </a:extLst>
              </p:cNvPr>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4" name="Line 161">
                <a:extLst>
                  <a:ext uri="{FF2B5EF4-FFF2-40B4-BE49-F238E27FC236}">
                    <a16:creationId xmlns:a16="http://schemas.microsoft.com/office/drawing/2014/main" id="{CD81C180-102D-4E41-52AE-C0F6253D9A1F}"/>
                  </a:ext>
                </a:extLst>
              </p:cNvPr>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5" name="Line 162">
                <a:extLst>
                  <a:ext uri="{FF2B5EF4-FFF2-40B4-BE49-F238E27FC236}">
                    <a16:creationId xmlns:a16="http://schemas.microsoft.com/office/drawing/2014/main" id="{927617EE-073F-26BF-8717-72A34E7B329C}"/>
                  </a:ext>
                </a:extLst>
              </p:cNvPr>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85" name="Group 164">
              <a:extLst>
                <a:ext uri="{FF2B5EF4-FFF2-40B4-BE49-F238E27FC236}">
                  <a16:creationId xmlns:a16="http://schemas.microsoft.com/office/drawing/2014/main" id="{8D7063EB-3A49-B9DE-8B40-7A54DCAB441E}"/>
                </a:ext>
              </a:extLst>
            </p:cNvPr>
            <p:cNvGrpSpPr>
              <a:grpSpLocks/>
            </p:cNvGrpSpPr>
            <p:nvPr/>
          </p:nvGrpSpPr>
          <p:grpSpPr bwMode="auto">
            <a:xfrm>
              <a:off x="3598418" y="5667375"/>
              <a:ext cx="225425" cy="123825"/>
              <a:chOff x="2444" y="2991"/>
              <a:chExt cx="142" cy="78"/>
            </a:xfrm>
            <a:effectLst/>
          </p:grpSpPr>
          <p:sp>
            <p:nvSpPr>
              <p:cNvPr id="119" name="Oval 165">
                <a:extLst>
                  <a:ext uri="{FF2B5EF4-FFF2-40B4-BE49-F238E27FC236}">
                    <a16:creationId xmlns:a16="http://schemas.microsoft.com/office/drawing/2014/main" id="{9DB2E1E0-1007-8F7A-A0DF-A729BA5E877C}"/>
                  </a:ext>
                </a:extLst>
              </p:cNvPr>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20" name="Freeform 166">
                <a:extLst>
                  <a:ext uri="{FF2B5EF4-FFF2-40B4-BE49-F238E27FC236}">
                    <a16:creationId xmlns:a16="http://schemas.microsoft.com/office/drawing/2014/main" id="{61742E67-3293-7519-E0BB-BA78EB7F305A}"/>
                  </a:ext>
                </a:extLst>
              </p:cNvPr>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86" name="Rectangle 168">
              <a:extLst>
                <a:ext uri="{FF2B5EF4-FFF2-40B4-BE49-F238E27FC236}">
                  <a16:creationId xmlns:a16="http://schemas.microsoft.com/office/drawing/2014/main" id="{A1309260-FD00-5203-AD9F-B88AA0E6ECC4}"/>
                </a:ext>
              </a:extLst>
            </p:cNvPr>
            <p:cNvSpPr>
              <a:spLocks noChangeArrowheads="1"/>
            </p:cNvSpPr>
            <p:nvPr/>
          </p:nvSpPr>
          <p:spPr bwMode="auto">
            <a:xfrm>
              <a:off x="6092189" y="3581400"/>
              <a:ext cx="689611"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Siberian</a:t>
              </a:r>
              <a:br>
                <a:rPr lang="en-US" sz="1200" dirty="0">
                  <a:solidFill>
                    <a:schemeClr val="tx1"/>
                  </a:solidFill>
                </a:rPr>
              </a:br>
              <a:r>
                <a:rPr lang="en-US" sz="1200" dirty="0">
                  <a:solidFill>
                    <a:schemeClr val="tx1"/>
                  </a:solidFill>
                </a:rPr>
                <a:t>Snakes</a:t>
              </a:r>
            </a:p>
          </p:txBody>
        </p:sp>
        <p:sp>
          <p:nvSpPr>
            <p:cNvPr id="87" name="Rectangle 169">
              <a:extLst>
                <a:ext uri="{FF2B5EF4-FFF2-40B4-BE49-F238E27FC236}">
                  <a16:creationId xmlns:a16="http://schemas.microsoft.com/office/drawing/2014/main" id="{39C47C61-12CF-BE23-C1C0-BA55EEC2CCA6}"/>
                </a:ext>
              </a:extLst>
            </p:cNvPr>
            <p:cNvSpPr>
              <a:spLocks noChangeArrowheads="1"/>
            </p:cNvSpPr>
            <p:nvPr/>
          </p:nvSpPr>
          <p:spPr bwMode="auto">
            <a:xfrm>
              <a:off x="40562" y="2845713"/>
              <a:ext cx="689611"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Siberian</a:t>
              </a:r>
              <a:br>
                <a:rPr lang="en-US" sz="1200" dirty="0">
                  <a:solidFill>
                    <a:schemeClr val="tx1"/>
                  </a:solidFill>
                </a:rPr>
              </a:br>
              <a:r>
                <a:rPr lang="en-US" sz="1200" dirty="0">
                  <a:solidFill>
                    <a:schemeClr val="tx1"/>
                  </a:solidFill>
                </a:rPr>
                <a:t>Snakes</a:t>
              </a:r>
            </a:p>
          </p:txBody>
        </p:sp>
        <p:sp>
          <p:nvSpPr>
            <p:cNvPr id="88" name="Rectangle 135">
              <a:extLst>
                <a:ext uri="{FF2B5EF4-FFF2-40B4-BE49-F238E27FC236}">
                  <a16:creationId xmlns:a16="http://schemas.microsoft.com/office/drawing/2014/main" id="{91A49469-2F93-0FD8-1BE2-A024BBF9282C}"/>
                </a:ext>
              </a:extLst>
            </p:cNvPr>
            <p:cNvSpPr>
              <a:spLocks noChangeArrowheads="1"/>
            </p:cNvSpPr>
            <p:nvPr/>
          </p:nvSpPr>
          <p:spPr bwMode="auto">
            <a:xfrm>
              <a:off x="3511005" y="2529989"/>
              <a:ext cx="1498935" cy="184666"/>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wrap="none" lIns="91440" tIns="0" rIns="91440" bIns="0" anchor="ctr" anchorCtr="1">
              <a:spAutoFit/>
            </a:bodyPr>
            <a:lstStyle/>
            <a:p>
              <a:pPr algn="ctr" eaLnBrk="0" hangingPunct="0"/>
              <a:r>
                <a:rPr lang="en-US" sz="1200" dirty="0">
                  <a:solidFill>
                    <a:schemeClr val="tx1"/>
                  </a:solidFill>
                </a:rPr>
                <a:t> Carbon </a:t>
              </a:r>
              <a:r>
                <a:rPr lang="en-US" sz="1200" dirty="0" err="1">
                  <a:solidFill>
                    <a:schemeClr val="tx1"/>
                  </a:solidFill>
                </a:rPr>
                <a:t>Polarimeters</a:t>
              </a:r>
              <a:endParaRPr lang="en-US" sz="1200" dirty="0">
                <a:solidFill>
                  <a:schemeClr val="tx1"/>
                </a:solidFill>
              </a:endParaRPr>
            </a:p>
          </p:txBody>
        </p:sp>
        <p:sp>
          <p:nvSpPr>
            <p:cNvPr id="89" name="Rectangle 153">
              <a:extLst>
                <a:ext uri="{FF2B5EF4-FFF2-40B4-BE49-F238E27FC236}">
                  <a16:creationId xmlns:a16="http://schemas.microsoft.com/office/drawing/2014/main" id="{119507DE-08A2-4296-7F04-C9DB7AE69852}"/>
                </a:ext>
              </a:extLst>
            </p:cNvPr>
            <p:cNvSpPr>
              <a:spLocks noChangeArrowheads="1"/>
            </p:cNvSpPr>
            <p:nvPr/>
          </p:nvSpPr>
          <p:spPr bwMode="auto">
            <a:xfrm>
              <a:off x="2851225" y="6274713"/>
              <a:ext cx="919674" cy="369332"/>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wrap="none" lIns="91440" tIns="0" rIns="91440" bIns="0">
              <a:spAutoFit/>
            </a:bodyPr>
            <a:lstStyle/>
            <a:p>
              <a:pPr algn="ctr" eaLnBrk="0" hangingPunct="0"/>
              <a:r>
                <a:rPr lang="en-US" sz="1200" dirty="0">
                  <a:solidFill>
                    <a:schemeClr val="tx1"/>
                  </a:solidFill>
                </a:rPr>
                <a:t>AGS </a:t>
              </a:r>
              <a:r>
                <a:rPr lang="en-US" sz="1200" dirty="0" err="1">
                  <a:solidFill>
                    <a:schemeClr val="tx1"/>
                  </a:solidFill>
                </a:rPr>
                <a:t>pC</a:t>
              </a:r>
              <a:br>
                <a:rPr lang="en-US" sz="1200" dirty="0">
                  <a:solidFill>
                    <a:schemeClr val="tx1"/>
                  </a:solidFill>
                </a:rPr>
              </a:br>
              <a:r>
                <a:rPr lang="en-US" sz="1200" dirty="0">
                  <a:solidFill>
                    <a:schemeClr val="tx1"/>
                  </a:solidFill>
                </a:rPr>
                <a:t>Polarimeter</a:t>
              </a:r>
            </a:p>
          </p:txBody>
        </p:sp>
        <p:sp>
          <p:nvSpPr>
            <p:cNvPr id="90" name="Rectangle 172">
              <a:extLst>
                <a:ext uri="{FF2B5EF4-FFF2-40B4-BE49-F238E27FC236}">
                  <a16:creationId xmlns:a16="http://schemas.microsoft.com/office/drawing/2014/main" id="{689F8A57-BFD9-0AF6-5795-1F16E6312BA8}"/>
                </a:ext>
              </a:extLst>
            </p:cNvPr>
            <p:cNvSpPr>
              <a:spLocks noChangeArrowheads="1"/>
            </p:cNvSpPr>
            <p:nvPr/>
          </p:nvSpPr>
          <p:spPr bwMode="auto">
            <a:xfrm>
              <a:off x="1629751" y="6096000"/>
              <a:ext cx="590931"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Strong</a:t>
              </a:r>
              <a:br>
                <a:rPr lang="en-US" sz="1200" dirty="0">
                  <a:solidFill>
                    <a:schemeClr val="tx1"/>
                  </a:solidFill>
                </a:rPr>
              </a:br>
              <a:r>
                <a:rPr lang="en-US" sz="1200" dirty="0">
                  <a:solidFill>
                    <a:schemeClr val="tx1"/>
                  </a:solidFill>
                </a:rPr>
                <a:t>Snake</a:t>
              </a:r>
            </a:p>
          </p:txBody>
        </p:sp>
        <p:sp>
          <p:nvSpPr>
            <p:cNvPr id="91" name="Arc 34">
              <a:extLst>
                <a:ext uri="{FF2B5EF4-FFF2-40B4-BE49-F238E27FC236}">
                  <a16:creationId xmlns:a16="http://schemas.microsoft.com/office/drawing/2014/main" id="{05BAE184-9051-623B-3875-A2DC7B801273}"/>
                </a:ext>
              </a:extLst>
            </p:cNvPr>
            <p:cNvSpPr>
              <a:spLocks/>
            </p:cNvSpPr>
            <p:nvPr/>
          </p:nvSpPr>
          <p:spPr bwMode="auto">
            <a:xfrm>
              <a:off x="2229993" y="45418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a:extLst>
              <a:ext uri="{909E8E84-426E-40DD-AFC4-6F175D3DCCD1}">
                <a14:hiddenFill xmlns:a14="http://schemas.microsoft.com/office/drawing/2010/main">
                  <a:solidFill>
                    <a:schemeClr val="accent1"/>
                  </a:solidFill>
                </a14:hiddenFill>
              </a:ext>
            </a:extLst>
          </p:spPr>
          <p:txBody>
            <a:bodyPr/>
            <a:lstStyle/>
            <a:p>
              <a:endParaRPr lang="en-US" sz="1600"/>
            </a:p>
          </p:txBody>
        </p:sp>
        <p:sp>
          <p:nvSpPr>
            <p:cNvPr id="92" name="Rectangle 167">
              <a:extLst>
                <a:ext uri="{FF2B5EF4-FFF2-40B4-BE49-F238E27FC236}">
                  <a16:creationId xmlns:a16="http://schemas.microsoft.com/office/drawing/2014/main" id="{92474823-859C-EFA7-52E1-EF3DCEC0285C}"/>
                </a:ext>
              </a:extLst>
            </p:cNvPr>
            <p:cNvSpPr>
              <a:spLocks noChangeArrowheads="1"/>
            </p:cNvSpPr>
            <p:nvPr/>
          </p:nvSpPr>
          <p:spPr bwMode="auto">
            <a:xfrm>
              <a:off x="1931662" y="4953000"/>
              <a:ext cx="856388"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Tune Jump</a:t>
              </a:r>
              <a:br>
                <a:rPr lang="en-US" sz="1200" dirty="0">
                  <a:solidFill>
                    <a:schemeClr val="tx1"/>
                  </a:solidFill>
                </a:rPr>
              </a:br>
              <a:r>
                <a:rPr lang="en-US" sz="1200" dirty="0">
                  <a:solidFill>
                    <a:schemeClr val="tx1"/>
                  </a:solidFill>
                </a:rPr>
                <a:t>Quads</a:t>
              </a:r>
            </a:p>
          </p:txBody>
        </p:sp>
        <p:sp>
          <p:nvSpPr>
            <p:cNvPr id="93" name="Rectangle 170">
              <a:extLst>
                <a:ext uri="{FF2B5EF4-FFF2-40B4-BE49-F238E27FC236}">
                  <a16:creationId xmlns:a16="http://schemas.microsoft.com/office/drawing/2014/main" id="{3267B3A8-96AC-2A22-D50A-E2C3EA965B64}"/>
                </a:ext>
              </a:extLst>
            </p:cNvPr>
            <p:cNvSpPr>
              <a:spLocks noChangeArrowheads="1"/>
            </p:cNvSpPr>
            <p:nvPr/>
          </p:nvSpPr>
          <p:spPr bwMode="auto">
            <a:xfrm>
              <a:off x="3699940" y="5360313"/>
              <a:ext cx="1036053"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Helical Partial</a:t>
              </a:r>
              <a:br>
                <a:rPr lang="en-US" sz="1200" dirty="0">
                  <a:solidFill>
                    <a:schemeClr val="tx1"/>
                  </a:solidFill>
                </a:rPr>
              </a:br>
              <a:r>
                <a:rPr lang="en-US" sz="1200" dirty="0">
                  <a:solidFill>
                    <a:schemeClr val="tx1"/>
                  </a:solidFill>
                </a:rPr>
                <a:t>Snake</a:t>
              </a:r>
            </a:p>
          </p:txBody>
        </p:sp>
        <p:sp>
          <p:nvSpPr>
            <p:cNvPr id="94" name="Oval 117">
              <a:extLst>
                <a:ext uri="{FF2B5EF4-FFF2-40B4-BE49-F238E27FC236}">
                  <a16:creationId xmlns:a16="http://schemas.microsoft.com/office/drawing/2014/main" id="{E6C36EDD-BC95-C031-B0BA-B57D3DE2052E}"/>
                </a:ext>
              </a:extLst>
            </p:cNvPr>
            <p:cNvSpPr>
              <a:spLocks noChangeArrowheads="1"/>
            </p:cNvSpPr>
            <p:nvPr/>
          </p:nvSpPr>
          <p:spPr bwMode="auto">
            <a:xfrm>
              <a:off x="2690368" y="5295106"/>
              <a:ext cx="73025" cy="191294"/>
            </a:xfrm>
            <a:prstGeom prst="ellipse">
              <a:avLst/>
            </a:prstGeom>
            <a:solidFill>
              <a:srgbClr val="0000CC"/>
            </a:solidFill>
            <a:ln w="12700">
              <a:solidFill>
                <a:schemeClr val="tx1"/>
              </a:solidFill>
              <a:round/>
              <a:headEnd/>
              <a:tailEnd/>
            </a:ln>
            <a:effectLst/>
          </p:spPr>
          <p:txBody>
            <a:bodyPr wrap="none" anchor="ctr"/>
            <a:lstStyle/>
            <a:p>
              <a:endParaRPr lang="en-US" sz="1600"/>
            </a:p>
          </p:txBody>
        </p:sp>
        <p:sp>
          <p:nvSpPr>
            <p:cNvPr id="95" name="Oval 117">
              <a:extLst>
                <a:ext uri="{FF2B5EF4-FFF2-40B4-BE49-F238E27FC236}">
                  <a16:creationId xmlns:a16="http://schemas.microsoft.com/office/drawing/2014/main" id="{C77D0A7A-09C4-8F0C-049A-C465CE7F5A25}"/>
                </a:ext>
              </a:extLst>
            </p:cNvPr>
            <p:cNvSpPr>
              <a:spLocks noChangeArrowheads="1"/>
            </p:cNvSpPr>
            <p:nvPr/>
          </p:nvSpPr>
          <p:spPr bwMode="auto">
            <a:xfrm>
              <a:off x="2842768" y="5295106"/>
              <a:ext cx="73025" cy="191294"/>
            </a:xfrm>
            <a:prstGeom prst="ellipse">
              <a:avLst/>
            </a:prstGeom>
            <a:solidFill>
              <a:srgbClr val="0000CC"/>
            </a:solidFill>
            <a:ln w="12700">
              <a:solidFill>
                <a:schemeClr val="tx1"/>
              </a:solidFill>
              <a:round/>
              <a:headEnd/>
              <a:tailEnd/>
            </a:ln>
            <a:effectLst/>
          </p:spPr>
          <p:txBody>
            <a:bodyPr wrap="none" anchor="ctr"/>
            <a:lstStyle/>
            <a:p>
              <a:endParaRPr lang="en-US" sz="1600"/>
            </a:p>
          </p:txBody>
        </p:sp>
        <p:sp>
          <p:nvSpPr>
            <p:cNvPr id="96" name="Rectangle 96">
              <a:extLst>
                <a:ext uri="{FF2B5EF4-FFF2-40B4-BE49-F238E27FC236}">
                  <a16:creationId xmlns:a16="http://schemas.microsoft.com/office/drawing/2014/main" id="{A6F43D7F-1410-C86B-2846-44F2DCD22EE5}"/>
                </a:ext>
              </a:extLst>
            </p:cNvPr>
            <p:cNvSpPr>
              <a:spLocks noChangeArrowheads="1"/>
            </p:cNvSpPr>
            <p:nvPr/>
          </p:nvSpPr>
          <p:spPr bwMode="auto">
            <a:xfrm>
              <a:off x="856512" y="4419600"/>
              <a:ext cx="711156"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Spin</a:t>
              </a:r>
              <a:br>
                <a:rPr lang="en-US" sz="1200" dirty="0">
                  <a:solidFill>
                    <a:schemeClr val="tx1"/>
                  </a:solidFill>
                </a:rPr>
              </a:br>
              <a:r>
                <a:rPr lang="en-US" sz="1200" dirty="0">
                  <a:solidFill>
                    <a:schemeClr val="tx1"/>
                  </a:solidFill>
                </a:rPr>
                <a:t>Rotators</a:t>
              </a:r>
            </a:p>
          </p:txBody>
        </p:sp>
        <p:grpSp>
          <p:nvGrpSpPr>
            <p:cNvPr id="97" name="Group 116">
              <a:extLst>
                <a:ext uri="{FF2B5EF4-FFF2-40B4-BE49-F238E27FC236}">
                  <a16:creationId xmlns:a16="http://schemas.microsoft.com/office/drawing/2014/main" id="{0DCA6FB0-9129-07F6-D7E8-E007CC528C4D}"/>
                </a:ext>
              </a:extLst>
            </p:cNvPr>
            <p:cNvGrpSpPr>
              <a:grpSpLocks/>
            </p:cNvGrpSpPr>
            <p:nvPr/>
          </p:nvGrpSpPr>
          <p:grpSpPr bwMode="auto">
            <a:xfrm>
              <a:off x="3671443" y="2886075"/>
              <a:ext cx="144463" cy="188913"/>
              <a:chOff x="2832" y="1434"/>
              <a:chExt cx="91" cy="119"/>
            </a:xfrm>
            <a:effectLst/>
          </p:grpSpPr>
          <p:sp>
            <p:nvSpPr>
              <p:cNvPr id="114" name="Oval 117">
                <a:extLst>
                  <a:ext uri="{FF2B5EF4-FFF2-40B4-BE49-F238E27FC236}">
                    <a16:creationId xmlns:a16="http://schemas.microsoft.com/office/drawing/2014/main" id="{17E61869-66F8-A666-8D98-5BD241CCBC67}"/>
                  </a:ext>
                </a:extLst>
              </p:cNvPr>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15" name="Line 118">
                <a:extLst>
                  <a:ext uri="{FF2B5EF4-FFF2-40B4-BE49-F238E27FC236}">
                    <a16:creationId xmlns:a16="http://schemas.microsoft.com/office/drawing/2014/main" id="{C27C4D96-F849-2729-B3BB-BA26B3130D25}"/>
                  </a:ext>
                </a:extLst>
              </p:cNvPr>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6" name="Line 119">
                <a:extLst>
                  <a:ext uri="{FF2B5EF4-FFF2-40B4-BE49-F238E27FC236}">
                    <a16:creationId xmlns:a16="http://schemas.microsoft.com/office/drawing/2014/main" id="{DDF157B9-220E-928A-DFDF-DF24534E905C}"/>
                  </a:ext>
                </a:extLst>
              </p:cNvPr>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7" name="Line 120">
                <a:extLst>
                  <a:ext uri="{FF2B5EF4-FFF2-40B4-BE49-F238E27FC236}">
                    <a16:creationId xmlns:a16="http://schemas.microsoft.com/office/drawing/2014/main" id="{738AD827-8B48-413D-D297-5114421A9FE3}"/>
                  </a:ext>
                </a:extLst>
              </p:cNvPr>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8" name="Line 121">
                <a:extLst>
                  <a:ext uri="{FF2B5EF4-FFF2-40B4-BE49-F238E27FC236}">
                    <a16:creationId xmlns:a16="http://schemas.microsoft.com/office/drawing/2014/main" id="{8B6907D5-9A44-881C-0B81-3CF68C200C06}"/>
                  </a:ext>
                </a:extLst>
              </p:cNvPr>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grpSp>
          <p:nvGrpSpPr>
            <p:cNvPr id="98" name="Group 122">
              <a:extLst>
                <a:ext uri="{FF2B5EF4-FFF2-40B4-BE49-F238E27FC236}">
                  <a16:creationId xmlns:a16="http://schemas.microsoft.com/office/drawing/2014/main" id="{5225FC85-41EC-8038-3E32-DA5027708A13}"/>
                </a:ext>
              </a:extLst>
            </p:cNvPr>
            <p:cNvGrpSpPr>
              <a:grpSpLocks/>
            </p:cNvGrpSpPr>
            <p:nvPr/>
          </p:nvGrpSpPr>
          <p:grpSpPr bwMode="auto">
            <a:xfrm>
              <a:off x="3573018" y="2743200"/>
              <a:ext cx="152400" cy="188912"/>
              <a:chOff x="2770" y="1355"/>
              <a:chExt cx="96" cy="119"/>
            </a:xfrm>
            <a:effectLst/>
          </p:grpSpPr>
          <p:sp>
            <p:nvSpPr>
              <p:cNvPr id="109" name="Oval 123">
                <a:extLst>
                  <a:ext uri="{FF2B5EF4-FFF2-40B4-BE49-F238E27FC236}">
                    <a16:creationId xmlns:a16="http://schemas.microsoft.com/office/drawing/2014/main" id="{B83F718D-38D5-86C1-E096-9E26F3BA9774}"/>
                  </a:ext>
                </a:extLst>
              </p:cNvPr>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10" name="Line 124">
                <a:extLst>
                  <a:ext uri="{FF2B5EF4-FFF2-40B4-BE49-F238E27FC236}">
                    <a16:creationId xmlns:a16="http://schemas.microsoft.com/office/drawing/2014/main" id="{824060BF-2D5F-570C-AEA5-2027F5AB7A95}"/>
                  </a:ext>
                </a:extLst>
              </p:cNvPr>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1" name="Line 125">
                <a:extLst>
                  <a:ext uri="{FF2B5EF4-FFF2-40B4-BE49-F238E27FC236}">
                    <a16:creationId xmlns:a16="http://schemas.microsoft.com/office/drawing/2014/main" id="{BB164FE3-C97F-8572-8769-9327BA062146}"/>
                  </a:ext>
                </a:extLst>
              </p:cNvPr>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2" name="Line 126">
                <a:extLst>
                  <a:ext uri="{FF2B5EF4-FFF2-40B4-BE49-F238E27FC236}">
                    <a16:creationId xmlns:a16="http://schemas.microsoft.com/office/drawing/2014/main" id="{5AE64BB4-1CEB-BCB4-FA3F-31C9DDD8AE4D}"/>
                  </a:ext>
                </a:extLst>
              </p:cNvPr>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3" name="Line 127">
                <a:extLst>
                  <a:ext uri="{FF2B5EF4-FFF2-40B4-BE49-F238E27FC236}">
                    <a16:creationId xmlns:a16="http://schemas.microsoft.com/office/drawing/2014/main" id="{F9C2E9EB-6FFD-EDE0-3434-BDDBEE2A5DFD}"/>
                  </a:ext>
                </a:extLst>
              </p:cNvPr>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100" name="Rectangle 96">
              <a:extLst>
                <a:ext uri="{FF2B5EF4-FFF2-40B4-BE49-F238E27FC236}">
                  <a16:creationId xmlns:a16="http://schemas.microsoft.com/office/drawing/2014/main" id="{5540F640-210F-162A-AC24-697C55F1E465}"/>
                </a:ext>
              </a:extLst>
            </p:cNvPr>
            <p:cNvSpPr>
              <a:spLocks noChangeArrowheads="1"/>
            </p:cNvSpPr>
            <p:nvPr/>
          </p:nvSpPr>
          <p:spPr bwMode="auto">
            <a:xfrm>
              <a:off x="3481012" y="4661356"/>
              <a:ext cx="711156" cy="369332"/>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none" lIns="91440" tIns="0" rIns="91440" bIns="0">
              <a:spAutoFit/>
            </a:bodyPr>
            <a:lstStyle/>
            <a:p>
              <a:pPr algn="ctr" eaLnBrk="0" hangingPunct="0"/>
              <a:r>
                <a:rPr lang="en-US" sz="1200" dirty="0">
                  <a:solidFill>
                    <a:schemeClr val="tx1"/>
                  </a:solidFill>
                </a:rPr>
                <a:t>Spin</a:t>
              </a:r>
              <a:br>
                <a:rPr lang="en-US" sz="1200" dirty="0">
                  <a:solidFill>
                    <a:schemeClr val="tx1"/>
                  </a:solidFill>
                </a:rPr>
              </a:br>
              <a:r>
                <a:rPr lang="en-US" sz="1200" dirty="0">
                  <a:solidFill>
                    <a:schemeClr val="tx1"/>
                  </a:solidFill>
                </a:rPr>
                <a:t>Rotators</a:t>
              </a:r>
            </a:p>
          </p:txBody>
        </p:sp>
        <p:sp>
          <p:nvSpPr>
            <p:cNvPr id="101" name="Right Arrow 170">
              <a:extLst>
                <a:ext uri="{FF2B5EF4-FFF2-40B4-BE49-F238E27FC236}">
                  <a16:creationId xmlns:a16="http://schemas.microsoft.com/office/drawing/2014/main" id="{50944663-A6DA-375E-5BC2-A5401EC47166}"/>
                </a:ext>
              </a:extLst>
            </p:cNvPr>
            <p:cNvSpPr/>
            <p:nvPr/>
          </p:nvSpPr>
          <p:spPr>
            <a:xfrm rot="10800000" flipH="1">
              <a:off x="777240" y="1742860"/>
              <a:ext cx="2468880" cy="457200"/>
            </a:xfrm>
            <a:prstGeom prst="rightArrow">
              <a:avLst>
                <a:gd name="adj1" fmla="val 75353"/>
                <a:gd name="adj2" fmla="val 78169"/>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 name="Up Arrow 171">
              <a:extLst>
                <a:ext uri="{FF2B5EF4-FFF2-40B4-BE49-F238E27FC236}">
                  <a16:creationId xmlns:a16="http://schemas.microsoft.com/office/drawing/2014/main" id="{A5A65282-126C-413A-D24A-F9AABE3B180E}"/>
                </a:ext>
              </a:extLst>
            </p:cNvPr>
            <p:cNvSpPr/>
            <p:nvPr/>
          </p:nvSpPr>
          <p:spPr>
            <a:xfrm rot="10800000" flipH="1">
              <a:off x="883920" y="1697140"/>
              <a:ext cx="274320" cy="548640"/>
            </a:xfrm>
            <a:prstGeom prst="up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3" name="Up Arrow 172">
              <a:extLst>
                <a:ext uri="{FF2B5EF4-FFF2-40B4-BE49-F238E27FC236}">
                  <a16:creationId xmlns:a16="http://schemas.microsoft.com/office/drawing/2014/main" id="{F786DDDA-9F71-A84F-610A-15C7D9131E35}"/>
                </a:ext>
              </a:extLst>
            </p:cNvPr>
            <p:cNvSpPr/>
            <p:nvPr/>
          </p:nvSpPr>
          <p:spPr>
            <a:xfrm rot="10800000" flipH="1" flipV="1">
              <a:off x="1213104" y="1697140"/>
              <a:ext cx="274320" cy="548640"/>
            </a:xfrm>
            <a:prstGeom prst="up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4" name="Up Arrow 173">
              <a:extLst>
                <a:ext uri="{FF2B5EF4-FFF2-40B4-BE49-F238E27FC236}">
                  <a16:creationId xmlns:a16="http://schemas.microsoft.com/office/drawing/2014/main" id="{F39ED1CD-FB35-BE23-9613-E18ABA22BE94}"/>
                </a:ext>
              </a:extLst>
            </p:cNvPr>
            <p:cNvSpPr/>
            <p:nvPr/>
          </p:nvSpPr>
          <p:spPr>
            <a:xfrm rot="10800000" flipH="1">
              <a:off x="2200656" y="1697140"/>
              <a:ext cx="274320" cy="548640"/>
            </a:xfrm>
            <a:prstGeom prst="up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5" name="Up Arrow 174">
              <a:extLst>
                <a:ext uri="{FF2B5EF4-FFF2-40B4-BE49-F238E27FC236}">
                  <a16:creationId xmlns:a16="http://schemas.microsoft.com/office/drawing/2014/main" id="{AEDC2C3F-2A43-0224-BE1F-B67F25BEABD1}"/>
                </a:ext>
              </a:extLst>
            </p:cNvPr>
            <p:cNvSpPr/>
            <p:nvPr/>
          </p:nvSpPr>
          <p:spPr>
            <a:xfrm rot="10800000" flipH="1" flipV="1">
              <a:off x="2529840" y="1697140"/>
              <a:ext cx="274320" cy="548640"/>
            </a:xfrm>
            <a:prstGeom prst="up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6" name="Down Arrow 175">
              <a:extLst>
                <a:ext uri="{FF2B5EF4-FFF2-40B4-BE49-F238E27FC236}">
                  <a16:creationId xmlns:a16="http://schemas.microsoft.com/office/drawing/2014/main" id="{1ACBD725-1EB2-2C89-2FBC-21D435B6B19D}"/>
                </a:ext>
              </a:extLst>
            </p:cNvPr>
            <p:cNvSpPr/>
            <p:nvPr/>
          </p:nvSpPr>
          <p:spPr>
            <a:xfrm rot="10800000" flipH="1">
              <a:off x="1871472" y="1697140"/>
              <a:ext cx="274320" cy="548640"/>
            </a:xfrm>
            <a:prstGeom prst="down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7" name="Down Arrow 176">
              <a:extLst>
                <a:ext uri="{FF2B5EF4-FFF2-40B4-BE49-F238E27FC236}">
                  <a16:creationId xmlns:a16="http://schemas.microsoft.com/office/drawing/2014/main" id="{2C8BD666-165C-83AD-B910-700CC719F055}"/>
                </a:ext>
              </a:extLst>
            </p:cNvPr>
            <p:cNvSpPr/>
            <p:nvPr/>
          </p:nvSpPr>
          <p:spPr>
            <a:xfrm rot="10800000" flipH="1" flipV="1">
              <a:off x="1542288" y="1697140"/>
              <a:ext cx="274320" cy="548640"/>
            </a:xfrm>
            <a:prstGeom prst="downArrow">
              <a:avLst/>
            </a:prstGeom>
            <a:solidFill>
              <a:schemeClr val="accent1">
                <a:lumMod val="20000"/>
                <a:lumOff val="80000"/>
              </a:schemeClr>
            </a:solidFill>
            <a:ln>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8" name="Rectangle 151">
              <a:extLst>
                <a:ext uri="{FF2B5EF4-FFF2-40B4-BE49-F238E27FC236}">
                  <a16:creationId xmlns:a16="http://schemas.microsoft.com/office/drawing/2014/main" id="{A8B5ECC0-F342-3FA1-5158-52D5E8822A67}"/>
                </a:ext>
              </a:extLst>
            </p:cNvPr>
            <p:cNvSpPr>
              <a:spLocks noChangeArrowheads="1"/>
            </p:cNvSpPr>
            <p:nvPr/>
          </p:nvSpPr>
          <p:spPr bwMode="auto">
            <a:xfrm>
              <a:off x="2690615" y="4114800"/>
              <a:ext cx="598241" cy="18466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lIns="91440" tIns="0" rIns="91440" bIns="0">
              <a:spAutoFit/>
            </a:bodyPr>
            <a:lstStyle/>
            <a:p>
              <a:pPr algn="ctr"/>
              <a:r>
                <a:rPr lang="en-US" sz="1200" b="1" dirty="0" err="1">
                  <a:solidFill>
                    <a:schemeClr val="tx1"/>
                  </a:solidFill>
                </a:rPr>
                <a:t>RHICf</a:t>
              </a:r>
              <a:endParaRPr lang="en-US" sz="1200" b="1" dirty="0">
                <a:solidFill>
                  <a:schemeClr val="tx1"/>
                </a:solidFill>
              </a:endParaRPr>
            </a:p>
          </p:txBody>
        </p:sp>
      </p:grpSp>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0133A9D4-200F-C692-730C-A11376390924}"/>
                  </a:ext>
                </a:extLst>
              </p:cNvPr>
              <p:cNvSpPr txBox="1"/>
              <p:nvPr/>
            </p:nvSpPr>
            <p:spPr>
              <a:xfrm>
                <a:off x="8001000" y="2057400"/>
                <a:ext cx="3315331" cy="2492990"/>
              </a:xfrm>
              <a:prstGeom prst="rect">
                <a:avLst/>
              </a:prstGeom>
              <a:noFill/>
              <a:ln>
                <a:noFill/>
              </a:ln>
            </p:spPr>
            <p:txBody>
              <a:bodyPr wrap="none" rtlCol="0">
                <a:spAutoFit/>
              </a:bodyPr>
              <a:lstStyle/>
              <a:p>
                <a:pPr marL="285750" indent="-285750">
                  <a:spcAft>
                    <a:spcPts val="600"/>
                  </a:spcAft>
                  <a:buFont typeface="Wingdings" panose="05000000000000000000" pitchFamily="2" charset="2"/>
                  <a:buChar char="§"/>
                </a:pPr>
                <a14:m>
                  <m:oMath xmlns:m="http://schemas.openxmlformats.org/officeDocument/2006/math">
                    <m:r>
                      <a:rPr lang="en-US" i="1" dirty="0" smtClean="0">
                        <a:solidFill>
                          <a:schemeClr val="tx1">
                            <a:lumMod val="50000"/>
                            <a:lumOff val="50000"/>
                          </a:schemeClr>
                        </a:solidFill>
                        <a:latin typeface="Cambria Math" panose="02040503050406030204" pitchFamily="18" charset="0"/>
                      </a:rPr>
                      <m:t>120</m:t>
                    </m:r>
                  </m:oMath>
                </a14:m>
                <a:r>
                  <a:rPr lang="en-US" dirty="0">
                    <a:solidFill>
                      <a:schemeClr val="tx1">
                        <a:lumMod val="50000"/>
                        <a:lumOff val="50000"/>
                      </a:schemeClr>
                    </a:solidFill>
                  </a:rPr>
                  <a:t> bunches (</a:t>
                </a:r>
                <a14:m>
                  <m:oMath xmlns:m="http://schemas.openxmlformats.org/officeDocument/2006/math">
                    <m:r>
                      <a:rPr lang="en-US" i="1" dirty="0" smtClean="0">
                        <a:solidFill>
                          <a:schemeClr val="tx1">
                            <a:lumMod val="50000"/>
                            <a:lumOff val="50000"/>
                          </a:schemeClr>
                        </a:solidFill>
                        <a:latin typeface="Cambria Math" panose="02040503050406030204" pitchFamily="18" charset="0"/>
                      </a:rPr>
                      <m:t>106 </m:t>
                    </m:r>
                    <m:r>
                      <m:rPr>
                        <m:nor/>
                      </m:rPr>
                      <a:rPr lang="en-US" i="0" dirty="0" smtClean="0">
                        <a:solidFill>
                          <a:schemeClr val="tx1">
                            <a:lumMod val="50000"/>
                            <a:lumOff val="50000"/>
                          </a:schemeClr>
                        </a:solidFill>
                        <a:latin typeface="Cambria Math" panose="02040503050406030204" pitchFamily="18" charset="0"/>
                      </a:rPr>
                      <m:t>ns</m:t>
                    </m:r>
                  </m:oMath>
                </a14:m>
                <a:r>
                  <a:rPr lang="en-US" dirty="0">
                    <a:solidFill>
                      <a:schemeClr val="tx1">
                        <a:lumMod val="50000"/>
                        <a:lumOff val="50000"/>
                      </a:schemeClr>
                    </a:solidFill>
                  </a:rPr>
                  <a:t> spacing)</a:t>
                </a:r>
              </a:p>
              <a:p>
                <a:pPr marL="285750" indent="-285750">
                  <a:spcAft>
                    <a:spcPts val="600"/>
                  </a:spcAft>
                  <a:buFont typeface="Wingdings" panose="05000000000000000000" pitchFamily="2" charset="2"/>
                  <a:buChar char="§"/>
                </a:pPr>
                <a14:m>
                  <m:oMath xmlns:m="http://schemas.openxmlformats.org/officeDocument/2006/math">
                    <m:sSup>
                      <m:sSupPr>
                        <m:ctrlPr>
                          <a:rPr lang="en-US" i="1" dirty="0" smtClean="0">
                            <a:solidFill>
                              <a:schemeClr val="tx1">
                                <a:lumMod val="50000"/>
                                <a:lumOff val="50000"/>
                              </a:schemeClr>
                            </a:solidFill>
                            <a:latin typeface="Cambria Math" panose="02040503050406030204" pitchFamily="18" charset="0"/>
                          </a:rPr>
                        </m:ctrlPr>
                      </m:sSupPr>
                      <m:e>
                        <m:r>
                          <a:rPr lang="en-US" i="1" dirty="0" smtClean="0">
                            <a:solidFill>
                              <a:schemeClr val="tx1">
                                <a:lumMod val="50000"/>
                                <a:lumOff val="50000"/>
                              </a:schemeClr>
                            </a:solidFill>
                            <a:latin typeface="Cambria Math" panose="02040503050406030204" pitchFamily="18" charset="0"/>
                          </a:rPr>
                          <m:t>10</m:t>
                        </m:r>
                      </m:e>
                      <m:sup>
                        <m:r>
                          <a:rPr lang="en-US" i="1" dirty="0" smtClean="0">
                            <a:solidFill>
                              <a:schemeClr val="tx1">
                                <a:lumMod val="50000"/>
                                <a:lumOff val="50000"/>
                              </a:schemeClr>
                            </a:solidFill>
                            <a:latin typeface="Cambria Math" panose="02040503050406030204" pitchFamily="18" charset="0"/>
                          </a:rPr>
                          <m:t>11</m:t>
                        </m:r>
                      </m:sup>
                    </m:sSup>
                  </m:oMath>
                </a14:m>
                <a:r>
                  <a:rPr lang="en-US" dirty="0">
                    <a:solidFill>
                      <a:schemeClr val="tx1">
                        <a:lumMod val="50000"/>
                        <a:lumOff val="50000"/>
                      </a:schemeClr>
                    </a:solidFill>
                  </a:rPr>
                  <a:t> protons per bunch</a:t>
                </a:r>
              </a:p>
              <a:p>
                <a:pPr marL="285750" indent="-285750">
                  <a:spcAft>
                    <a:spcPts val="600"/>
                  </a:spcAft>
                  <a:buFont typeface="Wingdings" panose="05000000000000000000" pitchFamily="2" charset="2"/>
                  <a:buChar char="§"/>
                </a:pPr>
                <a:r>
                  <a:rPr lang="en-US" dirty="0">
                    <a:solidFill>
                      <a:schemeClr val="tx1">
                        <a:lumMod val="50000"/>
                        <a:lumOff val="50000"/>
                      </a:schemeClr>
                    </a:solidFill>
                  </a:rPr>
                  <a:t>Store </a:t>
                </a:r>
                <a14:m>
                  <m:oMath xmlns:m="http://schemas.openxmlformats.org/officeDocument/2006/math">
                    <m:r>
                      <a:rPr lang="en-US" b="0" i="1" smtClean="0">
                        <a:solidFill>
                          <a:schemeClr val="tx1">
                            <a:lumMod val="50000"/>
                            <a:lumOff val="50000"/>
                          </a:schemeClr>
                        </a:solidFill>
                        <a:latin typeface="Cambria Math" panose="02040503050406030204" pitchFamily="18" charset="0"/>
                      </a:rPr>
                      <m:t>≈8</m:t>
                    </m:r>
                  </m:oMath>
                </a14:m>
                <a:r>
                  <a:rPr lang="en-US" dirty="0">
                    <a:solidFill>
                      <a:schemeClr val="tx1">
                        <a:lumMod val="50000"/>
                        <a:lumOff val="50000"/>
                      </a:schemeClr>
                    </a:solidFill>
                  </a:rPr>
                  <a:t> hours</a:t>
                </a:r>
              </a:p>
              <a:p>
                <a:pPr marL="285750" indent="-285750">
                  <a:spcAft>
                    <a:spcPts val="600"/>
                  </a:spcAft>
                  <a:buFont typeface="Wingdings" panose="05000000000000000000" pitchFamily="2" charset="2"/>
                  <a:buChar char="§"/>
                </a:pPr>
                <a:endParaRPr lang="en-US" dirty="0">
                  <a:solidFill>
                    <a:schemeClr val="tx1">
                      <a:lumMod val="50000"/>
                      <a:lumOff val="50000"/>
                    </a:schemeClr>
                  </a:solidFill>
                </a:endParaRPr>
              </a:p>
              <a:p>
                <a:pPr marL="285750" indent="-285750">
                  <a:spcAft>
                    <a:spcPts val="600"/>
                  </a:spcAft>
                  <a:buFont typeface="Wingdings" panose="05000000000000000000" pitchFamily="2" charset="2"/>
                  <a:buChar char="§"/>
                </a:pPr>
                <a:r>
                  <a:rPr lang="en-US" dirty="0">
                    <a:solidFill>
                      <a:schemeClr val="tx1">
                        <a:lumMod val="50000"/>
                        <a:lumOff val="50000"/>
                      </a:schemeClr>
                    </a:solidFill>
                  </a:rPr>
                  <a:t>Polarimeters at IP12</a:t>
                </a:r>
              </a:p>
              <a:p>
                <a:pPr marL="742950" lvl="1" indent="-285750">
                  <a:spcAft>
                    <a:spcPts val="600"/>
                  </a:spcAft>
                  <a:buFont typeface="Wingdings" panose="05000000000000000000" pitchFamily="2" charset="2"/>
                  <a:buChar char="§"/>
                </a:pPr>
                <a:r>
                  <a:rPr lang="en-US" dirty="0">
                    <a:solidFill>
                      <a:schemeClr val="tx1">
                        <a:lumMod val="50000"/>
                        <a:lumOff val="50000"/>
                      </a:schemeClr>
                    </a:solidFill>
                  </a:rPr>
                  <a:t>Absolute polarimeter</a:t>
                </a:r>
              </a:p>
              <a:p>
                <a:pPr marL="742950" lvl="1" indent="-285750">
                  <a:spcAft>
                    <a:spcPts val="600"/>
                  </a:spcAft>
                  <a:buFont typeface="Wingdings" panose="05000000000000000000" pitchFamily="2" charset="2"/>
                  <a:buChar char="§"/>
                </a:pPr>
                <a:r>
                  <a:rPr lang="en-US" dirty="0">
                    <a:solidFill>
                      <a:schemeClr val="tx1">
                        <a:lumMod val="50000"/>
                        <a:lumOff val="50000"/>
                      </a:schemeClr>
                    </a:solidFill>
                  </a:rPr>
                  <a:t>Fast polarimeters</a:t>
                </a:r>
              </a:p>
            </p:txBody>
          </p:sp>
        </mc:Choice>
        <mc:Fallback>
          <p:sp>
            <p:nvSpPr>
              <p:cNvPr id="167" name="TextBox 166">
                <a:extLst>
                  <a:ext uri="{FF2B5EF4-FFF2-40B4-BE49-F238E27FC236}">
                    <a16:creationId xmlns:a16="http://schemas.microsoft.com/office/drawing/2014/main" id="{0133A9D4-200F-C692-730C-A11376390924}"/>
                  </a:ext>
                </a:extLst>
              </p:cNvPr>
              <p:cNvSpPr txBox="1">
                <a:spLocks noRot="1" noChangeAspect="1" noMove="1" noResize="1" noEditPoints="1" noAdjustHandles="1" noChangeArrowheads="1" noChangeShapeType="1" noTextEdit="1"/>
              </p:cNvSpPr>
              <p:nvPr/>
            </p:nvSpPr>
            <p:spPr>
              <a:xfrm>
                <a:off x="8001000" y="2057400"/>
                <a:ext cx="3315331" cy="2492990"/>
              </a:xfrm>
              <a:prstGeom prst="rect">
                <a:avLst/>
              </a:prstGeom>
              <a:blipFill>
                <a:blip r:embed="rId2"/>
                <a:stretch>
                  <a:fillRect l="-1289" t="-1471" r="-1289" b="-294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24735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4439-69A5-85AF-93E6-C9FCF2D28AF3}"/>
              </a:ext>
            </a:extLst>
          </p:cNvPr>
          <p:cNvSpPr>
            <a:spLocks noGrp="1"/>
          </p:cNvSpPr>
          <p:nvPr>
            <p:ph type="title"/>
          </p:nvPr>
        </p:nvSpPr>
        <p:spPr/>
        <p:txBody>
          <a:bodyPr/>
          <a:lstStyle/>
          <a:p>
            <a:r>
              <a:rPr lang="en-US" dirty="0"/>
              <a:t>RHIC Operations</a:t>
            </a:r>
          </a:p>
        </p:txBody>
      </p:sp>
      <p:sp>
        <p:nvSpPr>
          <p:cNvPr id="3" name="Slide Number Placeholder 2">
            <a:extLst>
              <a:ext uri="{FF2B5EF4-FFF2-40B4-BE49-F238E27FC236}">
                <a16:creationId xmlns:a16="http://schemas.microsoft.com/office/drawing/2014/main" id="{4472D33C-4FDC-56A3-7EBD-2E25C58BD537}"/>
              </a:ext>
            </a:extLst>
          </p:cNvPr>
          <p:cNvSpPr>
            <a:spLocks noGrp="1"/>
          </p:cNvSpPr>
          <p:nvPr>
            <p:ph type="sldNum" sz="quarter" idx="10"/>
          </p:nvPr>
        </p:nvSpPr>
        <p:spPr/>
        <p:txBody>
          <a:bodyPr/>
          <a:lstStyle/>
          <a:p>
            <a:fld id="{DF69D58E-C59B-4BE3-83E0-B1C1287A8E5B}" type="slidenum">
              <a:rPr lang="en-US" smtClean="0"/>
              <a:pPr/>
              <a:t>46</a:t>
            </a:fld>
            <a:endParaRPr lang="en-US"/>
          </a:p>
        </p:txBody>
      </p:sp>
      <p:pic>
        <p:nvPicPr>
          <p:cNvPr id="5" name="Picture 4">
            <a:extLst>
              <a:ext uri="{FF2B5EF4-FFF2-40B4-BE49-F238E27FC236}">
                <a16:creationId xmlns:a16="http://schemas.microsoft.com/office/drawing/2014/main" id="{81545557-A9A0-8D3E-4D39-5AF50FDCC8E0}"/>
              </a:ext>
            </a:extLst>
          </p:cNvPr>
          <p:cNvPicPr>
            <a:picLocks noChangeAspect="1"/>
          </p:cNvPicPr>
          <p:nvPr/>
        </p:nvPicPr>
        <p:blipFill>
          <a:blip r:embed="rId2"/>
          <a:stretch>
            <a:fillRect/>
          </a:stretch>
        </p:blipFill>
        <p:spPr>
          <a:xfrm>
            <a:off x="3150254" y="1164596"/>
            <a:ext cx="8813146" cy="5693403"/>
          </a:xfrm>
          <a:prstGeom prst="rect">
            <a:avLst/>
          </a:prstGeom>
        </p:spPr>
      </p:pic>
      <p:sp>
        <p:nvSpPr>
          <p:cNvPr id="6" name="TextBox 5">
            <a:extLst>
              <a:ext uri="{FF2B5EF4-FFF2-40B4-BE49-F238E27FC236}">
                <a16:creationId xmlns:a16="http://schemas.microsoft.com/office/drawing/2014/main" id="{E475E0D9-1611-4FB2-C599-773AC4552A56}"/>
              </a:ext>
            </a:extLst>
          </p:cNvPr>
          <p:cNvSpPr txBox="1"/>
          <p:nvPr/>
        </p:nvSpPr>
        <p:spPr>
          <a:xfrm>
            <a:off x="304800" y="1600200"/>
            <a:ext cx="2655874" cy="1000274"/>
          </a:xfrm>
          <a:prstGeom prst="rect">
            <a:avLst/>
          </a:prstGeom>
          <a:noFill/>
        </p:spPr>
        <p:txBody>
          <a:bodyPr wrap="square" rtlCol="0">
            <a:spAutoFit/>
          </a:bodyPr>
          <a:lstStyle/>
          <a:p>
            <a:pPr algn="l">
              <a:spcAft>
                <a:spcPts val="600"/>
              </a:spcAft>
            </a:pPr>
            <a:r>
              <a:rPr lang="en-US" dirty="0"/>
              <a:t>Beam intensities from a typical RHIC store</a:t>
            </a:r>
          </a:p>
          <a:p>
            <a:pPr algn="l">
              <a:spcAft>
                <a:spcPts val="600"/>
              </a:spcAft>
            </a:pPr>
            <a:r>
              <a:rPr lang="en-US" dirty="0"/>
              <a:t>(Fill 33214, 2022)</a:t>
            </a:r>
          </a:p>
        </p:txBody>
      </p:sp>
      <p:sp>
        <p:nvSpPr>
          <p:cNvPr id="7" name="TextBox 6">
            <a:extLst>
              <a:ext uri="{FF2B5EF4-FFF2-40B4-BE49-F238E27FC236}">
                <a16:creationId xmlns:a16="http://schemas.microsoft.com/office/drawing/2014/main" id="{56AD6E32-108D-EB3E-F10F-2B65CE363F99}"/>
              </a:ext>
            </a:extLst>
          </p:cNvPr>
          <p:cNvSpPr txBox="1"/>
          <p:nvPr/>
        </p:nvSpPr>
        <p:spPr>
          <a:xfrm>
            <a:off x="304800" y="4257526"/>
            <a:ext cx="2655874" cy="369332"/>
          </a:xfrm>
          <a:prstGeom prst="rect">
            <a:avLst/>
          </a:prstGeom>
          <a:noFill/>
        </p:spPr>
        <p:txBody>
          <a:bodyPr wrap="square" rtlCol="0">
            <a:spAutoFit/>
          </a:bodyPr>
          <a:lstStyle/>
          <a:p>
            <a:pPr algn="l">
              <a:spcAft>
                <a:spcPts val="600"/>
              </a:spcAft>
            </a:pPr>
            <a:r>
              <a:rPr lang="en-US" dirty="0"/>
              <a:t>Collision rate at STAR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CA7978B-F1DB-698C-A236-4DA26D3A5CD8}"/>
                  </a:ext>
                </a:extLst>
              </p:cNvPr>
              <p:cNvSpPr txBox="1"/>
              <p:nvPr/>
            </p:nvSpPr>
            <p:spPr>
              <a:xfrm>
                <a:off x="533400" y="5410200"/>
                <a:ext cx="2351074" cy="738664"/>
              </a:xfrm>
              <a:prstGeom prst="rect">
                <a:avLst/>
              </a:prstGeom>
              <a:noFill/>
              <a:ln>
                <a:solidFill>
                  <a:schemeClr val="tx1">
                    <a:lumMod val="50000"/>
                    <a:lumOff val="50000"/>
                  </a:schemeClr>
                </a:solidFill>
              </a:ln>
            </p:spPr>
            <p:txBody>
              <a:bodyPr wrap="square" rtlCol="0">
                <a:spAutoFit/>
              </a:bodyPr>
              <a:lstStyle/>
              <a:p>
                <a:pPr algn="l">
                  <a:spcAft>
                    <a:spcPts val="600"/>
                  </a:spcAft>
                </a:pPr>
                <a:r>
                  <a:rPr lang="en-US" sz="1400" dirty="0"/>
                  <a:t>Collision rate dynamically adjusted for STAR through </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𝛽</m:t>
                        </m:r>
                      </m:e>
                      <m:sup>
                        <m:r>
                          <a:rPr lang="en-US" sz="1400" b="0" i="1" smtClean="0">
                            <a:latin typeface="Cambria Math" panose="02040503050406030204" pitchFamily="18" charset="0"/>
                          </a:rPr>
                          <m:t>∗</m:t>
                        </m:r>
                      </m:sup>
                    </m:sSup>
                  </m:oMath>
                </a14:m>
                <a:r>
                  <a:rPr lang="en-US" sz="1400" dirty="0"/>
                  <a:t> (see page 15, Beam Optics)</a:t>
                </a:r>
              </a:p>
            </p:txBody>
          </p:sp>
        </mc:Choice>
        <mc:Fallback xmlns="">
          <p:sp>
            <p:nvSpPr>
              <p:cNvPr id="8" name="TextBox 7">
                <a:extLst>
                  <a:ext uri="{FF2B5EF4-FFF2-40B4-BE49-F238E27FC236}">
                    <a16:creationId xmlns:a16="http://schemas.microsoft.com/office/drawing/2014/main" id="{ACA7978B-F1DB-698C-A236-4DA26D3A5CD8}"/>
                  </a:ext>
                </a:extLst>
              </p:cNvPr>
              <p:cNvSpPr txBox="1">
                <a:spLocks noRot="1" noChangeAspect="1" noMove="1" noResize="1" noEditPoints="1" noAdjustHandles="1" noChangeArrowheads="1" noChangeShapeType="1" noTextEdit="1"/>
              </p:cNvSpPr>
              <p:nvPr/>
            </p:nvSpPr>
            <p:spPr>
              <a:xfrm>
                <a:off x="533400" y="5410200"/>
                <a:ext cx="2351074" cy="738664"/>
              </a:xfrm>
              <a:prstGeom prst="rect">
                <a:avLst/>
              </a:prstGeom>
              <a:blipFill>
                <a:blip r:embed="rId3"/>
                <a:stretch>
                  <a:fillRect l="-517" t="-813" b="-6504"/>
                </a:stretch>
              </a:blipFill>
              <a:ln>
                <a:solidFill>
                  <a:schemeClr val="tx1">
                    <a:lumMod val="50000"/>
                    <a:lumOff val="50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8D8E45ED-971E-E320-03B9-E9A25A3A5F1C}"/>
              </a:ext>
            </a:extLst>
          </p:cNvPr>
          <p:cNvCxnSpPr>
            <a:stCxn id="8" idx="3"/>
          </p:cNvCxnSpPr>
          <p:nvPr/>
        </p:nvCxnSpPr>
        <p:spPr>
          <a:xfrm flipV="1">
            <a:off x="2884474" y="5105400"/>
            <a:ext cx="3516326" cy="6741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D866315-A113-9A87-1CE9-916FDBA44E63}"/>
              </a:ext>
            </a:extLst>
          </p:cNvPr>
          <p:cNvCxnSpPr>
            <a:cxnSpLocks/>
            <a:stCxn id="8" idx="3"/>
          </p:cNvCxnSpPr>
          <p:nvPr/>
        </p:nvCxnSpPr>
        <p:spPr>
          <a:xfrm flipV="1">
            <a:off x="2884474" y="5181600"/>
            <a:ext cx="6107126" cy="5979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11725" y="1295400"/>
            <a:ext cx="3699275" cy="2651760"/>
          </a:xfrm>
          <a:prstGeom prst="rect">
            <a:avLst/>
          </a:prstGeom>
          <a:ln>
            <a:no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03" y="1295400"/>
            <a:ext cx="3080127" cy="3840480"/>
          </a:xfrm>
          <a:prstGeom prst="rect">
            <a:avLst/>
          </a:prstGeom>
          <a:ln>
            <a:solidFill>
              <a:srgbClr val="002060"/>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5" name="TextBox 4"/>
              <p:cNvSpPr txBox="1"/>
              <p:nvPr/>
            </p:nvSpPr>
            <p:spPr>
              <a:xfrm>
                <a:off x="8006664" y="4090855"/>
                <a:ext cx="4016677" cy="2169825"/>
              </a:xfrm>
              <a:prstGeom prst="rect">
                <a:avLst/>
              </a:prstGeom>
              <a:noFill/>
            </p:spPr>
            <p:txBody>
              <a:bodyPr wrap="none" rtlCol="0">
                <a:spAutoFit/>
              </a:bodyPr>
              <a:lstStyle/>
              <a:p>
                <a:pPr>
                  <a:spcAft>
                    <a:spcPts val="600"/>
                  </a:spcAft>
                </a:pPr>
                <a:r>
                  <a:rPr lang="en-US" sz="2000" b="1" dirty="0">
                    <a:solidFill>
                      <a:srgbClr val="C00000"/>
                    </a:solidFill>
                  </a:rPr>
                  <a:t>Carbon polarimeters</a:t>
                </a:r>
                <a:endParaRPr lang="en-US" b="1" dirty="0">
                  <a:solidFill>
                    <a:srgbClr val="C00000"/>
                  </a:solidFill>
                </a:endParaRPr>
              </a:p>
              <a:p>
                <a:pPr marL="285750" indent="-285750">
                  <a:spcAft>
                    <a:spcPts val="600"/>
                  </a:spcAft>
                  <a:buFont typeface="Arial" panose="020B0604020202020204" pitchFamily="34" charset="0"/>
                  <a:buChar char="•"/>
                </a:pPr>
                <a:r>
                  <a:rPr lang="en-US" dirty="0">
                    <a:solidFill>
                      <a:srgbClr val="C00000"/>
                    </a:solidFill>
                  </a:rPr>
                  <a:t>Fast measurement</a:t>
                </a:r>
              </a:p>
              <a:p>
                <a:pPr marL="285750" indent="-285750">
                  <a:spcAft>
                    <a:spcPts val="600"/>
                  </a:spcAft>
                  <a:buFont typeface="Arial" panose="020B0604020202020204" pitchFamily="34" charset="0"/>
                  <a:buChar char="•"/>
                </a:pPr>
                <a14:m>
                  <m:oMath xmlns:m="http://schemas.openxmlformats.org/officeDocument/2006/math">
                    <m:r>
                      <a:rPr lang="en-US" i="1">
                        <a:solidFill>
                          <a:srgbClr val="C00000"/>
                        </a:solidFill>
                        <a:latin typeface="Cambria Math"/>
                        <a:ea typeface="Cambria Math"/>
                      </a:rPr>
                      <m:t>𝛿</m:t>
                    </m:r>
                    <m:r>
                      <a:rPr lang="en-US" i="1">
                        <a:solidFill>
                          <a:srgbClr val="C00000"/>
                        </a:solidFill>
                        <a:latin typeface="Cambria Math"/>
                        <a:ea typeface="Cambria Math"/>
                      </a:rPr>
                      <m:t>𝑃</m:t>
                    </m:r>
                    <m:r>
                      <a:rPr lang="en-US" i="1">
                        <a:solidFill>
                          <a:srgbClr val="C00000"/>
                        </a:solidFill>
                        <a:latin typeface="Cambria Math"/>
                        <a:ea typeface="Cambria Math"/>
                      </a:rPr>
                      <m:t>/</m:t>
                    </m:r>
                    <m:r>
                      <a:rPr lang="en-US" i="1">
                        <a:solidFill>
                          <a:srgbClr val="C00000"/>
                        </a:solidFill>
                        <a:latin typeface="Cambria Math"/>
                        <a:ea typeface="Cambria Math"/>
                      </a:rPr>
                      <m:t>𝑃</m:t>
                    </m:r>
                    <m:r>
                      <a:rPr lang="en-US" i="1">
                        <a:solidFill>
                          <a:srgbClr val="C00000"/>
                        </a:solidFill>
                        <a:latin typeface="Cambria Math"/>
                        <a:ea typeface="Cambria Math"/>
                      </a:rPr>
                      <m:t>≈4%</m:t>
                    </m:r>
                  </m:oMath>
                </a14:m>
                <a:endParaRPr lang="en-US" dirty="0">
                  <a:solidFill>
                    <a:srgbClr val="C00000"/>
                  </a:solidFill>
                </a:endParaRPr>
              </a:p>
              <a:p>
                <a:pPr marL="285750" indent="-285750">
                  <a:spcAft>
                    <a:spcPts val="600"/>
                  </a:spcAft>
                  <a:buFont typeface="Arial" panose="020B0604020202020204" pitchFamily="34" charset="0"/>
                  <a:buChar char="•"/>
                </a:pPr>
                <a:r>
                  <a:rPr lang="en-US" dirty="0">
                    <a:solidFill>
                      <a:srgbClr val="C00000"/>
                    </a:solidFill>
                  </a:rPr>
                  <a:t>Beam polarization profile</a:t>
                </a:r>
              </a:p>
              <a:p>
                <a:pPr marL="285750" indent="-285750">
                  <a:spcAft>
                    <a:spcPts val="600"/>
                  </a:spcAft>
                  <a:buFont typeface="Arial" panose="020B0604020202020204" pitchFamily="34" charset="0"/>
                  <a:buChar char="•"/>
                </a:pPr>
                <a:r>
                  <a:rPr lang="en-US" dirty="0">
                    <a:solidFill>
                      <a:srgbClr val="C00000"/>
                    </a:solidFill>
                  </a:rPr>
                  <a:t>Bunch-by-bunch</a:t>
                </a:r>
              </a:p>
              <a:p>
                <a:pPr marL="285750" indent="-285750">
                  <a:spcAft>
                    <a:spcPts val="600"/>
                  </a:spcAft>
                  <a:buFont typeface="Arial" panose="020B0604020202020204" pitchFamily="34" charset="0"/>
                  <a:buChar char="•"/>
                </a:pPr>
                <a:r>
                  <a:rPr lang="en-US" dirty="0">
                    <a:solidFill>
                      <a:srgbClr val="C00000"/>
                    </a:solidFill>
                  </a:rPr>
                  <a:t>Polarization decay (time dependence)</a:t>
                </a:r>
              </a:p>
            </p:txBody>
          </p:sp>
        </mc:Choice>
        <mc:Fallback xmlns="">
          <p:sp>
            <p:nvSpPr>
              <p:cNvPr id="5" name="TextBox 4"/>
              <p:cNvSpPr txBox="1">
                <a:spLocks noRot="1" noChangeAspect="1" noMove="1" noResize="1" noEditPoints="1" noAdjustHandles="1" noChangeArrowheads="1" noChangeShapeType="1" noTextEdit="1"/>
              </p:cNvSpPr>
              <p:nvPr/>
            </p:nvSpPr>
            <p:spPr>
              <a:xfrm>
                <a:off x="8006664" y="4090855"/>
                <a:ext cx="4016677" cy="2169825"/>
              </a:xfrm>
              <a:prstGeom prst="rect">
                <a:avLst/>
              </a:prstGeom>
              <a:blipFill>
                <a:blip r:embed="rId4"/>
                <a:stretch>
                  <a:fillRect l="-1517" t="-1404" r="-759" b="-3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17403" y="5248706"/>
                <a:ext cx="4381777" cy="1461939"/>
              </a:xfrm>
              <a:prstGeom prst="rect">
                <a:avLst/>
              </a:prstGeom>
              <a:noFill/>
            </p:spPr>
            <p:txBody>
              <a:bodyPr wrap="none" rtlCol="0">
                <a:spAutoFit/>
              </a:bodyPr>
              <a:lstStyle/>
              <a:p>
                <a:pPr>
                  <a:spcAft>
                    <a:spcPts val="600"/>
                  </a:spcAft>
                </a:pPr>
                <a:r>
                  <a:rPr lang="en-US" sz="2000" b="1" dirty="0">
                    <a:solidFill>
                      <a:srgbClr val="0000FF"/>
                    </a:solidFill>
                  </a:rPr>
                  <a:t>Hydrogen jet polarimeter</a:t>
                </a:r>
              </a:p>
              <a:p>
                <a:pPr marL="285750" indent="-285750">
                  <a:spcAft>
                    <a:spcPts val="600"/>
                  </a:spcAft>
                  <a:buFont typeface="Arial" panose="020B0604020202020204" pitchFamily="34" charset="0"/>
                  <a:buChar char="•"/>
                </a:pPr>
                <a:r>
                  <a:rPr lang="en-US" dirty="0">
                    <a:solidFill>
                      <a:srgbClr val="0000FF"/>
                    </a:solidFill>
                  </a:rPr>
                  <a:t>Polarized target</a:t>
                </a:r>
              </a:p>
              <a:p>
                <a:pPr marL="285750" indent="-285750">
                  <a:spcAft>
                    <a:spcPts val="600"/>
                  </a:spcAft>
                  <a:buFont typeface="Arial" panose="020B0604020202020204" pitchFamily="34" charset="0"/>
                  <a:buChar char="•"/>
                </a:pPr>
                <a:r>
                  <a:rPr lang="en-US" dirty="0">
                    <a:solidFill>
                      <a:srgbClr val="0000FF"/>
                    </a:solidFill>
                  </a:rPr>
                  <a:t>Continuous operation</a:t>
                </a:r>
              </a:p>
              <a:p>
                <a:pPr marL="285750" indent="-285750">
                  <a:spcAft>
                    <a:spcPts val="600"/>
                  </a:spcAft>
                  <a:buFont typeface="Arial" panose="020B0604020202020204" pitchFamily="34" charset="0"/>
                  <a:buChar char="•"/>
                </a:pPr>
                <a14:m>
                  <m:oMath xmlns:m="http://schemas.openxmlformats.org/officeDocument/2006/math">
                    <m:r>
                      <a:rPr lang="en-US" i="1">
                        <a:solidFill>
                          <a:srgbClr val="0000FF"/>
                        </a:solidFill>
                        <a:latin typeface="Cambria Math"/>
                        <a:ea typeface="Cambria Math"/>
                      </a:rPr>
                      <m:t>𝛿</m:t>
                    </m:r>
                    <m:r>
                      <a:rPr lang="en-US" i="1">
                        <a:solidFill>
                          <a:srgbClr val="0000FF"/>
                        </a:solidFill>
                        <a:latin typeface="Cambria Math"/>
                        <a:ea typeface="Cambria Math"/>
                      </a:rPr>
                      <m:t>𝑃</m:t>
                    </m:r>
                    <m:r>
                      <a:rPr lang="en-US" i="1">
                        <a:solidFill>
                          <a:srgbClr val="0000FF"/>
                        </a:solidFill>
                        <a:latin typeface="Cambria Math"/>
                        <a:ea typeface="Cambria Math"/>
                      </a:rPr>
                      <m:t>/</m:t>
                    </m:r>
                    <m:r>
                      <a:rPr lang="en-US" i="1">
                        <a:solidFill>
                          <a:srgbClr val="0000FF"/>
                        </a:solidFill>
                        <a:latin typeface="Cambria Math"/>
                        <a:ea typeface="Cambria Math"/>
                      </a:rPr>
                      <m:t>𝑃</m:t>
                    </m:r>
                    <m:r>
                      <a:rPr lang="en-US" i="1">
                        <a:solidFill>
                          <a:srgbClr val="0000FF"/>
                        </a:solidFill>
                        <a:latin typeface="Cambria Math"/>
                        <a:ea typeface="Cambria Math"/>
                      </a:rPr>
                      <m:t>≈5−6%</m:t>
                    </m:r>
                  </m:oMath>
                </a14:m>
                <a:r>
                  <a:rPr lang="en-US" dirty="0">
                    <a:solidFill>
                      <a:srgbClr val="0000FF"/>
                    </a:solidFill>
                  </a:rPr>
                  <a:t> per 8 hours of operation</a:t>
                </a:r>
              </a:p>
            </p:txBody>
          </p:sp>
        </mc:Choice>
        <mc:Fallback xmlns="">
          <p:sp>
            <p:nvSpPr>
              <p:cNvPr id="9" name="TextBox 8"/>
              <p:cNvSpPr txBox="1">
                <a:spLocks noRot="1" noChangeAspect="1" noMove="1" noResize="1" noEditPoints="1" noAdjustHandles="1" noChangeArrowheads="1" noChangeShapeType="1" noTextEdit="1"/>
              </p:cNvSpPr>
              <p:nvPr/>
            </p:nvSpPr>
            <p:spPr>
              <a:xfrm>
                <a:off x="317403" y="5248706"/>
                <a:ext cx="4381777" cy="1461939"/>
              </a:xfrm>
              <a:prstGeom prst="rect">
                <a:avLst/>
              </a:prstGeom>
              <a:blipFill>
                <a:blip r:embed="rId5"/>
                <a:stretch>
                  <a:fillRect l="-1391" t="-2083" r="-556" b="-5833"/>
                </a:stretch>
              </a:blipFill>
            </p:spPr>
            <p:txBody>
              <a:bodyPr/>
              <a:lstStyle/>
              <a:p>
                <a:r>
                  <a:rPr lang="en-US">
                    <a:noFill/>
                  </a:rPr>
                  <a:t> </a:t>
                </a:r>
              </a:p>
            </p:txBody>
          </p:sp>
        </mc:Fallback>
      </mc:AlternateContent>
      <p:sp>
        <p:nvSpPr>
          <p:cNvPr id="15" name="TextBox 14"/>
          <p:cNvSpPr txBox="1"/>
          <p:nvPr/>
        </p:nvSpPr>
        <p:spPr>
          <a:xfrm rot="20783094">
            <a:off x="1548102" y="1838391"/>
            <a:ext cx="655949" cy="338554"/>
          </a:xfrm>
          <a:prstGeom prst="rect">
            <a:avLst/>
          </a:prstGeom>
          <a:noFill/>
        </p:spPr>
        <p:txBody>
          <a:bodyPr wrap="none" rtlCol="0">
            <a:spAutoFit/>
          </a:bodyPr>
          <a:lstStyle/>
          <a:p>
            <a:r>
              <a:rPr lang="en-US" sz="1600" i="1" dirty="0">
                <a:solidFill>
                  <a:schemeClr val="accent1">
                    <a:lumMod val="50000"/>
                  </a:schemeClr>
                </a:solidFill>
              </a:rPr>
              <a:t>beam</a:t>
            </a:r>
          </a:p>
        </p:txBody>
      </p:sp>
      <p:sp>
        <p:nvSpPr>
          <p:cNvPr id="8" name="Left Arrow 7"/>
          <p:cNvSpPr/>
          <p:nvPr/>
        </p:nvSpPr>
        <p:spPr>
          <a:xfrm flipH="1">
            <a:off x="4419600" y="4953000"/>
            <a:ext cx="2742526" cy="609600"/>
          </a:xfrm>
          <a:prstGeom prst="leftArrow">
            <a:avLst>
              <a:gd name="adj1" fmla="val 50000"/>
              <a:gd name="adj2" fmla="val 72500"/>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normalization</a:t>
            </a:r>
          </a:p>
        </p:txBody>
      </p:sp>
      <p:sp>
        <p:nvSpPr>
          <p:cNvPr id="2" name="Title 1">
            <a:extLst>
              <a:ext uri="{FF2B5EF4-FFF2-40B4-BE49-F238E27FC236}">
                <a16:creationId xmlns:a16="http://schemas.microsoft.com/office/drawing/2014/main" id="{4AB805BE-1D0D-B4BB-05D6-316BA59D2117}"/>
              </a:ext>
            </a:extLst>
          </p:cNvPr>
          <p:cNvSpPr>
            <a:spLocks noGrp="1"/>
          </p:cNvSpPr>
          <p:nvPr>
            <p:ph type="title"/>
          </p:nvPr>
        </p:nvSpPr>
        <p:spPr/>
        <p:txBody>
          <a:bodyPr/>
          <a:lstStyle/>
          <a:p>
            <a:r>
              <a:rPr lang="en-US" dirty="0"/>
              <a:t>RHIC Polarimeters</a:t>
            </a:r>
          </a:p>
        </p:txBody>
      </p:sp>
      <p:sp>
        <p:nvSpPr>
          <p:cNvPr id="11" name="Slide Number Placeholder 10"/>
          <p:cNvSpPr>
            <a:spLocks noGrp="1"/>
          </p:cNvSpPr>
          <p:nvPr>
            <p:ph type="sldNum" sz="quarter" idx="10"/>
          </p:nvPr>
        </p:nvSpPr>
        <p:spPr/>
        <p:txBody>
          <a:bodyPr/>
          <a:lstStyle/>
          <a:p>
            <a:fld id="{A0A6B1D2-9F4A-4487-A4FC-D9A9DF316B44}" type="slidenum">
              <a:rPr lang="en-US" smtClean="0">
                <a:solidFill>
                  <a:schemeClr val="bg1"/>
                </a:solidFill>
              </a:rPr>
              <a:t>47</a:t>
            </a:fld>
            <a:endParaRPr lang="en-US" dirty="0">
              <a:solidFill>
                <a:schemeClr val="bg1"/>
              </a:solidFill>
            </a:endParaRPr>
          </a:p>
        </p:txBody>
      </p:sp>
      <p:sp>
        <p:nvSpPr>
          <p:cNvPr id="16" name="TextBox 15">
            <a:extLst>
              <a:ext uri="{FF2B5EF4-FFF2-40B4-BE49-F238E27FC236}">
                <a16:creationId xmlns:a16="http://schemas.microsoft.com/office/drawing/2014/main" id="{BDBA6C6C-0CA4-1589-F1A7-993A72D5F286}"/>
              </a:ext>
            </a:extLst>
          </p:cNvPr>
          <p:cNvSpPr txBox="1"/>
          <p:nvPr/>
        </p:nvSpPr>
        <p:spPr>
          <a:xfrm>
            <a:off x="3733800" y="1720840"/>
            <a:ext cx="4190326" cy="2092881"/>
          </a:xfrm>
          <a:prstGeom prst="rect">
            <a:avLst/>
          </a:prstGeom>
          <a:noFill/>
        </p:spPr>
        <p:txBody>
          <a:bodyPr wrap="square">
            <a:spAutoFit/>
          </a:bodyPr>
          <a:lstStyle/>
          <a:p>
            <a:pPr>
              <a:spcAft>
                <a:spcPts val="600"/>
              </a:spcAft>
            </a:pPr>
            <a:r>
              <a:rPr lang="en-US" sz="2000" b="1" u="sng" dirty="0">
                <a:solidFill>
                  <a:srgbClr val="00B050"/>
                </a:solidFill>
              </a:rPr>
              <a:t>From our list of requirements:</a:t>
            </a:r>
          </a:p>
          <a:p>
            <a:pPr marL="285750" indent="-285750">
              <a:spcAft>
                <a:spcPts val="600"/>
              </a:spcAft>
              <a:buFont typeface="Arial" panose="020B0604020202020204" pitchFamily="34" charset="0"/>
              <a:buChar char="•"/>
            </a:pPr>
            <a:r>
              <a:rPr lang="en-US" dirty="0">
                <a:solidFill>
                  <a:srgbClr val="00B050"/>
                </a:solidFill>
              </a:rPr>
              <a:t>Time-dependence (polarization decay)</a:t>
            </a:r>
          </a:p>
          <a:p>
            <a:pPr marL="285750" indent="-285750">
              <a:spcAft>
                <a:spcPts val="600"/>
              </a:spcAft>
              <a:buFont typeface="Arial" panose="020B0604020202020204" pitchFamily="34" charset="0"/>
              <a:buChar char="•"/>
            </a:pPr>
            <a:r>
              <a:rPr lang="en-US" dirty="0">
                <a:solidFill>
                  <a:srgbClr val="00B050"/>
                </a:solidFill>
              </a:rPr>
              <a:t>Bunch-by-bunch polarization</a:t>
            </a:r>
          </a:p>
          <a:p>
            <a:pPr marL="285750" indent="-285750">
              <a:spcAft>
                <a:spcPts val="600"/>
              </a:spcAft>
              <a:buFont typeface="Arial" panose="020B0604020202020204" pitchFamily="34" charset="0"/>
              <a:buChar char="•"/>
            </a:pPr>
            <a:r>
              <a:rPr lang="en-US" dirty="0">
                <a:solidFill>
                  <a:srgbClr val="00B050"/>
                </a:solidFill>
              </a:rPr>
              <a:t>Transverse polarization profile of bunches</a:t>
            </a:r>
          </a:p>
          <a:p>
            <a:pPr marL="285750" indent="-285750">
              <a:spcAft>
                <a:spcPts val="600"/>
              </a:spcAft>
              <a:buFont typeface="Arial" panose="020B0604020202020204" pitchFamily="34" charset="0"/>
              <a:buChar char="•"/>
            </a:pPr>
            <a:r>
              <a:rPr lang="en-US" dirty="0">
                <a:solidFill>
                  <a:srgbClr val="00B050"/>
                </a:solidFill>
              </a:rPr>
              <a:t>Has to be non-destructive!</a:t>
            </a:r>
          </a:p>
        </p:txBody>
      </p:sp>
    </p:spTree>
    <p:extLst>
      <p:ext uri="{BB962C8B-B14F-4D97-AF65-F5344CB8AC3E}">
        <p14:creationId xmlns:p14="http://schemas.microsoft.com/office/powerpoint/2010/main" val="188624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ABAB-1D45-15CA-6CA6-664485EAA982}"/>
              </a:ext>
            </a:extLst>
          </p:cNvPr>
          <p:cNvSpPr>
            <a:spLocks noGrp="1"/>
          </p:cNvSpPr>
          <p:nvPr>
            <p:ph type="title"/>
          </p:nvPr>
        </p:nvSpPr>
        <p:spPr/>
        <p:txBody>
          <a:bodyPr/>
          <a:lstStyle/>
          <a:p>
            <a:r>
              <a:rPr lang="en-US" dirty="0"/>
              <a:t>Fiber Target Polarimeters</a:t>
            </a:r>
          </a:p>
        </p:txBody>
      </p:sp>
      <p:sp>
        <p:nvSpPr>
          <p:cNvPr id="3" name="Slide Number Placeholder 2">
            <a:extLst>
              <a:ext uri="{FF2B5EF4-FFF2-40B4-BE49-F238E27FC236}">
                <a16:creationId xmlns:a16="http://schemas.microsoft.com/office/drawing/2014/main" id="{CC545A31-7C66-EF0E-C533-D0D8FC6CA460}"/>
              </a:ext>
            </a:extLst>
          </p:cNvPr>
          <p:cNvSpPr>
            <a:spLocks noGrp="1"/>
          </p:cNvSpPr>
          <p:nvPr>
            <p:ph type="sldNum" sz="quarter" idx="10"/>
          </p:nvPr>
        </p:nvSpPr>
        <p:spPr/>
        <p:txBody>
          <a:bodyPr/>
          <a:lstStyle/>
          <a:p>
            <a:fld id="{DF69D58E-C59B-4BE3-83E0-B1C1287A8E5B}" type="slidenum">
              <a:rPr lang="en-US" smtClean="0"/>
              <a:pPr/>
              <a:t>48</a:t>
            </a:fld>
            <a:endParaRPr lang="en-US"/>
          </a:p>
        </p:txBody>
      </p:sp>
      <p:pic>
        <p:nvPicPr>
          <p:cNvPr id="4" name="Picture 2">
            <a:extLst>
              <a:ext uri="{FF2B5EF4-FFF2-40B4-BE49-F238E27FC236}">
                <a16:creationId xmlns:a16="http://schemas.microsoft.com/office/drawing/2014/main" id="{343CFBA7-CDB0-EE3C-2F5F-3481F96AB9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143000"/>
            <a:ext cx="4042332" cy="30194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6A517669-68AB-B4BB-047D-9FBAD7D398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371600"/>
            <a:ext cx="4724400" cy="241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1B4E2BE3-19BC-3C05-56A8-4068C1229D7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616440" y="1557337"/>
            <a:ext cx="2194560" cy="210026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A514AE4C-4E7A-C90E-9A99-411EA3DB67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5394" y="4343400"/>
            <a:ext cx="3127006" cy="23050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0FC6DE30-4856-35A8-44EC-12668F41367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898919" y="4344396"/>
            <a:ext cx="3991087" cy="232012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824F13D-9232-CB9D-8F7C-E02EEEC20228}"/>
                  </a:ext>
                </a:extLst>
              </p:cNvPr>
              <p:cNvSpPr txBox="1"/>
              <p:nvPr/>
            </p:nvSpPr>
            <p:spPr>
              <a:xfrm>
                <a:off x="381000" y="4800600"/>
                <a:ext cx="3897734" cy="1431161"/>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t>Ultra-thin ribbon targets:</a:t>
                </a:r>
              </a:p>
              <a:p>
                <a:pPr algn="l">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10</m:t>
                      </m:r>
                      <m:r>
                        <a:rPr lang="en-US" i="1" dirty="0">
                          <a:latin typeface="Cambria Math" panose="02040503050406030204" pitchFamily="18" charset="0"/>
                        </a:rPr>
                        <m:t> </m:t>
                      </m:r>
                      <m:r>
                        <a:rPr lang="en-US" b="0" i="1" dirty="0" smtClean="0">
                          <a:latin typeface="Cambria Math" panose="02040503050406030204" pitchFamily="18" charset="0"/>
                        </a:rPr>
                        <m:t>𝜇</m:t>
                      </m:r>
                      <m:r>
                        <m:rPr>
                          <m:nor/>
                        </m:rPr>
                        <a:rPr lang="en-US" i="0" dirty="0" smtClean="0">
                          <a:latin typeface="Cambria Math" panose="02040503050406030204" pitchFamily="18" charset="0"/>
                        </a:rPr>
                        <m:t>m</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i="1" dirty="0">
                          <a:latin typeface="Cambria Math" panose="02040503050406030204" pitchFamily="18" charset="0"/>
                        </a:rPr>
                        <m:t> </m:t>
                      </m:r>
                      <m:r>
                        <a:rPr lang="en-US" i="1" dirty="0" smtClean="0">
                          <a:latin typeface="Cambria Math" panose="02040503050406030204" pitchFamily="18" charset="0"/>
                        </a:rPr>
                        <m:t>100</m:t>
                      </m:r>
                      <m:r>
                        <a:rPr lang="en-US" i="1" dirty="0">
                          <a:latin typeface="Cambria Math" panose="02040503050406030204" pitchFamily="18" charset="0"/>
                        </a:rPr>
                        <m:t> </m:t>
                      </m:r>
                      <m:r>
                        <m:rPr>
                          <m:nor/>
                        </m:rPr>
                        <a:rPr lang="en-US" i="0" dirty="0" smtClean="0">
                          <a:latin typeface="Cambria Math" panose="02040503050406030204" pitchFamily="18" charset="0"/>
                        </a:rPr>
                        <m:t>nm</m:t>
                      </m:r>
                    </m:oMath>
                  </m:oMathPara>
                </a14:m>
                <a:endParaRPr lang="en-US" dirty="0"/>
              </a:p>
              <a:p>
                <a:pPr marL="285750" indent="-285750" algn="l">
                  <a:spcAft>
                    <a:spcPts val="600"/>
                  </a:spcAft>
                  <a:buFont typeface="Arial" panose="020B0604020202020204" pitchFamily="34" charset="0"/>
                  <a:buChar char="•"/>
                </a:pPr>
                <a:r>
                  <a:rPr lang="en-US" dirty="0"/>
                  <a:t>Target holder inside the beam pipe</a:t>
                </a:r>
              </a:p>
              <a:p>
                <a:pPr marL="285750" indent="-285750" algn="l">
                  <a:spcAft>
                    <a:spcPts val="600"/>
                  </a:spcAft>
                  <a:buFont typeface="Arial" panose="020B0604020202020204" pitchFamily="34" charset="0"/>
                  <a:buChar char="•"/>
                </a:pPr>
                <a:r>
                  <a:rPr lang="en-US" dirty="0"/>
                  <a:t>Measure Carbon recoil (not protons)</a:t>
                </a:r>
              </a:p>
            </p:txBody>
          </p:sp>
        </mc:Choice>
        <mc:Fallback xmlns="">
          <p:sp>
            <p:nvSpPr>
              <p:cNvPr id="9" name="TextBox 8">
                <a:extLst>
                  <a:ext uri="{FF2B5EF4-FFF2-40B4-BE49-F238E27FC236}">
                    <a16:creationId xmlns:a16="http://schemas.microsoft.com/office/drawing/2014/main" id="{9824F13D-9232-CB9D-8F7C-E02EEEC20228}"/>
                  </a:ext>
                </a:extLst>
              </p:cNvPr>
              <p:cNvSpPr txBox="1">
                <a:spLocks noRot="1" noChangeAspect="1" noMove="1" noResize="1" noEditPoints="1" noAdjustHandles="1" noChangeArrowheads="1" noChangeShapeType="1" noTextEdit="1"/>
              </p:cNvSpPr>
              <p:nvPr/>
            </p:nvSpPr>
            <p:spPr>
              <a:xfrm>
                <a:off x="381000" y="4800600"/>
                <a:ext cx="3897734" cy="1431161"/>
              </a:xfrm>
              <a:prstGeom prst="rect">
                <a:avLst/>
              </a:prstGeom>
              <a:blipFill>
                <a:blip r:embed="rId7"/>
                <a:stretch>
                  <a:fillRect l="-1095" t="-2564" r="-782" b="-5983"/>
                </a:stretch>
              </a:blipFill>
            </p:spPr>
            <p:txBody>
              <a:bodyPr/>
              <a:lstStyle/>
              <a:p>
                <a:r>
                  <a:rPr lang="en-US">
                    <a:noFill/>
                  </a:rPr>
                  <a:t> </a:t>
                </a:r>
              </a:p>
            </p:txBody>
          </p:sp>
        </mc:Fallback>
      </mc:AlternateContent>
    </p:spTree>
    <p:extLst>
      <p:ext uri="{BB962C8B-B14F-4D97-AF65-F5344CB8AC3E}">
        <p14:creationId xmlns:p14="http://schemas.microsoft.com/office/powerpoint/2010/main" val="4125161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Decay</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49</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sp>
        <p:nvSpPr>
          <p:cNvPr id="14" name="Rectangle 13">
            <a:extLst>
              <a:ext uri="{FF2B5EF4-FFF2-40B4-BE49-F238E27FC236}">
                <a16:creationId xmlns:a16="http://schemas.microsoft.com/office/drawing/2014/main" id="{AE4CC91B-BE99-DBA7-CFAF-06B816EB4E7A}"/>
              </a:ext>
            </a:extLst>
          </p:cNvPr>
          <p:cNvSpPr/>
          <p:nvPr/>
        </p:nvSpPr>
        <p:spPr>
          <a:xfrm>
            <a:off x="944880" y="4800600"/>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EB9E8297-F17B-96DF-B671-D656E892B95E}"/>
              </a:ext>
            </a:extLst>
          </p:cNvPr>
          <p:cNvSpPr/>
          <p:nvPr/>
        </p:nvSpPr>
        <p:spPr>
          <a:xfrm>
            <a:off x="1127760" y="49834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CA3E12-DD36-58EB-11F6-3281DD4FFF94}"/>
                  </a:ext>
                </a:extLst>
              </p:cNvPr>
              <p:cNvSpPr txBox="1"/>
              <p:nvPr/>
            </p:nvSpPr>
            <p:spPr>
              <a:xfrm>
                <a:off x="2167848" y="4871893"/>
                <a:ext cx="2515176"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den>
                      </m:f>
                    </m:oMath>
                  </m:oMathPara>
                </a14:m>
                <a:endParaRPr lang="en-US" dirty="0"/>
              </a:p>
            </p:txBody>
          </p:sp>
        </mc:Choice>
        <mc:Fallback xmlns="">
          <p:sp>
            <p:nvSpPr>
              <p:cNvPr id="16" name="TextBox 15">
                <a:extLst>
                  <a:ext uri="{FF2B5EF4-FFF2-40B4-BE49-F238E27FC236}">
                    <a16:creationId xmlns:a16="http://schemas.microsoft.com/office/drawing/2014/main" id="{8DCA3E12-DD36-58EB-11F6-3281DD4FFF94}"/>
                  </a:ext>
                </a:extLst>
              </p:cNvPr>
              <p:cNvSpPr txBox="1">
                <a:spLocks noRot="1" noChangeAspect="1" noMove="1" noResize="1" noEditPoints="1" noAdjustHandles="1" noChangeArrowheads="1" noChangeShapeType="1" noTextEdit="1"/>
              </p:cNvSpPr>
              <p:nvPr/>
            </p:nvSpPr>
            <p:spPr>
              <a:xfrm>
                <a:off x="2167848" y="4871893"/>
                <a:ext cx="2515176" cy="771814"/>
              </a:xfrm>
              <a:prstGeom prst="rect">
                <a:avLst/>
              </a:prstGeom>
              <a:blipFill>
                <a:blip r:embed="rId3"/>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017A98C9-7D2D-BE8A-810E-73BA3C71251C}"/>
              </a:ext>
            </a:extLst>
          </p:cNvPr>
          <p:cNvSpPr txBox="1"/>
          <p:nvPr/>
        </p:nvSpPr>
        <p:spPr>
          <a:xfrm>
            <a:off x="3962400" y="2176046"/>
            <a:ext cx="2191113" cy="338554"/>
          </a:xfrm>
          <a:prstGeom prst="rect">
            <a:avLst/>
          </a:prstGeom>
          <a:noFill/>
        </p:spPr>
        <p:txBody>
          <a:bodyPr wrap="none" rtlCol="0">
            <a:spAutoFit/>
          </a:bodyPr>
          <a:lstStyle/>
          <a:p>
            <a:pPr algn="l">
              <a:spcAft>
                <a:spcPts val="600"/>
              </a:spcAft>
            </a:pPr>
            <a:r>
              <a:rPr lang="en-US" sz="1600" dirty="0">
                <a:solidFill>
                  <a:srgbClr val="002060"/>
                </a:solidFill>
              </a:rPr>
              <a:t>normalization with HJET</a:t>
            </a:r>
          </a:p>
        </p:txBody>
      </p:sp>
      <p:pic>
        <p:nvPicPr>
          <p:cNvPr id="21" name="Picture 2">
            <a:extLst>
              <a:ext uri="{FF2B5EF4-FFF2-40B4-BE49-F238E27FC236}">
                <a16:creationId xmlns:a16="http://schemas.microsoft.com/office/drawing/2014/main" id="{EA1A3EDF-958F-ADD8-7CD9-76ABBCC1C40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F4602BFC-8205-CC4A-BCEA-904C96EF18BA}"/>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23" name="Straight Arrow Connector 22">
            <a:extLst>
              <a:ext uri="{FF2B5EF4-FFF2-40B4-BE49-F238E27FC236}">
                <a16:creationId xmlns:a16="http://schemas.microsoft.com/office/drawing/2014/main" id="{E58F59B3-A02A-862A-A02B-66E74546894F}"/>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ECFA60-643C-1E52-E59D-B0A124032D52}"/>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cxnSp>
        <p:nvCxnSpPr>
          <p:cNvPr id="18" name="Connector: Elbow 17">
            <a:extLst>
              <a:ext uri="{FF2B5EF4-FFF2-40B4-BE49-F238E27FC236}">
                <a16:creationId xmlns:a16="http://schemas.microsoft.com/office/drawing/2014/main" id="{4202BDF7-FDD6-C9BB-F6DB-76D15D2BB673}"/>
              </a:ext>
            </a:extLst>
          </p:cNvPr>
          <p:cNvCxnSpPr>
            <a:cxnSpLocks/>
            <a:stCxn id="16" idx="0"/>
          </p:cNvCxnSpPr>
          <p:nvPr/>
        </p:nvCxnSpPr>
        <p:spPr>
          <a:xfrm rot="5400000" flipH="1" flipV="1">
            <a:off x="4115472" y="1824565"/>
            <a:ext cx="2357293" cy="3737364"/>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1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B211-65FB-B01D-07EC-A14EA19CCCD8}"/>
              </a:ext>
            </a:extLst>
          </p:cNvPr>
          <p:cNvSpPr>
            <a:spLocks noGrp="1"/>
          </p:cNvSpPr>
          <p:nvPr>
            <p:ph type="title"/>
          </p:nvPr>
        </p:nvSpPr>
        <p:spPr/>
        <p:txBody>
          <a:bodyPr/>
          <a:lstStyle/>
          <a:p>
            <a:r>
              <a:rPr lang="en-US" dirty="0"/>
              <a:t>The Figure of Merit</a:t>
            </a:r>
          </a:p>
        </p:txBody>
      </p:sp>
      <p:sp>
        <p:nvSpPr>
          <p:cNvPr id="3" name="Slide Number Placeholder 2">
            <a:extLst>
              <a:ext uri="{FF2B5EF4-FFF2-40B4-BE49-F238E27FC236}">
                <a16:creationId xmlns:a16="http://schemas.microsoft.com/office/drawing/2014/main" id="{6387B23D-C6B9-4D7C-7CA7-DB04369E02F8}"/>
              </a:ext>
            </a:extLst>
          </p:cNvPr>
          <p:cNvSpPr>
            <a:spLocks noGrp="1"/>
          </p:cNvSpPr>
          <p:nvPr>
            <p:ph type="sldNum" sz="quarter" idx="10"/>
          </p:nvPr>
        </p:nvSpPr>
        <p:spPr/>
        <p:txBody>
          <a:bodyPr/>
          <a:lstStyle/>
          <a:p>
            <a:fld id="{DF69D58E-C59B-4BE3-83E0-B1C1287A8E5B}" type="slidenum">
              <a:rPr lang="en-US" smtClean="0"/>
              <a:pPr/>
              <a:t>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E9379F0-284A-B5AA-B024-EA5DD4B578D3}"/>
                  </a:ext>
                </a:extLst>
              </p:cNvPr>
              <p:cNvSpPr txBox="1"/>
              <p:nvPr/>
            </p:nvSpPr>
            <p:spPr>
              <a:xfrm>
                <a:off x="762000" y="1600200"/>
                <a:ext cx="2583079" cy="689932"/>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𝛿𝜎</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den>
                      </m:f>
                      <m:r>
                        <a:rPr lang="en-US" sz="2000" b="0" i="1" smtClean="0">
                          <a:latin typeface="Cambria Math" panose="02040503050406030204" pitchFamily="18" charset="0"/>
                        </a:rPr>
                        <m:t>∝</m:t>
                      </m:r>
                      <m:r>
                        <a:rPr lang="en-US" sz="2000" b="0" i="1" smtClean="0">
                          <a:latin typeface="Cambria Math" panose="02040503050406030204" pitchFamily="18" charset="0"/>
                        </a:rPr>
                        <m:t>𝛿</m:t>
                      </m:r>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CE9379F0-284A-B5AA-B024-EA5DD4B578D3}"/>
                  </a:ext>
                </a:extLst>
              </p:cNvPr>
              <p:cNvSpPr txBox="1">
                <a:spLocks noRot="1" noChangeAspect="1" noMove="1" noResize="1" noEditPoints="1" noAdjustHandles="1" noChangeArrowheads="1" noChangeShapeType="1" noTextEdit="1"/>
              </p:cNvSpPr>
              <p:nvPr/>
            </p:nvSpPr>
            <p:spPr>
              <a:xfrm>
                <a:off x="762000" y="1600200"/>
                <a:ext cx="2583079" cy="689932"/>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ED7A0E4-997C-2F4B-51FD-714941B7632D}"/>
              </a:ext>
            </a:extLst>
          </p:cNvPr>
          <p:cNvSpPr txBox="1"/>
          <p:nvPr/>
        </p:nvSpPr>
        <p:spPr>
          <a:xfrm>
            <a:off x="3733800" y="1688068"/>
            <a:ext cx="5915081" cy="369332"/>
          </a:xfrm>
          <a:prstGeom prst="rect">
            <a:avLst/>
          </a:prstGeom>
          <a:noFill/>
        </p:spPr>
        <p:txBody>
          <a:bodyPr wrap="none" rtlCol="0">
            <a:spAutoFit/>
          </a:bodyPr>
          <a:lstStyle/>
          <a:p>
            <a:pPr algn="l">
              <a:spcAft>
                <a:spcPts val="600"/>
              </a:spcAft>
            </a:pPr>
            <a:r>
              <a:rPr lang="en-US" dirty="0"/>
              <a:t>Physics observable of interest depends on the spin alignment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A88FD7-071B-DED9-E1AD-FA52460D3DE4}"/>
                  </a:ext>
                </a:extLst>
              </p:cNvPr>
              <p:cNvSpPr txBox="1"/>
              <p:nvPr/>
            </p:nvSpPr>
            <p:spPr>
              <a:xfrm>
                <a:off x="6324600" y="5029200"/>
                <a:ext cx="1168718" cy="4093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Δ</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Δ</m:t>
                          </m:r>
                        </m:e>
                        <m:sub>
                          <m:r>
                            <a:rPr lang="en-US" sz="2000" b="0" i="1" smtClean="0">
                              <a:latin typeface="Cambria Math" panose="02040503050406030204" pitchFamily="18" charset="0"/>
                            </a:rPr>
                            <m:t>𝐸</m:t>
                          </m:r>
                        </m:sub>
                      </m:sSub>
                      <m:r>
                        <a:rPr lang="en-US" sz="2000" b="0" i="1" smtClean="0">
                          <a:latin typeface="Cambria Math" panose="02040503050406030204" pitchFamily="18" charset="0"/>
                        </a:rPr>
                        <m:t>𝑃</m:t>
                      </m:r>
                      <m:r>
                        <a:rPr lang="en-US" sz="2000" b="0" i="0" smtClean="0">
                          <a:latin typeface="Cambria Math" panose="02040503050406030204" pitchFamily="18" charset="0"/>
                        </a:rPr>
                        <m:t> </m:t>
                      </m:r>
                    </m:oMath>
                  </m:oMathPara>
                </a14:m>
                <a:endParaRPr lang="en-US" sz="2000" dirty="0"/>
              </a:p>
            </p:txBody>
          </p:sp>
        </mc:Choice>
        <mc:Fallback xmlns="">
          <p:sp>
            <p:nvSpPr>
              <p:cNvPr id="6" name="TextBox 5">
                <a:extLst>
                  <a:ext uri="{FF2B5EF4-FFF2-40B4-BE49-F238E27FC236}">
                    <a16:creationId xmlns:a16="http://schemas.microsoft.com/office/drawing/2014/main" id="{A6A88FD7-071B-DED9-E1AD-FA52460D3DE4}"/>
                  </a:ext>
                </a:extLst>
              </p:cNvPr>
              <p:cNvSpPr txBox="1">
                <a:spLocks noRot="1" noChangeAspect="1" noMove="1" noResize="1" noEditPoints="1" noAdjustHandles="1" noChangeArrowheads="1" noChangeShapeType="1" noTextEdit="1"/>
              </p:cNvSpPr>
              <p:nvPr/>
            </p:nvSpPr>
            <p:spPr>
              <a:xfrm>
                <a:off x="6324600" y="5029200"/>
                <a:ext cx="1168718" cy="4093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CE5C73-446B-81B5-DAE9-D8BEC10C67E2}"/>
                  </a:ext>
                </a:extLst>
              </p:cNvPr>
              <p:cNvSpPr txBox="1"/>
              <p:nvPr/>
            </p:nvSpPr>
            <p:spPr>
              <a:xfrm>
                <a:off x="762000" y="2756561"/>
                <a:ext cx="1369349"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den>
                      </m:f>
                    </m:oMath>
                  </m:oMathPara>
                </a14:m>
                <a:endParaRPr lang="en-US" dirty="0"/>
              </a:p>
            </p:txBody>
          </p:sp>
        </mc:Choice>
        <mc:Fallback xmlns="">
          <p:sp>
            <p:nvSpPr>
              <p:cNvPr id="7" name="TextBox 6">
                <a:extLst>
                  <a:ext uri="{FF2B5EF4-FFF2-40B4-BE49-F238E27FC236}">
                    <a16:creationId xmlns:a16="http://schemas.microsoft.com/office/drawing/2014/main" id="{7DCE5C73-446B-81B5-DAE9-D8BEC10C67E2}"/>
                  </a:ext>
                </a:extLst>
              </p:cNvPr>
              <p:cNvSpPr txBox="1">
                <a:spLocks noRot="1" noChangeAspect="1" noMove="1" noResize="1" noEditPoints="1" noAdjustHandles="1" noChangeArrowheads="1" noChangeShapeType="1" noTextEdit="1"/>
              </p:cNvSpPr>
              <p:nvPr/>
            </p:nvSpPr>
            <p:spPr>
              <a:xfrm>
                <a:off x="762000" y="2756561"/>
                <a:ext cx="1369349" cy="628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40AEE1-4DDE-186F-E4E0-7F3E359D4700}"/>
                  </a:ext>
                </a:extLst>
              </p:cNvPr>
              <p:cNvSpPr txBox="1"/>
              <p:nvPr/>
            </p:nvSpPr>
            <p:spPr>
              <a:xfrm>
                <a:off x="762000" y="3810000"/>
                <a:ext cx="1685974"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den>
                      </m:f>
                    </m:oMath>
                  </m:oMathPara>
                </a14:m>
                <a:endParaRPr lang="en-US" dirty="0"/>
              </a:p>
            </p:txBody>
          </p:sp>
        </mc:Choice>
        <mc:Fallback xmlns="">
          <p:sp>
            <p:nvSpPr>
              <p:cNvPr id="8" name="TextBox 7">
                <a:extLst>
                  <a:ext uri="{FF2B5EF4-FFF2-40B4-BE49-F238E27FC236}">
                    <a16:creationId xmlns:a16="http://schemas.microsoft.com/office/drawing/2014/main" id="{ED40AEE1-4DDE-186F-E4E0-7F3E359D4700}"/>
                  </a:ext>
                </a:extLst>
              </p:cNvPr>
              <p:cNvSpPr txBox="1">
                <a:spLocks noRot="1" noChangeAspect="1" noMove="1" noResize="1" noEditPoints="1" noAdjustHandles="1" noChangeArrowheads="1" noChangeShapeType="1" noTextEdit="1"/>
              </p:cNvSpPr>
              <p:nvPr/>
            </p:nvSpPr>
            <p:spPr>
              <a:xfrm>
                <a:off x="762000" y="3810000"/>
                <a:ext cx="1685974" cy="628505"/>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C4BCDBA-8683-F5C0-F73F-B74208DB2DFD}"/>
              </a:ext>
            </a:extLst>
          </p:cNvPr>
          <p:cNvSpPr txBox="1"/>
          <p:nvPr/>
        </p:nvSpPr>
        <p:spPr>
          <a:xfrm>
            <a:off x="2965320" y="2886147"/>
            <a:ext cx="5167761" cy="369332"/>
          </a:xfrm>
          <a:prstGeom prst="rect">
            <a:avLst/>
          </a:prstGeom>
          <a:noFill/>
        </p:spPr>
        <p:txBody>
          <a:bodyPr wrap="none" rtlCol="0">
            <a:spAutoFit/>
          </a:bodyPr>
          <a:lstStyle/>
          <a:p>
            <a:pPr algn="l">
              <a:spcAft>
                <a:spcPts val="600"/>
              </a:spcAft>
            </a:pPr>
            <a:r>
              <a:rPr lang="en-US" dirty="0"/>
              <a:t>If the measurement is done with pure spin alignment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EE282-8C1B-33A7-C40F-7122C31B12D9}"/>
                  </a:ext>
                </a:extLst>
              </p:cNvPr>
              <p:cNvSpPr txBox="1"/>
              <p:nvPr/>
            </p:nvSpPr>
            <p:spPr>
              <a:xfrm>
                <a:off x="4876800" y="3810000"/>
                <a:ext cx="1315104"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i="1">
                                  <a:latin typeface="Cambria Math" panose="02040503050406030204" pitchFamily="18" charset="0"/>
                                </a:rPr>
                                <m:t>−</m:t>
                              </m:r>
                            </m:sup>
                          </m:sSup>
                        </m:den>
                      </m:f>
                    </m:oMath>
                  </m:oMathPara>
                </a14:m>
                <a:endParaRPr lang="en-US" dirty="0"/>
              </a:p>
            </p:txBody>
          </p:sp>
        </mc:Choice>
        <mc:Fallback xmlns="">
          <p:sp>
            <p:nvSpPr>
              <p:cNvPr id="12" name="TextBox 11">
                <a:extLst>
                  <a:ext uri="{FF2B5EF4-FFF2-40B4-BE49-F238E27FC236}">
                    <a16:creationId xmlns:a16="http://schemas.microsoft.com/office/drawing/2014/main" id="{2BBEE282-8C1B-33A7-C40F-7122C31B12D9}"/>
                  </a:ext>
                </a:extLst>
              </p:cNvPr>
              <p:cNvSpPr txBox="1">
                <a:spLocks noRot="1" noChangeAspect="1" noMove="1" noResize="1" noEditPoints="1" noAdjustHandles="1" noChangeArrowheads="1" noChangeShapeType="1" noTextEdit="1"/>
              </p:cNvSpPr>
              <p:nvPr/>
            </p:nvSpPr>
            <p:spPr>
              <a:xfrm>
                <a:off x="4876800" y="3810000"/>
                <a:ext cx="1315104" cy="628505"/>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1CC2AFF-A11C-CB37-E75D-709D91236574}"/>
              </a:ext>
            </a:extLst>
          </p:cNvPr>
          <p:cNvSpPr txBox="1"/>
          <p:nvPr/>
        </p:nvSpPr>
        <p:spPr>
          <a:xfrm>
            <a:off x="2965320" y="3939586"/>
            <a:ext cx="1804148" cy="369332"/>
          </a:xfrm>
          <a:prstGeom prst="rect">
            <a:avLst/>
          </a:prstGeom>
          <a:noFill/>
        </p:spPr>
        <p:txBody>
          <a:bodyPr wrap="none" rtlCol="0">
            <a:spAutoFit/>
          </a:bodyPr>
          <a:lstStyle/>
          <a:p>
            <a:pPr algn="l">
              <a:spcAft>
                <a:spcPts val="600"/>
              </a:spcAft>
            </a:pPr>
            <a:r>
              <a:rPr lang="en-US" dirty="0"/>
              <a:t>With polarization</a:t>
            </a:r>
          </a:p>
        </p:txBody>
      </p:sp>
      <p:sp>
        <p:nvSpPr>
          <p:cNvPr id="14" name="TextBox 13">
            <a:extLst>
              <a:ext uri="{FF2B5EF4-FFF2-40B4-BE49-F238E27FC236}">
                <a16:creationId xmlns:a16="http://schemas.microsoft.com/office/drawing/2014/main" id="{09BEF0B9-59F8-3091-875B-1664FDDD56E9}"/>
              </a:ext>
            </a:extLst>
          </p:cNvPr>
          <p:cNvSpPr txBox="1"/>
          <p:nvPr/>
        </p:nvSpPr>
        <p:spPr>
          <a:xfrm>
            <a:off x="2965320" y="5049205"/>
            <a:ext cx="3340017" cy="369332"/>
          </a:xfrm>
          <a:prstGeom prst="rect">
            <a:avLst/>
          </a:prstGeom>
          <a:noFill/>
        </p:spPr>
        <p:txBody>
          <a:bodyPr wrap="none" rtlCol="0">
            <a:spAutoFit/>
          </a:bodyPr>
          <a:lstStyle/>
          <a:p>
            <a:pPr algn="l">
              <a:spcAft>
                <a:spcPts val="600"/>
              </a:spcAft>
            </a:pPr>
            <a:r>
              <a:rPr lang="en-US" dirty="0"/>
              <a:t>Uncertainty of physics observable</a:t>
            </a:r>
          </a:p>
        </p:txBody>
      </p:sp>
      <p:cxnSp>
        <p:nvCxnSpPr>
          <p:cNvPr id="16" name="Connector: Curved 15">
            <a:extLst>
              <a:ext uri="{FF2B5EF4-FFF2-40B4-BE49-F238E27FC236}">
                <a16:creationId xmlns:a16="http://schemas.microsoft.com/office/drawing/2014/main" id="{90B86DFE-47FC-C89B-1E55-9B50CEBC1684}"/>
              </a:ext>
            </a:extLst>
          </p:cNvPr>
          <p:cNvCxnSpPr>
            <a:stCxn id="12" idx="3"/>
            <a:endCxn id="6" idx="0"/>
          </p:cNvCxnSpPr>
          <p:nvPr/>
        </p:nvCxnSpPr>
        <p:spPr>
          <a:xfrm>
            <a:off x="6191904" y="4124253"/>
            <a:ext cx="717055" cy="904947"/>
          </a:xfrm>
          <a:prstGeom prst="curved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431A6C6-FF99-FA35-6523-0F93B627F227}"/>
                  </a:ext>
                </a:extLst>
              </p:cNvPr>
              <p:cNvSpPr txBox="1"/>
              <p:nvPr/>
            </p:nvSpPr>
            <p:spPr>
              <a:xfrm>
                <a:off x="2965320" y="5486400"/>
                <a:ext cx="4771371" cy="408253"/>
              </a:xfrm>
              <a:prstGeom prst="rect">
                <a:avLst/>
              </a:prstGeom>
              <a:noFill/>
            </p:spPr>
            <p:txBody>
              <a:bodyPr wrap="none" rtlCol="0">
                <a:spAutoFit/>
              </a:bodyPr>
              <a:lstStyle/>
              <a:p>
                <a:pPr algn="l">
                  <a:spcAft>
                    <a:spcPts val="600"/>
                  </a:spcAft>
                </a:pPr>
                <a:r>
                  <a:rPr lang="en-US" dirty="0"/>
                  <a:t>Statistical uncertainty of measurement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e>
                      <m:sub>
                        <m:r>
                          <a:rPr lang="en-US" b="0" i="1" smtClean="0">
                            <a:latin typeface="Cambria Math" panose="02040503050406030204" pitchFamily="18" charset="0"/>
                          </a:rPr>
                          <m:t>𝑆</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𝑁</m:t>
                        </m:r>
                      </m:e>
                    </m:rad>
                  </m:oMath>
                </a14:m>
                <a:endParaRPr lang="en-US" dirty="0"/>
              </a:p>
            </p:txBody>
          </p:sp>
        </mc:Choice>
        <mc:Fallback xmlns="">
          <p:sp>
            <p:nvSpPr>
              <p:cNvPr id="17" name="TextBox 16">
                <a:extLst>
                  <a:ext uri="{FF2B5EF4-FFF2-40B4-BE49-F238E27FC236}">
                    <a16:creationId xmlns:a16="http://schemas.microsoft.com/office/drawing/2014/main" id="{8431A6C6-FF99-FA35-6523-0F93B627F227}"/>
                  </a:ext>
                </a:extLst>
              </p:cNvPr>
              <p:cNvSpPr txBox="1">
                <a:spLocks noRot="1" noChangeAspect="1" noMove="1" noResize="1" noEditPoints="1" noAdjustHandles="1" noChangeArrowheads="1" noChangeShapeType="1" noTextEdit="1"/>
              </p:cNvSpPr>
              <p:nvPr/>
            </p:nvSpPr>
            <p:spPr>
              <a:xfrm>
                <a:off x="2965320" y="5486400"/>
                <a:ext cx="4771371" cy="408253"/>
              </a:xfrm>
              <a:prstGeom prst="rect">
                <a:avLst/>
              </a:prstGeom>
              <a:blipFill>
                <a:blip r:embed="rId7"/>
                <a:stretch>
                  <a:fillRect l="-1022" b="-20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EA46134-CEC0-3FB5-495F-62170EBF5A9A}"/>
                  </a:ext>
                </a:extLst>
              </p:cNvPr>
              <p:cNvSpPr txBox="1"/>
              <p:nvPr/>
            </p:nvSpPr>
            <p:spPr>
              <a:xfrm>
                <a:off x="2971800" y="6068747"/>
                <a:ext cx="2920415" cy="369332"/>
              </a:xfrm>
              <a:prstGeom prst="rect">
                <a:avLst/>
              </a:prstGeom>
              <a:noFill/>
            </p:spPr>
            <p:txBody>
              <a:bodyPr wrap="none" rtlCol="0">
                <a:spAutoFit/>
              </a:bodyPr>
              <a:lstStyle/>
              <a:p>
                <a:pPr algn="l">
                  <a:spcAft>
                    <a:spcPts val="600"/>
                  </a:spcAft>
                </a:pPr>
                <a:r>
                  <a:rPr lang="en-US" dirty="0"/>
                  <a:t>Figure of merit: </a:t>
                </a:r>
                <a14:m>
                  <m:oMath xmlns:m="http://schemas.openxmlformats.org/officeDocument/2006/math">
                    <m:r>
                      <a:rPr lang="en-US" b="0" i="1" smtClean="0">
                        <a:latin typeface="Cambria Math" panose="02040503050406030204" pitchFamily="18" charset="0"/>
                      </a:rPr>
                      <m:t>𝐹𝑂𝑀</m:t>
                    </m:r>
                    <m:r>
                      <a:rPr lang="en-US" b="0" i="1" smtClean="0">
                        <a:latin typeface="Cambria Math" panose="02040503050406030204" pitchFamily="18" charset="0"/>
                      </a:rPr>
                      <m:t>=</m:t>
                    </m:r>
                    <m:r>
                      <a:rPr lang="en-US" b="0" i="1" smtClean="0">
                        <a:latin typeface="Cambria Math" panose="02040503050406030204" pitchFamily="18" charset="0"/>
                      </a:rPr>
                      <m:t>𝑁</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2</m:t>
                        </m:r>
                      </m:sup>
                    </m:sSup>
                  </m:oMath>
                </a14:m>
                <a:endParaRPr lang="en-US" dirty="0"/>
              </a:p>
            </p:txBody>
          </p:sp>
        </mc:Choice>
        <mc:Fallback xmlns="">
          <p:sp>
            <p:nvSpPr>
              <p:cNvPr id="18" name="TextBox 17">
                <a:extLst>
                  <a:ext uri="{FF2B5EF4-FFF2-40B4-BE49-F238E27FC236}">
                    <a16:creationId xmlns:a16="http://schemas.microsoft.com/office/drawing/2014/main" id="{9EA46134-CEC0-3FB5-495F-62170EBF5A9A}"/>
                  </a:ext>
                </a:extLst>
              </p:cNvPr>
              <p:cNvSpPr txBox="1">
                <a:spLocks noRot="1" noChangeAspect="1" noMove="1" noResize="1" noEditPoints="1" noAdjustHandles="1" noChangeArrowheads="1" noChangeShapeType="1" noTextEdit="1"/>
              </p:cNvSpPr>
              <p:nvPr/>
            </p:nvSpPr>
            <p:spPr>
              <a:xfrm>
                <a:off x="2971800" y="6068747"/>
                <a:ext cx="2920415" cy="369332"/>
              </a:xfrm>
              <a:prstGeom prst="rect">
                <a:avLst/>
              </a:prstGeom>
              <a:blipFill>
                <a:blip r:embed="rId8"/>
                <a:stretch>
                  <a:fillRect l="-1879"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424367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Decay</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50</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sp>
        <p:nvSpPr>
          <p:cNvPr id="14" name="Rectangle 13">
            <a:extLst>
              <a:ext uri="{FF2B5EF4-FFF2-40B4-BE49-F238E27FC236}">
                <a16:creationId xmlns:a16="http://schemas.microsoft.com/office/drawing/2014/main" id="{AE4CC91B-BE99-DBA7-CFAF-06B816EB4E7A}"/>
              </a:ext>
            </a:extLst>
          </p:cNvPr>
          <p:cNvSpPr/>
          <p:nvPr/>
        </p:nvSpPr>
        <p:spPr>
          <a:xfrm>
            <a:off x="944880" y="4800600"/>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EB9E8297-F17B-96DF-B671-D656E892B95E}"/>
              </a:ext>
            </a:extLst>
          </p:cNvPr>
          <p:cNvSpPr/>
          <p:nvPr/>
        </p:nvSpPr>
        <p:spPr>
          <a:xfrm>
            <a:off x="1127760" y="49834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CA3E12-DD36-58EB-11F6-3281DD4FFF94}"/>
                  </a:ext>
                </a:extLst>
              </p:cNvPr>
              <p:cNvSpPr txBox="1"/>
              <p:nvPr/>
            </p:nvSpPr>
            <p:spPr>
              <a:xfrm>
                <a:off x="2167848" y="4871893"/>
                <a:ext cx="2515176"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den>
                      </m:f>
                    </m:oMath>
                  </m:oMathPara>
                </a14:m>
                <a:endParaRPr lang="en-US" dirty="0"/>
              </a:p>
            </p:txBody>
          </p:sp>
        </mc:Choice>
        <mc:Fallback xmlns="">
          <p:sp>
            <p:nvSpPr>
              <p:cNvPr id="16" name="TextBox 15">
                <a:extLst>
                  <a:ext uri="{FF2B5EF4-FFF2-40B4-BE49-F238E27FC236}">
                    <a16:creationId xmlns:a16="http://schemas.microsoft.com/office/drawing/2014/main" id="{8DCA3E12-DD36-58EB-11F6-3281DD4FFF94}"/>
                  </a:ext>
                </a:extLst>
              </p:cNvPr>
              <p:cNvSpPr txBox="1">
                <a:spLocks noRot="1" noChangeAspect="1" noMove="1" noResize="1" noEditPoints="1" noAdjustHandles="1" noChangeArrowheads="1" noChangeShapeType="1" noTextEdit="1"/>
              </p:cNvSpPr>
              <p:nvPr/>
            </p:nvSpPr>
            <p:spPr>
              <a:xfrm>
                <a:off x="2167848" y="4871893"/>
                <a:ext cx="2515176" cy="7718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827010-18E9-B309-945D-B069F1D73088}"/>
                  </a:ext>
                </a:extLst>
              </p:cNvPr>
              <p:cNvSpPr txBox="1"/>
              <p:nvPr/>
            </p:nvSpPr>
            <p:spPr>
              <a:xfrm>
                <a:off x="2167848" y="3886200"/>
                <a:ext cx="3154005"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𝑐𝑜𝑙𝑙</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b="0" i="1" smtClean="0">
                                  <a:latin typeface="Cambria Math" panose="02040503050406030204" pitchFamily="18" charset="0"/>
                                </a:rPr>
                                <m:t>𝑡</m:t>
                              </m:r>
                              <m:r>
                                <a:rPr lang="en-US" i="1">
                                  <a:latin typeface="Cambria Math"/>
                                </a:rPr>
                                <m:t>)</m:t>
                              </m:r>
                            </m:e>
                          </m:nary>
                        </m:num>
                        <m:den>
                          <m:nary>
                            <m:naryPr>
                              <m:limLoc m:val="undOvr"/>
                              <m:subHide m:val="on"/>
                              <m:supHide m:val="on"/>
                              <m:ctrlPr>
                                <a:rPr lang="en-US" i="1">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b="0" i="1" smtClean="0">
                                  <a:latin typeface="Cambria Math" panose="02040503050406030204" pitchFamily="18" charset="0"/>
                                </a:rPr>
                                <m:t>𝑡</m:t>
                              </m:r>
                              <m:r>
                                <a:rPr lang="en-US" i="1">
                                  <a:latin typeface="Cambria Math"/>
                                </a:rPr>
                                <m:t>)</m:t>
                              </m:r>
                            </m:e>
                          </m:nary>
                        </m:den>
                      </m:f>
                    </m:oMath>
                  </m:oMathPara>
                </a14:m>
                <a:endParaRPr lang="en-US" dirty="0"/>
              </a:p>
            </p:txBody>
          </p:sp>
        </mc:Choice>
        <mc:Fallback xmlns="">
          <p:sp>
            <p:nvSpPr>
              <p:cNvPr id="17" name="TextBox 16">
                <a:extLst>
                  <a:ext uri="{FF2B5EF4-FFF2-40B4-BE49-F238E27FC236}">
                    <a16:creationId xmlns:a16="http://schemas.microsoft.com/office/drawing/2014/main" id="{B0827010-18E9-B309-945D-B069F1D73088}"/>
                  </a:ext>
                </a:extLst>
              </p:cNvPr>
              <p:cNvSpPr txBox="1">
                <a:spLocks noRot="1" noChangeAspect="1" noMove="1" noResize="1" noEditPoints="1" noAdjustHandles="1" noChangeArrowheads="1" noChangeShapeType="1" noTextEdit="1"/>
              </p:cNvSpPr>
              <p:nvPr/>
            </p:nvSpPr>
            <p:spPr>
              <a:xfrm>
                <a:off x="2167848" y="3886200"/>
                <a:ext cx="3154005" cy="771814"/>
              </a:xfrm>
              <a:prstGeom prst="rect">
                <a:avLst/>
              </a:prstGeom>
              <a:blipFill>
                <a:blip r:embed="rId4"/>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62AF6474-7746-32F0-A8F7-07B8A01CAE32}"/>
              </a:ext>
            </a:extLst>
          </p:cNvPr>
          <p:cNvSpPr/>
          <p:nvPr/>
        </p:nvSpPr>
        <p:spPr>
          <a:xfrm>
            <a:off x="1127760" y="3997787"/>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00796E66-A9F0-B829-546E-35B7043FD8ED}"/>
              </a:ext>
            </a:extLst>
          </p:cNvPr>
          <p:cNvSpPr/>
          <p:nvPr/>
        </p:nvSpPr>
        <p:spPr>
          <a:xfrm>
            <a:off x="1234440" y="4099560"/>
            <a:ext cx="548640" cy="548640"/>
          </a:xfrm>
          <a:prstGeom prst="ellipse">
            <a:avLst/>
          </a:prstGeom>
          <a:gradFill>
            <a:gsLst>
              <a:gs pos="0">
                <a:srgbClr val="FFFF00"/>
              </a:gs>
              <a:gs pos="25000">
                <a:srgbClr val="FFFF00"/>
              </a:gs>
              <a:gs pos="100000">
                <a:srgbClr val="FFFFCC"/>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7BA32640-57C7-C028-6E0C-3979B0AAB6A2}"/>
              </a:ext>
            </a:extLst>
          </p:cNvPr>
          <p:cNvSpPr txBox="1"/>
          <p:nvPr/>
        </p:nvSpPr>
        <p:spPr>
          <a:xfrm>
            <a:off x="7252894" y="4763125"/>
            <a:ext cx="4177106" cy="723275"/>
          </a:xfrm>
          <a:prstGeom prst="rect">
            <a:avLst/>
          </a:prstGeom>
          <a:noFill/>
        </p:spPr>
        <p:txBody>
          <a:bodyPr wrap="none" rtlCol="0">
            <a:spAutoFit/>
          </a:bodyPr>
          <a:lstStyle/>
          <a:p>
            <a:pPr algn="l">
              <a:spcAft>
                <a:spcPts val="600"/>
              </a:spcAft>
            </a:pPr>
            <a:r>
              <a:rPr lang="en-US" dirty="0"/>
              <a:t>Important for experiments:</a:t>
            </a:r>
          </a:p>
          <a:p>
            <a:pPr algn="l">
              <a:spcAft>
                <a:spcPts val="600"/>
              </a:spcAft>
            </a:pPr>
            <a:r>
              <a:rPr lang="en-US" dirty="0"/>
              <a:t>Luminosity changes throughout each store</a:t>
            </a:r>
          </a:p>
        </p:txBody>
      </p:sp>
      <p:cxnSp>
        <p:nvCxnSpPr>
          <p:cNvPr id="10" name="Connector: Elbow 9">
            <a:extLst>
              <a:ext uri="{FF2B5EF4-FFF2-40B4-BE49-F238E27FC236}">
                <a16:creationId xmlns:a16="http://schemas.microsoft.com/office/drawing/2014/main" id="{6C173C01-D84B-1970-A6E0-E824950110EA}"/>
              </a:ext>
            </a:extLst>
          </p:cNvPr>
          <p:cNvCxnSpPr>
            <a:stCxn id="5" idx="3"/>
            <a:endCxn id="17" idx="0"/>
          </p:cNvCxnSpPr>
          <p:nvPr/>
        </p:nvCxnSpPr>
        <p:spPr>
          <a:xfrm>
            <a:off x="2525431" y="3310874"/>
            <a:ext cx="1371600" cy="5753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CF5135E-EC1F-BF3E-F639-AF46380609C0}"/>
              </a:ext>
            </a:extLst>
          </p:cNvPr>
          <p:cNvCxnSpPr>
            <a:cxnSpLocks/>
            <a:endCxn id="17" idx="0"/>
          </p:cNvCxnSpPr>
          <p:nvPr/>
        </p:nvCxnSpPr>
        <p:spPr>
          <a:xfrm rot="10800000">
            <a:off x="4326816" y="3886200"/>
            <a:ext cx="2926080" cy="1066800"/>
          </a:xfrm>
          <a:prstGeom prst="bentConnector4">
            <a:avLst>
              <a:gd name="adj1" fmla="val 27523"/>
              <a:gd name="adj2" fmla="val 121429"/>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8CF4C3DF-97F3-86F8-5D0E-0BFDFA29DB7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E63C8956-50B9-236D-2018-F0BE572245ED}"/>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25" name="Straight Arrow Connector 24">
            <a:extLst>
              <a:ext uri="{FF2B5EF4-FFF2-40B4-BE49-F238E27FC236}">
                <a16:creationId xmlns:a16="http://schemas.microsoft.com/office/drawing/2014/main" id="{7EF89FF9-8424-ADF7-5089-03BFF442FF27}"/>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F9C4A5D-1116-BFC3-E324-4366BF30A1D0}"/>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spTree>
    <p:extLst>
      <p:ext uri="{BB962C8B-B14F-4D97-AF65-F5344CB8AC3E}">
        <p14:creationId xmlns:p14="http://schemas.microsoft.com/office/powerpoint/2010/main" val="1167046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Profile</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51</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pic>
        <p:nvPicPr>
          <p:cNvPr id="7" name="Picture 2">
            <a:extLst>
              <a:ext uri="{FF2B5EF4-FFF2-40B4-BE49-F238E27FC236}">
                <a16:creationId xmlns:a16="http://schemas.microsoft.com/office/drawing/2014/main" id="{D301B7FD-DB4F-97B0-1A22-9FFBB1FA67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55D5DEF-E6C6-8093-9773-209513863892}"/>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9" name="Straight Arrow Connector 8">
            <a:extLst>
              <a:ext uri="{FF2B5EF4-FFF2-40B4-BE49-F238E27FC236}">
                <a16:creationId xmlns:a16="http://schemas.microsoft.com/office/drawing/2014/main" id="{ABB3DF6A-362C-508E-6C97-0336F83AAA01}"/>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05E0BA8-1517-DC95-7367-1AA5C7133BB6}"/>
                  </a:ext>
                </a:extLst>
              </p:cNvPr>
              <p:cNvSpPr txBox="1"/>
              <p:nvPr/>
            </p:nvSpPr>
            <p:spPr>
              <a:xfrm>
                <a:off x="2819400" y="2895600"/>
                <a:ext cx="1791195"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m:rPr>
                          <m:sty m:val="p"/>
                        </m:rPr>
                        <a:rPr lang="en-US" sz="2000">
                          <a:solidFill>
                            <a:srgbClr val="0070C0"/>
                          </a:solidFill>
                          <a:latin typeface="Cambria Math"/>
                        </a:rPr>
                        <m:t>R</m:t>
                      </m:r>
                      <m:r>
                        <a:rPr lang="en-US" sz="2000" i="1">
                          <a:solidFill>
                            <a:srgbClr val="0070C0"/>
                          </a:solidFill>
                          <a:latin typeface="Cambria Math"/>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𝑅</m:t>
                          </m:r>
                        </m:e>
                        <m:sub>
                          <m:r>
                            <a:rPr lang="en-US" sz="2000" i="1">
                              <a:solidFill>
                                <a:srgbClr val="0070C0"/>
                              </a:solidFill>
                              <a:latin typeface="Cambria Math"/>
                            </a:rPr>
                            <m:t>0</m:t>
                          </m:r>
                        </m:sub>
                      </m:sSub>
                      <m:r>
                        <a:rPr lang="en-US" sz="2000" i="1">
                          <a:solidFill>
                            <a:srgbClr val="0070C0"/>
                          </a:solidFill>
                          <a:latin typeface="Cambria Math"/>
                        </a:rPr>
                        <m:t>+</m:t>
                      </m:r>
                      <m:f>
                        <m:fPr>
                          <m:ctrlPr>
                            <a:rPr lang="en-US" sz="2000" i="1">
                              <a:solidFill>
                                <a:srgbClr val="0070C0"/>
                              </a:solidFill>
                              <a:latin typeface="Cambria Math" panose="02040503050406030204" pitchFamily="18" charset="0"/>
                            </a:rPr>
                          </m:ctrlPr>
                        </m:fPr>
                        <m:num>
                          <m:r>
                            <a:rPr lang="en-US" sz="2000" i="1">
                              <a:solidFill>
                                <a:srgbClr val="0070C0"/>
                              </a:solidFill>
                              <a:latin typeface="Cambria Math"/>
                            </a:rPr>
                            <m:t>𝑑𝑅</m:t>
                          </m:r>
                        </m:num>
                        <m:den>
                          <m:r>
                            <a:rPr lang="en-US" sz="2000" i="1">
                              <a:solidFill>
                                <a:srgbClr val="0070C0"/>
                              </a:solidFill>
                              <a:latin typeface="Cambria Math"/>
                            </a:rPr>
                            <m:t>𝑑𝑡</m:t>
                          </m:r>
                        </m:den>
                      </m:f>
                      <m:r>
                        <a:rPr lang="en-US" sz="2000" i="1">
                          <a:solidFill>
                            <a:srgbClr val="0070C0"/>
                          </a:solidFill>
                          <a:latin typeface="Cambria Math"/>
                        </a:rPr>
                        <m:t>𝑡</m:t>
                      </m:r>
                    </m:oMath>
                  </m:oMathPara>
                </a14:m>
                <a:endParaRPr lang="en-US" sz="2000" dirty="0">
                  <a:solidFill>
                    <a:srgbClr val="0070C0"/>
                  </a:solidFill>
                </a:endParaRPr>
              </a:p>
            </p:txBody>
          </p:sp>
        </mc:Choice>
        <mc:Fallback xmlns="">
          <p:sp>
            <p:nvSpPr>
              <p:cNvPr id="23" name="TextBox 22">
                <a:extLst>
                  <a:ext uri="{FF2B5EF4-FFF2-40B4-BE49-F238E27FC236}">
                    <a16:creationId xmlns:a16="http://schemas.microsoft.com/office/drawing/2014/main" id="{705E0BA8-1517-DC95-7367-1AA5C7133BB6}"/>
                  </a:ext>
                </a:extLst>
              </p:cNvPr>
              <p:cNvSpPr txBox="1">
                <a:spLocks noRot="1" noChangeAspect="1" noMove="1" noResize="1" noEditPoints="1" noAdjustHandles="1" noChangeArrowheads="1" noChangeShapeType="1" noTextEdit="1"/>
              </p:cNvSpPr>
              <p:nvPr/>
            </p:nvSpPr>
            <p:spPr>
              <a:xfrm>
                <a:off x="2819400" y="2895600"/>
                <a:ext cx="1791195" cy="830548"/>
              </a:xfrm>
              <a:prstGeom prst="rect">
                <a:avLst/>
              </a:prstGeom>
              <a:blipFill>
                <a:blip r:embed="rId4"/>
                <a:stretch>
                  <a:fillRect/>
                </a:stretch>
              </a:blipFill>
              <a:ln>
                <a:solidFill>
                  <a:srgbClr val="002060"/>
                </a:solidFill>
              </a:ln>
            </p:spPr>
            <p:txBody>
              <a:bodyPr/>
              <a:lstStyle/>
              <a:p>
                <a:r>
                  <a:rPr lang="en-US">
                    <a:noFill/>
                  </a:rPr>
                  <a:t> </a:t>
                </a:r>
              </a:p>
            </p:txBody>
          </p:sp>
        </mc:Fallback>
      </mc:AlternateContent>
      <p:pic>
        <p:nvPicPr>
          <p:cNvPr id="24" name="Picture 3">
            <a:extLst>
              <a:ext uri="{FF2B5EF4-FFF2-40B4-BE49-F238E27FC236}">
                <a16:creationId xmlns:a16="http://schemas.microsoft.com/office/drawing/2014/main" id="{2EADEBBF-63EA-49A1-8357-15DA642B587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853524" y="3962400"/>
            <a:ext cx="4749392" cy="281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a:extLst>
              <a:ext uri="{FF2B5EF4-FFF2-40B4-BE49-F238E27FC236}">
                <a16:creationId xmlns:a16="http://schemas.microsoft.com/office/drawing/2014/main" id="{B7C7A039-9958-14DD-1C2A-609701288C48}"/>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sp>
        <p:nvSpPr>
          <p:cNvPr id="26" name="TextBox 25">
            <a:extLst>
              <a:ext uri="{FF2B5EF4-FFF2-40B4-BE49-F238E27FC236}">
                <a16:creationId xmlns:a16="http://schemas.microsoft.com/office/drawing/2014/main" id="{AE7FC808-17B3-FD28-5D58-FB043D8129FD}"/>
              </a:ext>
            </a:extLst>
          </p:cNvPr>
          <p:cNvSpPr txBox="1"/>
          <p:nvPr/>
        </p:nvSpPr>
        <p:spPr>
          <a:xfrm rot="16200000">
            <a:off x="6214827" y="4773099"/>
            <a:ext cx="1069524" cy="369332"/>
          </a:xfrm>
          <a:prstGeom prst="rect">
            <a:avLst/>
          </a:prstGeom>
          <a:noFill/>
        </p:spPr>
        <p:txBody>
          <a:bodyPr wrap="none" rtlCol="0">
            <a:spAutoFit/>
          </a:bodyPr>
          <a:lstStyle/>
          <a:p>
            <a:r>
              <a:rPr lang="en-US" dirty="0"/>
              <a:t>Profile R</a:t>
            </a:r>
          </a:p>
        </p:txBody>
      </p:sp>
      <p:sp>
        <p:nvSpPr>
          <p:cNvPr id="27" name="Rectangle 26">
            <a:extLst>
              <a:ext uri="{FF2B5EF4-FFF2-40B4-BE49-F238E27FC236}">
                <a16:creationId xmlns:a16="http://schemas.microsoft.com/office/drawing/2014/main" id="{548A34A1-25B7-420F-BC43-3A7E6C9185C7}"/>
              </a:ext>
            </a:extLst>
          </p:cNvPr>
          <p:cNvSpPr/>
          <p:nvPr/>
        </p:nvSpPr>
        <p:spPr>
          <a:xfrm>
            <a:off x="944880" y="4810414"/>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629906-B6A1-4FB8-6B1C-3CBBCDE4492A}"/>
                  </a:ext>
                </a:extLst>
              </p:cNvPr>
              <p:cNvSpPr txBox="1"/>
              <p:nvPr/>
            </p:nvSpPr>
            <p:spPr>
              <a:xfrm>
                <a:off x="2167848" y="3886200"/>
                <a:ext cx="3851952"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𝑐𝑜𝑙𝑙</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i="1">
                                  <a:latin typeface="Cambria Math"/>
                                </a:rPr>
                                <m:t>𝑥</m:t>
                              </m:r>
                              <m:r>
                                <a:rPr lang="en-US" i="1">
                                  <a:latin typeface="Cambria Math"/>
                                </a:rPr>
                                <m:t>,</m:t>
                              </m:r>
                              <m:r>
                                <a:rPr lang="en-US" i="1">
                                  <a:latin typeface="Cambria Math"/>
                                </a:rPr>
                                <m:t>𝑦</m:t>
                              </m:r>
                              <m:r>
                                <a:rPr lang="en-US" i="1">
                                  <a:latin typeface="Cambria Math"/>
                                </a:rPr>
                                <m:t>)</m:t>
                              </m:r>
                            </m:e>
                          </m:nary>
                        </m:num>
                        <m:den>
                          <m:nary>
                            <m:naryPr>
                              <m:limLoc m:val="undOvr"/>
                              <m:subHide m:val="on"/>
                              <m:supHide m:val="on"/>
                              <m:ctrlPr>
                                <a:rPr lang="en-US" i="1">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i="1">
                                  <a:latin typeface="Cambria Math"/>
                                </a:rPr>
                                <m:t>𝑥</m:t>
                              </m:r>
                              <m:r>
                                <a:rPr lang="en-US" i="1">
                                  <a:latin typeface="Cambria Math"/>
                                </a:rPr>
                                <m:t>,</m:t>
                              </m:r>
                              <m:r>
                                <a:rPr lang="en-US" i="1">
                                  <a:latin typeface="Cambria Math"/>
                                </a:rPr>
                                <m:t>𝑦</m:t>
                              </m:r>
                              <m:r>
                                <a:rPr lang="en-US" i="1">
                                  <a:latin typeface="Cambria Math"/>
                                </a:rPr>
                                <m:t>)</m:t>
                              </m:r>
                            </m:e>
                          </m:nary>
                        </m:den>
                      </m:f>
                    </m:oMath>
                  </m:oMathPara>
                </a14:m>
                <a:endParaRPr lang="en-US" dirty="0"/>
              </a:p>
            </p:txBody>
          </p:sp>
        </mc:Choice>
        <mc:Fallback xmlns="">
          <p:sp>
            <p:nvSpPr>
              <p:cNvPr id="28" name="TextBox 27">
                <a:extLst>
                  <a:ext uri="{FF2B5EF4-FFF2-40B4-BE49-F238E27FC236}">
                    <a16:creationId xmlns:a16="http://schemas.microsoft.com/office/drawing/2014/main" id="{3A629906-B6A1-4FB8-6B1C-3CBBCDE4492A}"/>
                  </a:ext>
                </a:extLst>
              </p:cNvPr>
              <p:cNvSpPr txBox="1">
                <a:spLocks noRot="1" noChangeAspect="1" noMove="1" noResize="1" noEditPoints="1" noAdjustHandles="1" noChangeArrowheads="1" noChangeShapeType="1" noTextEdit="1"/>
              </p:cNvSpPr>
              <p:nvPr/>
            </p:nvSpPr>
            <p:spPr>
              <a:xfrm>
                <a:off x="2167848" y="3886200"/>
                <a:ext cx="3851952" cy="771814"/>
              </a:xfrm>
              <a:prstGeom prst="rect">
                <a:avLst/>
              </a:prstGeom>
              <a:blipFill>
                <a:blip r:embed="rId6"/>
                <a:stretch>
                  <a:fillRect/>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C158579E-76CA-97EF-F3B8-DDF993A3C98F}"/>
              </a:ext>
            </a:extLst>
          </p:cNvPr>
          <p:cNvSpPr/>
          <p:nvPr/>
        </p:nvSpPr>
        <p:spPr>
          <a:xfrm>
            <a:off x="1127760" y="3997787"/>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BCA24991-A272-15D2-A0A4-07A3A3306DF0}"/>
              </a:ext>
            </a:extLst>
          </p:cNvPr>
          <p:cNvSpPr/>
          <p:nvPr/>
        </p:nvSpPr>
        <p:spPr>
          <a:xfrm>
            <a:off x="1234440" y="4099560"/>
            <a:ext cx="548640" cy="548640"/>
          </a:xfrm>
          <a:prstGeom prst="ellipse">
            <a:avLst/>
          </a:prstGeom>
          <a:gradFill>
            <a:gsLst>
              <a:gs pos="0">
                <a:srgbClr val="FFFF00"/>
              </a:gs>
              <a:gs pos="25000">
                <a:srgbClr val="FFFF00"/>
              </a:gs>
              <a:gs pos="100000">
                <a:srgbClr val="FFFFCC"/>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AF7A823C-0036-5649-A67F-411A63D24B01}"/>
              </a:ext>
            </a:extLst>
          </p:cNvPr>
          <p:cNvSpPr/>
          <p:nvPr/>
        </p:nvSpPr>
        <p:spPr>
          <a:xfrm>
            <a:off x="1127760" y="60502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D629DD4B-D4D9-C8FC-C6F2-491E0609C08E}"/>
              </a:ext>
            </a:extLst>
          </p:cNvPr>
          <p:cNvSpPr/>
          <p:nvPr/>
        </p:nvSpPr>
        <p:spPr>
          <a:xfrm>
            <a:off x="1127760" y="4993294"/>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BBF0F81-20D3-F73D-7A67-D8F876DEADE2}"/>
                  </a:ext>
                </a:extLst>
              </p:cNvPr>
              <p:cNvSpPr txBox="1"/>
              <p:nvPr/>
            </p:nvSpPr>
            <p:spPr>
              <a:xfrm>
                <a:off x="2167848" y="4881707"/>
                <a:ext cx="3033971"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e>
                          </m:nary>
                        </m:den>
                      </m:f>
                    </m:oMath>
                  </m:oMathPara>
                </a14:m>
                <a:endParaRPr lang="en-US" dirty="0"/>
              </a:p>
            </p:txBody>
          </p:sp>
        </mc:Choice>
        <mc:Fallback xmlns="">
          <p:sp>
            <p:nvSpPr>
              <p:cNvPr id="33" name="TextBox 32">
                <a:extLst>
                  <a:ext uri="{FF2B5EF4-FFF2-40B4-BE49-F238E27FC236}">
                    <a16:creationId xmlns:a16="http://schemas.microsoft.com/office/drawing/2014/main" id="{0BBF0F81-20D3-F73D-7A67-D8F876DEADE2}"/>
                  </a:ext>
                </a:extLst>
              </p:cNvPr>
              <p:cNvSpPr txBox="1">
                <a:spLocks noRot="1" noChangeAspect="1" noMove="1" noResize="1" noEditPoints="1" noAdjustHandles="1" noChangeArrowheads="1" noChangeShapeType="1" noTextEdit="1"/>
              </p:cNvSpPr>
              <p:nvPr/>
            </p:nvSpPr>
            <p:spPr>
              <a:xfrm>
                <a:off x="2167848" y="4881707"/>
                <a:ext cx="3033971" cy="7718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2522AFE-68A3-FB09-9C08-CA0C66F7114A}"/>
                  </a:ext>
                </a:extLst>
              </p:cNvPr>
              <p:cNvSpPr txBox="1"/>
              <p:nvPr/>
            </p:nvSpPr>
            <p:spPr>
              <a:xfrm>
                <a:off x="2167848" y="5938693"/>
                <a:ext cx="2609561"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𝑠𝑤𝑒𝑒𝑝</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𝑑𝑦𝑃</m:t>
                              </m:r>
                              <m:d>
                                <m:dPr>
                                  <m:ctrlPr>
                                    <a:rPr lang="en-US" i="1">
                                      <a:latin typeface="Cambria Math" panose="02040503050406030204" pitchFamily="18" charset="0"/>
                                    </a:rPr>
                                  </m:ctrlPr>
                                </m:dPr>
                                <m:e>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𝑦</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𝑦</m:t>
                                  </m:r>
                                </m:e>
                              </m:d>
                            </m:e>
                          </m:nary>
                        </m:den>
                      </m:f>
                    </m:oMath>
                  </m:oMathPara>
                </a14:m>
                <a:endParaRPr lang="en-US" dirty="0"/>
              </a:p>
            </p:txBody>
          </p:sp>
        </mc:Choice>
        <mc:Fallback xmlns="">
          <p:sp>
            <p:nvSpPr>
              <p:cNvPr id="34" name="TextBox 33">
                <a:extLst>
                  <a:ext uri="{FF2B5EF4-FFF2-40B4-BE49-F238E27FC236}">
                    <a16:creationId xmlns:a16="http://schemas.microsoft.com/office/drawing/2014/main" id="{02522AFE-68A3-FB09-9C08-CA0C66F7114A}"/>
                  </a:ext>
                </a:extLst>
              </p:cNvPr>
              <p:cNvSpPr txBox="1">
                <a:spLocks noRot="1" noChangeAspect="1" noMove="1" noResize="1" noEditPoints="1" noAdjustHandles="1" noChangeArrowheads="1" noChangeShapeType="1" noTextEdit="1"/>
              </p:cNvSpPr>
              <p:nvPr/>
            </p:nvSpPr>
            <p:spPr>
              <a:xfrm>
                <a:off x="2167848" y="5938693"/>
                <a:ext cx="2609561" cy="771814"/>
              </a:xfrm>
              <a:prstGeom prst="rect">
                <a:avLst/>
              </a:prstGeom>
              <a:blipFill>
                <a:blip r:embed="rId8"/>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79FADCEA-5226-5326-C463-5E108292C8AB}"/>
              </a:ext>
            </a:extLst>
          </p:cNvPr>
          <p:cNvCxnSpPr/>
          <p:nvPr/>
        </p:nvCxnSpPr>
        <p:spPr>
          <a:xfrm>
            <a:off x="1402080" y="5867400"/>
            <a:ext cx="0" cy="91440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08361EE-9FB7-F75C-3382-485E9A16A1DB}"/>
                  </a:ext>
                </a:extLst>
              </p:cNvPr>
              <p:cNvSpPr txBox="1"/>
              <p:nvPr/>
            </p:nvSpPr>
            <p:spPr>
              <a:xfrm>
                <a:off x="7391400" y="4024774"/>
                <a:ext cx="3005207" cy="904863"/>
              </a:xfrm>
              <a:prstGeom prst="rect">
                <a:avLst/>
              </a:prstGeom>
              <a:noFill/>
            </p:spPr>
            <p:txBody>
              <a:bodyPr wrap="square" rtlCol="0">
                <a:spAutoFit/>
              </a:bodyPr>
              <a:lstStyle/>
              <a:p>
                <a:r>
                  <a:rPr lang="en-US" sz="1200" dirty="0">
                    <a:solidFill>
                      <a:srgbClr val="008000"/>
                    </a:solidFill>
                  </a:rPr>
                  <a:t>For Gaussian profiles</a:t>
                </a:r>
              </a:p>
              <a:p>
                <a:pPr/>
                <a14:m>
                  <m:oMathPara xmlns:m="http://schemas.openxmlformats.org/officeDocument/2006/math">
                    <m:oMathParaPr>
                      <m:jc m:val="centerGroup"/>
                    </m:oMathParaPr>
                    <m:oMath xmlns:m="http://schemas.openxmlformats.org/officeDocument/2006/math">
                      <m:r>
                        <a:rPr lang="en-US" sz="1600" b="0" i="1" smtClean="0">
                          <a:solidFill>
                            <a:srgbClr val="008000"/>
                          </a:solidFill>
                          <a:latin typeface="Cambria Math"/>
                        </a:rPr>
                        <m:t>𝐼</m:t>
                      </m:r>
                      <m:r>
                        <a:rPr lang="en-US" sz="1600" b="0" i="1" smtClean="0">
                          <a:solidFill>
                            <a:srgbClr val="008000"/>
                          </a:solidFill>
                          <a:latin typeface="Cambria Math"/>
                        </a:rPr>
                        <m:t>=</m:t>
                      </m:r>
                      <m:sSub>
                        <m:sSubPr>
                          <m:ctrlPr>
                            <a:rPr lang="en-US" sz="1600" b="0" i="1" smtClean="0">
                              <a:solidFill>
                                <a:srgbClr val="008000"/>
                              </a:solidFill>
                              <a:latin typeface="Cambria Math" panose="02040503050406030204" pitchFamily="18" charset="0"/>
                            </a:rPr>
                          </m:ctrlPr>
                        </m:sSubPr>
                        <m:e>
                          <m:r>
                            <a:rPr lang="en-US" sz="1600" b="0" i="1" smtClean="0">
                              <a:solidFill>
                                <a:srgbClr val="008000"/>
                              </a:solidFill>
                              <a:latin typeface="Cambria Math"/>
                            </a:rPr>
                            <m:t>𝐼</m:t>
                          </m:r>
                        </m:e>
                        <m:sub>
                          <m:r>
                            <a:rPr lang="en-US" sz="1600" b="0" i="1" smtClean="0">
                              <a:solidFill>
                                <a:srgbClr val="008000"/>
                              </a:solidFill>
                              <a:latin typeface="Cambria Math"/>
                            </a:rPr>
                            <m:t>𝑝𝑒𝑎𝑘</m:t>
                          </m:r>
                        </m:sub>
                      </m:sSub>
                      <m:r>
                        <a:rPr lang="en-US" sz="1600" b="0" i="1" smtClean="0">
                          <a:solidFill>
                            <a:srgbClr val="008000"/>
                          </a:solidFill>
                          <a:latin typeface="Cambria Math"/>
                          <a:ea typeface="Cambria Math"/>
                        </a:rPr>
                        <m:t>∙</m:t>
                      </m:r>
                      <m:sSup>
                        <m:sSupPr>
                          <m:ctrlPr>
                            <a:rPr lang="en-US" sz="1600" i="1">
                              <a:solidFill>
                                <a:srgbClr val="008000"/>
                              </a:solidFill>
                              <a:latin typeface="Cambria Math" panose="02040503050406030204" pitchFamily="18" charset="0"/>
                            </a:rPr>
                          </m:ctrlPr>
                        </m:sSupPr>
                        <m:e>
                          <m:r>
                            <a:rPr lang="en-US" sz="1600" i="1">
                              <a:solidFill>
                                <a:srgbClr val="008000"/>
                              </a:solidFill>
                              <a:latin typeface="Cambria Math"/>
                            </a:rPr>
                            <m:t>𝑒</m:t>
                          </m:r>
                        </m:e>
                        <m:sup>
                          <m:r>
                            <a:rPr lang="en-US" sz="1600" i="1">
                              <a:solidFill>
                                <a:srgbClr val="008000"/>
                              </a:solidFill>
                              <a:latin typeface="Cambria Math"/>
                            </a:rPr>
                            <m:t>−</m:t>
                          </m:r>
                          <m:r>
                            <a:rPr lang="en-US" sz="1600" i="1">
                              <a:solidFill>
                                <a:srgbClr val="008000"/>
                              </a:solidFill>
                              <a:latin typeface="Cambria Math"/>
                            </a:rPr>
                            <m:t>𝑖</m:t>
                          </m:r>
                          <m:sSup>
                            <m:sSupPr>
                              <m:ctrlPr>
                                <a:rPr lang="en-US" sz="1600" i="1">
                                  <a:solidFill>
                                    <a:srgbClr val="008000"/>
                                  </a:solidFill>
                                  <a:latin typeface="Cambria Math" panose="02040503050406030204" pitchFamily="18" charset="0"/>
                                </a:rPr>
                              </m:ctrlPr>
                            </m:sSupPr>
                            <m:e>
                              <m:acc>
                                <m:accPr>
                                  <m:chr m:val="⃑"/>
                                  <m:ctrlPr>
                                    <a:rPr lang="en-US" sz="1600" i="1">
                                      <a:solidFill>
                                        <a:srgbClr val="008000"/>
                                      </a:solidFill>
                                      <a:latin typeface="Cambria Math" panose="02040503050406030204" pitchFamily="18" charset="0"/>
                                    </a:rPr>
                                  </m:ctrlPr>
                                </m:accPr>
                                <m:e>
                                  <m:r>
                                    <a:rPr lang="en-US" sz="1600" i="1">
                                      <a:solidFill>
                                        <a:srgbClr val="008000"/>
                                      </a:solidFill>
                                      <a:latin typeface="Cambria Math"/>
                                    </a:rPr>
                                    <m:t>𝑟</m:t>
                                  </m:r>
                                </m:e>
                              </m:acc>
                            </m:e>
                            <m:sup>
                              <m:r>
                                <a:rPr lang="en-US" sz="1600" i="1">
                                  <a:solidFill>
                                    <a:srgbClr val="008000"/>
                                  </a:solidFill>
                                  <a:latin typeface="Cambria Math"/>
                                </a:rPr>
                                <m:t>2</m:t>
                              </m:r>
                            </m:sup>
                          </m:sSup>
                          <m:r>
                            <a:rPr lang="en-US" sz="1600" i="1">
                              <a:solidFill>
                                <a:srgbClr val="008000"/>
                              </a:solidFill>
                              <a:latin typeface="Cambria Math"/>
                            </a:rPr>
                            <m:t>/</m:t>
                          </m:r>
                          <m:sSubSup>
                            <m:sSubSupPr>
                              <m:ctrlPr>
                                <a:rPr lang="en-US" sz="1600" i="1">
                                  <a:solidFill>
                                    <a:srgbClr val="008000"/>
                                  </a:solidFill>
                                  <a:latin typeface="Cambria Math" panose="02040503050406030204" pitchFamily="18" charset="0"/>
                                  <a:ea typeface="Cambria Math"/>
                                </a:rPr>
                              </m:ctrlPr>
                            </m:sSubSupPr>
                            <m:e>
                              <m:r>
                                <a:rPr lang="en-US" sz="1600" i="1">
                                  <a:solidFill>
                                    <a:srgbClr val="008000"/>
                                  </a:solidFill>
                                  <a:latin typeface="Cambria Math"/>
                                  <a:ea typeface="Cambria Math"/>
                                </a:rPr>
                                <m:t>𝜎</m:t>
                              </m:r>
                            </m:e>
                            <m:sub>
                              <m:r>
                                <a:rPr lang="en-US" sz="1600" i="1">
                                  <a:solidFill>
                                    <a:srgbClr val="008000"/>
                                  </a:solidFill>
                                  <a:latin typeface="Cambria Math"/>
                                  <a:ea typeface="Cambria Math"/>
                                </a:rPr>
                                <m:t>𝐼</m:t>
                              </m:r>
                            </m:sub>
                            <m:sup>
                              <m:r>
                                <a:rPr lang="en-US" sz="1600" i="1">
                                  <a:solidFill>
                                    <a:srgbClr val="008000"/>
                                  </a:solidFill>
                                  <a:latin typeface="Cambria Math"/>
                                  <a:ea typeface="Cambria Math"/>
                                </a:rPr>
                                <m:t>2</m:t>
                              </m:r>
                            </m:sup>
                          </m:sSubSup>
                        </m:sup>
                      </m:sSup>
                    </m:oMath>
                  </m:oMathPara>
                </a14:m>
                <a:endParaRPr lang="en-US" sz="1600" dirty="0">
                  <a:solidFill>
                    <a:srgbClr val="008000"/>
                  </a:solidFill>
                  <a:ea typeface="Cambria Math"/>
                </a:endParaRPr>
              </a:p>
              <a:p>
                <a:pPr/>
                <a14:m>
                  <m:oMathPara xmlns:m="http://schemas.openxmlformats.org/officeDocument/2006/math">
                    <m:oMathParaPr>
                      <m:jc m:val="centerGroup"/>
                    </m:oMathParaPr>
                    <m:oMath xmlns:m="http://schemas.openxmlformats.org/officeDocument/2006/math">
                      <m:r>
                        <a:rPr lang="en-US" sz="1600" b="0" i="1" smtClean="0">
                          <a:solidFill>
                            <a:srgbClr val="008000"/>
                          </a:solidFill>
                          <a:latin typeface="Cambria Math"/>
                        </a:rPr>
                        <m:t>𝑃</m:t>
                      </m:r>
                      <m:r>
                        <a:rPr lang="en-US" sz="1600" b="0" i="1" smtClean="0">
                          <a:solidFill>
                            <a:srgbClr val="008000"/>
                          </a:solidFill>
                          <a:latin typeface="Cambria Math"/>
                        </a:rPr>
                        <m:t>=</m:t>
                      </m:r>
                      <m:sSub>
                        <m:sSubPr>
                          <m:ctrlPr>
                            <a:rPr lang="en-US" sz="1600" i="1">
                              <a:solidFill>
                                <a:srgbClr val="008000"/>
                              </a:solidFill>
                              <a:latin typeface="Cambria Math" panose="02040503050406030204" pitchFamily="18" charset="0"/>
                            </a:rPr>
                          </m:ctrlPr>
                        </m:sSubPr>
                        <m:e>
                          <m:r>
                            <a:rPr lang="en-US" sz="1600" b="0" i="1" smtClean="0">
                              <a:solidFill>
                                <a:srgbClr val="008000"/>
                              </a:solidFill>
                              <a:latin typeface="Cambria Math"/>
                            </a:rPr>
                            <m:t>𝑃</m:t>
                          </m:r>
                        </m:e>
                        <m:sub>
                          <m:r>
                            <a:rPr lang="en-US" sz="1600" i="1">
                              <a:solidFill>
                                <a:srgbClr val="008000"/>
                              </a:solidFill>
                              <a:latin typeface="Cambria Math"/>
                            </a:rPr>
                            <m:t>𝑝𝑒𝑎𝑘</m:t>
                          </m:r>
                        </m:sub>
                      </m:sSub>
                      <m:r>
                        <a:rPr lang="en-US" sz="1600" i="1" smtClean="0">
                          <a:solidFill>
                            <a:srgbClr val="008000"/>
                          </a:solidFill>
                          <a:latin typeface="Cambria Math"/>
                          <a:ea typeface="Cambria Math"/>
                        </a:rPr>
                        <m:t>∙</m:t>
                      </m:r>
                      <m:sSup>
                        <m:sSupPr>
                          <m:ctrlPr>
                            <a:rPr lang="en-US" sz="1600" i="1">
                              <a:solidFill>
                                <a:srgbClr val="008000"/>
                              </a:solidFill>
                              <a:latin typeface="Cambria Math" panose="02040503050406030204" pitchFamily="18" charset="0"/>
                            </a:rPr>
                          </m:ctrlPr>
                        </m:sSupPr>
                        <m:e>
                          <m:r>
                            <a:rPr lang="en-US" sz="1600" i="1">
                              <a:solidFill>
                                <a:srgbClr val="008000"/>
                              </a:solidFill>
                              <a:latin typeface="Cambria Math"/>
                            </a:rPr>
                            <m:t>𝑒</m:t>
                          </m:r>
                        </m:e>
                        <m:sup>
                          <m:r>
                            <a:rPr lang="en-US" sz="1600" i="1">
                              <a:solidFill>
                                <a:srgbClr val="008000"/>
                              </a:solidFill>
                              <a:latin typeface="Cambria Math"/>
                            </a:rPr>
                            <m:t>−</m:t>
                          </m:r>
                          <m:r>
                            <a:rPr lang="en-US" sz="1600" i="1">
                              <a:solidFill>
                                <a:srgbClr val="008000"/>
                              </a:solidFill>
                              <a:latin typeface="Cambria Math"/>
                            </a:rPr>
                            <m:t>𝑖</m:t>
                          </m:r>
                          <m:sSup>
                            <m:sSupPr>
                              <m:ctrlPr>
                                <a:rPr lang="en-US" sz="1600" i="1">
                                  <a:solidFill>
                                    <a:srgbClr val="008000"/>
                                  </a:solidFill>
                                  <a:latin typeface="Cambria Math" panose="02040503050406030204" pitchFamily="18" charset="0"/>
                                </a:rPr>
                              </m:ctrlPr>
                            </m:sSupPr>
                            <m:e>
                              <m:acc>
                                <m:accPr>
                                  <m:chr m:val="⃑"/>
                                  <m:ctrlPr>
                                    <a:rPr lang="en-US" sz="1600" i="1">
                                      <a:solidFill>
                                        <a:srgbClr val="008000"/>
                                      </a:solidFill>
                                      <a:latin typeface="Cambria Math" panose="02040503050406030204" pitchFamily="18" charset="0"/>
                                    </a:rPr>
                                  </m:ctrlPr>
                                </m:accPr>
                                <m:e>
                                  <m:r>
                                    <a:rPr lang="en-US" sz="1600" i="1">
                                      <a:solidFill>
                                        <a:srgbClr val="008000"/>
                                      </a:solidFill>
                                      <a:latin typeface="Cambria Math"/>
                                    </a:rPr>
                                    <m:t>𝑟</m:t>
                                  </m:r>
                                </m:e>
                              </m:acc>
                            </m:e>
                            <m:sup>
                              <m:r>
                                <a:rPr lang="en-US" sz="1600" i="1">
                                  <a:solidFill>
                                    <a:srgbClr val="008000"/>
                                  </a:solidFill>
                                  <a:latin typeface="Cambria Math"/>
                                </a:rPr>
                                <m:t>2</m:t>
                              </m:r>
                            </m:sup>
                          </m:sSup>
                          <m:r>
                            <a:rPr lang="en-US" sz="1600" i="1">
                              <a:solidFill>
                                <a:srgbClr val="008000"/>
                              </a:solidFill>
                              <a:latin typeface="Cambria Math"/>
                            </a:rPr>
                            <m:t>/</m:t>
                          </m:r>
                          <m:sSubSup>
                            <m:sSubSupPr>
                              <m:ctrlPr>
                                <a:rPr lang="en-US" sz="1600" i="1">
                                  <a:solidFill>
                                    <a:srgbClr val="008000"/>
                                  </a:solidFill>
                                  <a:latin typeface="Cambria Math" panose="02040503050406030204" pitchFamily="18" charset="0"/>
                                  <a:ea typeface="Cambria Math"/>
                                </a:rPr>
                              </m:ctrlPr>
                            </m:sSubSupPr>
                            <m:e>
                              <m:r>
                                <a:rPr lang="en-US" sz="1600" i="1">
                                  <a:solidFill>
                                    <a:srgbClr val="008000"/>
                                  </a:solidFill>
                                  <a:latin typeface="Cambria Math"/>
                                  <a:ea typeface="Cambria Math"/>
                                </a:rPr>
                                <m:t>𝜎</m:t>
                              </m:r>
                            </m:e>
                            <m:sub>
                              <m:r>
                                <a:rPr lang="en-US" sz="1600" b="0" i="1" smtClean="0">
                                  <a:solidFill>
                                    <a:srgbClr val="008000"/>
                                  </a:solidFill>
                                  <a:latin typeface="Cambria Math"/>
                                  <a:ea typeface="Cambria Math"/>
                                </a:rPr>
                                <m:t>𝑃</m:t>
                              </m:r>
                            </m:sub>
                            <m:sup>
                              <m:r>
                                <a:rPr lang="en-US" sz="1600" i="1">
                                  <a:solidFill>
                                    <a:srgbClr val="008000"/>
                                  </a:solidFill>
                                  <a:latin typeface="Cambria Math"/>
                                  <a:ea typeface="Cambria Math"/>
                                </a:rPr>
                                <m:t>2</m:t>
                              </m:r>
                            </m:sup>
                          </m:sSubSup>
                        </m:sup>
                      </m:sSup>
                    </m:oMath>
                  </m:oMathPara>
                </a14:m>
                <a:endParaRPr lang="en-US" sz="1200" dirty="0">
                  <a:solidFill>
                    <a:srgbClr val="008000"/>
                  </a:solidFill>
                </a:endParaRPr>
              </a:p>
            </p:txBody>
          </p:sp>
        </mc:Choice>
        <mc:Fallback xmlns="">
          <p:sp>
            <p:nvSpPr>
              <p:cNvPr id="36" name="TextBox 35">
                <a:extLst>
                  <a:ext uri="{FF2B5EF4-FFF2-40B4-BE49-F238E27FC236}">
                    <a16:creationId xmlns:a16="http://schemas.microsoft.com/office/drawing/2014/main" id="{808361EE-9FB7-F75C-3382-485E9A16A1DB}"/>
                  </a:ext>
                </a:extLst>
              </p:cNvPr>
              <p:cNvSpPr txBox="1">
                <a:spLocks noRot="1" noChangeAspect="1" noMove="1" noResize="1" noEditPoints="1" noAdjustHandles="1" noChangeArrowheads="1" noChangeShapeType="1" noTextEdit="1"/>
              </p:cNvSpPr>
              <p:nvPr/>
            </p:nvSpPr>
            <p:spPr>
              <a:xfrm>
                <a:off x="7391400" y="4024774"/>
                <a:ext cx="3005207" cy="904863"/>
              </a:xfrm>
              <a:prstGeom prst="rect">
                <a:avLst/>
              </a:prstGeom>
              <a:blipFill>
                <a:blip r:embed="rId9"/>
                <a:stretch>
                  <a:fillRect l="-203"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B91D6B6-E5BA-298F-B52F-D88EA6129A34}"/>
                  </a:ext>
                </a:extLst>
              </p:cNvPr>
              <p:cNvSpPr txBox="1"/>
              <p:nvPr/>
            </p:nvSpPr>
            <p:spPr>
              <a:xfrm>
                <a:off x="9177400" y="5763977"/>
                <a:ext cx="2098716" cy="529119"/>
              </a:xfrm>
              <a:prstGeom prst="rect">
                <a:avLst/>
              </a:prstGeom>
              <a:noFill/>
            </p:spPr>
            <p:txBody>
              <a:bodyPr wrap="none" rtlCol="0">
                <a:spAutoFit/>
              </a:bodyPr>
              <a:lstStyle/>
              <a:p>
                <a:r>
                  <a:rPr lang="en-US" sz="1400" dirty="0">
                    <a:solidFill>
                      <a:srgbClr val="C00000"/>
                    </a:solidFill>
                  </a:rPr>
                  <a:t>Profile parameter </a:t>
                </a:r>
                <a14:m>
                  <m:oMath xmlns:m="http://schemas.openxmlformats.org/officeDocument/2006/math">
                    <m:r>
                      <a:rPr lang="en-US" sz="1600" b="0" i="1" smtClean="0">
                        <a:solidFill>
                          <a:srgbClr val="C00000"/>
                        </a:solidFill>
                        <a:latin typeface="Cambria Math"/>
                      </a:rPr>
                      <m:t>𝑅</m:t>
                    </m:r>
                    <m:r>
                      <a:rPr lang="en-US" sz="1600" b="0" i="1" smtClean="0">
                        <a:solidFill>
                          <a:srgbClr val="C00000"/>
                        </a:solidFill>
                        <a:latin typeface="Cambria Math"/>
                      </a:rPr>
                      <m:t>=</m:t>
                    </m:r>
                    <m:f>
                      <m:fPr>
                        <m:ctrlPr>
                          <a:rPr lang="en-US" sz="1600" b="0" i="1" smtClean="0">
                            <a:solidFill>
                              <a:srgbClr val="C00000"/>
                            </a:solidFill>
                            <a:latin typeface="Cambria Math" panose="02040503050406030204" pitchFamily="18" charset="0"/>
                          </a:rPr>
                        </m:ctrlPr>
                      </m:fPr>
                      <m:num>
                        <m:sSubSup>
                          <m:sSubSupPr>
                            <m:ctrlPr>
                              <a:rPr lang="en-US" sz="1600" i="1">
                                <a:solidFill>
                                  <a:srgbClr val="C00000"/>
                                </a:solidFill>
                                <a:latin typeface="Cambria Math" panose="02040503050406030204" pitchFamily="18" charset="0"/>
                                <a:ea typeface="Cambria Math"/>
                              </a:rPr>
                            </m:ctrlPr>
                          </m:sSubSupPr>
                          <m:e>
                            <m:r>
                              <a:rPr lang="en-US" sz="1600" i="1">
                                <a:solidFill>
                                  <a:srgbClr val="C00000"/>
                                </a:solidFill>
                                <a:latin typeface="Cambria Math"/>
                                <a:ea typeface="Cambria Math"/>
                              </a:rPr>
                              <m:t>𝜎</m:t>
                            </m:r>
                          </m:e>
                          <m:sub>
                            <m:r>
                              <a:rPr lang="en-US" sz="1600" b="0" i="1" smtClean="0">
                                <a:solidFill>
                                  <a:srgbClr val="C00000"/>
                                </a:solidFill>
                                <a:latin typeface="Cambria Math"/>
                                <a:ea typeface="Cambria Math"/>
                              </a:rPr>
                              <m:t>𝐼</m:t>
                            </m:r>
                          </m:sub>
                          <m:sup>
                            <m:r>
                              <a:rPr lang="en-US" sz="1600" i="1">
                                <a:solidFill>
                                  <a:srgbClr val="C00000"/>
                                </a:solidFill>
                                <a:latin typeface="Cambria Math"/>
                                <a:ea typeface="Cambria Math"/>
                              </a:rPr>
                              <m:t>2</m:t>
                            </m:r>
                          </m:sup>
                        </m:sSubSup>
                      </m:num>
                      <m:den>
                        <m:sSubSup>
                          <m:sSubSupPr>
                            <m:ctrlPr>
                              <a:rPr lang="en-US" sz="1600" i="1">
                                <a:solidFill>
                                  <a:srgbClr val="C00000"/>
                                </a:solidFill>
                                <a:latin typeface="Cambria Math" panose="02040503050406030204" pitchFamily="18" charset="0"/>
                                <a:ea typeface="Cambria Math"/>
                              </a:rPr>
                            </m:ctrlPr>
                          </m:sSubSupPr>
                          <m:e>
                            <m:r>
                              <a:rPr lang="en-US" sz="1600" i="1">
                                <a:solidFill>
                                  <a:srgbClr val="C00000"/>
                                </a:solidFill>
                                <a:latin typeface="Cambria Math"/>
                                <a:ea typeface="Cambria Math"/>
                              </a:rPr>
                              <m:t>𝜎</m:t>
                            </m:r>
                          </m:e>
                          <m:sub>
                            <m:r>
                              <a:rPr lang="en-US" sz="1600" i="1">
                                <a:solidFill>
                                  <a:srgbClr val="C00000"/>
                                </a:solidFill>
                                <a:latin typeface="Cambria Math"/>
                                <a:ea typeface="Cambria Math"/>
                              </a:rPr>
                              <m:t>𝑃</m:t>
                            </m:r>
                          </m:sub>
                          <m:sup>
                            <m:r>
                              <a:rPr lang="en-US" sz="1600" i="1">
                                <a:solidFill>
                                  <a:srgbClr val="C00000"/>
                                </a:solidFill>
                                <a:latin typeface="Cambria Math"/>
                                <a:ea typeface="Cambria Math"/>
                              </a:rPr>
                              <m:t>2</m:t>
                            </m:r>
                          </m:sup>
                        </m:sSubSup>
                      </m:den>
                    </m:f>
                  </m:oMath>
                </a14:m>
                <a:endParaRPr lang="en-US" sz="1400" dirty="0">
                  <a:solidFill>
                    <a:srgbClr val="C00000"/>
                  </a:solidFill>
                </a:endParaRPr>
              </a:p>
            </p:txBody>
          </p:sp>
        </mc:Choice>
        <mc:Fallback xmlns="">
          <p:sp>
            <p:nvSpPr>
              <p:cNvPr id="37" name="TextBox 36">
                <a:extLst>
                  <a:ext uri="{FF2B5EF4-FFF2-40B4-BE49-F238E27FC236}">
                    <a16:creationId xmlns:a16="http://schemas.microsoft.com/office/drawing/2014/main" id="{4B91D6B6-E5BA-298F-B52F-D88EA6129A34}"/>
                  </a:ext>
                </a:extLst>
              </p:cNvPr>
              <p:cNvSpPr txBox="1">
                <a:spLocks noRot="1" noChangeAspect="1" noMove="1" noResize="1" noEditPoints="1" noAdjustHandles="1" noChangeArrowheads="1" noChangeShapeType="1" noTextEdit="1"/>
              </p:cNvSpPr>
              <p:nvPr/>
            </p:nvSpPr>
            <p:spPr>
              <a:xfrm>
                <a:off x="9177400" y="5763977"/>
                <a:ext cx="2098716" cy="529119"/>
              </a:xfrm>
              <a:prstGeom prst="rect">
                <a:avLst/>
              </a:prstGeom>
              <a:blipFill>
                <a:blip r:embed="rId10"/>
                <a:stretch>
                  <a:fillRect l="-870"/>
                </a:stretch>
              </a:blipFill>
            </p:spPr>
            <p:txBody>
              <a:bodyPr/>
              <a:lstStyle/>
              <a:p>
                <a:r>
                  <a:rPr lang="en-US">
                    <a:noFill/>
                  </a:rPr>
                  <a:t> </a:t>
                </a:r>
              </a:p>
            </p:txBody>
          </p:sp>
        </mc:Fallback>
      </mc:AlternateContent>
    </p:spTree>
    <p:extLst>
      <p:ext uri="{BB962C8B-B14F-4D97-AF65-F5344CB8AC3E}">
        <p14:creationId xmlns:p14="http://schemas.microsoft.com/office/powerpoint/2010/main" val="419535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CE1E-348B-92C4-C5C3-EB519A44D1F4}"/>
              </a:ext>
            </a:extLst>
          </p:cNvPr>
          <p:cNvSpPr>
            <a:spLocks noGrp="1"/>
          </p:cNvSpPr>
          <p:nvPr>
            <p:ph type="title"/>
          </p:nvPr>
        </p:nvSpPr>
        <p:spPr/>
        <p:txBody>
          <a:bodyPr/>
          <a:lstStyle/>
          <a:p>
            <a:r>
              <a:rPr lang="en-US" dirty="0"/>
              <a:t>Limitations of the Measurement</a:t>
            </a:r>
          </a:p>
        </p:txBody>
      </p:sp>
      <p:sp>
        <p:nvSpPr>
          <p:cNvPr id="3" name="Slide Number Placeholder 2">
            <a:extLst>
              <a:ext uri="{FF2B5EF4-FFF2-40B4-BE49-F238E27FC236}">
                <a16:creationId xmlns:a16="http://schemas.microsoft.com/office/drawing/2014/main" id="{48367EA4-192A-5E56-5134-5CB28056B475}"/>
              </a:ext>
            </a:extLst>
          </p:cNvPr>
          <p:cNvSpPr>
            <a:spLocks noGrp="1"/>
          </p:cNvSpPr>
          <p:nvPr>
            <p:ph type="sldNum" sz="quarter" idx="10"/>
          </p:nvPr>
        </p:nvSpPr>
        <p:spPr/>
        <p:txBody>
          <a:bodyPr/>
          <a:lstStyle/>
          <a:p>
            <a:fld id="{DF69D58E-C59B-4BE3-83E0-B1C1287A8E5B}" type="slidenum">
              <a:rPr lang="en-US" smtClean="0"/>
              <a:pPr/>
              <a:t>52</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72F960-4A5A-F9F0-00AF-39F18E145132}"/>
                  </a:ext>
                </a:extLst>
              </p:cNvPr>
              <p:cNvSpPr txBox="1"/>
              <p:nvPr/>
            </p:nvSpPr>
            <p:spPr>
              <a:xfrm>
                <a:off x="457200" y="1219200"/>
                <a:ext cx="6629400" cy="35380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Recoil particles have very low energy.</a:t>
                </a:r>
              </a:p>
              <a:p>
                <a:pPr marL="742950" lvl="1" indent="-285750">
                  <a:spcAft>
                    <a:spcPts val="600"/>
                  </a:spcAft>
                  <a:buFont typeface="Arial" panose="020B0604020202020204" pitchFamily="34" charset="0"/>
                  <a:buChar char="•"/>
                </a:pPr>
                <a:r>
                  <a:rPr lang="en-US" sz="1600" dirty="0"/>
                  <a:t>significant impact of the inactive detector parts (dead layer </a:t>
                </a:r>
                <a14:m>
                  <m:oMath xmlns:m="http://schemas.openxmlformats.org/officeDocument/2006/math">
                    <m:r>
                      <m:rPr>
                        <m:sty m:val="p"/>
                      </m:rPr>
                      <a:rPr lang="en-US" sz="1600" i="0" dirty="0" smtClean="0">
                        <a:latin typeface="Cambria Math" panose="02040503050406030204" pitchFamily="18" charset="0"/>
                      </a:rPr>
                      <m:t>Δ</m:t>
                    </m:r>
                    <m:r>
                      <a:rPr lang="en-US" sz="1600" i="1" dirty="0" smtClean="0">
                        <a:latin typeface="Cambria Math" panose="02040503050406030204" pitchFamily="18" charset="0"/>
                      </a:rPr>
                      <m:t>𝐸</m:t>
                    </m:r>
                  </m:oMath>
                </a14:m>
                <a:r>
                  <a:rPr lang="en-US" sz="1600" dirty="0"/>
                  <a:t>), especially for the Carbon measurement</a:t>
                </a:r>
              </a:p>
              <a:p>
                <a:pPr marL="742950" lvl="1" indent="-285750">
                  <a:spcAft>
                    <a:spcPts val="600"/>
                  </a:spcAft>
                  <a:buFont typeface="Arial" panose="020B0604020202020204" pitchFamily="34" charset="0"/>
                  <a:buChar char="•"/>
                </a:pPr>
                <a:r>
                  <a:rPr lang="en-US" sz="1600" dirty="0"/>
                  <a:t>Calibration with </a:t>
                </a:r>
                <a14:m>
                  <m:oMath xmlns:m="http://schemas.openxmlformats.org/officeDocument/2006/math">
                    <m:r>
                      <a:rPr lang="en-US" sz="1600" b="0" i="1" dirty="0" smtClean="0">
                        <a:latin typeface="Cambria Math" panose="02040503050406030204" pitchFamily="18" charset="0"/>
                      </a:rPr>
                      <m:t>𝛼</m:t>
                    </m:r>
                  </m:oMath>
                </a14:m>
                <a:r>
                  <a:rPr lang="en-US" sz="1600" dirty="0"/>
                  <a:t>-sources</a:t>
                </a:r>
              </a:p>
              <a:p>
                <a:pPr lvl="1">
                  <a:spcAft>
                    <a:spcPts val="600"/>
                  </a:spcAft>
                </a:pPr>
                <a14:m>
                  <m:oMathPara xmlns:m="http://schemas.openxmlformats.org/officeDocument/2006/math">
                    <m:oMathParaPr>
                      <m:jc m:val="centerGroup"/>
                    </m:oMathParaPr>
                    <m:oMath xmlns:m="http://schemas.openxmlformats.org/officeDocument/2006/math">
                      <m:sPre>
                        <m:sPrePr>
                          <m:ctrlPr>
                            <a:rPr lang="en-US" sz="1600" i="1" dirty="0" smtClean="0">
                              <a:latin typeface="Cambria Math" panose="02040503050406030204" pitchFamily="18" charset="0"/>
                            </a:rPr>
                          </m:ctrlPr>
                        </m:sPrePr>
                        <m:sub/>
                        <m:sup>
                          <m:r>
                            <a:rPr lang="en-US" b="0" i="1" smtClean="0">
                              <a:latin typeface="Cambria Math" panose="02040503050406030204" pitchFamily="18" charset="0"/>
                            </a:rPr>
                            <m:t>148</m:t>
                          </m:r>
                        </m:sup>
                        <m:e>
                          <m:r>
                            <a:rPr lang="en-US" b="0" i="1" smtClean="0">
                              <a:latin typeface="Cambria Math" panose="02040503050406030204" pitchFamily="18" charset="0"/>
                            </a:rPr>
                            <m:t>𝐺𝑑</m:t>
                          </m:r>
                        </m:e>
                      </m:sPre>
                      <m:r>
                        <a:rPr lang="en-US" sz="1600" i="1" dirty="0" smtClean="0">
                          <a:latin typeface="Cambria Math" panose="02040503050406030204" pitchFamily="18" charset="0"/>
                        </a:rPr>
                        <m:t>(</m:t>
                      </m:r>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b="0" i="1" dirty="0" smtClean="0">
                              <a:latin typeface="Cambria Math" panose="02040503050406030204" pitchFamily="18" charset="0"/>
                            </a:rPr>
                            <m:t>𝛼</m:t>
                          </m:r>
                        </m:sub>
                      </m:sSub>
                      <m:r>
                        <a:rPr lang="en-US" sz="1600" i="1" dirty="0" smtClean="0">
                          <a:latin typeface="Cambria Math" panose="02040503050406030204" pitchFamily="18" charset="0"/>
                        </a:rPr>
                        <m:t>=3.183 </m:t>
                      </m:r>
                      <m:r>
                        <m:rPr>
                          <m:nor/>
                        </m:rPr>
                        <a:rPr lang="en-US" sz="1600" i="0" dirty="0" smtClean="0">
                          <a:latin typeface="Cambria Math" panose="02040503050406030204" pitchFamily="18" charset="0"/>
                        </a:rPr>
                        <m:t>MeV</m:t>
                      </m:r>
                      <m:r>
                        <a:rPr lang="en-US" sz="1600" i="1" dirty="0" smtClean="0">
                          <a:latin typeface="Cambria Math" panose="02040503050406030204" pitchFamily="18" charset="0"/>
                        </a:rPr>
                        <m:t>)</m:t>
                      </m:r>
                    </m:oMath>
                  </m:oMathPara>
                </a14:m>
                <a:endParaRPr lang="en-US" sz="1600" dirty="0"/>
              </a:p>
              <a:p>
                <a:pPr lvl="1">
                  <a:spcAft>
                    <a:spcPts val="600"/>
                  </a:spcAft>
                </a:pPr>
                <a14:m>
                  <m:oMathPara xmlns:m="http://schemas.openxmlformats.org/officeDocument/2006/math">
                    <m:oMathParaPr>
                      <m:jc m:val="centerGroup"/>
                    </m:oMathParaPr>
                    <m:oMath xmlns:m="http://schemas.openxmlformats.org/officeDocument/2006/math">
                      <m:sPre>
                        <m:sPrePr>
                          <m:ctrlPr>
                            <a:rPr lang="en-US" sz="1600" i="1" dirty="0" smtClean="0">
                              <a:latin typeface="Cambria Math" panose="02040503050406030204" pitchFamily="18" charset="0"/>
                            </a:rPr>
                          </m:ctrlPr>
                        </m:sPrePr>
                        <m:sub/>
                        <m:sup>
                          <m:r>
                            <a:rPr lang="en-US" b="0" i="1" smtClean="0">
                              <a:latin typeface="Cambria Math" panose="02040503050406030204" pitchFamily="18" charset="0"/>
                            </a:rPr>
                            <m:t>243</m:t>
                          </m:r>
                        </m:sup>
                        <m:e>
                          <m:r>
                            <a:rPr lang="en-US" b="0" i="1" smtClean="0">
                              <a:latin typeface="Cambria Math" panose="02040503050406030204" pitchFamily="18" charset="0"/>
                            </a:rPr>
                            <m:t>𝐴𝑚</m:t>
                          </m:r>
                        </m:e>
                      </m:sPre>
                      <m:r>
                        <a:rPr lang="en-US" sz="1600" i="1" dirty="0" smtClean="0">
                          <a:latin typeface="Cambria Math" panose="02040503050406030204" pitchFamily="18" charset="0"/>
                        </a:rPr>
                        <m:t>(</m:t>
                      </m:r>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b="0" i="1" dirty="0" smtClean="0">
                              <a:latin typeface="Cambria Math" panose="02040503050406030204" pitchFamily="18" charset="0"/>
                            </a:rPr>
                            <m:t>𝛼</m:t>
                          </m:r>
                        </m:sub>
                      </m:sSub>
                      <m:r>
                        <a:rPr lang="en-US" sz="1600" i="1" dirty="0" smtClean="0">
                          <a:latin typeface="Cambria Math" panose="02040503050406030204" pitchFamily="18" charset="0"/>
                        </a:rPr>
                        <m:t>=5.486 </m:t>
                      </m:r>
                      <m:r>
                        <m:rPr>
                          <m:nor/>
                        </m:rPr>
                        <a:rPr lang="en-US" sz="1600" i="0" dirty="0" smtClean="0">
                          <a:latin typeface="Cambria Math" panose="02040503050406030204" pitchFamily="18" charset="0"/>
                        </a:rPr>
                        <m:t>MeV</m:t>
                      </m:r>
                      <m:r>
                        <a:rPr lang="en-US" sz="1600" i="1" dirty="0" smtClean="0">
                          <a:latin typeface="Cambria Math" panose="02040503050406030204" pitchFamily="18" charset="0"/>
                        </a:rPr>
                        <m:t>)</m:t>
                      </m:r>
                    </m:oMath>
                  </m:oMathPara>
                </a14:m>
                <a:endParaRPr lang="en-US" sz="1600" dirty="0"/>
              </a:p>
              <a:p>
                <a:pPr marL="285750" indent="-285750">
                  <a:spcAft>
                    <a:spcPts val="600"/>
                  </a:spcAft>
                  <a:buFont typeface="Arial" panose="020B0604020202020204" pitchFamily="34" charset="0"/>
                  <a:buChar char="•"/>
                </a:pPr>
                <a:r>
                  <a:rPr lang="en-US" dirty="0"/>
                  <a:t>Small angle scattering of recoil inside the target dilutes the kinematic correlation for elastic scattering.</a:t>
                </a:r>
              </a:p>
              <a:p>
                <a:pPr marL="742950" lvl="1" indent="-285750">
                  <a:spcAft>
                    <a:spcPts val="600"/>
                  </a:spcAft>
                  <a:buFont typeface="Arial" panose="020B0604020202020204" pitchFamily="34" charset="0"/>
                  <a:buChar char="•"/>
                </a:pPr>
                <a:r>
                  <a:rPr lang="en-US" sz="1600" dirty="0"/>
                  <a:t>Background dilutes the measured asymmetry (increases statistical uncertainty), but normalized with HJET</a:t>
                </a:r>
              </a:p>
              <a:p>
                <a:pPr marL="742950" lvl="1" indent="-285750">
                  <a:spcAft>
                    <a:spcPts val="600"/>
                  </a:spcAft>
                  <a:buFont typeface="Arial" panose="020B0604020202020204" pitchFamily="34" charset="0"/>
                  <a:buChar char="•"/>
                </a:pP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𝐴</m:t>
                        </m:r>
                      </m:e>
                      <m:sub>
                        <m:r>
                          <a:rPr lang="en-US" sz="1600" i="1" dirty="0" smtClean="0">
                            <a:latin typeface="Cambria Math" panose="02040503050406030204" pitchFamily="18" charset="0"/>
                          </a:rPr>
                          <m:t>𝑁</m:t>
                        </m:r>
                      </m:sub>
                    </m:sSub>
                  </m:oMath>
                </a14:m>
                <a:r>
                  <a:rPr lang="en-US" sz="1600" dirty="0"/>
                  <a:t> drops above 1 MeV</a:t>
                </a:r>
              </a:p>
            </p:txBody>
          </p:sp>
        </mc:Choice>
        <mc:Fallback xmlns="">
          <p:sp>
            <p:nvSpPr>
              <p:cNvPr id="4" name="TextBox 3">
                <a:extLst>
                  <a:ext uri="{FF2B5EF4-FFF2-40B4-BE49-F238E27FC236}">
                    <a16:creationId xmlns:a16="http://schemas.microsoft.com/office/drawing/2014/main" id="{1772F960-4A5A-F9F0-00AF-39F18E145132}"/>
                  </a:ext>
                </a:extLst>
              </p:cNvPr>
              <p:cNvSpPr txBox="1">
                <a:spLocks noRot="1" noChangeAspect="1" noMove="1" noResize="1" noEditPoints="1" noAdjustHandles="1" noChangeArrowheads="1" noChangeShapeType="1" noTextEdit="1"/>
              </p:cNvSpPr>
              <p:nvPr/>
            </p:nvSpPr>
            <p:spPr>
              <a:xfrm>
                <a:off x="457200" y="1219200"/>
                <a:ext cx="6629400" cy="3538084"/>
              </a:xfrm>
              <a:prstGeom prst="rect">
                <a:avLst/>
              </a:prstGeom>
              <a:blipFill>
                <a:blip r:embed="rId2"/>
                <a:stretch>
                  <a:fillRect l="-551" t="-862" b="-137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ECE3BC9-4D85-62C4-2902-D56D793CB8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68" r="1429"/>
          <a:stretch/>
        </p:blipFill>
        <p:spPr>
          <a:xfrm>
            <a:off x="7705014" y="1219202"/>
            <a:ext cx="4182186" cy="1878794"/>
          </a:xfrm>
          <a:prstGeom prst="rect">
            <a:avLst/>
          </a:prstGeom>
          <a:ln w="19050">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626C3D-DBAD-943A-FECD-03E97B85A4C4}"/>
                  </a:ext>
                </a:extLst>
              </p:cNvPr>
              <p:cNvSpPr txBox="1"/>
              <p:nvPr/>
            </p:nvSpPr>
            <p:spPr>
              <a:xfrm>
                <a:off x="8216109" y="1447800"/>
                <a:ext cx="2832891" cy="369332"/>
              </a:xfrm>
              <a:prstGeom prst="rect">
                <a:avLst/>
              </a:prstGeom>
              <a:noFill/>
              <a:ln>
                <a:solidFill>
                  <a:srgbClr val="FFC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𝑐</m:t>
                      </m:r>
                      <m:r>
                        <a:rPr lang="en-US" b="0" i="1" smtClean="0">
                          <a:latin typeface="Cambria Math"/>
                          <a:ea typeface="Cambria Math"/>
                        </a:rPr>
                        <m:t>∙</m:t>
                      </m:r>
                      <m:r>
                        <a:rPr lang="en-US" b="0" i="1" smtClean="0">
                          <a:latin typeface="Cambria Math"/>
                          <a:ea typeface="Cambria Math"/>
                        </a:rPr>
                        <m:t>𝐴</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𝐸</m:t>
                          </m:r>
                        </m:e>
                        <m:sub>
                          <m:r>
                            <a:rPr lang="en-US" b="0" i="1" smtClean="0">
                              <a:latin typeface="Cambria Math"/>
                              <a:ea typeface="Cambria Math"/>
                            </a:rPr>
                            <m:t>𝑚𝑒𝑎𝑠</m:t>
                          </m:r>
                        </m:sub>
                      </m:sSub>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𝐸</m:t>
                          </m:r>
                        </m:e>
                        <m:sub>
                          <m:r>
                            <a:rPr lang="en-US" b="0" i="1" smtClean="0">
                              <a:latin typeface="Cambria Math"/>
                              <a:ea typeface="Cambria Math"/>
                            </a:rPr>
                            <m:t>𝑘𝑖𝑛</m:t>
                          </m:r>
                        </m:sub>
                      </m:sSub>
                      <m:r>
                        <a:rPr lang="en-US" b="0" i="1" smtClean="0">
                          <a:latin typeface="Cambria Math"/>
                          <a:ea typeface="Cambria Math"/>
                        </a:rPr>
                        <m:t>−∆</m:t>
                      </m:r>
                      <m:r>
                        <a:rPr lang="en-US" b="0" i="1" smtClean="0">
                          <a:latin typeface="Cambria Math"/>
                          <a:ea typeface="Cambria Math"/>
                        </a:rPr>
                        <m:t>𝐸</m:t>
                      </m:r>
                    </m:oMath>
                  </m:oMathPara>
                </a14:m>
                <a:endParaRPr lang="en-US" dirty="0"/>
              </a:p>
            </p:txBody>
          </p:sp>
        </mc:Choice>
        <mc:Fallback xmlns="">
          <p:sp>
            <p:nvSpPr>
              <p:cNvPr id="7" name="TextBox 6">
                <a:extLst>
                  <a:ext uri="{FF2B5EF4-FFF2-40B4-BE49-F238E27FC236}">
                    <a16:creationId xmlns:a16="http://schemas.microsoft.com/office/drawing/2014/main" id="{5B626C3D-DBAD-943A-FECD-03E97B85A4C4}"/>
                  </a:ext>
                </a:extLst>
              </p:cNvPr>
              <p:cNvSpPr txBox="1">
                <a:spLocks noRot="1" noChangeAspect="1" noMove="1" noResize="1" noEditPoints="1" noAdjustHandles="1" noChangeArrowheads="1" noChangeShapeType="1" noTextEdit="1"/>
              </p:cNvSpPr>
              <p:nvPr/>
            </p:nvSpPr>
            <p:spPr>
              <a:xfrm>
                <a:off x="8216109" y="1447800"/>
                <a:ext cx="2832891" cy="369332"/>
              </a:xfrm>
              <a:prstGeom prst="rect">
                <a:avLst/>
              </a:prstGeom>
              <a:blipFill>
                <a:blip r:embed="rId4"/>
                <a:stretch>
                  <a:fillRect/>
                </a:stretch>
              </a:blipFill>
              <a:ln>
                <a:solidFill>
                  <a:srgbClr val="FFC000"/>
                </a:solid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C57E2715-20AB-DC75-E162-037B30B909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74499" y="4572000"/>
            <a:ext cx="3612101" cy="2074930"/>
          </a:xfrm>
          <a:prstGeom prst="rect">
            <a:avLst/>
          </a:prstGeom>
        </p:spPr>
      </p:pic>
      <p:pic>
        <p:nvPicPr>
          <p:cNvPr id="9" name="Picture 8" descr="A close up of a map&#10;&#10;Description automatically generated">
            <a:extLst>
              <a:ext uri="{FF2B5EF4-FFF2-40B4-BE49-F238E27FC236}">
                <a16:creationId xmlns:a16="http://schemas.microsoft.com/office/drawing/2014/main" id="{7A8AD287-9DF4-DF53-265A-653C80F9D7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58200" y="3154680"/>
            <a:ext cx="3378246" cy="34747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070D68-4FB8-B2E4-4EF7-CAF3343C5AE7}"/>
                  </a:ext>
                </a:extLst>
              </p:cNvPr>
              <p:cNvSpPr txBox="1"/>
              <p:nvPr/>
            </p:nvSpPr>
            <p:spPr>
              <a:xfrm>
                <a:off x="9672941" y="3572056"/>
                <a:ext cx="1833259" cy="523220"/>
              </a:xfrm>
              <a:prstGeom prst="rect">
                <a:avLst/>
              </a:prstGeom>
              <a:noFill/>
            </p:spPr>
            <p:txBody>
              <a:bodyPr wrap="none" rtlCol="0">
                <a:spAutoFit/>
              </a:bodyPr>
              <a:lstStyle/>
              <a:p>
                <a:r>
                  <a:rPr lang="en-US" sz="1400" dirty="0">
                    <a:solidFill>
                      <a:srgbClr val="0070C0"/>
                    </a:solidFill>
                  </a:rPr>
                  <a:t>Dead layer</a:t>
                </a:r>
              </a:p>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𝑧</m:t>
                      </m:r>
                      <m:r>
                        <a:rPr lang="en-US" sz="1400" b="0" i="1" smtClean="0">
                          <a:solidFill>
                            <a:srgbClr val="0070C0"/>
                          </a:solidFill>
                          <a:latin typeface="Cambria Math" panose="02040503050406030204" pitchFamily="18" charset="0"/>
                        </a:rPr>
                        <m:t>≈0.25−0.5 </m:t>
                      </m:r>
                      <m:r>
                        <a:rPr lang="en-US" sz="1400" b="0" i="1" smtClean="0">
                          <a:solidFill>
                            <a:srgbClr val="0070C0"/>
                          </a:solidFill>
                          <a:latin typeface="Cambria Math" panose="02040503050406030204" pitchFamily="18" charset="0"/>
                        </a:rPr>
                        <m:t>𝜇</m:t>
                      </m:r>
                      <m:r>
                        <m:rPr>
                          <m:nor/>
                        </m:rPr>
                        <a:rPr lang="en-US" sz="1400" b="0" i="0" smtClean="0">
                          <a:solidFill>
                            <a:srgbClr val="0070C0"/>
                          </a:solidFill>
                          <a:latin typeface="Cambria Math" panose="02040503050406030204" pitchFamily="18" charset="0"/>
                        </a:rPr>
                        <m:t>m</m:t>
                      </m:r>
                    </m:oMath>
                  </m:oMathPara>
                </a14:m>
                <a:endParaRPr lang="en-US" sz="1400" dirty="0">
                  <a:solidFill>
                    <a:srgbClr val="0070C0"/>
                  </a:solidFill>
                </a:endParaRPr>
              </a:p>
            </p:txBody>
          </p:sp>
        </mc:Choice>
        <mc:Fallback xmlns="">
          <p:sp>
            <p:nvSpPr>
              <p:cNvPr id="10" name="TextBox 9">
                <a:extLst>
                  <a:ext uri="{FF2B5EF4-FFF2-40B4-BE49-F238E27FC236}">
                    <a16:creationId xmlns:a16="http://schemas.microsoft.com/office/drawing/2014/main" id="{59070D68-4FB8-B2E4-4EF7-CAF3343C5AE7}"/>
                  </a:ext>
                </a:extLst>
              </p:cNvPr>
              <p:cNvSpPr txBox="1">
                <a:spLocks noRot="1" noChangeAspect="1" noMove="1" noResize="1" noEditPoints="1" noAdjustHandles="1" noChangeArrowheads="1" noChangeShapeType="1" noTextEdit="1"/>
              </p:cNvSpPr>
              <p:nvPr/>
            </p:nvSpPr>
            <p:spPr>
              <a:xfrm>
                <a:off x="9672941" y="3572056"/>
                <a:ext cx="1833259" cy="523220"/>
              </a:xfrm>
              <a:prstGeom prst="rect">
                <a:avLst/>
              </a:prstGeom>
              <a:blipFill>
                <a:blip r:embed="rId7"/>
                <a:stretch>
                  <a:fillRect l="-997" t="-2326"/>
                </a:stretch>
              </a:blipFill>
            </p:spPr>
            <p:txBody>
              <a:bodyPr/>
              <a:lstStyle/>
              <a:p>
                <a:r>
                  <a:rPr lang="en-US">
                    <a:noFill/>
                  </a:rPr>
                  <a:t> </a:t>
                </a:r>
              </a:p>
            </p:txBody>
          </p:sp>
        </mc:Fallback>
      </mc:AlternateContent>
    </p:spTree>
    <p:extLst>
      <p:ext uri="{BB962C8B-B14F-4D97-AF65-F5344CB8AC3E}">
        <p14:creationId xmlns:p14="http://schemas.microsoft.com/office/powerpoint/2010/main" val="2250275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F068-6598-1B26-39E9-CEDE44CC3744}"/>
              </a:ext>
            </a:extLst>
          </p:cNvPr>
          <p:cNvSpPr>
            <a:spLocks noGrp="1"/>
          </p:cNvSpPr>
          <p:nvPr>
            <p:ph type="title"/>
          </p:nvPr>
        </p:nvSpPr>
        <p:spPr/>
        <p:txBody>
          <a:bodyPr/>
          <a:lstStyle/>
          <a:p>
            <a:r>
              <a:rPr lang="en-US" dirty="0"/>
              <a:t>Fiber Targets and High Energy Beams</a:t>
            </a:r>
          </a:p>
        </p:txBody>
      </p:sp>
      <p:sp>
        <p:nvSpPr>
          <p:cNvPr id="3" name="Slide Number Placeholder 2">
            <a:extLst>
              <a:ext uri="{FF2B5EF4-FFF2-40B4-BE49-F238E27FC236}">
                <a16:creationId xmlns:a16="http://schemas.microsoft.com/office/drawing/2014/main" id="{BCBEF191-B4B5-A6AA-D8CB-ADC6C2B37DA9}"/>
              </a:ext>
            </a:extLst>
          </p:cNvPr>
          <p:cNvSpPr>
            <a:spLocks noGrp="1"/>
          </p:cNvSpPr>
          <p:nvPr>
            <p:ph type="sldNum" sz="quarter" idx="10"/>
          </p:nvPr>
        </p:nvSpPr>
        <p:spPr/>
        <p:txBody>
          <a:bodyPr/>
          <a:lstStyle/>
          <a:p>
            <a:fld id="{DF69D58E-C59B-4BE3-83E0-B1C1287A8E5B}" type="slidenum">
              <a:rPr lang="en-US" smtClean="0"/>
              <a:pPr/>
              <a:t>53</a:t>
            </a:fld>
            <a:endParaRPr lang="en-US"/>
          </a:p>
        </p:txBody>
      </p:sp>
      <p:pic>
        <p:nvPicPr>
          <p:cNvPr id="4" name="Picture 3">
            <a:extLst>
              <a:ext uri="{FF2B5EF4-FFF2-40B4-BE49-F238E27FC236}">
                <a16:creationId xmlns:a16="http://schemas.microsoft.com/office/drawing/2014/main" id="{81EF0C8B-F44D-CAFA-EAA4-5B3AA195922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58691" y="1219200"/>
            <a:ext cx="3333750" cy="185415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a:extLst>
              <a:ext uri="{FF2B5EF4-FFF2-40B4-BE49-F238E27FC236}">
                <a16:creationId xmlns:a16="http://schemas.microsoft.com/office/drawing/2014/main" id="{2BA002A8-90FE-FCD6-6A4D-E83E5E6B204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1000" y="1219201"/>
            <a:ext cx="3333750" cy="185415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ADE790B-AC49-2B32-C0D2-E349C2C0F929}"/>
              </a:ext>
            </a:extLst>
          </p:cNvPr>
          <p:cNvSpPr txBox="1"/>
          <p:nvPr/>
        </p:nvSpPr>
        <p:spPr>
          <a:xfrm>
            <a:off x="381000" y="3352800"/>
            <a:ext cx="7543799" cy="323165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02060"/>
                </a:solidFill>
              </a:rPr>
              <a:t>High energy, high intensity proton beams provide an extreme environment</a:t>
            </a:r>
          </a:p>
          <a:p>
            <a:pPr marL="742950" lvl="1" indent="-285750">
              <a:spcAft>
                <a:spcPts val="1200"/>
              </a:spcAft>
              <a:buFont typeface="Arial" panose="020B0604020202020204" pitchFamily="34" charset="0"/>
              <a:buChar char="•"/>
            </a:pPr>
            <a:r>
              <a:rPr lang="en-US" sz="1600" dirty="0">
                <a:solidFill>
                  <a:srgbClr val="002060"/>
                </a:solidFill>
              </a:rPr>
              <a:t>Energy loss of beam in the target</a:t>
            </a:r>
            <a:endParaRPr lang="en-US" dirty="0">
              <a:solidFill>
                <a:srgbClr val="002060"/>
              </a:solidFill>
            </a:endParaRPr>
          </a:p>
          <a:p>
            <a:pPr marL="285750" indent="-285750">
              <a:spcAft>
                <a:spcPts val="1200"/>
              </a:spcAft>
              <a:buFont typeface="Arial" panose="020B0604020202020204" pitchFamily="34" charset="0"/>
              <a:buChar char="•"/>
            </a:pPr>
            <a:r>
              <a:rPr lang="en-US" dirty="0">
                <a:solidFill>
                  <a:srgbClr val="FF0000"/>
                </a:solidFill>
              </a:rPr>
              <a:t>Target is electrostatically attracted to the beam</a:t>
            </a:r>
          </a:p>
          <a:p>
            <a:pPr marL="742950" lvl="1" indent="-285750">
              <a:spcAft>
                <a:spcPts val="1200"/>
              </a:spcAft>
              <a:buFont typeface="Arial" panose="020B0604020202020204" pitchFamily="34" charset="0"/>
              <a:buChar char="•"/>
            </a:pPr>
            <a:r>
              <a:rPr lang="en-US" sz="1600" dirty="0">
                <a:solidFill>
                  <a:srgbClr val="FF0000"/>
                </a:solidFill>
              </a:rPr>
              <a:t>Mechanical stress on target</a:t>
            </a:r>
          </a:p>
          <a:p>
            <a:pPr marL="742950" lvl="1" indent="-285750">
              <a:spcAft>
                <a:spcPts val="1200"/>
              </a:spcAft>
              <a:buFont typeface="Arial" panose="020B0604020202020204" pitchFamily="34" charset="0"/>
              <a:buChar char="•"/>
            </a:pPr>
            <a:r>
              <a:rPr lang="en-US" sz="1600" dirty="0">
                <a:solidFill>
                  <a:srgbClr val="FF0000"/>
                </a:solidFill>
              </a:rPr>
              <a:t>Material in beam is hard to control</a:t>
            </a:r>
          </a:p>
          <a:p>
            <a:pPr marL="285750" indent="-285750">
              <a:spcAft>
                <a:spcPts val="1200"/>
              </a:spcAft>
              <a:buFont typeface="Arial" panose="020B0604020202020204" pitchFamily="34" charset="0"/>
              <a:buChar char="•"/>
            </a:pPr>
            <a:r>
              <a:rPr lang="en-US" dirty="0">
                <a:solidFill>
                  <a:srgbClr val="008000"/>
                </a:solidFill>
              </a:rPr>
              <a:t>Induced charge from wake field on target ends</a:t>
            </a:r>
          </a:p>
          <a:p>
            <a:pPr marL="742950" lvl="1" indent="-285750">
              <a:spcAft>
                <a:spcPts val="1200"/>
              </a:spcAft>
              <a:buFont typeface="Arial" panose="020B0604020202020204" pitchFamily="34" charset="0"/>
              <a:buChar char="•"/>
            </a:pPr>
            <a:r>
              <a:rPr lang="en-US" sz="1600" dirty="0">
                <a:solidFill>
                  <a:srgbClr val="008000"/>
                </a:solidFill>
              </a:rPr>
              <a:t>Change to insulated ladder construction</a:t>
            </a:r>
          </a:p>
          <a:p>
            <a:pPr marL="285750" indent="-285750">
              <a:spcAft>
                <a:spcPts val="1200"/>
              </a:spcAft>
              <a:buFont typeface="Arial" panose="020B0604020202020204" pitchFamily="34" charset="0"/>
              <a:buChar char="•"/>
            </a:pPr>
            <a:r>
              <a:rPr lang="en-US" dirty="0">
                <a:solidFill>
                  <a:schemeClr val="tx1">
                    <a:lumMod val="95000"/>
                    <a:lumOff val="5000"/>
                  </a:schemeClr>
                </a:solidFill>
              </a:rPr>
              <a:t>Targets have a limited lifetime</a:t>
            </a:r>
          </a:p>
        </p:txBody>
      </p:sp>
      <p:pic>
        <p:nvPicPr>
          <p:cNvPr id="7" name="Picture 2">
            <a:extLst>
              <a:ext uri="{FF2B5EF4-FFF2-40B4-BE49-F238E27FC236}">
                <a16:creationId xmlns:a16="http://schemas.microsoft.com/office/drawing/2014/main" id="{7583E69C-1D1F-4464-96E8-E11EA5E155A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536382" y="1219200"/>
            <a:ext cx="3741218" cy="1854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EA6EE967-4DC3-7268-5B75-48C71F3139E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534400" y="3810000"/>
            <a:ext cx="3581400" cy="247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929D2221-7C1A-4593-E3C9-F4E85D2CD59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553200" y="5159539"/>
            <a:ext cx="1623890" cy="1477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74665C59-03BE-A4C0-1103-167A11F8AA4F}"/>
              </a:ext>
            </a:extLst>
          </p:cNvPr>
          <p:cNvSpPr txBox="1"/>
          <p:nvPr/>
        </p:nvSpPr>
        <p:spPr>
          <a:xfrm>
            <a:off x="9640648" y="6321623"/>
            <a:ext cx="2322752" cy="307777"/>
          </a:xfrm>
          <a:prstGeom prst="rect">
            <a:avLst/>
          </a:prstGeom>
          <a:noFill/>
        </p:spPr>
        <p:txBody>
          <a:bodyPr wrap="none" rtlCol="0">
            <a:spAutoFit/>
          </a:bodyPr>
          <a:lstStyle/>
          <a:p>
            <a:pPr algn="l">
              <a:spcAft>
                <a:spcPts val="600"/>
              </a:spcAft>
            </a:pPr>
            <a:r>
              <a:rPr lang="en-US" sz="1400" dirty="0"/>
              <a:t>Simulation by J. </a:t>
            </a:r>
            <a:r>
              <a:rPr lang="en-US" sz="1400" dirty="0" err="1"/>
              <a:t>Kewisch</a:t>
            </a:r>
            <a:r>
              <a:rPr lang="en-US" sz="1400" dirty="0"/>
              <a:t>, BNL</a:t>
            </a:r>
          </a:p>
        </p:txBody>
      </p:sp>
    </p:spTree>
    <p:extLst>
      <p:ext uri="{BB962C8B-B14F-4D97-AF65-F5344CB8AC3E}">
        <p14:creationId xmlns:p14="http://schemas.microsoft.com/office/powerpoint/2010/main" val="496359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751A-B78C-C979-50DA-D0BAAAD11D2C}"/>
              </a:ext>
            </a:extLst>
          </p:cNvPr>
          <p:cNvSpPr>
            <a:spLocks noGrp="1"/>
          </p:cNvSpPr>
          <p:nvPr>
            <p:ph type="title"/>
          </p:nvPr>
        </p:nvSpPr>
        <p:spPr/>
        <p:txBody>
          <a:bodyPr/>
          <a:lstStyle/>
          <a:p>
            <a:r>
              <a:rPr lang="en-US" dirty="0"/>
              <a:t>Local Polarimetry at RHIC</a:t>
            </a:r>
          </a:p>
        </p:txBody>
      </p:sp>
      <p:sp>
        <p:nvSpPr>
          <p:cNvPr id="3" name="Slide Number Placeholder 2">
            <a:extLst>
              <a:ext uri="{FF2B5EF4-FFF2-40B4-BE49-F238E27FC236}">
                <a16:creationId xmlns:a16="http://schemas.microsoft.com/office/drawing/2014/main" id="{2E086217-4BE9-0FA7-084D-90E533A7E792}"/>
              </a:ext>
            </a:extLst>
          </p:cNvPr>
          <p:cNvSpPr>
            <a:spLocks noGrp="1"/>
          </p:cNvSpPr>
          <p:nvPr>
            <p:ph type="sldNum" sz="quarter" idx="10"/>
          </p:nvPr>
        </p:nvSpPr>
        <p:spPr/>
        <p:txBody>
          <a:bodyPr/>
          <a:lstStyle/>
          <a:p>
            <a:fld id="{DF69D58E-C59B-4BE3-83E0-B1C1287A8E5B}" type="slidenum">
              <a:rPr lang="en-US" smtClean="0"/>
              <a:pPr/>
              <a:t>54</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5B53ED-2BC1-2066-1FFC-B9367C978E6D}"/>
                  </a:ext>
                </a:extLst>
              </p:cNvPr>
              <p:cNvSpPr txBox="1"/>
              <p:nvPr/>
            </p:nvSpPr>
            <p:spPr>
              <a:xfrm>
                <a:off x="457200" y="1219200"/>
                <a:ext cx="5791200" cy="21082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Local polarimetry is primarily for confirming the direction of the polarization vector at the experiment.</a:t>
                </a:r>
              </a:p>
              <a:p>
                <a:pPr marL="742950" lvl="1" indent="-285750">
                  <a:spcAft>
                    <a:spcPts val="600"/>
                  </a:spcAft>
                  <a:buFont typeface="Arial" panose="020B0604020202020204" pitchFamily="34" charset="0"/>
                  <a:buChar char="•"/>
                </a:pPr>
                <a:r>
                  <a:rPr lang="en-US" sz="1600" dirty="0"/>
                  <a:t>Observe suppression of asymmetry or change of direction</a:t>
                </a:r>
              </a:p>
              <a:p>
                <a:pPr marL="742950" lvl="1" indent="-285750">
                  <a:spcAft>
                    <a:spcPts val="600"/>
                  </a:spcAft>
                  <a:buFont typeface="Arial" panose="020B0604020202020204" pitchFamily="34" charset="0"/>
                  <a:buChar char="•"/>
                </a:pPr>
                <a:r>
                  <a:rPr lang="en-US" sz="1600" dirty="0"/>
                  <a:t>Very forward going production of neutrons in </a:t>
                </a:r>
                <a14:m>
                  <m:oMath xmlns:m="http://schemas.openxmlformats.org/officeDocument/2006/math">
                    <m:r>
                      <a:rPr lang="en-US" sz="1600" i="1" dirty="0" smtClean="0">
                        <a:latin typeface="Cambria Math" panose="02040503050406030204" pitchFamily="18" charset="0"/>
                      </a:rPr>
                      <m:t>𝑝</m:t>
                    </m:r>
                    <m:r>
                      <a:rPr lang="en-US" sz="1600" i="1" dirty="0" smtClean="0">
                        <a:latin typeface="Cambria Math" panose="02040503050406030204" pitchFamily="18" charset="0"/>
                      </a:rPr>
                      <m:t>+</m:t>
                    </m:r>
                    <m:r>
                      <a:rPr lang="en-US" sz="1600" i="1" dirty="0" smtClean="0">
                        <a:latin typeface="Cambria Math" panose="02040503050406030204" pitchFamily="18" charset="0"/>
                      </a:rPr>
                      <m:t>𝑝</m:t>
                    </m:r>
                  </m:oMath>
                </a14:m>
                <a:r>
                  <a:rPr lang="en-US" sz="1600" dirty="0"/>
                  <a:t> collisions</a:t>
                </a:r>
              </a:p>
              <a:p>
                <a:pPr marL="742950" lvl="1" indent="-285750">
                  <a:spcAft>
                    <a:spcPts val="600"/>
                  </a:spcAft>
                  <a:buFont typeface="Arial" panose="020B0604020202020204" pitchFamily="34" charset="0"/>
                  <a:buChar char="•"/>
                </a:pPr>
                <a:r>
                  <a:rPr lang="en-US" sz="1600" dirty="0"/>
                  <a:t>First established at RHIC-IP12, standard method for RHIC experiments </a:t>
                </a:r>
              </a:p>
            </p:txBody>
          </p:sp>
        </mc:Choice>
        <mc:Fallback xmlns="">
          <p:sp>
            <p:nvSpPr>
              <p:cNvPr id="4" name="TextBox 3">
                <a:extLst>
                  <a:ext uri="{FF2B5EF4-FFF2-40B4-BE49-F238E27FC236}">
                    <a16:creationId xmlns:a16="http://schemas.microsoft.com/office/drawing/2014/main" id="{A15B53ED-2BC1-2066-1FFC-B9367C978E6D}"/>
                  </a:ext>
                </a:extLst>
              </p:cNvPr>
              <p:cNvSpPr txBox="1">
                <a:spLocks noRot="1" noChangeAspect="1" noMove="1" noResize="1" noEditPoints="1" noAdjustHandles="1" noChangeArrowheads="1" noChangeShapeType="1" noTextEdit="1"/>
              </p:cNvSpPr>
              <p:nvPr/>
            </p:nvSpPr>
            <p:spPr>
              <a:xfrm>
                <a:off x="457200" y="1219200"/>
                <a:ext cx="5791200" cy="2108269"/>
              </a:xfrm>
              <a:prstGeom prst="rect">
                <a:avLst/>
              </a:prstGeom>
              <a:blipFill>
                <a:blip r:embed="rId2"/>
                <a:stretch>
                  <a:fillRect l="-632" t="-1445" r="-1474" b="-289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D7DF110-F186-206F-69B6-C3DD30486234}"/>
              </a:ext>
            </a:extLst>
          </p:cNvPr>
          <p:cNvPicPr>
            <a:picLocks noChangeAspect="1"/>
          </p:cNvPicPr>
          <p:nvPr/>
        </p:nvPicPr>
        <p:blipFill>
          <a:blip r:embed="rId3"/>
          <a:stretch>
            <a:fillRect/>
          </a:stretch>
        </p:blipFill>
        <p:spPr>
          <a:xfrm>
            <a:off x="304800" y="4013109"/>
            <a:ext cx="4953255" cy="1778091"/>
          </a:xfrm>
          <a:prstGeom prst="rect">
            <a:avLst/>
          </a:prstGeom>
        </p:spPr>
      </p:pic>
      <p:pic>
        <p:nvPicPr>
          <p:cNvPr id="30" name="Picture 29">
            <a:extLst>
              <a:ext uri="{FF2B5EF4-FFF2-40B4-BE49-F238E27FC236}">
                <a16:creationId xmlns:a16="http://schemas.microsoft.com/office/drawing/2014/main" id="{7FC62191-0C9D-3716-D384-3D829F6897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7000" y="1350686"/>
            <a:ext cx="2272147" cy="1289694"/>
          </a:xfrm>
          <a:prstGeom prst="rect">
            <a:avLst/>
          </a:prstGeom>
        </p:spPr>
      </p:pic>
      <p:pic>
        <p:nvPicPr>
          <p:cNvPr id="32" name="Picture 31">
            <a:extLst>
              <a:ext uri="{FF2B5EF4-FFF2-40B4-BE49-F238E27FC236}">
                <a16:creationId xmlns:a16="http://schemas.microsoft.com/office/drawing/2014/main" id="{66E3899F-B1EE-8057-2B73-34EA03ACEECC}"/>
              </a:ext>
            </a:extLst>
          </p:cNvPr>
          <p:cNvPicPr>
            <a:picLocks noChangeAspect="1"/>
          </p:cNvPicPr>
          <p:nvPr/>
        </p:nvPicPr>
        <p:blipFill>
          <a:blip r:embed="rId5"/>
          <a:stretch>
            <a:fillRect/>
          </a:stretch>
        </p:blipFill>
        <p:spPr>
          <a:xfrm>
            <a:off x="8941790" y="1219200"/>
            <a:ext cx="3174010" cy="1930262"/>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35B8883-8EE5-27EA-384F-23345DFF48FA}"/>
                  </a:ext>
                </a:extLst>
              </p:cNvPr>
              <p:cNvSpPr txBox="1"/>
              <p:nvPr/>
            </p:nvSpPr>
            <p:spPr>
              <a:xfrm>
                <a:off x="10638807" y="3300643"/>
                <a:ext cx="1324593" cy="3569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𝐹</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𝑠</m:t>
                          </m:r>
                        </m:e>
                      </m:rad>
                    </m:oMath>
                  </m:oMathPara>
                </a14:m>
                <a:endParaRPr lang="en-US" dirty="0"/>
              </a:p>
            </p:txBody>
          </p:sp>
        </mc:Choice>
        <mc:Fallback xmlns="">
          <p:sp>
            <p:nvSpPr>
              <p:cNvPr id="33" name="TextBox 32">
                <a:extLst>
                  <a:ext uri="{FF2B5EF4-FFF2-40B4-BE49-F238E27FC236}">
                    <a16:creationId xmlns:a16="http://schemas.microsoft.com/office/drawing/2014/main" id="{335B8883-8EE5-27EA-384F-23345DFF48FA}"/>
                  </a:ext>
                </a:extLst>
              </p:cNvPr>
              <p:cNvSpPr txBox="1">
                <a:spLocks noRot="1" noChangeAspect="1" noMove="1" noResize="1" noEditPoints="1" noAdjustHandles="1" noChangeArrowheads="1" noChangeShapeType="1" noTextEdit="1"/>
              </p:cNvSpPr>
              <p:nvPr/>
            </p:nvSpPr>
            <p:spPr>
              <a:xfrm>
                <a:off x="10638807" y="3300643"/>
                <a:ext cx="1324593" cy="356957"/>
              </a:xfrm>
              <a:prstGeom prst="rect">
                <a:avLst/>
              </a:prstGeom>
              <a:blipFill>
                <a:blip r:embed="rId6"/>
                <a:stretch>
                  <a:fillRect l="-2294" r="-1835" b="-508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F10885D8-BAEB-DC56-F146-0C2C684105EE}"/>
              </a:ext>
            </a:extLst>
          </p:cNvPr>
          <p:cNvSpPr txBox="1"/>
          <p:nvPr/>
        </p:nvSpPr>
        <p:spPr>
          <a:xfrm>
            <a:off x="457200" y="6248400"/>
            <a:ext cx="3174010" cy="338554"/>
          </a:xfrm>
          <a:prstGeom prst="rect">
            <a:avLst/>
          </a:prstGeom>
          <a:noFill/>
        </p:spPr>
        <p:txBody>
          <a:bodyPr wrap="none" rtlCol="0">
            <a:spAutoFit/>
          </a:bodyPr>
          <a:lstStyle/>
          <a:p>
            <a:pPr algn="l">
              <a:spcAft>
                <a:spcPts val="600"/>
              </a:spcAft>
            </a:pPr>
            <a:r>
              <a:rPr lang="en-US" sz="1600" dirty="0"/>
              <a:t>Physical Review D 88 (2013) 032006</a:t>
            </a:r>
          </a:p>
        </p:txBody>
      </p:sp>
      <p:pic>
        <p:nvPicPr>
          <p:cNvPr id="40" name="Picture 39">
            <a:extLst>
              <a:ext uri="{FF2B5EF4-FFF2-40B4-BE49-F238E27FC236}">
                <a16:creationId xmlns:a16="http://schemas.microsoft.com/office/drawing/2014/main" id="{EF52F1F2-A9D6-8DAE-168F-34318D5BA043}"/>
              </a:ext>
            </a:extLst>
          </p:cNvPr>
          <p:cNvPicPr>
            <a:picLocks noChangeAspect="1"/>
          </p:cNvPicPr>
          <p:nvPr/>
        </p:nvPicPr>
        <p:blipFill>
          <a:blip r:embed="rId7"/>
          <a:stretch>
            <a:fillRect/>
          </a:stretch>
        </p:blipFill>
        <p:spPr>
          <a:xfrm>
            <a:off x="5562600" y="3657600"/>
            <a:ext cx="2667000" cy="2438400"/>
          </a:xfrm>
          <a:prstGeom prst="rect">
            <a:avLst/>
          </a:prstGeom>
        </p:spPr>
      </p:pic>
      <p:pic>
        <p:nvPicPr>
          <p:cNvPr id="41" name="Picture 40">
            <a:extLst>
              <a:ext uri="{FF2B5EF4-FFF2-40B4-BE49-F238E27FC236}">
                <a16:creationId xmlns:a16="http://schemas.microsoft.com/office/drawing/2014/main" id="{BA8C9E16-6512-A200-1996-E27A96E75C3E}"/>
              </a:ext>
            </a:extLst>
          </p:cNvPr>
          <p:cNvPicPr>
            <a:picLocks noChangeAspect="1"/>
          </p:cNvPicPr>
          <p:nvPr/>
        </p:nvPicPr>
        <p:blipFill>
          <a:blip r:embed="rId8"/>
          <a:stretch>
            <a:fillRect/>
          </a:stretch>
        </p:blipFill>
        <p:spPr>
          <a:xfrm>
            <a:off x="8479827" y="3962400"/>
            <a:ext cx="3483573" cy="1787347"/>
          </a:xfrm>
          <a:prstGeom prst="rect">
            <a:avLst/>
          </a:prstGeom>
        </p:spPr>
      </p:pic>
    </p:spTree>
    <p:extLst>
      <p:ext uri="{BB962C8B-B14F-4D97-AF65-F5344CB8AC3E}">
        <p14:creationId xmlns:p14="http://schemas.microsoft.com/office/powerpoint/2010/main" val="1346271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CF2C-B42D-2EEC-4080-625193B8FB5A}"/>
              </a:ext>
            </a:extLst>
          </p:cNvPr>
          <p:cNvSpPr>
            <a:spLocks noGrp="1"/>
          </p:cNvSpPr>
          <p:nvPr>
            <p:ph type="title"/>
          </p:nvPr>
        </p:nvSpPr>
        <p:spPr/>
        <p:txBody>
          <a:bodyPr/>
          <a:lstStyle/>
          <a:p>
            <a:r>
              <a:rPr lang="en-US" dirty="0"/>
              <a:t>Potential for Future Applications</a:t>
            </a:r>
          </a:p>
        </p:txBody>
      </p:sp>
      <p:sp>
        <p:nvSpPr>
          <p:cNvPr id="3" name="Slide Number Placeholder 2">
            <a:extLst>
              <a:ext uri="{FF2B5EF4-FFF2-40B4-BE49-F238E27FC236}">
                <a16:creationId xmlns:a16="http://schemas.microsoft.com/office/drawing/2014/main" id="{7BBFB162-6237-7D7D-9379-C462E9DFD0B1}"/>
              </a:ext>
            </a:extLst>
          </p:cNvPr>
          <p:cNvSpPr>
            <a:spLocks noGrp="1"/>
          </p:cNvSpPr>
          <p:nvPr>
            <p:ph type="sldNum" sz="quarter" idx="10"/>
          </p:nvPr>
        </p:nvSpPr>
        <p:spPr/>
        <p:txBody>
          <a:bodyPr/>
          <a:lstStyle/>
          <a:p>
            <a:fld id="{DF69D58E-C59B-4BE3-83E0-B1C1287A8E5B}" type="slidenum">
              <a:rPr lang="en-US" smtClean="0"/>
              <a:pPr/>
              <a:t>55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5665BB-F2BF-1FE1-8CCB-720F798C2089}"/>
                  </a:ext>
                </a:extLst>
              </p:cNvPr>
              <p:cNvSpPr txBox="1"/>
              <p:nvPr/>
            </p:nvSpPr>
            <p:spPr>
              <a:xfrm>
                <a:off x="457200" y="1219200"/>
                <a:ext cx="6019800" cy="241604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Nuclear dependence of very forward going neutrons</a:t>
                </a:r>
              </a:p>
              <a:p>
                <a:pPr marL="742950" lvl="1" indent="-285750">
                  <a:spcAft>
                    <a:spcPts val="600"/>
                  </a:spcAft>
                  <a:buFont typeface="Arial" panose="020B0604020202020204" pitchFamily="34" charset="0"/>
                  <a:buChar char="•"/>
                </a:pPr>
                <a:r>
                  <a:rPr lang="en-US" sz="1600" dirty="0"/>
                  <a:t>Very large asymmetry (with opposite sign)</a:t>
                </a:r>
              </a:p>
              <a:p>
                <a:pPr marL="742950" lvl="1" indent="-285750">
                  <a:spcAft>
                    <a:spcPts val="600"/>
                  </a:spcAft>
                  <a:buFont typeface="Arial" panose="020B0604020202020204" pitchFamily="34" charset="0"/>
                  <a:buChar char="•"/>
                </a:pPr>
                <a:r>
                  <a:rPr lang="en-US" sz="1600" dirty="0"/>
                  <a:t>Select low multiplicity with beam-beam counters</a:t>
                </a:r>
              </a:p>
              <a:p>
                <a:pPr marL="742950" lvl="1" indent="-285750">
                  <a:spcAft>
                    <a:spcPts val="600"/>
                  </a:spcAft>
                  <a:buFont typeface="Arial" panose="020B0604020202020204" pitchFamily="34" charset="0"/>
                  <a:buChar char="•"/>
                </a:pPr>
                <a:r>
                  <a:rPr lang="en-US" sz="1600" dirty="0"/>
                  <a:t>Ultra-peripheral collision extension to </a:t>
                </a:r>
                <a14:m>
                  <m:oMath xmlns:m="http://schemas.openxmlformats.org/officeDocument/2006/math">
                    <m:r>
                      <a:rPr lang="en-US" sz="1600" i="1" dirty="0" smtClean="0">
                        <a:latin typeface="Cambria Math" panose="02040503050406030204" pitchFamily="18" charset="0"/>
                      </a:rPr>
                      <m:t>𝜋</m:t>
                    </m:r>
                    <m:r>
                      <a:rPr lang="en-US" sz="1600" i="1" dirty="0" smtClean="0">
                        <a:latin typeface="Cambria Math" panose="02040503050406030204" pitchFamily="18" charset="0"/>
                      </a:rPr>
                      <m:t>/</m:t>
                    </m:r>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𝑎</m:t>
                        </m:r>
                      </m:e>
                      <m:sub>
                        <m:r>
                          <a:rPr lang="en-US" sz="1600" i="1" dirty="0" smtClean="0">
                            <a:latin typeface="Cambria Math" panose="02040503050406030204" pitchFamily="18" charset="0"/>
                          </a:rPr>
                          <m:t>1</m:t>
                        </m:r>
                      </m:sub>
                    </m:sSub>
                  </m:oMath>
                </a14:m>
                <a:r>
                  <a:rPr lang="en-US" sz="1600" dirty="0"/>
                  <a:t> model</a:t>
                </a:r>
              </a:p>
              <a:p>
                <a:pPr marL="742950" lvl="1" indent="-285750">
                  <a:spcAft>
                    <a:spcPts val="600"/>
                  </a:spcAft>
                  <a:buFont typeface="Arial" panose="020B0604020202020204" pitchFamily="34" charset="0"/>
                  <a:buChar char="•"/>
                </a:pPr>
                <a:r>
                  <a:rPr lang="en-US" sz="1600" dirty="0">
                    <a:solidFill>
                      <a:srgbClr val="00B050"/>
                    </a:solidFill>
                  </a:rPr>
                  <a:t>Photon flux from </a:t>
                </a:r>
                <a:r>
                  <a:rPr lang="en-US" sz="1600" dirty="0" err="1">
                    <a:solidFill>
                      <a:srgbClr val="00B050"/>
                    </a:solidFill>
                  </a:rPr>
                  <a:t>STARlight</a:t>
                </a:r>
                <a:br>
                  <a:rPr lang="en-US" sz="1600" dirty="0">
                    <a:solidFill>
                      <a:srgbClr val="00B050"/>
                    </a:solidFill>
                  </a:rPr>
                </a:br>
                <a:r>
                  <a:rPr lang="en-US" sz="1400" dirty="0">
                    <a:solidFill>
                      <a:srgbClr val="00B050"/>
                    </a:solidFill>
                  </a:rPr>
                  <a:t>Klein et al., </a:t>
                </a:r>
                <a:r>
                  <a:rPr lang="en-US" sz="1400" dirty="0" err="1">
                    <a:solidFill>
                      <a:srgbClr val="00B050"/>
                    </a:solidFill>
                  </a:rPr>
                  <a:t>Comput</a:t>
                </a:r>
                <a:r>
                  <a:rPr lang="en-US" sz="1400" dirty="0">
                    <a:solidFill>
                      <a:srgbClr val="00B050"/>
                    </a:solidFill>
                  </a:rPr>
                  <a:t>. Phys. Comm. 212 (2017) 258</a:t>
                </a:r>
              </a:p>
              <a:p>
                <a:pPr marL="742950" lvl="1" indent="-285750">
                  <a:spcAft>
                    <a:spcPts val="600"/>
                  </a:spcAft>
                  <a:buFont typeface="Arial" panose="020B0604020202020204" pitchFamily="34" charset="0"/>
                  <a:buChar char="•"/>
                </a:pPr>
                <a14:m>
                  <m:oMath xmlns:m="http://schemas.openxmlformats.org/officeDocument/2006/math">
                    <m:r>
                      <a:rPr lang="en-US" sz="1600" i="1" dirty="0" smtClean="0">
                        <a:solidFill>
                          <a:srgbClr val="FF0000"/>
                        </a:solidFill>
                        <a:latin typeface="Cambria Math" panose="02040503050406030204" pitchFamily="18" charset="0"/>
                      </a:rPr>
                      <m:t>𝛾</m:t>
                    </m:r>
                    <m:r>
                      <a:rPr lang="en-US" sz="1600" i="1" dirty="0" smtClean="0">
                        <a:solidFill>
                          <a:srgbClr val="FF0000"/>
                        </a:solidFill>
                        <a:latin typeface="Cambria Math" panose="02040503050406030204" pitchFamily="18" charset="0"/>
                      </a:rPr>
                      <m:t>+</m:t>
                    </m:r>
                    <m:sSup>
                      <m:sSupPr>
                        <m:ctrlPr>
                          <a:rPr lang="en-US" sz="1600" i="1" dirty="0" smtClean="0">
                            <a:solidFill>
                              <a:srgbClr val="FF0000"/>
                            </a:solidFill>
                            <a:latin typeface="Cambria Math" panose="02040503050406030204" pitchFamily="18" charset="0"/>
                          </a:rPr>
                        </m:ctrlPr>
                      </m:sSupPr>
                      <m:e>
                        <m:r>
                          <a:rPr lang="en-US" sz="1600" i="1" dirty="0" smtClean="0">
                            <a:solidFill>
                              <a:srgbClr val="FF0000"/>
                            </a:solidFill>
                            <a:latin typeface="Cambria Math" panose="02040503050406030204" pitchFamily="18" charset="0"/>
                          </a:rPr>
                          <m:t>𝑝</m:t>
                        </m:r>
                      </m:e>
                      <m:sup>
                        <m:r>
                          <a:rPr lang="en-US" sz="1600" b="0" i="1" dirty="0" smtClean="0">
                            <a:solidFill>
                              <a:srgbClr val="FF0000"/>
                            </a:solidFill>
                            <a:latin typeface="Cambria Math" panose="02040503050406030204" pitchFamily="18" charset="0"/>
                          </a:rPr>
                          <m:t>↑</m:t>
                        </m:r>
                      </m:sup>
                    </m:sSup>
                    <m:r>
                      <a:rPr lang="en-US" sz="1600" i="1" dirty="0" smtClean="0">
                        <a:solidFill>
                          <a:srgbClr val="FF0000"/>
                        </a:solidFill>
                        <a:latin typeface="Cambria Math" panose="02040503050406030204" pitchFamily="18" charset="0"/>
                      </a:rPr>
                      <m:t>→</m:t>
                    </m:r>
                    <m:r>
                      <a:rPr lang="en-US" sz="1600" i="1" dirty="0" smtClean="0">
                        <a:solidFill>
                          <a:srgbClr val="FF0000"/>
                        </a:solidFill>
                        <a:latin typeface="Cambria Math" panose="02040503050406030204" pitchFamily="18" charset="0"/>
                      </a:rPr>
                      <m:t>𝑛</m:t>
                    </m:r>
                    <m:r>
                      <a:rPr lang="en-US" sz="1600" i="1" dirty="0" smtClean="0">
                        <a:solidFill>
                          <a:srgbClr val="FF0000"/>
                        </a:solidFill>
                        <a:latin typeface="Cambria Math" panose="02040503050406030204" pitchFamily="18" charset="0"/>
                      </a:rPr>
                      <m:t>+</m:t>
                    </m:r>
                    <m:sSup>
                      <m:sSupPr>
                        <m:ctrlPr>
                          <a:rPr lang="en-US" sz="1600" i="1" dirty="0" smtClean="0">
                            <a:solidFill>
                              <a:srgbClr val="FF0000"/>
                            </a:solidFill>
                            <a:latin typeface="Cambria Math" panose="02040503050406030204" pitchFamily="18" charset="0"/>
                          </a:rPr>
                        </m:ctrlPr>
                      </m:sSupPr>
                      <m:e>
                        <m:r>
                          <a:rPr lang="en-US" sz="1600" i="1" dirty="0" smtClean="0">
                            <a:solidFill>
                              <a:srgbClr val="FF0000"/>
                            </a:solidFill>
                            <a:latin typeface="Cambria Math" panose="02040503050406030204" pitchFamily="18" charset="0"/>
                          </a:rPr>
                          <m:t>𝜋</m:t>
                        </m:r>
                      </m:e>
                      <m:sup>
                        <m:r>
                          <a:rPr lang="en-US" sz="1600" i="1" dirty="0" smtClean="0">
                            <a:solidFill>
                              <a:srgbClr val="FF0000"/>
                            </a:solidFill>
                            <a:latin typeface="Cambria Math" panose="02040503050406030204" pitchFamily="18" charset="0"/>
                          </a:rPr>
                          <m:t>+</m:t>
                        </m:r>
                      </m:sup>
                    </m:sSup>
                  </m:oMath>
                </a14:m>
                <a:r>
                  <a:rPr lang="en-US" sz="1600" dirty="0">
                    <a:solidFill>
                      <a:srgbClr val="FF0000"/>
                    </a:solidFill>
                  </a:rPr>
                  <a:t> from MAID</a:t>
                </a:r>
                <a:br>
                  <a:rPr lang="en-US" sz="1600" dirty="0">
                    <a:solidFill>
                      <a:srgbClr val="FF0000"/>
                    </a:solidFill>
                  </a:rPr>
                </a:br>
                <a:r>
                  <a:rPr lang="en-US" sz="1400" dirty="0" err="1">
                    <a:solidFill>
                      <a:srgbClr val="FF0000"/>
                    </a:solidFill>
                  </a:rPr>
                  <a:t>Drechsel</a:t>
                </a:r>
                <a:r>
                  <a:rPr lang="en-US" sz="1400" dirty="0">
                    <a:solidFill>
                      <a:srgbClr val="FF0000"/>
                    </a:solidFill>
                  </a:rPr>
                  <a:t> et al., Eur. Phys. J. A 34 (2007) 69</a:t>
                </a:r>
              </a:p>
            </p:txBody>
          </p:sp>
        </mc:Choice>
        <mc:Fallback xmlns="">
          <p:sp>
            <p:nvSpPr>
              <p:cNvPr id="4" name="TextBox 3">
                <a:extLst>
                  <a:ext uri="{FF2B5EF4-FFF2-40B4-BE49-F238E27FC236}">
                    <a16:creationId xmlns:a16="http://schemas.microsoft.com/office/drawing/2014/main" id="{285665BB-F2BF-1FE1-8CCB-720F798C2089}"/>
                  </a:ext>
                </a:extLst>
              </p:cNvPr>
              <p:cNvSpPr txBox="1">
                <a:spLocks noRot="1" noChangeAspect="1" noMove="1" noResize="1" noEditPoints="1" noAdjustHandles="1" noChangeArrowheads="1" noChangeShapeType="1" noTextEdit="1"/>
              </p:cNvSpPr>
              <p:nvPr/>
            </p:nvSpPr>
            <p:spPr>
              <a:xfrm>
                <a:off x="457200" y="1219200"/>
                <a:ext cx="6019800" cy="2416046"/>
              </a:xfrm>
              <a:prstGeom prst="rect">
                <a:avLst/>
              </a:prstGeom>
              <a:blipFill>
                <a:blip r:embed="rId2"/>
                <a:stretch>
                  <a:fillRect l="-607" t="-1263" b="-22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5E5DC89-11DD-952D-C40F-967597EEBC39}"/>
              </a:ext>
            </a:extLst>
          </p:cNvPr>
          <p:cNvPicPr>
            <a:picLocks noChangeAspect="1"/>
          </p:cNvPicPr>
          <p:nvPr/>
        </p:nvPicPr>
        <p:blipFill>
          <a:blip r:embed="rId3"/>
          <a:stretch>
            <a:fillRect/>
          </a:stretch>
        </p:blipFill>
        <p:spPr>
          <a:xfrm>
            <a:off x="8458200" y="1196154"/>
            <a:ext cx="3200400" cy="3071046"/>
          </a:xfrm>
          <a:prstGeom prst="rect">
            <a:avLst/>
          </a:prstGeom>
        </p:spPr>
      </p:pic>
      <p:sp>
        <p:nvSpPr>
          <p:cNvPr id="6" name="Rectangle 5">
            <a:extLst>
              <a:ext uri="{FF2B5EF4-FFF2-40B4-BE49-F238E27FC236}">
                <a16:creationId xmlns:a16="http://schemas.microsoft.com/office/drawing/2014/main" id="{696617E9-0700-AFAB-5398-E8F44B9894F7}"/>
              </a:ext>
            </a:extLst>
          </p:cNvPr>
          <p:cNvSpPr/>
          <p:nvPr/>
        </p:nvSpPr>
        <p:spPr>
          <a:xfrm>
            <a:off x="8689634" y="5833646"/>
            <a:ext cx="2989215" cy="584775"/>
          </a:xfrm>
          <a:prstGeom prst="rect">
            <a:avLst/>
          </a:prstGeom>
        </p:spPr>
        <p:txBody>
          <a:bodyPr wrap="none">
            <a:spAutoFit/>
          </a:bodyPr>
          <a:lstStyle/>
          <a:p>
            <a:r>
              <a:rPr lang="fr-FR" sz="1600" dirty="0">
                <a:solidFill>
                  <a:srgbClr val="000000"/>
                </a:solidFill>
              </a:rPr>
              <a:t>Phys. Rev. Lett</a:t>
            </a:r>
            <a:r>
              <a:rPr lang="en-US" sz="1600" dirty="0">
                <a:solidFill>
                  <a:srgbClr val="1A1718"/>
                </a:solidFill>
              </a:rPr>
              <a:t> 120 (2018) 022001</a:t>
            </a:r>
          </a:p>
          <a:p>
            <a:r>
              <a:rPr lang="en-US" sz="1600" dirty="0">
                <a:solidFill>
                  <a:srgbClr val="1A1718"/>
                </a:solidFill>
              </a:rPr>
              <a:t>Phys. Rev. C</a:t>
            </a:r>
            <a:r>
              <a:rPr lang="fi-FI" sz="1600" dirty="0"/>
              <a:t> 95 (2017) 044908</a:t>
            </a:r>
          </a:p>
        </p:txBody>
      </p:sp>
      <p:pic>
        <p:nvPicPr>
          <p:cNvPr id="7" name="Picture 6">
            <a:extLst>
              <a:ext uri="{FF2B5EF4-FFF2-40B4-BE49-F238E27FC236}">
                <a16:creationId xmlns:a16="http://schemas.microsoft.com/office/drawing/2014/main" id="{1ED47CB7-45B8-384D-814F-BB378C31623D}"/>
              </a:ext>
            </a:extLst>
          </p:cNvPr>
          <p:cNvPicPr>
            <a:picLocks noChangeAspect="1"/>
          </p:cNvPicPr>
          <p:nvPr/>
        </p:nvPicPr>
        <p:blipFill>
          <a:blip r:embed="rId4"/>
          <a:stretch>
            <a:fillRect/>
          </a:stretch>
        </p:blipFill>
        <p:spPr>
          <a:xfrm>
            <a:off x="1182929" y="4343400"/>
            <a:ext cx="2550871" cy="1371600"/>
          </a:xfrm>
          <a:prstGeom prst="rect">
            <a:avLst/>
          </a:prstGeom>
        </p:spPr>
      </p:pic>
      <p:pic>
        <p:nvPicPr>
          <p:cNvPr id="10" name="Picture 9">
            <a:extLst>
              <a:ext uri="{FF2B5EF4-FFF2-40B4-BE49-F238E27FC236}">
                <a16:creationId xmlns:a16="http://schemas.microsoft.com/office/drawing/2014/main" id="{56EDF72C-FFB6-2A62-81A9-EB010688A26C}"/>
              </a:ext>
            </a:extLst>
          </p:cNvPr>
          <p:cNvPicPr>
            <a:picLocks noChangeAspect="1"/>
          </p:cNvPicPr>
          <p:nvPr/>
        </p:nvPicPr>
        <p:blipFill>
          <a:blip r:embed="rId5"/>
          <a:stretch>
            <a:fillRect/>
          </a:stretch>
        </p:blipFill>
        <p:spPr>
          <a:xfrm>
            <a:off x="4800600" y="3733800"/>
            <a:ext cx="3080572" cy="296907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0127A8-9E94-2B61-BB8F-4EA699449ECA}"/>
                  </a:ext>
                </a:extLst>
              </p:cNvPr>
              <p:cNvSpPr txBox="1"/>
              <p:nvPr/>
            </p:nvSpPr>
            <p:spPr>
              <a:xfrm>
                <a:off x="7087404" y="2057400"/>
                <a:ext cx="775340"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𝐴𝑙</m:t>
                      </m:r>
                    </m:oMath>
                  </m:oMathPara>
                </a14:m>
                <a:endParaRPr lang="en-US" dirty="0"/>
              </a:p>
            </p:txBody>
          </p:sp>
        </mc:Choice>
        <mc:Fallback xmlns="">
          <p:sp>
            <p:nvSpPr>
              <p:cNvPr id="11" name="TextBox 10">
                <a:extLst>
                  <a:ext uri="{FF2B5EF4-FFF2-40B4-BE49-F238E27FC236}">
                    <a16:creationId xmlns:a16="http://schemas.microsoft.com/office/drawing/2014/main" id="{980127A8-9E94-2B61-BB8F-4EA699449ECA}"/>
                  </a:ext>
                </a:extLst>
              </p:cNvPr>
              <p:cNvSpPr txBox="1">
                <a:spLocks noRot="1" noChangeAspect="1" noMove="1" noResize="1" noEditPoints="1" noAdjustHandles="1" noChangeArrowheads="1" noChangeShapeType="1" noTextEdit="1"/>
              </p:cNvSpPr>
              <p:nvPr/>
            </p:nvSpPr>
            <p:spPr>
              <a:xfrm>
                <a:off x="7087404" y="2057400"/>
                <a:ext cx="775340" cy="368371"/>
              </a:xfrm>
              <a:prstGeom prst="rect">
                <a:avLst/>
              </a:prstGeom>
              <a:blipFill>
                <a:blip r:embed="rId6"/>
                <a:stretch>
                  <a:fillRect l="-7087" t="-3333" r="-7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3D777B-845E-8CD7-78F5-24E408075C27}"/>
                  </a:ext>
                </a:extLst>
              </p:cNvPr>
              <p:cNvSpPr txBox="1"/>
              <p:nvPr/>
            </p:nvSpPr>
            <p:spPr>
              <a:xfrm>
                <a:off x="7086600" y="2514600"/>
                <a:ext cx="834779"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𝐴𝑢</m:t>
                      </m:r>
                    </m:oMath>
                  </m:oMathPara>
                </a14:m>
                <a:endParaRPr lang="en-US" dirty="0"/>
              </a:p>
            </p:txBody>
          </p:sp>
        </mc:Choice>
        <mc:Fallback xmlns="">
          <p:sp>
            <p:nvSpPr>
              <p:cNvPr id="12" name="TextBox 11">
                <a:extLst>
                  <a:ext uri="{FF2B5EF4-FFF2-40B4-BE49-F238E27FC236}">
                    <a16:creationId xmlns:a16="http://schemas.microsoft.com/office/drawing/2014/main" id="{A83D777B-845E-8CD7-78F5-24E408075C27}"/>
                  </a:ext>
                </a:extLst>
              </p:cNvPr>
              <p:cNvSpPr txBox="1">
                <a:spLocks noRot="1" noChangeAspect="1" noMove="1" noResize="1" noEditPoints="1" noAdjustHandles="1" noChangeArrowheads="1" noChangeShapeType="1" noTextEdit="1"/>
              </p:cNvSpPr>
              <p:nvPr/>
            </p:nvSpPr>
            <p:spPr>
              <a:xfrm>
                <a:off x="7086600" y="2514600"/>
                <a:ext cx="834779" cy="368371"/>
              </a:xfrm>
              <a:prstGeom prst="rect">
                <a:avLst/>
              </a:prstGeom>
              <a:blipFill>
                <a:blip r:embed="rId7"/>
                <a:stretch>
                  <a:fillRect l="-6618" t="-3333" r="-6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392AF6B-E7A6-9448-2B52-88FD694D16FF}"/>
                  </a:ext>
                </a:extLst>
              </p:cNvPr>
              <p:cNvSpPr txBox="1"/>
              <p:nvPr/>
            </p:nvSpPr>
            <p:spPr>
              <a:xfrm>
                <a:off x="7086600" y="1600200"/>
                <a:ext cx="681084"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𝑝</m:t>
                      </m:r>
                    </m:oMath>
                  </m:oMathPara>
                </a14:m>
                <a:endParaRPr lang="en-US" dirty="0"/>
              </a:p>
            </p:txBody>
          </p:sp>
        </mc:Choice>
        <mc:Fallback xmlns="">
          <p:sp>
            <p:nvSpPr>
              <p:cNvPr id="13" name="TextBox 12">
                <a:extLst>
                  <a:ext uri="{FF2B5EF4-FFF2-40B4-BE49-F238E27FC236}">
                    <a16:creationId xmlns:a16="http://schemas.microsoft.com/office/drawing/2014/main" id="{D392AF6B-E7A6-9448-2B52-88FD694D16FF}"/>
                  </a:ext>
                </a:extLst>
              </p:cNvPr>
              <p:cNvSpPr txBox="1">
                <a:spLocks noRot="1" noChangeAspect="1" noMove="1" noResize="1" noEditPoints="1" noAdjustHandles="1" noChangeArrowheads="1" noChangeShapeType="1" noTextEdit="1"/>
              </p:cNvSpPr>
              <p:nvPr/>
            </p:nvSpPr>
            <p:spPr>
              <a:xfrm>
                <a:off x="7086600" y="1600200"/>
                <a:ext cx="681084" cy="368371"/>
              </a:xfrm>
              <a:prstGeom prst="rect">
                <a:avLst/>
              </a:prstGeom>
              <a:blipFill>
                <a:blip r:embed="rId8"/>
                <a:stretch>
                  <a:fillRect l="-8108" t="-3333" r="-8108"/>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4D0F1B28-3DC0-E3CD-B569-73FF41273142}"/>
              </a:ext>
            </a:extLst>
          </p:cNvPr>
          <p:cNvSpPr/>
          <p:nvPr/>
        </p:nvSpPr>
        <p:spPr>
          <a:xfrm>
            <a:off x="2438400" y="4724400"/>
            <a:ext cx="1524000" cy="11092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1C428F-2EBC-3BD9-DCDD-C54353A7005C}"/>
              </a:ext>
            </a:extLst>
          </p:cNvPr>
          <p:cNvSpPr/>
          <p:nvPr/>
        </p:nvSpPr>
        <p:spPr>
          <a:xfrm rot="976435">
            <a:off x="1066800" y="4235343"/>
            <a:ext cx="1524000" cy="838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572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56</a:t>
            </a:fld>
            <a:endParaRPr lang="en-US"/>
          </a:p>
        </p:txBody>
      </p:sp>
      <p:cxnSp>
        <p:nvCxnSpPr>
          <p:cNvPr id="6" name="Straight Arrow Connector 5">
            <a:extLst>
              <a:ext uri="{FF2B5EF4-FFF2-40B4-BE49-F238E27FC236}">
                <a16:creationId xmlns:a16="http://schemas.microsoft.com/office/drawing/2014/main" id="{74816095-C0B3-2515-FECC-3E0BDD5D3F30}"/>
              </a:ext>
            </a:extLst>
          </p:cNvPr>
          <p:cNvCxnSpPr/>
          <p:nvPr/>
        </p:nvCxnSpPr>
        <p:spPr>
          <a:xfrm>
            <a:off x="1234440" y="5334000"/>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20A4B88-EB5C-FD5C-92DD-05E384DEDF63}"/>
              </a:ext>
            </a:extLst>
          </p:cNvPr>
          <p:cNvCxnSpPr>
            <a:cxnSpLocks/>
          </p:cNvCxnSpPr>
          <p:nvPr/>
        </p:nvCxnSpPr>
        <p:spPr>
          <a:xfrm rot="5400000">
            <a:off x="1234440" y="5730240"/>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25B5DB-18ED-C97C-6B9F-619A3ED3783C}"/>
                  </a:ext>
                </a:extLst>
              </p:cNvPr>
              <p:cNvSpPr txBox="1"/>
              <p:nvPr/>
            </p:nvSpPr>
            <p:spPr>
              <a:xfrm>
                <a:off x="7086600" y="5105400"/>
                <a:ext cx="3054041" cy="1077218"/>
              </a:xfrm>
              <a:prstGeom prst="rect">
                <a:avLst/>
              </a:prstGeom>
              <a:noFill/>
            </p:spPr>
            <p:txBody>
              <a:bodyPr wrap="none" rtlCol="0">
                <a:spAutoFit/>
              </a:bodyPr>
              <a:lstStyle/>
              <a:p>
                <a:pPr algn="ctr">
                  <a:spcAft>
                    <a:spcPts val="600"/>
                  </a:spcAft>
                </a:pPr>
                <a:r>
                  <a:rPr lang="en-US" dirty="0"/>
                  <a:t>120 bunches </a:t>
                </a:r>
                <a14:m>
                  <m:oMath xmlns:m="http://schemas.openxmlformats.org/officeDocument/2006/math">
                    <m:r>
                      <a:rPr lang="en-US" i="1" dirty="0" smtClean="0">
                        <a:latin typeface="Cambria Math" panose="02040503050406030204" pitchFamily="18" charset="0"/>
                      </a:rPr>
                      <m:t>→</m:t>
                    </m:r>
                  </m:oMath>
                </a14:m>
                <a:r>
                  <a:rPr lang="en-US" dirty="0"/>
                  <a:t> 1320  bunches</a:t>
                </a:r>
              </a:p>
              <a:p>
                <a:pPr algn="ctr">
                  <a:spcAft>
                    <a:spcPts val="600"/>
                  </a:spcAft>
                </a:pPr>
                <a:r>
                  <a:rPr lang="en-US" dirty="0"/>
                  <a:t>Bunch spacing 106 ns </a:t>
                </a:r>
                <a14:m>
                  <m:oMath xmlns:m="http://schemas.openxmlformats.org/officeDocument/2006/math">
                    <m:r>
                      <a:rPr lang="en-US" i="1" dirty="0" smtClean="0">
                        <a:latin typeface="Cambria Math" panose="02040503050406030204" pitchFamily="18" charset="0"/>
                      </a:rPr>
                      <m:t>→</m:t>
                    </m:r>
                  </m:oMath>
                </a14:m>
                <a:r>
                  <a:rPr lang="en-US" dirty="0"/>
                  <a:t> 9.6 ns</a:t>
                </a:r>
              </a:p>
              <a:p>
                <a:pPr algn="ctr">
                  <a:spcAft>
                    <a:spcPts val="600"/>
                  </a:spcAft>
                </a:pPr>
                <a:r>
                  <a:rPr lang="en-US" dirty="0"/>
                  <a:t>Bunch length </a:t>
                </a:r>
                <a14:m>
                  <m:oMath xmlns:m="http://schemas.openxmlformats.org/officeDocument/2006/math">
                    <m:r>
                      <a:rPr lang="en-US" i="1" dirty="0" smtClean="0">
                        <a:latin typeface="Cambria Math" panose="02040503050406030204" pitchFamily="18" charset="0"/>
                      </a:rPr>
                      <m:t>3.5</m:t>
                    </m:r>
                    <m:r>
                      <a:rPr lang="en-US" i="1" dirty="0">
                        <a:latin typeface="Cambria Math" panose="02040503050406030204" pitchFamily="18" charset="0"/>
                      </a:rPr>
                      <m:t> </m:t>
                    </m:r>
                    <m:r>
                      <m:rPr>
                        <m:nor/>
                      </m:rPr>
                      <a:rPr lang="en-US" i="0" dirty="0" smtClean="0">
                        <a:latin typeface="Cambria Math" panose="02040503050406030204" pitchFamily="18" charset="0"/>
                      </a:rPr>
                      <m:t>ns</m:t>
                    </m:r>
                    <m:r>
                      <a:rPr lang="en-US" i="1" dirty="0" smtClean="0">
                        <a:latin typeface="Cambria Math" panose="02040503050406030204" pitchFamily="18" charset="0"/>
                      </a:rPr>
                      <m:t>→</m:t>
                    </m:r>
                    <m:r>
                      <a:rPr lang="en-US" i="1" dirty="0">
                        <a:latin typeface="Cambria Math" panose="02040503050406030204" pitchFamily="18" charset="0"/>
                      </a:rPr>
                      <m:t> </m:t>
                    </m:r>
                    <m:r>
                      <a:rPr lang="en-US" i="1" dirty="0" smtClean="0">
                        <a:latin typeface="Cambria Math" panose="02040503050406030204" pitchFamily="18" charset="0"/>
                      </a:rPr>
                      <m:t>0.3 </m:t>
                    </m:r>
                    <m:r>
                      <m:rPr>
                        <m:nor/>
                      </m:rPr>
                      <a:rPr lang="en-US" i="0" dirty="0" smtClean="0">
                        <a:latin typeface="Cambria Math" panose="02040503050406030204" pitchFamily="18" charset="0"/>
                      </a:rPr>
                      <m:t>ns</m:t>
                    </m:r>
                  </m:oMath>
                </a14:m>
                <a:endParaRPr lang="en-US" dirty="0"/>
              </a:p>
            </p:txBody>
          </p:sp>
        </mc:Choice>
        <mc:Fallback xmlns="">
          <p:sp>
            <p:nvSpPr>
              <p:cNvPr id="8" name="TextBox 7">
                <a:extLst>
                  <a:ext uri="{FF2B5EF4-FFF2-40B4-BE49-F238E27FC236}">
                    <a16:creationId xmlns:a16="http://schemas.microsoft.com/office/drawing/2014/main" id="{A125B5DB-18ED-C97C-6B9F-619A3ED3783C}"/>
                  </a:ext>
                </a:extLst>
              </p:cNvPr>
              <p:cNvSpPr txBox="1">
                <a:spLocks noRot="1" noChangeAspect="1" noMove="1" noResize="1" noEditPoints="1" noAdjustHandles="1" noChangeArrowheads="1" noChangeShapeType="1" noTextEdit="1"/>
              </p:cNvSpPr>
              <p:nvPr/>
            </p:nvSpPr>
            <p:spPr>
              <a:xfrm>
                <a:off x="7086600" y="5105400"/>
                <a:ext cx="3054041" cy="1077218"/>
              </a:xfrm>
              <a:prstGeom prst="rect">
                <a:avLst/>
              </a:prstGeom>
              <a:blipFill>
                <a:blip r:embed="rId2"/>
                <a:stretch>
                  <a:fillRect l="-1400" t="-3409" r="-1400" b="-795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B8C43C2-840B-5A76-A003-D8B8A3247353}"/>
              </a:ext>
            </a:extLst>
          </p:cNvPr>
          <p:cNvSpPr txBox="1"/>
          <p:nvPr/>
        </p:nvSpPr>
        <p:spPr>
          <a:xfrm>
            <a:off x="1440444" y="5342692"/>
            <a:ext cx="1607556" cy="677108"/>
          </a:xfrm>
          <a:prstGeom prst="rect">
            <a:avLst/>
          </a:prstGeom>
          <a:noFill/>
        </p:spPr>
        <p:txBody>
          <a:bodyPr wrap="none" rtlCol="0">
            <a:spAutoFit/>
          </a:bodyPr>
          <a:lstStyle/>
          <a:p>
            <a:pPr>
              <a:spcAft>
                <a:spcPts val="1200"/>
              </a:spcAft>
            </a:pPr>
            <a:r>
              <a:rPr lang="en-US" sz="1400" dirty="0">
                <a:solidFill>
                  <a:schemeClr val="accent1">
                    <a:lumMod val="50000"/>
                  </a:schemeClr>
                </a:solidFill>
              </a:rPr>
              <a:t>Bunch length</a:t>
            </a:r>
          </a:p>
          <a:p>
            <a:pPr>
              <a:spcAft>
                <a:spcPts val="1200"/>
              </a:spcAft>
            </a:pPr>
            <a:r>
              <a:rPr lang="en-US" sz="1400" dirty="0">
                <a:solidFill>
                  <a:schemeClr val="accent1">
                    <a:lumMod val="50000"/>
                  </a:schemeClr>
                </a:solidFill>
              </a:rPr>
              <a:t>Detector resolution</a:t>
            </a:r>
          </a:p>
        </p:txBody>
      </p:sp>
      <p:sp>
        <p:nvSpPr>
          <p:cNvPr id="11" name="Arrow: Right 10">
            <a:extLst>
              <a:ext uri="{FF2B5EF4-FFF2-40B4-BE49-F238E27FC236}">
                <a16:creationId xmlns:a16="http://schemas.microsoft.com/office/drawing/2014/main" id="{020F8068-2491-37C2-C453-BE2EC4E1A680}"/>
              </a:ext>
            </a:extLst>
          </p:cNvPr>
          <p:cNvSpPr/>
          <p:nvPr/>
        </p:nvSpPr>
        <p:spPr>
          <a:xfrm>
            <a:off x="8165592" y="2895600"/>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descr="A close up of a map&#10;&#10;Description automatically generated">
            <a:extLst>
              <a:ext uri="{FF2B5EF4-FFF2-40B4-BE49-F238E27FC236}">
                <a16:creationId xmlns:a16="http://schemas.microsoft.com/office/drawing/2014/main" id="{3CC4D35B-37F1-A784-93EF-2BB08C4B14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7744" t="4811"/>
          <a:stretch/>
        </p:blipFill>
        <p:spPr>
          <a:xfrm>
            <a:off x="4456376" y="1706880"/>
            <a:ext cx="3544624" cy="3017520"/>
          </a:xfrm>
          <a:prstGeom prst="rect">
            <a:avLst/>
          </a:prstGeom>
        </p:spPr>
      </p:pic>
      <p:grpSp>
        <p:nvGrpSpPr>
          <p:cNvPr id="12" name="Group 11">
            <a:extLst>
              <a:ext uri="{FF2B5EF4-FFF2-40B4-BE49-F238E27FC236}">
                <a16:creationId xmlns:a16="http://schemas.microsoft.com/office/drawing/2014/main" id="{E087FEB8-4EA8-9F70-C6B2-71E5C32C6125}"/>
              </a:ext>
            </a:extLst>
          </p:cNvPr>
          <p:cNvGrpSpPr/>
          <p:nvPr/>
        </p:nvGrpSpPr>
        <p:grpSpPr>
          <a:xfrm>
            <a:off x="9301254" y="1750757"/>
            <a:ext cx="2822572" cy="2926080"/>
            <a:chOff x="9720453" y="1812385"/>
            <a:chExt cx="2822572" cy="2926080"/>
          </a:xfrm>
        </p:grpSpPr>
        <p:pic>
          <p:nvPicPr>
            <p:cNvPr id="13" name="Picture 12">
              <a:extLst>
                <a:ext uri="{FF2B5EF4-FFF2-40B4-BE49-F238E27FC236}">
                  <a16:creationId xmlns:a16="http://schemas.microsoft.com/office/drawing/2014/main" id="{A25F423E-0398-9B53-578C-05F0707E70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20453" y="1812385"/>
              <a:ext cx="2822572" cy="2926080"/>
            </a:xfrm>
            <a:prstGeom prst="rect">
              <a:avLst/>
            </a:prstGeom>
          </p:spPr>
        </p:pic>
        <p:grpSp>
          <p:nvGrpSpPr>
            <p:cNvPr id="14" name="Group 13">
              <a:extLst>
                <a:ext uri="{FF2B5EF4-FFF2-40B4-BE49-F238E27FC236}">
                  <a16:creationId xmlns:a16="http://schemas.microsoft.com/office/drawing/2014/main" id="{C5542668-FFA5-D313-F915-1F1EDFFCE321}"/>
                </a:ext>
              </a:extLst>
            </p:cNvPr>
            <p:cNvGrpSpPr>
              <a:grpSpLocks noChangeAspect="1"/>
            </p:cNvGrpSpPr>
            <p:nvPr/>
          </p:nvGrpSpPr>
          <p:grpSpPr>
            <a:xfrm>
              <a:off x="10172800" y="2042828"/>
              <a:ext cx="1993392" cy="1905003"/>
              <a:chOff x="3674772" y="4193387"/>
              <a:chExt cx="2491740" cy="2381254"/>
            </a:xfrm>
          </p:grpSpPr>
          <p:sp>
            <p:nvSpPr>
              <p:cNvPr id="15" name="Freeform: Shape 15">
                <a:extLst>
                  <a:ext uri="{FF2B5EF4-FFF2-40B4-BE49-F238E27FC236}">
                    <a16:creationId xmlns:a16="http://schemas.microsoft.com/office/drawing/2014/main" id="{AE276560-5292-4348-5B8B-DB1A7340D4FF}"/>
                  </a:ext>
                </a:extLst>
              </p:cNvPr>
              <p:cNvSpPr/>
              <p:nvPr/>
            </p:nvSpPr>
            <p:spPr>
              <a:xfrm>
                <a:off x="3674772" y="4193387"/>
                <a:ext cx="2491740" cy="1825144"/>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5CF5C87-8794-9042-41FE-B19BA1FF93A8}"/>
                  </a:ext>
                </a:extLst>
              </p:cNvPr>
              <p:cNvSpPr/>
              <p:nvPr/>
            </p:nvSpPr>
            <p:spPr>
              <a:xfrm>
                <a:off x="3674772" y="6018533"/>
                <a:ext cx="2491740" cy="556108"/>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5015FDDE-D6FA-29D9-B723-FE98D793ECD7}"/>
              </a:ext>
            </a:extLst>
          </p:cNvPr>
          <p:cNvSpPr txBox="1"/>
          <p:nvPr/>
        </p:nvSpPr>
        <p:spPr>
          <a:xfrm>
            <a:off x="1828800" y="1295400"/>
            <a:ext cx="633956" cy="369332"/>
          </a:xfrm>
          <a:prstGeom prst="rect">
            <a:avLst/>
          </a:prstGeom>
          <a:noFill/>
        </p:spPr>
        <p:txBody>
          <a:bodyPr wrap="none" rtlCol="0">
            <a:spAutoFit/>
          </a:bodyPr>
          <a:lstStyle/>
          <a:p>
            <a:pPr algn="l">
              <a:spcAft>
                <a:spcPts val="600"/>
              </a:spcAft>
            </a:pPr>
            <a:r>
              <a:rPr lang="en-US" b="1" dirty="0"/>
              <a:t>Data</a:t>
            </a:r>
          </a:p>
        </p:txBody>
      </p:sp>
      <p:sp>
        <p:nvSpPr>
          <p:cNvPr id="21" name="TextBox 20">
            <a:extLst>
              <a:ext uri="{FF2B5EF4-FFF2-40B4-BE49-F238E27FC236}">
                <a16:creationId xmlns:a16="http://schemas.microsoft.com/office/drawing/2014/main" id="{C69526C9-084C-23C4-5935-4048D0BFD360}"/>
              </a:ext>
            </a:extLst>
          </p:cNvPr>
          <p:cNvSpPr txBox="1"/>
          <p:nvPr/>
        </p:nvSpPr>
        <p:spPr>
          <a:xfrm>
            <a:off x="5798722" y="1295400"/>
            <a:ext cx="1211678" cy="369332"/>
          </a:xfrm>
          <a:prstGeom prst="rect">
            <a:avLst/>
          </a:prstGeom>
          <a:noFill/>
        </p:spPr>
        <p:txBody>
          <a:bodyPr wrap="none" rtlCol="0">
            <a:spAutoFit/>
          </a:bodyPr>
          <a:lstStyle/>
          <a:p>
            <a:pPr algn="l">
              <a:spcAft>
                <a:spcPts val="600"/>
              </a:spcAft>
            </a:pPr>
            <a:r>
              <a:rPr lang="en-US" b="1" dirty="0"/>
              <a:t>Simulation</a:t>
            </a:r>
          </a:p>
        </p:txBody>
      </p:sp>
      <p:pic>
        <p:nvPicPr>
          <p:cNvPr id="22" name="Picture 21">
            <a:extLst>
              <a:ext uri="{FF2B5EF4-FFF2-40B4-BE49-F238E27FC236}">
                <a16:creationId xmlns:a16="http://schemas.microsoft.com/office/drawing/2014/main" id="{054E0074-8BB6-3D23-A7DD-74D2A494307B}"/>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381000" y="1828799"/>
            <a:ext cx="3276596" cy="3047913"/>
          </a:xfrm>
          <a:prstGeom prst="rect">
            <a:avLst/>
          </a:prstGeom>
          <a:ln>
            <a:noFill/>
          </a:ln>
        </p:spPr>
      </p:pic>
      <p:sp>
        <p:nvSpPr>
          <p:cNvPr id="23" name="TextBox 22">
            <a:extLst>
              <a:ext uri="{FF2B5EF4-FFF2-40B4-BE49-F238E27FC236}">
                <a16:creationId xmlns:a16="http://schemas.microsoft.com/office/drawing/2014/main" id="{3E0E5D4A-5419-0F41-C3B6-9FF7302B7CAF}"/>
              </a:ext>
            </a:extLst>
          </p:cNvPr>
          <p:cNvSpPr txBox="1"/>
          <p:nvPr/>
        </p:nvSpPr>
        <p:spPr>
          <a:xfrm>
            <a:off x="4336171" y="5528846"/>
            <a:ext cx="1988429" cy="338554"/>
          </a:xfrm>
          <a:prstGeom prst="rect">
            <a:avLst/>
          </a:prstGeom>
          <a:noFill/>
        </p:spPr>
        <p:txBody>
          <a:bodyPr wrap="none" rtlCol="0">
            <a:spAutoFit/>
          </a:bodyPr>
          <a:lstStyle/>
          <a:p>
            <a:pPr algn="l">
              <a:spcAft>
                <a:spcPts val="600"/>
              </a:spcAft>
            </a:pPr>
            <a:r>
              <a:rPr lang="en-US" sz="1600" dirty="0"/>
              <a:t>Punch through region</a:t>
            </a:r>
          </a:p>
        </p:txBody>
      </p:sp>
      <p:cxnSp>
        <p:nvCxnSpPr>
          <p:cNvPr id="24" name="Straight Arrow Connector 23">
            <a:extLst>
              <a:ext uri="{FF2B5EF4-FFF2-40B4-BE49-F238E27FC236}">
                <a16:creationId xmlns:a16="http://schemas.microsoft.com/office/drawing/2014/main" id="{A939E03A-26DF-300A-1E1D-4C4726E86553}"/>
              </a:ext>
            </a:extLst>
          </p:cNvPr>
          <p:cNvCxnSpPr>
            <a:cxnSpLocks/>
            <a:stCxn id="23" idx="0"/>
          </p:cNvCxnSpPr>
          <p:nvPr/>
        </p:nvCxnSpPr>
        <p:spPr>
          <a:xfrm flipV="1">
            <a:off x="5330386" y="4038600"/>
            <a:ext cx="468336" cy="1490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375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57</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3A2CA3-3F22-DEB4-1460-30AAA3C77C8D}"/>
                  </a:ext>
                </a:extLst>
              </p:cNvPr>
              <p:cNvSpPr txBox="1"/>
              <p:nvPr/>
            </p:nvSpPr>
            <p:spPr>
              <a:xfrm>
                <a:off x="457201" y="1219200"/>
                <a:ext cx="6431280"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Loss of increased asymmetry at lower energies,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𝐴</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oMath>
                </a14:m>
                <a:endParaRPr lang="en-US" dirty="0"/>
              </a:p>
              <a:p>
                <a:pPr marL="285750" indent="-285750">
                  <a:spcAft>
                    <a:spcPts val="600"/>
                  </a:spcAft>
                  <a:buFont typeface="Arial" panose="020B0604020202020204" pitchFamily="34" charset="0"/>
                  <a:buChar char="•"/>
                </a:pPr>
                <a:r>
                  <a:rPr lang="en-US" dirty="0"/>
                  <a:t>Reduced bunch spacing requires much better understanding of background</a:t>
                </a:r>
              </a:p>
              <a:p>
                <a:pPr marL="742950" lvl="1" indent="-285750">
                  <a:spcAft>
                    <a:spcPts val="600"/>
                  </a:spcAft>
                  <a:buFont typeface="Arial" panose="020B0604020202020204" pitchFamily="34" charset="0"/>
                  <a:buChar char="•"/>
                </a:pPr>
                <a:r>
                  <a:rPr lang="en-US" sz="1600" dirty="0"/>
                  <a:t>Polarized or unpolarized</a:t>
                </a:r>
              </a:p>
              <a:p>
                <a:pPr marL="742950" lvl="1" indent="-285750">
                  <a:spcAft>
                    <a:spcPts val="600"/>
                  </a:spcAft>
                  <a:buFont typeface="Arial" panose="020B0604020202020204" pitchFamily="34" charset="0"/>
                  <a:buChar char="•"/>
                </a:pPr>
                <a:r>
                  <a:rPr lang="en-US" sz="1600" dirty="0"/>
                  <a:t>Better: reject/suppress background</a:t>
                </a:r>
              </a:p>
              <a:p>
                <a:pPr marL="742950" lvl="1" indent="-285750">
                  <a:spcAft>
                    <a:spcPts val="600"/>
                  </a:spcAft>
                  <a:buFont typeface="Arial" panose="020B0604020202020204" pitchFamily="34" charset="0"/>
                  <a:buChar char="•"/>
                </a:pPr>
                <a:r>
                  <a:rPr lang="en-US" sz="1600" dirty="0"/>
                  <a:t>Second detector layer to veto high energy particles</a:t>
                </a:r>
              </a:p>
            </p:txBody>
          </p:sp>
        </mc:Choice>
        <mc:Fallback xmlns="">
          <p:sp>
            <p:nvSpPr>
              <p:cNvPr id="11" name="TextBox 10">
                <a:extLst>
                  <a:ext uri="{FF2B5EF4-FFF2-40B4-BE49-F238E27FC236}">
                    <a16:creationId xmlns:a16="http://schemas.microsoft.com/office/drawing/2014/main" id="{2B3A2CA3-3F22-DEB4-1460-30AAA3C77C8D}"/>
                  </a:ext>
                </a:extLst>
              </p:cNvPr>
              <p:cNvSpPr txBox="1">
                <a:spLocks noRot="1" noChangeAspect="1" noMove="1" noResize="1" noEditPoints="1" noAdjustHandles="1" noChangeArrowheads="1" noChangeShapeType="1" noTextEdit="1"/>
              </p:cNvSpPr>
              <p:nvPr/>
            </p:nvSpPr>
            <p:spPr>
              <a:xfrm>
                <a:off x="457201" y="1219200"/>
                <a:ext cx="6431280" cy="1969770"/>
              </a:xfrm>
              <a:prstGeom prst="rect">
                <a:avLst/>
              </a:prstGeom>
              <a:blipFill>
                <a:blip r:embed="rId3"/>
                <a:stretch>
                  <a:fillRect l="-569" t="-1548" b="-3096"/>
                </a:stretch>
              </a:blipFill>
            </p:spPr>
            <p:txBody>
              <a:bodyPr/>
              <a:lstStyle/>
              <a:p>
                <a:r>
                  <a:rPr lang="en-US">
                    <a:noFill/>
                  </a:rPr>
                  <a:t> </a:t>
                </a:r>
              </a:p>
            </p:txBody>
          </p:sp>
        </mc:Fallback>
      </mc:AlternateContent>
      <p:sp>
        <p:nvSpPr>
          <p:cNvPr id="26" name="Flowchart: Process 25">
            <a:extLst>
              <a:ext uri="{FF2B5EF4-FFF2-40B4-BE49-F238E27FC236}">
                <a16:creationId xmlns:a16="http://schemas.microsoft.com/office/drawing/2014/main" id="{AAC37E95-5F31-3FAA-9A63-E3089C7D374F}"/>
              </a:ext>
            </a:extLst>
          </p:cNvPr>
          <p:cNvSpPr/>
          <p:nvPr/>
        </p:nvSpPr>
        <p:spPr>
          <a:xfrm>
            <a:off x="8458200" y="2113935"/>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ocess 26">
            <a:extLst>
              <a:ext uri="{FF2B5EF4-FFF2-40B4-BE49-F238E27FC236}">
                <a16:creationId xmlns:a16="http://schemas.microsoft.com/office/drawing/2014/main" id="{2816ABB7-DE52-79C2-561A-C1772C68A9E0}"/>
              </a:ext>
            </a:extLst>
          </p:cNvPr>
          <p:cNvSpPr/>
          <p:nvPr/>
        </p:nvSpPr>
        <p:spPr>
          <a:xfrm>
            <a:off x="8458200" y="2418735"/>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7400973-2E0F-1EB8-59FB-B8008BA0F686}"/>
              </a:ext>
            </a:extLst>
          </p:cNvPr>
          <p:cNvCxnSpPr/>
          <p:nvPr/>
        </p:nvCxnSpPr>
        <p:spPr>
          <a:xfrm>
            <a:off x="8382000" y="1199535"/>
            <a:ext cx="9906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EDAC31D-BCF8-4249-BFC0-B5A0314B85BC}"/>
              </a:ext>
            </a:extLst>
          </p:cNvPr>
          <p:cNvCxnSpPr>
            <a:cxnSpLocks/>
          </p:cNvCxnSpPr>
          <p:nvPr/>
        </p:nvCxnSpPr>
        <p:spPr>
          <a:xfrm>
            <a:off x="8801100" y="1199535"/>
            <a:ext cx="5715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7AC65FA-8187-DBE4-CADC-E5A5A0099115}"/>
              </a:ext>
            </a:extLst>
          </p:cNvPr>
          <p:cNvGrpSpPr/>
          <p:nvPr/>
        </p:nvGrpSpPr>
        <p:grpSpPr>
          <a:xfrm>
            <a:off x="3552412" y="3930966"/>
            <a:ext cx="2204942" cy="2285798"/>
            <a:chOff x="9720457" y="1812385"/>
            <a:chExt cx="2204942" cy="2285798"/>
          </a:xfrm>
        </p:grpSpPr>
        <p:pic>
          <p:nvPicPr>
            <p:cNvPr id="5" name="Picture 4">
              <a:extLst>
                <a:ext uri="{FF2B5EF4-FFF2-40B4-BE49-F238E27FC236}">
                  <a16:creationId xmlns:a16="http://schemas.microsoft.com/office/drawing/2014/main" id="{31CB4A13-41B3-7492-14A5-DEC437DE3A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20457" y="1812385"/>
              <a:ext cx="2204942" cy="2285798"/>
            </a:xfrm>
            <a:prstGeom prst="rect">
              <a:avLst/>
            </a:prstGeom>
          </p:spPr>
        </p:pic>
        <p:grpSp>
          <p:nvGrpSpPr>
            <p:cNvPr id="6" name="Group 5">
              <a:extLst>
                <a:ext uri="{FF2B5EF4-FFF2-40B4-BE49-F238E27FC236}">
                  <a16:creationId xmlns:a16="http://schemas.microsoft.com/office/drawing/2014/main" id="{A6E1CE31-1946-284E-3426-42131869AE50}"/>
                </a:ext>
              </a:extLst>
            </p:cNvPr>
            <p:cNvGrpSpPr>
              <a:grpSpLocks noChangeAspect="1"/>
            </p:cNvGrpSpPr>
            <p:nvPr/>
          </p:nvGrpSpPr>
          <p:grpSpPr>
            <a:xfrm>
              <a:off x="10129327" y="2030511"/>
              <a:ext cx="1593881" cy="1796090"/>
              <a:chOff x="3620429" y="4177990"/>
              <a:chExt cx="1992351" cy="2245112"/>
            </a:xfrm>
          </p:grpSpPr>
          <p:sp>
            <p:nvSpPr>
              <p:cNvPr id="7" name="Freeform: Shape 15">
                <a:extLst>
                  <a:ext uri="{FF2B5EF4-FFF2-40B4-BE49-F238E27FC236}">
                    <a16:creationId xmlns:a16="http://schemas.microsoft.com/office/drawing/2014/main" id="{A1647291-EDBE-6E7A-691B-70ED2E6F745E}"/>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6">
                <a:extLst>
                  <a:ext uri="{FF2B5EF4-FFF2-40B4-BE49-F238E27FC236}">
                    <a16:creationId xmlns:a16="http://schemas.microsoft.com/office/drawing/2014/main" id="{DC41CF04-905E-986E-8733-0741748D9844}"/>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F253A2C8-E75F-9D2B-D497-ADA100D7BBA4}"/>
              </a:ext>
            </a:extLst>
          </p:cNvPr>
          <p:cNvGrpSpPr/>
          <p:nvPr/>
        </p:nvGrpSpPr>
        <p:grpSpPr>
          <a:xfrm>
            <a:off x="6024658" y="3930966"/>
            <a:ext cx="2204942" cy="2285798"/>
            <a:chOff x="9612198" y="4282271"/>
            <a:chExt cx="2204942" cy="2285798"/>
          </a:xfrm>
        </p:grpSpPr>
        <p:pic>
          <p:nvPicPr>
            <p:cNvPr id="10" name="Picture 9">
              <a:extLst>
                <a:ext uri="{FF2B5EF4-FFF2-40B4-BE49-F238E27FC236}">
                  <a16:creationId xmlns:a16="http://schemas.microsoft.com/office/drawing/2014/main" id="{72CA7A25-09F2-9156-7EE8-7681F3F77D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12198" y="4282271"/>
              <a:ext cx="2204942" cy="2285798"/>
            </a:xfrm>
            <a:prstGeom prst="rect">
              <a:avLst/>
            </a:prstGeom>
          </p:spPr>
        </p:pic>
        <p:grpSp>
          <p:nvGrpSpPr>
            <p:cNvPr id="13" name="Group 12">
              <a:extLst>
                <a:ext uri="{FF2B5EF4-FFF2-40B4-BE49-F238E27FC236}">
                  <a16:creationId xmlns:a16="http://schemas.microsoft.com/office/drawing/2014/main" id="{3CD5B480-2A21-C28E-0546-8E264F7E7FDB}"/>
                </a:ext>
              </a:extLst>
            </p:cNvPr>
            <p:cNvGrpSpPr/>
            <p:nvPr/>
          </p:nvGrpSpPr>
          <p:grpSpPr>
            <a:xfrm>
              <a:off x="10076218" y="4500397"/>
              <a:ext cx="1593881" cy="1796090"/>
              <a:chOff x="3620429" y="4177990"/>
              <a:chExt cx="1992351" cy="2245112"/>
            </a:xfrm>
          </p:grpSpPr>
          <p:sp>
            <p:nvSpPr>
              <p:cNvPr id="14" name="Freeform: Shape 19">
                <a:extLst>
                  <a:ext uri="{FF2B5EF4-FFF2-40B4-BE49-F238E27FC236}">
                    <a16:creationId xmlns:a16="http://schemas.microsoft.com/office/drawing/2014/main" id="{6AB21607-5F82-D112-32BC-544050B56FE7}"/>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1">
                <a:extLst>
                  <a:ext uri="{FF2B5EF4-FFF2-40B4-BE49-F238E27FC236}">
                    <a16:creationId xmlns:a16="http://schemas.microsoft.com/office/drawing/2014/main" id="{3DFE0625-271D-08C5-52D8-62294A4B70AF}"/>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id="{A3EF41FF-811D-E632-BBB2-B0BF7572BF3C}"/>
              </a:ext>
            </a:extLst>
          </p:cNvPr>
          <p:cNvSpPr txBox="1"/>
          <p:nvPr/>
        </p:nvSpPr>
        <p:spPr>
          <a:xfrm>
            <a:off x="4691178" y="3352800"/>
            <a:ext cx="2598212" cy="338554"/>
          </a:xfrm>
          <a:prstGeom prst="rect">
            <a:avLst/>
          </a:prstGeom>
          <a:noFill/>
        </p:spPr>
        <p:txBody>
          <a:bodyPr wrap="none" rtlCol="0">
            <a:spAutoFit/>
          </a:bodyPr>
          <a:lstStyle/>
          <a:p>
            <a:r>
              <a:rPr lang="en-US" sz="1600">
                <a:solidFill>
                  <a:srgbClr val="00B050"/>
                </a:solidFill>
              </a:rPr>
              <a:t>Veto punch through particles</a:t>
            </a:r>
          </a:p>
        </p:txBody>
      </p:sp>
      <p:cxnSp>
        <p:nvCxnSpPr>
          <p:cNvPr id="19" name="Connector: Curved 37">
            <a:extLst>
              <a:ext uri="{FF2B5EF4-FFF2-40B4-BE49-F238E27FC236}">
                <a16:creationId xmlns:a16="http://schemas.microsoft.com/office/drawing/2014/main" id="{B867FDCF-4C6F-FF57-BDF1-873B9E2E4478}"/>
              </a:ext>
            </a:extLst>
          </p:cNvPr>
          <p:cNvCxnSpPr>
            <a:stCxn id="5" idx="0"/>
            <a:endCxn id="10" idx="0"/>
          </p:cNvCxnSpPr>
          <p:nvPr/>
        </p:nvCxnSpPr>
        <p:spPr>
          <a:xfrm rot="5400000" flipH="1" flipV="1">
            <a:off x="5891006" y="2694843"/>
            <a:ext cx="12700" cy="2472246"/>
          </a:xfrm>
          <a:prstGeom prst="curvedConnector3">
            <a:avLst>
              <a:gd name="adj1" fmla="val 180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467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61F3-7291-3130-DAF2-F0FA9014D0F6}"/>
              </a:ext>
            </a:extLst>
          </p:cNvPr>
          <p:cNvSpPr>
            <a:spLocks noGrp="1"/>
          </p:cNvSpPr>
          <p:nvPr>
            <p:ph type="title"/>
          </p:nvPr>
        </p:nvSpPr>
        <p:spPr/>
        <p:txBody>
          <a:bodyPr/>
          <a:lstStyle/>
          <a:p>
            <a:r>
              <a:rPr lang="en-US" dirty="0"/>
              <a:t>Polarized Light Ion Beams</a:t>
            </a:r>
          </a:p>
        </p:txBody>
      </p:sp>
      <p:sp>
        <p:nvSpPr>
          <p:cNvPr id="3" name="Slide Number Placeholder 2">
            <a:extLst>
              <a:ext uri="{FF2B5EF4-FFF2-40B4-BE49-F238E27FC236}">
                <a16:creationId xmlns:a16="http://schemas.microsoft.com/office/drawing/2014/main" id="{319665AE-17A5-4740-C257-52064DFE97D8}"/>
              </a:ext>
            </a:extLst>
          </p:cNvPr>
          <p:cNvSpPr>
            <a:spLocks noGrp="1"/>
          </p:cNvSpPr>
          <p:nvPr>
            <p:ph type="sldNum" sz="quarter" idx="10"/>
          </p:nvPr>
        </p:nvSpPr>
        <p:spPr/>
        <p:txBody>
          <a:bodyPr/>
          <a:lstStyle/>
          <a:p>
            <a:fld id="{DF69D58E-C59B-4BE3-83E0-B1C1287A8E5B}" type="slidenum">
              <a:rPr lang="en-US" smtClean="0"/>
              <a:pPr/>
              <a:t>58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5E3F3D8-3E51-65B3-55AB-71E6FE96A08F}"/>
                  </a:ext>
                </a:extLst>
              </p:cNvPr>
              <p:cNvSpPr txBox="1"/>
              <p:nvPr/>
            </p:nvSpPr>
            <p:spPr>
              <a:xfrm>
                <a:off x="457200" y="1219200"/>
                <a:ext cx="7010399" cy="21059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Polarized </a:t>
                </a:r>
                <a14:m>
                  <m:oMath xmlns:m="http://schemas.openxmlformats.org/officeDocument/2006/math">
                    <m:r>
                      <a:rPr lang="en-US" i="1" dirty="0" smtClean="0">
                        <a:latin typeface="Cambria Math" panose="02040503050406030204" pitchFamily="18" charset="0"/>
                      </a:rPr>
                      <m:t>𝑑</m:t>
                    </m:r>
                  </m:oMath>
                </a14:m>
                <a:r>
                  <a:rPr lang="en-US" dirty="0"/>
                  <a:t> and </a:t>
                </a:r>
                <a14:m>
                  <m:oMath xmlns:m="http://schemas.openxmlformats.org/officeDocument/2006/math">
                    <m:sPre>
                      <m:sPrePr>
                        <m:ctrlPr>
                          <a:rPr lang="en-US" i="1" dirty="0" smtClean="0">
                            <a:latin typeface="Cambria Math" panose="02040503050406030204" pitchFamily="18" charset="0"/>
                          </a:rPr>
                        </m:ctrlPr>
                      </m:sPrePr>
                      <m:sub/>
                      <m:sup>
                        <m:r>
                          <a:rPr lang="en-US" b="0" i="1" smtClean="0">
                            <a:latin typeface="Cambria Math" panose="02040503050406030204" pitchFamily="18" charset="0"/>
                          </a:rPr>
                          <m:t>3</m:t>
                        </m:r>
                      </m:sup>
                      <m:e>
                        <m:r>
                          <a:rPr lang="en-US" b="0" i="1" smtClean="0">
                            <a:latin typeface="Cambria Math" panose="02040503050406030204" pitchFamily="18" charset="0"/>
                          </a:rPr>
                          <m:t>𝐻𝑒</m:t>
                        </m:r>
                      </m:e>
                    </m:sPre>
                  </m:oMath>
                </a14:m>
                <a:r>
                  <a:rPr lang="en-US" dirty="0"/>
                  <a:t> beams are not part of the EIC baseline design.</a:t>
                </a:r>
              </a:p>
              <a:p>
                <a:pPr marL="285750" indent="-285750">
                  <a:spcAft>
                    <a:spcPts val="600"/>
                  </a:spcAft>
                  <a:buFont typeface="Arial" panose="020B0604020202020204" pitchFamily="34" charset="0"/>
                  <a:buChar char="•"/>
                </a:pPr>
                <a:r>
                  <a:rPr lang="en-US" dirty="0"/>
                  <a:t>Absolute polarization will (likely) require a polarized </a:t>
                </a:r>
                <a14:m>
                  <m:oMath xmlns:m="http://schemas.openxmlformats.org/officeDocument/2006/math">
                    <m:sPre>
                      <m:sPrePr>
                        <m:ctrlPr>
                          <a:rPr lang="en-US" i="1" dirty="0" smtClean="0">
                            <a:latin typeface="Cambria Math" panose="02040503050406030204" pitchFamily="18" charset="0"/>
                          </a:rPr>
                        </m:ctrlPr>
                      </m:sPrePr>
                      <m:sub/>
                      <m:sup>
                        <m:r>
                          <a:rPr lang="en-US" b="0" i="1" smtClean="0">
                            <a:latin typeface="Cambria Math" panose="02040503050406030204" pitchFamily="18" charset="0"/>
                          </a:rPr>
                          <m:t>3</m:t>
                        </m:r>
                      </m:sup>
                      <m:e>
                        <m:r>
                          <a:rPr lang="en-US" b="0" i="1" smtClean="0">
                            <a:latin typeface="Cambria Math" panose="02040503050406030204" pitchFamily="18" charset="0"/>
                          </a:rPr>
                          <m:t>𝐻𝑒</m:t>
                        </m:r>
                      </m:e>
                    </m:sPre>
                  </m:oMath>
                </a14:m>
                <a:r>
                  <a:rPr lang="en-US" dirty="0"/>
                  <a:t> target.</a:t>
                </a:r>
                <a:endParaRPr lang="en-US" sz="1600" dirty="0"/>
              </a:p>
              <a:p>
                <a:pPr marL="742950" lvl="1" indent="-285750">
                  <a:spcAft>
                    <a:spcPts val="600"/>
                  </a:spcAft>
                  <a:buFont typeface="Arial" panose="020B0604020202020204" pitchFamily="34" charset="0"/>
                  <a:buChar char="•"/>
                </a:pPr>
                <a:r>
                  <a:rPr lang="en-US" sz="1600" dirty="0"/>
                  <a:t>Elastic scattering is necessary for the sign-flip of the analyzing power</a:t>
                </a:r>
              </a:p>
              <a:p>
                <a:pPr lvl="1">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00</m:t>
                          </m:r>
                          <m:r>
                            <a:rPr lang="en-US" sz="1600" b="0" i="1" smtClean="0">
                              <a:latin typeface="Cambria Math" panose="02040503050406030204" pitchFamily="18" charset="0"/>
                            </a:rPr>
                            <m:t>𝑁</m:t>
                          </m:r>
                          <m:r>
                            <a:rPr lang="en-US" sz="1600" b="0" i="1" smtClean="0">
                              <a:latin typeface="Cambria Math" panose="02040503050406030204" pitchFamily="18" charset="0"/>
                            </a:rPr>
                            <m:t>0</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000</m:t>
                          </m:r>
                          <m:r>
                            <a:rPr lang="en-US" sz="1600" b="0" i="1" smtClean="0">
                              <a:latin typeface="Cambria Math" panose="02040503050406030204" pitchFamily="18" charset="0"/>
                            </a:rPr>
                            <m:t>𝑁</m:t>
                          </m:r>
                        </m:sub>
                      </m:sSub>
                    </m:oMath>
                  </m:oMathPara>
                </a14:m>
                <a:endParaRPr lang="en-US" sz="1600" dirty="0"/>
              </a:p>
              <a:p>
                <a:pPr marL="742950" lvl="1" indent="-285750">
                  <a:spcAft>
                    <a:spcPts val="600"/>
                  </a:spcAft>
                  <a:buFont typeface="Arial" panose="020B0604020202020204" pitchFamily="34" charset="0"/>
                  <a:buChar char="•"/>
                </a:pPr>
                <a:r>
                  <a:rPr lang="en-US" sz="1600" dirty="0"/>
                  <a:t>Breakup energy is only </a:t>
                </a:r>
                <a14:m>
                  <m:oMath xmlns:m="http://schemas.openxmlformats.org/officeDocument/2006/math">
                    <m:r>
                      <a:rPr lang="en-US" sz="1600" i="1" dirty="0" smtClean="0">
                        <a:latin typeface="Cambria Math" panose="02040503050406030204" pitchFamily="18" charset="0"/>
                      </a:rPr>
                      <m:t>5.5 </m:t>
                    </m:r>
                    <m:r>
                      <m:rPr>
                        <m:nor/>
                      </m:rPr>
                      <a:rPr lang="en-US" sz="1600" i="0" dirty="0" smtClean="0">
                        <a:latin typeface="Cambria Math" panose="02040503050406030204" pitchFamily="18" charset="0"/>
                      </a:rPr>
                      <m:t>MeV</m:t>
                    </m:r>
                  </m:oMath>
                </a14:m>
                <a:r>
                  <a:rPr lang="en-US" sz="1600" dirty="0"/>
                  <a:t>: problematic if beam breaks up </a:t>
                </a:r>
                <a14:m>
                  <m:oMath xmlns:m="http://schemas.openxmlformats.org/officeDocument/2006/math">
                    <m:r>
                      <a:rPr lang="en-US" sz="1600" i="1" dirty="0">
                        <a:solidFill>
                          <a:srgbClr val="0070C0"/>
                        </a:solidFill>
                        <a:latin typeface="Cambria Math" panose="02040503050406030204" pitchFamily="18" charset="0"/>
                      </a:rPr>
                      <m:t>h</m:t>
                    </m:r>
                    <m:r>
                      <a:rPr lang="en-US" sz="1600" i="1" dirty="0">
                        <a:solidFill>
                          <a:srgbClr val="0070C0"/>
                        </a:solidFill>
                        <a:latin typeface="Cambria Math" panose="02040503050406030204" pitchFamily="18" charset="0"/>
                      </a:rPr>
                      <m:t>→</m:t>
                    </m:r>
                    <m:r>
                      <a:rPr lang="en-US" sz="1600" i="1" dirty="0">
                        <a:solidFill>
                          <a:srgbClr val="0070C0"/>
                        </a:solidFill>
                        <a:latin typeface="Cambria Math" panose="02040503050406030204" pitchFamily="18" charset="0"/>
                      </a:rPr>
                      <m:t>𝑝𝑑</m:t>
                    </m:r>
                  </m:oMath>
                </a14:m>
                <a:endParaRPr lang="en-US" sz="1600" dirty="0"/>
              </a:p>
              <a:p>
                <a:pPr marL="742950" lvl="1" indent="-285750">
                  <a:spcAft>
                    <a:spcPts val="600"/>
                  </a:spcAft>
                  <a:buFont typeface="Arial" panose="020B0604020202020204" pitchFamily="34" charset="0"/>
                  <a:buChar char="•"/>
                </a:pPr>
                <a:r>
                  <a:rPr lang="en-US" sz="1600" dirty="0"/>
                  <a:t>Tag/veto breakup products downstream of the polarimeter</a:t>
                </a:r>
              </a:p>
            </p:txBody>
          </p:sp>
        </mc:Choice>
        <mc:Fallback xmlns="">
          <p:sp>
            <p:nvSpPr>
              <p:cNvPr id="4" name="TextBox 3">
                <a:extLst>
                  <a:ext uri="{FF2B5EF4-FFF2-40B4-BE49-F238E27FC236}">
                    <a16:creationId xmlns:a16="http://schemas.microsoft.com/office/drawing/2014/main" id="{15E3F3D8-3E51-65B3-55AB-71E6FE96A08F}"/>
                  </a:ext>
                </a:extLst>
              </p:cNvPr>
              <p:cNvSpPr txBox="1">
                <a:spLocks noRot="1" noChangeAspect="1" noMove="1" noResize="1" noEditPoints="1" noAdjustHandles="1" noChangeArrowheads="1" noChangeShapeType="1" noTextEdit="1"/>
              </p:cNvSpPr>
              <p:nvPr/>
            </p:nvSpPr>
            <p:spPr>
              <a:xfrm>
                <a:off x="457200" y="1219200"/>
                <a:ext cx="7010399" cy="2105961"/>
              </a:xfrm>
              <a:prstGeom prst="rect">
                <a:avLst/>
              </a:prstGeom>
              <a:blipFill>
                <a:blip r:embed="rId2"/>
                <a:stretch>
                  <a:fillRect l="-522" t="-290" b="-14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18BE9BC-2C23-933C-B266-4D5C93A74A5C}"/>
              </a:ext>
            </a:extLst>
          </p:cNvPr>
          <p:cNvPicPr>
            <a:picLocks noChangeAspect="1"/>
          </p:cNvPicPr>
          <p:nvPr/>
        </p:nvPicPr>
        <p:blipFill>
          <a:blip r:embed="rId3"/>
          <a:stretch>
            <a:fillRect/>
          </a:stretch>
        </p:blipFill>
        <p:spPr>
          <a:xfrm>
            <a:off x="8153400" y="1442341"/>
            <a:ext cx="3390468" cy="244385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7D1D0E-7990-71B2-8AD1-AAF88D50400A}"/>
                  </a:ext>
                </a:extLst>
              </p:cNvPr>
              <p:cNvSpPr txBox="1"/>
              <p:nvPr/>
            </p:nvSpPr>
            <p:spPr>
              <a:xfrm>
                <a:off x="8839200" y="1078468"/>
                <a:ext cx="2436757" cy="369332"/>
              </a:xfrm>
              <a:prstGeom prst="rect">
                <a:avLst/>
              </a:prstGeom>
              <a:noFill/>
            </p:spPr>
            <p:txBody>
              <a:bodyPr wrap="none" rtlCol="0">
                <a:spAutoFit/>
              </a:bodyPr>
              <a:lstStyle/>
              <a:p>
                <a:pPr algn="l">
                  <a:spcAft>
                    <a:spcPts val="600"/>
                  </a:spcAft>
                </a:pPr>
                <a:r>
                  <a:rPr lang="en-US" dirty="0"/>
                  <a:t>threshold for </a:t>
                </a:r>
                <a14:m>
                  <m:oMath xmlns:m="http://schemas.openxmlformats.org/officeDocument/2006/math">
                    <m:r>
                      <a:rPr lang="en-US" b="0" i="1" smtClean="0">
                        <a:latin typeface="Cambria Math" panose="02040503050406030204" pitchFamily="18" charset="0"/>
                      </a:rPr>
                      <m:t>𝑝𝑝</m:t>
                    </m:r>
                    <m:r>
                      <a:rPr lang="en-US" b="0" i="1" smtClean="0">
                        <a:latin typeface="Cambria Math" panose="02040503050406030204" pitchFamily="18" charset="0"/>
                      </a:rPr>
                      <m:t>→</m:t>
                    </m:r>
                    <m:r>
                      <a:rPr lang="en-US" b="0" i="1" smtClean="0">
                        <a:latin typeface="Cambria Math" panose="02040503050406030204" pitchFamily="18" charset="0"/>
                      </a:rPr>
                      <m:t>𝑝𝑝</m:t>
                    </m:r>
                    <m:r>
                      <a:rPr lang="en-US" b="0" i="1" smtClean="0">
                        <a:latin typeface="Cambria Math" panose="02040503050406030204" pitchFamily="18" charset="0"/>
                      </a:rPr>
                      <m:t>𝜋</m:t>
                    </m:r>
                  </m:oMath>
                </a14:m>
                <a:endParaRPr lang="en-US" dirty="0"/>
              </a:p>
            </p:txBody>
          </p:sp>
        </mc:Choice>
        <mc:Fallback xmlns="">
          <p:sp>
            <p:nvSpPr>
              <p:cNvPr id="6" name="TextBox 5">
                <a:extLst>
                  <a:ext uri="{FF2B5EF4-FFF2-40B4-BE49-F238E27FC236}">
                    <a16:creationId xmlns:a16="http://schemas.microsoft.com/office/drawing/2014/main" id="{B37D1D0E-7990-71B2-8AD1-AAF88D50400A}"/>
                  </a:ext>
                </a:extLst>
              </p:cNvPr>
              <p:cNvSpPr txBox="1">
                <a:spLocks noRot="1" noChangeAspect="1" noMove="1" noResize="1" noEditPoints="1" noAdjustHandles="1" noChangeArrowheads="1" noChangeShapeType="1" noTextEdit="1"/>
              </p:cNvSpPr>
              <p:nvPr/>
            </p:nvSpPr>
            <p:spPr>
              <a:xfrm>
                <a:off x="8839200" y="1078468"/>
                <a:ext cx="2436757" cy="369332"/>
              </a:xfrm>
              <a:prstGeom prst="rect">
                <a:avLst/>
              </a:prstGeom>
              <a:blipFill>
                <a:blip r:embed="rId4"/>
                <a:stretch>
                  <a:fillRect l="-2000" t="-9836" b="-2459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0A6B567-8F72-18AE-BA6F-F6E58656D946}"/>
              </a:ext>
            </a:extLst>
          </p:cNvPr>
          <p:cNvPicPr>
            <a:picLocks noChangeAspect="1"/>
          </p:cNvPicPr>
          <p:nvPr/>
        </p:nvPicPr>
        <p:blipFill rotWithShape="1">
          <a:blip r:embed="rId5"/>
          <a:srcRect t="2806" r="5709"/>
          <a:stretch/>
        </p:blipFill>
        <p:spPr>
          <a:xfrm>
            <a:off x="8153404" y="3913927"/>
            <a:ext cx="3433346" cy="2400045"/>
          </a:xfrm>
          <a:prstGeom prst="rect">
            <a:avLst/>
          </a:prstGeom>
        </p:spPr>
      </p:pic>
      <p:cxnSp>
        <p:nvCxnSpPr>
          <p:cNvPr id="8" name="Straight Connector 7">
            <a:extLst>
              <a:ext uri="{FF2B5EF4-FFF2-40B4-BE49-F238E27FC236}">
                <a16:creationId xmlns:a16="http://schemas.microsoft.com/office/drawing/2014/main" id="{E8AE5D10-8B4C-90D3-9CD9-E54594DDBE5F}"/>
              </a:ext>
            </a:extLst>
          </p:cNvPr>
          <p:cNvCxnSpPr/>
          <p:nvPr/>
        </p:nvCxnSpPr>
        <p:spPr>
          <a:xfrm>
            <a:off x="357666" y="5199519"/>
            <a:ext cx="28529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78FADA-5B8C-D032-36E0-4A43EEF81BBE}"/>
              </a:ext>
            </a:extLst>
          </p:cNvPr>
          <p:cNvCxnSpPr/>
          <p:nvPr/>
        </p:nvCxnSpPr>
        <p:spPr>
          <a:xfrm flipV="1">
            <a:off x="3210594" y="4248543"/>
            <a:ext cx="2852928" cy="9509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B587B4B-96EC-89EB-A8B4-C953C1FC0D53}"/>
                  </a:ext>
                </a:extLst>
              </p:cNvPr>
              <p:cNvSpPr txBox="1"/>
              <p:nvPr/>
            </p:nvSpPr>
            <p:spPr>
              <a:xfrm>
                <a:off x="6301266" y="3733800"/>
                <a:ext cx="11435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𝑝</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 name="TextBox 9">
                <a:extLst>
                  <a:ext uri="{FF2B5EF4-FFF2-40B4-BE49-F238E27FC236}">
                    <a16:creationId xmlns:a16="http://schemas.microsoft.com/office/drawing/2014/main" id="{9B587B4B-96EC-89EB-A8B4-C953C1FC0D53}"/>
                  </a:ext>
                </a:extLst>
              </p:cNvPr>
              <p:cNvSpPr txBox="1">
                <a:spLocks noRot="1" noChangeAspect="1" noMove="1" noResize="1" noEditPoints="1" noAdjustHandles="1" noChangeArrowheads="1" noChangeShapeType="1" noTextEdit="1"/>
              </p:cNvSpPr>
              <p:nvPr/>
            </p:nvSpPr>
            <p:spPr>
              <a:xfrm>
                <a:off x="6301266" y="3733800"/>
                <a:ext cx="1143583" cy="276999"/>
              </a:xfrm>
              <a:prstGeom prst="rect">
                <a:avLst/>
              </a:prstGeom>
              <a:blipFill>
                <a:blip r:embed="rId6"/>
                <a:stretch>
                  <a:fillRect l="-4813" t="-4444" r="-4813" b="-3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2D40897E-D33B-C8EB-8180-D7B9DFFBA4C9}"/>
              </a:ext>
            </a:extLst>
          </p:cNvPr>
          <p:cNvCxnSpPr>
            <a:cxnSpLocks/>
          </p:cNvCxnSpPr>
          <p:nvPr/>
        </p:nvCxnSpPr>
        <p:spPr>
          <a:xfrm flipV="1">
            <a:off x="3210594" y="4248542"/>
            <a:ext cx="1901952" cy="95097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6CB110-5911-8BC7-D276-94C407C99760}"/>
                  </a:ext>
                </a:extLst>
              </p:cNvPr>
              <p:cNvSpPr txBox="1"/>
              <p:nvPr/>
            </p:nvSpPr>
            <p:spPr>
              <a:xfrm>
                <a:off x="6301266" y="4156579"/>
                <a:ext cx="13867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h</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𝑒</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=2/3</m:t>
                      </m:r>
                    </m:oMath>
                  </m:oMathPara>
                </a14:m>
                <a:endParaRPr lang="en-US" dirty="0">
                  <a:solidFill>
                    <a:srgbClr val="0070C0"/>
                  </a:solidFill>
                </a:endParaRPr>
              </a:p>
            </p:txBody>
          </p:sp>
        </mc:Choice>
        <mc:Fallback xmlns="">
          <p:sp>
            <p:nvSpPr>
              <p:cNvPr id="12" name="TextBox 11">
                <a:extLst>
                  <a:ext uri="{FF2B5EF4-FFF2-40B4-BE49-F238E27FC236}">
                    <a16:creationId xmlns:a16="http://schemas.microsoft.com/office/drawing/2014/main" id="{136CB110-5911-8BC7-D276-94C407C99760}"/>
                  </a:ext>
                </a:extLst>
              </p:cNvPr>
              <p:cNvSpPr txBox="1">
                <a:spLocks noRot="1" noChangeAspect="1" noMove="1" noResize="1" noEditPoints="1" noAdjustHandles="1" noChangeArrowheads="1" noChangeShapeType="1" noTextEdit="1"/>
              </p:cNvSpPr>
              <p:nvPr/>
            </p:nvSpPr>
            <p:spPr>
              <a:xfrm>
                <a:off x="6301266" y="4156579"/>
                <a:ext cx="1386790" cy="276999"/>
              </a:xfrm>
              <a:prstGeom prst="rect">
                <a:avLst/>
              </a:prstGeom>
              <a:blipFill>
                <a:blip r:embed="rId7"/>
                <a:stretch>
                  <a:fillRect l="-3965" t="-2222" r="-3965"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3C0417-8BCE-5EE6-E384-3E99C2436973}"/>
                  </a:ext>
                </a:extLst>
              </p:cNvPr>
              <p:cNvSpPr txBox="1"/>
              <p:nvPr/>
            </p:nvSpPr>
            <p:spPr>
              <a:xfrm>
                <a:off x="6301266" y="4579358"/>
                <a:ext cx="1394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𝑑</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3" name="TextBox 12">
                <a:extLst>
                  <a:ext uri="{FF2B5EF4-FFF2-40B4-BE49-F238E27FC236}">
                    <a16:creationId xmlns:a16="http://schemas.microsoft.com/office/drawing/2014/main" id="{A83C0417-8BCE-5EE6-E384-3E99C2436973}"/>
                  </a:ext>
                </a:extLst>
              </p:cNvPr>
              <p:cNvSpPr txBox="1">
                <a:spLocks noRot="1" noChangeAspect="1" noMove="1" noResize="1" noEditPoints="1" noAdjustHandles="1" noChangeArrowheads="1" noChangeShapeType="1" noTextEdit="1"/>
              </p:cNvSpPr>
              <p:nvPr/>
            </p:nvSpPr>
            <p:spPr>
              <a:xfrm>
                <a:off x="6301266" y="4579358"/>
                <a:ext cx="1394934" cy="276999"/>
              </a:xfrm>
              <a:prstGeom prst="rect">
                <a:avLst/>
              </a:prstGeom>
              <a:blipFill>
                <a:blip r:embed="rId8"/>
                <a:stretch>
                  <a:fillRect l="-3930" t="-2174" r="-3493" b="-3260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C53C8862-41E0-A501-9AF0-376FC0C8D685}"/>
              </a:ext>
            </a:extLst>
          </p:cNvPr>
          <p:cNvCxnSpPr>
            <a:cxnSpLocks/>
          </p:cNvCxnSpPr>
          <p:nvPr/>
        </p:nvCxnSpPr>
        <p:spPr>
          <a:xfrm flipV="1">
            <a:off x="3210594" y="4763285"/>
            <a:ext cx="2129436" cy="4362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58607EA-2EE9-FA3E-43FE-7DA3A07FFA95}"/>
              </a:ext>
            </a:extLst>
          </p:cNvPr>
          <p:cNvSpPr/>
          <p:nvPr/>
        </p:nvSpPr>
        <p:spPr>
          <a:xfrm rot="20378565">
            <a:off x="5285724" y="3940892"/>
            <a:ext cx="356616" cy="37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EA538F-CA2F-1C38-1914-C51AA2F4743C}"/>
              </a:ext>
            </a:extLst>
          </p:cNvPr>
          <p:cNvSpPr/>
          <p:nvPr/>
        </p:nvSpPr>
        <p:spPr>
          <a:xfrm rot="20378565">
            <a:off x="5523468" y="4536566"/>
            <a:ext cx="356616" cy="37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6F8908-49FF-C638-0AA1-0C43E34C0B7B}"/>
                  </a:ext>
                </a:extLst>
              </p:cNvPr>
              <p:cNvSpPr txBox="1"/>
              <p:nvPr/>
            </p:nvSpPr>
            <p:spPr>
              <a:xfrm>
                <a:off x="2853978" y="4248543"/>
                <a:ext cx="642355"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𝐵</m:t>
                          </m:r>
                          <m:r>
                            <m:rPr>
                              <m:nor/>
                            </m:rPr>
                            <a:rPr lang="en-US" b="0" i="0" smtClean="0">
                              <a:latin typeface="Cambria Math" panose="02040503050406030204" pitchFamily="18" charset="0"/>
                            </a:rPr>
                            <m:t>d</m:t>
                          </m:r>
                          <m:r>
                            <a:rPr lang="en-US" b="0" i="1" smtClean="0">
                              <a:latin typeface="Cambria Math" panose="02040503050406030204" pitchFamily="18" charset="0"/>
                            </a:rPr>
                            <m:t>𝑙</m:t>
                          </m:r>
                        </m:e>
                      </m:nary>
                    </m:oMath>
                  </m:oMathPara>
                </a14:m>
                <a:endParaRPr lang="en-US" dirty="0"/>
              </a:p>
            </p:txBody>
          </p:sp>
        </mc:Choice>
        <mc:Fallback xmlns="">
          <p:sp>
            <p:nvSpPr>
              <p:cNvPr id="18" name="TextBox 17">
                <a:extLst>
                  <a:ext uri="{FF2B5EF4-FFF2-40B4-BE49-F238E27FC236}">
                    <a16:creationId xmlns:a16="http://schemas.microsoft.com/office/drawing/2014/main" id="{BE6F8908-49FF-C638-0AA1-0C43E34C0B7B}"/>
                  </a:ext>
                </a:extLst>
              </p:cNvPr>
              <p:cNvSpPr txBox="1">
                <a:spLocks noRot="1" noChangeAspect="1" noMove="1" noResize="1" noEditPoints="1" noAdjustHandles="1" noChangeArrowheads="1" noChangeShapeType="1" noTextEdit="1"/>
              </p:cNvSpPr>
              <p:nvPr/>
            </p:nvSpPr>
            <p:spPr>
              <a:xfrm>
                <a:off x="2853978" y="4248543"/>
                <a:ext cx="642355" cy="72654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0D6DCE-EE3D-A614-BEC6-8CD7FCB72C7D}"/>
                  </a:ext>
                </a:extLst>
              </p:cNvPr>
              <p:cNvSpPr txBox="1"/>
              <p:nvPr/>
            </p:nvSpPr>
            <p:spPr>
              <a:xfrm>
                <a:off x="265108" y="4905739"/>
                <a:ext cx="185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19" name="TextBox 18">
                <a:extLst>
                  <a:ext uri="{FF2B5EF4-FFF2-40B4-BE49-F238E27FC236}">
                    <a16:creationId xmlns:a16="http://schemas.microsoft.com/office/drawing/2014/main" id="{DF0D6DCE-EE3D-A614-BEC6-8CD7FCB72C7D}"/>
                  </a:ext>
                </a:extLst>
              </p:cNvPr>
              <p:cNvSpPr txBox="1">
                <a:spLocks noRot="1" noChangeAspect="1" noMove="1" noResize="1" noEditPoints="1" noAdjustHandles="1" noChangeArrowheads="1" noChangeShapeType="1" noTextEdit="1"/>
              </p:cNvSpPr>
              <p:nvPr/>
            </p:nvSpPr>
            <p:spPr>
              <a:xfrm>
                <a:off x="265108" y="4905739"/>
                <a:ext cx="185115" cy="276999"/>
              </a:xfrm>
              <a:prstGeom prst="rect">
                <a:avLst/>
              </a:prstGeom>
              <a:blipFill>
                <a:blip r:embed="rId10"/>
                <a:stretch>
                  <a:fillRect l="-32258" r="-25806" b="-8889"/>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59EE29B7-9246-64E9-0C1A-3AB873AEEBA4}"/>
              </a:ext>
            </a:extLst>
          </p:cNvPr>
          <p:cNvSpPr/>
          <p:nvPr/>
        </p:nvSpPr>
        <p:spPr>
          <a:xfrm>
            <a:off x="1081158" y="511722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AE0371-B9DD-8EC8-EABC-03AF8B8057C7}"/>
              </a:ext>
            </a:extLst>
          </p:cNvPr>
          <p:cNvSpPr txBox="1"/>
          <p:nvPr/>
        </p:nvSpPr>
        <p:spPr>
          <a:xfrm>
            <a:off x="870630" y="4803648"/>
            <a:ext cx="556884" cy="276999"/>
          </a:xfrm>
          <a:prstGeom prst="rect">
            <a:avLst/>
          </a:prstGeom>
          <a:noFill/>
        </p:spPr>
        <p:txBody>
          <a:bodyPr wrap="none" rtlCol="0">
            <a:spAutoFit/>
          </a:bodyPr>
          <a:lstStyle/>
          <a:p>
            <a:r>
              <a:rPr lang="en-US" sz="1200" dirty="0"/>
              <a:t>target</a:t>
            </a:r>
          </a:p>
        </p:txBody>
      </p:sp>
      <p:cxnSp>
        <p:nvCxnSpPr>
          <p:cNvPr id="22" name="Straight Arrow Connector 21">
            <a:extLst>
              <a:ext uri="{FF2B5EF4-FFF2-40B4-BE49-F238E27FC236}">
                <a16:creationId xmlns:a16="http://schemas.microsoft.com/office/drawing/2014/main" id="{2FDDE3FE-8AC4-B818-5D7E-850C45559CE6}"/>
              </a:ext>
            </a:extLst>
          </p:cNvPr>
          <p:cNvCxnSpPr>
            <a:cxnSpLocks/>
          </p:cNvCxnSpPr>
          <p:nvPr/>
        </p:nvCxnSpPr>
        <p:spPr>
          <a:xfrm>
            <a:off x="3210594" y="5182738"/>
            <a:ext cx="2129436" cy="1678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5EAAB06-F7B9-5B15-0E40-473FD0C2AA7E}"/>
                  </a:ext>
                </a:extLst>
              </p:cNvPr>
              <p:cNvSpPr txBox="1"/>
              <p:nvPr/>
            </p:nvSpPr>
            <p:spPr>
              <a:xfrm>
                <a:off x="6301266" y="5002137"/>
                <a:ext cx="11495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=0</m:t>
                      </m:r>
                    </m:oMath>
                  </m:oMathPara>
                </a14:m>
                <a:endParaRPr lang="en-US" dirty="0">
                  <a:solidFill>
                    <a:srgbClr val="C00000"/>
                  </a:solidFill>
                </a:endParaRPr>
              </a:p>
            </p:txBody>
          </p:sp>
        </mc:Choice>
        <mc:Fallback xmlns="">
          <p:sp>
            <p:nvSpPr>
              <p:cNvPr id="23" name="TextBox 22">
                <a:extLst>
                  <a:ext uri="{FF2B5EF4-FFF2-40B4-BE49-F238E27FC236}">
                    <a16:creationId xmlns:a16="http://schemas.microsoft.com/office/drawing/2014/main" id="{05EAAB06-F7B9-5B15-0E40-473FD0C2AA7E}"/>
                  </a:ext>
                </a:extLst>
              </p:cNvPr>
              <p:cNvSpPr txBox="1">
                <a:spLocks noRot="1" noChangeAspect="1" noMove="1" noResize="1" noEditPoints="1" noAdjustHandles="1" noChangeArrowheads="1" noChangeShapeType="1" noTextEdit="1"/>
              </p:cNvSpPr>
              <p:nvPr/>
            </p:nvSpPr>
            <p:spPr>
              <a:xfrm>
                <a:off x="6301266" y="5002137"/>
                <a:ext cx="1149545" cy="276999"/>
              </a:xfrm>
              <a:prstGeom prst="rect">
                <a:avLst/>
              </a:prstGeom>
              <a:blipFill>
                <a:blip r:embed="rId11"/>
                <a:stretch>
                  <a:fillRect l="-2660" t="-4444" r="-4787" b="-35556"/>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C5F75EC6-A506-3316-B3DC-9C34C8F333B4}"/>
              </a:ext>
            </a:extLst>
          </p:cNvPr>
          <p:cNvSpPr txBox="1"/>
          <p:nvPr/>
        </p:nvSpPr>
        <p:spPr>
          <a:xfrm>
            <a:off x="2219038" y="5791200"/>
            <a:ext cx="1743362" cy="307777"/>
          </a:xfrm>
          <a:prstGeom prst="rect">
            <a:avLst/>
          </a:prstGeom>
          <a:noFill/>
        </p:spPr>
        <p:txBody>
          <a:bodyPr wrap="none" rtlCol="0">
            <a:spAutoFit/>
          </a:bodyPr>
          <a:lstStyle/>
          <a:p>
            <a:pPr algn="l">
              <a:spcAft>
                <a:spcPts val="600"/>
              </a:spcAft>
            </a:pPr>
            <a:r>
              <a:rPr lang="en-US" sz="1400" dirty="0"/>
              <a:t>strong dipole magnet</a:t>
            </a:r>
          </a:p>
        </p:txBody>
      </p:sp>
      <p:sp>
        <p:nvSpPr>
          <p:cNvPr id="25" name="TextBox 24">
            <a:extLst>
              <a:ext uri="{FF2B5EF4-FFF2-40B4-BE49-F238E27FC236}">
                <a16:creationId xmlns:a16="http://schemas.microsoft.com/office/drawing/2014/main" id="{DF3D5B26-19EC-9027-F1AE-9562DAB27552}"/>
              </a:ext>
            </a:extLst>
          </p:cNvPr>
          <p:cNvSpPr txBox="1"/>
          <p:nvPr/>
        </p:nvSpPr>
        <p:spPr>
          <a:xfrm>
            <a:off x="4191000" y="5791200"/>
            <a:ext cx="955711" cy="307777"/>
          </a:xfrm>
          <a:prstGeom prst="rect">
            <a:avLst/>
          </a:prstGeom>
          <a:noFill/>
        </p:spPr>
        <p:txBody>
          <a:bodyPr wrap="none" rtlCol="0">
            <a:spAutoFit/>
          </a:bodyPr>
          <a:lstStyle/>
          <a:p>
            <a:pPr algn="l">
              <a:spcAft>
                <a:spcPts val="600"/>
              </a:spcAft>
            </a:pPr>
            <a:r>
              <a:rPr lang="en-US" sz="1400" dirty="0"/>
              <a:t>drift space</a:t>
            </a:r>
          </a:p>
        </p:txBody>
      </p:sp>
      <p:sp>
        <p:nvSpPr>
          <p:cNvPr id="26" name="TextBox 25">
            <a:extLst>
              <a:ext uri="{FF2B5EF4-FFF2-40B4-BE49-F238E27FC236}">
                <a16:creationId xmlns:a16="http://schemas.microsoft.com/office/drawing/2014/main" id="{8453A9C3-9592-C8D6-8FFF-DBEE2158D249}"/>
              </a:ext>
            </a:extLst>
          </p:cNvPr>
          <p:cNvSpPr txBox="1"/>
          <p:nvPr/>
        </p:nvSpPr>
        <p:spPr>
          <a:xfrm>
            <a:off x="5368889" y="5791200"/>
            <a:ext cx="1028295" cy="307777"/>
          </a:xfrm>
          <a:prstGeom prst="rect">
            <a:avLst/>
          </a:prstGeom>
          <a:noFill/>
        </p:spPr>
        <p:txBody>
          <a:bodyPr wrap="none" rtlCol="0">
            <a:spAutoFit/>
          </a:bodyPr>
          <a:lstStyle/>
          <a:p>
            <a:pPr algn="l">
              <a:spcAft>
                <a:spcPts val="600"/>
              </a:spcAft>
            </a:pPr>
            <a:r>
              <a:rPr lang="en-US" sz="1400" dirty="0"/>
              <a:t>calorimeter</a:t>
            </a:r>
          </a:p>
        </p:txBody>
      </p:sp>
      <p:sp>
        <p:nvSpPr>
          <p:cNvPr id="17" name="Isosceles Triangle 16">
            <a:extLst>
              <a:ext uri="{FF2B5EF4-FFF2-40B4-BE49-F238E27FC236}">
                <a16:creationId xmlns:a16="http://schemas.microsoft.com/office/drawing/2014/main" id="{61DC314E-F485-2010-61F1-6D72DC7313D2}"/>
              </a:ext>
            </a:extLst>
          </p:cNvPr>
          <p:cNvSpPr/>
          <p:nvPr/>
        </p:nvSpPr>
        <p:spPr>
          <a:xfrm flipV="1">
            <a:off x="3032286" y="4842903"/>
            <a:ext cx="356616" cy="794164"/>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05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Summary: Hadron Polarimetry for EIC</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59</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A64EC-019F-FDEF-1B19-9CD5DF486444}"/>
                  </a:ext>
                </a:extLst>
              </p:cNvPr>
              <p:cNvSpPr txBox="1"/>
              <p:nvPr/>
            </p:nvSpPr>
            <p:spPr>
              <a:xfrm>
                <a:off x="6477000" y="1219200"/>
                <a:ext cx="4800600"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FF0000"/>
                    </a:solidFill>
                  </a:rPr>
                  <a:t>Proton beam energies: </a:t>
                </a:r>
                <a14:m>
                  <m:oMath xmlns:m="http://schemas.openxmlformats.org/officeDocument/2006/math">
                    <m:r>
                      <a:rPr lang="en-US" i="1" dirty="0">
                        <a:solidFill>
                          <a:srgbClr val="FF0000"/>
                        </a:solidFill>
                        <a:latin typeface="Cambria Math" panose="02040503050406030204" pitchFamily="18" charset="0"/>
                      </a:rPr>
                      <m:t>4</m:t>
                    </m:r>
                    <m:r>
                      <a:rPr lang="en-US" b="0" i="1" dirty="0" smtClean="0">
                        <a:solidFill>
                          <a:srgbClr val="FF0000"/>
                        </a:solidFill>
                        <a:latin typeface="Cambria Math" panose="02040503050406030204" pitchFamily="18" charset="0"/>
                      </a:rPr>
                      <m:t>1</m:t>
                    </m:r>
                    <m:r>
                      <a:rPr lang="en-US" i="1" dirty="0" smtClean="0">
                        <a:solidFill>
                          <a:srgbClr val="FF0000"/>
                        </a:solidFill>
                        <a:latin typeface="Cambria Math" panose="02040503050406030204" pitchFamily="18" charset="0"/>
                      </a:rPr>
                      <m:t>−275</m:t>
                    </m:r>
                    <m:r>
                      <a:rPr lang="en-US" i="1" dirty="0">
                        <a:solidFill>
                          <a:srgbClr val="FF0000"/>
                        </a:solidFill>
                        <a:latin typeface="Cambria Math" panose="02040503050406030204" pitchFamily="18" charset="0"/>
                      </a:rPr>
                      <m:t> </m:t>
                    </m:r>
                    <m:r>
                      <m:rPr>
                        <m:nor/>
                      </m:rPr>
                      <a:rPr lang="en-US" i="0" dirty="0" smtClean="0">
                        <a:solidFill>
                          <a:srgbClr val="FF0000"/>
                        </a:solidFill>
                        <a:latin typeface="Cambria Math" panose="02040503050406030204" pitchFamily="18" charset="0"/>
                      </a:rPr>
                      <m:t>Ge</m:t>
                    </m:r>
                    <m:r>
                      <m:rPr>
                        <m:nor/>
                      </m:rPr>
                      <a:rPr lang="en-US" i="0" dirty="0">
                        <a:solidFill>
                          <a:srgbClr val="FF0000"/>
                        </a:solidFill>
                        <a:latin typeface="Cambria Math" panose="02040503050406030204" pitchFamily="18" charset="0"/>
                      </a:rPr>
                      <m:t>V</m:t>
                    </m:r>
                  </m:oMath>
                </a14:m>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00B050"/>
                    </a:solidFill>
                  </a:rPr>
                  <a:t>Combination of devices for</a:t>
                </a:r>
              </a:p>
              <a:p>
                <a:pPr marL="742950" lvl="1" indent="-285750">
                  <a:spcAft>
                    <a:spcPts val="600"/>
                  </a:spcAft>
                  <a:buFont typeface="Arial" panose="020B0604020202020204" pitchFamily="34" charset="0"/>
                  <a:buChar char="•"/>
                </a:pPr>
                <a:r>
                  <a:rPr lang="en-US" dirty="0">
                    <a:solidFill>
                      <a:srgbClr val="00B050"/>
                    </a:solidFill>
                  </a:rPr>
                  <a:t>Non-destructive</a:t>
                </a:r>
              </a:p>
              <a:p>
                <a:pPr marL="742950" lvl="1" indent="-285750">
                  <a:spcAft>
                    <a:spcPts val="600"/>
                  </a:spcAft>
                  <a:buFont typeface="Arial" panose="020B0604020202020204" pitchFamily="34" charset="0"/>
                  <a:buChar char="•"/>
                </a:pPr>
                <a:r>
                  <a:rPr lang="en-US" dirty="0">
                    <a:solidFill>
                      <a:srgbClr val="00B050"/>
                    </a:solidFill>
                  </a:rPr>
                  <a:t>Absolute polarization</a:t>
                </a:r>
              </a:p>
              <a:p>
                <a:pPr marL="742950" lvl="1" indent="-285750">
                  <a:spcAft>
                    <a:spcPts val="600"/>
                  </a:spcAft>
                  <a:buFont typeface="Arial" panose="020B0604020202020204" pitchFamily="34" charset="0"/>
                  <a:buChar char="•"/>
                </a:pPr>
                <a:r>
                  <a:rPr lang="en-US" dirty="0">
                    <a:solidFill>
                      <a:srgbClr val="00B050"/>
                    </a:solidFill>
                  </a:rPr>
                  <a:t>Fast measurements during store</a:t>
                </a:r>
              </a:p>
              <a:p>
                <a:pPr marL="742950" lvl="1" indent="-285750">
                  <a:spcAft>
                    <a:spcPts val="600"/>
                  </a:spcAft>
                  <a:buFont typeface="Arial" panose="020B0604020202020204" pitchFamily="34" charset="0"/>
                  <a:buChar char="•"/>
                </a:pPr>
                <a:r>
                  <a:rPr lang="en-US" dirty="0">
                    <a:solidFill>
                      <a:srgbClr val="00B050"/>
                    </a:solidFill>
                  </a:rPr>
                  <a:t>Bunch profile</a:t>
                </a:r>
              </a:p>
              <a:p>
                <a:pPr marL="742950" lvl="1" indent="-285750">
                  <a:spcAft>
                    <a:spcPts val="600"/>
                  </a:spcAft>
                  <a:buFont typeface="Arial" panose="020B0604020202020204" pitchFamily="34" charset="0"/>
                  <a:buChar char="•"/>
                </a:pPr>
                <a:r>
                  <a:rPr lang="en-US" dirty="0">
                    <a:solidFill>
                      <a:srgbClr val="00B050"/>
                    </a:solidFill>
                  </a:rPr>
                  <a:t>Local polarimetry at experiment</a:t>
                </a:r>
              </a:p>
              <a:p>
                <a:pPr marL="285750" indent="-285750">
                  <a:spcAft>
                    <a:spcPts val="600"/>
                  </a:spcAft>
                  <a:buFont typeface="Arial" panose="020B0604020202020204" pitchFamily="34" charset="0"/>
                  <a:buChar char="•"/>
                </a:pPr>
                <a:r>
                  <a:rPr lang="en-US" dirty="0">
                    <a:solidFill>
                      <a:srgbClr val="0070C0"/>
                    </a:solidFill>
                  </a:rPr>
                  <a:t>Potential for future polarized light ion beams</a:t>
                </a:r>
              </a:p>
              <a:p>
                <a:pPr marL="742950" lvl="1" indent="-285750">
                  <a:spcAft>
                    <a:spcPts val="600"/>
                  </a:spcAft>
                  <a:buFont typeface="Arial" panose="020B0604020202020204" pitchFamily="34" charset="0"/>
                  <a:buChar char="•"/>
                </a:pPr>
                <a:r>
                  <a:rPr lang="en-US" dirty="0">
                    <a:solidFill>
                      <a:srgbClr val="0070C0"/>
                    </a:solidFill>
                  </a:rPr>
                  <a:t>Location allows for upgrades to the polarimeter setup</a:t>
                </a:r>
              </a:p>
            </p:txBody>
          </p:sp>
        </mc:Choice>
        <mc:Fallback xmlns="">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6477000" y="1219200"/>
                <a:ext cx="4800600" cy="3477875"/>
              </a:xfrm>
              <a:prstGeom prst="rect">
                <a:avLst/>
              </a:prstGeom>
              <a:blipFill>
                <a:blip r:embed="rId2"/>
                <a:stretch>
                  <a:fillRect l="-889" t="-876" b="-175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A21706B-DD9E-07D2-6BC6-AF079CC386B1}"/>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a:xfrm>
            <a:off x="381016" y="1066800"/>
            <a:ext cx="5608492" cy="5486400"/>
          </a:xfrm>
          <a:prstGeom prst="rect">
            <a:avLst/>
          </a:prstGeom>
          <a:solidFill>
            <a:schemeClr val="bg1"/>
          </a:solidFill>
        </p:spPr>
      </p:pic>
    </p:spTree>
    <p:extLst>
      <p:ext uri="{BB962C8B-B14F-4D97-AF65-F5344CB8AC3E}">
        <p14:creationId xmlns:p14="http://schemas.microsoft.com/office/powerpoint/2010/main" val="34520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6</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1291127" y="3013502"/>
            <a:ext cx="9609747" cy="830997"/>
          </a:xfrm>
          <a:prstGeom prst="rect">
            <a:avLst/>
          </a:prstGeom>
          <a:noFill/>
        </p:spPr>
        <p:txBody>
          <a:bodyPr wrap="none" rtlCol="0">
            <a:spAutoFit/>
          </a:bodyPr>
          <a:lstStyle/>
          <a:p>
            <a:pPr algn="l">
              <a:spcAft>
                <a:spcPts val="600"/>
              </a:spcAft>
            </a:pPr>
            <a:r>
              <a:rPr lang="en-US" sz="4800" b="1" dirty="0"/>
              <a:t>Polarized High Energy Particle Beams</a:t>
            </a:r>
          </a:p>
        </p:txBody>
      </p:sp>
    </p:spTree>
    <p:extLst>
      <p:ext uri="{BB962C8B-B14F-4D97-AF65-F5344CB8AC3E}">
        <p14:creationId xmlns:p14="http://schemas.microsoft.com/office/powerpoint/2010/main" val="2133573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60</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537716" y="3013502"/>
            <a:ext cx="11116569" cy="830997"/>
          </a:xfrm>
          <a:prstGeom prst="rect">
            <a:avLst/>
          </a:prstGeom>
          <a:noFill/>
        </p:spPr>
        <p:txBody>
          <a:bodyPr wrap="none" rtlCol="0">
            <a:spAutoFit/>
          </a:bodyPr>
          <a:lstStyle/>
          <a:p>
            <a:pPr algn="l">
              <a:spcAft>
                <a:spcPts val="600"/>
              </a:spcAft>
            </a:pPr>
            <a:r>
              <a:rPr lang="en-US" sz="4800" b="1" dirty="0"/>
              <a:t>Polarimetry of High Energy Electron Beams</a:t>
            </a:r>
          </a:p>
        </p:txBody>
      </p:sp>
    </p:spTree>
    <p:extLst>
      <p:ext uri="{BB962C8B-B14F-4D97-AF65-F5344CB8AC3E}">
        <p14:creationId xmlns:p14="http://schemas.microsoft.com/office/powerpoint/2010/main" val="2213702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B882-C298-2286-0B03-41D190DFC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52D81-360D-ADBE-CF8C-34B79CDF3357}"/>
              </a:ext>
            </a:extLst>
          </p:cNvPr>
          <p:cNvSpPr>
            <a:spLocks noGrp="1"/>
          </p:cNvSpPr>
          <p:nvPr>
            <p:ph type="title"/>
          </p:nvPr>
        </p:nvSpPr>
        <p:spPr/>
        <p:txBody>
          <a:bodyPr/>
          <a:lstStyle/>
          <a:p>
            <a:r>
              <a:rPr lang="en-US" dirty="0"/>
              <a:t>Recap: Requirements for Polarimetry</a:t>
            </a:r>
          </a:p>
        </p:txBody>
      </p:sp>
      <p:sp>
        <p:nvSpPr>
          <p:cNvPr id="12" name="Slide Number Placeholder 11">
            <a:extLst>
              <a:ext uri="{FF2B5EF4-FFF2-40B4-BE49-F238E27FC236}">
                <a16:creationId xmlns:a16="http://schemas.microsoft.com/office/drawing/2014/main" id="{B9EDACC2-2707-2C60-55AB-AD4A61199BE3}"/>
              </a:ext>
            </a:extLst>
          </p:cNvPr>
          <p:cNvSpPr>
            <a:spLocks noGrp="1"/>
          </p:cNvSpPr>
          <p:nvPr>
            <p:ph type="sldNum" sz="quarter" idx="10"/>
          </p:nvPr>
        </p:nvSpPr>
        <p:spPr/>
        <p:txBody>
          <a:bodyPr/>
          <a:lstStyle/>
          <a:p>
            <a:fld id="{DF69D58E-C59B-4BE3-83E0-B1C1287A8E5B}" type="slidenum">
              <a:rPr lang="en-US" smtClean="0"/>
              <a:pPr/>
              <a:t>61</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23FA7-9F63-C940-3007-08B67517F199}"/>
                  </a:ext>
                </a:extLst>
              </p:cNvPr>
              <p:cNvSpPr txBox="1"/>
              <p:nvPr/>
            </p:nvSpPr>
            <p:spPr>
              <a:xfrm>
                <a:off x="6248400" y="1066800"/>
                <a:ext cx="5608492" cy="54630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Electron beam polarization has to be measured between </a:t>
                </a:r>
                <a14:m>
                  <m:oMath xmlns:m="http://schemas.openxmlformats.org/officeDocument/2006/math">
                    <m:r>
                      <a:rPr lang="en-US" i="1" dirty="0" smtClean="0">
                        <a:latin typeface="Cambria Math" panose="02040503050406030204" pitchFamily="18" charset="0"/>
                      </a:rPr>
                      <m:t>5−18 </m:t>
                    </m:r>
                    <m:r>
                      <m:rPr>
                        <m:nor/>
                      </m:rPr>
                      <a:rPr lang="en-US" i="0" dirty="0" smtClean="0">
                        <a:latin typeface="Cambria Math" panose="02040503050406030204" pitchFamily="18" charset="0"/>
                      </a:rPr>
                      <m:t>GeV</m:t>
                    </m:r>
                  </m:oMath>
                </a14:m>
                <a:r>
                  <a:rPr lang="en-US" dirty="0"/>
                  <a:t>.</a:t>
                </a:r>
              </a:p>
              <a:p>
                <a:pPr marL="285750" indent="-285750">
                  <a:spcAft>
                    <a:spcPts val="600"/>
                  </a:spcAft>
                  <a:buFont typeface="Arial" panose="020B0604020202020204" pitchFamily="34" charset="0"/>
                  <a:buChar char="•"/>
                </a:pPr>
                <a:r>
                  <a:rPr lang="en-US" dirty="0">
                    <a:solidFill>
                      <a:schemeClr val="bg1">
                        <a:lumMod val="50000"/>
                      </a:schemeClr>
                    </a:solidFill>
                  </a:rPr>
                  <a:t>Proton beam polarization has to be measured between </a:t>
                </a:r>
                <a14:m>
                  <m:oMath xmlns:m="http://schemas.openxmlformats.org/officeDocument/2006/math">
                    <m:r>
                      <a:rPr lang="en-US" i="1" dirty="0">
                        <a:solidFill>
                          <a:schemeClr val="bg1">
                            <a:lumMod val="50000"/>
                          </a:schemeClr>
                        </a:solidFill>
                        <a:latin typeface="Cambria Math" panose="02040503050406030204" pitchFamily="18" charset="0"/>
                      </a:rPr>
                      <m:t>4</m:t>
                    </m:r>
                    <m:r>
                      <a:rPr lang="en-US" b="0" i="1" dirty="0" smtClean="0">
                        <a:solidFill>
                          <a:schemeClr val="bg1">
                            <a:lumMod val="50000"/>
                          </a:schemeClr>
                        </a:solidFill>
                        <a:latin typeface="Cambria Math" panose="02040503050406030204" pitchFamily="18" charset="0"/>
                      </a:rPr>
                      <m:t>1</m:t>
                    </m:r>
                    <m:r>
                      <a:rPr lang="en-US" i="1" dirty="0" smtClean="0">
                        <a:solidFill>
                          <a:schemeClr val="bg1">
                            <a:lumMod val="50000"/>
                          </a:schemeClr>
                        </a:solidFill>
                        <a:latin typeface="Cambria Math" panose="02040503050406030204" pitchFamily="18" charset="0"/>
                      </a:rPr>
                      <m:t>−275</m:t>
                    </m:r>
                    <m:r>
                      <a:rPr lang="en-US" i="1" dirty="0">
                        <a:solidFill>
                          <a:schemeClr val="bg1">
                            <a:lumMod val="50000"/>
                          </a:schemeClr>
                        </a:solidFill>
                        <a:latin typeface="Cambria Math" panose="02040503050406030204" pitchFamily="18" charset="0"/>
                      </a:rPr>
                      <m:t> </m:t>
                    </m:r>
                    <m:r>
                      <m:rPr>
                        <m:nor/>
                      </m:rPr>
                      <a:rPr lang="en-US" i="0" dirty="0" smtClean="0">
                        <a:solidFill>
                          <a:schemeClr val="bg1">
                            <a:lumMod val="50000"/>
                          </a:schemeClr>
                        </a:solidFill>
                        <a:latin typeface="Cambria Math" panose="02040503050406030204" pitchFamily="18" charset="0"/>
                      </a:rPr>
                      <m:t>Ge</m:t>
                    </m:r>
                    <m:r>
                      <m:rPr>
                        <m:nor/>
                      </m:rPr>
                      <a:rPr lang="en-US" i="0" dirty="0">
                        <a:solidFill>
                          <a:schemeClr val="bg1">
                            <a:lumMod val="50000"/>
                          </a:schemeClr>
                        </a:solidFill>
                        <a:latin typeface="Cambria Math" panose="02040503050406030204" pitchFamily="18" charset="0"/>
                      </a:rPr>
                      <m:t>V</m:t>
                    </m:r>
                  </m:oMath>
                </a14:m>
                <a:r>
                  <a:rPr lang="en-US" dirty="0">
                    <a:solidFill>
                      <a:schemeClr val="bg1">
                        <a:lumMod val="50000"/>
                      </a:schemeClr>
                    </a:solidFill>
                  </a:rPr>
                  <a:t>.</a:t>
                </a:r>
              </a:p>
              <a:p>
                <a:pPr marL="285750" indent="-285750">
                  <a:spcAft>
                    <a:spcPts val="600"/>
                  </a:spcAft>
                  <a:buFont typeface="Arial" panose="020B0604020202020204" pitchFamily="34" charset="0"/>
                  <a:buChar char="•"/>
                </a:pPr>
                <a:r>
                  <a:rPr lang="en-US" dirty="0"/>
                  <a:t>Each store may be 8 hours long.</a:t>
                </a:r>
              </a:p>
              <a:p>
                <a:pPr marL="285750" indent="-285750">
                  <a:spcAft>
                    <a:spcPts val="600"/>
                  </a:spcAft>
                  <a:buFont typeface="Arial" panose="020B0604020202020204" pitchFamily="34" charset="0"/>
                  <a:buChar char="•"/>
                </a:pPr>
                <a:r>
                  <a:rPr lang="en-US" dirty="0"/>
                  <a:t>The beams are bunched and will have alternating polarization states to reduce time-dependent systematic uncertainties.</a:t>
                </a:r>
              </a:p>
              <a:p>
                <a:pPr marL="285750" indent="-285750">
                  <a:spcAft>
                    <a:spcPts val="600"/>
                  </a:spcAft>
                  <a:buFont typeface="Arial" panose="020B0604020202020204" pitchFamily="34" charset="0"/>
                  <a:buChar char="•"/>
                </a:pPr>
                <a:r>
                  <a:rPr lang="en-US" dirty="0"/>
                  <a:t>Bunch spacing is around </a:t>
                </a:r>
                <a14:m>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ns</m:t>
                    </m:r>
                  </m:oMath>
                </a14:m>
                <a:r>
                  <a:rPr lang="en-US" dirty="0"/>
                  <a:t> (about 1300 bunches in each ring).</a:t>
                </a:r>
              </a:p>
              <a:p>
                <a:pPr marL="285750" indent="-285750">
                  <a:spcAft>
                    <a:spcPts val="600"/>
                  </a:spcAft>
                  <a:buFont typeface="Arial" panose="020B0604020202020204" pitchFamily="34" charset="0"/>
                  <a:buChar char="•"/>
                </a:pPr>
                <a:r>
                  <a:rPr lang="en-US" dirty="0">
                    <a:solidFill>
                      <a:srgbClr val="0070C0"/>
                    </a:solidFill>
                  </a:rPr>
                  <a:t>Provide:</a:t>
                </a:r>
              </a:p>
              <a:p>
                <a:pPr marL="800100" lvl="1" indent="-342900">
                  <a:spcAft>
                    <a:spcPts val="600"/>
                  </a:spcAft>
                  <a:buFont typeface="Arial" panose="020B0604020202020204" pitchFamily="34" charset="0"/>
                  <a:buChar char="•"/>
                </a:pPr>
                <a:r>
                  <a:rPr lang="en-US" sz="1600" dirty="0">
                    <a:solidFill>
                      <a:srgbClr val="0070C0"/>
                    </a:solidFill>
                  </a:rPr>
                  <a:t>Absolute beam polarization </a:t>
                </a:r>
                <a14:m>
                  <m:oMath xmlns:m="http://schemas.openxmlformats.org/officeDocument/2006/math">
                    <m:r>
                      <m:rPr>
                        <m:sty m:val="p"/>
                      </m:rPr>
                      <a:rPr lang="en-US" sz="1600" dirty="0">
                        <a:solidFill>
                          <a:srgbClr val="0070C0"/>
                        </a:solidFill>
                        <a:latin typeface="Cambria Math" panose="02040503050406030204" pitchFamily="18" charset="0"/>
                      </a:rPr>
                      <m:t>Δ</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≈1%</m:t>
                    </m:r>
                  </m:oMath>
                </a14:m>
                <a:endParaRPr lang="en-US" sz="1600" dirty="0">
                  <a:solidFill>
                    <a:srgbClr val="0070C0"/>
                  </a:solidFill>
                </a:endParaRPr>
              </a:p>
              <a:p>
                <a:pPr marL="800100" lvl="1" indent="-342900">
                  <a:spcAft>
                    <a:spcPts val="600"/>
                  </a:spcAft>
                  <a:buFont typeface="Arial" panose="020B0604020202020204" pitchFamily="34" charset="0"/>
                  <a:buChar char="•"/>
                </a:pPr>
                <a:r>
                  <a:rPr lang="en-US" sz="1600" dirty="0">
                    <a:solidFill>
                      <a:schemeClr val="bg1">
                        <a:lumMod val="50000"/>
                      </a:schemeClr>
                    </a:solidFill>
                  </a:rPr>
                  <a:t>Time-dependence (polarization decay)</a:t>
                </a:r>
              </a:p>
              <a:p>
                <a:pPr marL="800100" lvl="1" indent="-342900">
                  <a:spcAft>
                    <a:spcPts val="600"/>
                  </a:spcAft>
                  <a:buFont typeface="Arial" panose="020B0604020202020204" pitchFamily="34" charset="0"/>
                  <a:buChar char="•"/>
                </a:pPr>
                <a:r>
                  <a:rPr lang="en-US" sz="1600" dirty="0">
                    <a:solidFill>
                      <a:srgbClr val="0070C0"/>
                    </a:solidFill>
                  </a:rPr>
                  <a:t>Bunch-by-bunch polarization</a:t>
                </a:r>
              </a:p>
              <a:p>
                <a:pPr marL="800100" lvl="1" indent="-342900">
                  <a:spcAft>
                    <a:spcPts val="600"/>
                  </a:spcAft>
                  <a:buFont typeface="Arial" panose="020B0604020202020204" pitchFamily="34" charset="0"/>
                  <a:buChar char="•"/>
                </a:pPr>
                <a:r>
                  <a:rPr lang="en-US" sz="1600" dirty="0">
                    <a:solidFill>
                      <a:schemeClr val="bg1">
                        <a:lumMod val="50000"/>
                      </a:schemeClr>
                    </a:solidFill>
                  </a:rPr>
                  <a:t>Polarization profile of bunches</a:t>
                </a:r>
              </a:p>
              <a:p>
                <a:pPr marL="800100" lvl="1" indent="-342900">
                  <a:spcAft>
                    <a:spcPts val="600"/>
                  </a:spcAft>
                  <a:buFont typeface="Arial" panose="020B0604020202020204" pitchFamily="34" charset="0"/>
                  <a:buChar char="•"/>
                </a:pPr>
                <a:r>
                  <a:rPr lang="en-US" sz="1600" dirty="0">
                    <a:solidFill>
                      <a:schemeClr val="bg1">
                        <a:lumMod val="50000"/>
                      </a:schemeClr>
                    </a:solidFill>
                  </a:rPr>
                  <a:t>Polarization during ramp (acceleration)</a:t>
                </a:r>
              </a:p>
              <a:p>
                <a:pPr marL="800100" lvl="1" indent="-342900">
                  <a:spcAft>
                    <a:spcPts val="600"/>
                  </a:spcAft>
                  <a:buFont typeface="Arial" panose="020B0604020202020204" pitchFamily="34" charset="0"/>
                  <a:buChar char="•"/>
                </a:pPr>
                <a:r>
                  <a:rPr lang="en-US" sz="1600" dirty="0">
                    <a:solidFill>
                      <a:srgbClr val="0070C0"/>
                    </a:solidFill>
                  </a:rPr>
                  <a:t>Polarization vector at experiment</a:t>
                </a:r>
              </a:p>
            </p:txBody>
          </p:sp>
        </mc:Choice>
        <mc:Fallback xmlns="">
          <p:sp>
            <p:nvSpPr>
              <p:cNvPr id="3" name="TextBox 2">
                <a:extLst>
                  <a:ext uri="{FF2B5EF4-FFF2-40B4-BE49-F238E27FC236}">
                    <a16:creationId xmlns:a16="http://schemas.microsoft.com/office/drawing/2014/main" id="{9FB23FA7-9F63-C940-3007-08B67517F199}"/>
                  </a:ext>
                </a:extLst>
              </p:cNvPr>
              <p:cNvSpPr txBox="1">
                <a:spLocks noRot="1" noChangeAspect="1" noMove="1" noResize="1" noEditPoints="1" noAdjustHandles="1" noChangeArrowheads="1" noChangeShapeType="1" noTextEdit="1"/>
              </p:cNvSpPr>
              <p:nvPr/>
            </p:nvSpPr>
            <p:spPr>
              <a:xfrm>
                <a:off x="6248400" y="1066800"/>
                <a:ext cx="5608492" cy="5463034"/>
              </a:xfrm>
              <a:prstGeom prst="rect">
                <a:avLst/>
              </a:prstGeom>
              <a:blipFill>
                <a:blip r:embed="rId2"/>
                <a:stretch>
                  <a:fillRect l="-652" t="-558" r="-1413" b="-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313FC8C-CB0C-A5B2-7747-B8AB17071790}"/>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a:xfrm>
            <a:off x="381016" y="1066800"/>
            <a:ext cx="5608492" cy="5486400"/>
          </a:xfrm>
          <a:prstGeom prst="rect">
            <a:avLst/>
          </a:prstGeom>
          <a:solidFill>
            <a:schemeClr val="bg1"/>
          </a:solidFill>
        </p:spPr>
      </p:pic>
    </p:spTree>
    <p:extLst>
      <p:ext uri="{BB962C8B-B14F-4D97-AF65-F5344CB8AC3E}">
        <p14:creationId xmlns:p14="http://schemas.microsoft.com/office/powerpoint/2010/main" val="1223342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4208-BDC1-5D5A-8EE9-BC170241FAD2}"/>
              </a:ext>
            </a:extLst>
          </p:cNvPr>
          <p:cNvSpPr>
            <a:spLocks noGrp="1"/>
          </p:cNvSpPr>
          <p:nvPr>
            <p:ph type="title"/>
          </p:nvPr>
        </p:nvSpPr>
        <p:spPr/>
        <p:txBody>
          <a:bodyPr/>
          <a:lstStyle/>
          <a:p>
            <a:r>
              <a:rPr lang="en-US" dirty="0"/>
              <a:t>Synchrotron Radiation</a:t>
            </a:r>
          </a:p>
        </p:txBody>
      </p:sp>
      <p:sp>
        <p:nvSpPr>
          <p:cNvPr id="3" name="Slide Number Placeholder 2">
            <a:extLst>
              <a:ext uri="{FF2B5EF4-FFF2-40B4-BE49-F238E27FC236}">
                <a16:creationId xmlns:a16="http://schemas.microsoft.com/office/drawing/2014/main" id="{E7EF63F4-3E1C-2FFC-8301-47CF0CBB9317}"/>
              </a:ext>
            </a:extLst>
          </p:cNvPr>
          <p:cNvSpPr>
            <a:spLocks noGrp="1"/>
          </p:cNvSpPr>
          <p:nvPr>
            <p:ph type="sldNum" sz="quarter" idx="10"/>
          </p:nvPr>
        </p:nvSpPr>
        <p:spPr/>
        <p:txBody>
          <a:bodyPr/>
          <a:lstStyle/>
          <a:p>
            <a:fld id="{DF69D58E-C59B-4BE3-83E0-B1C1287A8E5B}" type="slidenum">
              <a:rPr lang="en-US" smtClean="0"/>
              <a:pPr/>
              <a:t>62</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4E00ABA-F44F-6A69-DC4E-F7B3E9FE40A9}"/>
                  </a:ext>
                </a:extLst>
              </p:cNvPr>
              <p:cNvSpPr txBox="1"/>
              <p:nvPr/>
            </p:nvSpPr>
            <p:spPr>
              <a:xfrm>
                <a:off x="304799" y="1316423"/>
                <a:ext cx="6545537" cy="189693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Acceleration of electrical charge emits an electromagnetic wave.</a:t>
                </a:r>
              </a:p>
              <a:p>
                <a:pPr marL="285750" indent="-285750">
                  <a:spcAft>
                    <a:spcPts val="600"/>
                  </a:spcAft>
                  <a:buFont typeface="Arial" panose="020B0604020202020204" pitchFamily="34" charset="0"/>
                  <a:buChar char="•"/>
                </a:pPr>
                <a:r>
                  <a:rPr lang="en-US" dirty="0"/>
                  <a:t>Relativistic boost </a:t>
                </a:r>
                <a14:m>
                  <m:oMath xmlns:m="http://schemas.openxmlformats.org/officeDocument/2006/math">
                    <m:r>
                      <a:rPr lang="en-US" b="0" i="1" smtClean="0">
                        <a:latin typeface="Cambria Math" panose="02040503050406030204" pitchFamily="18" charset="0"/>
                      </a:rPr>
                      <m:t>𝛾</m:t>
                    </m:r>
                  </m:oMath>
                </a14:m>
                <a:r>
                  <a:rPr lang="en-US" dirty="0"/>
                  <a:t> in the laboratory frame turns the radiation in the direction of the charged particle.</a:t>
                </a:r>
              </a:p>
              <a:p>
                <a:pPr marL="285750" indent="-285750">
                  <a:spcAft>
                    <a:spcPts val="600"/>
                  </a:spcAft>
                  <a:buFont typeface="Arial" panose="020B0604020202020204" pitchFamily="34" charset="0"/>
                  <a:buChar char="•"/>
                </a:pPr>
                <a:r>
                  <a:rPr lang="en-US" dirty="0"/>
                  <a:t>Emitted power:</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𝛾</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num>
                      <m:den>
                        <m:r>
                          <a:rPr lang="en-US" b="0" i="1" smtClean="0">
                            <a:latin typeface="Cambria Math" panose="02040503050406030204" pitchFamily="18" charset="0"/>
                          </a:rPr>
                          <m:t>6</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3</m:t>
                            </m:r>
                          </m:sup>
                        </m:sSup>
                      </m:den>
                    </m:f>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4</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4</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2</m:t>
                            </m:r>
                          </m:sup>
                        </m:sSup>
                      </m:den>
                    </m:f>
                  </m:oMath>
                </a14:m>
                <a:r>
                  <a:rPr lang="en-US" b="0" dirty="0"/>
                  <a:t> (Larmor formula)</a:t>
                </a:r>
              </a:p>
              <a:p>
                <a:pPr marL="285750" indent="-285750">
                  <a:spcAft>
                    <a:spcPts val="600"/>
                  </a:spcAft>
                  <a:buFont typeface="Arial" panose="020B0604020202020204" pitchFamily="34" charset="0"/>
                  <a:buChar char="•"/>
                </a:pPr>
                <a:r>
                  <a:rPr lang="en-US" b="0" dirty="0"/>
                  <a:t>The radiated power is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4</m:t>
                        </m:r>
                      </m:sup>
                    </m:sSup>
                    <m:r>
                      <a:rPr lang="en-US" b="0" i="1" smtClean="0">
                        <a:latin typeface="Cambria Math" panose="02040503050406030204" pitchFamily="18" charset="0"/>
                      </a:rPr>
                      <m:t>/</m:t>
                    </m:r>
                    <m:r>
                      <a:rPr lang="en-US" b="0" i="1" smtClean="0">
                        <a:latin typeface="Cambria Math" panose="02040503050406030204" pitchFamily="18" charset="0"/>
                      </a:rPr>
                      <m:t>𝜌</m:t>
                    </m:r>
                  </m:oMath>
                </a14:m>
                <a:endParaRPr lang="en-US" b="0" dirty="0"/>
              </a:p>
            </p:txBody>
          </p:sp>
        </mc:Choice>
        <mc:Fallback>
          <p:sp>
            <p:nvSpPr>
              <p:cNvPr id="4" name="TextBox 3">
                <a:extLst>
                  <a:ext uri="{FF2B5EF4-FFF2-40B4-BE49-F238E27FC236}">
                    <a16:creationId xmlns:a16="http://schemas.microsoft.com/office/drawing/2014/main" id="{54E00ABA-F44F-6A69-DC4E-F7B3E9FE40A9}"/>
                  </a:ext>
                </a:extLst>
              </p:cNvPr>
              <p:cNvSpPr txBox="1">
                <a:spLocks noRot="1" noChangeAspect="1" noMove="1" noResize="1" noEditPoints="1" noAdjustHandles="1" noChangeArrowheads="1" noChangeShapeType="1" noTextEdit="1"/>
              </p:cNvSpPr>
              <p:nvPr/>
            </p:nvSpPr>
            <p:spPr>
              <a:xfrm>
                <a:off x="304799" y="1316423"/>
                <a:ext cx="6545537" cy="1896930"/>
              </a:xfrm>
              <a:prstGeom prst="rect">
                <a:avLst/>
              </a:prstGeom>
              <a:blipFill>
                <a:blip r:embed="rId2"/>
                <a:stretch>
                  <a:fillRect l="-559" t="-1929" b="-4502"/>
                </a:stretch>
              </a:blipFill>
            </p:spPr>
            <p:txBody>
              <a:bodyPr/>
              <a:lstStyle/>
              <a:p>
                <a:r>
                  <a:rPr lang="en-US">
                    <a:noFill/>
                  </a:rPr>
                  <a:t> </a:t>
                </a:r>
              </a:p>
            </p:txBody>
          </p:sp>
        </mc:Fallback>
      </mc:AlternateContent>
      <p:pic>
        <p:nvPicPr>
          <p:cNvPr id="2050" name="Picture 2" descr="Figure shows a 3 dimensional diagram. A wire carrying an AC current is along the z axis. A circle labeled B0 goes around the wire. It lies in the xy plane. Another circle, labeled E0 goes through B0. E0 lies in the xz plane. Circle B1 goes through E0 and E1 goes through B1, and so on forming what looks like a chain. Circles B0, B1 and B2 are in the xy plane, with their centres along the x axis. These are interspersed with circles E0, E1 and E2 in the xz plane, whose centers lie on the y axis.">
            <a:extLst>
              <a:ext uri="{FF2B5EF4-FFF2-40B4-BE49-F238E27FC236}">
                <a16:creationId xmlns:a16="http://schemas.microsoft.com/office/drawing/2014/main" id="{C6F8AE59-658A-CD71-3FBA-BD30170D06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337" y="1143000"/>
            <a:ext cx="4960663" cy="1636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72418F-7233-6ECE-1AA3-3F2AB95CBA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524250"/>
            <a:ext cx="5734050" cy="203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07F678-0AEC-777D-81C4-639DA917E8C0}"/>
              </a:ext>
            </a:extLst>
          </p:cNvPr>
          <p:cNvSpPr txBox="1"/>
          <p:nvPr/>
        </p:nvSpPr>
        <p:spPr>
          <a:xfrm>
            <a:off x="571501" y="6096000"/>
            <a:ext cx="11048999" cy="600164"/>
          </a:xfrm>
          <a:prstGeom prst="rect">
            <a:avLst/>
          </a:prstGeom>
          <a:noFill/>
        </p:spPr>
        <p:txBody>
          <a:bodyPr wrap="square" rtlCol="0">
            <a:spAutoFit/>
          </a:bodyPr>
          <a:lstStyle/>
          <a:p>
            <a:pPr>
              <a:spcAft>
                <a:spcPts val="600"/>
              </a:spcAft>
            </a:pPr>
            <a:r>
              <a:rPr lang="en-US" sz="1400" dirty="0"/>
              <a:t>W. Eberhard “Synchrotron radiation: A continuing revolution in X-ray science” Journal of Electron Spectroscopy and Related Phenomena 200 (2015)</a:t>
            </a:r>
          </a:p>
          <a:p>
            <a:pPr>
              <a:spcAft>
                <a:spcPts val="600"/>
              </a:spcAft>
            </a:pPr>
            <a:r>
              <a:rPr lang="en-US" sz="1400" dirty="0"/>
              <a:t>K. Wille “</a:t>
            </a:r>
            <a:r>
              <a:rPr lang="en-US" sz="1400" dirty="0" err="1"/>
              <a:t>Physik</a:t>
            </a:r>
            <a:r>
              <a:rPr lang="en-US" sz="1400" dirty="0"/>
              <a:t> der </a:t>
            </a:r>
            <a:r>
              <a:rPr lang="en-US" sz="1400" dirty="0" err="1"/>
              <a:t>Teilchenbeschleuniger</a:t>
            </a:r>
            <a:r>
              <a:rPr lang="en-US" sz="1400" dirty="0"/>
              <a:t> und </a:t>
            </a:r>
            <a:r>
              <a:rPr lang="en-US" sz="1400" dirty="0" err="1"/>
              <a:t>Synchrotronstrahlungsquellen</a:t>
            </a:r>
            <a:r>
              <a:rPr lang="en-US" sz="1400" dirty="0"/>
              <a:t>” Teubner (1996)</a:t>
            </a:r>
          </a:p>
        </p:txBody>
      </p:sp>
      <p:pic>
        <p:nvPicPr>
          <p:cNvPr id="2054" name="Picture 6">
            <a:extLst>
              <a:ext uri="{FF2B5EF4-FFF2-40B4-BE49-F238E27FC236}">
                <a16:creationId xmlns:a16="http://schemas.microsoft.com/office/drawing/2014/main" id="{D0027134-6514-8B59-C815-05DB6939BF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40674" y="3192964"/>
            <a:ext cx="4308764" cy="27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51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0CE5EC8-2900-A984-31C3-459C838B90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72137" y="4572000"/>
            <a:ext cx="5481263" cy="2260332"/>
          </a:xfrm>
          <a:prstGeom prst="rect">
            <a:avLst/>
          </a:prstGeom>
        </p:spPr>
      </p:pic>
      <p:sp>
        <p:nvSpPr>
          <p:cNvPr id="2" name="Title 1">
            <a:extLst>
              <a:ext uri="{FF2B5EF4-FFF2-40B4-BE49-F238E27FC236}">
                <a16:creationId xmlns:a16="http://schemas.microsoft.com/office/drawing/2014/main" id="{DEC02E4A-9905-E44A-FFF7-C73D8A2125C1}"/>
              </a:ext>
            </a:extLst>
          </p:cNvPr>
          <p:cNvSpPr>
            <a:spLocks noGrp="1"/>
          </p:cNvSpPr>
          <p:nvPr>
            <p:ph type="title"/>
          </p:nvPr>
        </p:nvSpPr>
        <p:spPr/>
        <p:txBody>
          <a:bodyPr/>
          <a:lstStyle/>
          <a:p>
            <a:r>
              <a:rPr lang="en-US" dirty="0"/>
              <a:t>Synchrotron Radiation</a:t>
            </a:r>
          </a:p>
        </p:txBody>
      </p:sp>
      <p:sp>
        <p:nvSpPr>
          <p:cNvPr id="3" name="Slide Number Placeholder 2">
            <a:extLst>
              <a:ext uri="{FF2B5EF4-FFF2-40B4-BE49-F238E27FC236}">
                <a16:creationId xmlns:a16="http://schemas.microsoft.com/office/drawing/2014/main" id="{F242C920-5254-2ED6-19A9-7AA415C4541E}"/>
              </a:ext>
            </a:extLst>
          </p:cNvPr>
          <p:cNvSpPr>
            <a:spLocks noGrp="1"/>
          </p:cNvSpPr>
          <p:nvPr>
            <p:ph type="sldNum" sz="quarter" idx="10"/>
          </p:nvPr>
        </p:nvSpPr>
        <p:spPr/>
        <p:txBody>
          <a:bodyPr/>
          <a:lstStyle/>
          <a:p>
            <a:fld id="{DF69D58E-C59B-4BE3-83E0-B1C1287A8E5B}" type="slidenum">
              <a:rPr lang="en-US" smtClean="0"/>
              <a:pPr/>
              <a:t>63</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92852BC-E494-C3D5-AEFC-F908A63C1959}"/>
                  </a:ext>
                </a:extLst>
              </p:cNvPr>
              <p:cNvSpPr txBox="1"/>
              <p:nvPr/>
            </p:nvSpPr>
            <p:spPr>
              <a:xfrm>
                <a:off x="304799" y="1316423"/>
                <a:ext cx="6625733" cy="342138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emission of synchrotron radiation leads to a self-polarizing of the beam (Sokolov-</a:t>
                </a:r>
                <a:r>
                  <a:rPr lang="en-US" dirty="0" err="1"/>
                  <a:t>Ternov</a:t>
                </a:r>
                <a:r>
                  <a:rPr lang="en-US" dirty="0"/>
                  <a:t> effect).</a:t>
                </a:r>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𝜉</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𝜏</m:t>
                          </m:r>
                        </m:sup>
                      </m:sSup>
                      <m:r>
                        <a:rPr lang="en-US" b="0" i="1" smtClean="0">
                          <a:latin typeface="Cambria Math" panose="02040503050406030204" pitchFamily="18" charset="0"/>
                        </a:rPr>
                        <m:t>)</m:t>
                      </m:r>
                    </m:oMath>
                  </m:oMathPara>
                </a14:m>
                <a:endParaRPr lang="en-US" b="0" dirty="0"/>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m:t>
                      </m:r>
                      <m:r>
                        <a:rPr lang="en-US" b="0" i="1" smtClean="0">
                          <a:latin typeface="Cambria Math" panose="02040503050406030204" pitchFamily="18" charset="0"/>
                        </a:rPr>
                        <m:t>𝐴</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ℏ</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𝑚𝑐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𝐸</m:t>
                                  </m:r>
                                </m:den>
                              </m:f>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𝑐</m:t>
                                      </m:r>
                                    </m:sub>
                                  </m:sSub>
                                </m:num>
                                <m:den>
                                  <m:r>
                                    <a:rPr lang="en-US" b="0" i="1" smtClean="0">
                                      <a:latin typeface="Cambria Math" panose="02040503050406030204" pitchFamily="18" charset="0"/>
                                    </a:rPr>
                                    <m:t>𝐵</m:t>
                                  </m:r>
                                </m:den>
                              </m:f>
                            </m:e>
                          </m:d>
                        </m:e>
                        <m:sup>
                          <m:r>
                            <a:rPr lang="en-US" b="0" i="1" smtClean="0">
                              <a:latin typeface="Cambria Math" panose="02040503050406030204" pitchFamily="18" charset="0"/>
                            </a:rPr>
                            <m:t>3</m:t>
                          </m:r>
                        </m:sup>
                      </m:sSup>
                    </m:oMath>
                  </m:oMathPara>
                </a14:m>
                <a:endParaRPr lang="en-US" b="0" dirty="0"/>
              </a:p>
              <a:p>
                <a:pPr marL="285750" indent="-285750">
                  <a:spcAft>
                    <a:spcPts val="600"/>
                  </a:spcAft>
                  <a:buFont typeface="Arial" panose="020B0604020202020204" pitchFamily="34" charset="0"/>
                  <a:buChar char="•"/>
                </a:pPr>
                <a:r>
                  <a:rPr lang="en-US" dirty="0"/>
                  <a:t>After long enough time, the p</a:t>
                </a:r>
                <a:r>
                  <a:rPr lang="en-US" b="0" dirty="0"/>
                  <a:t>olarization limit should be reached: </a:t>
                </a:r>
                <a14:m>
                  <m:oMath xmlns:m="http://schemas.openxmlformats.org/officeDocument/2006/math">
                    <m:r>
                      <a:rPr lang="en-US" b="0" i="1" dirty="0" smtClean="0">
                        <a:latin typeface="Cambria Math" panose="02040503050406030204" pitchFamily="18" charset="0"/>
                      </a:rPr>
                      <m:t>𝐴</m:t>
                    </m:r>
                    <m:r>
                      <a:rPr lang="en-US" b="0" i="1" dirty="0" smtClean="0">
                        <a:latin typeface="Cambria Math" panose="02040503050406030204" pitchFamily="18" charset="0"/>
                      </a:rPr>
                      <m:t>=92.4%</m:t>
                    </m:r>
                  </m:oMath>
                </a14:m>
                <a:r>
                  <a:rPr lang="en-US" b="0" dirty="0"/>
                  <a:t> </a:t>
                </a:r>
                <a:r>
                  <a:rPr lang="en-US" b="0" dirty="0">
                    <a:solidFill>
                      <a:srgbClr val="C00000"/>
                    </a:solidFill>
                  </a:rPr>
                  <a:t>(actually much smaller due to spin diffusion)</a:t>
                </a:r>
                <a:r>
                  <a:rPr lang="en-US" b="0" dirty="0"/>
                  <a:t>.</a:t>
                </a:r>
              </a:p>
              <a:p>
                <a:pPr marL="285750" indent="-285750">
                  <a:spcAft>
                    <a:spcPts val="600"/>
                  </a:spcAft>
                  <a:buFont typeface="Arial" panose="020B0604020202020204" pitchFamily="34" charset="0"/>
                  <a:buChar char="•"/>
                </a:pPr>
                <a:r>
                  <a:rPr lang="en-US" b="0" dirty="0">
                    <a:solidFill>
                      <a:srgbClr val="FF0000"/>
                    </a:solidFill>
                  </a:rPr>
                  <a:t>But: the beam is bunched with alternating polarization directions.</a:t>
                </a:r>
              </a:p>
              <a:p>
                <a:pPr marL="285750" indent="-285750">
                  <a:spcAft>
                    <a:spcPts val="600"/>
                  </a:spcAft>
                  <a:buFont typeface="Arial" panose="020B0604020202020204" pitchFamily="34" charset="0"/>
                  <a:buChar char="•"/>
                </a:pPr>
                <a:r>
                  <a:rPr lang="en-US" dirty="0">
                    <a:solidFill>
                      <a:srgbClr val="00B050"/>
                    </a:solidFill>
                  </a:rPr>
                  <a:t>Polarized bunches need to be replaced every few minutes in order to ensure </a:t>
                </a:r>
                <a14:m>
                  <m:oMath xmlns:m="http://schemas.openxmlformats.org/officeDocument/2006/math">
                    <m:r>
                      <a:rPr lang="en-US" b="0" i="1" smtClean="0">
                        <a:solidFill>
                          <a:srgbClr val="00B050"/>
                        </a:solidFill>
                        <a:latin typeface="Cambria Math" panose="02040503050406030204" pitchFamily="18" charset="0"/>
                      </a:rPr>
                      <m:t>|</m:t>
                    </m:r>
                    <m:d>
                      <m:dPr>
                        <m:begChr m:val="⟨"/>
                        <m:endChr m:val="⟩"/>
                        <m:ctrlPr>
                          <a:rPr lang="en-US" b="0" i="1" smtClean="0">
                            <a:solidFill>
                              <a:srgbClr val="00B050"/>
                            </a:solidFill>
                            <a:latin typeface="Cambria Math" panose="02040503050406030204" pitchFamily="18" charset="0"/>
                          </a:rPr>
                        </m:ctrlPr>
                      </m:dPr>
                      <m:e>
                        <m:sSup>
                          <m:sSupPr>
                            <m:ctrlPr>
                              <a:rPr lang="en-US" i="1">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𝑃</m:t>
                            </m:r>
                          </m:e>
                          <m:sup>
                            <m:r>
                              <a:rPr lang="en-US" i="1">
                                <a:solidFill>
                                  <a:srgbClr val="00B050"/>
                                </a:solidFill>
                                <a:latin typeface="Cambria Math" panose="02040503050406030204" pitchFamily="18" charset="0"/>
                              </a:rPr>
                              <m:t>↑</m:t>
                            </m:r>
                          </m:sup>
                        </m:sSup>
                      </m:e>
                    </m:d>
                    <m:r>
                      <a:rPr lang="en-US" b="0" i="1" smtClean="0">
                        <a:solidFill>
                          <a:srgbClr val="00B050"/>
                        </a:solidFill>
                        <a:latin typeface="Cambria Math" panose="02040503050406030204" pitchFamily="18" charset="0"/>
                      </a:rPr>
                      <m:t>|=|</m:t>
                    </m:r>
                    <m:d>
                      <m:dPr>
                        <m:begChr m:val="⟨"/>
                        <m:endChr m:val="⟩"/>
                        <m:ctrlPr>
                          <a:rPr lang="en-US" i="1">
                            <a:solidFill>
                              <a:srgbClr val="00B050"/>
                            </a:solidFill>
                            <a:latin typeface="Cambria Math" panose="02040503050406030204" pitchFamily="18" charset="0"/>
                          </a:rPr>
                        </m:ctrlPr>
                      </m:dPr>
                      <m:e>
                        <m:sSup>
                          <m:sSupPr>
                            <m:ctrlPr>
                              <a:rPr lang="en-US" i="1">
                                <a:solidFill>
                                  <a:srgbClr val="00B050"/>
                                </a:solidFill>
                                <a:latin typeface="Cambria Math" panose="02040503050406030204" pitchFamily="18" charset="0"/>
                              </a:rPr>
                            </m:ctrlPr>
                          </m:sSupPr>
                          <m:e>
                            <m:r>
                              <a:rPr lang="en-US" i="1">
                                <a:solidFill>
                                  <a:srgbClr val="00B050"/>
                                </a:solidFill>
                                <a:latin typeface="Cambria Math" panose="02040503050406030204" pitchFamily="18" charset="0"/>
                              </a:rPr>
                              <m:t>𝑃</m:t>
                            </m:r>
                          </m:e>
                          <m:sup>
                            <m:r>
                              <a:rPr lang="en-US" b="0" i="1" smtClean="0">
                                <a:solidFill>
                                  <a:srgbClr val="00B050"/>
                                </a:solidFill>
                                <a:latin typeface="Cambria Math" panose="02040503050406030204" pitchFamily="18" charset="0"/>
                              </a:rPr>
                              <m:t>↓</m:t>
                            </m:r>
                          </m:sup>
                        </m:sSup>
                      </m:e>
                    </m:d>
                    <m:r>
                      <a:rPr lang="en-US" b="0" i="1" smtClean="0">
                        <a:solidFill>
                          <a:srgbClr val="00B050"/>
                        </a:solidFill>
                        <a:latin typeface="Cambria Math" panose="02040503050406030204" pitchFamily="18" charset="0"/>
                      </a:rPr>
                      <m:t>|</m:t>
                    </m:r>
                  </m:oMath>
                </a14:m>
                <a:endParaRPr lang="en-US" b="0" dirty="0">
                  <a:solidFill>
                    <a:srgbClr val="00B050"/>
                  </a:solidFill>
                </a:endParaRPr>
              </a:p>
            </p:txBody>
          </p:sp>
        </mc:Choice>
        <mc:Fallback xmlns="">
          <p:sp>
            <p:nvSpPr>
              <p:cNvPr id="4" name="TextBox 3">
                <a:extLst>
                  <a:ext uri="{FF2B5EF4-FFF2-40B4-BE49-F238E27FC236}">
                    <a16:creationId xmlns:a16="http://schemas.microsoft.com/office/drawing/2014/main" id="{E92852BC-E494-C3D5-AEFC-F908A63C1959}"/>
                  </a:ext>
                </a:extLst>
              </p:cNvPr>
              <p:cNvSpPr txBox="1">
                <a:spLocks noRot="1" noChangeAspect="1" noMove="1" noResize="1" noEditPoints="1" noAdjustHandles="1" noChangeArrowheads="1" noChangeShapeType="1" noTextEdit="1"/>
              </p:cNvSpPr>
              <p:nvPr/>
            </p:nvSpPr>
            <p:spPr>
              <a:xfrm>
                <a:off x="304799" y="1316423"/>
                <a:ext cx="6625733" cy="3421386"/>
              </a:xfrm>
              <a:prstGeom prst="rect">
                <a:avLst/>
              </a:prstGeom>
              <a:blipFill>
                <a:blip r:embed="rId3"/>
                <a:stretch>
                  <a:fillRect l="-552" t="-1070" r="-1380" b="-1604"/>
                </a:stretch>
              </a:blipFill>
            </p:spPr>
            <p:txBody>
              <a:bodyPr/>
              <a:lstStyle/>
              <a:p>
                <a:r>
                  <a:rPr lang="en-US">
                    <a:noFill/>
                  </a:rPr>
                  <a:t> </a:t>
                </a:r>
              </a:p>
            </p:txBody>
          </p:sp>
        </mc:Fallback>
      </mc:AlternateContent>
      <p:sp>
        <p:nvSpPr>
          <p:cNvPr id="5" name="Isosceles Triangle 4">
            <a:extLst>
              <a:ext uri="{FF2B5EF4-FFF2-40B4-BE49-F238E27FC236}">
                <a16:creationId xmlns:a16="http://schemas.microsoft.com/office/drawing/2014/main" id="{ED136862-B2D7-C3C3-8D23-B18463B656D0}"/>
              </a:ext>
            </a:extLst>
          </p:cNvPr>
          <p:cNvSpPr/>
          <p:nvPr/>
        </p:nvSpPr>
        <p:spPr>
          <a:xfrm rot="17400000">
            <a:off x="9647350" y="651364"/>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51607958-953A-0320-D39F-1EDAA2A98131}"/>
              </a:ext>
            </a:extLst>
          </p:cNvPr>
          <p:cNvSpPr/>
          <p:nvPr/>
        </p:nvSpPr>
        <p:spPr>
          <a:xfrm rot="16620000">
            <a:off x="9333876" y="245504"/>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883853E-92A3-F939-B5CC-BB62B11E6C77}"/>
              </a:ext>
            </a:extLst>
          </p:cNvPr>
          <p:cNvSpPr/>
          <p:nvPr/>
        </p:nvSpPr>
        <p:spPr>
          <a:xfrm rot="15840000">
            <a:off x="9064461" y="-91541"/>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1B134D-3822-7795-2363-5F8538E6F627}"/>
                  </a:ext>
                </a:extLst>
              </p:cNvPr>
              <p:cNvSpPr txBox="1"/>
              <p:nvPr/>
            </p:nvSpPr>
            <p:spPr>
              <a:xfrm>
                <a:off x="9448800" y="2743200"/>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chemeClr val="accent2"/>
                              </a:solidFill>
                              <a:latin typeface="Cambria Math" panose="02040503050406030204" pitchFamily="18" charset="0"/>
                            </a:rPr>
                          </m:ctrlPr>
                        </m:sSupPr>
                        <m:e>
                          <m:r>
                            <a:rPr lang="en-US" b="1" i="1" smtClean="0">
                              <a:solidFill>
                                <a:schemeClr val="accent2"/>
                              </a:solidFill>
                              <a:latin typeface="Cambria Math" panose="02040503050406030204" pitchFamily="18" charset="0"/>
                            </a:rPr>
                            <m:t>𝒆</m:t>
                          </m:r>
                        </m:e>
                        <m:sup>
                          <m:r>
                            <a:rPr lang="en-US" b="1" i="1" smtClean="0">
                              <a:solidFill>
                                <a:schemeClr val="accent2"/>
                              </a:solidFill>
                              <a:latin typeface="Cambria Math" panose="02040503050406030204" pitchFamily="18" charset="0"/>
                            </a:rPr>
                            <m:t>−</m:t>
                          </m:r>
                        </m:sup>
                      </m:sSup>
                    </m:oMath>
                  </m:oMathPara>
                </a14:m>
                <a:endParaRPr lang="en-US" b="1" dirty="0">
                  <a:solidFill>
                    <a:schemeClr val="accent2"/>
                  </a:solidFill>
                </a:endParaRPr>
              </a:p>
            </p:txBody>
          </p:sp>
        </mc:Choice>
        <mc:Fallback xmlns="">
          <p:sp>
            <p:nvSpPr>
              <p:cNvPr id="8" name="TextBox 7">
                <a:extLst>
                  <a:ext uri="{FF2B5EF4-FFF2-40B4-BE49-F238E27FC236}">
                    <a16:creationId xmlns:a16="http://schemas.microsoft.com/office/drawing/2014/main" id="{9E1B134D-3822-7795-2363-5F8538E6F627}"/>
                  </a:ext>
                </a:extLst>
              </p:cNvPr>
              <p:cNvSpPr txBox="1">
                <a:spLocks noRot="1" noChangeAspect="1" noMove="1" noResize="1" noEditPoints="1" noAdjustHandles="1" noChangeArrowheads="1" noChangeShapeType="1" noTextEdit="1"/>
              </p:cNvSpPr>
              <p:nvPr/>
            </p:nvSpPr>
            <p:spPr>
              <a:xfrm>
                <a:off x="9448800" y="2743200"/>
                <a:ext cx="310470" cy="276999"/>
              </a:xfrm>
              <a:prstGeom prst="rect">
                <a:avLst/>
              </a:prstGeom>
              <a:blipFill>
                <a:blip r:embed="rId4"/>
                <a:stretch>
                  <a:fillRect l="-117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ACECA49-7CF4-5A62-BB13-8FEE1F0EC60F}"/>
              </a:ext>
            </a:extLst>
          </p:cNvPr>
          <p:cNvSpPr txBox="1"/>
          <p:nvPr/>
        </p:nvSpPr>
        <p:spPr>
          <a:xfrm rot="20766983">
            <a:off x="8376256" y="773668"/>
            <a:ext cx="1662571" cy="369332"/>
          </a:xfrm>
          <a:prstGeom prst="rect">
            <a:avLst/>
          </a:prstGeom>
          <a:noFill/>
        </p:spPr>
        <p:txBody>
          <a:bodyPr wrap="none" rtlCol="0">
            <a:spAutoFit/>
          </a:bodyPr>
          <a:lstStyle/>
          <a:p>
            <a:r>
              <a:rPr lang="en-US" dirty="0">
                <a:solidFill>
                  <a:schemeClr val="accent6">
                    <a:lumMod val="75000"/>
                  </a:schemeClr>
                </a:solidFill>
              </a:rPr>
              <a:t>synchrotron fan</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FA8690A-5298-D864-14FC-7A700F583536}"/>
                  </a:ext>
                </a:extLst>
              </p:cNvPr>
              <p:cNvSpPr txBox="1"/>
              <p:nvPr/>
            </p:nvSpPr>
            <p:spPr>
              <a:xfrm>
                <a:off x="9677399" y="4294093"/>
                <a:ext cx="694100"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𝑩</m:t>
                          </m:r>
                        </m:e>
                      </m:acc>
                      <m:r>
                        <a:rPr lang="en-US" b="1" i="1" smtClean="0">
                          <a:solidFill>
                            <a:srgbClr val="002060"/>
                          </a:solidFill>
                          <a:latin typeface="Cambria Math" panose="02040503050406030204" pitchFamily="18" charset="0"/>
                        </a:rPr>
                        <m:t>↑</m:t>
                      </m:r>
                      <m:r>
                        <a:rPr lang="en-US" b="1" i="1" smtClean="0">
                          <a:solidFill>
                            <a:srgbClr val="002060"/>
                          </a:solidFill>
                          <a:latin typeface="Cambria Math" panose="02040503050406030204" pitchFamily="18" charset="0"/>
                        </a:rPr>
                        <m:t>↓</m:t>
                      </m:r>
                      <m:acc>
                        <m:accPr>
                          <m:chr m:val="⃗"/>
                          <m:ctrlPr>
                            <a:rPr lang="en-US" b="1" i="1" smtClean="0">
                              <a:solidFill>
                                <a:schemeClr val="accent2"/>
                              </a:solidFill>
                              <a:latin typeface="Cambria Math" panose="02040503050406030204" pitchFamily="18" charset="0"/>
                            </a:rPr>
                          </m:ctrlPr>
                        </m:accPr>
                        <m:e>
                          <m:r>
                            <a:rPr lang="en-US" b="1" i="1" smtClean="0">
                              <a:solidFill>
                                <a:schemeClr val="accent2"/>
                              </a:solidFill>
                              <a:latin typeface="Cambria Math" panose="02040503050406030204" pitchFamily="18" charset="0"/>
                            </a:rPr>
                            <m:t>𝑺</m:t>
                          </m:r>
                        </m:e>
                      </m:acc>
                    </m:oMath>
                  </m:oMathPara>
                </a14:m>
                <a:endParaRPr lang="en-US" b="1" dirty="0">
                  <a:solidFill>
                    <a:srgbClr val="002060"/>
                  </a:solidFill>
                </a:endParaRPr>
              </a:p>
            </p:txBody>
          </p:sp>
        </mc:Choice>
        <mc:Fallback>
          <p:sp>
            <p:nvSpPr>
              <p:cNvPr id="12" name="TextBox 11">
                <a:extLst>
                  <a:ext uri="{FF2B5EF4-FFF2-40B4-BE49-F238E27FC236}">
                    <a16:creationId xmlns:a16="http://schemas.microsoft.com/office/drawing/2014/main" id="{FFA8690A-5298-D864-14FC-7A700F583536}"/>
                  </a:ext>
                </a:extLst>
              </p:cNvPr>
              <p:cNvSpPr txBox="1">
                <a:spLocks noRot="1" noChangeAspect="1" noMove="1" noResize="1" noEditPoints="1" noAdjustHandles="1" noChangeArrowheads="1" noChangeShapeType="1" noTextEdit="1"/>
              </p:cNvSpPr>
              <p:nvPr/>
            </p:nvSpPr>
            <p:spPr>
              <a:xfrm>
                <a:off x="9677399" y="4294093"/>
                <a:ext cx="694100" cy="312458"/>
              </a:xfrm>
              <a:prstGeom prst="rect">
                <a:avLst/>
              </a:prstGeom>
              <a:blipFill>
                <a:blip r:embed="rId5"/>
                <a:stretch>
                  <a:fillRect l="-7018" r="-8772" b="-57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1707CE-81C5-925E-54F1-3643BDB19D2A}"/>
                  </a:ext>
                </a:extLst>
              </p:cNvPr>
              <p:cNvSpPr txBox="1"/>
              <p:nvPr/>
            </p:nvSpPr>
            <p:spPr>
              <a:xfrm>
                <a:off x="10812099" y="4757091"/>
                <a:ext cx="694101"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2060"/>
                              </a:solidFill>
                              <a:latin typeface="Cambria Math" panose="02040503050406030204" pitchFamily="18" charset="0"/>
                            </a:rPr>
                          </m:ctrlPr>
                        </m:accPr>
                        <m:e>
                          <m:r>
                            <a:rPr lang="en-US" b="1" i="1" smtClean="0">
                              <a:solidFill>
                                <a:srgbClr val="0070C0"/>
                              </a:solidFill>
                              <a:latin typeface="Cambria Math" panose="02040503050406030204" pitchFamily="18" charset="0"/>
                            </a:rPr>
                            <m:t>𝑩</m:t>
                          </m:r>
                        </m:e>
                      </m:acc>
                      <m:r>
                        <a:rPr lang="en-US" b="1" i="1" smtClean="0">
                          <a:solidFill>
                            <a:srgbClr val="002060"/>
                          </a:solidFill>
                          <a:latin typeface="Cambria Math" panose="02040503050406030204" pitchFamily="18" charset="0"/>
                        </a:rPr>
                        <m:t>↑</m:t>
                      </m:r>
                      <m:r>
                        <a:rPr lang="en-US" b="1" i="1" smtClean="0">
                          <a:solidFill>
                            <a:srgbClr val="002060"/>
                          </a:solidFill>
                          <a:latin typeface="Cambria Math" panose="02040503050406030204" pitchFamily="18" charset="0"/>
                        </a:rPr>
                        <m:t>↑</m:t>
                      </m:r>
                      <m:acc>
                        <m:accPr>
                          <m:chr m:val="⃗"/>
                          <m:ctrlPr>
                            <a:rPr lang="en-US" b="1" i="1" smtClean="0">
                              <a:solidFill>
                                <a:schemeClr val="accent2"/>
                              </a:solidFill>
                              <a:latin typeface="Cambria Math" panose="02040503050406030204" pitchFamily="18" charset="0"/>
                            </a:rPr>
                          </m:ctrlPr>
                        </m:accPr>
                        <m:e>
                          <m:r>
                            <a:rPr lang="en-US" b="1" i="1" smtClean="0">
                              <a:solidFill>
                                <a:schemeClr val="accent2"/>
                              </a:solidFill>
                              <a:latin typeface="Cambria Math" panose="02040503050406030204" pitchFamily="18" charset="0"/>
                            </a:rPr>
                            <m:t>𝑺</m:t>
                          </m:r>
                        </m:e>
                      </m:acc>
                    </m:oMath>
                  </m:oMathPara>
                </a14:m>
                <a:endParaRPr lang="en-US" b="1" dirty="0">
                  <a:solidFill>
                    <a:srgbClr val="002060"/>
                  </a:solidFill>
                </a:endParaRPr>
              </a:p>
            </p:txBody>
          </p:sp>
        </mc:Choice>
        <mc:Fallback>
          <p:sp>
            <p:nvSpPr>
              <p:cNvPr id="13" name="TextBox 12">
                <a:extLst>
                  <a:ext uri="{FF2B5EF4-FFF2-40B4-BE49-F238E27FC236}">
                    <a16:creationId xmlns:a16="http://schemas.microsoft.com/office/drawing/2014/main" id="{BD1707CE-81C5-925E-54F1-3643BDB19D2A}"/>
                  </a:ext>
                </a:extLst>
              </p:cNvPr>
              <p:cNvSpPr txBox="1">
                <a:spLocks noRot="1" noChangeAspect="1" noMove="1" noResize="1" noEditPoints="1" noAdjustHandles="1" noChangeArrowheads="1" noChangeShapeType="1" noTextEdit="1"/>
              </p:cNvSpPr>
              <p:nvPr/>
            </p:nvSpPr>
            <p:spPr>
              <a:xfrm>
                <a:off x="10812099" y="4757091"/>
                <a:ext cx="694101" cy="312458"/>
              </a:xfrm>
              <a:prstGeom prst="rect">
                <a:avLst/>
              </a:prstGeom>
              <a:blipFill>
                <a:blip r:embed="rId6"/>
                <a:stretch>
                  <a:fillRect l="-7895" r="-7895" b="-576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647227-EEE1-8A27-2E69-0F26FF235470}"/>
              </a:ext>
            </a:extLst>
          </p:cNvPr>
          <p:cNvCxnSpPr>
            <a:cxnSpLocks/>
          </p:cNvCxnSpPr>
          <p:nvPr/>
        </p:nvCxnSpPr>
        <p:spPr>
          <a:xfrm>
            <a:off x="9905999" y="4979893"/>
            <a:ext cx="518296" cy="554505"/>
          </a:xfrm>
          <a:prstGeom prst="straightConnector1">
            <a:avLst/>
          </a:prstGeom>
          <a:ln>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9DE385-D6DE-64E4-24B2-E356E87F9BD5}"/>
              </a:ext>
            </a:extLst>
          </p:cNvPr>
          <p:cNvCxnSpPr>
            <a:cxnSpLocks/>
          </p:cNvCxnSpPr>
          <p:nvPr/>
        </p:nvCxnSpPr>
        <p:spPr>
          <a:xfrm flipV="1">
            <a:off x="9143999" y="3989293"/>
            <a:ext cx="0" cy="210670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FD5CFE-6F1B-965C-E6CE-0FB4D6A954DC}"/>
              </a:ext>
            </a:extLst>
          </p:cNvPr>
          <p:cNvCxnSpPr>
            <a:cxnSpLocks/>
          </p:cNvCxnSpPr>
          <p:nvPr/>
        </p:nvCxnSpPr>
        <p:spPr>
          <a:xfrm>
            <a:off x="9296399" y="497989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E69E37-215D-889E-2D57-AE512E475971}"/>
              </a:ext>
            </a:extLst>
          </p:cNvPr>
          <p:cNvCxnSpPr>
            <a:cxnSpLocks/>
          </p:cNvCxnSpPr>
          <p:nvPr/>
        </p:nvCxnSpPr>
        <p:spPr>
          <a:xfrm>
            <a:off x="10363199" y="551329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F77965B-5885-D74D-1202-9E316F897C50}"/>
              </a:ext>
            </a:extLst>
          </p:cNvPr>
          <p:cNvCxnSpPr>
            <a:cxnSpLocks/>
          </p:cNvCxnSpPr>
          <p:nvPr/>
        </p:nvCxnSpPr>
        <p:spPr>
          <a:xfrm flipV="1">
            <a:off x="9494519" y="4598893"/>
            <a:ext cx="0" cy="731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Arrow: Up 19">
            <a:extLst>
              <a:ext uri="{FF2B5EF4-FFF2-40B4-BE49-F238E27FC236}">
                <a16:creationId xmlns:a16="http://schemas.microsoft.com/office/drawing/2014/main" id="{A4BFA39F-2BAA-89DD-5C97-345A446F380E}"/>
              </a:ext>
            </a:extLst>
          </p:cNvPr>
          <p:cNvSpPr/>
          <p:nvPr/>
        </p:nvSpPr>
        <p:spPr>
          <a:xfrm>
            <a:off x="9570719" y="4736053"/>
            <a:ext cx="18288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DDFE0EE-C588-E0CA-5FF8-61692611E20F}"/>
              </a:ext>
            </a:extLst>
          </p:cNvPr>
          <p:cNvCxnSpPr>
            <a:cxnSpLocks/>
          </p:cNvCxnSpPr>
          <p:nvPr/>
        </p:nvCxnSpPr>
        <p:spPr>
          <a:xfrm flipV="1">
            <a:off x="10637519" y="5162773"/>
            <a:ext cx="0" cy="731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Arrow: Up 21">
            <a:extLst>
              <a:ext uri="{FF2B5EF4-FFF2-40B4-BE49-F238E27FC236}">
                <a16:creationId xmlns:a16="http://schemas.microsoft.com/office/drawing/2014/main" id="{74C5803A-EC7C-6988-C43D-98F0ED211541}"/>
              </a:ext>
            </a:extLst>
          </p:cNvPr>
          <p:cNvSpPr/>
          <p:nvPr/>
        </p:nvSpPr>
        <p:spPr>
          <a:xfrm flipV="1">
            <a:off x="10713719" y="5299933"/>
            <a:ext cx="18288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EFE8F584-07F1-1F57-1D04-3448101805FD}"/>
              </a:ext>
            </a:extLst>
          </p:cNvPr>
          <p:cNvSpPr/>
          <p:nvPr/>
        </p:nvSpPr>
        <p:spPr>
          <a:xfrm rot="18921447">
            <a:off x="6816498" y="1413102"/>
            <a:ext cx="2743200" cy="2743200"/>
          </a:xfrm>
          <a:prstGeom prst="arc">
            <a:avLst>
              <a:gd name="adj1" fmla="val 15953564"/>
              <a:gd name="adj2" fmla="val 2538427"/>
            </a:avLst>
          </a:prstGeom>
          <a:solidFill>
            <a:schemeClr val="bg1"/>
          </a:solidFill>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10" name="Flowchart: Summing Junction 9">
            <a:extLst>
              <a:ext uri="{FF2B5EF4-FFF2-40B4-BE49-F238E27FC236}">
                <a16:creationId xmlns:a16="http://schemas.microsoft.com/office/drawing/2014/main" id="{F545CDB2-4F52-B38A-DB87-49173C2B10B7}"/>
              </a:ext>
            </a:extLst>
          </p:cNvPr>
          <p:cNvSpPr/>
          <p:nvPr/>
        </p:nvSpPr>
        <p:spPr>
          <a:xfrm>
            <a:off x="8050938" y="2647542"/>
            <a:ext cx="274320" cy="274320"/>
          </a:xfrm>
          <a:prstGeom prst="flowChartSummingJuncti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E9240E-513D-1422-CD62-545601BE1CDB}"/>
                  </a:ext>
                </a:extLst>
              </p:cNvPr>
              <p:cNvSpPr txBox="1"/>
              <p:nvPr/>
            </p:nvSpPr>
            <p:spPr>
              <a:xfrm>
                <a:off x="8382000" y="2661202"/>
                <a:ext cx="219612"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2060"/>
                              </a:solidFill>
                              <a:latin typeface="Cambria Math" panose="02040503050406030204" pitchFamily="18" charset="0"/>
                            </a:rPr>
                          </m:ctrlPr>
                        </m:accPr>
                        <m:e>
                          <m:r>
                            <a:rPr lang="en-US" b="1" i="1" smtClean="0">
                              <a:solidFill>
                                <a:srgbClr val="002060"/>
                              </a:solidFill>
                              <a:latin typeface="Cambria Math" panose="02040503050406030204" pitchFamily="18" charset="0"/>
                            </a:rPr>
                            <m:t>𝑩</m:t>
                          </m:r>
                        </m:e>
                      </m:acc>
                    </m:oMath>
                  </m:oMathPara>
                </a14:m>
                <a:endParaRPr lang="en-US" b="1" dirty="0">
                  <a:solidFill>
                    <a:srgbClr val="002060"/>
                  </a:solidFill>
                </a:endParaRPr>
              </a:p>
            </p:txBody>
          </p:sp>
        </mc:Choice>
        <mc:Fallback xmlns="">
          <p:sp>
            <p:nvSpPr>
              <p:cNvPr id="11" name="TextBox 10">
                <a:extLst>
                  <a:ext uri="{FF2B5EF4-FFF2-40B4-BE49-F238E27FC236}">
                    <a16:creationId xmlns:a16="http://schemas.microsoft.com/office/drawing/2014/main" id="{37E9240E-513D-1422-CD62-545601BE1CDB}"/>
                  </a:ext>
                </a:extLst>
              </p:cNvPr>
              <p:cNvSpPr txBox="1">
                <a:spLocks noRot="1" noChangeAspect="1" noMove="1" noResize="1" noEditPoints="1" noAdjustHandles="1" noChangeArrowheads="1" noChangeShapeType="1" noTextEdit="1"/>
              </p:cNvSpPr>
              <p:nvPr/>
            </p:nvSpPr>
            <p:spPr>
              <a:xfrm>
                <a:off x="8382000" y="2661202"/>
                <a:ext cx="219612" cy="310598"/>
              </a:xfrm>
              <a:prstGeom prst="rect">
                <a:avLst/>
              </a:prstGeom>
              <a:blipFill>
                <a:blip r:embed="rId7"/>
                <a:stretch>
                  <a:fillRect l="-25000" r="-22222" b="-58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313135D5-31A3-441F-53F3-8FBEC6862F02}"/>
                  </a:ext>
                </a:extLst>
              </p:cNvPr>
              <p:cNvSpPr txBox="1"/>
              <p:nvPr/>
            </p:nvSpPr>
            <p:spPr>
              <a:xfrm>
                <a:off x="8709189" y="3913093"/>
                <a:ext cx="2062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oMath>
                  </m:oMathPara>
                </a14:m>
                <a:endParaRPr lang="en-US" dirty="0"/>
              </a:p>
            </p:txBody>
          </p:sp>
        </mc:Choice>
        <mc:Fallback>
          <p:sp>
            <p:nvSpPr>
              <p:cNvPr id="16" name="TextBox 15">
                <a:extLst>
                  <a:ext uri="{FF2B5EF4-FFF2-40B4-BE49-F238E27FC236}">
                    <a16:creationId xmlns:a16="http://schemas.microsoft.com/office/drawing/2014/main" id="{313135D5-31A3-441F-53F3-8FBEC6862F02}"/>
                  </a:ext>
                </a:extLst>
              </p:cNvPr>
              <p:cNvSpPr txBox="1">
                <a:spLocks noRot="1" noChangeAspect="1" noMove="1" noResize="1" noEditPoints="1" noAdjustHandles="1" noChangeArrowheads="1" noChangeShapeType="1" noTextEdit="1"/>
              </p:cNvSpPr>
              <p:nvPr/>
            </p:nvSpPr>
            <p:spPr>
              <a:xfrm>
                <a:off x="8709189" y="3913093"/>
                <a:ext cx="206210" cy="276999"/>
              </a:xfrm>
              <a:prstGeom prst="rect">
                <a:avLst/>
              </a:prstGeom>
              <a:blipFill>
                <a:blip r:embed="rId8"/>
                <a:stretch>
                  <a:fillRect l="-30303" r="-24242" b="-6667"/>
                </a:stretch>
              </a:blipFill>
            </p:spPr>
            <p:txBody>
              <a:bodyPr/>
              <a:lstStyle/>
              <a:p>
                <a:r>
                  <a:rPr lang="en-US">
                    <a:noFill/>
                  </a:rPr>
                  <a:t> </a:t>
                </a:r>
              </a:p>
            </p:txBody>
          </p:sp>
        </mc:Fallback>
      </mc:AlternateContent>
    </p:spTree>
    <p:extLst>
      <p:ext uri="{BB962C8B-B14F-4D97-AF65-F5344CB8AC3E}">
        <p14:creationId xmlns:p14="http://schemas.microsoft.com/office/powerpoint/2010/main" val="130292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7FE6-DFE5-A0B4-E128-7CFC5843C807}"/>
              </a:ext>
            </a:extLst>
          </p:cNvPr>
          <p:cNvSpPr>
            <a:spLocks noGrp="1"/>
          </p:cNvSpPr>
          <p:nvPr>
            <p:ph type="title"/>
          </p:nvPr>
        </p:nvSpPr>
        <p:spPr/>
        <p:txBody>
          <a:bodyPr/>
          <a:lstStyle/>
          <a:p>
            <a:r>
              <a:rPr lang="en-US" dirty="0"/>
              <a:t>Electrons Are Not Hadrons</a:t>
            </a:r>
          </a:p>
        </p:txBody>
      </p:sp>
      <p:sp>
        <p:nvSpPr>
          <p:cNvPr id="3" name="Slide Number Placeholder 2">
            <a:extLst>
              <a:ext uri="{FF2B5EF4-FFF2-40B4-BE49-F238E27FC236}">
                <a16:creationId xmlns:a16="http://schemas.microsoft.com/office/drawing/2014/main" id="{217CE391-3C68-B3AB-806E-DB7125D8BADB}"/>
              </a:ext>
            </a:extLst>
          </p:cNvPr>
          <p:cNvSpPr>
            <a:spLocks noGrp="1"/>
          </p:cNvSpPr>
          <p:nvPr>
            <p:ph type="sldNum" sz="quarter" idx="10"/>
          </p:nvPr>
        </p:nvSpPr>
        <p:spPr/>
        <p:txBody>
          <a:bodyPr/>
          <a:lstStyle/>
          <a:p>
            <a:fld id="{DF69D58E-C59B-4BE3-83E0-B1C1287A8E5B}" type="slidenum">
              <a:rPr lang="en-US" smtClean="0"/>
              <a:pPr/>
              <a:t>64</a:t>
            </a:fld>
            <a:endParaRPr lang="en-US"/>
          </a:p>
        </p:txBody>
      </p:sp>
      <p:sp>
        <p:nvSpPr>
          <p:cNvPr id="4" name="TextBox 3">
            <a:extLst>
              <a:ext uri="{FF2B5EF4-FFF2-40B4-BE49-F238E27FC236}">
                <a16:creationId xmlns:a16="http://schemas.microsoft.com/office/drawing/2014/main" id="{5BF0E12B-5965-2073-3514-E72A57DD077C}"/>
              </a:ext>
            </a:extLst>
          </p:cNvPr>
          <p:cNvSpPr txBox="1"/>
          <p:nvPr/>
        </p:nvSpPr>
        <p:spPr>
          <a:xfrm>
            <a:off x="304799" y="1316423"/>
            <a:ext cx="8077201" cy="107721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70C0"/>
                </a:solidFill>
              </a:rPr>
              <a:t>The electron in deep-inelastic scattering is probing the nucleon.</a:t>
            </a:r>
            <a:endParaRPr lang="en-US" dirty="0">
              <a:solidFill>
                <a:srgbClr val="0070C0"/>
              </a:solidFill>
            </a:endParaRPr>
          </a:p>
          <a:p>
            <a:pPr marL="285750" indent="-285750">
              <a:spcAft>
                <a:spcPts val="600"/>
              </a:spcAft>
              <a:buFont typeface="Arial" panose="020B0604020202020204" pitchFamily="34" charset="0"/>
              <a:buChar char="•"/>
            </a:pPr>
            <a:r>
              <a:rPr lang="en-US" b="0" dirty="0">
                <a:solidFill>
                  <a:srgbClr val="0070C0"/>
                </a:solidFill>
              </a:rPr>
              <a:t>Interactions </a:t>
            </a:r>
            <a:r>
              <a:rPr lang="en-US" dirty="0">
                <a:solidFill>
                  <a:srgbClr val="0070C0"/>
                </a:solidFill>
              </a:rPr>
              <a:t>with the electron are through electromagnetic force.</a:t>
            </a:r>
          </a:p>
          <a:p>
            <a:pPr marL="742950" lvl="1" indent="-285750">
              <a:spcAft>
                <a:spcPts val="600"/>
              </a:spcAft>
              <a:buFont typeface="Arial" panose="020B0604020202020204" pitchFamily="34" charset="0"/>
              <a:buChar char="•"/>
            </a:pPr>
            <a:r>
              <a:rPr lang="en-US" dirty="0">
                <a:solidFill>
                  <a:srgbClr val="0070C0"/>
                </a:solidFill>
              </a:rPr>
              <a:t>Use electromagnetic field or photon to determine electron polarization</a:t>
            </a:r>
          </a:p>
        </p:txBody>
      </p:sp>
      <p:pic>
        <p:nvPicPr>
          <p:cNvPr id="7" name="Picture 6">
            <a:extLst>
              <a:ext uri="{FF2B5EF4-FFF2-40B4-BE49-F238E27FC236}">
                <a16:creationId xmlns:a16="http://schemas.microsoft.com/office/drawing/2014/main" id="{0E31FF8F-F773-D659-3482-B3225D3AF8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48800" y="4458320"/>
            <a:ext cx="2118295" cy="1483376"/>
          </a:xfrm>
          <a:prstGeom prst="rect">
            <a:avLst/>
          </a:prstGeom>
        </p:spPr>
      </p:pic>
      <p:sp>
        <p:nvSpPr>
          <p:cNvPr id="8" name="TextBox 7">
            <a:extLst>
              <a:ext uri="{FF2B5EF4-FFF2-40B4-BE49-F238E27FC236}">
                <a16:creationId xmlns:a16="http://schemas.microsoft.com/office/drawing/2014/main" id="{31427FE1-E851-EF63-00FC-148AF05D8F34}"/>
              </a:ext>
            </a:extLst>
          </p:cNvPr>
          <p:cNvSpPr txBox="1"/>
          <p:nvPr/>
        </p:nvSpPr>
        <p:spPr>
          <a:xfrm>
            <a:off x="9339734" y="3886200"/>
            <a:ext cx="2255746"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Polarized Electron Source</a:t>
            </a:r>
          </a:p>
          <a:p>
            <a:r>
              <a:rPr lang="en-US" sz="1400" dirty="0">
                <a:latin typeface="Arial" panose="020B0604020202020204" pitchFamily="34" charset="0"/>
                <a:cs typeface="Arial" panose="020B0604020202020204" pitchFamily="34" charset="0"/>
              </a:rPr>
              <a:t>         (R&amp;D Prototype)</a:t>
            </a:r>
          </a:p>
        </p:txBody>
      </p:sp>
      <p:cxnSp>
        <p:nvCxnSpPr>
          <p:cNvPr id="11" name="Straight Arrow Connector 10">
            <a:extLst>
              <a:ext uri="{FF2B5EF4-FFF2-40B4-BE49-F238E27FC236}">
                <a16:creationId xmlns:a16="http://schemas.microsoft.com/office/drawing/2014/main" id="{22C49423-57B6-0FB4-7FB4-4BCBE1059C9A}"/>
              </a:ext>
            </a:extLst>
          </p:cNvPr>
          <p:cNvCxnSpPr>
            <a:cxnSpLocks/>
          </p:cNvCxnSpPr>
          <p:nvPr/>
        </p:nvCxnSpPr>
        <p:spPr>
          <a:xfrm flipV="1">
            <a:off x="1661160" y="4191000"/>
            <a:ext cx="0" cy="23774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A71152B-812A-57EE-94F5-C029154F1FAC}"/>
              </a:ext>
            </a:extLst>
          </p:cNvPr>
          <p:cNvCxnSpPr>
            <a:cxnSpLocks/>
          </p:cNvCxnSpPr>
          <p:nvPr/>
        </p:nvCxnSpPr>
        <p:spPr>
          <a:xfrm>
            <a:off x="381000" y="4724400"/>
            <a:ext cx="26517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8D4129-4813-C061-86FB-0ED340610FB2}"/>
                  </a:ext>
                </a:extLst>
              </p:cNvPr>
              <p:cNvSpPr txBox="1"/>
              <p:nvPr/>
            </p:nvSpPr>
            <p:spPr>
              <a:xfrm>
                <a:off x="1763485" y="4114800"/>
                <a:ext cx="522515" cy="3539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𝑈</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𝑟</m:t>
                      </m:r>
                      <m:r>
                        <a:rPr lang="en-US" b="0" i="1" smtClean="0">
                          <a:solidFill>
                            <a:srgbClr val="0070C0"/>
                          </a:solidFill>
                          <a:latin typeface="Cambria Math" panose="02040503050406030204" pitchFamily="18" charset="0"/>
                        </a:rPr>
                        <m:t>)</m:t>
                      </m:r>
                    </m:oMath>
                  </m:oMathPara>
                </a14:m>
                <a:endParaRPr lang="en-US" dirty="0">
                  <a:solidFill>
                    <a:srgbClr val="0070C0"/>
                  </a:solidFill>
                </a:endParaRPr>
              </a:p>
            </p:txBody>
          </p:sp>
        </mc:Choice>
        <mc:Fallback xmlns="">
          <p:sp>
            <p:nvSpPr>
              <p:cNvPr id="14" name="TextBox 13">
                <a:extLst>
                  <a:ext uri="{FF2B5EF4-FFF2-40B4-BE49-F238E27FC236}">
                    <a16:creationId xmlns:a16="http://schemas.microsoft.com/office/drawing/2014/main" id="{088D4129-4813-C061-86FB-0ED340610FB2}"/>
                  </a:ext>
                </a:extLst>
              </p:cNvPr>
              <p:cNvSpPr txBox="1">
                <a:spLocks noRot="1" noChangeAspect="1" noMove="1" noResize="1" noEditPoints="1" noAdjustHandles="1" noChangeArrowheads="1" noChangeShapeType="1" noTextEdit="1"/>
              </p:cNvSpPr>
              <p:nvPr/>
            </p:nvSpPr>
            <p:spPr>
              <a:xfrm>
                <a:off x="1763485" y="4114800"/>
                <a:ext cx="522515" cy="353943"/>
              </a:xfrm>
              <a:prstGeom prst="rect">
                <a:avLst/>
              </a:prstGeom>
              <a:blipFill>
                <a:blip r:embed="rId4"/>
                <a:stretch>
                  <a:fillRect l="-9302" t="-1724" r="-15116" b="-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977BC2F-03C0-1ADB-6ECB-7B92FAD69FDE}"/>
                  </a:ext>
                </a:extLst>
              </p:cNvPr>
              <p:cNvSpPr txBox="1"/>
              <p:nvPr/>
            </p:nvSpPr>
            <p:spPr>
              <a:xfrm>
                <a:off x="2895600" y="4343400"/>
                <a:ext cx="166969" cy="353943"/>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𝑟</m:t>
                      </m:r>
                    </m:oMath>
                  </m:oMathPara>
                </a14:m>
                <a:endParaRPr lang="en-US" dirty="0">
                  <a:solidFill>
                    <a:srgbClr val="0070C0"/>
                  </a:solidFill>
                </a:endParaRPr>
              </a:p>
            </p:txBody>
          </p:sp>
        </mc:Choice>
        <mc:Fallback xmlns="">
          <p:sp>
            <p:nvSpPr>
              <p:cNvPr id="15" name="TextBox 14">
                <a:extLst>
                  <a:ext uri="{FF2B5EF4-FFF2-40B4-BE49-F238E27FC236}">
                    <a16:creationId xmlns:a16="http://schemas.microsoft.com/office/drawing/2014/main" id="{7977BC2F-03C0-1ADB-6ECB-7B92FAD69FDE}"/>
                  </a:ext>
                </a:extLst>
              </p:cNvPr>
              <p:cNvSpPr txBox="1">
                <a:spLocks noRot="1" noChangeAspect="1" noMove="1" noResize="1" noEditPoints="1" noAdjustHandles="1" noChangeArrowheads="1" noChangeShapeType="1" noTextEdit="1"/>
              </p:cNvSpPr>
              <p:nvPr/>
            </p:nvSpPr>
            <p:spPr>
              <a:xfrm>
                <a:off x="2895600" y="4343400"/>
                <a:ext cx="166969" cy="353943"/>
              </a:xfrm>
              <a:prstGeom prst="rect">
                <a:avLst/>
              </a:prstGeom>
              <a:blipFill>
                <a:blip r:embed="rId5"/>
                <a:stretch>
                  <a:fillRect l="-22222" r="-18519"/>
                </a:stretch>
              </a:blipFill>
            </p:spPr>
            <p:txBody>
              <a:bodyPr/>
              <a:lstStyle/>
              <a:p>
                <a:r>
                  <a:rPr lang="en-US">
                    <a:noFill/>
                  </a:rPr>
                  <a:t> </a:t>
                </a:r>
              </a:p>
            </p:txBody>
          </p:sp>
        </mc:Fallback>
      </mc:AlternateContent>
      <p:sp>
        <p:nvSpPr>
          <p:cNvPr id="16" name="Freeform: Shape 15">
            <a:extLst>
              <a:ext uri="{FF2B5EF4-FFF2-40B4-BE49-F238E27FC236}">
                <a16:creationId xmlns:a16="http://schemas.microsoft.com/office/drawing/2014/main" id="{98A24A34-8C8B-AA5D-C77B-B4691306E0FE}"/>
              </a:ext>
            </a:extLst>
          </p:cNvPr>
          <p:cNvSpPr/>
          <p:nvPr/>
        </p:nvSpPr>
        <p:spPr>
          <a:xfrm>
            <a:off x="1752600" y="4892040"/>
            <a:ext cx="1188720" cy="1737360"/>
          </a:xfrm>
          <a:custGeom>
            <a:avLst/>
            <a:gdLst>
              <a:gd name="connsiteX0" fmla="*/ 0 w 1346662"/>
              <a:gd name="connsiteY0" fmla="*/ 1704109 h 1704109"/>
              <a:gd name="connsiteX1" fmla="*/ 349135 w 1346662"/>
              <a:gd name="connsiteY1" fmla="*/ 382386 h 1704109"/>
              <a:gd name="connsiteX2" fmla="*/ 1346662 w 1346662"/>
              <a:gd name="connsiteY2" fmla="*/ 0 h 1704109"/>
            </a:gdLst>
            <a:ahLst/>
            <a:cxnLst>
              <a:cxn ang="0">
                <a:pos x="connsiteX0" y="connsiteY0"/>
              </a:cxn>
              <a:cxn ang="0">
                <a:pos x="connsiteX1" y="connsiteY1"/>
              </a:cxn>
              <a:cxn ang="0">
                <a:pos x="connsiteX2" y="connsiteY2"/>
              </a:cxn>
            </a:cxnLst>
            <a:rect l="l" t="t" r="r" b="b"/>
            <a:pathLst>
              <a:path w="1346662" h="1704109">
                <a:moveTo>
                  <a:pt x="0" y="1704109"/>
                </a:moveTo>
                <a:cubicBezTo>
                  <a:pt x="62345" y="1185256"/>
                  <a:pt x="124691" y="666404"/>
                  <a:pt x="349135" y="382386"/>
                </a:cubicBezTo>
                <a:cubicBezTo>
                  <a:pt x="573579" y="98368"/>
                  <a:pt x="960120" y="49184"/>
                  <a:pt x="1346662" y="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0D8F802-2439-EBB1-01F1-8B165C1B1503}"/>
              </a:ext>
            </a:extLst>
          </p:cNvPr>
          <p:cNvSpPr/>
          <p:nvPr/>
        </p:nvSpPr>
        <p:spPr>
          <a:xfrm flipH="1">
            <a:off x="381000" y="4892040"/>
            <a:ext cx="1188720" cy="1737360"/>
          </a:xfrm>
          <a:custGeom>
            <a:avLst/>
            <a:gdLst>
              <a:gd name="connsiteX0" fmla="*/ 0 w 1346662"/>
              <a:gd name="connsiteY0" fmla="*/ 1704109 h 1704109"/>
              <a:gd name="connsiteX1" fmla="*/ 349135 w 1346662"/>
              <a:gd name="connsiteY1" fmla="*/ 382386 h 1704109"/>
              <a:gd name="connsiteX2" fmla="*/ 1346662 w 1346662"/>
              <a:gd name="connsiteY2" fmla="*/ 0 h 1704109"/>
            </a:gdLst>
            <a:ahLst/>
            <a:cxnLst>
              <a:cxn ang="0">
                <a:pos x="connsiteX0" y="connsiteY0"/>
              </a:cxn>
              <a:cxn ang="0">
                <a:pos x="connsiteX1" y="connsiteY1"/>
              </a:cxn>
              <a:cxn ang="0">
                <a:pos x="connsiteX2" y="connsiteY2"/>
              </a:cxn>
            </a:cxnLst>
            <a:rect l="l" t="t" r="r" b="b"/>
            <a:pathLst>
              <a:path w="1346662" h="1704109">
                <a:moveTo>
                  <a:pt x="0" y="1704109"/>
                </a:moveTo>
                <a:cubicBezTo>
                  <a:pt x="62345" y="1185256"/>
                  <a:pt x="124691" y="666404"/>
                  <a:pt x="349135" y="382386"/>
                </a:cubicBezTo>
                <a:cubicBezTo>
                  <a:pt x="573579" y="98368"/>
                  <a:pt x="960120" y="49184"/>
                  <a:pt x="1346662" y="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0C7DB1C-F720-6F08-E0E1-8995E0BD5694}"/>
              </a:ext>
            </a:extLst>
          </p:cNvPr>
          <p:cNvSpPr/>
          <p:nvPr/>
        </p:nvSpPr>
        <p:spPr>
          <a:xfrm>
            <a:off x="1752600" y="4800600"/>
            <a:ext cx="1188720" cy="1828800"/>
          </a:xfrm>
          <a:custGeom>
            <a:avLst/>
            <a:gdLst>
              <a:gd name="connsiteX0" fmla="*/ 0 w 1346662"/>
              <a:gd name="connsiteY0" fmla="*/ 1704109 h 1704109"/>
              <a:gd name="connsiteX1" fmla="*/ 349135 w 1346662"/>
              <a:gd name="connsiteY1" fmla="*/ 382386 h 1704109"/>
              <a:gd name="connsiteX2" fmla="*/ 1346662 w 1346662"/>
              <a:gd name="connsiteY2" fmla="*/ 0 h 1704109"/>
            </a:gdLst>
            <a:ahLst/>
            <a:cxnLst>
              <a:cxn ang="0">
                <a:pos x="connsiteX0" y="connsiteY0"/>
              </a:cxn>
              <a:cxn ang="0">
                <a:pos x="connsiteX1" y="connsiteY1"/>
              </a:cxn>
              <a:cxn ang="0">
                <a:pos x="connsiteX2" y="connsiteY2"/>
              </a:cxn>
            </a:cxnLst>
            <a:rect l="l" t="t" r="r" b="b"/>
            <a:pathLst>
              <a:path w="1346662" h="1704109">
                <a:moveTo>
                  <a:pt x="0" y="1704109"/>
                </a:moveTo>
                <a:cubicBezTo>
                  <a:pt x="62345" y="1185256"/>
                  <a:pt x="124691" y="666404"/>
                  <a:pt x="349135" y="382386"/>
                </a:cubicBezTo>
                <a:cubicBezTo>
                  <a:pt x="573579" y="98368"/>
                  <a:pt x="960120" y="49184"/>
                  <a:pt x="134666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4512CF-29FF-4935-4897-3E10AF27AE97}"/>
              </a:ext>
            </a:extLst>
          </p:cNvPr>
          <p:cNvSpPr/>
          <p:nvPr/>
        </p:nvSpPr>
        <p:spPr>
          <a:xfrm flipH="1">
            <a:off x="381000" y="4983480"/>
            <a:ext cx="1188720" cy="1645920"/>
          </a:xfrm>
          <a:custGeom>
            <a:avLst/>
            <a:gdLst>
              <a:gd name="connsiteX0" fmla="*/ 0 w 1346662"/>
              <a:gd name="connsiteY0" fmla="*/ 1704109 h 1704109"/>
              <a:gd name="connsiteX1" fmla="*/ 349135 w 1346662"/>
              <a:gd name="connsiteY1" fmla="*/ 382386 h 1704109"/>
              <a:gd name="connsiteX2" fmla="*/ 1346662 w 1346662"/>
              <a:gd name="connsiteY2" fmla="*/ 0 h 1704109"/>
            </a:gdLst>
            <a:ahLst/>
            <a:cxnLst>
              <a:cxn ang="0">
                <a:pos x="connsiteX0" y="connsiteY0"/>
              </a:cxn>
              <a:cxn ang="0">
                <a:pos x="connsiteX1" y="connsiteY1"/>
              </a:cxn>
              <a:cxn ang="0">
                <a:pos x="connsiteX2" y="connsiteY2"/>
              </a:cxn>
            </a:cxnLst>
            <a:rect l="l" t="t" r="r" b="b"/>
            <a:pathLst>
              <a:path w="1346662" h="1704109">
                <a:moveTo>
                  <a:pt x="0" y="1704109"/>
                </a:moveTo>
                <a:cubicBezTo>
                  <a:pt x="62345" y="1185256"/>
                  <a:pt x="124691" y="666404"/>
                  <a:pt x="349135" y="382386"/>
                </a:cubicBezTo>
                <a:cubicBezTo>
                  <a:pt x="573579" y="98368"/>
                  <a:pt x="960120" y="49184"/>
                  <a:pt x="134666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0" name="Picture 19">
            <a:extLst>
              <a:ext uri="{FF2B5EF4-FFF2-40B4-BE49-F238E27FC236}">
                <a16:creationId xmlns:a16="http://schemas.microsoft.com/office/drawing/2014/main" id="{14B79B82-FD29-CDD3-A291-1A3E0846375B}"/>
              </a:ext>
            </a:extLst>
          </p:cNvPr>
          <p:cNvPicPr>
            <a:picLocks noChangeAspect="1"/>
          </p:cNvPicPr>
          <p:nvPr/>
        </p:nvPicPr>
        <p:blipFill>
          <a:blip r:embed="rId6"/>
          <a:stretch>
            <a:fillRect/>
          </a:stretch>
        </p:blipFill>
        <p:spPr>
          <a:xfrm>
            <a:off x="3429106" y="4508403"/>
            <a:ext cx="2025754" cy="1892397"/>
          </a:xfrm>
          <a:prstGeom prst="rect">
            <a:avLst/>
          </a:prstGeom>
        </p:spPr>
      </p:pic>
      <p:sp>
        <p:nvSpPr>
          <p:cNvPr id="21" name="TextBox 20">
            <a:extLst>
              <a:ext uri="{FF2B5EF4-FFF2-40B4-BE49-F238E27FC236}">
                <a16:creationId xmlns:a16="http://schemas.microsoft.com/office/drawing/2014/main" id="{30C16EDE-9DE8-84A5-E122-4FC588838A98}"/>
              </a:ext>
            </a:extLst>
          </p:cNvPr>
          <p:cNvSpPr txBox="1"/>
          <p:nvPr/>
        </p:nvSpPr>
        <p:spPr>
          <a:xfrm>
            <a:off x="643063" y="3505200"/>
            <a:ext cx="2127634" cy="461665"/>
          </a:xfrm>
          <a:prstGeom prst="rect">
            <a:avLst/>
          </a:prstGeom>
          <a:noFill/>
        </p:spPr>
        <p:txBody>
          <a:bodyPr wrap="none" rtlCol="0">
            <a:spAutoFit/>
          </a:bodyPr>
          <a:lstStyle/>
          <a:p>
            <a:pPr algn="l">
              <a:spcAft>
                <a:spcPts val="600"/>
              </a:spcAft>
            </a:pPr>
            <a:r>
              <a:rPr lang="en-US" sz="2400" dirty="0"/>
              <a:t>Mott Scattering</a:t>
            </a:r>
          </a:p>
        </p:txBody>
      </p:sp>
      <p:sp>
        <p:nvSpPr>
          <p:cNvPr id="22" name="TextBox 21">
            <a:extLst>
              <a:ext uri="{FF2B5EF4-FFF2-40B4-BE49-F238E27FC236}">
                <a16:creationId xmlns:a16="http://schemas.microsoft.com/office/drawing/2014/main" id="{721D7034-274F-2CF2-13E5-C46C35C59D4C}"/>
              </a:ext>
            </a:extLst>
          </p:cNvPr>
          <p:cNvSpPr txBox="1"/>
          <p:nvPr/>
        </p:nvSpPr>
        <p:spPr>
          <a:xfrm>
            <a:off x="3276600" y="3505200"/>
            <a:ext cx="2330766" cy="461665"/>
          </a:xfrm>
          <a:prstGeom prst="rect">
            <a:avLst/>
          </a:prstGeom>
          <a:noFill/>
        </p:spPr>
        <p:txBody>
          <a:bodyPr wrap="none" rtlCol="0">
            <a:spAutoFit/>
          </a:bodyPr>
          <a:lstStyle/>
          <a:p>
            <a:pPr algn="l">
              <a:spcAft>
                <a:spcPts val="600"/>
              </a:spcAft>
            </a:pPr>
            <a:r>
              <a:rPr lang="en-US" sz="2400" dirty="0" err="1"/>
              <a:t>Møller</a:t>
            </a:r>
            <a:r>
              <a:rPr lang="en-US" sz="2400" dirty="0"/>
              <a:t> Scattering</a:t>
            </a:r>
          </a:p>
        </p:txBody>
      </p:sp>
      <p:pic>
        <p:nvPicPr>
          <p:cNvPr id="1026" name="Picture 2" descr="undefined">
            <a:extLst>
              <a:ext uri="{FF2B5EF4-FFF2-40B4-BE49-F238E27FC236}">
                <a16:creationId xmlns:a16="http://schemas.microsoft.com/office/drawing/2014/main" id="{7BB57483-4332-4DCC-2649-CDB5E1DD283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27735" y="4508403"/>
            <a:ext cx="2135955" cy="1892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AA52A3-D6E2-5D9D-F0BF-A37B15B331A2}"/>
              </a:ext>
            </a:extLst>
          </p:cNvPr>
          <p:cNvPicPr>
            <a:picLocks noChangeAspect="1"/>
          </p:cNvPicPr>
          <p:nvPr/>
        </p:nvPicPr>
        <p:blipFill>
          <a:blip r:embed="rId8" cstate="print">
            <a:extLst>
              <a:ext uri="{28A0092B-C50C-407E-A947-70E740481C1C}">
                <a14:useLocalDpi xmlns:a14="http://schemas.microsoft.com/office/drawing/2010/main"/>
              </a:ext>
            </a:extLst>
          </a:blip>
          <a:stretch/>
        </p:blipFill>
        <p:spPr>
          <a:xfrm>
            <a:off x="8700259" y="762000"/>
            <a:ext cx="2729741" cy="267031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DB97149-087F-C81B-37F7-D5564C9056F6}"/>
              </a:ext>
            </a:extLst>
          </p:cNvPr>
          <p:cNvSpPr txBox="1"/>
          <p:nvPr/>
        </p:nvSpPr>
        <p:spPr>
          <a:xfrm>
            <a:off x="5867400" y="3505200"/>
            <a:ext cx="2656625" cy="461665"/>
          </a:xfrm>
          <a:prstGeom prst="rect">
            <a:avLst/>
          </a:prstGeom>
          <a:noFill/>
        </p:spPr>
        <p:txBody>
          <a:bodyPr wrap="none" rtlCol="0">
            <a:spAutoFit/>
          </a:bodyPr>
          <a:lstStyle/>
          <a:p>
            <a:pPr algn="l">
              <a:spcAft>
                <a:spcPts val="600"/>
              </a:spcAft>
            </a:pPr>
            <a:r>
              <a:rPr lang="en-US" sz="2400" dirty="0"/>
              <a:t>Compton Scattering</a:t>
            </a:r>
          </a:p>
        </p:txBody>
      </p:sp>
    </p:spTree>
    <p:extLst>
      <p:ext uri="{BB962C8B-B14F-4D97-AF65-F5344CB8AC3E}">
        <p14:creationId xmlns:p14="http://schemas.microsoft.com/office/powerpoint/2010/main" val="2689113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1032-E4E9-6191-5CB7-A6DDAF5F918B}"/>
              </a:ext>
            </a:extLst>
          </p:cNvPr>
          <p:cNvSpPr>
            <a:spLocks noGrp="1"/>
          </p:cNvSpPr>
          <p:nvPr>
            <p:ph type="title"/>
          </p:nvPr>
        </p:nvSpPr>
        <p:spPr/>
        <p:txBody>
          <a:bodyPr/>
          <a:lstStyle/>
          <a:p>
            <a:r>
              <a:rPr lang="en-US" dirty="0"/>
              <a:t>Mott Scattering</a:t>
            </a:r>
          </a:p>
        </p:txBody>
      </p:sp>
      <p:sp>
        <p:nvSpPr>
          <p:cNvPr id="3" name="Slide Number Placeholder 2">
            <a:extLst>
              <a:ext uri="{FF2B5EF4-FFF2-40B4-BE49-F238E27FC236}">
                <a16:creationId xmlns:a16="http://schemas.microsoft.com/office/drawing/2014/main" id="{A069F8F1-C712-48A8-FAD9-75432A237A1D}"/>
              </a:ext>
            </a:extLst>
          </p:cNvPr>
          <p:cNvSpPr>
            <a:spLocks noGrp="1"/>
          </p:cNvSpPr>
          <p:nvPr>
            <p:ph type="sldNum" sz="quarter" idx="10"/>
          </p:nvPr>
        </p:nvSpPr>
        <p:spPr/>
        <p:txBody>
          <a:bodyPr/>
          <a:lstStyle/>
          <a:p>
            <a:fld id="{DF69D58E-C59B-4BE3-83E0-B1C1287A8E5B}" type="slidenum">
              <a:rPr lang="en-US" smtClean="0"/>
              <a:pPr/>
              <a:t>65</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2237173-D9FA-BEF3-9477-E1040D3F9B7F}"/>
                  </a:ext>
                </a:extLst>
              </p:cNvPr>
              <p:cNvSpPr txBox="1"/>
              <p:nvPr/>
            </p:nvSpPr>
            <p:spPr>
              <a:xfrm>
                <a:off x="304800" y="1316423"/>
                <a:ext cx="6774180" cy="25810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00FF"/>
                    </a:solidFill>
                  </a:rPr>
                  <a:t>Spin-orbit coupling of the electron passing through the electromagnetic field of a nucleus</a:t>
                </a:r>
              </a:p>
              <a:p>
                <a:pPr marL="285750" indent="-285750">
                  <a:spcAft>
                    <a:spcPts val="600"/>
                  </a:spcAft>
                  <a:buFont typeface="Arial" panose="020B0604020202020204" pitchFamily="34" charset="0"/>
                  <a:buChar char="•"/>
                </a:pPr>
                <a:r>
                  <a:rPr lang="en-US" b="0" dirty="0">
                    <a:solidFill>
                      <a:srgbClr val="0000FF"/>
                    </a:solidFill>
                  </a:rPr>
                  <a:t>Electron experiences a magnetic field </a:t>
                </a:r>
                <a14:m>
                  <m:oMath xmlns:m="http://schemas.openxmlformats.org/officeDocument/2006/math">
                    <m:acc>
                      <m:accPr>
                        <m:chr m:val="⃗"/>
                        <m:ctrlPr>
                          <a:rPr lang="en-US" b="0" i="1" smtClean="0">
                            <a:solidFill>
                              <a:srgbClr val="0000FF"/>
                            </a:solidFill>
                            <a:latin typeface="Cambria Math" panose="02040503050406030204" pitchFamily="18" charset="0"/>
                          </a:rPr>
                        </m:ctrlPr>
                      </m:accPr>
                      <m:e>
                        <m:r>
                          <a:rPr lang="en-US" b="0" i="1" smtClean="0">
                            <a:solidFill>
                              <a:srgbClr val="0000FF"/>
                            </a:solidFill>
                            <a:latin typeface="Cambria Math" panose="02040503050406030204" pitchFamily="18" charset="0"/>
                          </a:rPr>
                          <m:t>𝐵</m:t>
                        </m:r>
                      </m:e>
                    </m:acc>
                    <m:r>
                      <a:rPr lang="en-US" b="0" i="1" dirty="0" smtClean="0">
                        <a:solidFill>
                          <a:srgbClr val="0000FF"/>
                        </a:solidFill>
                        <a:latin typeface="Cambria Math" panose="02040503050406030204" pitchFamily="18" charset="0"/>
                      </a:rPr>
                      <m:t>∝</m:t>
                    </m:r>
                    <m:f>
                      <m:fPr>
                        <m:ctrlPr>
                          <a:rPr lang="en-US" b="0" i="1" dirty="0" smtClean="0">
                            <a:solidFill>
                              <a:srgbClr val="0000FF"/>
                            </a:solidFill>
                            <a:latin typeface="Cambria Math" panose="02040503050406030204" pitchFamily="18" charset="0"/>
                          </a:rPr>
                        </m:ctrlPr>
                      </m:fPr>
                      <m:num>
                        <m:r>
                          <a:rPr lang="en-US" b="0" i="1" dirty="0" smtClean="0">
                            <a:solidFill>
                              <a:srgbClr val="0000FF"/>
                            </a:solidFill>
                            <a:latin typeface="Cambria Math" panose="02040503050406030204" pitchFamily="18" charset="0"/>
                            <a:ea typeface="Cambria Math" panose="02040503050406030204" pitchFamily="18" charset="0"/>
                          </a:rPr>
                          <m:t>𝜕</m:t>
                        </m:r>
                        <m:r>
                          <a:rPr lang="en-US" b="0" i="1" dirty="0" smtClean="0">
                            <a:solidFill>
                              <a:srgbClr val="0000FF"/>
                            </a:solidFill>
                            <a:latin typeface="Cambria Math" panose="02040503050406030204" pitchFamily="18" charset="0"/>
                          </a:rPr>
                          <m:t>𝑈</m:t>
                        </m:r>
                        <m:r>
                          <a:rPr lang="en-US" b="0" i="1" dirty="0" smtClean="0">
                            <a:solidFill>
                              <a:srgbClr val="0000FF"/>
                            </a:solidFill>
                            <a:latin typeface="Cambria Math" panose="02040503050406030204" pitchFamily="18" charset="0"/>
                          </a:rPr>
                          <m:t>(</m:t>
                        </m:r>
                        <m:r>
                          <a:rPr lang="en-US" b="0" i="1" dirty="0" smtClean="0">
                            <a:solidFill>
                              <a:srgbClr val="0000FF"/>
                            </a:solidFill>
                            <a:latin typeface="Cambria Math" panose="02040503050406030204" pitchFamily="18" charset="0"/>
                          </a:rPr>
                          <m:t>𝑟</m:t>
                        </m:r>
                        <m:r>
                          <a:rPr lang="en-US" b="0" i="1" dirty="0" smtClean="0">
                            <a:solidFill>
                              <a:srgbClr val="0000FF"/>
                            </a:solidFill>
                            <a:latin typeface="Cambria Math" panose="02040503050406030204" pitchFamily="18" charset="0"/>
                          </a:rPr>
                          <m:t>)</m:t>
                        </m:r>
                      </m:num>
                      <m:den>
                        <m:r>
                          <a:rPr lang="en-US" b="0" i="1" dirty="0" smtClean="0">
                            <a:solidFill>
                              <a:srgbClr val="0000FF"/>
                            </a:solidFill>
                            <a:latin typeface="Cambria Math" panose="02040503050406030204" pitchFamily="18" charset="0"/>
                            <a:ea typeface="Cambria Math" panose="02040503050406030204" pitchFamily="18" charset="0"/>
                          </a:rPr>
                          <m:t>𝜕</m:t>
                        </m:r>
                        <m:r>
                          <a:rPr lang="en-US" b="0" i="1" dirty="0" smtClean="0">
                            <a:solidFill>
                              <a:srgbClr val="0000FF"/>
                            </a:solidFill>
                            <a:latin typeface="Cambria Math" panose="02040503050406030204" pitchFamily="18" charset="0"/>
                          </a:rPr>
                          <m:t>𝑟</m:t>
                        </m:r>
                      </m:den>
                    </m:f>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𝑟</m:t>
                        </m:r>
                      </m:e>
                    </m:acc>
                    <m:r>
                      <a:rPr lang="en-US" b="0" i="1" dirty="0" smtClean="0">
                        <a:solidFill>
                          <a:srgbClr val="0000FF"/>
                        </a:solidFill>
                        <a:latin typeface="Cambria Math" panose="02040503050406030204" pitchFamily="18" charset="0"/>
                      </a:rPr>
                      <m:t>×</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𝑝</m:t>
                        </m:r>
                      </m:e>
                    </m:acc>
                  </m:oMath>
                </a14:m>
                <a:endParaRPr lang="en-US" b="0" dirty="0">
                  <a:solidFill>
                    <a:srgbClr val="00B050"/>
                  </a:solidFill>
                </a:endParaRPr>
              </a:p>
              <a:p>
                <a:pPr marL="285750" indent="-285750">
                  <a:spcAft>
                    <a:spcPts val="600"/>
                  </a:spcAft>
                  <a:buFont typeface="Arial" panose="020B0604020202020204" pitchFamily="34" charset="0"/>
                  <a:buChar char="•"/>
                </a:pPr>
                <a14:m>
                  <m:oMath xmlns:m="http://schemas.openxmlformats.org/officeDocument/2006/math">
                    <m:sSub>
                      <m:sSubPr>
                        <m:ctrlPr>
                          <a:rPr lang="en-US" b="0" i="1" dirty="0" smtClean="0">
                            <a:solidFill>
                              <a:srgbClr val="00B050"/>
                            </a:solidFill>
                            <a:latin typeface="Cambria Math" panose="02040503050406030204" pitchFamily="18" charset="0"/>
                          </a:rPr>
                        </m:ctrlPr>
                      </m:sSubPr>
                      <m:e>
                        <m:r>
                          <a:rPr lang="en-US" b="0" i="1" dirty="0" smtClean="0">
                            <a:solidFill>
                              <a:srgbClr val="00B050"/>
                            </a:solidFill>
                            <a:latin typeface="Cambria Math" panose="02040503050406030204" pitchFamily="18" charset="0"/>
                          </a:rPr>
                          <m:t>𝑉</m:t>
                        </m:r>
                      </m:e>
                      <m:sub>
                        <m:r>
                          <a:rPr lang="en-US" b="0" i="1" dirty="0" smtClean="0">
                            <a:solidFill>
                              <a:srgbClr val="00B050"/>
                            </a:solidFill>
                            <a:latin typeface="Cambria Math" panose="02040503050406030204" pitchFamily="18" charset="0"/>
                          </a:rPr>
                          <m:t>𝑆𝑂</m:t>
                        </m:r>
                      </m:sub>
                    </m:sSub>
                    <m:r>
                      <a:rPr lang="en-US" b="0" i="1" dirty="0" smtClean="0">
                        <a:solidFill>
                          <a:srgbClr val="00B050"/>
                        </a:solidFill>
                        <a:latin typeface="Cambria Math" panose="02040503050406030204" pitchFamily="18" charset="0"/>
                      </a:rPr>
                      <m:t>=</m:t>
                    </m:r>
                    <m:acc>
                      <m:accPr>
                        <m:chr m:val="⃗"/>
                        <m:ctrlPr>
                          <a:rPr lang="en-US" b="0" i="1" dirty="0" smtClean="0">
                            <a:solidFill>
                              <a:srgbClr val="00B050"/>
                            </a:solidFill>
                            <a:latin typeface="Cambria Math" panose="02040503050406030204" pitchFamily="18" charset="0"/>
                          </a:rPr>
                        </m:ctrlPr>
                      </m:accPr>
                      <m:e>
                        <m:r>
                          <a:rPr lang="en-US" b="0" i="1" dirty="0" smtClean="0">
                            <a:solidFill>
                              <a:srgbClr val="00B050"/>
                            </a:solidFill>
                            <a:latin typeface="Cambria Math" panose="02040503050406030204" pitchFamily="18" charset="0"/>
                          </a:rPr>
                          <m:t>𝜇</m:t>
                        </m:r>
                      </m:e>
                    </m:acc>
                    <m:r>
                      <a:rPr lang="en-US" b="0" i="1" dirty="0" smtClean="0">
                        <a:solidFill>
                          <a:srgbClr val="00B050"/>
                        </a:solidFill>
                        <a:latin typeface="Cambria Math" panose="02040503050406030204" pitchFamily="18" charset="0"/>
                      </a:rPr>
                      <m:t> </m:t>
                    </m:r>
                    <m:r>
                      <a:rPr lang="en-US" b="0" i="1" dirty="0" smtClean="0">
                        <a:solidFill>
                          <a:srgbClr val="00B050"/>
                        </a:solidFill>
                        <a:latin typeface="Cambria Math" panose="02040503050406030204" pitchFamily="18" charset="0"/>
                        <a:ea typeface="Cambria Math" panose="02040503050406030204" pitchFamily="18" charset="0"/>
                      </a:rPr>
                      <m:t>∙</m:t>
                    </m:r>
                    <m:acc>
                      <m:accPr>
                        <m:chr m:val="⃗"/>
                        <m:ctrlPr>
                          <a:rPr lang="en-US" b="0" i="1" dirty="0" smtClean="0">
                            <a:solidFill>
                              <a:srgbClr val="00B050"/>
                            </a:solidFill>
                            <a:latin typeface="Cambria Math" panose="02040503050406030204" pitchFamily="18" charset="0"/>
                          </a:rPr>
                        </m:ctrlPr>
                      </m:accPr>
                      <m:e>
                        <m:r>
                          <a:rPr lang="en-US" b="0" i="1" dirty="0" smtClean="0">
                            <a:solidFill>
                              <a:srgbClr val="00B050"/>
                            </a:solidFill>
                            <a:latin typeface="Cambria Math" panose="02040503050406030204" pitchFamily="18" charset="0"/>
                          </a:rPr>
                          <m:t>𝐵</m:t>
                        </m:r>
                      </m:e>
                    </m:acc>
                  </m:oMath>
                </a14:m>
                <a:r>
                  <a:rPr lang="en-US" b="0" dirty="0">
                    <a:solidFill>
                      <a:srgbClr val="00B050"/>
                    </a:solidFill>
                  </a:rPr>
                  <a:t> changes the scattering probability to the left and right:</a:t>
                </a:r>
              </a:p>
              <a:p>
                <a:pPr marL="742950" lvl="1" indent="-285750">
                  <a:spcAft>
                    <a:spcPts val="600"/>
                  </a:spcAft>
                  <a:buFont typeface="Arial" panose="020B0604020202020204" pitchFamily="34" charset="0"/>
                  <a:buChar char="•"/>
                </a:pPr>
                <a:r>
                  <a:rPr lang="en-US" b="0" dirty="0">
                    <a:solidFill>
                      <a:srgbClr val="00B050"/>
                    </a:solidFill>
                  </a:rPr>
                  <a:t>Sherman function </a:t>
                </a:r>
                <a14:m>
                  <m:oMath xmlns:m="http://schemas.openxmlformats.org/officeDocument/2006/math">
                    <m:r>
                      <a:rPr lang="en-US" b="0" i="1" dirty="0" smtClean="0">
                        <a:solidFill>
                          <a:srgbClr val="00B050"/>
                        </a:solidFill>
                        <a:latin typeface="Cambria Math" panose="02040503050406030204" pitchFamily="18" charset="0"/>
                      </a:rPr>
                      <m:t>𝑆</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𝜃</m:t>
                    </m:r>
                    <m:r>
                      <a:rPr lang="en-US" b="0" i="1" dirty="0" smtClean="0">
                        <a:solidFill>
                          <a:srgbClr val="00B050"/>
                        </a:solidFill>
                        <a:latin typeface="Cambria Math" panose="02040503050406030204" pitchFamily="18" charset="0"/>
                      </a:rPr>
                      <m:t>)</m:t>
                    </m:r>
                  </m:oMath>
                </a14:m>
                <a:endParaRPr lang="en-US" b="0" dirty="0">
                  <a:solidFill>
                    <a:srgbClr val="00B050"/>
                  </a:solidFill>
                </a:endParaRPr>
              </a:p>
              <a:p>
                <a:pPr marL="742950" lvl="1" indent="-285750">
                  <a:spcAft>
                    <a:spcPts val="600"/>
                  </a:spcAft>
                  <a:buFont typeface="Arial" panose="020B0604020202020204" pitchFamily="34" charset="0"/>
                  <a:buChar char="•"/>
                </a:pPr>
                <a14:m>
                  <m:oMath xmlns:m="http://schemas.openxmlformats.org/officeDocument/2006/math">
                    <m:r>
                      <a:rPr lang="en-US" b="0" i="1" dirty="0" smtClean="0">
                        <a:solidFill>
                          <a:srgbClr val="00B050"/>
                        </a:solidFill>
                        <a:latin typeface="Cambria Math" panose="02040503050406030204" pitchFamily="18" charset="0"/>
                      </a:rPr>
                      <m:t>𝐴</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𝑃𝑆</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𝜃</m:t>
                    </m:r>
                    <m:r>
                      <a:rPr lang="en-US" b="0" i="1" dirty="0" smtClean="0">
                        <a:solidFill>
                          <a:srgbClr val="00B050"/>
                        </a:solidFill>
                        <a:latin typeface="Cambria Math" panose="02040503050406030204" pitchFamily="18" charset="0"/>
                      </a:rPr>
                      <m:t>)</m:t>
                    </m:r>
                  </m:oMath>
                </a14:m>
                <a:endParaRPr lang="en-US" b="0" dirty="0">
                  <a:solidFill>
                    <a:srgbClr val="00B050"/>
                  </a:solidFill>
                </a:endParaRPr>
              </a:p>
              <a:p>
                <a:pPr marL="742950" lvl="1" indent="-285750">
                  <a:spcAft>
                    <a:spcPts val="600"/>
                  </a:spcAft>
                  <a:buFont typeface="Arial" panose="020B0604020202020204" pitchFamily="34" charset="0"/>
                  <a:buChar char="•"/>
                </a:pPr>
                <a14:m>
                  <m:oMath xmlns:m="http://schemas.openxmlformats.org/officeDocument/2006/math">
                    <m:r>
                      <a:rPr lang="en-US" b="0" i="1" dirty="0" smtClean="0">
                        <a:solidFill>
                          <a:srgbClr val="00B050"/>
                        </a:solidFill>
                        <a:latin typeface="Cambria Math" panose="02040503050406030204" pitchFamily="18" charset="0"/>
                      </a:rPr>
                      <m:t>𝑆</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𝜃</m:t>
                    </m:r>
                    <m:r>
                      <a:rPr lang="en-US" b="0" i="1" dirty="0" smtClean="0">
                        <a:solidFill>
                          <a:srgbClr val="00B050"/>
                        </a:solidFill>
                        <a:latin typeface="Cambria Math" panose="02040503050406030204" pitchFamily="18" charset="0"/>
                      </a:rPr>
                      <m:t>)</m:t>
                    </m:r>
                  </m:oMath>
                </a14:m>
                <a:r>
                  <a:rPr lang="en-US" b="0" dirty="0">
                    <a:solidFill>
                      <a:srgbClr val="00B050"/>
                    </a:solidFill>
                  </a:rPr>
                  <a:t> depends on </a:t>
                </a:r>
                <a14:m>
                  <m:oMath xmlns:m="http://schemas.openxmlformats.org/officeDocument/2006/math">
                    <m:r>
                      <a:rPr lang="en-US" b="0" i="1" dirty="0" smtClean="0">
                        <a:solidFill>
                          <a:srgbClr val="00B050"/>
                        </a:solidFill>
                        <a:latin typeface="Cambria Math" panose="02040503050406030204" pitchFamily="18" charset="0"/>
                      </a:rPr>
                      <m:t>𝛽</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𝑣</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𝑐</m:t>
                    </m:r>
                  </m:oMath>
                </a14:m>
                <a:endParaRPr lang="en-US" b="0" dirty="0">
                  <a:solidFill>
                    <a:srgbClr val="00B050"/>
                  </a:solidFill>
                </a:endParaRPr>
              </a:p>
            </p:txBody>
          </p:sp>
        </mc:Choice>
        <mc:Fallback>
          <p:sp>
            <p:nvSpPr>
              <p:cNvPr id="4" name="TextBox 3">
                <a:extLst>
                  <a:ext uri="{FF2B5EF4-FFF2-40B4-BE49-F238E27FC236}">
                    <a16:creationId xmlns:a16="http://schemas.microsoft.com/office/drawing/2014/main" id="{F2237173-D9FA-BEF3-9477-E1040D3F9B7F}"/>
                  </a:ext>
                </a:extLst>
              </p:cNvPr>
              <p:cNvSpPr txBox="1">
                <a:spLocks noRot="1" noChangeAspect="1" noMove="1" noResize="1" noEditPoints="1" noAdjustHandles="1" noChangeArrowheads="1" noChangeShapeType="1" noTextEdit="1"/>
              </p:cNvSpPr>
              <p:nvPr/>
            </p:nvSpPr>
            <p:spPr>
              <a:xfrm>
                <a:off x="304800" y="1316423"/>
                <a:ext cx="6774180" cy="2581091"/>
              </a:xfrm>
              <a:prstGeom prst="rect">
                <a:avLst/>
              </a:prstGeom>
              <a:blipFill>
                <a:blip r:embed="rId2"/>
                <a:stretch>
                  <a:fillRect l="-540" t="-1418" r="-90" b="-2837"/>
                </a:stretch>
              </a:blipFill>
            </p:spPr>
            <p:txBody>
              <a:bodyPr/>
              <a:lstStyle/>
              <a:p>
                <a:r>
                  <a:rPr lang="en-US">
                    <a:noFill/>
                  </a:rPr>
                  <a:t> </a:t>
                </a:r>
              </a:p>
            </p:txBody>
          </p:sp>
        </mc:Fallback>
      </mc:AlternateContent>
      <p:sp>
        <p:nvSpPr>
          <p:cNvPr id="5" name="Parallelogram 4">
            <a:extLst>
              <a:ext uri="{FF2B5EF4-FFF2-40B4-BE49-F238E27FC236}">
                <a16:creationId xmlns:a16="http://schemas.microsoft.com/office/drawing/2014/main" id="{5DB9E9C8-5FF9-D6B0-CF8C-F5CBD859B0D4}"/>
              </a:ext>
            </a:extLst>
          </p:cNvPr>
          <p:cNvSpPr/>
          <p:nvPr/>
        </p:nvSpPr>
        <p:spPr>
          <a:xfrm flipV="1">
            <a:off x="8229600" y="1981200"/>
            <a:ext cx="3429000" cy="1066800"/>
          </a:xfrm>
          <a:prstGeom prst="parallelogram">
            <a:avLst>
              <a:gd name="adj" fmla="val 7097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9D798DD-E7AD-E118-53A6-D2198B2D6E90}"/>
              </a:ext>
            </a:extLst>
          </p:cNvPr>
          <p:cNvCxnSpPr/>
          <p:nvPr/>
        </p:nvCxnSpPr>
        <p:spPr>
          <a:xfrm>
            <a:off x="7844932" y="2514600"/>
            <a:ext cx="2061068"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97D963-409E-2652-7361-4D03A9892AEE}"/>
              </a:ext>
            </a:extLst>
          </p:cNvPr>
          <p:cNvCxnSpPr/>
          <p:nvPr/>
        </p:nvCxnSpPr>
        <p:spPr>
          <a:xfrm>
            <a:off x="9216532" y="2514600"/>
            <a:ext cx="2061068"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54FAE2-088E-56BE-AA1B-D51736A085B5}"/>
              </a:ext>
            </a:extLst>
          </p:cNvPr>
          <p:cNvCxnSpPr>
            <a:stCxn id="5" idx="5"/>
          </p:cNvCxnSpPr>
          <p:nvPr/>
        </p:nvCxnSpPr>
        <p:spPr>
          <a:xfrm flipV="1">
            <a:off x="8608175" y="1676400"/>
            <a:ext cx="2425" cy="838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42005B-1DAF-A3AF-C6E3-DE1959AB6EAC}"/>
                  </a:ext>
                </a:extLst>
              </p:cNvPr>
              <p:cNvSpPr txBox="1"/>
              <p:nvPr/>
            </p:nvSpPr>
            <p:spPr>
              <a:xfrm>
                <a:off x="8507584" y="1363198"/>
                <a:ext cx="179216" cy="389402"/>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acc>
                        <m:accPr>
                          <m:chr m:val="⃗"/>
                          <m:ctrlPr>
                            <a:rPr lang="en-US" b="0"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𝑆</m:t>
                          </m:r>
                        </m:e>
                      </m:acc>
                    </m:oMath>
                  </m:oMathPara>
                </a14:m>
                <a:endParaRPr lang="en-US" dirty="0">
                  <a:solidFill>
                    <a:srgbClr val="00B050"/>
                  </a:solidFill>
                </a:endParaRPr>
              </a:p>
            </p:txBody>
          </p:sp>
        </mc:Choice>
        <mc:Fallback xmlns="">
          <p:sp>
            <p:nvSpPr>
              <p:cNvPr id="11" name="TextBox 10">
                <a:extLst>
                  <a:ext uri="{FF2B5EF4-FFF2-40B4-BE49-F238E27FC236}">
                    <a16:creationId xmlns:a16="http://schemas.microsoft.com/office/drawing/2014/main" id="{B142005B-1DAF-A3AF-C6E3-DE1959AB6EAC}"/>
                  </a:ext>
                </a:extLst>
              </p:cNvPr>
              <p:cNvSpPr txBox="1">
                <a:spLocks noRot="1" noChangeAspect="1" noMove="1" noResize="1" noEditPoints="1" noAdjustHandles="1" noChangeArrowheads="1" noChangeShapeType="1" noTextEdit="1"/>
              </p:cNvSpPr>
              <p:nvPr/>
            </p:nvSpPr>
            <p:spPr>
              <a:xfrm>
                <a:off x="8507584" y="1363198"/>
                <a:ext cx="179216" cy="38940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5D1895-2471-4220-6748-4E029A7F65BF}"/>
                  </a:ext>
                </a:extLst>
              </p:cNvPr>
              <p:cNvSpPr txBox="1"/>
              <p:nvPr/>
            </p:nvSpPr>
            <p:spPr>
              <a:xfrm>
                <a:off x="8960039" y="2160657"/>
                <a:ext cx="183961" cy="3539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acc>
                        <m:accPr>
                          <m:chr m:val="⃗"/>
                          <m:ctrlPr>
                            <a:rPr lang="en-US" b="0" i="1" smtClean="0">
                              <a:solidFill>
                                <a:srgbClr val="0070C0"/>
                              </a:solidFill>
                              <a:latin typeface="Cambria Math" panose="02040503050406030204" pitchFamily="18" charset="0"/>
                            </a:rPr>
                          </m:ctrlPr>
                        </m:accPr>
                        <m:e>
                          <m:r>
                            <a:rPr lang="en-US" b="0" i="1" smtClean="0">
                              <a:solidFill>
                                <a:srgbClr val="0070C0"/>
                              </a:solidFill>
                              <a:latin typeface="Cambria Math" panose="02040503050406030204" pitchFamily="18" charset="0"/>
                            </a:rPr>
                            <m:t>𝑝</m:t>
                          </m:r>
                        </m:e>
                      </m:acc>
                    </m:oMath>
                  </m:oMathPara>
                </a14:m>
                <a:endParaRPr lang="en-US" dirty="0">
                  <a:solidFill>
                    <a:srgbClr val="0070C0"/>
                  </a:solidFill>
                </a:endParaRPr>
              </a:p>
            </p:txBody>
          </p:sp>
        </mc:Choice>
        <mc:Fallback xmlns="">
          <p:sp>
            <p:nvSpPr>
              <p:cNvPr id="12" name="TextBox 11">
                <a:extLst>
                  <a:ext uri="{FF2B5EF4-FFF2-40B4-BE49-F238E27FC236}">
                    <a16:creationId xmlns:a16="http://schemas.microsoft.com/office/drawing/2014/main" id="{705D1895-2471-4220-6748-4E029A7F65BF}"/>
                  </a:ext>
                </a:extLst>
              </p:cNvPr>
              <p:cNvSpPr txBox="1">
                <a:spLocks noRot="1" noChangeAspect="1" noMove="1" noResize="1" noEditPoints="1" noAdjustHandles="1" noChangeArrowheads="1" noChangeShapeType="1" noTextEdit="1"/>
              </p:cNvSpPr>
              <p:nvPr/>
            </p:nvSpPr>
            <p:spPr>
              <a:xfrm>
                <a:off x="8960039" y="2160657"/>
                <a:ext cx="183961" cy="353943"/>
              </a:xfrm>
              <a:prstGeom prst="rect">
                <a:avLst/>
              </a:prstGeom>
              <a:blipFill>
                <a:blip r:embed="rId4"/>
                <a:stretch>
                  <a:fillRect l="-33333" t="-35593" r="-10666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5A6F915-1383-D127-5B3D-672F24A316DD}"/>
              </a:ext>
            </a:extLst>
          </p:cNvPr>
          <p:cNvCxnSpPr/>
          <p:nvPr/>
        </p:nvCxnSpPr>
        <p:spPr>
          <a:xfrm flipV="1">
            <a:off x="9906000" y="2160657"/>
            <a:ext cx="304800" cy="3539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3CBE44CA-68C3-82FA-90A6-4B6D22A1A285}"/>
              </a:ext>
            </a:extLst>
          </p:cNvPr>
          <p:cNvSpPr/>
          <p:nvPr/>
        </p:nvSpPr>
        <p:spPr>
          <a:xfrm>
            <a:off x="9677400" y="2337629"/>
            <a:ext cx="533400" cy="353942"/>
          </a:xfrm>
          <a:prstGeom prst="arc">
            <a:avLst>
              <a:gd name="adj1" fmla="val 18229556"/>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36AA75F-D6EB-6CA3-3143-519FDB859E67}"/>
                  </a:ext>
                </a:extLst>
              </p:cNvPr>
              <p:cNvSpPr txBox="1"/>
              <p:nvPr/>
            </p:nvSpPr>
            <p:spPr>
              <a:xfrm>
                <a:off x="10210800" y="2236857"/>
                <a:ext cx="189474" cy="3539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𝜃</m:t>
                      </m:r>
                    </m:oMath>
                  </m:oMathPara>
                </a14:m>
                <a:endParaRPr lang="en-US" dirty="0">
                  <a:solidFill>
                    <a:srgbClr val="C00000"/>
                  </a:solidFill>
                </a:endParaRPr>
              </a:p>
            </p:txBody>
          </p:sp>
        </mc:Choice>
        <mc:Fallback xmlns="">
          <p:sp>
            <p:nvSpPr>
              <p:cNvPr id="16" name="TextBox 15">
                <a:extLst>
                  <a:ext uri="{FF2B5EF4-FFF2-40B4-BE49-F238E27FC236}">
                    <a16:creationId xmlns:a16="http://schemas.microsoft.com/office/drawing/2014/main" id="{136AA75F-D6EB-6CA3-3143-519FDB859E67}"/>
                  </a:ext>
                </a:extLst>
              </p:cNvPr>
              <p:cNvSpPr txBox="1">
                <a:spLocks noRot="1" noChangeAspect="1" noMove="1" noResize="1" noEditPoints="1" noAdjustHandles="1" noChangeArrowheads="1" noChangeShapeType="1" noTextEdit="1"/>
              </p:cNvSpPr>
              <p:nvPr/>
            </p:nvSpPr>
            <p:spPr>
              <a:xfrm>
                <a:off x="10210800" y="2236857"/>
                <a:ext cx="189474" cy="353943"/>
              </a:xfrm>
              <a:prstGeom prst="rect">
                <a:avLst/>
              </a:prstGeom>
              <a:blipFill>
                <a:blip r:embed="rId5"/>
                <a:stretch>
                  <a:fillRect l="-29032" r="-2258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C289930-649F-3562-A394-0380822DBAD8}"/>
              </a:ext>
            </a:extLst>
          </p:cNvPr>
          <p:cNvSpPr txBox="1"/>
          <p:nvPr/>
        </p:nvSpPr>
        <p:spPr>
          <a:xfrm>
            <a:off x="7391400" y="2511623"/>
            <a:ext cx="1244571" cy="307777"/>
          </a:xfrm>
          <a:prstGeom prst="rect">
            <a:avLst/>
          </a:prstGeom>
          <a:noFill/>
        </p:spPr>
        <p:txBody>
          <a:bodyPr wrap="none" rtlCol="0">
            <a:spAutoFit/>
          </a:bodyPr>
          <a:lstStyle/>
          <a:p>
            <a:pPr algn="l">
              <a:spcAft>
                <a:spcPts val="600"/>
              </a:spcAft>
            </a:pPr>
            <a:r>
              <a:rPr lang="en-US" sz="1400" dirty="0">
                <a:solidFill>
                  <a:srgbClr val="0070C0"/>
                </a:solidFill>
              </a:rPr>
              <a:t>electron beam</a:t>
            </a:r>
          </a:p>
        </p:txBody>
      </p:sp>
      <p:sp>
        <p:nvSpPr>
          <p:cNvPr id="19" name="Oval 18">
            <a:extLst>
              <a:ext uri="{FF2B5EF4-FFF2-40B4-BE49-F238E27FC236}">
                <a16:creationId xmlns:a16="http://schemas.microsoft.com/office/drawing/2014/main" id="{3740B8FF-38EA-5675-C1E3-1BA8E206C6EA}"/>
              </a:ext>
            </a:extLst>
          </p:cNvPr>
          <p:cNvSpPr/>
          <p:nvPr/>
        </p:nvSpPr>
        <p:spPr>
          <a:xfrm>
            <a:off x="9898380" y="246888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1D69574-0384-0EEC-EC52-E7B6C1E7AEF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4800" y="4128959"/>
            <a:ext cx="6934199" cy="20432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5D8F70D-8D32-7A57-DCE9-DA08D69CF536}"/>
              </a:ext>
            </a:extLst>
          </p:cNvPr>
          <p:cNvSpPr txBox="1"/>
          <p:nvPr/>
        </p:nvSpPr>
        <p:spPr>
          <a:xfrm>
            <a:off x="2362200" y="6367046"/>
            <a:ext cx="3387274" cy="338554"/>
          </a:xfrm>
          <a:prstGeom prst="rect">
            <a:avLst/>
          </a:prstGeom>
          <a:noFill/>
        </p:spPr>
        <p:txBody>
          <a:bodyPr wrap="none" rtlCol="0">
            <a:spAutoFit/>
          </a:bodyPr>
          <a:lstStyle/>
          <a:p>
            <a:pPr algn="l">
              <a:spcAft>
                <a:spcPts val="600"/>
              </a:spcAft>
            </a:pPr>
            <a:r>
              <a:rPr lang="en-US" sz="1600" dirty="0" err="1"/>
              <a:t>Nucl</a:t>
            </a:r>
            <a:r>
              <a:rPr lang="en-US" sz="1600" dirty="0"/>
              <a:t>. Inst. &amp; Meth. A 488 (2021) 37-42</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5131D91-9B9A-08DC-9B76-0FA95B32F77E}"/>
                  </a:ext>
                </a:extLst>
              </p:cNvPr>
              <p:cNvSpPr txBox="1"/>
              <p:nvPr/>
            </p:nvSpPr>
            <p:spPr>
              <a:xfrm>
                <a:off x="1981200" y="4191000"/>
                <a:ext cx="1082284" cy="369332"/>
              </a:xfrm>
              <a:prstGeom prst="rect">
                <a:avLst/>
              </a:prstGeom>
              <a:noFill/>
            </p:spPr>
            <p:txBody>
              <a:bodyPr wrap="none" rtlCol="0">
                <a:spAutoFit/>
              </a:bodyPr>
              <a:lstStyle/>
              <a:p>
                <a:pPr algn="l">
                  <a:spcAft>
                    <a:spcPts val="600"/>
                  </a:spcAft>
                </a:pPr>
                <a14:m>
                  <m:oMath xmlns:m="http://schemas.openxmlformats.org/officeDocument/2006/math">
                    <m:r>
                      <a:rPr lang="en-US" i="1" dirty="0" smtClean="0">
                        <a:latin typeface="Cambria Math" panose="02040503050406030204" pitchFamily="18" charset="0"/>
                      </a:rPr>
                      <m:t>𝐴𝑢</m:t>
                    </m:r>
                  </m:oMath>
                </a14:m>
                <a:r>
                  <a:rPr lang="en-US" dirty="0"/>
                  <a:t> target</a:t>
                </a:r>
              </a:p>
            </p:txBody>
          </p:sp>
        </mc:Choice>
        <mc:Fallback xmlns="">
          <p:sp>
            <p:nvSpPr>
              <p:cNvPr id="22" name="TextBox 21">
                <a:extLst>
                  <a:ext uri="{FF2B5EF4-FFF2-40B4-BE49-F238E27FC236}">
                    <a16:creationId xmlns:a16="http://schemas.microsoft.com/office/drawing/2014/main" id="{35131D91-9B9A-08DC-9B76-0FA95B32F77E}"/>
                  </a:ext>
                </a:extLst>
              </p:cNvPr>
              <p:cNvSpPr txBox="1">
                <a:spLocks noRot="1" noChangeAspect="1" noMove="1" noResize="1" noEditPoints="1" noAdjustHandles="1" noChangeArrowheads="1" noChangeShapeType="1" noTextEdit="1"/>
              </p:cNvSpPr>
              <p:nvPr/>
            </p:nvSpPr>
            <p:spPr>
              <a:xfrm>
                <a:off x="1981200" y="4191000"/>
                <a:ext cx="1082284" cy="369332"/>
              </a:xfrm>
              <a:prstGeom prst="rect">
                <a:avLst/>
              </a:prstGeom>
              <a:blipFill>
                <a:blip r:embed="rId7"/>
                <a:stretch>
                  <a:fillRect t="-10000" r="-4494" b="-2500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05F3C27-F838-0E70-C31A-09A9F223FC38}"/>
              </a:ext>
            </a:extLst>
          </p:cNvPr>
          <p:cNvSpPr txBox="1"/>
          <p:nvPr/>
        </p:nvSpPr>
        <p:spPr>
          <a:xfrm>
            <a:off x="7543800" y="4114800"/>
            <a:ext cx="4343400" cy="1985159"/>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a:solidFill>
                  <a:srgbClr val="C00000"/>
                </a:solidFill>
              </a:rPr>
              <a:t>Asymmetries strongly energy dependent</a:t>
            </a:r>
          </a:p>
          <a:p>
            <a:pPr marL="742950" lvl="1" indent="-285750">
              <a:spcAft>
                <a:spcPts val="600"/>
              </a:spcAft>
              <a:buFont typeface="Arial" panose="020B0604020202020204" pitchFamily="34" charset="0"/>
              <a:buChar char="•"/>
            </a:pPr>
            <a:r>
              <a:rPr lang="en-US" sz="1600" dirty="0">
                <a:solidFill>
                  <a:srgbClr val="C00000"/>
                </a:solidFill>
              </a:rPr>
              <a:t>Transverse polarization</a:t>
            </a:r>
          </a:p>
          <a:p>
            <a:pPr marL="742950" lvl="1" indent="-285750">
              <a:spcAft>
                <a:spcPts val="600"/>
              </a:spcAft>
              <a:buFont typeface="Arial" panose="020B0604020202020204" pitchFamily="34" charset="0"/>
              <a:buChar char="•"/>
            </a:pPr>
            <a:r>
              <a:rPr lang="en-US" sz="1600" dirty="0">
                <a:solidFill>
                  <a:srgbClr val="C00000"/>
                </a:solidFill>
              </a:rPr>
              <a:t>Large asymmetries in backward direction</a:t>
            </a:r>
          </a:p>
          <a:p>
            <a:pPr marL="742950" lvl="1" indent="-285750">
              <a:spcAft>
                <a:spcPts val="600"/>
              </a:spcAft>
              <a:buFont typeface="Arial" panose="020B0604020202020204" pitchFamily="34" charset="0"/>
              <a:buChar char="•"/>
            </a:pPr>
            <a:r>
              <a:rPr lang="en-US" sz="1600" dirty="0">
                <a:solidFill>
                  <a:srgbClr val="C00000"/>
                </a:solidFill>
              </a:rPr>
              <a:t>Useful for electron sources (keV to MeV)</a:t>
            </a:r>
          </a:p>
          <a:p>
            <a:pPr marL="742950" lvl="1" indent="-285750">
              <a:spcAft>
                <a:spcPts val="600"/>
              </a:spcAft>
              <a:buFont typeface="Arial" panose="020B0604020202020204" pitchFamily="34" charset="0"/>
              <a:buChar char="•"/>
            </a:pPr>
            <a:r>
              <a:rPr lang="en-US" sz="1600" dirty="0">
                <a:solidFill>
                  <a:srgbClr val="C00000"/>
                </a:solidFill>
              </a:rPr>
              <a:t>Multiple scattering in target (systematics)</a:t>
            </a:r>
          </a:p>
          <a:p>
            <a:pPr marL="742950" lvl="1" indent="-285750">
              <a:spcAft>
                <a:spcPts val="600"/>
              </a:spcAft>
              <a:buFont typeface="Arial" panose="020B0604020202020204" pitchFamily="34" charset="0"/>
              <a:buChar char="•"/>
            </a:pPr>
            <a:r>
              <a:rPr lang="en-US" sz="1600" dirty="0">
                <a:solidFill>
                  <a:srgbClr val="C00000"/>
                </a:solidFill>
              </a:rPr>
              <a:t>Heavy nuclei, destructive measurement</a:t>
            </a:r>
          </a:p>
        </p:txBody>
      </p:sp>
    </p:spTree>
    <p:extLst>
      <p:ext uri="{BB962C8B-B14F-4D97-AF65-F5344CB8AC3E}">
        <p14:creationId xmlns:p14="http://schemas.microsoft.com/office/powerpoint/2010/main" val="2854300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C99E-D294-542B-4272-4A83668B99F3}"/>
              </a:ext>
            </a:extLst>
          </p:cNvPr>
          <p:cNvSpPr>
            <a:spLocks noGrp="1"/>
          </p:cNvSpPr>
          <p:nvPr>
            <p:ph type="title"/>
          </p:nvPr>
        </p:nvSpPr>
        <p:spPr/>
        <p:txBody>
          <a:bodyPr/>
          <a:lstStyle/>
          <a:p>
            <a:r>
              <a:rPr lang="en-US" dirty="0" err="1"/>
              <a:t>Møller</a:t>
            </a:r>
            <a:r>
              <a:rPr lang="en-US" dirty="0"/>
              <a:t> Scattering</a:t>
            </a:r>
          </a:p>
        </p:txBody>
      </p:sp>
      <p:sp>
        <p:nvSpPr>
          <p:cNvPr id="3" name="Slide Number Placeholder 2">
            <a:extLst>
              <a:ext uri="{FF2B5EF4-FFF2-40B4-BE49-F238E27FC236}">
                <a16:creationId xmlns:a16="http://schemas.microsoft.com/office/drawing/2014/main" id="{435CED87-60F9-AC7C-6E94-051A1D3EB793}"/>
              </a:ext>
            </a:extLst>
          </p:cNvPr>
          <p:cNvSpPr>
            <a:spLocks noGrp="1"/>
          </p:cNvSpPr>
          <p:nvPr>
            <p:ph type="sldNum" sz="quarter" idx="10"/>
          </p:nvPr>
        </p:nvSpPr>
        <p:spPr/>
        <p:txBody>
          <a:bodyPr/>
          <a:lstStyle/>
          <a:p>
            <a:fld id="{DF69D58E-C59B-4BE3-83E0-B1C1287A8E5B}" type="slidenum">
              <a:rPr lang="en-US" smtClean="0"/>
              <a:pPr/>
              <a:t>66</a:t>
            </a:fld>
            <a:endParaRPr lang="en-US"/>
          </a:p>
        </p:txBody>
      </p:sp>
      <p:sp>
        <p:nvSpPr>
          <p:cNvPr id="4" name="TextBox 3">
            <a:extLst>
              <a:ext uri="{FF2B5EF4-FFF2-40B4-BE49-F238E27FC236}">
                <a16:creationId xmlns:a16="http://schemas.microsoft.com/office/drawing/2014/main" id="{7A8CE1CE-72C9-A673-0027-75B463D83182}"/>
              </a:ext>
            </a:extLst>
          </p:cNvPr>
          <p:cNvSpPr txBox="1"/>
          <p:nvPr/>
        </p:nvSpPr>
        <p:spPr>
          <a:xfrm>
            <a:off x="304800" y="1316423"/>
            <a:ext cx="6096000"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Electron-electron scattering</a:t>
            </a:r>
          </a:p>
          <a:p>
            <a:pPr marL="742950" lvl="1" indent="-285750">
              <a:spcAft>
                <a:spcPts val="600"/>
              </a:spcAft>
              <a:buFont typeface="Arial" panose="020B0604020202020204" pitchFamily="34" charset="0"/>
              <a:buChar char="•"/>
            </a:pPr>
            <a:r>
              <a:rPr lang="en-US" dirty="0">
                <a:solidFill>
                  <a:srgbClr val="0000FF"/>
                </a:solidFill>
              </a:rPr>
              <a:t>Can be calculated in QED at tree level</a:t>
            </a:r>
          </a:p>
          <a:p>
            <a:pPr marL="742950" lvl="1" indent="-285750">
              <a:spcAft>
                <a:spcPts val="600"/>
              </a:spcAft>
              <a:buFont typeface="Arial" panose="020B0604020202020204" pitchFamily="34" charset="0"/>
              <a:buChar char="•"/>
            </a:pPr>
            <a:r>
              <a:rPr lang="en-US" b="0" dirty="0">
                <a:solidFill>
                  <a:srgbClr val="0000FF"/>
                </a:solidFill>
              </a:rPr>
              <a:t>Typically use electrons in fixed target</a:t>
            </a:r>
          </a:p>
          <a:p>
            <a:pPr marL="742950" lvl="1" indent="-285750">
              <a:spcAft>
                <a:spcPts val="600"/>
              </a:spcAft>
              <a:buFont typeface="Arial" panose="020B0604020202020204" pitchFamily="34" charset="0"/>
              <a:buChar char="•"/>
            </a:pPr>
            <a:r>
              <a:rPr lang="en-US" b="0" dirty="0">
                <a:solidFill>
                  <a:srgbClr val="0000FF"/>
                </a:solidFill>
              </a:rPr>
              <a:t>double-spin asymmetry:</a:t>
            </a:r>
            <a:br>
              <a:rPr lang="en-US" b="0" dirty="0">
                <a:solidFill>
                  <a:srgbClr val="0000FF"/>
                </a:solidFill>
              </a:rPr>
            </a:br>
            <a:r>
              <a:rPr lang="en-US" b="0" dirty="0">
                <a:solidFill>
                  <a:srgbClr val="0000FF"/>
                </a:solidFill>
              </a:rPr>
              <a:t>magnetized ferromagnetic foils</a:t>
            </a:r>
          </a:p>
        </p:txBody>
      </p:sp>
      <p:pic>
        <p:nvPicPr>
          <p:cNvPr id="6" name="Picture 5">
            <a:extLst>
              <a:ext uri="{FF2B5EF4-FFF2-40B4-BE49-F238E27FC236}">
                <a16:creationId xmlns:a16="http://schemas.microsoft.com/office/drawing/2014/main" id="{0F43720C-02DF-E58C-C420-B9510FB673AB}"/>
              </a:ext>
            </a:extLst>
          </p:cNvPr>
          <p:cNvPicPr>
            <a:picLocks noChangeAspect="1"/>
          </p:cNvPicPr>
          <p:nvPr/>
        </p:nvPicPr>
        <p:blipFill>
          <a:blip r:embed="rId2"/>
          <a:stretch>
            <a:fillRect/>
          </a:stretch>
        </p:blipFill>
        <p:spPr>
          <a:xfrm>
            <a:off x="6858000" y="1318790"/>
            <a:ext cx="2025754" cy="1892397"/>
          </a:xfrm>
          <a:prstGeom prst="rect">
            <a:avLst/>
          </a:prstGeom>
        </p:spPr>
      </p:pic>
      <p:pic>
        <p:nvPicPr>
          <p:cNvPr id="8" name="Picture 7">
            <a:extLst>
              <a:ext uri="{FF2B5EF4-FFF2-40B4-BE49-F238E27FC236}">
                <a16:creationId xmlns:a16="http://schemas.microsoft.com/office/drawing/2014/main" id="{8F9571C5-DF62-1A77-432C-924F007393D0}"/>
              </a:ext>
            </a:extLst>
          </p:cNvPr>
          <p:cNvPicPr>
            <a:picLocks noChangeAspect="1"/>
          </p:cNvPicPr>
          <p:nvPr/>
        </p:nvPicPr>
        <p:blipFill>
          <a:blip r:embed="rId3"/>
          <a:stretch>
            <a:fillRect/>
          </a:stretch>
        </p:blipFill>
        <p:spPr>
          <a:xfrm>
            <a:off x="9448800" y="1321965"/>
            <a:ext cx="2044805" cy="188604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E8AA69-45ED-B8C1-58D7-6FEF485932D9}"/>
                  </a:ext>
                </a:extLst>
              </p:cNvPr>
              <p:cNvSpPr txBox="1"/>
              <p:nvPr/>
            </p:nvSpPr>
            <p:spPr>
              <a:xfrm>
                <a:off x="7323676" y="720727"/>
                <a:ext cx="1094402" cy="369332"/>
              </a:xfrm>
              <a:prstGeom prst="rect">
                <a:avLst/>
              </a:prstGeom>
              <a:noFill/>
            </p:spPr>
            <p:txBody>
              <a:bodyPr wrap="none" rtlCol="0">
                <a:spAutoFit/>
              </a:bodyPr>
              <a:lstStyle/>
              <a:p>
                <a:pPr algn="l">
                  <a:spcAft>
                    <a:spcPts val="600"/>
                  </a:spcAft>
                </a:pPr>
                <a14:m>
                  <m:oMath xmlns:m="http://schemas.openxmlformats.org/officeDocument/2006/math">
                    <m:r>
                      <a:rPr lang="en-US" i="1" dirty="0" smtClean="0">
                        <a:latin typeface="Cambria Math" panose="02040503050406030204" pitchFamily="18" charset="0"/>
                      </a:rPr>
                      <m:t>𝑡</m:t>
                    </m:r>
                  </m:oMath>
                </a14:m>
                <a:r>
                  <a:rPr lang="en-US" dirty="0"/>
                  <a:t>-channel</a:t>
                </a:r>
              </a:p>
            </p:txBody>
          </p:sp>
        </mc:Choice>
        <mc:Fallback xmlns="">
          <p:sp>
            <p:nvSpPr>
              <p:cNvPr id="9" name="TextBox 8">
                <a:extLst>
                  <a:ext uri="{FF2B5EF4-FFF2-40B4-BE49-F238E27FC236}">
                    <a16:creationId xmlns:a16="http://schemas.microsoft.com/office/drawing/2014/main" id="{D1E8AA69-45ED-B8C1-58D7-6FEF485932D9}"/>
                  </a:ext>
                </a:extLst>
              </p:cNvPr>
              <p:cNvSpPr txBox="1">
                <a:spLocks noRot="1" noChangeAspect="1" noMove="1" noResize="1" noEditPoints="1" noAdjustHandles="1" noChangeArrowheads="1" noChangeShapeType="1" noTextEdit="1"/>
              </p:cNvSpPr>
              <p:nvPr/>
            </p:nvSpPr>
            <p:spPr>
              <a:xfrm>
                <a:off x="7323676" y="720727"/>
                <a:ext cx="1094402" cy="369332"/>
              </a:xfrm>
              <a:prstGeom prst="rect">
                <a:avLst/>
              </a:prstGeom>
              <a:blipFill>
                <a:blip r:embed="rId4"/>
                <a:stretch>
                  <a:fillRect t="-8197" r="-500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106CEE-6607-971F-7EF4-1F7DC3927DA9}"/>
                  </a:ext>
                </a:extLst>
              </p:cNvPr>
              <p:cNvSpPr txBox="1"/>
              <p:nvPr/>
            </p:nvSpPr>
            <p:spPr>
              <a:xfrm>
                <a:off x="9903066" y="720727"/>
                <a:ext cx="1136273" cy="369332"/>
              </a:xfrm>
              <a:prstGeom prst="rect">
                <a:avLst/>
              </a:prstGeom>
              <a:noFill/>
            </p:spPr>
            <p:txBody>
              <a:bodyPr wrap="none" rtlCol="0">
                <a:spAutoFit/>
              </a:bodyPr>
              <a:lstStyle/>
              <a:p>
                <a:pPr algn="l">
                  <a:spcAft>
                    <a:spcPts val="600"/>
                  </a:spcAft>
                </a:pPr>
                <a14:m>
                  <m:oMath xmlns:m="http://schemas.openxmlformats.org/officeDocument/2006/math">
                    <m:r>
                      <a:rPr lang="en-US" b="0" i="1" smtClean="0">
                        <a:latin typeface="Cambria Math" panose="02040503050406030204" pitchFamily="18" charset="0"/>
                      </a:rPr>
                      <m:t>𝑢</m:t>
                    </m:r>
                  </m:oMath>
                </a14:m>
                <a:r>
                  <a:rPr lang="en-US" dirty="0"/>
                  <a:t>-channel</a:t>
                </a:r>
              </a:p>
            </p:txBody>
          </p:sp>
        </mc:Choice>
        <mc:Fallback xmlns="">
          <p:sp>
            <p:nvSpPr>
              <p:cNvPr id="10" name="TextBox 9">
                <a:extLst>
                  <a:ext uri="{FF2B5EF4-FFF2-40B4-BE49-F238E27FC236}">
                    <a16:creationId xmlns:a16="http://schemas.microsoft.com/office/drawing/2014/main" id="{38106CEE-6607-971F-7EF4-1F7DC3927DA9}"/>
                  </a:ext>
                </a:extLst>
              </p:cNvPr>
              <p:cNvSpPr txBox="1">
                <a:spLocks noRot="1" noChangeAspect="1" noMove="1" noResize="1" noEditPoints="1" noAdjustHandles="1" noChangeArrowheads="1" noChangeShapeType="1" noTextEdit="1"/>
              </p:cNvSpPr>
              <p:nvPr/>
            </p:nvSpPr>
            <p:spPr>
              <a:xfrm>
                <a:off x="9903066" y="720727"/>
                <a:ext cx="1136273" cy="369332"/>
              </a:xfrm>
              <a:prstGeom prst="rect">
                <a:avLst/>
              </a:prstGeom>
              <a:blipFill>
                <a:blip r:embed="rId5"/>
                <a:stretch>
                  <a:fillRect t="-8197" r="-483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7CAAF83-E393-DE32-4B95-8D2AF1F55A6D}"/>
                  </a:ext>
                </a:extLst>
              </p:cNvPr>
              <p:cNvSpPr txBox="1"/>
              <p:nvPr/>
            </p:nvSpPr>
            <p:spPr>
              <a:xfrm>
                <a:off x="8001000" y="3694837"/>
                <a:ext cx="2289024" cy="877163"/>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𝑠</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 </m:t>
                              </m:r>
                            </m:e>
                          </m:d>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3</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4</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oMath>
                  </m:oMathPara>
                </a14:m>
                <a:endParaRPr lang="en-US" sz="1400" b="0" dirty="0"/>
              </a:p>
              <a:p>
                <a:pPr>
                  <a:spcAft>
                    <a:spcPts val="600"/>
                  </a:spcAft>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1</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3</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4</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2</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oMath>
                  </m:oMathPara>
                </a14:m>
                <a:endParaRPr lang="en-US" sz="1400" dirty="0"/>
              </a:p>
              <a:p>
                <a:pPr>
                  <a:spcAft>
                    <a:spcPts val="600"/>
                  </a:spcAft>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𝑢</m:t>
                      </m:r>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4</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3</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2</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oMath>
                  </m:oMathPara>
                </a14:m>
                <a:endParaRPr lang="en-US" sz="1400" dirty="0"/>
              </a:p>
            </p:txBody>
          </p:sp>
        </mc:Choice>
        <mc:Fallback xmlns="">
          <p:sp>
            <p:nvSpPr>
              <p:cNvPr id="11" name="TextBox 10">
                <a:extLst>
                  <a:ext uri="{FF2B5EF4-FFF2-40B4-BE49-F238E27FC236}">
                    <a16:creationId xmlns:a16="http://schemas.microsoft.com/office/drawing/2014/main" id="{77CAAF83-E393-DE32-4B95-8D2AF1F55A6D}"/>
                  </a:ext>
                </a:extLst>
              </p:cNvPr>
              <p:cNvSpPr txBox="1">
                <a:spLocks noRot="1" noChangeAspect="1" noMove="1" noResize="1" noEditPoints="1" noAdjustHandles="1" noChangeArrowheads="1" noChangeShapeType="1" noTextEdit="1"/>
              </p:cNvSpPr>
              <p:nvPr/>
            </p:nvSpPr>
            <p:spPr>
              <a:xfrm>
                <a:off x="8001000" y="3694837"/>
                <a:ext cx="2289024" cy="877163"/>
              </a:xfrm>
              <a:prstGeom prst="rect">
                <a:avLst/>
              </a:prstGeom>
              <a:blipFill>
                <a:blip r:embed="rId6"/>
                <a:stretch>
                  <a:fillRect l="-80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E65B2069-FD82-93ED-26A6-C570EB9F2AEB}"/>
              </a:ext>
            </a:extLst>
          </p:cNvPr>
          <p:cNvPicPr>
            <a:picLocks noChangeAspect="1"/>
          </p:cNvPicPr>
          <p:nvPr/>
        </p:nvPicPr>
        <p:blipFill>
          <a:blip r:embed="rId7"/>
          <a:stretch>
            <a:fillRect/>
          </a:stretch>
        </p:blipFill>
        <p:spPr>
          <a:xfrm>
            <a:off x="685800" y="3581400"/>
            <a:ext cx="3200564" cy="2654436"/>
          </a:xfrm>
          <a:prstGeom prst="rect">
            <a:avLst/>
          </a:prstGeom>
        </p:spPr>
      </p:pic>
      <p:sp>
        <p:nvSpPr>
          <p:cNvPr id="14" name="TextBox 13">
            <a:extLst>
              <a:ext uri="{FF2B5EF4-FFF2-40B4-BE49-F238E27FC236}">
                <a16:creationId xmlns:a16="http://schemas.microsoft.com/office/drawing/2014/main" id="{13ABBD30-826E-2C58-A810-BABC9B93EB69}"/>
              </a:ext>
            </a:extLst>
          </p:cNvPr>
          <p:cNvSpPr txBox="1"/>
          <p:nvPr/>
        </p:nvSpPr>
        <p:spPr>
          <a:xfrm>
            <a:off x="521635" y="3288268"/>
            <a:ext cx="3974165" cy="369332"/>
          </a:xfrm>
          <a:prstGeom prst="rect">
            <a:avLst/>
          </a:prstGeom>
          <a:noFill/>
        </p:spPr>
        <p:txBody>
          <a:bodyPr wrap="none" rtlCol="0">
            <a:spAutoFit/>
          </a:bodyPr>
          <a:lstStyle/>
          <a:p>
            <a:pPr algn="l">
              <a:spcAft>
                <a:spcPts val="600"/>
              </a:spcAft>
            </a:pPr>
            <a:r>
              <a:rPr lang="en-US" dirty="0"/>
              <a:t>High energy limit of the analyzing power</a:t>
            </a:r>
          </a:p>
        </p:txBody>
      </p:sp>
      <p:sp>
        <p:nvSpPr>
          <p:cNvPr id="15" name="TextBox 14">
            <a:extLst>
              <a:ext uri="{FF2B5EF4-FFF2-40B4-BE49-F238E27FC236}">
                <a16:creationId xmlns:a16="http://schemas.microsoft.com/office/drawing/2014/main" id="{01295A5A-973B-955B-9937-370D30FBAC51}"/>
              </a:ext>
            </a:extLst>
          </p:cNvPr>
          <p:cNvSpPr txBox="1"/>
          <p:nvPr/>
        </p:nvSpPr>
        <p:spPr>
          <a:xfrm>
            <a:off x="894238" y="6367046"/>
            <a:ext cx="3220562" cy="338554"/>
          </a:xfrm>
          <a:prstGeom prst="rect">
            <a:avLst/>
          </a:prstGeom>
          <a:noFill/>
        </p:spPr>
        <p:txBody>
          <a:bodyPr wrap="none" rtlCol="0">
            <a:spAutoFit/>
          </a:bodyPr>
          <a:lstStyle/>
          <a:p>
            <a:pPr algn="l">
              <a:spcAft>
                <a:spcPts val="600"/>
              </a:spcAft>
            </a:pPr>
            <a:r>
              <a:rPr lang="en-US" sz="1600" dirty="0" err="1"/>
              <a:t>Nucl</a:t>
            </a:r>
            <a:r>
              <a:rPr lang="en-US" sz="1600" dirty="0"/>
              <a:t>. Inst. &amp; Meth. A 294 (2990) 541</a:t>
            </a:r>
          </a:p>
        </p:txBody>
      </p:sp>
    </p:spTree>
    <p:extLst>
      <p:ext uri="{BB962C8B-B14F-4D97-AF65-F5344CB8AC3E}">
        <p14:creationId xmlns:p14="http://schemas.microsoft.com/office/powerpoint/2010/main" val="1198175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C99E-D294-542B-4272-4A83668B99F3}"/>
              </a:ext>
            </a:extLst>
          </p:cNvPr>
          <p:cNvSpPr>
            <a:spLocks noGrp="1"/>
          </p:cNvSpPr>
          <p:nvPr>
            <p:ph type="title"/>
          </p:nvPr>
        </p:nvSpPr>
        <p:spPr/>
        <p:txBody>
          <a:bodyPr/>
          <a:lstStyle/>
          <a:p>
            <a:r>
              <a:rPr lang="en-US" dirty="0" err="1"/>
              <a:t>Møller</a:t>
            </a:r>
            <a:r>
              <a:rPr lang="en-US" dirty="0"/>
              <a:t> Scattering</a:t>
            </a:r>
          </a:p>
        </p:txBody>
      </p:sp>
      <p:sp>
        <p:nvSpPr>
          <p:cNvPr id="3" name="Slide Number Placeholder 2">
            <a:extLst>
              <a:ext uri="{FF2B5EF4-FFF2-40B4-BE49-F238E27FC236}">
                <a16:creationId xmlns:a16="http://schemas.microsoft.com/office/drawing/2014/main" id="{435CED87-60F9-AC7C-6E94-051A1D3EB793}"/>
              </a:ext>
            </a:extLst>
          </p:cNvPr>
          <p:cNvSpPr>
            <a:spLocks noGrp="1"/>
          </p:cNvSpPr>
          <p:nvPr>
            <p:ph type="sldNum" sz="quarter" idx="10"/>
          </p:nvPr>
        </p:nvSpPr>
        <p:spPr/>
        <p:txBody>
          <a:bodyPr/>
          <a:lstStyle/>
          <a:p>
            <a:fld id="{DF69D58E-C59B-4BE3-83E0-B1C1287A8E5B}" type="slidenum">
              <a:rPr lang="en-US" smtClean="0"/>
              <a:pPr/>
              <a:t>67</a:t>
            </a:fld>
            <a:endParaRPr lang="en-US"/>
          </a:p>
        </p:txBody>
      </p:sp>
      <p:sp>
        <p:nvSpPr>
          <p:cNvPr id="4" name="TextBox 3">
            <a:extLst>
              <a:ext uri="{FF2B5EF4-FFF2-40B4-BE49-F238E27FC236}">
                <a16:creationId xmlns:a16="http://schemas.microsoft.com/office/drawing/2014/main" id="{7A8CE1CE-72C9-A673-0027-75B463D83182}"/>
              </a:ext>
            </a:extLst>
          </p:cNvPr>
          <p:cNvSpPr txBox="1"/>
          <p:nvPr/>
        </p:nvSpPr>
        <p:spPr>
          <a:xfrm>
            <a:off x="304800" y="1316423"/>
            <a:ext cx="6096000"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Electron-electron scattering</a:t>
            </a:r>
          </a:p>
          <a:p>
            <a:pPr marL="742950" lvl="1" indent="-285750">
              <a:spcAft>
                <a:spcPts val="600"/>
              </a:spcAft>
              <a:buFont typeface="Arial" panose="020B0604020202020204" pitchFamily="34" charset="0"/>
              <a:buChar char="•"/>
            </a:pPr>
            <a:r>
              <a:rPr lang="en-US" dirty="0">
                <a:solidFill>
                  <a:srgbClr val="0000FF"/>
                </a:solidFill>
              </a:rPr>
              <a:t>Can be calculated in QED at tree level</a:t>
            </a:r>
          </a:p>
          <a:p>
            <a:pPr marL="742950" lvl="1" indent="-285750">
              <a:spcAft>
                <a:spcPts val="600"/>
              </a:spcAft>
              <a:buFont typeface="Arial" panose="020B0604020202020204" pitchFamily="34" charset="0"/>
              <a:buChar char="•"/>
            </a:pPr>
            <a:r>
              <a:rPr lang="en-US" b="0" dirty="0">
                <a:solidFill>
                  <a:srgbClr val="0000FF"/>
                </a:solidFill>
              </a:rPr>
              <a:t>Typically use electrons in fixed target</a:t>
            </a:r>
          </a:p>
          <a:p>
            <a:pPr marL="742950" lvl="1" indent="-285750">
              <a:spcAft>
                <a:spcPts val="600"/>
              </a:spcAft>
              <a:buFont typeface="Arial" panose="020B0604020202020204" pitchFamily="34" charset="0"/>
              <a:buChar char="•"/>
            </a:pPr>
            <a:r>
              <a:rPr lang="en-US" b="0" dirty="0">
                <a:solidFill>
                  <a:srgbClr val="0000FF"/>
                </a:solidFill>
              </a:rPr>
              <a:t>double-spin asymmetry:</a:t>
            </a:r>
            <a:br>
              <a:rPr lang="en-US" b="0" dirty="0">
                <a:solidFill>
                  <a:srgbClr val="0000FF"/>
                </a:solidFill>
              </a:rPr>
            </a:br>
            <a:r>
              <a:rPr lang="en-US" b="0" dirty="0">
                <a:solidFill>
                  <a:srgbClr val="0000FF"/>
                </a:solidFill>
              </a:rPr>
              <a:t>magnetized ferromagnetic foils</a:t>
            </a:r>
          </a:p>
        </p:txBody>
      </p:sp>
      <p:pic>
        <p:nvPicPr>
          <p:cNvPr id="13" name="Picture 12">
            <a:extLst>
              <a:ext uri="{FF2B5EF4-FFF2-40B4-BE49-F238E27FC236}">
                <a16:creationId xmlns:a16="http://schemas.microsoft.com/office/drawing/2014/main" id="{E65B2069-FD82-93ED-26A6-C570EB9F2AEB}"/>
              </a:ext>
            </a:extLst>
          </p:cNvPr>
          <p:cNvPicPr>
            <a:picLocks noChangeAspect="1"/>
          </p:cNvPicPr>
          <p:nvPr/>
        </p:nvPicPr>
        <p:blipFill>
          <a:blip r:embed="rId2"/>
          <a:stretch>
            <a:fillRect/>
          </a:stretch>
        </p:blipFill>
        <p:spPr>
          <a:xfrm>
            <a:off x="685800" y="3581400"/>
            <a:ext cx="3200564" cy="2654436"/>
          </a:xfrm>
          <a:prstGeom prst="rect">
            <a:avLst/>
          </a:prstGeom>
        </p:spPr>
      </p:pic>
      <p:sp>
        <p:nvSpPr>
          <p:cNvPr id="14" name="TextBox 13">
            <a:extLst>
              <a:ext uri="{FF2B5EF4-FFF2-40B4-BE49-F238E27FC236}">
                <a16:creationId xmlns:a16="http://schemas.microsoft.com/office/drawing/2014/main" id="{13ABBD30-826E-2C58-A810-BABC9B93EB69}"/>
              </a:ext>
            </a:extLst>
          </p:cNvPr>
          <p:cNvSpPr txBox="1"/>
          <p:nvPr/>
        </p:nvSpPr>
        <p:spPr>
          <a:xfrm>
            <a:off x="521635" y="3288268"/>
            <a:ext cx="3974165" cy="369332"/>
          </a:xfrm>
          <a:prstGeom prst="rect">
            <a:avLst/>
          </a:prstGeom>
          <a:noFill/>
        </p:spPr>
        <p:txBody>
          <a:bodyPr wrap="none" rtlCol="0">
            <a:spAutoFit/>
          </a:bodyPr>
          <a:lstStyle/>
          <a:p>
            <a:pPr algn="l">
              <a:spcAft>
                <a:spcPts val="600"/>
              </a:spcAft>
            </a:pPr>
            <a:r>
              <a:rPr lang="en-US" dirty="0"/>
              <a:t>High energy limit of the analyzing power</a:t>
            </a:r>
          </a:p>
        </p:txBody>
      </p:sp>
      <p:sp>
        <p:nvSpPr>
          <p:cNvPr id="15" name="TextBox 14">
            <a:extLst>
              <a:ext uri="{FF2B5EF4-FFF2-40B4-BE49-F238E27FC236}">
                <a16:creationId xmlns:a16="http://schemas.microsoft.com/office/drawing/2014/main" id="{01295A5A-973B-955B-9937-370D30FBAC51}"/>
              </a:ext>
            </a:extLst>
          </p:cNvPr>
          <p:cNvSpPr txBox="1"/>
          <p:nvPr/>
        </p:nvSpPr>
        <p:spPr>
          <a:xfrm>
            <a:off x="894238" y="6367046"/>
            <a:ext cx="3220562" cy="338554"/>
          </a:xfrm>
          <a:prstGeom prst="rect">
            <a:avLst/>
          </a:prstGeom>
          <a:noFill/>
        </p:spPr>
        <p:txBody>
          <a:bodyPr wrap="none" rtlCol="0">
            <a:spAutoFit/>
          </a:bodyPr>
          <a:lstStyle/>
          <a:p>
            <a:pPr algn="l">
              <a:spcAft>
                <a:spcPts val="600"/>
              </a:spcAft>
            </a:pPr>
            <a:r>
              <a:rPr lang="en-US" sz="1600" dirty="0" err="1"/>
              <a:t>Nucl</a:t>
            </a:r>
            <a:r>
              <a:rPr lang="en-US" sz="1600" dirty="0"/>
              <a:t>. Inst. &amp; Meth. A 294 (1990) 541</a:t>
            </a:r>
          </a:p>
        </p:txBody>
      </p:sp>
      <p:pic>
        <p:nvPicPr>
          <p:cNvPr id="7" name="Picture 6">
            <a:extLst>
              <a:ext uri="{FF2B5EF4-FFF2-40B4-BE49-F238E27FC236}">
                <a16:creationId xmlns:a16="http://schemas.microsoft.com/office/drawing/2014/main" id="{B024A194-69DB-722D-B46B-AA45FAB2AEE5}"/>
              </a:ext>
            </a:extLst>
          </p:cNvPr>
          <p:cNvPicPr>
            <a:picLocks noChangeAspect="1"/>
          </p:cNvPicPr>
          <p:nvPr/>
        </p:nvPicPr>
        <p:blipFill>
          <a:blip r:embed="rId3"/>
          <a:stretch>
            <a:fillRect/>
          </a:stretch>
        </p:blipFill>
        <p:spPr>
          <a:xfrm>
            <a:off x="5028981" y="1219200"/>
            <a:ext cx="4267419" cy="2425825"/>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6B37626-F62B-D64B-8237-0D24A9CCF5A9}"/>
                  </a:ext>
                </a:extLst>
              </p:cNvPr>
              <p:cNvSpPr txBox="1"/>
              <p:nvPr/>
            </p:nvSpPr>
            <p:spPr>
              <a:xfrm>
                <a:off x="5410200" y="3962400"/>
                <a:ext cx="6172200" cy="262232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C00000"/>
                    </a:solidFill>
                  </a:rPr>
                  <a:t>Maximum asymmetry at </a:t>
                </a:r>
                <a14:m>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90</m:t>
                        </m:r>
                      </m:e>
                      <m:sup>
                        <m:r>
                          <a:rPr lang="en-US" b="0" i="1" dirty="0" smtClean="0">
                            <a:solidFill>
                              <a:srgbClr val="C00000"/>
                            </a:solidFill>
                            <a:latin typeface="Cambria Math" panose="02040503050406030204" pitchFamily="18" charset="0"/>
                            <a:ea typeface="Cambria Math" panose="02040503050406030204" pitchFamily="18" charset="0"/>
                          </a:rPr>
                          <m:t>°</m:t>
                        </m:r>
                      </m:sup>
                    </m:sSup>
                  </m:oMath>
                </a14:m>
                <a:r>
                  <a:rPr lang="en-US" b="0" dirty="0">
                    <a:solidFill>
                      <a:srgbClr val="C00000"/>
                    </a:solidFill>
                  </a:rPr>
                  <a:t> in </a:t>
                </a:r>
                <a:r>
                  <a:rPr lang="en-US" b="0" dirty="0" err="1">
                    <a:solidFill>
                      <a:srgbClr val="C00000"/>
                    </a:solidFill>
                  </a:rPr>
                  <a:t>cms</a:t>
                </a:r>
                <a:endParaRPr lang="en-US" b="0" dirty="0">
                  <a:solidFill>
                    <a:srgbClr val="C00000"/>
                  </a:solidFill>
                </a:endParaRPr>
              </a:p>
              <a:p>
                <a:pPr marL="742950" lvl="1" indent="-285750">
                  <a:spcAft>
                    <a:spcPts val="600"/>
                  </a:spcAft>
                  <a:buFont typeface="Arial" panose="020B0604020202020204" pitchFamily="34" charset="0"/>
                  <a:buChar char="•"/>
                </a:pPr>
                <a:r>
                  <a:rPr lang="en-US" b="0" dirty="0">
                    <a:solidFill>
                      <a:srgbClr val="C00000"/>
                    </a:solidFill>
                  </a:rPr>
                  <a:t>Symmetri</a:t>
                </a:r>
                <a:r>
                  <a:rPr lang="en-US" dirty="0">
                    <a:solidFill>
                      <a:srgbClr val="C00000"/>
                    </a:solidFill>
                  </a:rPr>
                  <a:t>c electron pair in lab frame: same energy, opposite angle</a:t>
                </a:r>
              </a:p>
              <a:p>
                <a:pPr marL="742950" lvl="1" indent="-285750">
                  <a:spcAft>
                    <a:spcPts val="600"/>
                  </a:spcAft>
                  <a:buFont typeface="Arial" panose="020B0604020202020204" pitchFamily="34" charset="0"/>
                  <a:buChar char="•"/>
                </a:pPr>
                <a:r>
                  <a:rPr lang="en-US" b="0" dirty="0">
                    <a:solidFill>
                      <a:srgbClr val="C00000"/>
                    </a:solidFill>
                  </a:rPr>
                  <a:t>Target polarization can be changed by magnetic fields:</a:t>
                </a:r>
                <a:br>
                  <a:rPr lang="en-US" b="0" dirty="0">
                    <a:solidFill>
                      <a:srgbClr val="C00000"/>
                    </a:solidFill>
                  </a:rPr>
                </a:br>
                <a:r>
                  <a:rPr lang="en-US" b="0" dirty="0">
                    <a:solidFill>
                      <a:srgbClr val="C00000"/>
                    </a:solidFill>
                  </a:rPr>
                  <a:t>“easy” magnetization </a:t>
                </a:r>
                <a14:m>
                  <m:oMath xmlns:m="http://schemas.openxmlformats.org/officeDocument/2006/math">
                    <m:r>
                      <a:rPr lang="en-US" b="0" i="1" dirty="0" smtClean="0">
                        <a:solidFill>
                          <a:srgbClr val="C00000"/>
                        </a:solidFill>
                        <a:latin typeface="Cambria Math" panose="02040503050406030204" pitchFamily="18" charset="0"/>
                      </a:rPr>
                      <m:t>→</m:t>
                    </m:r>
                  </m:oMath>
                </a14:m>
                <a:r>
                  <a:rPr lang="en-US" b="0" dirty="0">
                    <a:solidFill>
                      <a:srgbClr val="C00000"/>
                    </a:solidFill>
                  </a:rPr>
                  <a:t> significant systematic uncertainty of polarization</a:t>
                </a:r>
              </a:p>
              <a:p>
                <a:pPr marL="742950" lvl="1" indent="-285750">
                  <a:spcAft>
                    <a:spcPts val="600"/>
                  </a:spcAft>
                  <a:buFont typeface="Arial" panose="020B0604020202020204" pitchFamily="34" charset="0"/>
                  <a:buChar char="•"/>
                </a:pPr>
                <a:r>
                  <a:rPr lang="en-US" b="0" dirty="0">
                    <a:solidFill>
                      <a:srgbClr val="C00000"/>
                    </a:solidFill>
                  </a:rPr>
                  <a:t>Effective analyzing </a:t>
                </a:r>
                <a:r>
                  <a:rPr lang="en-US" dirty="0">
                    <a:solidFill>
                      <a:srgbClr val="C00000"/>
                    </a:solidFill>
                  </a:rPr>
                  <a:t>power for </a:t>
                </a:r>
                <a14:m>
                  <m:oMath xmlns:m="http://schemas.openxmlformats.org/officeDocument/2006/math">
                    <m:r>
                      <a:rPr lang="en-US" i="1" dirty="0" smtClean="0">
                        <a:solidFill>
                          <a:srgbClr val="C00000"/>
                        </a:solidFill>
                        <a:latin typeface="Cambria Math" panose="02040503050406030204" pitchFamily="18" charset="0"/>
                      </a:rPr>
                      <m:t>𝐹𝑒</m:t>
                    </m:r>
                  </m:oMath>
                </a14:m>
                <a:r>
                  <a:rPr lang="en-US" dirty="0">
                    <a:solidFill>
                      <a:srgbClr val="C00000"/>
                    </a:solidFill>
                  </a:rPr>
                  <a:t> is only 2/26</a:t>
                </a:r>
              </a:p>
              <a:p>
                <a:pPr marL="742950" lvl="1" indent="-285750">
                  <a:spcAft>
                    <a:spcPts val="600"/>
                  </a:spcAft>
                  <a:buFont typeface="Arial" panose="020B0604020202020204" pitchFamily="34" charset="0"/>
                  <a:buChar char="•"/>
                </a:pPr>
                <a:r>
                  <a:rPr lang="en-US" b="0" dirty="0">
                    <a:solidFill>
                      <a:srgbClr val="C00000"/>
                    </a:solidFill>
                  </a:rPr>
                  <a:t>Work horse for fixed target experiments</a:t>
                </a:r>
                <a:endParaRPr lang="en-US" b="0" dirty="0">
                  <a:solidFill>
                    <a:srgbClr val="00B050"/>
                  </a:solidFill>
                </a:endParaRPr>
              </a:p>
            </p:txBody>
          </p:sp>
        </mc:Choice>
        <mc:Fallback xmlns="">
          <p:sp>
            <p:nvSpPr>
              <p:cNvPr id="17" name="TextBox 16">
                <a:extLst>
                  <a:ext uri="{FF2B5EF4-FFF2-40B4-BE49-F238E27FC236}">
                    <a16:creationId xmlns:a16="http://schemas.microsoft.com/office/drawing/2014/main" id="{C6B37626-F62B-D64B-8237-0D24A9CCF5A9}"/>
                  </a:ext>
                </a:extLst>
              </p:cNvPr>
              <p:cNvSpPr txBox="1">
                <a:spLocks noRot="1" noChangeAspect="1" noMove="1" noResize="1" noEditPoints="1" noAdjustHandles="1" noChangeArrowheads="1" noChangeShapeType="1" noTextEdit="1"/>
              </p:cNvSpPr>
              <p:nvPr/>
            </p:nvSpPr>
            <p:spPr>
              <a:xfrm>
                <a:off x="5410200" y="3962400"/>
                <a:ext cx="6172200" cy="2622321"/>
              </a:xfrm>
              <a:prstGeom prst="rect">
                <a:avLst/>
              </a:prstGeom>
              <a:blipFill>
                <a:blip r:embed="rId4"/>
                <a:stretch>
                  <a:fillRect l="-692" t="-930" b="-279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239B98B-1757-1EE1-FECC-082FF99DD588}"/>
              </a:ext>
            </a:extLst>
          </p:cNvPr>
          <p:cNvPicPr>
            <a:picLocks noChangeAspect="1"/>
          </p:cNvPicPr>
          <p:nvPr/>
        </p:nvPicPr>
        <p:blipFill>
          <a:blip r:embed="rId5"/>
          <a:stretch>
            <a:fillRect/>
          </a:stretch>
        </p:blipFill>
        <p:spPr>
          <a:xfrm>
            <a:off x="9410600" y="1502082"/>
            <a:ext cx="2629000" cy="1860060"/>
          </a:xfrm>
          <a:prstGeom prst="rect">
            <a:avLst/>
          </a:prstGeom>
        </p:spPr>
      </p:pic>
    </p:spTree>
    <p:extLst>
      <p:ext uri="{BB962C8B-B14F-4D97-AF65-F5344CB8AC3E}">
        <p14:creationId xmlns:p14="http://schemas.microsoft.com/office/powerpoint/2010/main" val="3623278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8902-4162-A0B6-5FB0-DA32F8738D47}"/>
              </a:ext>
            </a:extLst>
          </p:cNvPr>
          <p:cNvSpPr>
            <a:spLocks noGrp="1"/>
          </p:cNvSpPr>
          <p:nvPr>
            <p:ph type="title"/>
          </p:nvPr>
        </p:nvSpPr>
        <p:spPr/>
        <p:txBody>
          <a:bodyPr/>
          <a:lstStyle/>
          <a:p>
            <a:r>
              <a:rPr lang="en-US" dirty="0"/>
              <a:t>Compton Scattering</a:t>
            </a:r>
          </a:p>
        </p:txBody>
      </p:sp>
      <p:sp>
        <p:nvSpPr>
          <p:cNvPr id="3" name="Slide Number Placeholder 2">
            <a:extLst>
              <a:ext uri="{FF2B5EF4-FFF2-40B4-BE49-F238E27FC236}">
                <a16:creationId xmlns:a16="http://schemas.microsoft.com/office/drawing/2014/main" id="{0C22FBF9-2593-A437-DBFF-4993746F6410}"/>
              </a:ext>
            </a:extLst>
          </p:cNvPr>
          <p:cNvSpPr>
            <a:spLocks noGrp="1"/>
          </p:cNvSpPr>
          <p:nvPr>
            <p:ph type="sldNum" sz="quarter" idx="10"/>
          </p:nvPr>
        </p:nvSpPr>
        <p:spPr/>
        <p:txBody>
          <a:bodyPr/>
          <a:lstStyle/>
          <a:p>
            <a:fld id="{DF69D58E-C59B-4BE3-83E0-B1C1287A8E5B}" type="slidenum">
              <a:rPr lang="en-US" smtClean="0"/>
              <a:pPr/>
              <a:t>68</a:t>
            </a:fld>
            <a:endParaRPr lang="en-US"/>
          </a:p>
        </p:txBody>
      </p:sp>
      <p:sp>
        <p:nvSpPr>
          <p:cNvPr id="4" name="TextBox 3">
            <a:extLst>
              <a:ext uri="{FF2B5EF4-FFF2-40B4-BE49-F238E27FC236}">
                <a16:creationId xmlns:a16="http://schemas.microsoft.com/office/drawing/2014/main" id="{8CEC9838-B991-9BCB-53A5-DF626A58D471}"/>
              </a:ext>
            </a:extLst>
          </p:cNvPr>
          <p:cNvSpPr txBox="1"/>
          <p:nvPr/>
        </p:nvSpPr>
        <p:spPr>
          <a:xfrm>
            <a:off x="304800" y="1316423"/>
            <a:ext cx="6096000"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Cross section can be calculated at tree level in QED</a:t>
            </a:r>
          </a:p>
        </p:txBody>
      </p:sp>
      <p:pic>
        <p:nvPicPr>
          <p:cNvPr id="6" name="Picture 5">
            <a:extLst>
              <a:ext uri="{FF2B5EF4-FFF2-40B4-BE49-F238E27FC236}">
                <a16:creationId xmlns:a16="http://schemas.microsoft.com/office/drawing/2014/main" id="{1E59F42C-74B4-8A3F-5771-2E9210A51119}"/>
              </a:ext>
            </a:extLst>
          </p:cNvPr>
          <p:cNvPicPr>
            <a:picLocks noChangeAspect="1"/>
          </p:cNvPicPr>
          <p:nvPr/>
        </p:nvPicPr>
        <p:blipFill>
          <a:blip r:embed="rId2"/>
          <a:stretch>
            <a:fillRect/>
          </a:stretch>
        </p:blipFill>
        <p:spPr>
          <a:xfrm>
            <a:off x="8445437" y="1725161"/>
            <a:ext cx="2463927" cy="143517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FF2DAD-E403-6EB9-7124-5A48B97D007F}"/>
                  </a:ext>
                </a:extLst>
              </p:cNvPr>
              <p:cNvSpPr txBox="1"/>
              <p:nvPr/>
            </p:nvSpPr>
            <p:spPr>
              <a:xfrm>
                <a:off x="8434881" y="3312735"/>
                <a:ext cx="2485039" cy="649665"/>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r>
                            <a:rPr lang="en-US" b="0" i="1" smtClean="0">
                              <a:latin typeface="Cambria Math" panose="02040503050406030204" pitchFamily="18" charset="0"/>
                            </a:rPr>
                            <m:t>𝑐</m:t>
                          </m:r>
                        </m:den>
                      </m:f>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E9FF2DAD-E403-6EB9-7124-5A48B97D007F}"/>
                  </a:ext>
                </a:extLst>
              </p:cNvPr>
              <p:cNvSpPr txBox="1">
                <a:spLocks noRot="1" noChangeAspect="1" noMove="1" noResize="1" noEditPoints="1" noAdjustHandles="1" noChangeArrowheads="1" noChangeShapeType="1" noTextEdit="1"/>
              </p:cNvSpPr>
              <p:nvPr/>
            </p:nvSpPr>
            <p:spPr>
              <a:xfrm>
                <a:off x="8434881" y="3312735"/>
                <a:ext cx="2485039" cy="649665"/>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D380FDA-8D2B-5B96-889C-E5D771B66648}"/>
              </a:ext>
            </a:extLst>
          </p:cNvPr>
          <p:cNvSpPr txBox="1"/>
          <p:nvPr/>
        </p:nvSpPr>
        <p:spPr>
          <a:xfrm>
            <a:off x="8971085" y="1270695"/>
            <a:ext cx="1412631" cy="369332"/>
          </a:xfrm>
          <a:prstGeom prst="rect">
            <a:avLst/>
          </a:prstGeom>
          <a:noFill/>
        </p:spPr>
        <p:txBody>
          <a:bodyPr wrap="none" rtlCol="0">
            <a:spAutoFit/>
          </a:bodyPr>
          <a:lstStyle/>
          <a:p>
            <a:pPr algn="l">
              <a:spcAft>
                <a:spcPts val="600"/>
              </a:spcAft>
            </a:pPr>
            <a:r>
              <a:rPr lang="en-US" dirty="0"/>
              <a:t>Target at rest</a:t>
            </a:r>
          </a:p>
        </p:txBody>
      </p:sp>
      <p:sp>
        <p:nvSpPr>
          <p:cNvPr id="9" name="Rectangle 8">
            <a:extLst>
              <a:ext uri="{FF2B5EF4-FFF2-40B4-BE49-F238E27FC236}">
                <a16:creationId xmlns:a16="http://schemas.microsoft.com/office/drawing/2014/main" id="{17AFD7FA-0E53-8D23-845B-B06E938F33D0}"/>
              </a:ext>
            </a:extLst>
          </p:cNvPr>
          <p:cNvSpPr/>
          <p:nvPr/>
        </p:nvSpPr>
        <p:spPr>
          <a:xfrm>
            <a:off x="8229600" y="1143000"/>
            <a:ext cx="28956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B1BB8C-C048-D0E3-E830-6911AC27CF1F}"/>
              </a:ext>
            </a:extLst>
          </p:cNvPr>
          <p:cNvPicPr>
            <a:picLocks noChangeAspect="1"/>
          </p:cNvPicPr>
          <p:nvPr/>
        </p:nvPicPr>
        <p:blipFill>
          <a:blip r:embed="rId4"/>
          <a:stretch>
            <a:fillRect/>
          </a:stretch>
        </p:blipFill>
        <p:spPr>
          <a:xfrm>
            <a:off x="943824" y="1905000"/>
            <a:ext cx="5334274" cy="153042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9185C29F-B02B-47B1-EAD6-2536DD3861F1}"/>
                  </a:ext>
                </a:extLst>
              </p:cNvPr>
              <p:cNvSpPr txBox="1"/>
              <p:nvPr/>
            </p:nvSpPr>
            <p:spPr>
              <a:xfrm>
                <a:off x="304800" y="3657600"/>
                <a:ext cx="7391400" cy="11396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00FF"/>
                    </a:solidFill>
                  </a:rPr>
                  <a:t>The cross section depends on the electron spin and photon helicity</a:t>
                </a:r>
              </a:p>
              <a:p>
                <a:pPr>
                  <a:spcAft>
                    <a:spcPts val="600"/>
                  </a:spcAft>
                </a:pPr>
                <a14:m>
                  <m:oMathPara xmlns:m="http://schemas.openxmlformats.org/officeDocument/2006/math">
                    <m:oMathParaPr>
                      <m:jc m:val="centerGroup"/>
                    </m:oMathParaPr>
                    <m:oMath xmlns:m="http://schemas.openxmlformats.org/officeDocument/2006/math">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𝑑</m:t>
                          </m:r>
                          <m:r>
                            <a:rPr lang="en-US" b="0" i="1" smtClean="0">
                              <a:solidFill>
                                <a:srgbClr val="0000FF"/>
                              </a:solidFill>
                              <a:latin typeface="Cambria Math" panose="02040503050406030204" pitchFamily="18" charset="0"/>
                            </a:rPr>
                            <m:t>𝜎</m:t>
                          </m:r>
                        </m:num>
                        <m:den>
                          <m:r>
                            <m:rPr>
                              <m:sty m:val="p"/>
                            </m:rPr>
                            <a:rPr lang="en-US" b="0" i="1" smtClean="0">
                              <a:solidFill>
                                <a:srgbClr val="0000FF"/>
                              </a:solidFill>
                              <a:latin typeface="Cambria Math" panose="02040503050406030204" pitchFamily="18" charset="0"/>
                            </a:rPr>
                            <m:t>dy</m:t>
                          </m:r>
                        </m:den>
                      </m:f>
                      <m:r>
                        <a:rPr lang="en-US" b="0" i="1" smtClean="0">
                          <a:solidFill>
                            <a:srgbClr val="0000FF"/>
                          </a:solidFill>
                          <a:latin typeface="Cambria Math" panose="02040503050406030204" pitchFamily="18" charset="0"/>
                        </a:rPr>
                        <m:t>=</m:t>
                      </m:r>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2</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0</m:t>
                              </m:r>
                            </m:sub>
                          </m:sSub>
                        </m:num>
                        <m:den>
                          <m:r>
                            <a:rPr lang="en-US" b="0" i="1" smtClean="0">
                              <a:solidFill>
                                <a:srgbClr val="0000FF"/>
                              </a:solidFill>
                              <a:latin typeface="Cambria Math" panose="02040503050406030204" pitchFamily="18" charset="0"/>
                            </a:rPr>
                            <m:t>𝑥</m:t>
                          </m:r>
                        </m:den>
                      </m:f>
                      <m:d>
                        <m:dPr>
                          <m:begChr m:val="["/>
                          <m:endChr m:val="]"/>
                          <m:ctrlPr>
                            <a:rPr lang="en-US" b="0" i="1" smtClean="0">
                              <a:solidFill>
                                <a:srgbClr val="0000FF"/>
                              </a:solidFill>
                              <a:latin typeface="Cambria Math" panose="02040503050406030204" pitchFamily="18" charset="0"/>
                            </a:rPr>
                          </m:ctrlPr>
                        </m:dPr>
                        <m:e>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1</m:t>
                              </m:r>
                            </m:num>
                            <m:den>
                              <m:r>
                                <a:rPr lang="en-US" b="0" i="1" smtClean="0">
                                  <a:solidFill>
                                    <a:srgbClr val="0000FF"/>
                                  </a:solidFill>
                                  <a:latin typeface="Cambria Math" panose="02040503050406030204" pitchFamily="18" charset="0"/>
                                </a:rPr>
                                <m:t>1−</m:t>
                              </m:r>
                              <m:r>
                                <a:rPr lang="en-US" b="0" i="1" smtClean="0">
                                  <a:solidFill>
                                    <a:srgbClr val="0000FF"/>
                                  </a:solidFill>
                                  <a:latin typeface="Cambria Math" panose="02040503050406030204" pitchFamily="18" charset="0"/>
                                </a:rPr>
                                <m:t>𝑦</m:t>
                              </m:r>
                            </m:den>
                          </m:f>
                          <m:r>
                            <a:rPr lang="en-US" b="0" i="1" smtClean="0">
                              <a:solidFill>
                                <a:srgbClr val="0000FF"/>
                              </a:solidFill>
                              <a:latin typeface="Cambria Math" panose="02040503050406030204" pitchFamily="18" charset="0"/>
                            </a:rPr>
                            <m:t>+1−</m:t>
                          </m:r>
                          <m:r>
                            <a:rPr lang="en-US" b="0" i="1" smtClean="0">
                              <a:solidFill>
                                <a:srgbClr val="0000FF"/>
                              </a:solidFill>
                              <a:latin typeface="Cambria Math" panose="02040503050406030204" pitchFamily="18" charset="0"/>
                            </a:rPr>
                            <m:t>𝑦</m:t>
                          </m:r>
                          <m:r>
                            <a:rPr lang="en-US" b="0" i="1" smtClean="0">
                              <a:solidFill>
                                <a:srgbClr val="0000FF"/>
                              </a:solidFill>
                              <a:latin typeface="Cambria Math" panose="02040503050406030204" pitchFamily="18" charset="0"/>
                            </a:rPr>
                            <m:t>−4</m:t>
                          </m:r>
                          <m:r>
                            <a:rPr lang="en-US" b="0" i="1" smtClean="0">
                              <a:solidFill>
                                <a:srgbClr val="0000FF"/>
                              </a:solidFill>
                              <a:latin typeface="Cambria Math" panose="02040503050406030204" pitchFamily="18" charset="0"/>
                            </a:rPr>
                            <m:t>𝑟</m:t>
                          </m:r>
                          <m:d>
                            <m:dPr>
                              <m:ctrlPr>
                                <a:rPr lang="en-US" b="0" i="1" smtClean="0">
                                  <a:solidFill>
                                    <a:srgbClr val="0000FF"/>
                                  </a:solidFill>
                                  <a:latin typeface="Cambria Math" panose="02040503050406030204" pitchFamily="18" charset="0"/>
                                </a:rPr>
                              </m:ctrlPr>
                            </m:dPr>
                            <m:e>
                              <m:r>
                                <a:rPr lang="en-US" b="0" i="1" smtClean="0">
                                  <a:solidFill>
                                    <a:srgbClr val="0000FF"/>
                                  </a:solidFill>
                                  <a:latin typeface="Cambria Math" panose="02040503050406030204" pitchFamily="18" charset="0"/>
                                </a:rPr>
                                <m:t>1−</m:t>
                              </m:r>
                              <m:r>
                                <a:rPr lang="en-US" b="0" i="1" smtClean="0">
                                  <a:solidFill>
                                    <a:srgbClr val="0000FF"/>
                                  </a:solidFill>
                                  <a:latin typeface="Cambria Math" panose="02040503050406030204" pitchFamily="18" charset="0"/>
                                </a:rPr>
                                <m:t>𝑟</m:t>
                              </m:r>
                            </m:e>
                          </m:d>
                          <m:r>
                            <a:rPr lang="en-US" b="0" i="1" smtClean="0">
                              <a:solidFill>
                                <a:srgbClr val="0000FF"/>
                              </a:solidFill>
                              <a:latin typeface="Cambria Math" panose="02040503050406030204" pitchFamily="18" charset="0"/>
                            </a:rPr>
                            <m:t>+</m:t>
                          </m:r>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𝜆</m:t>
                          </m:r>
                          <m:r>
                            <a:rPr lang="en-US" b="0" i="1" smtClean="0">
                              <a:solidFill>
                                <a:srgbClr val="0000FF"/>
                              </a:solidFill>
                              <a:latin typeface="Cambria Math" panose="02040503050406030204" pitchFamily="18" charset="0"/>
                            </a:rPr>
                            <m:t>𝑟𝑥</m:t>
                          </m:r>
                          <m:r>
                            <a:rPr lang="en-US" b="0" i="1" smtClean="0">
                              <a:solidFill>
                                <a:srgbClr val="0000FF"/>
                              </a:solidFill>
                              <a:latin typeface="Cambria Math" panose="02040503050406030204" pitchFamily="18" charset="0"/>
                            </a:rPr>
                            <m:t>(1−2</m:t>
                          </m:r>
                          <m:r>
                            <a:rPr lang="en-US" b="0" i="1" smtClean="0">
                              <a:solidFill>
                                <a:srgbClr val="0000FF"/>
                              </a:solidFill>
                              <a:latin typeface="Cambria Math" panose="02040503050406030204" pitchFamily="18" charset="0"/>
                            </a:rPr>
                            <m:t>𝑟</m:t>
                          </m:r>
                          <m:r>
                            <a:rPr lang="en-US" b="0" i="1" smtClean="0">
                              <a:solidFill>
                                <a:srgbClr val="0000FF"/>
                              </a:solidFill>
                              <a:latin typeface="Cambria Math" panose="02040503050406030204" pitchFamily="18" charset="0"/>
                            </a:rPr>
                            <m:t>)(2−</m:t>
                          </m:r>
                          <m:r>
                            <a:rPr lang="en-US" b="0" i="1" smtClean="0">
                              <a:solidFill>
                                <a:srgbClr val="0000FF"/>
                              </a:solidFill>
                              <a:latin typeface="Cambria Math" panose="02040503050406030204" pitchFamily="18" charset="0"/>
                            </a:rPr>
                            <m:t>𝑦</m:t>
                          </m:r>
                          <m:r>
                            <a:rPr lang="en-US" b="0" i="1" smtClean="0">
                              <a:solidFill>
                                <a:srgbClr val="0000FF"/>
                              </a:solidFill>
                              <a:latin typeface="Cambria Math" panose="02040503050406030204" pitchFamily="18" charset="0"/>
                            </a:rPr>
                            <m:t>)</m:t>
                          </m:r>
                        </m:e>
                      </m:d>
                    </m:oMath>
                  </m:oMathPara>
                </a14:m>
                <a:endParaRPr lang="en-US" b="0" dirty="0">
                  <a:solidFill>
                    <a:srgbClr val="0000FF"/>
                  </a:solidFill>
                </a:endParaRPr>
              </a:p>
            </p:txBody>
          </p:sp>
        </mc:Choice>
        <mc:Fallback>
          <p:sp>
            <p:nvSpPr>
              <p:cNvPr id="12" name="TextBox 11">
                <a:extLst>
                  <a:ext uri="{FF2B5EF4-FFF2-40B4-BE49-F238E27FC236}">
                    <a16:creationId xmlns:a16="http://schemas.microsoft.com/office/drawing/2014/main" id="{9185C29F-B02B-47B1-EAD6-2536DD3861F1}"/>
                  </a:ext>
                </a:extLst>
              </p:cNvPr>
              <p:cNvSpPr txBox="1">
                <a:spLocks noRot="1" noChangeAspect="1" noMove="1" noResize="1" noEditPoints="1" noAdjustHandles="1" noChangeArrowheads="1" noChangeShapeType="1" noTextEdit="1"/>
              </p:cNvSpPr>
              <p:nvPr/>
            </p:nvSpPr>
            <p:spPr>
              <a:xfrm>
                <a:off x="304800" y="3657600"/>
                <a:ext cx="7391400" cy="1139607"/>
              </a:xfrm>
              <a:prstGeom prst="rect">
                <a:avLst/>
              </a:prstGeom>
              <a:blipFill>
                <a:blip r:embed="rId5"/>
                <a:stretch>
                  <a:fillRect l="-495" t="-26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85726F-3410-EB7E-2783-F7E3B2BF3F9B}"/>
                  </a:ext>
                </a:extLst>
              </p:cNvPr>
              <p:cNvSpPr txBox="1"/>
              <p:nvPr/>
            </p:nvSpPr>
            <p:spPr>
              <a:xfrm>
                <a:off x="1040549" y="5636172"/>
                <a:ext cx="2845651" cy="538674"/>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600" b="0" i="1" smtClean="0">
                          <a:solidFill>
                            <a:schemeClr val="tx1">
                              <a:lumMod val="50000"/>
                              <a:lumOff val="50000"/>
                            </a:schemeClr>
                          </a:solidFill>
                          <a:latin typeface="Cambria Math" panose="02040503050406030204" pitchFamily="18" charset="0"/>
                        </a:rPr>
                        <m:t>𝑥</m:t>
                      </m:r>
                      <m:r>
                        <a:rPr lang="en-US" sz="1600" b="0" i="1" smtClean="0">
                          <a:solidFill>
                            <a:schemeClr val="tx1">
                              <a:lumMod val="50000"/>
                              <a:lumOff val="50000"/>
                            </a:schemeClr>
                          </a:solidFill>
                          <a:latin typeface="Cambria Math" panose="02040503050406030204" pitchFamily="18" charset="0"/>
                        </a:rPr>
                        <m:t>=</m:t>
                      </m:r>
                      <m:f>
                        <m:fPr>
                          <m:ctrlPr>
                            <a:rPr lang="en-US" sz="1600" b="0" i="1" smtClean="0">
                              <a:solidFill>
                                <a:schemeClr val="tx1">
                                  <a:lumMod val="50000"/>
                                  <a:lumOff val="50000"/>
                                </a:schemeClr>
                              </a:solidFill>
                              <a:latin typeface="Cambria Math" panose="02040503050406030204" pitchFamily="18" charset="0"/>
                            </a:rPr>
                          </m:ctrlPr>
                        </m:fPr>
                        <m:num>
                          <m:r>
                            <a:rPr lang="en-US" sz="1600" b="0" i="1" smtClean="0">
                              <a:solidFill>
                                <a:schemeClr val="tx1">
                                  <a:lumMod val="50000"/>
                                  <a:lumOff val="50000"/>
                                </a:schemeClr>
                              </a:solidFill>
                              <a:latin typeface="Cambria Math" panose="02040503050406030204" pitchFamily="18" charset="0"/>
                            </a:rPr>
                            <m:t>4</m:t>
                          </m:r>
                          <m:sSub>
                            <m:sSubPr>
                              <m:ctrlPr>
                                <a:rPr lang="en-US" sz="1600" b="0" i="1" smtClean="0">
                                  <a:solidFill>
                                    <a:schemeClr val="tx1">
                                      <a:lumMod val="50000"/>
                                      <a:lumOff val="50000"/>
                                    </a:schemeClr>
                                  </a:solidFill>
                                  <a:latin typeface="Cambria Math" panose="02040503050406030204" pitchFamily="18" charset="0"/>
                                </a:rPr>
                              </m:ctrlPr>
                            </m:sSubPr>
                            <m:e>
                              <m:r>
                                <a:rPr lang="en-US" sz="1600" b="0" i="1" smtClean="0">
                                  <a:solidFill>
                                    <a:schemeClr val="tx1">
                                      <a:lumMod val="50000"/>
                                      <a:lumOff val="50000"/>
                                    </a:schemeClr>
                                  </a:solidFill>
                                  <a:latin typeface="Cambria Math" panose="02040503050406030204" pitchFamily="18" charset="0"/>
                                </a:rPr>
                                <m:t>𝐸</m:t>
                              </m:r>
                            </m:e>
                            <m:sub>
                              <m:r>
                                <a:rPr lang="en-US" sz="1600" b="0" i="1" smtClean="0">
                                  <a:solidFill>
                                    <a:schemeClr val="tx1">
                                      <a:lumMod val="50000"/>
                                      <a:lumOff val="50000"/>
                                    </a:schemeClr>
                                  </a:solidFill>
                                  <a:latin typeface="Cambria Math" panose="02040503050406030204" pitchFamily="18" charset="0"/>
                                </a:rPr>
                                <m:t>0</m:t>
                              </m:r>
                            </m:sub>
                          </m:sSub>
                          <m:sSub>
                            <m:sSubPr>
                              <m:ctrlPr>
                                <a:rPr lang="en-US" sz="1600" i="1">
                                  <a:solidFill>
                                    <a:schemeClr val="tx1">
                                      <a:lumMod val="50000"/>
                                      <a:lumOff val="50000"/>
                                    </a:schemeClr>
                                  </a:solidFill>
                                  <a:latin typeface="Cambria Math" panose="02040503050406030204" pitchFamily="18" charset="0"/>
                                </a:rPr>
                              </m:ctrlPr>
                            </m:sSubPr>
                            <m:e>
                              <m:r>
                                <a:rPr lang="en-US" sz="1600" i="1">
                                  <a:solidFill>
                                    <a:schemeClr val="tx1">
                                      <a:lumMod val="50000"/>
                                      <a:lumOff val="50000"/>
                                    </a:schemeClr>
                                  </a:solidFill>
                                  <a:latin typeface="Cambria Math" panose="02040503050406030204" pitchFamily="18" charset="0"/>
                                </a:rPr>
                                <m:t>𝜔</m:t>
                              </m:r>
                            </m:e>
                            <m:sub>
                              <m:r>
                                <a:rPr lang="en-US" sz="1600" i="1">
                                  <a:solidFill>
                                    <a:schemeClr val="tx1">
                                      <a:lumMod val="50000"/>
                                      <a:lumOff val="50000"/>
                                    </a:schemeClr>
                                  </a:solidFill>
                                  <a:latin typeface="Cambria Math" panose="02040503050406030204" pitchFamily="18" charset="0"/>
                                </a:rPr>
                                <m:t>0</m:t>
                              </m:r>
                            </m:sub>
                          </m:sSub>
                        </m:num>
                        <m:den>
                          <m:sSup>
                            <m:sSupPr>
                              <m:ctrlPr>
                                <a:rPr lang="en-US" sz="1600" b="0" i="1" smtClean="0">
                                  <a:solidFill>
                                    <a:schemeClr val="tx1">
                                      <a:lumMod val="50000"/>
                                      <a:lumOff val="50000"/>
                                    </a:schemeClr>
                                  </a:solidFill>
                                  <a:latin typeface="Cambria Math" panose="02040503050406030204" pitchFamily="18" charset="0"/>
                                </a:rPr>
                              </m:ctrlPr>
                            </m:sSupPr>
                            <m:e>
                              <m:r>
                                <a:rPr lang="en-US" sz="1600" b="0" i="1" smtClean="0">
                                  <a:solidFill>
                                    <a:schemeClr val="tx1">
                                      <a:lumMod val="50000"/>
                                      <a:lumOff val="50000"/>
                                    </a:schemeClr>
                                  </a:solidFill>
                                  <a:latin typeface="Cambria Math" panose="02040503050406030204" pitchFamily="18" charset="0"/>
                                </a:rPr>
                                <m:t>𝑚</m:t>
                              </m:r>
                            </m:e>
                            <m:sup>
                              <m:r>
                                <a:rPr lang="en-US" sz="1600" b="0" i="1" smtClean="0">
                                  <a:solidFill>
                                    <a:schemeClr val="tx1">
                                      <a:lumMod val="50000"/>
                                      <a:lumOff val="50000"/>
                                    </a:schemeClr>
                                  </a:solidFill>
                                  <a:latin typeface="Cambria Math" panose="02040503050406030204" pitchFamily="18" charset="0"/>
                                </a:rPr>
                                <m:t>2</m:t>
                              </m:r>
                            </m:sup>
                          </m:sSup>
                        </m:den>
                      </m:f>
                      <m:func>
                        <m:funcPr>
                          <m:ctrlPr>
                            <a:rPr lang="en-US" sz="1600" b="0" i="1" smtClean="0">
                              <a:solidFill>
                                <a:schemeClr val="tx1">
                                  <a:lumMod val="50000"/>
                                  <a:lumOff val="50000"/>
                                </a:schemeClr>
                              </a:solidFill>
                              <a:latin typeface="Cambria Math" panose="02040503050406030204" pitchFamily="18" charset="0"/>
                            </a:rPr>
                          </m:ctrlPr>
                        </m:funcPr>
                        <m:fName>
                          <m:sSup>
                            <m:sSupPr>
                              <m:ctrlPr>
                                <a:rPr lang="en-US" sz="1600" b="0" i="1" smtClean="0">
                                  <a:solidFill>
                                    <a:schemeClr val="tx1">
                                      <a:lumMod val="50000"/>
                                      <a:lumOff val="50000"/>
                                    </a:schemeClr>
                                  </a:solidFill>
                                  <a:latin typeface="Cambria Math" panose="02040503050406030204" pitchFamily="18" charset="0"/>
                                </a:rPr>
                              </m:ctrlPr>
                            </m:sSupPr>
                            <m:e>
                              <m:r>
                                <m:rPr>
                                  <m:sty m:val="p"/>
                                </m:rPr>
                                <a:rPr lang="en-US" sz="1600" b="0" i="0" smtClean="0">
                                  <a:solidFill>
                                    <a:schemeClr val="tx1">
                                      <a:lumMod val="50000"/>
                                      <a:lumOff val="50000"/>
                                    </a:schemeClr>
                                  </a:solidFill>
                                  <a:latin typeface="Cambria Math" panose="02040503050406030204" pitchFamily="18" charset="0"/>
                                </a:rPr>
                                <m:t>cos</m:t>
                              </m:r>
                            </m:e>
                            <m:sup>
                              <m:r>
                                <a:rPr lang="en-US" sz="1600" b="0" i="1" smtClean="0">
                                  <a:solidFill>
                                    <a:schemeClr val="tx1">
                                      <a:lumMod val="50000"/>
                                      <a:lumOff val="50000"/>
                                    </a:schemeClr>
                                  </a:solidFill>
                                  <a:latin typeface="Cambria Math" panose="02040503050406030204" pitchFamily="18" charset="0"/>
                                </a:rPr>
                                <m:t>2</m:t>
                              </m:r>
                            </m:sup>
                          </m:sSup>
                        </m:fName>
                        <m:e>
                          <m:sSub>
                            <m:sSubPr>
                              <m:ctrlPr>
                                <a:rPr lang="en-US" sz="1600" b="0" i="1" smtClean="0">
                                  <a:solidFill>
                                    <a:schemeClr val="tx1">
                                      <a:lumMod val="50000"/>
                                      <a:lumOff val="50000"/>
                                    </a:schemeClr>
                                  </a:solidFill>
                                  <a:latin typeface="Cambria Math" panose="02040503050406030204" pitchFamily="18" charset="0"/>
                                </a:rPr>
                              </m:ctrlPr>
                            </m:sSubPr>
                            <m:e>
                              <m:r>
                                <a:rPr lang="en-US" sz="1600" b="0" i="1" smtClean="0">
                                  <a:solidFill>
                                    <a:schemeClr val="tx1">
                                      <a:lumMod val="50000"/>
                                      <a:lumOff val="50000"/>
                                    </a:schemeClr>
                                  </a:solidFill>
                                  <a:latin typeface="Cambria Math" panose="02040503050406030204" pitchFamily="18" charset="0"/>
                                </a:rPr>
                                <m:t>(</m:t>
                              </m:r>
                              <m:r>
                                <a:rPr lang="en-US" sz="1600" b="0" i="1" smtClean="0">
                                  <a:solidFill>
                                    <a:schemeClr val="tx1">
                                      <a:lumMod val="50000"/>
                                      <a:lumOff val="50000"/>
                                    </a:schemeClr>
                                  </a:solidFill>
                                  <a:latin typeface="Cambria Math" panose="02040503050406030204" pitchFamily="18" charset="0"/>
                                </a:rPr>
                                <m:t>𝜃</m:t>
                              </m:r>
                            </m:e>
                            <m:sub>
                              <m:r>
                                <a:rPr lang="en-US" sz="1600" b="0" i="1" smtClean="0">
                                  <a:solidFill>
                                    <a:schemeClr val="tx1">
                                      <a:lumMod val="50000"/>
                                      <a:lumOff val="50000"/>
                                    </a:schemeClr>
                                  </a:solidFill>
                                  <a:latin typeface="Cambria Math" panose="02040503050406030204" pitchFamily="18" charset="0"/>
                                </a:rPr>
                                <m:t>0</m:t>
                              </m:r>
                            </m:sub>
                          </m:sSub>
                          <m:r>
                            <a:rPr lang="en-US" sz="1600" b="0" i="1" smtClean="0">
                              <a:solidFill>
                                <a:schemeClr val="tx1">
                                  <a:lumMod val="50000"/>
                                  <a:lumOff val="50000"/>
                                </a:schemeClr>
                              </a:solidFill>
                              <a:latin typeface="Cambria Math" panose="02040503050406030204" pitchFamily="18" charset="0"/>
                            </a:rPr>
                            <m:t>/2)</m:t>
                          </m:r>
                        </m:e>
                      </m:func>
                      <m:r>
                        <a:rPr lang="en-US" sz="1600" b="0" i="1" smtClean="0">
                          <a:solidFill>
                            <a:schemeClr val="tx1">
                              <a:lumMod val="50000"/>
                              <a:lumOff val="50000"/>
                            </a:schemeClr>
                          </a:solidFill>
                          <a:latin typeface="Cambria Math" panose="02040503050406030204" pitchFamily="18" charset="0"/>
                        </a:rPr>
                        <m:t>≈</m:t>
                      </m:r>
                      <m:f>
                        <m:fPr>
                          <m:ctrlPr>
                            <a:rPr lang="en-US" sz="1600" i="1">
                              <a:solidFill>
                                <a:schemeClr val="tx1">
                                  <a:lumMod val="50000"/>
                                  <a:lumOff val="50000"/>
                                </a:schemeClr>
                              </a:solidFill>
                              <a:latin typeface="Cambria Math" panose="02040503050406030204" pitchFamily="18" charset="0"/>
                            </a:rPr>
                          </m:ctrlPr>
                        </m:fPr>
                        <m:num>
                          <m:r>
                            <a:rPr lang="en-US" sz="1600" i="1">
                              <a:solidFill>
                                <a:schemeClr val="tx1">
                                  <a:lumMod val="50000"/>
                                  <a:lumOff val="50000"/>
                                </a:schemeClr>
                              </a:solidFill>
                              <a:latin typeface="Cambria Math" panose="02040503050406030204" pitchFamily="18" charset="0"/>
                            </a:rPr>
                            <m:t>4</m:t>
                          </m:r>
                          <m:sSub>
                            <m:sSubPr>
                              <m:ctrlPr>
                                <a:rPr lang="en-US" sz="1600" i="1">
                                  <a:solidFill>
                                    <a:schemeClr val="tx1">
                                      <a:lumMod val="50000"/>
                                      <a:lumOff val="50000"/>
                                    </a:schemeClr>
                                  </a:solidFill>
                                  <a:latin typeface="Cambria Math" panose="02040503050406030204" pitchFamily="18" charset="0"/>
                                </a:rPr>
                              </m:ctrlPr>
                            </m:sSubPr>
                            <m:e>
                              <m:r>
                                <a:rPr lang="en-US" sz="1600" i="1">
                                  <a:solidFill>
                                    <a:schemeClr val="tx1">
                                      <a:lumMod val="50000"/>
                                      <a:lumOff val="50000"/>
                                    </a:schemeClr>
                                  </a:solidFill>
                                  <a:latin typeface="Cambria Math" panose="02040503050406030204" pitchFamily="18" charset="0"/>
                                </a:rPr>
                                <m:t>𝐸</m:t>
                              </m:r>
                            </m:e>
                            <m:sub>
                              <m:r>
                                <a:rPr lang="en-US" sz="1600" i="1">
                                  <a:solidFill>
                                    <a:schemeClr val="tx1">
                                      <a:lumMod val="50000"/>
                                      <a:lumOff val="50000"/>
                                    </a:schemeClr>
                                  </a:solidFill>
                                  <a:latin typeface="Cambria Math" panose="02040503050406030204" pitchFamily="18" charset="0"/>
                                </a:rPr>
                                <m:t>0</m:t>
                              </m:r>
                            </m:sub>
                          </m:sSub>
                          <m:sSub>
                            <m:sSubPr>
                              <m:ctrlPr>
                                <a:rPr lang="en-US" sz="1600" i="1">
                                  <a:solidFill>
                                    <a:schemeClr val="tx1">
                                      <a:lumMod val="50000"/>
                                      <a:lumOff val="50000"/>
                                    </a:schemeClr>
                                  </a:solidFill>
                                  <a:latin typeface="Cambria Math" panose="02040503050406030204" pitchFamily="18" charset="0"/>
                                </a:rPr>
                              </m:ctrlPr>
                            </m:sSubPr>
                            <m:e>
                              <m:r>
                                <a:rPr lang="en-US" sz="1600" i="1">
                                  <a:solidFill>
                                    <a:schemeClr val="tx1">
                                      <a:lumMod val="50000"/>
                                      <a:lumOff val="50000"/>
                                    </a:schemeClr>
                                  </a:solidFill>
                                  <a:latin typeface="Cambria Math" panose="02040503050406030204" pitchFamily="18" charset="0"/>
                                </a:rPr>
                                <m:t>𝜔</m:t>
                              </m:r>
                            </m:e>
                            <m:sub>
                              <m:r>
                                <a:rPr lang="en-US" sz="1600" i="1">
                                  <a:solidFill>
                                    <a:schemeClr val="tx1">
                                      <a:lumMod val="50000"/>
                                      <a:lumOff val="50000"/>
                                    </a:schemeClr>
                                  </a:solidFill>
                                  <a:latin typeface="Cambria Math" panose="02040503050406030204" pitchFamily="18" charset="0"/>
                                </a:rPr>
                                <m:t>0</m:t>
                              </m:r>
                            </m:sub>
                          </m:sSub>
                        </m:num>
                        <m:den>
                          <m:sSup>
                            <m:sSupPr>
                              <m:ctrlPr>
                                <a:rPr lang="en-US" sz="1600" i="1">
                                  <a:solidFill>
                                    <a:schemeClr val="tx1">
                                      <a:lumMod val="50000"/>
                                      <a:lumOff val="50000"/>
                                    </a:schemeClr>
                                  </a:solidFill>
                                  <a:latin typeface="Cambria Math" panose="02040503050406030204" pitchFamily="18" charset="0"/>
                                </a:rPr>
                              </m:ctrlPr>
                            </m:sSupPr>
                            <m:e>
                              <m:r>
                                <a:rPr lang="en-US" sz="1600" i="1">
                                  <a:solidFill>
                                    <a:schemeClr val="tx1">
                                      <a:lumMod val="50000"/>
                                      <a:lumOff val="50000"/>
                                    </a:schemeClr>
                                  </a:solidFill>
                                  <a:latin typeface="Cambria Math" panose="02040503050406030204" pitchFamily="18" charset="0"/>
                                </a:rPr>
                                <m:t>𝑚</m:t>
                              </m:r>
                            </m:e>
                            <m:sup>
                              <m:r>
                                <a:rPr lang="en-US" sz="1600" i="1">
                                  <a:solidFill>
                                    <a:schemeClr val="tx1">
                                      <a:lumMod val="50000"/>
                                      <a:lumOff val="50000"/>
                                    </a:schemeClr>
                                  </a:solidFill>
                                  <a:latin typeface="Cambria Math" panose="02040503050406030204" pitchFamily="18" charset="0"/>
                                </a:rPr>
                                <m:t>2</m:t>
                              </m:r>
                            </m:sup>
                          </m:sSup>
                        </m:den>
                      </m:f>
                    </m:oMath>
                  </m:oMathPara>
                </a14:m>
                <a:endParaRPr lang="en-US" sz="1600" dirty="0">
                  <a:solidFill>
                    <a:schemeClr val="tx1">
                      <a:lumMod val="50000"/>
                      <a:lumOff val="50000"/>
                    </a:schemeClr>
                  </a:solidFill>
                </a:endParaRPr>
              </a:p>
            </p:txBody>
          </p:sp>
        </mc:Choice>
        <mc:Fallback xmlns="">
          <p:sp>
            <p:nvSpPr>
              <p:cNvPr id="13" name="TextBox 12">
                <a:extLst>
                  <a:ext uri="{FF2B5EF4-FFF2-40B4-BE49-F238E27FC236}">
                    <a16:creationId xmlns:a16="http://schemas.microsoft.com/office/drawing/2014/main" id="{BC85726F-3410-EB7E-2783-F7E3B2BF3F9B}"/>
                  </a:ext>
                </a:extLst>
              </p:cNvPr>
              <p:cNvSpPr txBox="1">
                <a:spLocks noRot="1" noChangeAspect="1" noMove="1" noResize="1" noEditPoints="1" noAdjustHandles="1" noChangeArrowheads="1" noChangeShapeType="1" noTextEdit="1"/>
              </p:cNvSpPr>
              <p:nvPr/>
            </p:nvSpPr>
            <p:spPr>
              <a:xfrm>
                <a:off x="1040549" y="5636172"/>
                <a:ext cx="2845651" cy="53867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45DA061-98AA-1906-1C81-3CD717378D79}"/>
                  </a:ext>
                </a:extLst>
              </p:cNvPr>
              <p:cNvSpPr txBox="1"/>
              <p:nvPr/>
            </p:nvSpPr>
            <p:spPr>
              <a:xfrm>
                <a:off x="1040549" y="4953000"/>
                <a:ext cx="1425968" cy="579774"/>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sz="1600" b="0" i="1" smtClean="0">
                          <a:solidFill>
                            <a:schemeClr val="tx1">
                              <a:lumMod val="50000"/>
                              <a:lumOff val="50000"/>
                            </a:schemeClr>
                          </a:solidFill>
                          <a:latin typeface="Cambria Math" panose="02040503050406030204" pitchFamily="18" charset="0"/>
                        </a:rPr>
                        <m:t>𝑦</m:t>
                      </m:r>
                      <m:r>
                        <a:rPr lang="en-US" sz="1600" b="0" i="1" smtClean="0">
                          <a:solidFill>
                            <a:schemeClr val="tx1">
                              <a:lumMod val="50000"/>
                              <a:lumOff val="50000"/>
                            </a:schemeClr>
                          </a:solidFill>
                          <a:latin typeface="Cambria Math" panose="02040503050406030204" pitchFamily="18" charset="0"/>
                        </a:rPr>
                        <m:t>=1−</m:t>
                      </m:r>
                      <m:f>
                        <m:fPr>
                          <m:ctrlPr>
                            <a:rPr lang="en-US" sz="1600" b="0" i="1" smtClean="0">
                              <a:solidFill>
                                <a:schemeClr val="tx1">
                                  <a:lumMod val="50000"/>
                                  <a:lumOff val="50000"/>
                                </a:schemeClr>
                              </a:solidFill>
                              <a:latin typeface="Cambria Math" panose="02040503050406030204" pitchFamily="18" charset="0"/>
                            </a:rPr>
                          </m:ctrlPr>
                        </m:fPr>
                        <m:num>
                          <m:r>
                            <a:rPr lang="en-US" sz="1600" b="0" i="1" smtClean="0">
                              <a:solidFill>
                                <a:schemeClr val="tx1">
                                  <a:lumMod val="50000"/>
                                  <a:lumOff val="50000"/>
                                </a:schemeClr>
                              </a:solidFill>
                              <a:latin typeface="Cambria Math" panose="02040503050406030204" pitchFamily="18" charset="0"/>
                            </a:rPr>
                            <m:t>𝐸</m:t>
                          </m:r>
                        </m:num>
                        <m:den>
                          <m:sSub>
                            <m:sSubPr>
                              <m:ctrlPr>
                                <a:rPr lang="en-US" sz="1600" b="0" i="1" smtClean="0">
                                  <a:solidFill>
                                    <a:schemeClr val="tx1">
                                      <a:lumMod val="50000"/>
                                      <a:lumOff val="50000"/>
                                    </a:schemeClr>
                                  </a:solidFill>
                                  <a:latin typeface="Cambria Math" panose="02040503050406030204" pitchFamily="18" charset="0"/>
                                </a:rPr>
                              </m:ctrlPr>
                            </m:sSubPr>
                            <m:e>
                              <m:r>
                                <a:rPr lang="en-US" sz="1600" b="0" i="1" smtClean="0">
                                  <a:solidFill>
                                    <a:schemeClr val="tx1">
                                      <a:lumMod val="50000"/>
                                      <a:lumOff val="50000"/>
                                    </a:schemeClr>
                                  </a:solidFill>
                                  <a:latin typeface="Cambria Math" panose="02040503050406030204" pitchFamily="18" charset="0"/>
                                </a:rPr>
                                <m:t>𝐸</m:t>
                              </m:r>
                            </m:e>
                            <m:sub>
                              <m:r>
                                <a:rPr lang="en-US" sz="1600" b="0" i="1" smtClean="0">
                                  <a:solidFill>
                                    <a:schemeClr val="tx1">
                                      <a:lumMod val="50000"/>
                                      <a:lumOff val="50000"/>
                                    </a:schemeClr>
                                  </a:solidFill>
                                  <a:latin typeface="Cambria Math" panose="02040503050406030204" pitchFamily="18" charset="0"/>
                                </a:rPr>
                                <m:t>0</m:t>
                              </m:r>
                            </m:sub>
                          </m:sSub>
                        </m:den>
                      </m:f>
                      <m:r>
                        <a:rPr lang="en-US" sz="1600" b="0" i="1" smtClean="0">
                          <a:solidFill>
                            <a:schemeClr val="tx1">
                              <a:lumMod val="50000"/>
                              <a:lumOff val="50000"/>
                            </a:schemeClr>
                          </a:solidFill>
                          <a:latin typeface="Cambria Math" panose="02040503050406030204" pitchFamily="18" charset="0"/>
                        </a:rPr>
                        <m:t>=</m:t>
                      </m:r>
                      <m:f>
                        <m:fPr>
                          <m:ctrlPr>
                            <a:rPr lang="en-US" sz="1600" b="0" i="1" smtClean="0">
                              <a:solidFill>
                                <a:schemeClr val="tx1">
                                  <a:lumMod val="50000"/>
                                  <a:lumOff val="50000"/>
                                </a:schemeClr>
                              </a:solidFill>
                              <a:latin typeface="Cambria Math" panose="02040503050406030204" pitchFamily="18" charset="0"/>
                            </a:rPr>
                          </m:ctrlPr>
                        </m:fPr>
                        <m:num>
                          <m:r>
                            <a:rPr lang="en-US" sz="1600" b="0" i="1" smtClean="0">
                              <a:solidFill>
                                <a:schemeClr val="tx1">
                                  <a:lumMod val="50000"/>
                                  <a:lumOff val="50000"/>
                                </a:schemeClr>
                              </a:solidFill>
                              <a:latin typeface="Cambria Math" panose="02040503050406030204" pitchFamily="18" charset="0"/>
                            </a:rPr>
                            <m:t>𝜔</m:t>
                          </m:r>
                        </m:num>
                        <m:den>
                          <m:r>
                            <a:rPr lang="en-US" sz="1600" b="0" i="1" smtClean="0">
                              <a:solidFill>
                                <a:schemeClr val="tx1">
                                  <a:lumMod val="50000"/>
                                  <a:lumOff val="50000"/>
                                </a:schemeClr>
                              </a:solidFill>
                              <a:latin typeface="Cambria Math" panose="02040503050406030204" pitchFamily="18" charset="0"/>
                            </a:rPr>
                            <m:t>𝐸</m:t>
                          </m:r>
                        </m:den>
                      </m:f>
                    </m:oMath>
                  </m:oMathPara>
                </a14:m>
                <a:endParaRPr lang="en-US" sz="1600" dirty="0">
                  <a:solidFill>
                    <a:schemeClr val="tx1">
                      <a:lumMod val="50000"/>
                      <a:lumOff val="50000"/>
                    </a:schemeClr>
                  </a:solidFill>
                </a:endParaRPr>
              </a:p>
            </p:txBody>
          </p:sp>
        </mc:Choice>
        <mc:Fallback xmlns="">
          <p:sp>
            <p:nvSpPr>
              <p:cNvPr id="14" name="TextBox 13">
                <a:extLst>
                  <a:ext uri="{FF2B5EF4-FFF2-40B4-BE49-F238E27FC236}">
                    <a16:creationId xmlns:a16="http://schemas.microsoft.com/office/drawing/2014/main" id="{B45DA061-98AA-1906-1C81-3CD717378D79}"/>
                  </a:ext>
                </a:extLst>
              </p:cNvPr>
              <p:cNvSpPr txBox="1">
                <a:spLocks noRot="1" noChangeAspect="1" noMove="1" noResize="1" noEditPoints="1" noAdjustHandles="1" noChangeArrowheads="1" noChangeShapeType="1" noTextEdit="1"/>
              </p:cNvSpPr>
              <p:nvPr/>
            </p:nvSpPr>
            <p:spPr>
              <a:xfrm>
                <a:off x="1040549" y="4953000"/>
                <a:ext cx="1425968" cy="57977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E6C9B59-53B9-DBFF-4D97-08DF597EFD61}"/>
                  </a:ext>
                </a:extLst>
              </p:cNvPr>
              <p:cNvSpPr txBox="1"/>
              <p:nvPr/>
            </p:nvSpPr>
            <p:spPr>
              <a:xfrm>
                <a:off x="7722764" y="5873588"/>
                <a:ext cx="1453411" cy="54367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𝐸</m:t>
                          </m:r>
                        </m:e>
                        <m:sub>
                          <m:r>
                            <a:rPr lang="en-US" sz="1600" b="0" i="1" smtClean="0">
                              <a:solidFill>
                                <a:srgbClr val="0000FF"/>
                              </a:solidFill>
                              <a:latin typeface="Cambria Math" panose="02040503050406030204" pitchFamily="18" charset="0"/>
                            </a:rPr>
                            <m:t>𝑚𝑖𝑛</m:t>
                          </m:r>
                        </m:sub>
                      </m:sSub>
                      <m:r>
                        <a:rPr lang="en-US" sz="1600" b="0" i="1" smtClean="0">
                          <a:solidFill>
                            <a:srgbClr val="0000FF"/>
                          </a:solidFill>
                          <a:latin typeface="Cambria Math" panose="02040503050406030204" pitchFamily="18" charset="0"/>
                        </a:rPr>
                        <m:t>=</m:t>
                      </m:r>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𝐸</m:t>
                          </m:r>
                        </m:e>
                        <m:sub>
                          <m:r>
                            <a:rPr lang="en-US" sz="1600" b="0" i="1" smtClean="0">
                              <a:solidFill>
                                <a:srgbClr val="0000FF"/>
                              </a:solidFill>
                              <a:latin typeface="Cambria Math" panose="02040503050406030204" pitchFamily="18" charset="0"/>
                            </a:rPr>
                            <m:t>0</m:t>
                          </m:r>
                        </m:sub>
                      </m:sSub>
                      <m:f>
                        <m:fPr>
                          <m:ctrlPr>
                            <a:rPr lang="en-US" sz="1600" i="1">
                              <a:solidFill>
                                <a:srgbClr val="0000FF"/>
                              </a:solidFill>
                              <a:latin typeface="Cambria Math" panose="02040503050406030204" pitchFamily="18" charset="0"/>
                            </a:rPr>
                          </m:ctrlPr>
                        </m:fPr>
                        <m:num>
                          <m:r>
                            <a:rPr lang="en-US" sz="1600" b="0" i="1" smtClean="0">
                              <a:solidFill>
                                <a:srgbClr val="0000FF"/>
                              </a:solidFill>
                              <a:latin typeface="Cambria Math" panose="02040503050406030204" pitchFamily="18" charset="0"/>
                            </a:rPr>
                            <m:t>1</m:t>
                          </m:r>
                        </m:num>
                        <m:den>
                          <m:r>
                            <a:rPr lang="en-US" sz="1600" i="1">
                              <a:solidFill>
                                <a:srgbClr val="0000FF"/>
                              </a:solidFill>
                              <a:latin typeface="Cambria Math" panose="02040503050406030204" pitchFamily="18" charset="0"/>
                            </a:rPr>
                            <m:t>1+</m:t>
                          </m:r>
                          <m:r>
                            <a:rPr lang="en-US" sz="1600" i="1">
                              <a:solidFill>
                                <a:srgbClr val="0000FF"/>
                              </a:solidFill>
                              <a:latin typeface="Cambria Math" panose="02040503050406030204" pitchFamily="18" charset="0"/>
                            </a:rPr>
                            <m:t>𝑥</m:t>
                          </m:r>
                        </m:den>
                      </m:f>
                    </m:oMath>
                  </m:oMathPara>
                </a14:m>
                <a:endParaRPr lang="en-US" sz="1600" dirty="0">
                  <a:solidFill>
                    <a:srgbClr val="0000FF"/>
                  </a:solidFill>
                </a:endParaRPr>
              </a:p>
            </p:txBody>
          </p:sp>
        </mc:Choice>
        <mc:Fallback>
          <p:sp>
            <p:nvSpPr>
              <p:cNvPr id="15" name="TextBox 14">
                <a:extLst>
                  <a:ext uri="{FF2B5EF4-FFF2-40B4-BE49-F238E27FC236}">
                    <a16:creationId xmlns:a16="http://schemas.microsoft.com/office/drawing/2014/main" id="{EE6C9B59-53B9-DBFF-4D97-08DF597EFD61}"/>
                  </a:ext>
                </a:extLst>
              </p:cNvPr>
              <p:cNvSpPr txBox="1">
                <a:spLocks noRot="1" noChangeAspect="1" noMove="1" noResize="1" noEditPoints="1" noAdjustHandles="1" noChangeArrowheads="1" noChangeShapeType="1" noTextEdit="1"/>
              </p:cNvSpPr>
              <p:nvPr/>
            </p:nvSpPr>
            <p:spPr>
              <a:xfrm>
                <a:off x="7722764" y="5873588"/>
                <a:ext cx="1453411" cy="543675"/>
              </a:xfrm>
              <a:prstGeom prst="rect">
                <a:avLst/>
              </a:prstGeom>
              <a:blipFill>
                <a:blip r:embed="rId8"/>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542585F6-D771-A76B-4173-B65B064B82B6}"/>
              </a:ext>
            </a:extLst>
          </p:cNvPr>
          <p:cNvCxnSpPr>
            <a:cxnSpLocks/>
          </p:cNvCxnSpPr>
          <p:nvPr/>
        </p:nvCxnSpPr>
        <p:spPr>
          <a:xfrm>
            <a:off x="5029200" y="4572000"/>
            <a:ext cx="15240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6FE27D-303C-5C47-1E4D-77FD986FBDB7}"/>
              </a:ext>
            </a:extLst>
          </p:cNvPr>
          <p:cNvSpPr txBox="1"/>
          <p:nvPr/>
        </p:nvSpPr>
        <p:spPr>
          <a:xfrm>
            <a:off x="4419600" y="4953000"/>
            <a:ext cx="2615268" cy="369332"/>
          </a:xfrm>
          <a:prstGeom prst="rect">
            <a:avLst/>
          </a:prstGeom>
          <a:noFill/>
        </p:spPr>
        <p:txBody>
          <a:bodyPr wrap="none" rtlCol="0">
            <a:spAutoFit/>
          </a:bodyPr>
          <a:lstStyle/>
          <a:p>
            <a:pPr algn="l">
              <a:spcAft>
                <a:spcPts val="600"/>
              </a:spcAft>
            </a:pPr>
            <a:r>
              <a:rPr lang="en-US" dirty="0">
                <a:solidFill>
                  <a:srgbClr val="FF0000"/>
                </a:solidFill>
              </a:rPr>
              <a:t>Electron/photon helicities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329480C-6002-3127-52AD-D1AD009C045F}"/>
                  </a:ext>
                </a:extLst>
              </p:cNvPr>
              <p:cNvSpPr txBox="1"/>
              <p:nvPr/>
            </p:nvSpPr>
            <p:spPr>
              <a:xfrm>
                <a:off x="1040549" y="6301361"/>
                <a:ext cx="2211055" cy="328039"/>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solidFill>
                                <a:schemeClr val="tx1">
                                  <a:lumMod val="50000"/>
                                  <a:lumOff val="50000"/>
                                </a:schemeClr>
                              </a:solidFill>
                              <a:latin typeface="Cambria Math" panose="02040503050406030204" pitchFamily="18" charset="0"/>
                            </a:rPr>
                          </m:ctrlPr>
                        </m:sSubPr>
                        <m:e>
                          <m:r>
                            <a:rPr lang="en-US" sz="1600" b="0" i="1" smtClean="0">
                              <a:solidFill>
                                <a:schemeClr val="tx1">
                                  <a:lumMod val="50000"/>
                                  <a:lumOff val="50000"/>
                                </a:schemeClr>
                              </a:solidFill>
                              <a:latin typeface="Cambria Math" panose="02040503050406030204" pitchFamily="18" charset="0"/>
                            </a:rPr>
                            <m:t>𝜎</m:t>
                          </m:r>
                        </m:e>
                        <m:sub>
                          <m:r>
                            <a:rPr lang="en-US" sz="1600" b="0" i="1" smtClean="0">
                              <a:solidFill>
                                <a:schemeClr val="tx1">
                                  <a:lumMod val="50000"/>
                                  <a:lumOff val="50000"/>
                                </a:schemeClr>
                              </a:solidFill>
                              <a:latin typeface="Cambria Math" panose="02040503050406030204" pitchFamily="18" charset="0"/>
                            </a:rPr>
                            <m:t>0</m:t>
                          </m:r>
                        </m:sub>
                      </m:sSub>
                      <m:r>
                        <a:rPr lang="en-US" sz="1600" b="0" i="1" smtClean="0">
                          <a:solidFill>
                            <a:schemeClr val="tx1">
                              <a:lumMod val="50000"/>
                              <a:lumOff val="50000"/>
                            </a:schemeClr>
                          </a:solidFill>
                          <a:latin typeface="Cambria Math" panose="02040503050406030204" pitchFamily="18" charset="0"/>
                        </a:rPr>
                        <m:t>=</m:t>
                      </m:r>
                      <m:r>
                        <a:rPr lang="en-US" sz="1600" b="0" i="1" smtClean="0">
                          <a:solidFill>
                            <a:schemeClr val="tx1">
                              <a:lumMod val="50000"/>
                              <a:lumOff val="50000"/>
                            </a:schemeClr>
                          </a:solidFill>
                          <a:latin typeface="Cambria Math" panose="02040503050406030204" pitchFamily="18" charset="0"/>
                        </a:rPr>
                        <m:t>𝜋</m:t>
                      </m:r>
                      <m:sSubSup>
                        <m:sSubSupPr>
                          <m:ctrlPr>
                            <a:rPr lang="en-US" sz="1600" b="0" i="1" smtClean="0">
                              <a:solidFill>
                                <a:schemeClr val="tx1">
                                  <a:lumMod val="50000"/>
                                  <a:lumOff val="50000"/>
                                </a:schemeClr>
                              </a:solidFill>
                              <a:latin typeface="Cambria Math" panose="02040503050406030204" pitchFamily="18" charset="0"/>
                            </a:rPr>
                          </m:ctrlPr>
                        </m:sSubSupPr>
                        <m:e>
                          <m:r>
                            <a:rPr lang="en-US" sz="1600" b="0" i="1" smtClean="0">
                              <a:solidFill>
                                <a:schemeClr val="tx1">
                                  <a:lumMod val="50000"/>
                                  <a:lumOff val="50000"/>
                                </a:schemeClr>
                              </a:solidFill>
                              <a:latin typeface="Cambria Math" panose="02040503050406030204" pitchFamily="18" charset="0"/>
                            </a:rPr>
                            <m:t>𝑟</m:t>
                          </m:r>
                        </m:e>
                        <m:sub>
                          <m:r>
                            <a:rPr lang="en-US" sz="1600" b="0" i="1" smtClean="0">
                              <a:solidFill>
                                <a:schemeClr val="tx1">
                                  <a:lumMod val="50000"/>
                                  <a:lumOff val="50000"/>
                                </a:schemeClr>
                              </a:solidFill>
                              <a:latin typeface="Cambria Math" panose="02040503050406030204" pitchFamily="18" charset="0"/>
                            </a:rPr>
                            <m:t>0</m:t>
                          </m:r>
                        </m:sub>
                        <m:sup>
                          <m:r>
                            <a:rPr lang="en-US" sz="1600" b="0" i="1" smtClean="0">
                              <a:solidFill>
                                <a:schemeClr val="tx1">
                                  <a:lumMod val="50000"/>
                                  <a:lumOff val="50000"/>
                                </a:schemeClr>
                              </a:solidFill>
                              <a:latin typeface="Cambria Math" panose="02040503050406030204" pitchFamily="18" charset="0"/>
                            </a:rPr>
                            <m:t>2</m:t>
                          </m:r>
                        </m:sup>
                      </m:sSubSup>
                      <m:r>
                        <a:rPr lang="en-US" sz="1600" b="0" i="1" smtClean="0">
                          <a:solidFill>
                            <a:schemeClr val="tx1">
                              <a:lumMod val="50000"/>
                              <a:lumOff val="50000"/>
                            </a:schemeClr>
                          </a:solidFill>
                          <a:latin typeface="Cambria Math" panose="02040503050406030204" pitchFamily="18" charset="0"/>
                        </a:rPr>
                        <m:t>=0.2495 </m:t>
                      </m:r>
                      <m:r>
                        <m:rPr>
                          <m:nor/>
                        </m:rPr>
                        <a:rPr lang="en-US" sz="1600" b="0" i="0" smtClean="0">
                          <a:solidFill>
                            <a:schemeClr val="tx1">
                              <a:lumMod val="50000"/>
                              <a:lumOff val="50000"/>
                            </a:schemeClr>
                          </a:solidFill>
                          <a:latin typeface="Cambria Math" panose="02040503050406030204" pitchFamily="18" charset="0"/>
                        </a:rPr>
                        <m:t>barn</m:t>
                      </m:r>
                    </m:oMath>
                  </m:oMathPara>
                </a14:m>
                <a:endParaRPr lang="en-US" sz="1600" dirty="0">
                  <a:solidFill>
                    <a:schemeClr val="tx1">
                      <a:lumMod val="50000"/>
                      <a:lumOff val="50000"/>
                    </a:schemeClr>
                  </a:solidFill>
                </a:endParaRPr>
              </a:p>
            </p:txBody>
          </p:sp>
        </mc:Choice>
        <mc:Fallback xmlns="">
          <p:sp>
            <p:nvSpPr>
              <p:cNvPr id="21" name="TextBox 20">
                <a:extLst>
                  <a:ext uri="{FF2B5EF4-FFF2-40B4-BE49-F238E27FC236}">
                    <a16:creationId xmlns:a16="http://schemas.microsoft.com/office/drawing/2014/main" id="{B329480C-6002-3127-52AD-D1AD009C045F}"/>
                  </a:ext>
                </a:extLst>
              </p:cNvPr>
              <p:cNvSpPr txBox="1">
                <a:spLocks noRot="1" noChangeAspect="1" noMove="1" noResize="1" noEditPoints="1" noAdjustHandles="1" noChangeArrowheads="1" noChangeShapeType="1" noTextEdit="1"/>
              </p:cNvSpPr>
              <p:nvPr/>
            </p:nvSpPr>
            <p:spPr>
              <a:xfrm>
                <a:off x="1040549" y="6301361"/>
                <a:ext cx="2211055" cy="328039"/>
              </a:xfrm>
              <a:prstGeom prst="rect">
                <a:avLst/>
              </a:prstGeom>
              <a:blipFill>
                <a:blip r:embed="rId9"/>
                <a:stretch>
                  <a:fillRect l="-276" r="-1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A4DEC83-AA4D-C402-1C47-90D0035A8A2A}"/>
                  </a:ext>
                </a:extLst>
              </p:cNvPr>
              <p:cNvSpPr txBox="1"/>
              <p:nvPr/>
            </p:nvSpPr>
            <p:spPr>
              <a:xfrm>
                <a:off x="4572000" y="5632582"/>
                <a:ext cx="1179618" cy="542264"/>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sz="1600" b="0" i="1" smtClean="0">
                          <a:solidFill>
                            <a:schemeClr val="tx1">
                              <a:lumMod val="50000"/>
                              <a:lumOff val="50000"/>
                            </a:schemeClr>
                          </a:solidFill>
                          <a:latin typeface="Cambria Math" panose="02040503050406030204" pitchFamily="18" charset="0"/>
                        </a:rPr>
                        <m:t>𝑟</m:t>
                      </m:r>
                      <m:r>
                        <a:rPr lang="en-US" sz="1600" b="0" i="1" smtClean="0">
                          <a:solidFill>
                            <a:schemeClr val="tx1">
                              <a:lumMod val="50000"/>
                              <a:lumOff val="50000"/>
                            </a:schemeClr>
                          </a:solidFill>
                          <a:latin typeface="Cambria Math" panose="02040503050406030204" pitchFamily="18" charset="0"/>
                        </a:rPr>
                        <m:t>=</m:t>
                      </m:r>
                      <m:f>
                        <m:fPr>
                          <m:ctrlPr>
                            <a:rPr lang="en-US" sz="1600" b="0" i="1" smtClean="0">
                              <a:solidFill>
                                <a:schemeClr val="tx1">
                                  <a:lumMod val="50000"/>
                                  <a:lumOff val="50000"/>
                                </a:schemeClr>
                              </a:solidFill>
                              <a:latin typeface="Cambria Math" panose="02040503050406030204" pitchFamily="18" charset="0"/>
                            </a:rPr>
                          </m:ctrlPr>
                        </m:fPr>
                        <m:num>
                          <m:r>
                            <a:rPr lang="en-US" sz="1600" b="0" i="1" smtClean="0">
                              <a:solidFill>
                                <a:schemeClr val="tx1">
                                  <a:lumMod val="50000"/>
                                  <a:lumOff val="50000"/>
                                </a:schemeClr>
                              </a:solidFill>
                              <a:latin typeface="Cambria Math" panose="02040503050406030204" pitchFamily="18" charset="0"/>
                            </a:rPr>
                            <m:t>𝑦</m:t>
                          </m:r>
                        </m:num>
                        <m:den>
                          <m:r>
                            <a:rPr lang="en-US" sz="1600" b="0" i="1" smtClean="0">
                              <a:solidFill>
                                <a:schemeClr val="tx1">
                                  <a:lumMod val="50000"/>
                                  <a:lumOff val="50000"/>
                                </a:schemeClr>
                              </a:solidFill>
                              <a:latin typeface="Cambria Math" panose="02040503050406030204" pitchFamily="18" charset="0"/>
                            </a:rPr>
                            <m:t>𝑥</m:t>
                          </m:r>
                          <m:r>
                            <a:rPr lang="en-US" sz="1600" b="0" i="1" smtClean="0">
                              <a:solidFill>
                                <a:schemeClr val="tx1">
                                  <a:lumMod val="50000"/>
                                  <a:lumOff val="50000"/>
                                </a:schemeClr>
                              </a:solidFill>
                              <a:latin typeface="Cambria Math" panose="02040503050406030204" pitchFamily="18" charset="0"/>
                            </a:rPr>
                            <m:t>(1−</m:t>
                          </m:r>
                          <m:r>
                            <a:rPr lang="en-US" sz="1600" b="0" i="1" smtClean="0">
                              <a:solidFill>
                                <a:schemeClr val="tx1">
                                  <a:lumMod val="50000"/>
                                  <a:lumOff val="50000"/>
                                </a:schemeClr>
                              </a:solidFill>
                              <a:latin typeface="Cambria Math" panose="02040503050406030204" pitchFamily="18" charset="0"/>
                            </a:rPr>
                            <m:t>𝑦</m:t>
                          </m:r>
                          <m:r>
                            <a:rPr lang="en-US" sz="1600" b="0" i="1" smtClean="0">
                              <a:solidFill>
                                <a:schemeClr val="tx1">
                                  <a:lumMod val="50000"/>
                                  <a:lumOff val="50000"/>
                                </a:schemeClr>
                              </a:solidFill>
                              <a:latin typeface="Cambria Math" panose="02040503050406030204" pitchFamily="18" charset="0"/>
                            </a:rPr>
                            <m:t>)</m:t>
                          </m:r>
                        </m:den>
                      </m:f>
                    </m:oMath>
                  </m:oMathPara>
                </a14:m>
                <a:endParaRPr lang="en-US" sz="1600" dirty="0">
                  <a:solidFill>
                    <a:schemeClr val="tx1">
                      <a:lumMod val="50000"/>
                      <a:lumOff val="50000"/>
                    </a:schemeClr>
                  </a:solidFill>
                </a:endParaRPr>
              </a:p>
            </p:txBody>
          </p:sp>
        </mc:Choice>
        <mc:Fallback xmlns="">
          <p:sp>
            <p:nvSpPr>
              <p:cNvPr id="22" name="TextBox 21">
                <a:extLst>
                  <a:ext uri="{FF2B5EF4-FFF2-40B4-BE49-F238E27FC236}">
                    <a16:creationId xmlns:a16="http://schemas.microsoft.com/office/drawing/2014/main" id="{EA4DEC83-AA4D-C402-1C47-90D0035A8A2A}"/>
                  </a:ext>
                </a:extLst>
              </p:cNvPr>
              <p:cNvSpPr txBox="1">
                <a:spLocks noRot="1" noChangeAspect="1" noMove="1" noResize="1" noEditPoints="1" noAdjustHandles="1" noChangeArrowheads="1" noChangeShapeType="1" noTextEdit="1"/>
              </p:cNvSpPr>
              <p:nvPr/>
            </p:nvSpPr>
            <p:spPr>
              <a:xfrm>
                <a:off x="4572000" y="5632582"/>
                <a:ext cx="1179618" cy="5422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21036411-0316-B5C6-8AAE-392A426021B6}"/>
                  </a:ext>
                </a:extLst>
              </p:cNvPr>
              <p:cNvSpPr txBox="1"/>
              <p:nvPr/>
            </p:nvSpPr>
            <p:spPr>
              <a:xfrm>
                <a:off x="9677400" y="4953000"/>
                <a:ext cx="1929952" cy="80445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𝜃</m:t>
                          </m:r>
                        </m:e>
                        <m:sub>
                          <m:r>
                            <a:rPr lang="en-US" sz="1600" b="0" i="1" smtClean="0">
                              <a:solidFill>
                                <a:srgbClr val="0000FF"/>
                              </a:solidFill>
                              <a:latin typeface="Cambria Math" panose="02040503050406030204" pitchFamily="18" charset="0"/>
                            </a:rPr>
                            <m:t>𝛾</m:t>
                          </m:r>
                        </m:sub>
                      </m:sSub>
                      <m:r>
                        <a:rPr lang="en-US" sz="1600" b="0" i="1" smtClean="0">
                          <a:solidFill>
                            <a:srgbClr val="0000FF"/>
                          </a:solidFill>
                          <a:latin typeface="Cambria Math" panose="02040503050406030204" pitchFamily="18" charset="0"/>
                        </a:rPr>
                        <m:t>=</m:t>
                      </m:r>
                      <m:f>
                        <m:fPr>
                          <m:ctrlPr>
                            <a:rPr lang="en-US" sz="1600" b="0" i="1" smtClean="0">
                              <a:solidFill>
                                <a:srgbClr val="0000FF"/>
                              </a:solidFill>
                              <a:latin typeface="Cambria Math" panose="02040503050406030204" pitchFamily="18" charset="0"/>
                            </a:rPr>
                          </m:ctrlPr>
                        </m:fPr>
                        <m:num>
                          <m:r>
                            <a:rPr lang="en-US" sz="1600" i="1" smtClean="0">
                              <a:solidFill>
                                <a:srgbClr val="0000FF"/>
                              </a:solidFill>
                              <a:latin typeface="Cambria Math" panose="02040503050406030204" pitchFamily="18" charset="0"/>
                            </a:rPr>
                            <m:t>𝑚</m:t>
                          </m:r>
                        </m:num>
                        <m:den>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𝐸</m:t>
                              </m:r>
                            </m:e>
                            <m:sub>
                              <m:r>
                                <a:rPr lang="en-US" sz="1600" b="0" i="1" smtClean="0">
                                  <a:solidFill>
                                    <a:srgbClr val="0000FF"/>
                                  </a:solidFill>
                                  <a:latin typeface="Cambria Math" panose="02040503050406030204" pitchFamily="18" charset="0"/>
                                </a:rPr>
                                <m:t>0</m:t>
                              </m:r>
                            </m:sub>
                          </m:sSub>
                        </m:den>
                      </m:f>
                      <m:rad>
                        <m:radPr>
                          <m:degHide m:val="on"/>
                          <m:ctrlPr>
                            <a:rPr lang="en-US" sz="1600" b="0" i="1" smtClean="0">
                              <a:solidFill>
                                <a:srgbClr val="0000FF"/>
                              </a:solidFill>
                              <a:latin typeface="Cambria Math" panose="02040503050406030204" pitchFamily="18" charset="0"/>
                            </a:rPr>
                          </m:ctrlPr>
                        </m:radPr>
                        <m:deg/>
                        <m:e>
                          <m:f>
                            <m:fPr>
                              <m:ctrlPr>
                                <a:rPr lang="en-US" sz="1600" b="0" i="1" smtClean="0">
                                  <a:solidFill>
                                    <a:srgbClr val="0000FF"/>
                                  </a:solidFill>
                                  <a:latin typeface="Cambria Math" panose="02040503050406030204" pitchFamily="18" charset="0"/>
                                </a:rPr>
                              </m:ctrlPr>
                            </m:fPr>
                            <m:num>
                              <m:r>
                                <a:rPr lang="en-US" sz="1600" b="0" i="1" smtClean="0">
                                  <a:solidFill>
                                    <a:srgbClr val="0000FF"/>
                                  </a:solidFill>
                                  <a:latin typeface="Cambria Math" panose="02040503050406030204" pitchFamily="18" charset="0"/>
                                </a:rPr>
                                <m:t>𝑥</m:t>
                              </m:r>
                            </m:num>
                            <m:den>
                              <m:r>
                                <a:rPr lang="en-US" sz="1600" b="0" i="1" smtClean="0">
                                  <a:solidFill>
                                    <a:srgbClr val="0000FF"/>
                                  </a:solidFill>
                                  <a:latin typeface="Cambria Math" panose="02040503050406030204" pitchFamily="18" charset="0"/>
                                </a:rPr>
                                <m:t>𝑦</m:t>
                              </m:r>
                            </m:den>
                          </m:f>
                          <m:r>
                            <a:rPr lang="en-US" sz="1600" b="0" i="1" smtClean="0">
                              <a:solidFill>
                                <a:srgbClr val="0000FF"/>
                              </a:solidFill>
                              <a:latin typeface="Cambria Math" panose="02040503050406030204" pitchFamily="18" charset="0"/>
                            </a:rPr>
                            <m:t>−(</m:t>
                          </m:r>
                          <m:r>
                            <a:rPr lang="en-US" sz="1600" b="0" i="1" smtClean="0">
                              <a:solidFill>
                                <a:srgbClr val="0000FF"/>
                              </a:solidFill>
                              <a:latin typeface="Cambria Math" panose="02040503050406030204" pitchFamily="18" charset="0"/>
                            </a:rPr>
                            <m:t>𝑥</m:t>
                          </m:r>
                          <m:r>
                            <a:rPr lang="en-US" sz="1600" b="0" i="1" smtClean="0">
                              <a:solidFill>
                                <a:srgbClr val="0000FF"/>
                              </a:solidFill>
                              <a:latin typeface="Cambria Math" panose="02040503050406030204" pitchFamily="18" charset="0"/>
                            </a:rPr>
                            <m:t>+1)</m:t>
                          </m:r>
                        </m:e>
                      </m:rad>
                    </m:oMath>
                  </m:oMathPara>
                </a14:m>
                <a:endParaRPr lang="en-US" sz="1600" b="0" dirty="0">
                  <a:solidFill>
                    <a:srgbClr val="0000FF"/>
                  </a:solidFill>
                </a:endParaRPr>
              </a:p>
            </p:txBody>
          </p:sp>
        </mc:Choice>
        <mc:Fallback>
          <p:sp>
            <p:nvSpPr>
              <p:cNvPr id="23" name="TextBox 22">
                <a:extLst>
                  <a:ext uri="{FF2B5EF4-FFF2-40B4-BE49-F238E27FC236}">
                    <a16:creationId xmlns:a16="http://schemas.microsoft.com/office/drawing/2014/main" id="{21036411-0316-B5C6-8AAE-392A426021B6}"/>
                  </a:ext>
                </a:extLst>
              </p:cNvPr>
              <p:cNvSpPr txBox="1">
                <a:spLocks noRot="1" noChangeAspect="1" noMove="1" noResize="1" noEditPoints="1" noAdjustHandles="1" noChangeArrowheads="1" noChangeShapeType="1" noTextEdit="1"/>
              </p:cNvSpPr>
              <p:nvPr/>
            </p:nvSpPr>
            <p:spPr>
              <a:xfrm>
                <a:off x="9677400" y="4953000"/>
                <a:ext cx="1929952" cy="804451"/>
              </a:xfrm>
              <a:prstGeom prst="rect">
                <a:avLst/>
              </a:prstGeom>
              <a:blipFill>
                <a:blip r:embed="rId11"/>
                <a:stretch>
                  <a:fillRect/>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4B955458-7EAF-5003-86A7-82DE60C70E8E}"/>
              </a:ext>
            </a:extLst>
          </p:cNvPr>
          <p:cNvSpPr/>
          <p:nvPr/>
        </p:nvSpPr>
        <p:spPr>
          <a:xfrm>
            <a:off x="7343317" y="4800600"/>
            <a:ext cx="4467683" cy="1743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1B87E19-3687-2958-EB44-374AE91E8F53}"/>
                  </a:ext>
                </a:extLst>
              </p:cNvPr>
              <p:cNvSpPr txBox="1"/>
              <p:nvPr/>
            </p:nvSpPr>
            <p:spPr>
              <a:xfrm>
                <a:off x="7602538" y="5096148"/>
                <a:ext cx="1693862" cy="518155"/>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𝜔</m:t>
                          </m:r>
                        </m:e>
                        <m:sub>
                          <m:r>
                            <a:rPr lang="en-US" sz="1600" b="0" i="1" smtClean="0">
                              <a:solidFill>
                                <a:srgbClr val="0000FF"/>
                              </a:solidFill>
                              <a:latin typeface="Cambria Math" panose="02040503050406030204" pitchFamily="18" charset="0"/>
                            </a:rPr>
                            <m:t>𝑚𝑎𝑥</m:t>
                          </m:r>
                        </m:sub>
                      </m:sSub>
                      <m:r>
                        <a:rPr lang="en-US" sz="1600" b="0" i="1" smtClean="0">
                          <a:solidFill>
                            <a:srgbClr val="0000FF"/>
                          </a:solidFill>
                          <a:latin typeface="Cambria Math" panose="02040503050406030204" pitchFamily="18" charset="0"/>
                        </a:rPr>
                        <m:t>=</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rPr>
                            <m:t>𝐸</m:t>
                          </m:r>
                        </m:e>
                        <m:sub>
                          <m:r>
                            <a:rPr lang="en-US" sz="1600" i="1">
                              <a:solidFill>
                                <a:srgbClr val="0000FF"/>
                              </a:solidFill>
                              <a:latin typeface="Cambria Math" panose="02040503050406030204" pitchFamily="18" charset="0"/>
                            </a:rPr>
                            <m:t>0</m:t>
                          </m:r>
                        </m:sub>
                      </m:sSub>
                      <m:f>
                        <m:fPr>
                          <m:ctrlPr>
                            <a:rPr lang="en-US" sz="1600" b="0" i="1" smtClean="0">
                              <a:solidFill>
                                <a:srgbClr val="0000FF"/>
                              </a:solidFill>
                              <a:latin typeface="Cambria Math" panose="02040503050406030204" pitchFamily="18" charset="0"/>
                            </a:rPr>
                          </m:ctrlPr>
                        </m:fPr>
                        <m:num>
                          <m:r>
                            <a:rPr lang="en-US" sz="1600" b="0" i="1" smtClean="0">
                              <a:solidFill>
                                <a:srgbClr val="0000FF"/>
                              </a:solidFill>
                              <a:latin typeface="Cambria Math" panose="02040503050406030204" pitchFamily="18" charset="0"/>
                            </a:rPr>
                            <m:t>𝑥</m:t>
                          </m:r>
                        </m:num>
                        <m:den>
                          <m:r>
                            <a:rPr lang="en-US" sz="1600" b="0" i="1" smtClean="0">
                              <a:solidFill>
                                <a:srgbClr val="0000FF"/>
                              </a:solidFill>
                              <a:latin typeface="Cambria Math" panose="02040503050406030204" pitchFamily="18" charset="0"/>
                            </a:rPr>
                            <m:t>1+</m:t>
                          </m:r>
                          <m:r>
                            <a:rPr lang="en-US" sz="1600" b="0" i="1" smtClean="0">
                              <a:solidFill>
                                <a:srgbClr val="0000FF"/>
                              </a:solidFill>
                              <a:latin typeface="Cambria Math" panose="02040503050406030204" pitchFamily="18" charset="0"/>
                            </a:rPr>
                            <m:t>𝑥</m:t>
                          </m:r>
                        </m:den>
                      </m:f>
                    </m:oMath>
                  </m:oMathPara>
                </a14:m>
                <a:endParaRPr lang="en-US" sz="1600" dirty="0">
                  <a:solidFill>
                    <a:srgbClr val="0000FF"/>
                  </a:solidFill>
                </a:endParaRPr>
              </a:p>
            </p:txBody>
          </p:sp>
        </mc:Choice>
        <mc:Fallback>
          <p:sp>
            <p:nvSpPr>
              <p:cNvPr id="26" name="TextBox 25">
                <a:extLst>
                  <a:ext uri="{FF2B5EF4-FFF2-40B4-BE49-F238E27FC236}">
                    <a16:creationId xmlns:a16="http://schemas.microsoft.com/office/drawing/2014/main" id="{01B87E19-3687-2958-EB44-374AE91E8F53}"/>
                  </a:ext>
                </a:extLst>
              </p:cNvPr>
              <p:cNvSpPr txBox="1">
                <a:spLocks noRot="1" noChangeAspect="1" noMove="1" noResize="1" noEditPoints="1" noAdjustHandles="1" noChangeArrowheads="1" noChangeShapeType="1" noTextEdit="1"/>
              </p:cNvSpPr>
              <p:nvPr/>
            </p:nvSpPr>
            <p:spPr>
              <a:xfrm>
                <a:off x="7602538" y="5096148"/>
                <a:ext cx="1693862" cy="518155"/>
              </a:xfrm>
              <a:prstGeom prst="rect">
                <a:avLst/>
              </a:prstGeom>
              <a:blipFill>
                <a:blip r:embed="rId12"/>
                <a:stretch>
                  <a:fillRect b="-23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96105C0-5E31-2B1D-BC42-96E4AE56F2CB}"/>
                  </a:ext>
                </a:extLst>
              </p:cNvPr>
              <p:cNvSpPr txBox="1"/>
              <p:nvPr/>
            </p:nvSpPr>
            <p:spPr>
              <a:xfrm>
                <a:off x="9935644" y="5867400"/>
                <a:ext cx="1413464" cy="556050"/>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𝜃</m:t>
                          </m:r>
                        </m:e>
                        <m:sub>
                          <m:r>
                            <a:rPr lang="en-US" sz="1600" b="0" i="1" smtClean="0">
                              <a:solidFill>
                                <a:srgbClr val="0000FF"/>
                              </a:solidFill>
                              <a:latin typeface="Cambria Math" panose="02040503050406030204" pitchFamily="18" charset="0"/>
                            </a:rPr>
                            <m:t>𝑒</m:t>
                          </m:r>
                        </m:sub>
                      </m:sSub>
                      <m:r>
                        <a:rPr lang="en-US" sz="1600" b="0" i="1" smtClean="0">
                          <a:solidFill>
                            <a:srgbClr val="0000FF"/>
                          </a:solidFill>
                          <a:latin typeface="Cambria Math" panose="02040503050406030204" pitchFamily="18" charset="0"/>
                        </a:rPr>
                        <m:t>=</m:t>
                      </m:r>
                      <m:f>
                        <m:fPr>
                          <m:ctrlPr>
                            <a:rPr lang="en-US" sz="1600" b="0" i="1" smtClean="0">
                              <a:solidFill>
                                <a:srgbClr val="0000FF"/>
                              </a:solidFill>
                              <a:latin typeface="Cambria Math" panose="02040503050406030204" pitchFamily="18" charset="0"/>
                            </a:rPr>
                          </m:ctrlPr>
                        </m:fPr>
                        <m:num>
                          <m:r>
                            <a:rPr lang="en-US" sz="1600" b="0" i="1" smtClean="0">
                              <a:solidFill>
                                <a:srgbClr val="0000FF"/>
                              </a:solidFill>
                              <a:latin typeface="Cambria Math" panose="02040503050406030204" pitchFamily="18" charset="0"/>
                            </a:rPr>
                            <m:t>𝑦</m:t>
                          </m:r>
                        </m:num>
                        <m:den>
                          <m:r>
                            <a:rPr lang="en-US" sz="1600" b="0" i="1" smtClean="0">
                              <a:solidFill>
                                <a:srgbClr val="0000FF"/>
                              </a:solidFill>
                              <a:latin typeface="Cambria Math" panose="02040503050406030204" pitchFamily="18" charset="0"/>
                            </a:rPr>
                            <m:t>1−</m:t>
                          </m:r>
                          <m:r>
                            <a:rPr lang="en-US" sz="1600" b="0" i="1" smtClean="0">
                              <a:solidFill>
                                <a:srgbClr val="0000FF"/>
                              </a:solidFill>
                              <a:latin typeface="Cambria Math" panose="02040503050406030204" pitchFamily="18" charset="0"/>
                            </a:rPr>
                            <m:t>𝑦</m:t>
                          </m:r>
                        </m:den>
                      </m:f>
                      <m:sSub>
                        <m:sSubPr>
                          <m:ctrlPr>
                            <a:rPr lang="en-US" sz="1600" i="1" smtClean="0">
                              <a:solidFill>
                                <a:srgbClr val="0000FF"/>
                              </a:solidFill>
                              <a:latin typeface="Cambria Math" panose="02040503050406030204" pitchFamily="18" charset="0"/>
                            </a:rPr>
                          </m:ctrlPr>
                        </m:sSubPr>
                        <m:e>
                          <m:r>
                            <a:rPr lang="en-US" sz="1600" i="1" smtClean="0">
                              <a:solidFill>
                                <a:srgbClr val="0000FF"/>
                              </a:solidFill>
                              <a:latin typeface="Cambria Math" panose="02040503050406030204" pitchFamily="18" charset="0"/>
                            </a:rPr>
                            <m:t>𝜃</m:t>
                          </m:r>
                        </m:e>
                        <m:sub>
                          <m:r>
                            <a:rPr lang="en-US" sz="1600" b="0" i="1" smtClean="0">
                              <a:solidFill>
                                <a:srgbClr val="0000FF"/>
                              </a:solidFill>
                              <a:latin typeface="Cambria Math" panose="02040503050406030204" pitchFamily="18" charset="0"/>
                            </a:rPr>
                            <m:t>𝛾</m:t>
                          </m:r>
                        </m:sub>
                      </m:sSub>
                    </m:oMath>
                  </m:oMathPara>
                </a14:m>
                <a:endParaRPr lang="en-US" dirty="0">
                  <a:solidFill>
                    <a:srgbClr val="0000FF"/>
                  </a:solidFill>
                </a:endParaRPr>
              </a:p>
            </p:txBody>
          </p:sp>
        </mc:Choice>
        <mc:Fallback>
          <p:sp>
            <p:nvSpPr>
              <p:cNvPr id="28" name="TextBox 27">
                <a:extLst>
                  <a:ext uri="{FF2B5EF4-FFF2-40B4-BE49-F238E27FC236}">
                    <a16:creationId xmlns:a16="http://schemas.microsoft.com/office/drawing/2014/main" id="{196105C0-5E31-2B1D-BC42-96E4AE56F2CB}"/>
                  </a:ext>
                </a:extLst>
              </p:cNvPr>
              <p:cNvSpPr txBox="1">
                <a:spLocks noRot="1" noChangeAspect="1" noMove="1" noResize="1" noEditPoints="1" noAdjustHandles="1" noChangeArrowheads="1" noChangeShapeType="1" noTextEdit="1"/>
              </p:cNvSpPr>
              <p:nvPr/>
            </p:nvSpPr>
            <p:spPr>
              <a:xfrm>
                <a:off x="9935644" y="5867400"/>
                <a:ext cx="1413464" cy="556050"/>
              </a:xfrm>
              <a:prstGeom prst="rect">
                <a:avLst/>
              </a:prstGeom>
              <a:blipFill>
                <a:blip r:embed="rId13"/>
                <a:stretch>
                  <a:fillRect b="-3297"/>
                </a:stretch>
              </a:blipFill>
            </p:spPr>
            <p:txBody>
              <a:bodyPr/>
              <a:lstStyle/>
              <a:p>
                <a:r>
                  <a:rPr lang="en-US">
                    <a:noFill/>
                  </a:rPr>
                  <a:t> </a:t>
                </a:r>
              </a:p>
            </p:txBody>
          </p:sp>
        </mc:Fallback>
      </mc:AlternateContent>
    </p:spTree>
    <p:extLst>
      <p:ext uri="{BB962C8B-B14F-4D97-AF65-F5344CB8AC3E}">
        <p14:creationId xmlns:p14="http://schemas.microsoft.com/office/powerpoint/2010/main" val="2356472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BDFE-F29E-E376-68AF-18D9B7C941A8}"/>
              </a:ext>
            </a:extLst>
          </p:cNvPr>
          <p:cNvSpPr>
            <a:spLocks noGrp="1"/>
          </p:cNvSpPr>
          <p:nvPr>
            <p:ph type="title"/>
          </p:nvPr>
        </p:nvSpPr>
        <p:spPr/>
        <p:txBody>
          <a:bodyPr/>
          <a:lstStyle/>
          <a:p>
            <a:r>
              <a:rPr lang="en-US" dirty="0"/>
              <a:t>Polarized Compton Scattering at High Energies</a:t>
            </a:r>
          </a:p>
        </p:txBody>
      </p:sp>
      <p:sp>
        <p:nvSpPr>
          <p:cNvPr id="3" name="Slide Number Placeholder 2">
            <a:extLst>
              <a:ext uri="{FF2B5EF4-FFF2-40B4-BE49-F238E27FC236}">
                <a16:creationId xmlns:a16="http://schemas.microsoft.com/office/drawing/2014/main" id="{BEEFD486-52F0-A969-D106-2942E0C1D8C9}"/>
              </a:ext>
            </a:extLst>
          </p:cNvPr>
          <p:cNvSpPr>
            <a:spLocks noGrp="1"/>
          </p:cNvSpPr>
          <p:nvPr>
            <p:ph type="sldNum" sz="quarter" idx="10"/>
          </p:nvPr>
        </p:nvSpPr>
        <p:spPr/>
        <p:txBody>
          <a:bodyPr/>
          <a:lstStyle/>
          <a:p>
            <a:fld id="{DF69D58E-C59B-4BE3-83E0-B1C1287A8E5B}" type="slidenum">
              <a:rPr lang="en-US" smtClean="0"/>
              <a:pPr/>
              <a:t>69</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19B8B17-5310-7D9F-48E4-D3BCE4381043}"/>
                  </a:ext>
                </a:extLst>
              </p:cNvPr>
              <p:cNvSpPr txBox="1"/>
              <p:nvPr/>
            </p:nvSpPr>
            <p:spPr>
              <a:xfrm>
                <a:off x="304800" y="1316423"/>
                <a:ext cx="5715000" cy="69249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Example: International Linear Collider</a:t>
                </a:r>
              </a:p>
              <a:p>
                <a:pPr marL="742950" lvl="1" indent="-285750">
                  <a:spcAft>
                    <a:spcPts val="600"/>
                  </a:spcAft>
                  <a:buFont typeface="Arial" panose="020B0604020202020204" pitchFamily="34" charset="0"/>
                  <a:buChar char="•"/>
                </a:pPr>
                <a:r>
                  <a:rPr lang="en-US" sz="1600" dirty="0">
                    <a:solidFill>
                      <a:srgbClr val="0000FF"/>
                    </a:solidFill>
                  </a:rPr>
                  <a:t>Electron beam </a:t>
                </a:r>
                <a14:m>
                  <m:oMath xmlns:m="http://schemas.openxmlformats.org/officeDocument/2006/math">
                    <m:r>
                      <a:rPr lang="en-US" sz="1600" i="1" dirty="0" smtClean="0">
                        <a:solidFill>
                          <a:srgbClr val="0000FF"/>
                        </a:solidFill>
                        <a:latin typeface="Cambria Math" panose="02040503050406030204" pitchFamily="18" charset="0"/>
                      </a:rPr>
                      <m:t>250</m:t>
                    </m:r>
                    <m:r>
                      <a:rPr lang="en-US" sz="1600" b="0" i="1" dirty="0" smtClean="0">
                        <a:solidFill>
                          <a:srgbClr val="0000FF"/>
                        </a:solidFill>
                        <a:latin typeface="Cambria Math" panose="02040503050406030204" pitchFamily="18" charset="0"/>
                      </a:rPr>
                      <m:t>/400</m:t>
                    </m:r>
                    <m:r>
                      <a:rPr lang="en-US" sz="1600" i="1" dirty="0">
                        <a:solidFill>
                          <a:srgbClr val="0000FF"/>
                        </a:solidFill>
                        <a:latin typeface="Cambria Math" panose="02040503050406030204" pitchFamily="18" charset="0"/>
                      </a:rPr>
                      <m:t> </m:t>
                    </m:r>
                    <m:r>
                      <m:rPr>
                        <m:nor/>
                      </m:rPr>
                      <a:rPr lang="en-US" sz="1600" i="0" dirty="0" smtClean="0">
                        <a:solidFill>
                          <a:srgbClr val="0000FF"/>
                        </a:solidFill>
                        <a:latin typeface="Cambria Math" panose="02040503050406030204" pitchFamily="18" charset="0"/>
                      </a:rPr>
                      <m:t>Ge</m:t>
                    </m:r>
                    <m:r>
                      <m:rPr>
                        <m:nor/>
                      </m:rPr>
                      <a:rPr lang="en-US" sz="1600" i="0" dirty="0">
                        <a:solidFill>
                          <a:srgbClr val="0000FF"/>
                        </a:solidFill>
                        <a:latin typeface="Cambria Math" panose="02040503050406030204" pitchFamily="18" charset="0"/>
                      </a:rPr>
                      <m:t>V</m:t>
                    </m:r>
                  </m:oMath>
                </a14:m>
                <a:endParaRPr lang="en-US" sz="1600" b="0" dirty="0">
                  <a:solidFill>
                    <a:srgbClr val="0000FF"/>
                  </a:solidFill>
                </a:endParaRPr>
              </a:p>
            </p:txBody>
          </p:sp>
        </mc:Choice>
        <mc:Fallback>
          <p:sp>
            <p:nvSpPr>
              <p:cNvPr id="6" name="TextBox 5">
                <a:extLst>
                  <a:ext uri="{FF2B5EF4-FFF2-40B4-BE49-F238E27FC236}">
                    <a16:creationId xmlns:a16="http://schemas.microsoft.com/office/drawing/2014/main" id="{A19B8B17-5310-7D9F-48E4-D3BCE4381043}"/>
                  </a:ext>
                </a:extLst>
              </p:cNvPr>
              <p:cNvSpPr txBox="1">
                <a:spLocks noRot="1" noChangeAspect="1" noMove="1" noResize="1" noEditPoints="1" noAdjustHandles="1" noChangeArrowheads="1" noChangeShapeType="1" noTextEdit="1"/>
              </p:cNvSpPr>
              <p:nvPr/>
            </p:nvSpPr>
            <p:spPr>
              <a:xfrm>
                <a:off x="304800" y="1316423"/>
                <a:ext cx="5715000" cy="692497"/>
              </a:xfrm>
              <a:prstGeom prst="rect">
                <a:avLst/>
              </a:prstGeom>
              <a:blipFill>
                <a:blip r:embed="rId2"/>
                <a:stretch>
                  <a:fillRect l="-640" t="-5263" b="-1052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3BBCE45-2E7D-77A1-BF1D-20BDC56ACD35}"/>
              </a:ext>
            </a:extLst>
          </p:cNvPr>
          <p:cNvSpPr txBox="1"/>
          <p:nvPr/>
        </p:nvSpPr>
        <p:spPr>
          <a:xfrm>
            <a:off x="5943600" y="1367135"/>
            <a:ext cx="3454407" cy="461665"/>
          </a:xfrm>
          <a:prstGeom prst="rect">
            <a:avLst/>
          </a:prstGeom>
          <a:noFill/>
        </p:spPr>
        <p:txBody>
          <a:bodyPr wrap="none" rtlCol="0">
            <a:spAutoFit/>
          </a:bodyPr>
          <a:lstStyle/>
          <a:p>
            <a:pPr algn="l">
              <a:spcAft>
                <a:spcPts val="600"/>
              </a:spcAft>
            </a:pPr>
            <a:r>
              <a:rPr lang="en-US" sz="1200" dirty="0"/>
              <a:t>V. </a:t>
            </a:r>
            <a:r>
              <a:rPr lang="en-US" sz="1200" dirty="0" err="1"/>
              <a:t>Gharibyan</a:t>
            </a:r>
            <a:r>
              <a:rPr lang="en-US" sz="1200" dirty="0"/>
              <a:t>, K. </a:t>
            </a:r>
            <a:r>
              <a:rPr lang="en-US" sz="1200" dirty="0" err="1"/>
              <a:t>Meinert</a:t>
            </a:r>
            <a:r>
              <a:rPr lang="en-US" sz="1200" dirty="0"/>
              <a:t>, P. </a:t>
            </a:r>
            <a:r>
              <a:rPr lang="en-US" sz="1200" dirty="0" err="1"/>
              <a:t>Schüler</a:t>
            </a:r>
            <a:r>
              <a:rPr lang="en-US" sz="1200" dirty="0"/>
              <a:t>.</a:t>
            </a:r>
            <a:br>
              <a:rPr lang="en-US" sz="1200" dirty="0"/>
            </a:br>
            <a:r>
              <a:rPr lang="en-US" sz="1200" dirty="0"/>
              <a:t>“The TESLA Compton Polarimeter” LC-DET 2001-047</a:t>
            </a:r>
          </a:p>
        </p:txBody>
      </p:sp>
      <p:pic>
        <p:nvPicPr>
          <p:cNvPr id="9" name="Picture 8">
            <a:extLst>
              <a:ext uri="{FF2B5EF4-FFF2-40B4-BE49-F238E27FC236}">
                <a16:creationId xmlns:a16="http://schemas.microsoft.com/office/drawing/2014/main" id="{AE07822D-25C6-5D83-284B-ADC350CE1D01}"/>
              </a:ext>
            </a:extLst>
          </p:cNvPr>
          <p:cNvPicPr>
            <a:picLocks noChangeAspect="1"/>
          </p:cNvPicPr>
          <p:nvPr/>
        </p:nvPicPr>
        <p:blipFill>
          <a:blip r:embed="rId3"/>
          <a:stretch>
            <a:fillRect/>
          </a:stretch>
        </p:blipFill>
        <p:spPr>
          <a:xfrm>
            <a:off x="838200" y="2032363"/>
            <a:ext cx="4755632" cy="4741534"/>
          </a:xfrm>
          <a:prstGeom prst="rect">
            <a:avLst/>
          </a:prstGeom>
        </p:spPr>
      </p:pic>
      <p:pic>
        <p:nvPicPr>
          <p:cNvPr id="11" name="Picture 10">
            <a:extLst>
              <a:ext uri="{FF2B5EF4-FFF2-40B4-BE49-F238E27FC236}">
                <a16:creationId xmlns:a16="http://schemas.microsoft.com/office/drawing/2014/main" id="{510120FD-3ADA-D0B3-EA67-22E9318E5716}"/>
              </a:ext>
            </a:extLst>
          </p:cNvPr>
          <p:cNvPicPr>
            <a:picLocks noChangeAspect="1"/>
          </p:cNvPicPr>
          <p:nvPr/>
        </p:nvPicPr>
        <p:blipFill>
          <a:blip r:embed="rId4"/>
          <a:stretch>
            <a:fillRect/>
          </a:stretch>
        </p:blipFill>
        <p:spPr>
          <a:xfrm>
            <a:off x="6427983" y="1978322"/>
            <a:ext cx="4849617" cy="4849617"/>
          </a:xfrm>
          <a:prstGeom prst="rect">
            <a:avLst/>
          </a:prstGeom>
        </p:spPr>
      </p:pic>
    </p:spTree>
    <p:extLst>
      <p:ext uri="{BB962C8B-B14F-4D97-AF65-F5344CB8AC3E}">
        <p14:creationId xmlns:p14="http://schemas.microsoft.com/office/powerpoint/2010/main" val="73553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The Bohr Model of Hydrogen Atoms</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7</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E0AA0A-CB2F-222A-D611-0688FB38067F}"/>
              </a:ext>
            </a:extLst>
          </p:cNvPr>
          <p:cNvPicPr>
            <a:picLocks noChangeAspect="1"/>
          </p:cNvPicPr>
          <p:nvPr/>
        </p:nvPicPr>
        <p:blipFill>
          <a:blip r:embed="rId3"/>
          <a:stretch>
            <a:fillRect/>
          </a:stretch>
        </p:blipFill>
        <p:spPr>
          <a:xfrm>
            <a:off x="457200" y="3060560"/>
            <a:ext cx="3435527" cy="273064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1699568"/>
              </a:xfrm>
              <a:prstGeom prst="rect">
                <a:avLst/>
              </a:prstGeom>
              <a:noFill/>
            </p:spPr>
            <p:txBody>
              <a:bodyPr wrap="square" rtlCol="0">
                <a:spAutoFit/>
              </a:bodyPr>
              <a:lstStyle/>
              <a:p>
                <a:pPr>
                  <a:spcAft>
                    <a:spcPts val="600"/>
                  </a:spcAft>
                </a:pPr>
                <a:r>
                  <a:rPr lang="en-US" dirty="0"/>
                  <a:t>The spectral lines of atomic hydrogen can be explained by the Rydberg formula:</a:t>
                </a:r>
              </a:p>
              <a:p>
                <a:pPr>
                  <a:spcAft>
                    <a:spcPts val="600"/>
                  </a:spcAft>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i="1" dirty="0" smtClean="0">
                              <a:latin typeface="Cambria Math" panose="02040503050406030204" pitchFamily="18" charset="0"/>
                            </a:rPr>
                            <m:t>𝜆</m:t>
                          </m:r>
                        </m:den>
                      </m:f>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𝑀</m:t>
                          </m:r>
                        </m:sub>
                      </m:sSub>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m:t>
                                      </m:r>
                                    </m:sup>
                                  </m:sSup>
                                </m:e>
                                <m:sup>
                                  <m:r>
                                    <a:rPr lang="en-US" b="0" i="1" dirty="0" smtClean="0">
                                      <a:latin typeface="Cambria Math" panose="02040503050406030204" pitchFamily="18" charset="0"/>
                                    </a:rPr>
                                    <m:t>2</m:t>
                                  </m:r>
                                </m:sup>
                              </m:sSup>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den>
                          </m:f>
                        </m:e>
                      </m:d>
                    </m:oMath>
                  </m:oMathPara>
                </a14:m>
                <a:endParaRPr lang="en-US" dirty="0"/>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1699568"/>
              </a:xfrm>
              <a:prstGeom prst="rect">
                <a:avLst/>
              </a:prstGeom>
              <a:blipFill>
                <a:blip r:embed="rId4"/>
                <a:stretch>
                  <a:fillRect l="-1442" t="-179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96C942F-46AC-9E25-21B7-822FED4C02C1}"/>
              </a:ext>
            </a:extLst>
          </p:cNvPr>
          <p:cNvCxnSpPr>
            <a:cxnSpLocks/>
          </p:cNvCxnSpPr>
          <p:nvPr/>
        </p:nvCxnSpPr>
        <p:spPr>
          <a:xfrm>
            <a:off x="8610600" y="34290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B5BDD6-EFE6-CD7C-5A03-4EACCA24B60B}"/>
              </a:ext>
            </a:extLst>
          </p:cNvPr>
          <p:cNvCxnSpPr>
            <a:cxnSpLocks/>
          </p:cNvCxnSpPr>
          <p:nvPr/>
        </p:nvCxnSpPr>
        <p:spPr>
          <a:xfrm>
            <a:off x="8610600" y="37338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C69B3D-4EDE-C665-8B29-D91C05991F51}"/>
              </a:ext>
            </a:extLst>
          </p:cNvPr>
          <p:cNvCxnSpPr>
            <a:cxnSpLocks/>
          </p:cNvCxnSpPr>
          <p:nvPr/>
        </p:nvCxnSpPr>
        <p:spPr>
          <a:xfrm>
            <a:off x="8610600" y="4343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8610600" y="5486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857DB3-7958-747D-0000-EC894895FC2C}"/>
              </a:ext>
            </a:extLst>
          </p:cNvPr>
          <p:cNvCxnSpPr/>
          <p:nvPr/>
        </p:nvCxnSpPr>
        <p:spPr>
          <a:xfrm>
            <a:off x="8610600" y="32766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040DBA-3430-EEA1-F701-3BE7264DF022}"/>
              </a:ext>
            </a:extLst>
          </p:cNvPr>
          <p:cNvCxnSpPr>
            <a:cxnSpLocks/>
          </p:cNvCxnSpPr>
          <p:nvPr/>
        </p:nvCxnSpPr>
        <p:spPr>
          <a:xfrm>
            <a:off x="8610600" y="3200400"/>
            <a:ext cx="1752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E0321F-73A5-D715-7015-823EE1C463C9}"/>
              </a:ext>
            </a:extLst>
          </p:cNvPr>
          <p:cNvSpPr/>
          <p:nvPr/>
        </p:nvSpPr>
        <p:spPr>
          <a:xfrm>
            <a:off x="8610600" y="2971800"/>
            <a:ext cx="1752600" cy="22858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8153400" y="5410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=1</m:t>
                      </m:r>
                    </m:oMath>
                  </m:oMathPara>
                </a14:m>
                <a:endParaRPr lang="en-US" sz="12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8153400" y="5410200"/>
                <a:ext cx="411971" cy="184666"/>
              </a:xfrm>
              <a:prstGeom prst="rect">
                <a:avLst/>
              </a:prstGeom>
              <a:blipFill>
                <a:blip r:embed="rId5"/>
                <a:stretch>
                  <a:fillRect l="-5970" r="-8955"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9AF0130-4E39-44CA-884D-D086AB0D2D44}"/>
                  </a:ext>
                </a:extLst>
              </p:cNvPr>
              <p:cNvSpPr txBox="1"/>
              <p:nvPr/>
            </p:nvSpPr>
            <p:spPr>
              <a:xfrm>
                <a:off x="8175754" y="4267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=2</m:t>
                      </m:r>
                    </m:oMath>
                  </m:oMathPara>
                </a14:m>
                <a:endParaRPr lang="en-US" sz="1200" dirty="0"/>
              </a:p>
            </p:txBody>
          </p:sp>
        </mc:Choice>
        <mc:Fallback xmlns="">
          <p:sp>
            <p:nvSpPr>
              <p:cNvPr id="17" name="TextBox 16">
                <a:extLst>
                  <a:ext uri="{FF2B5EF4-FFF2-40B4-BE49-F238E27FC236}">
                    <a16:creationId xmlns:a16="http://schemas.microsoft.com/office/drawing/2014/main" id="{69AF0130-4E39-44CA-884D-D086AB0D2D44}"/>
                  </a:ext>
                </a:extLst>
              </p:cNvPr>
              <p:cNvSpPr txBox="1">
                <a:spLocks noRot="1" noChangeAspect="1" noMove="1" noResize="1" noEditPoints="1" noAdjustHandles="1" noChangeArrowheads="1" noChangeShapeType="1" noTextEdit="1"/>
              </p:cNvSpPr>
              <p:nvPr/>
            </p:nvSpPr>
            <p:spPr>
              <a:xfrm>
                <a:off x="8175754" y="4267200"/>
                <a:ext cx="411971" cy="184666"/>
              </a:xfrm>
              <a:prstGeom prst="rect">
                <a:avLst/>
              </a:prstGeom>
              <a:blipFill>
                <a:blip r:embed="rId6"/>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7E32FD9-584E-1FF4-05A2-A17A5F5214D3}"/>
                  </a:ext>
                </a:extLst>
              </p:cNvPr>
              <p:cNvSpPr txBox="1"/>
              <p:nvPr/>
            </p:nvSpPr>
            <p:spPr>
              <a:xfrm>
                <a:off x="8175754" y="36576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=3</m:t>
                      </m:r>
                    </m:oMath>
                  </m:oMathPara>
                </a14:m>
                <a:endParaRPr lang="en-US" sz="1200" dirty="0"/>
              </a:p>
            </p:txBody>
          </p:sp>
        </mc:Choice>
        <mc:Fallback xmlns="">
          <p:sp>
            <p:nvSpPr>
              <p:cNvPr id="18" name="TextBox 17">
                <a:extLst>
                  <a:ext uri="{FF2B5EF4-FFF2-40B4-BE49-F238E27FC236}">
                    <a16:creationId xmlns:a16="http://schemas.microsoft.com/office/drawing/2014/main" id="{17E32FD9-584E-1FF4-05A2-A17A5F5214D3}"/>
                  </a:ext>
                </a:extLst>
              </p:cNvPr>
              <p:cNvSpPr txBox="1">
                <a:spLocks noRot="1" noChangeAspect="1" noMove="1" noResize="1" noEditPoints="1" noAdjustHandles="1" noChangeArrowheads="1" noChangeShapeType="1" noTextEdit="1"/>
              </p:cNvSpPr>
              <p:nvPr/>
            </p:nvSpPr>
            <p:spPr>
              <a:xfrm>
                <a:off x="8175754" y="3657600"/>
                <a:ext cx="411971" cy="184666"/>
              </a:xfrm>
              <a:prstGeom prst="rect">
                <a:avLst/>
              </a:prstGeom>
              <a:blipFill>
                <a:blip r:embed="rId7"/>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3BD369-B196-5E3D-25CB-CDCB1E247FD1}"/>
                  </a:ext>
                </a:extLst>
              </p:cNvPr>
              <p:cNvSpPr txBox="1"/>
              <p:nvPr/>
            </p:nvSpPr>
            <p:spPr>
              <a:xfrm>
                <a:off x="8175754" y="33528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=4</m:t>
                      </m:r>
                    </m:oMath>
                  </m:oMathPara>
                </a14:m>
                <a:endParaRPr lang="en-US" sz="1200" dirty="0"/>
              </a:p>
            </p:txBody>
          </p:sp>
        </mc:Choice>
        <mc:Fallback xmlns="">
          <p:sp>
            <p:nvSpPr>
              <p:cNvPr id="19" name="TextBox 18">
                <a:extLst>
                  <a:ext uri="{FF2B5EF4-FFF2-40B4-BE49-F238E27FC236}">
                    <a16:creationId xmlns:a16="http://schemas.microsoft.com/office/drawing/2014/main" id="{753BD369-B196-5E3D-25CB-CDCB1E247FD1}"/>
                  </a:ext>
                </a:extLst>
              </p:cNvPr>
              <p:cNvSpPr txBox="1">
                <a:spLocks noRot="1" noChangeAspect="1" noMove="1" noResize="1" noEditPoints="1" noAdjustHandles="1" noChangeArrowheads="1" noChangeShapeType="1" noTextEdit="1"/>
              </p:cNvSpPr>
              <p:nvPr/>
            </p:nvSpPr>
            <p:spPr>
              <a:xfrm>
                <a:off x="8175754" y="3352800"/>
                <a:ext cx="411971" cy="184666"/>
              </a:xfrm>
              <a:prstGeom prst="rect">
                <a:avLst/>
              </a:prstGeom>
              <a:blipFill>
                <a:blip r:embed="rId8"/>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11F3F82-FEE7-44BF-445A-D32B8CBEDEB8}"/>
                  </a:ext>
                </a:extLst>
              </p:cNvPr>
              <p:cNvSpPr txBox="1"/>
              <p:nvPr/>
            </p:nvSpPr>
            <p:spPr>
              <a:xfrm>
                <a:off x="8175754" y="32004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=5</m:t>
                      </m:r>
                    </m:oMath>
                  </m:oMathPara>
                </a14:m>
                <a:endParaRPr lang="en-US" sz="1200" dirty="0"/>
              </a:p>
            </p:txBody>
          </p:sp>
        </mc:Choice>
        <mc:Fallback xmlns="">
          <p:sp>
            <p:nvSpPr>
              <p:cNvPr id="20" name="TextBox 19">
                <a:extLst>
                  <a:ext uri="{FF2B5EF4-FFF2-40B4-BE49-F238E27FC236}">
                    <a16:creationId xmlns:a16="http://schemas.microsoft.com/office/drawing/2014/main" id="{011F3F82-FEE7-44BF-445A-D32B8CBEDEB8}"/>
                  </a:ext>
                </a:extLst>
              </p:cNvPr>
              <p:cNvSpPr txBox="1">
                <a:spLocks noRot="1" noChangeAspect="1" noMove="1" noResize="1" noEditPoints="1" noAdjustHandles="1" noChangeArrowheads="1" noChangeShapeType="1" noTextEdit="1"/>
              </p:cNvSpPr>
              <p:nvPr/>
            </p:nvSpPr>
            <p:spPr>
              <a:xfrm>
                <a:off x="8175754" y="3200400"/>
                <a:ext cx="411971" cy="184666"/>
              </a:xfrm>
              <a:prstGeom prst="rect">
                <a:avLst/>
              </a:prstGeom>
              <a:blipFill>
                <a:blip r:embed="rId9"/>
                <a:stretch>
                  <a:fillRect l="-4412" r="-1029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8839200" y="5300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8839200" y="5300990"/>
                <a:ext cx="886781" cy="2616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7563F3-9699-756A-2F6A-21DF14A0FFCA}"/>
                  </a:ext>
                </a:extLst>
              </p:cNvPr>
              <p:cNvSpPr txBox="1"/>
              <p:nvPr/>
            </p:nvSpPr>
            <p:spPr>
              <a:xfrm>
                <a:off x="8839200" y="4157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3</m:t>
                      </m:r>
                      <m:r>
                        <a:rPr lang="en-US" sz="1050" i="1" dirty="0" smtClean="0">
                          <a:latin typeface="Cambria Math" panose="02040503050406030204" pitchFamily="18" charset="0"/>
                        </a:rPr>
                        <m:t>.</m:t>
                      </m:r>
                      <m:r>
                        <a:rPr lang="en-US" sz="1050" b="0" i="1" dirty="0" smtClean="0">
                          <a:latin typeface="Cambria Math" panose="02040503050406030204" pitchFamily="18" charset="0"/>
                        </a:rPr>
                        <m:t>40</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2" name="TextBox 21">
                <a:extLst>
                  <a:ext uri="{FF2B5EF4-FFF2-40B4-BE49-F238E27FC236}">
                    <a16:creationId xmlns:a16="http://schemas.microsoft.com/office/drawing/2014/main" id="{F37563F3-9699-756A-2F6A-21DF14A0FFCA}"/>
                  </a:ext>
                </a:extLst>
              </p:cNvPr>
              <p:cNvSpPr txBox="1">
                <a:spLocks noRot="1" noChangeAspect="1" noMove="1" noResize="1" noEditPoints="1" noAdjustHandles="1" noChangeArrowheads="1" noChangeShapeType="1" noTextEdit="1"/>
              </p:cNvSpPr>
              <p:nvPr/>
            </p:nvSpPr>
            <p:spPr>
              <a:xfrm>
                <a:off x="8839200" y="4157990"/>
                <a:ext cx="886781"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7EFB6EA-6425-C232-05A3-6F92532FD73E}"/>
                  </a:ext>
                </a:extLst>
              </p:cNvPr>
              <p:cNvSpPr txBox="1"/>
              <p:nvPr/>
            </p:nvSpPr>
            <p:spPr>
              <a:xfrm>
                <a:off x="8839200" y="35483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1</m:t>
                      </m:r>
                      <m:r>
                        <a:rPr lang="en-US" sz="1050" i="1" dirty="0" smtClean="0">
                          <a:latin typeface="Cambria Math" panose="02040503050406030204" pitchFamily="18" charset="0"/>
                        </a:rPr>
                        <m:t>.</m:t>
                      </m:r>
                      <m:r>
                        <a:rPr lang="en-US" sz="1050" b="0" i="1" dirty="0" smtClean="0">
                          <a:latin typeface="Cambria Math" panose="02040503050406030204" pitchFamily="18" charset="0"/>
                        </a:rPr>
                        <m:t>51</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3" name="TextBox 22">
                <a:extLst>
                  <a:ext uri="{FF2B5EF4-FFF2-40B4-BE49-F238E27FC236}">
                    <a16:creationId xmlns:a16="http://schemas.microsoft.com/office/drawing/2014/main" id="{67EFB6EA-6425-C232-05A3-6F92532FD73E}"/>
                  </a:ext>
                </a:extLst>
              </p:cNvPr>
              <p:cNvSpPr txBox="1">
                <a:spLocks noRot="1" noChangeAspect="1" noMove="1" noResize="1" noEditPoints="1" noAdjustHandles="1" noChangeArrowheads="1" noChangeShapeType="1" noTextEdit="1"/>
              </p:cNvSpPr>
              <p:nvPr/>
            </p:nvSpPr>
            <p:spPr>
              <a:xfrm>
                <a:off x="8839200" y="3548390"/>
                <a:ext cx="886781"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5FEFB7B-2CEF-1547-6DCB-9654511004D9}"/>
                  </a:ext>
                </a:extLst>
              </p:cNvPr>
              <p:cNvSpPr txBox="1"/>
              <p:nvPr/>
            </p:nvSpPr>
            <p:spPr>
              <a:xfrm>
                <a:off x="8839200" y="32435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0</m:t>
                      </m:r>
                      <m:r>
                        <a:rPr lang="en-US" sz="1050" i="1" dirty="0" smtClean="0">
                          <a:latin typeface="Cambria Math" panose="02040503050406030204" pitchFamily="18" charset="0"/>
                        </a:rPr>
                        <m:t>.</m:t>
                      </m:r>
                      <m:r>
                        <a:rPr lang="en-US" sz="1050" b="0" i="1" dirty="0" smtClean="0">
                          <a:latin typeface="Cambria Math" panose="02040503050406030204" pitchFamily="18" charset="0"/>
                        </a:rPr>
                        <m:t>85</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4" name="TextBox 23">
                <a:extLst>
                  <a:ext uri="{FF2B5EF4-FFF2-40B4-BE49-F238E27FC236}">
                    <a16:creationId xmlns:a16="http://schemas.microsoft.com/office/drawing/2014/main" id="{85FEFB7B-2CEF-1547-6DCB-9654511004D9}"/>
                  </a:ext>
                </a:extLst>
              </p:cNvPr>
              <p:cNvSpPr txBox="1">
                <a:spLocks noRot="1" noChangeAspect="1" noMove="1" noResize="1" noEditPoints="1" noAdjustHandles="1" noChangeArrowheads="1" noChangeShapeType="1" noTextEdit="1"/>
              </p:cNvSpPr>
              <p:nvPr/>
            </p:nvSpPr>
            <p:spPr>
              <a:xfrm>
                <a:off x="8839200" y="3243590"/>
                <a:ext cx="886781" cy="2616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71C784-9F59-3B12-A38C-386B074EB199}"/>
                  </a:ext>
                </a:extLst>
              </p:cNvPr>
              <p:cNvSpPr txBox="1"/>
              <p:nvPr/>
            </p:nvSpPr>
            <p:spPr>
              <a:xfrm>
                <a:off x="4205206" y="4953000"/>
                <a:ext cx="3567194" cy="1005725"/>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4</m:t>
                              </m:r>
                            </m:sup>
                          </m:sSup>
                        </m:num>
                        <m:den>
                          <m:r>
                            <a:rPr lang="en-US" sz="1400" b="0" i="1" smtClean="0">
                              <a:latin typeface="Cambria Math" panose="02040503050406030204" pitchFamily="18" charset="0"/>
                            </a:rPr>
                            <m:t>8</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𝜖</m:t>
                              </m:r>
                            </m:e>
                            <m:sub>
                              <m:r>
                                <a:rPr lang="en-US" sz="1400" b="0" i="1" smtClean="0">
                                  <a:latin typeface="Cambria Math" panose="02040503050406030204" pitchFamily="18" charset="0"/>
                                </a:rPr>
                                <m:t>0</m:t>
                              </m:r>
                            </m:sub>
                            <m:sup>
                              <m:r>
                                <a:rPr lang="en-US" sz="1400" b="0" i="1" smtClean="0">
                                  <a:latin typeface="Cambria Math" panose="02040503050406030204" pitchFamily="18" charset="0"/>
                                </a:rPr>
                                <m:t>2</m:t>
                              </m:r>
                            </m:sup>
                          </m:sSub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h</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𝑐</m:t>
                          </m:r>
                        </m:den>
                      </m:f>
                      <m:r>
                        <a:rPr lang="en-US" sz="1400" b="0" i="1" smtClean="0">
                          <a:latin typeface="Cambria Math" panose="02040503050406030204" pitchFamily="18" charset="0"/>
                        </a:rPr>
                        <m:t>=10 973 731.568 160</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21</m:t>
                          </m:r>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−1</m:t>
                          </m:r>
                        </m:sup>
                      </m:sSup>
                      <m:r>
                        <a:rPr lang="en-US" sz="1400" b="0" i="1" smtClean="0">
                          <a:latin typeface="Cambria Math" panose="02040503050406030204" pitchFamily="18" charset="0"/>
                        </a:rPr>
                        <m:t> </m:t>
                      </m:r>
                    </m:oMath>
                  </m:oMathPara>
                </a14:m>
                <a:endParaRPr lang="en-US" sz="1400" b="0" dirty="0"/>
              </a:p>
              <a:p>
                <a:pPr algn="l">
                  <a:spcAft>
                    <a:spcPts val="600"/>
                  </a:spcAft>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𝑀</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/(1+</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num>
                        <m:den>
                          <m:r>
                            <a:rPr lang="en-US" sz="1400" b="0" i="1" smtClean="0">
                              <a:latin typeface="Cambria Math" panose="02040503050406030204" pitchFamily="18" charset="0"/>
                            </a:rPr>
                            <m:t>𝑀</m:t>
                          </m:r>
                        </m:den>
                      </m:f>
                      <m:r>
                        <a:rPr lang="en-US" sz="1400" b="0" i="1" smtClean="0">
                          <a:latin typeface="Cambria Math" panose="02040503050406030204" pitchFamily="18" charset="0"/>
                        </a:rPr>
                        <m:t>)</m:t>
                      </m:r>
                    </m:oMath>
                  </m:oMathPara>
                </a14:m>
                <a:endParaRPr lang="en-US" sz="1400" dirty="0"/>
              </a:p>
            </p:txBody>
          </p:sp>
        </mc:Choice>
        <mc:Fallback xmlns="">
          <p:sp>
            <p:nvSpPr>
              <p:cNvPr id="4" name="TextBox 3">
                <a:extLst>
                  <a:ext uri="{FF2B5EF4-FFF2-40B4-BE49-F238E27FC236}">
                    <a16:creationId xmlns:a16="http://schemas.microsoft.com/office/drawing/2014/main" id="{4271C784-9F59-3B12-A38C-386B074EB199}"/>
                  </a:ext>
                </a:extLst>
              </p:cNvPr>
              <p:cNvSpPr txBox="1">
                <a:spLocks noRot="1" noChangeAspect="1" noMove="1" noResize="1" noEditPoints="1" noAdjustHandles="1" noChangeArrowheads="1" noChangeShapeType="1" noTextEdit="1"/>
              </p:cNvSpPr>
              <p:nvPr/>
            </p:nvSpPr>
            <p:spPr>
              <a:xfrm>
                <a:off x="4205206" y="4953000"/>
                <a:ext cx="3567194" cy="100572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4822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0D44-66FA-4F80-86DB-1728892D6AAD}"/>
              </a:ext>
            </a:extLst>
          </p:cNvPr>
          <p:cNvSpPr>
            <a:spLocks noGrp="1"/>
          </p:cNvSpPr>
          <p:nvPr>
            <p:ph type="title"/>
          </p:nvPr>
        </p:nvSpPr>
        <p:spPr/>
        <p:txBody>
          <a:bodyPr/>
          <a:lstStyle/>
          <a:p>
            <a:r>
              <a:rPr lang="en-US" dirty="0"/>
              <a:t>Transverse Electron Polarization</a:t>
            </a:r>
          </a:p>
        </p:txBody>
      </p:sp>
      <p:sp>
        <p:nvSpPr>
          <p:cNvPr id="3" name="Slide Number Placeholder 2">
            <a:extLst>
              <a:ext uri="{FF2B5EF4-FFF2-40B4-BE49-F238E27FC236}">
                <a16:creationId xmlns:a16="http://schemas.microsoft.com/office/drawing/2014/main" id="{72CC2459-8110-9AA9-1BAF-0D8A6F2F0652}"/>
              </a:ext>
            </a:extLst>
          </p:cNvPr>
          <p:cNvSpPr>
            <a:spLocks noGrp="1"/>
          </p:cNvSpPr>
          <p:nvPr>
            <p:ph type="sldNum" sz="quarter" idx="10"/>
          </p:nvPr>
        </p:nvSpPr>
        <p:spPr/>
        <p:txBody>
          <a:bodyPr/>
          <a:lstStyle/>
          <a:p>
            <a:fld id="{DF69D58E-C59B-4BE3-83E0-B1C1287A8E5B}" type="slidenum">
              <a:rPr lang="en-US" smtClean="0"/>
              <a:pPr/>
              <a:t>70</a:t>
            </a:fld>
            <a:endParaRPr lang="en-US"/>
          </a:p>
        </p:txBody>
      </p:sp>
      <p:sp>
        <p:nvSpPr>
          <p:cNvPr id="5" name="TextBox 4">
            <a:extLst>
              <a:ext uri="{FF2B5EF4-FFF2-40B4-BE49-F238E27FC236}">
                <a16:creationId xmlns:a16="http://schemas.microsoft.com/office/drawing/2014/main" id="{9A3AA21F-35CB-775D-48D7-08EF1768E582}"/>
              </a:ext>
            </a:extLst>
          </p:cNvPr>
          <p:cNvSpPr txBox="1"/>
          <p:nvPr/>
        </p:nvSpPr>
        <p:spPr>
          <a:xfrm>
            <a:off x="304800" y="1316423"/>
            <a:ext cx="7772400"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Transverse electron polarization introduces an additional up/down asymmetry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15EA1C-A651-35B7-8A82-DCA8F5E74257}"/>
                  </a:ext>
                </a:extLst>
              </p:cNvPr>
              <p:cNvSpPr txBox="1"/>
              <p:nvPr/>
            </p:nvSpPr>
            <p:spPr>
              <a:xfrm>
                <a:off x="1728856" y="2057400"/>
                <a:ext cx="4214744" cy="797270"/>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𝑇</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r>
                            <a:rPr lang="en-US" b="0" i="1" smtClean="0">
                              <a:latin typeface="Cambria Math" panose="02040503050406030204" pitchFamily="18" charset="0"/>
                            </a:rPr>
                            <m:t>𝑎</m:t>
                          </m:r>
                        </m:num>
                        <m:den>
                          <m:r>
                            <a:rPr lang="en-US" b="0" i="1" smtClean="0">
                              <a:latin typeface="Cambria Math" panose="02040503050406030204" pitchFamily="18" charset="0"/>
                            </a:rPr>
                            <m:t>𝑑</m:t>
                          </m:r>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𝜌</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𝜙</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𝑎</m:t>
                                      </m:r>
                                    </m:e>
                                  </m:d>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4</m:t>
                                      </m:r>
                                      <m:r>
                                        <a:rPr lang="en-US" b="0" i="1" smtClean="0">
                                          <a:latin typeface="Cambria Math" panose="02040503050406030204" pitchFamily="18" charset="0"/>
                                        </a:rPr>
                                        <m:t>𝑎</m:t>
                                      </m:r>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𝜌</m:t>
                                          </m:r>
                                        </m:e>
                                      </m:d>
                                    </m:e>
                                  </m:rad>
                                </m:num>
                                <m:den>
                                  <m:r>
                                    <a:rPr lang="en-US" b="0" i="1" smtClean="0">
                                      <a:latin typeface="Cambria Math" panose="02040503050406030204" pitchFamily="18" charset="0"/>
                                    </a:rPr>
                                    <m:t>1−</m:t>
                                  </m:r>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𝑎</m:t>
                                      </m:r>
                                    </m:e>
                                  </m:d>
                                  <m:r>
                                    <a:rPr lang="en-US" b="0" i="1" smtClean="0">
                                      <a:latin typeface="Cambria Math" panose="02040503050406030204" pitchFamily="18" charset="0"/>
                                    </a:rPr>
                                    <m:t>)</m:t>
                                  </m:r>
                                </m:den>
                              </m:f>
                            </m:e>
                          </m:d>
                        </m:e>
                      </m:func>
                    </m:oMath>
                  </m:oMathPara>
                </a14:m>
                <a:endParaRPr lang="en-US" dirty="0"/>
              </a:p>
            </p:txBody>
          </p:sp>
        </mc:Choice>
        <mc:Fallback xmlns="">
          <p:sp>
            <p:nvSpPr>
              <p:cNvPr id="6" name="TextBox 5">
                <a:extLst>
                  <a:ext uri="{FF2B5EF4-FFF2-40B4-BE49-F238E27FC236}">
                    <a16:creationId xmlns:a16="http://schemas.microsoft.com/office/drawing/2014/main" id="{4715EA1C-A651-35B7-8A82-DCA8F5E74257}"/>
                  </a:ext>
                </a:extLst>
              </p:cNvPr>
              <p:cNvSpPr txBox="1">
                <a:spLocks noRot="1" noChangeAspect="1" noMove="1" noResize="1" noEditPoints="1" noAdjustHandles="1" noChangeArrowheads="1" noChangeShapeType="1" noTextEdit="1"/>
              </p:cNvSpPr>
              <p:nvPr/>
            </p:nvSpPr>
            <p:spPr>
              <a:xfrm>
                <a:off x="1728856" y="2057400"/>
                <a:ext cx="4214744" cy="79727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1716C0-0C53-AA94-1794-94FF3750C0AC}"/>
                  </a:ext>
                </a:extLst>
              </p:cNvPr>
              <p:cNvSpPr txBox="1"/>
              <p:nvPr/>
            </p:nvSpPr>
            <p:spPr>
              <a:xfrm>
                <a:off x="7162800" y="2248286"/>
                <a:ext cx="1345753" cy="415498"/>
              </a:xfrm>
              <a:prstGeom prst="rect">
                <a:avLst/>
              </a:prstGeom>
              <a:noFill/>
            </p:spPr>
            <p:txBody>
              <a:bodyPr wrap="none"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𝜌</m:t>
                      </m:r>
                      <m:r>
                        <a:rPr lang="en-US" sz="1600" b="0" i="1" smtClean="0">
                          <a:latin typeface="Cambria Math" panose="02040503050406030204" pitchFamily="18" charset="0"/>
                        </a:rPr>
                        <m:t>=</m:t>
                      </m:r>
                      <m:r>
                        <a:rPr lang="en-US" sz="1600" b="0" i="1" smtClean="0">
                          <a:latin typeface="Cambria Math" panose="02040503050406030204" pitchFamily="18" charset="0"/>
                        </a:rPr>
                        <m:t>𝜔</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𝑚𝑎𝑥</m:t>
                          </m:r>
                        </m:sub>
                      </m:sSub>
                    </m:oMath>
                  </m:oMathPara>
                </a14:m>
                <a:endParaRPr lang="en-US" sz="1600" dirty="0"/>
              </a:p>
            </p:txBody>
          </p:sp>
        </mc:Choice>
        <mc:Fallback xmlns="">
          <p:sp>
            <p:nvSpPr>
              <p:cNvPr id="7" name="TextBox 6">
                <a:extLst>
                  <a:ext uri="{FF2B5EF4-FFF2-40B4-BE49-F238E27FC236}">
                    <a16:creationId xmlns:a16="http://schemas.microsoft.com/office/drawing/2014/main" id="{A11716C0-0C53-AA94-1794-94FF3750C0AC}"/>
                  </a:ext>
                </a:extLst>
              </p:cNvPr>
              <p:cNvSpPr txBox="1">
                <a:spLocks noRot="1" noChangeAspect="1" noMove="1" noResize="1" noEditPoints="1" noAdjustHandles="1" noChangeArrowheads="1" noChangeShapeType="1" noTextEdit="1"/>
              </p:cNvSpPr>
              <p:nvPr/>
            </p:nvSpPr>
            <p:spPr>
              <a:xfrm>
                <a:off x="7162800" y="2248286"/>
                <a:ext cx="1345753"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0C720CE-6B06-4441-64A8-AB5BF0686742}"/>
                  </a:ext>
                </a:extLst>
              </p:cNvPr>
              <p:cNvSpPr txBox="1"/>
              <p:nvPr/>
            </p:nvSpPr>
            <p:spPr>
              <a:xfrm>
                <a:off x="9049592" y="2070737"/>
                <a:ext cx="2151808" cy="770596"/>
              </a:xfrm>
              <a:prstGeom prst="rect">
                <a:avLst/>
              </a:prstGeom>
              <a:noFill/>
            </p:spPr>
            <p:txBody>
              <a:bodyPr wrap="none"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4</m:t>
                                  </m:r>
                                  <m:r>
                                    <a:rPr lang="en-US" sz="1600" b="0" i="1" smtClean="0">
                                      <a:latin typeface="Cambria Math" panose="02040503050406030204" pitchFamily="18" charset="0"/>
                                    </a:rPr>
                                    <m:t>𝛾</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𝑙𝑎𝑠𝑒𝑟</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𝑒</m:t>
                                      </m:r>
                                    </m:sub>
                                  </m:sSub>
                                </m:den>
                              </m:f>
                            </m:e>
                          </m:d>
                        </m:e>
                        <m:sup>
                          <m:r>
                            <a:rPr lang="en-US" sz="1600" b="0" i="1" smtClean="0">
                              <a:latin typeface="Cambria Math" panose="02040503050406030204" pitchFamily="18" charset="0"/>
                            </a:rPr>
                            <m:t>−1</m:t>
                          </m:r>
                        </m:sup>
                      </m:sSup>
                    </m:oMath>
                  </m:oMathPara>
                </a14:m>
                <a:endParaRPr lang="en-US" sz="1600" dirty="0"/>
              </a:p>
            </p:txBody>
          </p:sp>
        </mc:Choice>
        <mc:Fallback xmlns="">
          <p:sp>
            <p:nvSpPr>
              <p:cNvPr id="8" name="TextBox 7">
                <a:extLst>
                  <a:ext uri="{FF2B5EF4-FFF2-40B4-BE49-F238E27FC236}">
                    <a16:creationId xmlns:a16="http://schemas.microsoft.com/office/drawing/2014/main" id="{C0C720CE-6B06-4441-64A8-AB5BF0686742}"/>
                  </a:ext>
                </a:extLst>
              </p:cNvPr>
              <p:cNvSpPr txBox="1">
                <a:spLocks noRot="1" noChangeAspect="1" noMove="1" noResize="1" noEditPoints="1" noAdjustHandles="1" noChangeArrowheads="1" noChangeShapeType="1" noTextEdit="1"/>
              </p:cNvSpPr>
              <p:nvPr/>
            </p:nvSpPr>
            <p:spPr>
              <a:xfrm>
                <a:off x="9049592" y="2070737"/>
                <a:ext cx="2151808" cy="770596"/>
              </a:xfrm>
              <a:prstGeom prst="rect">
                <a:avLst/>
              </a:prstGeom>
              <a:blipFill>
                <a:blip r:embed="rId4"/>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B1E2E2B-DEA7-822B-F1D6-13CB54FBC99B}"/>
              </a:ext>
            </a:extLst>
          </p:cNvPr>
          <p:cNvPicPr>
            <a:picLocks noChangeAspect="1"/>
          </p:cNvPicPr>
          <p:nvPr/>
        </p:nvPicPr>
        <p:blipFill rotWithShape="1">
          <a:blip r:embed="rId5"/>
          <a:srcRect l="3288" t="53653" r="3534" b="12895"/>
          <a:stretch/>
        </p:blipFill>
        <p:spPr>
          <a:xfrm>
            <a:off x="152400" y="3200400"/>
            <a:ext cx="6477000" cy="249872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566DD3-C41D-FA1E-90DF-7AC3BC70E4A5}"/>
                  </a:ext>
                </a:extLst>
              </p:cNvPr>
              <p:cNvSpPr txBox="1"/>
              <p:nvPr/>
            </p:nvSpPr>
            <p:spPr>
              <a:xfrm>
                <a:off x="381000" y="5754469"/>
                <a:ext cx="1146788" cy="64633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m:t>
                          </m:r>
                        </m:sub>
                      </m:sSub>
                      <m:r>
                        <a:rPr lang="en-US" sz="1600" b="0" i="1" smtClean="0">
                          <a:latin typeface="Cambria Math" panose="02040503050406030204" pitchFamily="18" charset="0"/>
                        </a:rPr>
                        <m:t>=20 </m:t>
                      </m:r>
                      <m:r>
                        <m:rPr>
                          <m:nor/>
                        </m:rPr>
                        <a:rPr lang="en-US" sz="1600" b="0" i="0" smtClean="0">
                          <a:latin typeface="Cambria Math" panose="02040503050406030204" pitchFamily="18" charset="0"/>
                        </a:rPr>
                        <m:t>GeV</m:t>
                      </m:r>
                    </m:oMath>
                  </m:oMathPara>
                </a14:m>
                <a:endParaRPr lang="en-US" sz="1600" dirty="0"/>
              </a:p>
              <a:p>
                <a:pPr algn="l">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𝜔</m:t>
                      </m:r>
                      <m:r>
                        <a:rPr lang="en-US" sz="1600" b="0" i="1" smtClean="0">
                          <a:latin typeface="Cambria Math" panose="02040503050406030204" pitchFamily="18" charset="0"/>
                        </a:rPr>
                        <m:t>=2.33 </m:t>
                      </m:r>
                      <m:r>
                        <m:rPr>
                          <m:nor/>
                        </m:rPr>
                        <a:rPr lang="en-US" sz="1600" b="0" i="0" smtClean="0">
                          <a:latin typeface="Cambria Math" panose="02040503050406030204" pitchFamily="18" charset="0"/>
                        </a:rPr>
                        <m:t>eV</m:t>
                      </m:r>
                    </m:oMath>
                  </m:oMathPara>
                </a14:m>
                <a:endParaRPr lang="en-US" sz="1600" dirty="0"/>
              </a:p>
            </p:txBody>
          </p:sp>
        </mc:Choice>
        <mc:Fallback xmlns="">
          <p:sp>
            <p:nvSpPr>
              <p:cNvPr id="11" name="TextBox 10">
                <a:extLst>
                  <a:ext uri="{FF2B5EF4-FFF2-40B4-BE49-F238E27FC236}">
                    <a16:creationId xmlns:a16="http://schemas.microsoft.com/office/drawing/2014/main" id="{E6566DD3-C41D-FA1E-90DF-7AC3BC70E4A5}"/>
                  </a:ext>
                </a:extLst>
              </p:cNvPr>
              <p:cNvSpPr txBox="1">
                <a:spLocks noRot="1" noChangeAspect="1" noMove="1" noResize="1" noEditPoints="1" noAdjustHandles="1" noChangeArrowheads="1" noChangeShapeType="1" noTextEdit="1"/>
              </p:cNvSpPr>
              <p:nvPr/>
            </p:nvSpPr>
            <p:spPr>
              <a:xfrm>
                <a:off x="381000" y="5754469"/>
                <a:ext cx="1146788" cy="646331"/>
              </a:xfrm>
              <a:prstGeom prst="rect">
                <a:avLst/>
              </a:prstGeom>
              <a:blipFill>
                <a:blip r:embed="rId6"/>
                <a:stretch>
                  <a:fillRect l="-3723" r="-319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75CC0FDC-6204-57A8-53A0-71FF4BD8BC74}"/>
              </a:ext>
            </a:extLst>
          </p:cNvPr>
          <p:cNvPicPr>
            <a:picLocks noChangeAspect="1"/>
          </p:cNvPicPr>
          <p:nvPr/>
        </p:nvPicPr>
        <p:blipFill>
          <a:blip r:embed="rId7"/>
          <a:stretch>
            <a:fillRect/>
          </a:stretch>
        </p:blipFill>
        <p:spPr>
          <a:xfrm>
            <a:off x="7010400" y="4458485"/>
            <a:ext cx="5105400" cy="1710738"/>
          </a:xfrm>
          <a:prstGeom prst="rect">
            <a:avLst/>
          </a:prstGeom>
        </p:spPr>
      </p:pic>
      <p:sp>
        <p:nvSpPr>
          <p:cNvPr id="14" name="TextBox 13">
            <a:extLst>
              <a:ext uri="{FF2B5EF4-FFF2-40B4-BE49-F238E27FC236}">
                <a16:creationId xmlns:a16="http://schemas.microsoft.com/office/drawing/2014/main" id="{9685B481-B7F3-2D3D-8D27-08E688B4AB02}"/>
              </a:ext>
            </a:extLst>
          </p:cNvPr>
          <p:cNvSpPr txBox="1"/>
          <p:nvPr/>
        </p:nvSpPr>
        <p:spPr>
          <a:xfrm>
            <a:off x="8149976" y="6321623"/>
            <a:ext cx="2822824" cy="307777"/>
          </a:xfrm>
          <a:prstGeom prst="rect">
            <a:avLst/>
          </a:prstGeom>
          <a:noFill/>
        </p:spPr>
        <p:txBody>
          <a:bodyPr wrap="none" rtlCol="0">
            <a:spAutoFit/>
          </a:bodyPr>
          <a:lstStyle/>
          <a:p>
            <a:pPr algn="l">
              <a:spcAft>
                <a:spcPts val="600"/>
              </a:spcAft>
            </a:pPr>
            <a:r>
              <a:rPr lang="en-US" sz="1400" dirty="0"/>
              <a:t>D. Barber et al. NIM A 329 (1993) 79</a:t>
            </a:r>
          </a:p>
        </p:txBody>
      </p:sp>
      <p:sp>
        <p:nvSpPr>
          <p:cNvPr id="15" name="TextBox 14">
            <a:extLst>
              <a:ext uri="{FF2B5EF4-FFF2-40B4-BE49-F238E27FC236}">
                <a16:creationId xmlns:a16="http://schemas.microsoft.com/office/drawing/2014/main" id="{BECFD174-E62F-1F44-A9F4-3CA2C564FFCB}"/>
              </a:ext>
            </a:extLst>
          </p:cNvPr>
          <p:cNvSpPr txBox="1"/>
          <p:nvPr/>
        </p:nvSpPr>
        <p:spPr>
          <a:xfrm>
            <a:off x="8153400" y="4126468"/>
            <a:ext cx="3098284" cy="369332"/>
          </a:xfrm>
          <a:prstGeom prst="rect">
            <a:avLst/>
          </a:prstGeom>
          <a:noFill/>
        </p:spPr>
        <p:txBody>
          <a:bodyPr wrap="none" rtlCol="0">
            <a:spAutoFit/>
          </a:bodyPr>
          <a:lstStyle/>
          <a:p>
            <a:pPr algn="l">
              <a:spcAft>
                <a:spcPts val="600"/>
              </a:spcAft>
            </a:pPr>
            <a:r>
              <a:rPr lang="en-US" dirty="0"/>
              <a:t>Early results from HERA (DESY)</a:t>
            </a:r>
          </a:p>
        </p:txBody>
      </p:sp>
    </p:spTree>
    <p:extLst>
      <p:ext uri="{BB962C8B-B14F-4D97-AF65-F5344CB8AC3E}">
        <p14:creationId xmlns:p14="http://schemas.microsoft.com/office/powerpoint/2010/main" val="1704486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DA56-4BB5-C7F2-051D-1E0CA5D72017}"/>
              </a:ext>
            </a:extLst>
          </p:cNvPr>
          <p:cNvSpPr>
            <a:spLocks noGrp="1"/>
          </p:cNvSpPr>
          <p:nvPr>
            <p:ph type="title"/>
          </p:nvPr>
        </p:nvSpPr>
        <p:spPr/>
        <p:txBody>
          <a:bodyPr/>
          <a:lstStyle/>
          <a:p>
            <a:r>
              <a:rPr lang="en-US" dirty="0"/>
              <a:t>Components for Compton Measurements</a:t>
            </a:r>
          </a:p>
        </p:txBody>
      </p:sp>
      <p:sp>
        <p:nvSpPr>
          <p:cNvPr id="3" name="Slide Number Placeholder 2">
            <a:extLst>
              <a:ext uri="{FF2B5EF4-FFF2-40B4-BE49-F238E27FC236}">
                <a16:creationId xmlns:a16="http://schemas.microsoft.com/office/drawing/2014/main" id="{7513D1DA-F2A3-19E5-4DD9-8C770C113A97}"/>
              </a:ext>
            </a:extLst>
          </p:cNvPr>
          <p:cNvSpPr>
            <a:spLocks noGrp="1"/>
          </p:cNvSpPr>
          <p:nvPr>
            <p:ph type="sldNum" sz="quarter" idx="10"/>
          </p:nvPr>
        </p:nvSpPr>
        <p:spPr/>
        <p:txBody>
          <a:bodyPr/>
          <a:lstStyle/>
          <a:p>
            <a:fld id="{DF69D58E-C59B-4BE3-83E0-B1C1287A8E5B}" type="slidenum">
              <a:rPr lang="en-US" smtClean="0"/>
              <a:pPr/>
              <a:t>71</a:t>
            </a:fld>
            <a:endParaRPr lang="en-US"/>
          </a:p>
        </p:txBody>
      </p:sp>
      <p:pic>
        <p:nvPicPr>
          <p:cNvPr id="5" name="Picture 4">
            <a:extLst>
              <a:ext uri="{FF2B5EF4-FFF2-40B4-BE49-F238E27FC236}">
                <a16:creationId xmlns:a16="http://schemas.microsoft.com/office/drawing/2014/main" id="{A3610516-CF21-8715-A70E-ABCE16C93D3C}"/>
              </a:ext>
            </a:extLst>
          </p:cNvPr>
          <p:cNvPicPr>
            <a:picLocks noChangeAspect="1"/>
          </p:cNvPicPr>
          <p:nvPr/>
        </p:nvPicPr>
        <p:blipFill>
          <a:blip r:embed="rId2"/>
          <a:stretch>
            <a:fillRect/>
          </a:stretch>
        </p:blipFill>
        <p:spPr>
          <a:xfrm rot="10800000">
            <a:off x="2046803" y="1447801"/>
            <a:ext cx="9154597" cy="2790941"/>
          </a:xfrm>
          <a:prstGeom prst="rect">
            <a:avLst/>
          </a:prstGeom>
        </p:spPr>
      </p:pic>
      <p:pic>
        <p:nvPicPr>
          <p:cNvPr id="7" name="Picture 6">
            <a:extLst>
              <a:ext uri="{FF2B5EF4-FFF2-40B4-BE49-F238E27FC236}">
                <a16:creationId xmlns:a16="http://schemas.microsoft.com/office/drawing/2014/main" id="{DE8A7FED-8315-0654-9785-1FD8E023298C}"/>
              </a:ext>
            </a:extLst>
          </p:cNvPr>
          <p:cNvPicPr>
            <a:picLocks noChangeAspect="1"/>
          </p:cNvPicPr>
          <p:nvPr/>
        </p:nvPicPr>
        <p:blipFill>
          <a:blip r:embed="rId3"/>
          <a:stretch>
            <a:fillRect/>
          </a:stretch>
        </p:blipFill>
        <p:spPr>
          <a:xfrm>
            <a:off x="5074371" y="4556760"/>
            <a:ext cx="6508029" cy="1920240"/>
          </a:xfrm>
          <a:prstGeom prst="rect">
            <a:avLst/>
          </a:prstGeom>
          <a:ln>
            <a:solidFill>
              <a:schemeClr val="tx1">
                <a:lumMod val="50000"/>
                <a:lumOff val="50000"/>
              </a:schemeClr>
            </a:solidFill>
          </a:ln>
        </p:spPr>
      </p:pic>
      <p:sp>
        <p:nvSpPr>
          <p:cNvPr id="8" name="TextBox 7">
            <a:extLst>
              <a:ext uri="{FF2B5EF4-FFF2-40B4-BE49-F238E27FC236}">
                <a16:creationId xmlns:a16="http://schemas.microsoft.com/office/drawing/2014/main" id="{269A9319-E7DB-36B0-7907-0A3C86031B61}"/>
              </a:ext>
            </a:extLst>
          </p:cNvPr>
          <p:cNvSpPr txBox="1"/>
          <p:nvPr/>
        </p:nvSpPr>
        <p:spPr>
          <a:xfrm>
            <a:off x="2167653" y="1676400"/>
            <a:ext cx="1549591" cy="457200"/>
          </a:xfrm>
          <a:prstGeom prst="rect">
            <a:avLst/>
          </a:prstGeom>
          <a:solidFill>
            <a:schemeClr val="bg1"/>
          </a:solidFill>
        </p:spPr>
        <p:txBody>
          <a:bodyPr wrap="none" rtlCol="0" anchor="b">
            <a:noAutofit/>
          </a:bodyPr>
          <a:lstStyle/>
          <a:p>
            <a:pPr algn="l">
              <a:spcAft>
                <a:spcPts val="600"/>
              </a:spcAft>
            </a:pPr>
            <a:r>
              <a:rPr lang="en-US" sz="1600" dirty="0"/>
              <a:t>Photon detector</a:t>
            </a:r>
          </a:p>
        </p:txBody>
      </p:sp>
      <p:sp>
        <p:nvSpPr>
          <p:cNvPr id="9" name="TextBox 8">
            <a:extLst>
              <a:ext uri="{FF2B5EF4-FFF2-40B4-BE49-F238E27FC236}">
                <a16:creationId xmlns:a16="http://schemas.microsoft.com/office/drawing/2014/main" id="{35E1D8B5-386E-69CF-7D7E-E15D2E7C0E6A}"/>
              </a:ext>
            </a:extLst>
          </p:cNvPr>
          <p:cNvSpPr txBox="1"/>
          <p:nvPr/>
        </p:nvSpPr>
        <p:spPr>
          <a:xfrm>
            <a:off x="4419600" y="3319046"/>
            <a:ext cx="1793761" cy="338554"/>
          </a:xfrm>
          <a:prstGeom prst="rect">
            <a:avLst/>
          </a:prstGeom>
          <a:solidFill>
            <a:schemeClr val="bg1"/>
          </a:solidFill>
        </p:spPr>
        <p:txBody>
          <a:bodyPr wrap="none" rtlCol="0">
            <a:spAutoFit/>
          </a:bodyPr>
          <a:lstStyle/>
          <a:p>
            <a:pPr algn="l">
              <a:spcAft>
                <a:spcPts val="600"/>
              </a:spcAft>
            </a:pPr>
            <a:r>
              <a:rPr lang="en-US" sz="1600" dirty="0"/>
              <a:t>Scattered electrons</a:t>
            </a:r>
          </a:p>
        </p:txBody>
      </p:sp>
      <p:sp>
        <p:nvSpPr>
          <p:cNvPr id="10" name="TextBox 9">
            <a:extLst>
              <a:ext uri="{FF2B5EF4-FFF2-40B4-BE49-F238E27FC236}">
                <a16:creationId xmlns:a16="http://schemas.microsoft.com/office/drawing/2014/main" id="{5590D167-0D61-F36C-4B61-715D3EB3EB74}"/>
              </a:ext>
            </a:extLst>
          </p:cNvPr>
          <p:cNvSpPr txBox="1"/>
          <p:nvPr/>
        </p:nvSpPr>
        <p:spPr>
          <a:xfrm>
            <a:off x="5829925" y="1600200"/>
            <a:ext cx="723275" cy="338554"/>
          </a:xfrm>
          <a:prstGeom prst="rect">
            <a:avLst/>
          </a:prstGeom>
          <a:solidFill>
            <a:schemeClr val="bg1"/>
          </a:solidFill>
        </p:spPr>
        <p:txBody>
          <a:bodyPr wrap="none" rtlCol="0">
            <a:spAutoFit/>
          </a:bodyPr>
          <a:lstStyle/>
          <a:p>
            <a:pPr algn="l">
              <a:spcAft>
                <a:spcPts val="600"/>
              </a:spcAft>
            </a:pPr>
            <a:r>
              <a:rPr lang="en-US" sz="1600" dirty="0"/>
              <a:t>Dipole</a:t>
            </a:r>
          </a:p>
        </p:txBody>
      </p:sp>
      <p:sp>
        <p:nvSpPr>
          <p:cNvPr id="11" name="TextBox 10">
            <a:extLst>
              <a:ext uri="{FF2B5EF4-FFF2-40B4-BE49-F238E27FC236}">
                <a16:creationId xmlns:a16="http://schemas.microsoft.com/office/drawing/2014/main" id="{366294AD-FB87-DD15-D424-8DFA0CCF1114}"/>
              </a:ext>
            </a:extLst>
          </p:cNvPr>
          <p:cNvSpPr txBox="1"/>
          <p:nvPr/>
        </p:nvSpPr>
        <p:spPr>
          <a:xfrm rot="1806001">
            <a:off x="7597280" y="1185079"/>
            <a:ext cx="1117019" cy="798449"/>
          </a:xfrm>
          <a:prstGeom prst="rect">
            <a:avLst/>
          </a:prstGeom>
          <a:solidFill>
            <a:schemeClr val="bg1"/>
          </a:solidFill>
        </p:spPr>
        <p:txBody>
          <a:bodyPr wrap="square" rtlCol="0" anchor="b">
            <a:noAutofit/>
          </a:bodyPr>
          <a:lstStyle/>
          <a:p>
            <a:pPr algn="l">
              <a:spcAft>
                <a:spcPts val="600"/>
              </a:spcAft>
            </a:pPr>
            <a:r>
              <a:rPr lang="en-US" sz="1600" dirty="0"/>
              <a:t>Laser</a:t>
            </a:r>
          </a:p>
        </p:txBody>
      </p:sp>
      <p:sp>
        <p:nvSpPr>
          <p:cNvPr id="12" name="TextBox 11">
            <a:extLst>
              <a:ext uri="{FF2B5EF4-FFF2-40B4-BE49-F238E27FC236}">
                <a16:creationId xmlns:a16="http://schemas.microsoft.com/office/drawing/2014/main" id="{B9F12DC9-2F44-27B8-63FD-030A4954F893}"/>
              </a:ext>
            </a:extLst>
          </p:cNvPr>
          <p:cNvSpPr txBox="1"/>
          <p:nvPr/>
        </p:nvSpPr>
        <p:spPr>
          <a:xfrm>
            <a:off x="9483839" y="2438400"/>
            <a:ext cx="1393202" cy="338554"/>
          </a:xfrm>
          <a:prstGeom prst="rect">
            <a:avLst/>
          </a:prstGeom>
          <a:solidFill>
            <a:schemeClr val="bg1"/>
          </a:solidFill>
        </p:spPr>
        <p:txBody>
          <a:bodyPr wrap="none" rtlCol="0">
            <a:spAutoFit/>
          </a:bodyPr>
          <a:lstStyle/>
          <a:p>
            <a:pPr algn="l">
              <a:spcAft>
                <a:spcPts val="600"/>
              </a:spcAft>
            </a:pPr>
            <a:r>
              <a:rPr lang="en-US" sz="1600" dirty="0"/>
              <a:t>Electron beam</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C0ABCC5-788A-DBE2-8853-55C2C738D8B3}"/>
                  </a:ext>
                </a:extLst>
              </p:cNvPr>
              <p:cNvSpPr txBox="1"/>
              <p:nvPr/>
            </p:nvSpPr>
            <p:spPr>
              <a:xfrm>
                <a:off x="4419600" y="1763524"/>
                <a:ext cx="239103" cy="446276"/>
              </a:xfrm>
              <a:prstGeom prst="rect">
                <a:avLst/>
              </a:prstGeom>
              <a:solidFill>
                <a:schemeClr val="bg1"/>
              </a:solid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𝛾</m:t>
                      </m:r>
                    </m:oMath>
                  </m:oMathPara>
                </a14:m>
                <a:endParaRPr lang="en-US" sz="2400" dirty="0"/>
              </a:p>
            </p:txBody>
          </p:sp>
        </mc:Choice>
        <mc:Fallback xmlns="">
          <p:sp>
            <p:nvSpPr>
              <p:cNvPr id="13" name="TextBox 12">
                <a:extLst>
                  <a:ext uri="{FF2B5EF4-FFF2-40B4-BE49-F238E27FC236}">
                    <a16:creationId xmlns:a16="http://schemas.microsoft.com/office/drawing/2014/main" id="{CC0ABCC5-788A-DBE2-8853-55C2C738D8B3}"/>
                  </a:ext>
                </a:extLst>
              </p:cNvPr>
              <p:cNvSpPr txBox="1">
                <a:spLocks noRot="1" noChangeAspect="1" noMove="1" noResize="1" noEditPoints="1" noAdjustHandles="1" noChangeArrowheads="1" noChangeShapeType="1" noTextEdit="1"/>
              </p:cNvSpPr>
              <p:nvPr/>
            </p:nvSpPr>
            <p:spPr>
              <a:xfrm>
                <a:off x="4419600" y="1763524"/>
                <a:ext cx="239103" cy="446276"/>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7B5224E-C8E4-C004-DCA0-0F55A91DFCF7}"/>
              </a:ext>
            </a:extLst>
          </p:cNvPr>
          <p:cNvSpPr txBox="1"/>
          <p:nvPr/>
        </p:nvSpPr>
        <p:spPr>
          <a:xfrm>
            <a:off x="2438400" y="3505200"/>
            <a:ext cx="914400" cy="762000"/>
          </a:xfrm>
          <a:prstGeom prst="rect">
            <a:avLst/>
          </a:prstGeom>
          <a:solidFill>
            <a:schemeClr val="bg1"/>
          </a:solidFill>
        </p:spPr>
        <p:txBody>
          <a:bodyPr wrap="none" rtlCol="0" anchor="b">
            <a:noAutofit/>
          </a:bodyPr>
          <a:lstStyle/>
          <a:p>
            <a:pPr algn="l">
              <a:spcAft>
                <a:spcPts val="600"/>
              </a:spcAft>
            </a:pPr>
            <a:r>
              <a:rPr lang="en-US" sz="1600" dirty="0"/>
              <a:t>Electron</a:t>
            </a:r>
            <a:br>
              <a:rPr lang="en-US" sz="1600" dirty="0"/>
            </a:br>
            <a:r>
              <a:rPr lang="en-US" sz="1600" dirty="0"/>
              <a:t>detector</a:t>
            </a:r>
          </a:p>
        </p:txBody>
      </p:sp>
      <p:pic>
        <p:nvPicPr>
          <p:cNvPr id="15" name="Picture 14">
            <a:extLst>
              <a:ext uri="{FF2B5EF4-FFF2-40B4-BE49-F238E27FC236}">
                <a16:creationId xmlns:a16="http://schemas.microsoft.com/office/drawing/2014/main" id="{EA62C606-7CDF-EB4B-BF4B-B06E3DE4ADA2}"/>
              </a:ext>
            </a:extLst>
          </p:cNvPr>
          <p:cNvPicPr>
            <a:picLocks noChangeAspect="1"/>
          </p:cNvPicPr>
          <p:nvPr/>
        </p:nvPicPr>
        <p:blipFill>
          <a:blip r:embed="rId5"/>
          <a:stretch>
            <a:fillRect/>
          </a:stretch>
        </p:blipFill>
        <p:spPr>
          <a:xfrm>
            <a:off x="152400" y="4599811"/>
            <a:ext cx="4114800" cy="1953389"/>
          </a:xfrm>
          <a:prstGeom prst="rect">
            <a:avLst/>
          </a:prstGeom>
        </p:spPr>
      </p:pic>
    </p:spTree>
    <p:extLst>
      <p:ext uri="{BB962C8B-B14F-4D97-AF65-F5344CB8AC3E}">
        <p14:creationId xmlns:p14="http://schemas.microsoft.com/office/powerpoint/2010/main" val="2686115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6DBC-E087-9D0F-5343-F8479D896DC3}"/>
              </a:ext>
            </a:extLst>
          </p:cNvPr>
          <p:cNvSpPr>
            <a:spLocks noGrp="1"/>
          </p:cNvSpPr>
          <p:nvPr>
            <p:ph type="title"/>
          </p:nvPr>
        </p:nvSpPr>
        <p:spPr/>
        <p:txBody>
          <a:bodyPr/>
          <a:lstStyle/>
          <a:p>
            <a:r>
              <a:rPr lang="en-US" dirty="0"/>
              <a:t>Compton Polarimeters</a:t>
            </a:r>
          </a:p>
        </p:txBody>
      </p:sp>
      <p:sp>
        <p:nvSpPr>
          <p:cNvPr id="3" name="Slide Number Placeholder 2">
            <a:extLst>
              <a:ext uri="{FF2B5EF4-FFF2-40B4-BE49-F238E27FC236}">
                <a16:creationId xmlns:a16="http://schemas.microsoft.com/office/drawing/2014/main" id="{97018125-5FBA-F2DD-F575-24A78668D414}"/>
              </a:ext>
            </a:extLst>
          </p:cNvPr>
          <p:cNvSpPr>
            <a:spLocks noGrp="1"/>
          </p:cNvSpPr>
          <p:nvPr>
            <p:ph type="sldNum" sz="quarter" idx="10"/>
          </p:nvPr>
        </p:nvSpPr>
        <p:spPr/>
        <p:txBody>
          <a:bodyPr/>
          <a:lstStyle/>
          <a:p>
            <a:fld id="{DF69D58E-C59B-4BE3-83E0-B1C1287A8E5B}" type="slidenum">
              <a:rPr lang="en-US" smtClean="0"/>
              <a:pPr/>
              <a:t>72</a:t>
            </a:fld>
            <a:endParaRPr lang="en-US"/>
          </a:p>
        </p:txBody>
      </p:sp>
      <p:pic>
        <p:nvPicPr>
          <p:cNvPr id="5" name="Picture 4">
            <a:extLst>
              <a:ext uri="{FF2B5EF4-FFF2-40B4-BE49-F238E27FC236}">
                <a16:creationId xmlns:a16="http://schemas.microsoft.com/office/drawing/2014/main" id="{BA0441A3-645A-7996-8376-41EF33C9D59F}"/>
              </a:ext>
            </a:extLst>
          </p:cNvPr>
          <p:cNvPicPr>
            <a:picLocks noChangeAspect="1"/>
          </p:cNvPicPr>
          <p:nvPr/>
        </p:nvPicPr>
        <p:blipFill>
          <a:blip r:embed="rId2"/>
          <a:stretch>
            <a:fillRect/>
          </a:stretch>
        </p:blipFill>
        <p:spPr>
          <a:xfrm>
            <a:off x="1446009" y="1676400"/>
            <a:ext cx="3506991" cy="2560320"/>
          </a:xfrm>
          <a:prstGeom prst="rect">
            <a:avLst/>
          </a:prstGeom>
        </p:spPr>
      </p:pic>
      <p:pic>
        <p:nvPicPr>
          <p:cNvPr id="7" name="Picture 6">
            <a:extLst>
              <a:ext uri="{FF2B5EF4-FFF2-40B4-BE49-F238E27FC236}">
                <a16:creationId xmlns:a16="http://schemas.microsoft.com/office/drawing/2014/main" id="{FCAA254D-D1F4-08DF-6EF3-2ACB3DFCC222}"/>
              </a:ext>
            </a:extLst>
          </p:cNvPr>
          <p:cNvPicPr>
            <a:picLocks noChangeAspect="1"/>
          </p:cNvPicPr>
          <p:nvPr/>
        </p:nvPicPr>
        <p:blipFill>
          <a:blip r:embed="rId3"/>
          <a:stretch>
            <a:fillRect/>
          </a:stretch>
        </p:blipFill>
        <p:spPr>
          <a:xfrm>
            <a:off x="5469693" y="1638137"/>
            <a:ext cx="4817307" cy="2560320"/>
          </a:xfrm>
          <a:prstGeom prst="rect">
            <a:avLst/>
          </a:prstGeom>
        </p:spPr>
      </p:pic>
      <p:sp>
        <p:nvSpPr>
          <p:cNvPr id="8" name="TextBox 7">
            <a:extLst>
              <a:ext uri="{FF2B5EF4-FFF2-40B4-BE49-F238E27FC236}">
                <a16:creationId xmlns:a16="http://schemas.microsoft.com/office/drawing/2014/main" id="{9DD63668-626D-98CD-56BD-3914F209729F}"/>
              </a:ext>
            </a:extLst>
          </p:cNvPr>
          <p:cNvSpPr txBox="1"/>
          <p:nvPr/>
        </p:nvSpPr>
        <p:spPr>
          <a:xfrm>
            <a:off x="2733756" y="1214735"/>
            <a:ext cx="806246" cy="461665"/>
          </a:xfrm>
          <a:prstGeom prst="rect">
            <a:avLst/>
          </a:prstGeom>
          <a:noFill/>
        </p:spPr>
        <p:txBody>
          <a:bodyPr wrap="none" rtlCol="0">
            <a:spAutoFit/>
          </a:bodyPr>
          <a:lstStyle/>
          <a:p>
            <a:pPr algn="l">
              <a:spcAft>
                <a:spcPts val="600"/>
              </a:spcAft>
            </a:pPr>
            <a:r>
              <a:rPr lang="en-US" sz="2400" b="1" dirty="0"/>
              <a:t>SLAC</a:t>
            </a:r>
          </a:p>
        </p:txBody>
      </p:sp>
      <p:sp>
        <p:nvSpPr>
          <p:cNvPr id="9" name="TextBox 8">
            <a:extLst>
              <a:ext uri="{FF2B5EF4-FFF2-40B4-BE49-F238E27FC236}">
                <a16:creationId xmlns:a16="http://schemas.microsoft.com/office/drawing/2014/main" id="{85BCCDD2-5E4D-8563-3FC1-347C5B73BA6E}"/>
              </a:ext>
            </a:extLst>
          </p:cNvPr>
          <p:cNvSpPr txBox="1"/>
          <p:nvPr/>
        </p:nvSpPr>
        <p:spPr>
          <a:xfrm>
            <a:off x="7490259" y="1066800"/>
            <a:ext cx="776175" cy="461665"/>
          </a:xfrm>
          <a:prstGeom prst="rect">
            <a:avLst/>
          </a:prstGeom>
          <a:noFill/>
        </p:spPr>
        <p:txBody>
          <a:bodyPr wrap="none" rtlCol="0">
            <a:spAutoFit/>
          </a:bodyPr>
          <a:lstStyle/>
          <a:p>
            <a:pPr algn="l">
              <a:spcAft>
                <a:spcPts val="600"/>
              </a:spcAft>
            </a:pPr>
            <a:r>
              <a:rPr lang="en-US" sz="2400" b="1" dirty="0"/>
              <a:t>JLAB</a:t>
            </a:r>
          </a:p>
        </p:txBody>
      </p:sp>
      <p:sp>
        <p:nvSpPr>
          <p:cNvPr id="10" name="TextBox 9">
            <a:extLst>
              <a:ext uri="{FF2B5EF4-FFF2-40B4-BE49-F238E27FC236}">
                <a16:creationId xmlns:a16="http://schemas.microsoft.com/office/drawing/2014/main" id="{3D5E76BE-066B-79F7-B62F-E404038B6636}"/>
              </a:ext>
            </a:extLst>
          </p:cNvPr>
          <p:cNvSpPr txBox="1"/>
          <p:nvPr/>
        </p:nvSpPr>
        <p:spPr>
          <a:xfrm>
            <a:off x="377969" y="4572000"/>
            <a:ext cx="6708631" cy="1077218"/>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t>Electron measurement seems easier to extract</a:t>
            </a:r>
          </a:p>
          <a:p>
            <a:pPr marL="285750" indent="-285750" algn="l">
              <a:spcAft>
                <a:spcPts val="600"/>
              </a:spcAft>
              <a:buFont typeface="Arial" panose="020B0604020202020204" pitchFamily="34" charset="0"/>
              <a:buChar char="•"/>
            </a:pPr>
            <a:r>
              <a:rPr lang="en-US" dirty="0"/>
              <a:t>Dipole magnets (chicane) are less problematic in linear accelerator</a:t>
            </a:r>
          </a:p>
          <a:p>
            <a:pPr marL="285750" indent="-285750" algn="l">
              <a:spcAft>
                <a:spcPts val="600"/>
              </a:spcAft>
              <a:buFont typeface="Arial" panose="020B0604020202020204" pitchFamily="34" charset="0"/>
              <a:buChar char="•"/>
            </a:pPr>
            <a:r>
              <a:rPr lang="en-US" dirty="0"/>
              <a:t>Every magnet creates synchrotron radiation</a:t>
            </a:r>
          </a:p>
        </p:txBody>
      </p:sp>
      <p:sp>
        <p:nvSpPr>
          <p:cNvPr id="11" name="TextBox 10">
            <a:extLst>
              <a:ext uri="{FF2B5EF4-FFF2-40B4-BE49-F238E27FC236}">
                <a16:creationId xmlns:a16="http://schemas.microsoft.com/office/drawing/2014/main" id="{A1313505-9204-A620-F570-43E7C0CAE4BE}"/>
              </a:ext>
            </a:extLst>
          </p:cNvPr>
          <p:cNvSpPr txBox="1"/>
          <p:nvPr/>
        </p:nvSpPr>
        <p:spPr>
          <a:xfrm>
            <a:off x="533400" y="5890736"/>
            <a:ext cx="6553200" cy="738664"/>
          </a:xfrm>
          <a:prstGeom prst="rect">
            <a:avLst/>
          </a:prstGeom>
          <a:noFill/>
        </p:spPr>
        <p:txBody>
          <a:bodyPr wrap="square">
            <a:spAutoFit/>
          </a:bodyPr>
          <a:lstStyle/>
          <a:p>
            <a:pPr algn="l"/>
            <a:r>
              <a:rPr lang="en-US" sz="1400" b="0" i="0" u="none" strike="noStrike" baseline="0" dirty="0">
                <a:latin typeface="URWPalladioL-Roma"/>
              </a:rPr>
              <a:t>K. </a:t>
            </a:r>
            <a:r>
              <a:rPr lang="en-US" sz="1400" b="0" i="0" u="none" strike="noStrike" baseline="0" dirty="0" err="1">
                <a:latin typeface="URWPalladioL-Roma"/>
              </a:rPr>
              <a:t>Aulenbacher</a:t>
            </a:r>
            <a:r>
              <a:rPr lang="en-US" sz="1400" b="0" i="0" u="none" strike="noStrike" baseline="0" dirty="0">
                <a:latin typeface="URWPalladioL-Roma"/>
              </a:rPr>
              <a:t>, E. </a:t>
            </a:r>
            <a:r>
              <a:rPr lang="en-US" sz="1400" b="0" i="0" u="none" strike="noStrike" baseline="0" dirty="0" err="1">
                <a:latin typeface="URWPalladioL-Roma"/>
              </a:rPr>
              <a:t>Chudakov</a:t>
            </a:r>
            <a:r>
              <a:rPr lang="en-US" sz="1400" b="0" i="0" u="none" strike="noStrike" baseline="0" dirty="0">
                <a:latin typeface="URWPalladioL-Roma"/>
              </a:rPr>
              <a:t>, D. Gaskell, J. </a:t>
            </a:r>
            <a:r>
              <a:rPr lang="en-US" sz="1400" b="0" i="0" u="none" strike="noStrike" baseline="0" dirty="0" err="1">
                <a:latin typeface="URWPalladioL-Roma"/>
              </a:rPr>
              <a:t>Grames</a:t>
            </a:r>
            <a:r>
              <a:rPr lang="en-US" sz="1400" b="0" i="0" u="none" strike="noStrike" baseline="0" dirty="0">
                <a:latin typeface="URWPalladioL-Roma"/>
              </a:rPr>
              <a:t>, and K. D. </a:t>
            </a:r>
            <a:r>
              <a:rPr lang="en-US" sz="1400" b="0" i="0" u="none" strike="noStrike" baseline="0" dirty="0" err="1">
                <a:latin typeface="URWPalladioL-Roma"/>
              </a:rPr>
              <a:t>Paschke</a:t>
            </a:r>
            <a:r>
              <a:rPr lang="en-US" sz="1400" b="0" i="0" u="none" strike="noStrike" baseline="0" dirty="0">
                <a:latin typeface="URWPalladioL-Roma"/>
              </a:rPr>
              <a:t>,</a:t>
            </a:r>
            <a:br>
              <a:rPr lang="en-US" sz="1400" b="0" i="0" u="none" strike="noStrike" baseline="0" dirty="0">
                <a:latin typeface="URWPalladioL-Roma"/>
              </a:rPr>
            </a:br>
            <a:r>
              <a:rPr lang="en-US" sz="1400" b="0" i="0" u="none" strike="noStrike" baseline="0" dirty="0">
                <a:latin typeface="URWPalladioL-Roma"/>
              </a:rPr>
              <a:t>“Precision electron beam polarimetry for next generation nuclear physics experiments,”</a:t>
            </a:r>
          </a:p>
          <a:p>
            <a:pPr algn="l"/>
            <a:r>
              <a:rPr lang="en-US" sz="1400" b="0" i="0" u="none" strike="noStrike" baseline="0" dirty="0">
                <a:latin typeface="URWPalladioL-Ital"/>
              </a:rPr>
              <a:t>Int. J. </a:t>
            </a:r>
            <a:r>
              <a:rPr lang="pt-BR" sz="1400" b="0" i="0" u="none" strike="noStrike" baseline="0" dirty="0">
                <a:latin typeface="URWPalladioL-Ital"/>
              </a:rPr>
              <a:t>Mod. Phys. E</a:t>
            </a:r>
            <a:r>
              <a:rPr lang="pt-BR" sz="1400" b="0" i="0" u="none" strike="noStrike" baseline="0" dirty="0">
                <a:latin typeface="URWPalladioL-Roma"/>
              </a:rPr>
              <a:t>, vol. 27, no. 07, p. 1830004, 2018.</a:t>
            </a:r>
            <a:endParaRPr lang="en-US" sz="1400" dirty="0"/>
          </a:p>
        </p:txBody>
      </p:sp>
      <p:pic>
        <p:nvPicPr>
          <p:cNvPr id="12" name="Picture 11">
            <a:extLst>
              <a:ext uri="{FF2B5EF4-FFF2-40B4-BE49-F238E27FC236}">
                <a16:creationId xmlns:a16="http://schemas.microsoft.com/office/drawing/2014/main" id="{CFF8BC03-0751-6CEB-A323-2F8A32E76CE8}"/>
              </a:ext>
            </a:extLst>
          </p:cNvPr>
          <p:cNvPicPr>
            <a:picLocks noChangeAspect="1"/>
          </p:cNvPicPr>
          <p:nvPr/>
        </p:nvPicPr>
        <p:blipFill>
          <a:blip r:embed="rId4"/>
          <a:stretch>
            <a:fillRect/>
          </a:stretch>
        </p:blipFill>
        <p:spPr>
          <a:xfrm>
            <a:off x="7178008" y="4572000"/>
            <a:ext cx="4709192" cy="1930534"/>
          </a:xfrm>
          <a:prstGeom prst="rect">
            <a:avLst/>
          </a:prstGeom>
        </p:spPr>
      </p:pic>
    </p:spTree>
    <p:extLst>
      <p:ext uri="{BB962C8B-B14F-4D97-AF65-F5344CB8AC3E}">
        <p14:creationId xmlns:p14="http://schemas.microsoft.com/office/powerpoint/2010/main" val="2928190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8F11-53D8-32BE-35D5-116EDD6BF7D6}"/>
              </a:ext>
            </a:extLst>
          </p:cNvPr>
          <p:cNvSpPr>
            <a:spLocks noGrp="1"/>
          </p:cNvSpPr>
          <p:nvPr>
            <p:ph type="title"/>
          </p:nvPr>
        </p:nvSpPr>
        <p:spPr/>
        <p:txBody>
          <a:bodyPr/>
          <a:lstStyle/>
          <a:p>
            <a:r>
              <a:rPr lang="en-US" dirty="0"/>
              <a:t>ILC Design</a:t>
            </a:r>
          </a:p>
        </p:txBody>
      </p:sp>
      <p:sp>
        <p:nvSpPr>
          <p:cNvPr id="3" name="Slide Number Placeholder 2">
            <a:extLst>
              <a:ext uri="{FF2B5EF4-FFF2-40B4-BE49-F238E27FC236}">
                <a16:creationId xmlns:a16="http://schemas.microsoft.com/office/drawing/2014/main" id="{C426FD79-121E-E997-9282-7EE9A389E59A}"/>
              </a:ext>
            </a:extLst>
          </p:cNvPr>
          <p:cNvSpPr>
            <a:spLocks noGrp="1"/>
          </p:cNvSpPr>
          <p:nvPr>
            <p:ph type="sldNum" sz="quarter" idx="10"/>
          </p:nvPr>
        </p:nvSpPr>
        <p:spPr/>
        <p:txBody>
          <a:bodyPr/>
          <a:lstStyle/>
          <a:p>
            <a:fld id="{DF69D58E-C59B-4BE3-83E0-B1C1287A8E5B}" type="slidenum">
              <a:rPr lang="en-US" smtClean="0"/>
              <a:pPr/>
              <a:t>73</a:t>
            </a:fld>
            <a:endParaRPr lang="en-US"/>
          </a:p>
        </p:txBody>
      </p:sp>
      <p:pic>
        <p:nvPicPr>
          <p:cNvPr id="5" name="Picture 4">
            <a:extLst>
              <a:ext uri="{FF2B5EF4-FFF2-40B4-BE49-F238E27FC236}">
                <a16:creationId xmlns:a16="http://schemas.microsoft.com/office/drawing/2014/main" id="{8920BBBB-7D30-6F81-7E49-A07F6932AE49}"/>
              </a:ext>
            </a:extLst>
          </p:cNvPr>
          <p:cNvPicPr>
            <a:picLocks noChangeAspect="1"/>
          </p:cNvPicPr>
          <p:nvPr/>
        </p:nvPicPr>
        <p:blipFill>
          <a:blip r:embed="rId2"/>
          <a:stretch>
            <a:fillRect/>
          </a:stretch>
        </p:blipFill>
        <p:spPr>
          <a:xfrm>
            <a:off x="5771828" y="1295337"/>
            <a:ext cx="6267772" cy="121926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73D687-5F1A-70B1-6494-7698AE4F132B}"/>
                  </a:ext>
                </a:extLst>
              </p:cNvPr>
              <p:cNvSpPr txBox="1"/>
              <p:nvPr/>
            </p:nvSpPr>
            <p:spPr>
              <a:xfrm>
                <a:off x="304800" y="1316423"/>
                <a:ext cx="5410200" cy="36040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2060"/>
                    </a:solidFill>
                  </a:rPr>
                  <a:t>International Linear Collider will use longitudinally polarized electron beams</a:t>
                </a:r>
              </a:p>
              <a:p>
                <a:pPr marL="742950" lvl="1" indent="-285750">
                  <a:spcAft>
                    <a:spcPts val="600"/>
                  </a:spcAft>
                  <a:buFont typeface="Arial" panose="020B0604020202020204" pitchFamily="34" charset="0"/>
                  <a:buChar char="•"/>
                </a:pPr>
                <a14:m>
                  <m:oMath xmlns:m="http://schemas.openxmlformats.org/officeDocument/2006/math">
                    <m:rad>
                      <m:radPr>
                        <m:degHide m:val="on"/>
                        <m:ctrlPr>
                          <a:rPr lang="en-US" b="0" i="1" smtClean="0">
                            <a:solidFill>
                              <a:srgbClr val="002060"/>
                            </a:solidFill>
                            <a:latin typeface="Cambria Math" panose="02040503050406030204" pitchFamily="18" charset="0"/>
                          </a:rPr>
                        </m:ctrlPr>
                      </m:radPr>
                      <m:deg/>
                      <m:e>
                        <m:r>
                          <a:rPr lang="en-US" b="0" i="1" smtClean="0">
                            <a:solidFill>
                              <a:srgbClr val="002060"/>
                            </a:solidFill>
                            <a:latin typeface="Cambria Math" panose="02040503050406030204" pitchFamily="18" charset="0"/>
                          </a:rPr>
                          <m:t>𝑠</m:t>
                        </m:r>
                      </m:e>
                    </m:rad>
                    <m:r>
                      <a:rPr lang="en-US" b="0" i="1" smtClean="0">
                        <a:solidFill>
                          <a:srgbClr val="002060"/>
                        </a:solidFill>
                        <a:latin typeface="Cambria Math" panose="02040503050406030204" pitchFamily="18" charset="0"/>
                      </a:rPr>
                      <m:t>=500 </m:t>
                    </m:r>
                    <m:r>
                      <m:rPr>
                        <m:nor/>
                      </m:rPr>
                      <a:rPr lang="en-US" b="0" i="0" smtClean="0">
                        <a:solidFill>
                          <a:srgbClr val="002060"/>
                        </a:solidFill>
                        <a:latin typeface="Cambria Math" panose="02040503050406030204" pitchFamily="18" charset="0"/>
                      </a:rPr>
                      <m:t>GeV</m:t>
                    </m:r>
                  </m:oMath>
                </a14:m>
                <a:endParaRPr lang="en-US" b="0" dirty="0">
                  <a:solidFill>
                    <a:srgbClr val="002060"/>
                  </a:solidFill>
                </a:endParaRPr>
              </a:p>
              <a:p>
                <a:pPr marL="742950" lvl="1" indent="-285750">
                  <a:spcAft>
                    <a:spcPts val="600"/>
                  </a:spcAft>
                  <a:buFont typeface="Arial" panose="020B0604020202020204" pitchFamily="34" charset="0"/>
                  <a:buChar char="•"/>
                </a:pPr>
                <a:r>
                  <a:rPr lang="en-US" dirty="0">
                    <a:solidFill>
                      <a:srgbClr val="002060"/>
                    </a:solidFill>
                  </a:rPr>
                  <a:t>Beam-beam interaction will significantly affect the polarization: measure before and after</a:t>
                </a:r>
              </a:p>
              <a:p>
                <a:pPr marL="742950" lvl="1" indent="-285750">
                  <a:spcAft>
                    <a:spcPts val="600"/>
                  </a:spcAft>
                  <a:buFont typeface="Arial" panose="020B0604020202020204" pitchFamily="34" charset="0"/>
                  <a:buChar char="•"/>
                </a:pPr>
                <a:r>
                  <a:rPr lang="en-US" b="0" dirty="0">
                    <a:solidFill>
                      <a:srgbClr val="002060"/>
                    </a:solidFill>
                  </a:rPr>
                  <a:t>High rate</a:t>
                </a:r>
                <a:r>
                  <a:rPr lang="en-US" dirty="0">
                    <a:solidFill>
                      <a:srgbClr val="002060"/>
                    </a:solidFill>
                  </a:rPr>
                  <a:t> for fast measurement, </a:t>
                </a:r>
                <a14:m>
                  <m:oMath xmlns:m="http://schemas.openxmlformats.org/officeDocument/2006/math">
                    <m:r>
                      <a:rPr lang="en-US" b="0" i="1" smtClean="0">
                        <a:solidFill>
                          <a:srgbClr val="002060"/>
                        </a:solidFill>
                        <a:latin typeface="Cambria Math" panose="02040503050406030204" pitchFamily="18" charset="0"/>
                      </a:rPr>
                      <m:t>𝑂</m:t>
                    </m:r>
                    <m:d>
                      <m:dPr>
                        <m:ctrlPr>
                          <a:rPr lang="en-US" b="0" i="1" smtClean="0">
                            <a:solidFill>
                              <a:srgbClr val="002060"/>
                            </a:solidFill>
                            <a:latin typeface="Cambria Math" panose="02040503050406030204" pitchFamily="18" charset="0"/>
                          </a:rPr>
                        </m:ctrlPr>
                      </m:dPr>
                      <m:e>
                        <m:sSup>
                          <m:sSupPr>
                            <m:ctrlPr>
                              <a:rPr lang="en-US" b="0" i="1" smtClean="0">
                                <a:solidFill>
                                  <a:srgbClr val="002060"/>
                                </a:solidFill>
                                <a:latin typeface="Cambria Math" panose="02040503050406030204" pitchFamily="18" charset="0"/>
                              </a:rPr>
                            </m:ctrlPr>
                          </m:sSupPr>
                          <m:e>
                            <m:r>
                              <a:rPr lang="en-US" b="0" i="1" smtClean="0">
                                <a:solidFill>
                                  <a:srgbClr val="002060"/>
                                </a:solidFill>
                                <a:latin typeface="Cambria Math" panose="02040503050406030204" pitchFamily="18" charset="0"/>
                              </a:rPr>
                              <m:t>10</m:t>
                            </m:r>
                          </m:e>
                          <m:sup>
                            <m:r>
                              <a:rPr lang="en-US" b="0" i="1" smtClean="0">
                                <a:solidFill>
                                  <a:srgbClr val="002060"/>
                                </a:solidFill>
                                <a:latin typeface="Cambria Math" panose="02040503050406030204" pitchFamily="18" charset="0"/>
                              </a:rPr>
                              <m:t>3</m:t>
                            </m:r>
                          </m:sup>
                        </m:sSup>
                      </m:e>
                    </m:d>
                  </m:oMath>
                </a14:m>
                <a:r>
                  <a:rPr lang="en-US" b="0" dirty="0">
                    <a:solidFill>
                      <a:srgbClr val="002060"/>
                    </a:solidFill>
                  </a:rPr>
                  <a:t> events per bunch</a:t>
                </a:r>
              </a:p>
              <a:p>
                <a:pPr marL="285750" indent="-285750">
                  <a:spcAft>
                    <a:spcPts val="600"/>
                  </a:spcAft>
                  <a:buFont typeface="Arial" panose="020B0604020202020204" pitchFamily="34" charset="0"/>
                  <a:buChar char="•"/>
                </a:pPr>
                <a:r>
                  <a:rPr lang="en-US" b="0" dirty="0">
                    <a:solidFill>
                      <a:srgbClr val="002060"/>
                    </a:solidFill>
                  </a:rPr>
                  <a:t>Cerenkov detector</a:t>
                </a:r>
              </a:p>
              <a:p>
                <a:pPr marL="742950" lvl="1" indent="-285750">
                  <a:spcAft>
                    <a:spcPts val="600"/>
                  </a:spcAft>
                  <a:buFont typeface="Arial" panose="020B0604020202020204" pitchFamily="34" charset="0"/>
                  <a:buChar char="•"/>
                </a:pPr>
                <a:r>
                  <a:rPr lang="en-US" dirty="0">
                    <a:solidFill>
                      <a:srgbClr val="002060"/>
                    </a:solidFill>
                  </a:rPr>
                  <a:t>Position translates into energy</a:t>
                </a:r>
              </a:p>
              <a:p>
                <a:pPr marL="742950" lvl="1" indent="-285750">
                  <a:spcAft>
                    <a:spcPts val="600"/>
                  </a:spcAft>
                  <a:buFont typeface="Arial" panose="020B0604020202020204" pitchFamily="34" charset="0"/>
                  <a:buChar char="•"/>
                </a:pPr>
                <a:r>
                  <a:rPr lang="en-US" b="0" dirty="0">
                    <a:solidFill>
                      <a:srgbClr val="002060"/>
                    </a:solidFill>
                  </a:rPr>
                  <a:t>Multi-electron measurement with simple counting</a:t>
                </a:r>
              </a:p>
            </p:txBody>
          </p:sp>
        </mc:Choice>
        <mc:Fallback xmlns="">
          <p:sp>
            <p:nvSpPr>
              <p:cNvPr id="6" name="TextBox 5">
                <a:extLst>
                  <a:ext uri="{FF2B5EF4-FFF2-40B4-BE49-F238E27FC236}">
                    <a16:creationId xmlns:a16="http://schemas.microsoft.com/office/drawing/2014/main" id="{2473D687-5F1A-70B1-6494-7698AE4F132B}"/>
                  </a:ext>
                </a:extLst>
              </p:cNvPr>
              <p:cNvSpPr txBox="1">
                <a:spLocks noRot="1" noChangeAspect="1" noMove="1" noResize="1" noEditPoints="1" noAdjustHandles="1" noChangeArrowheads="1" noChangeShapeType="1" noTextEdit="1"/>
              </p:cNvSpPr>
              <p:nvPr/>
            </p:nvSpPr>
            <p:spPr>
              <a:xfrm>
                <a:off x="304800" y="1316423"/>
                <a:ext cx="5410200" cy="3604000"/>
              </a:xfrm>
              <a:prstGeom prst="rect">
                <a:avLst/>
              </a:prstGeom>
              <a:blipFill>
                <a:blip r:embed="rId3"/>
                <a:stretch>
                  <a:fillRect l="-676" t="-1015" b="-1861"/>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C463466-641D-E3A7-C1BF-EB16318A51EA}"/>
              </a:ext>
            </a:extLst>
          </p:cNvPr>
          <p:cNvPicPr>
            <a:picLocks noChangeAspect="1"/>
          </p:cNvPicPr>
          <p:nvPr/>
        </p:nvPicPr>
        <p:blipFill>
          <a:blip r:embed="rId4"/>
          <a:stretch>
            <a:fillRect/>
          </a:stretch>
        </p:blipFill>
        <p:spPr>
          <a:xfrm>
            <a:off x="7848600" y="2780718"/>
            <a:ext cx="3854648" cy="2667137"/>
          </a:xfrm>
          <a:prstGeom prst="rect">
            <a:avLst/>
          </a:prstGeom>
        </p:spPr>
      </p:pic>
      <p:pic>
        <p:nvPicPr>
          <p:cNvPr id="10" name="Picture 9">
            <a:extLst>
              <a:ext uri="{FF2B5EF4-FFF2-40B4-BE49-F238E27FC236}">
                <a16:creationId xmlns:a16="http://schemas.microsoft.com/office/drawing/2014/main" id="{94289CD2-60A0-D358-5F01-7F63324C77EB}"/>
              </a:ext>
            </a:extLst>
          </p:cNvPr>
          <p:cNvPicPr>
            <a:picLocks noChangeAspect="1"/>
          </p:cNvPicPr>
          <p:nvPr/>
        </p:nvPicPr>
        <p:blipFill>
          <a:blip r:embed="rId5"/>
          <a:stretch>
            <a:fillRect/>
          </a:stretch>
        </p:blipFill>
        <p:spPr>
          <a:xfrm rot="16200000">
            <a:off x="5458216" y="4086616"/>
            <a:ext cx="2513712" cy="2876655"/>
          </a:xfrm>
          <a:prstGeom prst="rect">
            <a:avLst/>
          </a:prstGeom>
        </p:spPr>
      </p:pic>
      <p:sp>
        <p:nvSpPr>
          <p:cNvPr id="11" name="TextBox 10">
            <a:extLst>
              <a:ext uri="{FF2B5EF4-FFF2-40B4-BE49-F238E27FC236}">
                <a16:creationId xmlns:a16="http://schemas.microsoft.com/office/drawing/2014/main" id="{EFF5A8FE-6AE9-0070-E956-87EDD15187A5}"/>
              </a:ext>
            </a:extLst>
          </p:cNvPr>
          <p:cNvSpPr txBox="1"/>
          <p:nvPr/>
        </p:nvSpPr>
        <p:spPr>
          <a:xfrm>
            <a:off x="3048000" y="6172200"/>
            <a:ext cx="1888659" cy="338554"/>
          </a:xfrm>
          <a:prstGeom prst="rect">
            <a:avLst/>
          </a:prstGeom>
          <a:noFill/>
        </p:spPr>
        <p:txBody>
          <a:bodyPr wrap="none" rtlCol="0">
            <a:spAutoFit/>
          </a:bodyPr>
          <a:lstStyle/>
          <a:p>
            <a:pPr algn="l">
              <a:spcAft>
                <a:spcPts val="600"/>
              </a:spcAft>
            </a:pPr>
            <a:r>
              <a:rPr lang="en-US" sz="1600" dirty="0"/>
              <a:t>Based on SLD design</a:t>
            </a:r>
          </a:p>
        </p:txBody>
      </p:sp>
    </p:spTree>
    <p:extLst>
      <p:ext uri="{BB962C8B-B14F-4D97-AF65-F5344CB8AC3E}">
        <p14:creationId xmlns:p14="http://schemas.microsoft.com/office/powerpoint/2010/main" val="427368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0D75-7ACA-7E48-2C03-7E8C3854B81A}"/>
              </a:ext>
            </a:extLst>
          </p:cNvPr>
          <p:cNvSpPr>
            <a:spLocks noGrp="1"/>
          </p:cNvSpPr>
          <p:nvPr>
            <p:ph type="title"/>
          </p:nvPr>
        </p:nvSpPr>
        <p:spPr/>
        <p:txBody>
          <a:bodyPr/>
          <a:lstStyle/>
          <a:p>
            <a:pPr algn="just"/>
            <a:r>
              <a:rPr lang="en-US" dirty="0"/>
              <a:t>JLAB Hall C Compton Electron Detector</a:t>
            </a:r>
          </a:p>
        </p:txBody>
      </p:sp>
      <p:sp>
        <p:nvSpPr>
          <p:cNvPr id="3" name="Slide Number Placeholder 2">
            <a:extLst>
              <a:ext uri="{FF2B5EF4-FFF2-40B4-BE49-F238E27FC236}">
                <a16:creationId xmlns:a16="http://schemas.microsoft.com/office/drawing/2014/main" id="{69E674E7-653C-3D5E-A7D1-4C47C235727F}"/>
              </a:ext>
            </a:extLst>
          </p:cNvPr>
          <p:cNvSpPr>
            <a:spLocks noGrp="1"/>
          </p:cNvSpPr>
          <p:nvPr>
            <p:ph type="sldNum" sz="quarter" idx="10"/>
          </p:nvPr>
        </p:nvSpPr>
        <p:spPr/>
        <p:txBody>
          <a:bodyPr/>
          <a:lstStyle/>
          <a:p>
            <a:fld id="{DF69D58E-C59B-4BE3-83E0-B1C1287A8E5B}" type="slidenum">
              <a:rPr lang="en-US" smtClean="0"/>
              <a:pPr/>
              <a:t>74</a:t>
            </a:fld>
            <a:endParaRPr lang="en-US"/>
          </a:p>
        </p:txBody>
      </p:sp>
      <p:pic>
        <p:nvPicPr>
          <p:cNvPr id="5" name="Picture 4">
            <a:extLst>
              <a:ext uri="{FF2B5EF4-FFF2-40B4-BE49-F238E27FC236}">
                <a16:creationId xmlns:a16="http://schemas.microsoft.com/office/drawing/2014/main" id="{A9CFD10D-3E84-A2A8-8C18-66B16EDBB7D6}"/>
              </a:ext>
            </a:extLst>
          </p:cNvPr>
          <p:cNvPicPr>
            <a:picLocks noChangeAspect="1"/>
          </p:cNvPicPr>
          <p:nvPr/>
        </p:nvPicPr>
        <p:blipFill>
          <a:blip r:embed="rId2"/>
          <a:stretch>
            <a:fillRect/>
          </a:stretch>
        </p:blipFill>
        <p:spPr>
          <a:xfrm>
            <a:off x="1294263" y="4602707"/>
            <a:ext cx="1601337" cy="1569493"/>
          </a:xfrm>
          <a:prstGeom prst="rect">
            <a:avLst/>
          </a:prstGeom>
        </p:spPr>
      </p:pic>
      <p:pic>
        <p:nvPicPr>
          <p:cNvPr id="7" name="Picture 6">
            <a:extLst>
              <a:ext uri="{FF2B5EF4-FFF2-40B4-BE49-F238E27FC236}">
                <a16:creationId xmlns:a16="http://schemas.microsoft.com/office/drawing/2014/main" id="{DEE6CB11-2B32-DCF0-0AA6-84FB072B6D7A}"/>
              </a:ext>
            </a:extLst>
          </p:cNvPr>
          <p:cNvPicPr>
            <a:picLocks noChangeAspect="1"/>
          </p:cNvPicPr>
          <p:nvPr/>
        </p:nvPicPr>
        <p:blipFill>
          <a:blip r:embed="rId3"/>
          <a:stretch>
            <a:fillRect/>
          </a:stretch>
        </p:blipFill>
        <p:spPr>
          <a:xfrm>
            <a:off x="3567752" y="4583981"/>
            <a:ext cx="2147248" cy="1592239"/>
          </a:xfrm>
          <a:prstGeom prst="rect">
            <a:avLst/>
          </a:prstGeom>
        </p:spPr>
      </p:pic>
      <p:pic>
        <p:nvPicPr>
          <p:cNvPr id="9" name="Picture 8">
            <a:extLst>
              <a:ext uri="{FF2B5EF4-FFF2-40B4-BE49-F238E27FC236}">
                <a16:creationId xmlns:a16="http://schemas.microsoft.com/office/drawing/2014/main" id="{F4F42C24-149D-5B8C-A007-423FBF9EDCAC}"/>
              </a:ext>
            </a:extLst>
          </p:cNvPr>
          <p:cNvPicPr>
            <a:picLocks noChangeAspect="1"/>
          </p:cNvPicPr>
          <p:nvPr/>
        </p:nvPicPr>
        <p:blipFill>
          <a:blip r:embed="rId4"/>
          <a:stretch>
            <a:fillRect/>
          </a:stretch>
        </p:blipFill>
        <p:spPr>
          <a:xfrm>
            <a:off x="7274257" y="1472292"/>
            <a:ext cx="4003343" cy="4703928"/>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3C010A7-9B1E-59F2-7431-A027415AAB63}"/>
                  </a:ext>
                </a:extLst>
              </p:cNvPr>
              <p:cNvSpPr txBox="1"/>
              <p:nvPr/>
            </p:nvSpPr>
            <p:spPr>
              <a:xfrm>
                <a:off x="304800" y="1316423"/>
                <a:ext cx="6172200" cy="24929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2060"/>
                    </a:solidFill>
                  </a:rPr>
                  <a:t>Solid state detector on a movable arm</a:t>
                </a:r>
              </a:p>
              <a:p>
                <a:pPr marL="742950" lvl="1" indent="-285750">
                  <a:spcAft>
                    <a:spcPts val="600"/>
                  </a:spcAft>
                  <a:buFont typeface="Arial" panose="020B0604020202020204" pitchFamily="34" charset="0"/>
                  <a:buChar char="•"/>
                </a:pPr>
                <a:r>
                  <a:rPr lang="en-US" dirty="0">
                    <a:solidFill>
                      <a:srgbClr val="002060"/>
                    </a:solidFill>
                  </a:rPr>
                  <a:t>Similar to Roman Pot detector</a:t>
                </a:r>
              </a:p>
              <a:p>
                <a:pPr marL="742950" lvl="1" indent="-285750">
                  <a:spcAft>
                    <a:spcPts val="600"/>
                  </a:spcAft>
                  <a:buFont typeface="Arial" panose="020B0604020202020204" pitchFamily="34" charset="0"/>
                  <a:buChar char="•"/>
                </a:pPr>
                <a:r>
                  <a:rPr lang="en-US" b="0" dirty="0">
                    <a:solidFill>
                      <a:srgbClr val="002060"/>
                    </a:solidFill>
                  </a:rPr>
                  <a:t>Can get very close to the beam</a:t>
                </a:r>
              </a:p>
              <a:p>
                <a:pPr marL="285750" indent="-285750">
                  <a:spcAft>
                    <a:spcPts val="600"/>
                  </a:spcAft>
                  <a:buFont typeface="Arial" panose="020B0604020202020204" pitchFamily="34" charset="0"/>
                  <a:buChar char="•"/>
                </a:pPr>
                <a:r>
                  <a:rPr lang="en-US" dirty="0">
                    <a:solidFill>
                      <a:srgbClr val="002060"/>
                    </a:solidFill>
                  </a:rPr>
                  <a:t>Silicon or diamond strips</a:t>
                </a:r>
              </a:p>
              <a:p>
                <a:pPr marL="742950" lvl="1" indent="-285750">
                  <a:spcAft>
                    <a:spcPts val="600"/>
                  </a:spcAft>
                  <a:buFont typeface="Arial" panose="020B0604020202020204" pitchFamily="34" charset="0"/>
                  <a:buChar char="•"/>
                </a:pPr>
                <a:r>
                  <a:rPr lang="en-US" b="0" dirty="0">
                    <a:solidFill>
                      <a:srgbClr val="002060"/>
                    </a:solidFill>
                  </a:rPr>
                  <a:t>Fine segmentation (</a:t>
                </a:r>
                <a14:m>
                  <m:oMath xmlns:m="http://schemas.openxmlformats.org/officeDocument/2006/math">
                    <m:r>
                      <a:rPr lang="en-US" b="0" i="1" dirty="0" smtClean="0">
                        <a:solidFill>
                          <a:srgbClr val="002060"/>
                        </a:solidFill>
                        <a:latin typeface="Cambria Math" panose="02040503050406030204" pitchFamily="18" charset="0"/>
                      </a:rPr>
                      <m:t>≈</m:t>
                    </m:r>
                    <m:r>
                      <a:rPr lang="en-US" i="1" dirty="0" smtClean="0">
                        <a:solidFill>
                          <a:srgbClr val="002060"/>
                        </a:solidFill>
                        <a:latin typeface="Cambria Math" panose="02040503050406030204" pitchFamily="18" charset="0"/>
                      </a:rPr>
                      <m:t>200</m:t>
                    </m:r>
                  </m:oMath>
                </a14:m>
                <a:r>
                  <a:rPr lang="en-US" dirty="0">
                    <a:solidFill>
                      <a:srgbClr val="002060"/>
                    </a:solidFill>
                  </a:rPr>
                  <a:t> strips with small pitch)</a:t>
                </a:r>
              </a:p>
              <a:p>
                <a:pPr marL="285750" indent="-285750">
                  <a:spcAft>
                    <a:spcPts val="600"/>
                  </a:spcAft>
                  <a:buFont typeface="Arial" panose="020B0604020202020204" pitchFamily="34" charset="0"/>
                  <a:buChar char="•"/>
                </a:pPr>
                <a:r>
                  <a:rPr lang="en-US" dirty="0">
                    <a:solidFill>
                      <a:srgbClr val="002060"/>
                    </a:solidFill>
                  </a:rPr>
                  <a:t>Zero crossing of asymmetry (calibration/alignment)</a:t>
                </a:r>
              </a:p>
              <a:p>
                <a:pPr marL="285750" indent="-285750">
                  <a:spcAft>
                    <a:spcPts val="600"/>
                  </a:spcAft>
                  <a:buFont typeface="Arial" panose="020B0604020202020204" pitchFamily="34" charset="0"/>
                  <a:buChar char="•"/>
                </a:pPr>
                <a:endParaRPr lang="en-US" dirty="0">
                  <a:solidFill>
                    <a:srgbClr val="002060"/>
                  </a:solidFill>
                </a:endParaRPr>
              </a:p>
            </p:txBody>
          </p:sp>
        </mc:Choice>
        <mc:Fallback>
          <p:sp>
            <p:nvSpPr>
              <p:cNvPr id="10" name="TextBox 9">
                <a:extLst>
                  <a:ext uri="{FF2B5EF4-FFF2-40B4-BE49-F238E27FC236}">
                    <a16:creationId xmlns:a16="http://schemas.microsoft.com/office/drawing/2014/main" id="{D3C010A7-9B1E-59F2-7431-A027415AAB63}"/>
                  </a:ext>
                </a:extLst>
              </p:cNvPr>
              <p:cNvSpPr txBox="1">
                <a:spLocks noRot="1" noChangeAspect="1" noMove="1" noResize="1" noEditPoints="1" noAdjustHandles="1" noChangeArrowheads="1" noChangeShapeType="1" noTextEdit="1"/>
              </p:cNvSpPr>
              <p:nvPr/>
            </p:nvSpPr>
            <p:spPr>
              <a:xfrm>
                <a:off x="304800" y="1316423"/>
                <a:ext cx="6172200" cy="2492990"/>
              </a:xfrm>
              <a:prstGeom prst="rect">
                <a:avLst/>
              </a:prstGeom>
              <a:blipFill>
                <a:blip r:embed="rId5"/>
                <a:stretch>
                  <a:fillRect l="-592" t="-1467"/>
                </a:stretch>
              </a:blipFill>
            </p:spPr>
            <p:txBody>
              <a:bodyPr/>
              <a:lstStyle/>
              <a:p>
                <a:r>
                  <a:rPr lang="en-US">
                    <a:noFill/>
                  </a:rPr>
                  <a:t> </a:t>
                </a:r>
              </a:p>
            </p:txBody>
          </p:sp>
        </mc:Fallback>
      </mc:AlternateContent>
    </p:spTree>
    <p:extLst>
      <p:ext uri="{BB962C8B-B14F-4D97-AF65-F5344CB8AC3E}">
        <p14:creationId xmlns:p14="http://schemas.microsoft.com/office/powerpoint/2010/main" val="2402006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99B-4F74-681C-C368-AA3EB956DBDA}"/>
              </a:ext>
            </a:extLst>
          </p:cNvPr>
          <p:cNvSpPr>
            <a:spLocks noGrp="1"/>
          </p:cNvSpPr>
          <p:nvPr>
            <p:ph type="title"/>
          </p:nvPr>
        </p:nvSpPr>
        <p:spPr/>
        <p:txBody>
          <a:bodyPr/>
          <a:lstStyle/>
          <a:p>
            <a:r>
              <a:rPr lang="en-US" dirty="0"/>
              <a:t>LASER Requirements for the EIC</a:t>
            </a:r>
          </a:p>
        </p:txBody>
      </p:sp>
      <p:sp>
        <p:nvSpPr>
          <p:cNvPr id="3" name="Slide Number Placeholder 2">
            <a:extLst>
              <a:ext uri="{FF2B5EF4-FFF2-40B4-BE49-F238E27FC236}">
                <a16:creationId xmlns:a16="http://schemas.microsoft.com/office/drawing/2014/main" id="{FC608FEF-BAFA-724B-7923-00406B153DAC}"/>
              </a:ext>
            </a:extLst>
          </p:cNvPr>
          <p:cNvSpPr>
            <a:spLocks noGrp="1"/>
          </p:cNvSpPr>
          <p:nvPr>
            <p:ph type="sldNum" sz="quarter" idx="10"/>
          </p:nvPr>
        </p:nvSpPr>
        <p:spPr/>
        <p:txBody>
          <a:bodyPr/>
          <a:lstStyle/>
          <a:p>
            <a:fld id="{DF69D58E-C59B-4BE3-83E0-B1C1287A8E5B}" type="slidenum">
              <a:rPr lang="en-US" smtClean="0"/>
              <a:pPr/>
              <a:t>75</a:t>
            </a:fld>
            <a:endParaRPr lang="en-US"/>
          </a:p>
        </p:txBody>
      </p:sp>
      <p:pic>
        <p:nvPicPr>
          <p:cNvPr id="4" name="Picture 3">
            <a:extLst>
              <a:ext uri="{FF2B5EF4-FFF2-40B4-BE49-F238E27FC236}">
                <a16:creationId xmlns:a16="http://schemas.microsoft.com/office/drawing/2014/main" id="{CF531187-A6D1-E84E-4C04-FDE8DB1DD8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704"/>
          <a:stretch/>
        </p:blipFill>
        <p:spPr>
          <a:xfrm>
            <a:off x="7109460" y="2305809"/>
            <a:ext cx="4853940" cy="2494791"/>
          </a:xfrm>
          <a:prstGeom prst="rect">
            <a:avLst/>
          </a:prstGeom>
        </p:spPr>
      </p:pic>
      <p:sp>
        <p:nvSpPr>
          <p:cNvPr id="6" name="TextBox 5">
            <a:extLst>
              <a:ext uri="{FF2B5EF4-FFF2-40B4-BE49-F238E27FC236}">
                <a16:creationId xmlns:a16="http://schemas.microsoft.com/office/drawing/2014/main" id="{02925955-ADE7-5226-D30C-FB40C8B94B80}"/>
              </a:ext>
            </a:extLst>
          </p:cNvPr>
          <p:cNvSpPr txBox="1"/>
          <p:nvPr/>
        </p:nvSpPr>
        <p:spPr>
          <a:xfrm>
            <a:off x="304800" y="1316423"/>
            <a:ext cx="6705600" cy="435503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0" dirty="0">
                <a:solidFill>
                  <a:srgbClr val="0000FF"/>
                </a:solidFill>
              </a:rPr>
              <a:t>Analyzing </a:t>
            </a:r>
            <a:r>
              <a:rPr lang="en-US" dirty="0">
                <a:solidFill>
                  <a:srgbClr val="0000FF"/>
                </a:solidFill>
              </a:rPr>
              <a:t>power depends on the photon energy.</a:t>
            </a:r>
            <a:endParaRPr lang="en-US" b="0" dirty="0">
              <a:solidFill>
                <a:srgbClr val="0000FF"/>
              </a:solidFill>
            </a:endParaRPr>
          </a:p>
          <a:p>
            <a:pPr marL="285750" indent="-285750">
              <a:spcAft>
                <a:spcPts val="600"/>
              </a:spcAft>
              <a:buFont typeface="Arial" panose="020B0604020202020204" pitchFamily="34" charset="0"/>
              <a:buChar char="•"/>
            </a:pPr>
            <a:r>
              <a:rPr lang="en-US" b="0" dirty="0">
                <a:solidFill>
                  <a:srgbClr val="0000FF"/>
                </a:solidFill>
              </a:rPr>
              <a:t>Components:</a:t>
            </a:r>
          </a:p>
          <a:p>
            <a:pPr marL="742950" lvl="1" indent="-285750">
              <a:spcAft>
                <a:spcPts val="600"/>
              </a:spcAft>
              <a:buFont typeface="Arial" panose="020B0604020202020204" pitchFamily="34" charset="0"/>
              <a:buChar char="•"/>
            </a:pPr>
            <a:r>
              <a:rPr lang="en-US" sz="1600" b="0" dirty="0">
                <a:solidFill>
                  <a:srgbClr val="0000FF"/>
                </a:solidFill>
              </a:rPr>
              <a:t>Gain-switched seed laser (1064 nm)</a:t>
            </a:r>
          </a:p>
          <a:p>
            <a:pPr marL="742950" lvl="1" indent="-285750">
              <a:spcAft>
                <a:spcPts val="600"/>
              </a:spcAft>
              <a:buFont typeface="Arial" panose="020B0604020202020204" pitchFamily="34" charset="0"/>
              <a:buChar char="•"/>
            </a:pPr>
            <a:r>
              <a:rPr lang="en-US" sz="1600" b="0" dirty="0">
                <a:solidFill>
                  <a:srgbClr val="0000FF"/>
                </a:solidFill>
              </a:rPr>
              <a:t>Fiber amplifier</a:t>
            </a:r>
          </a:p>
          <a:p>
            <a:pPr marL="742950" lvl="1" indent="-285750">
              <a:spcAft>
                <a:spcPts val="600"/>
              </a:spcAft>
              <a:buFont typeface="Arial" panose="020B0604020202020204" pitchFamily="34" charset="0"/>
              <a:buChar char="•"/>
            </a:pPr>
            <a:r>
              <a:rPr lang="en-US" sz="1600" b="0" dirty="0">
                <a:solidFill>
                  <a:srgbClr val="0000FF"/>
                </a:solidFill>
              </a:rPr>
              <a:t>Frequency doubling system (532 nm)</a:t>
            </a:r>
          </a:p>
          <a:p>
            <a:pPr marL="742950" lvl="1" indent="-285750">
              <a:spcAft>
                <a:spcPts val="600"/>
              </a:spcAft>
              <a:buFont typeface="Arial" panose="020B0604020202020204" pitchFamily="34" charset="0"/>
              <a:buChar char="•"/>
            </a:pPr>
            <a:r>
              <a:rPr lang="en-US" sz="1600" b="0" dirty="0">
                <a:solidFill>
                  <a:srgbClr val="0000FF"/>
                </a:solidFill>
              </a:rPr>
              <a:t>Laser polarization setup and diagnostics</a:t>
            </a:r>
          </a:p>
          <a:p>
            <a:pPr marL="285750" indent="-285750">
              <a:spcAft>
                <a:spcPts val="600"/>
              </a:spcAft>
              <a:buFont typeface="Arial" panose="020B0604020202020204" pitchFamily="34" charset="0"/>
              <a:buChar char="•"/>
            </a:pPr>
            <a:r>
              <a:rPr lang="en-US" b="0" dirty="0">
                <a:solidFill>
                  <a:srgbClr val="00B050"/>
                </a:solidFill>
              </a:rPr>
              <a:t>The laser power needs to match the beam intensity to meet the statistical demand.</a:t>
            </a:r>
          </a:p>
          <a:p>
            <a:pPr marL="285750" indent="-285750">
              <a:spcAft>
                <a:spcPts val="600"/>
              </a:spcAft>
              <a:buFont typeface="Arial" panose="020B0604020202020204" pitchFamily="34" charset="0"/>
              <a:buChar char="•"/>
            </a:pPr>
            <a:r>
              <a:rPr lang="en-US" b="0" dirty="0">
                <a:solidFill>
                  <a:srgbClr val="00B050"/>
                </a:solidFill>
              </a:rPr>
              <a:t>Pulsed laser at RF frequency of electron beam (25 and 100 MHz)</a:t>
            </a:r>
          </a:p>
          <a:p>
            <a:pPr marL="742950" lvl="1" indent="-285750">
              <a:spcAft>
                <a:spcPts val="600"/>
              </a:spcAft>
              <a:buFont typeface="Arial" panose="020B0604020202020204" pitchFamily="34" charset="0"/>
              <a:buChar char="•"/>
            </a:pPr>
            <a:r>
              <a:rPr lang="en-US" sz="1600" b="0" dirty="0">
                <a:solidFill>
                  <a:srgbClr val="00B050"/>
                </a:solidFill>
              </a:rPr>
              <a:t>Average power = 10-20 W</a:t>
            </a:r>
          </a:p>
          <a:p>
            <a:pPr marL="742950" lvl="1" indent="-285750">
              <a:spcAft>
                <a:spcPts val="600"/>
              </a:spcAft>
              <a:buFont typeface="Arial" panose="020B0604020202020204" pitchFamily="34" charset="0"/>
              <a:buChar char="•"/>
            </a:pPr>
            <a:r>
              <a:rPr lang="en-US" sz="1600" b="0" dirty="0">
                <a:solidFill>
                  <a:srgbClr val="00B050"/>
                </a:solidFill>
              </a:rPr>
              <a:t>Narrow bunch-width (10-15 </a:t>
            </a:r>
            <a:r>
              <a:rPr lang="en-US" sz="1600" b="0" dirty="0" err="1">
                <a:solidFill>
                  <a:srgbClr val="00B050"/>
                </a:solidFill>
              </a:rPr>
              <a:t>ps</a:t>
            </a:r>
            <a:r>
              <a:rPr lang="en-US" sz="1600" b="0" dirty="0">
                <a:solidFill>
                  <a:srgbClr val="00B050"/>
                </a:solidFill>
              </a:rPr>
              <a:t>)</a:t>
            </a:r>
          </a:p>
          <a:p>
            <a:pPr marL="285750" indent="-285750">
              <a:spcAft>
                <a:spcPts val="600"/>
              </a:spcAft>
              <a:buFont typeface="Arial" panose="020B0604020202020204" pitchFamily="34" charset="0"/>
              <a:buChar char="•"/>
            </a:pPr>
            <a:r>
              <a:rPr lang="en-US" b="0" dirty="0">
                <a:solidFill>
                  <a:srgbClr val="00B050"/>
                </a:solidFill>
              </a:rPr>
              <a:t>Laser power scaled from JLAB experiments</a:t>
            </a:r>
          </a:p>
          <a:p>
            <a:pPr marL="285750" indent="-285750">
              <a:spcAft>
                <a:spcPts val="600"/>
              </a:spcAft>
              <a:buFont typeface="Arial" panose="020B0604020202020204" pitchFamily="34" charset="0"/>
              <a:buChar char="•"/>
            </a:pPr>
            <a:endParaRPr lang="en-US" b="0" dirty="0">
              <a:solidFill>
                <a:srgbClr val="00B050"/>
              </a:solidFill>
            </a:endParaRPr>
          </a:p>
        </p:txBody>
      </p:sp>
    </p:spTree>
    <p:extLst>
      <p:ext uri="{BB962C8B-B14F-4D97-AF65-F5344CB8AC3E}">
        <p14:creationId xmlns:p14="http://schemas.microsoft.com/office/powerpoint/2010/main" val="1131622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DC0-6EB6-5579-2E40-0DA60EEA154B}"/>
              </a:ext>
            </a:extLst>
          </p:cNvPr>
          <p:cNvSpPr>
            <a:spLocks noGrp="1"/>
          </p:cNvSpPr>
          <p:nvPr>
            <p:ph type="title"/>
          </p:nvPr>
        </p:nvSpPr>
        <p:spPr/>
        <p:txBody>
          <a:bodyPr/>
          <a:lstStyle/>
          <a:p>
            <a:r>
              <a:rPr lang="en-US" dirty="0"/>
              <a:t>Compton Asymmetries at the EIC</a:t>
            </a:r>
          </a:p>
        </p:txBody>
      </p:sp>
      <p:sp>
        <p:nvSpPr>
          <p:cNvPr id="3" name="Slide Number Placeholder 2">
            <a:extLst>
              <a:ext uri="{FF2B5EF4-FFF2-40B4-BE49-F238E27FC236}">
                <a16:creationId xmlns:a16="http://schemas.microsoft.com/office/drawing/2014/main" id="{AC436E68-66A8-A8B1-C71B-70A4ED755EB3}"/>
              </a:ext>
            </a:extLst>
          </p:cNvPr>
          <p:cNvSpPr>
            <a:spLocks noGrp="1"/>
          </p:cNvSpPr>
          <p:nvPr>
            <p:ph type="sldNum" sz="quarter" idx="10"/>
          </p:nvPr>
        </p:nvSpPr>
        <p:spPr/>
        <p:txBody>
          <a:bodyPr/>
          <a:lstStyle/>
          <a:p>
            <a:fld id="{DF69D58E-C59B-4BE3-83E0-B1C1287A8E5B}" type="slidenum">
              <a:rPr lang="en-US" smtClean="0"/>
              <a:pPr/>
              <a:t>76</a:t>
            </a:fld>
            <a:endParaRPr lang="en-US"/>
          </a:p>
        </p:txBody>
      </p:sp>
      <p:pic>
        <p:nvPicPr>
          <p:cNvPr id="4" name="Picture 3">
            <a:extLst>
              <a:ext uri="{FF2B5EF4-FFF2-40B4-BE49-F238E27FC236}">
                <a16:creationId xmlns:a16="http://schemas.microsoft.com/office/drawing/2014/main" id="{572016AD-D036-E7E7-3085-8291758EE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030" y="2286000"/>
            <a:ext cx="5934970" cy="3071431"/>
          </a:xfrm>
          <a:prstGeom prst="rect">
            <a:avLst/>
          </a:prstGeom>
        </p:spPr>
      </p:pic>
      <p:pic>
        <p:nvPicPr>
          <p:cNvPr id="5" name="Picture 4">
            <a:extLst>
              <a:ext uri="{FF2B5EF4-FFF2-40B4-BE49-F238E27FC236}">
                <a16:creationId xmlns:a16="http://schemas.microsoft.com/office/drawing/2014/main" id="{A31A549F-5E7A-59A3-01F3-0ACE3186F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0770" y="2209800"/>
            <a:ext cx="5945030" cy="3182083"/>
          </a:xfrm>
          <a:prstGeom prst="rect">
            <a:avLst/>
          </a:prstGeom>
        </p:spPr>
      </p:pic>
      <p:sp>
        <p:nvSpPr>
          <p:cNvPr id="6" name="TextBox 5">
            <a:extLst>
              <a:ext uri="{FF2B5EF4-FFF2-40B4-BE49-F238E27FC236}">
                <a16:creationId xmlns:a16="http://schemas.microsoft.com/office/drawing/2014/main" id="{4FD4EEBA-6A7A-D0AE-CBE4-319DEB84376A}"/>
              </a:ext>
            </a:extLst>
          </p:cNvPr>
          <p:cNvSpPr txBox="1"/>
          <p:nvPr/>
        </p:nvSpPr>
        <p:spPr>
          <a:xfrm>
            <a:off x="1688285" y="1752600"/>
            <a:ext cx="3773021" cy="400110"/>
          </a:xfrm>
          <a:prstGeom prst="rect">
            <a:avLst/>
          </a:prstGeom>
          <a:noFill/>
        </p:spPr>
        <p:txBody>
          <a:bodyPr wrap="none" rtlCol="0">
            <a:spAutoFit/>
          </a:bodyPr>
          <a:lstStyle/>
          <a:p>
            <a:pPr algn="l">
              <a:spcAft>
                <a:spcPts val="600"/>
              </a:spcAft>
            </a:pPr>
            <a:r>
              <a:rPr lang="en-US" sz="2000" b="1" dirty="0"/>
              <a:t>Longitudinal electron polarization</a:t>
            </a:r>
          </a:p>
        </p:txBody>
      </p:sp>
      <p:sp>
        <p:nvSpPr>
          <p:cNvPr id="7" name="TextBox 6">
            <a:extLst>
              <a:ext uri="{FF2B5EF4-FFF2-40B4-BE49-F238E27FC236}">
                <a16:creationId xmlns:a16="http://schemas.microsoft.com/office/drawing/2014/main" id="{46A4FC48-CCEC-B9B3-F1E3-6044D0E76F46}"/>
              </a:ext>
            </a:extLst>
          </p:cNvPr>
          <p:cNvSpPr txBox="1"/>
          <p:nvPr/>
        </p:nvSpPr>
        <p:spPr>
          <a:xfrm>
            <a:off x="7803278" y="1752600"/>
            <a:ext cx="3583289" cy="400110"/>
          </a:xfrm>
          <a:prstGeom prst="rect">
            <a:avLst/>
          </a:prstGeom>
          <a:noFill/>
        </p:spPr>
        <p:txBody>
          <a:bodyPr wrap="none" rtlCol="0">
            <a:spAutoFit/>
          </a:bodyPr>
          <a:lstStyle/>
          <a:p>
            <a:pPr algn="l">
              <a:spcAft>
                <a:spcPts val="600"/>
              </a:spcAft>
            </a:pPr>
            <a:r>
              <a:rPr lang="en-US" sz="2000" b="1" dirty="0"/>
              <a:t>Transverse electron polarization</a:t>
            </a:r>
          </a:p>
        </p:txBody>
      </p:sp>
      <p:sp>
        <p:nvSpPr>
          <p:cNvPr id="8" name="TextBox 7">
            <a:extLst>
              <a:ext uri="{FF2B5EF4-FFF2-40B4-BE49-F238E27FC236}">
                <a16:creationId xmlns:a16="http://schemas.microsoft.com/office/drawing/2014/main" id="{89DF3008-65BD-2C99-276B-130807DEF93A}"/>
              </a:ext>
            </a:extLst>
          </p:cNvPr>
          <p:cNvSpPr txBox="1"/>
          <p:nvPr/>
        </p:nvSpPr>
        <p:spPr>
          <a:xfrm>
            <a:off x="1447800" y="5879068"/>
            <a:ext cx="3868880" cy="369332"/>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t>Moderate energy resolution needed</a:t>
            </a:r>
          </a:p>
        </p:txBody>
      </p:sp>
      <p:sp>
        <p:nvSpPr>
          <p:cNvPr id="9" name="TextBox 8">
            <a:extLst>
              <a:ext uri="{FF2B5EF4-FFF2-40B4-BE49-F238E27FC236}">
                <a16:creationId xmlns:a16="http://schemas.microsoft.com/office/drawing/2014/main" id="{F2E2FEAD-368E-E799-134D-8A9CF90E1EFA}"/>
              </a:ext>
            </a:extLst>
          </p:cNvPr>
          <p:cNvSpPr txBox="1"/>
          <p:nvPr/>
        </p:nvSpPr>
        <p:spPr>
          <a:xfrm>
            <a:off x="7771339" y="5879068"/>
            <a:ext cx="3163815" cy="369332"/>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t>Vertical segmentation is vital</a:t>
            </a:r>
          </a:p>
        </p:txBody>
      </p:sp>
    </p:spTree>
    <p:extLst>
      <p:ext uri="{BB962C8B-B14F-4D97-AF65-F5344CB8AC3E}">
        <p14:creationId xmlns:p14="http://schemas.microsoft.com/office/powerpoint/2010/main" val="264636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E568D1-2A2F-6220-C0C3-10716CF5C3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6560" y="321443"/>
            <a:ext cx="6130190" cy="3126561"/>
          </a:xfrm>
          <a:prstGeom prst="rect">
            <a:avLst/>
          </a:prstGeom>
        </p:spPr>
      </p:pic>
      <p:sp>
        <p:nvSpPr>
          <p:cNvPr id="2" name="Title 1">
            <a:extLst>
              <a:ext uri="{FF2B5EF4-FFF2-40B4-BE49-F238E27FC236}">
                <a16:creationId xmlns:a16="http://schemas.microsoft.com/office/drawing/2014/main" id="{DEF0D145-41B0-5E97-D065-670DB9B7B0B5}"/>
              </a:ext>
            </a:extLst>
          </p:cNvPr>
          <p:cNvSpPr>
            <a:spLocks noGrp="1"/>
          </p:cNvSpPr>
          <p:nvPr>
            <p:ph type="title"/>
          </p:nvPr>
        </p:nvSpPr>
        <p:spPr/>
        <p:txBody>
          <a:bodyPr/>
          <a:lstStyle/>
          <a:p>
            <a:r>
              <a:rPr lang="en-US" dirty="0"/>
              <a:t>The EIC Compton Polarimeter </a:t>
            </a:r>
          </a:p>
        </p:txBody>
      </p:sp>
      <p:sp>
        <p:nvSpPr>
          <p:cNvPr id="3" name="Slide Number Placeholder 2">
            <a:extLst>
              <a:ext uri="{FF2B5EF4-FFF2-40B4-BE49-F238E27FC236}">
                <a16:creationId xmlns:a16="http://schemas.microsoft.com/office/drawing/2014/main" id="{A1EA84D3-FB42-30E6-4907-5C605921370F}"/>
              </a:ext>
            </a:extLst>
          </p:cNvPr>
          <p:cNvSpPr>
            <a:spLocks noGrp="1"/>
          </p:cNvSpPr>
          <p:nvPr>
            <p:ph type="sldNum" sz="quarter" idx="10"/>
          </p:nvPr>
        </p:nvSpPr>
        <p:spPr/>
        <p:txBody>
          <a:bodyPr/>
          <a:lstStyle/>
          <a:p>
            <a:fld id="{DF69D58E-C59B-4BE3-83E0-B1C1287A8E5B}" type="slidenum">
              <a:rPr lang="en-US" smtClean="0"/>
              <a:pPr/>
              <a:t>77</a:t>
            </a:fld>
            <a:endParaRPr lang="en-US"/>
          </a:p>
        </p:txBody>
      </p:sp>
      <p:pic>
        <p:nvPicPr>
          <p:cNvPr id="4" name="Picture 3" descr="Graphical user interface&#10;&#10;Description automatically generated">
            <a:extLst>
              <a:ext uri="{FF2B5EF4-FFF2-40B4-BE49-F238E27FC236}">
                <a16:creationId xmlns:a16="http://schemas.microsoft.com/office/drawing/2014/main" id="{06142849-C35B-5A7A-6F63-C539A0580F3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3282" y="3669088"/>
            <a:ext cx="11559222" cy="3112712"/>
          </a:xfrm>
          <a:prstGeom prst="rect">
            <a:avLst/>
          </a:prstGeom>
        </p:spPr>
      </p:pic>
      <p:cxnSp>
        <p:nvCxnSpPr>
          <p:cNvPr id="5" name="Straight Arrow Connector 4">
            <a:extLst>
              <a:ext uri="{FF2B5EF4-FFF2-40B4-BE49-F238E27FC236}">
                <a16:creationId xmlns:a16="http://schemas.microsoft.com/office/drawing/2014/main" id="{EA6CD411-EA67-0A86-345F-E027996482BA}"/>
              </a:ext>
            </a:extLst>
          </p:cNvPr>
          <p:cNvCxnSpPr>
            <a:cxnSpLocks/>
          </p:cNvCxnSpPr>
          <p:nvPr/>
        </p:nvCxnSpPr>
        <p:spPr>
          <a:xfrm>
            <a:off x="6596824" y="4308642"/>
            <a:ext cx="44250" cy="726170"/>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051B337-12B2-5935-5D53-23FC217A5BED}"/>
              </a:ext>
            </a:extLst>
          </p:cNvPr>
          <p:cNvSpPr txBox="1"/>
          <p:nvPr/>
        </p:nvSpPr>
        <p:spPr>
          <a:xfrm>
            <a:off x="6000893" y="3723867"/>
            <a:ext cx="985013" cy="646331"/>
          </a:xfrm>
          <a:prstGeom prst="rect">
            <a:avLst/>
          </a:prstGeom>
          <a:noFill/>
        </p:spPr>
        <p:txBody>
          <a:bodyPr wrap="none" rtlCol="0">
            <a:spAutoFit/>
          </a:bodyPr>
          <a:lstStyle/>
          <a:p>
            <a:pPr algn="ctr"/>
            <a:r>
              <a:rPr lang="en-US" b="1"/>
              <a:t>Photon </a:t>
            </a:r>
          </a:p>
          <a:p>
            <a:pPr algn="ctr"/>
            <a:r>
              <a:rPr lang="en-US" b="1"/>
              <a:t>detector</a:t>
            </a:r>
          </a:p>
        </p:txBody>
      </p:sp>
      <p:sp>
        <p:nvSpPr>
          <p:cNvPr id="7" name="TextBox 6">
            <a:extLst>
              <a:ext uri="{FF2B5EF4-FFF2-40B4-BE49-F238E27FC236}">
                <a16:creationId xmlns:a16="http://schemas.microsoft.com/office/drawing/2014/main" id="{9625FECF-6A73-CDB9-E9A5-C266CC0107FB}"/>
              </a:ext>
            </a:extLst>
          </p:cNvPr>
          <p:cNvSpPr txBox="1"/>
          <p:nvPr/>
        </p:nvSpPr>
        <p:spPr>
          <a:xfrm>
            <a:off x="2367718" y="4114800"/>
            <a:ext cx="486031" cy="369332"/>
          </a:xfrm>
          <a:prstGeom prst="rect">
            <a:avLst/>
          </a:prstGeom>
          <a:noFill/>
        </p:spPr>
        <p:txBody>
          <a:bodyPr wrap="none" rtlCol="0">
            <a:spAutoFit/>
          </a:bodyPr>
          <a:lstStyle/>
          <a:p>
            <a:pPr algn="ctr"/>
            <a:r>
              <a:rPr lang="en-US" b="1" dirty="0"/>
              <a:t>IP6</a:t>
            </a:r>
          </a:p>
        </p:txBody>
      </p:sp>
      <p:cxnSp>
        <p:nvCxnSpPr>
          <p:cNvPr id="8" name="Straight Arrow Connector 7">
            <a:extLst>
              <a:ext uri="{FF2B5EF4-FFF2-40B4-BE49-F238E27FC236}">
                <a16:creationId xmlns:a16="http://schemas.microsoft.com/office/drawing/2014/main" id="{A88549DE-B9A3-6566-C3A1-5C30C68E9FD2}"/>
              </a:ext>
            </a:extLst>
          </p:cNvPr>
          <p:cNvCxnSpPr>
            <a:cxnSpLocks/>
          </p:cNvCxnSpPr>
          <p:nvPr/>
        </p:nvCxnSpPr>
        <p:spPr>
          <a:xfrm flipH="1">
            <a:off x="717697" y="4369830"/>
            <a:ext cx="1666084" cy="430337"/>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BCE011B-40A3-01B5-833B-393C120958BE}"/>
              </a:ext>
            </a:extLst>
          </p:cNvPr>
          <p:cNvSpPr txBox="1"/>
          <p:nvPr/>
        </p:nvSpPr>
        <p:spPr>
          <a:xfrm>
            <a:off x="9908428" y="3723867"/>
            <a:ext cx="1468480" cy="646331"/>
          </a:xfrm>
          <a:prstGeom prst="rect">
            <a:avLst/>
          </a:prstGeom>
          <a:noFill/>
        </p:spPr>
        <p:txBody>
          <a:bodyPr wrap="none" rtlCol="0">
            <a:spAutoFit/>
          </a:bodyPr>
          <a:lstStyle/>
          <a:p>
            <a:pPr algn="ctr"/>
            <a:r>
              <a:rPr lang="en-US" b="1"/>
              <a:t>Weak dipoles</a:t>
            </a:r>
          </a:p>
          <a:p>
            <a:pPr algn="ctr"/>
            <a:r>
              <a:rPr lang="en-US" b="1" err="1">
                <a:latin typeface="Symbol" pitchFamily="2" charset="2"/>
              </a:rPr>
              <a:t>q</a:t>
            </a:r>
            <a:r>
              <a:rPr lang="en-US" b="1" baseline="-25000" err="1"/>
              <a:t>B</a:t>
            </a:r>
            <a:r>
              <a:rPr lang="en-US" b="1"/>
              <a:t>=1.5 </a:t>
            </a:r>
            <a:r>
              <a:rPr lang="en-US" b="1" err="1"/>
              <a:t>mr</a:t>
            </a:r>
            <a:endParaRPr lang="en-US" b="1"/>
          </a:p>
        </p:txBody>
      </p:sp>
      <p:cxnSp>
        <p:nvCxnSpPr>
          <p:cNvPr id="10" name="Straight Arrow Connector 9">
            <a:extLst>
              <a:ext uri="{FF2B5EF4-FFF2-40B4-BE49-F238E27FC236}">
                <a16:creationId xmlns:a16="http://schemas.microsoft.com/office/drawing/2014/main" id="{696C5E3A-91FE-2394-02BB-274E83FC58EE}"/>
              </a:ext>
            </a:extLst>
          </p:cNvPr>
          <p:cNvCxnSpPr>
            <a:cxnSpLocks/>
          </p:cNvCxnSpPr>
          <p:nvPr/>
        </p:nvCxnSpPr>
        <p:spPr>
          <a:xfrm>
            <a:off x="10578902" y="4308642"/>
            <a:ext cx="542754" cy="669221"/>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D91C76E-25C0-34ED-E90E-8D26FE5369A8}"/>
              </a:ext>
            </a:extLst>
          </p:cNvPr>
          <p:cNvSpPr txBox="1"/>
          <p:nvPr/>
        </p:nvSpPr>
        <p:spPr>
          <a:xfrm>
            <a:off x="10117878" y="6135213"/>
            <a:ext cx="922047" cy="369332"/>
          </a:xfrm>
          <a:prstGeom prst="rect">
            <a:avLst/>
          </a:prstGeom>
          <a:noFill/>
        </p:spPr>
        <p:txBody>
          <a:bodyPr wrap="none" rtlCol="0">
            <a:spAutoFit/>
          </a:bodyPr>
          <a:lstStyle/>
          <a:p>
            <a:pPr algn="ctr"/>
            <a:r>
              <a:rPr lang="en-US" b="1"/>
              <a:t>Laser IP</a:t>
            </a:r>
          </a:p>
        </p:txBody>
      </p:sp>
      <p:cxnSp>
        <p:nvCxnSpPr>
          <p:cNvPr id="12" name="Straight Arrow Connector 11">
            <a:extLst>
              <a:ext uri="{FF2B5EF4-FFF2-40B4-BE49-F238E27FC236}">
                <a16:creationId xmlns:a16="http://schemas.microsoft.com/office/drawing/2014/main" id="{AFDBA08B-3FDD-55BA-F125-A2E88185213D}"/>
              </a:ext>
            </a:extLst>
          </p:cNvPr>
          <p:cNvCxnSpPr>
            <a:cxnSpLocks/>
            <a:stCxn id="11" idx="0"/>
          </p:cNvCxnSpPr>
          <p:nvPr/>
        </p:nvCxnSpPr>
        <p:spPr>
          <a:xfrm flipV="1">
            <a:off x="10578902" y="5180387"/>
            <a:ext cx="0" cy="954826"/>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19A10EC-0F13-D6A1-AB28-BCA017D61F77}"/>
              </a:ext>
            </a:extLst>
          </p:cNvPr>
          <p:cNvCxnSpPr>
            <a:cxnSpLocks/>
          </p:cNvCxnSpPr>
          <p:nvPr/>
        </p:nvCxnSpPr>
        <p:spPr>
          <a:xfrm flipH="1">
            <a:off x="10316547" y="4308642"/>
            <a:ext cx="262355" cy="669221"/>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25F8B0B-170C-E055-9A51-FA84F67AE13F}"/>
              </a:ext>
            </a:extLst>
          </p:cNvPr>
          <p:cNvSpPr txBox="1"/>
          <p:nvPr/>
        </p:nvSpPr>
        <p:spPr>
          <a:xfrm>
            <a:off x="8112501" y="3671828"/>
            <a:ext cx="1023422" cy="646331"/>
          </a:xfrm>
          <a:prstGeom prst="rect">
            <a:avLst/>
          </a:prstGeom>
          <a:noFill/>
        </p:spPr>
        <p:txBody>
          <a:bodyPr wrap="none" rtlCol="0">
            <a:spAutoFit/>
          </a:bodyPr>
          <a:lstStyle/>
          <a:p>
            <a:pPr algn="ctr"/>
            <a:r>
              <a:rPr lang="en-US" b="1" dirty="0"/>
              <a:t>Electron </a:t>
            </a:r>
          </a:p>
          <a:p>
            <a:pPr algn="ctr"/>
            <a:r>
              <a:rPr lang="en-US" b="1" dirty="0"/>
              <a:t>detector</a:t>
            </a:r>
          </a:p>
        </p:txBody>
      </p:sp>
      <p:cxnSp>
        <p:nvCxnSpPr>
          <p:cNvPr id="17" name="Straight Arrow Connector 16">
            <a:extLst>
              <a:ext uri="{FF2B5EF4-FFF2-40B4-BE49-F238E27FC236}">
                <a16:creationId xmlns:a16="http://schemas.microsoft.com/office/drawing/2014/main" id="{21740CF9-2884-AA9B-C264-BA59B1E4F505}"/>
              </a:ext>
            </a:extLst>
          </p:cNvPr>
          <p:cNvCxnSpPr>
            <a:cxnSpLocks/>
            <a:stCxn id="16" idx="2"/>
          </p:cNvCxnSpPr>
          <p:nvPr/>
        </p:nvCxnSpPr>
        <p:spPr>
          <a:xfrm>
            <a:off x="8624212" y="4318159"/>
            <a:ext cx="87443" cy="679277"/>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92F8F8A-89C7-5F9C-9199-1A21556FCED4}"/>
              </a:ext>
            </a:extLst>
          </p:cNvPr>
          <p:cNvSpPr txBox="1"/>
          <p:nvPr/>
        </p:nvSpPr>
        <p:spPr>
          <a:xfrm>
            <a:off x="4572000" y="3801407"/>
            <a:ext cx="1259961" cy="369332"/>
          </a:xfrm>
          <a:prstGeom prst="rect">
            <a:avLst/>
          </a:prstGeom>
          <a:noFill/>
        </p:spPr>
        <p:txBody>
          <a:bodyPr wrap="none" rtlCol="0">
            <a:spAutoFit/>
          </a:bodyPr>
          <a:lstStyle/>
          <a:p>
            <a:pPr algn="ctr"/>
            <a:r>
              <a:rPr lang="en-US" b="1" dirty="0"/>
              <a:t>Crab Cavity</a:t>
            </a:r>
          </a:p>
        </p:txBody>
      </p:sp>
      <p:cxnSp>
        <p:nvCxnSpPr>
          <p:cNvPr id="19" name="Straight Arrow Connector 18">
            <a:extLst>
              <a:ext uri="{FF2B5EF4-FFF2-40B4-BE49-F238E27FC236}">
                <a16:creationId xmlns:a16="http://schemas.microsoft.com/office/drawing/2014/main" id="{1BBB1A2A-8641-E762-407C-95B6EFD126D8}"/>
              </a:ext>
            </a:extLst>
          </p:cNvPr>
          <p:cNvCxnSpPr>
            <a:cxnSpLocks/>
          </p:cNvCxnSpPr>
          <p:nvPr/>
        </p:nvCxnSpPr>
        <p:spPr>
          <a:xfrm>
            <a:off x="5493931" y="4139961"/>
            <a:ext cx="718610" cy="753347"/>
          </a:xfrm>
          <a:prstGeom prst="straightConnector1">
            <a:avLst/>
          </a:prstGeom>
          <a:ln w="3175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53224B1-8B7D-E0F7-0449-714FB0A3A362}"/>
              </a:ext>
            </a:extLst>
          </p:cNvPr>
          <p:cNvSpPr txBox="1"/>
          <p:nvPr/>
        </p:nvSpPr>
        <p:spPr>
          <a:xfrm>
            <a:off x="10504865" y="5946633"/>
            <a:ext cx="1601317" cy="230832"/>
          </a:xfrm>
          <a:prstGeom prst="rect">
            <a:avLst/>
          </a:prstGeom>
          <a:noFill/>
        </p:spPr>
        <p:txBody>
          <a:bodyPr wrap="square" rtlCol="0" anchor="ctr">
            <a:spAutoFit/>
          </a:bodyPr>
          <a:lstStyle/>
          <a:p>
            <a:pPr algn="ctr"/>
            <a:r>
              <a:rPr lang="en-US" sz="900">
                <a:solidFill>
                  <a:srgbClr val="C00000"/>
                </a:solidFill>
              </a:rPr>
              <a:t>Bijan Bhandari 09.12.2024</a:t>
            </a:r>
          </a:p>
        </p:txBody>
      </p:sp>
    </p:spTree>
    <p:extLst>
      <p:ext uri="{BB962C8B-B14F-4D97-AF65-F5344CB8AC3E}">
        <p14:creationId xmlns:p14="http://schemas.microsoft.com/office/powerpoint/2010/main" val="2163052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573E-12A8-7E4C-E2AB-261539F795F1}"/>
              </a:ext>
            </a:extLst>
          </p:cNvPr>
          <p:cNvSpPr>
            <a:spLocks noGrp="1"/>
          </p:cNvSpPr>
          <p:nvPr>
            <p:ph type="title"/>
          </p:nvPr>
        </p:nvSpPr>
        <p:spPr/>
        <p:txBody>
          <a:bodyPr/>
          <a:lstStyle/>
          <a:p>
            <a:r>
              <a:rPr lang="en-US" dirty="0"/>
              <a:t>Compton Detectors</a:t>
            </a:r>
          </a:p>
        </p:txBody>
      </p:sp>
      <p:sp>
        <p:nvSpPr>
          <p:cNvPr id="3" name="Slide Number Placeholder 2">
            <a:extLst>
              <a:ext uri="{FF2B5EF4-FFF2-40B4-BE49-F238E27FC236}">
                <a16:creationId xmlns:a16="http://schemas.microsoft.com/office/drawing/2014/main" id="{11B420AF-F889-1FDF-3D26-E341F033585C}"/>
              </a:ext>
            </a:extLst>
          </p:cNvPr>
          <p:cNvSpPr>
            <a:spLocks noGrp="1"/>
          </p:cNvSpPr>
          <p:nvPr>
            <p:ph type="sldNum" sz="quarter" idx="10"/>
          </p:nvPr>
        </p:nvSpPr>
        <p:spPr/>
        <p:txBody>
          <a:bodyPr/>
          <a:lstStyle/>
          <a:p>
            <a:fld id="{DF69D58E-C59B-4BE3-83E0-B1C1287A8E5B}" type="slidenum">
              <a:rPr lang="en-US" smtClean="0"/>
              <a:pPr/>
              <a:t>78</a:t>
            </a:fld>
            <a:endParaRPr lang="en-US"/>
          </a:p>
        </p:txBody>
      </p:sp>
      <p:pic>
        <p:nvPicPr>
          <p:cNvPr id="5" name="Picture 4">
            <a:extLst>
              <a:ext uri="{FF2B5EF4-FFF2-40B4-BE49-F238E27FC236}">
                <a16:creationId xmlns:a16="http://schemas.microsoft.com/office/drawing/2014/main" id="{EF73242F-183D-525A-1F25-7E4E5070FC82}"/>
              </a:ext>
            </a:extLst>
          </p:cNvPr>
          <p:cNvPicPr>
            <a:picLocks noChangeAspect="1"/>
          </p:cNvPicPr>
          <p:nvPr/>
        </p:nvPicPr>
        <p:blipFill>
          <a:blip r:embed="rId2"/>
          <a:stretch>
            <a:fillRect/>
          </a:stretch>
        </p:blipFill>
        <p:spPr>
          <a:xfrm>
            <a:off x="762000" y="1250321"/>
            <a:ext cx="3374449" cy="136205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FE52159-5BD3-98D4-6A02-31BDF82E88F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18090" y="1447800"/>
            <a:ext cx="3237957" cy="2941302"/>
          </a:xfrm>
          <a:prstGeom prst="rect">
            <a:avLst/>
          </a:prstGeom>
          <a:ln w="25400">
            <a:solidFill>
              <a:schemeClr val="tx1"/>
            </a:solidFill>
          </a:ln>
        </p:spPr>
      </p:pic>
      <p:pic>
        <p:nvPicPr>
          <p:cNvPr id="8" name="Picture 7" descr="A blue line on a black background&#10;&#10;Description automatically generated">
            <a:extLst>
              <a:ext uri="{FF2B5EF4-FFF2-40B4-BE49-F238E27FC236}">
                <a16:creationId xmlns:a16="http://schemas.microsoft.com/office/drawing/2014/main" id="{3DE3EF7C-B877-996A-BC45-529813D2D700}"/>
              </a:ext>
            </a:extLst>
          </p:cNvPr>
          <p:cNvPicPr>
            <a:picLocks noChangeAspect="1"/>
          </p:cNvPicPr>
          <p:nvPr/>
        </p:nvPicPr>
        <p:blipFill>
          <a:blip r:embed="rId4"/>
          <a:stretch>
            <a:fillRect/>
          </a:stretch>
        </p:blipFill>
        <p:spPr>
          <a:xfrm>
            <a:off x="457200" y="3048000"/>
            <a:ext cx="3374449" cy="2529349"/>
          </a:xfrm>
          <a:prstGeom prst="rect">
            <a:avLst/>
          </a:prstGeom>
          <a:solidFill>
            <a:schemeClr val="bg1"/>
          </a:solidFill>
          <a:ln>
            <a:noFill/>
          </a:ln>
        </p:spPr>
      </p:pic>
      <p:sp>
        <p:nvSpPr>
          <p:cNvPr id="13" name="TextBox 12">
            <a:extLst>
              <a:ext uri="{FF2B5EF4-FFF2-40B4-BE49-F238E27FC236}">
                <a16:creationId xmlns:a16="http://schemas.microsoft.com/office/drawing/2014/main" id="{48E08ADB-3289-14A8-9451-A3AB5915EF7E}"/>
              </a:ext>
            </a:extLst>
          </p:cNvPr>
          <p:cNvSpPr txBox="1"/>
          <p:nvPr/>
        </p:nvSpPr>
        <p:spPr>
          <a:xfrm>
            <a:off x="9725085" y="4580387"/>
            <a:ext cx="1923126" cy="646331"/>
          </a:xfrm>
          <a:prstGeom prst="rect">
            <a:avLst/>
          </a:prstGeom>
          <a:noFill/>
        </p:spPr>
        <p:txBody>
          <a:bodyPr wrap="square" rtlCol="0">
            <a:spAutoFit/>
          </a:bodyPr>
          <a:lstStyle/>
          <a:p>
            <a:r>
              <a:rPr lang="en-US"/>
              <a:t>Diamond strips (0.1 mm pitch)</a:t>
            </a:r>
          </a:p>
        </p:txBody>
      </p:sp>
      <p:cxnSp>
        <p:nvCxnSpPr>
          <p:cNvPr id="14" name="Straight Arrow Connector 13">
            <a:extLst>
              <a:ext uri="{FF2B5EF4-FFF2-40B4-BE49-F238E27FC236}">
                <a16:creationId xmlns:a16="http://schemas.microsoft.com/office/drawing/2014/main" id="{ACF25D8F-14AD-ADBE-F099-BC3218B1DF6D}"/>
              </a:ext>
            </a:extLst>
          </p:cNvPr>
          <p:cNvCxnSpPr>
            <a:cxnSpLocks/>
            <a:stCxn id="13" idx="0"/>
          </p:cNvCxnSpPr>
          <p:nvPr/>
        </p:nvCxnSpPr>
        <p:spPr>
          <a:xfrm flipH="1" flipV="1">
            <a:off x="9809579" y="3732624"/>
            <a:ext cx="877069" cy="8477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656557B-068F-FD92-1C3D-2F42D5F96EDD}"/>
              </a:ext>
            </a:extLst>
          </p:cNvPr>
          <p:cNvSpPr txBox="1"/>
          <p:nvPr/>
        </p:nvSpPr>
        <p:spPr>
          <a:xfrm>
            <a:off x="7786449" y="4626313"/>
            <a:ext cx="1642687" cy="646331"/>
          </a:xfrm>
          <a:prstGeom prst="rect">
            <a:avLst/>
          </a:prstGeom>
          <a:noFill/>
        </p:spPr>
        <p:txBody>
          <a:bodyPr wrap="square" rtlCol="0">
            <a:spAutoFit/>
          </a:bodyPr>
          <a:lstStyle/>
          <a:p>
            <a:r>
              <a:rPr lang="en-US"/>
              <a:t>Tungsten converter</a:t>
            </a:r>
          </a:p>
        </p:txBody>
      </p:sp>
      <p:cxnSp>
        <p:nvCxnSpPr>
          <p:cNvPr id="16" name="Straight Arrow Connector 15">
            <a:extLst>
              <a:ext uri="{FF2B5EF4-FFF2-40B4-BE49-F238E27FC236}">
                <a16:creationId xmlns:a16="http://schemas.microsoft.com/office/drawing/2014/main" id="{59540376-D514-910C-20DB-DD0138159568}"/>
              </a:ext>
            </a:extLst>
          </p:cNvPr>
          <p:cNvCxnSpPr>
            <a:cxnSpLocks/>
          </p:cNvCxnSpPr>
          <p:nvPr/>
        </p:nvCxnSpPr>
        <p:spPr>
          <a:xfrm flipV="1">
            <a:off x="8288595" y="3680814"/>
            <a:ext cx="1140541" cy="9454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F9537D5-DBAE-172A-7054-C63F4FCC9417}"/>
              </a:ext>
            </a:extLst>
          </p:cNvPr>
          <p:cNvSpPr txBox="1"/>
          <p:nvPr/>
        </p:nvSpPr>
        <p:spPr>
          <a:xfrm>
            <a:off x="818888" y="5678269"/>
            <a:ext cx="2762512" cy="646331"/>
          </a:xfrm>
          <a:prstGeom prst="rect">
            <a:avLst/>
          </a:prstGeom>
          <a:noFill/>
        </p:spPr>
        <p:txBody>
          <a:bodyPr wrap="square" rtlCol="0">
            <a:spAutoFit/>
          </a:bodyPr>
          <a:lstStyle/>
          <a:p>
            <a:r>
              <a:rPr lang="en-US" dirty="0"/>
              <a:t>Energy deposited in each strip of diamond detector</a:t>
            </a:r>
          </a:p>
        </p:txBody>
      </p:sp>
      <p:pic>
        <p:nvPicPr>
          <p:cNvPr id="18" name="Picture 17" descr="Chart, histogram&#10;&#10;Description automatically generated">
            <a:extLst>
              <a:ext uri="{FF2B5EF4-FFF2-40B4-BE49-F238E27FC236}">
                <a16:creationId xmlns:a16="http://schemas.microsoft.com/office/drawing/2014/main" id="{48533C24-F823-F8FC-1F81-B421453FC800}"/>
              </a:ext>
            </a:extLst>
          </p:cNvPr>
          <p:cNvPicPr>
            <a:picLocks noChangeAspect="1"/>
          </p:cNvPicPr>
          <p:nvPr/>
        </p:nvPicPr>
        <p:blipFill>
          <a:blip r:embed="rId5"/>
          <a:stretch>
            <a:fillRect/>
          </a:stretch>
        </p:blipFill>
        <p:spPr>
          <a:xfrm>
            <a:off x="3886200" y="3048000"/>
            <a:ext cx="3476427" cy="2605788"/>
          </a:xfrm>
          <a:prstGeom prst="rect">
            <a:avLst/>
          </a:prstGeom>
        </p:spPr>
      </p:pic>
      <p:pic>
        <p:nvPicPr>
          <p:cNvPr id="20" name="Picture 19">
            <a:extLst>
              <a:ext uri="{FF2B5EF4-FFF2-40B4-BE49-F238E27FC236}">
                <a16:creationId xmlns:a16="http://schemas.microsoft.com/office/drawing/2014/main" id="{D3098297-DF73-1BC9-5DFB-3E9FFD826013}"/>
              </a:ext>
            </a:extLst>
          </p:cNvPr>
          <p:cNvPicPr>
            <a:picLocks noChangeAspect="1"/>
          </p:cNvPicPr>
          <p:nvPr/>
        </p:nvPicPr>
        <p:blipFill>
          <a:blip r:embed="rId6"/>
          <a:stretch>
            <a:fillRect/>
          </a:stretch>
        </p:blipFill>
        <p:spPr>
          <a:xfrm>
            <a:off x="4631489" y="5830559"/>
            <a:ext cx="2074111" cy="570241"/>
          </a:xfrm>
          <a:prstGeom prst="rect">
            <a:avLst/>
          </a:prstGeom>
        </p:spPr>
      </p:pic>
      <p:sp>
        <p:nvSpPr>
          <p:cNvPr id="21" name="TextBox 20">
            <a:extLst>
              <a:ext uri="{FF2B5EF4-FFF2-40B4-BE49-F238E27FC236}">
                <a16:creationId xmlns:a16="http://schemas.microsoft.com/office/drawing/2014/main" id="{87572C5E-A900-0757-2FA7-9C0654DA02B3}"/>
              </a:ext>
            </a:extLst>
          </p:cNvPr>
          <p:cNvSpPr txBox="1"/>
          <p:nvPr/>
        </p:nvSpPr>
        <p:spPr>
          <a:xfrm>
            <a:off x="8071937" y="5619722"/>
            <a:ext cx="3586663" cy="646331"/>
          </a:xfrm>
          <a:prstGeom prst="rect">
            <a:avLst/>
          </a:prstGeom>
          <a:noFill/>
        </p:spPr>
        <p:txBody>
          <a:bodyPr wrap="square" rtlCol="0">
            <a:spAutoFit/>
          </a:bodyPr>
          <a:lstStyle/>
          <a:p>
            <a:r>
              <a:rPr lang="en-US" i="1" dirty="0"/>
              <a:t>Simulated 10 laser pulses </a:t>
            </a:r>
            <a:r>
              <a:rPr lang="en-US" i="1" dirty="0">
                <a:sym typeface="Wingdings" pitchFamily="2" charset="2"/>
              </a:rPr>
              <a:t> 10,000 backscattered photons per pules</a:t>
            </a:r>
            <a:endParaRPr lang="en-US" i="1" dirty="0"/>
          </a:p>
        </p:txBody>
      </p:sp>
      <p:sp>
        <p:nvSpPr>
          <p:cNvPr id="22" name="TextBox 21">
            <a:extLst>
              <a:ext uri="{FF2B5EF4-FFF2-40B4-BE49-F238E27FC236}">
                <a16:creationId xmlns:a16="http://schemas.microsoft.com/office/drawing/2014/main" id="{2DB68DC7-91ED-D7E7-9B68-F00888642FE5}"/>
              </a:ext>
            </a:extLst>
          </p:cNvPr>
          <p:cNvSpPr txBox="1"/>
          <p:nvPr/>
        </p:nvSpPr>
        <p:spPr>
          <a:xfrm>
            <a:off x="4038600" y="1295400"/>
            <a:ext cx="4114800" cy="1354217"/>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a:t>Separate the signal from primary beam</a:t>
            </a:r>
          </a:p>
          <a:p>
            <a:pPr marL="285750" indent="-285750" algn="l">
              <a:spcAft>
                <a:spcPts val="600"/>
              </a:spcAft>
              <a:buFont typeface="Arial" panose="020B0604020202020204" pitchFamily="34" charset="0"/>
              <a:buChar char="•"/>
            </a:pPr>
            <a:r>
              <a:rPr lang="en-US" dirty="0"/>
              <a:t>Avoid synchrotron background</a:t>
            </a:r>
          </a:p>
          <a:p>
            <a:pPr marL="285750" indent="-285750" algn="l">
              <a:spcAft>
                <a:spcPts val="600"/>
              </a:spcAft>
              <a:buFont typeface="Arial" panose="020B0604020202020204" pitchFamily="34" charset="0"/>
              <a:buChar char="•"/>
            </a:pPr>
            <a:r>
              <a:rPr lang="en-US" dirty="0"/>
              <a:t>Use a combination of tracking with calorimetry</a:t>
            </a:r>
          </a:p>
        </p:txBody>
      </p:sp>
    </p:spTree>
    <p:extLst>
      <p:ext uri="{BB962C8B-B14F-4D97-AF65-F5344CB8AC3E}">
        <p14:creationId xmlns:p14="http://schemas.microsoft.com/office/powerpoint/2010/main" val="3770803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116808-2FCF-0803-DAAE-742D1636EB3E}"/>
              </a:ext>
            </a:extLst>
          </p:cNvPr>
          <p:cNvSpPr>
            <a:spLocks noGrp="1"/>
          </p:cNvSpPr>
          <p:nvPr>
            <p:ph type="sldNum" sz="quarter" idx="12"/>
          </p:nvPr>
        </p:nvSpPr>
        <p:spPr/>
        <p:txBody>
          <a:bodyPr/>
          <a:lstStyle/>
          <a:p>
            <a:fld id="{DF69D58E-C59B-4BE3-83E0-B1C1287A8E5B}" type="slidenum">
              <a:rPr lang="en-US" smtClean="0"/>
              <a:t>79</a:t>
            </a:fld>
            <a:endParaRPr lang="en-US"/>
          </a:p>
        </p:txBody>
      </p:sp>
      <p:sp>
        <p:nvSpPr>
          <p:cNvPr id="3" name="TextBox 2">
            <a:extLst>
              <a:ext uri="{FF2B5EF4-FFF2-40B4-BE49-F238E27FC236}">
                <a16:creationId xmlns:a16="http://schemas.microsoft.com/office/drawing/2014/main" id="{5C352205-C89A-B3AE-8CB0-82B26CCB9439}"/>
              </a:ext>
            </a:extLst>
          </p:cNvPr>
          <p:cNvSpPr txBox="1"/>
          <p:nvPr/>
        </p:nvSpPr>
        <p:spPr>
          <a:xfrm>
            <a:off x="4490433" y="3013501"/>
            <a:ext cx="2625527" cy="830997"/>
          </a:xfrm>
          <a:prstGeom prst="rect">
            <a:avLst/>
          </a:prstGeom>
          <a:noFill/>
        </p:spPr>
        <p:txBody>
          <a:bodyPr wrap="none" rtlCol="0">
            <a:spAutoFit/>
          </a:bodyPr>
          <a:lstStyle/>
          <a:p>
            <a:pPr algn="l">
              <a:spcAft>
                <a:spcPts val="600"/>
              </a:spcAft>
            </a:pPr>
            <a:r>
              <a:rPr lang="en-US" sz="4800" b="1" dirty="0"/>
              <a:t>Summary</a:t>
            </a:r>
          </a:p>
        </p:txBody>
      </p:sp>
    </p:spTree>
    <p:extLst>
      <p:ext uri="{BB962C8B-B14F-4D97-AF65-F5344CB8AC3E}">
        <p14:creationId xmlns:p14="http://schemas.microsoft.com/office/powerpoint/2010/main" val="149083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8</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3946337"/>
              </a:xfrm>
              <a:prstGeom prst="rect">
                <a:avLst/>
              </a:prstGeom>
              <a:noFill/>
            </p:spPr>
            <p:txBody>
              <a:bodyPr wrap="square" rtlCol="0">
                <a:spAutoFit/>
              </a:bodyPr>
              <a:lstStyle/>
              <a:p>
                <a:pPr>
                  <a:spcAft>
                    <a:spcPts val="600"/>
                  </a:spcAft>
                </a:pPr>
                <a:r>
                  <a:rPr lang="en-US" dirty="0"/>
                  <a:t>The spectral lines of atomic hydrogen can be explained by the Rydberg formula:</a:t>
                </a:r>
              </a:p>
              <a:p>
                <a:pPr>
                  <a:spcAft>
                    <a:spcPts val="600"/>
                  </a:spcAft>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i="1" dirty="0" smtClean="0">
                              <a:latin typeface="Cambria Math" panose="02040503050406030204" pitchFamily="18" charset="0"/>
                            </a:rPr>
                            <m:t>𝜆</m:t>
                          </m:r>
                        </m:den>
                      </m:f>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𝑀</m:t>
                          </m:r>
                        </m:sub>
                      </m:sSub>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m:t>
                                      </m:r>
                                    </m:sup>
                                  </m:sSup>
                                </m:e>
                                <m:sup>
                                  <m:r>
                                    <a:rPr lang="en-US" b="0" i="1" dirty="0" smtClean="0">
                                      <a:latin typeface="Cambria Math" panose="02040503050406030204" pitchFamily="18" charset="0"/>
                                    </a:rPr>
                                    <m:t>2</m:t>
                                  </m:r>
                                </m:sup>
                              </m:sSup>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den>
                          </m:f>
                        </m:e>
                      </m:d>
                    </m:oMath>
                  </m:oMathPara>
                </a14:m>
                <a:endParaRPr lang="en-US" dirty="0"/>
              </a:p>
              <a:p>
                <a:pPr>
                  <a:spcAft>
                    <a:spcPts val="600"/>
                  </a:spcAft>
                </a:pPr>
                <a:r>
                  <a:rPr lang="en-US" dirty="0"/>
                  <a:t>An external magnetic field introduces splitting of the energy levels, </a:t>
                </a:r>
                <a14:m>
                  <m:oMath xmlns:m="http://schemas.openxmlformats.org/officeDocument/2006/math">
                    <m:r>
                      <a:rPr lang="en-US" i="1" dirty="0" smtClean="0">
                        <a:latin typeface="Cambria Math" panose="02040503050406030204" pitchFamily="18" charset="0"/>
                      </a:rPr>
                      <m:t>𝑙</m:t>
                    </m:r>
                    <m:r>
                      <a:rPr lang="en-US" b="0" i="1" dirty="0" smtClean="0">
                        <a:latin typeface="Cambria Math" panose="02040503050406030204" pitchFamily="18" charset="0"/>
                      </a:rPr>
                      <m:t>&lt;</m:t>
                    </m:r>
                    <m:r>
                      <a:rPr lang="en-US" b="0" i="1" dirty="0" smtClean="0">
                        <a:latin typeface="Cambria Math" panose="02040503050406030204" pitchFamily="18" charset="0"/>
                      </a:rPr>
                      <m:t>𝑛</m:t>
                    </m:r>
                  </m:oMath>
                </a14:m>
                <a:r>
                  <a:rPr lang="en-US" dirty="0"/>
                  <a:t>:</a:t>
                </a:r>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𝑙</m:t>
                      </m:r>
                      <m:r>
                        <a:rPr lang="en-US" b="0" i="1" smtClean="0">
                          <a:latin typeface="Cambria Math" panose="02040503050406030204" pitchFamily="18" charset="0"/>
                        </a:rPr>
                        <m:t>+1</m:t>
                      </m:r>
                    </m:oMath>
                  </m:oMathPara>
                </a14:m>
                <a:endParaRPr lang="en-US" dirty="0"/>
              </a:p>
              <a:p>
                <a:pPr>
                  <a:spcAft>
                    <a:spcPts val="600"/>
                  </a:spcAft>
                </a:pPr>
                <a:r>
                  <a:rPr lang="en-US" dirty="0"/>
                  <a:t>The orbital angular momentum </a:t>
                </a:r>
                <a14:m>
                  <m:oMath xmlns:m="http://schemas.openxmlformats.org/officeDocument/2006/math">
                    <m:r>
                      <a:rPr lang="en-US" i="1" dirty="0" smtClean="0">
                        <a:latin typeface="Cambria Math" panose="02040503050406030204" pitchFamily="18" charset="0"/>
                      </a:rPr>
                      <m:t>𝑙</m:t>
                    </m:r>
                  </m:oMath>
                </a14:m>
                <a:r>
                  <a:rPr lang="en-US" dirty="0"/>
                  <a:t> is related to a magnetic moment </a:t>
                </a:r>
                <a14:m>
                  <m:oMath xmlns:m="http://schemas.openxmlformats.org/officeDocument/2006/math">
                    <m:r>
                      <a:rPr lang="en-US" i="1" dirty="0" smtClean="0">
                        <a:latin typeface="Cambria Math" panose="02040503050406030204" pitchFamily="18" charset="0"/>
                      </a:rPr>
                      <m:t>𝑚</m:t>
                    </m:r>
                  </m:oMath>
                </a14:m>
                <a:r>
                  <a:rPr lang="en-US" dirty="0"/>
                  <a:t>, the energy splitting is:</a:t>
                </a:r>
              </a:p>
              <a:p>
                <a:pPr>
                  <a:spcAft>
                    <a:spcPts val="600"/>
                  </a:spcAft>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ΔW</m:t>
                      </m:r>
                      <m:r>
                        <a:rPr lang="en-US" b="0" i="0"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𝜇</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oMath>
                  </m:oMathPara>
                </a14:m>
                <a:endParaRPr lang="en-US" dirty="0"/>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3946337"/>
              </a:xfrm>
              <a:prstGeom prst="rect">
                <a:avLst/>
              </a:prstGeom>
              <a:blipFill>
                <a:blip r:embed="rId3"/>
                <a:stretch>
                  <a:fillRect l="-1442" t="-773"/>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96C942F-46AC-9E25-21B7-822FED4C02C1}"/>
              </a:ext>
            </a:extLst>
          </p:cNvPr>
          <p:cNvCxnSpPr>
            <a:cxnSpLocks/>
          </p:cNvCxnSpPr>
          <p:nvPr/>
        </p:nvCxnSpPr>
        <p:spPr>
          <a:xfrm>
            <a:off x="8610600" y="34290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B5BDD6-EFE6-CD7C-5A03-4EACCA24B60B}"/>
              </a:ext>
            </a:extLst>
          </p:cNvPr>
          <p:cNvCxnSpPr>
            <a:cxnSpLocks/>
          </p:cNvCxnSpPr>
          <p:nvPr/>
        </p:nvCxnSpPr>
        <p:spPr>
          <a:xfrm>
            <a:off x="8610600" y="37338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C69B3D-4EDE-C665-8B29-D91C05991F51}"/>
              </a:ext>
            </a:extLst>
          </p:cNvPr>
          <p:cNvCxnSpPr>
            <a:cxnSpLocks/>
          </p:cNvCxnSpPr>
          <p:nvPr/>
        </p:nvCxnSpPr>
        <p:spPr>
          <a:xfrm>
            <a:off x="8610600" y="4343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8610600" y="5486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857DB3-7958-747D-0000-EC894895FC2C}"/>
              </a:ext>
            </a:extLst>
          </p:cNvPr>
          <p:cNvCxnSpPr/>
          <p:nvPr/>
        </p:nvCxnSpPr>
        <p:spPr>
          <a:xfrm>
            <a:off x="8610600" y="32766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040DBA-3430-EEA1-F701-3BE7264DF022}"/>
              </a:ext>
            </a:extLst>
          </p:cNvPr>
          <p:cNvCxnSpPr>
            <a:cxnSpLocks/>
          </p:cNvCxnSpPr>
          <p:nvPr/>
        </p:nvCxnSpPr>
        <p:spPr>
          <a:xfrm>
            <a:off x="8610600" y="3200400"/>
            <a:ext cx="1752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E0321F-73A5-D715-7015-823EE1C463C9}"/>
              </a:ext>
            </a:extLst>
          </p:cNvPr>
          <p:cNvSpPr/>
          <p:nvPr/>
        </p:nvSpPr>
        <p:spPr>
          <a:xfrm>
            <a:off x="8610600" y="2971800"/>
            <a:ext cx="1752600" cy="22858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8153400" y="5410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=1</m:t>
                      </m:r>
                    </m:oMath>
                  </m:oMathPara>
                </a14:m>
                <a:endParaRPr lang="en-US" sz="12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8153400" y="5410200"/>
                <a:ext cx="411971" cy="184666"/>
              </a:xfrm>
              <a:prstGeom prst="rect">
                <a:avLst/>
              </a:prstGeom>
              <a:blipFill>
                <a:blip r:embed="rId4"/>
                <a:stretch>
                  <a:fillRect l="-5970" r="-8955"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9AF0130-4E39-44CA-884D-D086AB0D2D44}"/>
                  </a:ext>
                </a:extLst>
              </p:cNvPr>
              <p:cNvSpPr txBox="1"/>
              <p:nvPr/>
            </p:nvSpPr>
            <p:spPr>
              <a:xfrm>
                <a:off x="8175754" y="4267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=2</m:t>
                      </m:r>
                    </m:oMath>
                  </m:oMathPara>
                </a14:m>
                <a:endParaRPr lang="en-US" sz="1200" dirty="0"/>
              </a:p>
            </p:txBody>
          </p:sp>
        </mc:Choice>
        <mc:Fallback xmlns="">
          <p:sp>
            <p:nvSpPr>
              <p:cNvPr id="17" name="TextBox 16">
                <a:extLst>
                  <a:ext uri="{FF2B5EF4-FFF2-40B4-BE49-F238E27FC236}">
                    <a16:creationId xmlns:a16="http://schemas.microsoft.com/office/drawing/2014/main" id="{69AF0130-4E39-44CA-884D-D086AB0D2D44}"/>
                  </a:ext>
                </a:extLst>
              </p:cNvPr>
              <p:cNvSpPr txBox="1">
                <a:spLocks noRot="1" noChangeAspect="1" noMove="1" noResize="1" noEditPoints="1" noAdjustHandles="1" noChangeArrowheads="1" noChangeShapeType="1" noTextEdit="1"/>
              </p:cNvSpPr>
              <p:nvPr/>
            </p:nvSpPr>
            <p:spPr>
              <a:xfrm>
                <a:off x="8175754" y="4267200"/>
                <a:ext cx="411971" cy="184666"/>
              </a:xfrm>
              <a:prstGeom prst="rect">
                <a:avLst/>
              </a:prstGeom>
              <a:blipFill>
                <a:blip r:embed="rId5"/>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7E32FD9-584E-1FF4-05A2-A17A5F5214D3}"/>
                  </a:ext>
                </a:extLst>
              </p:cNvPr>
              <p:cNvSpPr txBox="1"/>
              <p:nvPr/>
            </p:nvSpPr>
            <p:spPr>
              <a:xfrm>
                <a:off x="8175754" y="36576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=3</m:t>
                      </m:r>
                    </m:oMath>
                  </m:oMathPara>
                </a14:m>
                <a:endParaRPr lang="en-US" sz="1200" dirty="0"/>
              </a:p>
            </p:txBody>
          </p:sp>
        </mc:Choice>
        <mc:Fallback xmlns="">
          <p:sp>
            <p:nvSpPr>
              <p:cNvPr id="18" name="TextBox 17">
                <a:extLst>
                  <a:ext uri="{FF2B5EF4-FFF2-40B4-BE49-F238E27FC236}">
                    <a16:creationId xmlns:a16="http://schemas.microsoft.com/office/drawing/2014/main" id="{17E32FD9-584E-1FF4-05A2-A17A5F5214D3}"/>
                  </a:ext>
                </a:extLst>
              </p:cNvPr>
              <p:cNvSpPr txBox="1">
                <a:spLocks noRot="1" noChangeAspect="1" noMove="1" noResize="1" noEditPoints="1" noAdjustHandles="1" noChangeArrowheads="1" noChangeShapeType="1" noTextEdit="1"/>
              </p:cNvSpPr>
              <p:nvPr/>
            </p:nvSpPr>
            <p:spPr>
              <a:xfrm>
                <a:off x="8175754" y="3657600"/>
                <a:ext cx="411971" cy="184666"/>
              </a:xfrm>
              <a:prstGeom prst="rect">
                <a:avLst/>
              </a:prstGeom>
              <a:blipFill>
                <a:blip r:embed="rId6"/>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3BD369-B196-5E3D-25CB-CDCB1E247FD1}"/>
                  </a:ext>
                </a:extLst>
              </p:cNvPr>
              <p:cNvSpPr txBox="1"/>
              <p:nvPr/>
            </p:nvSpPr>
            <p:spPr>
              <a:xfrm>
                <a:off x="8175754" y="33528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=4</m:t>
                      </m:r>
                    </m:oMath>
                  </m:oMathPara>
                </a14:m>
                <a:endParaRPr lang="en-US" sz="1200" dirty="0"/>
              </a:p>
            </p:txBody>
          </p:sp>
        </mc:Choice>
        <mc:Fallback xmlns="">
          <p:sp>
            <p:nvSpPr>
              <p:cNvPr id="19" name="TextBox 18">
                <a:extLst>
                  <a:ext uri="{FF2B5EF4-FFF2-40B4-BE49-F238E27FC236}">
                    <a16:creationId xmlns:a16="http://schemas.microsoft.com/office/drawing/2014/main" id="{753BD369-B196-5E3D-25CB-CDCB1E247FD1}"/>
                  </a:ext>
                </a:extLst>
              </p:cNvPr>
              <p:cNvSpPr txBox="1">
                <a:spLocks noRot="1" noChangeAspect="1" noMove="1" noResize="1" noEditPoints="1" noAdjustHandles="1" noChangeArrowheads="1" noChangeShapeType="1" noTextEdit="1"/>
              </p:cNvSpPr>
              <p:nvPr/>
            </p:nvSpPr>
            <p:spPr>
              <a:xfrm>
                <a:off x="8175754" y="3352800"/>
                <a:ext cx="411971" cy="184666"/>
              </a:xfrm>
              <a:prstGeom prst="rect">
                <a:avLst/>
              </a:prstGeom>
              <a:blipFill>
                <a:blip r:embed="rId7"/>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11F3F82-FEE7-44BF-445A-D32B8CBEDEB8}"/>
                  </a:ext>
                </a:extLst>
              </p:cNvPr>
              <p:cNvSpPr txBox="1"/>
              <p:nvPr/>
            </p:nvSpPr>
            <p:spPr>
              <a:xfrm>
                <a:off x="8175754" y="32004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=5</m:t>
                      </m:r>
                    </m:oMath>
                  </m:oMathPara>
                </a14:m>
                <a:endParaRPr lang="en-US" sz="1200" dirty="0"/>
              </a:p>
            </p:txBody>
          </p:sp>
        </mc:Choice>
        <mc:Fallback xmlns="">
          <p:sp>
            <p:nvSpPr>
              <p:cNvPr id="20" name="TextBox 19">
                <a:extLst>
                  <a:ext uri="{FF2B5EF4-FFF2-40B4-BE49-F238E27FC236}">
                    <a16:creationId xmlns:a16="http://schemas.microsoft.com/office/drawing/2014/main" id="{011F3F82-FEE7-44BF-445A-D32B8CBEDEB8}"/>
                  </a:ext>
                </a:extLst>
              </p:cNvPr>
              <p:cNvSpPr txBox="1">
                <a:spLocks noRot="1" noChangeAspect="1" noMove="1" noResize="1" noEditPoints="1" noAdjustHandles="1" noChangeArrowheads="1" noChangeShapeType="1" noTextEdit="1"/>
              </p:cNvSpPr>
              <p:nvPr/>
            </p:nvSpPr>
            <p:spPr>
              <a:xfrm>
                <a:off x="8175754" y="3200400"/>
                <a:ext cx="411971" cy="184666"/>
              </a:xfrm>
              <a:prstGeom prst="rect">
                <a:avLst/>
              </a:prstGeom>
              <a:blipFill>
                <a:blip r:embed="rId8"/>
                <a:stretch>
                  <a:fillRect l="-4412" r="-1029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8839200" y="5300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8839200" y="5300990"/>
                <a:ext cx="886781" cy="2616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7563F3-9699-756A-2F6A-21DF14A0FFCA}"/>
                  </a:ext>
                </a:extLst>
              </p:cNvPr>
              <p:cNvSpPr txBox="1"/>
              <p:nvPr/>
            </p:nvSpPr>
            <p:spPr>
              <a:xfrm>
                <a:off x="8839200" y="4157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3</m:t>
                      </m:r>
                      <m:r>
                        <a:rPr lang="en-US" sz="1050" i="1" dirty="0" smtClean="0">
                          <a:latin typeface="Cambria Math" panose="02040503050406030204" pitchFamily="18" charset="0"/>
                        </a:rPr>
                        <m:t>.</m:t>
                      </m:r>
                      <m:r>
                        <a:rPr lang="en-US" sz="1050" b="0" i="1" dirty="0" smtClean="0">
                          <a:latin typeface="Cambria Math" panose="02040503050406030204" pitchFamily="18" charset="0"/>
                        </a:rPr>
                        <m:t>40</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2" name="TextBox 21">
                <a:extLst>
                  <a:ext uri="{FF2B5EF4-FFF2-40B4-BE49-F238E27FC236}">
                    <a16:creationId xmlns:a16="http://schemas.microsoft.com/office/drawing/2014/main" id="{F37563F3-9699-756A-2F6A-21DF14A0FFCA}"/>
                  </a:ext>
                </a:extLst>
              </p:cNvPr>
              <p:cNvSpPr txBox="1">
                <a:spLocks noRot="1" noChangeAspect="1" noMove="1" noResize="1" noEditPoints="1" noAdjustHandles="1" noChangeArrowheads="1" noChangeShapeType="1" noTextEdit="1"/>
              </p:cNvSpPr>
              <p:nvPr/>
            </p:nvSpPr>
            <p:spPr>
              <a:xfrm>
                <a:off x="8839200" y="4157990"/>
                <a:ext cx="886781" cy="2616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7EFB6EA-6425-C232-05A3-6F92532FD73E}"/>
                  </a:ext>
                </a:extLst>
              </p:cNvPr>
              <p:cNvSpPr txBox="1"/>
              <p:nvPr/>
            </p:nvSpPr>
            <p:spPr>
              <a:xfrm>
                <a:off x="8839200" y="35483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1</m:t>
                      </m:r>
                      <m:r>
                        <a:rPr lang="en-US" sz="1050" i="1" dirty="0" smtClean="0">
                          <a:latin typeface="Cambria Math" panose="02040503050406030204" pitchFamily="18" charset="0"/>
                        </a:rPr>
                        <m:t>.</m:t>
                      </m:r>
                      <m:r>
                        <a:rPr lang="en-US" sz="1050" b="0" i="1" dirty="0" smtClean="0">
                          <a:latin typeface="Cambria Math" panose="02040503050406030204" pitchFamily="18" charset="0"/>
                        </a:rPr>
                        <m:t>51</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3" name="TextBox 22">
                <a:extLst>
                  <a:ext uri="{FF2B5EF4-FFF2-40B4-BE49-F238E27FC236}">
                    <a16:creationId xmlns:a16="http://schemas.microsoft.com/office/drawing/2014/main" id="{67EFB6EA-6425-C232-05A3-6F92532FD73E}"/>
                  </a:ext>
                </a:extLst>
              </p:cNvPr>
              <p:cNvSpPr txBox="1">
                <a:spLocks noRot="1" noChangeAspect="1" noMove="1" noResize="1" noEditPoints="1" noAdjustHandles="1" noChangeArrowheads="1" noChangeShapeType="1" noTextEdit="1"/>
              </p:cNvSpPr>
              <p:nvPr/>
            </p:nvSpPr>
            <p:spPr>
              <a:xfrm>
                <a:off x="8839200" y="3548390"/>
                <a:ext cx="886781"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5FEFB7B-2CEF-1547-6DCB-9654511004D9}"/>
                  </a:ext>
                </a:extLst>
              </p:cNvPr>
              <p:cNvSpPr txBox="1"/>
              <p:nvPr/>
            </p:nvSpPr>
            <p:spPr>
              <a:xfrm>
                <a:off x="8839200" y="32435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0</m:t>
                      </m:r>
                      <m:r>
                        <a:rPr lang="en-US" sz="1050" i="1" dirty="0" smtClean="0">
                          <a:latin typeface="Cambria Math" panose="02040503050406030204" pitchFamily="18" charset="0"/>
                        </a:rPr>
                        <m:t>.</m:t>
                      </m:r>
                      <m:r>
                        <a:rPr lang="en-US" sz="1050" b="0" i="1" dirty="0" smtClean="0">
                          <a:latin typeface="Cambria Math" panose="02040503050406030204" pitchFamily="18" charset="0"/>
                        </a:rPr>
                        <m:t>85</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4" name="TextBox 23">
                <a:extLst>
                  <a:ext uri="{FF2B5EF4-FFF2-40B4-BE49-F238E27FC236}">
                    <a16:creationId xmlns:a16="http://schemas.microsoft.com/office/drawing/2014/main" id="{85FEFB7B-2CEF-1547-6DCB-9654511004D9}"/>
                  </a:ext>
                </a:extLst>
              </p:cNvPr>
              <p:cNvSpPr txBox="1">
                <a:spLocks noRot="1" noChangeAspect="1" noMove="1" noResize="1" noEditPoints="1" noAdjustHandles="1" noChangeArrowheads="1" noChangeShapeType="1" noTextEdit="1"/>
              </p:cNvSpPr>
              <p:nvPr/>
            </p:nvSpPr>
            <p:spPr>
              <a:xfrm>
                <a:off x="8839200" y="3243590"/>
                <a:ext cx="886781" cy="261610"/>
              </a:xfrm>
              <a:prstGeom prst="rect">
                <a:avLst/>
              </a:prstGeom>
              <a:blipFill>
                <a:blip r:embed="rId12"/>
                <a:stretch>
                  <a:fillRect/>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4217AABE-6C02-1D8D-F118-914320F38D3E}"/>
              </a:ext>
            </a:extLst>
          </p:cNvPr>
          <p:cNvCxnSpPr>
            <a:cxnSpLocks/>
          </p:cNvCxnSpPr>
          <p:nvPr/>
        </p:nvCxnSpPr>
        <p:spPr>
          <a:xfrm>
            <a:off x="1600200" y="4800600"/>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13"/>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609600" y="3657600"/>
                <a:ext cx="8308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609600" y="3657600"/>
                <a:ext cx="830805" cy="276999"/>
              </a:xfrm>
              <a:prstGeom prst="rect">
                <a:avLst/>
              </a:prstGeom>
              <a:blipFill>
                <a:blip r:embed="rId14"/>
                <a:stretch>
                  <a:fillRect l="-6618" r="-58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C9839AA-3AFB-A09A-B158-9BA0E642CEB9}"/>
                  </a:ext>
                </a:extLst>
              </p:cNvPr>
              <p:cNvSpPr txBox="1"/>
              <p:nvPr/>
            </p:nvSpPr>
            <p:spPr>
              <a:xfrm>
                <a:off x="609600" y="4676001"/>
                <a:ext cx="6576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=0</m:t>
                      </m:r>
                    </m:oMath>
                  </m:oMathPara>
                </a14:m>
                <a:endParaRPr lang="en-US" dirty="0">
                  <a:solidFill>
                    <a:srgbClr val="C00000"/>
                  </a:solidFill>
                </a:endParaRPr>
              </a:p>
            </p:txBody>
          </p:sp>
        </mc:Choice>
        <mc:Fallback xmlns="">
          <p:sp>
            <p:nvSpPr>
              <p:cNvPr id="37" name="TextBox 36">
                <a:extLst>
                  <a:ext uri="{FF2B5EF4-FFF2-40B4-BE49-F238E27FC236}">
                    <a16:creationId xmlns:a16="http://schemas.microsoft.com/office/drawing/2014/main" id="{7C9839AA-3AFB-A09A-B158-9BA0E642CEB9}"/>
                  </a:ext>
                </a:extLst>
              </p:cNvPr>
              <p:cNvSpPr txBox="1">
                <a:spLocks noRot="1" noChangeAspect="1" noMove="1" noResize="1" noEditPoints="1" noAdjustHandles="1" noChangeArrowheads="1" noChangeShapeType="1" noTextEdit="1"/>
              </p:cNvSpPr>
              <p:nvPr/>
            </p:nvSpPr>
            <p:spPr>
              <a:xfrm>
                <a:off x="609600" y="4676001"/>
                <a:ext cx="657680" cy="276999"/>
              </a:xfrm>
              <a:prstGeom prst="rect">
                <a:avLst/>
              </a:prstGeom>
              <a:blipFill>
                <a:blip r:embed="rId15"/>
                <a:stretch>
                  <a:fillRect l="-8333" r="-7407"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609600" y="5590401"/>
                <a:ext cx="8308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609600" y="5590401"/>
                <a:ext cx="830805" cy="276999"/>
              </a:xfrm>
              <a:prstGeom prst="rect">
                <a:avLst/>
              </a:prstGeom>
              <a:blipFill>
                <a:blip r:embed="rId16"/>
                <a:stretch>
                  <a:fillRect l="-6618" r="-5882" b="-1087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9282553C-ABA5-13DC-EDAD-33E611A684D7}"/>
              </a:ext>
            </a:extLst>
          </p:cNvPr>
          <p:cNvCxnSpPr>
            <a:cxnSpLocks/>
          </p:cNvCxnSpPr>
          <p:nvPr/>
        </p:nvCxnSpPr>
        <p:spPr>
          <a:xfrm>
            <a:off x="10363200" y="3733800"/>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B1F5DF-1CC0-F852-78D2-BF74BCF7EEB5}"/>
              </a:ext>
            </a:extLst>
          </p:cNvPr>
          <p:cNvCxnSpPr>
            <a:cxnSpLocks/>
          </p:cNvCxnSpPr>
          <p:nvPr/>
        </p:nvCxnSpPr>
        <p:spPr>
          <a:xfrm>
            <a:off x="10363200" y="4343400"/>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526301-65DC-C476-CC54-350B7BAC43CB}"/>
              </a:ext>
            </a:extLst>
          </p:cNvPr>
          <p:cNvCxnSpPr>
            <a:cxnSpLocks/>
          </p:cNvCxnSpPr>
          <p:nvPr/>
        </p:nvCxnSpPr>
        <p:spPr>
          <a:xfrm>
            <a:off x="10363200" y="5486400"/>
            <a:ext cx="36576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12151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=1, </m:t>
                      </m:r>
                      <m:r>
                        <a:rPr lang="en-US" b="0" i="1" smtClean="0">
                          <a:solidFill>
                            <a:srgbClr val="C00000"/>
                          </a:solidFill>
                          <a:latin typeface="Cambria Math" panose="02040503050406030204" pitchFamily="18" charset="0"/>
                        </a:rPr>
                        <m:t>𝑙</m:t>
                      </m:r>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1215141" cy="276999"/>
              </a:xfrm>
              <a:prstGeom prst="rect">
                <a:avLst/>
              </a:prstGeom>
              <a:blipFill>
                <a:blip r:embed="rId17"/>
                <a:stretch>
                  <a:fillRect l="-2513" r="-4020" b="-6667"/>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5534AAFC-8DB1-92FF-1C5B-0C37A4F876AC}"/>
              </a:ext>
            </a:extLst>
          </p:cNvPr>
          <p:cNvCxnSpPr>
            <a:cxnSpLocks/>
          </p:cNvCxnSpPr>
          <p:nvPr/>
        </p:nvCxnSpPr>
        <p:spPr>
          <a:xfrm>
            <a:off x="10363200" y="4343400"/>
            <a:ext cx="3657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167E007-9DD1-BA2E-13F3-D9278418A9BF}"/>
              </a:ext>
            </a:extLst>
          </p:cNvPr>
          <p:cNvCxnSpPr>
            <a:cxnSpLocks/>
          </p:cNvCxnSpPr>
          <p:nvPr/>
        </p:nvCxnSpPr>
        <p:spPr>
          <a:xfrm flipV="1">
            <a:off x="10363200" y="4251960"/>
            <a:ext cx="3657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90DBBE-4033-1328-51D1-5D772DF58C83}"/>
              </a:ext>
            </a:extLst>
          </p:cNvPr>
          <p:cNvCxnSpPr>
            <a:cxnSpLocks/>
          </p:cNvCxnSpPr>
          <p:nvPr/>
        </p:nvCxnSpPr>
        <p:spPr>
          <a:xfrm flipV="1">
            <a:off x="10363200" y="3581400"/>
            <a:ext cx="365760" cy="14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5FF025-13A0-CFDF-E4D0-1048A0C09A6A}"/>
              </a:ext>
            </a:extLst>
          </p:cNvPr>
          <p:cNvCxnSpPr>
            <a:cxnSpLocks/>
          </p:cNvCxnSpPr>
          <p:nvPr/>
        </p:nvCxnSpPr>
        <p:spPr>
          <a:xfrm>
            <a:off x="10363200" y="3733800"/>
            <a:ext cx="365760" cy="14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0C780B-E6A6-6759-6BFA-1AF5AC9BFB79}"/>
              </a:ext>
            </a:extLst>
          </p:cNvPr>
          <p:cNvCxnSpPr>
            <a:cxnSpLocks/>
          </p:cNvCxnSpPr>
          <p:nvPr/>
        </p:nvCxnSpPr>
        <p:spPr>
          <a:xfrm flipV="1">
            <a:off x="10363200" y="3660648"/>
            <a:ext cx="365760" cy="73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428F39-9952-13D6-72CC-97EAE2710D7B}"/>
              </a:ext>
            </a:extLst>
          </p:cNvPr>
          <p:cNvCxnSpPr>
            <a:cxnSpLocks/>
          </p:cNvCxnSpPr>
          <p:nvPr/>
        </p:nvCxnSpPr>
        <p:spPr>
          <a:xfrm>
            <a:off x="10363200" y="3733800"/>
            <a:ext cx="365760" cy="731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076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A Polarized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80</a:t>
            </a:fld>
            <a:endParaRPr lang="en-US"/>
          </a:p>
        </p:txBody>
      </p:sp>
      <p:sp>
        <p:nvSpPr>
          <p:cNvPr id="3" name="TextBox 2">
            <a:extLst>
              <a:ext uri="{FF2B5EF4-FFF2-40B4-BE49-F238E27FC236}">
                <a16:creationId xmlns:a16="http://schemas.microsoft.com/office/drawing/2014/main" id="{51CA64EC-019F-FDEF-1B19-9CD5DF486444}"/>
              </a:ext>
            </a:extLst>
          </p:cNvPr>
          <p:cNvSpPr txBox="1"/>
          <p:nvPr/>
        </p:nvSpPr>
        <p:spPr>
          <a:xfrm>
            <a:off x="304800" y="1181725"/>
            <a:ext cx="10668000"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EIC will be the first dedicated polarized electron-ion collider.</a:t>
            </a:r>
          </a:p>
          <a:p>
            <a:pPr marL="285750" indent="-285750">
              <a:spcAft>
                <a:spcPts val="600"/>
              </a:spcAft>
              <a:buFont typeface="Arial" panose="020B0604020202020204" pitchFamily="34" charset="0"/>
              <a:buChar char="•"/>
            </a:pPr>
            <a:r>
              <a:rPr lang="en-US" dirty="0"/>
              <a:t>Polarimetry is an integral part of the collider design to meet the demands of the physics goals.</a:t>
            </a:r>
          </a:p>
        </p:txBody>
      </p:sp>
      <p:pic>
        <p:nvPicPr>
          <p:cNvPr id="5" name="Picture 4">
            <a:extLst>
              <a:ext uri="{FF2B5EF4-FFF2-40B4-BE49-F238E27FC236}">
                <a16:creationId xmlns:a16="http://schemas.microsoft.com/office/drawing/2014/main" id="{ACFA9001-76D6-6D2A-FD64-6D3980FB288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06308" y="2040673"/>
            <a:ext cx="4399492" cy="3413704"/>
          </a:xfrm>
          <a:prstGeom prst="rect">
            <a:avLst/>
          </a:prstGeom>
          <a:solidFill>
            <a:schemeClr val="bg1"/>
          </a:solidFill>
        </p:spPr>
      </p:pic>
      <p:sp>
        <p:nvSpPr>
          <p:cNvPr id="6" name="Oval 5">
            <a:extLst>
              <a:ext uri="{FF2B5EF4-FFF2-40B4-BE49-F238E27FC236}">
                <a16:creationId xmlns:a16="http://schemas.microsoft.com/office/drawing/2014/main" id="{93318869-5927-6083-71F6-F81E423903E0}"/>
              </a:ext>
            </a:extLst>
          </p:cNvPr>
          <p:cNvSpPr/>
          <p:nvPr/>
        </p:nvSpPr>
        <p:spPr>
          <a:xfrm>
            <a:off x="6400800" y="4191000"/>
            <a:ext cx="725152" cy="725152"/>
          </a:xfrm>
          <a:prstGeom prst="ellipse">
            <a:avLst/>
          </a:prstGeom>
          <a:noFill/>
          <a:ln w="38100">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6908D9-76F2-CAB3-56DD-ACFE068F263F}"/>
              </a:ext>
            </a:extLst>
          </p:cNvPr>
          <p:cNvSpPr/>
          <p:nvPr/>
        </p:nvSpPr>
        <p:spPr>
          <a:xfrm>
            <a:off x="5275149" y="4821594"/>
            <a:ext cx="725152" cy="725152"/>
          </a:xfrm>
          <a:prstGeom prst="ellipse">
            <a:avLst/>
          </a:prstGeom>
          <a:noFill/>
          <a:ln w="38100">
            <a:solidFill>
              <a:srgbClr val="00B05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0D1DAB2-17DD-2FFE-265A-89E3E20C228D}"/>
              </a:ext>
            </a:extLst>
          </p:cNvPr>
          <p:cNvGrpSpPr/>
          <p:nvPr/>
        </p:nvGrpSpPr>
        <p:grpSpPr>
          <a:xfrm>
            <a:off x="3147804" y="5406180"/>
            <a:ext cx="5991845" cy="813730"/>
            <a:chOff x="3168865" y="4346455"/>
            <a:chExt cx="5991845" cy="813730"/>
          </a:xfrm>
        </p:grpSpPr>
        <p:sp>
          <p:nvSpPr>
            <p:cNvPr id="26" name="Oval 25">
              <a:extLst>
                <a:ext uri="{FF2B5EF4-FFF2-40B4-BE49-F238E27FC236}">
                  <a16:creationId xmlns:a16="http://schemas.microsoft.com/office/drawing/2014/main" id="{3BEA8CE7-462A-ED84-5505-2975EEF377EE}"/>
                </a:ext>
              </a:extLst>
            </p:cNvPr>
            <p:cNvSpPr/>
            <p:nvPr/>
          </p:nvSpPr>
          <p:spPr>
            <a:xfrm>
              <a:off x="3168865"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9666780-73E5-3B7D-C462-9681DEF41C32}"/>
                </a:ext>
              </a:extLst>
            </p:cNvPr>
            <p:cNvSpPr/>
            <p:nvPr/>
          </p:nvSpPr>
          <p:spPr>
            <a:xfrm>
              <a:off x="3786386"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10FBF73-6F21-743B-3CE6-31F4C69874A3}"/>
                </a:ext>
              </a:extLst>
            </p:cNvPr>
            <p:cNvSpPr/>
            <p:nvPr/>
          </p:nvSpPr>
          <p:spPr>
            <a:xfrm>
              <a:off x="4403907"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807D55-DFB8-16D7-6679-7FA3B34460E5}"/>
                </a:ext>
              </a:extLst>
            </p:cNvPr>
            <p:cNvSpPr/>
            <p:nvPr/>
          </p:nvSpPr>
          <p:spPr>
            <a:xfrm>
              <a:off x="5021428"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9273B7C-0D0E-91DA-CB2B-E63863956E7F}"/>
                </a:ext>
              </a:extLst>
            </p:cNvPr>
            <p:cNvSpPr/>
            <p:nvPr/>
          </p:nvSpPr>
          <p:spPr>
            <a:xfrm>
              <a:off x="5638949"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4F60DA9-0BA4-11E0-E7FB-0F4AE27AF1E1}"/>
                </a:ext>
              </a:extLst>
            </p:cNvPr>
            <p:cNvSpPr/>
            <p:nvPr/>
          </p:nvSpPr>
          <p:spPr>
            <a:xfrm>
              <a:off x="6256470"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B0C2EA-8F39-D19D-1C38-2D5782F778CB}"/>
                </a:ext>
              </a:extLst>
            </p:cNvPr>
            <p:cNvSpPr/>
            <p:nvPr/>
          </p:nvSpPr>
          <p:spPr>
            <a:xfrm>
              <a:off x="6873991"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1F10E68-581D-9AE8-27B6-106F51D890C6}"/>
                </a:ext>
              </a:extLst>
            </p:cNvPr>
            <p:cNvSpPr/>
            <p:nvPr/>
          </p:nvSpPr>
          <p:spPr>
            <a:xfrm>
              <a:off x="7491511" y="4885865"/>
              <a:ext cx="457200" cy="137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33696306-C45D-A86D-B5B2-3D1C64BFDC85}"/>
                </a:ext>
              </a:extLst>
            </p:cNvPr>
            <p:cNvSpPr/>
            <p:nvPr/>
          </p:nvSpPr>
          <p:spPr>
            <a:xfrm>
              <a:off x="8182302" y="4762893"/>
              <a:ext cx="978408" cy="3657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B5053A5A-26F6-F2AE-C590-FD5BD614A6B9}"/>
                </a:ext>
              </a:extLst>
            </p:cNvPr>
            <p:cNvSpPr/>
            <p:nvPr/>
          </p:nvSpPr>
          <p:spPr>
            <a:xfrm>
              <a:off x="4541067" y="476289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C6BFE934-7AFB-EC1A-1909-0185175CA470}"/>
                </a:ext>
              </a:extLst>
            </p:cNvPr>
            <p:cNvSpPr/>
            <p:nvPr/>
          </p:nvSpPr>
          <p:spPr>
            <a:xfrm>
              <a:off x="5158588" y="476289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C585E274-635F-D970-AF37-D99F504DEC5A}"/>
                </a:ext>
              </a:extLst>
            </p:cNvPr>
            <p:cNvSpPr/>
            <p:nvPr/>
          </p:nvSpPr>
          <p:spPr>
            <a:xfrm>
              <a:off x="7011151" y="476289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4098D4DD-D69B-3790-CC60-4868D3464C16}"/>
                </a:ext>
              </a:extLst>
            </p:cNvPr>
            <p:cNvSpPr/>
            <p:nvPr/>
          </p:nvSpPr>
          <p:spPr>
            <a:xfrm>
              <a:off x="7628671" y="476289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63C6A34F-8A08-A663-991E-C08861F094EF}"/>
                </a:ext>
              </a:extLst>
            </p:cNvPr>
            <p:cNvSpPr/>
            <p:nvPr/>
          </p:nvSpPr>
          <p:spPr>
            <a:xfrm flipV="1">
              <a:off x="3306025" y="4794425"/>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Arrow: Up 39">
              <a:extLst>
                <a:ext uri="{FF2B5EF4-FFF2-40B4-BE49-F238E27FC236}">
                  <a16:creationId xmlns:a16="http://schemas.microsoft.com/office/drawing/2014/main" id="{49463E66-0216-9741-5689-CD8971215F76}"/>
                </a:ext>
              </a:extLst>
            </p:cNvPr>
            <p:cNvSpPr/>
            <p:nvPr/>
          </p:nvSpPr>
          <p:spPr>
            <a:xfrm flipV="1">
              <a:off x="3923546" y="4794425"/>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DF088A23-AEE6-6D6F-D326-0916C1340D34}"/>
                </a:ext>
              </a:extLst>
            </p:cNvPr>
            <p:cNvSpPr/>
            <p:nvPr/>
          </p:nvSpPr>
          <p:spPr>
            <a:xfrm flipV="1">
              <a:off x="5776109" y="4794425"/>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Arrow: Up 41">
              <a:extLst>
                <a:ext uri="{FF2B5EF4-FFF2-40B4-BE49-F238E27FC236}">
                  <a16:creationId xmlns:a16="http://schemas.microsoft.com/office/drawing/2014/main" id="{6A49DF34-73B9-0FF1-5464-E0166B62E081}"/>
                </a:ext>
              </a:extLst>
            </p:cNvPr>
            <p:cNvSpPr/>
            <p:nvPr/>
          </p:nvSpPr>
          <p:spPr>
            <a:xfrm flipV="1">
              <a:off x="6393630" y="4794425"/>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ight Brace 42">
              <a:extLst>
                <a:ext uri="{FF2B5EF4-FFF2-40B4-BE49-F238E27FC236}">
                  <a16:creationId xmlns:a16="http://schemas.microsoft.com/office/drawing/2014/main" id="{B3A8532D-4E2E-E798-5AE1-66482CF03C09}"/>
                </a:ext>
              </a:extLst>
            </p:cNvPr>
            <p:cNvSpPr/>
            <p:nvPr/>
          </p:nvSpPr>
          <p:spPr>
            <a:xfrm rot="16200000" flipV="1">
              <a:off x="3643574" y="4338707"/>
              <a:ext cx="128016" cy="615121"/>
            </a:xfrm>
            <a:prstGeom prst="rightBrace">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D3E0D96-5AEA-E3EC-03F8-63E000CFE181}"/>
                    </a:ext>
                  </a:extLst>
                </p:cNvPr>
                <p:cNvSpPr txBox="1"/>
                <p:nvPr/>
              </p:nvSpPr>
              <p:spPr>
                <a:xfrm>
                  <a:off x="3451034" y="4346455"/>
                  <a:ext cx="52097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10 </m:t>
                        </m:r>
                        <m:r>
                          <m:rPr>
                            <m:nor/>
                          </m:rPr>
                          <a:rPr lang="en-US" sz="1600" b="0" i="0" smtClean="0">
                            <a:solidFill>
                              <a:srgbClr val="0070C0"/>
                            </a:solidFill>
                            <a:latin typeface="Cambria Math" panose="02040503050406030204" pitchFamily="18" charset="0"/>
                          </a:rPr>
                          <m:t>ns</m:t>
                        </m:r>
                      </m:oMath>
                    </m:oMathPara>
                  </a14:m>
                  <a:endParaRPr lang="en-US" sz="1600">
                    <a:solidFill>
                      <a:srgbClr val="0070C0"/>
                    </a:solidFill>
                  </a:endParaRPr>
                </a:p>
              </p:txBody>
            </p:sp>
          </mc:Choice>
          <mc:Fallback xmlns="">
            <p:sp>
              <p:nvSpPr>
                <p:cNvPr id="30" name="TextBox 29">
                  <a:extLst>
                    <a:ext uri="{FF2B5EF4-FFF2-40B4-BE49-F238E27FC236}">
                      <a16:creationId xmlns:a16="http://schemas.microsoft.com/office/drawing/2014/main" id="{2761156E-2353-1049-2B46-D8F2DD201672}"/>
                    </a:ext>
                  </a:extLst>
                </p:cNvPr>
                <p:cNvSpPr txBox="1">
                  <a:spLocks noRot="1" noChangeAspect="1" noMove="1" noResize="1" noEditPoints="1" noAdjustHandles="1" noChangeArrowheads="1" noChangeShapeType="1" noTextEdit="1"/>
                </p:cNvSpPr>
                <p:nvPr/>
              </p:nvSpPr>
              <p:spPr>
                <a:xfrm>
                  <a:off x="3451034" y="4346455"/>
                  <a:ext cx="520976" cy="246221"/>
                </a:xfrm>
                <a:prstGeom prst="rect">
                  <a:avLst/>
                </a:prstGeom>
                <a:blipFill>
                  <a:blip r:embed="rId4"/>
                  <a:stretch>
                    <a:fillRect l="-8235" r="-4706" b="-10000"/>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1BB786CC-8813-6FB9-A1AD-F71D616E4F86}"/>
              </a:ext>
            </a:extLst>
          </p:cNvPr>
          <p:cNvGrpSpPr/>
          <p:nvPr/>
        </p:nvGrpSpPr>
        <p:grpSpPr>
          <a:xfrm>
            <a:off x="3197875" y="6339840"/>
            <a:ext cx="5946125" cy="365760"/>
            <a:chOff x="3150148" y="6095413"/>
            <a:chExt cx="5946125" cy="365760"/>
          </a:xfrm>
        </p:grpSpPr>
        <p:sp>
          <p:nvSpPr>
            <p:cNvPr id="47" name="Arrow: Right 46">
              <a:extLst>
                <a:ext uri="{FF2B5EF4-FFF2-40B4-BE49-F238E27FC236}">
                  <a16:creationId xmlns:a16="http://schemas.microsoft.com/office/drawing/2014/main" id="{14FC2517-38D6-8108-960C-2323D72D53A6}"/>
                </a:ext>
              </a:extLst>
            </p:cNvPr>
            <p:cNvSpPr/>
            <p:nvPr/>
          </p:nvSpPr>
          <p:spPr>
            <a:xfrm>
              <a:off x="8117865" y="6095413"/>
              <a:ext cx="978408" cy="3657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Arrow: Up 47">
              <a:extLst>
                <a:ext uri="{FF2B5EF4-FFF2-40B4-BE49-F238E27FC236}">
                  <a16:creationId xmlns:a16="http://schemas.microsoft.com/office/drawing/2014/main" id="{12222342-6E3D-A0E0-1D32-F06B88B49AFE}"/>
                </a:ext>
              </a:extLst>
            </p:cNvPr>
            <p:cNvSpPr/>
            <p:nvPr/>
          </p:nvSpPr>
          <p:spPr>
            <a:xfrm rot="5400000">
              <a:off x="4476630"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Arrow: Up 48">
              <a:extLst>
                <a:ext uri="{FF2B5EF4-FFF2-40B4-BE49-F238E27FC236}">
                  <a16:creationId xmlns:a16="http://schemas.microsoft.com/office/drawing/2014/main" id="{4790AE7D-237E-E944-A8BD-A22C6E5C287E}"/>
                </a:ext>
              </a:extLst>
            </p:cNvPr>
            <p:cNvSpPr/>
            <p:nvPr/>
          </p:nvSpPr>
          <p:spPr>
            <a:xfrm rot="5400000">
              <a:off x="5094151"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Arrow: Up 49">
              <a:extLst>
                <a:ext uri="{FF2B5EF4-FFF2-40B4-BE49-F238E27FC236}">
                  <a16:creationId xmlns:a16="http://schemas.microsoft.com/office/drawing/2014/main" id="{AD5B3427-7F5E-F28C-A30E-EFCD4A424812}"/>
                </a:ext>
              </a:extLst>
            </p:cNvPr>
            <p:cNvSpPr/>
            <p:nvPr/>
          </p:nvSpPr>
          <p:spPr>
            <a:xfrm rot="5400000">
              <a:off x="6946714"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Arrow: Up 50">
              <a:extLst>
                <a:ext uri="{FF2B5EF4-FFF2-40B4-BE49-F238E27FC236}">
                  <a16:creationId xmlns:a16="http://schemas.microsoft.com/office/drawing/2014/main" id="{C9667045-C198-4C69-9A8C-3E66511773C8}"/>
                </a:ext>
              </a:extLst>
            </p:cNvPr>
            <p:cNvSpPr/>
            <p:nvPr/>
          </p:nvSpPr>
          <p:spPr>
            <a:xfrm rot="5400000">
              <a:off x="7564234"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Arrow: Up 51">
              <a:extLst>
                <a:ext uri="{FF2B5EF4-FFF2-40B4-BE49-F238E27FC236}">
                  <a16:creationId xmlns:a16="http://schemas.microsoft.com/office/drawing/2014/main" id="{908213C7-CA52-A7F5-EEE2-97BD791C5D2D}"/>
                </a:ext>
              </a:extLst>
            </p:cNvPr>
            <p:cNvSpPr/>
            <p:nvPr/>
          </p:nvSpPr>
          <p:spPr>
            <a:xfrm rot="5400000" flipV="1">
              <a:off x="3241588"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Arrow: Up 52">
              <a:extLst>
                <a:ext uri="{FF2B5EF4-FFF2-40B4-BE49-F238E27FC236}">
                  <a16:creationId xmlns:a16="http://schemas.microsoft.com/office/drawing/2014/main" id="{7A07EB90-D1AC-6F5E-11F8-B50894FED077}"/>
                </a:ext>
              </a:extLst>
            </p:cNvPr>
            <p:cNvSpPr/>
            <p:nvPr/>
          </p:nvSpPr>
          <p:spPr>
            <a:xfrm rot="5400000" flipV="1">
              <a:off x="3859109"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Arrow: Up 53">
              <a:extLst>
                <a:ext uri="{FF2B5EF4-FFF2-40B4-BE49-F238E27FC236}">
                  <a16:creationId xmlns:a16="http://schemas.microsoft.com/office/drawing/2014/main" id="{9E5CE430-FD96-4F49-547C-BC7CC2613FB8}"/>
                </a:ext>
              </a:extLst>
            </p:cNvPr>
            <p:cNvSpPr/>
            <p:nvPr/>
          </p:nvSpPr>
          <p:spPr>
            <a:xfrm rot="5400000" flipV="1">
              <a:off x="5711672"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8C89112C-D239-5768-6B37-C79746879DDE}"/>
                </a:ext>
              </a:extLst>
            </p:cNvPr>
            <p:cNvSpPr/>
            <p:nvPr/>
          </p:nvSpPr>
          <p:spPr>
            <a:xfrm rot="5400000" flipV="1">
              <a:off x="6329193" y="6095413"/>
              <a:ext cx="182880" cy="36576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0E3A1C49-D4FC-134F-DD86-50D1CBEB66BE}"/>
              </a:ext>
            </a:extLst>
          </p:cNvPr>
          <p:cNvSpPr txBox="1"/>
          <p:nvPr/>
        </p:nvSpPr>
        <p:spPr>
          <a:xfrm>
            <a:off x="1605954" y="5830113"/>
            <a:ext cx="1154483" cy="369332"/>
          </a:xfrm>
          <a:prstGeom prst="rect">
            <a:avLst/>
          </a:prstGeom>
          <a:noFill/>
        </p:spPr>
        <p:txBody>
          <a:bodyPr wrap="none" rtlCol="0">
            <a:spAutoFit/>
          </a:bodyPr>
          <a:lstStyle/>
          <a:p>
            <a:r>
              <a:rPr lang="en-US" dirty="0"/>
              <a:t>transverse</a:t>
            </a:r>
          </a:p>
        </p:txBody>
      </p:sp>
      <p:sp>
        <p:nvSpPr>
          <p:cNvPr id="57" name="TextBox 56">
            <a:extLst>
              <a:ext uri="{FF2B5EF4-FFF2-40B4-BE49-F238E27FC236}">
                <a16:creationId xmlns:a16="http://schemas.microsoft.com/office/drawing/2014/main" id="{9D478F4C-B9E4-DD80-F94F-95B7356759F0}"/>
              </a:ext>
            </a:extLst>
          </p:cNvPr>
          <p:cNvSpPr txBox="1"/>
          <p:nvPr/>
        </p:nvSpPr>
        <p:spPr>
          <a:xfrm>
            <a:off x="1605954" y="6297303"/>
            <a:ext cx="1301959" cy="369332"/>
          </a:xfrm>
          <a:prstGeom prst="rect">
            <a:avLst/>
          </a:prstGeom>
          <a:noFill/>
        </p:spPr>
        <p:txBody>
          <a:bodyPr wrap="none" rtlCol="0">
            <a:spAutoFit/>
          </a:bodyPr>
          <a:lstStyle/>
          <a:p>
            <a:r>
              <a:rPr lang="en-US"/>
              <a:t>longitudinal</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480C2E5-451C-4551-EB48-370F3ADF3562}"/>
                  </a:ext>
                </a:extLst>
              </p:cNvPr>
              <p:cNvSpPr txBox="1"/>
              <p:nvPr/>
            </p:nvSpPr>
            <p:spPr>
              <a:xfrm>
                <a:off x="8658922" y="2966768"/>
                <a:ext cx="3255074" cy="2063706"/>
              </a:xfrm>
              <a:prstGeom prst="rect">
                <a:avLst/>
              </a:prstGeom>
              <a:solidFill>
                <a:schemeClr val="bg1"/>
              </a:solidFill>
              <a:ln w="12700">
                <a:solidFill>
                  <a:srgbClr val="FF0000"/>
                </a:solid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600" b="1" dirty="0">
                    <a:solidFill>
                      <a:srgbClr val="FF0000"/>
                    </a:solidFill>
                    <a:latin typeface="Arial" panose="020B0604020202020204" pitchFamily="34" charset="0"/>
                    <a:cs typeface="Arial" panose="020B0604020202020204" pitchFamily="34" charset="0"/>
                  </a:rPr>
                  <a:t>IR-4</a:t>
                </a:r>
              </a:p>
              <a:p>
                <a:pPr>
                  <a:spcAft>
                    <a:spcPts val="600"/>
                  </a:spcAft>
                </a:pPr>
                <a:r>
                  <a:rPr lang="en-US" sz="1600" dirty="0">
                    <a:solidFill>
                      <a:srgbClr val="FF0000"/>
                    </a:solidFill>
                    <a:latin typeface="Arial" panose="020B0604020202020204" pitchFamily="34" charset="0"/>
                    <a:cs typeface="Arial" panose="020B0604020202020204" pitchFamily="34" charset="0"/>
                  </a:rPr>
                  <a:t>Hadron polarimetry</a:t>
                </a:r>
              </a:p>
              <a:p>
                <a:pPr marL="285750" indent="-285750">
                  <a:spcAft>
                    <a:spcPts val="600"/>
                  </a:spcAft>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HJET for absolute polarization</a:t>
                </a:r>
              </a:p>
              <a:p>
                <a:pPr marL="285750" indent="-285750">
                  <a:spcAft>
                    <a:spcPts val="600"/>
                  </a:spcAft>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Fiber target for polarization lifetime and bunch profile</a:t>
                </a:r>
              </a:p>
              <a:p>
                <a:pPr algn="ctr">
                  <a:spcAft>
                    <a:spcPts val="600"/>
                  </a:spcAft>
                </a:pPr>
                <a:r>
                  <a:rPr lang="en-US" sz="1400" b="1" dirty="0">
                    <a:solidFill>
                      <a:srgbClr val="FF0000"/>
                    </a:solidFill>
                    <a:latin typeface="Arial" panose="020B0604020202020204" pitchFamily="34" charset="0"/>
                    <a:cs typeface="Arial" panose="020B0604020202020204" pitchFamily="34" charset="0"/>
                  </a:rPr>
                  <a:t>IR-6</a:t>
                </a:r>
              </a:p>
              <a:p>
                <a:pPr marL="285750" indent="-285750">
                  <a:spcAft>
                    <a:spcPts val="600"/>
                  </a:spcAft>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C fiber target to ensure </a:t>
                </a:r>
                <a14:m>
                  <m:oMath xmlns:m="http://schemas.openxmlformats.org/officeDocument/2006/math">
                    <m:sSub>
                      <m:sSubPr>
                        <m:ctrlPr>
                          <a:rPr lang="en-US" sz="1400" i="1">
                            <a:solidFill>
                              <a:srgbClr val="FF0000"/>
                            </a:solidFill>
                            <a:latin typeface="Cambria Math" panose="02040503050406030204" pitchFamily="18" charset="0"/>
                            <a:cs typeface="Arial" panose="020B0604020202020204" pitchFamily="34" charset="0"/>
                          </a:rPr>
                        </m:ctrlPr>
                      </m:sSubPr>
                      <m:e>
                        <m:r>
                          <a:rPr lang="en-US" sz="1400" i="1">
                            <a:solidFill>
                              <a:srgbClr val="FF0000"/>
                            </a:solidFill>
                            <a:latin typeface="Cambria Math" panose="02040503050406030204" pitchFamily="18" charset="0"/>
                            <a:cs typeface="Arial" panose="020B0604020202020204" pitchFamily="34" charset="0"/>
                          </a:rPr>
                          <m:t>𝑃</m:t>
                        </m:r>
                      </m:e>
                      <m:sub>
                        <m:r>
                          <a:rPr lang="en-US" sz="1400" i="1">
                            <a:solidFill>
                              <a:srgbClr val="FF0000"/>
                            </a:solidFill>
                            <a:latin typeface="Cambria Math" panose="02040503050406030204" pitchFamily="18" charset="0"/>
                            <a:cs typeface="Arial" panose="020B0604020202020204" pitchFamily="34" charset="0"/>
                          </a:rPr>
                          <m:t>𝑥</m:t>
                        </m:r>
                        <m:r>
                          <a:rPr lang="en-US" sz="1400" i="1">
                            <a:solidFill>
                              <a:srgbClr val="FF0000"/>
                            </a:solidFill>
                            <a:latin typeface="Cambria Math" panose="02040503050406030204" pitchFamily="18" charset="0"/>
                            <a:cs typeface="Arial" panose="020B0604020202020204" pitchFamily="34" charset="0"/>
                          </a:rPr>
                          <m:t>,</m:t>
                        </m:r>
                        <m:r>
                          <a:rPr lang="en-US" sz="1400" i="1">
                            <a:solidFill>
                              <a:srgbClr val="FF0000"/>
                            </a:solidFill>
                            <a:latin typeface="Cambria Math" panose="02040503050406030204" pitchFamily="18" charset="0"/>
                            <a:cs typeface="Arial" panose="020B0604020202020204" pitchFamily="34" charset="0"/>
                          </a:rPr>
                          <m:t>𝑦</m:t>
                        </m:r>
                      </m:sub>
                    </m:sSub>
                    <m:r>
                      <a:rPr lang="en-US" sz="1400" i="1">
                        <a:solidFill>
                          <a:srgbClr val="FF0000"/>
                        </a:solidFill>
                        <a:latin typeface="Cambria Math" panose="02040503050406030204" pitchFamily="18" charset="0"/>
                        <a:cs typeface="Arial" panose="020B0604020202020204" pitchFamily="34" charset="0"/>
                      </a:rPr>
                      <m:t>=</m:t>
                    </m:r>
                    <m:r>
                      <a:rPr lang="en-US" sz="1400" i="1">
                        <a:solidFill>
                          <a:srgbClr val="FF0000"/>
                        </a:solidFill>
                        <a:latin typeface="Cambria Math" panose="02040503050406030204" pitchFamily="18" charset="0"/>
                        <a:ea typeface="Cambria Math" panose="02040503050406030204" pitchFamily="18" charset="0"/>
                        <a:cs typeface="Arial" panose="020B0604020202020204" pitchFamily="34" charset="0"/>
                      </a:rPr>
                      <m:t>0</m:t>
                    </m:r>
                  </m:oMath>
                </a14:m>
                <a:endParaRPr lang="en-US" sz="1400" b="1" dirty="0">
                  <a:solidFill>
                    <a:srgbClr val="FF0000"/>
                  </a:solidFill>
                  <a:latin typeface="Arial" panose="020B0604020202020204" pitchFamily="34" charset="0"/>
                  <a:cs typeface="Arial" panose="020B0604020202020204" pitchFamily="34" charset="0"/>
                </a:endParaRPr>
              </a:p>
            </p:txBody>
          </p:sp>
        </mc:Choice>
        <mc:Fallback xmlns="">
          <p:sp>
            <p:nvSpPr>
              <p:cNvPr id="58" name="TextBox 57">
                <a:extLst>
                  <a:ext uri="{FF2B5EF4-FFF2-40B4-BE49-F238E27FC236}">
                    <a16:creationId xmlns:a16="http://schemas.microsoft.com/office/drawing/2014/main" id="{6480C2E5-451C-4551-EB48-370F3ADF3562}"/>
                  </a:ext>
                </a:extLst>
              </p:cNvPr>
              <p:cNvSpPr txBox="1">
                <a:spLocks noRot="1" noChangeAspect="1" noMove="1" noResize="1" noEditPoints="1" noAdjustHandles="1" noChangeArrowheads="1" noChangeShapeType="1" noTextEdit="1"/>
              </p:cNvSpPr>
              <p:nvPr/>
            </p:nvSpPr>
            <p:spPr>
              <a:xfrm>
                <a:off x="8658922" y="2966768"/>
                <a:ext cx="3255074" cy="2063706"/>
              </a:xfrm>
              <a:prstGeom prst="rect">
                <a:avLst/>
              </a:prstGeom>
              <a:blipFill>
                <a:blip r:embed="rId5"/>
                <a:stretch>
                  <a:fillRect/>
                </a:stretch>
              </a:blipFill>
              <a:ln w="12700">
                <a:solidFill>
                  <a:srgbClr val="FF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9" name="TextBox 58">
            <a:extLst>
              <a:ext uri="{FF2B5EF4-FFF2-40B4-BE49-F238E27FC236}">
                <a16:creationId xmlns:a16="http://schemas.microsoft.com/office/drawing/2014/main" id="{D8F43B55-27C4-3A61-8B54-AEF86B5864B8}"/>
              </a:ext>
            </a:extLst>
          </p:cNvPr>
          <p:cNvSpPr txBox="1"/>
          <p:nvPr/>
        </p:nvSpPr>
        <p:spPr>
          <a:xfrm>
            <a:off x="304800" y="2059228"/>
            <a:ext cx="3255074" cy="1969770"/>
          </a:xfrm>
          <a:prstGeom prst="rect">
            <a:avLst/>
          </a:prstGeom>
          <a:solidFill>
            <a:schemeClr val="bg1"/>
          </a:solidFill>
          <a:ln w="12700">
            <a:solidFill>
              <a:srgbClr val="00B050"/>
            </a:solid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600" b="1" dirty="0">
                <a:solidFill>
                  <a:srgbClr val="00B050"/>
                </a:solidFill>
                <a:latin typeface="Arial" panose="020B0604020202020204" pitchFamily="34" charset="0"/>
                <a:cs typeface="Arial" panose="020B0604020202020204" pitchFamily="34" charset="0"/>
              </a:rPr>
              <a:t>IR-6</a:t>
            </a:r>
          </a:p>
          <a:p>
            <a:pPr>
              <a:spcAft>
                <a:spcPts val="600"/>
              </a:spcAft>
            </a:pPr>
            <a:r>
              <a:rPr lang="en-US" sz="1600" dirty="0">
                <a:solidFill>
                  <a:srgbClr val="00B050"/>
                </a:solidFill>
                <a:latin typeface="Arial" panose="020B0604020202020204" pitchFamily="34" charset="0"/>
                <a:cs typeface="Arial" panose="020B0604020202020204" pitchFamily="34" charset="0"/>
              </a:rPr>
              <a:t>Local polarimetry</a:t>
            </a:r>
          </a:p>
          <a:p>
            <a:pPr marL="285750" indent="-285750">
              <a:spcAft>
                <a:spcPts val="600"/>
              </a:spcAft>
              <a:buFont typeface="Arial" panose="020B0604020202020204" pitchFamily="34" charset="0"/>
              <a:buChar char="•"/>
            </a:pPr>
            <a:r>
              <a:rPr lang="en-US" sz="1400" dirty="0">
                <a:solidFill>
                  <a:srgbClr val="00B050"/>
                </a:solidFill>
                <a:latin typeface="Arial" panose="020B0604020202020204" pitchFamily="34" charset="0"/>
                <a:cs typeface="Arial" panose="020B0604020202020204" pitchFamily="34" charset="0"/>
              </a:rPr>
              <a:t>Inside spin rotators</a:t>
            </a:r>
          </a:p>
          <a:p>
            <a:pPr marL="285750" indent="-285750">
              <a:spcAft>
                <a:spcPts val="600"/>
              </a:spcAft>
              <a:buFont typeface="Arial" panose="020B0604020202020204" pitchFamily="34" charset="0"/>
              <a:buChar char="•"/>
            </a:pPr>
            <a:r>
              <a:rPr lang="en-US" sz="1400" dirty="0">
                <a:solidFill>
                  <a:srgbClr val="00B050"/>
                </a:solidFill>
                <a:latin typeface="Arial" panose="020B0604020202020204" pitchFamily="34" charset="0"/>
                <a:cs typeface="Arial" panose="020B0604020202020204" pitchFamily="34" charset="0"/>
              </a:rPr>
              <a:t>Fiber target for hadron polarization orientation</a:t>
            </a:r>
          </a:p>
          <a:p>
            <a:pPr marL="285750" indent="-285750">
              <a:spcAft>
                <a:spcPts val="600"/>
              </a:spcAft>
              <a:buFont typeface="Arial" panose="020B0604020202020204" pitchFamily="34" charset="0"/>
              <a:buChar char="•"/>
            </a:pPr>
            <a:r>
              <a:rPr lang="en-US" sz="1400" dirty="0">
                <a:solidFill>
                  <a:srgbClr val="00B050"/>
                </a:solidFill>
                <a:latin typeface="Arial" panose="020B0604020202020204" pitchFamily="34" charset="0"/>
                <a:cs typeface="Arial" panose="020B0604020202020204" pitchFamily="34" charset="0"/>
              </a:rPr>
              <a:t>Compton backscattering for electron polarization (ESR)</a:t>
            </a:r>
          </a:p>
        </p:txBody>
      </p:sp>
      <p:cxnSp>
        <p:nvCxnSpPr>
          <p:cNvPr id="60" name="Connector: Elbow 31">
            <a:extLst>
              <a:ext uri="{FF2B5EF4-FFF2-40B4-BE49-F238E27FC236}">
                <a16:creationId xmlns:a16="http://schemas.microsoft.com/office/drawing/2014/main" id="{DBF734F4-CB08-AC9F-A9C5-165ED07650FD}"/>
              </a:ext>
            </a:extLst>
          </p:cNvPr>
          <p:cNvCxnSpPr>
            <a:cxnSpLocks/>
            <a:stCxn id="58" idx="2"/>
            <a:endCxn id="6" idx="4"/>
          </p:cNvCxnSpPr>
          <p:nvPr/>
        </p:nvCxnSpPr>
        <p:spPr>
          <a:xfrm rot="5400000" flipH="1">
            <a:off x="8467757" y="3211772"/>
            <a:ext cx="114322" cy="3523083"/>
          </a:xfrm>
          <a:prstGeom prst="bentConnector3">
            <a:avLst>
              <a:gd name="adj1" fmla="val -199962"/>
            </a:avLst>
          </a:prstGeom>
          <a:ln w="38100">
            <a:solidFill>
              <a:srgbClr val="FF0000"/>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Connector: Elbow 32">
            <a:extLst>
              <a:ext uri="{FF2B5EF4-FFF2-40B4-BE49-F238E27FC236}">
                <a16:creationId xmlns:a16="http://schemas.microsoft.com/office/drawing/2014/main" id="{0272B684-AA83-7241-F9BF-8ED32AA54F5A}"/>
              </a:ext>
            </a:extLst>
          </p:cNvPr>
          <p:cNvCxnSpPr>
            <a:cxnSpLocks/>
            <a:stCxn id="59" idx="2"/>
          </p:cNvCxnSpPr>
          <p:nvPr/>
        </p:nvCxnSpPr>
        <p:spPr>
          <a:xfrm rot="16200000" flipH="1">
            <a:off x="3058817" y="2902518"/>
            <a:ext cx="1092003" cy="3344962"/>
          </a:xfrm>
          <a:prstGeom prst="bentConnector2">
            <a:avLst/>
          </a:prstGeom>
          <a:ln w="38100">
            <a:solidFill>
              <a:srgbClr val="00B050"/>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5FF1F47-0D17-0AB0-7766-1D8866389BC9}"/>
              </a:ext>
            </a:extLst>
          </p:cNvPr>
          <p:cNvSpPr>
            <a:spLocks noChangeAspect="1"/>
          </p:cNvSpPr>
          <p:nvPr/>
        </p:nvSpPr>
        <p:spPr>
          <a:xfrm>
            <a:off x="7924800" y="4095382"/>
            <a:ext cx="429621" cy="429621"/>
          </a:xfrm>
          <a:prstGeom prst="ellipse">
            <a:avLst/>
          </a:prstGeom>
          <a:noFill/>
          <a:ln w="38100">
            <a:solidFill>
              <a:srgbClr val="7030A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2A159F1-E747-AECA-32E9-7BC496D789F9}"/>
              </a:ext>
            </a:extLst>
          </p:cNvPr>
          <p:cNvSpPr txBox="1"/>
          <p:nvPr/>
        </p:nvSpPr>
        <p:spPr>
          <a:xfrm>
            <a:off x="8658922" y="2049994"/>
            <a:ext cx="3255074" cy="846386"/>
          </a:xfrm>
          <a:prstGeom prst="rect">
            <a:avLst/>
          </a:prstGeom>
          <a:solidFill>
            <a:schemeClr val="bg1"/>
          </a:solidFill>
          <a:ln w="12700">
            <a:solidFill>
              <a:srgbClr val="7030A0"/>
            </a:solid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600" b="1" dirty="0">
                <a:solidFill>
                  <a:srgbClr val="7030A0"/>
                </a:solidFill>
                <a:latin typeface="Arial" panose="020B0604020202020204" pitchFamily="34" charset="0"/>
                <a:cs typeface="Arial" panose="020B0604020202020204" pitchFamily="34" charset="0"/>
              </a:rPr>
              <a:t>RCS</a:t>
            </a:r>
          </a:p>
          <a:p>
            <a:pPr marL="285750" indent="-285750">
              <a:spcAft>
                <a:spcPts val="600"/>
              </a:spcAft>
              <a:buFont typeface="Arial" panose="020B0604020202020204" pitchFamily="34" charset="0"/>
              <a:buChar char="•"/>
            </a:pPr>
            <a:r>
              <a:rPr lang="en-US" sz="1400" dirty="0">
                <a:solidFill>
                  <a:srgbClr val="7030A0"/>
                </a:solidFill>
                <a:latin typeface="Arial" panose="020B0604020202020204" pitchFamily="34" charset="0"/>
                <a:cs typeface="Arial" panose="020B0604020202020204" pitchFamily="34" charset="0"/>
              </a:rPr>
              <a:t>Compton backscattering for electron polarization</a:t>
            </a:r>
          </a:p>
        </p:txBody>
      </p:sp>
      <p:cxnSp>
        <p:nvCxnSpPr>
          <p:cNvPr id="64" name="Connector: Elbow 31">
            <a:extLst>
              <a:ext uri="{FF2B5EF4-FFF2-40B4-BE49-F238E27FC236}">
                <a16:creationId xmlns:a16="http://schemas.microsoft.com/office/drawing/2014/main" id="{E9BDF990-9777-A54D-633C-6F2912D8DC67}"/>
              </a:ext>
            </a:extLst>
          </p:cNvPr>
          <p:cNvCxnSpPr>
            <a:cxnSpLocks/>
            <a:stCxn id="63" idx="1"/>
            <a:endCxn id="62" idx="0"/>
          </p:cNvCxnSpPr>
          <p:nvPr/>
        </p:nvCxnSpPr>
        <p:spPr>
          <a:xfrm rot="10800000" flipV="1">
            <a:off x="8139612" y="2473186"/>
            <a:ext cx="519311" cy="1622195"/>
          </a:xfrm>
          <a:prstGeom prst="bentConnector2">
            <a:avLst/>
          </a:prstGeom>
          <a:ln w="38100">
            <a:solidFill>
              <a:srgbClr val="7030A0"/>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B04355B-672B-64D6-0FFC-8F219509EDEC}"/>
              </a:ext>
            </a:extLst>
          </p:cNvPr>
          <p:cNvSpPr/>
          <p:nvPr/>
        </p:nvSpPr>
        <p:spPr>
          <a:xfrm rot="1100837">
            <a:off x="5275149" y="4817949"/>
            <a:ext cx="725152" cy="725152"/>
          </a:xfrm>
          <a:prstGeom prst="ellipse">
            <a:avLst/>
          </a:prstGeom>
          <a:noFill/>
          <a:ln w="38100">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Connector: Elbow 31">
            <a:extLst>
              <a:ext uri="{FF2B5EF4-FFF2-40B4-BE49-F238E27FC236}">
                <a16:creationId xmlns:a16="http://schemas.microsoft.com/office/drawing/2014/main" id="{942386EE-CB1A-35BE-96C2-DAA21064F0A6}"/>
              </a:ext>
            </a:extLst>
          </p:cNvPr>
          <p:cNvCxnSpPr>
            <a:cxnSpLocks/>
            <a:stCxn id="58" idx="2"/>
          </p:cNvCxnSpPr>
          <p:nvPr/>
        </p:nvCxnSpPr>
        <p:spPr>
          <a:xfrm rot="5400000">
            <a:off x="8125416" y="3096757"/>
            <a:ext cx="227326" cy="4094760"/>
          </a:xfrm>
          <a:prstGeom prst="bentConnector2">
            <a:avLst/>
          </a:prstGeom>
          <a:ln w="38100">
            <a:solidFill>
              <a:srgbClr val="FF0000"/>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730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9</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1668405"/>
              </a:xfrm>
              <a:prstGeom prst="rect">
                <a:avLst/>
              </a:prstGeom>
              <a:noFill/>
            </p:spPr>
            <p:txBody>
              <a:bodyPr wrap="square" rtlCol="0">
                <a:spAutoFit/>
              </a:bodyPr>
              <a:lstStyle/>
              <a:p>
                <a:pPr>
                  <a:spcAft>
                    <a:spcPts val="600"/>
                  </a:spcAft>
                </a:pPr>
                <a:r>
                  <a:rPr lang="en-US" dirty="0"/>
                  <a:t>The electron has a magnetic moment which is related to an intrinsic angular momentum, </a:t>
                </a:r>
                <a14:m>
                  <m:oMath xmlns:m="http://schemas.openxmlformats.org/officeDocument/2006/math">
                    <m:r>
                      <a:rPr lang="en-US" i="1" dirty="0" smtClean="0">
                        <a:latin typeface="Cambria Math" panose="02040503050406030204" pitchFamily="18" charset="0"/>
                      </a:rPr>
                      <m:t>𝑠</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b="0" i="1" dirty="0" smtClean="0">
                        <a:latin typeface="Cambria Math" panose="02040503050406030204" pitchFamily="18" charset="0"/>
                      </a:rPr>
                      <m:t>ℏ</m:t>
                    </m:r>
                  </m:oMath>
                </a14:m>
                <a:r>
                  <a:rPr lang="en-US" dirty="0"/>
                  <a:t>.</a:t>
                </a:r>
              </a:p>
              <a:p>
                <a:pPr>
                  <a:spcAft>
                    <a:spcPts val="600"/>
                  </a:spcAft>
                </a:pPr>
                <a:r>
                  <a:rPr lang="en-US" dirty="0"/>
                  <a:t>It introduces a fine splitting of the energy levels.</a:t>
                </a:r>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1668405"/>
              </a:xfrm>
              <a:prstGeom prst="rect">
                <a:avLst/>
              </a:prstGeom>
              <a:blipFill>
                <a:blip r:embed="rId3"/>
                <a:stretch>
                  <a:fillRect l="-1442" t="-1825" r="-321" b="-474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6781800" y="5486400"/>
            <a:ext cx="109728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5307186" y="5245015"/>
                <a:ext cx="5487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𝑛</m:t>
                      </m:r>
                      <m:r>
                        <a:rPr lang="en-US" sz="1600" b="0" i="1" dirty="0" smtClean="0">
                          <a:latin typeface="Cambria Math" panose="02040503050406030204" pitchFamily="18" charset="0"/>
                        </a:rPr>
                        <m:t>=1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𝑙</m:t>
                      </m:r>
                      <m:r>
                        <a:rPr lang="en-US" sz="1600" i="1" dirty="0" smtClean="0">
                          <a:latin typeface="Cambria Math" panose="02040503050406030204" pitchFamily="18" charset="0"/>
                        </a:rPr>
                        <m:t>=0</m:t>
                      </m:r>
                    </m:oMath>
                  </m:oMathPara>
                </a14:m>
                <a:endParaRPr lang="en-US" sz="16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5307186" y="5245015"/>
                <a:ext cx="548740" cy="492443"/>
              </a:xfrm>
              <a:prstGeom prst="rect">
                <a:avLst/>
              </a:prstGeom>
              <a:blipFill>
                <a:blip r:embed="rId4"/>
                <a:stretch>
                  <a:fillRect l="-5556" r="-6667"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5943600" y="53771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5943600" y="5377190"/>
                <a:ext cx="886781" cy="261610"/>
              </a:xfrm>
              <a:prstGeom prst="rect">
                <a:avLst/>
              </a:prstGeom>
              <a:blipFill>
                <a:blip r:embed="rId5"/>
                <a:stretch>
                  <a:fillRect/>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6"/>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381000" y="3657600"/>
                <a:ext cx="1009828" cy="276999"/>
              </a:xfrm>
              <a:prstGeom prst="rect">
                <a:avLst/>
              </a:prstGeom>
              <a:noFill/>
            </p:spPr>
            <p:txBody>
              <a:bodyPr wrap="none" lIns="0" tIns="0" rIns="0" bIns="0" rtlCol="0">
                <a:spAutoFit/>
              </a:bodyPr>
              <a:lstStyle/>
              <a:p>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a14:m>
                <a:r>
                  <a:rPr lang="en-US" dirty="0">
                    <a:solidFill>
                      <a:srgbClr val="C00000"/>
                    </a:solidFill>
                  </a:rPr>
                  <a:t>/2</a:t>
                </a: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381000" y="3657600"/>
                <a:ext cx="1009828" cy="276999"/>
              </a:xfrm>
              <a:prstGeom prst="rect">
                <a:avLst/>
              </a:prstGeom>
              <a:blipFill>
                <a:blip r:embed="rId7"/>
                <a:stretch>
                  <a:fillRect l="-6061" t="-28889" r="-1333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381000" y="5590401"/>
                <a:ext cx="1097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381000" y="5590401"/>
                <a:ext cx="1097993" cy="276999"/>
              </a:xfrm>
              <a:prstGeom prst="rect">
                <a:avLst/>
              </a:prstGeom>
              <a:blipFill>
                <a:blip r:embed="rId8"/>
                <a:stretch>
                  <a:fillRect l="-2778" t="-2174" r="-5000" b="-32609"/>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4E526301-65DC-C476-CC54-350B7BAC43CB}"/>
              </a:ext>
            </a:extLst>
          </p:cNvPr>
          <p:cNvCxnSpPr>
            <a:cxnSpLocks/>
          </p:cNvCxnSpPr>
          <p:nvPr/>
        </p:nvCxnSpPr>
        <p:spPr>
          <a:xfrm>
            <a:off x="8275320" y="5257800"/>
            <a:ext cx="109728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8367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836704" cy="276999"/>
              </a:xfrm>
              <a:prstGeom prst="rect">
                <a:avLst/>
              </a:prstGeom>
              <a:blipFill>
                <a:blip r:embed="rId9"/>
                <a:stretch>
                  <a:fillRect l="-3650" t="-4444" r="-6569" b="-33333"/>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EF2C617F-C4D5-AF5E-06C3-0E5EB5E436C2}"/>
              </a:ext>
            </a:extLst>
          </p:cNvPr>
          <p:cNvCxnSpPr/>
          <p:nvPr/>
        </p:nvCxnSpPr>
        <p:spPr>
          <a:xfrm flipV="1">
            <a:off x="6781800" y="4953000"/>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653D11-EAC7-9C76-1354-0C03F56A995C}"/>
              </a:ext>
            </a:extLst>
          </p:cNvPr>
          <p:cNvCxnSpPr>
            <a:cxnSpLocks/>
          </p:cNvCxnSpPr>
          <p:nvPr/>
        </p:nvCxnSpPr>
        <p:spPr>
          <a:xfrm>
            <a:off x="8275320" y="5715000"/>
            <a:ext cx="1097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6D80C4-1215-478A-8C96-74D9D9B43FFF}"/>
              </a:ext>
            </a:extLst>
          </p:cNvPr>
          <p:cNvCxnSpPr>
            <a:cxnSpLocks/>
          </p:cNvCxnSpPr>
          <p:nvPr/>
        </p:nvCxnSpPr>
        <p:spPr>
          <a:xfrm>
            <a:off x="7879080" y="5486400"/>
            <a:ext cx="39624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7819A25-40DF-DB42-85FC-3A3375B2A9D1}"/>
              </a:ext>
            </a:extLst>
          </p:cNvPr>
          <p:cNvCxnSpPr>
            <a:cxnSpLocks/>
          </p:cNvCxnSpPr>
          <p:nvPr/>
        </p:nvCxnSpPr>
        <p:spPr>
          <a:xfrm flipV="1">
            <a:off x="7879080" y="5257799"/>
            <a:ext cx="396240" cy="228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EC8C478-8683-98BB-7E61-F37D0DED5219}"/>
                  </a:ext>
                </a:extLst>
              </p:cNvPr>
              <p:cNvSpPr txBox="1"/>
              <p:nvPr/>
            </p:nvSpPr>
            <p:spPr>
              <a:xfrm>
                <a:off x="9460274" y="5118556"/>
                <a:ext cx="90518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=−1/2</m:t>
                      </m:r>
                    </m:oMath>
                  </m:oMathPara>
                </a14:m>
                <a:endParaRPr lang="en-US" sz="1400" dirty="0"/>
              </a:p>
            </p:txBody>
          </p:sp>
        </mc:Choice>
        <mc:Fallback xmlns="">
          <p:sp>
            <p:nvSpPr>
              <p:cNvPr id="35" name="TextBox 34">
                <a:extLst>
                  <a:ext uri="{FF2B5EF4-FFF2-40B4-BE49-F238E27FC236}">
                    <a16:creationId xmlns:a16="http://schemas.microsoft.com/office/drawing/2014/main" id="{0EC8C478-8683-98BB-7E61-F37D0DED5219}"/>
                  </a:ext>
                </a:extLst>
              </p:cNvPr>
              <p:cNvSpPr txBox="1">
                <a:spLocks noRot="1" noChangeAspect="1" noMove="1" noResize="1" noEditPoints="1" noAdjustHandles="1" noChangeArrowheads="1" noChangeShapeType="1" noTextEdit="1"/>
              </p:cNvSpPr>
              <p:nvPr/>
            </p:nvSpPr>
            <p:spPr>
              <a:xfrm>
                <a:off x="9460274" y="5118556"/>
                <a:ext cx="905184" cy="215444"/>
              </a:xfrm>
              <a:prstGeom prst="rect">
                <a:avLst/>
              </a:prstGeom>
              <a:blipFill>
                <a:blip r:embed="rId10"/>
                <a:stretch>
                  <a:fillRect l="-2703" r="-4054"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B1F4B57-2FB0-3F7A-BCA0-C2F61557D089}"/>
                  </a:ext>
                </a:extLst>
              </p:cNvPr>
              <p:cNvSpPr txBox="1"/>
              <p:nvPr/>
            </p:nvSpPr>
            <p:spPr>
              <a:xfrm>
                <a:off x="9460274" y="5575756"/>
                <a:ext cx="90518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=+1/2</m:t>
                      </m:r>
                    </m:oMath>
                  </m:oMathPara>
                </a14:m>
                <a:endParaRPr lang="en-US" sz="1400" dirty="0"/>
              </a:p>
            </p:txBody>
          </p:sp>
        </mc:Choice>
        <mc:Fallback xmlns="">
          <p:sp>
            <p:nvSpPr>
              <p:cNvPr id="54" name="TextBox 53">
                <a:extLst>
                  <a:ext uri="{FF2B5EF4-FFF2-40B4-BE49-F238E27FC236}">
                    <a16:creationId xmlns:a16="http://schemas.microsoft.com/office/drawing/2014/main" id="{4B1F4B57-2FB0-3F7A-BCA0-C2F61557D089}"/>
                  </a:ext>
                </a:extLst>
              </p:cNvPr>
              <p:cNvSpPr txBox="1">
                <a:spLocks noRot="1" noChangeAspect="1" noMove="1" noResize="1" noEditPoints="1" noAdjustHandles="1" noChangeArrowheads="1" noChangeShapeType="1" noTextEdit="1"/>
              </p:cNvSpPr>
              <p:nvPr/>
            </p:nvSpPr>
            <p:spPr>
              <a:xfrm>
                <a:off x="9460274" y="5575756"/>
                <a:ext cx="905184" cy="215444"/>
              </a:xfrm>
              <a:prstGeom prst="rect">
                <a:avLst/>
              </a:prstGeom>
              <a:blipFill>
                <a:blip r:embed="rId11"/>
                <a:stretch>
                  <a:fillRect l="-2703" r="-4054"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2BB5835-87D1-3121-B5B7-AB472EA75B61}"/>
                  </a:ext>
                </a:extLst>
              </p:cNvPr>
              <p:cNvSpPr txBox="1"/>
              <p:nvPr/>
            </p:nvSpPr>
            <p:spPr>
              <a:xfrm>
                <a:off x="8392216" y="5307547"/>
                <a:ext cx="1071126" cy="3689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0070C0"/>
                          </a:solidFill>
                          <a:latin typeface="Cambria Math" panose="02040503050406030204" pitchFamily="18" charset="0"/>
                        </a:rPr>
                        <m:t>Δ</m:t>
                      </m:r>
                      <m:r>
                        <a:rPr lang="en-US" sz="1400" b="0" i="1" smtClean="0">
                          <a:solidFill>
                            <a:srgbClr val="0070C0"/>
                          </a:solidFill>
                          <a:latin typeface="Cambria Math" panose="02040503050406030204" pitchFamily="18" charset="0"/>
                        </a:rPr>
                        <m:t>𝑊</m:t>
                      </m:r>
                      <m:r>
                        <a:rPr lang="en-US" sz="1400" b="0" i="1" smtClean="0">
                          <a:solidFill>
                            <a:srgbClr val="0070C0"/>
                          </a:solidFill>
                          <a:latin typeface="Cambria Math" panose="02040503050406030204" pitchFamily="18" charset="0"/>
                        </a:rPr>
                        <m:t>=</m:t>
                      </m:r>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𝑒</m:t>
                          </m:r>
                        </m:num>
                        <m:den>
                          <m:r>
                            <a:rPr lang="en-US" sz="1400" b="0" i="1" smtClean="0">
                              <a:solidFill>
                                <a:srgbClr val="0070C0"/>
                              </a:solidFill>
                              <a:latin typeface="Cambria Math" panose="02040503050406030204" pitchFamily="18" charset="0"/>
                            </a:rPr>
                            <m:t>2</m:t>
                          </m:r>
                          <m:r>
                            <a:rPr lang="en-US" sz="1400" b="0" i="1" smtClean="0">
                              <a:solidFill>
                                <a:srgbClr val="0070C0"/>
                              </a:solidFill>
                              <a:latin typeface="Cambria Math" panose="02040503050406030204" pitchFamily="18" charset="0"/>
                            </a:rPr>
                            <m:t>𝑚</m:t>
                          </m:r>
                        </m:den>
                      </m:f>
                      <m:r>
                        <a:rPr lang="en-US" sz="1400" b="0" i="1" smtClean="0">
                          <a:solidFill>
                            <a:srgbClr val="0070C0"/>
                          </a:solidFill>
                          <a:latin typeface="Cambria Math" panose="02040503050406030204" pitchFamily="18" charset="0"/>
                        </a:rPr>
                        <m:t>ℏ</m:t>
                      </m:r>
                      <m:r>
                        <a:rPr lang="en-US" sz="1400" b="0" i="1" smtClean="0">
                          <a:solidFill>
                            <a:srgbClr val="0070C0"/>
                          </a:solidFill>
                          <a:latin typeface="Cambria Math" panose="02040503050406030204" pitchFamily="18" charset="0"/>
                        </a:rPr>
                        <m:t>𝐵</m:t>
                      </m:r>
                    </m:oMath>
                  </m:oMathPara>
                </a14:m>
                <a:endParaRPr lang="en-US" sz="1400" dirty="0">
                  <a:solidFill>
                    <a:srgbClr val="0070C0"/>
                  </a:solidFill>
                </a:endParaRPr>
              </a:p>
            </p:txBody>
          </p:sp>
        </mc:Choice>
        <mc:Fallback xmlns="">
          <p:sp>
            <p:nvSpPr>
              <p:cNvPr id="36" name="TextBox 35">
                <a:extLst>
                  <a:ext uri="{FF2B5EF4-FFF2-40B4-BE49-F238E27FC236}">
                    <a16:creationId xmlns:a16="http://schemas.microsoft.com/office/drawing/2014/main" id="{02BB5835-87D1-3121-B5B7-AB472EA75B61}"/>
                  </a:ext>
                </a:extLst>
              </p:cNvPr>
              <p:cNvSpPr txBox="1">
                <a:spLocks noRot="1" noChangeAspect="1" noMove="1" noResize="1" noEditPoints="1" noAdjustHandles="1" noChangeArrowheads="1" noChangeShapeType="1" noTextEdit="1"/>
              </p:cNvSpPr>
              <p:nvPr/>
            </p:nvSpPr>
            <p:spPr>
              <a:xfrm>
                <a:off x="8392216" y="5307547"/>
                <a:ext cx="1071126" cy="368947"/>
              </a:xfrm>
              <a:prstGeom prst="rect">
                <a:avLst/>
              </a:prstGeom>
              <a:blipFill>
                <a:blip r:embed="rId12"/>
                <a:stretch>
                  <a:fillRect l="-3429" r="-285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E05B2D9-316A-2E9A-FFA8-D9775A3249C8}"/>
                  </a:ext>
                </a:extLst>
              </p:cNvPr>
              <p:cNvSpPr txBox="1"/>
              <p:nvPr/>
            </p:nvSpPr>
            <p:spPr>
              <a:xfrm>
                <a:off x="6858000" y="4828401"/>
                <a:ext cx="2815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𝑊</m:t>
                      </m:r>
                    </m:oMath>
                  </m:oMathPara>
                </a14:m>
                <a:endParaRPr lang="en-US" dirty="0">
                  <a:solidFill>
                    <a:srgbClr val="0070C0"/>
                  </a:solidFill>
                </a:endParaRPr>
              </a:p>
            </p:txBody>
          </p:sp>
        </mc:Choice>
        <mc:Fallback xmlns="">
          <p:sp>
            <p:nvSpPr>
              <p:cNvPr id="42" name="TextBox 41">
                <a:extLst>
                  <a:ext uri="{FF2B5EF4-FFF2-40B4-BE49-F238E27FC236}">
                    <a16:creationId xmlns:a16="http://schemas.microsoft.com/office/drawing/2014/main" id="{AE05B2D9-316A-2E9A-FFA8-D9775A3249C8}"/>
                  </a:ext>
                </a:extLst>
              </p:cNvPr>
              <p:cNvSpPr txBox="1">
                <a:spLocks noRot="1" noChangeAspect="1" noMove="1" noResize="1" noEditPoints="1" noAdjustHandles="1" noChangeArrowheads="1" noChangeShapeType="1" noTextEdit="1"/>
              </p:cNvSpPr>
              <p:nvPr/>
            </p:nvSpPr>
            <p:spPr>
              <a:xfrm>
                <a:off x="6858000" y="4828401"/>
                <a:ext cx="281552" cy="276999"/>
              </a:xfrm>
              <a:prstGeom prst="rect">
                <a:avLst/>
              </a:prstGeom>
              <a:blipFill>
                <a:blip r:embed="rId13"/>
                <a:stretch>
                  <a:fillRect l="-19565" r="-15217" b="-6522"/>
                </a:stretch>
              </a:blipFill>
            </p:spPr>
            <p:txBody>
              <a:bodyPr/>
              <a:lstStyle/>
              <a:p>
                <a:r>
                  <a:rPr lang="en-US">
                    <a:noFill/>
                  </a:rPr>
                  <a:t> </a:t>
                </a:r>
              </a:p>
            </p:txBody>
          </p:sp>
        </mc:Fallback>
      </mc:AlternateContent>
    </p:spTree>
    <p:extLst>
      <p:ext uri="{BB962C8B-B14F-4D97-AF65-F5344CB8AC3E}">
        <p14:creationId xmlns:p14="http://schemas.microsoft.com/office/powerpoint/2010/main" val="505899306"/>
      </p:ext>
    </p:extLst>
  </p:cSld>
  <p:clrMapOvr>
    <a:masterClrMapping/>
  </p:clrMapOvr>
</p:sld>
</file>

<file path=ppt/theme/theme1.xml><?xml version="1.0" encoding="utf-8"?>
<a:theme xmlns:a="http://schemas.openxmlformats.org/drawingml/2006/main" name="TND_20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126363</TotalTime>
  <Words>4791</Words>
  <Application>Microsoft Office PowerPoint</Application>
  <PresentationFormat>Widescreen</PresentationFormat>
  <Paragraphs>921</Paragraphs>
  <Slides>80</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Arial</vt:lpstr>
      <vt:lpstr>Arial Black</vt:lpstr>
      <vt:lpstr>Calibri</vt:lpstr>
      <vt:lpstr>Calibri Light</vt:lpstr>
      <vt:lpstr>Cambria Math</vt:lpstr>
      <vt:lpstr>Courier New</vt:lpstr>
      <vt:lpstr>Symbol</vt:lpstr>
      <vt:lpstr>URWPalladioL-Ital</vt:lpstr>
      <vt:lpstr>URWPalladioL-Roma</vt:lpstr>
      <vt:lpstr>Wingdings</vt:lpstr>
      <vt:lpstr>TND_2020</vt:lpstr>
      <vt:lpstr>PowerPoint Presentation</vt:lpstr>
      <vt:lpstr>Outline</vt:lpstr>
      <vt:lpstr>The Electron-Ion Collider</vt:lpstr>
      <vt:lpstr>What is Polarization?</vt:lpstr>
      <vt:lpstr>The Figure of Merit</vt:lpstr>
      <vt:lpstr>PowerPoint Presentation</vt:lpstr>
      <vt:lpstr>The Bohr Model of Hydrogen Atoms</vt:lpstr>
      <vt:lpstr>Space Quantization</vt:lpstr>
      <vt:lpstr>Space Quantization</vt:lpstr>
      <vt:lpstr>Space Quantization</vt:lpstr>
      <vt:lpstr>Spin Polarized Protons</vt:lpstr>
      <vt:lpstr>Spin Polarized Protons</vt:lpstr>
      <vt:lpstr>Spin Polarized Protons</vt:lpstr>
      <vt:lpstr>An Advanced Polarized Proton Source</vt:lpstr>
      <vt:lpstr>Particle Beam Optics</vt:lpstr>
      <vt:lpstr>Particle Beam Optics</vt:lpstr>
      <vt:lpstr>Particle Beam Optics</vt:lpstr>
      <vt:lpstr>Depolarizing Resonances</vt:lpstr>
      <vt:lpstr>Example: COSY</vt:lpstr>
      <vt:lpstr>Example: COSY</vt:lpstr>
      <vt:lpstr>The Relativistic Heavy Ion Collider</vt:lpstr>
      <vt:lpstr>Spin Resonances in RHIC</vt:lpstr>
      <vt:lpstr>Resonance Mitigation </vt:lpstr>
      <vt:lpstr>Spin Motion through Siberian Snake</vt:lpstr>
      <vt:lpstr>RHIC Proton Polarization</vt:lpstr>
      <vt:lpstr>Spin Motion through a Spin Rotator</vt:lpstr>
      <vt:lpstr>Recap: Requirements for Polarimetry</vt:lpstr>
      <vt:lpstr>PowerPoint Presentation</vt:lpstr>
      <vt:lpstr>PowerPoint Presentation</vt:lpstr>
      <vt:lpstr>Particle Bunches</vt:lpstr>
      <vt:lpstr>Polarization Measurement</vt:lpstr>
      <vt:lpstr>The Right Frame</vt:lpstr>
      <vt:lpstr>Polarized Observables</vt:lpstr>
      <vt:lpstr>Polarized Observables</vt:lpstr>
      <vt:lpstr>Transverse Single-Spin Asymmetries</vt:lpstr>
      <vt:lpstr>Elastic p+p Scattering</vt:lpstr>
      <vt:lpstr>Elastic p+p Scattering</vt:lpstr>
      <vt:lpstr>Elastic Scattering at RHIC energies</vt:lpstr>
      <vt:lpstr>Elastic Scattering at RHIC energies</vt:lpstr>
      <vt:lpstr>An Absolute Polarimeter at RHIC</vt:lpstr>
      <vt:lpstr>An Absolute Polarimeter at RHIC</vt:lpstr>
      <vt:lpstr>Proton Recoil Measurement</vt:lpstr>
      <vt:lpstr>Proton Recoil Measurement</vt:lpstr>
      <vt:lpstr>Absolute Beam Polarization</vt:lpstr>
      <vt:lpstr>RHIC Overview</vt:lpstr>
      <vt:lpstr>RHIC Operations</vt:lpstr>
      <vt:lpstr>RHIC Polarimeters</vt:lpstr>
      <vt:lpstr>Fiber Target Polarimeters</vt:lpstr>
      <vt:lpstr>Polarization Decay</vt:lpstr>
      <vt:lpstr>Polarization Decay</vt:lpstr>
      <vt:lpstr>Polarization Profile</vt:lpstr>
      <vt:lpstr>Limitations of the Measurement</vt:lpstr>
      <vt:lpstr>Fiber Targets and High Energy Beams</vt:lpstr>
      <vt:lpstr>Local Polarimetry at RHIC</vt:lpstr>
      <vt:lpstr>Potential for Future Applications</vt:lpstr>
      <vt:lpstr>From RHIC to EIC</vt:lpstr>
      <vt:lpstr>From RHIC to EIC</vt:lpstr>
      <vt:lpstr>Polarized Light Ion Beams</vt:lpstr>
      <vt:lpstr>Summary: Hadron Polarimetry for EIC</vt:lpstr>
      <vt:lpstr>PowerPoint Presentation</vt:lpstr>
      <vt:lpstr>Recap: Requirements for Polarimetry</vt:lpstr>
      <vt:lpstr>Synchrotron Radiation</vt:lpstr>
      <vt:lpstr>Synchrotron Radiation</vt:lpstr>
      <vt:lpstr>Electrons Are Not Hadrons</vt:lpstr>
      <vt:lpstr>Mott Scattering</vt:lpstr>
      <vt:lpstr>Møller Scattering</vt:lpstr>
      <vt:lpstr>Møller Scattering</vt:lpstr>
      <vt:lpstr>Compton Scattering</vt:lpstr>
      <vt:lpstr>Polarized Compton Scattering at High Energies</vt:lpstr>
      <vt:lpstr>Transverse Electron Polarization</vt:lpstr>
      <vt:lpstr>Components for Compton Measurements</vt:lpstr>
      <vt:lpstr>Compton Polarimeters</vt:lpstr>
      <vt:lpstr>ILC Design</vt:lpstr>
      <vt:lpstr>JLAB Hall C Compton Electron Detector</vt:lpstr>
      <vt:lpstr>LASER Requirements for the EIC</vt:lpstr>
      <vt:lpstr>Compton Asymmetries at the EIC</vt:lpstr>
      <vt:lpstr>The EIC Compton Polarimeter </vt:lpstr>
      <vt:lpstr>Compton Detectors</vt:lpstr>
      <vt:lpstr>PowerPoint Presentation</vt:lpstr>
      <vt:lpstr>A Polarized Electron-Ion Collider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Transverse Single Spin Asymmetries in W-Boson Production</dc:title>
  <dc:creator>Oleg Eyser</dc:creator>
  <cp:lastModifiedBy>Eyser, Kjeld Oleg</cp:lastModifiedBy>
  <cp:revision>20</cp:revision>
  <dcterms:created xsi:type="dcterms:W3CDTF">2019-11-07T21:24:57Z</dcterms:created>
  <dcterms:modified xsi:type="dcterms:W3CDTF">2025-06-12T15:19:03Z</dcterms:modified>
</cp:coreProperties>
</file>