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9" r:id="rId4"/>
    <p:sldId id="272" r:id="rId5"/>
    <p:sldId id="260" r:id="rId6"/>
    <p:sldId id="261" r:id="rId7"/>
    <p:sldId id="262" r:id="rId8"/>
    <p:sldId id="264" r:id="rId9"/>
    <p:sldId id="265" r:id="rId10"/>
    <p:sldId id="266" r:id="rId11"/>
    <p:sldId id="267" r:id="rId12"/>
    <p:sldId id="273" r:id="rId13"/>
    <p:sldId id="274" r:id="rId14"/>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1pPr>
    <a:lvl2pPr marL="0" marR="0" indent="3429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2pPr>
    <a:lvl3pPr marL="0" marR="0" indent="6858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3pPr>
    <a:lvl4pPr marL="0" marR="0" indent="10287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4pPr>
    <a:lvl5pPr marL="0" marR="0" indent="13716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5pPr>
    <a:lvl6pPr marL="0" marR="0" indent="17145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6pPr>
    <a:lvl7pPr marL="0" marR="0" indent="20574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7pPr>
    <a:lvl8pPr marL="0" marR="0" indent="24003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8pPr>
    <a:lvl9pPr marL="0" marR="0" indent="27432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5F3C6-DB00-FC41-8725-4DC151B1A333}" v="271" dt="2023-06-01T21:31:17.110"/>
    <p1510:client id="{9180C2EE-E3B4-4E48-A6BF-8AAC16C08CA9}" v="634" dt="2023-06-01T22:22:30.788"/>
    <p1510:client id="{DD418D4A-EFAF-4E15-8C6C-E57C54F99810}" v="4" dt="2023-06-02T12:27:07.32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10"/>
    <p:restoredTop sz="94592"/>
  </p:normalViewPr>
  <p:slideViewPr>
    <p:cSldViewPr snapToGrid="0">
      <p:cViewPr>
        <p:scale>
          <a:sx n="65" d="100"/>
          <a:sy n="65" d="100"/>
        </p:scale>
        <p:origin x="87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0ef38d1438efc9c5420e353dd2db1a83b21d4ecb97ba7c621778635b16fc3c7::" providerId="AD" clId="Web-{9180C2EE-E3B4-4E48-A6BF-8AAC16C08CA9}"/>
    <pc:docChg chg="addSld modSld">
      <pc:chgData name="Guest User" userId="S::urn:spo:anon#80ef38d1438efc9c5420e353dd2db1a83b21d4ecb97ba7c621778635b16fc3c7::" providerId="AD" clId="Web-{9180C2EE-E3B4-4E48-A6BF-8AAC16C08CA9}" dt="2023-06-01T22:22:30.788" v="370" actId="20577"/>
      <pc:docMkLst>
        <pc:docMk/>
      </pc:docMkLst>
      <pc:sldChg chg="modSp">
        <pc:chgData name="Guest User" userId="S::urn:spo:anon#80ef38d1438efc9c5420e353dd2db1a83b21d4ecb97ba7c621778635b16fc3c7::" providerId="AD" clId="Web-{9180C2EE-E3B4-4E48-A6BF-8AAC16C08CA9}" dt="2023-06-01T22:22:30.788" v="370" actId="20577"/>
        <pc:sldMkLst>
          <pc:docMk/>
          <pc:sldMk cId="0" sldId="265"/>
        </pc:sldMkLst>
        <pc:spChg chg="mod">
          <ac:chgData name="Guest User" userId="S::urn:spo:anon#80ef38d1438efc9c5420e353dd2db1a83b21d4ecb97ba7c621778635b16fc3c7::" providerId="AD" clId="Web-{9180C2EE-E3B4-4E48-A6BF-8AAC16C08CA9}" dt="2023-06-01T22:22:30.788" v="370" actId="20577"/>
          <ac:spMkLst>
            <pc:docMk/>
            <pc:sldMk cId="0" sldId="265"/>
            <ac:spMk id="260" creationId="{00000000-0000-0000-0000-000000000000}"/>
          </ac:spMkLst>
        </pc:spChg>
      </pc:sldChg>
      <pc:sldChg chg="addSp modSp new">
        <pc:chgData name="Guest User" userId="S::urn:spo:anon#80ef38d1438efc9c5420e353dd2db1a83b21d4ecb97ba7c621778635b16fc3c7::" providerId="AD" clId="Web-{9180C2EE-E3B4-4E48-A6BF-8AAC16C08CA9}" dt="2023-06-01T22:07:33.607" v="179" actId="20577"/>
        <pc:sldMkLst>
          <pc:docMk/>
          <pc:sldMk cId="1759356973" sldId="266"/>
        </pc:sldMkLst>
        <pc:spChg chg="mod">
          <ac:chgData name="Guest User" userId="S::urn:spo:anon#80ef38d1438efc9c5420e353dd2db1a83b21d4ecb97ba7c621778635b16fc3c7::" providerId="AD" clId="Web-{9180C2EE-E3B4-4E48-A6BF-8AAC16C08CA9}" dt="2023-06-01T22:02:58.576" v="38" actId="20577"/>
          <ac:spMkLst>
            <pc:docMk/>
            <pc:sldMk cId="1759356973" sldId="266"/>
            <ac:spMk id="2" creationId="{8737B1CC-2FFB-6728-866F-A606DA60A505}"/>
          </ac:spMkLst>
        </pc:spChg>
        <pc:spChg chg="add mod">
          <ac:chgData name="Guest User" userId="S::urn:spo:anon#80ef38d1438efc9c5420e353dd2db1a83b21d4ecb97ba7c621778635b16fc3c7::" providerId="AD" clId="Web-{9180C2EE-E3B4-4E48-A6BF-8AAC16C08CA9}" dt="2023-06-01T22:07:33.607" v="179" actId="20577"/>
          <ac:spMkLst>
            <pc:docMk/>
            <pc:sldMk cId="1759356973" sldId="266"/>
            <ac:spMk id="4" creationId="{D6B17220-D9E2-E6F0-64FA-A15C953887EA}"/>
          </ac:spMkLst>
        </pc:spChg>
        <pc:picChg chg="add mod">
          <ac:chgData name="Guest User" userId="S::urn:spo:anon#80ef38d1438efc9c5420e353dd2db1a83b21d4ecb97ba7c621778635b16fc3c7::" providerId="AD" clId="Web-{9180C2EE-E3B4-4E48-A6BF-8AAC16C08CA9}" dt="2023-06-01T22:06:06.260" v="65" actId="14100"/>
          <ac:picMkLst>
            <pc:docMk/>
            <pc:sldMk cId="1759356973" sldId="266"/>
            <ac:picMk id="3" creationId="{882B3A07-B155-7D09-1004-00DA351D6AA7}"/>
          </ac:picMkLst>
        </pc:picChg>
      </pc:sldChg>
      <pc:sldChg chg="addSp delSp modSp add replId">
        <pc:chgData name="Guest User" userId="S::urn:spo:anon#80ef38d1438efc9c5420e353dd2db1a83b21d4ecb97ba7c621778635b16fc3c7::" providerId="AD" clId="Web-{9180C2EE-E3B4-4E48-A6BF-8AAC16C08CA9}" dt="2023-06-01T22:12:10.498" v="360" actId="1076"/>
        <pc:sldMkLst>
          <pc:docMk/>
          <pc:sldMk cId="2319428342" sldId="267"/>
        </pc:sldMkLst>
        <pc:spChg chg="mod">
          <ac:chgData name="Guest User" userId="S::urn:spo:anon#80ef38d1438efc9c5420e353dd2db1a83b21d4ecb97ba7c621778635b16fc3c7::" providerId="AD" clId="Web-{9180C2EE-E3B4-4E48-A6BF-8AAC16C08CA9}" dt="2023-06-01T22:07:48.716" v="189" actId="20577"/>
          <ac:spMkLst>
            <pc:docMk/>
            <pc:sldMk cId="2319428342" sldId="267"/>
            <ac:spMk id="2" creationId="{8737B1CC-2FFB-6728-866F-A606DA60A505}"/>
          </ac:spMkLst>
        </pc:spChg>
        <pc:spChg chg="mod">
          <ac:chgData name="Guest User" userId="S::urn:spo:anon#80ef38d1438efc9c5420e353dd2db1a83b21d4ecb97ba7c621778635b16fc3c7::" providerId="AD" clId="Web-{9180C2EE-E3B4-4E48-A6BF-8AAC16C08CA9}" dt="2023-06-01T22:12:10.498" v="360" actId="1076"/>
          <ac:spMkLst>
            <pc:docMk/>
            <pc:sldMk cId="2319428342" sldId="267"/>
            <ac:spMk id="4" creationId="{D6B17220-D9E2-E6F0-64FA-A15C953887EA}"/>
          </ac:spMkLst>
        </pc:spChg>
        <pc:picChg chg="del">
          <ac:chgData name="Guest User" userId="S::urn:spo:anon#80ef38d1438efc9c5420e353dd2db1a83b21d4ecb97ba7c621778635b16fc3c7::" providerId="AD" clId="Web-{9180C2EE-E3B4-4E48-A6BF-8AAC16C08CA9}" dt="2023-06-01T22:08:25.124" v="216"/>
          <ac:picMkLst>
            <pc:docMk/>
            <pc:sldMk cId="2319428342" sldId="267"/>
            <ac:picMk id="3" creationId="{882B3A07-B155-7D09-1004-00DA351D6AA7}"/>
          </ac:picMkLst>
        </pc:picChg>
        <pc:picChg chg="add mod">
          <ac:chgData name="Guest User" userId="S::urn:spo:anon#80ef38d1438efc9c5420e353dd2db1a83b21d4ecb97ba7c621778635b16fc3c7::" providerId="AD" clId="Web-{9180C2EE-E3B4-4E48-A6BF-8AAC16C08CA9}" dt="2023-06-01T22:10:51.508" v="276" actId="14100"/>
          <ac:picMkLst>
            <pc:docMk/>
            <pc:sldMk cId="2319428342" sldId="267"/>
            <ac:picMk id="5" creationId="{59CD879C-EE3D-76FF-C6D7-AA5D91FF245F}"/>
          </ac:picMkLst>
        </pc:picChg>
      </pc:sldChg>
    </pc:docChg>
  </pc:docChgLst>
  <pc:docChgLst>
    <pc:chgData name="Guest User" userId="S::urn:spo:anon#80ef38d1438efc9c5420e353dd2db1a83b21d4ecb97ba7c621778635b16fc3c7::" providerId="AD" clId="Web-{DD418D4A-EFAF-4E15-8C6C-E57C54F99810}"/>
    <pc:docChg chg="modSld">
      <pc:chgData name="Guest User" userId="S::urn:spo:anon#80ef38d1438efc9c5420e353dd2db1a83b21d4ecb97ba7c621778635b16fc3c7::" providerId="AD" clId="Web-{DD418D4A-EFAF-4E15-8C6C-E57C54F99810}" dt="2023-06-02T12:27:07.322" v="1" actId="20577"/>
      <pc:docMkLst>
        <pc:docMk/>
      </pc:docMkLst>
      <pc:sldChg chg="modSp">
        <pc:chgData name="Guest User" userId="S::urn:spo:anon#80ef38d1438efc9c5420e353dd2db1a83b21d4ecb97ba7c621778635b16fc3c7::" providerId="AD" clId="Web-{DD418D4A-EFAF-4E15-8C6C-E57C54F99810}" dt="2023-06-02T12:27:07.322" v="1" actId="20577"/>
        <pc:sldMkLst>
          <pc:docMk/>
          <pc:sldMk cId="0" sldId="257"/>
        </pc:sldMkLst>
        <pc:spChg chg="mod">
          <ac:chgData name="Guest User" userId="S::urn:spo:anon#80ef38d1438efc9c5420e353dd2db1a83b21d4ecb97ba7c621778635b16fc3c7::" providerId="AD" clId="Web-{DD418D4A-EFAF-4E15-8C6C-E57C54F99810}" dt="2023-06-02T12:27:07.322" v="1" actId="20577"/>
          <ac:spMkLst>
            <pc:docMk/>
            <pc:sldMk cId="0" sldId="257"/>
            <ac:spMk id="18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Students</c:v>
                </c:pt>
              </c:strCache>
            </c:strRef>
          </c:tx>
          <c:spPr>
            <a:solidFill>
              <a:schemeClr val="accent1"/>
            </a:solidFill>
            <a:ln>
              <a:noFill/>
            </a:ln>
            <a:effectLst/>
          </c:spPr>
          <c:invertIfNegative val="0"/>
          <c:cat>
            <c:numRef>
              <c:f>Sheet1!$A$2:$A$7</c:f>
              <c:numCache>
                <c:formatCode>General</c:formatCode>
                <c:ptCount val="6"/>
                <c:pt idx="0">
                  <c:v>2019</c:v>
                </c:pt>
                <c:pt idx="1">
                  <c:v>2021</c:v>
                </c:pt>
                <c:pt idx="2">
                  <c:v>2022</c:v>
                </c:pt>
                <c:pt idx="3">
                  <c:v>2023</c:v>
                </c:pt>
                <c:pt idx="4">
                  <c:v>2024</c:v>
                </c:pt>
                <c:pt idx="5">
                  <c:v>2025</c:v>
                </c:pt>
              </c:numCache>
            </c:numRef>
          </c:cat>
          <c:val>
            <c:numRef>
              <c:f>Sheet1!$B$2:$B$7</c:f>
              <c:numCache>
                <c:formatCode>General</c:formatCode>
                <c:ptCount val="6"/>
                <c:pt idx="0">
                  <c:v>25</c:v>
                </c:pt>
                <c:pt idx="1">
                  <c:v>63</c:v>
                </c:pt>
                <c:pt idx="2">
                  <c:v>50</c:v>
                </c:pt>
                <c:pt idx="3">
                  <c:v>40</c:v>
                </c:pt>
                <c:pt idx="4">
                  <c:v>36</c:v>
                </c:pt>
                <c:pt idx="5">
                  <c:v>30</c:v>
                </c:pt>
              </c:numCache>
            </c:numRef>
          </c:val>
          <c:extLst>
            <c:ext xmlns:c16="http://schemas.microsoft.com/office/drawing/2014/chart" uri="{C3380CC4-5D6E-409C-BE32-E72D297353CC}">
              <c16:uniqueId val="{00000000-69A8-D24E-9C24-91D09495823B}"/>
            </c:ext>
          </c:extLst>
        </c:ser>
        <c:dLbls>
          <c:showLegendKey val="0"/>
          <c:showVal val="0"/>
          <c:showCatName val="0"/>
          <c:showSerName val="0"/>
          <c:showPercent val="0"/>
          <c:showBubbleSize val="0"/>
        </c:dLbls>
        <c:gapWidth val="219"/>
        <c:overlap val="-27"/>
        <c:axId val="1638045663"/>
        <c:axId val="1638592783"/>
      </c:barChart>
      <c:catAx>
        <c:axId val="163804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592783"/>
        <c:crosses val="autoZero"/>
        <c:auto val="1"/>
        <c:lblAlgn val="ctr"/>
        <c:lblOffset val="100"/>
        <c:noMultiLvlLbl val="0"/>
      </c:catAx>
      <c:valAx>
        <c:axId val="1638592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04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p:nvPr/>
        </p:nvSpPr>
        <p:spPr>
          <a:xfrm>
            <a:off x="762023" y="3683001"/>
            <a:ext cx="15834857" cy="3"/>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2" name="Title Text"/>
          <p:cNvSpPr txBox="1">
            <a:spLocks noGrp="1"/>
          </p:cNvSpPr>
          <p:nvPr>
            <p:ph type="title"/>
          </p:nvPr>
        </p:nvSpPr>
        <p:spPr>
          <a:xfrm>
            <a:off x="762024" y="571500"/>
            <a:ext cx="15816216" cy="3375770"/>
          </a:xfrm>
          <a:prstGeom prst="rect">
            <a:avLst/>
          </a:prstGeom>
        </p:spPr>
        <p:txBody>
          <a:bodyPr anchor="b"/>
          <a:lstStyle>
            <a:lvl1pPr algn="r">
              <a:lnSpc>
                <a:spcPct val="80000"/>
              </a:lnSpc>
              <a:spcBef>
                <a:spcPts val="0"/>
              </a:spcBef>
              <a:defRPr sz="16134"/>
            </a:lvl1pPr>
          </a:lstStyle>
          <a:p>
            <a:r>
              <a:t>Title Text</a:t>
            </a:r>
          </a:p>
        </p:txBody>
      </p:sp>
      <p:sp>
        <p:nvSpPr>
          <p:cNvPr id="13" name="Body Level One…"/>
          <p:cNvSpPr txBox="1">
            <a:spLocks noGrp="1"/>
          </p:cNvSpPr>
          <p:nvPr>
            <p:ph type="body" sz="half" idx="1"/>
          </p:nvPr>
        </p:nvSpPr>
        <p:spPr>
          <a:xfrm>
            <a:off x="762024" y="3898900"/>
            <a:ext cx="15816216" cy="3263900"/>
          </a:xfrm>
          <a:prstGeom prst="rect">
            <a:avLst/>
          </a:prstGeom>
        </p:spPr>
        <p:txBody>
          <a:bodyPr/>
          <a:lstStyle>
            <a:lvl1pPr marL="0" indent="0" algn="r">
              <a:lnSpc>
                <a:spcPct val="70000"/>
              </a:lnSpc>
              <a:spcBef>
                <a:spcPts val="0"/>
              </a:spcBef>
              <a:buSzTx/>
              <a:buFontTx/>
              <a:buNone/>
              <a:defRPr sz="6400">
                <a:solidFill>
                  <a:srgbClr val="747676"/>
                </a:solidFill>
              </a:defRPr>
            </a:lvl1pPr>
            <a:lvl2pPr marL="0" indent="0" algn="r">
              <a:lnSpc>
                <a:spcPct val="70000"/>
              </a:lnSpc>
              <a:spcBef>
                <a:spcPts val="0"/>
              </a:spcBef>
              <a:buSzTx/>
              <a:buFontTx/>
              <a:buNone/>
              <a:defRPr sz="6400">
                <a:solidFill>
                  <a:srgbClr val="747676"/>
                </a:solidFill>
              </a:defRPr>
            </a:lvl2pPr>
            <a:lvl3pPr marL="0" indent="0" algn="r">
              <a:lnSpc>
                <a:spcPct val="70000"/>
              </a:lnSpc>
              <a:spcBef>
                <a:spcPts val="0"/>
              </a:spcBef>
              <a:buSzTx/>
              <a:buFontTx/>
              <a:buNone/>
              <a:defRPr sz="6400">
                <a:solidFill>
                  <a:srgbClr val="747676"/>
                </a:solidFill>
              </a:defRPr>
            </a:lvl3pPr>
            <a:lvl4pPr marL="0" indent="0" algn="r">
              <a:lnSpc>
                <a:spcPct val="70000"/>
              </a:lnSpc>
              <a:spcBef>
                <a:spcPts val="0"/>
              </a:spcBef>
              <a:buSzTx/>
              <a:buFontTx/>
              <a:buNone/>
              <a:defRPr sz="6400">
                <a:solidFill>
                  <a:srgbClr val="747676"/>
                </a:solidFill>
              </a:defRPr>
            </a:lvl4pPr>
            <a:lvl5pPr marL="0" indent="0" algn="r">
              <a:lnSpc>
                <a:spcPct val="70000"/>
              </a:lnSpc>
              <a:spcBef>
                <a:spcPts val="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pic>
        <p:nvPicPr>
          <p:cNvPr id="14" name="LogoFisica_2019.png" descr="LogoFisica_2019.png"/>
          <p:cNvPicPr>
            <a:picLocks noChangeAspect="1"/>
          </p:cNvPicPr>
          <p:nvPr/>
        </p:nvPicPr>
        <p:blipFill>
          <a:blip r:embed="rId2"/>
          <a:stretch>
            <a:fillRect/>
          </a:stretch>
        </p:blipFill>
        <p:spPr>
          <a:xfrm>
            <a:off x="14098297" y="7017400"/>
            <a:ext cx="2104112" cy="1578036"/>
          </a:xfrm>
          <a:prstGeom prst="rect">
            <a:avLst/>
          </a:prstGeom>
          <a:ln w="12700">
            <a:miter lim="400000"/>
          </a:ln>
        </p:spPr>
      </p:pic>
      <p:pic>
        <p:nvPicPr>
          <p:cNvPr id="15" name="LogoInfnTransparent.png" descr="LogoInfnTransparent.png"/>
          <p:cNvPicPr>
            <a:picLocks noChangeAspect="1"/>
          </p:cNvPicPr>
          <p:nvPr/>
        </p:nvPicPr>
        <p:blipFill>
          <a:blip r:embed="rId3"/>
          <a:stretch>
            <a:fillRect/>
          </a:stretch>
        </p:blipFill>
        <p:spPr>
          <a:xfrm>
            <a:off x="9789824" y="7313387"/>
            <a:ext cx="3435513" cy="1854201"/>
          </a:xfrm>
          <a:prstGeom prst="rect">
            <a:avLst/>
          </a:prstGeom>
          <a:ln w="12700">
            <a:miter lim="400000"/>
          </a:ln>
        </p:spPr>
      </p:pic>
      <p:pic>
        <p:nvPicPr>
          <p:cNvPr id="16" name="droppedImage.tiff" descr="droppedImage.tiff"/>
          <p:cNvPicPr>
            <a:picLocks noChangeAspect="1"/>
          </p:cNvPicPr>
          <p:nvPr/>
        </p:nvPicPr>
        <p:blipFill>
          <a:blip r:embed="rId4"/>
          <a:srcRect b="10000"/>
          <a:stretch>
            <a:fillRect/>
          </a:stretch>
        </p:blipFill>
        <p:spPr>
          <a:xfrm>
            <a:off x="5469634" y="7086600"/>
            <a:ext cx="3362412" cy="2171700"/>
          </a:xfrm>
          <a:prstGeom prst="rect">
            <a:avLst/>
          </a:prstGeom>
          <a:ln w="12700">
            <a:miter lim="400000"/>
          </a:ln>
        </p:spPr>
      </p:pic>
      <p:pic>
        <p:nvPicPr>
          <p:cNvPr id="17" name="droppedImage.pdf" descr="droppedImage.pdf"/>
          <p:cNvPicPr>
            <a:picLocks noChangeAspect="1"/>
          </p:cNvPicPr>
          <p:nvPr/>
        </p:nvPicPr>
        <p:blipFill>
          <a:blip r:embed="rId5"/>
          <a:stretch>
            <a:fillRect/>
          </a:stretch>
        </p:blipFill>
        <p:spPr>
          <a:xfrm>
            <a:off x="1023849" y="7145024"/>
            <a:ext cx="3713613" cy="2149152"/>
          </a:xfrm>
          <a:prstGeom prst="rect">
            <a:avLst/>
          </a:prstGeom>
          <a:ln w="12700">
            <a:miter lim="400000"/>
          </a:ln>
        </p:spPr>
      </p:pic>
      <p:sp>
        <p:nvSpPr>
          <p:cNvPr id="18" name="UNIVERSITÀ  DI PAVIA"/>
          <p:cNvSpPr txBox="1"/>
          <p:nvPr/>
        </p:nvSpPr>
        <p:spPr>
          <a:xfrm>
            <a:off x="13932118" y="8479618"/>
            <a:ext cx="2418635" cy="998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pPr algn="ctr">
              <a:defRPr sz="2100" spc="21">
                <a:solidFill>
                  <a:srgbClr val="A4354C"/>
                </a:solidFill>
              </a:defRPr>
            </a:pPr>
            <a:r>
              <a:rPr sz="2800"/>
              <a:t>UNIVERSITÀ </a:t>
            </a:r>
            <a:br>
              <a:rPr sz="2800"/>
            </a:br>
            <a:r>
              <a:rPr sz="2800"/>
              <a:t>DI PAVIA</a:t>
            </a:r>
          </a:p>
        </p:txBody>
      </p:sp>
      <p:sp>
        <p:nvSpPr>
          <p:cNvPr id="19" name="Slide Number"/>
          <p:cNvSpPr txBox="1">
            <a:spLocks noGrp="1"/>
          </p:cNvSpPr>
          <p:nvPr>
            <p:ph type="sldNum" sz="quarter" idx="2"/>
          </p:nvPr>
        </p:nvSpPr>
        <p:spPr>
          <a:xfrm>
            <a:off x="16136722"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02"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sp>
        <p:nvSpPr>
          <p:cNvPr id="103"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6567216" y="9185370"/>
            <a:ext cx="750205" cy="738792"/>
          </a:xfrm>
          <a:prstGeom prst="rect">
            <a:avLst/>
          </a:prstGeom>
        </p:spPr>
        <p:txBody>
          <a:bodyPr/>
          <a:lstStyle>
            <a:lvl1pPr algn="ctr">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7"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118"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119"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solidFill>
                  <a:srgbClr val="B2284A"/>
                </a:solidFill>
              </a:defRPr>
            </a:lvl1pPr>
          </a:lstStyle>
          <a:p>
            <a:r>
              <a:t>Title Text</a:t>
            </a:r>
          </a:p>
        </p:txBody>
      </p:sp>
      <p:sp>
        <p:nvSpPr>
          <p:cNvPr id="127"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4"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35"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36"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0"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51"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5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60"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6" name="Rectangle"/>
          <p:cNvSpPr>
            <a:spLocks noGrp="1"/>
          </p:cNvSpPr>
          <p:nvPr>
            <p:ph type="body" sz="half" idx="21"/>
          </p:nvPr>
        </p:nvSpPr>
        <p:spPr>
          <a:xfrm>
            <a:off x="0" y="5422900"/>
            <a:ext cx="17340263" cy="3606800"/>
          </a:xfrm>
          <a:prstGeom prst="rect">
            <a:avLst/>
          </a:prstGeom>
          <a:solidFill>
            <a:srgbClr val="FFFFFF"/>
          </a:solidFill>
        </p:spPr>
        <p:txBody>
          <a:bodyPr anchor="ctr">
            <a:noAutofit/>
          </a:bodyPr>
          <a:lstStyle>
            <a:lvl1pPr marL="0" indent="0" algn="ctr">
              <a:spcBef>
                <a:spcPts val="0"/>
              </a:spcBef>
              <a:buSzTx/>
              <a:buFontTx/>
              <a:buNone/>
              <a:defRPr sz="2400">
                <a:latin typeface="DIN Alternate Bold"/>
                <a:sym typeface="DIN Alternate Bold"/>
              </a:defRPr>
            </a:lvl1pPr>
          </a:lstStyle>
          <a:p>
            <a:pPr marL="0" indent="0" algn="ctr">
              <a:spcBef>
                <a:spcPts val="0"/>
              </a:spcBef>
              <a:buSzTx/>
              <a:buFontTx/>
              <a:buNone/>
              <a:defRPr sz="2400">
                <a:latin typeface="DIN Alternate Bold"/>
                <a:ea typeface="DIN Alternate Bold"/>
                <a:cs typeface="DIN Alternate Bold"/>
                <a:sym typeface="DIN Alternate Bold"/>
              </a:defRPr>
            </a:pPr>
            <a:endParaRPr/>
          </a:p>
        </p:txBody>
      </p:sp>
      <p:sp>
        <p:nvSpPr>
          <p:cNvPr id="27" name="Line"/>
          <p:cNvSpPr/>
          <p:nvPr/>
        </p:nvSpPr>
        <p:spPr>
          <a:xfrm flipV="1">
            <a:off x="762023" y="7619996"/>
            <a:ext cx="15833150" cy="4"/>
          </a:xfrm>
          <a:prstGeom prst="line">
            <a:avLst/>
          </a:prstGeom>
          <a:ln w="38100" cap="rnd">
            <a:solidFill>
              <a:srgbClr val="747676"/>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8" name="Title Text"/>
          <p:cNvSpPr txBox="1">
            <a:spLocks noGrp="1"/>
          </p:cNvSpPr>
          <p:nvPr>
            <p:ph type="title"/>
          </p:nvPr>
        </p:nvSpPr>
        <p:spPr>
          <a:xfrm>
            <a:off x="762024" y="5562600"/>
            <a:ext cx="15816216" cy="2209800"/>
          </a:xfrm>
          <a:prstGeom prst="rect">
            <a:avLst/>
          </a:prstGeom>
        </p:spPr>
        <p:txBody>
          <a:bodyPr anchor="b"/>
          <a:lstStyle>
            <a:lvl1pPr algn="r">
              <a:lnSpc>
                <a:spcPct val="80000"/>
              </a:lnSpc>
              <a:spcBef>
                <a:spcPts val="0"/>
              </a:spcBef>
              <a:defRPr sz="16134">
                <a:solidFill>
                  <a:srgbClr val="5C5C5C"/>
                </a:solidFill>
              </a:defRPr>
            </a:lvl1pPr>
          </a:lstStyle>
          <a:p>
            <a:r>
              <a:t>Title Text</a:t>
            </a:r>
          </a:p>
        </p:txBody>
      </p:sp>
      <p:sp>
        <p:nvSpPr>
          <p:cNvPr id="29" name="Body Level One…"/>
          <p:cNvSpPr txBox="1">
            <a:spLocks noGrp="1"/>
          </p:cNvSpPr>
          <p:nvPr>
            <p:ph type="body" sz="quarter" idx="1"/>
          </p:nvPr>
        </p:nvSpPr>
        <p:spPr>
          <a:xfrm>
            <a:off x="762024" y="7670800"/>
            <a:ext cx="15816216" cy="1231900"/>
          </a:xfrm>
          <a:prstGeom prst="rect">
            <a:avLst/>
          </a:prstGeom>
        </p:spPr>
        <p:txBody>
          <a:bodyPr/>
          <a:lstStyle>
            <a:lvl1pPr marL="0" indent="0" algn="r">
              <a:lnSpc>
                <a:spcPct val="70000"/>
              </a:lnSpc>
              <a:spcBef>
                <a:spcPts val="800"/>
              </a:spcBef>
              <a:buSzTx/>
              <a:buFontTx/>
              <a:buNone/>
              <a:defRPr sz="6400">
                <a:solidFill>
                  <a:srgbClr val="747676"/>
                </a:solidFill>
              </a:defRPr>
            </a:lvl1pPr>
            <a:lvl2pPr marL="0" indent="0" algn="r">
              <a:lnSpc>
                <a:spcPct val="70000"/>
              </a:lnSpc>
              <a:spcBef>
                <a:spcPts val="800"/>
              </a:spcBef>
              <a:buSzTx/>
              <a:buFontTx/>
              <a:buNone/>
              <a:defRPr sz="6400">
                <a:solidFill>
                  <a:srgbClr val="747676"/>
                </a:solidFill>
              </a:defRPr>
            </a:lvl2pPr>
            <a:lvl3pPr marL="0" indent="0" algn="r">
              <a:lnSpc>
                <a:spcPct val="70000"/>
              </a:lnSpc>
              <a:spcBef>
                <a:spcPts val="800"/>
              </a:spcBef>
              <a:buSzTx/>
              <a:buFontTx/>
              <a:buNone/>
              <a:defRPr sz="6400">
                <a:solidFill>
                  <a:srgbClr val="747676"/>
                </a:solidFill>
              </a:defRPr>
            </a:lvl3pPr>
            <a:lvl4pPr marL="0" indent="0" algn="r">
              <a:lnSpc>
                <a:spcPct val="70000"/>
              </a:lnSpc>
              <a:spcBef>
                <a:spcPts val="800"/>
              </a:spcBef>
              <a:buSzTx/>
              <a:buFontTx/>
              <a:buNone/>
              <a:defRPr sz="6400">
                <a:solidFill>
                  <a:srgbClr val="747676"/>
                </a:solidFill>
              </a:defRPr>
            </a:lvl4pPr>
            <a:lvl5pPr marL="0" indent="0" algn="r">
              <a:lnSpc>
                <a:spcPct val="70000"/>
              </a:lnSpc>
              <a:spcBef>
                <a:spcPts val="80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6142004" y="9194800"/>
            <a:ext cx="394339" cy="430824"/>
          </a:xfrm>
          <a:prstGeom prst="rect">
            <a:avLst/>
          </a:prstGeom>
        </p:spPr>
        <p:txBody>
          <a:bodyPr/>
          <a:lstStyle>
            <a:lvl1pPr>
              <a:defRPr sz="2133">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lvl1pPr>
          </a:lstStyle>
          <a:p>
            <a:r>
              <a:t>Title Text</a:t>
            </a:r>
          </a:p>
        </p:txBody>
      </p:sp>
      <p:sp>
        <p:nvSpPr>
          <p:cNvPr id="38"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4" name="Type a quote here."/>
          <p:cNvSpPr txBox="1">
            <a:spLocks noGrp="1"/>
          </p:cNvSpPr>
          <p:nvPr>
            <p:ph type="body" sz="quarter" idx="21"/>
          </p:nvPr>
        </p:nvSpPr>
        <p:spPr>
          <a:xfrm>
            <a:off x="2590879" y="3870537"/>
            <a:ext cx="13987361" cy="1087477"/>
          </a:xfrm>
          <a:prstGeom prst="rect">
            <a:avLst/>
          </a:prstGeom>
        </p:spPr>
        <p:txBody>
          <a:bodyPr>
            <a:spAutoFit/>
          </a:bodyPr>
          <a:lstStyle>
            <a:lvl1pPr marL="0" indent="0">
              <a:spcBef>
                <a:spcPts val="2133"/>
              </a:spcBef>
              <a:buSzTx/>
              <a:buFontTx/>
              <a:buNone/>
              <a:defRPr sz="6400">
                <a:solidFill>
                  <a:srgbClr val="747676"/>
                </a:solidFill>
              </a:defRPr>
            </a:lvl1pPr>
          </a:lstStyle>
          <a:p>
            <a:r>
              <a:t>Type a quote here.</a:t>
            </a:r>
          </a:p>
        </p:txBody>
      </p:sp>
      <p:sp>
        <p:nvSpPr>
          <p:cNvPr id="65" name="-Johnny Appleseed"/>
          <p:cNvSpPr txBox="1">
            <a:spLocks noGrp="1"/>
          </p:cNvSpPr>
          <p:nvPr>
            <p:ph type="body" sz="quarter" idx="22"/>
          </p:nvPr>
        </p:nvSpPr>
        <p:spPr>
          <a:xfrm>
            <a:off x="2590879" y="7772400"/>
            <a:ext cx="13987361" cy="846194"/>
          </a:xfrm>
          <a:prstGeom prst="rect">
            <a:avLst/>
          </a:prstGeom>
        </p:spPr>
        <p:txBody>
          <a:bodyPr>
            <a:spAutoFit/>
          </a:bodyPr>
          <a:lstStyle>
            <a:lvl1pPr marL="0" indent="0" algn="r">
              <a:lnSpc>
                <a:spcPct val="70000"/>
              </a:lnSpc>
              <a:spcBef>
                <a:spcPts val="2133"/>
              </a:spcBef>
              <a:buSzTx/>
              <a:buFontTx/>
              <a:buNone/>
              <a:defRPr sz="6400" i="1">
                <a:solidFill>
                  <a:srgbClr val="6B6D6D"/>
                </a:solidFill>
              </a:defRPr>
            </a:lvl1pPr>
          </a:lstStyle>
          <a:p>
            <a:r>
              <a:t>-Johnny Appleseed</a:t>
            </a:r>
          </a:p>
        </p:txBody>
      </p:sp>
      <p:sp>
        <p:nvSpPr>
          <p:cNvPr id="66" name="“"/>
          <p:cNvSpPr txBox="1"/>
          <p:nvPr/>
        </p:nvSpPr>
        <p:spPr>
          <a:xfrm>
            <a:off x="677354" y="1771650"/>
            <a:ext cx="2263845" cy="317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rPr sz="28001"/>
              <a:t>“</a:t>
            </a:r>
          </a:p>
        </p:txBody>
      </p:sp>
      <p:sp>
        <p:nvSpPr>
          <p:cNvPr id="67" name="Slide Number"/>
          <p:cNvSpPr txBox="1">
            <a:spLocks noGrp="1"/>
          </p:cNvSpPr>
          <p:nvPr>
            <p:ph type="sldNum" sz="quarter" idx="2"/>
          </p:nvPr>
        </p:nvSpPr>
        <p:spPr>
          <a:xfrm>
            <a:off x="16126716" y="9194800"/>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arious">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
        <p:nvSpPr>
          <p:cNvPr id="82" name="Some explanations here and here and some more explanation and what about more explanations"/>
          <p:cNvSpPr txBox="1">
            <a:spLocks noGrp="1"/>
          </p:cNvSpPr>
          <p:nvPr>
            <p:ph type="body" sz="quarter" idx="21"/>
          </p:nvPr>
        </p:nvSpPr>
        <p:spPr>
          <a:xfrm>
            <a:off x="10737648" y="1854783"/>
            <a:ext cx="5827165" cy="4042517"/>
          </a:xfrm>
          <a:prstGeom prst="rect">
            <a:avLst/>
          </a:prstGeom>
        </p:spPr>
        <p:txBody>
          <a:bodyPr anchor="ctr">
            <a:spAutoFit/>
          </a:bodyPr>
          <a:lstStyle>
            <a:lvl1pPr marL="0" indent="0">
              <a:spcBef>
                <a:spcPts val="1867"/>
              </a:spcBef>
              <a:buSzTx/>
              <a:buFontTx/>
              <a:buNone/>
              <a:defRPr spc="43"/>
            </a:lvl1pPr>
          </a:lstStyle>
          <a:p>
            <a:r>
              <a:t>Some explanations here and here and some more explanation and what about more explanations</a:t>
            </a:r>
          </a:p>
        </p:txBody>
      </p:sp>
      <p:sp>
        <p:nvSpPr>
          <p:cNvPr id="83" name="Image"/>
          <p:cNvSpPr>
            <a:spLocks noGrp="1"/>
          </p:cNvSpPr>
          <p:nvPr>
            <p:ph type="pic" sz="half" idx="22"/>
          </p:nvPr>
        </p:nvSpPr>
        <p:spPr>
          <a:xfrm>
            <a:off x="765066" y="2000060"/>
            <a:ext cx="9413956" cy="4883340"/>
          </a:xfrm>
          <a:prstGeom prst="rect">
            <a:avLst/>
          </a:prstGeom>
        </p:spPr>
        <p:txBody>
          <a:bodyPr lIns="91439" tIns="45719" rIns="91439" bIns="45719">
            <a:noAutofit/>
          </a:bodyPr>
          <a:lstStyle/>
          <a:p>
            <a:endParaRPr/>
          </a:p>
        </p:txBody>
      </p:sp>
      <p:sp>
        <p:nvSpPr>
          <p:cNvPr id="84" name="The Q-x Plane"/>
          <p:cNvSpPr>
            <a:spLocks noGrp="1"/>
          </p:cNvSpPr>
          <p:nvPr>
            <p:ph type="body" sz="half" idx="23"/>
          </p:nvPr>
        </p:nvSpPr>
        <p:spPr>
          <a:xfrm>
            <a:off x="762024" y="5778500"/>
            <a:ext cx="15816216" cy="3375770"/>
          </a:xfrm>
          <a:prstGeom prst="rect">
            <a:avLst/>
          </a:prstGeom>
        </p:spPr>
        <p:txBody>
          <a:bodyPr anchor="b"/>
          <a:lstStyle>
            <a:lvl1pPr marL="0" indent="0" algn="r">
              <a:lnSpc>
                <a:spcPct val="80000"/>
              </a:lnSpc>
              <a:spcBef>
                <a:spcPts val="0"/>
              </a:spcBef>
              <a:buSzTx/>
              <a:buFontTx/>
              <a:buNone/>
              <a:defRPr sz="16134" cap="all">
                <a:solidFill>
                  <a:srgbClr val="A4354C"/>
                </a:solidFill>
                <a:latin typeface="+mn-lt"/>
                <a:ea typeface="+mn-ea"/>
                <a:cs typeface="+mn-cs"/>
                <a:sym typeface="DIN Condensed Bold"/>
              </a:defRPr>
            </a:lvl1pPr>
          </a:lstStyle>
          <a:p>
            <a:r>
              <a:t>The Q-x Plane</a:t>
            </a:r>
          </a:p>
        </p:txBody>
      </p:sp>
      <p:sp>
        <p:nvSpPr>
          <p:cNvPr id="85" name="Title Text"/>
          <p:cNvSpPr txBox="1">
            <a:spLocks noGrp="1"/>
          </p:cNvSpPr>
          <p:nvPr>
            <p:ph type="title"/>
          </p:nvPr>
        </p:nvSpPr>
        <p:spPr>
          <a:prstGeom prst="rect">
            <a:avLst/>
          </a:prstGeom>
        </p:spPr>
        <p:txBody>
          <a:bodyPr/>
          <a:lstStyle/>
          <a:p>
            <a:r>
              <a:t>Title Text</a:t>
            </a:r>
          </a:p>
        </p:txBody>
      </p:sp>
      <p:sp>
        <p:nvSpPr>
          <p:cNvPr id="86" name="arXiv:1901.1234"/>
          <p:cNvSpPr txBox="1">
            <a:spLocks noGrp="1"/>
          </p:cNvSpPr>
          <p:nvPr>
            <p:ph type="body" sz="quarter" idx="24"/>
          </p:nvPr>
        </p:nvSpPr>
        <p:spPr>
          <a:xfrm>
            <a:off x="13533600" y="5742834"/>
            <a:ext cx="2834109" cy="553934"/>
          </a:xfrm>
          <a:prstGeom prst="rect">
            <a:avLst/>
          </a:prstGeom>
        </p:spPr>
        <p:txBody>
          <a:bodyPr wrap="none" anchor="ctr">
            <a:spAutoFit/>
          </a:bodyPr>
          <a:lstStyle>
            <a:lvl1pPr marL="0" indent="0">
              <a:buSzTx/>
              <a:buFontTx/>
              <a:buNone/>
              <a:defRPr sz="2933" i="1"/>
            </a:lvl1pPr>
          </a:lstStyle>
          <a:p>
            <a:r>
              <a:t>arXiv:1901.1234</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93"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94"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95"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24" y="723900"/>
            <a:ext cx="15816216"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Slide Number"/>
          <p:cNvSpPr txBox="1">
            <a:spLocks noGrp="1"/>
          </p:cNvSpPr>
          <p:nvPr>
            <p:ph type="sldNum" sz="quarter" idx="2"/>
          </p:nvPr>
        </p:nvSpPr>
        <p:spPr>
          <a:xfrm>
            <a:off x="15957905" y="9080500"/>
            <a:ext cx="613951" cy="677237"/>
          </a:xfrm>
          <a:prstGeom prst="rect">
            <a:avLst/>
          </a:prstGeom>
          <a:ln w="12700">
            <a:miter lim="400000"/>
          </a:ln>
        </p:spPr>
        <p:txBody>
          <a:bodyPr wrap="none" lIns="50800" tIns="50800" rIns="50800" bIns="50800">
            <a:spAutoFit/>
          </a:bodyPr>
          <a:lstStyle>
            <a:lvl1pPr algn="r">
              <a:spcBef>
                <a:spcPts val="0"/>
              </a:spcBef>
              <a:defRPr sz="3734" spc="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
        <p:nvSpPr>
          <p:cNvPr id="4" name="Body Level One…"/>
          <p:cNvSpPr txBox="1">
            <a:spLocks noGrp="1"/>
          </p:cNvSpPr>
          <p:nvPr>
            <p:ph type="body" idx="1"/>
          </p:nvPr>
        </p:nvSpPr>
        <p:spPr>
          <a:xfrm>
            <a:off x="762024" y="1803400"/>
            <a:ext cx="15816216" cy="722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1pPr>
      <a:lvl2pPr marL="0" marR="0" indent="45722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2pPr>
      <a:lvl3pPr marL="0" marR="0" indent="914446"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3pPr>
      <a:lvl4pPr marL="0" marR="0" indent="1371669"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4pPr>
      <a:lvl5pPr marL="0" marR="0" indent="1828891"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5pPr>
      <a:lvl6pPr marL="0" marR="0" indent="2286114"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6pPr>
      <a:lvl7pPr marL="0" marR="0" indent="2743337"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7pPr>
      <a:lvl8pPr marL="0" marR="0" indent="320056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8pPr>
      <a:lvl9pPr marL="0" marR="0" indent="365778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9pPr>
    </p:titleStyle>
    <p:bodyStyle>
      <a:lvl1pPr marL="626565"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1pPr>
      <a:lvl2pPr marL="125312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2pPr>
      <a:lvl3pPr marL="1879694"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3pPr>
      <a:lvl4pPr marL="250625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4pPr>
      <a:lvl5pPr marL="313282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5pPr>
      <a:lvl6pPr marL="3759388"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6pPr>
      <a:lvl7pPr marL="438595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7pPr>
      <a:lvl8pPr marL="5012517"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8pPr>
      <a:lvl9pPr marL="5639082"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9pPr>
    </p:bodyStyle>
    <p:otherStyle>
      <a:lvl1pPr marL="0" marR="0" indent="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1pPr>
      <a:lvl2pPr marL="0" marR="0" indent="304815"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2pPr>
      <a:lvl3pPr marL="0" marR="0" indent="60963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3pPr>
      <a:lvl4pPr marL="0" marR="0" indent="91444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4pPr>
      <a:lvl5pPr marL="0" marR="0" indent="121926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5pPr>
      <a:lvl6pPr marL="0" marR="0" indent="152407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6pPr>
      <a:lvl7pPr marL="0" marR="0" indent="182889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7pPr>
      <a:lvl8pPr marL="0" marR="0" indent="2133707"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8pPr>
      <a:lvl9pPr marL="0" marR="0" indent="2438522"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facebook.com/share/r/1DzUBC1YP8/" TargetMode="Externa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0.jp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32.jpg"/><Relationship Id="rId5" Type="http://schemas.openxmlformats.org/officeDocument/2006/relationships/image" Target="../media/image27.png"/><Relationship Id="rId10" Type="http://schemas.openxmlformats.org/officeDocument/2006/relationships/image" Target="../media/image31.jpg"/><Relationship Id="rId4" Type="http://schemas.openxmlformats.org/officeDocument/2006/relationships/image" Target="../media/image26.jpeg"/><Relationship Id="rId9"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document/d/11nRftv75lEiPToJFRcrF5wUkTe7DNrhURUTqV5WQcoM/edit?usp=sharing" TargetMode="External"/><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hyperlink" Target="https://indico.cfnssbu.physics.sunysb.edu/event/357/timetab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F70C7B-7597-D2D1-4F27-01BC1CEBD567}"/>
              </a:ext>
            </a:extLst>
          </p:cNvPr>
          <p:cNvPicPr>
            <a:picLocks noChangeAspect="1"/>
          </p:cNvPicPr>
          <p:nvPr/>
        </p:nvPicPr>
        <p:blipFill>
          <a:blip r:embed="rId2"/>
          <a:stretch>
            <a:fillRect/>
          </a:stretch>
        </p:blipFill>
        <p:spPr>
          <a:xfrm>
            <a:off x="-200870" y="-1213743"/>
            <a:ext cx="17742001" cy="13306502"/>
          </a:xfrm>
          <a:prstGeom prst="rect">
            <a:avLst/>
          </a:prstGeom>
          <a:ln w="12700">
            <a:miter lim="400000"/>
          </a:ln>
        </p:spPr>
      </p:pic>
      <p:pic>
        <p:nvPicPr>
          <p:cNvPr id="171" name="Image" descr="Image"/>
          <p:cNvPicPr>
            <a:picLocks noChangeAspect="1"/>
          </p:cNvPicPr>
          <p:nvPr/>
        </p:nvPicPr>
        <p:blipFill>
          <a:blip r:embed="rId2"/>
          <a:stretch>
            <a:fillRect/>
          </a:stretch>
        </p:blipFill>
        <p:spPr>
          <a:xfrm>
            <a:off x="-200870" y="-1776451"/>
            <a:ext cx="17742001" cy="13306502"/>
          </a:xfrm>
          <a:prstGeom prst="rect">
            <a:avLst/>
          </a:prstGeom>
          <a:ln w="12700">
            <a:miter lim="400000"/>
          </a:ln>
        </p:spPr>
      </p:pic>
      <p:sp>
        <p:nvSpPr>
          <p:cNvPr id="172" name="The 2022 CFNS…"/>
          <p:cNvSpPr txBox="1">
            <a:spLocks noGrp="1"/>
          </p:cNvSpPr>
          <p:nvPr>
            <p:ph type="title"/>
          </p:nvPr>
        </p:nvSpPr>
        <p:spPr>
          <a:xfrm>
            <a:off x="1272208" y="-1213743"/>
            <a:ext cx="15862853" cy="8493774"/>
          </a:xfrm>
          <a:prstGeom prst="rect">
            <a:avLst/>
          </a:prstGeom>
        </p:spPr>
        <p:txBody>
          <a:bodyPr>
            <a:normAutofit fontScale="90000"/>
          </a:bodyPr>
          <a:lstStyle/>
          <a:p>
            <a:pPr defTabSz="414547">
              <a:lnSpc>
                <a:spcPts val="21201"/>
              </a:lnSpc>
              <a:spcBef>
                <a:spcPts val="2667"/>
              </a:spcBef>
              <a:defRPr sz="11220" b="1" cap="none">
                <a:solidFill>
                  <a:srgbClr val="FAE232"/>
                </a:solidFill>
                <a:latin typeface="Times Roman"/>
                <a:ea typeface="Times Roman"/>
                <a:cs typeface="Times Roman"/>
                <a:sym typeface="Times Roman"/>
              </a:defRPr>
            </a:pPr>
            <a:r>
              <a:rPr lang="en-US" b="0" dirty="0">
                <a:latin typeface="+mn-lt"/>
                <a:ea typeface="+mn-ea"/>
                <a:cs typeface="+mn-cs"/>
                <a:sym typeface="DIN Condensed Bold"/>
              </a:rPr>
              <a:t>The 2025 CFNS-SURGE Summer School </a:t>
            </a:r>
            <a:br>
              <a:rPr lang="en-US" b="0" dirty="0">
                <a:latin typeface="+mn-lt"/>
                <a:ea typeface="+mn-ea"/>
                <a:cs typeface="+mn-cs"/>
                <a:sym typeface="DIN Condensed Bold"/>
              </a:rPr>
            </a:br>
            <a:r>
              <a:rPr lang="en-US" b="0" dirty="0">
                <a:latin typeface="+mn-lt"/>
                <a:ea typeface="+mn-ea"/>
                <a:cs typeface="+mn-cs"/>
                <a:sym typeface="DIN Condensed Bold"/>
              </a:rPr>
              <a:t>on the Physics </a:t>
            </a:r>
            <a:br>
              <a:rPr lang="en-US" b="0" dirty="0">
                <a:latin typeface="+mn-lt"/>
                <a:ea typeface="+mn-ea"/>
                <a:cs typeface="+mn-cs"/>
                <a:sym typeface="DIN Condensed Bold"/>
              </a:rPr>
            </a:br>
            <a:r>
              <a:rPr lang="en-US" b="0" dirty="0">
                <a:latin typeface="+mn-lt"/>
                <a:ea typeface="+mn-ea"/>
                <a:cs typeface="+mn-cs"/>
                <a:sym typeface="DIN Condensed Bold"/>
              </a:rPr>
              <a:t>of the Electron-Ion Collider</a:t>
            </a:r>
            <a:endParaRPr b="0" dirty="0">
              <a:latin typeface="+mn-lt"/>
              <a:ea typeface="+mn-ea"/>
              <a:cs typeface="+mn-cs"/>
              <a:sym typeface="DIN Condensed Bo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a:t>Dining options: </a:t>
            </a:r>
            <a:r>
              <a:rPr lang="en-US" sz="4000" i="1">
                <a:solidFill>
                  <a:srgbClr val="0070C0"/>
                </a:solidFill>
              </a:rPr>
              <a:t>Lunch SUGGESTION</a:t>
            </a:r>
          </a:p>
        </p:txBody>
      </p:sp>
      <p:sp>
        <p:nvSpPr>
          <p:cNvPr id="4" name="TextBox 3">
            <a:extLst>
              <a:ext uri="{FF2B5EF4-FFF2-40B4-BE49-F238E27FC236}">
                <a16:creationId xmlns:a16="http://schemas.microsoft.com/office/drawing/2014/main" id="{D6B17220-D9E2-E6F0-64FA-A15C953887EA}"/>
              </a:ext>
            </a:extLst>
          </p:cNvPr>
          <p:cNvSpPr txBox="1"/>
          <p:nvPr/>
        </p:nvSpPr>
        <p:spPr>
          <a:xfrm>
            <a:off x="13206145" y="1473005"/>
            <a:ext cx="3868517" cy="7894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Meal cards are for food only, $40 per day</a:t>
            </a:r>
          </a:p>
          <a:p>
            <a:pPr algn="ctr"/>
            <a:r>
              <a:rPr lang="en-US" b="1" dirty="0">
                <a:solidFill>
                  <a:srgbClr val="FF0000"/>
                </a:solidFill>
              </a:rPr>
              <a:t>For food only!</a:t>
            </a:r>
          </a:p>
          <a:p>
            <a:pPr algn="ctr"/>
            <a:r>
              <a:rPr lang="en-US" b="1" dirty="0"/>
              <a:t>Lunch Suggestion:</a:t>
            </a:r>
          </a:p>
          <a:p>
            <a:pPr algn="ctr"/>
            <a:r>
              <a:rPr lang="en-US" dirty="0"/>
              <a:t>Since we have only 90mins for lunch, we suggest the </a:t>
            </a:r>
            <a:br>
              <a:rPr lang="en-US" dirty="0"/>
            </a:br>
            <a:r>
              <a:rPr lang="en-US" dirty="0"/>
              <a:t>on-campus </a:t>
            </a:r>
            <a:br>
              <a:rPr lang="en-US" dirty="0"/>
            </a:br>
            <a:r>
              <a:rPr lang="en-US" dirty="0"/>
              <a:t>SAC option. </a:t>
            </a:r>
            <a:br>
              <a:rPr lang="en-US" dirty="0"/>
            </a:br>
            <a:endParaRPr lang="en-US" dirty="0"/>
          </a:p>
          <a:p>
            <a:pPr algn="ctr"/>
            <a:r>
              <a:rPr lang="en-US" dirty="0"/>
              <a:t>We will lead you there after the morning lectures. </a:t>
            </a:r>
          </a:p>
        </p:txBody>
      </p:sp>
      <p:pic>
        <p:nvPicPr>
          <p:cNvPr id="5" name="Picture 4">
            <a:extLst>
              <a:ext uri="{FF2B5EF4-FFF2-40B4-BE49-F238E27FC236}">
                <a16:creationId xmlns:a16="http://schemas.microsoft.com/office/drawing/2014/main" id="{0156600A-F468-A395-1BF2-B7EE43D9D0D5}"/>
              </a:ext>
            </a:extLst>
          </p:cNvPr>
          <p:cNvPicPr>
            <a:picLocks noChangeAspect="1"/>
          </p:cNvPicPr>
          <p:nvPr/>
        </p:nvPicPr>
        <p:blipFill>
          <a:blip r:embed="rId2"/>
          <a:stretch>
            <a:fillRect/>
          </a:stretch>
        </p:blipFill>
        <p:spPr>
          <a:xfrm>
            <a:off x="885147" y="2725722"/>
            <a:ext cx="11992260" cy="4302156"/>
          </a:xfrm>
          <a:prstGeom prst="rect">
            <a:avLst/>
          </a:prstGeom>
        </p:spPr>
      </p:pic>
    </p:spTree>
    <p:extLst>
      <p:ext uri="{BB962C8B-B14F-4D97-AF65-F5344CB8AC3E}">
        <p14:creationId xmlns:p14="http://schemas.microsoft.com/office/powerpoint/2010/main" val="17593569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a:t>Dining options: </a:t>
            </a:r>
            <a:r>
              <a:rPr lang="en-US" sz="4000" i="1">
                <a:solidFill>
                  <a:srgbClr val="0070C0"/>
                </a:solidFill>
              </a:rPr>
              <a:t>DINNER SUGGESTION</a:t>
            </a:r>
          </a:p>
        </p:txBody>
      </p:sp>
      <p:sp>
        <p:nvSpPr>
          <p:cNvPr id="4" name="TextBox 3">
            <a:extLst>
              <a:ext uri="{FF2B5EF4-FFF2-40B4-BE49-F238E27FC236}">
                <a16:creationId xmlns:a16="http://schemas.microsoft.com/office/drawing/2014/main" id="{D6B17220-D9E2-E6F0-64FA-A15C953887EA}"/>
              </a:ext>
            </a:extLst>
          </p:cNvPr>
          <p:cNvSpPr txBox="1"/>
          <p:nvPr/>
        </p:nvSpPr>
        <p:spPr>
          <a:xfrm>
            <a:off x="10583035" y="2420935"/>
            <a:ext cx="5041277" cy="59246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Dinner Suggestion:</a:t>
            </a:r>
          </a:p>
          <a:p>
            <a:pPr algn="ctr"/>
            <a:r>
              <a:rPr lang="en-US" dirty="0"/>
              <a:t>Since we have a bit more time for dinner, </a:t>
            </a:r>
          </a:p>
          <a:p>
            <a:pPr algn="ctr"/>
            <a:r>
              <a:rPr lang="en-US" dirty="0"/>
              <a:t>you might want to try some of the off-campus options near the LIRR.</a:t>
            </a:r>
          </a:p>
          <a:p>
            <a:pPr algn="ctr"/>
            <a:endParaRPr lang="en-US" dirty="0"/>
          </a:p>
          <a:p>
            <a:pPr algn="ctr"/>
            <a:r>
              <a:rPr lang="en-US" dirty="0"/>
              <a:t>We then return at 7:30 pm for snacks and a relaxing discussion session</a:t>
            </a:r>
          </a:p>
        </p:txBody>
      </p:sp>
      <p:pic>
        <p:nvPicPr>
          <p:cNvPr id="5" name="Picture 5">
            <a:extLst>
              <a:ext uri="{FF2B5EF4-FFF2-40B4-BE49-F238E27FC236}">
                <a16:creationId xmlns:a16="http://schemas.microsoft.com/office/drawing/2014/main" id="{59CD879C-EE3D-76FF-C6D7-AA5D91FF245F}"/>
              </a:ext>
            </a:extLst>
          </p:cNvPr>
          <p:cNvPicPr>
            <a:picLocks noChangeAspect="1"/>
          </p:cNvPicPr>
          <p:nvPr/>
        </p:nvPicPr>
        <p:blipFill>
          <a:blip r:embed="rId2"/>
          <a:stretch>
            <a:fillRect/>
          </a:stretch>
        </p:blipFill>
        <p:spPr>
          <a:xfrm>
            <a:off x="1120679" y="1830043"/>
            <a:ext cx="6439050" cy="7652758"/>
          </a:xfrm>
          <a:prstGeom prst="rect">
            <a:avLst/>
          </a:prstGeom>
        </p:spPr>
      </p:pic>
    </p:spTree>
    <p:extLst>
      <p:ext uri="{BB962C8B-B14F-4D97-AF65-F5344CB8AC3E}">
        <p14:creationId xmlns:p14="http://schemas.microsoft.com/office/powerpoint/2010/main" val="23194283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dirty="0"/>
              <a:t>Warnings:</a:t>
            </a:r>
            <a:endParaRPr lang="en-US" sz="4000" i="1" dirty="0">
              <a:solidFill>
                <a:srgbClr val="0070C0"/>
              </a:solidFill>
            </a:endParaRPr>
          </a:p>
        </p:txBody>
      </p:sp>
      <p:sp>
        <p:nvSpPr>
          <p:cNvPr id="4" name="TextBox 3">
            <a:extLst>
              <a:ext uri="{FF2B5EF4-FFF2-40B4-BE49-F238E27FC236}">
                <a16:creationId xmlns:a16="http://schemas.microsoft.com/office/drawing/2014/main" id="{D6B17220-D9E2-E6F0-64FA-A15C953887EA}"/>
              </a:ext>
            </a:extLst>
          </p:cNvPr>
          <p:cNvSpPr txBox="1"/>
          <p:nvPr/>
        </p:nvSpPr>
        <p:spPr>
          <a:xfrm>
            <a:off x="7792278" y="3159601"/>
            <a:ext cx="7275488" cy="44473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Beware</a:t>
            </a:r>
          </a:p>
          <a:p>
            <a:pPr algn="ctr"/>
            <a:r>
              <a:rPr lang="en-US" dirty="0"/>
              <a:t>Ticks transmit lime disease. Seek for medical help if you are bitten.</a:t>
            </a:r>
          </a:p>
          <a:p>
            <a:pPr algn="ctr"/>
            <a:endParaRPr lang="en-US" dirty="0"/>
          </a:p>
          <a:p>
            <a:pPr algn="ctr"/>
            <a:r>
              <a:rPr lang="en-US" dirty="0"/>
              <a:t>Poison ivy causes a painful rash.  </a:t>
            </a:r>
          </a:p>
          <a:p>
            <a:pPr algn="ctr"/>
            <a:r>
              <a:rPr lang="en-US" dirty="0">
                <a:hlinkClick r:id="rId2"/>
              </a:rPr>
              <a:t>https://</a:t>
            </a:r>
            <a:r>
              <a:rPr lang="en-US" dirty="0" err="1">
                <a:hlinkClick r:id="rId2"/>
              </a:rPr>
              <a:t>www.facebook.com</a:t>
            </a:r>
            <a:r>
              <a:rPr lang="en-US" dirty="0">
                <a:hlinkClick r:id="rId2"/>
              </a:rPr>
              <a:t>/share/r/1DzUBC1YP8/</a:t>
            </a:r>
            <a:endParaRPr lang="en-US" dirty="0"/>
          </a:p>
        </p:txBody>
      </p:sp>
      <p:pic>
        <p:nvPicPr>
          <p:cNvPr id="6" name="Picture 5" descr="A cartoon of a bug on a foot&#10;&#10;Description automatically generated">
            <a:extLst>
              <a:ext uri="{FF2B5EF4-FFF2-40B4-BE49-F238E27FC236}">
                <a16:creationId xmlns:a16="http://schemas.microsoft.com/office/drawing/2014/main" id="{54BB396E-AC50-C795-2007-5B30FC378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036" y="1585590"/>
            <a:ext cx="5558191" cy="4300121"/>
          </a:xfrm>
          <a:prstGeom prst="rect">
            <a:avLst/>
          </a:prstGeom>
        </p:spPr>
      </p:pic>
      <p:pic>
        <p:nvPicPr>
          <p:cNvPr id="8" name="Picture 7" descr="A close-up of a plant&#10;&#10;Description automatically generated">
            <a:extLst>
              <a:ext uri="{FF2B5EF4-FFF2-40B4-BE49-F238E27FC236}">
                <a16:creationId xmlns:a16="http://schemas.microsoft.com/office/drawing/2014/main" id="{77CCA4BA-6775-B5DF-5F4A-F1E3D1400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491" y="5970317"/>
            <a:ext cx="5558195" cy="3705463"/>
          </a:xfrm>
          <a:prstGeom prst="rect">
            <a:avLst/>
          </a:prstGeom>
        </p:spPr>
      </p:pic>
    </p:spTree>
    <p:extLst>
      <p:ext uri="{BB962C8B-B14F-4D97-AF65-F5344CB8AC3E}">
        <p14:creationId xmlns:p14="http://schemas.microsoft.com/office/powerpoint/2010/main" val="19245752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762023" y="4317952"/>
            <a:ext cx="15816216" cy="2413587"/>
          </a:xfrm>
        </p:spPr>
        <p:txBody>
          <a:bodyPr lIns="50800" tIns="50800" rIns="50800" bIns="50800" anchor="t">
            <a:normAutofit/>
          </a:bodyPr>
          <a:lstStyle/>
          <a:p>
            <a:r>
              <a:rPr lang="en-US" sz="6900" dirty="0"/>
              <a:t>Welcome! We hope you will like the school and find it useful!</a:t>
            </a:r>
            <a:endParaRPr lang="en-US" sz="4000" i="1" dirty="0">
              <a:solidFill>
                <a:srgbClr val="0070C0"/>
              </a:solidFill>
            </a:endParaRPr>
          </a:p>
        </p:txBody>
      </p:sp>
    </p:spTree>
    <p:extLst>
      <p:ext uri="{BB962C8B-B14F-4D97-AF65-F5344CB8AC3E}">
        <p14:creationId xmlns:p14="http://schemas.microsoft.com/office/powerpoint/2010/main" val="9457913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49899164917_eed03df6ee_c.jpg" descr="49899164917_eed03df6ee_c.jpg"/>
          <p:cNvPicPr>
            <a:picLocks noChangeAspect="1"/>
          </p:cNvPicPr>
          <p:nvPr/>
        </p:nvPicPr>
        <p:blipFill>
          <a:blip r:embed="rId2"/>
          <a:stretch>
            <a:fillRect/>
          </a:stretch>
        </p:blipFill>
        <p:spPr>
          <a:xfrm>
            <a:off x="5727288" y="1889021"/>
            <a:ext cx="5501411" cy="5501411"/>
          </a:xfrm>
          <a:prstGeom prst="rect">
            <a:avLst/>
          </a:prstGeom>
          <a:ln w="12700">
            <a:miter lim="400000"/>
          </a:ln>
        </p:spPr>
      </p:pic>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Welcome to the 202</a:t>
            </a:r>
            <a:r>
              <a:rPr lang="en-US" dirty="0"/>
              <a:t>5</a:t>
            </a:r>
            <a:r>
              <a:rPr dirty="0"/>
              <a:t> CFNS</a:t>
            </a:r>
            <a:r>
              <a:rPr lang="en-US" dirty="0"/>
              <a:t>-SURGE</a:t>
            </a:r>
            <a:r>
              <a:rPr dirty="0"/>
              <a:t> Summer School</a:t>
            </a:r>
          </a:p>
        </p:txBody>
      </p:sp>
      <p:sp>
        <p:nvSpPr>
          <p:cNvPr id="179" name="Rectangle 2"/>
          <p:cNvSpPr/>
          <p:nvPr/>
        </p:nvSpPr>
        <p:spPr>
          <a:xfrm>
            <a:off x="10830823" y="1697700"/>
            <a:ext cx="6509440"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61" rIns="60961">
            <a:spAutoFit/>
          </a:bodyPr>
          <a:lstStyle/>
          <a:p>
            <a:pPr algn="ctr">
              <a:spcBef>
                <a:spcPts val="0"/>
              </a:spcBef>
              <a:defRPr spc="0">
                <a:solidFill>
                  <a:srgbClr val="535353"/>
                </a:solidFill>
              </a:defRPr>
            </a:pPr>
            <a:r>
              <a:rPr sz="3000" dirty="0"/>
              <a:t>It is our </a:t>
            </a:r>
            <a:r>
              <a:rPr lang="en-US" sz="3000" dirty="0"/>
              <a:t>sixth s</a:t>
            </a:r>
            <a:r>
              <a:rPr sz="3000" dirty="0"/>
              <a:t>chool</a:t>
            </a:r>
            <a:r>
              <a:rPr lang="en-US" sz="3000" dirty="0"/>
              <a:t>! We have had more than 200 students from North and South Americas, Europe, Australia, and Asia</a:t>
            </a:r>
            <a:endParaRPr sz="3000" dirty="0"/>
          </a:p>
        </p:txBody>
      </p:sp>
      <p:sp>
        <p:nvSpPr>
          <p:cNvPr id="180" name="Rectangle 3"/>
          <p:cNvSpPr/>
          <p:nvPr/>
        </p:nvSpPr>
        <p:spPr>
          <a:xfrm>
            <a:off x="348713" y="2421875"/>
            <a:ext cx="6160728"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rIns="60961">
            <a:spAutoFit/>
          </a:bodyPr>
          <a:lstStyle>
            <a:lvl1pPr algn="ctr">
              <a:spcBef>
                <a:spcPts val="0"/>
              </a:spcBef>
              <a:defRPr spc="0">
                <a:solidFill>
                  <a:srgbClr val="535353"/>
                </a:solidFill>
              </a:defRPr>
            </a:lvl1pPr>
          </a:lstStyle>
          <a:p>
            <a:r>
              <a:rPr sz="3000" dirty="0"/>
              <a:t>Welcome to the 202</a:t>
            </a:r>
            <a:r>
              <a:rPr lang="en-US" sz="3000" dirty="0"/>
              <a:t>5</a:t>
            </a:r>
            <a:r>
              <a:rPr sz="3000" dirty="0"/>
              <a:t> CFNS</a:t>
            </a:r>
            <a:r>
              <a:rPr lang="en-US" sz="3000" dirty="0"/>
              <a:t>-SURGE</a:t>
            </a:r>
            <a:r>
              <a:rPr sz="3000" dirty="0"/>
              <a:t> Summer School dedicated to the physics of the Electron-Ion Collider</a:t>
            </a:r>
          </a:p>
        </p:txBody>
      </p:sp>
      <p:sp>
        <p:nvSpPr>
          <p:cNvPr id="181" name="Rectangle 5"/>
          <p:cNvSpPr/>
          <p:nvPr/>
        </p:nvSpPr>
        <p:spPr>
          <a:xfrm>
            <a:off x="230655" y="7058063"/>
            <a:ext cx="8757831"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rIns="60961">
            <a:spAutoFit/>
          </a:bodyPr>
          <a:lstStyle>
            <a:lvl1pPr algn="ctr">
              <a:spcBef>
                <a:spcPts val="0"/>
              </a:spcBef>
              <a:defRPr spc="0">
                <a:solidFill>
                  <a:srgbClr val="535353"/>
                </a:solidFill>
              </a:defRPr>
            </a:lvl1pPr>
          </a:lstStyle>
          <a:p>
            <a:r>
              <a:rPr sz="3000" dirty="0"/>
              <a:t>The Electron-Ion Collider is at a very mature stage and your participation in the project is crucial for its success!</a:t>
            </a:r>
          </a:p>
        </p:txBody>
      </p:sp>
      <p:sp>
        <p:nvSpPr>
          <p:cNvPr id="182" name="Rectangle 6"/>
          <p:cNvSpPr/>
          <p:nvPr/>
        </p:nvSpPr>
        <p:spPr>
          <a:xfrm>
            <a:off x="9762832" y="7653022"/>
            <a:ext cx="7346776"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tIns="45720" rIns="60961" bIns="45720" anchor="t">
            <a:spAutoFit/>
          </a:bodyPr>
          <a:lstStyle>
            <a:lvl1pPr algn="ctr">
              <a:spcBef>
                <a:spcPts val="0"/>
              </a:spcBef>
              <a:defRPr spc="0">
                <a:solidFill>
                  <a:srgbClr val="535353"/>
                </a:solidFill>
              </a:defRPr>
            </a:lvl1pPr>
          </a:lstStyle>
          <a:p>
            <a:r>
              <a:rPr lang="en-US" sz="3000" dirty="0"/>
              <a:t>This year w</a:t>
            </a:r>
            <a:r>
              <a:rPr sz="3000" dirty="0"/>
              <a:t>e have </a:t>
            </a:r>
            <a:r>
              <a:rPr lang="en-US" sz="3000" dirty="0"/>
              <a:t>30</a:t>
            </a:r>
            <a:r>
              <a:rPr sz="3000" dirty="0"/>
              <a:t> students this year and we are looking forward to a very </a:t>
            </a:r>
            <a:r>
              <a:rPr lang="en-US" sz="3000" dirty="0"/>
              <a:t>productive school</a:t>
            </a:r>
            <a:endParaRPr sz="3000" dirty="0"/>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graphicFrame>
        <p:nvGraphicFramePr>
          <p:cNvPr id="2" name="Chart 1">
            <a:extLst>
              <a:ext uri="{FF2B5EF4-FFF2-40B4-BE49-F238E27FC236}">
                <a16:creationId xmlns:a16="http://schemas.microsoft.com/office/drawing/2014/main" id="{62D6B25D-31EE-D926-5363-828935A68368}"/>
              </a:ext>
            </a:extLst>
          </p:cNvPr>
          <p:cNvGraphicFramePr/>
          <p:nvPr>
            <p:extLst>
              <p:ext uri="{D42A27DB-BD31-4B8C-83A1-F6EECF244321}">
                <p14:modId xmlns:p14="http://schemas.microsoft.com/office/powerpoint/2010/main" val="1634982305"/>
              </p:ext>
            </p:extLst>
          </p:nvPr>
        </p:nvGraphicFramePr>
        <p:xfrm>
          <a:off x="10830824" y="3500963"/>
          <a:ext cx="5894508" cy="40557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0" grpId="0" animBg="1" advAuto="0"/>
      <p:bldP spid="181" grpId="0" animBg="1" advAuto="0"/>
      <p:bldP spid="182" grpId="0" animBg="1" advAuto="0"/>
      <p:bldGraphic spid="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93" name="The SCHool organizer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organizers</a:t>
            </a:r>
          </a:p>
        </p:txBody>
      </p:sp>
      <p:sp>
        <p:nvSpPr>
          <p:cNvPr id="194" name="Slide Number"/>
          <p:cNvSpPr txBox="1">
            <a:spLocks noGrp="1"/>
          </p:cNvSpPr>
          <p:nvPr>
            <p:ph type="sldNum" sz="quarter" idx="2"/>
          </p:nvPr>
        </p:nvSpPr>
        <p:spPr>
          <a:xfrm>
            <a:off x="16240033" y="9103476"/>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95" name="Organizing Committee:…"/>
          <p:cNvSpPr txBox="1"/>
          <p:nvPr/>
        </p:nvSpPr>
        <p:spPr>
          <a:xfrm>
            <a:off x="682694" y="1730664"/>
            <a:ext cx="6627941" cy="6610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defTabSz="609630">
              <a:spcBef>
                <a:spcPts val="2000"/>
              </a:spcBef>
              <a:defRPr sz="2600" spc="0">
                <a:solidFill>
                  <a:srgbClr val="777777"/>
                </a:solidFill>
              </a:defRPr>
            </a:pPr>
            <a:r>
              <a:rPr sz="2800" dirty="0"/>
              <a:t>Organizing Committee:</a:t>
            </a:r>
            <a:endParaRPr lang="en-US" sz="2800" dirty="0"/>
          </a:p>
          <a:p>
            <a:pPr defTabSz="609630">
              <a:spcBef>
                <a:spcPts val="2000"/>
              </a:spcBef>
              <a:defRPr sz="2600" spc="0">
                <a:solidFill>
                  <a:srgbClr val="777777"/>
                </a:solidFill>
              </a:defRPr>
            </a:pPr>
            <a:r>
              <a:rPr sz="2800" dirty="0"/>
              <a:t> </a:t>
            </a:r>
          </a:p>
          <a:p>
            <a:pPr marL="609630" indent="-423355" defTabSz="609630">
              <a:spcBef>
                <a:spcPts val="0"/>
              </a:spcBef>
              <a:buClr>
                <a:srgbClr val="777777"/>
              </a:buClr>
              <a:buSzPct val="100000"/>
              <a:buFont typeface="Helvetica"/>
              <a:buChar char="•"/>
              <a:defRPr sz="2600" spc="0">
                <a:solidFill>
                  <a:srgbClr val="777777"/>
                </a:solidFill>
              </a:defRPr>
            </a:pPr>
            <a:r>
              <a:rPr sz="2800" dirty="0"/>
              <a:t>Ross Corliss (SBU)  </a:t>
            </a:r>
          </a:p>
          <a:p>
            <a:pPr marL="609630" indent="-423355" defTabSz="609630">
              <a:spcBef>
                <a:spcPts val="0"/>
              </a:spcBef>
              <a:buClr>
                <a:srgbClr val="777777"/>
              </a:buClr>
              <a:buSzPct val="100000"/>
              <a:buFont typeface="Helvetica"/>
              <a:buChar char="•"/>
              <a:defRPr sz="2600" spc="0">
                <a:solidFill>
                  <a:srgbClr val="777777"/>
                </a:solidFill>
              </a:defRPr>
            </a:pPr>
            <a:r>
              <a:rPr sz="2800" dirty="0"/>
              <a:t>Abhay Deshpande (SBU, Director)</a:t>
            </a:r>
          </a:p>
          <a:p>
            <a:pPr marL="609630" indent="-423355" defTabSz="609630">
              <a:spcBef>
                <a:spcPts val="0"/>
              </a:spcBef>
              <a:buClr>
                <a:srgbClr val="777777"/>
              </a:buClr>
              <a:buSzPct val="100000"/>
              <a:buFont typeface="Helvetica"/>
              <a:buChar char="•"/>
              <a:defRPr sz="2600" spc="0">
                <a:solidFill>
                  <a:srgbClr val="777777"/>
                </a:solidFill>
              </a:defRPr>
            </a:pPr>
            <a:r>
              <a:rPr lang="en-US" sz="2800" dirty="0"/>
              <a:t>Fred Olness (SMU)</a:t>
            </a:r>
            <a:endParaRPr sz="2800" dirty="0"/>
          </a:p>
          <a:p>
            <a:pPr marL="609630" indent="-423355" defTabSz="609630">
              <a:spcBef>
                <a:spcPts val="0"/>
              </a:spcBef>
              <a:buClr>
                <a:srgbClr val="777777"/>
              </a:buClr>
              <a:buSzPct val="100000"/>
              <a:buFont typeface="Helvetica"/>
              <a:buChar char="•"/>
              <a:defRPr sz="2600" spc="0">
                <a:solidFill>
                  <a:srgbClr val="777777"/>
                </a:solidFill>
              </a:defRPr>
            </a:pPr>
            <a:r>
              <a:rPr lang="en-US" sz="2800" dirty="0"/>
              <a:t>Alexei Prokudin (PSU Berks, Chair)</a:t>
            </a:r>
          </a:p>
          <a:p>
            <a:pPr marL="609630" indent="-423355" defTabSz="609630">
              <a:spcBef>
                <a:spcPts val="0"/>
              </a:spcBef>
              <a:buClr>
                <a:srgbClr val="777777"/>
              </a:buClr>
              <a:buSzPct val="100000"/>
              <a:buFont typeface="Helvetica"/>
              <a:buChar char="•"/>
              <a:defRPr sz="2600" spc="0">
                <a:solidFill>
                  <a:srgbClr val="777777"/>
                </a:solidFill>
              </a:defRPr>
            </a:pPr>
            <a:r>
              <a:rPr lang="en-US" sz="2800" dirty="0"/>
              <a:t>Bjoern Schenke (BNL)</a:t>
            </a:r>
          </a:p>
          <a:p>
            <a:pPr defTabSz="609630">
              <a:spcBef>
                <a:spcPts val="0"/>
              </a:spcBef>
              <a:defRPr sz="2600" spc="0">
                <a:solidFill>
                  <a:srgbClr val="777777"/>
                </a:solidFill>
              </a:defRPr>
            </a:pPr>
            <a:endParaRPr sz="2800" dirty="0"/>
          </a:p>
          <a:p>
            <a:pPr defTabSz="609630">
              <a:spcBef>
                <a:spcPts val="2000"/>
              </a:spcBef>
              <a:defRPr sz="2600" spc="0">
                <a:solidFill>
                  <a:srgbClr val="777777"/>
                </a:solidFill>
              </a:defRPr>
            </a:pPr>
            <a:r>
              <a:rPr sz="2800" dirty="0"/>
              <a:t>Administrative support:</a:t>
            </a:r>
            <a:endParaRPr lang="en-US" sz="2800" dirty="0"/>
          </a:p>
          <a:p>
            <a:pPr defTabSz="609630">
              <a:spcBef>
                <a:spcPts val="2000"/>
              </a:spcBef>
              <a:defRPr sz="2600" spc="0">
                <a:solidFill>
                  <a:srgbClr val="777777"/>
                </a:solidFill>
              </a:defRPr>
            </a:pPr>
            <a:endParaRPr sz="2800" dirty="0"/>
          </a:p>
          <a:p>
            <a:pPr marL="609630" indent="-423355" defTabSz="609630">
              <a:spcBef>
                <a:spcPts val="0"/>
              </a:spcBef>
              <a:buClr>
                <a:srgbClr val="777777"/>
              </a:buClr>
              <a:buSzPct val="100000"/>
              <a:buFont typeface="Helvetica"/>
              <a:buChar char="•"/>
              <a:defRPr sz="2600" spc="0">
                <a:solidFill>
                  <a:srgbClr val="777777"/>
                </a:solidFill>
              </a:defRPr>
            </a:pPr>
            <a:r>
              <a:rPr sz="2800" dirty="0"/>
              <a:t>Socorro </a:t>
            </a:r>
            <a:r>
              <a:rPr sz="2800" dirty="0" err="1"/>
              <a:t>Delquaglio</a:t>
            </a:r>
            <a:r>
              <a:rPr sz="2800" dirty="0"/>
              <a:t> (SBU)</a:t>
            </a:r>
          </a:p>
          <a:p>
            <a:pPr marL="609630" indent="-423355" defTabSz="609630">
              <a:spcBef>
                <a:spcPts val="0"/>
              </a:spcBef>
              <a:buClr>
                <a:srgbClr val="777777"/>
              </a:buClr>
              <a:buSzPct val="100000"/>
              <a:buFont typeface="Helvetica"/>
              <a:buChar char="•"/>
              <a:defRPr sz="2600" spc="0">
                <a:solidFill>
                  <a:srgbClr val="777777"/>
                </a:solidFill>
              </a:defRPr>
            </a:pPr>
            <a:r>
              <a:rPr lang="en-US" sz="2800" dirty="0"/>
              <a:t>Melissa Laguerre </a:t>
            </a:r>
            <a:r>
              <a:rPr sz="2800" dirty="0"/>
              <a:t>(SBU)</a:t>
            </a:r>
          </a:p>
          <a:p>
            <a:pPr defTabSz="609630">
              <a:spcBef>
                <a:spcPts val="0"/>
              </a:spcBef>
              <a:defRPr sz="2600" spc="0">
                <a:solidFill>
                  <a:srgbClr val="777777"/>
                </a:solidFill>
              </a:defRPr>
            </a:pPr>
            <a:endParaRPr sz="3467" dirty="0"/>
          </a:p>
        </p:txBody>
      </p:sp>
      <p:pic>
        <p:nvPicPr>
          <p:cNvPr id="198" name="cfns_logo_2018.png" descr="cfns_logo_2018.png"/>
          <p:cNvPicPr>
            <a:picLocks noChangeAspect="1"/>
          </p:cNvPicPr>
          <p:nvPr/>
        </p:nvPicPr>
        <p:blipFill>
          <a:blip r:embed="rId2"/>
          <a:stretch>
            <a:fillRect/>
          </a:stretch>
        </p:blipFill>
        <p:spPr>
          <a:xfrm>
            <a:off x="12496799" y="0"/>
            <a:ext cx="4572805" cy="2262479"/>
          </a:xfrm>
          <a:prstGeom prst="rect">
            <a:avLst/>
          </a:prstGeom>
          <a:ln w="12700">
            <a:miter lim="400000"/>
          </a:ln>
        </p:spPr>
      </p:pic>
      <p:sp>
        <p:nvSpPr>
          <p:cNvPr id="2" name="Chris Monahan (William&amp;Mary)">
            <a:extLst>
              <a:ext uri="{FF2B5EF4-FFF2-40B4-BE49-F238E27FC236}">
                <a16:creationId xmlns:a16="http://schemas.microsoft.com/office/drawing/2014/main" id="{A801FCAC-EC6C-7765-A405-285F5E877393}"/>
              </a:ext>
            </a:extLst>
          </p:cNvPr>
          <p:cNvSpPr txBox="1"/>
          <p:nvPr/>
        </p:nvSpPr>
        <p:spPr>
          <a:xfrm>
            <a:off x="10198272" y="5571779"/>
            <a:ext cx="3260982" cy="506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just"/>
            <a:r>
              <a:rPr lang="en-US" sz="2400" dirty="0"/>
              <a:t>Alexei Prokudin (PSU)</a:t>
            </a:r>
            <a:endParaRPr sz="2400" dirty="0"/>
          </a:p>
        </p:txBody>
      </p:sp>
      <p:pic>
        <p:nvPicPr>
          <p:cNvPr id="3" name="Picture 2" descr="A person in a blue shirt&#10;&#10;Description automatically generated">
            <a:extLst>
              <a:ext uri="{FF2B5EF4-FFF2-40B4-BE49-F238E27FC236}">
                <a16:creationId xmlns:a16="http://schemas.microsoft.com/office/drawing/2014/main" id="{5553CB28-2A4B-E33C-93AC-35B00F64F3AD}"/>
              </a:ext>
            </a:extLst>
          </p:cNvPr>
          <p:cNvPicPr>
            <a:picLocks noChangeAspect="1"/>
          </p:cNvPicPr>
          <p:nvPr/>
        </p:nvPicPr>
        <p:blipFill rotWithShape="1">
          <a:blip r:embed="rId3">
            <a:extLst>
              <a:ext uri="{28A0092B-C50C-407E-A947-70E740481C1C}">
                <a14:useLocalDpi xmlns:a14="http://schemas.microsoft.com/office/drawing/2010/main" val="0"/>
              </a:ext>
            </a:extLst>
          </a:blip>
          <a:srcRect l="9151" r="9927" b="33108"/>
          <a:stretch/>
        </p:blipFill>
        <p:spPr>
          <a:xfrm>
            <a:off x="11091621" y="3882210"/>
            <a:ext cx="1474285" cy="1523338"/>
          </a:xfrm>
          <a:prstGeom prst="ellipse">
            <a:avLst/>
          </a:prstGeom>
        </p:spPr>
      </p:pic>
      <p:sp>
        <p:nvSpPr>
          <p:cNvPr id="4" name="Thomas Ullrich (BNL)">
            <a:extLst>
              <a:ext uri="{FF2B5EF4-FFF2-40B4-BE49-F238E27FC236}">
                <a16:creationId xmlns:a16="http://schemas.microsoft.com/office/drawing/2014/main" id="{1E53507F-71D4-19BA-E47A-F66E5F137EF2}"/>
              </a:ext>
            </a:extLst>
          </p:cNvPr>
          <p:cNvSpPr txBox="1"/>
          <p:nvPr/>
        </p:nvSpPr>
        <p:spPr>
          <a:xfrm>
            <a:off x="6947075" y="5571780"/>
            <a:ext cx="2836122" cy="506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400" dirty="0"/>
              <a:t>Fred </a:t>
            </a:r>
            <a:r>
              <a:rPr lang="en-US" sz="2400" dirty="0" err="1"/>
              <a:t>Olness</a:t>
            </a:r>
            <a:r>
              <a:rPr lang="en-US" sz="2400" dirty="0"/>
              <a:t> (SMU)</a:t>
            </a:r>
            <a:endParaRPr sz="2400" dirty="0"/>
          </a:p>
        </p:txBody>
      </p:sp>
      <p:pic>
        <p:nvPicPr>
          <p:cNvPr id="5" name="Picture 4" descr="A close-up of a person smiling&#10;&#10;Description automatically generated">
            <a:extLst>
              <a:ext uri="{FF2B5EF4-FFF2-40B4-BE49-F238E27FC236}">
                <a16:creationId xmlns:a16="http://schemas.microsoft.com/office/drawing/2014/main" id="{9C947F6D-0A49-47BD-B404-4B6A36BD2355}"/>
              </a:ext>
            </a:extLst>
          </p:cNvPr>
          <p:cNvPicPr>
            <a:picLocks noChangeAspect="1"/>
          </p:cNvPicPr>
          <p:nvPr/>
        </p:nvPicPr>
        <p:blipFill rotWithShape="1">
          <a:blip r:embed="rId4">
            <a:extLst>
              <a:ext uri="{28A0092B-C50C-407E-A947-70E740481C1C}">
                <a14:useLocalDpi xmlns:a14="http://schemas.microsoft.com/office/drawing/2010/main" val="0"/>
              </a:ext>
            </a:extLst>
          </a:blip>
          <a:srcRect l="20773" t="5217" r="19407" b="2982"/>
          <a:stretch/>
        </p:blipFill>
        <p:spPr>
          <a:xfrm>
            <a:off x="7673277" y="3957881"/>
            <a:ext cx="1619806" cy="1440177"/>
          </a:xfrm>
          <a:prstGeom prst="ellipse">
            <a:avLst/>
          </a:prstGeom>
        </p:spPr>
      </p:pic>
      <p:sp>
        <p:nvSpPr>
          <p:cNvPr id="6" name="Thomas Ullrich (BNL)">
            <a:extLst>
              <a:ext uri="{FF2B5EF4-FFF2-40B4-BE49-F238E27FC236}">
                <a16:creationId xmlns:a16="http://schemas.microsoft.com/office/drawing/2014/main" id="{E717B1A6-DD39-4A57-85EE-8EFD75024532}"/>
              </a:ext>
            </a:extLst>
          </p:cNvPr>
          <p:cNvSpPr txBox="1"/>
          <p:nvPr/>
        </p:nvSpPr>
        <p:spPr>
          <a:xfrm>
            <a:off x="9931524" y="3357231"/>
            <a:ext cx="4351088" cy="506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400" dirty="0"/>
              <a:t>Abhay Deshpande (SBU/BNL)</a:t>
            </a:r>
            <a:endParaRPr sz="2400" dirty="0"/>
          </a:p>
        </p:txBody>
      </p:sp>
      <p:pic>
        <p:nvPicPr>
          <p:cNvPr id="7" name="Picture 6" descr="A person in a suit holding a machine&#10;&#10;Description automatically generated">
            <a:extLst>
              <a:ext uri="{FF2B5EF4-FFF2-40B4-BE49-F238E27FC236}">
                <a16:creationId xmlns:a16="http://schemas.microsoft.com/office/drawing/2014/main" id="{CAB5C85C-3B57-13C4-5C40-45C594773D8A}"/>
              </a:ext>
            </a:extLst>
          </p:cNvPr>
          <p:cNvPicPr>
            <a:picLocks noChangeAspect="1"/>
          </p:cNvPicPr>
          <p:nvPr/>
        </p:nvPicPr>
        <p:blipFill rotWithShape="1">
          <a:blip r:embed="rId5">
            <a:extLst>
              <a:ext uri="{28A0092B-C50C-407E-A947-70E740481C1C}">
                <a14:useLocalDpi xmlns:a14="http://schemas.microsoft.com/office/drawing/2010/main" val="0"/>
              </a:ext>
            </a:extLst>
          </a:blip>
          <a:srcRect l="14302" t="2321" r="9035" b="45225"/>
          <a:stretch/>
        </p:blipFill>
        <p:spPr>
          <a:xfrm>
            <a:off x="11004768" y="1657250"/>
            <a:ext cx="1479887" cy="1518818"/>
          </a:xfrm>
          <a:prstGeom prst="ellipse">
            <a:avLst/>
          </a:prstGeom>
        </p:spPr>
      </p:pic>
      <p:pic>
        <p:nvPicPr>
          <p:cNvPr id="9" name="Picture 8" descr="A person wearing glasses and a plaid shirt&#10;&#10;AI-generated content may be incorrect.">
            <a:extLst>
              <a:ext uri="{FF2B5EF4-FFF2-40B4-BE49-F238E27FC236}">
                <a16:creationId xmlns:a16="http://schemas.microsoft.com/office/drawing/2014/main" id="{89B38C42-4A7C-2C55-1CBF-717F359EA212}"/>
              </a:ext>
            </a:extLst>
          </p:cNvPr>
          <p:cNvPicPr>
            <a:picLocks noChangeAspect="1"/>
          </p:cNvPicPr>
          <p:nvPr/>
        </p:nvPicPr>
        <p:blipFill>
          <a:blip r:embed="rId6">
            <a:extLst>
              <a:ext uri="{28A0092B-C50C-407E-A947-70E740481C1C}">
                <a14:useLocalDpi xmlns:a14="http://schemas.microsoft.com/office/drawing/2010/main" val="0"/>
              </a:ext>
            </a:extLst>
          </a:blip>
          <a:srcRect t="4244" b="21130"/>
          <a:stretch>
            <a:fillRect/>
          </a:stretch>
        </p:blipFill>
        <p:spPr>
          <a:xfrm>
            <a:off x="7725710" y="1730664"/>
            <a:ext cx="1424677" cy="1518818"/>
          </a:xfrm>
          <a:prstGeom prst="ellipse">
            <a:avLst/>
          </a:prstGeom>
        </p:spPr>
      </p:pic>
      <p:sp>
        <p:nvSpPr>
          <p:cNvPr id="11" name="Thomas Ullrich (BNL)">
            <a:extLst>
              <a:ext uri="{FF2B5EF4-FFF2-40B4-BE49-F238E27FC236}">
                <a16:creationId xmlns:a16="http://schemas.microsoft.com/office/drawing/2014/main" id="{047E79B6-968C-3A89-F345-530CCCCA9E52}"/>
              </a:ext>
            </a:extLst>
          </p:cNvPr>
          <p:cNvSpPr txBox="1"/>
          <p:nvPr/>
        </p:nvSpPr>
        <p:spPr>
          <a:xfrm>
            <a:off x="7124594" y="3350619"/>
            <a:ext cx="2840546" cy="506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400" dirty="0"/>
              <a:t>Ross Corliss(SBU)</a:t>
            </a:r>
            <a:endParaRPr sz="2400" dirty="0"/>
          </a:p>
        </p:txBody>
      </p:sp>
      <p:pic>
        <p:nvPicPr>
          <p:cNvPr id="13" name="Picture 12" descr="A person in a suit standing in front of a chalkboard&#10;&#10;AI-generated content may be incorrect.">
            <a:extLst>
              <a:ext uri="{FF2B5EF4-FFF2-40B4-BE49-F238E27FC236}">
                <a16:creationId xmlns:a16="http://schemas.microsoft.com/office/drawing/2014/main" id="{52AACD5D-7189-837F-7252-D2A05F56942D}"/>
              </a:ext>
            </a:extLst>
          </p:cNvPr>
          <p:cNvPicPr>
            <a:picLocks noChangeAspect="1"/>
          </p:cNvPicPr>
          <p:nvPr/>
        </p:nvPicPr>
        <p:blipFill>
          <a:blip r:embed="rId7">
            <a:extLst>
              <a:ext uri="{28A0092B-C50C-407E-A947-70E740481C1C}">
                <a14:useLocalDpi xmlns:a14="http://schemas.microsoft.com/office/drawing/2010/main" val="0"/>
              </a:ext>
            </a:extLst>
          </a:blip>
          <a:srcRect l="34505" t="10810" r="27717" b="26576"/>
          <a:stretch>
            <a:fillRect/>
          </a:stretch>
        </p:blipFill>
        <p:spPr>
          <a:xfrm>
            <a:off x="14709335" y="3856744"/>
            <a:ext cx="1371815" cy="1514187"/>
          </a:xfrm>
          <a:prstGeom prst="ellipse">
            <a:avLst/>
          </a:prstGeom>
        </p:spPr>
      </p:pic>
      <p:sp>
        <p:nvSpPr>
          <p:cNvPr id="14" name="Thomas Ullrich (BNL)">
            <a:extLst>
              <a:ext uri="{FF2B5EF4-FFF2-40B4-BE49-F238E27FC236}">
                <a16:creationId xmlns:a16="http://schemas.microsoft.com/office/drawing/2014/main" id="{C9FA9BD6-8A7E-D28D-7F87-13025ED068F1}"/>
              </a:ext>
            </a:extLst>
          </p:cNvPr>
          <p:cNvSpPr txBox="1"/>
          <p:nvPr/>
        </p:nvSpPr>
        <p:spPr>
          <a:xfrm>
            <a:off x="13653106" y="5571778"/>
            <a:ext cx="3258160" cy="506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400" dirty="0"/>
              <a:t>Bjoern Schenke (BNL)</a:t>
            </a:r>
            <a:endParaRPr sz="2400" dirty="0"/>
          </a:p>
        </p:txBody>
      </p:sp>
      <p:pic>
        <p:nvPicPr>
          <p:cNvPr id="15" name="Picture 14" descr="A group of women sitting at a table&#10;&#10;Description automatically generated">
            <a:extLst>
              <a:ext uri="{FF2B5EF4-FFF2-40B4-BE49-F238E27FC236}">
                <a16:creationId xmlns:a16="http://schemas.microsoft.com/office/drawing/2014/main" id="{1630EFB2-B530-EFD7-53C8-A01BC0EE25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4952" y="6179042"/>
            <a:ext cx="3951422" cy="2963567"/>
          </a:xfrm>
          <a:prstGeom prst="roundRect">
            <a:avLst/>
          </a:prstGeom>
        </p:spPr>
      </p:pic>
      <p:sp>
        <p:nvSpPr>
          <p:cNvPr id="16" name="TextBox 15">
            <a:extLst>
              <a:ext uri="{FF2B5EF4-FFF2-40B4-BE49-F238E27FC236}">
                <a16:creationId xmlns:a16="http://schemas.microsoft.com/office/drawing/2014/main" id="{5ABBBBCD-31B8-6931-645B-3BF72ED65469}"/>
              </a:ext>
            </a:extLst>
          </p:cNvPr>
          <p:cNvSpPr txBox="1"/>
          <p:nvPr/>
        </p:nvSpPr>
        <p:spPr>
          <a:xfrm>
            <a:off x="7853262" y="9166259"/>
            <a:ext cx="7782900" cy="1174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186275" defTabSz="609630">
              <a:spcBef>
                <a:spcPts val="0"/>
              </a:spcBef>
              <a:buClr>
                <a:srgbClr val="777777"/>
              </a:buClr>
              <a:buSzPct val="100000"/>
              <a:defRPr sz="2600" spc="0">
                <a:solidFill>
                  <a:srgbClr val="777777"/>
                </a:solidFill>
              </a:defRPr>
            </a:pPr>
            <a:r>
              <a:rPr lang="en-US" dirty="0"/>
              <a:t>Socorro </a:t>
            </a:r>
            <a:r>
              <a:rPr lang="en-US" dirty="0" err="1"/>
              <a:t>Delquaglio</a:t>
            </a:r>
            <a:r>
              <a:rPr lang="en-US" dirty="0"/>
              <a:t> (SBU) Melissa Laguerre (SBU)</a:t>
            </a:r>
          </a:p>
          <a:p>
            <a:pPr marL="0" marR="0" indent="0" algn="l" defTabSz="584200" rtl="0" fontAlgn="auto" latinLnBrk="0" hangingPunct="0">
              <a:lnSpc>
                <a:spcPct val="100000"/>
              </a:lnSpc>
              <a:spcBef>
                <a:spcPts val="1400"/>
              </a:spcBef>
              <a:spcAft>
                <a:spcPts val="0"/>
              </a:spcAft>
              <a:buClrTx/>
              <a:buSzTx/>
              <a:buFontTx/>
              <a:buNone/>
              <a:tabLst/>
            </a:pPr>
            <a:endParaRPr kumimoji="0" lang="en-US" sz="3200" b="0" i="0" u="none" strike="noStrike" cap="none" spc="32" normalizeH="0" baseline="0" dirty="0">
              <a:ln>
                <a:noFill/>
              </a:ln>
              <a:solidFill>
                <a:srgbClr val="5C5C5C"/>
              </a:solidFill>
              <a:effectLst/>
              <a:uFillTx/>
              <a:latin typeface="Helvetica"/>
              <a:ea typeface="Helvetica"/>
              <a:cs typeface="Helvetica"/>
              <a:sym typeface="Helvetica"/>
            </a:endParaRPr>
          </a:p>
        </p:txBody>
      </p:sp>
      <p:pic>
        <p:nvPicPr>
          <p:cNvPr id="21" name="Picture 20" descr="A logo for a company&#10;&#10;AI-generated content may be incorrect.">
            <a:extLst>
              <a:ext uri="{FF2B5EF4-FFF2-40B4-BE49-F238E27FC236}">
                <a16:creationId xmlns:a16="http://schemas.microsoft.com/office/drawing/2014/main" id="{AC57C6F1-5E59-67E6-589A-24EAF1E5A2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09335" y="2047661"/>
            <a:ext cx="2246120" cy="173563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lang="en-US" dirty="0"/>
              <a:t>Geography of the school 2019-2024</a:t>
            </a:r>
            <a:endParaRPr dirty="0"/>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pic>
        <p:nvPicPr>
          <p:cNvPr id="2" name="Picture 1" descr="A map of the world with blue pins&#10;&#10;Description automatically generated">
            <a:extLst>
              <a:ext uri="{FF2B5EF4-FFF2-40B4-BE49-F238E27FC236}">
                <a16:creationId xmlns:a16="http://schemas.microsoft.com/office/drawing/2014/main" id="{B3520350-54FB-3F19-3816-A321ADC48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08" y="1697700"/>
            <a:ext cx="15280245" cy="7899737"/>
          </a:xfrm>
          <a:prstGeom prst="rect">
            <a:avLst/>
          </a:prstGeom>
        </p:spPr>
      </p:pic>
    </p:spTree>
    <p:extLst>
      <p:ext uri="{BB962C8B-B14F-4D97-AF65-F5344CB8AC3E}">
        <p14:creationId xmlns:p14="http://schemas.microsoft.com/office/powerpoint/2010/main" val="32546065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stretch>
            <a:fillRect/>
          </a:stretch>
        </p:blipFill>
        <p:spPr>
          <a:xfrm>
            <a:off x="-632912" y="893586"/>
            <a:ext cx="14908471" cy="8386015"/>
          </a:xfrm>
          <a:prstGeom prst="rect">
            <a:avLst/>
          </a:prstGeom>
          <a:ln w="12700">
            <a:miter lim="400000"/>
          </a:ln>
        </p:spPr>
      </p:pic>
      <p:sp>
        <p:nvSpPr>
          <p:cNvPr id="201" name="High luminosity: (~1033 - 1034 cm−2 s−1) (~1000 times that of HERA)…"/>
          <p:cNvSpPr txBox="1">
            <a:spLocks noGrp="1"/>
          </p:cNvSpPr>
          <p:nvPr>
            <p:ph type="body" sz="half" idx="4294967295"/>
          </p:nvPr>
        </p:nvSpPr>
        <p:spPr>
          <a:xfrm>
            <a:off x="6942076" y="5367245"/>
            <a:ext cx="10398187" cy="3912356"/>
          </a:xfrm>
          <a:prstGeom prst="rect">
            <a:avLst/>
          </a:prstGeom>
          <a:solidFill>
            <a:srgbClr val="FFFFFF"/>
          </a:solidFill>
        </p:spPr>
        <p:txBody>
          <a:bodyPr/>
          <a:lstStyle/>
          <a:p>
            <a:pPr marL="463658" indent="-463658" defTabSz="576439">
              <a:spcBef>
                <a:spcPts val="1733"/>
              </a:spcBef>
              <a:defRPr sz="2368"/>
            </a:pPr>
            <a:r>
              <a:t>High luminosity: (~</a:t>
            </a:r>
            <a:r>
              <a:rPr>
                <a:solidFill>
                  <a:srgbClr val="99195E"/>
                </a:solidFill>
              </a:rPr>
              <a:t>10</a:t>
            </a:r>
            <a:r>
              <a:rPr baseline="31999">
                <a:solidFill>
                  <a:srgbClr val="99195E"/>
                </a:solidFill>
              </a:rPr>
              <a:t>33 </a:t>
            </a:r>
            <a:r>
              <a:rPr>
                <a:solidFill>
                  <a:srgbClr val="99195E"/>
                </a:solidFill>
              </a:rPr>
              <a:t>- 10</a:t>
            </a:r>
            <a:r>
              <a:rPr baseline="31999">
                <a:solidFill>
                  <a:srgbClr val="99195E"/>
                </a:solidFill>
              </a:rPr>
              <a:t>34</a:t>
            </a:r>
            <a:r>
              <a:t> cm</a:t>
            </a:r>
            <a:r>
              <a:rPr baseline="31999"/>
              <a:t>−2</a:t>
            </a:r>
            <a:r>
              <a:t> s</a:t>
            </a:r>
            <a:r>
              <a:rPr baseline="31999"/>
              <a:t>−1</a:t>
            </a:r>
            <a:r>
              <a:t>) (~1000 times that of HERA)</a:t>
            </a:r>
          </a:p>
          <a:p>
            <a:pPr marL="463658" indent="-463658" defTabSz="576439">
              <a:spcBef>
                <a:spcPts val="1733"/>
              </a:spcBef>
              <a:defRPr sz="2368"/>
            </a:pPr>
            <a:r>
              <a:rPr>
                <a:solidFill>
                  <a:srgbClr val="99195E"/>
                </a:solidFill>
              </a:rPr>
              <a:t>Variable</a:t>
            </a:r>
            <a:r>
              <a:t> CM energy: </a:t>
            </a:r>
            <a:r>
              <a:rPr>
                <a:solidFill>
                  <a:srgbClr val="99195E"/>
                </a:solidFill>
              </a:rPr>
              <a:t>20</a:t>
            </a:r>
            <a:r>
              <a:t> — </a:t>
            </a:r>
            <a:r>
              <a:rPr>
                <a:solidFill>
                  <a:srgbClr val="99195E"/>
                </a:solidFill>
              </a:rPr>
              <a:t>100 </a:t>
            </a:r>
            <a:r>
              <a:t>GeV upgradable to</a:t>
            </a:r>
            <a:r>
              <a:rPr>
                <a:solidFill>
                  <a:srgbClr val="99195E"/>
                </a:solidFill>
              </a:rPr>
              <a:t> 140</a:t>
            </a:r>
            <a:r>
              <a:t> GeV</a:t>
            </a:r>
          </a:p>
          <a:p>
            <a:pPr marL="463658" indent="-463658" defTabSz="576439">
              <a:spcBef>
                <a:spcPts val="1733"/>
              </a:spcBef>
              <a:defRPr sz="2368"/>
            </a:pPr>
            <a:r>
              <a:t>Highly polarized ~</a:t>
            </a:r>
            <a:r>
              <a:rPr>
                <a:solidFill>
                  <a:srgbClr val="99195E"/>
                </a:solidFill>
              </a:rPr>
              <a:t>70</a:t>
            </a:r>
            <a:r>
              <a:rPr>
                <a:solidFill>
                  <a:srgbClr val="8C275D"/>
                </a:solidFill>
              </a:rPr>
              <a:t>%</a:t>
            </a:r>
            <a:r>
              <a:t> electron and ~</a:t>
            </a:r>
            <a:r>
              <a:rPr>
                <a:solidFill>
                  <a:srgbClr val="99195E"/>
                </a:solidFill>
              </a:rPr>
              <a:t>70</a:t>
            </a:r>
            <a:r>
              <a:rPr>
                <a:solidFill>
                  <a:srgbClr val="8C275D"/>
                </a:solidFill>
              </a:rPr>
              <a:t>% </a:t>
            </a:r>
            <a:r>
              <a:t>nucleon beams</a:t>
            </a:r>
          </a:p>
          <a:p>
            <a:pPr marL="463658" indent="-463658" defTabSz="576439">
              <a:spcBef>
                <a:spcPts val="1733"/>
              </a:spcBef>
              <a:defRPr sz="2368"/>
            </a:pPr>
            <a:r>
              <a:t>Ion beams from deuterons to heavy nuclei such as gold, lead, or uranium</a:t>
            </a:r>
          </a:p>
          <a:p>
            <a:pPr marL="463658" indent="-463658" defTabSz="576439">
              <a:spcBef>
                <a:spcPts val="1733"/>
              </a:spcBef>
              <a:defRPr sz="2368"/>
            </a:pPr>
            <a:r>
              <a:t>Possibility of more than one interaction region (none of the major facilities operates with one detector only - important for discovery potential)</a:t>
            </a:r>
          </a:p>
        </p:txBody>
      </p:sp>
      <p:sp>
        <p:nvSpPr>
          <p:cNvPr id="202"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03" name="The electron-ion collider @ BN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 BNL</a:t>
            </a:r>
          </a:p>
        </p:txBody>
      </p:sp>
      <p:sp>
        <p:nvSpPr>
          <p:cNvPr id="204" name="Slide Number"/>
          <p:cNvSpPr txBox="1">
            <a:spLocks noGrp="1"/>
          </p:cNvSpPr>
          <p:nvPr>
            <p:ph type="sldNum" sz="quarter" idx="2"/>
          </p:nvPr>
        </p:nvSpPr>
        <p:spPr>
          <a:xfrm>
            <a:off x="16240033" y="9092719"/>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205" name="White Paper (2012)…"/>
          <p:cNvSpPr txBox="1"/>
          <p:nvPr/>
        </p:nvSpPr>
        <p:spPr>
          <a:xfrm>
            <a:off x="319228" y="8389158"/>
            <a:ext cx="4796723" cy="971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08" name="The electron-ion collider: scientific questions"/>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scientific questions</a:t>
            </a:r>
          </a:p>
        </p:txBody>
      </p:sp>
      <p:sp>
        <p:nvSpPr>
          <p:cNvPr id="209" name="Slide Number"/>
          <p:cNvSpPr>
            <a:spLocks noGrp="1"/>
          </p:cNvSpPr>
          <p:nvPr>
            <p:ph type="sldNum" sz="quarter" idx="2"/>
          </p:nvPr>
        </p:nvSpPr>
        <p:spPr>
          <a:xfrm>
            <a:off x="16240033" y="9110304"/>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210" name="How do the nucleonic properties such as mass and spin emerge from partons and their underlying interactions?…"/>
          <p:cNvSpPr>
            <a:spLocks noGrp="1"/>
          </p:cNvSpPr>
          <p:nvPr>
            <p:ph type="body" idx="4294967295"/>
          </p:nvPr>
        </p:nvSpPr>
        <p:spPr>
          <a:xfrm>
            <a:off x="543488" y="1998047"/>
            <a:ext cx="16485699" cy="6490860"/>
          </a:xfrm>
          <a:prstGeom prst="rect">
            <a:avLst/>
          </a:prstGeom>
          <a:solidFill>
            <a:srgbClr val="FFFFFF"/>
          </a:solidFill>
        </p:spPr>
        <p:txBody>
          <a:bodyPr/>
          <a:lstStyle/>
          <a:p>
            <a:pPr marL="551377" indent="-551377" defTabSz="685494">
              <a:spcBef>
                <a:spcPts val="2000"/>
              </a:spcBef>
              <a:defRPr sz="2816"/>
            </a:pPr>
            <a:r>
              <a:t>How do the nucleonic properties such as mass and spin emerge from </a:t>
            </a:r>
            <a:r>
              <a:rPr err="1"/>
              <a:t>partons</a:t>
            </a:r>
            <a:r>
              <a:t> and their underlying interactions?</a:t>
            </a:r>
          </a:p>
          <a:p>
            <a:pPr marL="551377" indent="-551377" defTabSz="685494">
              <a:spcBef>
                <a:spcPts val="2000"/>
              </a:spcBef>
              <a:defRPr sz="2816"/>
            </a:pPr>
            <a:r>
              <a:t>How are </a:t>
            </a:r>
            <a:r>
              <a:rPr err="1"/>
              <a:t>partons</a:t>
            </a:r>
            <a:r>
              <a:t> inside the nucleon distributed in both momentum and position space?</a:t>
            </a:r>
          </a:p>
          <a:p>
            <a:pPr marL="551377" indent="-551377" defTabSz="685494">
              <a:spcBef>
                <a:spcPts val="2000"/>
              </a:spcBef>
              <a:defRPr sz="2816"/>
            </a:pPr>
            <a:r>
              <a:t>How do color-charged quarks and gluons, and jets, interact with a nuclear medium? How do the confined hadronic states emerge from these quarks and gluons? How do the quark-gluon interactions create nuclear binding?</a:t>
            </a:r>
          </a:p>
          <a:p>
            <a:pPr marL="551377" indent="-551377" defTabSz="685494">
              <a:spcBef>
                <a:spcPts val="2000"/>
              </a:spcBef>
              <a:defRPr sz="2816"/>
            </a:pPr>
            <a:r>
              <a:t>How does a dense nuclear environment affect the dynamics of quarks and gluons, their correlations, and their interactions? What happens to the gluon density in nuclei? Does it saturate at high energy, giving rise to gluonic matter or a gluonic phase with universal properties in all nuclei and even in nucleons?</a:t>
            </a:r>
          </a:p>
        </p:txBody>
      </p:sp>
      <p:sp>
        <p:nvSpPr>
          <p:cNvPr id="211" name="White Paper (2012)…"/>
          <p:cNvSpPr txBox="1"/>
          <p:nvPr/>
        </p:nvSpPr>
        <p:spPr>
          <a:xfrm>
            <a:off x="10789072" y="555376"/>
            <a:ext cx="4656975" cy="971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14" name="The SCHool lecturers: first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first week</a:t>
            </a:r>
          </a:p>
        </p:txBody>
      </p:sp>
      <p:sp>
        <p:nvSpPr>
          <p:cNvPr id="215" name="Slide Number"/>
          <p:cNvSpPr txBox="1">
            <a:spLocks noGrp="1"/>
          </p:cNvSpPr>
          <p:nvPr>
            <p:ph type="sldNum" sz="quarter" idx="2"/>
          </p:nvPr>
        </p:nvSpPr>
        <p:spPr>
          <a:xfrm>
            <a:off x="16240033" y="9057558"/>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216" name="Barbara Pasquini (Pavia, Italy)"/>
          <p:cNvSpPr txBox="1"/>
          <p:nvPr/>
        </p:nvSpPr>
        <p:spPr>
          <a:xfrm>
            <a:off x="762023" y="3732360"/>
            <a:ext cx="4096531"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just"/>
            <a:r>
              <a:rPr lang="en-US" sz="2933" dirty="0"/>
              <a:t>George Sterman (SBU)</a:t>
            </a:r>
          </a:p>
          <a:p>
            <a:pPr algn="just"/>
            <a:r>
              <a:rPr lang="en-US" sz="2933" dirty="0"/>
              <a:t>QCD Intro </a:t>
            </a:r>
            <a:endParaRPr sz="2933" dirty="0"/>
          </a:p>
        </p:txBody>
      </p:sp>
      <p:sp>
        <p:nvSpPr>
          <p:cNvPr id="218" name="Abhay Deshpande (SBU)"/>
          <p:cNvSpPr txBox="1"/>
          <p:nvPr/>
        </p:nvSpPr>
        <p:spPr>
          <a:xfrm>
            <a:off x="5135721" y="3718877"/>
            <a:ext cx="3929434"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just"/>
            <a:r>
              <a:rPr lang="en-US" sz="2933" dirty="0"/>
              <a:t>Yoshitaka Hatta (BNL)</a:t>
            </a:r>
          </a:p>
          <a:p>
            <a:pPr algn="just"/>
            <a:r>
              <a:rPr lang="en-US" sz="2933" dirty="0"/>
              <a:t>3D structure</a:t>
            </a:r>
            <a:endParaRPr sz="2933" dirty="0"/>
          </a:p>
        </p:txBody>
      </p:sp>
      <p:sp>
        <p:nvSpPr>
          <p:cNvPr id="220" name="Liz Sexton Kennedy (FNAL)"/>
          <p:cNvSpPr txBox="1"/>
          <p:nvPr/>
        </p:nvSpPr>
        <p:spPr>
          <a:xfrm>
            <a:off x="9605257" y="7840679"/>
            <a:ext cx="3270536"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Maria Zurek (ANL)</a:t>
            </a:r>
          </a:p>
          <a:p>
            <a:r>
              <a:rPr lang="en-US" sz="2933" dirty="0"/>
              <a:t>EIC experiments</a:t>
            </a:r>
            <a:endParaRPr sz="2933" dirty="0"/>
          </a:p>
        </p:txBody>
      </p:sp>
      <p:sp>
        <p:nvSpPr>
          <p:cNvPr id="221" name="Thomas Ullrich (BNL)"/>
          <p:cNvSpPr txBox="1"/>
          <p:nvPr/>
        </p:nvSpPr>
        <p:spPr>
          <a:xfrm>
            <a:off x="13079947" y="3732360"/>
            <a:ext cx="3733419"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just"/>
            <a:r>
              <a:rPr lang="en-US" sz="2933" dirty="0"/>
              <a:t>Sakib Rahman (BNL)</a:t>
            </a:r>
          </a:p>
          <a:p>
            <a:pPr algn="just"/>
            <a:r>
              <a:rPr lang="en-US" sz="2933" dirty="0"/>
              <a:t>EIC software</a:t>
            </a:r>
            <a:endParaRPr sz="2933" dirty="0"/>
          </a:p>
        </p:txBody>
      </p:sp>
      <p:pic>
        <p:nvPicPr>
          <p:cNvPr id="3" name="Picture 2" descr="A person with a mustache wearing a suit and tie&#10;&#10;Description automatically generated with medium confidence">
            <a:extLst>
              <a:ext uri="{FF2B5EF4-FFF2-40B4-BE49-F238E27FC236}">
                <a16:creationId xmlns:a16="http://schemas.microsoft.com/office/drawing/2014/main" id="{5B13BE24-ED32-0E3B-A61A-69CD0B9A90BF}"/>
              </a:ext>
            </a:extLst>
          </p:cNvPr>
          <p:cNvPicPr>
            <a:picLocks noChangeAspect="1"/>
          </p:cNvPicPr>
          <p:nvPr/>
        </p:nvPicPr>
        <p:blipFill rotWithShape="1">
          <a:blip r:embed="rId2">
            <a:extLst>
              <a:ext uri="{28A0092B-C50C-407E-A947-70E740481C1C}">
                <a14:useLocalDpi xmlns:a14="http://schemas.microsoft.com/office/drawing/2010/main" val="0"/>
              </a:ext>
            </a:extLst>
          </a:blip>
          <a:srcRect t="6468" b="27363"/>
          <a:stretch/>
        </p:blipFill>
        <p:spPr>
          <a:xfrm>
            <a:off x="1561304" y="1674938"/>
            <a:ext cx="1886546" cy="1886546"/>
          </a:xfrm>
          <a:prstGeom prst="ellipse">
            <a:avLst/>
          </a:prstGeom>
        </p:spPr>
      </p:pic>
      <p:sp>
        <p:nvSpPr>
          <p:cNvPr id="18" name="Thomas Ullrich (BNL)">
            <a:extLst>
              <a:ext uri="{FF2B5EF4-FFF2-40B4-BE49-F238E27FC236}">
                <a16:creationId xmlns:a16="http://schemas.microsoft.com/office/drawing/2014/main" id="{E594D013-F1AD-68B4-FD94-AA16BC38CA34}"/>
              </a:ext>
            </a:extLst>
          </p:cNvPr>
          <p:cNvSpPr txBox="1"/>
          <p:nvPr/>
        </p:nvSpPr>
        <p:spPr>
          <a:xfrm>
            <a:off x="431902" y="7794296"/>
            <a:ext cx="5300514"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Martha Constantinou (Temple)</a:t>
            </a:r>
          </a:p>
          <a:p>
            <a:r>
              <a:rPr lang="en-US" sz="2933" dirty="0"/>
              <a:t>Lattice QCD</a:t>
            </a:r>
            <a:endParaRPr sz="2933" dirty="0"/>
          </a:p>
        </p:txBody>
      </p:sp>
      <p:sp>
        <p:nvSpPr>
          <p:cNvPr id="2" name="Thomas Ullrich (BNL)">
            <a:extLst>
              <a:ext uri="{FF2B5EF4-FFF2-40B4-BE49-F238E27FC236}">
                <a16:creationId xmlns:a16="http://schemas.microsoft.com/office/drawing/2014/main" id="{57C2BD45-408F-3E2C-DB98-7361BEFAD3C8}"/>
              </a:ext>
            </a:extLst>
          </p:cNvPr>
          <p:cNvSpPr txBox="1"/>
          <p:nvPr/>
        </p:nvSpPr>
        <p:spPr>
          <a:xfrm>
            <a:off x="5732416" y="7838546"/>
            <a:ext cx="3779137"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Thomas Ullrich (BNL)</a:t>
            </a:r>
          </a:p>
          <a:p>
            <a:r>
              <a:rPr lang="en-US" sz="2933" dirty="0"/>
              <a:t>Detector technology</a:t>
            </a:r>
            <a:endParaRPr sz="2933" dirty="0"/>
          </a:p>
        </p:txBody>
      </p:sp>
      <p:sp>
        <p:nvSpPr>
          <p:cNvPr id="4" name="Thomas Ullrich (BNL)">
            <a:extLst>
              <a:ext uri="{FF2B5EF4-FFF2-40B4-BE49-F238E27FC236}">
                <a16:creationId xmlns:a16="http://schemas.microsoft.com/office/drawing/2014/main" id="{AF0C62C7-71CE-A631-6E02-FA7DF341E166}"/>
              </a:ext>
            </a:extLst>
          </p:cNvPr>
          <p:cNvSpPr txBox="1"/>
          <p:nvPr/>
        </p:nvSpPr>
        <p:spPr>
          <a:xfrm>
            <a:off x="9342322" y="3718877"/>
            <a:ext cx="3701423"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Fred Olness (SMU)</a:t>
            </a:r>
          </a:p>
          <a:p>
            <a:r>
              <a:rPr lang="en-US" sz="2933" dirty="0"/>
              <a:t>Dim analysis &amp; </a:t>
            </a:r>
            <a:r>
              <a:rPr lang="en-US" sz="2933" dirty="0" err="1"/>
              <a:t>xfitter</a:t>
            </a:r>
            <a:endParaRPr sz="2933" dirty="0"/>
          </a:p>
        </p:txBody>
      </p:sp>
      <p:pic>
        <p:nvPicPr>
          <p:cNvPr id="34" name="Picture 33" descr="A close-up of a person smiling&#10;&#10;Description automatically generated">
            <a:extLst>
              <a:ext uri="{FF2B5EF4-FFF2-40B4-BE49-F238E27FC236}">
                <a16:creationId xmlns:a16="http://schemas.microsoft.com/office/drawing/2014/main" id="{A01E144C-9A0F-531C-6ACD-D9D05A85A811}"/>
              </a:ext>
            </a:extLst>
          </p:cNvPr>
          <p:cNvPicPr>
            <a:picLocks noChangeAspect="1"/>
          </p:cNvPicPr>
          <p:nvPr/>
        </p:nvPicPr>
        <p:blipFill rotWithShape="1">
          <a:blip r:embed="rId3">
            <a:extLst>
              <a:ext uri="{28A0092B-C50C-407E-A947-70E740481C1C}">
                <a14:useLocalDpi xmlns:a14="http://schemas.microsoft.com/office/drawing/2010/main" val="0"/>
              </a:ext>
            </a:extLst>
          </a:blip>
          <a:srcRect l="20773" t="5217" r="19407" b="2982"/>
          <a:stretch/>
        </p:blipFill>
        <p:spPr>
          <a:xfrm>
            <a:off x="9758052" y="1621775"/>
            <a:ext cx="2124962" cy="1889312"/>
          </a:xfrm>
          <a:prstGeom prst="ellipse">
            <a:avLst/>
          </a:prstGeom>
        </p:spPr>
      </p:pic>
      <p:pic>
        <p:nvPicPr>
          <p:cNvPr id="7" name="Picture 6" descr="A person in a blue shirt&#10;&#10;AI-generated content may be incorrect.">
            <a:extLst>
              <a:ext uri="{FF2B5EF4-FFF2-40B4-BE49-F238E27FC236}">
                <a16:creationId xmlns:a16="http://schemas.microsoft.com/office/drawing/2014/main" id="{1E42C381-6FB5-770B-A10F-AE29D9524A6F}"/>
              </a:ext>
            </a:extLst>
          </p:cNvPr>
          <p:cNvPicPr>
            <a:picLocks noChangeAspect="1"/>
          </p:cNvPicPr>
          <p:nvPr/>
        </p:nvPicPr>
        <p:blipFill>
          <a:blip r:embed="rId4">
            <a:extLst>
              <a:ext uri="{28A0092B-C50C-407E-A947-70E740481C1C}">
                <a14:useLocalDpi xmlns:a14="http://schemas.microsoft.com/office/drawing/2010/main" val="0"/>
              </a:ext>
            </a:extLst>
          </a:blip>
          <a:srcRect l="7626" t="7382" r="9131" b="25858"/>
          <a:stretch>
            <a:fillRect/>
          </a:stretch>
        </p:blipFill>
        <p:spPr>
          <a:xfrm>
            <a:off x="6084667" y="1674938"/>
            <a:ext cx="1797466" cy="1922069"/>
          </a:xfrm>
          <a:prstGeom prst="ellipse">
            <a:avLst/>
          </a:prstGeom>
        </p:spPr>
      </p:pic>
      <p:pic>
        <p:nvPicPr>
          <p:cNvPr id="10" name="Picture 9" descr="A person sitting at a desk with a computer&#10;&#10;AI-generated content may be incorrect.">
            <a:extLst>
              <a:ext uri="{FF2B5EF4-FFF2-40B4-BE49-F238E27FC236}">
                <a16:creationId xmlns:a16="http://schemas.microsoft.com/office/drawing/2014/main" id="{FE1F2807-35E6-16CD-F684-34679D9C8F55}"/>
              </a:ext>
            </a:extLst>
          </p:cNvPr>
          <p:cNvPicPr>
            <a:picLocks noChangeAspect="1"/>
          </p:cNvPicPr>
          <p:nvPr/>
        </p:nvPicPr>
        <p:blipFill>
          <a:blip r:embed="rId5">
            <a:extLst>
              <a:ext uri="{28A0092B-C50C-407E-A947-70E740481C1C}">
                <a14:useLocalDpi xmlns:a14="http://schemas.microsoft.com/office/drawing/2010/main" val="0"/>
              </a:ext>
            </a:extLst>
          </a:blip>
          <a:srcRect l="24916" t="1948" r="40250" b="65549"/>
          <a:stretch>
            <a:fillRect/>
          </a:stretch>
        </p:blipFill>
        <p:spPr>
          <a:xfrm>
            <a:off x="13569352" y="1621775"/>
            <a:ext cx="2021660" cy="1886410"/>
          </a:xfrm>
          <a:prstGeom prst="ellipse">
            <a:avLst/>
          </a:prstGeom>
        </p:spPr>
      </p:pic>
      <p:pic>
        <p:nvPicPr>
          <p:cNvPr id="12" name="Picture 11" descr="A person in a yellow suit&#10;&#10;AI-generated content may be incorrect.">
            <a:extLst>
              <a:ext uri="{FF2B5EF4-FFF2-40B4-BE49-F238E27FC236}">
                <a16:creationId xmlns:a16="http://schemas.microsoft.com/office/drawing/2014/main" id="{6AAA77D7-B81A-35EE-FDEA-36BD73C21F51}"/>
              </a:ext>
            </a:extLst>
          </p:cNvPr>
          <p:cNvPicPr>
            <a:picLocks noChangeAspect="1"/>
          </p:cNvPicPr>
          <p:nvPr/>
        </p:nvPicPr>
        <p:blipFill>
          <a:blip r:embed="rId6">
            <a:extLst>
              <a:ext uri="{28A0092B-C50C-407E-A947-70E740481C1C}">
                <a14:useLocalDpi xmlns:a14="http://schemas.microsoft.com/office/drawing/2010/main" val="0"/>
              </a:ext>
            </a:extLst>
          </a:blip>
          <a:srcRect l="41646" t="15023" r="34644" b="47694"/>
          <a:stretch>
            <a:fillRect/>
          </a:stretch>
        </p:blipFill>
        <p:spPr>
          <a:xfrm>
            <a:off x="1316204" y="5681547"/>
            <a:ext cx="2098001" cy="1855800"/>
          </a:xfrm>
          <a:prstGeom prst="ellipse">
            <a:avLst/>
          </a:prstGeom>
        </p:spPr>
      </p:pic>
      <p:pic>
        <p:nvPicPr>
          <p:cNvPr id="15" name="Picture 14" descr="A person with a blue shirt&#10;&#10;AI-generated content may be incorrect.">
            <a:extLst>
              <a:ext uri="{FF2B5EF4-FFF2-40B4-BE49-F238E27FC236}">
                <a16:creationId xmlns:a16="http://schemas.microsoft.com/office/drawing/2014/main" id="{359F6D91-EB5F-8628-C124-356B0497C6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3183" y="5624132"/>
            <a:ext cx="1950617" cy="1950617"/>
          </a:xfrm>
          <a:prstGeom prst="ellipse">
            <a:avLst/>
          </a:prstGeom>
        </p:spPr>
      </p:pic>
      <p:pic>
        <p:nvPicPr>
          <p:cNvPr id="19" name="Picture 18" descr="A person wearing glasses and a red shirt&#10;&#10;AI-generated content may be incorrect.">
            <a:extLst>
              <a:ext uri="{FF2B5EF4-FFF2-40B4-BE49-F238E27FC236}">
                <a16:creationId xmlns:a16="http://schemas.microsoft.com/office/drawing/2014/main" id="{CA591E93-7F63-67F3-CAD0-CF94744D6625}"/>
              </a:ext>
            </a:extLst>
          </p:cNvPr>
          <p:cNvPicPr>
            <a:picLocks noChangeAspect="1"/>
          </p:cNvPicPr>
          <p:nvPr/>
        </p:nvPicPr>
        <p:blipFill>
          <a:blip r:embed="rId8">
            <a:extLst>
              <a:ext uri="{28A0092B-C50C-407E-A947-70E740481C1C}">
                <a14:useLocalDpi xmlns:a14="http://schemas.microsoft.com/office/drawing/2010/main" val="0"/>
              </a:ext>
            </a:extLst>
          </a:blip>
          <a:srcRect l="19629" r="12089" b="31277"/>
          <a:stretch>
            <a:fillRect/>
          </a:stretch>
        </p:blipFill>
        <p:spPr>
          <a:xfrm>
            <a:off x="9829095" y="5640405"/>
            <a:ext cx="1950617" cy="1963203"/>
          </a:xfrm>
          <a:prstGeom prst="ellipse">
            <a:avLst/>
          </a:prstGeom>
        </p:spPr>
      </p:pic>
      <p:pic>
        <p:nvPicPr>
          <p:cNvPr id="21" name="Picture 20" descr="A person in a suit standing in front of a chalkboard&#10;&#10;AI-generated content may be incorrect.">
            <a:extLst>
              <a:ext uri="{FF2B5EF4-FFF2-40B4-BE49-F238E27FC236}">
                <a16:creationId xmlns:a16="http://schemas.microsoft.com/office/drawing/2014/main" id="{DD7A118F-7C67-5769-85AC-E8AE65A36833}"/>
              </a:ext>
            </a:extLst>
          </p:cNvPr>
          <p:cNvPicPr>
            <a:picLocks noChangeAspect="1"/>
          </p:cNvPicPr>
          <p:nvPr/>
        </p:nvPicPr>
        <p:blipFill>
          <a:blip r:embed="rId9">
            <a:extLst>
              <a:ext uri="{28A0092B-C50C-407E-A947-70E740481C1C}">
                <a14:useLocalDpi xmlns:a14="http://schemas.microsoft.com/office/drawing/2010/main" val="0"/>
              </a:ext>
            </a:extLst>
          </a:blip>
          <a:srcRect l="34505" t="10810" r="27717" b="26576"/>
          <a:stretch>
            <a:fillRect/>
          </a:stretch>
        </p:blipFill>
        <p:spPr>
          <a:xfrm>
            <a:off x="13980993" y="5450549"/>
            <a:ext cx="1950617" cy="2153059"/>
          </a:xfrm>
          <a:prstGeom prst="ellipse">
            <a:avLst/>
          </a:prstGeom>
        </p:spPr>
      </p:pic>
      <p:sp>
        <p:nvSpPr>
          <p:cNvPr id="23" name="Thomas Ullrich (BNL)">
            <a:extLst>
              <a:ext uri="{FF2B5EF4-FFF2-40B4-BE49-F238E27FC236}">
                <a16:creationId xmlns:a16="http://schemas.microsoft.com/office/drawing/2014/main" id="{E30E3DC4-3DA2-E4F7-397E-59FFA0BCA7A9}"/>
              </a:ext>
            </a:extLst>
          </p:cNvPr>
          <p:cNvSpPr txBox="1"/>
          <p:nvPr/>
        </p:nvSpPr>
        <p:spPr>
          <a:xfrm>
            <a:off x="13043745" y="7794296"/>
            <a:ext cx="3923407" cy="1218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0" dirty="0"/>
              <a:t>Bjoern Schenke (BNL)</a:t>
            </a:r>
          </a:p>
          <a:p>
            <a:r>
              <a:rPr lang="en-US" sz="2930" dirty="0"/>
              <a:t>Surge physics</a:t>
            </a:r>
            <a:endParaRPr sz="293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42" name="The SCHool lecturers: SECOND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SECOND week</a:t>
            </a:r>
          </a:p>
        </p:txBody>
      </p:sp>
      <p:sp>
        <p:nvSpPr>
          <p:cNvPr id="243" name="Slide Number"/>
          <p:cNvSpPr txBox="1">
            <a:spLocks noGrp="1"/>
          </p:cNvSpPr>
          <p:nvPr>
            <p:ph type="sldNum" sz="quarter" idx="2"/>
          </p:nvPr>
        </p:nvSpPr>
        <p:spPr>
          <a:xfrm>
            <a:off x="16240033" y="9092716"/>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46" name="Balint Joo (ORNL)"/>
          <p:cNvSpPr txBox="1"/>
          <p:nvPr/>
        </p:nvSpPr>
        <p:spPr>
          <a:xfrm>
            <a:off x="3741634" y="3170838"/>
            <a:ext cx="3992336"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Yuri </a:t>
            </a:r>
            <a:r>
              <a:rPr lang="en-US" sz="2933" dirty="0" err="1"/>
              <a:t>Kovchegov</a:t>
            </a:r>
            <a:r>
              <a:rPr lang="en-US" sz="2933" dirty="0"/>
              <a:t> (OSU)</a:t>
            </a:r>
          </a:p>
          <a:p>
            <a:r>
              <a:rPr lang="en-US" sz="2933" dirty="0"/>
              <a:t>Smal-x</a:t>
            </a:r>
            <a:endParaRPr sz="2933" dirty="0"/>
          </a:p>
        </p:txBody>
      </p:sp>
      <p:sp>
        <p:nvSpPr>
          <p:cNvPr id="248" name="Miguel Arratia (UCR)"/>
          <p:cNvSpPr txBox="1"/>
          <p:nvPr/>
        </p:nvSpPr>
        <p:spPr>
          <a:xfrm>
            <a:off x="4179560" y="5845270"/>
            <a:ext cx="3094590" cy="120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l"/>
            <a:r>
              <a:rPr lang="en-US" sz="2900" b="0" i="0" u="none" strike="noStrike" dirty="0">
                <a:solidFill>
                  <a:srgbClr val="777777"/>
                </a:solidFill>
                <a:effectLst/>
                <a:latin typeface="Helvetica" pitchFamily="2" charset="0"/>
              </a:rPr>
              <a:t>Oleg </a:t>
            </a:r>
            <a:r>
              <a:rPr lang="en-US" sz="2900" b="0" i="0" u="none" strike="noStrike" dirty="0" err="1">
                <a:solidFill>
                  <a:srgbClr val="777777"/>
                </a:solidFill>
                <a:effectLst/>
                <a:latin typeface="Helvetica" pitchFamily="2" charset="0"/>
              </a:rPr>
              <a:t>Eyser</a:t>
            </a:r>
            <a:r>
              <a:rPr lang="en-US" sz="2900" b="0" i="0" u="none" strike="noStrike" dirty="0">
                <a:solidFill>
                  <a:srgbClr val="777777"/>
                </a:solidFill>
                <a:effectLst/>
                <a:latin typeface="Helvetica" pitchFamily="2" charset="0"/>
              </a:rPr>
              <a:t> (BNL)</a:t>
            </a:r>
          </a:p>
          <a:p>
            <a:pPr algn="l"/>
            <a:r>
              <a:rPr lang="en-US" sz="2900" dirty="0">
                <a:solidFill>
                  <a:srgbClr val="777777"/>
                </a:solidFill>
                <a:latin typeface="Helvetica" pitchFamily="2" charset="0"/>
              </a:rPr>
              <a:t>Polarimetry</a:t>
            </a:r>
            <a:endParaRPr lang="en-US" sz="2900" b="0" i="0" u="none" strike="noStrike" dirty="0">
              <a:solidFill>
                <a:srgbClr val="777777"/>
              </a:solidFill>
              <a:effectLst/>
              <a:latin typeface="Helvetica" pitchFamily="2" charset="0"/>
            </a:endParaRPr>
          </a:p>
        </p:txBody>
      </p:sp>
      <p:sp>
        <p:nvSpPr>
          <p:cNvPr id="14" name="Douglas Higinbotham (JLab)">
            <a:extLst>
              <a:ext uri="{FF2B5EF4-FFF2-40B4-BE49-F238E27FC236}">
                <a16:creationId xmlns:a16="http://schemas.microsoft.com/office/drawing/2014/main" id="{79F020B2-1E83-ED56-0764-73E3A1B3A87F}"/>
              </a:ext>
            </a:extLst>
          </p:cNvPr>
          <p:cNvSpPr txBox="1"/>
          <p:nvPr/>
        </p:nvSpPr>
        <p:spPr>
          <a:xfrm>
            <a:off x="521903" y="5867256"/>
            <a:ext cx="3333053"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Nobuo Sato (</a:t>
            </a:r>
            <a:r>
              <a:rPr lang="en-US" sz="2933" dirty="0" err="1"/>
              <a:t>JLab</a:t>
            </a:r>
            <a:r>
              <a:rPr lang="en-US" sz="2933" dirty="0"/>
              <a:t>)</a:t>
            </a:r>
          </a:p>
          <a:p>
            <a:r>
              <a:rPr lang="en-US" sz="2933" dirty="0"/>
              <a:t>AI tutorial</a:t>
            </a:r>
            <a:endParaRPr sz="2933" dirty="0"/>
          </a:p>
        </p:txBody>
      </p:sp>
      <p:sp>
        <p:nvSpPr>
          <p:cNvPr id="25" name="Miguel Arratia (UCR)">
            <a:extLst>
              <a:ext uri="{FF2B5EF4-FFF2-40B4-BE49-F238E27FC236}">
                <a16:creationId xmlns:a16="http://schemas.microsoft.com/office/drawing/2014/main" id="{2399404D-42B9-5842-044B-94F01099D2CA}"/>
              </a:ext>
            </a:extLst>
          </p:cNvPr>
          <p:cNvSpPr txBox="1"/>
          <p:nvPr/>
        </p:nvSpPr>
        <p:spPr>
          <a:xfrm>
            <a:off x="308244" y="8678830"/>
            <a:ext cx="4522994" cy="120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l"/>
            <a:r>
              <a:rPr lang="en-US" sz="2900" b="0" i="0" u="none" strike="noStrike" dirty="0">
                <a:solidFill>
                  <a:srgbClr val="777777"/>
                </a:solidFill>
                <a:effectLst/>
                <a:latin typeface="Helvetica" pitchFamily="2" charset="0"/>
              </a:rPr>
              <a:t>Yacine </a:t>
            </a:r>
            <a:r>
              <a:rPr lang="en-US" sz="2900" b="0" i="0" u="none" strike="noStrike" dirty="0" err="1">
                <a:solidFill>
                  <a:srgbClr val="777777"/>
                </a:solidFill>
                <a:effectLst/>
                <a:latin typeface="Helvetica" pitchFamily="2" charset="0"/>
              </a:rPr>
              <a:t>Mehtar</a:t>
            </a:r>
            <a:r>
              <a:rPr lang="en-US" sz="2900" b="0" i="0" u="none" strike="noStrike" dirty="0">
                <a:solidFill>
                  <a:srgbClr val="777777"/>
                </a:solidFill>
                <a:effectLst/>
                <a:latin typeface="Helvetica" pitchFamily="2" charset="0"/>
              </a:rPr>
              <a:t>-Tani (BNL)</a:t>
            </a:r>
          </a:p>
          <a:p>
            <a:pPr algn="l"/>
            <a:r>
              <a:rPr lang="en-US" sz="2900" dirty="0">
                <a:solidFill>
                  <a:srgbClr val="777777"/>
                </a:solidFill>
                <a:latin typeface="Helvetica" pitchFamily="2" charset="0"/>
              </a:rPr>
              <a:t>Jets and heavy ion</a:t>
            </a:r>
            <a:endParaRPr lang="en-US" sz="2900" b="0" i="0" u="none" strike="noStrike" dirty="0">
              <a:solidFill>
                <a:srgbClr val="777777"/>
              </a:solidFill>
              <a:effectLst/>
              <a:latin typeface="Helvetica" pitchFamily="2" charset="0"/>
            </a:endParaRPr>
          </a:p>
        </p:txBody>
      </p:sp>
      <p:sp>
        <p:nvSpPr>
          <p:cNvPr id="26" name="Miguel Arratia (UCR)">
            <a:extLst>
              <a:ext uri="{FF2B5EF4-FFF2-40B4-BE49-F238E27FC236}">
                <a16:creationId xmlns:a16="http://schemas.microsoft.com/office/drawing/2014/main" id="{AD348034-A240-6096-6314-C51DB8C9D119}"/>
              </a:ext>
            </a:extLst>
          </p:cNvPr>
          <p:cNvSpPr txBox="1"/>
          <p:nvPr/>
        </p:nvSpPr>
        <p:spPr>
          <a:xfrm>
            <a:off x="5614987" y="8678830"/>
            <a:ext cx="3747461" cy="120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pPr algn="l"/>
            <a:r>
              <a:rPr lang="en-US" sz="2900" b="0" i="0" u="none" strike="noStrike" dirty="0">
                <a:solidFill>
                  <a:srgbClr val="777777"/>
                </a:solidFill>
                <a:effectLst/>
                <a:latin typeface="Helvetica" pitchFamily="2" charset="0"/>
              </a:rPr>
              <a:t>Vladi </a:t>
            </a:r>
            <a:r>
              <a:rPr lang="en-US" sz="2900" b="0" i="0" u="none" strike="noStrike" dirty="0" err="1">
                <a:solidFill>
                  <a:srgbClr val="777777"/>
                </a:solidFill>
                <a:effectLst/>
                <a:latin typeface="Helvetica" pitchFamily="2" charset="0"/>
              </a:rPr>
              <a:t>Skokov</a:t>
            </a:r>
            <a:r>
              <a:rPr lang="en-US" sz="2900" b="0" i="0" u="none" strike="noStrike" dirty="0">
                <a:solidFill>
                  <a:srgbClr val="777777"/>
                </a:solidFill>
                <a:effectLst/>
                <a:latin typeface="Helvetica" pitchFamily="2" charset="0"/>
              </a:rPr>
              <a:t> (NCSU)</a:t>
            </a:r>
          </a:p>
          <a:p>
            <a:pPr algn="l"/>
            <a:r>
              <a:rPr lang="en-US" sz="2900" dirty="0">
                <a:solidFill>
                  <a:srgbClr val="777777"/>
                </a:solidFill>
                <a:latin typeface="Helvetica" pitchFamily="2" charset="0"/>
              </a:rPr>
              <a:t>Entanglement</a:t>
            </a:r>
            <a:endParaRPr lang="en-US" sz="2900" b="0" i="0" u="none" strike="noStrike" dirty="0">
              <a:solidFill>
                <a:srgbClr val="777777"/>
              </a:solidFill>
              <a:effectLst/>
              <a:latin typeface="Helvetica" pitchFamily="2" charset="0"/>
            </a:endParaRPr>
          </a:p>
        </p:txBody>
      </p:sp>
      <p:sp>
        <p:nvSpPr>
          <p:cNvPr id="27" name="Alexander Jentsch (BNL)">
            <a:extLst>
              <a:ext uri="{FF2B5EF4-FFF2-40B4-BE49-F238E27FC236}">
                <a16:creationId xmlns:a16="http://schemas.microsoft.com/office/drawing/2014/main" id="{3D3E220A-C4D4-41A8-1067-4C5395DC8BAE}"/>
              </a:ext>
            </a:extLst>
          </p:cNvPr>
          <p:cNvSpPr txBox="1"/>
          <p:nvPr/>
        </p:nvSpPr>
        <p:spPr>
          <a:xfrm>
            <a:off x="12461206" y="3155178"/>
            <a:ext cx="4585511"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Ernst </a:t>
            </a:r>
            <a:r>
              <a:rPr lang="en-US" sz="2933" dirty="0" err="1"/>
              <a:t>Sichtermann</a:t>
            </a:r>
            <a:r>
              <a:rPr lang="en-US" sz="2933" dirty="0"/>
              <a:t> (LBNL)</a:t>
            </a:r>
          </a:p>
          <a:p>
            <a:r>
              <a:rPr lang="en-US" sz="2933" dirty="0"/>
              <a:t>Tracking</a:t>
            </a:r>
            <a:endParaRPr sz="2933" dirty="0"/>
          </a:p>
        </p:txBody>
      </p:sp>
      <p:sp>
        <p:nvSpPr>
          <p:cNvPr id="2" name="Thomas Ullrich (BNL)">
            <a:extLst>
              <a:ext uri="{FF2B5EF4-FFF2-40B4-BE49-F238E27FC236}">
                <a16:creationId xmlns:a16="http://schemas.microsoft.com/office/drawing/2014/main" id="{6361A11E-00E8-149F-C44F-32FB7A77338E}"/>
              </a:ext>
            </a:extLst>
          </p:cNvPr>
          <p:cNvSpPr txBox="1"/>
          <p:nvPr/>
        </p:nvSpPr>
        <p:spPr>
          <a:xfrm>
            <a:off x="7679871" y="5853301"/>
            <a:ext cx="4243238"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Christoph Montag (BNL)</a:t>
            </a:r>
          </a:p>
          <a:p>
            <a:r>
              <a:rPr lang="en-US" sz="2933" dirty="0"/>
              <a:t>Accelerator technology</a:t>
            </a:r>
            <a:endParaRPr sz="2933" dirty="0"/>
          </a:p>
        </p:txBody>
      </p:sp>
      <p:pic>
        <p:nvPicPr>
          <p:cNvPr id="3" name="Picture 2" descr="A person in a suit and tie&#10;&#10;Description automatically generated">
            <a:extLst>
              <a:ext uri="{FF2B5EF4-FFF2-40B4-BE49-F238E27FC236}">
                <a16:creationId xmlns:a16="http://schemas.microsoft.com/office/drawing/2014/main" id="{43AEF150-6E5D-2EA9-B8A8-3CA13551A7DF}"/>
              </a:ext>
            </a:extLst>
          </p:cNvPr>
          <p:cNvPicPr>
            <a:picLocks noChangeAspect="1"/>
          </p:cNvPicPr>
          <p:nvPr/>
        </p:nvPicPr>
        <p:blipFill rotWithShape="1">
          <a:blip r:embed="rId2">
            <a:extLst>
              <a:ext uri="{28A0092B-C50C-407E-A947-70E740481C1C}">
                <a14:useLocalDpi xmlns:a14="http://schemas.microsoft.com/office/drawing/2010/main" val="0"/>
              </a:ext>
            </a:extLst>
          </a:blip>
          <a:srcRect l="6890" t="739" b="31546"/>
          <a:stretch/>
        </p:blipFill>
        <p:spPr>
          <a:xfrm>
            <a:off x="8637805" y="4316458"/>
            <a:ext cx="1449287" cy="1561461"/>
          </a:xfrm>
          <a:prstGeom prst="ellipse">
            <a:avLst/>
          </a:prstGeom>
        </p:spPr>
      </p:pic>
      <p:pic>
        <p:nvPicPr>
          <p:cNvPr id="6" name="Picture 5" descr="A person with a beard&#10;&#10;AI-generated content may be incorrect.">
            <a:extLst>
              <a:ext uri="{FF2B5EF4-FFF2-40B4-BE49-F238E27FC236}">
                <a16:creationId xmlns:a16="http://schemas.microsoft.com/office/drawing/2014/main" id="{215F8609-5EA6-186F-A559-32FB22E7D29C}"/>
              </a:ext>
            </a:extLst>
          </p:cNvPr>
          <p:cNvPicPr>
            <a:picLocks noChangeAspect="1"/>
          </p:cNvPicPr>
          <p:nvPr/>
        </p:nvPicPr>
        <p:blipFill>
          <a:blip r:embed="rId3">
            <a:extLst>
              <a:ext uri="{28A0092B-C50C-407E-A947-70E740481C1C}">
                <a14:useLocalDpi xmlns:a14="http://schemas.microsoft.com/office/drawing/2010/main" val="0"/>
              </a:ext>
            </a:extLst>
          </a:blip>
          <a:srcRect l="8062" t="-716" r="3400" b="15868"/>
          <a:stretch>
            <a:fillRect/>
          </a:stretch>
        </p:blipFill>
        <p:spPr>
          <a:xfrm>
            <a:off x="1203453" y="1427972"/>
            <a:ext cx="1867922" cy="1790051"/>
          </a:xfrm>
          <a:prstGeom prst="ellipse">
            <a:avLst/>
          </a:prstGeom>
        </p:spPr>
      </p:pic>
      <p:sp>
        <p:nvSpPr>
          <p:cNvPr id="7" name="Douglas Higinbotham (JLab)">
            <a:extLst>
              <a:ext uri="{FF2B5EF4-FFF2-40B4-BE49-F238E27FC236}">
                <a16:creationId xmlns:a16="http://schemas.microsoft.com/office/drawing/2014/main" id="{30191FDA-2226-CD6F-961E-728D62634D12}"/>
              </a:ext>
            </a:extLst>
          </p:cNvPr>
          <p:cNvSpPr txBox="1"/>
          <p:nvPr/>
        </p:nvSpPr>
        <p:spPr>
          <a:xfrm>
            <a:off x="720365" y="3155179"/>
            <a:ext cx="3077342"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Tim Hobbs (ANL)</a:t>
            </a:r>
          </a:p>
          <a:p>
            <a:r>
              <a:rPr lang="en-US" sz="2933" dirty="0"/>
              <a:t>Collinear pdfs</a:t>
            </a:r>
            <a:endParaRPr sz="2933" dirty="0"/>
          </a:p>
        </p:txBody>
      </p:sp>
      <p:pic>
        <p:nvPicPr>
          <p:cNvPr id="10" name="Picture 9" descr="A person with a mustache smiling&#10;&#10;AI-generated content may be incorrect.">
            <a:extLst>
              <a:ext uri="{FF2B5EF4-FFF2-40B4-BE49-F238E27FC236}">
                <a16:creationId xmlns:a16="http://schemas.microsoft.com/office/drawing/2014/main" id="{93D519D9-99B8-047B-B556-136740A7D282}"/>
              </a:ext>
            </a:extLst>
          </p:cNvPr>
          <p:cNvPicPr>
            <a:picLocks noChangeAspect="1"/>
          </p:cNvPicPr>
          <p:nvPr/>
        </p:nvPicPr>
        <p:blipFill>
          <a:blip r:embed="rId4">
            <a:extLst>
              <a:ext uri="{28A0092B-C50C-407E-A947-70E740481C1C}">
                <a14:useLocalDpi xmlns:a14="http://schemas.microsoft.com/office/drawing/2010/main" val="0"/>
              </a:ext>
            </a:extLst>
          </a:blip>
          <a:srcRect l="20261" t="7194" r="18462" b="36865"/>
          <a:stretch>
            <a:fillRect/>
          </a:stretch>
        </p:blipFill>
        <p:spPr>
          <a:xfrm>
            <a:off x="4574047" y="1519455"/>
            <a:ext cx="1967903" cy="1790051"/>
          </a:xfrm>
          <a:prstGeom prst="ellipse">
            <a:avLst/>
          </a:prstGeom>
        </p:spPr>
      </p:pic>
      <p:pic>
        <p:nvPicPr>
          <p:cNvPr id="13" name="Picture 12" descr="A close-up of a person smiling&#10;&#10;AI-generated content may be incorrect.">
            <a:extLst>
              <a:ext uri="{FF2B5EF4-FFF2-40B4-BE49-F238E27FC236}">
                <a16:creationId xmlns:a16="http://schemas.microsoft.com/office/drawing/2014/main" id="{036D3899-7351-812D-A629-4C0C9434800F}"/>
              </a:ext>
            </a:extLst>
          </p:cNvPr>
          <p:cNvPicPr>
            <a:picLocks noChangeAspect="1"/>
          </p:cNvPicPr>
          <p:nvPr/>
        </p:nvPicPr>
        <p:blipFill>
          <a:blip r:embed="rId5">
            <a:extLst>
              <a:ext uri="{28A0092B-C50C-407E-A947-70E740481C1C}">
                <a14:useLocalDpi xmlns:a14="http://schemas.microsoft.com/office/drawing/2010/main" val="0"/>
              </a:ext>
            </a:extLst>
          </a:blip>
          <a:srcRect l="430" t="13036" r="-1" b="11063"/>
          <a:stretch>
            <a:fillRect/>
          </a:stretch>
        </p:blipFill>
        <p:spPr>
          <a:xfrm>
            <a:off x="8918253" y="1497444"/>
            <a:ext cx="1548179" cy="1770266"/>
          </a:xfrm>
          <a:prstGeom prst="ellipse">
            <a:avLst/>
          </a:prstGeom>
        </p:spPr>
      </p:pic>
      <p:sp>
        <p:nvSpPr>
          <p:cNvPr id="15" name="Balint Joo (ORNL)">
            <a:extLst>
              <a:ext uri="{FF2B5EF4-FFF2-40B4-BE49-F238E27FC236}">
                <a16:creationId xmlns:a16="http://schemas.microsoft.com/office/drawing/2014/main" id="{9F24D712-AFE5-A317-6BAB-41991D581E50}"/>
              </a:ext>
            </a:extLst>
          </p:cNvPr>
          <p:cNvSpPr txBox="1"/>
          <p:nvPr/>
        </p:nvSpPr>
        <p:spPr>
          <a:xfrm>
            <a:off x="7943280" y="3198195"/>
            <a:ext cx="4432392"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Barak </a:t>
            </a:r>
            <a:r>
              <a:rPr lang="en-US" sz="2933" dirty="0" err="1"/>
              <a:t>Schmookler</a:t>
            </a:r>
            <a:r>
              <a:rPr lang="en-US" sz="2933" dirty="0"/>
              <a:t> (UCR)</a:t>
            </a:r>
          </a:p>
          <a:p>
            <a:r>
              <a:rPr lang="en-US" sz="2933" dirty="0"/>
              <a:t>Calorimetry</a:t>
            </a:r>
            <a:endParaRPr sz="2933" dirty="0"/>
          </a:p>
        </p:txBody>
      </p:sp>
      <p:pic>
        <p:nvPicPr>
          <p:cNvPr id="19" name="Picture 18" descr="A person in a blue shirt&#10;&#10;AI-generated content may be incorrect.">
            <a:extLst>
              <a:ext uri="{FF2B5EF4-FFF2-40B4-BE49-F238E27FC236}">
                <a16:creationId xmlns:a16="http://schemas.microsoft.com/office/drawing/2014/main" id="{9B6B6A92-6609-933C-9CCC-C7FE07D7F821}"/>
              </a:ext>
            </a:extLst>
          </p:cNvPr>
          <p:cNvPicPr>
            <a:picLocks noChangeAspect="1"/>
          </p:cNvPicPr>
          <p:nvPr/>
        </p:nvPicPr>
        <p:blipFill>
          <a:blip r:embed="rId6">
            <a:extLst>
              <a:ext uri="{28A0092B-C50C-407E-A947-70E740481C1C}">
                <a14:useLocalDpi xmlns:a14="http://schemas.microsoft.com/office/drawing/2010/main" val="0"/>
              </a:ext>
            </a:extLst>
          </a:blip>
          <a:srcRect l="18824" t="5672" r="10473" b="18380"/>
          <a:stretch>
            <a:fillRect/>
          </a:stretch>
        </p:blipFill>
        <p:spPr>
          <a:xfrm>
            <a:off x="13511157" y="1380787"/>
            <a:ext cx="1718577" cy="1790051"/>
          </a:xfrm>
          <a:prstGeom prst="ellipse">
            <a:avLst/>
          </a:prstGeom>
        </p:spPr>
      </p:pic>
      <p:pic>
        <p:nvPicPr>
          <p:cNvPr id="30" name="Picture 29" descr="A person wearing glasses and a lanyard&#10;&#10;AI-generated content may be incorrect.">
            <a:extLst>
              <a:ext uri="{FF2B5EF4-FFF2-40B4-BE49-F238E27FC236}">
                <a16:creationId xmlns:a16="http://schemas.microsoft.com/office/drawing/2014/main" id="{E94F99EA-298C-E126-16CE-3A8C11333A10}"/>
              </a:ext>
            </a:extLst>
          </p:cNvPr>
          <p:cNvPicPr>
            <a:picLocks noChangeAspect="1"/>
          </p:cNvPicPr>
          <p:nvPr/>
        </p:nvPicPr>
        <p:blipFill>
          <a:blip r:embed="rId7">
            <a:extLst>
              <a:ext uri="{28A0092B-C50C-407E-A947-70E740481C1C}">
                <a14:useLocalDpi xmlns:a14="http://schemas.microsoft.com/office/drawing/2010/main" val="0"/>
              </a:ext>
            </a:extLst>
          </a:blip>
          <a:srcRect l="20525" t="9147" r="21694" b="14449"/>
          <a:stretch>
            <a:fillRect/>
          </a:stretch>
        </p:blipFill>
        <p:spPr>
          <a:xfrm>
            <a:off x="1232763" y="4280449"/>
            <a:ext cx="1949410" cy="1718421"/>
          </a:xfrm>
          <a:prstGeom prst="ellipse">
            <a:avLst/>
          </a:prstGeom>
        </p:spPr>
      </p:pic>
      <p:pic>
        <p:nvPicPr>
          <p:cNvPr id="34" name="Picture 33" descr="A person with a beard&#10;&#10;AI-generated content may be incorrect.">
            <a:extLst>
              <a:ext uri="{FF2B5EF4-FFF2-40B4-BE49-F238E27FC236}">
                <a16:creationId xmlns:a16="http://schemas.microsoft.com/office/drawing/2014/main" id="{2CC2CD6C-E136-EA72-06F0-AF7420E49A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6398" y="4045718"/>
            <a:ext cx="1924939" cy="1924939"/>
          </a:xfrm>
          <a:prstGeom prst="ellipse">
            <a:avLst/>
          </a:prstGeom>
        </p:spPr>
      </p:pic>
      <p:sp>
        <p:nvSpPr>
          <p:cNvPr id="35" name="Thomas Ullrich (BNL)">
            <a:extLst>
              <a:ext uri="{FF2B5EF4-FFF2-40B4-BE49-F238E27FC236}">
                <a16:creationId xmlns:a16="http://schemas.microsoft.com/office/drawing/2014/main" id="{83209CA2-39EF-E9DF-A81D-230C98A03721}"/>
              </a:ext>
            </a:extLst>
          </p:cNvPr>
          <p:cNvSpPr txBox="1"/>
          <p:nvPr/>
        </p:nvSpPr>
        <p:spPr>
          <a:xfrm>
            <a:off x="12125569" y="5856079"/>
            <a:ext cx="5256784" cy="121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dirty="0"/>
              <a:t>Abhay Deshpande (SBU/BNL)</a:t>
            </a:r>
          </a:p>
          <a:p>
            <a:r>
              <a:rPr lang="en-US" sz="2933" dirty="0"/>
              <a:t>EIC perspective</a:t>
            </a:r>
            <a:endParaRPr sz="2933" dirty="0"/>
          </a:p>
        </p:txBody>
      </p:sp>
      <p:pic>
        <p:nvPicPr>
          <p:cNvPr id="36" name="Picture 35" descr="A person in a suit holding a machine&#10;&#10;Description automatically generated">
            <a:extLst>
              <a:ext uri="{FF2B5EF4-FFF2-40B4-BE49-F238E27FC236}">
                <a16:creationId xmlns:a16="http://schemas.microsoft.com/office/drawing/2014/main" id="{F2A23B81-A706-D9A5-9538-EE5E4E2D1AFB}"/>
              </a:ext>
            </a:extLst>
          </p:cNvPr>
          <p:cNvPicPr>
            <a:picLocks noChangeAspect="1"/>
          </p:cNvPicPr>
          <p:nvPr/>
        </p:nvPicPr>
        <p:blipFill rotWithShape="1">
          <a:blip r:embed="rId9">
            <a:extLst>
              <a:ext uri="{28A0092B-C50C-407E-A947-70E740481C1C}">
                <a14:useLocalDpi xmlns:a14="http://schemas.microsoft.com/office/drawing/2010/main" val="0"/>
              </a:ext>
            </a:extLst>
          </a:blip>
          <a:srcRect l="14302" t="2321" r="9035" b="45225"/>
          <a:stretch/>
        </p:blipFill>
        <p:spPr>
          <a:xfrm>
            <a:off x="13735021" y="4120090"/>
            <a:ext cx="1767713" cy="1814217"/>
          </a:xfrm>
          <a:prstGeom prst="ellipse">
            <a:avLst/>
          </a:prstGeom>
        </p:spPr>
      </p:pic>
      <p:pic>
        <p:nvPicPr>
          <p:cNvPr id="38" name="Picture 37" descr="A person wearing glasses and a blue shirt&#10;&#10;AI-generated content may be incorrect.">
            <a:extLst>
              <a:ext uri="{FF2B5EF4-FFF2-40B4-BE49-F238E27FC236}">
                <a16:creationId xmlns:a16="http://schemas.microsoft.com/office/drawing/2014/main" id="{172A258E-C44D-998A-8EBA-6676EDACD702}"/>
              </a:ext>
            </a:extLst>
          </p:cNvPr>
          <p:cNvPicPr>
            <a:picLocks noChangeAspect="1"/>
          </p:cNvPicPr>
          <p:nvPr/>
        </p:nvPicPr>
        <p:blipFill>
          <a:blip r:embed="rId10">
            <a:extLst>
              <a:ext uri="{28A0092B-C50C-407E-A947-70E740481C1C}">
                <a14:useLocalDpi xmlns:a14="http://schemas.microsoft.com/office/drawing/2010/main" val="0"/>
              </a:ext>
            </a:extLst>
          </a:blip>
          <a:srcRect l="4427" t="2020" b="27114"/>
          <a:stretch>
            <a:fillRect/>
          </a:stretch>
        </p:blipFill>
        <p:spPr>
          <a:xfrm>
            <a:off x="1453563" y="6990811"/>
            <a:ext cx="1680016" cy="1845497"/>
          </a:xfrm>
          <a:prstGeom prst="ellipse">
            <a:avLst/>
          </a:prstGeom>
        </p:spPr>
      </p:pic>
      <p:pic>
        <p:nvPicPr>
          <p:cNvPr id="40" name="Picture 39" descr="A person wearing glasses and a button up shirt&#10;&#10;AI-generated content may be incorrect.">
            <a:extLst>
              <a:ext uri="{FF2B5EF4-FFF2-40B4-BE49-F238E27FC236}">
                <a16:creationId xmlns:a16="http://schemas.microsoft.com/office/drawing/2014/main" id="{4EE8CB95-70E3-8D59-266A-2E864BB120F8}"/>
              </a:ext>
            </a:extLst>
          </p:cNvPr>
          <p:cNvPicPr>
            <a:picLocks noChangeAspect="1"/>
          </p:cNvPicPr>
          <p:nvPr/>
        </p:nvPicPr>
        <p:blipFill>
          <a:blip r:embed="rId11">
            <a:extLst>
              <a:ext uri="{28A0092B-C50C-407E-A947-70E740481C1C}">
                <a14:useLocalDpi xmlns:a14="http://schemas.microsoft.com/office/drawing/2010/main" val="0"/>
              </a:ext>
            </a:extLst>
          </a:blip>
          <a:srcRect l="13440" t="4779" r="16163" b="23143"/>
          <a:stretch>
            <a:fillRect/>
          </a:stretch>
        </p:blipFill>
        <p:spPr>
          <a:xfrm>
            <a:off x="6275962" y="6827101"/>
            <a:ext cx="1680016" cy="1720136"/>
          </a:xfrm>
          <a:prstGeom prst="ellipse">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58" name="the school schedule"/>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schedule</a:t>
            </a:r>
          </a:p>
        </p:txBody>
      </p:sp>
      <p:sp>
        <p:nvSpPr>
          <p:cNvPr id="259" name="Slide Number"/>
          <p:cNvSpPr txBox="1">
            <a:spLocks noGrp="1"/>
          </p:cNvSpPr>
          <p:nvPr>
            <p:ph type="sldNum" sz="quarter" idx="2"/>
          </p:nvPr>
        </p:nvSpPr>
        <p:spPr>
          <a:xfrm>
            <a:off x="16010805" y="9080500"/>
            <a:ext cx="561051"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60" name="The school runs in person and on ZOOM 8:30 am - 3:10 pm ET US.…"/>
          <p:cNvSpPr txBox="1"/>
          <p:nvPr/>
        </p:nvSpPr>
        <p:spPr>
          <a:xfrm>
            <a:off x="101603" y="2848573"/>
            <a:ext cx="17137056" cy="5294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marL="762000" indent="-762000">
              <a:spcBef>
                <a:spcPts val="1467"/>
              </a:spcBef>
              <a:buSzPct val="50000"/>
              <a:buBlip>
                <a:blip r:embed="rId2"/>
              </a:buBlip>
              <a:defRPr spc="0"/>
            </a:pPr>
            <a:r>
              <a:rPr sz="4267" dirty="0"/>
              <a:t>The school runs in person </a:t>
            </a:r>
            <a:r>
              <a:rPr lang="en-US" sz="4267" dirty="0"/>
              <a:t>9</a:t>
            </a:r>
            <a:r>
              <a:rPr sz="4267" dirty="0"/>
              <a:t>:</a:t>
            </a:r>
            <a:r>
              <a:rPr lang="en-US" sz="4267" dirty="0"/>
              <a:t>00</a:t>
            </a:r>
            <a:r>
              <a:rPr sz="4267" dirty="0"/>
              <a:t> am - 3:</a:t>
            </a:r>
            <a:r>
              <a:rPr lang="en-US" sz="4267" dirty="0"/>
              <a:t>3</a:t>
            </a:r>
            <a:r>
              <a:rPr sz="4267" dirty="0"/>
              <a:t>0 pm ET US. </a:t>
            </a:r>
            <a:endParaRPr lang="en-US" dirty="0"/>
          </a:p>
          <a:p>
            <a:pPr marL="762000" indent="-762000">
              <a:spcBef>
                <a:spcPts val="1467"/>
              </a:spcBef>
              <a:buSzPct val="50000"/>
              <a:buBlip>
                <a:blip r:embed="rId2"/>
              </a:buBlip>
              <a:defRPr spc="0"/>
            </a:pPr>
            <a:r>
              <a:rPr lang="en-US" sz="4250" dirty="0"/>
              <a:t>In the evening, we have </a:t>
            </a:r>
            <a:r>
              <a:rPr lang="en-US" sz="4250" dirty="0">
                <a:hlinkClick r:id="rId3"/>
              </a:rPr>
              <a:t>recitations/discussion</a:t>
            </a:r>
            <a:r>
              <a:rPr lang="en-US" sz="4250" dirty="0"/>
              <a:t> at 7:30 pm </a:t>
            </a:r>
            <a:br>
              <a:rPr lang="en-US" sz="4250" dirty="0"/>
            </a:br>
            <a:r>
              <a:rPr lang="en-US" sz="4250" dirty="0"/>
              <a:t>          (snacks &amp; drinks are provided) </a:t>
            </a:r>
            <a:endParaRPr sz="4267" dirty="0"/>
          </a:p>
          <a:p>
            <a:pPr marL="762000" indent="-762000">
              <a:spcBef>
                <a:spcPts val="1467"/>
              </a:spcBef>
              <a:buSzPct val="50000"/>
              <a:buBlip>
                <a:blip r:embed="rId2"/>
              </a:buBlip>
              <a:defRPr spc="0"/>
            </a:pPr>
            <a:r>
              <a:rPr lang="en-US" sz="4250" dirty="0"/>
              <a:t>The program is posted on Indico: </a:t>
            </a:r>
            <a:r>
              <a:rPr lang="en-US" sz="4250" dirty="0">
                <a:hlinkClick r:id="rId4"/>
              </a:rPr>
              <a:t>https://indico.cfnssbu.physics.sunysb.edu/event/357/timetable/</a:t>
            </a:r>
            <a:endParaRPr lang="en-US" sz="4250" dirty="0"/>
          </a:p>
          <a:p>
            <a:pPr marL="762000" indent="-762000">
              <a:spcBef>
                <a:spcPts val="1467"/>
              </a:spcBef>
              <a:buSzPct val="50000"/>
              <a:buBlip>
                <a:blip r:embed="rId2"/>
              </a:buBlip>
              <a:defRPr spc="0"/>
            </a:pPr>
            <a:r>
              <a:rPr lang="en-US" sz="4250" dirty="0"/>
              <a:t>Students’ presentations (optional) will be on Fridays, please, send us your titles.</a:t>
            </a:r>
            <a:endParaRPr sz="4267"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6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6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2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bldLvl="5" animBg="1" advAuto="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13602</TotalTime>
  <Words>824</Words>
  <Application>Microsoft Macintosh PowerPoint</Application>
  <PresentationFormat>Custom</PresentationFormat>
  <Paragraphs>112</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DIN Alternate Bold</vt:lpstr>
      <vt:lpstr>DIN Condensed Bold</vt:lpstr>
      <vt:lpstr>Helvetica</vt:lpstr>
      <vt:lpstr>Helvetica Neue</vt:lpstr>
      <vt:lpstr>Optima</vt:lpstr>
      <vt:lpstr>Zapf Dingbats</vt:lpstr>
      <vt:lpstr>New_Template9</vt:lpstr>
      <vt:lpstr>The 2025 CFNS-SURGE Summer School  on the Physics  of the Electron-Ion Collider</vt:lpstr>
      <vt:lpstr>Welcome to the 2025 CFNS-SURGE Summer School</vt:lpstr>
      <vt:lpstr>The SCHool organizers</vt:lpstr>
      <vt:lpstr>Geography of the school 2019-2024</vt:lpstr>
      <vt:lpstr>The electron-ion collider @ BNL</vt:lpstr>
      <vt:lpstr>The electron-ion collider: scientific questions</vt:lpstr>
      <vt:lpstr>The SCHool lecturers: first week</vt:lpstr>
      <vt:lpstr>The SCHool lecturers: SECOND week</vt:lpstr>
      <vt:lpstr>the school schedule</vt:lpstr>
      <vt:lpstr>Dining options: Lunch SUGGESTION</vt:lpstr>
      <vt:lpstr>Dining options: DINNER SUGGESTION</vt:lpstr>
      <vt:lpstr>Warnings:</vt:lpstr>
      <vt:lpstr>Welcome! We hope you will like the school and find it useful!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CFNS-CTEQ Summer   School</dc:title>
  <cp:lastModifiedBy>Prokudin, Alexey</cp:lastModifiedBy>
  <cp:revision>30</cp:revision>
  <cp:lastPrinted>2025-06-01T20:13:49Z</cp:lastPrinted>
  <dcterms:modified xsi:type="dcterms:W3CDTF">2025-06-01T20:16:20Z</dcterms:modified>
</cp:coreProperties>
</file>