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61"/>
  </p:notesMasterIdLst>
  <p:sldIdLst>
    <p:sldId id="288" r:id="rId2"/>
    <p:sldId id="289" r:id="rId3"/>
    <p:sldId id="337" r:id="rId4"/>
    <p:sldId id="400" r:id="rId5"/>
    <p:sldId id="422" r:id="rId6"/>
    <p:sldId id="399" r:id="rId7"/>
    <p:sldId id="339" r:id="rId8"/>
    <p:sldId id="341" r:id="rId9"/>
    <p:sldId id="343" r:id="rId10"/>
    <p:sldId id="342" r:id="rId11"/>
    <p:sldId id="344" r:id="rId12"/>
    <p:sldId id="420" r:id="rId13"/>
    <p:sldId id="421" r:id="rId14"/>
    <p:sldId id="346" r:id="rId15"/>
    <p:sldId id="345" r:id="rId16"/>
    <p:sldId id="353" r:id="rId17"/>
    <p:sldId id="350" r:id="rId18"/>
    <p:sldId id="349" r:id="rId19"/>
    <p:sldId id="351" r:id="rId20"/>
    <p:sldId id="441" r:id="rId21"/>
    <p:sldId id="356" r:id="rId22"/>
    <p:sldId id="257" r:id="rId23"/>
    <p:sldId id="352" r:id="rId24"/>
    <p:sldId id="355" r:id="rId25"/>
    <p:sldId id="354" r:id="rId26"/>
    <p:sldId id="357" r:id="rId27"/>
    <p:sldId id="358" r:id="rId28"/>
    <p:sldId id="359" r:id="rId29"/>
    <p:sldId id="361" r:id="rId30"/>
    <p:sldId id="395" r:id="rId31"/>
    <p:sldId id="363" r:id="rId32"/>
    <p:sldId id="440" r:id="rId33"/>
    <p:sldId id="402" r:id="rId34"/>
    <p:sldId id="284" r:id="rId35"/>
    <p:sldId id="365" r:id="rId36"/>
    <p:sldId id="366" r:id="rId37"/>
    <p:sldId id="438" r:id="rId38"/>
    <p:sldId id="367" r:id="rId39"/>
    <p:sldId id="368" r:id="rId40"/>
    <p:sldId id="369" r:id="rId41"/>
    <p:sldId id="370" r:id="rId42"/>
    <p:sldId id="371" r:id="rId43"/>
    <p:sldId id="372" r:id="rId44"/>
    <p:sldId id="373" r:id="rId45"/>
    <p:sldId id="375" r:id="rId46"/>
    <p:sldId id="376" r:id="rId47"/>
    <p:sldId id="285" r:id="rId48"/>
    <p:sldId id="377" r:id="rId49"/>
    <p:sldId id="379" r:id="rId50"/>
    <p:sldId id="382" r:id="rId51"/>
    <p:sldId id="383" r:id="rId52"/>
    <p:sldId id="385" r:id="rId53"/>
    <p:sldId id="386" r:id="rId54"/>
    <p:sldId id="384" r:id="rId55"/>
    <p:sldId id="393" r:id="rId56"/>
    <p:sldId id="387" r:id="rId57"/>
    <p:sldId id="388" r:id="rId58"/>
    <p:sldId id="390" r:id="rId59"/>
    <p:sldId id="392"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Eyser" initials="OE" lastIdx="1" clrIdx="0">
    <p:extLst>
      <p:ext uri="{19B8F6BF-5375-455C-9EA6-DF929625EA0E}">
        <p15:presenceInfo xmlns:p15="http://schemas.microsoft.com/office/powerpoint/2012/main" userId="624f5a1a6e5852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00CC00"/>
    <a:srgbClr val="CC00CC"/>
    <a:srgbClr val="CCCC00"/>
    <a:srgbClr val="FFD9D9"/>
    <a:srgbClr val="FFFF00"/>
    <a:srgbClr val="33CCCC"/>
    <a:srgbClr val="00CCFF"/>
    <a:srgbClr val="CAC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31C122-7B7E-4D7E-9807-6044EFD76FBF}" v="1" dt="2025-06-11T12:43:19.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27" autoAdjust="0"/>
    <p:restoredTop sz="94660"/>
  </p:normalViewPr>
  <p:slideViewPr>
    <p:cSldViewPr>
      <p:cViewPr varScale="1">
        <p:scale>
          <a:sx n="79" d="100"/>
          <a:sy n="79" d="100"/>
        </p:scale>
        <p:origin x="21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g Eyser" userId="624f5a1a6e585256" providerId="LiveId" clId="{5031C122-7B7E-4D7E-9807-6044EFD76FBF}"/>
    <pc:docChg chg="undo custSel addSld delSld">
      <pc:chgData name="Oleg Eyser" userId="624f5a1a6e585256" providerId="LiveId" clId="{5031C122-7B7E-4D7E-9807-6044EFD76FBF}" dt="2025-06-11T12:41:06.676" v="1" actId="47"/>
      <pc:docMkLst>
        <pc:docMk/>
      </pc:docMkLst>
      <pc:sldChg chg="add del">
        <pc:chgData name="Oleg Eyser" userId="624f5a1a6e585256" providerId="LiveId" clId="{5031C122-7B7E-4D7E-9807-6044EFD76FBF}" dt="2025-06-11T12:41:06.676" v="1" actId="47"/>
        <pc:sldMkLst>
          <pc:docMk/>
          <pc:sldMk cId="326765713" sldId="262"/>
        </pc:sldMkLst>
      </pc:sldChg>
      <pc:sldChg chg="add del">
        <pc:chgData name="Oleg Eyser" userId="624f5a1a6e585256" providerId="LiveId" clId="{5031C122-7B7E-4D7E-9807-6044EFD76FBF}" dt="2025-06-11T12:41:06.676" v="1" actId="47"/>
        <pc:sldMkLst>
          <pc:docMk/>
          <pc:sldMk cId="3758927343" sldId="264"/>
        </pc:sldMkLst>
      </pc:sldChg>
      <pc:sldChg chg="add del">
        <pc:chgData name="Oleg Eyser" userId="624f5a1a6e585256" providerId="LiveId" clId="{5031C122-7B7E-4D7E-9807-6044EFD76FBF}" dt="2025-06-11T12:41:06.676" v="1" actId="47"/>
        <pc:sldMkLst>
          <pc:docMk/>
          <pc:sldMk cId="2473230963" sldId="277"/>
        </pc:sldMkLst>
      </pc:sldChg>
      <pc:sldChg chg="add del">
        <pc:chgData name="Oleg Eyser" userId="624f5a1a6e585256" providerId="LiveId" clId="{5031C122-7B7E-4D7E-9807-6044EFD76FBF}" dt="2025-06-11T12:41:06.676" v="1" actId="47"/>
        <pc:sldMkLst>
          <pc:docMk/>
          <pc:sldMk cId="749640114" sldId="286"/>
        </pc:sldMkLst>
      </pc:sldChg>
      <pc:sldChg chg="add del">
        <pc:chgData name="Oleg Eyser" userId="624f5a1a6e585256" providerId="LiveId" clId="{5031C122-7B7E-4D7E-9807-6044EFD76FBF}" dt="2025-06-11T12:41:06.676" v="1" actId="47"/>
        <pc:sldMkLst>
          <pc:docMk/>
          <pc:sldMk cId="2492423334" sldId="293"/>
        </pc:sldMkLst>
      </pc:sldChg>
      <pc:sldChg chg="add del">
        <pc:chgData name="Oleg Eyser" userId="624f5a1a6e585256" providerId="LiveId" clId="{5031C122-7B7E-4D7E-9807-6044EFD76FBF}" dt="2025-06-11T12:41:06.676" v="1" actId="47"/>
        <pc:sldMkLst>
          <pc:docMk/>
          <pc:sldMk cId="1172933358" sldId="295"/>
        </pc:sldMkLst>
      </pc:sldChg>
      <pc:sldChg chg="add del">
        <pc:chgData name="Oleg Eyser" userId="624f5a1a6e585256" providerId="LiveId" clId="{5031C122-7B7E-4D7E-9807-6044EFD76FBF}" dt="2025-06-11T12:41:06.676" v="1" actId="47"/>
        <pc:sldMkLst>
          <pc:docMk/>
          <pc:sldMk cId="2309022409" sldId="296"/>
        </pc:sldMkLst>
      </pc:sldChg>
      <pc:sldChg chg="add del">
        <pc:chgData name="Oleg Eyser" userId="624f5a1a6e585256" providerId="LiveId" clId="{5031C122-7B7E-4D7E-9807-6044EFD76FBF}" dt="2025-06-11T12:41:06.676" v="1" actId="47"/>
        <pc:sldMkLst>
          <pc:docMk/>
          <pc:sldMk cId="130292632" sldId="391"/>
        </pc:sldMkLst>
      </pc:sldChg>
      <pc:sldChg chg="add del">
        <pc:chgData name="Oleg Eyser" userId="624f5a1a6e585256" providerId="LiveId" clId="{5031C122-7B7E-4D7E-9807-6044EFD76FBF}" dt="2025-06-11T12:41:06.676" v="1" actId="47"/>
        <pc:sldMkLst>
          <pc:docMk/>
          <pc:sldMk cId="2213702287" sldId="397"/>
        </pc:sldMkLst>
      </pc:sldChg>
      <pc:sldChg chg="add del">
        <pc:chgData name="Oleg Eyser" userId="624f5a1a6e585256" providerId="LiveId" clId="{5031C122-7B7E-4D7E-9807-6044EFD76FBF}" dt="2025-06-11T12:41:06.676" v="1" actId="47"/>
        <pc:sldMkLst>
          <pc:docMk/>
          <pc:sldMk cId="2086684653" sldId="401"/>
        </pc:sldMkLst>
      </pc:sldChg>
      <pc:sldChg chg="add del">
        <pc:chgData name="Oleg Eyser" userId="624f5a1a6e585256" providerId="LiveId" clId="{5031C122-7B7E-4D7E-9807-6044EFD76FBF}" dt="2025-06-11T12:41:06.676" v="1" actId="47"/>
        <pc:sldMkLst>
          <pc:docMk/>
          <pc:sldMk cId="2689113684" sldId="403"/>
        </pc:sldMkLst>
      </pc:sldChg>
      <pc:sldChg chg="add del">
        <pc:chgData name="Oleg Eyser" userId="624f5a1a6e585256" providerId="LiveId" clId="{5031C122-7B7E-4D7E-9807-6044EFD76FBF}" dt="2025-06-11T12:41:06.676" v="1" actId="47"/>
        <pc:sldMkLst>
          <pc:docMk/>
          <pc:sldMk cId="1198175060" sldId="405"/>
        </pc:sldMkLst>
      </pc:sldChg>
      <pc:sldChg chg="add del">
        <pc:chgData name="Oleg Eyser" userId="624f5a1a6e585256" providerId="LiveId" clId="{5031C122-7B7E-4D7E-9807-6044EFD76FBF}" dt="2025-06-11T12:41:06.676" v="1" actId="47"/>
        <pc:sldMkLst>
          <pc:docMk/>
          <pc:sldMk cId="3623278085" sldId="406"/>
        </pc:sldMkLst>
      </pc:sldChg>
      <pc:sldChg chg="add del">
        <pc:chgData name="Oleg Eyser" userId="624f5a1a6e585256" providerId="LiveId" clId="{5031C122-7B7E-4D7E-9807-6044EFD76FBF}" dt="2025-06-11T12:41:06.676" v="1" actId="47"/>
        <pc:sldMkLst>
          <pc:docMk/>
          <pc:sldMk cId="2854300786" sldId="407"/>
        </pc:sldMkLst>
      </pc:sldChg>
      <pc:sldChg chg="add del">
        <pc:chgData name="Oleg Eyser" userId="624f5a1a6e585256" providerId="LiveId" clId="{5031C122-7B7E-4D7E-9807-6044EFD76FBF}" dt="2025-06-11T12:41:06.676" v="1" actId="47"/>
        <pc:sldMkLst>
          <pc:docMk/>
          <pc:sldMk cId="2356472345" sldId="408"/>
        </pc:sldMkLst>
      </pc:sldChg>
      <pc:sldChg chg="add del">
        <pc:chgData name="Oleg Eyser" userId="624f5a1a6e585256" providerId="LiveId" clId="{5031C122-7B7E-4D7E-9807-6044EFD76FBF}" dt="2025-06-11T12:41:06.676" v="1" actId="47"/>
        <pc:sldMkLst>
          <pc:docMk/>
          <pc:sldMk cId="2838950489" sldId="409"/>
        </pc:sldMkLst>
      </pc:sldChg>
      <pc:sldChg chg="add del">
        <pc:chgData name="Oleg Eyser" userId="624f5a1a6e585256" providerId="LiveId" clId="{5031C122-7B7E-4D7E-9807-6044EFD76FBF}" dt="2025-06-11T12:41:06.676" v="1" actId="47"/>
        <pc:sldMkLst>
          <pc:docMk/>
          <pc:sldMk cId="735530189" sldId="410"/>
        </pc:sldMkLst>
      </pc:sldChg>
      <pc:sldChg chg="add del">
        <pc:chgData name="Oleg Eyser" userId="624f5a1a6e585256" providerId="LiveId" clId="{5031C122-7B7E-4D7E-9807-6044EFD76FBF}" dt="2025-06-11T12:41:06.676" v="1" actId="47"/>
        <pc:sldMkLst>
          <pc:docMk/>
          <pc:sldMk cId="2928190100" sldId="411"/>
        </pc:sldMkLst>
      </pc:sldChg>
      <pc:sldChg chg="add del">
        <pc:chgData name="Oleg Eyser" userId="624f5a1a6e585256" providerId="LiveId" clId="{5031C122-7B7E-4D7E-9807-6044EFD76FBF}" dt="2025-06-11T12:41:06.676" v="1" actId="47"/>
        <pc:sldMkLst>
          <pc:docMk/>
          <pc:sldMk cId="74496692" sldId="414"/>
        </pc:sldMkLst>
      </pc:sldChg>
      <pc:sldChg chg="add del">
        <pc:chgData name="Oleg Eyser" userId="624f5a1a6e585256" providerId="LiveId" clId="{5031C122-7B7E-4D7E-9807-6044EFD76FBF}" dt="2025-06-11T12:41:06.676" v="1" actId="47"/>
        <pc:sldMkLst>
          <pc:docMk/>
          <pc:sldMk cId="2686115147" sldId="417"/>
        </pc:sldMkLst>
      </pc:sldChg>
      <pc:sldChg chg="add del">
        <pc:chgData name="Oleg Eyser" userId="624f5a1a6e585256" providerId="LiveId" clId="{5031C122-7B7E-4D7E-9807-6044EFD76FBF}" dt="2025-06-11T12:41:06.676" v="1" actId="47"/>
        <pc:sldMkLst>
          <pc:docMk/>
          <pc:sldMk cId="1704486344" sldId="418"/>
        </pc:sldMkLst>
      </pc:sldChg>
      <pc:sldChg chg="add del">
        <pc:chgData name="Oleg Eyser" userId="624f5a1a6e585256" providerId="LiveId" clId="{5031C122-7B7E-4D7E-9807-6044EFD76FBF}" dt="2025-06-11T12:41:06.676" v="1" actId="47"/>
        <pc:sldMkLst>
          <pc:docMk/>
          <pc:sldMk cId="3770803150" sldId="425"/>
        </pc:sldMkLst>
      </pc:sldChg>
      <pc:sldChg chg="add del">
        <pc:chgData name="Oleg Eyser" userId="624f5a1a6e585256" providerId="LiveId" clId="{5031C122-7B7E-4D7E-9807-6044EFD76FBF}" dt="2025-06-11T12:41:06.676" v="1" actId="47"/>
        <pc:sldMkLst>
          <pc:docMk/>
          <pc:sldMk cId="427368983" sldId="426"/>
        </pc:sldMkLst>
      </pc:sldChg>
      <pc:sldChg chg="add del">
        <pc:chgData name="Oleg Eyser" userId="624f5a1a6e585256" providerId="LiveId" clId="{5031C122-7B7E-4D7E-9807-6044EFD76FBF}" dt="2025-06-11T12:41:06.676" v="1" actId="47"/>
        <pc:sldMkLst>
          <pc:docMk/>
          <pc:sldMk cId="2436013832" sldId="427"/>
        </pc:sldMkLst>
      </pc:sldChg>
      <pc:sldChg chg="add del">
        <pc:chgData name="Oleg Eyser" userId="624f5a1a6e585256" providerId="LiveId" clId="{5031C122-7B7E-4D7E-9807-6044EFD76FBF}" dt="2025-06-11T12:41:06.676" v="1" actId="47"/>
        <pc:sldMkLst>
          <pc:docMk/>
          <pc:sldMk cId="1278730542" sldId="428"/>
        </pc:sldMkLst>
      </pc:sldChg>
      <pc:sldChg chg="add del">
        <pc:chgData name="Oleg Eyser" userId="624f5a1a6e585256" providerId="LiveId" clId="{5031C122-7B7E-4D7E-9807-6044EFD76FBF}" dt="2025-06-11T12:41:06.676" v="1" actId="47"/>
        <pc:sldMkLst>
          <pc:docMk/>
          <pc:sldMk cId="2402006824" sldId="429"/>
        </pc:sldMkLst>
      </pc:sldChg>
      <pc:sldChg chg="add del">
        <pc:chgData name="Oleg Eyser" userId="624f5a1a6e585256" providerId="LiveId" clId="{5031C122-7B7E-4D7E-9807-6044EFD76FBF}" dt="2025-06-11T12:41:06.676" v="1" actId="47"/>
        <pc:sldMkLst>
          <pc:docMk/>
          <pc:sldMk cId="1131622044" sldId="430"/>
        </pc:sldMkLst>
      </pc:sldChg>
      <pc:sldChg chg="add del">
        <pc:chgData name="Oleg Eyser" userId="624f5a1a6e585256" providerId="LiveId" clId="{5031C122-7B7E-4D7E-9807-6044EFD76FBF}" dt="2025-06-11T12:41:06.676" v="1" actId="47"/>
        <pc:sldMkLst>
          <pc:docMk/>
          <pc:sldMk cId="2163052227" sldId="431"/>
        </pc:sldMkLst>
      </pc:sldChg>
      <pc:sldChg chg="add del">
        <pc:chgData name="Oleg Eyser" userId="624f5a1a6e585256" providerId="LiveId" clId="{5031C122-7B7E-4D7E-9807-6044EFD76FBF}" dt="2025-06-11T12:41:06.676" v="1" actId="47"/>
        <pc:sldMkLst>
          <pc:docMk/>
          <pc:sldMk cId="264636369" sldId="432"/>
        </pc:sldMkLst>
      </pc:sldChg>
      <pc:sldChg chg="add del">
        <pc:chgData name="Oleg Eyser" userId="624f5a1a6e585256" providerId="LiveId" clId="{5031C122-7B7E-4D7E-9807-6044EFD76FBF}" dt="2025-06-11T12:41:06.676" v="1" actId="47"/>
        <pc:sldMkLst>
          <pc:docMk/>
          <pc:sldMk cId="2534426894" sldId="433"/>
        </pc:sldMkLst>
      </pc:sldChg>
      <pc:sldChg chg="add del">
        <pc:chgData name="Oleg Eyser" userId="624f5a1a6e585256" providerId="LiveId" clId="{5031C122-7B7E-4D7E-9807-6044EFD76FBF}" dt="2025-06-11T12:41:06.676" v="1" actId="47"/>
        <pc:sldMkLst>
          <pc:docMk/>
          <pc:sldMk cId="1490834403" sldId="434"/>
        </pc:sldMkLst>
      </pc:sldChg>
      <pc:sldChg chg="add del">
        <pc:chgData name="Oleg Eyser" userId="624f5a1a6e585256" providerId="LiveId" clId="{5031C122-7B7E-4D7E-9807-6044EFD76FBF}" dt="2025-06-11T12:41:06.676" v="1" actId="47"/>
        <pc:sldMkLst>
          <pc:docMk/>
          <pc:sldMk cId="3200251874" sldId="439"/>
        </pc:sldMkLst>
      </pc:sldChg>
      <pc:sldChg chg="add del">
        <pc:chgData name="Oleg Eyser" userId="624f5a1a6e585256" providerId="LiveId" clId="{5031C122-7B7E-4D7E-9807-6044EFD76FBF}" dt="2025-06-11T12:41:06.676" v="1" actId="47"/>
        <pc:sldMkLst>
          <pc:docMk/>
          <pc:sldMk cId="1223342166" sldId="442"/>
        </pc:sldMkLst>
      </pc:sldChg>
      <pc:sldMasterChg chg="addSldLayout delSldLayout">
        <pc:chgData name="Oleg Eyser" userId="624f5a1a6e585256" providerId="LiveId" clId="{5031C122-7B7E-4D7E-9807-6044EFD76FBF}" dt="2025-06-11T12:41:06.676" v="1" actId="47"/>
        <pc:sldMasterMkLst>
          <pc:docMk/>
          <pc:sldMasterMk cId="1280128777" sldId="2147483656"/>
        </pc:sldMasterMkLst>
        <pc:sldLayoutChg chg="add del">
          <pc:chgData name="Oleg Eyser" userId="624f5a1a6e585256" providerId="LiveId" clId="{5031C122-7B7E-4D7E-9807-6044EFD76FBF}" dt="2025-06-11T12:41:06.676" v="1" actId="47"/>
          <pc:sldLayoutMkLst>
            <pc:docMk/>
            <pc:sldMasterMk cId="1280128777" sldId="2147483656"/>
            <pc:sldLayoutMk cId="1566091858"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E776C-939A-471A-B98E-68FDAA36F0A0}"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30E8C-1FFC-4BB6-9A31-121579F6CB21}" type="slidenum">
              <a:rPr lang="en-US" smtClean="0"/>
              <a:t>‹#›</a:t>
            </a:fld>
            <a:endParaRPr lang="en-US"/>
          </a:p>
        </p:txBody>
      </p:sp>
    </p:spTree>
    <p:extLst>
      <p:ext uri="{BB962C8B-B14F-4D97-AF65-F5344CB8AC3E}">
        <p14:creationId xmlns:p14="http://schemas.microsoft.com/office/powerpoint/2010/main" val="200488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34</a:t>
            </a:fld>
            <a:endParaRPr lang="en-US"/>
          </a:p>
        </p:txBody>
      </p:sp>
    </p:spTree>
    <p:extLst>
      <p:ext uri="{BB962C8B-B14F-4D97-AF65-F5344CB8AC3E}">
        <p14:creationId xmlns:p14="http://schemas.microsoft.com/office/powerpoint/2010/main" val="78855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35</a:t>
            </a:fld>
            <a:endParaRPr lang="en-US"/>
          </a:p>
        </p:txBody>
      </p:sp>
    </p:spTree>
    <p:extLst>
      <p:ext uri="{BB962C8B-B14F-4D97-AF65-F5344CB8AC3E}">
        <p14:creationId xmlns:p14="http://schemas.microsoft.com/office/powerpoint/2010/main" val="235972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36</a:t>
            </a:fld>
            <a:endParaRPr lang="en-US"/>
          </a:p>
        </p:txBody>
      </p:sp>
    </p:spTree>
    <p:extLst>
      <p:ext uri="{BB962C8B-B14F-4D97-AF65-F5344CB8AC3E}">
        <p14:creationId xmlns:p14="http://schemas.microsoft.com/office/powerpoint/2010/main" val="139155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8470-C417-49CB-9F93-1599A538F587}" type="slidenum">
              <a:rPr lang="en-US" smtClean="0"/>
              <a:pPr/>
              <a:t>37</a:t>
            </a:fld>
            <a:endParaRPr lang="en-US"/>
          </a:p>
        </p:txBody>
      </p:sp>
    </p:spTree>
    <p:extLst>
      <p:ext uri="{BB962C8B-B14F-4D97-AF65-F5344CB8AC3E}">
        <p14:creationId xmlns:p14="http://schemas.microsoft.com/office/powerpoint/2010/main" val="1069234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80160"/>
            <a:ext cx="10515600" cy="4351338"/>
          </a:xfrm>
        </p:spPr>
        <p:txBody>
          <a:bodyPr/>
          <a:lstStyle>
            <a:lvl1pPr>
              <a:spcAft>
                <a:spcPts val="600"/>
              </a:spcAft>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DF69D58E-C59B-4BE3-83E0-B1C1287A8E5B}" type="slidenum">
              <a:rPr lang="en-US" smtClean="0"/>
              <a:t>‹#›</a:t>
            </a:fld>
            <a:endParaRPr lang="en-US"/>
          </a:p>
        </p:txBody>
      </p:sp>
      <p:sp>
        <p:nvSpPr>
          <p:cNvPr id="7" name="Footer Placeholder 4">
            <a:extLst>
              <a:ext uri="{FF2B5EF4-FFF2-40B4-BE49-F238E27FC236}">
                <a16:creationId xmlns:a16="http://schemas.microsoft.com/office/drawing/2014/main" id="{8288E1C4-6176-4C1D-A400-8FABFE16725D}"/>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149144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1122-6473-42A8-8355-F1762B005DA7}"/>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F6A2D275-5ACD-48CA-ADA4-2012A0129004}"/>
              </a:ext>
            </a:extLst>
          </p:cNvPr>
          <p:cNvSpPr>
            <a:spLocks noGrp="1"/>
          </p:cNvSpPr>
          <p:nvPr>
            <p:ph type="sldNum" sz="quarter" idx="10"/>
          </p:nvPr>
        </p:nvSpPr>
        <p:spPr/>
        <p:txBody>
          <a:bodyPr/>
          <a:lstStyle/>
          <a:p>
            <a:fld id="{DF69D58E-C59B-4BE3-83E0-B1C1287A8E5B}" type="slidenum">
              <a:rPr lang="en-US" smtClean="0"/>
              <a:pPr/>
              <a:t>‹#›</a:t>
            </a:fld>
            <a:endParaRPr lang="en-US"/>
          </a:p>
        </p:txBody>
      </p:sp>
      <p:sp>
        <p:nvSpPr>
          <p:cNvPr id="4" name="Footer Placeholder 4">
            <a:extLst>
              <a:ext uri="{FF2B5EF4-FFF2-40B4-BE49-F238E27FC236}">
                <a16:creationId xmlns:a16="http://schemas.microsoft.com/office/drawing/2014/main" id="{0A6BFAAB-6B9D-430A-A984-57ACEC960056}"/>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316572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F69D58E-C59B-4BE3-83E0-B1C1287A8E5B}" type="slidenum">
              <a:rPr lang="en-US" smtClean="0"/>
              <a:t>‹#›</a:t>
            </a:fld>
            <a:endParaRPr lang="en-US"/>
          </a:p>
        </p:txBody>
      </p:sp>
      <p:sp>
        <p:nvSpPr>
          <p:cNvPr id="3" name="Footer Placeholder 4">
            <a:extLst>
              <a:ext uri="{FF2B5EF4-FFF2-40B4-BE49-F238E27FC236}">
                <a16:creationId xmlns:a16="http://schemas.microsoft.com/office/drawing/2014/main" id="{ABCAB238-2CE2-46AC-952A-DA12049400F9}"/>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277236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65128"/>
            <a:ext cx="10515600" cy="711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8016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77600" y="365128"/>
            <a:ext cx="685800" cy="396872"/>
          </a:xfrm>
          <a:prstGeom prst="rect">
            <a:avLst/>
          </a:prstGeom>
        </p:spPr>
        <p:txBody>
          <a:bodyPr vert="horz" lIns="91440" tIns="45720" rIns="91440" bIns="45720" rtlCol="0" anchor="ctr"/>
          <a:lstStyle>
            <a:lvl1pPr algn="r">
              <a:defRPr sz="2000">
                <a:solidFill>
                  <a:schemeClr val="tx1">
                    <a:lumMod val="85000"/>
                    <a:lumOff val="15000"/>
                  </a:schemeClr>
                </a:solidFill>
              </a:defRPr>
            </a:lvl1pPr>
          </a:lstStyle>
          <a:p>
            <a:fld id="{DF69D58E-C59B-4BE3-83E0-B1C1287A8E5B}" type="slidenum">
              <a:rPr lang="en-US" smtClean="0"/>
              <a:pPr/>
              <a:t>‹#›</a:t>
            </a:fld>
            <a:endParaRPr lang="en-US"/>
          </a:p>
        </p:txBody>
      </p:sp>
      <p:sp>
        <p:nvSpPr>
          <p:cNvPr id="7" name="Footer Placeholder 4">
            <a:extLst>
              <a:ext uri="{FF2B5EF4-FFF2-40B4-BE49-F238E27FC236}">
                <a16:creationId xmlns:a16="http://schemas.microsoft.com/office/drawing/2014/main" id="{053DAD35-0AE0-4B17-A5B8-53DE157786CA}"/>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 Eyser / RAUM 2022</a:t>
            </a:r>
            <a:endParaRPr lang="en-US" dirty="0"/>
          </a:p>
        </p:txBody>
      </p:sp>
    </p:spTree>
    <p:extLst>
      <p:ext uri="{BB962C8B-B14F-4D97-AF65-F5344CB8AC3E}">
        <p14:creationId xmlns:p14="http://schemas.microsoft.com/office/powerpoint/2010/main" val="1280128777"/>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2" r:id="rId3"/>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2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480.png"/><Relationship Id="rId7" Type="http://schemas.openxmlformats.org/officeDocument/2006/relationships/image" Target="../media/image520.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500.png"/><Relationship Id="rId4" Type="http://schemas.openxmlformats.org/officeDocument/2006/relationships/image" Target="../media/image490.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40.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3.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00.png"/><Relationship Id="rId11" Type="http://schemas.openxmlformats.org/officeDocument/2006/relationships/image" Target="../media/image76.jpeg"/><Relationship Id="rId5" Type="http://schemas.openxmlformats.org/officeDocument/2006/relationships/image" Target="../media/image900.png"/><Relationship Id="rId10" Type="http://schemas.openxmlformats.org/officeDocument/2006/relationships/image" Target="../media/image109.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000.png"/><Relationship Id="rId5" Type="http://schemas.openxmlformats.org/officeDocument/2006/relationships/image" Target="../media/image113.png"/><Relationship Id="rId10" Type="http://schemas.openxmlformats.org/officeDocument/2006/relationships/image" Target="../media/image900.png"/><Relationship Id="rId4" Type="http://schemas.openxmlformats.org/officeDocument/2006/relationships/image" Target="../media/image112.png"/><Relationship Id="rId9"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8.png"/><Relationship Id="rId7" Type="http://schemas.openxmlformats.org/officeDocument/2006/relationships/image" Target="../media/image1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900.png"/></Relationships>
</file>

<file path=ppt/slides/_rels/slide3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040.png"/><Relationship Id="rId7" Type="http://schemas.openxmlformats.org/officeDocument/2006/relationships/image" Target="../media/image1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000.png"/><Relationship Id="rId5" Type="http://schemas.openxmlformats.org/officeDocument/2006/relationships/image" Target="../media/image9000.png"/><Relationship Id="rId4" Type="http://schemas.openxmlformats.org/officeDocument/2006/relationships/image" Target="../media/image1050.png"/><Relationship Id="rId9" Type="http://schemas.openxmlformats.org/officeDocument/2006/relationships/image" Target="../media/image1190.pn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00.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200.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79.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81.gif"/></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900.png"/></Relationships>
</file>

<file path=ppt/slides/_rels/slide4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35.png"/><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5" Type="http://schemas.openxmlformats.org/officeDocument/2006/relationships/image" Target="../media/image88.gif"/><Relationship Id="rId4" Type="http://schemas.openxmlformats.org/officeDocument/2006/relationships/image" Target="../media/image87.gif"/></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89.gif"/><Relationship Id="rId4"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58.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5.pn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62.png"/></Relationships>
</file>

<file path=ppt/slides/_rels/slide5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04.png"/><Relationship Id="rId7" Type="http://schemas.openxmlformats.org/officeDocument/2006/relationships/image" Target="../media/image166.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2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25.gif"/><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26.png"/><Relationship Id="rId4" Type="http://schemas.openxmlformats.org/officeDocument/2006/relationships/image" Target="../media/image172.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0.png"/><Relationship Id="rId4" Type="http://schemas.openxmlformats.org/officeDocument/2006/relationships/image" Target="../media/image139.jpeg"/></Relationships>
</file>

<file path=ppt/slides/_rels/slide5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46.png"/><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50.emf"/><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52.emf"/><Relationship Id="rId4" Type="http://schemas.openxmlformats.org/officeDocument/2006/relationships/image" Target="../media/image151.emf"/></Relationships>
</file>

<file path=ppt/slides/_rels/slide56.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77.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57.xml.rels><?xml version="1.0" encoding="UTF-8" standalone="yes"?>
<Relationships xmlns="http://schemas.openxmlformats.org/package/2006/relationships"><Relationship Id="rId3"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4.png"/></Relationships>
</file>

<file path=ppt/slides/_rels/slide58.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57.emf"/><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158.emf"/><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44.png"/><Relationship Id="rId12"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310.png"/><Relationship Id="rId11" Type="http://schemas.openxmlformats.org/officeDocument/2006/relationships/image" Target="../media/image281.png"/><Relationship Id="rId5" Type="http://schemas.openxmlformats.org/officeDocument/2006/relationships/image" Target="../media/image2210.png"/><Relationship Id="rId10" Type="http://schemas.openxmlformats.org/officeDocument/2006/relationships/image" Target="../media/image271.png"/><Relationship Id="rId4" Type="http://schemas.openxmlformats.org/officeDocument/2006/relationships/image" Target="../media/image28.png"/><Relationship Id="rId9" Type="http://schemas.openxmlformats.org/officeDocument/2006/relationships/image" Target="../media/image268.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68.png"/><Relationship Id="rId13" Type="http://schemas.openxmlformats.org/officeDocument/2006/relationships/image" Target="../media/image320.png"/><Relationship Id="rId3" Type="http://schemas.openxmlformats.org/officeDocument/2006/relationships/image" Target="../media/image32.png"/><Relationship Id="rId7" Type="http://schemas.openxmlformats.org/officeDocument/2006/relationships/image" Target="../media/image251.png"/><Relationship Id="rId12" Type="http://schemas.openxmlformats.org/officeDocument/2006/relationships/image" Target="../media/image30.png"/><Relationship Id="rId17" Type="http://schemas.openxmlformats.org/officeDocument/2006/relationships/image" Target="../media/image36.png"/><Relationship Id="rId2" Type="http://schemas.openxmlformats.org/officeDocument/2006/relationships/image" Target="../media/image4.jpe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44.png"/><Relationship Id="rId11" Type="http://schemas.openxmlformats.org/officeDocument/2006/relationships/image" Target="../media/image29.png"/><Relationship Id="rId5" Type="http://schemas.openxmlformats.org/officeDocument/2006/relationships/image" Target="../media/image2310.png"/><Relationship Id="rId15" Type="http://schemas.openxmlformats.org/officeDocument/2006/relationships/image" Target="../media/image34.png"/><Relationship Id="rId10" Type="http://schemas.openxmlformats.org/officeDocument/2006/relationships/image" Target="../media/image281.png"/><Relationship Id="rId4" Type="http://schemas.openxmlformats.org/officeDocument/2006/relationships/image" Target="../media/image2210.png"/><Relationship Id="rId9" Type="http://schemas.openxmlformats.org/officeDocument/2006/relationships/image" Target="../media/image271.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2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88444-9A4C-4381-979F-E0D4D96DF2FD}"/>
              </a:ext>
            </a:extLst>
          </p:cNvPr>
          <p:cNvPicPr>
            <a:picLocks noChangeAspect="1"/>
          </p:cNvPicPr>
          <p:nvPr/>
        </p:nvPicPr>
        <p:blipFill>
          <a:blip r:embed="rId2"/>
          <a:stretch>
            <a:fillRect/>
          </a:stretch>
        </p:blipFill>
        <p:spPr>
          <a:xfrm>
            <a:off x="9296400" y="5784811"/>
            <a:ext cx="2635385" cy="768389"/>
          </a:xfrm>
          <a:prstGeom prst="rect">
            <a:avLst/>
          </a:prstGeom>
        </p:spPr>
      </p:pic>
      <p:sp>
        <p:nvSpPr>
          <p:cNvPr id="6" name="TextBox 5">
            <a:extLst>
              <a:ext uri="{FF2B5EF4-FFF2-40B4-BE49-F238E27FC236}">
                <a16:creationId xmlns:a16="http://schemas.microsoft.com/office/drawing/2014/main" id="{3EC6A349-DEE5-4692-982F-DBC53619370D}"/>
              </a:ext>
            </a:extLst>
          </p:cNvPr>
          <p:cNvSpPr txBox="1"/>
          <p:nvPr/>
        </p:nvSpPr>
        <p:spPr>
          <a:xfrm>
            <a:off x="2389888" y="2097867"/>
            <a:ext cx="7412224" cy="3123932"/>
          </a:xfrm>
          <a:prstGeom prst="rect">
            <a:avLst/>
          </a:prstGeom>
          <a:noFill/>
        </p:spPr>
        <p:txBody>
          <a:bodyPr wrap="square" rtlCol="0">
            <a:spAutoFit/>
          </a:bodyPr>
          <a:lstStyle/>
          <a:p>
            <a:pPr algn="ctr">
              <a:spcBef>
                <a:spcPts val="1800"/>
              </a:spcBef>
              <a:spcAft>
                <a:spcPts val="1200"/>
              </a:spcAft>
            </a:pPr>
            <a:r>
              <a:rPr lang="en-US" sz="5400" b="1" dirty="0"/>
              <a:t>Polarimetry</a:t>
            </a:r>
          </a:p>
          <a:p>
            <a:pPr algn="ctr">
              <a:spcBef>
                <a:spcPts val="1800"/>
              </a:spcBef>
              <a:spcAft>
                <a:spcPts val="1200"/>
              </a:spcAft>
            </a:pPr>
            <a:r>
              <a:rPr lang="en-US" sz="2800" dirty="0"/>
              <a:t>Oleg Eyser</a:t>
            </a:r>
            <a:br>
              <a:rPr lang="en-US" sz="2800" dirty="0"/>
            </a:br>
            <a:r>
              <a:rPr lang="en-US" sz="2000" dirty="0"/>
              <a:t>Brookhaven National Laboratory</a:t>
            </a:r>
          </a:p>
          <a:p>
            <a:pPr algn="ctr">
              <a:spcAft>
                <a:spcPts val="1200"/>
              </a:spcAft>
            </a:pPr>
            <a:r>
              <a:rPr lang="en-US" sz="2000" b="1" dirty="0"/>
              <a:t>CFNS-SURGE Summer Workshop on Physics of the Electron-Ion Collider</a:t>
            </a:r>
            <a:br>
              <a:rPr lang="en-US" sz="2000" dirty="0"/>
            </a:br>
            <a:r>
              <a:rPr lang="en-US" sz="2000" dirty="0"/>
              <a:t>June 2025</a:t>
            </a:r>
          </a:p>
        </p:txBody>
      </p:sp>
      <p:pic>
        <p:nvPicPr>
          <p:cNvPr id="1026" name="Picture 2" descr="logo">
            <a:extLst>
              <a:ext uri="{FF2B5EF4-FFF2-40B4-BE49-F238E27FC236}">
                <a16:creationId xmlns:a16="http://schemas.microsoft.com/office/drawing/2014/main" id="{2296908B-EA39-EBA1-4167-F5C32DA4CA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887" y="5486400"/>
            <a:ext cx="2347913" cy="116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631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Space Quantization</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10</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2576346"/>
              </a:xfrm>
              <a:prstGeom prst="rect">
                <a:avLst/>
              </a:prstGeom>
              <a:noFill/>
            </p:spPr>
            <p:txBody>
              <a:bodyPr wrap="square" rtlCol="0">
                <a:spAutoFit/>
              </a:bodyPr>
              <a:lstStyle/>
              <a:p>
                <a:pPr>
                  <a:spcAft>
                    <a:spcPts val="600"/>
                  </a:spcAft>
                </a:pPr>
                <a:r>
                  <a:rPr lang="en-US" dirty="0"/>
                  <a:t>The electron has a magnetic moment which is related to an intrinsic angular momentum, </a:t>
                </a:r>
                <a14:m>
                  <m:oMath xmlns:m="http://schemas.openxmlformats.org/officeDocument/2006/math">
                    <m:r>
                      <a:rPr lang="en-US" i="1" dirty="0" smtClean="0">
                        <a:latin typeface="Cambria Math" panose="02040503050406030204" pitchFamily="18" charset="0"/>
                      </a:rPr>
                      <m:t>𝑠</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b="0" i="1" dirty="0" smtClean="0">
                        <a:latin typeface="Cambria Math" panose="02040503050406030204" pitchFamily="18" charset="0"/>
                      </a:rPr>
                      <m:t>ℏ</m:t>
                    </m:r>
                  </m:oMath>
                </a14:m>
                <a:r>
                  <a:rPr lang="en-US" dirty="0"/>
                  <a:t>.</a:t>
                </a:r>
              </a:p>
              <a:p>
                <a:pPr>
                  <a:spcAft>
                    <a:spcPts val="600"/>
                  </a:spcAft>
                </a:pPr>
                <a:r>
                  <a:rPr lang="en-US" dirty="0"/>
                  <a:t>It introduces a fine splitting of the energy levels.</a:t>
                </a:r>
              </a:p>
              <a:p>
                <a:pPr>
                  <a:spcAft>
                    <a:spcPts val="600"/>
                  </a:spcAft>
                </a:pPr>
                <a:r>
                  <a:rPr lang="en-US" dirty="0"/>
                  <a:t>The magnetic moment of the nucleus introduces an additional hyperfine splitting.</a:t>
                </a:r>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2576346"/>
              </a:xfrm>
              <a:prstGeom prst="rect">
                <a:avLst/>
              </a:prstGeom>
              <a:blipFill>
                <a:blip r:embed="rId3"/>
                <a:stretch>
                  <a:fillRect l="-1442" t="-1182" r="-321" b="-2837"/>
                </a:stretch>
              </a:blipFill>
            </p:spPr>
            <p:txBody>
              <a:bodyPr/>
              <a:lstStyle/>
              <a:p>
                <a:r>
                  <a:rPr lang="en-US">
                    <a:noFill/>
                  </a:rPr>
                  <a:t> </a:t>
                </a:r>
              </a:p>
            </p:txBody>
          </p:sp>
        </mc:Fallback>
      </mc:AlternateContent>
      <p:sp>
        <p:nvSpPr>
          <p:cNvPr id="4" name="Partial Circle 3">
            <a:extLst>
              <a:ext uri="{FF2B5EF4-FFF2-40B4-BE49-F238E27FC236}">
                <a16:creationId xmlns:a16="http://schemas.microsoft.com/office/drawing/2014/main" id="{1632213F-46AB-675D-8CF6-1AD1C3EC7B22}"/>
              </a:ext>
            </a:extLst>
          </p:cNvPr>
          <p:cNvSpPr/>
          <p:nvPr/>
        </p:nvSpPr>
        <p:spPr>
          <a:xfrm flipH="1">
            <a:off x="228600" y="3429000"/>
            <a:ext cx="2743200" cy="2743200"/>
          </a:xfrm>
          <a:prstGeom prst="pie">
            <a:avLst>
              <a:gd name="adj1" fmla="val 5412639"/>
              <a:gd name="adj2" fmla="val 1620000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Connector 27">
            <a:extLst>
              <a:ext uri="{FF2B5EF4-FFF2-40B4-BE49-F238E27FC236}">
                <a16:creationId xmlns:a16="http://schemas.microsoft.com/office/drawing/2014/main" id="{A768A100-633A-0E85-40BE-3FD22C6533E4}"/>
              </a:ext>
            </a:extLst>
          </p:cNvPr>
          <p:cNvCxnSpPr>
            <a:cxnSpLocks/>
          </p:cNvCxnSpPr>
          <p:nvPr/>
        </p:nvCxnSpPr>
        <p:spPr>
          <a:xfrm flipH="1">
            <a:off x="1600200" y="3830732"/>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7A75AF-B0BF-5AE7-EAA7-2865C35F960D}"/>
              </a:ext>
            </a:extLst>
          </p:cNvPr>
          <p:cNvCxnSpPr>
            <a:cxnSpLocks/>
          </p:cNvCxnSpPr>
          <p:nvPr/>
        </p:nvCxnSpPr>
        <p:spPr>
          <a:xfrm flipH="1">
            <a:off x="1600200" y="5770468"/>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EF1951-8F6D-B08F-E300-EC63C5DD7436}"/>
              </a:ext>
            </a:extLst>
          </p:cNvPr>
          <p:cNvCxnSpPr>
            <a:cxnSpLocks/>
          </p:cNvCxnSpPr>
          <p:nvPr/>
        </p:nvCxnSpPr>
        <p:spPr>
          <a:xfrm flipV="1">
            <a:off x="1600200" y="2971800"/>
            <a:ext cx="0" cy="36576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66C50462-AF7D-72E6-7A28-BFAF64E7868C}"/>
                  </a:ext>
                </a:extLst>
              </p:cNvPr>
              <p:cNvSpPr txBox="1"/>
              <p:nvPr/>
            </p:nvSpPr>
            <p:spPr>
              <a:xfrm>
                <a:off x="1693236" y="2999601"/>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𝑩</m:t>
                          </m:r>
                        </m:e>
                        <m:sub>
                          <m:r>
                            <a:rPr lang="en-US" b="1" i="1" smtClean="0">
                              <a:solidFill>
                                <a:srgbClr val="0070C0"/>
                              </a:solidFill>
                              <a:latin typeface="Cambria Math" panose="02040503050406030204" pitchFamily="18" charset="0"/>
                            </a:rPr>
                            <m:t>𝒛</m:t>
                          </m:r>
                        </m:sub>
                      </m:sSub>
                    </m:oMath>
                  </m:oMathPara>
                </a14:m>
                <a:endParaRPr lang="en-US" b="1" dirty="0">
                  <a:solidFill>
                    <a:srgbClr val="0070C0"/>
                  </a:solidFill>
                </a:endParaRPr>
              </a:p>
            </p:txBody>
          </p:sp>
        </mc:Choice>
        <mc:Fallback xmlns="">
          <p:sp>
            <p:nvSpPr>
              <p:cNvPr id="1027" name="TextBox 1026">
                <a:extLst>
                  <a:ext uri="{FF2B5EF4-FFF2-40B4-BE49-F238E27FC236}">
                    <a16:creationId xmlns:a16="http://schemas.microsoft.com/office/drawing/2014/main" id="{66C50462-AF7D-72E6-7A28-BFAF64E7868C}"/>
                  </a:ext>
                </a:extLst>
              </p:cNvPr>
              <p:cNvSpPr txBox="1">
                <a:spLocks noRot="1" noChangeAspect="1" noMove="1" noResize="1" noEditPoints="1" noAdjustHandles="1" noChangeArrowheads="1" noChangeShapeType="1" noTextEdit="1"/>
              </p:cNvSpPr>
              <p:nvPr/>
            </p:nvSpPr>
            <p:spPr>
              <a:xfrm>
                <a:off x="1693236" y="2999601"/>
                <a:ext cx="315727" cy="276999"/>
              </a:xfrm>
              <a:prstGeom prst="rect">
                <a:avLst/>
              </a:prstGeom>
              <a:blipFill>
                <a:blip r:embed="rId4"/>
                <a:stretch>
                  <a:fillRect l="-1923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D2D37347-3DA1-064F-399A-491EF2BF3F3F}"/>
                  </a:ext>
                </a:extLst>
              </p:cNvPr>
              <p:cNvSpPr txBox="1"/>
              <p:nvPr/>
            </p:nvSpPr>
            <p:spPr>
              <a:xfrm>
                <a:off x="381000" y="3657600"/>
                <a:ext cx="1009828" cy="276999"/>
              </a:xfrm>
              <a:prstGeom prst="rect">
                <a:avLst/>
              </a:prstGeom>
              <a:noFill/>
            </p:spPr>
            <p:txBody>
              <a:bodyPr wrap="none" lIns="0" tIns="0" rIns="0" bIns="0" rtlCol="0">
                <a:spAutoFit/>
              </a:bodyPr>
              <a:lstStyle/>
              <a:p>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a14:m>
                <a:r>
                  <a:rPr lang="en-US" dirty="0">
                    <a:solidFill>
                      <a:srgbClr val="C00000"/>
                    </a:solidFill>
                  </a:rPr>
                  <a:t>/2</a:t>
                </a:r>
              </a:p>
            </p:txBody>
          </p:sp>
        </mc:Choice>
        <mc:Fallback xmlns="">
          <p:sp>
            <p:nvSpPr>
              <p:cNvPr id="1028" name="TextBox 1027">
                <a:extLst>
                  <a:ext uri="{FF2B5EF4-FFF2-40B4-BE49-F238E27FC236}">
                    <a16:creationId xmlns:a16="http://schemas.microsoft.com/office/drawing/2014/main" id="{D2D37347-3DA1-064F-399A-491EF2BF3F3F}"/>
                  </a:ext>
                </a:extLst>
              </p:cNvPr>
              <p:cNvSpPr txBox="1">
                <a:spLocks noRot="1" noChangeAspect="1" noMove="1" noResize="1" noEditPoints="1" noAdjustHandles="1" noChangeArrowheads="1" noChangeShapeType="1" noTextEdit="1"/>
              </p:cNvSpPr>
              <p:nvPr/>
            </p:nvSpPr>
            <p:spPr>
              <a:xfrm>
                <a:off x="381000" y="3657600"/>
                <a:ext cx="1009828" cy="276999"/>
              </a:xfrm>
              <a:prstGeom prst="rect">
                <a:avLst/>
              </a:prstGeom>
              <a:blipFill>
                <a:blip r:embed="rId5"/>
                <a:stretch>
                  <a:fillRect l="-6061" t="-28889" r="-13333"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D2998C-D304-F42B-AEA0-E03CE0CB354C}"/>
                  </a:ext>
                </a:extLst>
              </p:cNvPr>
              <p:cNvSpPr txBox="1"/>
              <p:nvPr/>
            </p:nvSpPr>
            <p:spPr>
              <a:xfrm>
                <a:off x="381000" y="5590401"/>
                <a:ext cx="1097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38" name="TextBox 37">
                <a:extLst>
                  <a:ext uri="{FF2B5EF4-FFF2-40B4-BE49-F238E27FC236}">
                    <a16:creationId xmlns:a16="http://schemas.microsoft.com/office/drawing/2014/main" id="{C0D2998C-D304-F42B-AEA0-E03CE0CB354C}"/>
                  </a:ext>
                </a:extLst>
              </p:cNvPr>
              <p:cNvSpPr txBox="1">
                <a:spLocks noRot="1" noChangeAspect="1" noMove="1" noResize="1" noEditPoints="1" noAdjustHandles="1" noChangeArrowheads="1" noChangeShapeType="1" noTextEdit="1"/>
              </p:cNvSpPr>
              <p:nvPr/>
            </p:nvSpPr>
            <p:spPr>
              <a:xfrm>
                <a:off x="381000" y="5590401"/>
                <a:ext cx="1097993" cy="276999"/>
              </a:xfrm>
              <a:prstGeom prst="rect">
                <a:avLst/>
              </a:prstGeom>
              <a:blipFill>
                <a:blip r:embed="rId6"/>
                <a:stretch>
                  <a:fillRect l="-2778" t="-2174" r="-5000"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27DB1412-7234-5C6D-BEB7-1B19D81A6234}"/>
                  </a:ext>
                </a:extLst>
              </p:cNvPr>
              <p:cNvSpPr txBox="1"/>
              <p:nvPr/>
            </p:nvSpPr>
            <p:spPr>
              <a:xfrm>
                <a:off x="2286000" y="2971800"/>
                <a:ext cx="8367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𝑠</m:t>
                      </m:r>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1029" name="TextBox 1028">
                <a:extLst>
                  <a:ext uri="{FF2B5EF4-FFF2-40B4-BE49-F238E27FC236}">
                    <a16:creationId xmlns:a16="http://schemas.microsoft.com/office/drawing/2014/main" id="{27DB1412-7234-5C6D-BEB7-1B19D81A6234}"/>
                  </a:ext>
                </a:extLst>
              </p:cNvPr>
              <p:cNvSpPr txBox="1">
                <a:spLocks noRot="1" noChangeAspect="1" noMove="1" noResize="1" noEditPoints="1" noAdjustHandles="1" noChangeArrowheads="1" noChangeShapeType="1" noTextEdit="1"/>
              </p:cNvSpPr>
              <p:nvPr/>
            </p:nvSpPr>
            <p:spPr>
              <a:xfrm>
                <a:off x="2286000" y="2971800"/>
                <a:ext cx="836704" cy="276999"/>
              </a:xfrm>
              <a:prstGeom prst="rect">
                <a:avLst/>
              </a:prstGeom>
              <a:blipFill>
                <a:blip r:embed="rId7"/>
                <a:stretch>
                  <a:fillRect l="-3650" t="-4444" r="-6569" b="-33333"/>
                </a:stretch>
              </a:blipFill>
            </p:spPr>
            <p:txBody>
              <a:bodyPr/>
              <a:lstStyle/>
              <a:p>
                <a:r>
                  <a:rPr lang="en-US">
                    <a:noFill/>
                  </a:rPr>
                  <a:t> </a:t>
                </a:r>
              </a:p>
            </p:txBody>
          </p:sp>
        </mc:Fallback>
      </mc:AlternateContent>
      <p:pic>
        <p:nvPicPr>
          <p:cNvPr id="57" name="Picture 5">
            <a:extLst>
              <a:ext uri="{FF2B5EF4-FFF2-40B4-BE49-F238E27FC236}">
                <a16:creationId xmlns:a16="http://schemas.microsoft.com/office/drawing/2014/main" id="{E74EFC0C-5243-58CB-62A9-52590CD72C2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86800" y="3614737"/>
            <a:ext cx="28527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a:extLst>
              <a:ext uri="{FF2B5EF4-FFF2-40B4-BE49-F238E27FC236}">
                <a16:creationId xmlns:a16="http://schemas.microsoft.com/office/drawing/2014/main" id="{94CF56CE-B991-77ED-4BF8-75C7D8F6C4AE}"/>
              </a:ext>
            </a:extLst>
          </p:cNvPr>
          <p:cNvCxnSpPr>
            <a:cxnSpLocks/>
          </p:cNvCxnSpPr>
          <p:nvPr/>
        </p:nvCxnSpPr>
        <p:spPr>
          <a:xfrm rot="2700000">
            <a:off x="1399334" y="5285534"/>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B98B64B-3F0D-4262-A6B7-D3F6F10B4860}"/>
              </a:ext>
            </a:extLst>
          </p:cNvPr>
          <p:cNvCxnSpPr>
            <a:cxnSpLocks/>
          </p:cNvCxnSpPr>
          <p:nvPr/>
        </p:nvCxnSpPr>
        <p:spPr>
          <a:xfrm rot="18900000" flipV="1">
            <a:off x="1399334" y="4315666"/>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957F1F-E7F7-0A17-4A5E-24D8C9B66CED}"/>
              </a:ext>
            </a:extLst>
          </p:cNvPr>
          <p:cNvSpPr txBox="1"/>
          <p:nvPr/>
        </p:nvSpPr>
        <p:spPr>
          <a:xfrm>
            <a:off x="3047238" y="6324600"/>
            <a:ext cx="6603090" cy="338554"/>
          </a:xfrm>
          <a:prstGeom prst="rect">
            <a:avLst/>
          </a:prstGeom>
          <a:noFill/>
        </p:spPr>
        <p:txBody>
          <a:bodyPr wrap="none">
            <a:spAutoFit/>
          </a:bodyPr>
          <a:lstStyle/>
          <a:p>
            <a:r>
              <a:rPr lang="en-US" sz="1600" b="1" dirty="0">
                <a:solidFill>
                  <a:srgbClr val="006600"/>
                </a:solidFill>
                <a:latin typeface="Courier New" panose="02070309020205020404" pitchFamily="49" charset="0"/>
                <a:cs typeface="Courier New" panose="02070309020205020404" pitchFamily="49" charset="0"/>
              </a:rPr>
              <a:t>https://demonstrations.wolfram.com/BreitRabiDiagram/</a:t>
            </a:r>
          </a:p>
        </p:txBody>
      </p:sp>
    </p:spTree>
    <p:extLst>
      <p:ext uri="{BB962C8B-B14F-4D97-AF65-F5344CB8AC3E}">
        <p14:creationId xmlns:p14="http://schemas.microsoft.com/office/powerpoint/2010/main" val="4121683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7A85-9DFA-EEE2-518A-8D709BFAB3B6}"/>
              </a:ext>
            </a:extLst>
          </p:cNvPr>
          <p:cNvSpPr>
            <a:spLocks noGrp="1"/>
          </p:cNvSpPr>
          <p:nvPr>
            <p:ph type="title"/>
          </p:nvPr>
        </p:nvSpPr>
        <p:spPr/>
        <p:txBody>
          <a:bodyPr/>
          <a:lstStyle/>
          <a:p>
            <a:r>
              <a:rPr lang="en-US" dirty="0"/>
              <a:t>Spin Polarized Protons</a:t>
            </a:r>
          </a:p>
        </p:txBody>
      </p:sp>
      <p:sp>
        <p:nvSpPr>
          <p:cNvPr id="3" name="Content Placeholder 2">
            <a:extLst>
              <a:ext uri="{FF2B5EF4-FFF2-40B4-BE49-F238E27FC236}">
                <a16:creationId xmlns:a16="http://schemas.microsoft.com/office/drawing/2014/main" id="{B59B99E8-1F85-07C4-AA35-3463F06B0D15}"/>
              </a:ext>
            </a:extLst>
          </p:cNvPr>
          <p:cNvSpPr>
            <a:spLocks noGrp="1"/>
          </p:cNvSpPr>
          <p:nvPr>
            <p:ph idx="1"/>
          </p:nvPr>
        </p:nvSpPr>
        <p:spPr>
          <a:xfrm>
            <a:off x="457200" y="1280160"/>
            <a:ext cx="9753600" cy="4351338"/>
          </a:xfrm>
        </p:spPr>
        <p:txBody>
          <a:bodyPr/>
          <a:lstStyle/>
          <a:p>
            <a:r>
              <a:rPr lang="en-US" dirty="0"/>
              <a:t>Stern-Gerlach (1922) demonstrated that the electron spin is quantized.</a:t>
            </a:r>
          </a:p>
        </p:txBody>
      </p:sp>
      <p:sp>
        <p:nvSpPr>
          <p:cNvPr id="4" name="Slide Number Placeholder 3">
            <a:extLst>
              <a:ext uri="{FF2B5EF4-FFF2-40B4-BE49-F238E27FC236}">
                <a16:creationId xmlns:a16="http://schemas.microsoft.com/office/drawing/2014/main" id="{5C311BD0-8A43-E1B8-E738-E876EE2F9514}"/>
              </a:ext>
            </a:extLst>
          </p:cNvPr>
          <p:cNvSpPr>
            <a:spLocks noGrp="1"/>
          </p:cNvSpPr>
          <p:nvPr>
            <p:ph type="sldNum" sz="quarter" idx="12"/>
          </p:nvPr>
        </p:nvSpPr>
        <p:spPr/>
        <p:txBody>
          <a:bodyPr/>
          <a:lstStyle/>
          <a:p>
            <a:fld id="{DF69D58E-C59B-4BE3-83E0-B1C1287A8E5B}" type="slidenum">
              <a:rPr lang="en-US" smtClean="0"/>
              <a:t>11</a:t>
            </a:fld>
            <a:endParaRPr lang="en-US"/>
          </a:p>
        </p:txBody>
      </p:sp>
      <p:pic>
        <p:nvPicPr>
          <p:cNvPr id="2050" name="Picture 2">
            <a:extLst>
              <a:ext uri="{FF2B5EF4-FFF2-40B4-BE49-F238E27FC236}">
                <a16:creationId xmlns:a16="http://schemas.microsoft.com/office/drawing/2014/main" id="{2101D46A-175E-5B86-938A-10AA1CE42BB8}"/>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793110" y="2560320"/>
            <a:ext cx="4354207"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05187B8D-9A01-46B5-B67F-D686139DBC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2314" y="2301240"/>
            <a:ext cx="4589086" cy="35661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47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7A85-9DFA-EEE2-518A-8D709BFAB3B6}"/>
              </a:ext>
            </a:extLst>
          </p:cNvPr>
          <p:cNvSpPr>
            <a:spLocks noGrp="1"/>
          </p:cNvSpPr>
          <p:nvPr>
            <p:ph type="title"/>
          </p:nvPr>
        </p:nvSpPr>
        <p:spPr/>
        <p:txBody>
          <a:bodyPr/>
          <a:lstStyle/>
          <a:p>
            <a:r>
              <a:rPr lang="en-US" dirty="0"/>
              <a:t>Spin Polarized Protons</a:t>
            </a:r>
          </a:p>
        </p:txBody>
      </p:sp>
      <p:sp>
        <p:nvSpPr>
          <p:cNvPr id="3" name="Content Placeholder 2">
            <a:extLst>
              <a:ext uri="{FF2B5EF4-FFF2-40B4-BE49-F238E27FC236}">
                <a16:creationId xmlns:a16="http://schemas.microsoft.com/office/drawing/2014/main" id="{B59B99E8-1F85-07C4-AA35-3463F06B0D15}"/>
              </a:ext>
            </a:extLst>
          </p:cNvPr>
          <p:cNvSpPr>
            <a:spLocks noGrp="1"/>
          </p:cNvSpPr>
          <p:nvPr>
            <p:ph idx="1"/>
          </p:nvPr>
        </p:nvSpPr>
        <p:spPr>
          <a:xfrm>
            <a:off x="457200" y="1280160"/>
            <a:ext cx="9753600" cy="4351338"/>
          </a:xfrm>
        </p:spPr>
        <p:txBody>
          <a:bodyPr/>
          <a:lstStyle/>
          <a:p>
            <a:r>
              <a:rPr lang="en-US" dirty="0"/>
              <a:t>Stern-Gerlach (1922) demonstrated that the electron spin is quantized.</a:t>
            </a:r>
          </a:p>
          <a:p>
            <a:r>
              <a:rPr lang="en-US" dirty="0"/>
              <a:t>Use a similar setup as a filter to produce polarized protons.</a:t>
            </a:r>
          </a:p>
          <a:p>
            <a:r>
              <a:rPr lang="en-US" dirty="0"/>
              <a:t>The magnetic moment of the nucleus is much smaller than that of the electron.</a:t>
            </a:r>
          </a:p>
        </p:txBody>
      </p:sp>
      <p:sp>
        <p:nvSpPr>
          <p:cNvPr id="4" name="Slide Number Placeholder 3">
            <a:extLst>
              <a:ext uri="{FF2B5EF4-FFF2-40B4-BE49-F238E27FC236}">
                <a16:creationId xmlns:a16="http://schemas.microsoft.com/office/drawing/2014/main" id="{5C311BD0-8A43-E1B8-E738-E876EE2F9514}"/>
              </a:ext>
            </a:extLst>
          </p:cNvPr>
          <p:cNvSpPr>
            <a:spLocks noGrp="1"/>
          </p:cNvSpPr>
          <p:nvPr>
            <p:ph type="sldNum" sz="quarter" idx="12"/>
          </p:nvPr>
        </p:nvSpPr>
        <p:spPr/>
        <p:txBody>
          <a:bodyPr/>
          <a:lstStyle/>
          <a:p>
            <a:fld id="{DF69D58E-C59B-4BE3-83E0-B1C1287A8E5B}" type="slidenum">
              <a:rPr lang="en-US" smtClean="0"/>
              <a:t>12</a:t>
            </a:fld>
            <a:endParaRPr lang="en-US"/>
          </a:p>
        </p:txBody>
      </p:sp>
      <p:pic>
        <p:nvPicPr>
          <p:cNvPr id="5" name="Picture 5">
            <a:extLst>
              <a:ext uri="{FF2B5EF4-FFF2-40B4-BE49-F238E27FC236}">
                <a16:creationId xmlns:a16="http://schemas.microsoft.com/office/drawing/2014/main" id="{2BE56096-6D12-68A8-AA49-169EE8FE8B1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371600" y="3314700"/>
            <a:ext cx="33909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E0AD54A1-077B-5E25-23DA-5B909EB36E3A}"/>
              </a:ext>
            </a:extLst>
          </p:cNvPr>
          <p:cNvCxnSpPr>
            <a:cxnSpLocks/>
          </p:cNvCxnSpPr>
          <p:nvPr/>
        </p:nvCxnSpPr>
        <p:spPr>
          <a:xfrm>
            <a:off x="6019800" y="3200400"/>
            <a:ext cx="54864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ECD812-3BD4-CD8F-7318-5C29165C33E0}"/>
              </a:ext>
            </a:extLst>
          </p:cNvPr>
          <p:cNvCxnSpPr>
            <a:cxnSpLocks/>
          </p:cNvCxnSpPr>
          <p:nvPr/>
        </p:nvCxnSpPr>
        <p:spPr>
          <a:xfrm>
            <a:off x="6019800" y="3810000"/>
            <a:ext cx="27432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7BC411-3926-BFC4-5E35-45D1F0B3C48C}"/>
              </a:ext>
            </a:extLst>
          </p:cNvPr>
          <p:cNvCxnSpPr>
            <a:cxnSpLocks/>
          </p:cNvCxnSpPr>
          <p:nvPr/>
        </p:nvCxnSpPr>
        <p:spPr>
          <a:xfrm>
            <a:off x="6019800" y="5715000"/>
            <a:ext cx="1371600" cy="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94E732-AE7E-B587-5313-24297960F27F}"/>
              </a:ext>
            </a:extLst>
          </p:cNvPr>
          <p:cNvCxnSpPr>
            <a:cxnSpLocks/>
          </p:cNvCxnSpPr>
          <p:nvPr/>
        </p:nvCxnSpPr>
        <p:spPr>
          <a:xfrm>
            <a:off x="6019800" y="6324600"/>
            <a:ext cx="1371600" cy="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6FCDEB-6712-FFE0-7CD1-EC7B87137ABE}"/>
              </a:ext>
            </a:extLst>
          </p:cNvPr>
          <p:cNvCxnSpPr>
            <a:cxnSpLocks/>
          </p:cNvCxnSpPr>
          <p:nvPr/>
        </p:nvCxnSpPr>
        <p:spPr>
          <a:xfrm>
            <a:off x="8763000" y="6324600"/>
            <a:ext cx="1371600" cy="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5511DE-1745-0DA9-216C-26FDF09BD16B}"/>
              </a:ext>
            </a:extLst>
          </p:cNvPr>
          <p:cNvCxnSpPr>
            <a:cxnSpLocks/>
          </p:cNvCxnSpPr>
          <p:nvPr/>
        </p:nvCxnSpPr>
        <p:spPr>
          <a:xfrm>
            <a:off x="8763000" y="3810000"/>
            <a:ext cx="0" cy="2514600"/>
          </a:xfrm>
          <a:prstGeom prst="straightConnector1">
            <a:avLst/>
          </a:prstGeom>
          <a:ln>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D0EA5A8-F9CF-54AB-08C7-91C250EA0302}"/>
                  </a:ext>
                </a:extLst>
              </p:cNvPr>
              <p:cNvSpPr txBox="1"/>
              <p:nvPr/>
            </p:nvSpPr>
            <p:spPr>
              <a:xfrm>
                <a:off x="7199347" y="4578743"/>
                <a:ext cx="344453" cy="602857"/>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𝑑𝐵</m:t>
                          </m:r>
                        </m:num>
                        <m:den>
                          <m:r>
                            <a:rPr lang="en-US" b="0" i="1" smtClean="0">
                              <a:latin typeface="Cambria Math" panose="02040503050406030204" pitchFamily="18" charset="0"/>
                            </a:rPr>
                            <m:t>𝑑𝑧</m:t>
                          </m:r>
                        </m:den>
                      </m:f>
                    </m:oMath>
                  </m:oMathPara>
                </a14:m>
                <a:endParaRPr lang="en-US" dirty="0"/>
              </a:p>
            </p:txBody>
          </p:sp>
        </mc:Choice>
        <mc:Fallback xmlns="">
          <p:sp>
            <p:nvSpPr>
              <p:cNvPr id="16" name="TextBox 15">
                <a:extLst>
                  <a:ext uri="{FF2B5EF4-FFF2-40B4-BE49-F238E27FC236}">
                    <a16:creationId xmlns:a16="http://schemas.microsoft.com/office/drawing/2014/main" id="{AD0EA5A8-F9CF-54AB-08C7-91C250EA0302}"/>
                  </a:ext>
                </a:extLst>
              </p:cNvPr>
              <p:cNvSpPr txBox="1">
                <a:spLocks noRot="1" noChangeAspect="1" noMove="1" noResize="1" noEditPoints="1" noAdjustHandles="1" noChangeArrowheads="1" noChangeShapeType="1" noTextEdit="1"/>
              </p:cNvSpPr>
              <p:nvPr/>
            </p:nvSpPr>
            <p:spPr>
              <a:xfrm>
                <a:off x="7199347" y="4578743"/>
                <a:ext cx="344453" cy="60285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1ABB9B-A3B5-0C14-F72F-6FFF52F3249A}"/>
                  </a:ext>
                </a:extLst>
              </p:cNvPr>
              <p:cNvSpPr txBox="1"/>
              <p:nvPr/>
            </p:nvSpPr>
            <p:spPr>
              <a:xfrm>
                <a:off x="10018747" y="4572000"/>
                <a:ext cx="344453" cy="602857"/>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𝑑𝐵</m:t>
                          </m:r>
                        </m:num>
                        <m:den>
                          <m:r>
                            <a:rPr lang="en-US" b="0" i="1" smtClean="0">
                              <a:latin typeface="Cambria Math" panose="02040503050406030204" pitchFamily="18" charset="0"/>
                            </a:rPr>
                            <m:t>𝑑𝑧</m:t>
                          </m:r>
                        </m:den>
                      </m:f>
                    </m:oMath>
                  </m:oMathPara>
                </a14:m>
                <a:endParaRPr lang="en-US" dirty="0"/>
              </a:p>
            </p:txBody>
          </p:sp>
        </mc:Choice>
        <mc:Fallback xmlns="">
          <p:sp>
            <p:nvSpPr>
              <p:cNvPr id="18" name="TextBox 17">
                <a:extLst>
                  <a:ext uri="{FF2B5EF4-FFF2-40B4-BE49-F238E27FC236}">
                    <a16:creationId xmlns:a16="http://schemas.microsoft.com/office/drawing/2014/main" id="{041ABB9B-A3B5-0C14-F72F-6FFF52F3249A}"/>
                  </a:ext>
                </a:extLst>
              </p:cNvPr>
              <p:cNvSpPr txBox="1">
                <a:spLocks noRot="1" noChangeAspect="1" noMove="1" noResize="1" noEditPoints="1" noAdjustHandles="1" noChangeArrowheads="1" noChangeShapeType="1" noTextEdit="1"/>
              </p:cNvSpPr>
              <p:nvPr/>
            </p:nvSpPr>
            <p:spPr>
              <a:xfrm>
                <a:off x="10018747" y="4572000"/>
                <a:ext cx="344453" cy="6028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F556605-2505-10B7-156E-4AFB553FB31F}"/>
                  </a:ext>
                </a:extLst>
              </p:cNvPr>
              <p:cNvSpPr txBox="1"/>
              <p:nvPr/>
            </p:nvSpPr>
            <p:spPr>
              <a:xfrm>
                <a:off x="8839200" y="3608457"/>
                <a:ext cx="905441" cy="353943"/>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𝐸</m:t>
                      </m:r>
                      <m:r>
                        <a:rPr lang="en-US" b="0" i="1" smtClean="0">
                          <a:latin typeface="Cambria Math" panose="02040503050406030204" pitchFamily="18" charset="0"/>
                        </a:rPr>
                        <m:t>=ℏ</m:t>
                      </m:r>
                      <m:r>
                        <a:rPr lang="en-US" b="0" i="1" smtClean="0">
                          <a:latin typeface="Cambria Math" panose="02040503050406030204" pitchFamily="18" charset="0"/>
                        </a:rPr>
                        <m:t>𝜈</m:t>
                      </m:r>
                    </m:oMath>
                  </m:oMathPara>
                </a14:m>
                <a:endParaRPr lang="en-US" dirty="0"/>
              </a:p>
            </p:txBody>
          </p:sp>
        </mc:Choice>
        <mc:Fallback xmlns="">
          <p:sp>
            <p:nvSpPr>
              <p:cNvPr id="17" name="TextBox 16">
                <a:extLst>
                  <a:ext uri="{FF2B5EF4-FFF2-40B4-BE49-F238E27FC236}">
                    <a16:creationId xmlns:a16="http://schemas.microsoft.com/office/drawing/2014/main" id="{7F556605-2505-10B7-156E-4AFB553FB31F}"/>
                  </a:ext>
                </a:extLst>
              </p:cNvPr>
              <p:cNvSpPr txBox="1">
                <a:spLocks noRot="1" noChangeAspect="1" noMove="1" noResize="1" noEditPoints="1" noAdjustHandles="1" noChangeArrowheads="1" noChangeShapeType="1" noTextEdit="1"/>
              </p:cNvSpPr>
              <p:nvPr/>
            </p:nvSpPr>
            <p:spPr>
              <a:xfrm>
                <a:off x="8839200" y="3608457"/>
                <a:ext cx="905441" cy="353943"/>
              </a:xfrm>
              <a:prstGeom prst="rect">
                <a:avLst/>
              </a:prstGeom>
              <a:blipFill>
                <a:blip r:embed="rId5"/>
                <a:stretch>
                  <a:fillRect l="-5369" r="-4698"/>
                </a:stretch>
              </a:blipFill>
            </p:spPr>
            <p:txBody>
              <a:bodyPr/>
              <a:lstStyle/>
              <a:p>
                <a:r>
                  <a:rPr lang="en-US">
                    <a:noFill/>
                  </a:rPr>
                  <a:t> </a:t>
                </a:r>
              </a:p>
            </p:txBody>
          </p:sp>
        </mc:Fallback>
      </mc:AlternateContent>
    </p:spTree>
    <p:extLst>
      <p:ext uri="{BB962C8B-B14F-4D97-AF65-F5344CB8AC3E}">
        <p14:creationId xmlns:p14="http://schemas.microsoft.com/office/powerpoint/2010/main" val="410488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7A85-9DFA-EEE2-518A-8D709BFAB3B6}"/>
              </a:ext>
            </a:extLst>
          </p:cNvPr>
          <p:cNvSpPr>
            <a:spLocks noGrp="1"/>
          </p:cNvSpPr>
          <p:nvPr>
            <p:ph type="title"/>
          </p:nvPr>
        </p:nvSpPr>
        <p:spPr/>
        <p:txBody>
          <a:bodyPr/>
          <a:lstStyle/>
          <a:p>
            <a:r>
              <a:rPr lang="en-US" dirty="0"/>
              <a:t>Spin Polarized Protons</a:t>
            </a:r>
          </a:p>
        </p:txBody>
      </p:sp>
      <p:sp>
        <p:nvSpPr>
          <p:cNvPr id="3" name="Content Placeholder 2">
            <a:extLst>
              <a:ext uri="{FF2B5EF4-FFF2-40B4-BE49-F238E27FC236}">
                <a16:creationId xmlns:a16="http://schemas.microsoft.com/office/drawing/2014/main" id="{B59B99E8-1F85-07C4-AA35-3463F06B0D15}"/>
              </a:ext>
            </a:extLst>
          </p:cNvPr>
          <p:cNvSpPr>
            <a:spLocks noGrp="1"/>
          </p:cNvSpPr>
          <p:nvPr>
            <p:ph idx="1"/>
          </p:nvPr>
        </p:nvSpPr>
        <p:spPr>
          <a:xfrm>
            <a:off x="457200" y="1280160"/>
            <a:ext cx="9753600" cy="4351338"/>
          </a:xfrm>
        </p:spPr>
        <p:txBody>
          <a:bodyPr/>
          <a:lstStyle/>
          <a:p>
            <a:r>
              <a:rPr lang="en-US" dirty="0"/>
              <a:t>Stern-Gerlach (1922) demonstrated that the electron spin is quantized.</a:t>
            </a:r>
          </a:p>
          <a:p>
            <a:r>
              <a:rPr lang="en-US" dirty="0"/>
              <a:t>Use a similar setup as a filter to produce polarized protons.</a:t>
            </a:r>
          </a:p>
          <a:p>
            <a:r>
              <a:rPr lang="en-US" dirty="0"/>
              <a:t>The magnetic moment of the nucleus is much smaller than that of the electron.</a:t>
            </a:r>
          </a:p>
          <a:p>
            <a:r>
              <a:rPr lang="en-US" dirty="0"/>
              <a:t>There is a limit to the polarization (temperature, magnetic field, power of rf unit).</a:t>
            </a:r>
          </a:p>
        </p:txBody>
      </p:sp>
      <p:sp>
        <p:nvSpPr>
          <p:cNvPr id="4" name="Slide Number Placeholder 3">
            <a:extLst>
              <a:ext uri="{FF2B5EF4-FFF2-40B4-BE49-F238E27FC236}">
                <a16:creationId xmlns:a16="http://schemas.microsoft.com/office/drawing/2014/main" id="{5C311BD0-8A43-E1B8-E738-E876EE2F9514}"/>
              </a:ext>
            </a:extLst>
          </p:cNvPr>
          <p:cNvSpPr>
            <a:spLocks noGrp="1"/>
          </p:cNvSpPr>
          <p:nvPr>
            <p:ph type="sldNum" sz="quarter" idx="12"/>
          </p:nvPr>
        </p:nvSpPr>
        <p:spPr/>
        <p:txBody>
          <a:bodyPr/>
          <a:lstStyle/>
          <a:p>
            <a:fld id="{DF69D58E-C59B-4BE3-83E0-B1C1287A8E5B}" type="slidenum">
              <a:rPr lang="en-US" smtClean="0"/>
              <a:t>13</a:t>
            </a:fld>
            <a:endParaRPr lang="en-US"/>
          </a:p>
        </p:txBody>
      </p:sp>
      <p:pic>
        <p:nvPicPr>
          <p:cNvPr id="5" name="Picture 5">
            <a:extLst>
              <a:ext uri="{FF2B5EF4-FFF2-40B4-BE49-F238E27FC236}">
                <a16:creationId xmlns:a16="http://schemas.microsoft.com/office/drawing/2014/main" id="{2BE56096-6D12-68A8-AA49-169EE8FE8B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3771899"/>
            <a:ext cx="28527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upload.wikimedia.org/wikipedia/commons/1/15/FD_e_mu.jpg">
            <a:extLst>
              <a:ext uri="{FF2B5EF4-FFF2-40B4-BE49-F238E27FC236}">
                <a16:creationId xmlns:a16="http://schemas.microsoft.com/office/drawing/2014/main" id="{BAB442F4-0B75-345B-5808-14A0C16A8ED6}"/>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910638" y="3733800"/>
            <a:ext cx="2443162" cy="2443162"/>
          </a:xfrm>
          <a:prstGeom prst="rect">
            <a:avLst/>
          </a:prstGeom>
          <a:solidFill>
            <a:schemeClr val="bg1"/>
          </a:solidFill>
          <a:ln w="9525">
            <a:noFill/>
            <a:miter lim="800000"/>
            <a:headEnd/>
            <a:tailEnd/>
          </a:ln>
          <a:effectLst/>
        </p:spPr>
      </p:pic>
      <p:pic>
        <p:nvPicPr>
          <p:cNvPr id="2050" name="Picture 2">
            <a:extLst>
              <a:ext uri="{FF2B5EF4-FFF2-40B4-BE49-F238E27FC236}">
                <a16:creationId xmlns:a16="http://schemas.microsoft.com/office/drawing/2014/main" id="{2101D46A-175E-5B86-938A-10AA1CE42B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967162"/>
            <a:ext cx="36957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83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F5E6-EE68-FA56-4343-79C818A0E1B4}"/>
              </a:ext>
            </a:extLst>
          </p:cNvPr>
          <p:cNvSpPr>
            <a:spLocks noGrp="1"/>
          </p:cNvSpPr>
          <p:nvPr>
            <p:ph type="title"/>
          </p:nvPr>
        </p:nvSpPr>
        <p:spPr/>
        <p:txBody>
          <a:bodyPr/>
          <a:lstStyle/>
          <a:p>
            <a:r>
              <a:rPr lang="en-US" dirty="0"/>
              <a:t>An Advanced Polarized Proton Source</a:t>
            </a:r>
          </a:p>
        </p:txBody>
      </p:sp>
      <p:sp>
        <p:nvSpPr>
          <p:cNvPr id="3" name="Slide Number Placeholder 2">
            <a:extLst>
              <a:ext uri="{FF2B5EF4-FFF2-40B4-BE49-F238E27FC236}">
                <a16:creationId xmlns:a16="http://schemas.microsoft.com/office/drawing/2014/main" id="{FA2B8784-FB11-EEF6-FBBD-D38204204A2A}"/>
              </a:ext>
            </a:extLst>
          </p:cNvPr>
          <p:cNvSpPr>
            <a:spLocks noGrp="1"/>
          </p:cNvSpPr>
          <p:nvPr>
            <p:ph type="sldNum" sz="quarter" idx="10"/>
          </p:nvPr>
        </p:nvSpPr>
        <p:spPr/>
        <p:txBody>
          <a:bodyPr/>
          <a:lstStyle/>
          <a:p>
            <a:fld id="{DF69D58E-C59B-4BE3-83E0-B1C1287A8E5B}" type="slidenum">
              <a:rPr lang="en-US" smtClean="0"/>
              <a:pPr/>
              <a:t>14</a:t>
            </a:fld>
            <a:endParaRPr lang="en-US"/>
          </a:p>
        </p:txBody>
      </p:sp>
      <p:pic>
        <p:nvPicPr>
          <p:cNvPr id="6" name="Picture 5">
            <a:extLst>
              <a:ext uri="{FF2B5EF4-FFF2-40B4-BE49-F238E27FC236}">
                <a16:creationId xmlns:a16="http://schemas.microsoft.com/office/drawing/2014/main" id="{263D0E61-5692-83B4-D540-DE83537A2BAE}"/>
              </a:ext>
            </a:extLst>
          </p:cNvPr>
          <p:cNvPicPr>
            <a:picLocks noChangeAspect="1"/>
          </p:cNvPicPr>
          <p:nvPr/>
        </p:nvPicPr>
        <p:blipFill>
          <a:blip r:embed="rId2"/>
          <a:stretch>
            <a:fillRect/>
          </a:stretch>
        </p:blipFill>
        <p:spPr>
          <a:xfrm>
            <a:off x="477636" y="1759424"/>
            <a:ext cx="5750256" cy="2583976"/>
          </a:xfrm>
          <a:prstGeom prst="rect">
            <a:avLst/>
          </a:prstGeom>
        </p:spPr>
      </p:pic>
      <p:sp>
        <p:nvSpPr>
          <p:cNvPr id="7" name="TextBox 6">
            <a:extLst>
              <a:ext uri="{FF2B5EF4-FFF2-40B4-BE49-F238E27FC236}">
                <a16:creationId xmlns:a16="http://schemas.microsoft.com/office/drawing/2014/main" id="{4E044CBD-449C-8A53-E2BC-EA6B48BE2F3C}"/>
              </a:ext>
            </a:extLst>
          </p:cNvPr>
          <p:cNvSpPr txBox="1"/>
          <p:nvPr/>
        </p:nvSpPr>
        <p:spPr>
          <a:xfrm>
            <a:off x="533400" y="1219200"/>
            <a:ext cx="5224122" cy="369332"/>
          </a:xfrm>
          <a:prstGeom prst="rect">
            <a:avLst/>
          </a:prstGeom>
          <a:noFill/>
        </p:spPr>
        <p:txBody>
          <a:bodyPr wrap="none" rtlCol="0">
            <a:spAutoFit/>
          </a:bodyPr>
          <a:lstStyle/>
          <a:p>
            <a:r>
              <a:rPr lang="en-US" dirty="0"/>
              <a:t>A. Zelenski et al., J. Phys. Conf. Ser. </a:t>
            </a:r>
            <a:r>
              <a:rPr lang="en-US" b="1" dirty="0"/>
              <a:t>295</a:t>
            </a:r>
            <a:r>
              <a:rPr lang="en-US" dirty="0"/>
              <a:t> (2011) 012147</a:t>
            </a:r>
          </a:p>
        </p:txBody>
      </p:sp>
      <p:sp>
        <p:nvSpPr>
          <p:cNvPr id="8" name="TextBox 7">
            <a:extLst>
              <a:ext uri="{FF2B5EF4-FFF2-40B4-BE49-F238E27FC236}">
                <a16:creationId xmlns:a16="http://schemas.microsoft.com/office/drawing/2014/main" id="{2C81ADC8-A253-8D11-5997-AE262C358305}"/>
              </a:ext>
            </a:extLst>
          </p:cNvPr>
          <p:cNvSpPr txBox="1"/>
          <p:nvPr/>
        </p:nvSpPr>
        <p:spPr>
          <a:xfrm>
            <a:off x="7086600" y="1882676"/>
            <a:ext cx="3809761" cy="2308324"/>
          </a:xfrm>
          <a:prstGeom prst="rect">
            <a:avLst/>
          </a:prstGeom>
          <a:noFill/>
        </p:spPr>
        <p:txBody>
          <a:bodyPr wrap="none" rtlCol="0">
            <a:spAutoFit/>
          </a:bodyPr>
          <a:lstStyle/>
          <a:p>
            <a:pPr marL="342900" indent="-342900">
              <a:buAutoNum type="arabicPeriod"/>
            </a:pPr>
            <a:r>
              <a:rPr lang="en-US" dirty="0"/>
              <a:t>High brightness proton source</a:t>
            </a:r>
          </a:p>
          <a:p>
            <a:pPr marL="342900" indent="-342900">
              <a:buAutoNum type="arabicPeriod"/>
            </a:pPr>
            <a:r>
              <a:rPr lang="en-US" dirty="0"/>
              <a:t>Focusing solenoid</a:t>
            </a:r>
          </a:p>
          <a:p>
            <a:pPr marL="342900" indent="-342900">
              <a:buAutoNum type="arabicPeriod"/>
            </a:pPr>
            <a:r>
              <a:rPr lang="en-US" dirty="0"/>
              <a:t>Pulsed hydrogen neutralization cell</a:t>
            </a:r>
          </a:p>
          <a:p>
            <a:pPr marL="342900" indent="-342900">
              <a:buAutoNum type="arabicPeriod"/>
            </a:pPr>
            <a:r>
              <a:rPr lang="en-US" dirty="0"/>
              <a:t>Superconducting solenoid 30 </a:t>
            </a:r>
            <a:r>
              <a:rPr lang="en-US" dirty="0" err="1"/>
              <a:t>kG</a:t>
            </a:r>
            <a:endParaRPr lang="en-US" dirty="0"/>
          </a:p>
          <a:p>
            <a:pPr marL="342900" indent="-342900">
              <a:buAutoNum type="arabicPeriod"/>
            </a:pPr>
            <a:r>
              <a:rPr lang="en-US" dirty="0"/>
              <a:t>Pulsed He-ionized cell</a:t>
            </a:r>
          </a:p>
          <a:p>
            <a:pPr marL="342900" indent="-342900">
              <a:buAutoNum type="arabicPeriod"/>
            </a:pPr>
            <a:r>
              <a:rPr lang="en-US" dirty="0"/>
              <a:t>Optically pumped Rb cell</a:t>
            </a:r>
          </a:p>
          <a:p>
            <a:pPr marL="342900" indent="-342900">
              <a:buAutoNum type="arabicPeriod"/>
            </a:pPr>
            <a:r>
              <a:rPr lang="en-US" dirty="0"/>
              <a:t>Sona shield</a:t>
            </a:r>
          </a:p>
          <a:p>
            <a:pPr marL="342900" indent="-342900">
              <a:buAutoNum type="arabicPeriod"/>
            </a:pPr>
            <a:r>
              <a:rPr lang="en-US" dirty="0"/>
              <a:t>Sodium-jet ionizer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248E3B-7FF3-91E7-1FDD-21280C9C325E}"/>
                  </a:ext>
                </a:extLst>
              </p:cNvPr>
              <p:cNvSpPr txBox="1"/>
              <p:nvPr/>
            </p:nvSpPr>
            <p:spPr>
              <a:xfrm>
                <a:off x="3352800" y="5475982"/>
                <a:ext cx="4600298" cy="1077218"/>
              </a:xfrm>
              <a:prstGeom prst="rect">
                <a:avLst/>
              </a:prstGeom>
              <a:noFill/>
            </p:spPr>
            <p:txBody>
              <a:bodyPr wrap="none" rtlCol="0">
                <a:spAutoFit/>
              </a:bodyPr>
              <a:lstStyle/>
              <a:p>
                <a:pPr>
                  <a:spcAft>
                    <a:spcPts val="600"/>
                  </a:spcAft>
                </a:pPr>
                <a:r>
                  <a:rPr lang="en-US" dirty="0"/>
                  <a:t>Optically Pumped Polarized Ion Source at RHIC:</a:t>
                </a:r>
              </a:p>
              <a:p>
                <a:pPr marL="285750" indent="-285750">
                  <a:spcAft>
                    <a:spcPts val="600"/>
                  </a:spcAft>
                  <a:buFont typeface="Arial" panose="020B0604020202020204" pitchFamily="34" charset="0"/>
                  <a:buChar char="•"/>
                </a:pPr>
                <a:r>
                  <a:rPr lang="en-US" dirty="0"/>
                  <a:t>Current </a:t>
                </a:r>
                <a14:m>
                  <m:oMath xmlns:m="http://schemas.openxmlformats.org/officeDocument/2006/math">
                    <m:r>
                      <a:rPr lang="en-US" i="1" dirty="0" smtClean="0">
                        <a:latin typeface="Cambria Math" panose="02040503050406030204" pitchFamily="18" charset="0"/>
                      </a:rPr>
                      <m:t>0.5−1.0</m:t>
                    </m:r>
                    <m:r>
                      <a:rPr lang="en-US" i="1" dirty="0">
                        <a:latin typeface="Cambria Math" panose="02040503050406030204" pitchFamily="18" charset="0"/>
                      </a:rPr>
                      <m:t> </m:t>
                    </m:r>
                    <m:r>
                      <m:rPr>
                        <m:nor/>
                      </m:rPr>
                      <a:rPr lang="en-US" i="0" dirty="0" smtClean="0">
                        <a:latin typeface="Cambria Math" panose="02040503050406030204" pitchFamily="18" charset="0"/>
                      </a:rPr>
                      <m:t>mA</m:t>
                    </m:r>
                  </m:oMath>
                </a14:m>
                <a:r>
                  <a:rPr lang="en-US" dirty="0"/>
                  <a:t> in </a:t>
                </a:r>
                <a14:m>
                  <m:oMath xmlns:m="http://schemas.openxmlformats.org/officeDocument/2006/math">
                    <m:r>
                      <a:rPr lang="en-US" i="1" dirty="0" smtClean="0">
                        <a:latin typeface="Cambria Math" panose="02040503050406030204" pitchFamily="18" charset="0"/>
                      </a:rPr>
                      <m:t>300 </m:t>
                    </m:r>
                    <m:r>
                      <a:rPr lang="en-US" b="0" i="1" dirty="0" smtClean="0">
                        <a:latin typeface="Cambria Math" panose="02040503050406030204" pitchFamily="18" charset="0"/>
                      </a:rPr>
                      <m:t>𝜇</m:t>
                    </m:r>
                    <m:r>
                      <m:rPr>
                        <m:nor/>
                      </m:rPr>
                      <a:rPr lang="en-US" b="0" i="0" dirty="0" smtClean="0">
                        <a:latin typeface="Cambria Math" panose="02040503050406030204" pitchFamily="18" charset="0"/>
                      </a:rPr>
                      <m:t>s</m:t>
                    </m:r>
                  </m:oMath>
                </a14:m>
                <a:endParaRPr lang="en-US" dirty="0"/>
              </a:p>
              <a:p>
                <a:pPr marL="285750" indent="-285750">
                  <a:spcAft>
                    <a:spcPts val="600"/>
                  </a:spcAft>
                  <a:buFont typeface="Arial" panose="020B0604020202020204" pitchFamily="34" charset="0"/>
                  <a:buChar char="•"/>
                </a:pPr>
                <a:r>
                  <a:rPr lang="en-US" dirty="0"/>
                  <a:t>Beam polarization </a:t>
                </a:r>
                <a14:m>
                  <m:oMath xmlns:m="http://schemas.openxmlformats.org/officeDocument/2006/math">
                    <m:r>
                      <a:rPr lang="en-US" i="1" dirty="0" smtClean="0">
                        <a:latin typeface="Cambria Math" panose="02040503050406030204" pitchFamily="18" charset="0"/>
                      </a:rPr>
                      <m:t>≈80%</m:t>
                    </m:r>
                  </m:oMath>
                </a14:m>
                <a:r>
                  <a:rPr lang="en-US" dirty="0"/>
                  <a:t> at </a:t>
                </a:r>
                <a14:m>
                  <m:oMath xmlns:m="http://schemas.openxmlformats.org/officeDocument/2006/math">
                    <m:r>
                      <a:rPr lang="en-US" i="1" dirty="0" smtClean="0">
                        <a:latin typeface="Cambria Math" panose="02040503050406030204" pitchFamily="18" charset="0"/>
                      </a:rPr>
                      <m:t>35 </m:t>
                    </m:r>
                    <m:r>
                      <m:rPr>
                        <m:nor/>
                      </m:rPr>
                      <a:rPr lang="en-US" i="0" dirty="0" smtClean="0">
                        <a:latin typeface="Cambria Math" panose="02040503050406030204" pitchFamily="18" charset="0"/>
                      </a:rPr>
                      <m:t>keV</m:t>
                    </m:r>
                  </m:oMath>
                </a14:m>
                <a:endParaRPr lang="en-US" dirty="0"/>
              </a:p>
            </p:txBody>
          </p:sp>
        </mc:Choice>
        <mc:Fallback xmlns="">
          <p:sp>
            <p:nvSpPr>
              <p:cNvPr id="9" name="TextBox 8">
                <a:extLst>
                  <a:ext uri="{FF2B5EF4-FFF2-40B4-BE49-F238E27FC236}">
                    <a16:creationId xmlns:a16="http://schemas.microsoft.com/office/drawing/2014/main" id="{40248E3B-7FF3-91E7-1FDD-21280C9C325E}"/>
                  </a:ext>
                </a:extLst>
              </p:cNvPr>
              <p:cNvSpPr txBox="1">
                <a:spLocks noRot="1" noChangeAspect="1" noMove="1" noResize="1" noEditPoints="1" noAdjustHandles="1" noChangeArrowheads="1" noChangeShapeType="1" noTextEdit="1"/>
              </p:cNvSpPr>
              <p:nvPr/>
            </p:nvSpPr>
            <p:spPr>
              <a:xfrm>
                <a:off x="3352800" y="5475982"/>
                <a:ext cx="4600298" cy="1077218"/>
              </a:xfrm>
              <a:prstGeom prst="rect">
                <a:avLst/>
              </a:prstGeom>
              <a:blipFill>
                <a:blip r:embed="rId3"/>
                <a:stretch>
                  <a:fillRect l="-1060" t="-2825" r="-265" b="-7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EED527D-37A2-A85D-6268-8FBDE49A84F1}"/>
                  </a:ext>
                </a:extLst>
              </p:cNvPr>
              <p:cNvSpPr txBox="1"/>
              <p:nvPr/>
            </p:nvSpPr>
            <p:spPr>
              <a:xfrm>
                <a:off x="609600" y="4495800"/>
                <a:ext cx="7527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10 </m:t>
                      </m:r>
                      <m:r>
                        <m:rPr>
                          <m:nor/>
                        </m:rPr>
                        <a:rPr lang="en-US" i="0" dirty="0" smtClean="0">
                          <a:latin typeface="Cambria Math" panose="02040503050406030204" pitchFamily="18" charset="0"/>
                        </a:rPr>
                        <m:t>keV</m:t>
                      </m:r>
                    </m:oMath>
                  </m:oMathPara>
                </a14:m>
                <a:endParaRPr lang="en-US" dirty="0"/>
              </a:p>
            </p:txBody>
          </p:sp>
        </mc:Choice>
        <mc:Fallback xmlns="">
          <p:sp>
            <p:nvSpPr>
              <p:cNvPr id="10" name="TextBox 9">
                <a:extLst>
                  <a:ext uri="{FF2B5EF4-FFF2-40B4-BE49-F238E27FC236}">
                    <a16:creationId xmlns:a16="http://schemas.microsoft.com/office/drawing/2014/main" id="{AEED527D-37A2-A85D-6268-8FBDE49A84F1}"/>
                  </a:ext>
                </a:extLst>
              </p:cNvPr>
              <p:cNvSpPr txBox="1">
                <a:spLocks noRot="1" noChangeAspect="1" noMove="1" noResize="1" noEditPoints="1" noAdjustHandles="1" noChangeArrowheads="1" noChangeShapeType="1" noTextEdit="1"/>
              </p:cNvSpPr>
              <p:nvPr/>
            </p:nvSpPr>
            <p:spPr>
              <a:xfrm>
                <a:off x="609600" y="4495800"/>
                <a:ext cx="752707" cy="553998"/>
              </a:xfrm>
              <a:prstGeom prst="rect">
                <a:avLst/>
              </a:prstGeom>
              <a:blipFill>
                <a:blip r:embed="rId4"/>
                <a:stretch>
                  <a:fillRect l="-5691" r="-7317"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163D0DA-8BDF-6638-47E9-472DCA16BF4B}"/>
                  </a:ext>
                </a:extLst>
              </p:cNvPr>
              <p:cNvSpPr txBox="1"/>
              <p:nvPr/>
            </p:nvSpPr>
            <p:spPr>
              <a:xfrm>
                <a:off x="1704225" y="4495800"/>
                <a:ext cx="73417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0</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10</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1" name="TextBox 10">
                <a:extLst>
                  <a:ext uri="{FF2B5EF4-FFF2-40B4-BE49-F238E27FC236}">
                    <a16:creationId xmlns:a16="http://schemas.microsoft.com/office/drawing/2014/main" id="{F163D0DA-8BDF-6638-47E9-472DCA16BF4B}"/>
                  </a:ext>
                </a:extLst>
              </p:cNvPr>
              <p:cNvSpPr txBox="1">
                <a:spLocks noRot="1" noChangeAspect="1" noMove="1" noResize="1" noEditPoints="1" noAdjustHandles="1" noChangeArrowheads="1" noChangeShapeType="1" noTextEdit="1"/>
              </p:cNvSpPr>
              <p:nvPr/>
            </p:nvSpPr>
            <p:spPr>
              <a:xfrm>
                <a:off x="1704225" y="4495800"/>
                <a:ext cx="734175" cy="553998"/>
              </a:xfrm>
              <a:prstGeom prst="rect">
                <a:avLst/>
              </a:prstGeom>
              <a:blipFill>
                <a:blip r:embed="rId5"/>
                <a:stretch>
                  <a:fillRect l="-7500" t="-2222" r="-8333"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657700F-A932-842F-7F9D-F72131BDD54F}"/>
                  </a:ext>
                </a:extLst>
              </p:cNvPr>
              <p:cNvSpPr txBox="1"/>
              <p:nvPr/>
            </p:nvSpPr>
            <p:spPr>
              <a:xfrm>
                <a:off x="3356465" y="4495800"/>
                <a:ext cx="60593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0↑</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2" name="TextBox 11">
                <a:extLst>
                  <a:ext uri="{FF2B5EF4-FFF2-40B4-BE49-F238E27FC236}">
                    <a16:creationId xmlns:a16="http://schemas.microsoft.com/office/drawing/2014/main" id="{F657700F-A932-842F-7F9D-F72131BDD54F}"/>
                  </a:ext>
                </a:extLst>
              </p:cNvPr>
              <p:cNvSpPr txBox="1">
                <a:spLocks noRot="1" noChangeAspect="1" noMove="1" noResize="1" noEditPoints="1" noAdjustHandles="1" noChangeArrowheads="1" noChangeShapeType="1" noTextEdit="1"/>
              </p:cNvSpPr>
              <p:nvPr/>
            </p:nvSpPr>
            <p:spPr>
              <a:xfrm>
                <a:off x="3356465" y="4495800"/>
                <a:ext cx="605935" cy="568425"/>
              </a:xfrm>
              <a:prstGeom prst="rect">
                <a:avLst/>
              </a:prstGeom>
              <a:blipFill>
                <a:blip r:embed="rId6"/>
                <a:stretch>
                  <a:fillRect l="-9091" t="-2151" r="-11111"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2028A4-216B-9DE1-65D4-C58CF23D5DE9}"/>
                  </a:ext>
                </a:extLst>
              </p:cNvPr>
              <p:cNvSpPr txBox="1"/>
              <p:nvPr/>
            </p:nvSpPr>
            <p:spPr>
              <a:xfrm>
                <a:off x="4648200" y="4495800"/>
                <a:ext cx="60593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3" name="TextBox 12">
                <a:extLst>
                  <a:ext uri="{FF2B5EF4-FFF2-40B4-BE49-F238E27FC236}">
                    <a16:creationId xmlns:a16="http://schemas.microsoft.com/office/drawing/2014/main" id="{F02028A4-216B-9DE1-65D4-C58CF23D5DE9}"/>
                  </a:ext>
                </a:extLst>
              </p:cNvPr>
              <p:cNvSpPr txBox="1">
                <a:spLocks noRot="1" noChangeAspect="1" noMove="1" noResize="1" noEditPoints="1" noAdjustHandles="1" noChangeArrowheads="1" noChangeShapeType="1" noTextEdit="1"/>
              </p:cNvSpPr>
              <p:nvPr/>
            </p:nvSpPr>
            <p:spPr>
              <a:xfrm>
                <a:off x="4648200" y="4495800"/>
                <a:ext cx="605935" cy="568425"/>
              </a:xfrm>
              <a:prstGeom prst="rect">
                <a:avLst/>
              </a:prstGeom>
              <a:blipFill>
                <a:blip r:embed="rId7"/>
                <a:stretch>
                  <a:fillRect l="-9091" t="-2151" r="-10101"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AB6FB51-5C2E-DD5F-7595-E8DD428D79E4}"/>
                  </a:ext>
                </a:extLst>
              </p:cNvPr>
              <p:cNvSpPr txBox="1"/>
              <p:nvPr/>
            </p:nvSpPr>
            <p:spPr>
              <a:xfrm>
                <a:off x="5819025" y="4495800"/>
                <a:ext cx="734175" cy="568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35</m:t>
                      </m:r>
                      <m:r>
                        <a:rPr lang="en-US" i="1" dirty="0" smtClean="0">
                          <a:latin typeface="Cambria Math" panose="02040503050406030204" pitchFamily="18" charset="0"/>
                        </a:rPr>
                        <m:t> </m:t>
                      </m:r>
                      <m:r>
                        <m:rPr>
                          <m:nor/>
                        </m:rPr>
                        <a:rPr lang="en-US" i="0" dirty="0" smtClean="0">
                          <a:latin typeface="Cambria Math" panose="02040503050406030204" pitchFamily="18" charset="0"/>
                        </a:rPr>
                        <m:t>keV</m:t>
                      </m:r>
                    </m:oMath>
                  </m:oMathPara>
                </a14:m>
                <a:endParaRPr lang="en-US" dirty="0"/>
              </a:p>
            </p:txBody>
          </p:sp>
        </mc:Choice>
        <mc:Fallback xmlns="">
          <p:sp>
            <p:nvSpPr>
              <p:cNvPr id="14" name="TextBox 13">
                <a:extLst>
                  <a:ext uri="{FF2B5EF4-FFF2-40B4-BE49-F238E27FC236}">
                    <a16:creationId xmlns:a16="http://schemas.microsoft.com/office/drawing/2014/main" id="{8AB6FB51-5C2E-DD5F-7595-E8DD428D79E4}"/>
                  </a:ext>
                </a:extLst>
              </p:cNvPr>
              <p:cNvSpPr txBox="1">
                <a:spLocks noRot="1" noChangeAspect="1" noMove="1" noResize="1" noEditPoints="1" noAdjustHandles="1" noChangeArrowheads="1" noChangeShapeType="1" noTextEdit="1"/>
              </p:cNvSpPr>
              <p:nvPr/>
            </p:nvSpPr>
            <p:spPr>
              <a:xfrm>
                <a:off x="5819025" y="4495800"/>
                <a:ext cx="734175" cy="568425"/>
              </a:xfrm>
              <a:prstGeom prst="rect">
                <a:avLst/>
              </a:prstGeom>
              <a:blipFill>
                <a:blip r:embed="rId8"/>
                <a:stretch>
                  <a:fillRect l="-7500" t="-2151" r="-8333" b="-322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31BE582-5370-7866-59CE-A63E18502574}"/>
              </a:ext>
            </a:extLst>
          </p:cNvPr>
          <p:cNvSpPr txBox="1"/>
          <p:nvPr/>
        </p:nvSpPr>
        <p:spPr>
          <a:xfrm>
            <a:off x="8839200" y="6096000"/>
            <a:ext cx="2634504" cy="369332"/>
          </a:xfrm>
          <a:prstGeom prst="rect">
            <a:avLst/>
          </a:prstGeom>
          <a:noFill/>
        </p:spPr>
        <p:txBody>
          <a:bodyPr wrap="none" rtlCol="0">
            <a:spAutoFit/>
          </a:bodyPr>
          <a:lstStyle/>
          <a:p>
            <a:pPr>
              <a:spcAft>
                <a:spcPts val="600"/>
              </a:spcAft>
            </a:pPr>
            <a:r>
              <a:rPr lang="en-US" dirty="0"/>
              <a:t>One proton bunch in RHIC</a:t>
            </a:r>
          </a:p>
        </p:txBody>
      </p:sp>
      <p:cxnSp>
        <p:nvCxnSpPr>
          <p:cNvPr id="17" name="Straight Arrow Connector 16">
            <a:extLst>
              <a:ext uri="{FF2B5EF4-FFF2-40B4-BE49-F238E27FC236}">
                <a16:creationId xmlns:a16="http://schemas.microsoft.com/office/drawing/2014/main" id="{269CDE4D-8260-C305-D4E7-9A94A8F41E0E}"/>
              </a:ext>
            </a:extLst>
          </p:cNvPr>
          <p:cNvCxnSpPr>
            <a:cxnSpLocks/>
            <a:endCxn id="15" idx="1"/>
          </p:cNvCxnSpPr>
          <p:nvPr/>
        </p:nvCxnSpPr>
        <p:spPr>
          <a:xfrm>
            <a:off x="8197104" y="6280666"/>
            <a:ext cx="642096"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0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15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233777" y="4157246"/>
            <a:ext cx="909223" cy="338554"/>
          </a:xfrm>
          <a:prstGeom prst="rect">
            <a:avLst/>
          </a:prstGeom>
          <a:noFill/>
        </p:spPr>
        <p:txBody>
          <a:bodyPr wrap="none" rtlCol="0">
            <a:spAutoFit/>
          </a:bodyPr>
          <a:lstStyle/>
          <a:p>
            <a:r>
              <a:rPr lang="en-US" sz="1600" dirty="0"/>
              <a:t>injection</a:t>
            </a:r>
          </a:p>
        </p:txBody>
      </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noFill/>
        </p:spPr>
        <p:txBody>
          <a:bodyPr wrap="none" rtlCol="0">
            <a:spAutoFit/>
          </a:bodyPr>
          <a:lstStyle/>
          <a:p>
            <a:r>
              <a:rPr lang="en-US" sz="1600" dirty="0">
                <a:solidFill>
                  <a:srgbClr val="00B050"/>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895600" y="4081046"/>
            <a:ext cx="1141466" cy="338554"/>
          </a:xfrm>
          <a:prstGeom prst="rect">
            <a:avLst/>
          </a:prstGeom>
          <a:noFill/>
        </p:spPr>
        <p:txBody>
          <a:bodyPr wrap="none" rtlCol="0">
            <a:spAutoFit/>
          </a:bodyPr>
          <a:lstStyle/>
          <a:p>
            <a:r>
              <a:rPr lang="en-US" sz="1600" dirty="0">
                <a:solidFill>
                  <a:srgbClr val="FF0000"/>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752600" y="3242846"/>
            <a:ext cx="1465979" cy="338554"/>
          </a:xfrm>
          <a:prstGeom prst="rect">
            <a:avLst/>
          </a:prstGeom>
          <a:noFill/>
        </p:spPr>
        <p:txBody>
          <a:bodyPr wrap="none" rtlCol="0">
            <a:spAutoFit/>
          </a:bodyPr>
          <a:lstStyle/>
          <a:p>
            <a:r>
              <a:rPr lang="en-US" sz="1600" dirty="0">
                <a:solidFill>
                  <a:srgbClr val="0000FF"/>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5029200"/>
            <a:ext cx="1406667" cy="338554"/>
          </a:xfrm>
          <a:prstGeom prst="rect">
            <a:avLst/>
          </a:prstGeom>
          <a:noFill/>
        </p:spPr>
        <p:txBody>
          <a:bodyPr wrap="none" rtlCol="0">
            <a:spAutoFit/>
          </a:bodyPr>
          <a:lstStyle/>
          <a:p>
            <a:r>
              <a:rPr lang="en-US" sz="1600" dirty="0">
                <a:solidFill>
                  <a:srgbClr val="CC00CC"/>
                </a:solidFill>
              </a:rPr>
              <a:t>other magnets</a:t>
            </a:r>
          </a:p>
        </p:txBody>
      </p:sp>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06306" cy="178510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We need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endParaRPr lang="en-US" dirty="0"/>
          </a:p>
        </p:txBody>
      </p:sp>
      <p:pic>
        <p:nvPicPr>
          <p:cNvPr id="98" name="Picture 97">
            <a:extLst>
              <a:ext uri="{FF2B5EF4-FFF2-40B4-BE49-F238E27FC236}">
                <a16:creationId xmlns:a16="http://schemas.microsoft.com/office/drawing/2014/main" id="{DA76A924-354D-7C2C-2834-2ACFD4C9A96A}"/>
              </a:ext>
            </a:extLst>
          </p:cNvPr>
          <p:cNvPicPr>
            <a:picLocks noChangeAspect="1"/>
          </p:cNvPicPr>
          <p:nvPr/>
        </p:nvPicPr>
        <p:blipFill>
          <a:blip r:embed="rId3"/>
          <a:stretch>
            <a:fillRect/>
          </a:stretch>
        </p:blipFill>
        <p:spPr>
          <a:xfrm>
            <a:off x="6215418" y="3950732"/>
            <a:ext cx="3766782" cy="1082722"/>
          </a:xfrm>
          <a:prstGeom prst="rect">
            <a:avLst/>
          </a:prstGeom>
        </p:spPr>
      </p:pic>
      <p:sp>
        <p:nvSpPr>
          <p:cNvPr id="99" name="TextBox 98">
            <a:extLst>
              <a:ext uri="{FF2B5EF4-FFF2-40B4-BE49-F238E27FC236}">
                <a16:creationId xmlns:a16="http://schemas.microsoft.com/office/drawing/2014/main" id="{C20E312F-70AA-180E-7CCF-F938E3733879}"/>
              </a:ext>
            </a:extLst>
          </p:cNvPr>
          <p:cNvSpPr txBox="1"/>
          <p:nvPr/>
        </p:nvSpPr>
        <p:spPr>
          <a:xfrm>
            <a:off x="6557597" y="3581400"/>
            <a:ext cx="3127523" cy="369332"/>
          </a:xfrm>
          <a:prstGeom prst="rect">
            <a:avLst/>
          </a:prstGeom>
          <a:noFill/>
        </p:spPr>
        <p:txBody>
          <a:bodyPr wrap="none" rtlCol="0">
            <a:spAutoFit/>
          </a:bodyPr>
          <a:lstStyle/>
          <a:p>
            <a:r>
              <a:rPr lang="en-US" dirty="0"/>
              <a:t>F0D0 lattice and orbit envelope</a:t>
            </a:r>
          </a:p>
        </p:txBody>
      </p:sp>
      <p:sp>
        <p:nvSpPr>
          <p:cNvPr id="100" name="TextBox 99">
            <a:extLst>
              <a:ext uri="{FF2B5EF4-FFF2-40B4-BE49-F238E27FC236}">
                <a16:creationId xmlns:a16="http://schemas.microsoft.com/office/drawing/2014/main" id="{FB66A92F-4783-7F44-086C-882800CC3935}"/>
              </a:ext>
            </a:extLst>
          </p:cNvPr>
          <p:cNvSpPr txBox="1"/>
          <p:nvPr/>
        </p:nvSpPr>
        <p:spPr>
          <a:xfrm>
            <a:off x="5540866" y="5562600"/>
            <a:ext cx="6041534" cy="1000274"/>
          </a:xfrm>
          <a:prstGeom prst="rect">
            <a:avLst/>
          </a:prstGeom>
          <a:noFill/>
        </p:spPr>
        <p:txBody>
          <a:bodyPr wrap="square" rtlCol="0">
            <a:spAutoFit/>
          </a:bodyPr>
          <a:lstStyle/>
          <a:p>
            <a:pPr>
              <a:spcAft>
                <a:spcPts val="600"/>
              </a:spcAft>
            </a:pPr>
            <a:r>
              <a:rPr lang="en-US" dirty="0"/>
              <a:t>Quadrupole magnets focus in one direction only.</a:t>
            </a:r>
          </a:p>
          <a:p>
            <a:pPr>
              <a:spcAft>
                <a:spcPts val="600"/>
              </a:spcAft>
            </a:pPr>
            <a:r>
              <a:rPr lang="en-US" dirty="0"/>
              <a:t>Liouville’s theorem: The phase ellipse and the emittance of the beam are invariant.</a:t>
            </a:r>
          </a:p>
        </p:txBody>
      </p:sp>
    </p:spTree>
    <p:extLst>
      <p:ext uri="{BB962C8B-B14F-4D97-AF65-F5344CB8AC3E}">
        <p14:creationId xmlns:p14="http://schemas.microsoft.com/office/powerpoint/2010/main" val="360504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16</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233777" y="4157246"/>
            <a:ext cx="909223" cy="338554"/>
          </a:xfrm>
          <a:prstGeom prst="rect">
            <a:avLst/>
          </a:prstGeom>
          <a:noFill/>
        </p:spPr>
        <p:txBody>
          <a:bodyPr wrap="none" rtlCol="0">
            <a:spAutoFit/>
          </a:bodyPr>
          <a:lstStyle/>
          <a:p>
            <a:r>
              <a:rPr lang="en-US" sz="1600" dirty="0"/>
              <a:t>injection</a:t>
            </a:r>
          </a:p>
        </p:txBody>
      </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noFill/>
        </p:spPr>
        <p:txBody>
          <a:bodyPr wrap="none" rtlCol="0">
            <a:spAutoFit/>
          </a:bodyPr>
          <a:lstStyle/>
          <a:p>
            <a:r>
              <a:rPr lang="en-US" sz="1600" dirty="0">
                <a:solidFill>
                  <a:srgbClr val="00B050"/>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895600" y="4081046"/>
            <a:ext cx="1141466" cy="338554"/>
          </a:xfrm>
          <a:prstGeom prst="rect">
            <a:avLst/>
          </a:prstGeom>
          <a:noFill/>
        </p:spPr>
        <p:txBody>
          <a:bodyPr wrap="none" rtlCol="0">
            <a:spAutoFit/>
          </a:bodyPr>
          <a:lstStyle/>
          <a:p>
            <a:r>
              <a:rPr lang="en-US" sz="1600" dirty="0">
                <a:solidFill>
                  <a:srgbClr val="FF0000"/>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752600" y="3242846"/>
            <a:ext cx="1465979" cy="338554"/>
          </a:xfrm>
          <a:prstGeom prst="rect">
            <a:avLst/>
          </a:prstGeom>
          <a:noFill/>
        </p:spPr>
        <p:txBody>
          <a:bodyPr wrap="none" rtlCol="0">
            <a:spAutoFit/>
          </a:bodyPr>
          <a:lstStyle/>
          <a:p>
            <a:r>
              <a:rPr lang="en-US" sz="1600" dirty="0">
                <a:solidFill>
                  <a:srgbClr val="0000FF"/>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5029200"/>
            <a:ext cx="1406667" cy="338554"/>
          </a:xfrm>
          <a:prstGeom prst="rect">
            <a:avLst/>
          </a:prstGeom>
          <a:noFill/>
        </p:spPr>
        <p:txBody>
          <a:bodyPr wrap="none" rtlCol="0">
            <a:spAutoFit/>
          </a:bodyPr>
          <a:lstStyle/>
          <a:p>
            <a:r>
              <a:rPr lang="en-US" sz="1600" dirty="0">
                <a:solidFill>
                  <a:srgbClr val="CC00CC"/>
                </a:solidFill>
              </a:rPr>
              <a:t>other magnets</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06306" cy="249299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We need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r>
                  <a:rPr lang="en-US" dirty="0"/>
                  <a:t>Periodicity can lead to resonances and beam instability</a:t>
                </a:r>
              </a:p>
              <a:p>
                <a:pPr algn="ctr">
                  <a:spcAft>
                    <a:spcPts val="600"/>
                  </a:spcAft>
                </a:pPr>
                <a14:m>
                  <m:oMath xmlns:m="http://schemas.openxmlformats.org/officeDocument/2006/math">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𝑥</m:t>
                        </m:r>
                      </m:sub>
                    </m:sSub>
                    <m:r>
                      <a:rPr lang="en-US" b="0" i="1" smtClean="0">
                        <a:latin typeface="Cambria Math" panose="02040503050406030204" pitchFamily="18" charset="0"/>
                      </a:rPr>
                      <m:t>+</m:t>
                    </m:r>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𝑧</m:t>
                        </m:r>
                      </m:sub>
                    </m:sSub>
                    <m:r>
                      <a:rPr lang="en-US" b="0" i="1" smtClean="0">
                        <a:latin typeface="Cambria Math" panose="02040503050406030204" pitchFamily="18" charset="0"/>
                      </a:rPr>
                      <m:t>=</m:t>
                    </m:r>
                    <m:r>
                      <a:rPr lang="en-US" b="0" i="1" smtClean="0">
                        <a:latin typeface="Cambria Math" panose="02040503050406030204" pitchFamily="18" charset="0"/>
                      </a:rPr>
                      <m:t>𝑝</m:t>
                    </m:r>
                  </m:oMath>
                </a14:m>
                <a:r>
                  <a:rPr lang="en-US" dirty="0"/>
                  <a:t> </a:t>
                </a:r>
                <a:r>
                  <a:rPr lang="en-US" sz="1400" dirty="0"/>
                  <a:t>with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𝑚</m:t>
                    </m:r>
                    <m:r>
                      <a:rPr lang="en-US" sz="1400" i="1">
                        <a:latin typeface="Cambria Math" panose="02040503050406030204" pitchFamily="18" charset="0"/>
                      </a:rPr>
                      <m:t>,</m:t>
                    </m:r>
                    <m:r>
                      <a:rPr lang="en-US" sz="1400" i="1">
                        <a:latin typeface="Cambria Math" panose="02040503050406030204" pitchFamily="18" charset="0"/>
                      </a:rPr>
                      <m:t>𝑛</m:t>
                    </m:r>
                    <m:r>
                      <a:rPr lang="en-US" sz="1400" i="1">
                        <a:latin typeface="Cambria Math" panose="02040503050406030204" pitchFamily="18" charset="0"/>
                      </a:rPr>
                      <m:t>,</m:t>
                    </m:r>
                    <m:r>
                      <a:rPr lang="en-US" sz="1400" i="1">
                        <a:latin typeface="Cambria Math" panose="02040503050406030204" pitchFamily="18" charset="0"/>
                      </a:rPr>
                      <m:t>𝑝</m:t>
                    </m:r>
                    <m:r>
                      <a:rPr lang="en-US" sz="1400" b="0" i="1" smtClean="0">
                        <a:latin typeface="Cambria Math" panose="02040503050406030204" pitchFamily="18" charset="0"/>
                      </a:rPr>
                      <m:t>)</m:t>
                    </m:r>
                  </m:oMath>
                </a14:m>
                <a:r>
                  <a:rPr lang="en-US" sz="1400" dirty="0"/>
                  <a:t> integer numbers</a:t>
                </a:r>
                <a:endParaRPr lang="en-US" sz="1600" dirty="0"/>
              </a:p>
              <a:p>
                <a:pPr marL="285750" indent="-285750">
                  <a:spcAft>
                    <a:spcPts val="600"/>
                  </a:spcAft>
                  <a:buFont typeface="Arial" panose="020B0604020202020204" pitchFamily="34" charset="0"/>
                  <a:buChar char="•"/>
                </a:pPr>
                <a:endParaRPr lang="en-US" dirty="0"/>
              </a:p>
            </p:txBody>
          </p:sp>
        </mc:Choice>
        <mc:Fallback xmlns="">
          <p:sp>
            <p:nvSpPr>
              <p:cNvPr id="44" name="TextBox 43">
                <a:extLst>
                  <a:ext uri="{FF2B5EF4-FFF2-40B4-BE49-F238E27FC236}">
                    <a16:creationId xmlns:a16="http://schemas.microsoft.com/office/drawing/2014/main" id="{96635E24-A702-E657-570E-D421F71363CE}"/>
                  </a:ext>
                </a:extLst>
              </p:cNvPr>
              <p:cNvSpPr txBox="1">
                <a:spLocks noRot="1" noChangeAspect="1" noMove="1" noResize="1" noEditPoints="1" noAdjustHandles="1" noChangeArrowheads="1" noChangeShapeType="1" noTextEdit="1"/>
              </p:cNvSpPr>
              <p:nvPr/>
            </p:nvSpPr>
            <p:spPr>
              <a:xfrm>
                <a:off x="5242878" y="1676400"/>
                <a:ext cx="6406306" cy="2492990"/>
              </a:xfrm>
              <a:prstGeom prst="rect">
                <a:avLst/>
              </a:prstGeom>
              <a:blipFill>
                <a:blip r:embed="rId3"/>
                <a:stretch>
                  <a:fillRect l="-571" t="-1222" r="-190"/>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FA3710FF-F2BA-1CF5-6367-74ADB3EBFBE1}"/>
              </a:ext>
            </a:extLst>
          </p:cNvPr>
          <p:cNvSpPr/>
          <p:nvPr/>
        </p:nvSpPr>
        <p:spPr>
          <a:xfrm>
            <a:off x="5232726" y="4519924"/>
            <a:ext cx="1920240" cy="192024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32CD950-6C4A-FB40-2831-66580E3649FA}"/>
              </a:ext>
            </a:extLst>
          </p:cNvPr>
          <p:cNvSpPr/>
          <p:nvPr/>
        </p:nvSpPr>
        <p:spPr>
          <a:xfrm>
            <a:off x="5191125" y="4483089"/>
            <a:ext cx="2003442" cy="1993911"/>
          </a:xfrm>
          <a:custGeom>
            <a:avLst/>
            <a:gdLst>
              <a:gd name="connsiteX0" fmla="*/ 990600 w 2003442"/>
              <a:gd name="connsiteY0" fmla="*/ 10 h 1993911"/>
              <a:gd name="connsiteX1" fmla="*/ 1635125 w 2003442"/>
              <a:gd name="connsiteY1" fmla="*/ 352435 h 1993911"/>
              <a:gd name="connsiteX2" fmla="*/ 2003425 w 2003442"/>
              <a:gd name="connsiteY2" fmla="*/ 1000135 h 1993911"/>
              <a:gd name="connsiteX3" fmla="*/ 1647825 w 2003442"/>
              <a:gd name="connsiteY3" fmla="*/ 1647835 h 1993911"/>
              <a:gd name="connsiteX4" fmla="*/ 996950 w 2003442"/>
              <a:gd name="connsiteY4" fmla="*/ 1993910 h 1993911"/>
              <a:gd name="connsiteX5" fmla="*/ 346075 w 2003442"/>
              <a:gd name="connsiteY5" fmla="*/ 1644660 h 1993911"/>
              <a:gd name="connsiteX6" fmla="*/ 0 w 2003442"/>
              <a:gd name="connsiteY6" fmla="*/ 993785 h 1993911"/>
              <a:gd name="connsiteX7" fmla="*/ 346075 w 2003442"/>
              <a:gd name="connsiteY7" fmla="*/ 342910 h 1993911"/>
              <a:gd name="connsiteX8" fmla="*/ 990600 w 2003442"/>
              <a:gd name="connsiteY8" fmla="*/ 10 h 199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442" h="1993911">
                <a:moveTo>
                  <a:pt x="990600" y="10"/>
                </a:moveTo>
                <a:cubicBezTo>
                  <a:pt x="1205442" y="1597"/>
                  <a:pt x="1466321" y="185748"/>
                  <a:pt x="1635125" y="352435"/>
                </a:cubicBezTo>
                <a:cubicBezTo>
                  <a:pt x="1803929" y="519122"/>
                  <a:pt x="2001308" y="784235"/>
                  <a:pt x="2003425" y="1000135"/>
                </a:cubicBezTo>
                <a:cubicBezTo>
                  <a:pt x="2005542" y="1216035"/>
                  <a:pt x="1815571" y="1482206"/>
                  <a:pt x="1647825" y="1647835"/>
                </a:cubicBezTo>
                <a:cubicBezTo>
                  <a:pt x="1480079" y="1813464"/>
                  <a:pt x="1213908" y="1994439"/>
                  <a:pt x="996950" y="1993910"/>
                </a:cubicBezTo>
                <a:cubicBezTo>
                  <a:pt x="779992" y="1993381"/>
                  <a:pt x="512233" y="1811347"/>
                  <a:pt x="346075" y="1644660"/>
                </a:cubicBezTo>
                <a:cubicBezTo>
                  <a:pt x="179917" y="1477973"/>
                  <a:pt x="0" y="1210743"/>
                  <a:pt x="0" y="993785"/>
                </a:cubicBezTo>
                <a:cubicBezTo>
                  <a:pt x="0" y="776827"/>
                  <a:pt x="179387" y="508539"/>
                  <a:pt x="346075" y="342910"/>
                </a:cubicBezTo>
                <a:cubicBezTo>
                  <a:pt x="512763" y="177281"/>
                  <a:pt x="775758" y="-1577"/>
                  <a:pt x="990600" y="1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3C7D6DD-B7CC-7C63-EC2E-074942DC7226}"/>
              </a:ext>
            </a:extLst>
          </p:cNvPr>
          <p:cNvSpPr txBox="1"/>
          <p:nvPr/>
        </p:nvSpPr>
        <p:spPr>
          <a:xfrm>
            <a:off x="6858000" y="4572000"/>
            <a:ext cx="486030" cy="276999"/>
          </a:xfrm>
          <a:prstGeom prst="rect">
            <a:avLst/>
          </a:prstGeom>
          <a:noFill/>
        </p:spPr>
        <p:txBody>
          <a:bodyPr wrap="none" rtlCol="0">
            <a:spAutoFit/>
          </a:bodyPr>
          <a:lstStyle/>
          <a:p>
            <a:r>
              <a:rPr lang="en-US" sz="1200" dirty="0">
                <a:solidFill>
                  <a:schemeClr val="tx1">
                    <a:lumMod val="50000"/>
                    <a:lumOff val="50000"/>
                  </a:schemeClr>
                </a:solidFill>
              </a:rPr>
              <a:t>orbit</a:t>
            </a:r>
          </a:p>
        </p:txBody>
      </p:sp>
      <p:sp>
        <p:nvSpPr>
          <p:cNvPr id="56" name="TextBox 55">
            <a:extLst>
              <a:ext uri="{FF2B5EF4-FFF2-40B4-BE49-F238E27FC236}">
                <a16:creationId xmlns:a16="http://schemas.microsoft.com/office/drawing/2014/main" id="{06959DFD-F2EF-C8C2-3992-E933CE3B61C3}"/>
              </a:ext>
            </a:extLst>
          </p:cNvPr>
          <p:cNvSpPr txBox="1"/>
          <p:nvPr/>
        </p:nvSpPr>
        <p:spPr>
          <a:xfrm>
            <a:off x="5615500" y="4221778"/>
            <a:ext cx="1299715" cy="276999"/>
          </a:xfrm>
          <a:prstGeom prst="rect">
            <a:avLst/>
          </a:prstGeom>
          <a:noFill/>
        </p:spPr>
        <p:txBody>
          <a:bodyPr wrap="none" rtlCol="0">
            <a:spAutoFit/>
          </a:bodyPr>
          <a:lstStyle/>
          <a:p>
            <a:r>
              <a:rPr lang="en-US" sz="1200" dirty="0">
                <a:solidFill>
                  <a:srgbClr val="FF0000"/>
                </a:solidFill>
              </a:rPr>
              <a:t>particle trajectory</a:t>
            </a:r>
          </a:p>
        </p:txBody>
      </p:sp>
      <p:sp>
        <p:nvSpPr>
          <p:cNvPr id="57" name="Flowchart: Manual Operation 56">
            <a:extLst>
              <a:ext uri="{FF2B5EF4-FFF2-40B4-BE49-F238E27FC236}">
                <a16:creationId xmlns:a16="http://schemas.microsoft.com/office/drawing/2014/main" id="{66EF9779-9F62-BE7B-CDDA-6474B1F8964E}"/>
              </a:ext>
            </a:extLst>
          </p:cNvPr>
          <p:cNvSpPr/>
          <p:nvPr/>
        </p:nvSpPr>
        <p:spPr>
          <a:xfrm rot="18000000" flipH="1">
            <a:off x="5209090" y="4886061"/>
            <a:ext cx="365760" cy="18288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6625A448-6029-9A77-D58D-7A466E6A6486}"/>
              </a:ext>
            </a:extLst>
          </p:cNvPr>
          <p:cNvSpPr txBox="1"/>
          <p:nvPr/>
        </p:nvSpPr>
        <p:spPr>
          <a:xfrm>
            <a:off x="5462843" y="5029200"/>
            <a:ext cx="792204" cy="461665"/>
          </a:xfrm>
          <a:prstGeom prst="rect">
            <a:avLst/>
          </a:prstGeom>
          <a:noFill/>
        </p:spPr>
        <p:txBody>
          <a:bodyPr wrap="none" rtlCol="0">
            <a:spAutoFit/>
          </a:bodyPr>
          <a:lstStyle/>
          <a:p>
            <a:pPr algn="ctr"/>
            <a:r>
              <a:rPr lang="en-US" sz="1200" dirty="0">
                <a:solidFill>
                  <a:srgbClr val="0000FF"/>
                </a:solidFill>
              </a:rPr>
              <a:t>possible</a:t>
            </a:r>
            <a:br>
              <a:rPr lang="en-US" sz="1200" dirty="0">
                <a:solidFill>
                  <a:srgbClr val="0000FF"/>
                </a:solidFill>
              </a:rPr>
            </a:br>
            <a:r>
              <a:rPr lang="en-US" sz="1200" dirty="0">
                <a:solidFill>
                  <a:srgbClr val="0000FF"/>
                </a:solidFill>
              </a:rPr>
              <a:t>distortion</a:t>
            </a:r>
          </a:p>
        </p:txBody>
      </p:sp>
      <p:sp>
        <p:nvSpPr>
          <p:cNvPr id="59" name="Rectangle 58">
            <a:extLst>
              <a:ext uri="{FF2B5EF4-FFF2-40B4-BE49-F238E27FC236}">
                <a16:creationId xmlns:a16="http://schemas.microsoft.com/office/drawing/2014/main" id="{26BF7DED-89A6-8B46-7B5A-4B3918AFEC45}"/>
              </a:ext>
            </a:extLst>
          </p:cNvPr>
          <p:cNvSpPr/>
          <p:nvPr/>
        </p:nvSpPr>
        <p:spPr>
          <a:xfrm>
            <a:off x="8618220" y="4267200"/>
            <a:ext cx="2194560" cy="219456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06E74174-BC84-B29A-9123-A06EBE11E7C8}"/>
              </a:ext>
            </a:extLst>
          </p:cNvPr>
          <p:cNvGrpSpPr/>
          <p:nvPr/>
        </p:nvGrpSpPr>
        <p:grpSpPr>
          <a:xfrm>
            <a:off x="8801100" y="4267200"/>
            <a:ext cx="1828800" cy="2194560"/>
            <a:chOff x="8610600" y="4419600"/>
            <a:chExt cx="1828800" cy="2194560"/>
          </a:xfrm>
        </p:grpSpPr>
        <p:cxnSp>
          <p:nvCxnSpPr>
            <p:cNvPr id="61" name="Straight Connector 60">
              <a:extLst>
                <a:ext uri="{FF2B5EF4-FFF2-40B4-BE49-F238E27FC236}">
                  <a16:creationId xmlns:a16="http://schemas.microsoft.com/office/drawing/2014/main" id="{DC51302B-C556-DBB7-420D-0A5C45A8F5A6}"/>
                </a:ext>
              </a:extLst>
            </p:cNvPr>
            <p:cNvCxnSpPr>
              <a:cxnSpLocks/>
            </p:cNvCxnSpPr>
            <p:nvPr/>
          </p:nvCxnSpPr>
          <p:spPr>
            <a:xfrm>
              <a:off x="98298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FE2847-58CF-F199-DA99-9600E640166E}"/>
                </a:ext>
              </a:extLst>
            </p:cNvPr>
            <p:cNvCxnSpPr>
              <a:cxnSpLocks/>
            </p:cNvCxnSpPr>
            <p:nvPr/>
          </p:nvCxnSpPr>
          <p:spPr>
            <a:xfrm>
              <a:off x="86106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206F54B-391E-9DE3-407D-B7CC5F4473AF}"/>
                </a:ext>
              </a:extLst>
            </p:cNvPr>
            <p:cNvCxnSpPr>
              <a:cxnSpLocks/>
            </p:cNvCxnSpPr>
            <p:nvPr/>
          </p:nvCxnSpPr>
          <p:spPr>
            <a:xfrm>
              <a:off x="92202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14167C-648C-7FDB-68AD-83EE53F5D6E0}"/>
                </a:ext>
              </a:extLst>
            </p:cNvPr>
            <p:cNvCxnSpPr>
              <a:cxnSpLocks/>
            </p:cNvCxnSpPr>
            <p:nvPr/>
          </p:nvCxnSpPr>
          <p:spPr>
            <a:xfrm>
              <a:off x="104394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FAF49B-53B2-7385-63FE-1758B1CAB6A3}"/>
                </a:ext>
              </a:extLst>
            </p:cNvPr>
            <p:cNvCxnSpPr>
              <a:cxnSpLocks/>
            </p:cNvCxnSpPr>
            <p:nvPr/>
          </p:nvCxnSpPr>
          <p:spPr>
            <a:xfrm>
              <a:off x="9525000" y="4419600"/>
              <a:ext cx="0" cy="219456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4CD98E0A-B2B7-F219-547A-2B931B666779}"/>
              </a:ext>
            </a:extLst>
          </p:cNvPr>
          <p:cNvGrpSpPr/>
          <p:nvPr/>
        </p:nvGrpSpPr>
        <p:grpSpPr>
          <a:xfrm rot="16200000">
            <a:off x="8801100" y="4267200"/>
            <a:ext cx="1828800" cy="2194560"/>
            <a:chOff x="8763000" y="4572000"/>
            <a:chExt cx="1828800" cy="2194560"/>
          </a:xfrm>
        </p:grpSpPr>
        <p:cxnSp>
          <p:nvCxnSpPr>
            <p:cNvPr id="66" name="Straight Connector 65">
              <a:extLst>
                <a:ext uri="{FF2B5EF4-FFF2-40B4-BE49-F238E27FC236}">
                  <a16:creationId xmlns:a16="http://schemas.microsoft.com/office/drawing/2014/main" id="{6F55E970-5A7A-C6E9-F469-67D3256A4E19}"/>
                </a:ext>
              </a:extLst>
            </p:cNvPr>
            <p:cNvCxnSpPr>
              <a:cxnSpLocks/>
            </p:cNvCxnSpPr>
            <p:nvPr/>
          </p:nvCxnSpPr>
          <p:spPr>
            <a:xfrm>
              <a:off x="99822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907407C-7C31-FDE0-A368-5679F9D97E9C}"/>
                </a:ext>
              </a:extLst>
            </p:cNvPr>
            <p:cNvCxnSpPr>
              <a:cxnSpLocks/>
            </p:cNvCxnSpPr>
            <p:nvPr/>
          </p:nvCxnSpPr>
          <p:spPr>
            <a:xfrm>
              <a:off x="87630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202C55-730F-0B3D-560A-6991E9893928}"/>
                </a:ext>
              </a:extLst>
            </p:cNvPr>
            <p:cNvCxnSpPr>
              <a:cxnSpLocks/>
            </p:cNvCxnSpPr>
            <p:nvPr/>
          </p:nvCxnSpPr>
          <p:spPr>
            <a:xfrm>
              <a:off x="93726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9AE87D4-2546-5038-0A6E-8BF2037FB79D}"/>
                </a:ext>
              </a:extLst>
            </p:cNvPr>
            <p:cNvCxnSpPr>
              <a:cxnSpLocks/>
            </p:cNvCxnSpPr>
            <p:nvPr/>
          </p:nvCxnSpPr>
          <p:spPr>
            <a:xfrm>
              <a:off x="105918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BE405FA-3B47-74C2-2608-0BA60165CF13}"/>
                </a:ext>
              </a:extLst>
            </p:cNvPr>
            <p:cNvCxnSpPr>
              <a:cxnSpLocks/>
            </p:cNvCxnSpPr>
            <p:nvPr/>
          </p:nvCxnSpPr>
          <p:spPr>
            <a:xfrm>
              <a:off x="9677400" y="4572000"/>
              <a:ext cx="0" cy="219456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06DC14E1-D3D1-713A-EBB2-8DB4046460D8}"/>
              </a:ext>
            </a:extLst>
          </p:cNvPr>
          <p:cNvCxnSpPr>
            <a:cxnSpLocks/>
          </p:cNvCxnSpPr>
          <p:nvPr/>
        </p:nvCxnSpPr>
        <p:spPr>
          <a:xfrm>
            <a:off x="8618220" y="4267200"/>
            <a:ext cx="2194560" cy="2194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1A453EE-3C39-FB12-580B-48A839B76751}"/>
              </a:ext>
            </a:extLst>
          </p:cNvPr>
          <p:cNvCxnSpPr>
            <a:cxnSpLocks/>
          </p:cNvCxnSpPr>
          <p:nvPr/>
        </p:nvCxnSpPr>
        <p:spPr>
          <a:xfrm flipH="1">
            <a:off x="8618220" y="4267200"/>
            <a:ext cx="2202180" cy="219456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58C80FE1-27C1-941D-4C7E-D7970944583B}"/>
                  </a:ext>
                </a:extLst>
              </p:cNvPr>
              <p:cNvSpPr txBox="1"/>
              <p:nvPr/>
            </p:nvSpPr>
            <p:spPr>
              <a:xfrm>
                <a:off x="8314803" y="6172200"/>
                <a:ext cx="1938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𝑚</m:t>
                      </m:r>
                    </m:oMath>
                  </m:oMathPara>
                </a14:m>
                <a:endParaRPr lang="en-US" sz="1400" dirty="0"/>
              </a:p>
            </p:txBody>
          </p:sp>
        </mc:Choice>
        <mc:Fallback xmlns="">
          <p:sp>
            <p:nvSpPr>
              <p:cNvPr id="88" name="TextBox 87">
                <a:extLst>
                  <a:ext uri="{FF2B5EF4-FFF2-40B4-BE49-F238E27FC236}">
                    <a16:creationId xmlns:a16="http://schemas.microsoft.com/office/drawing/2014/main" id="{58C80FE1-27C1-941D-4C7E-D7970944583B}"/>
                  </a:ext>
                </a:extLst>
              </p:cNvPr>
              <p:cNvSpPr txBox="1">
                <a:spLocks noRot="1" noChangeAspect="1" noMove="1" noResize="1" noEditPoints="1" noAdjustHandles="1" noChangeArrowheads="1" noChangeShapeType="1" noTextEdit="1"/>
              </p:cNvSpPr>
              <p:nvPr/>
            </p:nvSpPr>
            <p:spPr>
              <a:xfrm>
                <a:off x="8314803" y="6172200"/>
                <a:ext cx="193836" cy="215444"/>
              </a:xfrm>
              <a:prstGeom prst="rect">
                <a:avLst/>
              </a:prstGeom>
              <a:blipFill>
                <a:blip r:embed="rId4"/>
                <a:stretch>
                  <a:fillRect l="-15625"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8798BD19-0600-E5FA-7966-D6AC50E0CA85}"/>
                  </a:ext>
                </a:extLst>
              </p:cNvPr>
              <p:cNvSpPr txBox="1"/>
              <p:nvPr/>
            </p:nvSpPr>
            <p:spPr>
              <a:xfrm>
                <a:off x="8001000" y="4356556"/>
                <a:ext cx="50763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𝑚</m:t>
                      </m:r>
                      <m:r>
                        <a:rPr lang="en-US" sz="1400" b="0" i="1" smtClean="0">
                          <a:latin typeface="Cambria Math" panose="02040503050406030204" pitchFamily="18" charset="0"/>
                        </a:rPr>
                        <m:t>+1</m:t>
                      </m:r>
                    </m:oMath>
                  </m:oMathPara>
                </a14:m>
                <a:endParaRPr lang="en-US" sz="1400" dirty="0"/>
              </a:p>
            </p:txBody>
          </p:sp>
        </mc:Choice>
        <mc:Fallback xmlns="">
          <p:sp>
            <p:nvSpPr>
              <p:cNvPr id="89" name="TextBox 88">
                <a:extLst>
                  <a:ext uri="{FF2B5EF4-FFF2-40B4-BE49-F238E27FC236}">
                    <a16:creationId xmlns:a16="http://schemas.microsoft.com/office/drawing/2014/main" id="{8798BD19-0600-E5FA-7966-D6AC50E0CA85}"/>
                  </a:ext>
                </a:extLst>
              </p:cNvPr>
              <p:cNvSpPr txBox="1">
                <a:spLocks noRot="1" noChangeAspect="1" noMove="1" noResize="1" noEditPoints="1" noAdjustHandles="1" noChangeArrowheads="1" noChangeShapeType="1" noTextEdit="1"/>
              </p:cNvSpPr>
              <p:nvPr/>
            </p:nvSpPr>
            <p:spPr>
              <a:xfrm>
                <a:off x="8001000" y="4356556"/>
                <a:ext cx="507639" cy="215444"/>
              </a:xfrm>
              <a:prstGeom prst="rect">
                <a:avLst/>
              </a:prstGeom>
              <a:blipFill>
                <a:blip r:embed="rId5"/>
                <a:stretch>
                  <a:fillRect l="-4819" r="-6024"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478125F1-DC6C-839E-847F-896D91B33804}"/>
                  </a:ext>
                </a:extLst>
              </p:cNvPr>
              <p:cNvSpPr txBox="1"/>
              <p:nvPr/>
            </p:nvSpPr>
            <p:spPr>
              <a:xfrm>
                <a:off x="8273190" y="5264378"/>
                <a:ext cx="23544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𝑧</m:t>
                          </m:r>
                        </m:sub>
                      </m:sSub>
                    </m:oMath>
                  </m:oMathPara>
                </a14:m>
                <a:endParaRPr lang="en-US" sz="1400" dirty="0"/>
              </a:p>
            </p:txBody>
          </p:sp>
        </mc:Choice>
        <mc:Fallback xmlns="">
          <p:sp>
            <p:nvSpPr>
              <p:cNvPr id="90" name="TextBox 89">
                <a:extLst>
                  <a:ext uri="{FF2B5EF4-FFF2-40B4-BE49-F238E27FC236}">
                    <a16:creationId xmlns:a16="http://schemas.microsoft.com/office/drawing/2014/main" id="{478125F1-DC6C-839E-847F-896D91B33804}"/>
                  </a:ext>
                </a:extLst>
              </p:cNvPr>
              <p:cNvSpPr txBox="1">
                <a:spLocks noRot="1" noChangeAspect="1" noMove="1" noResize="1" noEditPoints="1" noAdjustHandles="1" noChangeArrowheads="1" noChangeShapeType="1" noTextEdit="1"/>
              </p:cNvSpPr>
              <p:nvPr/>
            </p:nvSpPr>
            <p:spPr>
              <a:xfrm>
                <a:off x="8273190" y="5264378"/>
                <a:ext cx="235449" cy="215444"/>
              </a:xfrm>
              <a:prstGeom prst="rect">
                <a:avLst/>
              </a:prstGeom>
              <a:blipFill>
                <a:blip r:embed="rId6"/>
                <a:stretch>
                  <a:fillRect l="-25641"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462CBD4C-3BD6-BE9C-1710-CCC9CE5F64C8}"/>
                  </a:ext>
                </a:extLst>
              </p:cNvPr>
              <p:cNvSpPr txBox="1"/>
              <p:nvPr/>
            </p:nvSpPr>
            <p:spPr>
              <a:xfrm>
                <a:off x="8721564" y="6490156"/>
                <a:ext cx="14574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oMath>
                  </m:oMathPara>
                </a14:m>
                <a:endParaRPr lang="en-US" sz="1400" dirty="0"/>
              </a:p>
            </p:txBody>
          </p:sp>
        </mc:Choice>
        <mc:Fallback xmlns="">
          <p:sp>
            <p:nvSpPr>
              <p:cNvPr id="91" name="TextBox 90">
                <a:extLst>
                  <a:ext uri="{FF2B5EF4-FFF2-40B4-BE49-F238E27FC236}">
                    <a16:creationId xmlns:a16="http://schemas.microsoft.com/office/drawing/2014/main" id="{462CBD4C-3BD6-BE9C-1710-CCC9CE5F64C8}"/>
                  </a:ext>
                </a:extLst>
              </p:cNvPr>
              <p:cNvSpPr txBox="1">
                <a:spLocks noRot="1" noChangeAspect="1" noMove="1" noResize="1" noEditPoints="1" noAdjustHandles="1" noChangeArrowheads="1" noChangeShapeType="1" noTextEdit="1"/>
              </p:cNvSpPr>
              <p:nvPr/>
            </p:nvSpPr>
            <p:spPr>
              <a:xfrm>
                <a:off x="8721564" y="6490156"/>
                <a:ext cx="145745" cy="215444"/>
              </a:xfrm>
              <a:prstGeom prst="rect">
                <a:avLst/>
              </a:prstGeom>
              <a:blipFill>
                <a:blip r:embed="rId7"/>
                <a:stretch>
                  <a:fillRect l="-20833"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50F8B60-9877-CEA0-01EC-C4BC2A4EBD0B}"/>
                  </a:ext>
                </a:extLst>
              </p:cNvPr>
              <p:cNvSpPr txBox="1"/>
              <p:nvPr/>
            </p:nvSpPr>
            <p:spPr>
              <a:xfrm>
                <a:off x="10363200" y="6490156"/>
                <a:ext cx="45954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𝑛</m:t>
                      </m:r>
                      <m:r>
                        <a:rPr lang="en-US" sz="1400" b="0" i="1" smtClean="0">
                          <a:latin typeface="Cambria Math" panose="02040503050406030204" pitchFamily="18" charset="0"/>
                        </a:rPr>
                        <m:t>+1</m:t>
                      </m:r>
                    </m:oMath>
                  </m:oMathPara>
                </a14:m>
                <a:endParaRPr lang="en-US" sz="1400" dirty="0"/>
              </a:p>
            </p:txBody>
          </p:sp>
        </mc:Choice>
        <mc:Fallback xmlns="">
          <p:sp>
            <p:nvSpPr>
              <p:cNvPr id="92" name="TextBox 91">
                <a:extLst>
                  <a:ext uri="{FF2B5EF4-FFF2-40B4-BE49-F238E27FC236}">
                    <a16:creationId xmlns:a16="http://schemas.microsoft.com/office/drawing/2014/main" id="{050F8B60-9877-CEA0-01EC-C4BC2A4EBD0B}"/>
                  </a:ext>
                </a:extLst>
              </p:cNvPr>
              <p:cNvSpPr txBox="1">
                <a:spLocks noRot="1" noChangeAspect="1" noMove="1" noResize="1" noEditPoints="1" noAdjustHandles="1" noChangeArrowheads="1" noChangeShapeType="1" noTextEdit="1"/>
              </p:cNvSpPr>
              <p:nvPr/>
            </p:nvSpPr>
            <p:spPr>
              <a:xfrm>
                <a:off x="10363200" y="6490156"/>
                <a:ext cx="459549" cy="215444"/>
              </a:xfrm>
              <a:prstGeom prst="rect">
                <a:avLst/>
              </a:prstGeom>
              <a:blipFill>
                <a:blip r:embed="rId8"/>
                <a:stretch>
                  <a:fillRect l="-4000" r="-9333"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C14735E1-0DD4-B520-B8AB-62178E90D388}"/>
                  </a:ext>
                </a:extLst>
              </p:cNvPr>
              <p:cNvSpPr txBox="1"/>
              <p:nvPr/>
            </p:nvSpPr>
            <p:spPr>
              <a:xfrm>
                <a:off x="9601200" y="6490156"/>
                <a:ext cx="24410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𝑥</m:t>
                          </m:r>
                        </m:sub>
                      </m:sSub>
                    </m:oMath>
                  </m:oMathPara>
                </a14:m>
                <a:endParaRPr lang="en-US" sz="1400" dirty="0"/>
              </a:p>
            </p:txBody>
          </p:sp>
        </mc:Choice>
        <mc:Fallback xmlns="">
          <p:sp>
            <p:nvSpPr>
              <p:cNvPr id="93" name="TextBox 92">
                <a:extLst>
                  <a:ext uri="{FF2B5EF4-FFF2-40B4-BE49-F238E27FC236}">
                    <a16:creationId xmlns:a16="http://schemas.microsoft.com/office/drawing/2014/main" id="{C14735E1-0DD4-B520-B8AB-62178E90D388}"/>
                  </a:ext>
                </a:extLst>
              </p:cNvPr>
              <p:cNvSpPr txBox="1">
                <a:spLocks noRot="1" noChangeAspect="1" noMove="1" noResize="1" noEditPoints="1" noAdjustHandles="1" noChangeArrowheads="1" noChangeShapeType="1" noTextEdit="1"/>
              </p:cNvSpPr>
              <p:nvPr/>
            </p:nvSpPr>
            <p:spPr>
              <a:xfrm>
                <a:off x="9601200" y="6490156"/>
                <a:ext cx="244105" cy="215444"/>
              </a:xfrm>
              <a:prstGeom prst="rect">
                <a:avLst/>
              </a:prstGeom>
              <a:blipFill>
                <a:blip r:embed="rId9"/>
                <a:stretch>
                  <a:fillRect l="-25000" b="-31429"/>
                </a:stretch>
              </a:blipFill>
            </p:spPr>
            <p:txBody>
              <a:bodyPr/>
              <a:lstStyle/>
              <a:p>
                <a:r>
                  <a:rPr lang="en-US">
                    <a:noFill/>
                  </a:rPr>
                  <a:t> </a:t>
                </a:r>
              </a:p>
            </p:txBody>
          </p:sp>
        </mc:Fallback>
      </mc:AlternateContent>
      <p:sp>
        <p:nvSpPr>
          <p:cNvPr id="94" name="TextBox 93">
            <a:extLst>
              <a:ext uri="{FF2B5EF4-FFF2-40B4-BE49-F238E27FC236}">
                <a16:creationId xmlns:a16="http://schemas.microsoft.com/office/drawing/2014/main" id="{9D82FDA9-0224-187A-FE89-9DE7FA6C8A0A}"/>
              </a:ext>
            </a:extLst>
          </p:cNvPr>
          <p:cNvSpPr txBox="1"/>
          <p:nvPr/>
        </p:nvSpPr>
        <p:spPr>
          <a:xfrm>
            <a:off x="8584172" y="3914001"/>
            <a:ext cx="2312428" cy="276999"/>
          </a:xfrm>
          <a:prstGeom prst="rect">
            <a:avLst/>
          </a:prstGeom>
          <a:noFill/>
        </p:spPr>
        <p:txBody>
          <a:bodyPr wrap="none" rtlCol="0">
            <a:spAutoFit/>
          </a:bodyPr>
          <a:lstStyle/>
          <a:p>
            <a:r>
              <a:rPr lang="en-US" sz="1200" dirty="0">
                <a:solidFill>
                  <a:srgbClr val="002060"/>
                </a:solidFill>
              </a:rPr>
              <a:t>Optical resonances up to 3</a:t>
            </a:r>
            <a:r>
              <a:rPr lang="en-US" sz="1200" baseline="30000" dirty="0">
                <a:solidFill>
                  <a:srgbClr val="002060"/>
                </a:solidFill>
              </a:rPr>
              <a:t>rd</a:t>
            </a:r>
            <a:r>
              <a:rPr lang="en-US" sz="1200" dirty="0">
                <a:solidFill>
                  <a:srgbClr val="002060"/>
                </a:solidFill>
              </a:rPr>
              <a:t> order</a:t>
            </a:r>
          </a:p>
        </p:txBody>
      </p:sp>
      <p:sp>
        <p:nvSpPr>
          <p:cNvPr id="95" name="Oval 94">
            <a:extLst>
              <a:ext uri="{FF2B5EF4-FFF2-40B4-BE49-F238E27FC236}">
                <a16:creationId xmlns:a16="http://schemas.microsoft.com/office/drawing/2014/main" id="{4F4B9602-7FC1-C81F-FABE-1A7609B5C63F}"/>
              </a:ext>
            </a:extLst>
          </p:cNvPr>
          <p:cNvSpPr/>
          <p:nvPr/>
        </p:nvSpPr>
        <p:spPr>
          <a:xfrm>
            <a:off x="9052560" y="5791200"/>
            <a:ext cx="91440" cy="91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7ED2488-7490-7F78-D2C2-ED826CBD5681}"/>
              </a:ext>
            </a:extLst>
          </p:cNvPr>
          <p:cNvSpPr txBox="1"/>
          <p:nvPr/>
        </p:nvSpPr>
        <p:spPr>
          <a:xfrm>
            <a:off x="7543800" y="5715000"/>
            <a:ext cx="1049070" cy="276999"/>
          </a:xfrm>
          <a:prstGeom prst="rect">
            <a:avLst/>
          </a:prstGeom>
          <a:noFill/>
        </p:spPr>
        <p:txBody>
          <a:bodyPr wrap="none" rtlCol="0">
            <a:spAutoFit/>
          </a:bodyPr>
          <a:lstStyle/>
          <a:p>
            <a:r>
              <a:rPr lang="en-US" sz="1200" dirty="0">
                <a:solidFill>
                  <a:srgbClr val="FF0000"/>
                </a:solidFill>
              </a:rPr>
              <a:t>working point</a:t>
            </a:r>
          </a:p>
        </p:txBody>
      </p:sp>
      <p:grpSp>
        <p:nvGrpSpPr>
          <p:cNvPr id="12" name="Group 11">
            <a:extLst>
              <a:ext uri="{FF2B5EF4-FFF2-40B4-BE49-F238E27FC236}">
                <a16:creationId xmlns:a16="http://schemas.microsoft.com/office/drawing/2014/main" id="{C71C536D-CA32-259E-1E51-BA3FAB6FE48C}"/>
              </a:ext>
            </a:extLst>
          </p:cNvPr>
          <p:cNvGrpSpPr/>
          <p:nvPr/>
        </p:nvGrpSpPr>
        <p:grpSpPr>
          <a:xfrm>
            <a:off x="8610600" y="4352544"/>
            <a:ext cx="2202180" cy="2011198"/>
            <a:chOff x="8610600" y="4352544"/>
            <a:chExt cx="2202180" cy="2011198"/>
          </a:xfrm>
        </p:grpSpPr>
        <p:cxnSp>
          <p:nvCxnSpPr>
            <p:cNvPr id="77" name="Straight Connector 76">
              <a:extLst>
                <a:ext uri="{FF2B5EF4-FFF2-40B4-BE49-F238E27FC236}">
                  <a16:creationId xmlns:a16="http://schemas.microsoft.com/office/drawing/2014/main" id="{F4A82F0D-A64C-C46A-232C-B9166951EB4E}"/>
                </a:ext>
              </a:extLst>
            </p:cNvPr>
            <p:cNvCxnSpPr>
              <a:cxnSpLocks/>
            </p:cNvCxnSpPr>
            <p:nvPr/>
          </p:nvCxnSpPr>
          <p:spPr>
            <a:xfrm>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0574573-8A5D-0624-5969-080C60AF7063}"/>
                </a:ext>
              </a:extLst>
            </p:cNvPr>
            <p:cNvCxnSpPr>
              <a:cxnSpLocks/>
            </p:cNvCxnSpPr>
            <p:nvPr/>
          </p:nvCxnSpPr>
          <p:spPr>
            <a:xfrm flipH="1">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5463B7E-3C45-5DC3-A474-CF99EEE391D3}"/>
                </a:ext>
              </a:extLst>
            </p:cNvPr>
            <p:cNvCxnSpPr>
              <a:cxnSpLocks/>
            </p:cNvCxnSpPr>
            <p:nvPr/>
          </p:nvCxnSpPr>
          <p:spPr>
            <a:xfrm>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E394F4B-0875-54F1-00F1-EADD499EF42A}"/>
                </a:ext>
              </a:extLst>
            </p:cNvPr>
            <p:cNvCxnSpPr>
              <a:cxnSpLocks/>
            </p:cNvCxnSpPr>
            <p:nvPr/>
          </p:nvCxnSpPr>
          <p:spPr>
            <a:xfrm flipH="1">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CFBBA33B-4FE8-C6B6-F56A-61AA07CA08E0}"/>
              </a:ext>
            </a:extLst>
          </p:cNvPr>
          <p:cNvGrpSpPr/>
          <p:nvPr/>
        </p:nvGrpSpPr>
        <p:grpSpPr>
          <a:xfrm rot="16200000">
            <a:off x="8614410" y="4362691"/>
            <a:ext cx="2202180" cy="2011198"/>
            <a:chOff x="8610600" y="4352544"/>
            <a:chExt cx="2202180" cy="2011198"/>
          </a:xfrm>
        </p:grpSpPr>
        <p:cxnSp>
          <p:nvCxnSpPr>
            <p:cNvPr id="99" name="Straight Connector 98">
              <a:extLst>
                <a:ext uri="{FF2B5EF4-FFF2-40B4-BE49-F238E27FC236}">
                  <a16:creationId xmlns:a16="http://schemas.microsoft.com/office/drawing/2014/main" id="{154FCAC0-AD4D-C96D-B307-1651AD45EEEA}"/>
                </a:ext>
              </a:extLst>
            </p:cNvPr>
            <p:cNvCxnSpPr>
              <a:cxnSpLocks/>
            </p:cNvCxnSpPr>
            <p:nvPr/>
          </p:nvCxnSpPr>
          <p:spPr>
            <a:xfrm>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87AF66F-3B72-D319-AF15-734D5029DFCB}"/>
                </a:ext>
              </a:extLst>
            </p:cNvPr>
            <p:cNvCxnSpPr>
              <a:cxnSpLocks/>
            </p:cNvCxnSpPr>
            <p:nvPr/>
          </p:nvCxnSpPr>
          <p:spPr>
            <a:xfrm flipH="1">
              <a:off x="8610600" y="4352544"/>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05738A2-6086-8E91-80E6-D3D8CCB3417A}"/>
                </a:ext>
              </a:extLst>
            </p:cNvPr>
            <p:cNvCxnSpPr>
              <a:cxnSpLocks/>
            </p:cNvCxnSpPr>
            <p:nvPr/>
          </p:nvCxnSpPr>
          <p:spPr>
            <a:xfrm>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C1CFAB6-8B1F-5532-4744-857390DF0271}"/>
                </a:ext>
              </a:extLst>
            </p:cNvPr>
            <p:cNvCxnSpPr>
              <a:cxnSpLocks/>
            </p:cNvCxnSpPr>
            <p:nvPr/>
          </p:nvCxnSpPr>
          <p:spPr>
            <a:xfrm flipH="1">
              <a:off x="8610600" y="5257800"/>
              <a:ext cx="2202180" cy="110594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095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DBF1-35D8-CFEB-2858-570F40735C51}"/>
              </a:ext>
            </a:extLst>
          </p:cNvPr>
          <p:cNvSpPr>
            <a:spLocks noGrp="1"/>
          </p:cNvSpPr>
          <p:nvPr>
            <p:ph type="title"/>
          </p:nvPr>
        </p:nvSpPr>
        <p:spPr/>
        <p:txBody>
          <a:bodyPr/>
          <a:lstStyle/>
          <a:p>
            <a:r>
              <a:rPr lang="en-US" dirty="0"/>
              <a:t>Particle Beam Optics</a:t>
            </a:r>
          </a:p>
        </p:txBody>
      </p:sp>
      <p:sp>
        <p:nvSpPr>
          <p:cNvPr id="3" name="Slide Number Placeholder 2">
            <a:extLst>
              <a:ext uri="{FF2B5EF4-FFF2-40B4-BE49-F238E27FC236}">
                <a16:creationId xmlns:a16="http://schemas.microsoft.com/office/drawing/2014/main" id="{681C02A1-4A5F-43FC-1381-CE4BA567DBCE}"/>
              </a:ext>
            </a:extLst>
          </p:cNvPr>
          <p:cNvSpPr>
            <a:spLocks noGrp="1"/>
          </p:cNvSpPr>
          <p:nvPr>
            <p:ph type="sldNum" sz="quarter" idx="10"/>
          </p:nvPr>
        </p:nvSpPr>
        <p:spPr/>
        <p:txBody>
          <a:bodyPr/>
          <a:lstStyle/>
          <a:p>
            <a:fld id="{DF69D58E-C59B-4BE3-83E0-B1C1287A8E5B}" type="slidenum">
              <a:rPr lang="en-US" smtClean="0"/>
              <a:pPr/>
              <a:t>17</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D32DC20-A238-5C7F-B1EB-651BB24C7F70}"/>
                  </a:ext>
                </a:extLst>
              </p:cNvPr>
              <p:cNvSpPr txBox="1"/>
              <p:nvPr/>
            </p:nvSpPr>
            <p:spPr>
              <a:xfrm>
                <a:off x="748884" y="1265965"/>
                <a:ext cx="2222916" cy="791435"/>
              </a:xfrm>
              <a:prstGeom prst="rect">
                <a:avLst/>
              </a:prstGeom>
              <a:noFill/>
            </p:spPr>
            <p:txBody>
              <a:bodyPr wrap="none" rtlCol="0">
                <a:spAutoFit/>
              </a:bodyPr>
              <a:lstStyle/>
              <a:p>
                <a:pPr>
                  <a:spcAft>
                    <a:spcPts val="600"/>
                  </a:spcAft>
                </a:pPr>
                <a:r>
                  <a:rPr lang="en-US" dirty="0"/>
                  <a:t>Lorentz Force:</a:t>
                </a:r>
              </a:p>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𝐹</m:t>
                          </m:r>
                        </m:e>
                      </m:acc>
                      <m:r>
                        <a:rPr lang="en-US" sz="2000" b="0" i="1" dirty="0" smtClean="0">
                          <a:latin typeface="Cambria Math" panose="02040503050406030204" pitchFamily="18" charset="0"/>
                        </a:rPr>
                        <m:t>=</m:t>
                      </m:r>
                      <m:r>
                        <a:rPr lang="en-US" sz="2000" b="0" i="1" dirty="0" smtClean="0">
                          <a:latin typeface="Cambria Math" panose="02040503050406030204" pitchFamily="18" charset="0"/>
                        </a:rPr>
                        <m:t>𝑒</m:t>
                      </m:r>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𝐸</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𝑣</m:t>
                          </m:r>
                        </m:e>
                      </m:acc>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𝐵</m:t>
                          </m:r>
                        </m:e>
                      </m:acc>
                      <m:r>
                        <a:rPr lang="en-US" sz="2000" b="0" i="1" dirty="0"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6D32DC20-A238-5C7F-B1EB-651BB24C7F70}"/>
                  </a:ext>
                </a:extLst>
              </p:cNvPr>
              <p:cNvSpPr txBox="1">
                <a:spLocks noRot="1" noChangeAspect="1" noMove="1" noResize="1" noEditPoints="1" noAdjustHandles="1" noChangeArrowheads="1" noChangeShapeType="1" noTextEdit="1"/>
              </p:cNvSpPr>
              <p:nvPr/>
            </p:nvSpPr>
            <p:spPr>
              <a:xfrm>
                <a:off x="748884" y="1265965"/>
                <a:ext cx="2222916" cy="791435"/>
              </a:xfrm>
              <a:prstGeom prst="rect">
                <a:avLst/>
              </a:prstGeom>
              <a:blipFill>
                <a:blip r:embed="rId2"/>
                <a:stretch>
                  <a:fillRect l="-2466" t="-4615" b="-69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337F1303-B1F7-2719-2BB1-CED1D598A9CB}"/>
              </a:ext>
            </a:extLst>
          </p:cNvPr>
          <p:cNvSpPr/>
          <p:nvPr/>
        </p:nvSpPr>
        <p:spPr>
          <a:xfrm>
            <a:off x="1392936" y="2895600"/>
            <a:ext cx="2743200" cy="2743200"/>
          </a:xfrm>
          <a:prstGeom prst="roundRect">
            <a:avLst>
              <a:gd name="adj" fmla="val 3879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a:extLst>
              <a:ext uri="{FF2B5EF4-FFF2-40B4-BE49-F238E27FC236}">
                <a16:creationId xmlns:a16="http://schemas.microsoft.com/office/drawing/2014/main" id="{E6C6E777-2974-BD03-7A79-CDFFEB5B144A}"/>
              </a:ext>
            </a:extLst>
          </p:cNvPr>
          <p:cNvSpPr/>
          <p:nvPr/>
        </p:nvSpPr>
        <p:spPr>
          <a:xfrm rot="5400000">
            <a:off x="227076" y="3451860"/>
            <a:ext cx="960120" cy="1371600"/>
          </a:xfrm>
          <a:prstGeom prst="arc">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B0FFD7A3-94BF-7742-7C42-FDFDCCDC6C82}"/>
              </a:ext>
            </a:extLst>
          </p:cNvPr>
          <p:cNvSpPr/>
          <p:nvPr/>
        </p:nvSpPr>
        <p:spPr>
          <a:xfrm>
            <a:off x="2514600" y="2743200"/>
            <a:ext cx="457200" cy="304800"/>
          </a:xfrm>
          <a:prstGeom prst="rect">
            <a:avLst/>
          </a:prstGeom>
          <a:noFill/>
          <a:ln w="2857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327F591-0276-CDB2-7B1B-8D86D61A6557}"/>
              </a:ext>
            </a:extLst>
          </p:cNvPr>
          <p:cNvGrpSpPr/>
          <p:nvPr/>
        </p:nvGrpSpPr>
        <p:grpSpPr>
          <a:xfrm>
            <a:off x="1392937" y="2870105"/>
            <a:ext cx="2768695" cy="2792719"/>
            <a:chOff x="1392937" y="2870105"/>
            <a:chExt cx="2768695" cy="2792719"/>
          </a:xfrm>
        </p:grpSpPr>
        <p:sp>
          <p:nvSpPr>
            <p:cNvPr id="9" name="Flowchart: Manual Operation 8">
              <a:extLst>
                <a:ext uri="{FF2B5EF4-FFF2-40B4-BE49-F238E27FC236}">
                  <a16:creationId xmlns:a16="http://schemas.microsoft.com/office/drawing/2014/main" id="{56865679-61A1-04A2-AE15-A1E366B39D89}"/>
                </a:ext>
              </a:extLst>
            </p:cNvPr>
            <p:cNvSpPr/>
            <p:nvPr/>
          </p:nvSpPr>
          <p:spPr>
            <a:xfrm rot="1800000">
              <a:off x="3375606"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3EA4618B-470A-A468-6AB9-0FE2092B06AC}"/>
                </a:ext>
              </a:extLst>
            </p:cNvPr>
            <p:cNvSpPr/>
            <p:nvPr/>
          </p:nvSpPr>
          <p:spPr>
            <a:xfrm rot="3600000">
              <a:off x="3765007"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95639796-FA1B-04FC-9AF5-FF8CF1A638DE}"/>
                </a:ext>
              </a:extLst>
            </p:cNvPr>
            <p:cNvSpPr/>
            <p:nvPr/>
          </p:nvSpPr>
          <p:spPr>
            <a:xfrm rot="19800000" flipV="1">
              <a:off x="3374136"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3EEFD4CB-1BF1-4660-F8F1-92C39E359483}"/>
                </a:ext>
              </a:extLst>
            </p:cNvPr>
            <p:cNvSpPr/>
            <p:nvPr/>
          </p:nvSpPr>
          <p:spPr>
            <a:xfrm rot="18000000" flipV="1">
              <a:off x="3763537"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0EC1BB4C-FFDE-1FFD-96EE-E3135551C486}"/>
                </a:ext>
              </a:extLst>
            </p:cNvPr>
            <p:cNvSpPr/>
            <p:nvPr/>
          </p:nvSpPr>
          <p:spPr>
            <a:xfrm rot="19800000" flipH="1">
              <a:off x="1690513" y="28701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6EAC245E-8846-0CF4-4216-DFD0A708B78B}"/>
                </a:ext>
              </a:extLst>
            </p:cNvPr>
            <p:cNvSpPr/>
            <p:nvPr/>
          </p:nvSpPr>
          <p:spPr>
            <a:xfrm rot="18000000" flipH="1">
              <a:off x="1301112" y="3259505"/>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B0E77D98-2129-3A75-9B26-81B2BF36EEBC}"/>
                </a:ext>
              </a:extLst>
            </p:cNvPr>
            <p:cNvSpPr/>
            <p:nvPr/>
          </p:nvSpPr>
          <p:spPr>
            <a:xfrm rot="1800000" flipH="1" flipV="1">
              <a:off x="1691983" y="53580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a:extLst>
                <a:ext uri="{FF2B5EF4-FFF2-40B4-BE49-F238E27FC236}">
                  <a16:creationId xmlns:a16="http://schemas.microsoft.com/office/drawing/2014/main" id="{09F3B23D-84D8-20F4-EA92-479B72CC4D1B}"/>
                </a:ext>
              </a:extLst>
            </p:cNvPr>
            <p:cNvSpPr/>
            <p:nvPr/>
          </p:nvSpPr>
          <p:spPr>
            <a:xfrm rot="3600000" flipH="1" flipV="1">
              <a:off x="1302582" y="4968624"/>
              <a:ext cx="488449" cy="304800"/>
            </a:xfrm>
            <a:prstGeom prst="flowChartManualOperation">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42EAB63-4ED6-342B-CD69-827EAF41BAEE}"/>
              </a:ext>
            </a:extLst>
          </p:cNvPr>
          <p:cNvSpPr/>
          <p:nvPr/>
        </p:nvSpPr>
        <p:spPr>
          <a:xfrm>
            <a:off x="3992880" y="4130040"/>
            <a:ext cx="274320" cy="27432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DE7AAF7-2793-822D-5FC4-88CCE2BD1D98}"/>
              </a:ext>
            </a:extLst>
          </p:cNvPr>
          <p:cNvGrpSpPr/>
          <p:nvPr/>
        </p:nvGrpSpPr>
        <p:grpSpPr>
          <a:xfrm>
            <a:off x="1219201" y="2743200"/>
            <a:ext cx="3047999" cy="3048000"/>
            <a:chOff x="1219201" y="2743200"/>
            <a:chExt cx="3047999" cy="3048000"/>
          </a:xfrm>
        </p:grpSpPr>
        <p:sp>
          <p:nvSpPr>
            <p:cNvPr id="27" name="Rectangle 26">
              <a:extLst>
                <a:ext uri="{FF2B5EF4-FFF2-40B4-BE49-F238E27FC236}">
                  <a16:creationId xmlns:a16="http://schemas.microsoft.com/office/drawing/2014/main" id="{12BF423A-A14D-EC95-2128-4EA1AFE0BF00}"/>
                </a:ext>
              </a:extLst>
            </p:cNvPr>
            <p:cNvSpPr/>
            <p:nvPr/>
          </p:nvSpPr>
          <p:spPr>
            <a:xfrm>
              <a:off x="228600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41D68C-C547-A865-7E7E-6FD036B941DB}"/>
                </a:ext>
              </a:extLst>
            </p:cNvPr>
            <p:cNvSpPr/>
            <p:nvPr/>
          </p:nvSpPr>
          <p:spPr>
            <a:xfrm>
              <a:off x="3017520" y="54864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FB136D-D641-12E4-275B-74A5FAF4D4FF}"/>
                </a:ext>
              </a:extLst>
            </p:cNvPr>
            <p:cNvSpPr/>
            <p:nvPr/>
          </p:nvSpPr>
          <p:spPr>
            <a:xfrm>
              <a:off x="228600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0602F9-E6FA-D429-81C1-B03E0466461E}"/>
                </a:ext>
              </a:extLst>
            </p:cNvPr>
            <p:cNvSpPr/>
            <p:nvPr/>
          </p:nvSpPr>
          <p:spPr>
            <a:xfrm>
              <a:off x="3017520" y="274320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B2FBAD4-D08A-0393-B6EA-CB65283BD587}"/>
                </a:ext>
              </a:extLst>
            </p:cNvPr>
            <p:cNvSpPr/>
            <p:nvPr/>
          </p:nvSpPr>
          <p:spPr>
            <a:xfrm rot="16200000">
              <a:off x="1280161"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CADB63-FF69-46AD-C8D2-A51CA6F5972E}"/>
                </a:ext>
              </a:extLst>
            </p:cNvPr>
            <p:cNvSpPr/>
            <p:nvPr/>
          </p:nvSpPr>
          <p:spPr>
            <a:xfrm rot="16200000">
              <a:off x="1280161"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DDA70DC-5660-C1F8-1B2D-7F66B2886A6A}"/>
                </a:ext>
              </a:extLst>
            </p:cNvPr>
            <p:cNvSpPr/>
            <p:nvPr/>
          </p:nvSpPr>
          <p:spPr>
            <a:xfrm rot="16200000">
              <a:off x="4023360" y="448056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2C054A-450E-3DDD-A0CD-A463D83684F4}"/>
                </a:ext>
              </a:extLst>
            </p:cNvPr>
            <p:cNvSpPr/>
            <p:nvPr/>
          </p:nvSpPr>
          <p:spPr>
            <a:xfrm rot="16200000">
              <a:off x="4023360" y="3749040"/>
              <a:ext cx="182880" cy="304800"/>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A02AB50-A68D-250D-E9AE-16670EDB97BD}"/>
              </a:ext>
            </a:extLst>
          </p:cNvPr>
          <p:cNvSpPr txBox="1"/>
          <p:nvPr/>
        </p:nvSpPr>
        <p:spPr>
          <a:xfrm>
            <a:off x="233777" y="4157246"/>
            <a:ext cx="909223" cy="338554"/>
          </a:xfrm>
          <a:prstGeom prst="rect">
            <a:avLst/>
          </a:prstGeom>
          <a:noFill/>
        </p:spPr>
        <p:txBody>
          <a:bodyPr wrap="none" rtlCol="0">
            <a:spAutoFit/>
          </a:bodyPr>
          <a:lstStyle/>
          <a:p>
            <a:r>
              <a:rPr lang="en-US" sz="1600" dirty="0"/>
              <a:t>injection</a:t>
            </a:r>
          </a:p>
        </p:txBody>
      </p:sp>
      <p:sp>
        <p:nvSpPr>
          <p:cNvPr id="40" name="TextBox 39">
            <a:extLst>
              <a:ext uri="{FF2B5EF4-FFF2-40B4-BE49-F238E27FC236}">
                <a16:creationId xmlns:a16="http://schemas.microsoft.com/office/drawing/2014/main" id="{5D54F802-FDD5-CCCD-C21E-46B111FA3ABC}"/>
              </a:ext>
            </a:extLst>
          </p:cNvPr>
          <p:cNvSpPr txBox="1"/>
          <p:nvPr/>
        </p:nvSpPr>
        <p:spPr>
          <a:xfrm>
            <a:off x="2149970" y="2286000"/>
            <a:ext cx="1202830" cy="338554"/>
          </a:xfrm>
          <a:prstGeom prst="rect">
            <a:avLst/>
          </a:prstGeom>
          <a:noFill/>
        </p:spPr>
        <p:txBody>
          <a:bodyPr wrap="none" rtlCol="0">
            <a:spAutoFit/>
          </a:bodyPr>
          <a:lstStyle/>
          <a:p>
            <a:r>
              <a:rPr lang="en-US" sz="1600" dirty="0">
                <a:solidFill>
                  <a:srgbClr val="00B050"/>
                </a:solidFill>
              </a:rPr>
              <a:t>acceleration</a:t>
            </a:r>
          </a:p>
        </p:txBody>
      </p:sp>
      <p:sp>
        <p:nvSpPr>
          <p:cNvPr id="41" name="TextBox 40">
            <a:extLst>
              <a:ext uri="{FF2B5EF4-FFF2-40B4-BE49-F238E27FC236}">
                <a16:creationId xmlns:a16="http://schemas.microsoft.com/office/drawing/2014/main" id="{83132517-C73A-3550-62DD-5F8023C37DBC}"/>
              </a:ext>
            </a:extLst>
          </p:cNvPr>
          <p:cNvSpPr txBox="1"/>
          <p:nvPr/>
        </p:nvSpPr>
        <p:spPr>
          <a:xfrm>
            <a:off x="2895600" y="4081046"/>
            <a:ext cx="1141466" cy="338554"/>
          </a:xfrm>
          <a:prstGeom prst="rect">
            <a:avLst/>
          </a:prstGeom>
          <a:noFill/>
        </p:spPr>
        <p:txBody>
          <a:bodyPr wrap="none" rtlCol="0">
            <a:spAutoFit/>
          </a:bodyPr>
          <a:lstStyle/>
          <a:p>
            <a:r>
              <a:rPr lang="en-US" sz="1600" dirty="0">
                <a:solidFill>
                  <a:srgbClr val="FF0000"/>
                </a:solidFill>
              </a:rPr>
              <a:t>experiment</a:t>
            </a:r>
          </a:p>
        </p:txBody>
      </p:sp>
      <p:sp>
        <p:nvSpPr>
          <p:cNvPr id="42" name="TextBox 41">
            <a:extLst>
              <a:ext uri="{FF2B5EF4-FFF2-40B4-BE49-F238E27FC236}">
                <a16:creationId xmlns:a16="http://schemas.microsoft.com/office/drawing/2014/main" id="{D5D56733-8D8C-059E-D8D4-CF3C8B6BF69F}"/>
              </a:ext>
            </a:extLst>
          </p:cNvPr>
          <p:cNvSpPr txBox="1"/>
          <p:nvPr/>
        </p:nvSpPr>
        <p:spPr>
          <a:xfrm>
            <a:off x="1752600" y="3242846"/>
            <a:ext cx="1465979" cy="338554"/>
          </a:xfrm>
          <a:prstGeom prst="rect">
            <a:avLst/>
          </a:prstGeom>
          <a:noFill/>
        </p:spPr>
        <p:txBody>
          <a:bodyPr wrap="none" rtlCol="0">
            <a:spAutoFit/>
          </a:bodyPr>
          <a:lstStyle/>
          <a:p>
            <a:r>
              <a:rPr lang="en-US" sz="1600" dirty="0">
                <a:solidFill>
                  <a:srgbClr val="0000FF"/>
                </a:solidFill>
              </a:rPr>
              <a:t>dipole magnets</a:t>
            </a:r>
          </a:p>
        </p:txBody>
      </p:sp>
      <p:sp>
        <p:nvSpPr>
          <p:cNvPr id="43" name="TextBox 42">
            <a:extLst>
              <a:ext uri="{FF2B5EF4-FFF2-40B4-BE49-F238E27FC236}">
                <a16:creationId xmlns:a16="http://schemas.microsoft.com/office/drawing/2014/main" id="{4BBA71DB-B218-F5DB-7104-9CBDFA1AAEBF}"/>
              </a:ext>
            </a:extLst>
          </p:cNvPr>
          <p:cNvSpPr txBox="1"/>
          <p:nvPr/>
        </p:nvSpPr>
        <p:spPr>
          <a:xfrm>
            <a:off x="2057400" y="5029200"/>
            <a:ext cx="1406667" cy="338554"/>
          </a:xfrm>
          <a:prstGeom prst="rect">
            <a:avLst/>
          </a:prstGeom>
          <a:noFill/>
        </p:spPr>
        <p:txBody>
          <a:bodyPr wrap="none" rtlCol="0">
            <a:spAutoFit/>
          </a:bodyPr>
          <a:lstStyle/>
          <a:p>
            <a:r>
              <a:rPr lang="en-US" sz="1600" dirty="0">
                <a:solidFill>
                  <a:srgbClr val="CC00CC"/>
                </a:solidFill>
              </a:rPr>
              <a:t>other magnets</a:t>
            </a:r>
          </a:p>
        </p:txBody>
      </p:sp>
      <p:sp>
        <p:nvSpPr>
          <p:cNvPr id="44" name="TextBox 43">
            <a:extLst>
              <a:ext uri="{FF2B5EF4-FFF2-40B4-BE49-F238E27FC236}">
                <a16:creationId xmlns:a16="http://schemas.microsoft.com/office/drawing/2014/main" id="{96635E24-A702-E657-570E-D421F71363CE}"/>
              </a:ext>
            </a:extLst>
          </p:cNvPr>
          <p:cNvSpPr txBox="1"/>
          <p:nvPr/>
        </p:nvSpPr>
        <p:spPr>
          <a:xfrm>
            <a:off x="5242878" y="1676400"/>
            <a:ext cx="6422399" cy="2139047"/>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We need to keep the particles on a circle.</a:t>
            </a:r>
          </a:p>
          <a:p>
            <a:pPr marL="285750" indent="-285750">
              <a:spcAft>
                <a:spcPts val="600"/>
              </a:spcAft>
              <a:buFont typeface="Arial" panose="020B0604020202020204" pitchFamily="34" charset="0"/>
              <a:buChar char="•"/>
            </a:pPr>
            <a:r>
              <a:rPr lang="en-US" dirty="0"/>
              <a:t>There is a closed orbit.</a:t>
            </a:r>
          </a:p>
          <a:p>
            <a:pPr marL="285750" indent="-285750">
              <a:spcAft>
                <a:spcPts val="600"/>
              </a:spcAft>
              <a:buFont typeface="Arial" panose="020B0604020202020204" pitchFamily="34" charset="0"/>
              <a:buChar char="•"/>
            </a:pPr>
            <a:r>
              <a:rPr lang="en-US" dirty="0"/>
              <a:t>Beam has a size and momentum spread.</a:t>
            </a:r>
          </a:p>
          <a:p>
            <a:pPr marL="285750" indent="-285750">
              <a:spcAft>
                <a:spcPts val="600"/>
              </a:spcAft>
              <a:buFont typeface="Arial" panose="020B0604020202020204" pitchFamily="34" charset="0"/>
              <a:buChar char="•"/>
            </a:pPr>
            <a:r>
              <a:rPr lang="en-US" dirty="0"/>
              <a:t>Particles oscillate around the closed orbit (</a:t>
            </a:r>
            <a:r>
              <a:rPr lang="en-US" dirty="0" err="1"/>
              <a:t>betatron</a:t>
            </a:r>
            <a:r>
              <a:rPr lang="en-US" dirty="0"/>
              <a:t> oscillation).</a:t>
            </a:r>
          </a:p>
          <a:p>
            <a:pPr marL="285750" indent="-285750">
              <a:spcAft>
                <a:spcPts val="600"/>
              </a:spcAft>
              <a:buFont typeface="Arial" panose="020B0604020202020204" pitchFamily="34" charset="0"/>
              <a:buChar char="•"/>
            </a:pPr>
            <a:r>
              <a:rPr lang="en-US" dirty="0"/>
              <a:t>Periodicity can lead to resonances and beam instability.</a:t>
            </a:r>
          </a:p>
          <a:p>
            <a:pPr marL="285750" indent="-285750">
              <a:spcAft>
                <a:spcPts val="600"/>
              </a:spcAft>
              <a:buFont typeface="Arial" panose="020B0604020202020204" pitchFamily="34" charset="0"/>
              <a:buChar char="•"/>
            </a:pPr>
            <a:r>
              <a:rPr lang="en-US" dirty="0"/>
              <a:t>The magnetic moment of particles </a:t>
            </a:r>
            <a:r>
              <a:rPr lang="en-US" dirty="0" err="1"/>
              <a:t>precesses</a:t>
            </a:r>
            <a:r>
              <a:rPr lang="en-US" dirty="0"/>
              <a:t> in magnetic fields.</a:t>
            </a:r>
          </a:p>
        </p:txBody>
      </p:sp>
      <p:pic>
        <p:nvPicPr>
          <p:cNvPr id="1026" name="Picture 2">
            <a:extLst>
              <a:ext uri="{FF2B5EF4-FFF2-40B4-BE49-F238E27FC236}">
                <a16:creationId xmlns:a16="http://schemas.microsoft.com/office/drawing/2014/main" id="{118AB8AF-490D-A976-8130-AE9E4D74D2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4950" y="4267200"/>
            <a:ext cx="2000250" cy="1619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DA4F761-36CB-3434-BA0A-529E1E9C44C9}"/>
                  </a:ext>
                </a:extLst>
              </p:cNvPr>
              <p:cNvSpPr txBox="1"/>
              <p:nvPr/>
            </p:nvSpPr>
            <p:spPr>
              <a:xfrm>
                <a:off x="7642193" y="4299813"/>
                <a:ext cx="3864007" cy="1592552"/>
              </a:xfrm>
              <a:prstGeom prst="rect">
                <a:avLst/>
              </a:prstGeom>
              <a:noFill/>
            </p:spPr>
            <p:txBody>
              <a:bodyPr wrap="none" lIns="0" tIns="0" rIns="0" bIns="0" rtlCol="0">
                <a:spAutoFit/>
              </a:bodyPr>
              <a:lstStyle/>
              <a:p>
                <a:pPr>
                  <a:spcAft>
                    <a:spcPts val="1200"/>
                  </a:spcAft>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d>
                        <m:dPr>
                          <m:begChr m:val="["/>
                          <m:endChr m:val="]"/>
                          <m:ctrlPr>
                            <a:rPr lang="en-US" i="1">
                              <a:latin typeface="Cambria Math" panose="02040503050406030204" pitchFamily="18" charset="0"/>
                            </a:rPr>
                          </m:ctrlPr>
                        </m:dPr>
                        <m:e>
                          <m:r>
                            <a:rPr lang="en-US" i="1">
                              <a:latin typeface="Cambria Math" panose="02040503050406030204" pitchFamily="18" charset="0"/>
                            </a:rPr>
                            <m:t>𝐺</m:t>
                          </m:r>
                          <m:r>
                            <a:rPr lang="en-US" i="1">
                              <a:latin typeface="Cambria Math" panose="02040503050406030204" pitchFamily="18" charset="0"/>
                            </a:rPr>
                            <m:t>𝛾</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𝐺</m:t>
                              </m:r>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oMath>
                  </m:oMathPara>
                </a14:m>
                <a:endParaRPr lang="en-US" dirty="0"/>
              </a:p>
              <a:p>
                <a:pPr>
                  <a:spcAft>
                    <a:spcPts val="1200"/>
                  </a:spcAf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𝑣</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𝑣</m:t>
                          </m:r>
                        </m:e>
                      </m:acc>
                    </m:oMath>
                  </m:oMathPara>
                </a14:m>
                <a:endParaRPr lang="en-US" dirty="0"/>
              </a:p>
            </p:txBody>
          </p:sp>
        </mc:Choice>
        <mc:Fallback xmlns="">
          <p:sp>
            <p:nvSpPr>
              <p:cNvPr id="46" name="TextBox 45">
                <a:extLst>
                  <a:ext uri="{FF2B5EF4-FFF2-40B4-BE49-F238E27FC236}">
                    <a16:creationId xmlns:a16="http://schemas.microsoft.com/office/drawing/2014/main" id="{BDA4F761-36CB-3434-BA0A-529E1E9C44C9}"/>
                  </a:ext>
                </a:extLst>
              </p:cNvPr>
              <p:cNvSpPr txBox="1">
                <a:spLocks noRot="1" noChangeAspect="1" noMove="1" noResize="1" noEditPoints="1" noAdjustHandles="1" noChangeArrowheads="1" noChangeShapeType="1" noTextEdit="1"/>
              </p:cNvSpPr>
              <p:nvPr/>
            </p:nvSpPr>
            <p:spPr>
              <a:xfrm>
                <a:off x="7642193" y="4299813"/>
                <a:ext cx="3864007" cy="159255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1989C66-9A48-F6EA-F5C3-C12BB2B2598C}"/>
                  </a:ext>
                </a:extLst>
              </p:cNvPr>
              <p:cNvSpPr txBox="1"/>
              <p:nvPr/>
            </p:nvSpPr>
            <p:spPr>
              <a:xfrm>
                <a:off x="10591800" y="6059269"/>
                <a:ext cx="1064009" cy="646331"/>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𝐺</m:t>
                      </m:r>
                      <m:r>
                        <a:rPr lang="en-US" sz="1600" i="1">
                          <a:latin typeface="Cambria Math" panose="02040503050406030204" pitchFamily="18" charset="0"/>
                        </a:rPr>
                        <m:t>=1.7928</m:t>
                      </m:r>
                    </m:oMath>
                  </m:oMathPara>
                </a14:m>
                <a:endParaRPr lang="en-US" sz="1600" dirty="0"/>
              </a:p>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𝛾</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𝑚</m:t>
                      </m:r>
                    </m:oMath>
                  </m:oMathPara>
                </a14:m>
                <a:endParaRPr lang="en-US" sz="1600" dirty="0"/>
              </a:p>
            </p:txBody>
          </p:sp>
        </mc:Choice>
        <mc:Fallback xmlns="">
          <p:sp>
            <p:nvSpPr>
              <p:cNvPr id="47" name="TextBox 46">
                <a:extLst>
                  <a:ext uri="{FF2B5EF4-FFF2-40B4-BE49-F238E27FC236}">
                    <a16:creationId xmlns:a16="http://schemas.microsoft.com/office/drawing/2014/main" id="{51989C66-9A48-F6EA-F5C3-C12BB2B2598C}"/>
                  </a:ext>
                </a:extLst>
              </p:cNvPr>
              <p:cNvSpPr txBox="1">
                <a:spLocks noRot="1" noChangeAspect="1" noMove="1" noResize="1" noEditPoints="1" noAdjustHandles="1" noChangeArrowheads="1" noChangeShapeType="1" noTextEdit="1"/>
              </p:cNvSpPr>
              <p:nvPr/>
            </p:nvSpPr>
            <p:spPr>
              <a:xfrm>
                <a:off x="10591800" y="6059269"/>
                <a:ext cx="1064009" cy="646331"/>
              </a:xfrm>
              <a:prstGeom prst="rect">
                <a:avLst/>
              </a:prstGeom>
              <a:blipFill>
                <a:blip r:embed="rId5"/>
                <a:stretch>
                  <a:fillRect l="-4023" r="-3448"/>
                </a:stretch>
              </a:blipFill>
            </p:spPr>
            <p:txBody>
              <a:bodyPr/>
              <a:lstStyle/>
              <a:p>
                <a:r>
                  <a:rPr lang="en-US">
                    <a:noFill/>
                  </a:rPr>
                  <a:t> </a:t>
                </a:r>
              </a:p>
            </p:txBody>
          </p:sp>
        </mc:Fallback>
      </mc:AlternateContent>
    </p:spTree>
    <p:extLst>
      <p:ext uri="{BB962C8B-B14F-4D97-AF65-F5344CB8AC3E}">
        <p14:creationId xmlns:p14="http://schemas.microsoft.com/office/powerpoint/2010/main" val="3019088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07E80-5CB3-D8F8-8DE7-A616026DEA47}"/>
              </a:ext>
            </a:extLst>
          </p:cNvPr>
          <p:cNvSpPr>
            <a:spLocks noGrp="1"/>
          </p:cNvSpPr>
          <p:nvPr>
            <p:ph type="title"/>
          </p:nvPr>
        </p:nvSpPr>
        <p:spPr/>
        <p:txBody>
          <a:bodyPr/>
          <a:lstStyle/>
          <a:p>
            <a:r>
              <a:rPr lang="en-US" dirty="0"/>
              <a:t>Depolarizing Resonances</a:t>
            </a:r>
          </a:p>
        </p:txBody>
      </p:sp>
      <p:sp>
        <p:nvSpPr>
          <p:cNvPr id="3" name="Slide Number Placeholder 2">
            <a:extLst>
              <a:ext uri="{FF2B5EF4-FFF2-40B4-BE49-F238E27FC236}">
                <a16:creationId xmlns:a16="http://schemas.microsoft.com/office/drawing/2014/main" id="{A32C3500-05A0-3A84-B573-F12E33A9B1F7}"/>
              </a:ext>
            </a:extLst>
          </p:cNvPr>
          <p:cNvSpPr>
            <a:spLocks noGrp="1"/>
          </p:cNvSpPr>
          <p:nvPr>
            <p:ph type="sldNum" sz="quarter" idx="10"/>
          </p:nvPr>
        </p:nvSpPr>
        <p:spPr/>
        <p:txBody>
          <a:bodyPr/>
          <a:lstStyle/>
          <a:p>
            <a:fld id="{DF69D58E-C59B-4BE3-83E0-B1C1287A8E5B}" type="slidenum">
              <a:rPr lang="en-US" smtClean="0"/>
              <a:pPr/>
              <a:t>18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8F40FE-D1E1-AAD1-8768-7584DD3A2A28}"/>
                  </a:ext>
                </a:extLst>
              </p:cNvPr>
              <p:cNvSpPr txBox="1"/>
              <p:nvPr/>
            </p:nvSpPr>
            <p:spPr>
              <a:xfrm>
                <a:off x="609600" y="1836448"/>
                <a:ext cx="3864007" cy="1592552"/>
              </a:xfrm>
              <a:prstGeom prst="rect">
                <a:avLst/>
              </a:prstGeom>
              <a:noFill/>
            </p:spPr>
            <p:txBody>
              <a:bodyPr wrap="none" lIns="0" tIns="0" rIns="0" bIns="0" rtlCol="0">
                <a:spAutoFit/>
              </a:bodyPr>
              <a:lstStyle/>
              <a:p>
                <a:pPr>
                  <a:spcAft>
                    <a:spcPts val="1200"/>
                  </a:spcAft>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d>
                        <m:dPr>
                          <m:begChr m:val="["/>
                          <m:endChr m:val="]"/>
                          <m:ctrlPr>
                            <a:rPr lang="en-US" i="1">
                              <a:latin typeface="Cambria Math" panose="02040503050406030204" pitchFamily="18" charset="0"/>
                            </a:rPr>
                          </m:ctrlPr>
                        </m:dPr>
                        <m:e>
                          <m:r>
                            <a:rPr lang="en-US" i="1">
                              <a:latin typeface="Cambria Math" panose="02040503050406030204" pitchFamily="18" charset="0"/>
                            </a:rPr>
                            <m:t>𝐺</m:t>
                          </m:r>
                          <m:r>
                            <a:rPr lang="en-US" i="1">
                              <a:latin typeface="Cambria Math" panose="02040503050406030204" pitchFamily="18" charset="0"/>
                            </a:rPr>
                            <m:t>𝛾</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𝐺</m:t>
                              </m:r>
                            </m:e>
                          </m:d>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𝐵</m:t>
                                  </m:r>
                                </m:e>
                              </m:acc>
                            </m:e>
                            <m:sub>
                              <m:r>
                                <a:rPr lang="en-US" i="1">
                                  <a:latin typeface="Cambria Math" panose="02040503050406030204" pitchFamily="18" charset="0"/>
                                </a:rPr>
                                <m:t>∥</m:t>
                              </m:r>
                            </m:sub>
                          </m:sSub>
                        </m:e>
                      </m:d>
                      <m:r>
                        <a:rPr lang="en-US" i="1">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𝑆</m:t>
                          </m:r>
                        </m:e>
                      </m:acc>
                    </m:oMath>
                  </m:oMathPara>
                </a14:m>
                <a:endParaRPr lang="en-US" dirty="0"/>
              </a:p>
              <a:p>
                <a:pPr>
                  <a:spcAft>
                    <a:spcPts val="1200"/>
                  </a:spcAf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𝑣</m:t>
                              </m:r>
                            </m:e>
                          </m:acc>
                        </m:num>
                        <m:den>
                          <m:r>
                            <a:rPr lang="en-US" i="1">
                              <a:latin typeface="Cambria Math" panose="02040503050406030204" pitchFamily="18" charset="0"/>
                            </a:rPr>
                            <m:t>𝑑𝑡</m:t>
                          </m:r>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num>
                            <m:den>
                              <m:r>
                                <a:rPr lang="en-US" i="1">
                                  <a:latin typeface="Cambria Math" panose="02040503050406030204" pitchFamily="18" charset="0"/>
                                </a:rPr>
                                <m:t>𝛾</m:t>
                              </m:r>
                              <m:r>
                                <a:rPr lang="en-US" i="1">
                                  <a:latin typeface="Cambria Math" panose="02040503050406030204" pitchFamily="18" charset="0"/>
                                </a:rPr>
                                <m:t>𝑚</m:t>
                              </m:r>
                            </m:den>
                          </m:f>
                        </m:e>
                      </m:d>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𝑣</m:t>
                          </m:r>
                        </m:e>
                      </m:acc>
                    </m:oMath>
                  </m:oMathPara>
                </a14:m>
                <a:endParaRPr lang="en-US" dirty="0"/>
              </a:p>
            </p:txBody>
          </p:sp>
        </mc:Choice>
        <mc:Fallback xmlns="">
          <p:sp>
            <p:nvSpPr>
              <p:cNvPr id="6" name="TextBox 5">
                <a:extLst>
                  <a:ext uri="{FF2B5EF4-FFF2-40B4-BE49-F238E27FC236}">
                    <a16:creationId xmlns:a16="http://schemas.microsoft.com/office/drawing/2014/main" id="{F48F40FE-D1E1-AAD1-8768-7584DD3A2A28}"/>
                  </a:ext>
                </a:extLst>
              </p:cNvPr>
              <p:cNvSpPr txBox="1">
                <a:spLocks noRot="1" noChangeAspect="1" noMove="1" noResize="1" noEditPoints="1" noAdjustHandles="1" noChangeArrowheads="1" noChangeShapeType="1" noTextEdit="1"/>
              </p:cNvSpPr>
              <p:nvPr/>
            </p:nvSpPr>
            <p:spPr>
              <a:xfrm>
                <a:off x="609600" y="1836448"/>
                <a:ext cx="3864007" cy="159255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1CC9A3-C532-70C8-EE2D-0643DAAF6749}"/>
                  </a:ext>
                </a:extLst>
              </p:cNvPr>
              <p:cNvSpPr txBox="1"/>
              <p:nvPr/>
            </p:nvSpPr>
            <p:spPr>
              <a:xfrm>
                <a:off x="4572000" y="3105834"/>
                <a:ext cx="1064009" cy="646331"/>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𝐺</m:t>
                      </m:r>
                      <m:r>
                        <a:rPr lang="en-US" sz="1600" i="1">
                          <a:latin typeface="Cambria Math" panose="02040503050406030204" pitchFamily="18" charset="0"/>
                        </a:rPr>
                        <m:t>=1.7928</m:t>
                      </m:r>
                    </m:oMath>
                  </m:oMathPara>
                </a14:m>
                <a:endParaRPr lang="en-US" sz="1600" dirty="0"/>
              </a:p>
              <a:p>
                <a:pPr>
                  <a:spcAft>
                    <a:spcPts val="600"/>
                  </a:spcAft>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𝛾</m:t>
                      </m:r>
                      <m:r>
                        <a:rPr lang="en-US" sz="1600" i="1">
                          <a:latin typeface="Cambria Math" panose="02040503050406030204" pitchFamily="18" charset="0"/>
                        </a:rPr>
                        <m:t>=</m:t>
                      </m:r>
                      <m:r>
                        <a:rPr lang="en-US" sz="1600" i="1">
                          <a:latin typeface="Cambria Math" panose="02040503050406030204" pitchFamily="18" charset="0"/>
                        </a:rPr>
                        <m:t>𝐸</m:t>
                      </m:r>
                      <m:r>
                        <a:rPr lang="en-US" sz="1600" i="1">
                          <a:latin typeface="Cambria Math" panose="02040503050406030204" pitchFamily="18" charset="0"/>
                        </a:rPr>
                        <m:t>/</m:t>
                      </m:r>
                      <m:r>
                        <a:rPr lang="en-US" sz="1600" i="1">
                          <a:latin typeface="Cambria Math" panose="02040503050406030204" pitchFamily="18" charset="0"/>
                        </a:rPr>
                        <m:t>𝑚</m:t>
                      </m:r>
                    </m:oMath>
                  </m:oMathPara>
                </a14:m>
                <a:endParaRPr lang="en-US" sz="1600" dirty="0"/>
              </a:p>
            </p:txBody>
          </p:sp>
        </mc:Choice>
        <mc:Fallback xmlns="">
          <p:sp>
            <p:nvSpPr>
              <p:cNvPr id="7" name="TextBox 6">
                <a:extLst>
                  <a:ext uri="{FF2B5EF4-FFF2-40B4-BE49-F238E27FC236}">
                    <a16:creationId xmlns:a16="http://schemas.microsoft.com/office/drawing/2014/main" id="{071CC9A3-C532-70C8-EE2D-0643DAAF6749}"/>
                  </a:ext>
                </a:extLst>
              </p:cNvPr>
              <p:cNvSpPr txBox="1">
                <a:spLocks noRot="1" noChangeAspect="1" noMove="1" noResize="1" noEditPoints="1" noAdjustHandles="1" noChangeArrowheads="1" noChangeShapeType="1" noTextEdit="1"/>
              </p:cNvSpPr>
              <p:nvPr/>
            </p:nvSpPr>
            <p:spPr>
              <a:xfrm>
                <a:off x="4572000" y="3105834"/>
                <a:ext cx="1064009" cy="646331"/>
              </a:xfrm>
              <a:prstGeom prst="rect">
                <a:avLst/>
              </a:prstGeom>
              <a:blipFill>
                <a:blip r:embed="rId3"/>
                <a:stretch>
                  <a:fillRect l="-3429" r="-285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52D3FD9-6B2B-4BE4-0F2A-4FE273CFCF23}"/>
              </a:ext>
            </a:extLst>
          </p:cNvPr>
          <p:cNvSpPr txBox="1"/>
          <p:nvPr/>
        </p:nvSpPr>
        <p:spPr>
          <a:xfrm>
            <a:off x="6553200" y="1752600"/>
            <a:ext cx="5029200" cy="1646605"/>
          </a:xfrm>
          <a:prstGeom prst="rect">
            <a:avLst/>
          </a:prstGeom>
          <a:noFill/>
        </p:spPr>
        <p:txBody>
          <a:bodyPr wrap="square" rtlCol="0">
            <a:spAutoFit/>
          </a:bodyPr>
          <a:lstStyle/>
          <a:p>
            <a:pPr>
              <a:spcAft>
                <a:spcPts val="600"/>
              </a:spcAft>
            </a:pPr>
            <a:r>
              <a:rPr lang="en-US" sz="1600" dirty="0"/>
              <a:t>L.H. Thomas “The kinematics of an electron with an axis.” </a:t>
            </a:r>
            <a:r>
              <a:rPr lang="en-US" sz="1600" i="1" dirty="0"/>
              <a:t>The London, Edinburgh, and Dublin Philosophical Magazine and Journal of Science</a:t>
            </a:r>
            <a:r>
              <a:rPr lang="en-US" sz="1600" dirty="0"/>
              <a:t> 3.13 (1927)</a:t>
            </a:r>
          </a:p>
          <a:p>
            <a:pPr>
              <a:spcAft>
                <a:spcPts val="600"/>
              </a:spcAft>
            </a:pPr>
            <a:r>
              <a:rPr lang="en-US" sz="1600" dirty="0"/>
              <a:t>V. </a:t>
            </a:r>
            <a:r>
              <a:rPr lang="en-US" sz="1600" dirty="0" err="1"/>
              <a:t>Bargmann</a:t>
            </a:r>
            <a:r>
              <a:rPr lang="en-US" sz="1600" dirty="0"/>
              <a:t>, L. Michel, and V.L. </a:t>
            </a:r>
            <a:r>
              <a:rPr lang="en-US" sz="1600" dirty="0" err="1"/>
              <a:t>Telegdi</a:t>
            </a:r>
            <a:r>
              <a:rPr lang="en-US" sz="1600" dirty="0"/>
              <a:t> “Precession of the polarization of particles moving in a homogeneous electromagnetic field.” </a:t>
            </a:r>
            <a:r>
              <a:rPr lang="en-US" sz="1600" i="1" dirty="0"/>
              <a:t>Physical Review Letters</a:t>
            </a:r>
            <a:r>
              <a:rPr lang="en-US" sz="1600" dirty="0"/>
              <a:t> 2.10 (1959)</a:t>
            </a:r>
          </a:p>
        </p:txBody>
      </p:sp>
      <p:sp>
        <p:nvSpPr>
          <p:cNvPr id="10" name="TextBox 9">
            <a:extLst>
              <a:ext uri="{FF2B5EF4-FFF2-40B4-BE49-F238E27FC236}">
                <a16:creationId xmlns:a16="http://schemas.microsoft.com/office/drawing/2014/main" id="{7CCC48A8-8A09-A52C-C7F5-82876F875778}"/>
              </a:ext>
            </a:extLst>
          </p:cNvPr>
          <p:cNvSpPr txBox="1"/>
          <p:nvPr/>
        </p:nvSpPr>
        <p:spPr>
          <a:xfrm>
            <a:off x="533400" y="1295400"/>
            <a:ext cx="2428357" cy="369332"/>
          </a:xfrm>
          <a:prstGeom prst="rect">
            <a:avLst/>
          </a:prstGeom>
          <a:noFill/>
        </p:spPr>
        <p:txBody>
          <a:bodyPr wrap="none" rtlCol="0">
            <a:spAutoFit/>
          </a:bodyPr>
          <a:lstStyle/>
          <a:p>
            <a:r>
              <a:rPr lang="en-US" b="1" u="sng" dirty="0"/>
              <a:t>Thomas-BMT equation: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D81647F-F409-4C46-B521-D78D66A821B4}"/>
                  </a:ext>
                </a:extLst>
              </p:cNvPr>
              <p:cNvSpPr txBox="1"/>
              <p:nvPr/>
            </p:nvSpPr>
            <p:spPr>
              <a:xfrm>
                <a:off x="457200" y="3962400"/>
                <a:ext cx="5486400" cy="251491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02060"/>
                    </a:solidFill>
                  </a:rPr>
                  <a:t>The spin tune </a:t>
                </a:r>
                <a14:m>
                  <m:oMath xmlns:m="http://schemas.openxmlformats.org/officeDocument/2006/math">
                    <m:sSub>
                      <m:sSubPr>
                        <m:ctrlPr>
                          <a:rPr lang="en-US" i="1" dirty="0" smtClean="0">
                            <a:solidFill>
                              <a:srgbClr val="002060"/>
                            </a:solidFill>
                            <a:latin typeface="Cambria Math" panose="02040503050406030204" pitchFamily="18" charset="0"/>
                          </a:rPr>
                        </m:ctrlPr>
                      </m:sSubPr>
                      <m:e>
                        <m:r>
                          <a:rPr lang="en-US" i="1" dirty="0" smtClean="0">
                            <a:solidFill>
                              <a:srgbClr val="002060"/>
                            </a:solidFill>
                            <a:latin typeface="Cambria Math" panose="02040503050406030204" pitchFamily="18" charset="0"/>
                          </a:rPr>
                          <m:t>𝑄</m:t>
                        </m:r>
                      </m:e>
                      <m:sub>
                        <m:r>
                          <a:rPr lang="en-US" i="1" dirty="0" smtClean="0">
                            <a:solidFill>
                              <a:srgbClr val="002060"/>
                            </a:solidFill>
                            <a:latin typeface="Cambria Math" panose="02040503050406030204" pitchFamily="18" charset="0"/>
                          </a:rPr>
                          <m:t>𝑠</m:t>
                        </m:r>
                      </m:sub>
                    </m:sSub>
                  </m:oMath>
                </a14:m>
                <a:r>
                  <a:rPr lang="en-US" dirty="0">
                    <a:solidFill>
                      <a:srgbClr val="002060"/>
                    </a:solidFill>
                  </a:rPr>
                  <a:t> is the number of precessions per revolution.</a:t>
                </a:r>
              </a:p>
              <a:p>
                <a:pPr marL="285750" indent="-285750">
                  <a:spcAft>
                    <a:spcPts val="600"/>
                  </a:spcAft>
                  <a:buFont typeface="Arial" panose="020B0604020202020204" pitchFamily="34" charset="0"/>
                  <a:buChar char="•"/>
                </a:pPr>
                <a:r>
                  <a:rPr lang="en-US" dirty="0">
                    <a:solidFill>
                      <a:srgbClr val="002060"/>
                    </a:solidFill>
                  </a:rPr>
                  <a:t>There are two types of depolarizing resonances</a:t>
                </a:r>
              </a:p>
              <a:p>
                <a:pPr marL="742950" lvl="1" indent="-285750">
                  <a:spcAft>
                    <a:spcPts val="600"/>
                  </a:spcAft>
                  <a:buFont typeface="Arial" panose="020B0604020202020204" pitchFamily="34" charset="0"/>
                  <a:buChar char="•"/>
                </a:pPr>
                <a:r>
                  <a:rPr lang="en-US" dirty="0">
                    <a:solidFill>
                      <a:srgbClr val="002060"/>
                    </a:solidFill>
                  </a:rPr>
                  <a:t>Intrinsic resonances</a:t>
                </a:r>
              </a:p>
              <a:p>
                <a:pPr lvl="1">
                  <a:spcAft>
                    <a:spcPts val="600"/>
                  </a:spcAft>
                </a:pPr>
                <a14:m>
                  <m:oMathPara xmlns:m="http://schemas.openxmlformats.org/officeDocument/2006/math">
                    <m:oMathParaPr>
                      <m:jc m:val="centerGroup"/>
                    </m:oMathParaPr>
                    <m:oMath xmlns:m="http://schemas.openxmlformats.org/officeDocument/2006/math">
                      <m:r>
                        <a:rPr lang="en-US" b="0" i="1" smtClean="0">
                          <a:solidFill>
                            <a:srgbClr val="002060"/>
                          </a:solidFill>
                          <a:latin typeface="Cambria Math" panose="02040503050406030204" pitchFamily="18" charset="0"/>
                        </a:rPr>
                        <m:t>𝛾</m:t>
                      </m:r>
                      <m:r>
                        <a:rPr lang="en-US" b="0" i="1" smtClean="0">
                          <a:solidFill>
                            <a:srgbClr val="002060"/>
                          </a:solidFill>
                          <a:latin typeface="Cambria Math" panose="02040503050406030204" pitchFamily="18" charset="0"/>
                        </a:rPr>
                        <m:t>𝐺</m:t>
                      </m:r>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𝑘𝑃</m:t>
                      </m:r>
                      <m:r>
                        <a:rPr lang="en-US" b="0" i="1" smtClean="0">
                          <a:solidFill>
                            <a:srgbClr val="002060"/>
                          </a:solidFill>
                          <a:latin typeface="Cambria Math" panose="02040503050406030204" pitchFamily="18" charset="0"/>
                        </a:rPr>
                        <m:t>±(</m:t>
                      </m:r>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𝜈</m:t>
                          </m:r>
                        </m:e>
                        <m:sub>
                          <m:r>
                            <a:rPr lang="en-US" b="0" i="1" smtClean="0">
                              <a:solidFill>
                                <a:srgbClr val="002060"/>
                              </a:solidFill>
                              <a:latin typeface="Cambria Math" panose="02040503050406030204" pitchFamily="18" charset="0"/>
                            </a:rPr>
                            <m:t>𝑦</m:t>
                          </m:r>
                        </m:sub>
                      </m:sSub>
                      <m:r>
                        <a:rPr lang="en-US" b="0" i="1" smtClean="0">
                          <a:solidFill>
                            <a:srgbClr val="002060"/>
                          </a:solidFill>
                          <a:latin typeface="Cambria Math" panose="02040503050406030204" pitchFamily="18" charset="0"/>
                        </a:rPr>
                        <m:t>−2)</m:t>
                      </m:r>
                    </m:oMath>
                  </m:oMathPara>
                </a14:m>
                <a:endParaRPr lang="en-US" dirty="0">
                  <a:solidFill>
                    <a:srgbClr val="002060"/>
                  </a:solidFill>
                </a:endParaRPr>
              </a:p>
              <a:p>
                <a:pPr marL="742950" lvl="1" indent="-285750">
                  <a:spcAft>
                    <a:spcPts val="600"/>
                  </a:spcAft>
                  <a:buFont typeface="Arial" panose="020B0604020202020204" pitchFamily="34" charset="0"/>
                  <a:buChar char="•"/>
                </a:pPr>
                <a:r>
                  <a:rPr lang="en-US" dirty="0">
                    <a:solidFill>
                      <a:srgbClr val="002060"/>
                    </a:solidFill>
                  </a:rPr>
                  <a:t>Imperfection resonances</a:t>
                </a:r>
              </a:p>
              <a:p>
                <a:pPr lvl="1">
                  <a:spcAft>
                    <a:spcPts val="600"/>
                  </a:spcAft>
                </a:pPr>
                <a14:m>
                  <m:oMathPara xmlns:m="http://schemas.openxmlformats.org/officeDocument/2006/math">
                    <m:oMathParaPr>
                      <m:jc m:val="centerGroup"/>
                    </m:oMathParaPr>
                    <m:oMath xmlns:m="http://schemas.openxmlformats.org/officeDocument/2006/math">
                      <m:r>
                        <a:rPr lang="en-US" b="0" i="1" smtClean="0">
                          <a:solidFill>
                            <a:srgbClr val="002060"/>
                          </a:solidFill>
                          <a:latin typeface="Cambria Math" panose="02040503050406030204" pitchFamily="18" charset="0"/>
                        </a:rPr>
                        <m:t>𝛾</m:t>
                      </m:r>
                      <m:r>
                        <a:rPr lang="en-US" b="0" i="1" smtClean="0">
                          <a:solidFill>
                            <a:srgbClr val="002060"/>
                          </a:solidFill>
                          <a:latin typeface="Cambria Math" panose="02040503050406030204" pitchFamily="18" charset="0"/>
                        </a:rPr>
                        <m:t>𝐺</m:t>
                      </m:r>
                      <m:r>
                        <a:rPr lang="en-US" b="0" i="1" smtClean="0">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𝑘</m:t>
                      </m:r>
                    </m:oMath>
                  </m:oMathPara>
                </a14:m>
                <a:endParaRPr lang="en-US" dirty="0"/>
              </a:p>
            </p:txBody>
          </p:sp>
        </mc:Choice>
        <mc:Fallback xmlns="">
          <p:sp>
            <p:nvSpPr>
              <p:cNvPr id="11" name="TextBox 10">
                <a:extLst>
                  <a:ext uri="{FF2B5EF4-FFF2-40B4-BE49-F238E27FC236}">
                    <a16:creationId xmlns:a16="http://schemas.microsoft.com/office/drawing/2014/main" id="{AD81647F-F409-4C46-B521-D78D66A821B4}"/>
                  </a:ext>
                </a:extLst>
              </p:cNvPr>
              <p:cNvSpPr txBox="1">
                <a:spLocks noRot="1" noChangeAspect="1" noMove="1" noResize="1" noEditPoints="1" noAdjustHandles="1" noChangeArrowheads="1" noChangeShapeType="1" noTextEdit="1"/>
              </p:cNvSpPr>
              <p:nvPr/>
            </p:nvSpPr>
            <p:spPr>
              <a:xfrm>
                <a:off x="457200" y="3962400"/>
                <a:ext cx="5486400" cy="2514919"/>
              </a:xfrm>
              <a:prstGeom prst="rect">
                <a:avLst/>
              </a:prstGeom>
              <a:blipFill>
                <a:blip r:embed="rId4"/>
                <a:stretch>
                  <a:fillRect l="-667" t="-121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10B9E9F-B62F-CAE3-80F4-8B9C621C0C4F}"/>
              </a:ext>
            </a:extLst>
          </p:cNvPr>
          <p:cNvSpPr txBox="1"/>
          <p:nvPr/>
        </p:nvSpPr>
        <p:spPr>
          <a:xfrm>
            <a:off x="6553200" y="4800600"/>
            <a:ext cx="5181600" cy="1554272"/>
          </a:xfrm>
          <a:prstGeom prst="rect">
            <a:avLst/>
          </a:prstGeom>
          <a:noFill/>
          <a:ln>
            <a:solidFill>
              <a:srgbClr val="C00000"/>
            </a:solidFill>
          </a:ln>
        </p:spPr>
        <p:txBody>
          <a:bodyPr wrap="square" lIns="182880" tIns="182880" rIns="182880" bIns="182880" rtlCol="0">
            <a:spAutoFit/>
          </a:bodyPr>
          <a:lstStyle/>
          <a:p>
            <a:pPr>
              <a:spcAft>
                <a:spcPts val="600"/>
              </a:spcAft>
            </a:pPr>
            <a:r>
              <a:rPr lang="en-US" dirty="0">
                <a:solidFill>
                  <a:srgbClr val="C00000"/>
                </a:solidFill>
              </a:rPr>
              <a:t>The resonance strength depends on the local orbit distortion, magnetic field, and crossing speed.</a:t>
            </a:r>
          </a:p>
          <a:p>
            <a:pPr>
              <a:spcAft>
                <a:spcPts val="600"/>
              </a:spcAft>
            </a:pPr>
            <a:r>
              <a:rPr lang="en-US" dirty="0">
                <a:solidFill>
                  <a:srgbClr val="C00000"/>
                </a:solidFill>
              </a:rPr>
              <a:t>The number of resonances grows linearly with the top energy.</a:t>
            </a:r>
          </a:p>
        </p:txBody>
      </p:sp>
    </p:spTree>
    <p:extLst>
      <p:ext uri="{BB962C8B-B14F-4D97-AF65-F5344CB8AC3E}">
        <p14:creationId xmlns:p14="http://schemas.microsoft.com/office/powerpoint/2010/main" val="4125676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273C-B7CC-9F9D-BBB0-44C7DA38B951}"/>
              </a:ext>
            </a:extLst>
          </p:cNvPr>
          <p:cNvSpPr>
            <a:spLocks noGrp="1"/>
          </p:cNvSpPr>
          <p:nvPr>
            <p:ph type="title"/>
          </p:nvPr>
        </p:nvSpPr>
        <p:spPr/>
        <p:txBody>
          <a:bodyPr/>
          <a:lstStyle/>
          <a:p>
            <a:r>
              <a:rPr lang="en-US" dirty="0"/>
              <a:t>Example: COSY</a:t>
            </a:r>
          </a:p>
        </p:txBody>
      </p:sp>
      <p:sp>
        <p:nvSpPr>
          <p:cNvPr id="3" name="Slide Number Placeholder 2">
            <a:extLst>
              <a:ext uri="{FF2B5EF4-FFF2-40B4-BE49-F238E27FC236}">
                <a16:creationId xmlns:a16="http://schemas.microsoft.com/office/drawing/2014/main" id="{8ECE9295-6A8E-C1F1-4334-C5AFB58A4934}"/>
              </a:ext>
            </a:extLst>
          </p:cNvPr>
          <p:cNvSpPr>
            <a:spLocks noGrp="1"/>
          </p:cNvSpPr>
          <p:nvPr>
            <p:ph type="sldNum" sz="quarter" idx="10"/>
          </p:nvPr>
        </p:nvSpPr>
        <p:spPr/>
        <p:txBody>
          <a:bodyPr/>
          <a:lstStyle/>
          <a:p>
            <a:fld id="{DF69D58E-C59B-4BE3-83E0-B1C1287A8E5B}" type="slidenum">
              <a:rPr lang="en-US" smtClean="0"/>
              <a:pPr/>
              <a:t>19</a:t>
            </a:fld>
            <a:endParaRPr lang="en-US"/>
          </a:p>
        </p:txBody>
      </p:sp>
      <p:pic>
        <p:nvPicPr>
          <p:cNvPr id="4" name="Picture 4">
            <a:extLst>
              <a:ext uri="{FF2B5EF4-FFF2-40B4-BE49-F238E27FC236}">
                <a16:creationId xmlns:a16="http://schemas.microsoft.com/office/drawing/2014/main" id="{F28CBA20-6D1A-9F75-D828-2241EDCD7D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2971800"/>
            <a:ext cx="592225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D849E78-4ACB-6B57-A979-B01DE7E7A04C}"/>
                  </a:ext>
                </a:extLst>
              </p:cNvPr>
              <p:cNvSpPr txBox="1"/>
              <p:nvPr/>
            </p:nvSpPr>
            <p:spPr>
              <a:xfrm>
                <a:off x="381000" y="1311295"/>
                <a:ext cx="5181600" cy="1508105"/>
              </a:xfrm>
              <a:prstGeom prst="rect">
                <a:avLst/>
              </a:prstGeom>
              <a:noFill/>
            </p:spPr>
            <p:txBody>
              <a:bodyPr wrap="square" rtlCol="0">
                <a:spAutoFit/>
              </a:bodyPr>
              <a:lstStyle/>
              <a:p>
                <a:pPr>
                  <a:spcAft>
                    <a:spcPts val="600"/>
                  </a:spcAft>
                </a:pPr>
                <a:r>
                  <a:rPr lang="en-US" dirty="0"/>
                  <a:t>Cooler Synchrotron at FZ </a:t>
                </a:r>
                <a:r>
                  <a:rPr lang="en-US" dirty="0" err="1"/>
                  <a:t>Jülich</a:t>
                </a:r>
                <a:r>
                  <a:rPr lang="en-US" dirty="0"/>
                  <a:t>, Germany</a:t>
                </a:r>
              </a:p>
              <a:p>
                <a:pPr>
                  <a:spcAft>
                    <a:spcPts val="600"/>
                  </a:spcAft>
                </a:pPr>
                <a:r>
                  <a:rPr lang="en-US" dirty="0"/>
                  <a:t>Proton accelerator / storage ring</a:t>
                </a:r>
              </a:p>
              <a:p>
                <a:pPr>
                  <a:spcAft>
                    <a:spcPts val="600"/>
                  </a:spcAft>
                </a:pPr>
                <a:r>
                  <a:rPr lang="en-US" dirty="0"/>
                  <a:t>Circumference </a:t>
                </a:r>
                <a14:m>
                  <m:oMath xmlns:m="http://schemas.openxmlformats.org/officeDocument/2006/math">
                    <m:r>
                      <a:rPr lang="en-US" b="0" i="1" dirty="0" smtClean="0">
                        <a:latin typeface="Cambria Math" panose="02040503050406030204" pitchFamily="18" charset="0"/>
                      </a:rPr>
                      <m:t>≈</m:t>
                    </m:r>
                    <m:r>
                      <a:rPr lang="en-US" i="1" dirty="0" smtClean="0">
                        <a:latin typeface="Cambria Math" panose="02040503050406030204" pitchFamily="18" charset="0"/>
                      </a:rPr>
                      <m:t>180 </m:t>
                    </m:r>
                    <m:r>
                      <m:rPr>
                        <m:nor/>
                      </m:rPr>
                      <a:rPr lang="en-US" i="0" dirty="0" smtClean="0">
                        <a:latin typeface="Cambria Math" panose="02040503050406030204" pitchFamily="18" charset="0"/>
                      </a:rPr>
                      <m:t>m</m:t>
                    </m:r>
                  </m:oMath>
                </a14:m>
                <a:endParaRPr lang="en-US" dirty="0"/>
              </a:p>
              <a:p>
                <a:pPr>
                  <a:spcAft>
                    <a:spcPts val="600"/>
                  </a:spcAft>
                </a:pPr>
                <a14:m>
                  <m:oMathPara xmlns:m="http://schemas.openxmlformats.org/officeDocument/2006/math">
                    <m:oMathParaPr>
                      <m:jc m:val="left"/>
                    </m:oMathParaPr>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i="1" dirty="0" smtClean="0">
                              <a:latin typeface="Cambria Math" panose="02040503050406030204" pitchFamily="18" charset="0"/>
                            </a:rPr>
                            <m:t>max</m:t>
                          </m:r>
                        </m:sub>
                      </m:sSub>
                      <m:r>
                        <a:rPr lang="en-US" i="1" dirty="0" smtClean="0">
                          <a:latin typeface="Cambria Math" panose="02040503050406030204" pitchFamily="18" charset="0"/>
                        </a:rPr>
                        <m:t>=3.</m:t>
                      </m:r>
                      <m:r>
                        <a:rPr lang="en-US" b="0" i="1" dirty="0" smtClean="0">
                          <a:latin typeface="Cambria Math" panose="02040503050406030204" pitchFamily="18" charset="0"/>
                        </a:rPr>
                        <m:t>3</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r>
                        <m:rPr>
                          <m:nor/>
                        </m:rPr>
                        <a:rPr lang="en-US" b="0" i="0" dirty="0" smtClean="0">
                          <a:latin typeface="Cambria Math" panose="02040503050406030204" pitchFamily="18" charset="0"/>
                        </a:rPr>
                        <m:t>/</m:t>
                      </m:r>
                      <m:r>
                        <m:rPr>
                          <m:nor/>
                        </m:rPr>
                        <a:rPr lang="en-US" b="0" i="0" dirty="0" smtClean="0">
                          <a:latin typeface="Cambria Math" panose="02040503050406030204" pitchFamily="18" charset="0"/>
                        </a:rPr>
                        <m:t>c</m:t>
                      </m:r>
                    </m:oMath>
                  </m:oMathPara>
                </a14:m>
                <a:endParaRPr lang="en-US" dirty="0"/>
              </a:p>
            </p:txBody>
          </p:sp>
        </mc:Choice>
        <mc:Fallback xmlns="">
          <p:sp>
            <p:nvSpPr>
              <p:cNvPr id="5" name="TextBox 4">
                <a:extLst>
                  <a:ext uri="{FF2B5EF4-FFF2-40B4-BE49-F238E27FC236}">
                    <a16:creationId xmlns:a16="http://schemas.microsoft.com/office/drawing/2014/main" id="{8D849E78-4ACB-6B57-A979-B01DE7E7A04C}"/>
                  </a:ext>
                </a:extLst>
              </p:cNvPr>
              <p:cNvSpPr txBox="1">
                <a:spLocks noRot="1" noChangeAspect="1" noMove="1" noResize="1" noEditPoints="1" noAdjustHandles="1" noChangeArrowheads="1" noChangeShapeType="1" noTextEdit="1"/>
              </p:cNvSpPr>
              <p:nvPr/>
            </p:nvSpPr>
            <p:spPr>
              <a:xfrm>
                <a:off x="381000" y="1311295"/>
                <a:ext cx="5181600" cy="1508105"/>
              </a:xfrm>
              <a:prstGeom prst="rect">
                <a:avLst/>
              </a:prstGeom>
              <a:blipFill>
                <a:blip r:embed="rId3"/>
                <a:stretch>
                  <a:fillRect l="-1059" t="-2016"/>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ED86A9A-A629-03E5-52E4-D332DBB2AACC}"/>
              </a:ext>
            </a:extLst>
          </p:cNvPr>
          <p:cNvSpPr txBox="1"/>
          <p:nvPr/>
        </p:nvSpPr>
        <p:spPr>
          <a:xfrm>
            <a:off x="1403513" y="4569023"/>
            <a:ext cx="1263487" cy="307777"/>
          </a:xfrm>
          <a:prstGeom prst="rect">
            <a:avLst/>
          </a:prstGeom>
          <a:solidFill>
            <a:schemeClr val="bg1"/>
          </a:solidFill>
        </p:spPr>
        <p:txBody>
          <a:bodyPr wrap="none" rtlCol="0">
            <a:spAutoFit/>
          </a:bodyPr>
          <a:lstStyle/>
          <a:p>
            <a:r>
              <a:rPr lang="en-US" sz="1400" dirty="0">
                <a:solidFill>
                  <a:srgbClr val="00B050"/>
                </a:solidFill>
              </a:rPr>
              <a:t>air quadrupole</a:t>
            </a:r>
          </a:p>
        </p:txBody>
      </p:sp>
      <p:pic>
        <p:nvPicPr>
          <p:cNvPr id="2050" name="Picture 2" descr="1: The Cooler Synchrotron COSY at Forschungszentrum Jülich in Germany. |  Download Scientific Diagram">
            <a:extLst>
              <a:ext uri="{FF2B5EF4-FFF2-40B4-BE49-F238E27FC236}">
                <a16:creationId xmlns:a16="http://schemas.microsoft.com/office/drawing/2014/main" id="{91828779-F9A0-F4EC-A266-DB74D985443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6858000" y="1905000"/>
            <a:ext cx="5045876" cy="423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16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E54B-3A7D-7178-856D-335CCF76ECDA}"/>
              </a:ext>
            </a:extLst>
          </p:cNvPr>
          <p:cNvSpPr>
            <a:spLocks noGrp="1"/>
          </p:cNvSpPr>
          <p:nvPr>
            <p:ph type="title"/>
          </p:nvPr>
        </p:nvSpPr>
        <p:spPr/>
        <p:txBody>
          <a:bodyPr/>
          <a:lstStyle/>
          <a:p>
            <a:r>
              <a:rPr lang="en-US" dirty="0"/>
              <a:t>Outline</a:t>
            </a:r>
          </a:p>
        </p:txBody>
      </p:sp>
      <p:sp>
        <p:nvSpPr>
          <p:cNvPr id="7" name="Slide Number Placeholder 6">
            <a:extLst>
              <a:ext uri="{FF2B5EF4-FFF2-40B4-BE49-F238E27FC236}">
                <a16:creationId xmlns:a16="http://schemas.microsoft.com/office/drawing/2014/main" id="{9C7AC4EA-21FD-7E00-87A8-6EEBFE3B98CE}"/>
              </a:ext>
            </a:extLst>
          </p:cNvPr>
          <p:cNvSpPr>
            <a:spLocks noGrp="1"/>
          </p:cNvSpPr>
          <p:nvPr>
            <p:ph type="sldNum" sz="quarter" idx="10"/>
          </p:nvPr>
        </p:nvSpPr>
        <p:spPr/>
        <p:txBody>
          <a:bodyPr/>
          <a:lstStyle/>
          <a:p>
            <a:fld id="{DF69D58E-C59B-4BE3-83E0-B1C1287A8E5B}" type="slidenum">
              <a:rPr lang="en-US" smtClean="0"/>
              <a:t>2</a:t>
            </a:fld>
            <a:endParaRPr lang="en-US"/>
          </a:p>
        </p:txBody>
      </p:sp>
      <p:sp>
        <p:nvSpPr>
          <p:cNvPr id="5" name="Content Placeholder 4">
            <a:extLst>
              <a:ext uri="{FF2B5EF4-FFF2-40B4-BE49-F238E27FC236}">
                <a16:creationId xmlns:a16="http://schemas.microsoft.com/office/drawing/2014/main" id="{16DAF93A-6F48-9738-1624-D64327A6CAE0}"/>
              </a:ext>
            </a:extLst>
          </p:cNvPr>
          <p:cNvSpPr>
            <a:spLocks noGrp="1"/>
          </p:cNvSpPr>
          <p:nvPr>
            <p:ph idx="4294967295"/>
          </p:nvPr>
        </p:nvSpPr>
        <p:spPr>
          <a:xfrm>
            <a:off x="620227" y="1981200"/>
            <a:ext cx="4225324" cy="1666097"/>
          </a:xfrm>
        </p:spPr>
        <p:txBody>
          <a:bodyPr wrap="none">
            <a:spAutoFit/>
          </a:bodyPr>
          <a:lstStyle/>
          <a:p>
            <a:r>
              <a:rPr lang="en-US" sz="2800" dirty="0"/>
              <a:t>I. Polarized Particle beams</a:t>
            </a:r>
          </a:p>
          <a:p>
            <a:r>
              <a:rPr lang="en-US" sz="2800" dirty="0"/>
              <a:t>II. Proton Polarimetry</a:t>
            </a:r>
          </a:p>
          <a:p>
            <a:r>
              <a:rPr lang="en-US" sz="2800" dirty="0"/>
              <a:t>III. Electron Polarimetry</a:t>
            </a:r>
          </a:p>
        </p:txBody>
      </p:sp>
      <p:sp>
        <p:nvSpPr>
          <p:cNvPr id="6" name="TextBox 5">
            <a:extLst>
              <a:ext uri="{FF2B5EF4-FFF2-40B4-BE49-F238E27FC236}">
                <a16:creationId xmlns:a16="http://schemas.microsoft.com/office/drawing/2014/main" id="{4567B180-82E0-C6BE-FB4E-2546451703A1}"/>
              </a:ext>
            </a:extLst>
          </p:cNvPr>
          <p:cNvSpPr txBox="1"/>
          <p:nvPr/>
        </p:nvSpPr>
        <p:spPr>
          <a:xfrm>
            <a:off x="5410200" y="4396770"/>
            <a:ext cx="3498009" cy="784830"/>
          </a:xfrm>
          <a:prstGeom prst="rect">
            <a:avLst/>
          </a:prstGeom>
          <a:noFill/>
        </p:spPr>
        <p:txBody>
          <a:bodyPr wrap="none">
            <a:spAutoFit/>
          </a:bodyPr>
          <a:lstStyle/>
          <a:p>
            <a:pPr>
              <a:spcAft>
                <a:spcPts val="600"/>
              </a:spcAft>
            </a:pPr>
            <a:r>
              <a:rPr lang="en-US" sz="2000" dirty="0"/>
              <a:t>What is polarization?</a:t>
            </a:r>
          </a:p>
          <a:p>
            <a:pPr>
              <a:spcAft>
                <a:spcPts val="600"/>
              </a:spcAft>
            </a:pPr>
            <a:r>
              <a:rPr lang="en-US" sz="2000" dirty="0"/>
              <a:t>Why do we need to measure it?</a:t>
            </a:r>
          </a:p>
        </p:txBody>
      </p:sp>
    </p:spTree>
    <p:extLst>
      <p:ext uri="{BB962C8B-B14F-4D97-AF65-F5344CB8AC3E}">
        <p14:creationId xmlns:p14="http://schemas.microsoft.com/office/powerpoint/2010/main" val="351644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F6BA-BDDE-75CB-9F52-99E1E23A5B61}"/>
            </a:ext>
          </a:extLst>
        </p:cNvPr>
        <p:cNvGrpSpPr/>
        <p:nvPr/>
      </p:nvGrpSpPr>
      <p:grpSpPr>
        <a:xfrm>
          <a:off x="0" y="0"/>
          <a:ext cx="0" cy="0"/>
          <a:chOff x="0" y="0"/>
          <a:chExt cx="0" cy="0"/>
        </a:xfrm>
      </p:grpSpPr>
      <p:pic>
        <p:nvPicPr>
          <p:cNvPr id="10" name="Picture 4">
            <a:extLst>
              <a:ext uri="{FF2B5EF4-FFF2-40B4-BE49-F238E27FC236}">
                <a16:creationId xmlns:a16="http://schemas.microsoft.com/office/drawing/2014/main" id="{E3C555D4-5B60-9979-A123-E159F89B2F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2971800"/>
            <a:ext cx="592225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123D9A-427D-CD19-394E-C1FDD8D365D5}"/>
              </a:ext>
            </a:extLst>
          </p:cNvPr>
          <p:cNvSpPr>
            <a:spLocks noGrp="1"/>
          </p:cNvSpPr>
          <p:nvPr>
            <p:ph type="title"/>
          </p:nvPr>
        </p:nvSpPr>
        <p:spPr/>
        <p:txBody>
          <a:bodyPr/>
          <a:lstStyle/>
          <a:p>
            <a:r>
              <a:rPr lang="en-US" dirty="0"/>
              <a:t>Example: COSY</a:t>
            </a:r>
          </a:p>
        </p:txBody>
      </p:sp>
      <p:sp>
        <p:nvSpPr>
          <p:cNvPr id="3" name="Slide Number Placeholder 2">
            <a:extLst>
              <a:ext uri="{FF2B5EF4-FFF2-40B4-BE49-F238E27FC236}">
                <a16:creationId xmlns:a16="http://schemas.microsoft.com/office/drawing/2014/main" id="{00046EB7-2A74-7AC1-D14D-0BD127290A85}"/>
              </a:ext>
            </a:extLst>
          </p:cNvPr>
          <p:cNvSpPr>
            <a:spLocks noGrp="1"/>
          </p:cNvSpPr>
          <p:nvPr>
            <p:ph type="sldNum" sz="quarter" idx="10"/>
          </p:nvPr>
        </p:nvSpPr>
        <p:spPr/>
        <p:txBody>
          <a:bodyPr/>
          <a:lstStyle/>
          <a:p>
            <a:fld id="{DF69D58E-C59B-4BE3-83E0-B1C1287A8E5B}" type="slidenum">
              <a:rPr lang="en-US" smtClean="0"/>
              <a:pPr/>
              <a:t>20</a:t>
            </a:fld>
            <a:endParaRPr lang="en-US"/>
          </a:p>
        </p:txBody>
      </p:sp>
      <p:grpSp>
        <p:nvGrpSpPr>
          <p:cNvPr id="16" name="Group 15">
            <a:extLst>
              <a:ext uri="{FF2B5EF4-FFF2-40B4-BE49-F238E27FC236}">
                <a16:creationId xmlns:a16="http://schemas.microsoft.com/office/drawing/2014/main" id="{2E0A3CF6-B58A-4298-E7D6-1033602C4572}"/>
              </a:ext>
            </a:extLst>
          </p:cNvPr>
          <p:cNvGrpSpPr/>
          <p:nvPr/>
        </p:nvGrpSpPr>
        <p:grpSpPr>
          <a:xfrm>
            <a:off x="6477000" y="911423"/>
            <a:ext cx="5625618" cy="5202496"/>
            <a:chOff x="6477000" y="911423"/>
            <a:chExt cx="5625618" cy="5202496"/>
          </a:xfrm>
        </p:grpSpPr>
        <p:pic>
          <p:nvPicPr>
            <p:cNvPr id="6" name="Picture 4">
              <a:extLst>
                <a:ext uri="{FF2B5EF4-FFF2-40B4-BE49-F238E27FC236}">
                  <a16:creationId xmlns:a16="http://schemas.microsoft.com/office/drawing/2014/main" id="{03BCF5A4-1861-6706-DD21-BFE8E2EE809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445018" y="3962400"/>
              <a:ext cx="349150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AA51759A-F9A7-1F56-DE21-4B01AAD4592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768618" y="1228997"/>
              <a:ext cx="5334000" cy="235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58409123-0F41-EF3E-4291-2EDAB21F7F83}"/>
                </a:ext>
              </a:extLst>
            </p:cNvPr>
            <p:cNvSpPr txBox="1">
              <a:spLocks noChangeArrowheads="1"/>
            </p:cNvSpPr>
            <p:nvPr/>
          </p:nvSpPr>
          <p:spPr bwMode="auto">
            <a:xfrm>
              <a:off x="7647064" y="911423"/>
              <a:ext cx="16361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400" dirty="0">
                  <a:solidFill>
                    <a:srgbClr val="008000"/>
                  </a:solidFill>
                </a:rPr>
                <a:t>Intrinsic resonances</a:t>
              </a:r>
              <a:endParaRPr lang="en-US" altLang="en-US" sz="1400" dirty="0">
                <a:solidFill>
                  <a:srgbClr val="CC0000"/>
                </a:solidFill>
              </a:endParaRPr>
            </a:p>
          </p:txBody>
        </p:sp>
        <p:sp>
          <p:nvSpPr>
            <p:cNvPr id="9" name="Text Box 12">
              <a:extLst>
                <a:ext uri="{FF2B5EF4-FFF2-40B4-BE49-F238E27FC236}">
                  <a16:creationId xmlns:a16="http://schemas.microsoft.com/office/drawing/2014/main" id="{1B4A372F-043F-D77A-FCD3-2AE08EC8CEA3}"/>
                </a:ext>
              </a:extLst>
            </p:cNvPr>
            <p:cNvSpPr txBox="1">
              <a:spLocks noChangeArrowheads="1"/>
            </p:cNvSpPr>
            <p:nvPr/>
          </p:nvSpPr>
          <p:spPr bwMode="auto">
            <a:xfrm>
              <a:off x="9588018" y="911423"/>
              <a:ext cx="19924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400" dirty="0">
                  <a:solidFill>
                    <a:srgbClr val="CC0000"/>
                  </a:solidFill>
                </a:rPr>
                <a:t>Imperfection resonances</a:t>
              </a:r>
            </a:p>
          </p:txBody>
        </p:sp>
        <p:sp>
          <p:nvSpPr>
            <p:cNvPr id="12" name="TextBox 11">
              <a:extLst>
                <a:ext uri="{FF2B5EF4-FFF2-40B4-BE49-F238E27FC236}">
                  <a16:creationId xmlns:a16="http://schemas.microsoft.com/office/drawing/2014/main" id="{155A80AF-1D46-A271-4C1C-1D1F352BBD2C}"/>
                </a:ext>
              </a:extLst>
            </p:cNvPr>
            <p:cNvSpPr txBox="1"/>
            <p:nvPr/>
          </p:nvSpPr>
          <p:spPr>
            <a:xfrm>
              <a:off x="9664218" y="5836920"/>
              <a:ext cx="1469377" cy="276999"/>
            </a:xfrm>
            <a:prstGeom prst="rect">
              <a:avLst/>
            </a:prstGeom>
            <a:solidFill>
              <a:schemeClr val="bg1"/>
            </a:solidFill>
          </p:spPr>
          <p:txBody>
            <a:bodyPr wrap="none" rtlCol="0">
              <a:spAutoFit/>
            </a:bodyPr>
            <a:lstStyle/>
            <a:p>
              <a:r>
                <a:rPr lang="en-US" sz="1200" dirty="0"/>
                <a:t>Momentum (MeV/c)</a:t>
              </a:r>
            </a:p>
          </p:txBody>
        </p:sp>
        <p:sp>
          <p:nvSpPr>
            <p:cNvPr id="13" name="TextBox 12">
              <a:extLst>
                <a:ext uri="{FF2B5EF4-FFF2-40B4-BE49-F238E27FC236}">
                  <a16:creationId xmlns:a16="http://schemas.microsoft.com/office/drawing/2014/main" id="{3CBD824F-8C3A-0CA7-9D85-C0A53E37B1C0}"/>
                </a:ext>
              </a:extLst>
            </p:cNvPr>
            <p:cNvSpPr txBox="1"/>
            <p:nvPr/>
          </p:nvSpPr>
          <p:spPr>
            <a:xfrm>
              <a:off x="10480841" y="3581400"/>
              <a:ext cx="1469377" cy="276999"/>
            </a:xfrm>
            <a:prstGeom prst="rect">
              <a:avLst/>
            </a:prstGeom>
            <a:solidFill>
              <a:schemeClr val="bg1"/>
            </a:solidFill>
          </p:spPr>
          <p:txBody>
            <a:bodyPr wrap="none" rtlCol="0">
              <a:spAutoFit/>
            </a:bodyPr>
            <a:lstStyle/>
            <a:p>
              <a:r>
                <a:rPr lang="en-US" sz="1200" dirty="0"/>
                <a:t>Momentum (MeV/c)</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DDB18D-C768-747C-0DFC-D6E2595B8586}"/>
                    </a:ext>
                  </a:extLst>
                </p:cNvPr>
                <p:cNvSpPr txBox="1"/>
                <p:nvPr/>
              </p:nvSpPr>
              <p:spPr>
                <a:xfrm rot="16200000">
                  <a:off x="5990328" y="1782072"/>
                  <a:ext cx="1264962" cy="291618"/>
                </a:xfrm>
                <a:prstGeom prst="rect">
                  <a:avLst/>
                </a:prstGeom>
                <a:solidFill>
                  <a:schemeClr val="bg1"/>
                </a:solidFill>
              </p:spPr>
              <p:txBody>
                <a:bodyPr wrap="none" rtlCol="0">
                  <a:spAutoFit/>
                </a:bodyPr>
                <a:lstStyle/>
                <a:p>
                  <a:r>
                    <a:rPr lang="en-US" sz="1200" dirty="0"/>
                    <a:t>Working point </a:t>
                  </a:r>
                  <a14:m>
                    <m:oMath xmlns:m="http://schemas.openxmlformats.org/officeDocument/2006/math">
                      <m:sSub>
                        <m:sSubPr>
                          <m:ctrlPr>
                            <a:rPr lang="en-US" sz="1200" i="1" dirty="0" smtClean="0">
                              <a:latin typeface="Cambria Math" panose="02040503050406030204" pitchFamily="18" charset="0"/>
                            </a:rPr>
                          </m:ctrlPr>
                        </m:sSubPr>
                        <m:e>
                          <m:r>
                            <a:rPr lang="en-US" sz="1200" i="1" dirty="0" smtClean="0">
                              <a:latin typeface="Cambria Math" panose="02040503050406030204" pitchFamily="18" charset="0"/>
                            </a:rPr>
                            <m:t>𝑞</m:t>
                          </m:r>
                        </m:e>
                        <m:sub>
                          <m:r>
                            <a:rPr lang="en-US" sz="1200" i="1" dirty="0" err="1">
                              <a:latin typeface="Cambria Math" panose="02040503050406030204" pitchFamily="18" charset="0"/>
                            </a:rPr>
                            <m:t>𝑦</m:t>
                          </m:r>
                        </m:sub>
                      </m:sSub>
                    </m:oMath>
                  </a14:m>
                  <a:endParaRPr lang="en-US" sz="1200" dirty="0"/>
                </a:p>
              </p:txBody>
            </p:sp>
          </mc:Choice>
          <mc:Fallback xmlns="">
            <p:sp>
              <p:nvSpPr>
                <p:cNvPr id="14" name="TextBox 13">
                  <a:extLst>
                    <a:ext uri="{FF2B5EF4-FFF2-40B4-BE49-F238E27FC236}">
                      <a16:creationId xmlns:a16="http://schemas.microsoft.com/office/drawing/2014/main" id="{A61F148C-A633-2352-531B-7E34297DA5AC}"/>
                    </a:ext>
                  </a:extLst>
                </p:cNvPr>
                <p:cNvSpPr txBox="1">
                  <a:spLocks noRot="1" noChangeAspect="1" noMove="1" noResize="1" noEditPoints="1" noAdjustHandles="1" noChangeArrowheads="1" noChangeShapeType="1" noTextEdit="1"/>
                </p:cNvSpPr>
                <p:nvPr/>
              </p:nvSpPr>
              <p:spPr>
                <a:xfrm rot="16200000">
                  <a:off x="5990328" y="1782072"/>
                  <a:ext cx="1264962" cy="291618"/>
                </a:xfrm>
                <a:prstGeom prst="rect">
                  <a:avLst/>
                </a:prstGeom>
                <a:blipFill>
                  <a:blip r:embed="rId6"/>
                  <a:stretch>
                    <a:fillRect r="-12766" b="-48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74B739CC-07BF-7463-0615-09385B478E4E}"/>
                </a:ext>
              </a:extLst>
            </p:cNvPr>
            <p:cNvSpPr txBox="1"/>
            <p:nvPr/>
          </p:nvSpPr>
          <p:spPr>
            <a:xfrm rot="16200000">
              <a:off x="8060598" y="4588603"/>
              <a:ext cx="919804" cy="276999"/>
            </a:xfrm>
            <a:prstGeom prst="rect">
              <a:avLst/>
            </a:prstGeom>
            <a:solidFill>
              <a:schemeClr val="bg1"/>
            </a:solidFill>
          </p:spPr>
          <p:txBody>
            <a:bodyPr wrap="none" rtlCol="0">
              <a:spAutoFit/>
            </a:bodyPr>
            <a:lstStyle/>
            <a:p>
              <a:r>
                <a:rPr lang="en-US" sz="1200" dirty="0"/>
                <a:t>Polarization</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F064AF-4D72-284F-11C0-ABFE515CB095}"/>
                  </a:ext>
                </a:extLst>
              </p:cNvPr>
              <p:cNvSpPr txBox="1"/>
              <p:nvPr/>
            </p:nvSpPr>
            <p:spPr>
              <a:xfrm>
                <a:off x="381000" y="1311295"/>
                <a:ext cx="5181600" cy="1508105"/>
              </a:xfrm>
              <a:prstGeom prst="rect">
                <a:avLst/>
              </a:prstGeom>
              <a:noFill/>
            </p:spPr>
            <p:txBody>
              <a:bodyPr wrap="square" rtlCol="0">
                <a:spAutoFit/>
              </a:bodyPr>
              <a:lstStyle/>
              <a:p>
                <a:pPr>
                  <a:spcAft>
                    <a:spcPts val="600"/>
                  </a:spcAft>
                </a:pPr>
                <a:r>
                  <a:rPr lang="en-US" dirty="0"/>
                  <a:t>Cooler Synchrotron at FZ </a:t>
                </a:r>
                <a:r>
                  <a:rPr lang="en-US" dirty="0" err="1"/>
                  <a:t>Jülich</a:t>
                </a:r>
                <a:r>
                  <a:rPr lang="en-US" dirty="0"/>
                  <a:t>, Germany</a:t>
                </a:r>
              </a:p>
              <a:p>
                <a:pPr>
                  <a:spcAft>
                    <a:spcPts val="600"/>
                  </a:spcAft>
                </a:pPr>
                <a:r>
                  <a:rPr lang="en-US" dirty="0"/>
                  <a:t>Proton accelerator / storage ring</a:t>
                </a:r>
              </a:p>
              <a:p>
                <a:pPr>
                  <a:spcAft>
                    <a:spcPts val="600"/>
                  </a:spcAft>
                </a:pPr>
                <a:r>
                  <a:rPr lang="en-US" dirty="0"/>
                  <a:t>Circumference </a:t>
                </a:r>
                <a14:m>
                  <m:oMath xmlns:m="http://schemas.openxmlformats.org/officeDocument/2006/math">
                    <m:r>
                      <a:rPr lang="en-US" b="0" i="1" dirty="0" smtClean="0">
                        <a:latin typeface="Cambria Math" panose="02040503050406030204" pitchFamily="18" charset="0"/>
                      </a:rPr>
                      <m:t>≈</m:t>
                    </m:r>
                    <m:r>
                      <a:rPr lang="en-US" i="1" dirty="0" smtClean="0">
                        <a:latin typeface="Cambria Math" panose="02040503050406030204" pitchFamily="18" charset="0"/>
                      </a:rPr>
                      <m:t>180 </m:t>
                    </m:r>
                    <m:r>
                      <m:rPr>
                        <m:nor/>
                      </m:rPr>
                      <a:rPr lang="en-US" i="0" dirty="0" smtClean="0">
                        <a:latin typeface="Cambria Math" panose="02040503050406030204" pitchFamily="18" charset="0"/>
                      </a:rPr>
                      <m:t>m</m:t>
                    </m:r>
                  </m:oMath>
                </a14:m>
                <a:endParaRPr lang="en-US" dirty="0"/>
              </a:p>
              <a:p>
                <a:pPr>
                  <a:spcAft>
                    <a:spcPts val="600"/>
                  </a:spcAft>
                </a:pPr>
                <a14:m>
                  <m:oMathPara xmlns:m="http://schemas.openxmlformats.org/officeDocument/2006/math">
                    <m:oMathParaPr>
                      <m:jc m:val="left"/>
                    </m:oMathParaPr>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p</m:t>
                          </m:r>
                        </m:e>
                        <m:sub>
                          <m:r>
                            <m:rPr>
                              <m:sty m:val="p"/>
                            </m:rPr>
                            <a:rPr lang="en-US" i="1" dirty="0" smtClean="0">
                              <a:latin typeface="Cambria Math" panose="02040503050406030204" pitchFamily="18" charset="0"/>
                            </a:rPr>
                            <m:t>max</m:t>
                          </m:r>
                        </m:sub>
                      </m:sSub>
                      <m:r>
                        <a:rPr lang="en-US" i="1" dirty="0" smtClean="0">
                          <a:latin typeface="Cambria Math" panose="02040503050406030204" pitchFamily="18" charset="0"/>
                        </a:rPr>
                        <m:t>=3.</m:t>
                      </m:r>
                      <m:r>
                        <a:rPr lang="en-US" b="0" i="1" dirty="0" smtClean="0">
                          <a:latin typeface="Cambria Math" panose="02040503050406030204" pitchFamily="18" charset="0"/>
                        </a:rPr>
                        <m:t>3</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r>
                        <m:rPr>
                          <m:nor/>
                        </m:rPr>
                        <a:rPr lang="en-US" b="0" i="0" dirty="0" smtClean="0">
                          <a:latin typeface="Cambria Math" panose="02040503050406030204" pitchFamily="18" charset="0"/>
                        </a:rPr>
                        <m:t>/</m:t>
                      </m:r>
                      <m:r>
                        <m:rPr>
                          <m:nor/>
                        </m:rPr>
                        <a:rPr lang="en-US" b="0" i="0" dirty="0" smtClean="0">
                          <a:latin typeface="Cambria Math" panose="02040503050406030204" pitchFamily="18" charset="0"/>
                        </a:rPr>
                        <m:t>c</m:t>
                      </m:r>
                    </m:oMath>
                  </m:oMathPara>
                </a14:m>
                <a:endParaRPr lang="en-US" dirty="0"/>
              </a:p>
            </p:txBody>
          </p:sp>
        </mc:Choice>
        <mc:Fallback xmlns="">
          <p:sp>
            <p:nvSpPr>
              <p:cNvPr id="11" name="TextBox 10">
                <a:extLst>
                  <a:ext uri="{FF2B5EF4-FFF2-40B4-BE49-F238E27FC236}">
                    <a16:creationId xmlns:a16="http://schemas.microsoft.com/office/drawing/2014/main" id="{1EF064AF-4D72-284F-11C0-ABFE515CB095}"/>
                  </a:ext>
                </a:extLst>
              </p:cNvPr>
              <p:cNvSpPr txBox="1">
                <a:spLocks noRot="1" noChangeAspect="1" noMove="1" noResize="1" noEditPoints="1" noAdjustHandles="1" noChangeArrowheads="1" noChangeShapeType="1" noTextEdit="1"/>
              </p:cNvSpPr>
              <p:nvPr/>
            </p:nvSpPr>
            <p:spPr>
              <a:xfrm>
                <a:off x="381000" y="1311295"/>
                <a:ext cx="5181600" cy="1508105"/>
              </a:xfrm>
              <a:prstGeom prst="rect">
                <a:avLst/>
              </a:prstGeom>
              <a:blipFill>
                <a:blip r:embed="rId7"/>
                <a:stretch>
                  <a:fillRect l="-1059" t="-2016"/>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12B5A4B-0004-0363-4307-148FDC3E1308}"/>
              </a:ext>
            </a:extLst>
          </p:cNvPr>
          <p:cNvSpPr txBox="1"/>
          <p:nvPr/>
        </p:nvSpPr>
        <p:spPr>
          <a:xfrm>
            <a:off x="1403513" y="4569023"/>
            <a:ext cx="1263487" cy="307777"/>
          </a:xfrm>
          <a:prstGeom prst="rect">
            <a:avLst/>
          </a:prstGeom>
          <a:solidFill>
            <a:schemeClr val="bg1"/>
          </a:solidFill>
        </p:spPr>
        <p:txBody>
          <a:bodyPr wrap="none" rtlCol="0">
            <a:spAutoFit/>
          </a:bodyPr>
          <a:lstStyle/>
          <a:p>
            <a:r>
              <a:rPr lang="en-US" sz="1400" dirty="0">
                <a:solidFill>
                  <a:srgbClr val="00B050"/>
                </a:solidFill>
              </a:rPr>
              <a:t>air quadrupole</a:t>
            </a:r>
          </a:p>
        </p:txBody>
      </p:sp>
    </p:spTree>
    <p:extLst>
      <p:ext uri="{BB962C8B-B14F-4D97-AF65-F5344CB8AC3E}">
        <p14:creationId xmlns:p14="http://schemas.microsoft.com/office/powerpoint/2010/main" val="410944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0D76-92EE-5C72-CE28-184E15AD9833}"/>
              </a:ext>
            </a:extLst>
          </p:cNvPr>
          <p:cNvSpPr>
            <a:spLocks noGrp="1"/>
          </p:cNvSpPr>
          <p:nvPr>
            <p:ph type="title"/>
          </p:nvPr>
        </p:nvSpPr>
        <p:spPr/>
        <p:txBody>
          <a:bodyPr/>
          <a:lstStyle/>
          <a:p>
            <a:r>
              <a:rPr lang="en-US" dirty="0"/>
              <a:t>The Relativistic Heavy Ion Collider</a:t>
            </a:r>
          </a:p>
        </p:txBody>
      </p:sp>
      <p:sp>
        <p:nvSpPr>
          <p:cNvPr id="3" name="Slide Number Placeholder 2">
            <a:extLst>
              <a:ext uri="{FF2B5EF4-FFF2-40B4-BE49-F238E27FC236}">
                <a16:creationId xmlns:a16="http://schemas.microsoft.com/office/drawing/2014/main" id="{E42DE321-193E-6A22-9380-E211F16140CB}"/>
              </a:ext>
            </a:extLst>
          </p:cNvPr>
          <p:cNvSpPr>
            <a:spLocks noGrp="1"/>
          </p:cNvSpPr>
          <p:nvPr>
            <p:ph type="sldNum" sz="quarter" idx="10"/>
          </p:nvPr>
        </p:nvSpPr>
        <p:spPr/>
        <p:txBody>
          <a:bodyPr/>
          <a:lstStyle/>
          <a:p>
            <a:fld id="{DF69D58E-C59B-4BE3-83E0-B1C1287A8E5B}" type="slidenum">
              <a:rPr lang="en-US" smtClean="0"/>
              <a:pPr/>
              <a:t>21</a:t>
            </a:fld>
            <a:endParaRPr lang="en-US"/>
          </a:p>
        </p:txBody>
      </p:sp>
      <p:pic>
        <p:nvPicPr>
          <p:cNvPr id="4" name="Picture 3">
            <a:extLst>
              <a:ext uri="{FF2B5EF4-FFF2-40B4-BE49-F238E27FC236}">
                <a16:creationId xmlns:a16="http://schemas.microsoft.com/office/drawing/2014/main" id="{43F502A3-9910-489F-FFA4-C9F4EC536F3E}"/>
              </a:ext>
            </a:extLst>
          </p:cNvPr>
          <p:cNvPicPr>
            <a:picLocks noChangeAspect="1"/>
          </p:cNvPicPr>
          <p:nvPr/>
        </p:nvPicPr>
        <p:blipFill>
          <a:blip r:embed="rId2"/>
          <a:stretch>
            <a:fillRect/>
          </a:stretch>
        </p:blipFill>
        <p:spPr>
          <a:xfrm>
            <a:off x="2085975" y="1600200"/>
            <a:ext cx="8505825" cy="499110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CD8FC0A-0270-FCC5-1032-A8F61E7806D1}"/>
              </a:ext>
            </a:extLst>
          </p:cNvPr>
          <p:cNvSpPr txBox="1"/>
          <p:nvPr/>
        </p:nvSpPr>
        <p:spPr>
          <a:xfrm>
            <a:off x="1898890" y="1078468"/>
            <a:ext cx="8394221" cy="369332"/>
          </a:xfrm>
          <a:prstGeom prst="rect">
            <a:avLst/>
          </a:prstGeom>
          <a:noFill/>
        </p:spPr>
        <p:txBody>
          <a:bodyPr wrap="none" rtlCol="0">
            <a:spAutoFit/>
          </a:bodyPr>
          <a:lstStyle/>
          <a:p>
            <a:r>
              <a:rPr lang="en-US" dirty="0"/>
              <a:t>“Configuration Manual Polarized Proton Collider at RHIC.” I. Alekseev et al. NIM A (2004)</a:t>
            </a:r>
          </a:p>
        </p:txBody>
      </p:sp>
      <p:sp>
        <p:nvSpPr>
          <p:cNvPr id="6" name="TextBox 5">
            <a:extLst>
              <a:ext uri="{FF2B5EF4-FFF2-40B4-BE49-F238E27FC236}">
                <a16:creationId xmlns:a16="http://schemas.microsoft.com/office/drawing/2014/main" id="{6DFB5428-4205-8ADD-8ACC-285D4E8FEA57}"/>
              </a:ext>
            </a:extLst>
          </p:cNvPr>
          <p:cNvSpPr txBox="1"/>
          <p:nvPr/>
        </p:nvSpPr>
        <p:spPr>
          <a:xfrm>
            <a:off x="10912516" y="4278868"/>
            <a:ext cx="864339" cy="369332"/>
          </a:xfrm>
          <a:prstGeom prst="rect">
            <a:avLst/>
          </a:prstGeom>
          <a:noFill/>
        </p:spPr>
        <p:txBody>
          <a:bodyPr wrap="none" rtlCol="0">
            <a:spAutoFit/>
          </a:bodyPr>
          <a:lstStyle/>
          <a:p>
            <a:r>
              <a:rPr lang="en-US" dirty="0">
                <a:solidFill>
                  <a:srgbClr val="FF0000"/>
                </a:solidFill>
              </a:rPr>
              <a:t>25 GeV</a:t>
            </a:r>
          </a:p>
        </p:txBody>
      </p:sp>
      <p:sp>
        <p:nvSpPr>
          <p:cNvPr id="7" name="TextBox 6">
            <a:extLst>
              <a:ext uri="{FF2B5EF4-FFF2-40B4-BE49-F238E27FC236}">
                <a16:creationId xmlns:a16="http://schemas.microsoft.com/office/drawing/2014/main" id="{CA1E25A9-E2BB-01E6-1771-649B1037E940}"/>
              </a:ext>
            </a:extLst>
          </p:cNvPr>
          <p:cNvSpPr txBox="1"/>
          <p:nvPr/>
        </p:nvSpPr>
        <p:spPr>
          <a:xfrm>
            <a:off x="10795496" y="2831068"/>
            <a:ext cx="981359" cy="369332"/>
          </a:xfrm>
          <a:prstGeom prst="rect">
            <a:avLst/>
          </a:prstGeom>
          <a:noFill/>
        </p:spPr>
        <p:txBody>
          <a:bodyPr wrap="none" rtlCol="0">
            <a:spAutoFit/>
          </a:bodyPr>
          <a:lstStyle/>
          <a:p>
            <a:r>
              <a:rPr lang="en-US" dirty="0">
                <a:solidFill>
                  <a:srgbClr val="FF0000"/>
                </a:solidFill>
              </a:rPr>
              <a:t>250 GeV</a:t>
            </a:r>
          </a:p>
        </p:txBody>
      </p:sp>
      <p:sp>
        <p:nvSpPr>
          <p:cNvPr id="8" name="TextBox 7">
            <a:extLst>
              <a:ext uri="{FF2B5EF4-FFF2-40B4-BE49-F238E27FC236}">
                <a16:creationId xmlns:a16="http://schemas.microsoft.com/office/drawing/2014/main" id="{A9064E3D-ABC1-8131-CCF3-32B5F21D8AA0}"/>
              </a:ext>
            </a:extLst>
          </p:cNvPr>
          <p:cNvSpPr txBox="1"/>
          <p:nvPr/>
        </p:nvSpPr>
        <p:spPr>
          <a:xfrm>
            <a:off x="10961632" y="5421868"/>
            <a:ext cx="815223" cy="369332"/>
          </a:xfrm>
          <a:prstGeom prst="rect">
            <a:avLst/>
          </a:prstGeom>
          <a:noFill/>
        </p:spPr>
        <p:txBody>
          <a:bodyPr wrap="none" rtlCol="0">
            <a:spAutoFit/>
          </a:bodyPr>
          <a:lstStyle/>
          <a:p>
            <a:r>
              <a:rPr lang="en-US" dirty="0">
                <a:solidFill>
                  <a:srgbClr val="FF0000"/>
                </a:solidFill>
              </a:rPr>
              <a:t>35 keV</a:t>
            </a:r>
          </a:p>
        </p:txBody>
      </p:sp>
      <p:sp>
        <p:nvSpPr>
          <p:cNvPr id="9" name="TextBox 8">
            <a:extLst>
              <a:ext uri="{FF2B5EF4-FFF2-40B4-BE49-F238E27FC236}">
                <a16:creationId xmlns:a16="http://schemas.microsoft.com/office/drawing/2014/main" id="{6932E0A2-5E9E-64E3-86D2-2FD0C04F4E89}"/>
              </a:ext>
            </a:extLst>
          </p:cNvPr>
          <p:cNvSpPr txBox="1"/>
          <p:nvPr/>
        </p:nvSpPr>
        <p:spPr>
          <a:xfrm>
            <a:off x="10744200" y="5117068"/>
            <a:ext cx="1032655" cy="369332"/>
          </a:xfrm>
          <a:prstGeom prst="rect">
            <a:avLst/>
          </a:prstGeom>
          <a:noFill/>
        </p:spPr>
        <p:txBody>
          <a:bodyPr wrap="none" rtlCol="0">
            <a:spAutoFit/>
          </a:bodyPr>
          <a:lstStyle/>
          <a:p>
            <a:r>
              <a:rPr lang="en-US" dirty="0">
                <a:solidFill>
                  <a:srgbClr val="FF0000"/>
                </a:solidFill>
              </a:rPr>
              <a:t>200 MeV</a:t>
            </a:r>
          </a:p>
        </p:txBody>
      </p:sp>
      <p:cxnSp>
        <p:nvCxnSpPr>
          <p:cNvPr id="11" name="Connector: Elbow 10">
            <a:extLst>
              <a:ext uri="{FF2B5EF4-FFF2-40B4-BE49-F238E27FC236}">
                <a16:creationId xmlns:a16="http://schemas.microsoft.com/office/drawing/2014/main" id="{7857BF31-D669-25E9-607B-24C3D02ED882}"/>
              </a:ext>
            </a:extLst>
          </p:cNvPr>
          <p:cNvCxnSpPr>
            <a:cxnSpLocks/>
          </p:cNvCxnSpPr>
          <p:nvPr/>
        </p:nvCxnSpPr>
        <p:spPr>
          <a:xfrm rot="10800000">
            <a:off x="3276600" y="4267200"/>
            <a:ext cx="7315200" cy="1280160"/>
          </a:xfrm>
          <a:prstGeom prst="bentConnector3">
            <a:avLst>
              <a:gd name="adj1" fmla="val 10836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EF244F23-5610-CE67-6B8C-14BFD45FBD67}"/>
              </a:ext>
            </a:extLst>
          </p:cNvPr>
          <p:cNvCxnSpPr>
            <a:cxnSpLocks/>
          </p:cNvCxnSpPr>
          <p:nvPr/>
        </p:nvCxnSpPr>
        <p:spPr>
          <a:xfrm rot="10800000">
            <a:off x="4556760" y="5196840"/>
            <a:ext cx="6035040" cy="18288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02551E-DD59-D89E-34EF-5CEDA629A367}"/>
              </a:ext>
            </a:extLst>
          </p:cNvPr>
          <p:cNvCxnSpPr>
            <a:cxnSpLocks/>
          </p:cNvCxnSpPr>
          <p:nvPr/>
        </p:nvCxnSpPr>
        <p:spPr>
          <a:xfrm flipH="1">
            <a:off x="6858000" y="4476750"/>
            <a:ext cx="3733800" cy="19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1BBEC5-058B-B8CF-DDDB-03E13A1F6AFA}"/>
              </a:ext>
            </a:extLst>
          </p:cNvPr>
          <p:cNvCxnSpPr>
            <a:cxnSpLocks/>
          </p:cNvCxnSpPr>
          <p:nvPr/>
        </p:nvCxnSpPr>
        <p:spPr>
          <a:xfrm flipH="1">
            <a:off x="8580120" y="3048000"/>
            <a:ext cx="2011680" cy="19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850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83A53-6534-4FE8-8F50-C4E39B76820D}"/>
              </a:ext>
            </a:extLst>
          </p:cNvPr>
          <p:cNvPicPr>
            <a:picLocks noChangeAspect="1"/>
          </p:cNvPicPr>
          <p:nvPr/>
        </p:nvPicPr>
        <p:blipFill rotWithShape="1">
          <a:blip r:embed="rId2"/>
          <a:stretch/>
        </p:blipFill>
        <p:spPr>
          <a:xfrm>
            <a:off x="76200" y="975360"/>
            <a:ext cx="6257665" cy="5577840"/>
          </a:xfrm>
          <a:prstGeom prst="rect">
            <a:avLst/>
          </a:prstGeom>
        </p:spPr>
      </p:pic>
      <p:sp>
        <p:nvSpPr>
          <p:cNvPr id="2" name="Title 1">
            <a:extLst>
              <a:ext uri="{FF2B5EF4-FFF2-40B4-BE49-F238E27FC236}">
                <a16:creationId xmlns:a16="http://schemas.microsoft.com/office/drawing/2014/main" id="{72E75257-76E0-4902-B2AD-5C75D3DBECBC}"/>
              </a:ext>
            </a:extLst>
          </p:cNvPr>
          <p:cNvSpPr>
            <a:spLocks noGrp="1"/>
          </p:cNvSpPr>
          <p:nvPr>
            <p:ph type="title"/>
          </p:nvPr>
        </p:nvSpPr>
        <p:spPr/>
        <p:txBody>
          <a:bodyPr/>
          <a:lstStyle/>
          <a:p>
            <a:r>
              <a:rPr lang="en-US" dirty="0"/>
              <a:t>Spin Resonances in RHIC</a:t>
            </a:r>
          </a:p>
        </p:txBody>
      </p:sp>
      <p:sp>
        <p:nvSpPr>
          <p:cNvPr id="4" name="Slide Number Placeholder 3">
            <a:extLst>
              <a:ext uri="{FF2B5EF4-FFF2-40B4-BE49-F238E27FC236}">
                <a16:creationId xmlns:a16="http://schemas.microsoft.com/office/drawing/2014/main" id="{F570D67B-AEC2-44EA-9F26-00006F59E370}"/>
              </a:ext>
            </a:extLst>
          </p:cNvPr>
          <p:cNvSpPr>
            <a:spLocks noGrp="1"/>
          </p:cNvSpPr>
          <p:nvPr>
            <p:ph type="sldNum" sz="quarter" idx="10"/>
          </p:nvPr>
        </p:nvSpPr>
        <p:spPr/>
        <p:txBody>
          <a:bodyPr/>
          <a:lstStyle/>
          <a:p>
            <a:fld id="{ED1A4CE9-2DE4-4EFF-B556-38A0E5F57BD2}" type="slidenum">
              <a:rPr lang="en-US" smtClean="0"/>
              <a:t>22</a:t>
            </a:fld>
            <a:endParaRPr lang="en-US"/>
          </a:p>
        </p:txBody>
      </p:sp>
      <p:pic>
        <p:nvPicPr>
          <p:cNvPr id="10" name="Picture 9">
            <a:extLst>
              <a:ext uri="{FF2B5EF4-FFF2-40B4-BE49-F238E27FC236}">
                <a16:creationId xmlns:a16="http://schemas.microsoft.com/office/drawing/2014/main" id="{327349D9-2E9E-48D9-9CA6-0102AE5BA21E}"/>
              </a:ext>
            </a:extLst>
          </p:cNvPr>
          <p:cNvPicPr>
            <a:picLocks noChangeAspect="1"/>
          </p:cNvPicPr>
          <p:nvPr/>
        </p:nvPicPr>
        <p:blipFill>
          <a:blip r:embed="rId3">
            <a:duotone>
              <a:schemeClr val="accent1">
                <a:shade val="45000"/>
                <a:satMod val="135000"/>
              </a:schemeClr>
              <a:prstClr val="white"/>
            </a:duotone>
          </a:blip>
          <a:stretch>
            <a:fillRect/>
          </a:stretch>
        </p:blipFill>
        <p:spPr>
          <a:xfrm>
            <a:off x="6858000" y="3654848"/>
            <a:ext cx="4191000" cy="3203152"/>
          </a:xfrm>
          <a:prstGeom prst="rect">
            <a:avLst/>
          </a:prstGeom>
        </p:spPr>
      </p:pic>
      <p:pic>
        <p:nvPicPr>
          <p:cNvPr id="11" name="Picture 10">
            <a:extLst>
              <a:ext uri="{FF2B5EF4-FFF2-40B4-BE49-F238E27FC236}">
                <a16:creationId xmlns:a16="http://schemas.microsoft.com/office/drawing/2014/main" id="{B6C7CF85-7BB2-407F-82FF-E79F1C4FAD84}"/>
              </a:ext>
            </a:extLst>
          </p:cNvPr>
          <p:cNvPicPr>
            <a:picLocks noChangeAspect="1"/>
          </p:cNvPicPr>
          <p:nvPr/>
        </p:nvPicPr>
        <p:blipFill>
          <a:blip r:embed="rId4">
            <a:duotone>
              <a:schemeClr val="accent6">
                <a:shade val="45000"/>
                <a:satMod val="135000"/>
              </a:schemeClr>
              <a:prstClr val="white"/>
            </a:duotone>
          </a:blip>
          <a:stretch>
            <a:fillRect/>
          </a:stretch>
        </p:blipFill>
        <p:spPr>
          <a:xfrm>
            <a:off x="7151040" y="609600"/>
            <a:ext cx="3974160" cy="324361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C8EA23-9F05-4B44-802F-99EA2A5FF6B9}"/>
                  </a:ext>
                </a:extLst>
              </p:cNvPr>
              <p:cNvSpPr txBox="1"/>
              <p:nvPr/>
            </p:nvSpPr>
            <p:spPr>
              <a:xfrm>
                <a:off x="2057400" y="2282437"/>
                <a:ext cx="2480103" cy="2213363"/>
              </a:xfrm>
              <a:prstGeom prst="rect">
                <a:avLst/>
              </a:prstGeom>
              <a:solidFill>
                <a:schemeClr val="bg1"/>
              </a:solidFill>
              <a:ln>
                <a:solidFill>
                  <a:schemeClr val="tx1">
                    <a:lumMod val="50000"/>
                    <a:lumOff val="50000"/>
                  </a:schemeClr>
                </a:solidFill>
              </a:ln>
            </p:spPr>
            <p:txBody>
              <a:bodyPr wrap="none" rtlCol="0">
                <a:spAutoFit/>
              </a:bodyPr>
              <a:lstStyle/>
              <a:p>
                <a:pPr marL="285750" indent="-285750">
                  <a:spcAft>
                    <a:spcPts val="600"/>
                  </a:spcAft>
                  <a:buFont typeface="Arial" panose="020B0604020202020204" pitchFamily="34" charset="0"/>
                  <a:buChar char="•"/>
                </a:pPr>
                <a:r>
                  <a:rPr lang="en-US" sz="1400" dirty="0">
                    <a:solidFill>
                      <a:srgbClr val="00B050"/>
                    </a:solidFill>
                  </a:rPr>
                  <a:t>Imperfection resonances</a:t>
                </a:r>
              </a:p>
              <a:p>
                <a:pPr marL="742950" lvl="1" indent="-285750">
                  <a:spcAft>
                    <a:spcPts val="600"/>
                  </a:spcAft>
                  <a:buFont typeface="Arial" panose="020B0604020202020204" pitchFamily="34" charset="0"/>
                  <a:buChar char="•"/>
                </a:pPr>
                <a14:m>
                  <m:oMath xmlns:m="http://schemas.openxmlformats.org/officeDocument/2006/math">
                    <m:sSub>
                      <m:sSubPr>
                        <m:ctrlPr>
                          <a:rPr lang="en-US" sz="1200" b="0" i="1" smtClean="0">
                            <a:solidFill>
                              <a:srgbClr val="00B050"/>
                            </a:solidFill>
                            <a:latin typeface="Cambria Math" panose="02040503050406030204" pitchFamily="18" charset="0"/>
                          </a:rPr>
                        </m:ctrlPr>
                      </m:sSubPr>
                      <m:e>
                        <m:r>
                          <a:rPr lang="en-US" sz="1200" b="0" i="1" smtClean="0">
                            <a:solidFill>
                              <a:srgbClr val="00B050"/>
                            </a:solidFill>
                            <a:latin typeface="Cambria Math" panose="02040503050406030204" pitchFamily="18" charset="0"/>
                          </a:rPr>
                          <m:t>𝜈</m:t>
                        </m:r>
                      </m:e>
                      <m:sub>
                        <m:r>
                          <a:rPr lang="en-US" sz="1200" b="0" i="1" smtClean="0">
                            <a:solidFill>
                              <a:srgbClr val="00B050"/>
                            </a:solidFill>
                            <a:latin typeface="Cambria Math" panose="02040503050406030204" pitchFamily="18" charset="0"/>
                          </a:rPr>
                          <m:t>𝑠𝑝𝑖𝑛</m:t>
                        </m:r>
                      </m:sub>
                    </m:sSub>
                    <m:r>
                      <a:rPr lang="en-US" sz="1200" b="0" i="1" smtClean="0">
                        <a:solidFill>
                          <a:srgbClr val="00B050"/>
                        </a:solidFill>
                        <a:latin typeface="Cambria Math" panose="02040503050406030204" pitchFamily="18" charset="0"/>
                      </a:rPr>
                      <m:t>=</m:t>
                    </m:r>
                    <m:r>
                      <a:rPr lang="en-US" sz="1200" b="0" i="1" smtClean="0">
                        <a:solidFill>
                          <a:srgbClr val="00B050"/>
                        </a:solidFill>
                        <a:latin typeface="Cambria Math" panose="02040503050406030204" pitchFamily="18" charset="0"/>
                      </a:rPr>
                      <m:t>𝛾</m:t>
                    </m:r>
                    <m:r>
                      <a:rPr lang="en-US" sz="1200" b="0" i="1" smtClean="0">
                        <a:solidFill>
                          <a:srgbClr val="00B050"/>
                        </a:solidFill>
                        <a:latin typeface="Cambria Math" panose="02040503050406030204" pitchFamily="18" charset="0"/>
                      </a:rPr>
                      <m:t>𝐺</m:t>
                    </m:r>
                    <m:r>
                      <a:rPr lang="en-US" sz="1200" i="1">
                        <a:solidFill>
                          <a:srgbClr val="00B050"/>
                        </a:solidFill>
                        <a:latin typeface="Cambria Math" panose="02040503050406030204" pitchFamily="18" charset="0"/>
                      </a:rPr>
                      <m:t>=</m:t>
                    </m:r>
                    <m:r>
                      <a:rPr lang="en-US" sz="1200" i="1">
                        <a:solidFill>
                          <a:srgbClr val="00B050"/>
                        </a:solidFill>
                        <a:latin typeface="Cambria Math" panose="02040503050406030204" pitchFamily="18" charset="0"/>
                      </a:rPr>
                      <m:t>𝑛</m:t>
                    </m:r>
                  </m:oMath>
                </a14:m>
                <a:endParaRPr lang="en-US" sz="1200" dirty="0">
                  <a:solidFill>
                    <a:srgbClr val="00B050"/>
                  </a:solidFill>
                </a:endParaRPr>
              </a:p>
              <a:p>
                <a:pPr marL="742950" lvl="1" indent="-285750">
                  <a:spcAft>
                    <a:spcPts val="600"/>
                  </a:spcAft>
                  <a:buFont typeface="Arial" panose="020B0604020202020204" pitchFamily="34" charset="0"/>
                  <a:buChar char="•"/>
                </a:pPr>
                <a:r>
                  <a:rPr lang="en-US" sz="1200" dirty="0">
                    <a:solidFill>
                      <a:srgbClr val="00B050"/>
                    </a:solidFill>
                  </a:rPr>
                  <a:t>integer </a:t>
                </a:r>
                <a14:m>
                  <m:oMath xmlns:m="http://schemas.openxmlformats.org/officeDocument/2006/math">
                    <m:r>
                      <a:rPr lang="en-US" sz="1200" i="1" dirty="0">
                        <a:solidFill>
                          <a:srgbClr val="00B050"/>
                        </a:solidFill>
                        <a:latin typeface="Cambria Math" panose="02040503050406030204" pitchFamily="18" charset="0"/>
                      </a:rPr>
                      <m:t>𝑛</m:t>
                    </m:r>
                  </m:oMath>
                </a14:m>
                <a:endParaRPr lang="en-US" sz="1200" dirty="0">
                  <a:solidFill>
                    <a:srgbClr val="00B050"/>
                  </a:solidFill>
                </a:endParaRPr>
              </a:p>
              <a:p>
                <a:pPr marL="285750" indent="-285750">
                  <a:spcAft>
                    <a:spcPts val="600"/>
                  </a:spcAft>
                  <a:buFont typeface="Arial" panose="020B0604020202020204" pitchFamily="34" charset="0"/>
                  <a:buChar char="•"/>
                </a:pPr>
                <a:r>
                  <a:rPr lang="en-US" sz="1400" dirty="0">
                    <a:solidFill>
                      <a:srgbClr val="0070C0"/>
                    </a:solidFill>
                  </a:rPr>
                  <a:t>Intrinsic resonances</a:t>
                </a:r>
              </a:p>
              <a:p>
                <a:pPr marL="742950" lvl="1" indent="-285750">
                  <a:spcAft>
                    <a:spcPts val="600"/>
                  </a:spcAft>
                  <a:buFont typeface="Arial" panose="020B0604020202020204" pitchFamily="34" charset="0"/>
                  <a:buChar char="•"/>
                </a:pPr>
                <a14:m>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𝑠𝑝𝑖𝑛</m:t>
                        </m:r>
                      </m:sub>
                    </m:sSub>
                    <m:r>
                      <a:rPr lang="en-US" sz="1200" i="1">
                        <a:solidFill>
                          <a:srgbClr val="0070C0"/>
                        </a:solidFill>
                        <a:latin typeface="Cambria Math" panose="02040503050406030204" pitchFamily="18" charset="0"/>
                      </a:rPr>
                      <m:t>=</m:t>
                    </m:r>
                    <m:r>
                      <a:rPr lang="en-US" sz="1200" i="1">
                        <a:solidFill>
                          <a:srgbClr val="0070C0"/>
                        </a:solidFill>
                        <a:latin typeface="Cambria Math" panose="02040503050406030204" pitchFamily="18" charset="0"/>
                      </a:rPr>
                      <m:t>𝛾</m:t>
                    </m:r>
                    <m:r>
                      <a:rPr lang="en-US" sz="1200" i="1">
                        <a:solidFill>
                          <a:srgbClr val="0070C0"/>
                        </a:solidFill>
                        <a:latin typeface="Cambria Math" panose="02040503050406030204" pitchFamily="18" charset="0"/>
                      </a:rPr>
                      <m:t>𝐺</m:t>
                    </m:r>
                    <m:r>
                      <a:rPr lang="en-US" sz="1200" i="1">
                        <a:solidFill>
                          <a:srgbClr val="0070C0"/>
                        </a:solidFill>
                        <a:latin typeface="Cambria Math" panose="02040503050406030204" pitchFamily="18" charset="0"/>
                      </a:rPr>
                      <m:t>=</m:t>
                    </m:r>
                    <m:r>
                      <a:rPr lang="en-US" sz="1200" i="1">
                        <a:solidFill>
                          <a:srgbClr val="0070C0"/>
                        </a:solidFill>
                        <a:latin typeface="Cambria Math" panose="02040503050406030204" pitchFamily="18" charset="0"/>
                      </a:rPr>
                      <m:t>𝑘𝑃</m:t>
                    </m:r>
                    <m:r>
                      <a:rPr lang="en-US" sz="1200" i="1">
                        <a:solidFill>
                          <a:srgbClr val="0070C0"/>
                        </a:solidFill>
                        <a:latin typeface="Cambria Math" panose="02040503050406030204" pitchFamily="18" charset="0"/>
                      </a:rPr>
                      <m:t>+</m:t>
                    </m:r>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𝑦</m:t>
                        </m:r>
                      </m:sub>
                    </m:sSub>
                  </m:oMath>
                </a14:m>
                <a:endParaRPr lang="en-US" sz="1200" dirty="0">
                  <a:solidFill>
                    <a:srgbClr val="0070C0"/>
                  </a:solidFill>
                </a:endParaRPr>
              </a:p>
              <a:p>
                <a:pPr marL="742950" lvl="1" indent="-285750">
                  <a:spcAft>
                    <a:spcPts val="600"/>
                  </a:spcAft>
                  <a:buFont typeface="Arial" panose="020B0604020202020204" pitchFamily="34" charset="0"/>
                  <a:buChar char="•"/>
                </a:pPr>
                <a:r>
                  <a:rPr lang="en-US" sz="1200" dirty="0">
                    <a:solidFill>
                      <a:srgbClr val="0070C0"/>
                    </a:solidFill>
                  </a:rPr>
                  <a:t>integer </a:t>
                </a:r>
                <a14:m>
                  <m:oMath xmlns:m="http://schemas.openxmlformats.org/officeDocument/2006/math">
                    <m:r>
                      <a:rPr lang="en-US" sz="1200" i="1" dirty="0">
                        <a:solidFill>
                          <a:srgbClr val="0070C0"/>
                        </a:solidFill>
                        <a:latin typeface="Cambria Math" panose="02040503050406030204" pitchFamily="18" charset="0"/>
                      </a:rPr>
                      <m:t>𝑘</m:t>
                    </m:r>
                  </m:oMath>
                </a14:m>
                <a:endParaRPr lang="en-US" sz="1200" dirty="0">
                  <a:solidFill>
                    <a:srgbClr val="0070C0"/>
                  </a:solidFill>
                </a:endParaRPr>
              </a:p>
              <a:p>
                <a:pPr marL="742950" lvl="1" indent="-285750">
                  <a:spcAft>
                    <a:spcPts val="600"/>
                  </a:spcAft>
                  <a:buFont typeface="Arial" panose="020B0604020202020204" pitchFamily="34" charset="0"/>
                  <a:buChar char="•"/>
                </a:pPr>
                <a:r>
                  <a:rPr lang="en-US" sz="1200" dirty="0" err="1">
                    <a:solidFill>
                      <a:srgbClr val="0070C0"/>
                    </a:solidFill>
                  </a:rPr>
                  <a:t>superiodicity</a:t>
                </a:r>
                <a:r>
                  <a:rPr lang="en-US" sz="1200" dirty="0">
                    <a:solidFill>
                      <a:srgbClr val="0070C0"/>
                    </a:solidFill>
                  </a:rPr>
                  <a:t> P</a:t>
                </a:r>
              </a:p>
              <a:p>
                <a:pPr marL="742950" lvl="1" indent="-285750">
                  <a:spcAft>
                    <a:spcPts val="600"/>
                  </a:spcAft>
                  <a:buFont typeface="Arial" panose="020B0604020202020204" pitchFamily="34" charset="0"/>
                  <a:buChar char="•"/>
                </a:pPr>
                <a:r>
                  <a:rPr lang="en-US" sz="1200" dirty="0">
                    <a:solidFill>
                      <a:srgbClr val="0070C0"/>
                    </a:solidFill>
                  </a:rPr>
                  <a:t>vertical </a:t>
                </a:r>
                <a:r>
                  <a:rPr lang="en-US" sz="1200" dirty="0" err="1">
                    <a:solidFill>
                      <a:srgbClr val="0070C0"/>
                    </a:solidFill>
                  </a:rPr>
                  <a:t>beta</a:t>
                </a:r>
                <a:r>
                  <a:rPr lang="en-US" sz="1200" dirty="0">
                    <a:solidFill>
                      <a:srgbClr val="0070C0"/>
                    </a:solidFill>
                  </a:rPr>
                  <a:t>tron tune </a:t>
                </a:r>
                <a14:m>
                  <m:oMath xmlns:m="http://schemas.openxmlformats.org/officeDocument/2006/math">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𝜈</m:t>
                        </m:r>
                      </m:e>
                      <m:sub>
                        <m:r>
                          <a:rPr lang="en-US" sz="1200" i="1">
                            <a:solidFill>
                              <a:srgbClr val="0070C0"/>
                            </a:solidFill>
                            <a:latin typeface="Cambria Math" panose="02040503050406030204" pitchFamily="18" charset="0"/>
                          </a:rPr>
                          <m:t>𝑦</m:t>
                        </m:r>
                      </m:sub>
                    </m:sSub>
                  </m:oMath>
                </a14:m>
                <a:endParaRPr lang="en-US" sz="1200" dirty="0">
                  <a:solidFill>
                    <a:srgbClr val="0070C0"/>
                  </a:solidFill>
                </a:endParaRPr>
              </a:p>
            </p:txBody>
          </p:sp>
        </mc:Choice>
        <mc:Fallback xmlns="">
          <p:sp>
            <p:nvSpPr>
              <p:cNvPr id="9" name="TextBox 8">
                <a:extLst>
                  <a:ext uri="{FF2B5EF4-FFF2-40B4-BE49-F238E27FC236}">
                    <a16:creationId xmlns:a16="http://schemas.microsoft.com/office/drawing/2014/main" id="{D5C8EA23-9F05-4B44-802F-99EA2A5FF6B9}"/>
                  </a:ext>
                </a:extLst>
              </p:cNvPr>
              <p:cNvSpPr txBox="1">
                <a:spLocks noRot="1" noChangeAspect="1" noMove="1" noResize="1" noEditPoints="1" noAdjustHandles="1" noChangeArrowheads="1" noChangeShapeType="1" noTextEdit="1"/>
              </p:cNvSpPr>
              <p:nvPr/>
            </p:nvSpPr>
            <p:spPr>
              <a:xfrm>
                <a:off x="2057400" y="2282437"/>
                <a:ext cx="2480103" cy="2213363"/>
              </a:xfrm>
              <a:prstGeom prst="rect">
                <a:avLst/>
              </a:prstGeom>
              <a:blipFill>
                <a:blip r:embed="rId5"/>
                <a:stretch>
                  <a:fillRect l="-245" b="-273"/>
                </a:stretch>
              </a:blipFill>
              <a:ln>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459469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AA19-8496-DE47-4B14-246B61F11D2F}"/>
              </a:ext>
            </a:extLst>
          </p:cNvPr>
          <p:cNvSpPr>
            <a:spLocks noGrp="1"/>
          </p:cNvSpPr>
          <p:nvPr>
            <p:ph type="title"/>
          </p:nvPr>
        </p:nvSpPr>
        <p:spPr/>
        <p:txBody>
          <a:bodyPr/>
          <a:lstStyle/>
          <a:p>
            <a:r>
              <a:rPr lang="en-US" dirty="0"/>
              <a:t>Resonance Mitigation </a:t>
            </a:r>
          </a:p>
        </p:txBody>
      </p:sp>
      <p:sp>
        <p:nvSpPr>
          <p:cNvPr id="3" name="Slide Number Placeholder 2">
            <a:extLst>
              <a:ext uri="{FF2B5EF4-FFF2-40B4-BE49-F238E27FC236}">
                <a16:creationId xmlns:a16="http://schemas.microsoft.com/office/drawing/2014/main" id="{01DB66FC-71B7-2B0F-5F83-1EECCBFC4744}"/>
              </a:ext>
            </a:extLst>
          </p:cNvPr>
          <p:cNvSpPr>
            <a:spLocks noGrp="1"/>
          </p:cNvSpPr>
          <p:nvPr>
            <p:ph type="sldNum" sz="quarter" idx="10"/>
          </p:nvPr>
        </p:nvSpPr>
        <p:spPr/>
        <p:txBody>
          <a:bodyPr/>
          <a:lstStyle/>
          <a:p>
            <a:fld id="{DF69D58E-C59B-4BE3-83E0-B1C1287A8E5B}" type="slidenum">
              <a:rPr lang="en-US" smtClean="0"/>
              <a:pPr/>
              <a:t>23</a:t>
            </a:fld>
            <a:endParaRPr lang="en-US"/>
          </a:p>
        </p:txBody>
      </p:sp>
      <p:sp>
        <p:nvSpPr>
          <p:cNvPr id="4" name="TextBox 3">
            <a:extLst>
              <a:ext uri="{FF2B5EF4-FFF2-40B4-BE49-F238E27FC236}">
                <a16:creationId xmlns:a16="http://schemas.microsoft.com/office/drawing/2014/main" id="{944502E6-9E38-2B9A-E03C-447A5AAC3704}"/>
              </a:ext>
            </a:extLst>
          </p:cNvPr>
          <p:cNvSpPr txBox="1"/>
          <p:nvPr/>
        </p:nvSpPr>
        <p:spPr>
          <a:xfrm>
            <a:off x="381001" y="1316423"/>
            <a:ext cx="7391400"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Deliberately advance the spin precession to avoid resonance conditions</a:t>
            </a:r>
          </a:p>
          <a:p>
            <a:pPr marL="285750" indent="-285750">
              <a:spcAft>
                <a:spcPts val="600"/>
              </a:spcAft>
              <a:buFont typeface="Arial" panose="020B0604020202020204" pitchFamily="34" charset="0"/>
              <a:buChar char="•"/>
            </a:pPr>
            <a:r>
              <a:rPr lang="en-US" dirty="0"/>
              <a:t>Group of dipole magnets with alternating horizontal and vertical field directions which rotates the spin vector by 180°</a:t>
            </a:r>
          </a:p>
          <a:p>
            <a:pPr marL="285750" indent="-285750">
              <a:spcAft>
                <a:spcPts val="600"/>
              </a:spcAft>
              <a:buFont typeface="Arial" panose="020B0604020202020204" pitchFamily="34" charset="0"/>
              <a:buChar char="•"/>
            </a:pPr>
            <a:r>
              <a:rPr lang="en-US" b="1" dirty="0"/>
              <a:t>Siberian Snakes:</a:t>
            </a:r>
            <a:r>
              <a:rPr lang="en-US" dirty="0"/>
              <a:t> </a:t>
            </a:r>
            <a:r>
              <a:rPr lang="en-US" dirty="0" err="1"/>
              <a:t>Ya</a:t>
            </a:r>
            <a:r>
              <a:rPr lang="en-US" dirty="0"/>
              <a:t>. S. </a:t>
            </a:r>
            <a:r>
              <a:rPr lang="en-US" dirty="0" err="1"/>
              <a:t>Derbenev</a:t>
            </a:r>
            <a:r>
              <a:rPr lang="en-US" dirty="0"/>
              <a:t>, A.M. Kondratenko “Polarization kinematics of particles in storage rings.” </a:t>
            </a:r>
            <a:r>
              <a:rPr lang="en-US" dirty="0" err="1"/>
              <a:t>Sov</a:t>
            </a:r>
            <a:r>
              <a:rPr lang="en-US" dirty="0"/>
              <a:t>. Phys. JETP 37 (1973)</a:t>
            </a:r>
          </a:p>
        </p:txBody>
      </p:sp>
      <p:pic>
        <p:nvPicPr>
          <p:cNvPr id="6" name="Picture 5">
            <a:extLst>
              <a:ext uri="{FF2B5EF4-FFF2-40B4-BE49-F238E27FC236}">
                <a16:creationId xmlns:a16="http://schemas.microsoft.com/office/drawing/2014/main" id="{05655CD5-B0FB-0DA0-0541-7FBBE7F23F31}"/>
              </a:ext>
            </a:extLst>
          </p:cNvPr>
          <p:cNvPicPr>
            <a:picLocks noChangeAspect="1"/>
          </p:cNvPicPr>
          <p:nvPr/>
        </p:nvPicPr>
        <p:blipFill>
          <a:blip r:embed="rId2"/>
          <a:stretch>
            <a:fillRect/>
          </a:stretch>
        </p:blipFill>
        <p:spPr>
          <a:xfrm>
            <a:off x="685463" y="3720966"/>
            <a:ext cx="6553537" cy="2603634"/>
          </a:xfrm>
          <a:prstGeom prst="rect">
            <a:avLst/>
          </a:prstGeom>
        </p:spPr>
      </p:pic>
      <p:pic>
        <p:nvPicPr>
          <p:cNvPr id="8" name="Picture 7">
            <a:extLst>
              <a:ext uri="{FF2B5EF4-FFF2-40B4-BE49-F238E27FC236}">
                <a16:creationId xmlns:a16="http://schemas.microsoft.com/office/drawing/2014/main" id="{CAAEC6D3-DAF1-3424-6A44-FB5736ADA996}"/>
              </a:ext>
            </a:extLst>
          </p:cNvPr>
          <p:cNvPicPr>
            <a:picLocks noChangeAspect="1"/>
          </p:cNvPicPr>
          <p:nvPr/>
        </p:nvPicPr>
        <p:blipFill>
          <a:blip r:embed="rId3"/>
          <a:stretch>
            <a:fillRect/>
          </a:stretch>
        </p:blipFill>
        <p:spPr>
          <a:xfrm>
            <a:off x="7391400" y="1240288"/>
            <a:ext cx="4675909" cy="2070046"/>
          </a:xfrm>
          <a:prstGeom prst="rect">
            <a:avLst/>
          </a:prstGeom>
        </p:spPr>
      </p:pic>
      <p:pic>
        <p:nvPicPr>
          <p:cNvPr id="10" name="Picture 9">
            <a:extLst>
              <a:ext uri="{FF2B5EF4-FFF2-40B4-BE49-F238E27FC236}">
                <a16:creationId xmlns:a16="http://schemas.microsoft.com/office/drawing/2014/main" id="{DCE05D35-C638-DD83-F86B-D5DEFCD4CBFF}"/>
              </a:ext>
            </a:extLst>
          </p:cNvPr>
          <p:cNvPicPr>
            <a:picLocks noChangeAspect="1"/>
          </p:cNvPicPr>
          <p:nvPr/>
        </p:nvPicPr>
        <p:blipFill>
          <a:blip r:embed="rId4"/>
          <a:stretch>
            <a:fillRect/>
          </a:stretch>
        </p:blipFill>
        <p:spPr>
          <a:xfrm>
            <a:off x="7924800" y="3713328"/>
            <a:ext cx="3930555" cy="2001672"/>
          </a:xfrm>
          <a:prstGeom prst="rect">
            <a:avLst/>
          </a:prstGeom>
        </p:spPr>
      </p:pic>
      <p:sp>
        <p:nvSpPr>
          <p:cNvPr id="11" name="TextBox 10">
            <a:extLst>
              <a:ext uri="{FF2B5EF4-FFF2-40B4-BE49-F238E27FC236}">
                <a16:creationId xmlns:a16="http://schemas.microsoft.com/office/drawing/2014/main" id="{74726A86-4296-F250-3036-C9D968AB4274}"/>
              </a:ext>
            </a:extLst>
          </p:cNvPr>
          <p:cNvSpPr txBox="1"/>
          <p:nvPr/>
        </p:nvSpPr>
        <p:spPr>
          <a:xfrm>
            <a:off x="9982200" y="3745468"/>
            <a:ext cx="1819729" cy="369332"/>
          </a:xfrm>
          <a:prstGeom prst="rect">
            <a:avLst/>
          </a:prstGeom>
          <a:noFill/>
        </p:spPr>
        <p:txBody>
          <a:bodyPr wrap="none" rtlCol="0">
            <a:spAutoFit/>
          </a:bodyPr>
          <a:lstStyle/>
          <a:p>
            <a:r>
              <a:rPr lang="en-US" dirty="0">
                <a:solidFill>
                  <a:schemeClr val="bg1"/>
                </a:solidFill>
              </a:rPr>
              <a:t>Strong AGS Snake</a:t>
            </a:r>
          </a:p>
        </p:txBody>
      </p:sp>
    </p:spTree>
    <p:extLst>
      <p:ext uri="{BB962C8B-B14F-4D97-AF65-F5344CB8AC3E}">
        <p14:creationId xmlns:p14="http://schemas.microsoft.com/office/powerpoint/2010/main" val="1916116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1AFB-F3D2-9F2C-7B2A-858649E2469D}"/>
              </a:ext>
            </a:extLst>
          </p:cNvPr>
          <p:cNvSpPr>
            <a:spLocks noGrp="1"/>
          </p:cNvSpPr>
          <p:nvPr>
            <p:ph type="title"/>
          </p:nvPr>
        </p:nvSpPr>
        <p:spPr/>
        <p:txBody>
          <a:bodyPr/>
          <a:lstStyle/>
          <a:p>
            <a:r>
              <a:rPr lang="en-US" dirty="0"/>
              <a:t>Spin Motion through Siberian Snake</a:t>
            </a:r>
          </a:p>
        </p:txBody>
      </p:sp>
      <p:sp>
        <p:nvSpPr>
          <p:cNvPr id="3" name="Slide Number Placeholder 2">
            <a:extLst>
              <a:ext uri="{FF2B5EF4-FFF2-40B4-BE49-F238E27FC236}">
                <a16:creationId xmlns:a16="http://schemas.microsoft.com/office/drawing/2014/main" id="{D9F1D100-448D-81E0-9F64-354F31FB4BAF}"/>
              </a:ext>
            </a:extLst>
          </p:cNvPr>
          <p:cNvSpPr>
            <a:spLocks noGrp="1"/>
          </p:cNvSpPr>
          <p:nvPr>
            <p:ph type="sldNum" sz="quarter" idx="10"/>
          </p:nvPr>
        </p:nvSpPr>
        <p:spPr/>
        <p:txBody>
          <a:bodyPr/>
          <a:lstStyle/>
          <a:p>
            <a:fld id="{DF69D58E-C59B-4BE3-83E0-B1C1287A8E5B}" type="slidenum">
              <a:rPr lang="en-US" smtClean="0"/>
              <a:pPr/>
              <a:t>24</a:t>
            </a:fld>
            <a:endParaRPr lang="en-US"/>
          </a:p>
        </p:txBody>
      </p:sp>
      <p:pic>
        <p:nvPicPr>
          <p:cNvPr id="5" name="Picture 4">
            <a:extLst>
              <a:ext uri="{FF2B5EF4-FFF2-40B4-BE49-F238E27FC236}">
                <a16:creationId xmlns:a16="http://schemas.microsoft.com/office/drawing/2014/main" id="{7CA6D622-A5A1-4FC4-9DC1-0F3045F9A288}"/>
              </a:ext>
            </a:extLst>
          </p:cNvPr>
          <p:cNvPicPr>
            <a:picLocks noChangeAspect="1"/>
          </p:cNvPicPr>
          <p:nvPr/>
        </p:nvPicPr>
        <p:blipFill>
          <a:blip r:embed="rId2"/>
          <a:stretch>
            <a:fillRect/>
          </a:stretch>
        </p:blipFill>
        <p:spPr>
          <a:xfrm>
            <a:off x="533400" y="2438400"/>
            <a:ext cx="4272753" cy="2789826"/>
          </a:xfrm>
          <a:prstGeom prst="rect">
            <a:avLst/>
          </a:prstGeom>
        </p:spPr>
      </p:pic>
      <p:pic>
        <p:nvPicPr>
          <p:cNvPr id="7" name="Picture 6">
            <a:extLst>
              <a:ext uri="{FF2B5EF4-FFF2-40B4-BE49-F238E27FC236}">
                <a16:creationId xmlns:a16="http://schemas.microsoft.com/office/drawing/2014/main" id="{2789E0BC-01BC-CEF9-4D58-5B99C89AFEBF}"/>
              </a:ext>
            </a:extLst>
          </p:cNvPr>
          <p:cNvPicPr>
            <a:picLocks noChangeAspect="1"/>
          </p:cNvPicPr>
          <p:nvPr/>
        </p:nvPicPr>
        <p:blipFill>
          <a:blip r:embed="rId3"/>
          <a:stretch>
            <a:fillRect/>
          </a:stretch>
        </p:blipFill>
        <p:spPr>
          <a:xfrm>
            <a:off x="6611658" y="4055986"/>
            <a:ext cx="4208742" cy="2725814"/>
          </a:xfrm>
          <a:prstGeom prst="rect">
            <a:avLst/>
          </a:prstGeom>
        </p:spPr>
      </p:pic>
      <p:pic>
        <p:nvPicPr>
          <p:cNvPr id="9" name="Picture 8">
            <a:extLst>
              <a:ext uri="{FF2B5EF4-FFF2-40B4-BE49-F238E27FC236}">
                <a16:creationId xmlns:a16="http://schemas.microsoft.com/office/drawing/2014/main" id="{7EC3C21D-685B-72E4-0909-E0F59BAA435C}"/>
              </a:ext>
            </a:extLst>
          </p:cNvPr>
          <p:cNvPicPr>
            <a:picLocks noChangeAspect="1"/>
          </p:cNvPicPr>
          <p:nvPr/>
        </p:nvPicPr>
        <p:blipFill>
          <a:blip r:embed="rId4"/>
          <a:stretch>
            <a:fillRect/>
          </a:stretch>
        </p:blipFill>
        <p:spPr>
          <a:xfrm>
            <a:off x="6687862" y="1295406"/>
            <a:ext cx="4118060" cy="2720479"/>
          </a:xfrm>
          <a:prstGeom prst="rect">
            <a:avLst/>
          </a:prstGeom>
        </p:spPr>
      </p:pic>
      <p:sp>
        <p:nvSpPr>
          <p:cNvPr id="10" name="Arrow: Left 9">
            <a:extLst>
              <a:ext uri="{FF2B5EF4-FFF2-40B4-BE49-F238E27FC236}">
                <a16:creationId xmlns:a16="http://schemas.microsoft.com/office/drawing/2014/main" id="{AAA6899B-2A27-B6EF-AEED-F14CAB1F2D58}"/>
              </a:ext>
            </a:extLst>
          </p:cNvPr>
          <p:cNvSpPr/>
          <p:nvPr/>
        </p:nvSpPr>
        <p:spPr>
          <a:xfrm rot="19800000">
            <a:off x="5017815" y="2765714"/>
            <a:ext cx="1435608" cy="4846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Arrow: Left 11">
            <a:extLst>
              <a:ext uri="{FF2B5EF4-FFF2-40B4-BE49-F238E27FC236}">
                <a16:creationId xmlns:a16="http://schemas.microsoft.com/office/drawing/2014/main" id="{7BE80578-58E4-A53F-5582-8EE45CC2459A}"/>
              </a:ext>
            </a:extLst>
          </p:cNvPr>
          <p:cNvSpPr/>
          <p:nvPr/>
        </p:nvSpPr>
        <p:spPr>
          <a:xfrm rot="1800000">
            <a:off x="5017815" y="4675330"/>
            <a:ext cx="1435608" cy="4846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 name="Arrow: Curved Right 12">
            <a:extLst>
              <a:ext uri="{FF2B5EF4-FFF2-40B4-BE49-F238E27FC236}">
                <a16:creationId xmlns:a16="http://schemas.microsoft.com/office/drawing/2014/main" id="{AA109232-3173-2155-ACAA-C32EC826CD9C}"/>
              </a:ext>
            </a:extLst>
          </p:cNvPr>
          <p:cNvSpPr/>
          <p:nvPr/>
        </p:nvSpPr>
        <p:spPr>
          <a:xfrm>
            <a:off x="5867400" y="3213007"/>
            <a:ext cx="591862" cy="1511393"/>
          </a:xfrm>
          <a:prstGeom prst="curv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id="{5C77F4A0-ECFA-734D-F94C-CD610FDBFF6E}"/>
              </a:ext>
            </a:extLst>
          </p:cNvPr>
          <p:cNvSpPr/>
          <p:nvPr/>
        </p:nvSpPr>
        <p:spPr>
          <a:xfrm rot="10800000">
            <a:off x="11066738" y="3213007"/>
            <a:ext cx="591862" cy="1511393"/>
          </a:xfrm>
          <a:prstGeom prst="curv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9695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5FF1-CF34-06C0-0951-000A91937E79}"/>
              </a:ext>
            </a:extLst>
          </p:cNvPr>
          <p:cNvSpPr>
            <a:spLocks noGrp="1"/>
          </p:cNvSpPr>
          <p:nvPr>
            <p:ph type="title"/>
          </p:nvPr>
        </p:nvSpPr>
        <p:spPr/>
        <p:txBody>
          <a:bodyPr/>
          <a:lstStyle/>
          <a:p>
            <a:r>
              <a:rPr lang="en-US" dirty="0"/>
              <a:t>RHIC Proton Polarization</a:t>
            </a:r>
          </a:p>
        </p:txBody>
      </p:sp>
      <p:sp>
        <p:nvSpPr>
          <p:cNvPr id="3" name="Slide Number Placeholder 2">
            <a:extLst>
              <a:ext uri="{FF2B5EF4-FFF2-40B4-BE49-F238E27FC236}">
                <a16:creationId xmlns:a16="http://schemas.microsoft.com/office/drawing/2014/main" id="{D25D441B-4FF8-F06F-F500-CA00A635D880}"/>
              </a:ext>
            </a:extLst>
          </p:cNvPr>
          <p:cNvSpPr>
            <a:spLocks noGrp="1"/>
          </p:cNvSpPr>
          <p:nvPr>
            <p:ph type="sldNum" sz="quarter" idx="10"/>
          </p:nvPr>
        </p:nvSpPr>
        <p:spPr/>
        <p:txBody>
          <a:bodyPr/>
          <a:lstStyle/>
          <a:p>
            <a:fld id="{DF69D58E-C59B-4BE3-83E0-B1C1287A8E5B}" type="slidenum">
              <a:rPr lang="en-US" smtClean="0"/>
              <a:pPr/>
              <a:t>25</a:t>
            </a:fld>
            <a:endParaRPr lang="en-US"/>
          </a:p>
        </p:txBody>
      </p:sp>
      <p:pic>
        <p:nvPicPr>
          <p:cNvPr id="5" name="Picture 4">
            <a:extLst>
              <a:ext uri="{FF2B5EF4-FFF2-40B4-BE49-F238E27FC236}">
                <a16:creationId xmlns:a16="http://schemas.microsoft.com/office/drawing/2014/main" id="{54E0CBC6-25F1-9290-97AF-D6FAED17A068}"/>
              </a:ext>
            </a:extLst>
          </p:cNvPr>
          <p:cNvPicPr>
            <a:picLocks noChangeAspect="1"/>
          </p:cNvPicPr>
          <p:nvPr/>
        </p:nvPicPr>
        <p:blipFill>
          <a:blip r:embed="rId2"/>
          <a:stretch>
            <a:fillRect/>
          </a:stretch>
        </p:blipFill>
        <p:spPr>
          <a:xfrm>
            <a:off x="1666647" y="1765058"/>
            <a:ext cx="8858705" cy="4711942"/>
          </a:xfrm>
          <a:prstGeom prst="rect">
            <a:avLst/>
          </a:prstGeom>
        </p:spPr>
      </p:pic>
      <p:sp>
        <p:nvSpPr>
          <p:cNvPr id="6" name="TextBox 5">
            <a:extLst>
              <a:ext uri="{FF2B5EF4-FFF2-40B4-BE49-F238E27FC236}">
                <a16:creationId xmlns:a16="http://schemas.microsoft.com/office/drawing/2014/main" id="{5BCB6349-40D4-9685-7D27-65D5C756B6A7}"/>
              </a:ext>
            </a:extLst>
          </p:cNvPr>
          <p:cNvSpPr txBox="1"/>
          <p:nvPr/>
        </p:nvSpPr>
        <p:spPr>
          <a:xfrm>
            <a:off x="3632558" y="1295400"/>
            <a:ext cx="4749442" cy="369332"/>
          </a:xfrm>
          <a:prstGeom prst="rect">
            <a:avLst/>
          </a:prstGeom>
          <a:noFill/>
        </p:spPr>
        <p:txBody>
          <a:bodyPr wrap="none" rtlCol="0">
            <a:spAutoFit/>
          </a:bodyPr>
          <a:lstStyle/>
          <a:p>
            <a:r>
              <a:rPr lang="en-US" dirty="0"/>
              <a:t>During the first 250 GeV beam operation in 2009</a:t>
            </a:r>
          </a:p>
        </p:txBody>
      </p:sp>
    </p:spTree>
    <p:extLst>
      <p:ext uri="{BB962C8B-B14F-4D97-AF65-F5344CB8AC3E}">
        <p14:creationId xmlns:p14="http://schemas.microsoft.com/office/powerpoint/2010/main" val="2654727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9084-34FA-1A10-50EB-533F0CA73277}"/>
              </a:ext>
            </a:extLst>
          </p:cNvPr>
          <p:cNvSpPr>
            <a:spLocks noGrp="1"/>
          </p:cNvSpPr>
          <p:nvPr>
            <p:ph type="title"/>
          </p:nvPr>
        </p:nvSpPr>
        <p:spPr/>
        <p:txBody>
          <a:bodyPr/>
          <a:lstStyle/>
          <a:p>
            <a:r>
              <a:rPr lang="en-US" dirty="0"/>
              <a:t>Spin Motion through a Spin Rotator</a:t>
            </a:r>
          </a:p>
        </p:txBody>
      </p:sp>
      <p:sp>
        <p:nvSpPr>
          <p:cNvPr id="3" name="Slide Number Placeholder 2">
            <a:extLst>
              <a:ext uri="{FF2B5EF4-FFF2-40B4-BE49-F238E27FC236}">
                <a16:creationId xmlns:a16="http://schemas.microsoft.com/office/drawing/2014/main" id="{077406F7-B8F7-B6FC-C0A4-8823DA02EDBD}"/>
              </a:ext>
            </a:extLst>
          </p:cNvPr>
          <p:cNvSpPr>
            <a:spLocks noGrp="1"/>
          </p:cNvSpPr>
          <p:nvPr>
            <p:ph type="sldNum" sz="quarter" idx="10"/>
          </p:nvPr>
        </p:nvSpPr>
        <p:spPr/>
        <p:txBody>
          <a:bodyPr/>
          <a:lstStyle/>
          <a:p>
            <a:fld id="{DF69D58E-C59B-4BE3-83E0-B1C1287A8E5B}" type="slidenum">
              <a:rPr lang="en-US" smtClean="0"/>
              <a:pPr/>
              <a:t>26</a:t>
            </a:fld>
            <a:endParaRPr lang="en-US"/>
          </a:p>
        </p:txBody>
      </p:sp>
      <p:pic>
        <p:nvPicPr>
          <p:cNvPr id="6" name="Picture 5">
            <a:extLst>
              <a:ext uri="{FF2B5EF4-FFF2-40B4-BE49-F238E27FC236}">
                <a16:creationId xmlns:a16="http://schemas.microsoft.com/office/drawing/2014/main" id="{54D70C0B-66C4-B0C2-A091-A4C4B8999485}"/>
              </a:ext>
            </a:extLst>
          </p:cNvPr>
          <p:cNvPicPr>
            <a:picLocks noChangeAspect="1"/>
          </p:cNvPicPr>
          <p:nvPr/>
        </p:nvPicPr>
        <p:blipFill>
          <a:blip r:embed="rId2"/>
          <a:stretch>
            <a:fillRect/>
          </a:stretch>
        </p:blipFill>
        <p:spPr>
          <a:xfrm>
            <a:off x="533400" y="2438400"/>
            <a:ext cx="4390108" cy="2784491"/>
          </a:xfrm>
          <a:prstGeom prst="rect">
            <a:avLst/>
          </a:prstGeom>
        </p:spPr>
      </p:pic>
      <p:sp>
        <p:nvSpPr>
          <p:cNvPr id="7" name="TextBox 6">
            <a:extLst>
              <a:ext uri="{FF2B5EF4-FFF2-40B4-BE49-F238E27FC236}">
                <a16:creationId xmlns:a16="http://schemas.microsoft.com/office/drawing/2014/main" id="{5D196E03-33AD-7BB8-B5A7-8B98B12BCC66}"/>
              </a:ext>
            </a:extLst>
          </p:cNvPr>
          <p:cNvSpPr txBox="1"/>
          <p:nvPr/>
        </p:nvSpPr>
        <p:spPr>
          <a:xfrm>
            <a:off x="5486400" y="1316423"/>
            <a:ext cx="6096000" cy="170816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stable spin direction in a circular accelerator is vertical.</a:t>
            </a:r>
          </a:p>
          <a:p>
            <a:pPr marL="285750" indent="-285750">
              <a:spcAft>
                <a:spcPts val="600"/>
              </a:spcAft>
              <a:buFont typeface="Arial" panose="020B0604020202020204" pitchFamily="34" charset="0"/>
              <a:buChar char="•"/>
            </a:pPr>
            <a:r>
              <a:rPr lang="en-US" dirty="0"/>
              <a:t>Experiments also require longitudinal polarization.</a:t>
            </a:r>
          </a:p>
          <a:p>
            <a:pPr marL="285750" indent="-285750">
              <a:spcAft>
                <a:spcPts val="600"/>
              </a:spcAft>
              <a:buFont typeface="Arial" panose="020B0604020202020204" pitchFamily="34" charset="0"/>
              <a:buChar char="•"/>
            </a:pPr>
            <a:r>
              <a:rPr lang="en-US" dirty="0"/>
              <a:t>Spin rotators before and after each experiment.</a:t>
            </a:r>
          </a:p>
          <a:p>
            <a:pPr marL="285750" indent="-285750">
              <a:spcAft>
                <a:spcPts val="600"/>
              </a:spcAft>
              <a:buFont typeface="Arial" panose="020B0604020202020204" pitchFamily="34" charset="0"/>
              <a:buChar char="•"/>
            </a:pPr>
            <a:r>
              <a:rPr lang="en-US" dirty="0"/>
              <a:t>Transverse polarization remnant can cause systematic uncertainties in physics observables.</a:t>
            </a:r>
          </a:p>
        </p:txBody>
      </p:sp>
      <p:cxnSp>
        <p:nvCxnSpPr>
          <p:cNvPr id="10" name="Straight Arrow Connector 9">
            <a:extLst>
              <a:ext uri="{FF2B5EF4-FFF2-40B4-BE49-F238E27FC236}">
                <a16:creationId xmlns:a16="http://schemas.microsoft.com/office/drawing/2014/main" id="{AD170792-D8F3-0F94-29E4-1C9819814BA3}"/>
              </a:ext>
            </a:extLst>
          </p:cNvPr>
          <p:cNvCxnSpPr>
            <a:cxnSpLocks/>
          </p:cNvCxnSpPr>
          <p:nvPr/>
        </p:nvCxnSpPr>
        <p:spPr>
          <a:xfrm>
            <a:off x="1524000" y="1866900"/>
            <a:ext cx="54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A7851B2C-54BC-1EB2-4C5E-050B270B5CB9}"/>
              </a:ext>
            </a:extLst>
          </p:cNvPr>
          <p:cNvSpPr/>
          <p:nvPr/>
        </p:nvSpPr>
        <p:spPr>
          <a:xfrm>
            <a:off x="975360" y="1592580"/>
            <a:ext cx="548640" cy="54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53FF8783-1950-41AE-594D-3E6EE3E342F8}"/>
              </a:ext>
            </a:extLst>
          </p:cNvPr>
          <p:cNvSpPr/>
          <p:nvPr/>
        </p:nvSpPr>
        <p:spPr>
          <a:xfrm>
            <a:off x="1112520" y="1638300"/>
            <a:ext cx="274320" cy="457200"/>
          </a:xfrm>
          <a:prstGeom prs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2E99E6-A6FC-1F54-7065-29BBB30B5373}"/>
                  </a:ext>
                </a:extLst>
              </p:cNvPr>
              <p:cNvSpPr txBox="1"/>
              <p:nvPr/>
            </p:nvSpPr>
            <p:spPr>
              <a:xfrm>
                <a:off x="1192384" y="1219200"/>
                <a:ext cx="184345"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B050"/>
                              </a:solidFill>
                              <a:latin typeface="Cambria Math" panose="02040503050406030204" pitchFamily="18" charset="0"/>
                            </a:rPr>
                          </m:ctrlPr>
                        </m:accPr>
                        <m:e>
                          <m:r>
                            <a:rPr lang="en-US" b="1" i="1" smtClean="0">
                              <a:solidFill>
                                <a:srgbClr val="00B050"/>
                              </a:solidFill>
                              <a:latin typeface="Cambria Math" panose="02040503050406030204" pitchFamily="18" charset="0"/>
                            </a:rPr>
                            <m:t>𝑺</m:t>
                          </m:r>
                        </m:e>
                      </m:acc>
                    </m:oMath>
                  </m:oMathPara>
                </a14:m>
                <a:endParaRPr lang="en-US" b="1" dirty="0">
                  <a:solidFill>
                    <a:srgbClr val="00B050"/>
                  </a:solidFill>
                </a:endParaRPr>
              </a:p>
            </p:txBody>
          </p:sp>
        </mc:Choice>
        <mc:Fallback xmlns="">
          <p:sp>
            <p:nvSpPr>
              <p:cNvPr id="12" name="TextBox 11">
                <a:extLst>
                  <a:ext uri="{FF2B5EF4-FFF2-40B4-BE49-F238E27FC236}">
                    <a16:creationId xmlns:a16="http://schemas.microsoft.com/office/drawing/2014/main" id="{562E99E6-A6FC-1F54-7065-29BBB30B5373}"/>
                  </a:ext>
                </a:extLst>
              </p:cNvPr>
              <p:cNvSpPr txBox="1">
                <a:spLocks noRot="1" noChangeAspect="1" noMove="1" noResize="1" noEditPoints="1" noAdjustHandles="1" noChangeArrowheads="1" noChangeShapeType="1" noTextEdit="1"/>
              </p:cNvSpPr>
              <p:nvPr/>
            </p:nvSpPr>
            <p:spPr>
              <a:xfrm>
                <a:off x="1192384" y="1219200"/>
                <a:ext cx="184345" cy="312458"/>
              </a:xfrm>
              <a:prstGeom prst="rect">
                <a:avLst/>
              </a:prstGeom>
              <a:blipFill>
                <a:blip r:embed="rId3"/>
                <a:stretch>
                  <a:fillRect l="-33333" r="-30000"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09140C-4C44-F0A3-4A73-22022108D7A1}"/>
                  </a:ext>
                </a:extLst>
              </p:cNvPr>
              <p:cNvSpPr txBox="1"/>
              <p:nvPr/>
            </p:nvSpPr>
            <p:spPr>
              <a:xfrm>
                <a:off x="1720655" y="1475601"/>
                <a:ext cx="195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𝒑</m:t>
                          </m:r>
                        </m:e>
                      </m:acc>
                    </m:oMath>
                  </m:oMathPara>
                </a14:m>
                <a:endParaRPr lang="en-US" b="1" dirty="0">
                  <a:solidFill>
                    <a:srgbClr val="0070C0"/>
                  </a:solidFill>
                </a:endParaRPr>
              </a:p>
            </p:txBody>
          </p:sp>
        </mc:Choice>
        <mc:Fallback xmlns="">
          <p:sp>
            <p:nvSpPr>
              <p:cNvPr id="13" name="TextBox 12">
                <a:extLst>
                  <a:ext uri="{FF2B5EF4-FFF2-40B4-BE49-F238E27FC236}">
                    <a16:creationId xmlns:a16="http://schemas.microsoft.com/office/drawing/2014/main" id="{4F09140C-4C44-F0A3-4A73-22022108D7A1}"/>
                  </a:ext>
                </a:extLst>
              </p:cNvPr>
              <p:cNvSpPr txBox="1">
                <a:spLocks noRot="1" noChangeAspect="1" noMove="1" noResize="1" noEditPoints="1" noAdjustHandles="1" noChangeArrowheads="1" noChangeShapeType="1" noTextEdit="1"/>
              </p:cNvSpPr>
              <p:nvPr/>
            </p:nvSpPr>
            <p:spPr>
              <a:xfrm>
                <a:off x="1720655" y="1475601"/>
                <a:ext cx="195566" cy="276999"/>
              </a:xfrm>
              <a:prstGeom prst="rect">
                <a:avLst/>
              </a:prstGeom>
              <a:blipFill>
                <a:blip r:embed="rId4"/>
                <a:stretch>
                  <a:fillRect l="-31250" r="-31250" b="-23913"/>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57B219AC-C3D0-09B0-1A50-373B8F3DCC8A}"/>
              </a:ext>
            </a:extLst>
          </p:cNvPr>
          <p:cNvCxnSpPr>
            <a:cxnSpLocks/>
          </p:cNvCxnSpPr>
          <p:nvPr/>
        </p:nvCxnSpPr>
        <p:spPr>
          <a:xfrm>
            <a:off x="4587240" y="1866900"/>
            <a:ext cx="54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DA87969-8610-095F-3C4A-CCFE5280BBC1}"/>
              </a:ext>
            </a:extLst>
          </p:cNvPr>
          <p:cNvSpPr/>
          <p:nvPr/>
        </p:nvSpPr>
        <p:spPr>
          <a:xfrm>
            <a:off x="4038600" y="1592580"/>
            <a:ext cx="548640" cy="54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67C463E-4AC0-30DE-2304-E53308133138}"/>
              </a:ext>
            </a:extLst>
          </p:cNvPr>
          <p:cNvSpPr/>
          <p:nvPr/>
        </p:nvSpPr>
        <p:spPr>
          <a:xfrm rot="5400000">
            <a:off x="4175760" y="1638300"/>
            <a:ext cx="274320" cy="457200"/>
          </a:xfrm>
          <a:prstGeom prs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309F3F-CE66-5A72-9F99-33830248EE10}"/>
                  </a:ext>
                </a:extLst>
              </p:cNvPr>
              <p:cNvSpPr txBox="1"/>
              <p:nvPr/>
            </p:nvSpPr>
            <p:spPr>
              <a:xfrm>
                <a:off x="4255624" y="1219200"/>
                <a:ext cx="184345"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B050"/>
                              </a:solidFill>
                              <a:latin typeface="Cambria Math" panose="02040503050406030204" pitchFamily="18" charset="0"/>
                            </a:rPr>
                          </m:ctrlPr>
                        </m:accPr>
                        <m:e>
                          <m:r>
                            <a:rPr lang="en-US" b="1" i="1" smtClean="0">
                              <a:solidFill>
                                <a:srgbClr val="00B050"/>
                              </a:solidFill>
                              <a:latin typeface="Cambria Math" panose="02040503050406030204" pitchFamily="18" charset="0"/>
                            </a:rPr>
                            <m:t>𝑺</m:t>
                          </m:r>
                        </m:e>
                      </m:acc>
                    </m:oMath>
                  </m:oMathPara>
                </a14:m>
                <a:endParaRPr lang="en-US" b="1" dirty="0">
                  <a:solidFill>
                    <a:srgbClr val="00B050"/>
                  </a:solidFill>
                </a:endParaRPr>
              </a:p>
            </p:txBody>
          </p:sp>
        </mc:Choice>
        <mc:Fallback xmlns="">
          <p:sp>
            <p:nvSpPr>
              <p:cNvPr id="17" name="TextBox 16">
                <a:extLst>
                  <a:ext uri="{FF2B5EF4-FFF2-40B4-BE49-F238E27FC236}">
                    <a16:creationId xmlns:a16="http://schemas.microsoft.com/office/drawing/2014/main" id="{96309F3F-CE66-5A72-9F99-33830248EE10}"/>
                  </a:ext>
                </a:extLst>
              </p:cNvPr>
              <p:cNvSpPr txBox="1">
                <a:spLocks noRot="1" noChangeAspect="1" noMove="1" noResize="1" noEditPoints="1" noAdjustHandles="1" noChangeArrowheads="1" noChangeShapeType="1" noTextEdit="1"/>
              </p:cNvSpPr>
              <p:nvPr/>
            </p:nvSpPr>
            <p:spPr>
              <a:xfrm>
                <a:off x="4255624" y="1219200"/>
                <a:ext cx="184345" cy="312458"/>
              </a:xfrm>
              <a:prstGeom prst="rect">
                <a:avLst/>
              </a:prstGeom>
              <a:blipFill>
                <a:blip r:embed="rId5"/>
                <a:stretch>
                  <a:fillRect l="-30000" r="-33333"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7754489-9974-DB88-B031-4C613A104968}"/>
                  </a:ext>
                </a:extLst>
              </p:cNvPr>
              <p:cNvSpPr txBox="1"/>
              <p:nvPr/>
            </p:nvSpPr>
            <p:spPr>
              <a:xfrm>
                <a:off x="4783895" y="1475601"/>
                <a:ext cx="195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𝒑</m:t>
                          </m:r>
                        </m:e>
                      </m:acc>
                    </m:oMath>
                  </m:oMathPara>
                </a14:m>
                <a:endParaRPr lang="en-US" b="1" dirty="0">
                  <a:solidFill>
                    <a:srgbClr val="0070C0"/>
                  </a:solidFill>
                </a:endParaRPr>
              </a:p>
            </p:txBody>
          </p:sp>
        </mc:Choice>
        <mc:Fallback xmlns="">
          <p:sp>
            <p:nvSpPr>
              <p:cNvPr id="18" name="TextBox 17">
                <a:extLst>
                  <a:ext uri="{FF2B5EF4-FFF2-40B4-BE49-F238E27FC236}">
                    <a16:creationId xmlns:a16="http://schemas.microsoft.com/office/drawing/2014/main" id="{87754489-9974-DB88-B031-4C613A104968}"/>
                  </a:ext>
                </a:extLst>
              </p:cNvPr>
              <p:cNvSpPr txBox="1">
                <a:spLocks noRot="1" noChangeAspect="1" noMove="1" noResize="1" noEditPoints="1" noAdjustHandles="1" noChangeArrowheads="1" noChangeShapeType="1" noTextEdit="1"/>
              </p:cNvSpPr>
              <p:nvPr/>
            </p:nvSpPr>
            <p:spPr>
              <a:xfrm>
                <a:off x="4783895" y="1475601"/>
                <a:ext cx="195566" cy="276999"/>
              </a:xfrm>
              <a:prstGeom prst="rect">
                <a:avLst/>
              </a:prstGeom>
              <a:blipFill>
                <a:blip r:embed="rId6"/>
                <a:stretch>
                  <a:fillRect l="-31250" r="-31250" b="-23913"/>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0AFCBB78-A43C-411F-B219-765E4C5E7E3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410200" y="3330169"/>
            <a:ext cx="6477000" cy="3146831"/>
          </a:xfrm>
          <a:prstGeom prst="rect">
            <a:avLst/>
          </a:prstGeom>
          <a:ln>
            <a:noFill/>
          </a:ln>
          <a:effectLst/>
        </p:spPr>
      </p:pic>
    </p:spTree>
    <p:extLst>
      <p:ext uri="{BB962C8B-B14F-4D97-AF65-F5344CB8AC3E}">
        <p14:creationId xmlns:p14="http://schemas.microsoft.com/office/powerpoint/2010/main" val="2291488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4208-BDC1-5D5A-8EE9-BC170241FAD2}"/>
              </a:ext>
            </a:extLst>
          </p:cNvPr>
          <p:cNvSpPr>
            <a:spLocks noGrp="1"/>
          </p:cNvSpPr>
          <p:nvPr>
            <p:ph type="title"/>
          </p:nvPr>
        </p:nvSpPr>
        <p:spPr/>
        <p:txBody>
          <a:bodyPr/>
          <a:lstStyle/>
          <a:p>
            <a:r>
              <a:rPr lang="en-US" dirty="0"/>
              <a:t>Synchrotron Radiation</a:t>
            </a:r>
          </a:p>
        </p:txBody>
      </p:sp>
      <p:sp>
        <p:nvSpPr>
          <p:cNvPr id="3" name="Slide Number Placeholder 2">
            <a:extLst>
              <a:ext uri="{FF2B5EF4-FFF2-40B4-BE49-F238E27FC236}">
                <a16:creationId xmlns:a16="http://schemas.microsoft.com/office/drawing/2014/main" id="{E7EF63F4-3E1C-2FFC-8301-47CF0CBB9317}"/>
              </a:ext>
            </a:extLst>
          </p:cNvPr>
          <p:cNvSpPr>
            <a:spLocks noGrp="1"/>
          </p:cNvSpPr>
          <p:nvPr>
            <p:ph type="sldNum" sz="quarter" idx="10"/>
          </p:nvPr>
        </p:nvSpPr>
        <p:spPr/>
        <p:txBody>
          <a:bodyPr/>
          <a:lstStyle/>
          <a:p>
            <a:fld id="{DF69D58E-C59B-4BE3-83E0-B1C1287A8E5B}" type="slidenum">
              <a:rPr lang="en-US" smtClean="0"/>
              <a:pPr/>
              <a:t>27</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E00ABA-F44F-6A69-DC4E-F7B3E9FE40A9}"/>
                  </a:ext>
                </a:extLst>
              </p:cNvPr>
              <p:cNvSpPr txBox="1"/>
              <p:nvPr/>
            </p:nvSpPr>
            <p:spPr>
              <a:xfrm>
                <a:off x="304799" y="1316423"/>
                <a:ext cx="6545537" cy="198515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Acceleration of electrical charge emits an electromagnetic wave.</a:t>
                </a:r>
              </a:p>
              <a:p>
                <a:pPr marL="285750" indent="-285750">
                  <a:spcAft>
                    <a:spcPts val="600"/>
                  </a:spcAft>
                  <a:buFont typeface="Arial" panose="020B0604020202020204" pitchFamily="34" charset="0"/>
                  <a:buChar char="•"/>
                </a:pPr>
                <a:r>
                  <a:rPr lang="en-US" dirty="0"/>
                  <a:t>Relativistic boost </a:t>
                </a:r>
                <a14:m>
                  <m:oMath xmlns:m="http://schemas.openxmlformats.org/officeDocument/2006/math">
                    <m:r>
                      <a:rPr lang="en-US" b="0" i="1" smtClean="0">
                        <a:latin typeface="Cambria Math" panose="02040503050406030204" pitchFamily="18" charset="0"/>
                      </a:rPr>
                      <m:t>𝛾</m:t>
                    </m:r>
                  </m:oMath>
                </a14:m>
                <a:r>
                  <a:rPr lang="en-US" dirty="0"/>
                  <a:t> in the laboratory frame turns the radiation in the direction of the charged particle.</a:t>
                </a:r>
              </a:p>
              <a:p>
                <a:pPr marL="285750" indent="-285750">
                  <a:spcAft>
                    <a:spcPts val="600"/>
                  </a:spcAft>
                  <a:buFont typeface="Arial" panose="020B0604020202020204" pitchFamily="34" charset="0"/>
                  <a:buChar char="•"/>
                </a:pPr>
                <a:r>
                  <a:rPr lang="en-US" dirty="0"/>
                  <a:t>An electron synchrotron emits a universal, continuous spectrum with single parameter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𝑐</m:t>
                        </m:r>
                      </m:sub>
                    </m:sSub>
                  </m:oMath>
                </a14:m>
                <a:r>
                  <a:rPr lang="en-US" b="0" dirty="0"/>
                  <a:t>.</a:t>
                </a:r>
              </a:p>
              <a:p>
                <a:pPr marL="285750" indent="-285750">
                  <a:spcAft>
                    <a:spcPts val="600"/>
                  </a:spcAft>
                  <a:buFont typeface="Arial" panose="020B0604020202020204" pitchFamily="34" charset="0"/>
                  <a:buChar char="•"/>
                </a:pPr>
                <a:r>
                  <a:rPr lang="en-US" b="0" dirty="0"/>
                  <a:t>The radiated power is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4</m:t>
                        </m:r>
                      </m:sup>
                    </m:sSup>
                    <m:r>
                      <a:rPr lang="en-US" b="0" i="1" smtClean="0">
                        <a:latin typeface="Cambria Math" panose="02040503050406030204" pitchFamily="18" charset="0"/>
                      </a:rPr>
                      <m:t>/</m:t>
                    </m:r>
                    <m:r>
                      <a:rPr lang="en-US" b="0" i="1" smtClean="0">
                        <a:latin typeface="Cambria Math" panose="02040503050406030204" pitchFamily="18" charset="0"/>
                      </a:rPr>
                      <m:t>𝜌</m:t>
                    </m:r>
                  </m:oMath>
                </a14:m>
                <a:endParaRPr lang="en-US" b="0" dirty="0"/>
              </a:p>
            </p:txBody>
          </p:sp>
        </mc:Choice>
        <mc:Fallback xmlns="">
          <p:sp>
            <p:nvSpPr>
              <p:cNvPr id="4" name="TextBox 3">
                <a:extLst>
                  <a:ext uri="{FF2B5EF4-FFF2-40B4-BE49-F238E27FC236}">
                    <a16:creationId xmlns:a16="http://schemas.microsoft.com/office/drawing/2014/main" id="{54E00ABA-F44F-6A69-DC4E-F7B3E9FE40A9}"/>
                  </a:ext>
                </a:extLst>
              </p:cNvPr>
              <p:cNvSpPr txBox="1">
                <a:spLocks noRot="1" noChangeAspect="1" noMove="1" noResize="1" noEditPoints="1" noAdjustHandles="1" noChangeArrowheads="1" noChangeShapeType="1" noTextEdit="1"/>
              </p:cNvSpPr>
              <p:nvPr/>
            </p:nvSpPr>
            <p:spPr>
              <a:xfrm>
                <a:off x="304799" y="1316423"/>
                <a:ext cx="6545537" cy="1985159"/>
              </a:xfrm>
              <a:prstGeom prst="rect">
                <a:avLst/>
              </a:prstGeom>
              <a:blipFill>
                <a:blip r:embed="rId2"/>
                <a:stretch>
                  <a:fillRect l="-559" t="-1840" b="-3988"/>
                </a:stretch>
              </a:blipFill>
            </p:spPr>
            <p:txBody>
              <a:bodyPr/>
              <a:lstStyle/>
              <a:p>
                <a:r>
                  <a:rPr lang="en-US">
                    <a:noFill/>
                  </a:rPr>
                  <a:t> </a:t>
                </a:r>
              </a:p>
            </p:txBody>
          </p:sp>
        </mc:Fallback>
      </mc:AlternateContent>
      <p:pic>
        <p:nvPicPr>
          <p:cNvPr id="2050" name="Picture 2" descr="Figure shows a 3 dimensional diagram. A wire carrying an AC current is along the z axis. A circle labeled B0 goes around the wire. It lies in the xy plane. Another circle, labeled E0 goes through B0. E0 lies in the xz plane. Circle B1 goes through E0 and E1 goes through B1, and so on forming what looks like a chain. Circles B0, B1 and B2 are in the xy plane, with their centres along the x axis. These are interspersed with circles E0, E1 and E2 in the xz plane, whose centers lie on the y axis.">
            <a:extLst>
              <a:ext uri="{FF2B5EF4-FFF2-40B4-BE49-F238E27FC236}">
                <a16:creationId xmlns:a16="http://schemas.microsoft.com/office/drawing/2014/main" id="{C6F8AE59-658A-CD71-3FBA-BD30170D06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0337" y="1143000"/>
            <a:ext cx="4960663" cy="1636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D72418F-7233-6ECE-1AA3-3F2AB95CBA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524250"/>
            <a:ext cx="5734050" cy="2038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07F678-0AEC-777D-81C4-639DA917E8C0}"/>
              </a:ext>
            </a:extLst>
          </p:cNvPr>
          <p:cNvSpPr txBox="1"/>
          <p:nvPr/>
        </p:nvSpPr>
        <p:spPr>
          <a:xfrm>
            <a:off x="571501" y="6096000"/>
            <a:ext cx="11048999" cy="600164"/>
          </a:xfrm>
          <a:prstGeom prst="rect">
            <a:avLst/>
          </a:prstGeom>
          <a:noFill/>
        </p:spPr>
        <p:txBody>
          <a:bodyPr wrap="square" rtlCol="0">
            <a:spAutoFit/>
          </a:bodyPr>
          <a:lstStyle/>
          <a:p>
            <a:pPr>
              <a:spcAft>
                <a:spcPts val="600"/>
              </a:spcAft>
            </a:pPr>
            <a:r>
              <a:rPr lang="en-US" sz="1400" dirty="0"/>
              <a:t>W. Eberhard “Synchrotron radiation: A continuing revolution in X-ray science” Journal of Electron Spectroscopy and Related Phenomena 200 (2015)</a:t>
            </a:r>
          </a:p>
          <a:p>
            <a:pPr>
              <a:spcAft>
                <a:spcPts val="600"/>
              </a:spcAft>
            </a:pPr>
            <a:r>
              <a:rPr lang="en-US" sz="1400" dirty="0"/>
              <a:t>K. Wille “</a:t>
            </a:r>
            <a:r>
              <a:rPr lang="en-US" sz="1400" dirty="0" err="1"/>
              <a:t>Physik</a:t>
            </a:r>
            <a:r>
              <a:rPr lang="en-US" sz="1400" dirty="0"/>
              <a:t> der </a:t>
            </a:r>
            <a:r>
              <a:rPr lang="en-US" sz="1400" dirty="0" err="1"/>
              <a:t>Teilchenbeschleuniger</a:t>
            </a:r>
            <a:r>
              <a:rPr lang="en-US" sz="1400" dirty="0"/>
              <a:t> und </a:t>
            </a:r>
            <a:r>
              <a:rPr lang="en-US" sz="1400" dirty="0" err="1"/>
              <a:t>Synchrotronstrahlungsquellen</a:t>
            </a:r>
            <a:r>
              <a:rPr lang="en-US" sz="1400" dirty="0"/>
              <a:t>” Teubner (1996)</a:t>
            </a:r>
          </a:p>
        </p:txBody>
      </p:sp>
      <p:pic>
        <p:nvPicPr>
          <p:cNvPr id="2054" name="Picture 6">
            <a:extLst>
              <a:ext uri="{FF2B5EF4-FFF2-40B4-BE49-F238E27FC236}">
                <a16:creationId xmlns:a16="http://schemas.microsoft.com/office/drawing/2014/main" id="{D0027134-6514-8B59-C815-05DB6939BF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47414" y="3047999"/>
            <a:ext cx="4724150" cy="296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58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4208-BDC1-5D5A-8EE9-BC170241FAD2}"/>
              </a:ext>
            </a:extLst>
          </p:cNvPr>
          <p:cNvSpPr>
            <a:spLocks noGrp="1"/>
          </p:cNvSpPr>
          <p:nvPr>
            <p:ph type="title"/>
          </p:nvPr>
        </p:nvSpPr>
        <p:spPr/>
        <p:txBody>
          <a:bodyPr/>
          <a:lstStyle/>
          <a:p>
            <a:r>
              <a:rPr lang="en-US" dirty="0"/>
              <a:t>Synchrotron Radiation</a:t>
            </a:r>
          </a:p>
        </p:txBody>
      </p:sp>
      <p:sp>
        <p:nvSpPr>
          <p:cNvPr id="3" name="Slide Number Placeholder 2">
            <a:extLst>
              <a:ext uri="{FF2B5EF4-FFF2-40B4-BE49-F238E27FC236}">
                <a16:creationId xmlns:a16="http://schemas.microsoft.com/office/drawing/2014/main" id="{E7EF63F4-3E1C-2FFC-8301-47CF0CBB9317}"/>
              </a:ext>
            </a:extLst>
          </p:cNvPr>
          <p:cNvSpPr>
            <a:spLocks noGrp="1"/>
          </p:cNvSpPr>
          <p:nvPr>
            <p:ph type="sldNum" sz="quarter" idx="10"/>
          </p:nvPr>
        </p:nvSpPr>
        <p:spPr/>
        <p:txBody>
          <a:bodyPr/>
          <a:lstStyle/>
          <a:p>
            <a:fld id="{DF69D58E-C59B-4BE3-83E0-B1C1287A8E5B}" type="slidenum">
              <a:rPr lang="en-US" smtClean="0"/>
              <a:pPr/>
              <a:t>28</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E00ABA-F44F-6A69-DC4E-F7B3E9FE40A9}"/>
                  </a:ext>
                </a:extLst>
              </p:cNvPr>
              <p:cNvSpPr txBox="1"/>
              <p:nvPr/>
            </p:nvSpPr>
            <p:spPr>
              <a:xfrm>
                <a:off x="304800" y="1316423"/>
                <a:ext cx="6636204" cy="46941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Acceleration of electrical charge emits an electromagnetic wave.</a:t>
                </a:r>
              </a:p>
              <a:p>
                <a:pPr marL="285750" indent="-285750">
                  <a:spcAft>
                    <a:spcPts val="600"/>
                  </a:spcAft>
                  <a:buFont typeface="Arial" panose="020B0604020202020204" pitchFamily="34" charset="0"/>
                  <a:buChar char="•"/>
                </a:pPr>
                <a:r>
                  <a:rPr lang="en-US" dirty="0"/>
                  <a:t>Relativistic boost </a:t>
                </a:r>
                <a14:m>
                  <m:oMath xmlns:m="http://schemas.openxmlformats.org/officeDocument/2006/math">
                    <m:r>
                      <a:rPr lang="en-US" b="0" i="1" smtClean="0">
                        <a:latin typeface="Cambria Math" panose="02040503050406030204" pitchFamily="18" charset="0"/>
                      </a:rPr>
                      <m:t>𝛾</m:t>
                    </m:r>
                  </m:oMath>
                </a14:m>
                <a:r>
                  <a:rPr lang="en-US" dirty="0"/>
                  <a:t> in the laboratory frame turns the radiation in the direction of the charged particle.</a:t>
                </a:r>
              </a:p>
              <a:p>
                <a:pPr marL="285750" indent="-285750">
                  <a:spcAft>
                    <a:spcPts val="600"/>
                  </a:spcAft>
                  <a:buFont typeface="Arial" panose="020B0604020202020204" pitchFamily="34" charset="0"/>
                  <a:buChar char="•"/>
                </a:pPr>
                <a:r>
                  <a:rPr lang="en-US" dirty="0"/>
                  <a:t>An electron synchrotron emits a universal, continuous spectrum with single parameter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𝑐</m:t>
                        </m:r>
                      </m:sub>
                    </m:sSub>
                  </m:oMath>
                </a14:m>
                <a:r>
                  <a:rPr lang="en-US" b="0" dirty="0"/>
                  <a:t>.</a:t>
                </a:r>
              </a:p>
              <a:p>
                <a:pPr marL="285750" indent="-285750">
                  <a:spcAft>
                    <a:spcPts val="600"/>
                  </a:spcAft>
                  <a:buFont typeface="Arial" panose="020B0604020202020204" pitchFamily="34" charset="0"/>
                  <a:buChar char="•"/>
                </a:pPr>
                <a:r>
                  <a:rPr lang="en-US" b="0" dirty="0"/>
                  <a:t>The radiated power is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4</m:t>
                        </m:r>
                      </m:sup>
                    </m:sSup>
                    <m:r>
                      <a:rPr lang="en-US" b="0" i="1" smtClean="0">
                        <a:latin typeface="Cambria Math" panose="02040503050406030204" pitchFamily="18" charset="0"/>
                      </a:rPr>
                      <m:t>/</m:t>
                    </m:r>
                    <m:r>
                      <a:rPr lang="en-US" b="0" i="1" smtClean="0">
                        <a:latin typeface="Cambria Math" panose="02040503050406030204" pitchFamily="18" charset="0"/>
                      </a:rPr>
                      <m:t>𝜌</m:t>
                    </m:r>
                  </m:oMath>
                </a14:m>
                <a:endParaRPr lang="en-US" b="0" dirty="0"/>
              </a:p>
              <a:p>
                <a:pPr marL="285750" indent="-285750">
                  <a:spcAft>
                    <a:spcPts val="600"/>
                  </a:spcAft>
                  <a:buFont typeface="Arial" panose="020B0604020202020204" pitchFamily="34" charset="0"/>
                  <a:buChar char="•"/>
                </a:pPr>
                <a:r>
                  <a:rPr lang="en-US" dirty="0"/>
                  <a:t>The emitted synchrotron radiation is polarized (electrical field in the direction of the accelerator plane).</a:t>
                </a:r>
              </a:p>
              <a:p>
                <a:pPr marL="285750" indent="-285750">
                  <a:spcAft>
                    <a:spcPts val="600"/>
                  </a:spcAft>
                  <a:buFont typeface="Arial" panose="020B0604020202020204" pitchFamily="34" charset="0"/>
                  <a:buChar char="•"/>
                </a:pPr>
                <a:r>
                  <a:rPr lang="en-US" b="0" dirty="0"/>
                  <a:t>Synchrotron radiation leads to a polarization of the electron beam (Sokolov-</a:t>
                </a:r>
                <a:r>
                  <a:rPr lang="en-US" b="0" dirty="0" err="1"/>
                  <a:t>Ternov</a:t>
                </a:r>
                <a:r>
                  <a:rPr lang="en-US" b="0" dirty="0"/>
                  <a:t> effect).</a:t>
                </a:r>
              </a:p>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𝜉</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𝜏</m:t>
                          </m:r>
                        </m:sup>
                      </m:sSup>
                      <m:r>
                        <a:rPr lang="en-US" b="0" i="1" smtClean="0">
                          <a:latin typeface="Cambria Math" panose="02040503050406030204" pitchFamily="18" charset="0"/>
                        </a:rPr>
                        <m:t>)</m:t>
                      </m:r>
                    </m:oMath>
                  </m:oMathPara>
                </a14:m>
                <a:endParaRPr lang="en-US" b="0" dirty="0"/>
              </a:p>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m:t>
                      </m:r>
                      <m:r>
                        <a:rPr lang="en-US" b="0" i="1" smtClean="0">
                          <a:latin typeface="Cambria Math" panose="02040503050406030204" pitchFamily="18" charset="0"/>
                        </a:rPr>
                        <m:t>𝐴</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𝜖</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ℏ</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𝑚𝑐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𝐸</m:t>
                                  </m:r>
                                </m:den>
                              </m:f>
                            </m:e>
                          </m:d>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𝑐</m:t>
                                      </m:r>
                                    </m:sub>
                                  </m:sSub>
                                </m:num>
                                <m:den>
                                  <m:r>
                                    <a:rPr lang="en-US" b="0" i="1" smtClean="0">
                                      <a:latin typeface="Cambria Math" panose="02040503050406030204" pitchFamily="18" charset="0"/>
                                    </a:rPr>
                                    <m:t>𝐵</m:t>
                                  </m:r>
                                </m:den>
                              </m:f>
                            </m:e>
                          </m:d>
                        </m:e>
                        <m:sup>
                          <m:r>
                            <a:rPr lang="en-US" b="0" i="1" smtClean="0">
                              <a:latin typeface="Cambria Math" panose="02040503050406030204" pitchFamily="18" charset="0"/>
                            </a:rPr>
                            <m:t>3</m:t>
                          </m:r>
                        </m:sup>
                      </m:sSup>
                    </m:oMath>
                  </m:oMathPara>
                </a14:m>
                <a:endParaRPr lang="en-US" b="0" dirty="0"/>
              </a:p>
              <a:p>
                <a:pPr algn="r">
                  <a:spcAft>
                    <a:spcPts val="600"/>
                  </a:spcAft>
                </a:pPr>
                <a:r>
                  <a:rPr lang="en-US" sz="1600" b="0" dirty="0"/>
                  <a:t>Polarization limit </a:t>
                </a:r>
                <a14:m>
                  <m:oMath xmlns:m="http://schemas.openxmlformats.org/officeDocument/2006/math">
                    <m:r>
                      <a:rPr lang="en-US" sz="1600" b="0" i="1" dirty="0" smtClean="0">
                        <a:latin typeface="Cambria Math" panose="02040503050406030204" pitchFamily="18" charset="0"/>
                      </a:rPr>
                      <m:t>𝐴</m:t>
                    </m:r>
                    <m:r>
                      <a:rPr lang="en-US" sz="1600" b="0" i="1" dirty="0" smtClean="0">
                        <a:latin typeface="Cambria Math" panose="02040503050406030204" pitchFamily="18" charset="0"/>
                      </a:rPr>
                      <m:t>=92.4%</m:t>
                    </m:r>
                  </m:oMath>
                </a14:m>
                <a:endParaRPr lang="en-US" sz="1600" b="0" dirty="0"/>
              </a:p>
            </p:txBody>
          </p:sp>
        </mc:Choice>
        <mc:Fallback xmlns="">
          <p:sp>
            <p:nvSpPr>
              <p:cNvPr id="4" name="TextBox 3">
                <a:extLst>
                  <a:ext uri="{FF2B5EF4-FFF2-40B4-BE49-F238E27FC236}">
                    <a16:creationId xmlns:a16="http://schemas.microsoft.com/office/drawing/2014/main" id="{54E00ABA-F44F-6A69-DC4E-F7B3E9FE40A9}"/>
                  </a:ext>
                </a:extLst>
              </p:cNvPr>
              <p:cNvSpPr txBox="1">
                <a:spLocks noRot="1" noChangeAspect="1" noMove="1" noResize="1" noEditPoints="1" noAdjustHandles="1" noChangeArrowheads="1" noChangeShapeType="1" noTextEdit="1"/>
              </p:cNvSpPr>
              <p:nvPr/>
            </p:nvSpPr>
            <p:spPr>
              <a:xfrm>
                <a:off x="304800" y="1316423"/>
                <a:ext cx="6636204" cy="4694106"/>
              </a:xfrm>
              <a:prstGeom prst="rect">
                <a:avLst/>
              </a:prstGeom>
              <a:blipFill>
                <a:blip r:embed="rId2"/>
                <a:stretch>
                  <a:fillRect l="-551" t="-779" r="-918" b="-77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307F678-0AEC-777D-81C4-639DA917E8C0}"/>
              </a:ext>
            </a:extLst>
          </p:cNvPr>
          <p:cNvSpPr txBox="1"/>
          <p:nvPr/>
        </p:nvSpPr>
        <p:spPr>
          <a:xfrm>
            <a:off x="571501" y="6096000"/>
            <a:ext cx="11048999" cy="600164"/>
          </a:xfrm>
          <a:prstGeom prst="rect">
            <a:avLst/>
          </a:prstGeom>
          <a:noFill/>
        </p:spPr>
        <p:txBody>
          <a:bodyPr wrap="square" rtlCol="0">
            <a:spAutoFit/>
          </a:bodyPr>
          <a:lstStyle/>
          <a:p>
            <a:pPr>
              <a:spcAft>
                <a:spcPts val="600"/>
              </a:spcAft>
            </a:pPr>
            <a:r>
              <a:rPr lang="en-US" sz="1400" dirty="0"/>
              <a:t>W. Eberhard “Synchrotron radiation: A continuing revolution in X-ray science” Journal of Electron Spectroscopy and Related Phenomena 200 (2015)</a:t>
            </a:r>
          </a:p>
          <a:p>
            <a:pPr>
              <a:spcAft>
                <a:spcPts val="600"/>
              </a:spcAft>
            </a:pPr>
            <a:r>
              <a:rPr lang="en-US" sz="1400" dirty="0"/>
              <a:t>K. Wille “</a:t>
            </a:r>
            <a:r>
              <a:rPr lang="en-US" sz="1400" dirty="0" err="1"/>
              <a:t>Physik</a:t>
            </a:r>
            <a:r>
              <a:rPr lang="en-US" sz="1400" dirty="0"/>
              <a:t> der </a:t>
            </a:r>
            <a:r>
              <a:rPr lang="en-US" sz="1400" dirty="0" err="1"/>
              <a:t>Teilchenbeschleuniger</a:t>
            </a:r>
            <a:r>
              <a:rPr lang="en-US" sz="1400" dirty="0"/>
              <a:t> und </a:t>
            </a:r>
            <a:r>
              <a:rPr lang="en-US" sz="1400" dirty="0" err="1"/>
              <a:t>Synchrotronstrahlungsquellen</a:t>
            </a:r>
            <a:r>
              <a:rPr lang="en-US" sz="1400" dirty="0"/>
              <a:t>” Teubner (1996)</a:t>
            </a:r>
          </a:p>
        </p:txBody>
      </p:sp>
      <p:sp>
        <p:nvSpPr>
          <p:cNvPr id="7" name="Isosceles Triangle 6">
            <a:extLst>
              <a:ext uri="{FF2B5EF4-FFF2-40B4-BE49-F238E27FC236}">
                <a16:creationId xmlns:a16="http://schemas.microsoft.com/office/drawing/2014/main" id="{98075B97-8C45-247C-94C4-4F4562A5E05F}"/>
              </a:ext>
            </a:extLst>
          </p:cNvPr>
          <p:cNvSpPr/>
          <p:nvPr/>
        </p:nvSpPr>
        <p:spPr>
          <a:xfrm rot="17400000">
            <a:off x="9647350" y="651364"/>
            <a:ext cx="731520" cy="2718787"/>
          </a:xfrm>
          <a:prstGeom prst="triangle">
            <a:avLst/>
          </a:prstGeom>
          <a:ln w="127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798C5B69-9CC3-45DB-8708-BE71B2451D46}"/>
              </a:ext>
            </a:extLst>
          </p:cNvPr>
          <p:cNvSpPr/>
          <p:nvPr/>
        </p:nvSpPr>
        <p:spPr>
          <a:xfrm rot="16620000">
            <a:off x="9333876" y="245504"/>
            <a:ext cx="731520" cy="2718787"/>
          </a:xfrm>
          <a:prstGeom prst="triangle">
            <a:avLst/>
          </a:prstGeom>
          <a:ln w="127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EDD47A68-0CEF-B3A9-0C3B-CF1D8117A0A0}"/>
              </a:ext>
            </a:extLst>
          </p:cNvPr>
          <p:cNvSpPr/>
          <p:nvPr/>
        </p:nvSpPr>
        <p:spPr>
          <a:xfrm rot="15840000">
            <a:off x="9064461" y="-91541"/>
            <a:ext cx="731520" cy="2718787"/>
          </a:xfrm>
          <a:prstGeom prst="triangle">
            <a:avLst/>
          </a:prstGeom>
          <a:ln w="127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24AD4B33-F834-07E2-CE87-84248F6BD846}"/>
              </a:ext>
            </a:extLst>
          </p:cNvPr>
          <p:cNvSpPr/>
          <p:nvPr/>
        </p:nvSpPr>
        <p:spPr>
          <a:xfrm rot="18921447">
            <a:off x="6816498" y="1413102"/>
            <a:ext cx="2743200" cy="2743200"/>
          </a:xfrm>
          <a:prstGeom prst="arc">
            <a:avLst>
              <a:gd name="adj1" fmla="val 15953564"/>
              <a:gd name="adj2" fmla="val 2538427"/>
            </a:avLst>
          </a:prstGeom>
          <a:solidFill>
            <a:schemeClr val="bg1"/>
          </a:solidFill>
          <a:ln w="190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E11C96-0CC0-B052-BA59-D829F066D205}"/>
                  </a:ext>
                </a:extLst>
              </p:cNvPr>
              <p:cNvSpPr txBox="1"/>
              <p:nvPr/>
            </p:nvSpPr>
            <p:spPr>
              <a:xfrm>
                <a:off x="9448800" y="2743200"/>
                <a:ext cx="3104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chemeClr val="accent2"/>
                              </a:solidFill>
                              <a:latin typeface="Cambria Math" panose="02040503050406030204" pitchFamily="18" charset="0"/>
                            </a:rPr>
                          </m:ctrlPr>
                        </m:sSupPr>
                        <m:e>
                          <m:r>
                            <a:rPr lang="en-US" b="1" i="1" smtClean="0">
                              <a:solidFill>
                                <a:schemeClr val="accent2"/>
                              </a:solidFill>
                              <a:latin typeface="Cambria Math" panose="02040503050406030204" pitchFamily="18" charset="0"/>
                            </a:rPr>
                            <m:t>𝒆</m:t>
                          </m:r>
                        </m:e>
                        <m:sup>
                          <m:r>
                            <a:rPr lang="en-US" b="1" i="1" smtClean="0">
                              <a:solidFill>
                                <a:schemeClr val="accent2"/>
                              </a:solidFill>
                              <a:latin typeface="Cambria Math" panose="02040503050406030204" pitchFamily="18" charset="0"/>
                            </a:rPr>
                            <m:t>−</m:t>
                          </m:r>
                        </m:sup>
                      </m:sSup>
                    </m:oMath>
                  </m:oMathPara>
                </a14:m>
                <a:endParaRPr lang="en-US" b="1" dirty="0">
                  <a:solidFill>
                    <a:schemeClr val="accent2"/>
                  </a:solidFill>
                </a:endParaRPr>
              </a:p>
            </p:txBody>
          </p:sp>
        </mc:Choice>
        <mc:Fallback xmlns="">
          <p:sp>
            <p:nvSpPr>
              <p:cNvPr id="8" name="TextBox 7">
                <a:extLst>
                  <a:ext uri="{FF2B5EF4-FFF2-40B4-BE49-F238E27FC236}">
                    <a16:creationId xmlns:a16="http://schemas.microsoft.com/office/drawing/2014/main" id="{33E11C96-0CC0-B052-BA59-D829F066D205}"/>
                  </a:ext>
                </a:extLst>
              </p:cNvPr>
              <p:cNvSpPr txBox="1">
                <a:spLocks noRot="1" noChangeAspect="1" noMove="1" noResize="1" noEditPoints="1" noAdjustHandles="1" noChangeArrowheads="1" noChangeShapeType="1" noTextEdit="1"/>
              </p:cNvSpPr>
              <p:nvPr/>
            </p:nvSpPr>
            <p:spPr>
              <a:xfrm>
                <a:off x="9448800" y="2743200"/>
                <a:ext cx="310470" cy="276999"/>
              </a:xfrm>
              <a:prstGeom prst="rect">
                <a:avLst/>
              </a:prstGeom>
              <a:blipFill>
                <a:blip r:embed="rId3"/>
                <a:stretch>
                  <a:fillRect l="-1176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AA0B3E0-4C71-7D2B-D301-0BBE901AA9BF}"/>
              </a:ext>
            </a:extLst>
          </p:cNvPr>
          <p:cNvSpPr txBox="1"/>
          <p:nvPr/>
        </p:nvSpPr>
        <p:spPr>
          <a:xfrm rot="20766983">
            <a:off x="8376256" y="773668"/>
            <a:ext cx="1662571" cy="369332"/>
          </a:xfrm>
          <a:prstGeom prst="rect">
            <a:avLst/>
          </a:prstGeom>
          <a:noFill/>
        </p:spPr>
        <p:txBody>
          <a:bodyPr wrap="none" rtlCol="0">
            <a:spAutoFit/>
          </a:bodyPr>
          <a:lstStyle/>
          <a:p>
            <a:r>
              <a:rPr lang="en-US" dirty="0">
                <a:solidFill>
                  <a:schemeClr val="accent6">
                    <a:lumMod val="75000"/>
                  </a:schemeClr>
                </a:solidFill>
              </a:rPr>
              <a:t>synchrotron fan</a:t>
            </a:r>
          </a:p>
        </p:txBody>
      </p:sp>
      <p:sp>
        <p:nvSpPr>
          <p:cNvPr id="10" name="Flowchart: Summing Junction 9">
            <a:extLst>
              <a:ext uri="{FF2B5EF4-FFF2-40B4-BE49-F238E27FC236}">
                <a16:creationId xmlns:a16="http://schemas.microsoft.com/office/drawing/2014/main" id="{3CD556BD-F854-0F38-0299-95D862863B80}"/>
              </a:ext>
            </a:extLst>
          </p:cNvPr>
          <p:cNvSpPr/>
          <p:nvPr/>
        </p:nvSpPr>
        <p:spPr>
          <a:xfrm>
            <a:off x="8050938" y="2647542"/>
            <a:ext cx="274320" cy="274320"/>
          </a:xfrm>
          <a:prstGeom prst="flowChartSummingJunction">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937E12-C3D1-052A-7937-891A110791F4}"/>
                  </a:ext>
                </a:extLst>
              </p:cNvPr>
              <p:cNvSpPr txBox="1"/>
              <p:nvPr/>
            </p:nvSpPr>
            <p:spPr>
              <a:xfrm>
                <a:off x="8382000" y="2661202"/>
                <a:ext cx="219612"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2060"/>
                              </a:solidFill>
                              <a:latin typeface="Cambria Math" panose="02040503050406030204" pitchFamily="18" charset="0"/>
                            </a:rPr>
                          </m:ctrlPr>
                        </m:accPr>
                        <m:e>
                          <m:r>
                            <a:rPr lang="en-US" b="1" i="1" smtClean="0">
                              <a:solidFill>
                                <a:srgbClr val="002060"/>
                              </a:solidFill>
                              <a:latin typeface="Cambria Math" panose="02040503050406030204" pitchFamily="18" charset="0"/>
                            </a:rPr>
                            <m:t>𝑩</m:t>
                          </m:r>
                        </m:e>
                      </m:acc>
                    </m:oMath>
                  </m:oMathPara>
                </a14:m>
                <a:endParaRPr lang="en-US" b="1" dirty="0">
                  <a:solidFill>
                    <a:srgbClr val="002060"/>
                  </a:solidFill>
                </a:endParaRPr>
              </a:p>
            </p:txBody>
          </p:sp>
        </mc:Choice>
        <mc:Fallback xmlns="">
          <p:sp>
            <p:nvSpPr>
              <p:cNvPr id="16" name="TextBox 15">
                <a:extLst>
                  <a:ext uri="{FF2B5EF4-FFF2-40B4-BE49-F238E27FC236}">
                    <a16:creationId xmlns:a16="http://schemas.microsoft.com/office/drawing/2014/main" id="{EE937E12-C3D1-052A-7937-891A110791F4}"/>
                  </a:ext>
                </a:extLst>
              </p:cNvPr>
              <p:cNvSpPr txBox="1">
                <a:spLocks noRot="1" noChangeAspect="1" noMove="1" noResize="1" noEditPoints="1" noAdjustHandles="1" noChangeArrowheads="1" noChangeShapeType="1" noTextEdit="1"/>
              </p:cNvSpPr>
              <p:nvPr/>
            </p:nvSpPr>
            <p:spPr>
              <a:xfrm>
                <a:off x="8382000" y="2661202"/>
                <a:ext cx="219612" cy="310598"/>
              </a:xfrm>
              <a:prstGeom prst="rect">
                <a:avLst/>
              </a:prstGeom>
              <a:blipFill>
                <a:blip r:embed="rId4"/>
                <a:stretch>
                  <a:fillRect l="-25000" r="-22222"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52E9330-6914-413F-4300-9F18AC2ACE04}"/>
                  </a:ext>
                </a:extLst>
              </p:cNvPr>
              <p:cNvSpPr txBox="1"/>
              <p:nvPr/>
            </p:nvSpPr>
            <p:spPr>
              <a:xfrm>
                <a:off x="8686800" y="3962400"/>
                <a:ext cx="694101"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𝑩</m:t>
                          </m:r>
                        </m:e>
                      </m:acc>
                      <m:r>
                        <a:rPr lang="en-US" b="1" i="1" smtClean="0">
                          <a:solidFill>
                            <a:srgbClr val="002060"/>
                          </a:solidFill>
                          <a:latin typeface="Cambria Math" panose="02040503050406030204" pitchFamily="18" charset="0"/>
                        </a:rPr>
                        <m:t>↑↑</m:t>
                      </m:r>
                      <m:acc>
                        <m:accPr>
                          <m:chr m:val="⃗"/>
                          <m:ctrlPr>
                            <a:rPr lang="en-US" b="1" i="1" smtClean="0">
                              <a:solidFill>
                                <a:schemeClr val="accent2"/>
                              </a:solidFill>
                              <a:latin typeface="Cambria Math" panose="02040503050406030204" pitchFamily="18" charset="0"/>
                            </a:rPr>
                          </m:ctrlPr>
                        </m:accPr>
                        <m:e>
                          <m:r>
                            <a:rPr lang="en-US" b="1" i="1" smtClean="0">
                              <a:solidFill>
                                <a:schemeClr val="accent2"/>
                              </a:solidFill>
                              <a:latin typeface="Cambria Math" panose="02040503050406030204" pitchFamily="18" charset="0"/>
                            </a:rPr>
                            <m:t>𝑺</m:t>
                          </m:r>
                        </m:e>
                      </m:acc>
                    </m:oMath>
                  </m:oMathPara>
                </a14:m>
                <a:endParaRPr lang="en-US" b="1" dirty="0">
                  <a:solidFill>
                    <a:srgbClr val="002060"/>
                  </a:solidFill>
                </a:endParaRPr>
              </a:p>
            </p:txBody>
          </p:sp>
        </mc:Choice>
        <mc:Fallback xmlns="">
          <p:sp>
            <p:nvSpPr>
              <p:cNvPr id="20" name="TextBox 19">
                <a:extLst>
                  <a:ext uri="{FF2B5EF4-FFF2-40B4-BE49-F238E27FC236}">
                    <a16:creationId xmlns:a16="http://schemas.microsoft.com/office/drawing/2014/main" id="{852E9330-6914-413F-4300-9F18AC2ACE04}"/>
                  </a:ext>
                </a:extLst>
              </p:cNvPr>
              <p:cNvSpPr txBox="1">
                <a:spLocks noRot="1" noChangeAspect="1" noMove="1" noResize="1" noEditPoints="1" noAdjustHandles="1" noChangeArrowheads="1" noChangeShapeType="1" noTextEdit="1"/>
              </p:cNvSpPr>
              <p:nvPr/>
            </p:nvSpPr>
            <p:spPr>
              <a:xfrm>
                <a:off x="8686800" y="3962400"/>
                <a:ext cx="694101" cy="312458"/>
              </a:xfrm>
              <a:prstGeom prst="rect">
                <a:avLst/>
              </a:prstGeom>
              <a:blipFill>
                <a:blip r:embed="rId5"/>
                <a:stretch>
                  <a:fillRect l="-7018" r="-7895"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BF9DF17-0E32-BF3E-FEA5-CDCB7B8B3E66}"/>
                  </a:ext>
                </a:extLst>
              </p:cNvPr>
              <p:cNvSpPr txBox="1"/>
              <p:nvPr/>
            </p:nvSpPr>
            <p:spPr>
              <a:xfrm>
                <a:off x="9821500" y="4425398"/>
                <a:ext cx="694100"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2060"/>
                              </a:solidFill>
                              <a:latin typeface="Cambria Math" panose="02040503050406030204" pitchFamily="18" charset="0"/>
                            </a:rPr>
                          </m:ctrlPr>
                        </m:accPr>
                        <m:e>
                          <m:r>
                            <a:rPr lang="en-US" b="1" i="1" smtClean="0">
                              <a:solidFill>
                                <a:srgbClr val="0070C0"/>
                              </a:solidFill>
                              <a:latin typeface="Cambria Math" panose="02040503050406030204" pitchFamily="18" charset="0"/>
                            </a:rPr>
                            <m:t>𝑩</m:t>
                          </m:r>
                        </m:e>
                      </m:acc>
                      <m:r>
                        <a:rPr lang="en-US" b="1" i="1" smtClean="0">
                          <a:solidFill>
                            <a:srgbClr val="002060"/>
                          </a:solidFill>
                          <a:latin typeface="Cambria Math" panose="02040503050406030204" pitchFamily="18" charset="0"/>
                        </a:rPr>
                        <m:t>↑↓</m:t>
                      </m:r>
                      <m:acc>
                        <m:accPr>
                          <m:chr m:val="⃗"/>
                          <m:ctrlPr>
                            <a:rPr lang="en-US" b="1" i="1" smtClean="0">
                              <a:solidFill>
                                <a:schemeClr val="accent2"/>
                              </a:solidFill>
                              <a:latin typeface="Cambria Math" panose="02040503050406030204" pitchFamily="18" charset="0"/>
                            </a:rPr>
                          </m:ctrlPr>
                        </m:accPr>
                        <m:e>
                          <m:r>
                            <a:rPr lang="en-US" b="1" i="1" smtClean="0">
                              <a:solidFill>
                                <a:schemeClr val="accent2"/>
                              </a:solidFill>
                              <a:latin typeface="Cambria Math" panose="02040503050406030204" pitchFamily="18" charset="0"/>
                            </a:rPr>
                            <m:t>𝑺</m:t>
                          </m:r>
                        </m:e>
                      </m:acc>
                    </m:oMath>
                  </m:oMathPara>
                </a14:m>
                <a:endParaRPr lang="en-US" b="1" dirty="0">
                  <a:solidFill>
                    <a:srgbClr val="002060"/>
                  </a:solidFill>
                </a:endParaRPr>
              </a:p>
            </p:txBody>
          </p:sp>
        </mc:Choice>
        <mc:Fallback xmlns="">
          <p:sp>
            <p:nvSpPr>
              <p:cNvPr id="21" name="TextBox 20">
                <a:extLst>
                  <a:ext uri="{FF2B5EF4-FFF2-40B4-BE49-F238E27FC236}">
                    <a16:creationId xmlns:a16="http://schemas.microsoft.com/office/drawing/2014/main" id="{9BF9DF17-0E32-BF3E-FEA5-CDCB7B8B3E66}"/>
                  </a:ext>
                </a:extLst>
              </p:cNvPr>
              <p:cNvSpPr txBox="1">
                <a:spLocks noRot="1" noChangeAspect="1" noMove="1" noResize="1" noEditPoints="1" noAdjustHandles="1" noChangeArrowheads="1" noChangeShapeType="1" noTextEdit="1"/>
              </p:cNvSpPr>
              <p:nvPr/>
            </p:nvSpPr>
            <p:spPr>
              <a:xfrm>
                <a:off x="9821500" y="4425398"/>
                <a:ext cx="694100" cy="312458"/>
              </a:xfrm>
              <a:prstGeom prst="rect">
                <a:avLst/>
              </a:prstGeom>
              <a:blipFill>
                <a:blip r:embed="rId6"/>
                <a:stretch>
                  <a:fillRect l="-7018" r="-8772" b="-7843"/>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6BE97E92-F1E2-DA75-DFF6-53BAD3273699}"/>
              </a:ext>
            </a:extLst>
          </p:cNvPr>
          <p:cNvCxnSpPr>
            <a:cxnSpLocks/>
          </p:cNvCxnSpPr>
          <p:nvPr/>
        </p:nvCxnSpPr>
        <p:spPr>
          <a:xfrm>
            <a:off x="8915400" y="4648200"/>
            <a:ext cx="518296" cy="554505"/>
          </a:xfrm>
          <a:prstGeom prst="straightConnector1">
            <a:avLst/>
          </a:prstGeom>
          <a:ln>
            <a:solidFill>
              <a:schemeClr val="tx1">
                <a:lumMod val="50000"/>
                <a:lumOff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2CD70F8-D500-AB8B-FB46-B84DE8E16129}"/>
              </a:ext>
            </a:extLst>
          </p:cNvPr>
          <p:cNvCxnSpPr>
            <a:cxnSpLocks/>
          </p:cNvCxnSpPr>
          <p:nvPr/>
        </p:nvCxnSpPr>
        <p:spPr>
          <a:xfrm flipV="1">
            <a:off x="8153400" y="3657600"/>
            <a:ext cx="0" cy="2106707"/>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409F646-6595-31C1-9B17-F0CDE700A179}"/>
                  </a:ext>
                </a:extLst>
              </p:cNvPr>
              <p:cNvSpPr txBox="1"/>
              <p:nvPr/>
            </p:nvSpPr>
            <p:spPr>
              <a:xfrm>
                <a:off x="7718590" y="3581400"/>
                <a:ext cx="2062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oMath>
                  </m:oMathPara>
                </a14:m>
                <a:endParaRPr lang="en-US" dirty="0"/>
              </a:p>
            </p:txBody>
          </p:sp>
        </mc:Choice>
        <mc:Fallback xmlns="">
          <p:sp>
            <p:nvSpPr>
              <p:cNvPr id="25" name="TextBox 24">
                <a:extLst>
                  <a:ext uri="{FF2B5EF4-FFF2-40B4-BE49-F238E27FC236}">
                    <a16:creationId xmlns:a16="http://schemas.microsoft.com/office/drawing/2014/main" id="{E409F646-6595-31C1-9B17-F0CDE700A179}"/>
                  </a:ext>
                </a:extLst>
              </p:cNvPr>
              <p:cNvSpPr txBox="1">
                <a:spLocks noRot="1" noChangeAspect="1" noMove="1" noResize="1" noEditPoints="1" noAdjustHandles="1" noChangeArrowheads="1" noChangeShapeType="1" noTextEdit="1"/>
              </p:cNvSpPr>
              <p:nvPr/>
            </p:nvSpPr>
            <p:spPr>
              <a:xfrm>
                <a:off x="7718590" y="3581400"/>
                <a:ext cx="206210" cy="276999"/>
              </a:xfrm>
              <a:prstGeom prst="rect">
                <a:avLst/>
              </a:prstGeom>
              <a:blipFill>
                <a:blip r:embed="rId7"/>
                <a:stretch>
                  <a:fillRect l="-26471" r="-23529" b="-6667"/>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A825430D-BEB2-1EDE-3B57-156AE69479DB}"/>
              </a:ext>
            </a:extLst>
          </p:cNvPr>
          <p:cNvCxnSpPr>
            <a:cxnSpLocks/>
          </p:cNvCxnSpPr>
          <p:nvPr/>
        </p:nvCxnSpPr>
        <p:spPr>
          <a:xfrm>
            <a:off x="8305800" y="46482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AF70CA-83B3-060C-6753-D5EE4350B6D2}"/>
              </a:ext>
            </a:extLst>
          </p:cNvPr>
          <p:cNvCxnSpPr>
            <a:cxnSpLocks/>
          </p:cNvCxnSpPr>
          <p:nvPr/>
        </p:nvCxnSpPr>
        <p:spPr>
          <a:xfrm>
            <a:off x="9372600" y="51816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A028D7-557E-9B64-1F99-05BA2C5B05F5}"/>
              </a:ext>
            </a:extLst>
          </p:cNvPr>
          <p:cNvCxnSpPr>
            <a:cxnSpLocks/>
          </p:cNvCxnSpPr>
          <p:nvPr/>
        </p:nvCxnSpPr>
        <p:spPr>
          <a:xfrm flipV="1">
            <a:off x="8503920" y="4267200"/>
            <a:ext cx="0" cy="7315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Arrow: Up 14">
            <a:extLst>
              <a:ext uri="{FF2B5EF4-FFF2-40B4-BE49-F238E27FC236}">
                <a16:creationId xmlns:a16="http://schemas.microsoft.com/office/drawing/2014/main" id="{A9BFBAD8-369E-B6FE-B967-BBF974392640}"/>
              </a:ext>
            </a:extLst>
          </p:cNvPr>
          <p:cNvSpPr/>
          <p:nvPr/>
        </p:nvSpPr>
        <p:spPr>
          <a:xfrm>
            <a:off x="8580120" y="4404360"/>
            <a:ext cx="182880" cy="457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82FFD0A-B2C3-D9AA-7322-EF6F17D968A6}"/>
              </a:ext>
            </a:extLst>
          </p:cNvPr>
          <p:cNvCxnSpPr>
            <a:cxnSpLocks/>
          </p:cNvCxnSpPr>
          <p:nvPr/>
        </p:nvCxnSpPr>
        <p:spPr>
          <a:xfrm flipV="1">
            <a:off x="9646920" y="4831080"/>
            <a:ext cx="0" cy="7315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Arrow: Up 22">
            <a:extLst>
              <a:ext uri="{FF2B5EF4-FFF2-40B4-BE49-F238E27FC236}">
                <a16:creationId xmlns:a16="http://schemas.microsoft.com/office/drawing/2014/main" id="{7CFFFCAB-EC28-9090-78D4-2176A23414A6}"/>
              </a:ext>
            </a:extLst>
          </p:cNvPr>
          <p:cNvSpPr/>
          <p:nvPr/>
        </p:nvSpPr>
        <p:spPr>
          <a:xfrm flipV="1">
            <a:off x="9723120" y="4968240"/>
            <a:ext cx="182880" cy="4572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038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p:txBody>
          <a:bodyPr/>
          <a:lstStyle/>
          <a:p>
            <a:r>
              <a:rPr lang="en-US" dirty="0"/>
              <a:t>Recap: Requirements for Polarimetry</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29</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CA64EC-019F-FDEF-1B19-9CD5DF486444}"/>
                  </a:ext>
                </a:extLst>
              </p:cNvPr>
              <p:cNvSpPr txBox="1"/>
              <p:nvPr/>
            </p:nvSpPr>
            <p:spPr>
              <a:xfrm>
                <a:off x="6248400" y="1066800"/>
                <a:ext cx="5608492" cy="546303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Electron beam polarization has to be measured between </a:t>
                </a:r>
                <a14:m>
                  <m:oMath xmlns:m="http://schemas.openxmlformats.org/officeDocument/2006/math">
                    <m:r>
                      <a:rPr lang="en-US" i="1" dirty="0" smtClean="0">
                        <a:latin typeface="Cambria Math" panose="02040503050406030204" pitchFamily="18" charset="0"/>
                      </a:rPr>
                      <m:t>5−18 </m:t>
                    </m:r>
                    <m:r>
                      <m:rPr>
                        <m:nor/>
                      </m:rPr>
                      <a:rPr lang="en-US" i="0" dirty="0" smtClean="0">
                        <a:latin typeface="Cambria Math" panose="02040503050406030204" pitchFamily="18" charset="0"/>
                      </a:rPr>
                      <m:t>GeV</m:t>
                    </m:r>
                  </m:oMath>
                </a14:m>
                <a:r>
                  <a:rPr lang="en-US" dirty="0"/>
                  <a:t>.</a:t>
                </a:r>
              </a:p>
              <a:p>
                <a:pPr marL="285750" indent="-285750">
                  <a:spcAft>
                    <a:spcPts val="600"/>
                  </a:spcAft>
                  <a:buFont typeface="Arial" panose="020B0604020202020204" pitchFamily="34" charset="0"/>
                  <a:buChar char="•"/>
                </a:pPr>
                <a:r>
                  <a:rPr lang="en-US" dirty="0"/>
                  <a:t>Proton beam polarization has to be measured between </a:t>
                </a:r>
                <a14:m>
                  <m:oMath xmlns:m="http://schemas.openxmlformats.org/officeDocument/2006/math">
                    <m:r>
                      <a:rPr lang="en-US" i="1" dirty="0">
                        <a:latin typeface="Cambria Math" panose="02040503050406030204" pitchFamily="18" charset="0"/>
                      </a:rPr>
                      <m:t>4</m:t>
                    </m:r>
                    <m:r>
                      <a:rPr lang="en-US" b="0" i="1" dirty="0" smtClean="0">
                        <a:latin typeface="Cambria Math" panose="02040503050406030204" pitchFamily="18" charset="0"/>
                      </a:rPr>
                      <m:t>1</m:t>
                    </m:r>
                    <m:r>
                      <a:rPr lang="en-US" i="1" dirty="0" smtClean="0">
                        <a:latin typeface="Cambria Math" panose="02040503050406030204" pitchFamily="18" charset="0"/>
                      </a:rPr>
                      <m:t>−275</m:t>
                    </m:r>
                    <m:r>
                      <a:rPr lang="en-US" i="1" dirty="0">
                        <a:latin typeface="Cambria Math" panose="02040503050406030204" pitchFamily="18" charset="0"/>
                      </a:rPr>
                      <m:t> </m:t>
                    </m:r>
                    <m:r>
                      <m:rPr>
                        <m:nor/>
                      </m:rPr>
                      <a:rPr lang="en-US" i="0" dirty="0" smtClean="0">
                        <a:latin typeface="Cambria Math" panose="02040503050406030204" pitchFamily="18" charset="0"/>
                      </a:rPr>
                      <m:t>Ge</m:t>
                    </m:r>
                    <m:r>
                      <m:rPr>
                        <m:nor/>
                      </m:rPr>
                      <a:rPr lang="en-US" i="0" dirty="0">
                        <a:latin typeface="Cambria Math" panose="02040503050406030204" pitchFamily="18" charset="0"/>
                      </a:rPr>
                      <m:t>V</m:t>
                    </m:r>
                  </m:oMath>
                </a14:m>
                <a:r>
                  <a:rPr lang="en-US" dirty="0"/>
                  <a:t>.</a:t>
                </a:r>
              </a:p>
              <a:p>
                <a:pPr marL="285750" indent="-285750">
                  <a:spcAft>
                    <a:spcPts val="600"/>
                  </a:spcAft>
                  <a:buFont typeface="Arial" panose="020B0604020202020204" pitchFamily="34" charset="0"/>
                  <a:buChar char="•"/>
                </a:pPr>
                <a:r>
                  <a:rPr lang="en-US" dirty="0"/>
                  <a:t>Each store may be 8 hours long.</a:t>
                </a:r>
              </a:p>
              <a:p>
                <a:pPr marL="285750" indent="-285750">
                  <a:spcAft>
                    <a:spcPts val="600"/>
                  </a:spcAft>
                  <a:buFont typeface="Arial" panose="020B0604020202020204" pitchFamily="34" charset="0"/>
                  <a:buChar char="•"/>
                </a:pPr>
                <a:r>
                  <a:rPr lang="en-US" dirty="0"/>
                  <a:t>The beams are bunched and will have alternating polarization states to reduce time-dependent systematic uncertainties.</a:t>
                </a:r>
              </a:p>
              <a:p>
                <a:pPr marL="285750" indent="-285750">
                  <a:spcAft>
                    <a:spcPts val="600"/>
                  </a:spcAft>
                  <a:buFont typeface="Arial" panose="020B0604020202020204" pitchFamily="34" charset="0"/>
                  <a:buChar char="•"/>
                </a:pPr>
                <a:r>
                  <a:rPr lang="en-US" dirty="0"/>
                  <a:t>Bunch spacing is around </a:t>
                </a:r>
                <a14:m>
                  <m:oMath xmlns:m="http://schemas.openxmlformats.org/officeDocument/2006/math">
                    <m:r>
                      <a:rPr lang="en-US" i="1" dirty="0" smtClean="0">
                        <a:latin typeface="Cambria Math" panose="02040503050406030204" pitchFamily="18" charset="0"/>
                      </a:rPr>
                      <m:t>10 </m:t>
                    </m:r>
                    <m:r>
                      <m:rPr>
                        <m:nor/>
                      </m:rPr>
                      <a:rPr lang="en-US" i="0" dirty="0" smtClean="0">
                        <a:latin typeface="Cambria Math" panose="02040503050406030204" pitchFamily="18" charset="0"/>
                      </a:rPr>
                      <m:t>ns</m:t>
                    </m:r>
                  </m:oMath>
                </a14:m>
                <a:r>
                  <a:rPr lang="en-US" dirty="0"/>
                  <a:t> (about 1300 bunches in each ring).</a:t>
                </a:r>
              </a:p>
              <a:p>
                <a:pPr marL="285750" indent="-285750">
                  <a:spcAft>
                    <a:spcPts val="600"/>
                  </a:spcAft>
                  <a:buFont typeface="Arial" panose="020B0604020202020204" pitchFamily="34" charset="0"/>
                  <a:buChar char="•"/>
                </a:pPr>
                <a:r>
                  <a:rPr lang="en-US" dirty="0">
                    <a:solidFill>
                      <a:srgbClr val="0070C0"/>
                    </a:solidFill>
                  </a:rPr>
                  <a:t>Provide:</a:t>
                </a:r>
              </a:p>
              <a:p>
                <a:pPr marL="800100" lvl="1" indent="-342900">
                  <a:spcAft>
                    <a:spcPts val="600"/>
                  </a:spcAft>
                  <a:buFont typeface="Arial" panose="020B0604020202020204" pitchFamily="34" charset="0"/>
                  <a:buChar char="•"/>
                </a:pPr>
                <a:r>
                  <a:rPr lang="en-US" sz="1600" dirty="0">
                    <a:solidFill>
                      <a:srgbClr val="0070C0"/>
                    </a:solidFill>
                  </a:rPr>
                  <a:t>Absolute beam polarization </a:t>
                </a:r>
                <a14:m>
                  <m:oMath xmlns:m="http://schemas.openxmlformats.org/officeDocument/2006/math">
                    <m:r>
                      <m:rPr>
                        <m:sty m:val="p"/>
                      </m:rPr>
                      <a:rPr lang="en-US" sz="1600" dirty="0">
                        <a:solidFill>
                          <a:srgbClr val="0070C0"/>
                        </a:solidFill>
                        <a:latin typeface="Cambria Math" panose="02040503050406030204" pitchFamily="18" charset="0"/>
                      </a:rPr>
                      <m:t>Δ</m:t>
                    </m:r>
                    <m:r>
                      <a:rPr lang="en-US" sz="1600" i="1" dirty="0">
                        <a:solidFill>
                          <a:srgbClr val="0070C0"/>
                        </a:solidFill>
                        <a:latin typeface="Cambria Math" panose="02040503050406030204" pitchFamily="18" charset="0"/>
                      </a:rPr>
                      <m:t>𝑃</m:t>
                    </m:r>
                    <m:r>
                      <a:rPr lang="en-US" sz="1600" i="1" dirty="0">
                        <a:solidFill>
                          <a:srgbClr val="0070C0"/>
                        </a:solidFill>
                        <a:latin typeface="Cambria Math" panose="02040503050406030204" pitchFamily="18" charset="0"/>
                      </a:rPr>
                      <m:t>/</m:t>
                    </m:r>
                    <m:r>
                      <a:rPr lang="en-US" sz="1600" i="1" dirty="0">
                        <a:solidFill>
                          <a:srgbClr val="0070C0"/>
                        </a:solidFill>
                        <a:latin typeface="Cambria Math" panose="02040503050406030204" pitchFamily="18" charset="0"/>
                      </a:rPr>
                      <m:t>𝑃</m:t>
                    </m:r>
                    <m:r>
                      <a:rPr lang="en-US" sz="1600" i="1" dirty="0">
                        <a:solidFill>
                          <a:srgbClr val="0070C0"/>
                        </a:solidFill>
                        <a:latin typeface="Cambria Math" panose="02040503050406030204" pitchFamily="18" charset="0"/>
                      </a:rPr>
                      <m:t>≈1%</m:t>
                    </m:r>
                  </m:oMath>
                </a14:m>
                <a:endParaRPr lang="en-US" sz="1600" dirty="0">
                  <a:solidFill>
                    <a:srgbClr val="0070C0"/>
                  </a:solidFill>
                </a:endParaRPr>
              </a:p>
              <a:p>
                <a:pPr marL="800100" lvl="1" indent="-342900">
                  <a:spcAft>
                    <a:spcPts val="600"/>
                  </a:spcAft>
                  <a:buFont typeface="Arial" panose="020B0604020202020204" pitchFamily="34" charset="0"/>
                  <a:buChar char="•"/>
                </a:pPr>
                <a:r>
                  <a:rPr lang="en-US" sz="1600" dirty="0">
                    <a:solidFill>
                      <a:srgbClr val="0070C0"/>
                    </a:solidFill>
                  </a:rPr>
                  <a:t>Time-dependence (polarization decay)</a:t>
                </a:r>
              </a:p>
              <a:p>
                <a:pPr marL="800100" lvl="1" indent="-342900">
                  <a:spcAft>
                    <a:spcPts val="600"/>
                  </a:spcAft>
                  <a:buFont typeface="Arial" panose="020B0604020202020204" pitchFamily="34" charset="0"/>
                  <a:buChar char="•"/>
                </a:pPr>
                <a:r>
                  <a:rPr lang="en-US" sz="1600" dirty="0">
                    <a:solidFill>
                      <a:srgbClr val="0070C0"/>
                    </a:solidFill>
                  </a:rPr>
                  <a:t>Bunch-by-bunch polarization</a:t>
                </a:r>
              </a:p>
              <a:p>
                <a:pPr marL="800100" lvl="1" indent="-342900">
                  <a:spcAft>
                    <a:spcPts val="600"/>
                  </a:spcAft>
                  <a:buFont typeface="Arial" panose="020B0604020202020204" pitchFamily="34" charset="0"/>
                  <a:buChar char="•"/>
                </a:pPr>
                <a:r>
                  <a:rPr lang="en-US" sz="1600" dirty="0">
                    <a:solidFill>
                      <a:srgbClr val="0070C0"/>
                    </a:solidFill>
                  </a:rPr>
                  <a:t>Polarization profile of bunches</a:t>
                </a:r>
              </a:p>
              <a:p>
                <a:pPr marL="800100" lvl="1" indent="-342900">
                  <a:spcAft>
                    <a:spcPts val="600"/>
                  </a:spcAft>
                  <a:buFont typeface="Arial" panose="020B0604020202020204" pitchFamily="34" charset="0"/>
                  <a:buChar char="•"/>
                </a:pPr>
                <a:r>
                  <a:rPr lang="en-US" sz="1600" dirty="0">
                    <a:solidFill>
                      <a:srgbClr val="0070C0"/>
                    </a:solidFill>
                  </a:rPr>
                  <a:t>Polarization during ramp (acceleration)</a:t>
                </a:r>
              </a:p>
              <a:p>
                <a:pPr marL="800100" lvl="1" indent="-342900">
                  <a:spcAft>
                    <a:spcPts val="600"/>
                  </a:spcAft>
                  <a:buFont typeface="Arial" panose="020B0604020202020204" pitchFamily="34" charset="0"/>
                  <a:buChar char="•"/>
                </a:pPr>
                <a:r>
                  <a:rPr lang="en-US" sz="1600" dirty="0">
                    <a:solidFill>
                      <a:srgbClr val="0070C0"/>
                    </a:solidFill>
                  </a:rPr>
                  <a:t>Polarization vector at experiment</a:t>
                </a:r>
              </a:p>
            </p:txBody>
          </p:sp>
        </mc:Choice>
        <mc:Fallback xmlns="">
          <p:sp>
            <p:nvSpPr>
              <p:cNvPr id="3" name="TextBox 2">
                <a:extLst>
                  <a:ext uri="{FF2B5EF4-FFF2-40B4-BE49-F238E27FC236}">
                    <a16:creationId xmlns:a16="http://schemas.microsoft.com/office/drawing/2014/main" id="{51CA64EC-019F-FDEF-1B19-9CD5DF486444}"/>
                  </a:ext>
                </a:extLst>
              </p:cNvPr>
              <p:cNvSpPr txBox="1">
                <a:spLocks noRot="1" noChangeAspect="1" noMove="1" noResize="1" noEditPoints="1" noAdjustHandles="1" noChangeArrowheads="1" noChangeShapeType="1" noTextEdit="1"/>
              </p:cNvSpPr>
              <p:nvPr/>
            </p:nvSpPr>
            <p:spPr>
              <a:xfrm>
                <a:off x="6248400" y="1066800"/>
                <a:ext cx="5608492" cy="5463034"/>
              </a:xfrm>
              <a:prstGeom prst="rect">
                <a:avLst/>
              </a:prstGeom>
              <a:blipFill>
                <a:blip r:embed="rId2"/>
                <a:stretch>
                  <a:fillRect l="-652" t="-558" r="-1413" b="-55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0873292-B744-54B3-27AC-313B5B24069C}"/>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a:xfrm>
            <a:off x="381016" y="1066800"/>
            <a:ext cx="5608492" cy="5486400"/>
          </a:xfrm>
          <a:prstGeom prst="rect">
            <a:avLst/>
          </a:prstGeom>
          <a:solidFill>
            <a:schemeClr val="bg1"/>
          </a:solidFill>
        </p:spPr>
      </p:pic>
    </p:spTree>
    <p:extLst>
      <p:ext uri="{BB962C8B-B14F-4D97-AF65-F5344CB8AC3E}">
        <p14:creationId xmlns:p14="http://schemas.microsoft.com/office/powerpoint/2010/main" val="1326331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8FD761C-2673-BFE7-AAC1-81C6D272D14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p:txBody>
          <a:bodyPr/>
          <a:lstStyle/>
          <a:p>
            <a:r>
              <a:rPr lang="en-US" dirty="0"/>
              <a:t>The Electron-Ion Collider</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3</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1BC6120-88C4-E690-B978-71DBC8C70156}"/>
                  </a:ext>
                </a:extLst>
              </p:cNvPr>
              <p:cNvSpPr txBox="1"/>
              <p:nvPr/>
            </p:nvSpPr>
            <p:spPr>
              <a:xfrm>
                <a:off x="378070" y="1207428"/>
                <a:ext cx="4342920" cy="3593676"/>
              </a:xfrm>
              <a:prstGeom prst="rect">
                <a:avLst/>
              </a:prstGeom>
              <a:solidFill>
                <a:schemeClr val="bg1"/>
              </a:solidFill>
              <a:ln>
                <a:solidFill>
                  <a:schemeClr val="tx1">
                    <a:lumMod val="50000"/>
                    <a:lumOff val="50000"/>
                  </a:schemeClr>
                </a:solidFill>
              </a:ln>
            </p:spPr>
            <p:txBody>
              <a:bodyPr wrap="none" lIns="182880" tIns="182880" rIns="182880" bIns="182880" rtlCol="0">
                <a:spAutoFit/>
              </a:bodyPr>
              <a:lstStyle/>
              <a:p>
                <a:pPr marL="285750" indent="-285750">
                  <a:spcAft>
                    <a:spcPts val="600"/>
                  </a:spcAft>
                  <a:buFont typeface="Arial" panose="020B0604020202020204" pitchFamily="34" charset="0"/>
                  <a:buChar char="•"/>
                </a:pPr>
                <a:r>
                  <a:rPr lang="en-US" dirty="0"/>
                  <a:t>Electrons: </a:t>
                </a:r>
                <a14:m>
                  <m:oMath xmlns:m="http://schemas.openxmlformats.org/officeDocument/2006/math">
                    <m:r>
                      <a:rPr lang="en-US" i="1" dirty="0">
                        <a:latin typeface="Cambria Math" panose="02040503050406030204" pitchFamily="18" charset="0"/>
                      </a:rPr>
                      <m:t>5−18 </m:t>
                    </m:r>
                    <m:r>
                      <m:rPr>
                        <m:nor/>
                      </m:rPr>
                      <a:rPr lang="en-US" dirty="0">
                        <a:latin typeface="Cambria Math" panose="02040503050406030204" pitchFamily="18" charset="0"/>
                      </a:rPr>
                      <m:t>GeV</m:t>
                    </m:r>
                  </m:oMath>
                </a14:m>
                <a:endParaRPr lang="en-US" dirty="0"/>
              </a:p>
              <a:p>
                <a:pPr marL="285750" indent="-285750">
                  <a:spcAft>
                    <a:spcPts val="600"/>
                  </a:spcAft>
                  <a:buFont typeface="Arial" panose="020B0604020202020204" pitchFamily="34" charset="0"/>
                  <a:buChar char="•"/>
                </a:pPr>
                <a:r>
                  <a:rPr lang="en-US" dirty="0"/>
                  <a:t>Protons: </a:t>
                </a:r>
                <a14:m>
                  <m:oMath xmlns:m="http://schemas.openxmlformats.org/officeDocument/2006/math">
                    <m:r>
                      <a:rPr lang="en-US" i="1" dirty="0" smtClean="0">
                        <a:latin typeface="Cambria Math" panose="02040503050406030204" pitchFamily="18" charset="0"/>
                      </a:rPr>
                      <m:t>4</m:t>
                    </m:r>
                    <m:r>
                      <a:rPr lang="en-US" b="0" i="1" dirty="0" smtClean="0">
                        <a:latin typeface="Cambria Math" panose="02040503050406030204" pitchFamily="18" charset="0"/>
                      </a:rPr>
                      <m:t>1</m:t>
                    </m:r>
                    <m:r>
                      <a:rPr lang="en-US" i="1" dirty="0">
                        <a:latin typeface="Cambria Math" panose="02040503050406030204" pitchFamily="18" charset="0"/>
                      </a:rPr>
                      <m:t>−275 </m:t>
                    </m:r>
                    <m:r>
                      <m:rPr>
                        <m:nor/>
                      </m:rPr>
                      <a:rPr lang="en-US" dirty="0">
                        <a:latin typeface="Cambria Math" panose="02040503050406030204" pitchFamily="18" charset="0"/>
                      </a:rPr>
                      <m:t>GeV</m:t>
                    </m:r>
                  </m:oMath>
                </a14:m>
                <a:endParaRPr lang="en-US" dirty="0"/>
              </a:p>
              <a:p>
                <a:pPr marL="285750" indent="-285750">
                  <a:spcAft>
                    <a:spcPts val="600"/>
                  </a:spcAft>
                  <a:buFont typeface="Arial" panose="020B0604020202020204" pitchFamily="34" charset="0"/>
                  <a:buChar char="•"/>
                </a:pPr>
                <a:r>
                  <a:rPr lang="en-US" dirty="0"/>
                  <a:t>Ion beams: protons, </a:t>
                </a:r>
                <a14:m>
                  <m:oMath xmlns:m="http://schemas.openxmlformats.org/officeDocument/2006/math">
                    <m:sPre>
                      <m:sPrePr>
                        <m:ctrlPr>
                          <a:rPr lang="en-US" i="1" dirty="0">
                            <a:latin typeface="Cambria Math" panose="02040503050406030204" pitchFamily="18" charset="0"/>
                          </a:rPr>
                        </m:ctrlPr>
                      </m:sPrePr>
                      <m:sub/>
                      <m:sup>
                        <m:r>
                          <a:rPr lang="en-US" i="1">
                            <a:latin typeface="Cambria Math" panose="02040503050406030204" pitchFamily="18" charset="0"/>
                          </a:rPr>
                          <m:t>3</m:t>
                        </m:r>
                      </m:sup>
                      <m:e>
                        <m:r>
                          <m:rPr>
                            <m:nor/>
                          </m:rPr>
                          <a:rPr lang="en-US"/>
                          <m:t>He</m:t>
                        </m:r>
                      </m:e>
                    </m:sPre>
                  </m:oMath>
                </a14:m>
                <a:r>
                  <a:rPr lang="en-US" dirty="0"/>
                  <a:t>, Ag, </a:t>
                </a:r>
                <a14:m>
                  <m:oMath xmlns:m="http://schemas.openxmlformats.org/officeDocument/2006/math">
                    <m:r>
                      <m:rPr>
                        <m:nor/>
                      </m:rPr>
                      <a:rPr lang="en-US" dirty="0"/>
                      <m:t>Au</m:t>
                    </m:r>
                  </m:oMath>
                </a14:m>
                <a:r>
                  <a:rPr lang="en-US" dirty="0"/>
                  <a:t>, </a:t>
                </a:r>
                <a14:m>
                  <m:oMath xmlns:m="http://schemas.openxmlformats.org/officeDocument/2006/math">
                    <m:r>
                      <m:rPr>
                        <m:nor/>
                      </m:rPr>
                      <a:rPr lang="en-US" dirty="0"/>
                      <m:t>Pb</m:t>
                    </m:r>
                  </m:oMath>
                </a14:m>
                <a:r>
                  <a:rPr lang="en-US" dirty="0"/>
                  <a:t>, </a:t>
                </a:r>
                <a14:m>
                  <m:oMath xmlns:m="http://schemas.openxmlformats.org/officeDocument/2006/math">
                    <m:r>
                      <m:rPr>
                        <m:nor/>
                      </m:rPr>
                      <a:rPr lang="en-US" dirty="0"/>
                      <m:t>U</m:t>
                    </m:r>
                  </m:oMath>
                </a14:m>
                <a:endParaRPr lang="en-US" dirty="0"/>
              </a:p>
              <a:p>
                <a:pPr marL="285750" indent="-285750">
                  <a:spcAft>
                    <a:spcPts val="600"/>
                  </a:spcAft>
                  <a:buFont typeface="Arial" panose="020B0604020202020204" pitchFamily="34" charset="0"/>
                  <a:buChar char="•"/>
                </a:pPr>
                <a:r>
                  <a:rPr lang="en-US" dirty="0"/>
                  <a:t>Variable center-of-mass energy:</a:t>
                </a:r>
              </a:p>
              <a:p>
                <a:pPr>
                  <a:spcAft>
                    <a:spcPts val="600"/>
                  </a:spcAft>
                </a:pPr>
                <a14:m>
                  <m:oMathPara xmlns:m="http://schemas.openxmlformats.org/officeDocument/2006/math">
                    <m:oMathParaPr>
                      <m:jc m:val="centerGroup"/>
                    </m:oMathParaPr>
                    <m:oMath xmlns:m="http://schemas.openxmlformats.org/officeDocument/2006/math">
                      <m:rad>
                        <m:radPr>
                          <m:degHide m:val="on"/>
                          <m:ctrlPr>
                            <a:rPr lang="en-US" i="1" dirty="0" smtClean="0">
                              <a:latin typeface="Cambria Math" panose="02040503050406030204" pitchFamily="18" charset="0"/>
                            </a:rPr>
                          </m:ctrlPr>
                        </m:radPr>
                        <m:deg/>
                        <m:e>
                          <m:r>
                            <a:rPr lang="en-US" b="0" i="1" dirty="0" smtClean="0">
                              <a:latin typeface="Cambria Math" panose="02040503050406030204" pitchFamily="18" charset="0"/>
                            </a:rPr>
                            <m:t>𝑠</m:t>
                          </m:r>
                        </m:e>
                      </m:rad>
                      <m:r>
                        <a:rPr lang="en-US" i="1" dirty="0" smtClean="0">
                          <a:latin typeface="Cambria Math" panose="02040503050406030204" pitchFamily="18" charset="0"/>
                        </a:rPr>
                        <m:t>=20−140</m:t>
                      </m:r>
                      <m:r>
                        <a:rPr lang="en-US" b="0" i="1" dirty="0" smtClean="0">
                          <a:latin typeface="Cambria Math" panose="02040503050406030204" pitchFamily="18" charset="0"/>
                        </a:rPr>
                        <m:t> </m:t>
                      </m:r>
                      <m:r>
                        <m:rPr>
                          <m:nor/>
                        </m:rPr>
                        <a:rPr lang="en-US" b="0" i="0" dirty="0" smtClean="0"/>
                        <m:t>GeV</m:t>
                      </m:r>
                    </m:oMath>
                  </m:oMathPara>
                </a14:m>
                <a:endParaRPr lang="en-US" dirty="0"/>
              </a:p>
              <a:p>
                <a:pPr marL="285750" indent="-285750">
                  <a:spcAft>
                    <a:spcPts val="600"/>
                  </a:spcAft>
                  <a:buFont typeface="Arial" panose="020B0604020202020204" pitchFamily="34" charset="0"/>
                  <a:buChar char="•"/>
                </a:pPr>
                <a:r>
                  <a:rPr lang="en-US" dirty="0"/>
                  <a:t>High luminosity:</a:t>
                </a:r>
              </a:p>
              <a:p>
                <a:pPr>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m:t>
                      </m:r>
                      <m:r>
                        <a:rPr lang="en-US"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33</m:t>
                          </m:r>
                        </m:sup>
                      </m:sSup>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34</m:t>
                          </m:r>
                        </m:sup>
                      </m:sSup>
                      <m:r>
                        <a:rPr lang="en-US" i="1" dirty="0" smtClean="0">
                          <a:latin typeface="Cambria Math" panose="02040503050406030204" pitchFamily="18" charset="0"/>
                        </a:rPr>
                        <m:t> </m:t>
                      </m:r>
                      <m:sSup>
                        <m:sSupPr>
                          <m:ctrlPr>
                            <a:rPr lang="en-US" i="1" dirty="0" smtClean="0">
                              <a:latin typeface="Cambria Math" panose="02040503050406030204" pitchFamily="18" charset="0"/>
                            </a:rPr>
                          </m:ctrlPr>
                        </m:sSupPr>
                        <m:e>
                          <m:r>
                            <m:rPr>
                              <m:nor/>
                            </m:rPr>
                            <a:rPr lang="en-US" b="0" i="0" dirty="0" smtClean="0"/>
                            <m:t>c</m:t>
                          </m:r>
                          <m:r>
                            <m:rPr>
                              <m:nor/>
                            </m:rPr>
                            <a:rPr lang="en-US" i="0" dirty="0" smtClean="0"/>
                            <m:t>m</m:t>
                          </m:r>
                        </m:e>
                        <m:sup>
                          <m:r>
                            <a:rPr lang="en-US" i="1" dirty="0" smtClean="0">
                              <a:latin typeface="Cambria Math" panose="02040503050406030204" pitchFamily="18" charset="0"/>
                            </a:rPr>
                            <m:t>−1</m:t>
                          </m:r>
                        </m:sup>
                      </m:sSup>
                      <m:sSup>
                        <m:sSupPr>
                          <m:ctrlPr>
                            <a:rPr lang="en-US" i="1" dirty="0" smtClean="0">
                              <a:latin typeface="Cambria Math" panose="02040503050406030204" pitchFamily="18" charset="0"/>
                            </a:rPr>
                          </m:ctrlPr>
                        </m:sSupPr>
                        <m:e>
                          <m:r>
                            <m:rPr>
                              <m:nor/>
                            </m:rPr>
                            <a:rPr lang="en-US" i="0" dirty="0" smtClean="0"/>
                            <m:t>s</m:t>
                          </m:r>
                        </m:e>
                        <m:sup>
                          <m:r>
                            <a:rPr lang="en-US" i="1" dirty="0" smtClean="0">
                              <a:latin typeface="Cambria Math" panose="02040503050406030204" pitchFamily="18" charset="0"/>
                            </a:rPr>
                            <m:t>−1</m:t>
                          </m:r>
                        </m:sup>
                      </m:sSup>
                    </m:oMath>
                  </m:oMathPara>
                </a14:m>
                <a:endParaRPr lang="en-US" dirty="0"/>
              </a:p>
              <a:p>
                <a:pPr marL="285750" indent="-285750">
                  <a:spcAft>
                    <a:spcPts val="600"/>
                  </a:spcAft>
                  <a:buFont typeface="Arial" panose="020B0604020202020204" pitchFamily="34" charset="0"/>
                  <a:buChar char="•"/>
                </a:pPr>
                <a:r>
                  <a:rPr lang="en-US" dirty="0"/>
                  <a:t>Polarized electron and proton beams:</a:t>
                </a:r>
              </a:p>
              <a:p>
                <a:pPr>
                  <a:spcAft>
                    <a:spcPts val="600"/>
                  </a:spcAft>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≈70%</m:t>
                      </m:r>
                    </m:oMath>
                  </m:oMathPara>
                </a14:m>
                <a:endParaRPr lang="en-US" dirty="0"/>
              </a:p>
            </p:txBody>
          </p:sp>
        </mc:Choice>
        <mc:Fallback xmlns="">
          <p:sp>
            <p:nvSpPr>
              <p:cNvPr id="11" name="TextBox 10">
                <a:extLst>
                  <a:ext uri="{FF2B5EF4-FFF2-40B4-BE49-F238E27FC236}">
                    <a16:creationId xmlns:a16="http://schemas.microsoft.com/office/drawing/2014/main" id="{51BC6120-88C4-E690-B978-71DBC8C70156}"/>
                  </a:ext>
                </a:extLst>
              </p:cNvPr>
              <p:cNvSpPr txBox="1">
                <a:spLocks noRot="1" noChangeAspect="1" noMove="1" noResize="1" noEditPoints="1" noAdjustHandles="1" noChangeArrowheads="1" noChangeShapeType="1" noTextEdit="1"/>
              </p:cNvSpPr>
              <p:nvPr/>
            </p:nvSpPr>
            <p:spPr>
              <a:xfrm>
                <a:off x="378070" y="1207428"/>
                <a:ext cx="4342920" cy="3593676"/>
              </a:xfrm>
              <a:prstGeom prst="rect">
                <a:avLst/>
              </a:prstGeom>
              <a:blipFill>
                <a:blip r:embed="rId3"/>
                <a:stretch>
                  <a:fillRect/>
                </a:stretch>
              </a:blipFill>
              <a:ln>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40376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5E0CD-9CA5-B357-F726-CEBA9891DDB1}"/>
              </a:ext>
            </a:extLst>
          </p:cNvPr>
          <p:cNvSpPr>
            <a:spLocks noGrp="1"/>
          </p:cNvSpPr>
          <p:nvPr>
            <p:ph type="sldNum" sz="quarter" idx="12"/>
          </p:nvPr>
        </p:nvSpPr>
        <p:spPr/>
        <p:txBody>
          <a:bodyPr/>
          <a:lstStyle/>
          <a:p>
            <a:fld id="{DF69D58E-C59B-4BE3-83E0-B1C1287A8E5B}" type="slidenum">
              <a:rPr lang="en-US" smtClean="0"/>
              <a:t>30</a:t>
            </a:fld>
            <a:endParaRPr lang="en-US"/>
          </a:p>
        </p:txBody>
      </p:sp>
      <p:sp>
        <p:nvSpPr>
          <p:cNvPr id="3" name="TextBox 2">
            <a:extLst>
              <a:ext uri="{FF2B5EF4-FFF2-40B4-BE49-F238E27FC236}">
                <a16:creationId xmlns:a16="http://schemas.microsoft.com/office/drawing/2014/main" id="{6DEEB880-B26C-A913-B614-44BC4DCFAE28}"/>
              </a:ext>
            </a:extLst>
          </p:cNvPr>
          <p:cNvSpPr txBox="1"/>
          <p:nvPr/>
        </p:nvSpPr>
        <p:spPr>
          <a:xfrm>
            <a:off x="641911" y="3013502"/>
            <a:ext cx="10908179" cy="830997"/>
          </a:xfrm>
          <a:prstGeom prst="rect">
            <a:avLst/>
          </a:prstGeom>
          <a:noFill/>
        </p:spPr>
        <p:txBody>
          <a:bodyPr wrap="none" rtlCol="0">
            <a:spAutoFit/>
          </a:bodyPr>
          <a:lstStyle/>
          <a:p>
            <a:pPr algn="l">
              <a:spcAft>
                <a:spcPts val="600"/>
              </a:spcAft>
            </a:pPr>
            <a:r>
              <a:rPr lang="en-US" sz="4800" b="1" dirty="0"/>
              <a:t>Polarimetry of High Energy Hadron Beams</a:t>
            </a:r>
          </a:p>
        </p:txBody>
      </p:sp>
    </p:spTree>
    <p:extLst>
      <p:ext uri="{BB962C8B-B14F-4D97-AF65-F5344CB8AC3E}">
        <p14:creationId xmlns:p14="http://schemas.microsoft.com/office/powerpoint/2010/main" val="2706241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A0BF33-B0FC-4A15-C12B-D6E3982D5FF7}"/>
              </a:ext>
            </a:extLst>
          </p:cNvPr>
          <p:cNvSpPr>
            <a:spLocks noGrp="1"/>
          </p:cNvSpPr>
          <p:nvPr>
            <p:ph type="sldNum" sz="quarter" idx="12"/>
          </p:nvPr>
        </p:nvSpPr>
        <p:spPr/>
        <p:txBody>
          <a:bodyPr/>
          <a:lstStyle/>
          <a:p>
            <a:fld id="{DF69D58E-C59B-4BE3-83E0-B1C1287A8E5B}" type="slidenum">
              <a:rPr lang="en-US" smtClean="0"/>
              <a:pPr/>
              <a:t>31</a:t>
            </a:fld>
            <a:endParaRPr lang="en-US"/>
          </a:p>
        </p:txBody>
      </p:sp>
      <p:grpSp>
        <p:nvGrpSpPr>
          <p:cNvPr id="4" name="Group 3">
            <a:extLst>
              <a:ext uri="{FF2B5EF4-FFF2-40B4-BE49-F238E27FC236}">
                <a16:creationId xmlns:a16="http://schemas.microsoft.com/office/drawing/2014/main" id="{BDA65AD4-E6C7-0D34-40A8-717E730EF69D}"/>
              </a:ext>
            </a:extLst>
          </p:cNvPr>
          <p:cNvGrpSpPr/>
          <p:nvPr/>
        </p:nvGrpSpPr>
        <p:grpSpPr>
          <a:xfrm>
            <a:off x="-1905000" y="2788920"/>
            <a:ext cx="1828800" cy="1280160"/>
            <a:chOff x="990600" y="2895600"/>
            <a:chExt cx="1828800" cy="1280160"/>
          </a:xfrm>
        </p:grpSpPr>
        <p:grpSp>
          <p:nvGrpSpPr>
            <p:cNvPr id="8" name="Group 7">
              <a:extLst>
                <a:ext uri="{FF2B5EF4-FFF2-40B4-BE49-F238E27FC236}">
                  <a16:creationId xmlns:a16="http://schemas.microsoft.com/office/drawing/2014/main" id="{F72AD152-410F-65AA-5925-2D61BEADFD70}"/>
                </a:ext>
              </a:extLst>
            </p:cNvPr>
            <p:cNvGrpSpPr/>
            <p:nvPr/>
          </p:nvGrpSpPr>
          <p:grpSpPr>
            <a:xfrm flipV="1">
              <a:off x="1470660" y="3162300"/>
              <a:ext cx="182880" cy="365760"/>
              <a:chOff x="937260" y="3467100"/>
              <a:chExt cx="182880" cy="365760"/>
            </a:xfrm>
          </p:grpSpPr>
          <p:sp>
            <p:nvSpPr>
              <p:cNvPr id="5" name="Oval 4">
                <a:extLst>
                  <a:ext uri="{FF2B5EF4-FFF2-40B4-BE49-F238E27FC236}">
                    <a16:creationId xmlns:a16="http://schemas.microsoft.com/office/drawing/2014/main" id="{E931D1ED-55DE-CB7C-FDAF-43A56C1CDE6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5ED6DE3-B2F3-2E58-4A22-5E502144FDC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9D5B736-E5DC-B011-80F8-9196AC03863A}"/>
                </a:ext>
              </a:extLst>
            </p:cNvPr>
            <p:cNvGrpSpPr/>
            <p:nvPr/>
          </p:nvGrpSpPr>
          <p:grpSpPr>
            <a:xfrm>
              <a:off x="1623060" y="3368040"/>
              <a:ext cx="182880" cy="365760"/>
              <a:chOff x="937260" y="3467100"/>
              <a:chExt cx="182880" cy="365760"/>
            </a:xfrm>
          </p:grpSpPr>
          <p:sp>
            <p:nvSpPr>
              <p:cNvPr id="10" name="Oval 9">
                <a:extLst>
                  <a:ext uri="{FF2B5EF4-FFF2-40B4-BE49-F238E27FC236}">
                    <a16:creationId xmlns:a16="http://schemas.microsoft.com/office/drawing/2014/main" id="{0CDCF955-9658-16CC-5B28-6FFF797E054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50A775A-46C0-126E-65A2-71F0429698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D7FF1C3-E6A0-6186-76C4-5F81431F4BB8}"/>
                </a:ext>
              </a:extLst>
            </p:cNvPr>
            <p:cNvGrpSpPr/>
            <p:nvPr/>
          </p:nvGrpSpPr>
          <p:grpSpPr>
            <a:xfrm>
              <a:off x="1874520" y="3467100"/>
              <a:ext cx="182880" cy="365760"/>
              <a:chOff x="937260" y="3467100"/>
              <a:chExt cx="182880" cy="365760"/>
            </a:xfrm>
          </p:grpSpPr>
          <p:sp>
            <p:nvSpPr>
              <p:cNvPr id="13" name="Oval 12">
                <a:extLst>
                  <a:ext uri="{FF2B5EF4-FFF2-40B4-BE49-F238E27FC236}">
                    <a16:creationId xmlns:a16="http://schemas.microsoft.com/office/drawing/2014/main" id="{C8517C13-F353-3938-B215-807EE04893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DFDBE56-2266-51D2-DB77-49A850458B8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F212561-9683-6526-791C-1287E1838F79}"/>
                </a:ext>
              </a:extLst>
            </p:cNvPr>
            <p:cNvGrpSpPr/>
            <p:nvPr/>
          </p:nvGrpSpPr>
          <p:grpSpPr>
            <a:xfrm>
              <a:off x="1927860" y="2971800"/>
              <a:ext cx="182880" cy="365760"/>
              <a:chOff x="937260" y="3467100"/>
              <a:chExt cx="182880" cy="365760"/>
            </a:xfrm>
          </p:grpSpPr>
          <p:sp>
            <p:nvSpPr>
              <p:cNvPr id="16" name="Oval 15">
                <a:extLst>
                  <a:ext uri="{FF2B5EF4-FFF2-40B4-BE49-F238E27FC236}">
                    <a16:creationId xmlns:a16="http://schemas.microsoft.com/office/drawing/2014/main" id="{500B3019-9699-7C3E-0F9A-3446BFF5E8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0CF1EF0-C8FC-1302-585F-F27EDED9AA7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5D8091D-2ED2-F494-6F8B-6C3B1FEA98D5}"/>
                </a:ext>
              </a:extLst>
            </p:cNvPr>
            <p:cNvGrpSpPr/>
            <p:nvPr/>
          </p:nvGrpSpPr>
          <p:grpSpPr>
            <a:xfrm>
              <a:off x="1219200" y="3771900"/>
              <a:ext cx="182880" cy="365760"/>
              <a:chOff x="937260" y="3467100"/>
              <a:chExt cx="182880" cy="365760"/>
            </a:xfrm>
          </p:grpSpPr>
          <p:sp>
            <p:nvSpPr>
              <p:cNvPr id="19" name="Oval 18">
                <a:extLst>
                  <a:ext uri="{FF2B5EF4-FFF2-40B4-BE49-F238E27FC236}">
                    <a16:creationId xmlns:a16="http://schemas.microsoft.com/office/drawing/2014/main" id="{DA6F4ECE-2DC1-2963-2927-F6C1255FF8C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2139C34-7573-404C-3EBC-860688153F2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F8265C3-FF19-D4B3-9353-171089DA8046}"/>
                </a:ext>
              </a:extLst>
            </p:cNvPr>
            <p:cNvGrpSpPr/>
            <p:nvPr/>
          </p:nvGrpSpPr>
          <p:grpSpPr>
            <a:xfrm>
              <a:off x="1219200" y="3048000"/>
              <a:ext cx="182880" cy="365760"/>
              <a:chOff x="937260" y="3467100"/>
              <a:chExt cx="182880" cy="365760"/>
            </a:xfrm>
          </p:grpSpPr>
          <p:sp>
            <p:nvSpPr>
              <p:cNvPr id="22" name="Oval 21">
                <a:extLst>
                  <a:ext uri="{FF2B5EF4-FFF2-40B4-BE49-F238E27FC236}">
                    <a16:creationId xmlns:a16="http://schemas.microsoft.com/office/drawing/2014/main" id="{16D1F2B4-3FA5-1277-3B59-3F3ED27841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B4C78F4-42B3-5F65-1761-2ADD222E6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3D8E9AA-83FC-C367-FA48-447D81A0B48D}"/>
                </a:ext>
              </a:extLst>
            </p:cNvPr>
            <p:cNvGrpSpPr/>
            <p:nvPr/>
          </p:nvGrpSpPr>
          <p:grpSpPr>
            <a:xfrm>
              <a:off x="2286000" y="3352800"/>
              <a:ext cx="182880" cy="365760"/>
              <a:chOff x="937260" y="3467100"/>
              <a:chExt cx="182880" cy="365760"/>
            </a:xfrm>
          </p:grpSpPr>
          <p:sp>
            <p:nvSpPr>
              <p:cNvPr id="25" name="Oval 24">
                <a:extLst>
                  <a:ext uri="{FF2B5EF4-FFF2-40B4-BE49-F238E27FC236}">
                    <a16:creationId xmlns:a16="http://schemas.microsoft.com/office/drawing/2014/main" id="{2D4D4275-2B89-02DF-2277-39E1E051192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D88EE2E-CDBE-30BC-8FF4-858083A2F35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737CB81-8F72-371A-EBCC-F2F1D4B09ACF}"/>
                </a:ext>
              </a:extLst>
            </p:cNvPr>
            <p:cNvGrpSpPr/>
            <p:nvPr/>
          </p:nvGrpSpPr>
          <p:grpSpPr>
            <a:xfrm>
              <a:off x="1722120" y="3810000"/>
              <a:ext cx="182880" cy="365760"/>
              <a:chOff x="937260" y="3467100"/>
              <a:chExt cx="182880" cy="365760"/>
            </a:xfrm>
          </p:grpSpPr>
          <p:sp>
            <p:nvSpPr>
              <p:cNvPr id="28" name="Oval 27">
                <a:extLst>
                  <a:ext uri="{FF2B5EF4-FFF2-40B4-BE49-F238E27FC236}">
                    <a16:creationId xmlns:a16="http://schemas.microsoft.com/office/drawing/2014/main" id="{D06F8AE7-9CA7-2F2B-F53B-BBD70BA9B6E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F7E0EBA-91FE-22D8-39F1-3DD565E5EB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F838778-98BE-999E-61EF-303B202BE1A8}"/>
                </a:ext>
              </a:extLst>
            </p:cNvPr>
            <p:cNvGrpSpPr/>
            <p:nvPr/>
          </p:nvGrpSpPr>
          <p:grpSpPr>
            <a:xfrm>
              <a:off x="2103120" y="3581400"/>
              <a:ext cx="182880" cy="365760"/>
              <a:chOff x="937260" y="3467100"/>
              <a:chExt cx="182880" cy="365760"/>
            </a:xfrm>
          </p:grpSpPr>
          <p:sp>
            <p:nvSpPr>
              <p:cNvPr id="31" name="Oval 30">
                <a:extLst>
                  <a:ext uri="{FF2B5EF4-FFF2-40B4-BE49-F238E27FC236}">
                    <a16:creationId xmlns:a16="http://schemas.microsoft.com/office/drawing/2014/main" id="{2E3D36FB-D030-9796-F087-8BF58AEF91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2EE33633-DD17-CB1D-AB1E-052255169E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20F5E22-D5BB-2C1C-0404-938BACC1D930}"/>
                </a:ext>
              </a:extLst>
            </p:cNvPr>
            <p:cNvGrpSpPr/>
            <p:nvPr/>
          </p:nvGrpSpPr>
          <p:grpSpPr>
            <a:xfrm>
              <a:off x="1676400" y="2895600"/>
              <a:ext cx="182880" cy="365760"/>
              <a:chOff x="937260" y="3467100"/>
              <a:chExt cx="182880" cy="365760"/>
            </a:xfrm>
          </p:grpSpPr>
          <p:sp>
            <p:nvSpPr>
              <p:cNvPr id="34" name="Oval 33">
                <a:extLst>
                  <a:ext uri="{FF2B5EF4-FFF2-40B4-BE49-F238E27FC236}">
                    <a16:creationId xmlns:a16="http://schemas.microsoft.com/office/drawing/2014/main" id="{0BB548EE-C3A0-2DEF-B711-88B6C3E390E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39D17758-3191-A89B-DCDC-0094E70DBE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AA57B95-F8CD-F9D4-977C-CD7CC9AFF639}"/>
                </a:ext>
              </a:extLst>
            </p:cNvPr>
            <p:cNvGrpSpPr/>
            <p:nvPr/>
          </p:nvGrpSpPr>
          <p:grpSpPr>
            <a:xfrm>
              <a:off x="2636520" y="3596640"/>
              <a:ext cx="182880" cy="365760"/>
              <a:chOff x="937260" y="3467100"/>
              <a:chExt cx="182880" cy="365760"/>
            </a:xfrm>
          </p:grpSpPr>
          <p:sp>
            <p:nvSpPr>
              <p:cNvPr id="37" name="Oval 36">
                <a:extLst>
                  <a:ext uri="{FF2B5EF4-FFF2-40B4-BE49-F238E27FC236}">
                    <a16:creationId xmlns:a16="http://schemas.microsoft.com/office/drawing/2014/main" id="{3E2F2428-DEF0-0F78-C423-8BCE48CC470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9D0131A-249F-057A-E4FB-189315A687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1E8B0A7-0BA5-B63D-8FFE-84CE88BA5C35}"/>
                </a:ext>
              </a:extLst>
            </p:cNvPr>
            <p:cNvGrpSpPr/>
            <p:nvPr/>
          </p:nvGrpSpPr>
          <p:grpSpPr>
            <a:xfrm>
              <a:off x="2514600" y="3048000"/>
              <a:ext cx="182880" cy="365760"/>
              <a:chOff x="937260" y="3467100"/>
              <a:chExt cx="182880" cy="365760"/>
            </a:xfrm>
          </p:grpSpPr>
          <p:sp>
            <p:nvSpPr>
              <p:cNvPr id="40" name="Oval 39">
                <a:extLst>
                  <a:ext uri="{FF2B5EF4-FFF2-40B4-BE49-F238E27FC236}">
                    <a16:creationId xmlns:a16="http://schemas.microsoft.com/office/drawing/2014/main" id="{2989BCC4-1C27-7706-5ACE-B96580B112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8B0ADFB5-56F4-48B7-57CF-5670DAA8C62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E3CA3A5-9E73-3C29-FB7E-6042321EBF8A}"/>
                </a:ext>
              </a:extLst>
            </p:cNvPr>
            <p:cNvGrpSpPr/>
            <p:nvPr/>
          </p:nvGrpSpPr>
          <p:grpSpPr>
            <a:xfrm>
              <a:off x="1447800" y="3657600"/>
              <a:ext cx="182880" cy="365760"/>
              <a:chOff x="937260" y="3467100"/>
              <a:chExt cx="182880" cy="365760"/>
            </a:xfrm>
          </p:grpSpPr>
          <p:sp>
            <p:nvSpPr>
              <p:cNvPr id="43" name="Oval 42">
                <a:extLst>
                  <a:ext uri="{FF2B5EF4-FFF2-40B4-BE49-F238E27FC236}">
                    <a16:creationId xmlns:a16="http://schemas.microsoft.com/office/drawing/2014/main" id="{7484A6D7-019C-2AAA-8735-E0AEC12D5AC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5047980B-E43C-37F3-2582-289EB4831EC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EDC58E1-908C-65A1-5B89-E0BC63BDF9C4}"/>
                </a:ext>
              </a:extLst>
            </p:cNvPr>
            <p:cNvGrpSpPr/>
            <p:nvPr/>
          </p:nvGrpSpPr>
          <p:grpSpPr>
            <a:xfrm flipV="1">
              <a:off x="2331720" y="3749040"/>
              <a:ext cx="182880" cy="365760"/>
              <a:chOff x="937260" y="3467100"/>
              <a:chExt cx="182880" cy="365760"/>
            </a:xfrm>
          </p:grpSpPr>
          <p:sp>
            <p:nvSpPr>
              <p:cNvPr id="46" name="Oval 45">
                <a:extLst>
                  <a:ext uri="{FF2B5EF4-FFF2-40B4-BE49-F238E27FC236}">
                    <a16:creationId xmlns:a16="http://schemas.microsoft.com/office/drawing/2014/main" id="{5392436E-5A3C-F06F-3AEE-D452A794F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F3A5F8D-F3C8-DCC4-0DF8-25DF359DA3D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7EEAC12-07E4-E065-4362-AD4B285AE1D9}"/>
                </a:ext>
              </a:extLst>
            </p:cNvPr>
            <p:cNvGrpSpPr/>
            <p:nvPr/>
          </p:nvGrpSpPr>
          <p:grpSpPr>
            <a:xfrm flipV="1">
              <a:off x="990600" y="3429000"/>
              <a:ext cx="182880" cy="365760"/>
              <a:chOff x="937260" y="3467100"/>
              <a:chExt cx="182880" cy="365760"/>
            </a:xfrm>
          </p:grpSpPr>
          <p:sp>
            <p:nvSpPr>
              <p:cNvPr id="49" name="Oval 48">
                <a:extLst>
                  <a:ext uri="{FF2B5EF4-FFF2-40B4-BE49-F238E27FC236}">
                    <a16:creationId xmlns:a16="http://schemas.microsoft.com/office/drawing/2014/main" id="{8763EB49-7BA9-6AAF-8979-78675AE67CC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3730DA7B-23FC-0AF8-290C-9788F060335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B71E451-A941-060F-1E37-E8DCEF12C03F}"/>
                </a:ext>
              </a:extLst>
            </p:cNvPr>
            <p:cNvGrpSpPr/>
            <p:nvPr/>
          </p:nvGrpSpPr>
          <p:grpSpPr>
            <a:xfrm flipV="1">
              <a:off x="2057400" y="3177540"/>
              <a:ext cx="182880" cy="365760"/>
              <a:chOff x="937260" y="3467100"/>
              <a:chExt cx="182880" cy="365760"/>
            </a:xfrm>
          </p:grpSpPr>
          <p:sp>
            <p:nvSpPr>
              <p:cNvPr id="55" name="Oval 54">
                <a:extLst>
                  <a:ext uri="{FF2B5EF4-FFF2-40B4-BE49-F238E27FC236}">
                    <a16:creationId xmlns:a16="http://schemas.microsoft.com/office/drawing/2014/main" id="{ABD3A1C1-7AAF-AD71-A2A4-E5B5F640254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4A72E627-E8B6-9105-AC4A-7C2AD197C09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689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1.38778E-17 0 L 1.1625 -0.01435 " pathEditMode="relative" rAng="0" ptsTypes="AA">
                                      <p:cBhvr>
                                        <p:cTn id="6" dur="3000" fill="hold"/>
                                        <p:tgtEl>
                                          <p:spTgt spid="4"/>
                                        </p:tgtEl>
                                        <p:attrNameLst>
                                          <p:attrName>ppt_x</p:attrName>
                                          <p:attrName>ppt_y</p:attrName>
                                        </p:attrNameLst>
                                      </p:cBhvr>
                                      <p:rCtr x="58125"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5D676-1747-0BD3-3EDB-86113E9131DB}"/>
            </a:ext>
          </a:extLst>
        </p:cNvPr>
        <p:cNvGrpSpPr/>
        <p:nvPr/>
      </p:nvGrpSpPr>
      <p:grpSpPr>
        <a:xfrm>
          <a:off x="0" y="0"/>
          <a:ext cx="0" cy="0"/>
          <a:chOff x="0" y="0"/>
          <a:chExt cx="0" cy="0"/>
        </a:xfrm>
      </p:grpSpPr>
      <p:sp>
        <p:nvSpPr>
          <p:cNvPr id="58" name="Arrow: Right 57">
            <a:extLst>
              <a:ext uri="{FF2B5EF4-FFF2-40B4-BE49-F238E27FC236}">
                <a16:creationId xmlns:a16="http://schemas.microsoft.com/office/drawing/2014/main" id="{6F56C791-F0F9-243C-D113-173102D5EFDD}"/>
              </a:ext>
            </a:extLst>
          </p:cNvPr>
          <p:cNvSpPr/>
          <p:nvPr/>
        </p:nvSpPr>
        <p:spPr>
          <a:xfrm>
            <a:off x="533401" y="3276600"/>
            <a:ext cx="2926080" cy="5486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7509D64-94D0-A118-B0B5-E75903D019B4}"/>
              </a:ext>
            </a:extLst>
          </p:cNvPr>
          <p:cNvSpPr>
            <a:spLocks noGrp="1"/>
          </p:cNvSpPr>
          <p:nvPr>
            <p:ph type="title"/>
          </p:nvPr>
        </p:nvSpPr>
        <p:spPr/>
        <p:txBody>
          <a:bodyPr/>
          <a:lstStyle/>
          <a:p>
            <a:r>
              <a:rPr lang="en-US" dirty="0"/>
              <a:t>Particle Bunches</a:t>
            </a:r>
          </a:p>
        </p:txBody>
      </p:sp>
      <p:sp>
        <p:nvSpPr>
          <p:cNvPr id="3" name="Slide Number Placeholder 2">
            <a:extLst>
              <a:ext uri="{FF2B5EF4-FFF2-40B4-BE49-F238E27FC236}">
                <a16:creationId xmlns:a16="http://schemas.microsoft.com/office/drawing/2014/main" id="{F9F6B74D-B594-AADC-8B99-4F25505FB418}"/>
              </a:ext>
            </a:extLst>
          </p:cNvPr>
          <p:cNvSpPr>
            <a:spLocks noGrp="1"/>
          </p:cNvSpPr>
          <p:nvPr>
            <p:ph type="sldNum" sz="quarter" idx="10"/>
          </p:nvPr>
        </p:nvSpPr>
        <p:spPr/>
        <p:txBody>
          <a:bodyPr/>
          <a:lstStyle/>
          <a:p>
            <a:fld id="{DF69D58E-C59B-4BE3-83E0-B1C1287A8E5B}" type="slidenum">
              <a:rPr lang="en-US" smtClean="0"/>
              <a:pPr/>
              <a:t>32</a:t>
            </a:fld>
            <a:endParaRPr lang="en-US"/>
          </a:p>
        </p:txBody>
      </p:sp>
      <p:grpSp>
        <p:nvGrpSpPr>
          <p:cNvPr id="8" name="Group 7">
            <a:extLst>
              <a:ext uri="{FF2B5EF4-FFF2-40B4-BE49-F238E27FC236}">
                <a16:creationId xmlns:a16="http://schemas.microsoft.com/office/drawing/2014/main" id="{E952F1C6-7D3F-7431-D9F8-B7F5800DDC09}"/>
              </a:ext>
            </a:extLst>
          </p:cNvPr>
          <p:cNvGrpSpPr/>
          <p:nvPr/>
        </p:nvGrpSpPr>
        <p:grpSpPr>
          <a:xfrm flipV="1">
            <a:off x="1470660" y="3162300"/>
            <a:ext cx="182880" cy="365760"/>
            <a:chOff x="937260" y="3467100"/>
            <a:chExt cx="182880" cy="365760"/>
          </a:xfrm>
        </p:grpSpPr>
        <p:sp>
          <p:nvSpPr>
            <p:cNvPr id="5" name="Oval 4">
              <a:extLst>
                <a:ext uri="{FF2B5EF4-FFF2-40B4-BE49-F238E27FC236}">
                  <a16:creationId xmlns:a16="http://schemas.microsoft.com/office/drawing/2014/main" id="{444AFA30-8F22-03E4-DD2C-040C37B01AE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ADA783F-FE91-30B2-9BA1-CBE7E016676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9ADC4FA4-FB77-A17F-A6FB-3FBC0E1821CC}"/>
              </a:ext>
            </a:extLst>
          </p:cNvPr>
          <p:cNvGrpSpPr/>
          <p:nvPr/>
        </p:nvGrpSpPr>
        <p:grpSpPr>
          <a:xfrm>
            <a:off x="1623060" y="3368040"/>
            <a:ext cx="182880" cy="365760"/>
            <a:chOff x="937260" y="3467100"/>
            <a:chExt cx="182880" cy="365760"/>
          </a:xfrm>
        </p:grpSpPr>
        <p:sp>
          <p:nvSpPr>
            <p:cNvPr id="10" name="Oval 9">
              <a:extLst>
                <a:ext uri="{FF2B5EF4-FFF2-40B4-BE49-F238E27FC236}">
                  <a16:creationId xmlns:a16="http://schemas.microsoft.com/office/drawing/2014/main" id="{385DA4CF-C605-D2D1-DC4D-3161D43839F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550F774-8D33-07D4-4FFE-05361390FC5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630C435-BD4B-0AD4-BBFE-2DD8D0F429D5}"/>
              </a:ext>
            </a:extLst>
          </p:cNvPr>
          <p:cNvGrpSpPr/>
          <p:nvPr/>
        </p:nvGrpSpPr>
        <p:grpSpPr>
          <a:xfrm>
            <a:off x="1874520" y="3467100"/>
            <a:ext cx="182880" cy="365760"/>
            <a:chOff x="937260" y="3467100"/>
            <a:chExt cx="182880" cy="365760"/>
          </a:xfrm>
        </p:grpSpPr>
        <p:sp>
          <p:nvSpPr>
            <p:cNvPr id="13" name="Oval 12">
              <a:extLst>
                <a:ext uri="{FF2B5EF4-FFF2-40B4-BE49-F238E27FC236}">
                  <a16:creationId xmlns:a16="http://schemas.microsoft.com/office/drawing/2014/main" id="{0C9C3F6A-0679-116E-9B5F-3FC851CFF57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DA4DC55-01CD-B149-E6A0-BC7F7E379265}"/>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2F0AB24-1234-D263-33FD-9D7E693DDCEE}"/>
              </a:ext>
            </a:extLst>
          </p:cNvPr>
          <p:cNvGrpSpPr/>
          <p:nvPr/>
        </p:nvGrpSpPr>
        <p:grpSpPr>
          <a:xfrm>
            <a:off x="1927860" y="2971800"/>
            <a:ext cx="182880" cy="365760"/>
            <a:chOff x="937260" y="3467100"/>
            <a:chExt cx="182880" cy="365760"/>
          </a:xfrm>
        </p:grpSpPr>
        <p:sp>
          <p:nvSpPr>
            <p:cNvPr id="16" name="Oval 15">
              <a:extLst>
                <a:ext uri="{FF2B5EF4-FFF2-40B4-BE49-F238E27FC236}">
                  <a16:creationId xmlns:a16="http://schemas.microsoft.com/office/drawing/2014/main" id="{02118473-A369-6AC7-8475-6EE2CEF68B5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44FECB1-51E4-331B-C5FB-B8053F0380A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F7DDD837-6BDF-712D-7F28-53237289471A}"/>
              </a:ext>
            </a:extLst>
          </p:cNvPr>
          <p:cNvGrpSpPr/>
          <p:nvPr/>
        </p:nvGrpSpPr>
        <p:grpSpPr>
          <a:xfrm>
            <a:off x="1219200" y="3771900"/>
            <a:ext cx="182880" cy="365760"/>
            <a:chOff x="937260" y="3467100"/>
            <a:chExt cx="182880" cy="365760"/>
          </a:xfrm>
        </p:grpSpPr>
        <p:sp>
          <p:nvSpPr>
            <p:cNvPr id="19" name="Oval 18">
              <a:extLst>
                <a:ext uri="{FF2B5EF4-FFF2-40B4-BE49-F238E27FC236}">
                  <a16:creationId xmlns:a16="http://schemas.microsoft.com/office/drawing/2014/main" id="{3936C98D-9592-56C1-C7B9-B89D8D81D8C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DC9D4F46-7C93-6CC6-345B-204E44EC4A9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0F1139D8-77DC-919C-BCCB-9F64215E5BBA}"/>
              </a:ext>
            </a:extLst>
          </p:cNvPr>
          <p:cNvGrpSpPr/>
          <p:nvPr/>
        </p:nvGrpSpPr>
        <p:grpSpPr>
          <a:xfrm>
            <a:off x="1219200" y="3048000"/>
            <a:ext cx="182880" cy="365760"/>
            <a:chOff x="937260" y="3467100"/>
            <a:chExt cx="182880" cy="365760"/>
          </a:xfrm>
        </p:grpSpPr>
        <p:sp>
          <p:nvSpPr>
            <p:cNvPr id="22" name="Oval 21">
              <a:extLst>
                <a:ext uri="{FF2B5EF4-FFF2-40B4-BE49-F238E27FC236}">
                  <a16:creationId xmlns:a16="http://schemas.microsoft.com/office/drawing/2014/main" id="{0D9EDDB8-AF78-19D7-E9EE-C63DC2EDC72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165BD61-E711-0E54-9D3C-88240A2C3AB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D297486-F4FD-E485-C85F-FCB5D4084BDC}"/>
              </a:ext>
            </a:extLst>
          </p:cNvPr>
          <p:cNvGrpSpPr/>
          <p:nvPr/>
        </p:nvGrpSpPr>
        <p:grpSpPr>
          <a:xfrm>
            <a:off x="2286000" y="3352800"/>
            <a:ext cx="182880" cy="365760"/>
            <a:chOff x="937260" y="3467100"/>
            <a:chExt cx="182880" cy="365760"/>
          </a:xfrm>
        </p:grpSpPr>
        <p:sp>
          <p:nvSpPr>
            <p:cNvPr id="25" name="Oval 24">
              <a:extLst>
                <a:ext uri="{FF2B5EF4-FFF2-40B4-BE49-F238E27FC236}">
                  <a16:creationId xmlns:a16="http://schemas.microsoft.com/office/drawing/2014/main" id="{631B0E26-4100-D622-A142-55A08E4E490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CD3D53E5-990E-3555-13B9-67D4EFFBAAB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053BC662-F5D8-6D9F-39AB-AFD7BA862A92}"/>
              </a:ext>
            </a:extLst>
          </p:cNvPr>
          <p:cNvGrpSpPr/>
          <p:nvPr/>
        </p:nvGrpSpPr>
        <p:grpSpPr>
          <a:xfrm>
            <a:off x="1722120" y="3810000"/>
            <a:ext cx="182880" cy="365760"/>
            <a:chOff x="937260" y="3467100"/>
            <a:chExt cx="182880" cy="365760"/>
          </a:xfrm>
        </p:grpSpPr>
        <p:sp>
          <p:nvSpPr>
            <p:cNvPr id="28" name="Oval 27">
              <a:extLst>
                <a:ext uri="{FF2B5EF4-FFF2-40B4-BE49-F238E27FC236}">
                  <a16:creationId xmlns:a16="http://schemas.microsoft.com/office/drawing/2014/main" id="{B6106253-539B-AC85-E676-1CD44AB5CEE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CCBCD30-CA31-4A9E-12B4-5B317413500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8F07E6F-2236-5E3E-BA4D-5262C478E5E5}"/>
              </a:ext>
            </a:extLst>
          </p:cNvPr>
          <p:cNvGrpSpPr/>
          <p:nvPr/>
        </p:nvGrpSpPr>
        <p:grpSpPr>
          <a:xfrm>
            <a:off x="2103120" y="3581400"/>
            <a:ext cx="182880" cy="365760"/>
            <a:chOff x="937260" y="3467100"/>
            <a:chExt cx="182880" cy="365760"/>
          </a:xfrm>
        </p:grpSpPr>
        <p:sp>
          <p:nvSpPr>
            <p:cNvPr id="31" name="Oval 30">
              <a:extLst>
                <a:ext uri="{FF2B5EF4-FFF2-40B4-BE49-F238E27FC236}">
                  <a16:creationId xmlns:a16="http://schemas.microsoft.com/office/drawing/2014/main" id="{986E80E1-830B-A4FF-7DDD-37B95F557AF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C18A8BA1-D74F-05C2-484F-72D3EE9D40B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2EDD502-B36C-7E74-EB93-C0E368748111}"/>
              </a:ext>
            </a:extLst>
          </p:cNvPr>
          <p:cNvGrpSpPr/>
          <p:nvPr/>
        </p:nvGrpSpPr>
        <p:grpSpPr>
          <a:xfrm>
            <a:off x="1676400" y="2895600"/>
            <a:ext cx="182880" cy="365760"/>
            <a:chOff x="937260" y="3467100"/>
            <a:chExt cx="182880" cy="365760"/>
          </a:xfrm>
        </p:grpSpPr>
        <p:sp>
          <p:nvSpPr>
            <p:cNvPr id="34" name="Oval 33">
              <a:extLst>
                <a:ext uri="{FF2B5EF4-FFF2-40B4-BE49-F238E27FC236}">
                  <a16:creationId xmlns:a16="http://schemas.microsoft.com/office/drawing/2014/main" id="{20C434B0-E2A8-2B41-F8D0-95AD8976CCE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F1E167A6-9664-F15C-C3C3-8D9510932E4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294903BF-BE58-8478-3FAB-362AEFC4B102}"/>
              </a:ext>
            </a:extLst>
          </p:cNvPr>
          <p:cNvGrpSpPr/>
          <p:nvPr/>
        </p:nvGrpSpPr>
        <p:grpSpPr>
          <a:xfrm>
            <a:off x="2636520" y="3596640"/>
            <a:ext cx="182880" cy="365760"/>
            <a:chOff x="937260" y="3467100"/>
            <a:chExt cx="182880" cy="365760"/>
          </a:xfrm>
        </p:grpSpPr>
        <p:sp>
          <p:nvSpPr>
            <p:cNvPr id="37" name="Oval 36">
              <a:extLst>
                <a:ext uri="{FF2B5EF4-FFF2-40B4-BE49-F238E27FC236}">
                  <a16:creationId xmlns:a16="http://schemas.microsoft.com/office/drawing/2014/main" id="{7BC767D5-4F51-B5DD-9DE1-D873F84D0EC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73D7D655-CAD9-E32A-5D04-01A6CDC530F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4B29C7FD-F82E-991D-AB80-79283FF01190}"/>
              </a:ext>
            </a:extLst>
          </p:cNvPr>
          <p:cNvGrpSpPr/>
          <p:nvPr/>
        </p:nvGrpSpPr>
        <p:grpSpPr>
          <a:xfrm>
            <a:off x="2514600" y="3048000"/>
            <a:ext cx="182880" cy="365760"/>
            <a:chOff x="937260" y="3467100"/>
            <a:chExt cx="182880" cy="365760"/>
          </a:xfrm>
        </p:grpSpPr>
        <p:sp>
          <p:nvSpPr>
            <p:cNvPr id="40" name="Oval 39">
              <a:extLst>
                <a:ext uri="{FF2B5EF4-FFF2-40B4-BE49-F238E27FC236}">
                  <a16:creationId xmlns:a16="http://schemas.microsoft.com/office/drawing/2014/main" id="{40AC8684-7010-4739-4CB7-878DDB43FA3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DD85AED6-4F63-B234-95AD-940710C0EBA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5A477F1B-F800-D6ED-F5FD-27EEB7232BAA}"/>
              </a:ext>
            </a:extLst>
          </p:cNvPr>
          <p:cNvGrpSpPr/>
          <p:nvPr/>
        </p:nvGrpSpPr>
        <p:grpSpPr>
          <a:xfrm>
            <a:off x="1447800" y="3657600"/>
            <a:ext cx="182880" cy="365760"/>
            <a:chOff x="937260" y="3467100"/>
            <a:chExt cx="182880" cy="365760"/>
          </a:xfrm>
        </p:grpSpPr>
        <p:sp>
          <p:nvSpPr>
            <p:cNvPr id="43" name="Oval 42">
              <a:extLst>
                <a:ext uri="{FF2B5EF4-FFF2-40B4-BE49-F238E27FC236}">
                  <a16:creationId xmlns:a16="http://schemas.microsoft.com/office/drawing/2014/main" id="{6088167F-FD6E-8AD6-085D-A9C1DA2523B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D89A64F6-996C-91DF-1352-261F88B591D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A969E01-6DD0-9DDE-6DDF-634D9D7DC18B}"/>
              </a:ext>
            </a:extLst>
          </p:cNvPr>
          <p:cNvGrpSpPr/>
          <p:nvPr/>
        </p:nvGrpSpPr>
        <p:grpSpPr>
          <a:xfrm flipV="1">
            <a:off x="2331720" y="3749040"/>
            <a:ext cx="182880" cy="365760"/>
            <a:chOff x="937260" y="3467100"/>
            <a:chExt cx="182880" cy="365760"/>
          </a:xfrm>
        </p:grpSpPr>
        <p:sp>
          <p:nvSpPr>
            <p:cNvPr id="46" name="Oval 45">
              <a:extLst>
                <a:ext uri="{FF2B5EF4-FFF2-40B4-BE49-F238E27FC236}">
                  <a16:creationId xmlns:a16="http://schemas.microsoft.com/office/drawing/2014/main" id="{14ABC0AB-D4DE-0A21-228C-633E72F8B2C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FB06B796-124E-590C-A8A8-8294208DD91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12CC485-9584-DDEE-DCDB-6EDCD3747579}"/>
              </a:ext>
            </a:extLst>
          </p:cNvPr>
          <p:cNvGrpSpPr/>
          <p:nvPr/>
        </p:nvGrpSpPr>
        <p:grpSpPr>
          <a:xfrm flipV="1">
            <a:off x="990600" y="3429000"/>
            <a:ext cx="182880" cy="365760"/>
            <a:chOff x="937260" y="3467100"/>
            <a:chExt cx="182880" cy="365760"/>
          </a:xfrm>
        </p:grpSpPr>
        <p:sp>
          <p:nvSpPr>
            <p:cNvPr id="49" name="Oval 48">
              <a:extLst>
                <a:ext uri="{FF2B5EF4-FFF2-40B4-BE49-F238E27FC236}">
                  <a16:creationId xmlns:a16="http://schemas.microsoft.com/office/drawing/2014/main" id="{4E274753-88B7-0944-17B0-0FABB6A5E25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C5B9B660-A629-E1DE-60E5-12AE13AE28B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34B0E25-EECB-E6E9-76A2-2A85DC04A23F}"/>
              </a:ext>
            </a:extLst>
          </p:cNvPr>
          <p:cNvGrpSpPr/>
          <p:nvPr/>
        </p:nvGrpSpPr>
        <p:grpSpPr>
          <a:xfrm flipV="1">
            <a:off x="2057400" y="3177540"/>
            <a:ext cx="182880" cy="365760"/>
            <a:chOff x="937260" y="3467100"/>
            <a:chExt cx="182880" cy="365760"/>
          </a:xfrm>
        </p:grpSpPr>
        <p:sp>
          <p:nvSpPr>
            <p:cNvPr id="55" name="Oval 54">
              <a:extLst>
                <a:ext uri="{FF2B5EF4-FFF2-40B4-BE49-F238E27FC236}">
                  <a16:creationId xmlns:a16="http://schemas.microsoft.com/office/drawing/2014/main" id="{B6ACBD9C-EFC2-DFC1-0E03-C70AC6A08AB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4EA0F33E-4F2F-AF3D-8966-72AB4D87352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46C08BFA-C575-AB2F-C947-F6A2462A988E}"/>
              </a:ext>
            </a:extLst>
          </p:cNvPr>
          <p:cNvSpPr txBox="1"/>
          <p:nvPr/>
        </p:nvSpPr>
        <p:spPr>
          <a:xfrm>
            <a:off x="990600" y="1371600"/>
            <a:ext cx="2057400" cy="1200329"/>
          </a:xfrm>
          <a:prstGeom prst="rect">
            <a:avLst/>
          </a:prstGeom>
          <a:noFill/>
        </p:spPr>
        <p:txBody>
          <a:bodyPr wrap="square" rtlCol="0">
            <a:spAutoFit/>
          </a:bodyPr>
          <a:lstStyle/>
          <a:p>
            <a:r>
              <a:rPr lang="en-US" dirty="0"/>
              <a:t>A bunch of particles in vacuum travelling at almost the speed of light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9E15E9F-E049-0425-5769-506213AFB8AA}"/>
                  </a:ext>
                </a:extLst>
              </p:cNvPr>
              <p:cNvSpPr txBox="1"/>
              <p:nvPr/>
            </p:nvSpPr>
            <p:spPr>
              <a:xfrm>
                <a:off x="3962400" y="1371600"/>
                <a:ext cx="2514600" cy="923330"/>
              </a:xfrm>
              <a:prstGeom prst="rect">
                <a:avLst/>
              </a:prstGeom>
              <a:noFill/>
            </p:spPr>
            <p:txBody>
              <a:bodyPr wrap="square" rtlCol="0">
                <a:spAutoFit/>
              </a:bodyPr>
              <a:lstStyle/>
              <a:p>
                <a:r>
                  <a:rPr lang="en-US" dirty="0"/>
                  <a:t>Goes in circles, will be back in about </a:t>
                </a:r>
                <a14:m>
                  <m:oMath xmlns:m="http://schemas.openxmlformats.org/officeDocument/2006/math">
                    <m:r>
                      <a:rPr lang="en-US" i="1" dirty="0" smtClean="0">
                        <a:latin typeface="Cambria Math" panose="02040503050406030204" pitchFamily="18" charset="0"/>
                      </a:rPr>
                      <m:t>13 </m:t>
                    </m:r>
                    <m:r>
                      <m:rPr>
                        <m:sty m:val="p"/>
                      </m:rPr>
                      <a:rPr lang="en-US" b="0" i="1" dirty="0" smtClean="0">
                        <a:latin typeface="Cambria Math" panose="02040503050406030204" pitchFamily="18" charset="0"/>
                      </a:rPr>
                      <m:t>μ</m:t>
                    </m:r>
                    <m:r>
                      <m:rPr>
                        <m:nor/>
                      </m:rPr>
                      <a:rPr lang="en-US" i="0" dirty="0" err="1" smtClean="0">
                        <a:latin typeface="Cambria Math" panose="02040503050406030204" pitchFamily="18" charset="0"/>
                      </a:rPr>
                      <m:t>s</m:t>
                    </m:r>
                  </m:oMath>
                </a14:m>
                <a:r>
                  <a:rPr lang="en-US" dirty="0"/>
                  <a:t> (</a:t>
                </a:r>
                <a14:m>
                  <m:oMath xmlns:m="http://schemas.openxmlformats.org/officeDocument/2006/math">
                    <m:r>
                      <a:rPr lang="en-US" i="1" dirty="0" smtClean="0">
                        <a:latin typeface="Cambria Math" panose="02040503050406030204" pitchFamily="18" charset="0"/>
                      </a:rPr>
                      <m:t>78 </m:t>
                    </m:r>
                    <m:r>
                      <m:rPr>
                        <m:nor/>
                      </m:rPr>
                      <a:rPr lang="en-US" i="0" dirty="0" smtClean="0">
                        <a:latin typeface="Cambria Math" panose="02040503050406030204" pitchFamily="18" charset="0"/>
                      </a:rPr>
                      <m:t>kHz</m:t>
                    </m:r>
                  </m:oMath>
                </a14:m>
                <a:r>
                  <a:rPr lang="en-US" dirty="0"/>
                  <a:t>).</a:t>
                </a:r>
              </a:p>
            </p:txBody>
          </p:sp>
        </mc:Choice>
        <mc:Fallback xmlns="">
          <p:sp>
            <p:nvSpPr>
              <p:cNvPr id="59" name="TextBox 58">
                <a:extLst>
                  <a:ext uri="{FF2B5EF4-FFF2-40B4-BE49-F238E27FC236}">
                    <a16:creationId xmlns:a16="http://schemas.microsoft.com/office/drawing/2014/main" id="{F1652BA6-6297-F6E1-8331-4C1A6C8E5F72}"/>
                  </a:ext>
                </a:extLst>
              </p:cNvPr>
              <p:cNvSpPr txBox="1">
                <a:spLocks noRot="1" noChangeAspect="1" noMove="1" noResize="1" noEditPoints="1" noAdjustHandles="1" noChangeArrowheads="1" noChangeShapeType="1" noTextEdit="1"/>
              </p:cNvSpPr>
              <p:nvPr/>
            </p:nvSpPr>
            <p:spPr>
              <a:xfrm>
                <a:off x="3962400" y="1371600"/>
                <a:ext cx="2514600" cy="923330"/>
              </a:xfrm>
              <a:prstGeom prst="rect">
                <a:avLst/>
              </a:prstGeom>
              <a:blipFill>
                <a:blip r:embed="rId2"/>
                <a:stretch>
                  <a:fillRect l="-1937" t="-3311" b="-9934"/>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AD720793-F24C-6052-D100-4A06A74B786D}"/>
              </a:ext>
            </a:extLst>
          </p:cNvPr>
          <p:cNvGrpSpPr/>
          <p:nvPr/>
        </p:nvGrpSpPr>
        <p:grpSpPr>
          <a:xfrm flipV="1">
            <a:off x="10291156" y="3208020"/>
            <a:ext cx="182880" cy="365760"/>
            <a:chOff x="937260" y="3467100"/>
            <a:chExt cx="182880" cy="365760"/>
          </a:xfrm>
        </p:grpSpPr>
        <p:sp>
          <p:nvSpPr>
            <p:cNvPr id="61" name="Oval 60">
              <a:extLst>
                <a:ext uri="{FF2B5EF4-FFF2-40B4-BE49-F238E27FC236}">
                  <a16:creationId xmlns:a16="http://schemas.microsoft.com/office/drawing/2014/main" id="{17C4896A-A189-C51E-3DFF-590AAB74EF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F9546206-DF1F-A378-42B7-1387121A4E52}"/>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4FE11A5C-FC05-57BF-D735-E09721634F79}"/>
              </a:ext>
            </a:extLst>
          </p:cNvPr>
          <p:cNvGrpSpPr/>
          <p:nvPr/>
        </p:nvGrpSpPr>
        <p:grpSpPr>
          <a:xfrm>
            <a:off x="7480068" y="3208020"/>
            <a:ext cx="182880" cy="365760"/>
            <a:chOff x="937260" y="3467100"/>
            <a:chExt cx="182880" cy="365760"/>
          </a:xfrm>
        </p:grpSpPr>
        <p:sp>
          <p:nvSpPr>
            <p:cNvPr id="64" name="Oval 63">
              <a:extLst>
                <a:ext uri="{FF2B5EF4-FFF2-40B4-BE49-F238E27FC236}">
                  <a16:creationId xmlns:a16="http://schemas.microsoft.com/office/drawing/2014/main" id="{E56B2CE3-F3B3-BAF8-5F5C-34F4C8578D08}"/>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7D8F1E3E-56BB-5157-3991-82A9A5E5BE3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0D32BD9-E24F-14A2-F6AD-1FDE74D9288F}"/>
              </a:ext>
            </a:extLst>
          </p:cNvPr>
          <p:cNvGrpSpPr/>
          <p:nvPr/>
        </p:nvGrpSpPr>
        <p:grpSpPr>
          <a:xfrm>
            <a:off x="8178336" y="3208020"/>
            <a:ext cx="182880" cy="365760"/>
            <a:chOff x="937260" y="3467100"/>
            <a:chExt cx="182880" cy="365760"/>
          </a:xfrm>
        </p:grpSpPr>
        <p:sp>
          <p:nvSpPr>
            <p:cNvPr id="67" name="Oval 66">
              <a:extLst>
                <a:ext uri="{FF2B5EF4-FFF2-40B4-BE49-F238E27FC236}">
                  <a16:creationId xmlns:a16="http://schemas.microsoft.com/office/drawing/2014/main" id="{D1C4E112-D2E4-8B1D-9EC3-F92F2FD35FD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80B51145-EC0C-BBFD-5E58-CD0157947CF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551E3583-B7DB-6C15-7D0D-F9725A265161}"/>
              </a:ext>
            </a:extLst>
          </p:cNvPr>
          <p:cNvGrpSpPr/>
          <p:nvPr/>
        </p:nvGrpSpPr>
        <p:grpSpPr>
          <a:xfrm>
            <a:off x="8411092" y="3208020"/>
            <a:ext cx="182880" cy="365760"/>
            <a:chOff x="937260" y="3467100"/>
            <a:chExt cx="182880" cy="365760"/>
          </a:xfrm>
        </p:grpSpPr>
        <p:sp>
          <p:nvSpPr>
            <p:cNvPr id="70" name="Oval 69">
              <a:extLst>
                <a:ext uri="{FF2B5EF4-FFF2-40B4-BE49-F238E27FC236}">
                  <a16:creationId xmlns:a16="http://schemas.microsoft.com/office/drawing/2014/main" id="{F7ECEBF1-2C52-A85C-9B8D-E028C5F85B8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315BA5B0-3FF2-4B07-D0EC-6F3BD93AFA9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8687E2CB-C5D7-E6C3-B7A7-8F0489F1FB86}"/>
              </a:ext>
            </a:extLst>
          </p:cNvPr>
          <p:cNvGrpSpPr/>
          <p:nvPr/>
        </p:nvGrpSpPr>
        <p:grpSpPr>
          <a:xfrm>
            <a:off x="6781800" y="3208020"/>
            <a:ext cx="182880" cy="365760"/>
            <a:chOff x="937260" y="3467100"/>
            <a:chExt cx="182880" cy="365760"/>
          </a:xfrm>
        </p:grpSpPr>
        <p:sp>
          <p:nvSpPr>
            <p:cNvPr id="73" name="Oval 72">
              <a:extLst>
                <a:ext uri="{FF2B5EF4-FFF2-40B4-BE49-F238E27FC236}">
                  <a16:creationId xmlns:a16="http://schemas.microsoft.com/office/drawing/2014/main" id="{5EA598A8-D6CC-0A94-3E56-AD87F361461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8E7478BE-367E-7C8A-AF47-88867682119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99D49B8F-42DF-C68B-CFDB-CADE540CBA67}"/>
              </a:ext>
            </a:extLst>
          </p:cNvPr>
          <p:cNvGrpSpPr/>
          <p:nvPr/>
        </p:nvGrpSpPr>
        <p:grpSpPr>
          <a:xfrm>
            <a:off x="7014556" y="3208020"/>
            <a:ext cx="182880" cy="365760"/>
            <a:chOff x="937260" y="3467100"/>
            <a:chExt cx="182880" cy="365760"/>
          </a:xfrm>
        </p:grpSpPr>
        <p:sp>
          <p:nvSpPr>
            <p:cNvPr id="76" name="Oval 75">
              <a:extLst>
                <a:ext uri="{FF2B5EF4-FFF2-40B4-BE49-F238E27FC236}">
                  <a16:creationId xmlns:a16="http://schemas.microsoft.com/office/drawing/2014/main" id="{EB40A409-652D-4190-82E5-1B7C38B9C67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4ACA176D-1DD3-C0DE-4321-F1EA00A1764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C7FDD89E-CA11-7266-D79C-2BCCD568F9F6}"/>
              </a:ext>
            </a:extLst>
          </p:cNvPr>
          <p:cNvGrpSpPr/>
          <p:nvPr/>
        </p:nvGrpSpPr>
        <p:grpSpPr>
          <a:xfrm>
            <a:off x="8876604" y="3208020"/>
            <a:ext cx="182880" cy="365760"/>
            <a:chOff x="937260" y="3467100"/>
            <a:chExt cx="182880" cy="365760"/>
          </a:xfrm>
        </p:grpSpPr>
        <p:sp>
          <p:nvSpPr>
            <p:cNvPr id="79" name="Oval 78">
              <a:extLst>
                <a:ext uri="{FF2B5EF4-FFF2-40B4-BE49-F238E27FC236}">
                  <a16:creationId xmlns:a16="http://schemas.microsoft.com/office/drawing/2014/main" id="{7E11E7B8-1FCB-9840-D552-63AE4768BE1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3598EB85-9D3C-C0B3-7CA8-150B8FE3B50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EBED2FC7-E92F-4E4A-68DC-25342809E38F}"/>
              </a:ext>
            </a:extLst>
          </p:cNvPr>
          <p:cNvGrpSpPr/>
          <p:nvPr/>
        </p:nvGrpSpPr>
        <p:grpSpPr>
          <a:xfrm>
            <a:off x="7945580" y="3208020"/>
            <a:ext cx="182880" cy="365760"/>
            <a:chOff x="937260" y="3467100"/>
            <a:chExt cx="182880" cy="365760"/>
          </a:xfrm>
        </p:grpSpPr>
        <p:sp>
          <p:nvSpPr>
            <p:cNvPr id="82" name="Oval 81">
              <a:extLst>
                <a:ext uri="{FF2B5EF4-FFF2-40B4-BE49-F238E27FC236}">
                  <a16:creationId xmlns:a16="http://schemas.microsoft.com/office/drawing/2014/main" id="{58BABB05-185F-B9ED-195E-2026D012DEF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CE164D9C-5A05-0C49-7452-41348097650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A8D3BBD2-B06D-A8A5-45D6-1B8E706F47FE}"/>
              </a:ext>
            </a:extLst>
          </p:cNvPr>
          <p:cNvGrpSpPr/>
          <p:nvPr/>
        </p:nvGrpSpPr>
        <p:grpSpPr>
          <a:xfrm>
            <a:off x="8643848" y="3208020"/>
            <a:ext cx="182880" cy="365760"/>
            <a:chOff x="937260" y="3467100"/>
            <a:chExt cx="182880" cy="365760"/>
          </a:xfrm>
        </p:grpSpPr>
        <p:sp>
          <p:nvSpPr>
            <p:cNvPr id="85" name="Oval 84">
              <a:extLst>
                <a:ext uri="{FF2B5EF4-FFF2-40B4-BE49-F238E27FC236}">
                  <a16:creationId xmlns:a16="http://schemas.microsoft.com/office/drawing/2014/main" id="{84D0FAA2-F698-9DB6-7E32-50D4AA1C7296}"/>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5D693259-E1E9-A423-D507-EAA96D4A363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23B5838F-B96B-17B4-0203-453046735AB0}"/>
              </a:ext>
            </a:extLst>
          </p:cNvPr>
          <p:cNvGrpSpPr/>
          <p:nvPr/>
        </p:nvGrpSpPr>
        <p:grpSpPr>
          <a:xfrm>
            <a:off x="7712824" y="3208020"/>
            <a:ext cx="182880" cy="365760"/>
            <a:chOff x="937260" y="3467100"/>
            <a:chExt cx="182880" cy="365760"/>
          </a:xfrm>
        </p:grpSpPr>
        <p:sp>
          <p:nvSpPr>
            <p:cNvPr id="88" name="Oval 87">
              <a:extLst>
                <a:ext uri="{FF2B5EF4-FFF2-40B4-BE49-F238E27FC236}">
                  <a16:creationId xmlns:a16="http://schemas.microsoft.com/office/drawing/2014/main" id="{3B7BD99F-75C1-EAED-9A53-1939465D045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6EC39DAC-A7A2-6DBD-D213-978A58AEB3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6696806-2C96-A55E-BDB3-8A84C1F69ED3}"/>
              </a:ext>
            </a:extLst>
          </p:cNvPr>
          <p:cNvGrpSpPr/>
          <p:nvPr/>
        </p:nvGrpSpPr>
        <p:grpSpPr>
          <a:xfrm>
            <a:off x="9342120" y="3208020"/>
            <a:ext cx="182880" cy="365760"/>
            <a:chOff x="937260" y="3467100"/>
            <a:chExt cx="182880" cy="365760"/>
          </a:xfrm>
        </p:grpSpPr>
        <p:sp>
          <p:nvSpPr>
            <p:cNvPr id="91" name="Oval 90">
              <a:extLst>
                <a:ext uri="{FF2B5EF4-FFF2-40B4-BE49-F238E27FC236}">
                  <a16:creationId xmlns:a16="http://schemas.microsoft.com/office/drawing/2014/main" id="{3EFD1399-A41F-3BFD-C399-6818D5B4942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79402374-7D25-E3F9-6CBB-D3D898E9D97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B6EAC22-397F-2C22-7DE1-155D3B7D9F0E}"/>
              </a:ext>
            </a:extLst>
          </p:cNvPr>
          <p:cNvGrpSpPr/>
          <p:nvPr/>
        </p:nvGrpSpPr>
        <p:grpSpPr>
          <a:xfrm>
            <a:off x="9109360" y="3208020"/>
            <a:ext cx="182880" cy="365760"/>
            <a:chOff x="937260" y="3467100"/>
            <a:chExt cx="182880" cy="365760"/>
          </a:xfrm>
        </p:grpSpPr>
        <p:sp>
          <p:nvSpPr>
            <p:cNvPr id="94" name="Oval 93">
              <a:extLst>
                <a:ext uri="{FF2B5EF4-FFF2-40B4-BE49-F238E27FC236}">
                  <a16:creationId xmlns:a16="http://schemas.microsoft.com/office/drawing/2014/main" id="{91DB38C2-2DF4-0C29-6D96-FCB754AD31B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5" name="Straight Arrow Connector 94">
              <a:extLst>
                <a:ext uri="{FF2B5EF4-FFF2-40B4-BE49-F238E27FC236}">
                  <a16:creationId xmlns:a16="http://schemas.microsoft.com/office/drawing/2014/main" id="{706821D8-4756-490C-FB1C-B501E795AA1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F8735BA-3969-4336-2F1A-FA2F83303AFF}"/>
              </a:ext>
            </a:extLst>
          </p:cNvPr>
          <p:cNvGrpSpPr/>
          <p:nvPr/>
        </p:nvGrpSpPr>
        <p:grpSpPr>
          <a:xfrm>
            <a:off x="7247312" y="3208020"/>
            <a:ext cx="182880" cy="365760"/>
            <a:chOff x="937260" y="3467100"/>
            <a:chExt cx="182880" cy="365760"/>
          </a:xfrm>
        </p:grpSpPr>
        <p:sp>
          <p:nvSpPr>
            <p:cNvPr id="97" name="Oval 96">
              <a:extLst>
                <a:ext uri="{FF2B5EF4-FFF2-40B4-BE49-F238E27FC236}">
                  <a16:creationId xmlns:a16="http://schemas.microsoft.com/office/drawing/2014/main" id="{A099CC17-3E3A-2DB9-433C-CBD04EC6A89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E075B98E-2EB1-7F7D-7DC5-66851033B6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7F9FE093-55F9-511F-A7E4-AA60CD323CFF}"/>
              </a:ext>
            </a:extLst>
          </p:cNvPr>
          <p:cNvGrpSpPr/>
          <p:nvPr/>
        </p:nvGrpSpPr>
        <p:grpSpPr>
          <a:xfrm flipV="1">
            <a:off x="10058400" y="3208020"/>
            <a:ext cx="182880" cy="365760"/>
            <a:chOff x="937260" y="3467100"/>
            <a:chExt cx="182880" cy="365760"/>
          </a:xfrm>
        </p:grpSpPr>
        <p:sp>
          <p:nvSpPr>
            <p:cNvPr id="103" name="Oval 102">
              <a:extLst>
                <a:ext uri="{FF2B5EF4-FFF2-40B4-BE49-F238E27FC236}">
                  <a16:creationId xmlns:a16="http://schemas.microsoft.com/office/drawing/2014/main" id="{BBD9B1B3-CDB2-825A-D220-3F96239500C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32853129-8DDE-B5A3-70F9-633BBD1619F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1921D0BD-5A7A-5B9B-A60A-3DB031BC300A}"/>
              </a:ext>
            </a:extLst>
          </p:cNvPr>
          <p:cNvGrpSpPr/>
          <p:nvPr/>
        </p:nvGrpSpPr>
        <p:grpSpPr>
          <a:xfrm flipV="1">
            <a:off x="10756668" y="3208020"/>
            <a:ext cx="182880" cy="365760"/>
            <a:chOff x="937260" y="3467100"/>
            <a:chExt cx="182880" cy="365760"/>
          </a:xfrm>
        </p:grpSpPr>
        <p:sp>
          <p:nvSpPr>
            <p:cNvPr id="106" name="Oval 105">
              <a:extLst>
                <a:ext uri="{FF2B5EF4-FFF2-40B4-BE49-F238E27FC236}">
                  <a16:creationId xmlns:a16="http://schemas.microsoft.com/office/drawing/2014/main" id="{56CADFD8-F7B3-20C1-D8A9-2CF4759DCEA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7" name="Straight Arrow Connector 106">
              <a:extLst>
                <a:ext uri="{FF2B5EF4-FFF2-40B4-BE49-F238E27FC236}">
                  <a16:creationId xmlns:a16="http://schemas.microsoft.com/office/drawing/2014/main" id="{276C3E82-42A0-271B-524C-703A3A79C22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7CD71832-E9FF-7F61-F474-A60A109CAAC4}"/>
              </a:ext>
            </a:extLst>
          </p:cNvPr>
          <p:cNvGrpSpPr/>
          <p:nvPr/>
        </p:nvGrpSpPr>
        <p:grpSpPr>
          <a:xfrm flipV="1">
            <a:off x="10523912" y="3208020"/>
            <a:ext cx="182880" cy="365760"/>
            <a:chOff x="937260" y="3467100"/>
            <a:chExt cx="182880" cy="365760"/>
          </a:xfrm>
        </p:grpSpPr>
        <p:sp>
          <p:nvSpPr>
            <p:cNvPr id="109" name="Oval 108">
              <a:extLst>
                <a:ext uri="{FF2B5EF4-FFF2-40B4-BE49-F238E27FC236}">
                  <a16:creationId xmlns:a16="http://schemas.microsoft.com/office/drawing/2014/main" id="{14198547-2909-7541-A08B-27588B0BFFA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0" name="Straight Arrow Connector 109">
              <a:extLst>
                <a:ext uri="{FF2B5EF4-FFF2-40B4-BE49-F238E27FC236}">
                  <a16:creationId xmlns:a16="http://schemas.microsoft.com/office/drawing/2014/main" id="{16DA39CE-A73A-808E-0F8B-D773E1D4124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Cross 110">
            <a:extLst>
              <a:ext uri="{FF2B5EF4-FFF2-40B4-BE49-F238E27FC236}">
                <a16:creationId xmlns:a16="http://schemas.microsoft.com/office/drawing/2014/main" id="{29100C38-81D3-3CBD-7686-E4643D57AF38}"/>
              </a:ext>
            </a:extLst>
          </p:cNvPr>
          <p:cNvSpPr/>
          <p:nvPr/>
        </p:nvSpPr>
        <p:spPr>
          <a:xfrm>
            <a:off x="9616440" y="3810000"/>
            <a:ext cx="365760" cy="365760"/>
          </a:xfrm>
          <a:prstGeom prst="plus">
            <a:avLst>
              <a:gd name="adj" fmla="val 388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05F3347-7769-F4CC-ADDA-D874D350E31C}"/>
              </a:ext>
            </a:extLst>
          </p:cNvPr>
          <p:cNvSpPr/>
          <p:nvPr/>
        </p:nvSpPr>
        <p:spPr>
          <a:xfrm>
            <a:off x="9616440" y="3352800"/>
            <a:ext cx="365760" cy="76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92881C6A-6C9F-83E0-D462-DFA4282552CE}"/>
              </a:ext>
            </a:extLst>
          </p:cNvPr>
          <p:cNvGrpSpPr/>
          <p:nvPr/>
        </p:nvGrpSpPr>
        <p:grpSpPr>
          <a:xfrm flipV="1">
            <a:off x="10291156" y="3810000"/>
            <a:ext cx="182880" cy="365760"/>
            <a:chOff x="937260" y="3467100"/>
            <a:chExt cx="182880" cy="365760"/>
          </a:xfrm>
        </p:grpSpPr>
        <p:sp>
          <p:nvSpPr>
            <p:cNvPr id="114" name="Oval 113">
              <a:extLst>
                <a:ext uri="{FF2B5EF4-FFF2-40B4-BE49-F238E27FC236}">
                  <a16:creationId xmlns:a16="http://schemas.microsoft.com/office/drawing/2014/main" id="{97CF99CA-A96E-73A6-52BF-34A109D677E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16C59E61-4FC8-E381-018A-7A2B79B64E2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53454608-DB27-4226-C97B-D71CAE3A6777}"/>
              </a:ext>
            </a:extLst>
          </p:cNvPr>
          <p:cNvGrpSpPr/>
          <p:nvPr/>
        </p:nvGrpSpPr>
        <p:grpSpPr>
          <a:xfrm>
            <a:off x="7480068" y="3810000"/>
            <a:ext cx="182880" cy="365760"/>
            <a:chOff x="937260" y="3467100"/>
            <a:chExt cx="182880" cy="365760"/>
          </a:xfrm>
        </p:grpSpPr>
        <p:sp>
          <p:nvSpPr>
            <p:cNvPr id="117" name="Oval 116">
              <a:extLst>
                <a:ext uri="{FF2B5EF4-FFF2-40B4-BE49-F238E27FC236}">
                  <a16:creationId xmlns:a16="http://schemas.microsoft.com/office/drawing/2014/main" id="{AEE6FE05-AB9B-81A8-0F70-77F25866907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8" name="Straight Arrow Connector 117">
              <a:extLst>
                <a:ext uri="{FF2B5EF4-FFF2-40B4-BE49-F238E27FC236}">
                  <a16:creationId xmlns:a16="http://schemas.microsoft.com/office/drawing/2014/main" id="{89BEB3D2-9B34-72AF-2E35-9454FD69399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2A4CB34-FF86-A379-8625-7A11D91E7FE0}"/>
              </a:ext>
            </a:extLst>
          </p:cNvPr>
          <p:cNvGrpSpPr/>
          <p:nvPr/>
        </p:nvGrpSpPr>
        <p:grpSpPr>
          <a:xfrm>
            <a:off x="8178336" y="3810000"/>
            <a:ext cx="182880" cy="365760"/>
            <a:chOff x="937260" y="3467100"/>
            <a:chExt cx="182880" cy="365760"/>
          </a:xfrm>
        </p:grpSpPr>
        <p:sp>
          <p:nvSpPr>
            <p:cNvPr id="120" name="Oval 119">
              <a:extLst>
                <a:ext uri="{FF2B5EF4-FFF2-40B4-BE49-F238E27FC236}">
                  <a16:creationId xmlns:a16="http://schemas.microsoft.com/office/drawing/2014/main" id="{507D7D65-C1D7-0F6A-5140-B43EC8719C68}"/>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1" name="Straight Arrow Connector 120">
              <a:extLst>
                <a:ext uri="{FF2B5EF4-FFF2-40B4-BE49-F238E27FC236}">
                  <a16:creationId xmlns:a16="http://schemas.microsoft.com/office/drawing/2014/main" id="{C405C92C-3A03-969F-08E9-86B268289E5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3D2A804A-C5BC-9F3D-09EA-C123D2F9DB4B}"/>
              </a:ext>
            </a:extLst>
          </p:cNvPr>
          <p:cNvGrpSpPr/>
          <p:nvPr/>
        </p:nvGrpSpPr>
        <p:grpSpPr>
          <a:xfrm>
            <a:off x="8411092" y="3810000"/>
            <a:ext cx="182880" cy="365760"/>
            <a:chOff x="937260" y="3467100"/>
            <a:chExt cx="182880" cy="365760"/>
          </a:xfrm>
        </p:grpSpPr>
        <p:sp>
          <p:nvSpPr>
            <p:cNvPr id="123" name="Oval 122">
              <a:extLst>
                <a:ext uri="{FF2B5EF4-FFF2-40B4-BE49-F238E27FC236}">
                  <a16:creationId xmlns:a16="http://schemas.microsoft.com/office/drawing/2014/main" id="{62574178-33C5-9DDF-948C-1A4FF76B1E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4" name="Straight Arrow Connector 123">
              <a:extLst>
                <a:ext uri="{FF2B5EF4-FFF2-40B4-BE49-F238E27FC236}">
                  <a16:creationId xmlns:a16="http://schemas.microsoft.com/office/drawing/2014/main" id="{AD065D96-73F4-6DED-10B5-E41E4C3E3CD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DF437E8F-D065-86FA-2902-7F1DD286ACFE}"/>
              </a:ext>
            </a:extLst>
          </p:cNvPr>
          <p:cNvGrpSpPr/>
          <p:nvPr/>
        </p:nvGrpSpPr>
        <p:grpSpPr>
          <a:xfrm>
            <a:off x="6781800" y="3810000"/>
            <a:ext cx="182880" cy="365760"/>
            <a:chOff x="937260" y="3467100"/>
            <a:chExt cx="182880" cy="365760"/>
          </a:xfrm>
        </p:grpSpPr>
        <p:sp>
          <p:nvSpPr>
            <p:cNvPr id="126" name="Oval 125">
              <a:extLst>
                <a:ext uri="{FF2B5EF4-FFF2-40B4-BE49-F238E27FC236}">
                  <a16:creationId xmlns:a16="http://schemas.microsoft.com/office/drawing/2014/main" id="{86615DE4-D5A3-E4A9-61E5-581C41B108E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C72428A7-C336-50CC-A47C-FB5448852F3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4BEC1D95-1CFB-1121-498E-00B7C1C699ED}"/>
              </a:ext>
            </a:extLst>
          </p:cNvPr>
          <p:cNvGrpSpPr/>
          <p:nvPr/>
        </p:nvGrpSpPr>
        <p:grpSpPr>
          <a:xfrm>
            <a:off x="7014556" y="3810000"/>
            <a:ext cx="182880" cy="365760"/>
            <a:chOff x="937260" y="3467100"/>
            <a:chExt cx="182880" cy="365760"/>
          </a:xfrm>
        </p:grpSpPr>
        <p:sp>
          <p:nvSpPr>
            <p:cNvPr id="129" name="Oval 128">
              <a:extLst>
                <a:ext uri="{FF2B5EF4-FFF2-40B4-BE49-F238E27FC236}">
                  <a16:creationId xmlns:a16="http://schemas.microsoft.com/office/drawing/2014/main" id="{CA89074D-60AC-A556-6E9E-A93F635D429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0" name="Straight Arrow Connector 129">
              <a:extLst>
                <a:ext uri="{FF2B5EF4-FFF2-40B4-BE49-F238E27FC236}">
                  <a16:creationId xmlns:a16="http://schemas.microsoft.com/office/drawing/2014/main" id="{DABBCDB1-A8F0-D861-7FCE-70457672825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6397366-B7B3-2A46-5FA3-E5412862404C}"/>
              </a:ext>
            </a:extLst>
          </p:cNvPr>
          <p:cNvGrpSpPr/>
          <p:nvPr/>
        </p:nvGrpSpPr>
        <p:grpSpPr>
          <a:xfrm>
            <a:off x="8876604" y="3810000"/>
            <a:ext cx="182880" cy="365760"/>
            <a:chOff x="937260" y="3467100"/>
            <a:chExt cx="182880" cy="365760"/>
          </a:xfrm>
        </p:grpSpPr>
        <p:sp>
          <p:nvSpPr>
            <p:cNvPr id="132" name="Oval 131">
              <a:extLst>
                <a:ext uri="{FF2B5EF4-FFF2-40B4-BE49-F238E27FC236}">
                  <a16:creationId xmlns:a16="http://schemas.microsoft.com/office/drawing/2014/main" id="{E38BD1C9-300F-05AB-3F5D-CE626C37A82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3" name="Straight Arrow Connector 132">
              <a:extLst>
                <a:ext uri="{FF2B5EF4-FFF2-40B4-BE49-F238E27FC236}">
                  <a16:creationId xmlns:a16="http://schemas.microsoft.com/office/drawing/2014/main" id="{618480A9-8CAD-2164-0094-20CC5EC6D7A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DF84A4FC-1B25-ECB1-5F98-E72B9ED82500}"/>
              </a:ext>
            </a:extLst>
          </p:cNvPr>
          <p:cNvGrpSpPr/>
          <p:nvPr/>
        </p:nvGrpSpPr>
        <p:grpSpPr>
          <a:xfrm>
            <a:off x="7945580" y="3810000"/>
            <a:ext cx="182880" cy="365760"/>
            <a:chOff x="937260" y="3467100"/>
            <a:chExt cx="182880" cy="365760"/>
          </a:xfrm>
        </p:grpSpPr>
        <p:sp>
          <p:nvSpPr>
            <p:cNvPr id="135" name="Oval 134">
              <a:extLst>
                <a:ext uri="{FF2B5EF4-FFF2-40B4-BE49-F238E27FC236}">
                  <a16:creationId xmlns:a16="http://schemas.microsoft.com/office/drawing/2014/main" id="{A9F82A1A-E398-DD2C-6D79-86F3A34EDCC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6" name="Straight Arrow Connector 135">
              <a:extLst>
                <a:ext uri="{FF2B5EF4-FFF2-40B4-BE49-F238E27FC236}">
                  <a16:creationId xmlns:a16="http://schemas.microsoft.com/office/drawing/2014/main" id="{0C62770D-31A6-45D6-2C8F-884FF8778BE2}"/>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45D3E711-9251-FD9B-CD08-59122979F5E3}"/>
              </a:ext>
            </a:extLst>
          </p:cNvPr>
          <p:cNvGrpSpPr/>
          <p:nvPr/>
        </p:nvGrpSpPr>
        <p:grpSpPr>
          <a:xfrm>
            <a:off x="8643848" y="3810000"/>
            <a:ext cx="182880" cy="365760"/>
            <a:chOff x="937260" y="3467100"/>
            <a:chExt cx="182880" cy="365760"/>
          </a:xfrm>
        </p:grpSpPr>
        <p:sp>
          <p:nvSpPr>
            <p:cNvPr id="138" name="Oval 137">
              <a:extLst>
                <a:ext uri="{FF2B5EF4-FFF2-40B4-BE49-F238E27FC236}">
                  <a16:creationId xmlns:a16="http://schemas.microsoft.com/office/drawing/2014/main" id="{875DF4D8-88AD-3CFA-E122-C3457DAD424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519320F4-443B-8565-3FE6-86ADDEA8A4D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E78637BE-365C-E452-2639-737243237141}"/>
              </a:ext>
            </a:extLst>
          </p:cNvPr>
          <p:cNvGrpSpPr/>
          <p:nvPr/>
        </p:nvGrpSpPr>
        <p:grpSpPr>
          <a:xfrm>
            <a:off x="7712824" y="3810000"/>
            <a:ext cx="182880" cy="365760"/>
            <a:chOff x="937260" y="3467100"/>
            <a:chExt cx="182880" cy="365760"/>
          </a:xfrm>
        </p:grpSpPr>
        <p:sp>
          <p:nvSpPr>
            <p:cNvPr id="141" name="Oval 140">
              <a:extLst>
                <a:ext uri="{FF2B5EF4-FFF2-40B4-BE49-F238E27FC236}">
                  <a16:creationId xmlns:a16="http://schemas.microsoft.com/office/drawing/2014/main" id="{4AC2EDB2-667E-86B6-79EF-AF4F79F7942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2" name="Straight Arrow Connector 141">
              <a:extLst>
                <a:ext uri="{FF2B5EF4-FFF2-40B4-BE49-F238E27FC236}">
                  <a16:creationId xmlns:a16="http://schemas.microsoft.com/office/drawing/2014/main" id="{913ADAED-BD26-E3AB-7F9E-70EEE85FD94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A438F0FC-D3B3-D955-CEDA-F8F0CE233BC5}"/>
              </a:ext>
            </a:extLst>
          </p:cNvPr>
          <p:cNvGrpSpPr/>
          <p:nvPr/>
        </p:nvGrpSpPr>
        <p:grpSpPr>
          <a:xfrm>
            <a:off x="9342120" y="3810000"/>
            <a:ext cx="182880" cy="365760"/>
            <a:chOff x="937260" y="3467100"/>
            <a:chExt cx="182880" cy="365760"/>
          </a:xfrm>
        </p:grpSpPr>
        <p:sp>
          <p:nvSpPr>
            <p:cNvPr id="144" name="Oval 143">
              <a:extLst>
                <a:ext uri="{FF2B5EF4-FFF2-40B4-BE49-F238E27FC236}">
                  <a16:creationId xmlns:a16="http://schemas.microsoft.com/office/drawing/2014/main" id="{A401F12C-5F04-C9CE-920D-703FDF0B6A8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5" name="Straight Arrow Connector 144">
              <a:extLst>
                <a:ext uri="{FF2B5EF4-FFF2-40B4-BE49-F238E27FC236}">
                  <a16:creationId xmlns:a16="http://schemas.microsoft.com/office/drawing/2014/main" id="{A95F3D11-FBCF-2F10-3D88-94795C679935}"/>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02138704-C134-C610-960F-E528EAF0A76E}"/>
              </a:ext>
            </a:extLst>
          </p:cNvPr>
          <p:cNvGrpSpPr/>
          <p:nvPr/>
        </p:nvGrpSpPr>
        <p:grpSpPr>
          <a:xfrm>
            <a:off x="9109360" y="3810000"/>
            <a:ext cx="182880" cy="365760"/>
            <a:chOff x="937260" y="3467100"/>
            <a:chExt cx="182880" cy="365760"/>
          </a:xfrm>
        </p:grpSpPr>
        <p:sp>
          <p:nvSpPr>
            <p:cNvPr id="147" name="Oval 146">
              <a:extLst>
                <a:ext uri="{FF2B5EF4-FFF2-40B4-BE49-F238E27FC236}">
                  <a16:creationId xmlns:a16="http://schemas.microsoft.com/office/drawing/2014/main" id="{98272533-D2EE-C400-AC73-F0C8715B69B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8" name="Straight Arrow Connector 147">
              <a:extLst>
                <a:ext uri="{FF2B5EF4-FFF2-40B4-BE49-F238E27FC236}">
                  <a16:creationId xmlns:a16="http://schemas.microsoft.com/office/drawing/2014/main" id="{9A01A61F-F836-F307-22BF-305987DDAD9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31E0F93-34CD-3714-DCBA-7422409841B1}"/>
              </a:ext>
            </a:extLst>
          </p:cNvPr>
          <p:cNvGrpSpPr/>
          <p:nvPr/>
        </p:nvGrpSpPr>
        <p:grpSpPr>
          <a:xfrm>
            <a:off x="7247312" y="3810000"/>
            <a:ext cx="182880" cy="365760"/>
            <a:chOff x="937260" y="3467100"/>
            <a:chExt cx="182880" cy="365760"/>
          </a:xfrm>
        </p:grpSpPr>
        <p:sp>
          <p:nvSpPr>
            <p:cNvPr id="150" name="Oval 149">
              <a:extLst>
                <a:ext uri="{FF2B5EF4-FFF2-40B4-BE49-F238E27FC236}">
                  <a16:creationId xmlns:a16="http://schemas.microsoft.com/office/drawing/2014/main" id="{710AADF9-0421-9EF4-72A7-967AEFBBD5D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5DFECBCD-8EEA-1C85-68CC-CE5182731CE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679ADE41-6416-321A-EB0E-EAC6078466E2}"/>
              </a:ext>
            </a:extLst>
          </p:cNvPr>
          <p:cNvGrpSpPr/>
          <p:nvPr/>
        </p:nvGrpSpPr>
        <p:grpSpPr>
          <a:xfrm flipV="1">
            <a:off x="10058400" y="3810000"/>
            <a:ext cx="182880" cy="365760"/>
            <a:chOff x="937260" y="3467100"/>
            <a:chExt cx="182880" cy="365760"/>
          </a:xfrm>
        </p:grpSpPr>
        <p:sp>
          <p:nvSpPr>
            <p:cNvPr id="156" name="Oval 155">
              <a:extLst>
                <a:ext uri="{FF2B5EF4-FFF2-40B4-BE49-F238E27FC236}">
                  <a16:creationId xmlns:a16="http://schemas.microsoft.com/office/drawing/2014/main" id="{7CF6BA0C-2C34-95AE-3540-F1E2EBF1A67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7" name="Straight Arrow Connector 156">
              <a:extLst>
                <a:ext uri="{FF2B5EF4-FFF2-40B4-BE49-F238E27FC236}">
                  <a16:creationId xmlns:a16="http://schemas.microsoft.com/office/drawing/2014/main" id="{2531936A-9F5D-EF80-AC17-97D8B51AD9A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A6CB315-E762-EBBD-80A6-91C85FEB2FAC}"/>
              </a:ext>
            </a:extLst>
          </p:cNvPr>
          <p:cNvGrpSpPr/>
          <p:nvPr/>
        </p:nvGrpSpPr>
        <p:grpSpPr>
          <a:xfrm flipV="1">
            <a:off x="10756668" y="3810000"/>
            <a:ext cx="182880" cy="365760"/>
            <a:chOff x="937260" y="3467100"/>
            <a:chExt cx="182880" cy="365760"/>
          </a:xfrm>
        </p:grpSpPr>
        <p:sp>
          <p:nvSpPr>
            <p:cNvPr id="159" name="Oval 158">
              <a:extLst>
                <a:ext uri="{FF2B5EF4-FFF2-40B4-BE49-F238E27FC236}">
                  <a16:creationId xmlns:a16="http://schemas.microsoft.com/office/drawing/2014/main" id="{97EC64C9-959C-16A9-15D1-0C1A0789ED9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0" name="Straight Arrow Connector 159">
              <a:extLst>
                <a:ext uri="{FF2B5EF4-FFF2-40B4-BE49-F238E27FC236}">
                  <a16:creationId xmlns:a16="http://schemas.microsoft.com/office/drawing/2014/main" id="{714819AD-9415-E30E-757D-4DE9B8C0ECE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25DE9244-4B95-6906-F056-2F8E1EDC0116}"/>
              </a:ext>
            </a:extLst>
          </p:cNvPr>
          <p:cNvGrpSpPr/>
          <p:nvPr/>
        </p:nvGrpSpPr>
        <p:grpSpPr>
          <a:xfrm flipV="1">
            <a:off x="10523912" y="3810000"/>
            <a:ext cx="182880" cy="365760"/>
            <a:chOff x="937260" y="3467100"/>
            <a:chExt cx="182880" cy="365760"/>
          </a:xfrm>
        </p:grpSpPr>
        <p:sp>
          <p:nvSpPr>
            <p:cNvPr id="162" name="Oval 161">
              <a:extLst>
                <a:ext uri="{FF2B5EF4-FFF2-40B4-BE49-F238E27FC236}">
                  <a16:creationId xmlns:a16="http://schemas.microsoft.com/office/drawing/2014/main" id="{244DFA92-CEB0-7A27-A381-9157ACD7E5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44CE8AF3-AFEF-CAF4-68FF-36A02E5F704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id="{ACCE1D55-A5C1-F446-2EAC-8CEA7E6A76D0}"/>
              </a:ext>
            </a:extLst>
          </p:cNvPr>
          <p:cNvCxnSpPr/>
          <p:nvPr/>
        </p:nvCxnSpPr>
        <p:spPr>
          <a:xfrm>
            <a:off x="6629400" y="3657600"/>
            <a:ext cx="4480560" cy="60960"/>
          </a:xfrm>
          <a:prstGeom prst="line">
            <a:avLst/>
          </a:prstGeom>
          <a:ln w="38100"/>
        </p:spPr>
        <p:style>
          <a:lnRef idx="2">
            <a:schemeClr val="accent3">
              <a:shade val="50000"/>
            </a:schemeClr>
          </a:lnRef>
          <a:fillRef idx="1">
            <a:schemeClr val="accent3"/>
          </a:fillRef>
          <a:effectRef idx="0">
            <a:schemeClr val="accent3"/>
          </a:effectRef>
          <a:fontRef idx="minor">
            <a:schemeClr val="lt1"/>
          </a:fontRef>
        </p:style>
      </p:cxnSp>
      <p:sp>
        <p:nvSpPr>
          <p:cNvPr id="167" name="Thought Bubble: Cloud 166">
            <a:extLst>
              <a:ext uri="{FF2B5EF4-FFF2-40B4-BE49-F238E27FC236}">
                <a16:creationId xmlns:a16="http://schemas.microsoft.com/office/drawing/2014/main" id="{F181C555-2331-27DE-8AF2-494B748F65E3}"/>
              </a:ext>
            </a:extLst>
          </p:cNvPr>
          <p:cNvSpPr/>
          <p:nvPr/>
        </p:nvSpPr>
        <p:spPr>
          <a:xfrm>
            <a:off x="4267200" y="2895600"/>
            <a:ext cx="1661161" cy="1374648"/>
          </a:xfrm>
          <a:prstGeom prst="cloudCallout">
            <a:avLst>
              <a:gd name="adj1" fmla="val -99277"/>
              <a:gd name="adj2" fmla="val -86251"/>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dirty="0">
                <a:solidFill>
                  <a:srgbClr val="0070C0"/>
                </a:solidFill>
                <a:latin typeface="Arial Black" panose="020B0A04020102020204" pitchFamily="34" charset="0"/>
              </a:rPr>
              <a:t>?</a:t>
            </a:r>
            <a:endParaRPr lang="en-US" b="1"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988862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rrow: Right 57">
            <a:extLst>
              <a:ext uri="{FF2B5EF4-FFF2-40B4-BE49-F238E27FC236}">
                <a16:creationId xmlns:a16="http://schemas.microsoft.com/office/drawing/2014/main" id="{13921F87-012C-7C12-4AC6-0615D95D0EAD}"/>
              </a:ext>
            </a:extLst>
          </p:cNvPr>
          <p:cNvSpPr/>
          <p:nvPr/>
        </p:nvSpPr>
        <p:spPr>
          <a:xfrm>
            <a:off x="533401" y="3276600"/>
            <a:ext cx="2926080" cy="5486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3431F5A6-30D8-0B7C-E269-231D80004F48}"/>
              </a:ext>
            </a:extLst>
          </p:cNvPr>
          <p:cNvSpPr>
            <a:spLocks noGrp="1"/>
          </p:cNvSpPr>
          <p:nvPr>
            <p:ph type="title"/>
          </p:nvPr>
        </p:nvSpPr>
        <p:spPr/>
        <p:txBody>
          <a:bodyPr/>
          <a:lstStyle/>
          <a:p>
            <a:r>
              <a:rPr lang="en-US" dirty="0"/>
              <a:t>Polarization Measurement</a:t>
            </a:r>
          </a:p>
        </p:txBody>
      </p:sp>
      <p:sp>
        <p:nvSpPr>
          <p:cNvPr id="3" name="Slide Number Placeholder 2">
            <a:extLst>
              <a:ext uri="{FF2B5EF4-FFF2-40B4-BE49-F238E27FC236}">
                <a16:creationId xmlns:a16="http://schemas.microsoft.com/office/drawing/2014/main" id="{48A0BF33-B0FC-4A15-C12B-D6E3982D5FF7}"/>
              </a:ext>
            </a:extLst>
          </p:cNvPr>
          <p:cNvSpPr>
            <a:spLocks noGrp="1"/>
          </p:cNvSpPr>
          <p:nvPr>
            <p:ph type="sldNum" sz="quarter" idx="10"/>
          </p:nvPr>
        </p:nvSpPr>
        <p:spPr/>
        <p:txBody>
          <a:bodyPr/>
          <a:lstStyle/>
          <a:p>
            <a:fld id="{DF69D58E-C59B-4BE3-83E0-B1C1287A8E5B}" type="slidenum">
              <a:rPr lang="en-US" smtClean="0"/>
              <a:pPr/>
              <a:t>33</a:t>
            </a:fld>
            <a:endParaRPr lang="en-US"/>
          </a:p>
        </p:txBody>
      </p:sp>
      <p:grpSp>
        <p:nvGrpSpPr>
          <p:cNvPr id="8" name="Group 7">
            <a:extLst>
              <a:ext uri="{FF2B5EF4-FFF2-40B4-BE49-F238E27FC236}">
                <a16:creationId xmlns:a16="http://schemas.microsoft.com/office/drawing/2014/main" id="{F72AD152-410F-65AA-5925-2D61BEADFD70}"/>
              </a:ext>
            </a:extLst>
          </p:cNvPr>
          <p:cNvGrpSpPr/>
          <p:nvPr/>
        </p:nvGrpSpPr>
        <p:grpSpPr>
          <a:xfrm flipV="1">
            <a:off x="1470660" y="3162300"/>
            <a:ext cx="182880" cy="365760"/>
            <a:chOff x="937260" y="3467100"/>
            <a:chExt cx="182880" cy="365760"/>
          </a:xfrm>
        </p:grpSpPr>
        <p:sp>
          <p:nvSpPr>
            <p:cNvPr id="5" name="Oval 4">
              <a:extLst>
                <a:ext uri="{FF2B5EF4-FFF2-40B4-BE49-F238E27FC236}">
                  <a16:creationId xmlns:a16="http://schemas.microsoft.com/office/drawing/2014/main" id="{E931D1ED-55DE-CB7C-FDAF-43A56C1CDE6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5ED6DE3-B2F3-2E58-4A22-5E502144FDC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9D5B736-E5DC-B011-80F8-9196AC03863A}"/>
              </a:ext>
            </a:extLst>
          </p:cNvPr>
          <p:cNvGrpSpPr/>
          <p:nvPr/>
        </p:nvGrpSpPr>
        <p:grpSpPr>
          <a:xfrm>
            <a:off x="1623060" y="3368040"/>
            <a:ext cx="182880" cy="365760"/>
            <a:chOff x="937260" y="3467100"/>
            <a:chExt cx="182880" cy="365760"/>
          </a:xfrm>
        </p:grpSpPr>
        <p:sp>
          <p:nvSpPr>
            <p:cNvPr id="10" name="Oval 9">
              <a:extLst>
                <a:ext uri="{FF2B5EF4-FFF2-40B4-BE49-F238E27FC236}">
                  <a16:creationId xmlns:a16="http://schemas.microsoft.com/office/drawing/2014/main" id="{0CDCF955-9658-16CC-5B28-6FFF797E054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50A775A-46C0-126E-65A2-71F0429698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D7FF1C3-E6A0-6186-76C4-5F81431F4BB8}"/>
              </a:ext>
            </a:extLst>
          </p:cNvPr>
          <p:cNvGrpSpPr/>
          <p:nvPr/>
        </p:nvGrpSpPr>
        <p:grpSpPr>
          <a:xfrm>
            <a:off x="1874520" y="3467100"/>
            <a:ext cx="182880" cy="365760"/>
            <a:chOff x="937260" y="3467100"/>
            <a:chExt cx="182880" cy="365760"/>
          </a:xfrm>
        </p:grpSpPr>
        <p:sp>
          <p:nvSpPr>
            <p:cNvPr id="13" name="Oval 12">
              <a:extLst>
                <a:ext uri="{FF2B5EF4-FFF2-40B4-BE49-F238E27FC236}">
                  <a16:creationId xmlns:a16="http://schemas.microsoft.com/office/drawing/2014/main" id="{C8517C13-F353-3938-B215-807EE048939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DFDBE56-2266-51D2-DB77-49A850458B8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F212561-9683-6526-791C-1287E1838F79}"/>
              </a:ext>
            </a:extLst>
          </p:cNvPr>
          <p:cNvGrpSpPr/>
          <p:nvPr/>
        </p:nvGrpSpPr>
        <p:grpSpPr>
          <a:xfrm>
            <a:off x="1927860" y="2971800"/>
            <a:ext cx="182880" cy="365760"/>
            <a:chOff x="937260" y="3467100"/>
            <a:chExt cx="182880" cy="365760"/>
          </a:xfrm>
        </p:grpSpPr>
        <p:sp>
          <p:nvSpPr>
            <p:cNvPr id="16" name="Oval 15">
              <a:extLst>
                <a:ext uri="{FF2B5EF4-FFF2-40B4-BE49-F238E27FC236}">
                  <a16:creationId xmlns:a16="http://schemas.microsoft.com/office/drawing/2014/main" id="{500B3019-9699-7C3E-0F9A-3446BFF5E8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0CF1EF0-C8FC-1302-585F-F27EDED9AA7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C5D8091D-2ED2-F494-6F8B-6C3B1FEA98D5}"/>
              </a:ext>
            </a:extLst>
          </p:cNvPr>
          <p:cNvGrpSpPr/>
          <p:nvPr/>
        </p:nvGrpSpPr>
        <p:grpSpPr>
          <a:xfrm>
            <a:off x="1219200" y="3771900"/>
            <a:ext cx="182880" cy="365760"/>
            <a:chOff x="937260" y="3467100"/>
            <a:chExt cx="182880" cy="365760"/>
          </a:xfrm>
        </p:grpSpPr>
        <p:sp>
          <p:nvSpPr>
            <p:cNvPr id="19" name="Oval 18">
              <a:extLst>
                <a:ext uri="{FF2B5EF4-FFF2-40B4-BE49-F238E27FC236}">
                  <a16:creationId xmlns:a16="http://schemas.microsoft.com/office/drawing/2014/main" id="{DA6F4ECE-2DC1-2963-2927-F6C1255FF8C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2139C34-7573-404C-3EBC-860688153F2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F8265C3-FF19-D4B3-9353-171089DA8046}"/>
              </a:ext>
            </a:extLst>
          </p:cNvPr>
          <p:cNvGrpSpPr/>
          <p:nvPr/>
        </p:nvGrpSpPr>
        <p:grpSpPr>
          <a:xfrm>
            <a:off x="1219200" y="3048000"/>
            <a:ext cx="182880" cy="365760"/>
            <a:chOff x="937260" y="3467100"/>
            <a:chExt cx="182880" cy="365760"/>
          </a:xfrm>
        </p:grpSpPr>
        <p:sp>
          <p:nvSpPr>
            <p:cNvPr id="22" name="Oval 21">
              <a:extLst>
                <a:ext uri="{FF2B5EF4-FFF2-40B4-BE49-F238E27FC236}">
                  <a16:creationId xmlns:a16="http://schemas.microsoft.com/office/drawing/2014/main" id="{16D1F2B4-3FA5-1277-3B59-3F3ED27841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B4C78F4-42B3-5F65-1761-2ADD222E6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3D8E9AA-83FC-C367-FA48-447D81A0B48D}"/>
              </a:ext>
            </a:extLst>
          </p:cNvPr>
          <p:cNvGrpSpPr/>
          <p:nvPr/>
        </p:nvGrpSpPr>
        <p:grpSpPr>
          <a:xfrm>
            <a:off x="2286000" y="3352800"/>
            <a:ext cx="182880" cy="365760"/>
            <a:chOff x="937260" y="3467100"/>
            <a:chExt cx="182880" cy="365760"/>
          </a:xfrm>
        </p:grpSpPr>
        <p:sp>
          <p:nvSpPr>
            <p:cNvPr id="25" name="Oval 24">
              <a:extLst>
                <a:ext uri="{FF2B5EF4-FFF2-40B4-BE49-F238E27FC236}">
                  <a16:creationId xmlns:a16="http://schemas.microsoft.com/office/drawing/2014/main" id="{2D4D4275-2B89-02DF-2277-39E1E051192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D88EE2E-CDBE-30BC-8FF4-858083A2F35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737CB81-8F72-371A-EBCC-F2F1D4B09ACF}"/>
              </a:ext>
            </a:extLst>
          </p:cNvPr>
          <p:cNvGrpSpPr/>
          <p:nvPr/>
        </p:nvGrpSpPr>
        <p:grpSpPr>
          <a:xfrm>
            <a:off x="1722120" y="3810000"/>
            <a:ext cx="182880" cy="365760"/>
            <a:chOff x="937260" y="3467100"/>
            <a:chExt cx="182880" cy="365760"/>
          </a:xfrm>
        </p:grpSpPr>
        <p:sp>
          <p:nvSpPr>
            <p:cNvPr id="28" name="Oval 27">
              <a:extLst>
                <a:ext uri="{FF2B5EF4-FFF2-40B4-BE49-F238E27FC236}">
                  <a16:creationId xmlns:a16="http://schemas.microsoft.com/office/drawing/2014/main" id="{D06F8AE7-9CA7-2F2B-F53B-BBD70BA9B6E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F7E0EBA-91FE-22D8-39F1-3DD565E5EB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F838778-98BE-999E-61EF-303B202BE1A8}"/>
              </a:ext>
            </a:extLst>
          </p:cNvPr>
          <p:cNvGrpSpPr/>
          <p:nvPr/>
        </p:nvGrpSpPr>
        <p:grpSpPr>
          <a:xfrm>
            <a:off x="2103120" y="3581400"/>
            <a:ext cx="182880" cy="365760"/>
            <a:chOff x="937260" y="3467100"/>
            <a:chExt cx="182880" cy="365760"/>
          </a:xfrm>
        </p:grpSpPr>
        <p:sp>
          <p:nvSpPr>
            <p:cNvPr id="31" name="Oval 30">
              <a:extLst>
                <a:ext uri="{FF2B5EF4-FFF2-40B4-BE49-F238E27FC236}">
                  <a16:creationId xmlns:a16="http://schemas.microsoft.com/office/drawing/2014/main" id="{2E3D36FB-D030-9796-F087-8BF58AEF91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2EE33633-DD17-CB1D-AB1E-052255169EA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20F5E22-D5BB-2C1C-0404-938BACC1D930}"/>
              </a:ext>
            </a:extLst>
          </p:cNvPr>
          <p:cNvGrpSpPr/>
          <p:nvPr/>
        </p:nvGrpSpPr>
        <p:grpSpPr>
          <a:xfrm>
            <a:off x="1676400" y="2895600"/>
            <a:ext cx="182880" cy="365760"/>
            <a:chOff x="937260" y="3467100"/>
            <a:chExt cx="182880" cy="365760"/>
          </a:xfrm>
        </p:grpSpPr>
        <p:sp>
          <p:nvSpPr>
            <p:cNvPr id="34" name="Oval 33">
              <a:extLst>
                <a:ext uri="{FF2B5EF4-FFF2-40B4-BE49-F238E27FC236}">
                  <a16:creationId xmlns:a16="http://schemas.microsoft.com/office/drawing/2014/main" id="{0BB548EE-C3A0-2DEF-B711-88B6C3E390E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39D17758-3191-A89B-DCDC-0094E70DBE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AA57B95-F8CD-F9D4-977C-CD7CC9AFF639}"/>
              </a:ext>
            </a:extLst>
          </p:cNvPr>
          <p:cNvGrpSpPr/>
          <p:nvPr/>
        </p:nvGrpSpPr>
        <p:grpSpPr>
          <a:xfrm>
            <a:off x="2636520" y="3596640"/>
            <a:ext cx="182880" cy="365760"/>
            <a:chOff x="937260" y="3467100"/>
            <a:chExt cx="182880" cy="365760"/>
          </a:xfrm>
        </p:grpSpPr>
        <p:sp>
          <p:nvSpPr>
            <p:cNvPr id="37" name="Oval 36">
              <a:extLst>
                <a:ext uri="{FF2B5EF4-FFF2-40B4-BE49-F238E27FC236}">
                  <a16:creationId xmlns:a16="http://schemas.microsoft.com/office/drawing/2014/main" id="{3E2F2428-DEF0-0F78-C423-8BCE48CC470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9D0131A-249F-057A-E4FB-189315A687E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1E8B0A7-0BA5-B63D-8FFE-84CE88BA5C35}"/>
              </a:ext>
            </a:extLst>
          </p:cNvPr>
          <p:cNvGrpSpPr/>
          <p:nvPr/>
        </p:nvGrpSpPr>
        <p:grpSpPr>
          <a:xfrm>
            <a:off x="2514600" y="3048000"/>
            <a:ext cx="182880" cy="365760"/>
            <a:chOff x="937260" y="3467100"/>
            <a:chExt cx="182880" cy="365760"/>
          </a:xfrm>
        </p:grpSpPr>
        <p:sp>
          <p:nvSpPr>
            <p:cNvPr id="40" name="Oval 39">
              <a:extLst>
                <a:ext uri="{FF2B5EF4-FFF2-40B4-BE49-F238E27FC236}">
                  <a16:creationId xmlns:a16="http://schemas.microsoft.com/office/drawing/2014/main" id="{2989BCC4-1C27-7706-5ACE-B96580B112CD}"/>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8B0ADFB5-56F4-48B7-57CF-5670DAA8C629}"/>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E3CA3A5-9E73-3C29-FB7E-6042321EBF8A}"/>
              </a:ext>
            </a:extLst>
          </p:cNvPr>
          <p:cNvGrpSpPr/>
          <p:nvPr/>
        </p:nvGrpSpPr>
        <p:grpSpPr>
          <a:xfrm>
            <a:off x="1447800" y="3657600"/>
            <a:ext cx="182880" cy="365760"/>
            <a:chOff x="937260" y="3467100"/>
            <a:chExt cx="182880" cy="365760"/>
          </a:xfrm>
        </p:grpSpPr>
        <p:sp>
          <p:nvSpPr>
            <p:cNvPr id="43" name="Oval 42">
              <a:extLst>
                <a:ext uri="{FF2B5EF4-FFF2-40B4-BE49-F238E27FC236}">
                  <a16:creationId xmlns:a16="http://schemas.microsoft.com/office/drawing/2014/main" id="{7484A6D7-019C-2AAA-8735-E0AEC12D5AC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5047980B-E43C-37F3-2582-289EB4831EC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EDC58E1-908C-65A1-5B89-E0BC63BDF9C4}"/>
              </a:ext>
            </a:extLst>
          </p:cNvPr>
          <p:cNvGrpSpPr/>
          <p:nvPr/>
        </p:nvGrpSpPr>
        <p:grpSpPr>
          <a:xfrm flipV="1">
            <a:off x="2331720" y="3749040"/>
            <a:ext cx="182880" cy="365760"/>
            <a:chOff x="937260" y="3467100"/>
            <a:chExt cx="182880" cy="365760"/>
          </a:xfrm>
        </p:grpSpPr>
        <p:sp>
          <p:nvSpPr>
            <p:cNvPr id="46" name="Oval 45">
              <a:extLst>
                <a:ext uri="{FF2B5EF4-FFF2-40B4-BE49-F238E27FC236}">
                  <a16:creationId xmlns:a16="http://schemas.microsoft.com/office/drawing/2014/main" id="{5392436E-5A3C-F06F-3AEE-D452A794F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F3A5F8D-F3C8-DCC4-0DF8-25DF359DA3D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7EEAC12-07E4-E065-4362-AD4B285AE1D9}"/>
              </a:ext>
            </a:extLst>
          </p:cNvPr>
          <p:cNvGrpSpPr/>
          <p:nvPr/>
        </p:nvGrpSpPr>
        <p:grpSpPr>
          <a:xfrm flipV="1">
            <a:off x="990600" y="3429000"/>
            <a:ext cx="182880" cy="365760"/>
            <a:chOff x="937260" y="3467100"/>
            <a:chExt cx="182880" cy="365760"/>
          </a:xfrm>
        </p:grpSpPr>
        <p:sp>
          <p:nvSpPr>
            <p:cNvPr id="49" name="Oval 48">
              <a:extLst>
                <a:ext uri="{FF2B5EF4-FFF2-40B4-BE49-F238E27FC236}">
                  <a16:creationId xmlns:a16="http://schemas.microsoft.com/office/drawing/2014/main" id="{8763EB49-7BA9-6AAF-8979-78675AE67CC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3730DA7B-23FC-0AF8-290C-9788F0603353}"/>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B71E451-A941-060F-1E37-E8DCEF12C03F}"/>
              </a:ext>
            </a:extLst>
          </p:cNvPr>
          <p:cNvGrpSpPr/>
          <p:nvPr/>
        </p:nvGrpSpPr>
        <p:grpSpPr>
          <a:xfrm flipV="1">
            <a:off x="2057400" y="3177540"/>
            <a:ext cx="182880" cy="365760"/>
            <a:chOff x="937260" y="3467100"/>
            <a:chExt cx="182880" cy="365760"/>
          </a:xfrm>
        </p:grpSpPr>
        <p:sp>
          <p:nvSpPr>
            <p:cNvPr id="55" name="Oval 54">
              <a:extLst>
                <a:ext uri="{FF2B5EF4-FFF2-40B4-BE49-F238E27FC236}">
                  <a16:creationId xmlns:a16="http://schemas.microsoft.com/office/drawing/2014/main" id="{ABD3A1C1-7AAF-AD71-A2A4-E5B5F640254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4A72E627-E8B6-9105-AC4A-7C2AD197C09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9C45E8AA-60C7-E252-A0A9-96B720AA51F9}"/>
              </a:ext>
            </a:extLst>
          </p:cNvPr>
          <p:cNvSpPr txBox="1"/>
          <p:nvPr/>
        </p:nvSpPr>
        <p:spPr>
          <a:xfrm>
            <a:off x="990600" y="1371600"/>
            <a:ext cx="2057400" cy="1200329"/>
          </a:xfrm>
          <a:prstGeom prst="rect">
            <a:avLst/>
          </a:prstGeom>
          <a:noFill/>
        </p:spPr>
        <p:txBody>
          <a:bodyPr wrap="square" rtlCol="0">
            <a:spAutoFit/>
          </a:bodyPr>
          <a:lstStyle/>
          <a:p>
            <a:r>
              <a:rPr lang="en-US" dirty="0"/>
              <a:t>A bunch of particles in vacuum travelling at almost the speed of light</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1652BA6-6297-F6E1-8331-4C1A6C8E5F72}"/>
                  </a:ext>
                </a:extLst>
              </p:cNvPr>
              <p:cNvSpPr txBox="1"/>
              <p:nvPr/>
            </p:nvSpPr>
            <p:spPr>
              <a:xfrm>
                <a:off x="3962400" y="1371600"/>
                <a:ext cx="2514600" cy="923330"/>
              </a:xfrm>
              <a:prstGeom prst="rect">
                <a:avLst/>
              </a:prstGeom>
              <a:noFill/>
            </p:spPr>
            <p:txBody>
              <a:bodyPr wrap="square" rtlCol="0">
                <a:spAutoFit/>
              </a:bodyPr>
              <a:lstStyle/>
              <a:p>
                <a:r>
                  <a:rPr lang="en-US" dirty="0"/>
                  <a:t>Goes in circles, will be back in about </a:t>
                </a:r>
                <a14:m>
                  <m:oMath xmlns:m="http://schemas.openxmlformats.org/officeDocument/2006/math">
                    <m:r>
                      <a:rPr lang="en-US" i="1" dirty="0" smtClean="0">
                        <a:latin typeface="Cambria Math" panose="02040503050406030204" pitchFamily="18" charset="0"/>
                      </a:rPr>
                      <m:t>13 </m:t>
                    </m:r>
                    <m:r>
                      <m:rPr>
                        <m:sty m:val="p"/>
                      </m:rPr>
                      <a:rPr lang="en-US" b="0" i="1" dirty="0" smtClean="0">
                        <a:latin typeface="Cambria Math" panose="02040503050406030204" pitchFamily="18" charset="0"/>
                      </a:rPr>
                      <m:t>μ</m:t>
                    </m:r>
                    <m:r>
                      <m:rPr>
                        <m:nor/>
                      </m:rPr>
                      <a:rPr lang="en-US" i="0" dirty="0" err="1" smtClean="0">
                        <a:latin typeface="Cambria Math" panose="02040503050406030204" pitchFamily="18" charset="0"/>
                      </a:rPr>
                      <m:t>s</m:t>
                    </m:r>
                  </m:oMath>
                </a14:m>
                <a:r>
                  <a:rPr lang="en-US" dirty="0"/>
                  <a:t> (</a:t>
                </a:r>
                <a14:m>
                  <m:oMath xmlns:m="http://schemas.openxmlformats.org/officeDocument/2006/math">
                    <m:r>
                      <a:rPr lang="en-US" i="1" dirty="0" smtClean="0">
                        <a:latin typeface="Cambria Math" panose="02040503050406030204" pitchFamily="18" charset="0"/>
                      </a:rPr>
                      <m:t>78 </m:t>
                    </m:r>
                    <m:r>
                      <m:rPr>
                        <m:nor/>
                      </m:rPr>
                      <a:rPr lang="en-US" i="0" dirty="0" smtClean="0">
                        <a:latin typeface="Cambria Math" panose="02040503050406030204" pitchFamily="18" charset="0"/>
                      </a:rPr>
                      <m:t>kHz</m:t>
                    </m:r>
                  </m:oMath>
                </a14:m>
                <a:r>
                  <a:rPr lang="en-US" dirty="0"/>
                  <a:t>).</a:t>
                </a:r>
              </a:p>
            </p:txBody>
          </p:sp>
        </mc:Choice>
        <mc:Fallback xmlns="">
          <p:sp>
            <p:nvSpPr>
              <p:cNvPr id="59" name="TextBox 58">
                <a:extLst>
                  <a:ext uri="{FF2B5EF4-FFF2-40B4-BE49-F238E27FC236}">
                    <a16:creationId xmlns:a16="http://schemas.microsoft.com/office/drawing/2014/main" id="{F1652BA6-6297-F6E1-8331-4C1A6C8E5F72}"/>
                  </a:ext>
                </a:extLst>
              </p:cNvPr>
              <p:cNvSpPr txBox="1">
                <a:spLocks noRot="1" noChangeAspect="1" noMove="1" noResize="1" noEditPoints="1" noAdjustHandles="1" noChangeArrowheads="1" noChangeShapeType="1" noTextEdit="1"/>
              </p:cNvSpPr>
              <p:nvPr/>
            </p:nvSpPr>
            <p:spPr>
              <a:xfrm>
                <a:off x="3962400" y="1371600"/>
                <a:ext cx="2514600" cy="923330"/>
              </a:xfrm>
              <a:prstGeom prst="rect">
                <a:avLst/>
              </a:prstGeom>
              <a:blipFill>
                <a:blip r:embed="rId2"/>
                <a:stretch>
                  <a:fillRect l="-1937" t="-3311" b="-9934"/>
                </a:stretch>
              </a:blipFill>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46866190-8C8F-7A63-6034-505655743453}"/>
              </a:ext>
            </a:extLst>
          </p:cNvPr>
          <p:cNvGrpSpPr/>
          <p:nvPr/>
        </p:nvGrpSpPr>
        <p:grpSpPr>
          <a:xfrm flipV="1">
            <a:off x="10291156" y="3208020"/>
            <a:ext cx="182880" cy="365760"/>
            <a:chOff x="937260" y="3467100"/>
            <a:chExt cx="182880" cy="365760"/>
          </a:xfrm>
        </p:grpSpPr>
        <p:sp>
          <p:nvSpPr>
            <p:cNvPr id="61" name="Oval 60">
              <a:extLst>
                <a:ext uri="{FF2B5EF4-FFF2-40B4-BE49-F238E27FC236}">
                  <a16:creationId xmlns:a16="http://schemas.microsoft.com/office/drawing/2014/main" id="{CD4FE219-584C-5665-16FA-59B9EACA93A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2AAE72B4-4723-80F3-BE7F-15239A23414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2507FE9C-725B-71BC-2CA4-5F6DC1A17746}"/>
              </a:ext>
            </a:extLst>
          </p:cNvPr>
          <p:cNvGrpSpPr/>
          <p:nvPr/>
        </p:nvGrpSpPr>
        <p:grpSpPr>
          <a:xfrm>
            <a:off x="7480068" y="3208020"/>
            <a:ext cx="182880" cy="365760"/>
            <a:chOff x="937260" y="3467100"/>
            <a:chExt cx="182880" cy="365760"/>
          </a:xfrm>
        </p:grpSpPr>
        <p:sp>
          <p:nvSpPr>
            <p:cNvPr id="64" name="Oval 63">
              <a:extLst>
                <a:ext uri="{FF2B5EF4-FFF2-40B4-BE49-F238E27FC236}">
                  <a16:creationId xmlns:a16="http://schemas.microsoft.com/office/drawing/2014/main" id="{F37C1D1C-9DEA-D6A8-9A4A-44211B319E5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9E49CCC2-C696-125F-3CF2-00242FE8A2F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73C45CA-6807-016D-0420-6C31BFA9CCDB}"/>
              </a:ext>
            </a:extLst>
          </p:cNvPr>
          <p:cNvGrpSpPr/>
          <p:nvPr/>
        </p:nvGrpSpPr>
        <p:grpSpPr>
          <a:xfrm>
            <a:off x="8178336" y="3208020"/>
            <a:ext cx="182880" cy="365760"/>
            <a:chOff x="937260" y="3467100"/>
            <a:chExt cx="182880" cy="365760"/>
          </a:xfrm>
        </p:grpSpPr>
        <p:sp>
          <p:nvSpPr>
            <p:cNvPr id="67" name="Oval 66">
              <a:extLst>
                <a:ext uri="{FF2B5EF4-FFF2-40B4-BE49-F238E27FC236}">
                  <a16:creationId xmlns:a16="http://schemas.microsoft.com/office/drawing/2014/main" id="{094CAA10-283D-F98E-588C-538999492B2C}"/>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8A33B9C3-C159-996F-657A-B223F0CF577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4256C75F-DD94-B20E-85DA-A58EF9A13F78}"/>
              </a:ext>
            </a:extLst>
          </p:cNvPr>
          <p:cNvGrpSpPr/>
          <p:nvPr/>
        </p:nvGrpSpPr>
        <p:grpSpPr>
          <a:xfrm>
            <a:off x="8411092" y="3208020"/>
            <a:ext cx="182880" cy="365760"/>
            <a:chOff x="937260" y="3467100"/>
            <a:chExt cx="182880" cy="365760"/>
          </a:xfrm>
        </p:grpSpPr>
        <p:sp>
          <p:nvSpPr>
            <p:cNvPr id="70" name="Oval 69">
              <a:extLst>
                <a:ext uri="{FF2B5EF4-FFF2-40B4-BE49-F238E27FC236}">
                  <a16:creationId xmlns:a16="http://schemas.microsoft.com/office/drawing/2014/main" id="{DA174C81-F268-BA97-613B-0DB85876547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CB0A1673-C5A7-441B-8036-2760FD97BEE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0D8BF9-A7E1-4518-1B07-6F4F1E2005F3}"/>
              </a:ext>
            </a:extLst>
          </p:cNvPr>
          <p:cNvGrpSpPr/>
          <p:nvPr/>
        </p:nvGrpSpPr>
        <p:grpSpPr>
          <a:xfrm>
            <a:off x="6781800" y="3208020"/>
            <a:ext cx="182880" cy="365760"/>
            <a:chOff x="937260" y="3467100"/>
            <a:chExt cx="182880" cy="365760"/>
          </a:xfrm>
        </p:grpSpPr>
        <p:sp>
          <p:nvSpPr>
            <p:cNvPr id="73" name="Oval 72">
              <a:extLst>
                <a:ext uri="{FF2B5EF4-FFF2-40B4-BE49-F238E27FC236}">
                  <a16:creationId xmlns:a16="http://schemas.microsoft.com/office/drawing/2014/main" id="{842A627D-8863-0F77-0203-4BFBE58F31D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62AD2D3A-4EC8-3DE9-66C2-8FDA0A10093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C0F825C1-EF63-E0EC-9074-52AEA8AE2D85}"/>
              </a:ext>
            </a:extLst>
          </p:cNvPr>
          <p:cNvGrpSpPr/>
          <p:nvPr/>
        </p:nvGrpSpPr>
        <p:grpSpPr>
          <a:xfrm>
            <a:off x="7014556" y="3208020"/>
            <a:ext cx="182880" cy="365760"/>
            <a:chOff x="937260" y="3467100"/>
            <a:chExt cx="182880" cy="365760"/>
          </a:xfrm>
        </p:grpSpPr>
        <p:sp>
          <p:nvSpPr>
            <p:cNvPr id="76" name="Oval 75">
              <a:extLst>
                <a:ext uri="{FF2B5EF4-FFF2-40B4-BE49-F238E27FC236}">
                  <a16:creationId xmlns:a16="http://schemas.microsoft.com/office/drawing/2014/main" id="{E0EE6078-D689-4B52-3382-1AC67313B29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2497C162-6249-7296-F180-CB0997C179E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58D836E3-2B6F-80C3-4E0B-4BC66B754E03}"/>
              </a:ext>
            </a:extLst>
          </p:cNvPr>
          <p:cNvGrpSpPr/>
          <p:nvPr/>
        </p:nvGrpSpPr>
        <p:grpSpPr>
          <a:xfrm>
            <a:off x="8876604" y="3208020"/>
            <a:ext cx="182880" cy="365760"/>
            <a:chOff x="937260" y="3467100"/>
            <a:chExt cx="182880" cy="365760"/>
          </a:xfrm>
        </p:grpSpPr>
        <p:sp>
          <p:nvSpPr>
            <p:cNvPr id="79" name="Oval 78">
              <a:extLst>
                <a:ext uri="{FF2B5EF4-FFF2-40B4-BE49-F238E27FC236}">
                  <a16:creationId xmlns:a16="http://schemas.microsoft.com/office/drawing/2014/main" id="{963CF226-CD3C-A8F7-0D65-81466F0E36D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1911A574-C5F2-CAF9-CEF0-72AB1005134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339D20E6-4162-E736-9BA9-EBF64469D2B8}"/>
              </a:ext>
            </a:extLst>
          </p:cNvPr>
          <p:cNvGrpSpPr/>
          <p:nvPr/>
        </p:nvGrpSpPr>
        <p:grpSpPr>
          <a:xfrm>
            <a:off x="7945580" y="3208020"/>
            <a:ext cx="182880" cy="365760"/>
            <a:chOff x="937260" y="3467100"/>
            <a:chExt cx="182880" cy="365760"/>
          </a:xfrm>
        </p:grpSpPr>
        <p:sp>
          <p:nvSpPr>
            <p:cNvPr id="82" name="Oval 81">
              <a:extLst>
                <a:ext uri="{FF2B5EF4-FFF2-40B4-BE49-F238E27FC236}">
                  <a16:creationId xmlns:a16="http://schemas.microsoft.com/office/drawing/2014/main" id="{7341A53E-CABA-7436-3F45-DFD59EBFCF7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6707F756-31BC-9428-C450-E2B90BE37F8A}"/>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70921B58-778D-5CB1-6238-766677012399}"/>
              </a:ext>
            </a:extLst>
          </p:cNvPr>
          <p:cNvGrpSpPr/>
          <p:nvPr/>
        </p:nvGrpSpPr>
        <p:grpSpPr>
          <a:xfrm>
            <a:off x="8643848" y="3208020"/>
            <a:ext cx="182880" cy="365760"/>
            <a:chOff x="937260" y="3467100"/>
            <a:chExt cx="182880" cy="365760"/>
          </a:xfrm>
        </p:grpSpPr>
        <p:sp>
          <p:nvSpPr>
            <p:cNvPr id="85" name="Oval 84">
              <a:extLst>
                <a:ext uri="{FF2B5EF4-FFF2-40B4-BE49-F238E27FC236}">
                  <a16:creationId xmlns:a16="http://schemas.microsoft.com/office/drawing/2014/main" id="{7E245FB1-2EAE-90A6-9D04-9B8AFE12F558}"/>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981472BF-4F09-A49D-B897-1645B5BFE16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40E9B1EB-F389-B0CE-85E1-3F67203FBC05}"/>
              </a:ext>
            </a:extLst>
          </p:cNvPr>
          <p:cNvGrpSpPr/>
          <p:nvPr/>
        </p:nvGrpSpPr>
        <p:grpSpPr>
          <a:xfrm>
            <a:off x="7712824" y="3208020"/>
            <a:ext cx="182880" cy="365760"/>
            <a:chOff x="937260" y="3467100"/>
            <a:chExt cx="182880" cy="365760"/>
          </a:xfrm>
        </p:grpSpPr>
        <p:sp>
          <p:nvSpPr>
            <p:cNvPr id="88" name="Oval 87">
              <a:extLst>
                <a:ext uri="{FF2B5EF4-FFF2-40B4-BE49-F238E27FC236}">
                  <a16:creationId xmlns:a16="http://schemas.microsoft.com/office/drawing/2014/main" id="{3A347546-7482-A98C-02CE-BCAD13B4C99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25BAC13B-3127-1820-C09B-067E7EEEC198}"/>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BED9D4FA-4CF4-4EA6-2920-F549A6B280EB}"/>
              </a:ext>
            </a:extLst>
          </p:cNvPr>
          <p:cNvGrpSpPr/>
          <p:nvPr/>
        </p:nvGrpSpPr>
        <p:grpSpPr>
          <a:xfrm>
            <a:off x="9342120" y="3208020"/>
            <a:ext cx="182880" cy="365760"/>
            <a:chOff x="937260" y="3467100"/>
            <a:chExt cx="182880" cy="365760"/>
          </a:xfrm>
        </p:grpSpPr>
        <p:sp>
          <p:nvSpPr>
            <p:cNvPr id="91" name="Oval 90">
              <a:extLst>
                <a:ext uri="{FF2B5EF4-FFF2-40B4-BE49-F238E27FC236}">
                  <a16:creationId xmlns:a16="http://schemas.microsoft.com/office/drawing/2014/main" id="{FDF651BB-2457-5459-6883-8BE127312D7F}"/>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7AFE4FD3-DBDA-E70C-9B0F-0ABFF2B1FAC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FF260A9-F27D-B6C6-F76F-75C76687225B}"/>
              </a:ext>
            </a:extLst>
          </p:cNvPr>
          <p:cNvGrpSpPr/>
          <p:nvPr/>
        </p:nvGrpSpPr>
        <p:grpSpPr>
          <a:xfrm>
            <a:off x="9109360" y="3208020"/>
            <a:ext cx="182880" cy="365760"/>
            <a:chOff x="937260" y="3467100"/>
            <a:chExt cx="182880" cy="365760"/>
          </a:xfrm>
        </p:grpSpPr>
        <p:sp>
          <p:nvSpPr>
            <p:cNvPr id="94" name="Oval 93">
              <a:extLst>
                <a:ext uri="{FF2B5EF4-FFF2-40B4-BE49-F238E27FC236}">
                  <a16:creationId xmlns:a16="http://schemas.microsoft.com/office/drawing/2014/main" id="{34BB0937-B10B-4351-1AFA-362BDBFD86A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5" name="Straight Arrow Connector 94">
              <a:extLst>
                <a:ext uri="{FF2B5EF4-FFF2-40B4-BE49-F238E27FC236}">
                  <a16:creationId xmlns:a16="http://schemas.microsoft.com/office/drawing/2014/main" id="{3282067A-DAC6-21C8-B5B4-184153DEDED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D84CE6A9-2E0A-1424-11CF-682E75710A5C}"/>
              </a:ext>
            </a:extLst>
          </p:cNvPr>
          <p:cNvGrpSpPr/>
          <p:nvPr/>
        </p:nvGrpSpPr>
        <p:grpSpPr>
          <a:xfrm>
            <a:off x="7247312" y="3208020"/>
            <a:ext cx="182880" cy="365760"/>
            <a:chOff x="937260" y="3467100"/>
            <a:chExt cx="182880" cy="365760"/>
          </a:xfrm>
        </p:grpSpPr>
        <p:sp>
          <p:nvSpPr>
            <p:cNvPr id="97" name="Oval 96">
              <a:extLst>
                <a:ext uri="{FF2B5EF4-FFF2-40B4-BE49-F238E27FC236}">
                  <a16:creationId xmlns:a16="http://schemas.microsoft.com/office/drawing/2014/main" id="{86BF7D54-D2C2-49E2-53F0-BC536E28F52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1719A90D-8D95-87E6-97BC-3707F6A85CB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3A2EB0E5-4199-58C7-3E2A-0DD04FF13F20}"/>
              </a:ext>
            </a:extLst>
          </p:cNvPr>
          <p:cNvGrpSpPr/>
          <p:nvPr/>
        </p:nvGrpSpPr>
        <p:grpSpPr>
          <a:xfrm flipV="1">
            <a:off x="10058400" y="3208020"/>
            <a:ext cx="182880" cy="365760"/>
            <a:chOff x="937260" y="3467100"/>
            <a:chExt cx="182880" cy="365760"/>
          </a:xfrm>
        </p:grpSpPr>
        <p:sp>
          <p:nvSpPr>
            <p:cNvPr id="103" name="Oval 102">
              <a:extLst>
                <a:ext uri="{FF2B5EF4-FFF2-40B4-BE49-F238E27FC236}">
                  <a16:creationId xmlns:a16="http://schemas.microsoft.com/office/drawing/2014/main" id="{3848ED9B-860C-A46F-ACB3-814A89B804D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59463B8D-0264-A15F-4613-634F5833BB8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0CF5755A-A25E-959E-7518-2B4D45644762}"/>
              </a:ext>
            </a:extLst>
          </p:cNvPr>
          <p:cNvGrpSpPr/>
          <p:nvPr/>
        </p:nvGrpSpPr>
        <p:grpSpPr>
          <a:xfrm flipV="1">
            <a:off x="10756668" y="3208020"/>
            <a:ext cx="182880" cy="365760"/>
            <a:chOff x="937260" y="3467100"/>
            <a:chExt cx="182880" cy="365760"/>
          </a:xfrm>
        </p:grpSpPr>
        <p:sp>
          <p:nvSpPr>
            <p:cNvPr id="106" name="Oval 105">
              <a:extLst>
                <a:ext uri="{FF2B5EF4-FFF2-40B4-BE49-F238E27FC236}">
                  <a16:creationId xmlns:a16="http://schemas.microsoft.com/office/drawing/2014/main" id="{9E63082E-A7E4-E075-12E1-A322E83B82A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7" name="Straight Arrow Connector 106">
              <a:extLst>
                <a:ext uri="{FF2B5EF4-FFF2-40B4-BE49-F238E27FC236}">
                  <a16:creationId xmlns:a16="http://schemas.microsoft.com/office/drawing/2014/main" id="{77F41BB0-197D-5A8F-798C-BCD92A482F1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874CB114-7526-8A76-97B0-82D416523B6C}"/>
              </a:ext>
            </a:extLst>
          </p:cNvPr>
          <p:cNvGrpSpPr/>
          <p:nvPr/>
        </p:nvGrpSpPr>
        <p:grpSpPr>
          <a:xfrm flipV="1">
            <a:off x="10523912" y="3208020"/>
            <a:ext cx="182880" cy="365760"/>
            <a:chOff x="937260" y="3467100"/>
            <a:chExt cx="182880" cy="365760"/>
          </a:xfrm>
        </p:grpSpPr>
        <p:sp>
          <p:nvSpPr>
            <p:cNvPr id="109" name="Oval 108">
              <a:extLst>
                <a:ext uri="{FF2B5EF4-FFF2-40B4-BE49-F238E27FC236}">
                  <a16:creationId xmlns:a16="http://schemas.microsoft.com/office/drawing/2014/main" id="{6F8A1B2E-14A9-8DE4-AE3F-830DD8C518B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0" name="Straight Arrow Connector 109">
              <a:extLst>
                <a:ext uri="{FF2B5EF4-FFF2-40B4-BE49-F238E27FC236}">
                  <a16:creationId xmlns:a16="http://schemas.microsoft.com/office/drawing/2014/main" id="{EAEDE321-37F6-FB3B-0FE5-F47F6F2D971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Cross 110">
            <a:extLst>
              <a:ext uri="{FF2B5EF4-FFF2-40B4-BE49-F238E27FC236}">
                <a16:creationId xmlns:a16="http://schemas.microsoft.com/office/drawing/2014/main" id="{862D4BF7-3DC0-8F28-6B16-79EE94886C46}"/>
              </a:ext>
            </a:extLst>
          </p:cNvPr>
          <p:cNvSpPr/>
          <p:nvPr/>
        </p:nvSpPr>
        <p:spPr>
          <a:xfrm>
            <a:off x="9616440" y="3810000"/>
            <a:ext cx="365760" cy="365760"/>
          </a:xfrm>
          <a:prstGeom prst="plus">
            <a:avLst>
              <a:gd name="adj" fmla="val 3888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07022C6-60C5-2397-6E13-E79A1E2184C3}"/>
              </a:ext>
            </a:extLst>
          </p:cNvPr>
          <p:cNvSpPr/>
          <p:nvPr/>
        </p:nvSpPr>
        <p:spPr>
          <a:xfrm>
            <a:off x="9616440" y="3352800"/>
            <a:ext cx="365760" cy="76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5D4039F7-A3E5-38C0-2D9F-96CB58FCA508}"/>
              </a:ext>
            </a:extLst>
          </p:cNvPr>
          <p:cNvGrpSpPr/>
          <p:nvPr/>
        </p:nvGrpSpPr>
        <p:grpSpPr>
          <a:xfrm flipV="1">
            <a:off x="10291156" y="3810000"/>
            <a:ext cx="182880" cy="365760"/>
            <a:chOff x="937260" y="3467100"/>
            <a:chExt cx="182880" cy="365760"/>
          </a:xfrm>
        </p:grpSpPr>
        <p:sp>
          <p:nvSpPr>
            <p:cNvPr id="114" name="Oval 113">
              <a:extLst>
                <a:ext uri="{FF2B5EF4-FFF2-40B4-BE49-F238E27FC236}">
                  <a16:creationId xmlns:a16="http://schemas.microsoft.com/office/drawing/2014/main" id="{EFBF8458-FA95-D22B-E2C7-34E85158A7B1}"/>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7CF8056-6644-D5DB-D0FD-059A08CBEB4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773E045F-9A0B-410F-1D6E-8379294AC5FE}"/>
              </a:ext>
            </a:extLst>
          </p:cNvPr>
          <p:cNvGrpSpPr/>
          <p:nvPr/>
        </p:nvGrpSpPr>
        <p:grpSpPr>
          <a:xfrm>
            <a:off x="7480068" y="3810000"/>
            <a:ext cx="182880" cy="365760"/>
            <a:chOff x="937260" y="3467100"/>
            <a:chExt cx="182880" cy="365760"/>
          </a:xfrm>
        </p:grpSpPr>
        <p:sp>
          <p:nvSpPr>
            <p:cNvPr id="117" name="Oval 116">
              <a:extLst>
                <a:ext uri="{FF2B5EF4-FFF2-40B4-BE49-F238E27FC236}">
                  <a16:creationId xmlns:a16="http://schemas.microsoft.com/office/drawing/2014/main" id="{8458157E-1390-907D-5C30-81BED3FB4F0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8" name="Straight Arrow Connector 117">
              <a:extLst>
                <a:ext uri="{FF2B5EF4-FFF2-40B4-BE49-F238E27FC236}">
                  <a16:creationId xmlns:a16="http://schemas.microsoft.com/office/drawing/2014/main" id="{949EC0DC-D726-88DB-7BF1-FF1B9AE1892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46BB809A-32DB-8E3A-D41B-58342DB8DF39}"/>
              </a:ext>
            </a:extLst>
          </p:cNvPr>
          <p:cNvGrpSpPr/>
          <p:nvPr/>
        </p:nvGrpSpPr>
        <p:grpSpPr>
          <a:xfrm>
            <a:off x="8178336" y="3810000"/>
            <a:ext cx="182880" cy="365760"/>
            <a:chOff x="937260" y="3467100"/>
            <a:chExt cx="182880" cy="365760"/>
          </a:xfrm>
        </p:grpSpPr>
        <p:sp>
          <p:nvSpPr>
            <p:cNvPr id="120" name="Oval 119">
              <a:extLst>
                <a:ext uri="{FF2B5EF4-FFF2-40B4-BE49-F238E27FC236}">
                  <a16:creationId xmlns:a16="http://schemas.microsoft.com/office/drawing/2014/main" id="{68098B64-DCBB-5800-2EAB-304B011EDB6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1" name="Straight Arrow Connector 120">
              <a:extLst>
                <a:ext uri="{FF2B5EF4-FFF2-40B4-BE49-F238E27FC236}">
                  <a16:creationId xmlns:a16="http://schemas.microsoft.com/office/drawing/2014/main" id="{FA4BA622-F2ED-AF27-CEEC-D3982FA9AE0E}"/>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F82E3BFA-1F93-95AC-BE76-1BBFF8324ABB}"/>
              </a:ext>
            </a:extLst>
          </p:cNvPr>
          <p:cNvGrpSpPr/>
          <p:nvPr/>
        </p:nvGrpSpPr>
        <p:grpSpPr>
          <a:xfrm>
            <a:off x="8411092" y="3810000"/>
            <a:ext cx="182880" cy="365760"/>
            <a:chOff x="937260" y="3467100"/>
            <a:chExt cx="182880" cy="365760"/>
          </a:xfrm>
        </p:grpSpPr>
        <p:sp>
          <p:nvSpPr>
            <p:cNvPr id="123" name="Oval 122">
              <a:extLst>
                <a:ext uri="{FF2B5EF4-FFF2-40B4-BE49-F238E27FC236}">
                  <a16:creationId xmlns:a16="http://schemas.microsoft.com/office/drawing/2014/main" id="{236AF725-EBF5-D71F-AD80-0592C24D88F5}"/>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4" name="Straight Arrow Connector 123">
              <a:extLst>
                <a:ext uri="{FF2B5EF4-FFF2-40B4-BE49-F238E27FC236}">
                  <a16:creationId xmlns:a16="http://schemas.microsoft.com/office/drawing/2014/main" id="{A56D3E2F-B91D-9D69-A983-80F8536C5BFF}"/>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6D3CFE8-FB80-3D55-CA11-07AF126B6BFC}"/>
              </a:ext>
            </a:extLst>
          </p:cNvPr>
          <p:cNvGrpSpPr/>
          <p:nvPr/>
        </p:nvGrpSpPr>
        <p:grpSpPr>
          <a:xfrm>
            <a:off x="6781800" y="3810000"/>
            <a:ext cx="182880" cy="365760"/>
            <a:chOff x="937260" y="3467100"/>
            <a:chExt cx="182880" cy="365760"/>
          </a:xfrm>
        </p:grpSpPr>
        <p:sp>
          <p:nvSpPr>
            <p:cNvPr id="126" name="Oval 125">
              <a:extLst>
                <a:ext uri="{FF2B5EF4-FFF2-40B4-BE49-F238E27FC236}">
                  <a16:creationId xmlns:a16="http://schemas.microsoft.com/office/drawing/2014/main" id="{5D5AF672-AF0F-41F3-F026-4FE759ADB0E4}"/>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0B8B508B-2E88-1A12-D835-1EF4B0A94F0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55076FBA-F059-44F3-2478-C2AF52F4307D}"/>
              </a:ext>
            </a:extLst>
          </p:cNvPr>
          <p:cNvGrpSpPr/>
          <p:nvPr/>
        </p:nvGrpSpPr>
        <p:grpSpPr>
          <a:xfrm>
            <a:off x="7014556" y="3810000"/>
            <a:ext cx="182880" cy="365760"/>
            <a:chOff x="937260" y="3467100"/>
            <a:chExt cx="182880" cy="365760"/>
          </a:xfrm>
        </p:grpSpPr>
        <p:sp>
          <p:nvSpPr>
            <p:cNvPr id="129" name="Oval 128">
              <a:extLst>
                <a:ext uri="{FF2B5EF4-FFF2-40B4-BE49-F238E27FC236}">
                  <a16:creationId xmlns:a16="http://schemas.microsoft.com/office/drawing/2014/main" id="{F5F02AB6-370B-DC4B-EA62-96BA5858F0E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0" name="Straight Arrow Connector 129">
              <a:extLst>
                <a:ext uri="{FF2B5EF4-FFF2-40B4-BE49-F238E27FC236}">
                  <a16:creationId xmlns:a16="http://schemas.microsoft.com/office/drawing/2014/main" id="{B0923475-BF56-EAD7-EFDA-BB84146B25A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D33DF99-4132-1C95-5A0A-8E25B91259A2}"/>
              </a:ext>
            </a:extLst>
          </p:cNvPr>
          <p:cNvGrpSpPr/>
          <p:nvPr/>
        </p:nvGrpSpPr>
        <p:grpSpPr>
          <a:xfrm>
            <a:off x="8876604" y="3810000"/>
            <a:ext cx="182880" cy="365760"/>
            <a:chOff x="937260" y="3467100"/>
            <a:chExt cx="182880" cy="365760"/>
          </a:xfrm>
        </p:grpSpPr>
        <p:sp>
          <p:nvSpPr>
            <p:cNvPr id="132" name="Oval 131">
              <a:extLst>
                <a:ext uri="{FF2B5EF4-FFF2-40B4-BE49-F238E27FC236}">
                  <a16:creationId xmlns:a16="http://schemas.microsoft.com/office/drawing/2014/main" id="{EFC95E20-E454-C6B0-BC38-FE49BAD9ED9B}"/>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3" name="Straight Arrow Connector 132">
              <a:extLst>
                <a:ext uri="{FF2B5EF4-FFF2-40B4-BE49-F238E27FC236}">
                  <a16:creationId xmlns:a16="http://schemas.microsoft.com/office/drawing/2014/main" id="{875C0321-33E2-5196-63A7-6D29DD4E11E6}"/>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3713ADA2-1A1D-3E58-7B05-E1D3D6279B0D}"/>
              </a:ext>
            </a:extLst>
          </p:cNvPr>
          <p:cNvGrpSpPr/>
          <p:nvPr/>
        </p:nvGrpSpPr>
        <p:grpSpPr>
          <a:xfrm>
            <a:off x="7945580" y="3810000"/>
            <a:ext cx="182880" cy="365760"/>
            <a:chOff x="937260" y="3467100"/>
            <a:chExt cx="182880" cy="365760"/>
          </a:xfrm>
        </p:grpSpPr>
        <p:sp>
          <p:nvSpPr>
            <p:cNvPr id="135" name="Oval 134">
              <a:extLst>
                <a:ext uri="{FF2B5EF4-FFF2-40B4-BE49-F238E27FC236}">
                  <a16:creationId xmlns:a16="http://schemas.microsoft.com/office/drawing/2014/main" id="{70BB7405-B677-ACD3-94C7-82717F6B878A}"/>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6" name="Straight Arrow Connector 135">
              <a:extLst>
                <a:ext uri="{FF2B5EF4-FFF2-40B4-BE49-F238E27FC236}">
                  <a16:creationId xmlns:a16="http://schemas.microsoft.com/office/drawing/2014/main" id="{A2193968-FE83-8E58-712A-AEB791CF5BF4}"/>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CF246E4E-4F88-52FB-B852-68FA764CE84B}"/>
              </a:ext>
            </a:extLst>
          </p:cNvPr>
          <p:cNvGrpSpPr/>
          <p:nvPr/>
        </p:nvGrpSpPr>
        <p:grpSpPr>
          <a:xfrm>
            <a:off x="8643848" y="3810000"/>
            <a:ext cx="182880" cy="365760"/>
            <a:chOff x="937260" y="3467100"/>
            <a:chExt cx="182880" cy="365760"/>
          </a:xfrm>
        </p:grpSpPr>
        <p:sp>
          <p:nvSpPr>
            <p:cNvPr id="138" name="Oval 137">
              <a:extLst>
                <a:ext uri="{FF2B5EF4-FFF2-40B4-BE49-F238E27FC236}">
                  <a16:creationId xmlns:a16="http://schemas.microsoft.com/office/drawing/2014/main" id="{ECD7DC92-C668-DDF2-6030-C8E05365458E}"/>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070428FB-02E0-5F54-AA8B-412BD1004211}"/>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0F035148-7E8D-0565-666F-F3D5B0721861}"/>
              </a:ext>
            </a:extLst>
          </p:cNvPr>
          <p:cNvGrpSpPr/>
          <p:nvPr/>
        </p:nvGrpSpPr>
        <p:grpSpPr>
          <a:xfrm>
            <a:off x="7712824" y="3810000"/>
            <a:ext cx="182880" cy="365760"/>
            <a:chOff x="937260" y="3467100"/>
            <a:chExt cx="182880" cy="365760"/>
          </a:xfrm>
        </p:grpSpPr>
        <p:sp>
          <p:nvSpPr>
            <p:cNvPr id="141" name="Oval 140">
              <a:extLst>
                <a:ext uri="{FF2B5EF4-FFF2-40B4-BE49-F238E27FC236}">
                  <a16:creationId xmlns:a16="http://schemas.microsoft.com/office/drawing/2014/main" id="{CB7A45DF-23E4-A463-C4ED-ECD50E290DA2}"/>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2" name="Straight Arrow Connector 141">
              <a:extLst>
                <a:ext uri="{FF2B5EF4-FFF2-40B4-BE49-F238E27FC236}">
                  <a16:creationId xmlns:a16="http://schemas.microsoft.com/office/drawing/2014/main" id="{021892D5-3C27-B4D3-02A8-3E444EE135CC}"/>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7976AA82-789A-FCE3-0AAA-244FC87612D8}"/>
              </a:ext>
            </a:extLst>
          </p:cNvPr>
          <p:cNvGrpSpPr/>
          <p:nvPr/>
        </p:nvGrpSpPr>
        <p:grpSpPr>
          <a:xfrm>
            <a:off x="9342120" y="3810000"/>
            <a:ext cx="182880" cy="365760"/>
            <a:chOff x="937260" y="3467100"/>
            <a:chExt cx="182880" cy="365760"/>
          </a:xfrm>
        </p:grpSpPr>
        <p:sp>
          <p:nvSpPr>
            <p:cNvPr id="144" name="Oval 143">
              <a:extLst>
                <a:ext uri="{FF2B5EF4-FFF2-40B4-BE49-F238E27FC236}">
                  <a16:creationId xmlns:a16="http://schemas.microsoft.com/office/drawing/2014/main" id="{6BC8ED76-BCAC-9A1B-D836-172F610044E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5" name="Straight Arrow Connector 144">
              <a:extLst>
                <a:ext uri="{FF2B5EF4-FFF2-40B4-BE49-F238E27FC236}">
                  <a16:creationId xmlns:a16="http://schemas.microsoft.com/office/drawing/2014/main" id="{E5D429E9-1804-F384-3202-77CD04C8829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0A66A730-CF9C-47EE-3101-F83E3FF1AEB5}"/>
              </a:ext>
            </a:extLst>
          </p:cNvPr>
          <p:cNvGrpSpPr/>
          <p:nvPr/>
        </p:nvGrpSpPr>
        <p:grpSpPr>
          <a:xfrm>
            <a:off x="9109360" y="3810000"/>
            <a:ext cx="182880" cy="365760"/>
            <a:chOff x="937260" y="3467100"/>
            <a:chExt cx="182880" cy="365760"/>
          </a:xfrm>
        </p:grpSpPr>
        <p:sp>
          <p:nvSpPr>
            <p:cNvPr id="147" name="Oval 146">
              <a:extLst>
                <a:ext uri="{FF2B5EF4-FFF2-40B4-BE49-F238E27FC236}">
                  <a16:creationId xmlns:a16="http://schemas.microsoft.com/office/drawing/2014/main" id="{4C54829C-89A2-4A50-204F-BF6DD80C6A53}"/>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8" name="Straight Arrow Connector 147">
              <a:extLst>
                <a:ext uri="{FF2B5EF4-FFF2-40B4-BE49-F238E27FC236}">
                  <a16:creationId xmlns:a16="http://schemas.microsoft.com/office/drawing/2014/main" id="{CD769E1D-9AB5-9E87-E994-4263F1C8753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F0B2B6BD-DCE5-3CDD-A2F6-F0B6872004DC}"/>
              </a:ext>
            </a:extLst>
          </p:cNvPr>
          <p:cNvGrpSpPr/>
          <p:nvPr/>
        </p:nvGrpSpPr>
        <p:grpSpPr>
          <a:xfrm>
            <a:off x="7247312" y="3810000"/>
            <a:ext cx="182880" cy="365760"/>
            <a:chOff x="937260" y="3467100"/>
            <a:chExt cx="182880" cy="365760"/>
          </a:xfrm>
        </p:grpSpPr>
        <p:sp>
          <p:nvSpPr>
            <p:cNvPr id="150" name="Oval 149">
              <a:extLst>
                <a:ext uri="{FF2B5EF4-FFF2-40B4-BE49-F238E27FC236}">
                  <a16:creationId xmlns:a16="http://schemas.microsoft.com/office/drawing/2014/main" id="{47694DCD-4566-C3F3-47A8-8154E4CA48A0}"/>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9188D9F5-8232-A344-D795-74B18081E5E7}"/>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BED3A1AB-42A8-68C1-D4FE-7F0DF777C2FF}"/>
              </a:ext>
            </a:extLst>
          </p:cNvPr>
          <p:cNvGrpSpPr/>
          <p:nvPr/>
        </p:nvGrpSpPr>
        <p:grpSpPr>
          <a:xfrm flipV="1">
            <a:off x="10058400" y="3810000"/>
            <a:ext cx="182880" cy="365760"/>
            <a:chOff x="937260" y="3467100"/>
            <a:chExt cx="182880" cy="365760"/>
          </a:xfrm>
        </p:grpSpPr>
        <p:sp>
          <p:nvSpPr>
            <p:cNvPr id="156" name="Oval 155">
              <a:extLst>
                <a:ext uri="{FF2B5EF4-FFF2-40B4-BE49-F238E27FC236}">
                  <a16:creationId xmlns:a16="http://schemas.microsoft.com/office/drawing/2014/main" id="{DF34D13F-675E-76AE-811C-F4659D5BC797}"/>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57" name="Straight Arrow Connector 156">
              <a:extLst>
                <a:ext uri="{FF2B5EF4-FFF2-40B4-BE49-F238E27FC236}">
                  <a16:creationId xmlns:a16="http://schemas.microsoft.com/office/drawing/2014/main" id="{C02AB107-DB8C-7A2C-DFB9-DFA6A0907BAB}"/>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51132146-17C8-4D59-84C7-7B8F3F7B0521}"/>
              </a:ext>
            </a:extLst>
          </p:cNvPr>
          <p:cNvGrpSpPr/>
          <p:nvPr/>
        </p:nvGrpSpPr>
        <p:grpSpPr>
          <a:xfrm flipV="1">
            <a:off x="10756668" y="3810000"/>
            <a:ext cx="182880" cy="365760"/>
            <a:chOff x="937260" y="3467100"/>
            <a:chExt cx="182880" cy="365760"/>
          </a:xfrm>
        </p:grpSpPr>
        <p:sp>
          <p:nvSpPr>
            <p:cNvPr id="159" name="Oval 158">
              <a:extLst>
                <a:ext uri="{FF2B5EF4-FFF2-40B4-BE49-F238E27FC236}">
                  <a16:creationId xmlns:a16="http://schemas.microsoft.com/office/drawing/2014/main" id="{3B1CB5A3-3504-3D75-6B41-4AC86D4FFD3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0" name="Straight Arrow Connector 159">
              <a:extLst>
                <a:ext uri="{FF2B5EF4-FFF2-40B4-BE49-F238E27FC236}">
                  <a16:creationId xmlns:a16="http://schemas.microsoft.com/office/drawing/2014/main" id="{B523FC13-1AA8-3EC5-9163-A469C865F30D}"/>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CD880D9-7205-339C-F620-6F52D6685173}"/>
              </a:ext>
            </a:extLst>
          </p:cNvPr>
          <p:cNvGrpSpPr/>
          <p:nvPr/>
        </p:nvGrpSpPr>
        <p:grpSpPr>
          <a:xfrm flipV="1">
            <a:off x="10523912" y="3810000"/>
            <a:ext cx="182880" cy="365760"/>
            <a:chOff x="937260" y="3467100"/>
            <a:chExt cx="182880" cy="365760"/>
          </a:xfrm>
        </p:grpSpPr>
        <p:sp>
          <p:nvSpPr>
            <p:cNvPr id="162" name="Oval 161">
              <a:extLst>
                <a:ext uri="{FF2B5EF4-FFF2-40B4-BE49-F238E27FC236}">
                  <a16:creationId xmlns:a16="http://schemas.microsoft.com/office/drawing/2014/main" id="{52704998-7FC5-F75A-D19B-18FEC87AA899}"/>
                </a:ext>
              </a:extLst>
            </p:cNvPr>
            <p:cNvSpPr/>
            <p:nvPr/>
          </p:nvSpPr>
          <p:spPr>
            <a:xfrm>
              <a:off x="937260" y="355854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4AB73B15-E738-4507-B878-7D753EAE2C80}"/>
                </a:ext>
              </a:extLst>
            </p:cNvPr>
            <p:cNvCxnSpPr>
              <a:cxnSpLocks/>
            </p:cNvCxnSpPr>
            <p:nvPr/>
          </p:nvCxnSpPr>
          <p:spPr>
            <a:xfrm flipV="1">
              <a:off x="1028700" y="3467100"/>
              <a:ext cx="0" cy="36576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id="{87A4EDF4-D39C-04AC-7CFD-B44872F38BBF}"/>
              </a:ext>
            </a:extLst>
          </p:cNvPr>
          <p:cNvCxnSpPr/>
          <p:nvPr/>
        </p:nvCxnSpPr>
        <p:spPr>
          <a:xfrm>
            <a:off x="6629400" y="3657600"/>
            <a:ext cx="4480560" cy="60960"/>
          </a:xfrm>
          <a:prstGeom prst="line">
            <a:avLst/>
          </a:prstGeom>
          <a:ln w="38100"/>
        </p:spPr>
        <p:style>
          <a:lnRef idx="2">
            <a:schemeClr val="accent3">
              <a:shade val="50000"/>
            </a:schemeClr>
          </a:lnRef>
          <a:fillRef idx="1">
            <a:schemeClr val="accent3"/>
          </a:fillRef>
          <a:effectRef idx="0">
            <a:schemeClr val="accent3"/>
          </a:effectRef>
          <a:fontRef idx="minor">
            <a:schemeClr val="lt1"/>
          </a:fontRef>
        </p:style>
      </p:cxnSp>
      <p:sp>
        <p:nvSpPr>
          <p:cNvPr id="167" name="Thought Bubble: Cloud 166">
            <a:extLst>
              <a:ext uri="{FF2B5EF4-FFF2-40B4-BE49-F238E27FC236}">
                <a16:creationId xmlns:a16="http://schemas.microsoft.com/office/drawing/2014/main" id="{7326643C-E4C2-6593-0898-BED896E5270D}"/>
              </a:ext>
            </a:extLst>
          </p:cNvPr>
          <p:cNvSpPr/>
          <p:nvPr/>
        </p:nvSpPr>
        <p:spPr>
          <a:xfrm>
            <a:off x="4267200" y="2895600"/>
            <a:ext cx="1661161" cy="1374648"/>
          </a:xfrm>
          <a:prstGeom prst="cloudCallout">
            <a:avLst>
              <a:gd name="adj1" fmla="val -99277"/>
              <a:gd name="adj2" fmla="val -86251"/>
            </a:avLst>
          </a:prstGeom>
          <a:ln w="28575">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dirty="0">
                <a:solidFill>
                  <a:srgbClr val="0070C0"/>
                </a:solidFill>
                <a:latin typeface="Arial Black" panose="020B0A04020102020204" pitchFamily="34" charset="0"/>
              </a:rPr>
              <a:t>?</a:t>
            </a:r>
            <a:endParaRPr lang="en-US" b="1" dirty="0">
              <a:solidFill>
                <a:srgbClr val="0070C0"/>
              </a:solidFill>
              <a:latin typeface="Arial Black" panose="020B0A04020102020204" pitchFamily="34" charset="0"/>
            </a:endParaRPr>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44BE87E9-3E1B-621D-26F2-CE8CCE4186F7}"/>
                  </a:ext>
                </a:extLst>
              </p:cNvPr>
              <p:cNvSpPr txBox="1"/>
              <p:nvPr/>
            </p:nvSpPr>
            <p:spPr>
              <a:xfrm>
                <a:off x="304799" y="5016985"/>
                <a:ext cx="11049001" cy="1460015"/>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dirty="0">
                    <a:solidFill>
                      <a:srgbClr val="0070C0"/>
                    </a:solidFill>
                  </a:rPr>
                  <a:t>For the determination of the polarization will have to devise a scattering experiment which is spin-dependent.</a:t>
                </a:r>
              </a:p>
              <a:p>
                <a:pPr marL="285750" indent="-285750" algn="l">
                  <a:spcAft>
                    <a:spcPts val="600"/>
                  </a:spcAft>
                  <a:buFont typeface="Arial" panose="020B0604020202020204" pitchFamily="34" charset="0"/>
                  <a:buChar char="•"/>
                </a:pPr>
                <a:r>
                  <a:rPr lang="en-US" dirty="0">
                    <a:solidFill>
                      <a:srgbClr val="0070C0"/>
                    </a:solidFill>
                  </a:rPr>
                  <a:t>We will need a representative sample of scattered particles to make conclusive statements about the polarization.</a:t>
                </a:r>
              </a:p>
              <a:p>
                <a:pPr marL="285750" indent="-285750" algn="l">
                  <a:spcAft>
                    <a:spcPts val="600"/>
                  </a:spcAft>
                  <a:buFont typeface="Arial" panose="020B0604020202020204" pitchFamily="34" charset="0"/>
                  <a:buChar char="•"/>
                </a:pPr>
                <a:r>
                  <a:rPr lang="en-US" dirty="0">
                    <a:solidFill>
                      <a:srgbClr val="0070C0"/>
                    </a:solidFill>
                  </a:rPr>
                  <a:t>Only a fraction of the scattering probability will depend on the spin: </a:t>
                </a:r>
                <a14:m>
                  <m:oMath xmlns:m="http://schemas.openxmlformats.org/officeDocument/2006/math">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𝜎</m:t>
                        </m:r>
                      </m:e>
                      <m:sup>
                        <m:r>
                          <a:rPr lang="en-US" b="0"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0</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𝑠</m:t>
                        </m:r>
                      </m:sub>
                    </m:sSub>
                  </m:oMath>
                </a14:m>
                <a:endParaRPr lang="en-US" dirty="0">
                  <a:solidFill>
                    <a:srgbClr val="0070C0"/>
                  </a:solidFill>
                </a:endParaRPr>
              </a:p>
              <a:p>
                <a:pPr marL="285750" indent="-285750" algn="l">
                  <a:spcAft>
                    <a:spcPts val="600"/>
                  </a:spcAft>
                  <a:buFont typeface="Arial" panose="020B0604020202020204" pitchFamily="34" charset="0"/>
                  <a:buChar char="•"/>
                </a:pPr>
                <a:r>
                  <a:rPr lang="en-US" dirty="0">
                    <a:solidFill>
                      <a:srgbClr val="0070C0"/>
                    </a:solidFill>
                  </a:rPr>
                  <a:t>It is convenient to introduce an asymmetry: </a:t>
                </a:r>
                <a14:m>
                  <m:oMath xmlns:m="http://schemas.openxmlformats.org/officeDocument/2006/math">
                    <m:r>
                      <a:rPr lang="en-US" b="0" i="1" smtClean="0">
                        <a:solidFill>
                          <a:srgbClr val="0070C0"/>
                        </a:solidFill>
                        <a:latin typeface="Cambria Math" panose="02040503050406030204" pitchFamily="18" charset="0"/>
                      </a:rPr>
                      <m:t>𝜖</m:t>
                    </m:r>
                    <m:r>
                      <a:rPr lang="en-US" b="0" i="1" smtClean="0">
                        <a:solidFill>
                          <a:srgbClr val="0070C0"/>
                        </a:solidFill>
                        <a:latin typeface="Cambria Math" panose="02040503050406030204" pitchFamily="18" charset="0"/>
                      </a:rPr>
                      <m:t>=</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𝜎</m:t>
                        </m:r>
                      </m:e>
                      <m:sup>
                        <m:r>
                          <a:rPr lang="en-US" b="0"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𝜎</m:t>
                        </m:r>
                      </m:e>
                      <m:sup>
                        <m:r>
                          <a:rPr lang="en-US" b="0" i="1" smtClean="0">
                            <a:solidFill>
                              <a:srgbClr val="0070C0"/>
                            </a:solidFill>
                            <a:latin typeface="Cambria Math" panose="02040503050406030204" pitchFamily="18" charset="0"/>
                          </a:rPr>
                          <m:t>↓</m:t>
                        </m:r>
                      </m:sup>
                    </m:sSup>
                    <m:r>
                      <a:rPr lang="en-US" b="0" i="1" smtClean="0">
                        <a:solidFill>
                          <a:srgbClr val="0070C0"/>
                        </a:solidFill>
                        <a:latin typeface="Cambria Math" panose="02040503050406030204" pitchFamily="18" charset="0"/>
                      </a:rPr>
                      <m:t>=2</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𝜎</m:t>
                        </m:r>
                      </m:e>
                      <m:sub>
                        <m:r>
                          <a:rPr lang="en-US" b="0" i="1" smtClean="0">
                            <a:solidFill>
                              <a:srgbClr val="0070C0"/>
                            </a:solidFill>
                            <a:latin typeface="Cambria Math" panose="02040503050406030204" pitchFamily="18" charset="0"/>
                          </a:rPr>
                          <m:t>𝑠</m:t>
                        </m:r>
                      </m:sub>
                    </m:sSub>
                  </m:oMath>
                </a14:m>
                <a:endParaRPr lang="en-US" b="0" dirty="0">
                  <a:solidFill>
                    <a:srgbClr val="0070C0"/>
                  </a:solidFill>
                </a:endParaRPr>
              </a:p>
            </p:txBody>
          </p:sp>
        </mc:Choice>
        <mc:Fallback xmlns="">
          <p:sp>
            <p:nvSpPr>
              <p:cNvPr id="168" name="TextBox 167">
                <a:extLst>
                  <a:ext uri="{FF2B5EF4-FFF2-40B4-BE49-F238E27FC236}">
                    <a16:creationId xmlns:a16="http://schemas.microsoft.com/office/drawing/2014/main" id="{44BE87E9-3E1B-621D-26F2-CE8CCE4186F7}"/>
                  </a:ext>
                </a:extLst>
              </p:cNvPr>
              <p:cNvSpPr txBox="1">
                <a:spLocks noRot="1" noChangeAspect="1" noMove="1" noResize="1" noEditPoints="1" noAdjustHandles="1" noChangeArrowheads="1" noChangeShapeType="1" noTextEdit="1"/>
              </p:cNvSpPr>
              <p:nvPr/>
            </p:nvSpPr>
            <p:spPr>
              <a:xfrm>
                <a:off x="304799" y="5016985"/>
                <a:ext cx="11049001" cy="1460015"/>
              </a:xfrm>
              <a:prstGeom prst="rect">
                <a:avLst/>
              </a:prstGeom>
              <a:blipFill>
                <a:blip r:embed="rId3"/>
                <a:stretch>
                  <a:fillRect l="-331" t="-2500" r="-386" b="-5833"/>
                </a:stretch>
              </a:blipFill>
            </p:spPr>
            <p:txBody>
              <a:bodyPr/>
              <a:lstStyle/>
              <a:p>
                <a:r>
                  <a:rPr lang="en-US">
                    <a:noFill/>
                  </a:rPr>
                  <a:t> </a:t>
                </a:r>
              </a:p>
            </p:txBody>
          </p:sp>
        </mc:Fallback>
      </mc:AlternateContent>
    </p:spTree>
    <p:extLst>
      <p:ext uri="{BB962C8B-B14F-4D97-AF65-F5344CB8AC3E}">
        <p14:creationId xmlns:p14="http://schemas.microsoft.com/office/powerpoint/2010/main" val="3546061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6553200" y="3276938"/>
            <a:ext cx="3886200" cy="2895262"/>
            <a:chOff x="1371600" y="2786877"/>
            <a:chExt cx="3886200" cy="2895262"/>
          </a:xfrm>
        </p:grpSpPr>
        <p:cxnSp>
          <p:nvCxnSpPr>
            <p:cNvPr id="18" name="Straight Arrow Connector 17"/>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6" name="Straight Arrow Connector 35"/>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43" name="Parallelogram 42"/>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48" name="TextBox 47"/>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2" name="Title 1"/>
          <p:cNvSpPr>
            <a:spLocks noGrp="1"/>
          </p:cNvSpPr>
          <p:nvPr>
            <p:ph type="title"/>
          </p:nvPr>
        </p:nvSpPr>
        <p:spPr/>
        <p:txBody>
          <a:bodyPr/>
          <a:lstStyle/>
          <a:p>
            <a:r>
              <a:rPr lang="en-US" dirty="0"/>
              <a:t>The Right Frame</a:t>
            </a:r>
          </a:p>
        </p:txBody>
      </p:sp>
      <p:sp>
        <p:nvSpPr>
          <p:cNvPr id="15" name="Slide Number Placeholder 14"/>
          <p:cNvSpPr>
            <a:spLocks noGrp="1"/>
          </p:cNvSpPr>
          <p:nvPr>
            <p:ph type="sldNum" sz="quarter" idx="10"/>
          </p:nvPr>
        </p:nvSpPr>
        <p:spPr/>
        <p:txBody>
          <a:bodyPr/>
          <a:lstStyle/>
          <a:p>
            <a:fld id="{A0A6B1D2-9F4A-4487-A4FC-D9A9DF316B44}" type="slidenum">
              <a:rPr lang="en-US" smtClean="0"/>
              <a:t>34</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6358472" cy="143116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The momentum and spin direction define a coordinate system.</a:t>
                </a:r>
              </a:p>
              <a:p>
                <a:pPr lvl="1">
                  <a:spcAft>
                    <a:spcPts val="600"/>
                  </a:spcAft>
                </a:pPr>
                <a:r>
                  <a:rPr lang="en-US" dirty="0"/>
                  <a:t>Longitudinal </a:t>
                </a:r>
                <a14:m>
                  <m:oMath xmlns:m="http://schemas.openxmlformats.org/officeDocument/2006/math">
                    <m:r>
                      <a:rPr lang="en-US" b="1" i="1" dirty="0" smtClean="0">
                        <a:latin typeface="Cambria Math" panose="02040503050406030204" pitchFamily="18" charset="0"/>
                      </a:rPr>
                      <m:t>𝑳</m:t>
                    </m:r>
                  </m:oMath>
                </a14:m>
                <a:endParaRPr lang="en-US" b="1" dirty="0"/>
              </a:p>
              <a:p>
                <a:pPr lvl="1">
                  <a:spcAft>
                    <a:spcPts val="600"/>
                  </a:spcAft>
                </a:pPr>
                <a:r>
                  <a:rPr lang="en-US" dirty="0"/>
                  <a:t>Normal </a:t>
                </a:r>
                <a14:m>
                  <m:oMath xmlns:m="http://schemas.openxmlformats.org/officeDocument/2006/math">
                    <m:r>
                      <a:rPr lang="en-US" b="1" i="1" dirty="0" smtClean="0">
                        <a:latin typeface="Cambria Math" panose="02040503050406030204" pitchFamily="18" charset="0"/>
                      </a:rPr>
                      <m:t>𝑵</m:t>
                    </m:r>
                  </m:oMath>
                </a14:m>
                <a:endParaRPr lang="en-US" b="1" dirty="0"/>
              </a:p>
              <a:p>
                <a:pPr lvl="1">
                  <a:spcAft>
                    <a:spcPts val="600"/>
                  </a:spcAft>
                </a:pPr>
                <a:r>
                  <a:rPr lang="en-US" dirty="0"/>
                  <a:t>Sideways </a:t>
                </a:r>
                <a14:m>
                  <m:oMath xmlns:m="http://schemas.openxmlformats.org/officeDocument/2006/math">
                    <m:r>
                      <a:rPr lang="en-US" b="1" i="1" dirty="0" smtClean="0">
                        <a:latin typeface="Cambria Math" panose="02040503050406030204" pitchFamily="18" charset="0"/>
                      </a:rPr>
                      <m:t>𝑺</m:t>
                    </m:r>
                  </m:oMath>
                </a14:m>
                <a:endParaRPr lang="en-US" b="1" dirty="0"/>
              </a:p>
            </p:txBody>
          </p:sp>
        </mc:Choice>
        <mc:Fallback xmlns="">
          <p:sp>
            <p:nvSpPr>
              <p:cNvPr id="6" name="TextBox 5">
                <a:extLst>
                  <a:ext uri="{FF2B5EF4-FFF2-40B4-BE49-F238E27FC236}">
                    <a16:creationId xmlns:a16="http://schemas.microsoft.com/office/drawing/2014/main" id="{88DDAF59-B32D-72FD-EE4B-4A73EE150C28}"/>
                  </a:ext>
                </a:extLst>
              </p:cNvPr>
              <p:cNvSpPr txBox="1">
                <a:spLocks noRot="1" noChangeAspect="1" noMove="1" noResize="1" noEditPoints="1" noAdjustHandles="1" noChangeArrowheads="1" noChangeShapeType="1" noTextEdit="1"/>
              </p:cNvSpPr>
              <p:nvPr/>
            </p:nvSpPr>
            <p:spPr>
              <a:xfrm>
                <a:off x="609600" y="1371600"/>
                <a:ext cx="6358472" cy="1431161"/>
              </a:xfrm>
              <a:prstGeom prst="rect">
                <a:avLst/>
              </a:prstGeom>
              <a:blipFill>
                <a:blip r:embed="rId7"/>
                <a:stretch>
                  <a:fillRect l="-575" t="-2128" r="-96" b="-5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C98C355-EF39-2AA4-A123-B047318B57B3}"/>
                  </a:ext>
                </a:extLst>
              </p:cNvPr>
              <p:cNvSpPr txBox="1"/>
              <p:nvPr/>
            </p:nvSpPr>
            <p:spPr>
              <a:xfrm>
                <a:off x="6210960" y="2057400"/>
                <a:ext cx="14090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𝑺</m:t>
                      </m:r>
                      <m:r>
                        <a:rPr lang="en-US" sz="2400" b="1" i="1" smtClean="0">
                          <a:latin typeface="Cambria Math" panose="02040503050406030204" pitchFamily="18" charset="0"/>
                        </a:rPr>
                        <m:t>=</m:t>
                      </m:r>
                      <m:r>
                        <a:rPr lang="en-US" sz="2400" b="1" i="1" smtClean="0">
                          <a:latin typeface="Cambria Math" panose="02040503050406030204" pitchFamily="18" charset="0"/>
                        </a:rPr>
                        <m:t>𝑵</m:t>
                      </m:r>
                      <m:r>
                        <a:rPr lang="en-US" sz="2400" b="1" i="1" smtClean="0">
                          <a:latin typeface="Cambria Math" panose="02040503050406030204" pitchFamily="18" charset="0"/>
                        </a:rPr>
                        <m:t>×</m:t>
                      </m:r>
                      <m:r>
                        <a:rPr lang="en-US" sz="2400" b="1" i="1" smtClean="0">
                          <a:latin typeface="Cambria Math" panose="02040503050406030204" pitchFamily="18" charset="0"/>
                        </a:rPr>
                        <m:t>𝑳</m:t>
                      </m:r>
                    </m:oMath>
                  </m:oMathPara>
                </a14:m>
                <a:endParaRPr lang="en-US" sz="2400" b="1" dirty="0"/>
              </a:p>
            </p:txBody>
          </p:sp>
        </mc:Choice>
        <mc:Fallback xmlns="">
          <p:sp>
            <p:nvSpPr>
              <p:cNvPr id="9" name="TextBox 8">
                <a:extLst>
                  <a:ext uri="{FF2B5EF4-FFF2-40B4-BE49-F238E27FC236}">
                    <a16:creationId xmlns:a16="http://schemas.microsoft.com/office/drawing/2014/main" id="{BC98C355-EF39-2AA4-A123-B047318B57B3}"/>
                  </a:ext>
                </a:extLst>
              </p:cNvPr>
              <p:cNvSpPr txBox="1">
                <a:spLocks noRot="1" noChangeAspect="1" noMove="1" noResize="1" noEditPoints="1" noAdjustHandles="1" noChangeArrowheads="1" noChangeShapeType="1" noTextEdit="1"/>
              </p:cNvSpPr>
              <p:nvPr/>
            </p:nvSpPr>
            <p:spPr>
              <a:xfrm>
                <a:off x="6210960" y="2057400"/>
                <a:ext cx="1409040" cy="369332"/>
              </a:xfrm>
              <a:prstGeom prst="rect">
                <a:avLst/>
              </a:prstGeom>
              <a:blipFill>
                <a:blip r:embed="rId8"/>
                <a:stretch>
                  <a:fillRect l="-4762" r="-432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A896AC3-635E-2C04-B061-B27120F92FB1}"/>
                  </a:ext>
                </a:extLst>
              </p:cNvPr>
              <p:cNvSpPr txBox="1"/>
              <p:nvPr/>
            </p:nvSpPr>
            <p:spPr>
              <a:xfrm>
                <a:off x="2209800" y="3733800"/>
                <a:ext cx="3258071" cy="1121204"/>
              </a:xfrm>
              <a:prstGeom prst="rect">
                <a:avLst/>
              </a:prstGeom>
              <a:noFill/>
              <a:ln>
                <a:solidFill>
                  <a:srgbClr val="C00000"/>
                </a:solidFill>
              </a:ln>
              <a:effectLst/>
            </p:spPr>
            <p:style>
              <a:lnRef idx="1">
                <a:schemeClr val="accent2"/>
              </a:lnRef>
              <a:fillRef idx="3">
                <a:schemeClr val="accent2"/>
              </a:fillRef>
              <a:effectRef idx="2">
                <a:schemeClr val="accent2"/>
              </a:effectRef>
              <a:fontRef idx="minor">
                <a:schemeClr val="lt1"/>
              </a:fontRef>
            </p:style>
            <p:txBody>
              <a:bodyPr wrap="none" lIns="182880" tIns="182880" rIns="182880" bIns="18288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70C0"/>
                          </a:solidFill>
                          <a:latin typeface="Cambria Math"/>
                          <a:ea typeface="Cambria Math"/>
                        </a:rPr>
                        <m:t>𝜀</m:t>
                      </m:r>
                      <m:r>
                        <a:rPr lang="en-US" sz="2400" i="1" smtClean="0">
                          <a:solidFill>
                            <a:srgbClr val="0070C0"/>
                          </a:solidFill>
                          <a:latin typeface="Cambria Math"/>
                          <a:ea typeface="Cambria Math"/>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a:rPr>
                            <m:t>𝐴</m:t>
                          </m:r>
                        </m:e>
                        <m:sub>
                          <m:r>
                            <a:rPr lang="en-US" sz="2400" i="1">
                              <a:solidFill>
                                <a:srgbClr val="C00000"/>
                              </a:solidFill>
                              <a:latin typeface="Cambria Math"/>
                            </a:rPr>
                            <m:t>𝑁</m:t>
                          </m:r>
                        </m:sub>
                      </m:sSub>
                      <m:r>
                        <a:rPr lang="en-US" sz="2400" i="1">
                          <a:solidFill>
                            <a:srgbClr val="C00000"/>
                          </a:solidFill>
                          <a:latin typeface="Cambria Math"/>
                          <a:ea typeface="Cambria Math"/>
                        </a:rPr>
                        <m:t>∙</m:t>
                      </m:r>
                      <m:r>
                        <a:rPr lang="en-US" sz="2400" i="1" smtClean="0">
                          <a:solidFill>
                            <a:srgbClr val="00B050"/>
                          </a:solidFill>
                          <a:latin typeface="Cambria Math"/>
                          <a:ea typeface="Cambria Math"/>
                        </a:rPr>
                        <m:t>𝑃</m:t>
                      </m:r>
                      <m:r>
                        <a:rPr lang="en-US" sz="2400" i="1" smtClean="0">
                          <a:solidFill>
                            <a:srgbClr val="0070C0"/>
                          </a:solidFill>
                          <a:latin typeface="Cambria Math"/>
                          <a:ea typeface="Cambria Math"/>
                        </a:rPr>
                        <m:t>=</m:t>
                      </m:r>
                      <m:f>
                        <m:fPr>
                          <m:ctrlPr>
                            <a:rPr lang="en-US" sz="2400" i="1">
                              <a:solidFill>
                                <a:srgbClr val="0070C0"/>
                              </a:solidFill>
                              <a:latin typeface="Cambria Math" panose="02040503050406030204" pitchFamily="18" charset="0"/>
                              <a:ea typeface="Cambria Math"/>
                            </a:rPr>
                          </m:ctrlPr>
                        </m:fPr>
                        <m:num>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𝐿</m:t>
                              </m:r>
                            </m:sub>
                          </m:sSub>
                          <m:r>
                            <a:rPr lang="en-US" sz="2400" i="1">
                              <a:solidFill>
                                <a:srgbClr val="0070C0"/>
                              </a:solidFill>
                              <a:latin typeface="Cambria Math"/>
                              <a:ea typeface="Cambria Math"/>
                            </a:rPr>
                            <m:t>−</m:t>
                          </m:r>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𝑅</m:t>
                              </m:r>
                            </m:sub>
                          </m:sSub>
                        </m:num>
                        <m:den>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𝐿</m:t>
                              </m:r>
                            </m:sub>
                          </m:sSub>
                          <m:r>
                            <a:rPr lang="en-US" sz="2400" i="1">
                              <a:solidFill>
                                <a:srgbClr val="0070C0"/>
                              </a:solidFill>
                              <a:latin typeface="Cambria Math"/>
                              <a:ea typeface="Cambria Math"/>
                            </a:rPr>
                            <m:t>+</m:t>
                          </m:r>
                          <m:sSub>
                            <m:sSubPr>
                              <m:ctrlPr>
                                <a:rPr lang="en-US" sz="2400" i="1">
                                  <a:solidFill>
                                    <a:srgbClr val="0070C0"/>
                                  </a:solidFill>
                                  <a:latin typeface="Cambria Math" panose="02040503050406030204" pitchFamily="18" charset="0"/>
                                  <a:ea typeface="Cambria Math"/>
                                </a:rPr>
                              </m:ctrlPr>
                            </m:sSubPr>
                            <m:e>
                              <m:r>
                                <a:rPr lang="en-US" sz="2400" i="1">
                                  <a:solidFill>
                                    <a:srgbClr val="0070C0"/>
                                  </a:solidFill>
                                  <a:latin typeface="Cambria Math"/>
                                  <a:ea typeface="Cambria Math"/>
                                </a:rPr>
                                <m:t>𝑁</m:t>
                              </m:r>
                            </m:e>
                            <m:sub>
                              <m:r>
                                <a:rPr lang="en-US" sz="2400" i="1">
                                  <a:solidFill>
                                    <a:srgbClr val="0070C0"/>
                                  </a:solidFill>
                                  <a:latin typeface="Cambria Math"/>
                                  <a:ea typeface="Cambria Math"/>
                                </a:rPr>
                                <m:t>𝑅</m:t>
                              </m:r>
                            </m:sub>
                          </m:sSub>
                        </m:den>
                      </m:f>
                    </m:oMath>
                  </m:oMathPara>
                </a14:m>
                <a:endParaRPr lang="en-US" sz="2400" dirty="0">
                  <a:solidFill>
                    <a:srgbClr val="C00000"/>
                  </a:solidFill>
                </a:endParaRPr>
              </a:p>
            </p:txBody>
          </p:sp>
        </mc:Choice>
        <mc:Fallback xmlns="">
          <p:sp>
            <p:nvSpPr>
              <p:cNvPr id="54" name="TextBox 53">
                <a:extLst>
                  <a:ext uri="{FF2B5EF4-FFF2-40B4-BE49-F238E27FC236}">
                    <a16:creationId xmlns:a16="http://schemas.microsoft.com/office/drawing/2014/main" id="{3A896AC3-635E-2C04-B061-B27120F92FB1}"/>
                  </a:ext>
                </a:extLst>
              </p:cNvPr>
              <p:cNvSpPr txBox="1">
                <a:spLocks noRot="1" noChangeAspect="1" noMove="1" noResize="1" noEditPoints="1" noAdjustHandles="1" noChangeArrowheads="1" noChangeShapeType="1" noTextEdit="1"/>
              </p:cNvSpPr>
              <p:nvPr/>
            </p:nvSpPr>
            <p:spPr>
              <a:xfrm>
                <a:off x="2209800" y="3733800"/>
                <a:ext cx="3258071" cy="1121204"/>
              </a:xfrm>
              <a:prstGeom prst="rect">
                <a:avLst/>
              </a:prstGeom>
              <a:blipFill>
                <a:blip r:embed="rId9"/>
                <a:stretch>
                  <a:fillRect/>
                </a:stretch>
              </a:blipFill>
              <a:ln>
                <a:solidFill>
                  <a:srgbClr val="C00000"/>
                </a:solidFill>
              </a:ln>
              <a:effectLst/>
            </p:spPr>
            <p:txBody>
              <a:bodyPr/>
              <a:lstStyle/>
              <a:p>
                <a:r>
                  <a:rPr lang="en-US">
                    <a:noFill/>
                  </a:rPr>
                  <a:t> </a:t>
                </a:r>
              </a:p>
            </p:txBody>
          </p:sp>
        </mc:Fallback>
      </mc:AlternateContent>
      <p:sp>
        <p:nvSpPr>
          <p:cNvPr id="10" name="TextBox 9">
            <a:extLst>
              <a:ext uri="{FF2B5EF4-FFF2-40B4-BE49-F238E27FC236}">
                <a16:creationId xmlns:a16="http://schemas.microsoft.com/office/drawing/2014/main" id="{681B7566-3C6B-80A6-A1B4-C61BA8411699}"/>
              </a:ext>
            </a:extLst>
          </p:cNvPr>
          <p:cNvSpPr txBox="1"/>
          <p:nvPr/>
        </p:nvSpPr>
        <p:spPr>
          <a:xfrm>
            <a:off x="3258071" y="5083604"/>
            <a:ext cx="1813189" cy="307777"/>
          </a:xfrm>
          <a:prstGeom prst="rect">
            <a:avLst/>
          </a:prstGeom>
          <a:noFill/>
        </p:spPr>
        <p:txBody>
          <a:bodyPr wrap="none" rtlCol="0">
            <a:spAutoFit/>
          </a:bodyPr>
          <a:lstStyle/>
          <a:p>
            <a:r>
              <a:rPr lang="en-US" sz="1400" dirty="0"/>
              <a:t>refers to the projectile</a:t>
            </a:r>
          </a:p>
        </p:txBody>
      </p:sp>
      <p:cxnSp>
        <p:nvCxnSpPr>
          <p:cNvPr id="12" name="Straight Arrow Connector 11">
            <a:extLst>
              <a:ext uri="{FF2B5EF4-FFF2-40B4-BE49-F238E27FC236}">
                <a16:creationId xmlns:a16="http://schemas.microsoft.com/office/drawing/2014/main" id="{A7111FD8-3655-B28F-BC14-10DFFFA7BC7D}"/>
              </a:ext>
            </a:extLst>
          </p:cNvPr>
          <p:cNvCxnSpPr/>
          <p:nvPr/>
        </p:nvCxnSpPr>
        <p:spPr>
          <a:xfrm flipV="1">
            <a:off x="3258071" y="4626404"/>
            <a:ext cx="0" cy="731520"/>
          </a:xfrm>
          <a:prstGeom prst="straightConnector1">
            <a:avLst/>
          </a:prstGeom>
          <a:ln>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31D82A-0349-6B4C-E176-E20A61280B6A}"/>
                  </a:ext>
                </a:extLst>
              </p:cNvPr>
              <p:cNvSpPr txBox="1"/>
              <p:nvPr/>
            </p:nvSpPr>
            <p:spPr>
              <a:xfrm>
                <a:off x="466230" y="5658660"/>
                <a:ext cx="2276970" cy="894540"/>
              </a:xfrm>
              <a:prstGeom prst="rect">
                <a:avLst/>
              </a:prstGeom>
              <a:noFill/>
            </p:spPr>
            <p:txBody>
              <a:bodyPr wrap="none" rtlCol="0">
                <a:spAutoFit/>
              </a:bodyPr>
              <a:lstStyle/>
              <a:p>
                <a:pPr>
                  <a:spcAft>
                    <a:spcPts val="600"/>
                  </a:spcAft>
                </a:pPr>
                <a:r>
                  <a:rPr lang="en-US" dirty="0"/>
                  <a:t>Analyzing power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𝐴</m:t>
                        </m:r>
                      </m:e>
                      <m:sub>
                        <m:r>
                          <a:rPr lang="en-US" i="1" dirty="0" smtClean="0">
                            <a:latin typeface="Cambria Math" panose="02040503050406030204" pitchFamily="18" charset="0"/>
                          </a:rPr>
                          <m:t>𝑁</m:t>
                        </m:r>
                      </m:sub>
                    </m:sSub>
                  </m:oMath>
                </a14:m>
                <a:endParaRPr lang="en-US" dirty="0"/>
              </a:p>
              <a:p>
                <a:pPr>
                  <a:spcAft>
                    <a:spcPts val="600"/>
                  </a:spcAft>
                </a:pPr>
                <a:r>
                  <a:rPr lang="en-US" dirty="0"/>
                  <a:t>Polarization </a:t>
                </a:r>
                <a14:m>
                  <m:oMath xmlns:m="http://schemas.openxmlformats.org/officeDocument/2006/math">
                    <m:r>
                      <a:rPr lang="en-US" sz="1800" i="1" smtClean="0">
                        <a:solidFill>
                          <a:srgbClr val="002060"/>
                        </a:solidFill>
                        <a:latin typeface="Cambria Math"/>
                      </a:rPr>
                      <m:t>𝑃</m:t>
                    </m:r>
                    <m:r>
                      <a:rPr lang="en-US" sz="1800" i="1">
                        <a:solidFill>
                          <a:srgbClr val="002060"/>
                        </a:solidFill>
                        <a:latin typeface="Cambria Math"/>
                        <a:ea typeface="Cambria Math"/>
                      </a:rPr>
                      <m:t>=</m:t>
                    </m:r>
                    <m:f>
                      <m:fPr>
                        <m:ctrlPr>
                          <a:rPr lang="en-US" sz="1800" i="1">
                            <a:solidFill>
                              <a:srgbClr val="002060"/>
                            </a:solidFill>
                            <a:latin typeface="Cambria Math" panose="02040503050406030204" pitchFamily="18" charset="0"/>
                            <a:ea typeface="Cambria Math"/>
                          </a:rPr>
                        </m:ctrlPr>
                      </m:fPr>
                      <m:num>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r>
                          <a:rPr lang="en-US" sz="1800" i="1">
                            <a:solidFill>
                              <a:srgbClr val="002060"/>
                            </a:solidFill>
                            <a:latin typeface="Cambria Math"/>
                            <a:ea typeface="Cambria Math"/>
                          </a:rPr>
                          <m:t>−</m:t>
                        </m:r>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num>
                      <m:den>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r>
                          <a:rPr lang="en-US" sz="1800" i="1">
                            <a:solidFill>
                              <a:srgbClr val="002060"/>
                            </a:solidFill>
                            <a:latin typeface="Cambria Math"/>
                            <a:ea typeface="Cambria Math"/>
                          </a:rPr>
                          <m:t>+</m:t>
                        </m:r>
                        <m:sSup>
                          <m:sSupPr>
                            <m:ctrlPr>
                              <a:rPr lang="en-US" sz="1800" i="1">
                                <a:solidFill>
                                  <a:srgbClr val="002060"/>
                                </a:solidFill>
                                <a:latin typeface="Cambria Math" panose="02040503050406030204" pitchFamily="18" charset="0"/>
                                <a:ea typeface="Cambria Math"/>
                              </a:rPr>
                            </m:ctrlPr>
                          </m:sSupPr>
                          <m:e>
                            <m:r>
                              <a:rPr lang="en-US" sz="1800" i="1">
                                <a:solidFill>
                                  <a:srgbClr val="002060"/>
                                </a:solidFill>
                                <a:latin typeface="Cambria Math"/>
                                <a:ea typeface="Cambria Math"/>
                              </a:rPr>
                              <m:t>𝑛</m:t>
                            </m:r>
                          </m:e>
                          <m:sup>
                            <m:r>
                              <a:rPr lang="en-US" sz="1800" i="1">
                                <a:solidFill>
                                  <a:srgbClr val="002060"/>
                                </a:solidFill>
                                <a:latin typeface="Cambria Math"/>
                                <a:ea typeface="Cambria Math"/>
                              </a:rPr>
                              <m:t>↓</m:t>
                            </m:r>
                          </m:sup>
                        </m:sSup>
                      </m:den>
                    </m:f>
                  </m:oMath>
                </a14:m>
                <a:endParaRPr lang="en-US" dirty="0"/>
              </a:p>
            </p:txBody>
          </p:sp>
        </mc:Choice>
        <mc:Fallback xmlns="">
          <p:sp>
            <p:nvSpPr>
              <p:cNvPr id="13" name="TextBox 12">
                <a:extLst>
                  <a:ext uri="{FF2B5EF4-FFF2-40B4-BE49-F238E27FC236}">
                    <a16:creationId xmlns:a16="http://schemas.microsoft.com/office/drawing/2014/main" id="{8431D82A-0349-6B4C-E176-E20A61280B6A}"/>
                  </a:ext>
                </a:extLst>
              </p:cNvPr>
              <p:cNvSpPr txBox="1">
                <a:spLocks noRot="1" noChangeAspect="1" noMove="1" noResize="1" noEditPoints="1" noAdjustHandles="1" noChangeArrowheads="1" noChangeShapeType="1" noTextEdit="1"/>
              </p:cNvSpPr>
              <p:nvPr/>
            </p:nvSpPr>
            <p:spPr>
              <a:xfrm>
                <a:off x="466230" y="5658660"/>
                <a:ext cx="2276970" cy="894540"/>
              </a:xfrm>
              <a:prstGeom prst="rect">
                <a:avLst/>
              </a:prstGeom>
              <a:blipFill>
                <a:blip r:embed="rId10"/>
                <a:stretch>
                  <a:fillRect l="-2139" t="-3401" b="-3401"/>
                </a:stretch>
              </a:blipFill>
            </p:spPr>
            <p:txBody>
              <a:bodyPr/>
              <a:lstStyle/>
              <a:p>
                <a:r>
                  <a:rPr lang="en-US">
                    <a:noFill/>
                  </a:rPr>
                  <a:t> </a:t>
                </a:r>
              </a:p>
            </p:txBody>
          </p:sp>
        </mc:Fallback>
      </mc:AlternateContent>
      <p:pic>
        <p:nvPicPr>
          <p:cNvPr id="7170" name="Picture 2">
            <a:extLst>
              <a:ext uri="{FF2B5EF4-FFF2-40B4-BE49-F238E27FC236}">
                <a16:creationId xmlns:a16="http://schemas.microsoft.com/office/drawing/2014/main" id="{22FD5B70-0366-71B7-7152-45F93633D7A6}"/>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10637041" y="4937760"/>
            <a:ext cx="1402559" cy="192024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424F2DCC-DB66-F93C-219A-4D1A007D9E65}"/>
              </a:ext>
            </a:extLst>
          </p:cNvPr>
          <p:cNvSpPr txBox="1"/>
          <p:nvPr/>
        </p:nvSpPr>
        <p:spPr>
          <a:xfrm>
            <a:off x="8468185"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74" name="Straight Arrow Connector 73">
            <a:extLst>
              <a:ext uri="{FF2B5EF4-FFF2-40B4-BE49-F238E27FC236}">
                <a16:creationId xmlns:a16="http://schemas.microsoft.com/office/drawing/2014/main" id="{8EA05F45-D022-E97E-7C92-8D5BA9C6E27F}"/>
              </a:ext>
            </a:extLst>
          </p:cNvPr>
          <p:cNvCxnSpPr/>
          <p:nvPr/>
        </p:nvCxnSpPr>
        <p:spPr>
          <a:xfrm flipH="1" flipV="1">
            <a:off x="8013253"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Polarized Observables</a:t>
            </a:r>
          </a:p>
        </p:txBody>
      </p:sp>
      <p:sp>
        <p:nvSpPr>
          <p:cNvPr id="15" name="Slide Number Placeholder 14"/>
          <p:cNvSpPr>
            <a:spLocks noGrp="1"/>
          </p:cNvSpPr>
          <p:nvPr>
            <p:ph type="sldNum" sz="quarter" idx="10"/>
          </p:nvPr>
        </p:nvSpPr>
        <p:spPr/>
        <p:txBody>
          <a:bodyPr/>
          <a:lstStyle/>
          <a:p>
            <a:fld id="{A0A6B1D2-9F4A-4487-A4FC-D9A9DF316B44}" type="slidenum">
              <a:rPr lang="en-US" smtClean="0"/>
              <a:t>35</a:t>
            </a:fld>
            <a:endParaRPr lang="en-US"/>
          </a:p>
        </p:txBody>
      </p:sp>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9494972" cy="72327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Elastic scattering obeys parity conservation and time invariance.</a:t>
            </a:r>
          </a:p>
          <a:p>
            <a:pPr marL="285750" indent="-285750">
              <a:spcAft>
                <a:spcPts val="600"/>
              </a:spcAft>
              <a:buFont typeface="Arial" panose="020B0604020202020204" pitchFamily="34" charset="0"/>
              <a:buChar char="•"/>
            </a:pPr>
            <a:r>
              <a:rPr lang="en-US" dirty="0"/>
              <a:t>The collision is symmetric (in the center-of-mass frame), recoil and </a:t>
            </a:r>
            <a:r>
              <a:rPr lang="en-US" dirty="0" err="1"/>
              <a:t>ejectile</a:t>
            </a:r>
            <a:r>
              <a:rPr lang="en-US" dirty="0"/>
              <a:t> are indistinguishable.</a:t>
            </a:r>
          </a:p>
        </p:txBody>
      </p:sp>
      <p:sp>
        <p:nvSpPr>
          <p:cNvPr id="31" name="Text Box 12">
            <a:extLst>
              <a:ext uri="{FF2B5EF4-FFF2-40B4-BE49-F238E27FC236}">
                <a16:creationId xmlns:a16="http://schemas.microsoft.com/office/drawing/2014/main" id="{4964A614-595A-1AB6-CC6D-3709D58CE747}"/>
              </a:ext>
            </a:extLst>
          </p:cNvPr>
          <p:cNvSpPr txBox="1">
            <a:spLocks noChangeArrowheads="1"/>
          </p:cNvSpPr>
          <p:nvPr/>
        </p:nvSpPr>
        <p:spPr bwMode="auto">
          <a:xfrm>
            <a:off x="6454084" y="6400800"/>
            <a:ext cx="53569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50000"/>
              </a:spcBef>
            </a:pPr>
            <a:r>
              <a:rPr lang="en-US" altLang="en-US" sz="1600" dirty="0">
                <a:solidFill>
                  <a:srgbClr val="00B050"/>
                </a:solidFill>
                <a:sym typeface="Symbol" panose="05050102010706020507" pitchFamily="18" charset="2"/>
              </a:rPr>
              <a:t>  </a:t>
            </a:r>
            <a:r>
              <a:rPr lang="en-US" altLang="en-US" sz="1600" dirty="0">
                <a:solidFill>
                  <a:srgbClr val="00B050"/>
                </a:solidFill>
              </a:rPr>
              <a:t>4</a:t>
            </a:r>
            <a:r>
              <a:rPr lang="en-US" altLang="en-US" sz="1600" baseline="30000" dirty="0">
                <a:solidFill>
                  <a:srgbClr val="00B050"/>
                </a:solidFill>
              </a:rPr>
              <a:t>4</a:t>
            </a:r>
            <a:r>
              <a:rPr lang="en-US" altLang="en-US" sz="1600" dirty="0">
                <a:solidFill>
                  <a:srgbClr val="00B050"/>
                </a:solidFill>
              </a:rPr>
              <a:t>=256 possible Observables (25 independent parameters)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B1CA543-0D52-9735-3A97-E37CFE0F24B8}"/>
                  </a:ext>
                </a:extLst>
              </p:cNvPr>
              <p:cNvSpPr txBox="1"/>
              <p:nvPr/>
            </p:nvSpPr>
            <p:spPr>
              <a:xfrm>
                <a:off x="525371" y="2672551"/>
                <a:ext cx="1728871"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𝑓</m:t>
                          </m:r>
                        </m:sub>
                      </m:sSub>
                      <m:r>
                        <a:rPr lang="en-US" sz="2400" b="0" i="1" smtClean="0">
                          <a:latin typeface="Cambria Math" panose="02040503050406030204" pitchFamily="18" charset="0"/>
                        </a:rPr>
                        <m:t>=</m:t>
                      </m:r>
                      <m:r>
                        <a:rPr lang="en-US" sz="2400" b="1" i="1" smtClean="0">
                          <a:latin typeface="Cambria Math" panose="02040503050406030204" pitchFamily="18" charset="0"/>
                        </a:rPr>
                        <m:t>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𝑖</m:t>
                          </m:r>
                        </m:sub>
                      </m:sSub>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𝑴</m:t>
                          </m:r>
                        </m:e>
                        <m:sup>
                          <m:r>
                            <a:rPr lang="en-US" sz="2400" b="1" i="1" smtClean="0">
                              <a:latin typeface="Cambria Math" panose="02040503050406030204" pitchFamily="18" charset="0"/>
                            </a:rPr>
                            <m:t>∗</m:t>
                          </m:r>
                        </m:sup>
                      </m:sSup>
                    </m:oMath>
                  </m:oMathPara>
                </a14:m>
                <a:endParaRPr lang="en-US" sz="2400" b="1" dirty="0"/>
              </a:p>
            </p:txBody>
          </p:sp>
        </mc:Choice>
        <mc:Fallback xmlns="">
          <p:sp>
            <p:nvSpPr>
              <p:cNvPr id="3" name="TextBox 2">
                <a:extLst>
                  <a:ext uri="{FF2B5EF4-FFF2-40B4-BE49-F238E27FC236}">
                    <a16:creationId xmlns:a16="http://schemas.microsoft.com/office/drawing/2014/main" id="{CB1CA543-0D52-9735-3A97-E37CFE0F24B8}"/>
                  </a:ext>
                </a:extLst>
              </p:cNvPr>
              <p:cNvSpPr txBox="1">
                <a:spLocks noRot="1" noChangeAspect="1" noMove="1" noResize="1" noEditPoints="1" noAdjustHandles="1" noChangeArrowheads="1" noChangeShapeType="1" noTextEdit="1"/>
              </p:cNvSpPr>
              <p:nvPr/>
            </p:nvSpPr>
            <p:spPr>
              <a:xfrm>
                <a:off x="525371" y="2672551"/>
                <a:ext cx="1728871" cy="398955"/>
              </a:xfrm>
              <a:prstGeom prst="rect">
                <a:avLst/>
              </a:prstGeom>
              <a:blipFill>
                <a:blip r:embed="rId3"/>
                <a:stretch>
                  <a:fillRect l="-3873"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64A47A-5367-92C6-5FF0-8D4EDFE15B3D}"/>
                  </a:ext>
                </a:extLst>
              </p:cNvPr>
              <p:cNvSpPr txBox="1"/>
              <p:nvPr/>
            </p:nvSpPr>
            <p:spPr>
              <a:xfrm>
                <a:off x="3069477" y="2599189"/>
                <a:ext cx="1507336" cy="597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𝜌</m:t>
                      </m:r>
                      <m:r>
                        <a:rPr lang="en-US" sz="1600" b="0" i="1" smtClean="0">
                          <a:latin typeface="Cambria Math" panose="02040503050406030204" pitchFamily="18" charset="0"/>
                        </a:rPr>
                        <m:t>=</m:t>
                      </m:r>
                      <m:nary>
                        <m:naryPr>
                          <m:chr m:val="∑"/>
                          <m:supHide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𝑛</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𝑛</m:t>
                              </m:r>
                            </m:sub>
                          </m:sSub>
                        </m:e>
                      </m:nary>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𝑛</m:t>
                          </m:r>
                        </m:e>
                      </m:d>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𝑛</m:t>
                          </m:r>
                        </m:e>
                      </m:d>
                      <m:r>
                        <a:rPr lang="en-US" sz="1600" b="0" i="1" smtClean="0">
                          <a:latin typeface="Cambria Math" panose="02040503050406030204" pitchFamily="18" charset="0"/>
                        </a:rPr>
                        <m:t>|</m:t>
                      </m:r>
                    </m:oMath>
                  </m:oMathPara>
                </a14:m>
                <a:endParaRPr lang="en-US" sz="1600" dirty="0"/>
              </a:p>
            </p:txBody>
          </p:sp>
        </mc:Choice>
        <mc:Fallback xmlns="">
          <p:sp>
            <p:nvSpPr>
              <p:cNvPr id="5" name="TextBox 4">
                <a:extLst>
                  <a:ext uri="{FF2B5EF4-FFF2-40B4-BE49-F238E27FC236}">
                    <a16:creationId xmlns:a16="http://schemas.microsoft.com/office/drawing/2014/main" id="{B564A47A-5367-92C6-5FF0-8D4EDFE15B3D}"/>
                  </a:ext>
                </a:extLst>
              </p:cNvPr>
              <p:cNvSpPr txBox="1">
                <a:spLocks noRot="1" noChangeAspect="1" noMove="1" noResize="1" noEditPoints="1" noAdjustHandles="1" noChangeArrowheads="1" noChangeShapeType="1" noTextEdit="1"/>
              </p:cNvSpPr>
              <p:nvPr/>
            </p:nvSpPr>
            <p:spPr>
              <a:xfrm>
                <a:off x="3069477" y="2599189"/>
                <a:ext cx="1507336" cy="59747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C72D8C6-E0C4-A692-EA6D-9C06677835D6}"/>
                  </a:ext>
                </a:extLst>
              </p:cNvPr>
              <p:cNvSpPr txBox="1"/>
              <p:nvPr/>
            </p:nvSpPr>
            <p:spPr>
              <a:xfrm>
                <a:off x="3048000" y="3434231"/>
                <a:ext cx="1914049"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𝑏𝑒𝑎𝑚</m:t>
                          </m:r>
                        </m:sub>
                      </m:sSub>
                      <m:r>
                        <a:rPr lang="en-US" sz="1600" i="1">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𝜌</m:t>
                          </m:r>
                        </m:e>
                        <m:sub>
                          <m:r>
                            <a:rPr lang="en-US" sz="1600" b="0" i="1" smtClean="0">
                              <a:latin typeface="Cambria Math" panose="02040503050406030204" pitchFamily="18" charset="0"/>
                              <a:ea typeface="Cambria Math" panose="02040503050406030204" pitchFamily="18" charset="0"/>
                            </a:rPr>
                            <m:t>𝑡𝑎𝑟𝑔𝑒𝑡</m:t>
                          </m:r>
                        </m:sub>
                      </m:sSub>
                    </m:oMath>
                  </m:oMathPara>
                </a14:m>
                <a:endParaRPr lang="en-US" sz="1600" dirty="0"/>
              </a:p>
            </p:txBody>
          </p:sp>
        </mc:Choice>
        <mc:Fallback xmlns="">
          <p:sp>
            <p:nvSpPr>
              <p:cNvPr id="7" name="TextBox 6">
                <a:extLst>
                  <a:ext uri="{FF2B5EF4-FFF2-40B4-BE49-F238E27FC236}">
                    <a16:creationId xmlns:a16="http://schemas.microsoft.com/office/drawing/2014/main" id="{DC72D8C6-E0C4-A692-EA6D-9C06677835D6}"/>
                  </a:ext>
                </a:extLst>
              </p:cNvPr>
              <p:cNvSpPr txBox="1">
                <a:spLocks noRot="1" noChangeAspect="1" noMove="1" noResize="1" noEditPoints="1" noAdjustHandles="1" noChangeArrowheads="1" noChangeShapeType="1" noTextEdit="1"/>
              </p:cNvSpPr>
              <p:nvPr/>
            </p:nvSpPr>
            <p:spPr>
              <a:xfrm>
                <a:off x="3048000" y="3434231"/>
                <a:ext cx="1914049" cy="266227"/>
              </a:xfrm>
              <a:prstGeom prst="rect">
                <a:avLst/>
              </a:prstGeom>
              <a:blipFill>
                <a:blip r:embed="rId5"/>
                <a:stretch>
                  <a:fillRect l="-2229" r="-95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C8BF6C-CE55-29CC-D8AA-DFD80D9B4106}"/>
                  </a:ext>
                </a:extLst>
              </p:cNvPr>
              <p:cNvSpPr txBox="1"/>
              <p:nvPr/>
            </p:nvSpPr>
            <p:spPr>
              <a:xfrm>
                <a:off x="525371" y="5022477"/>
                <a:ext cx="5698932" cy="616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0000</m:t>
                          </m:r>
                        </m:sub>
                      </m:sSub>
                      <m:r>
                        <a:rPr lang="en-US" sz="1600" b="0" i="1" smtClean="0">
                          <a:latin typeface="Cambria Math" panose="02040503050406030204" pitchFamily="18" charset="0"/>
                        </a:rPr>
                        <m:t>+</m:t>
                      </m:r>
                      <m:nary>
                        <m:naryPr>
                          <m:chr m:val="∑"/>
                          <m:supHide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𝑛</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𝑛</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00</m:t>
                              </m:r>
                              <m:r>
                                <a:rPr lang="en-US" sz="1600" b="0" i="1" smtClean="0">
                                  <a:latin typeface="Cambria Math" panose="02040503050406030204" pitchFamily="18" charset="0"/>
                                </a:rPr>
                                <m:t>𝑛</m:t>
                              </m:r>
                              <m:r>
                                <a:rPr lang="en-US" sz="1600" b="0" i="1" smtClean="0">
                                  <a:latin typeface="Cambria Math" panose="02040503050406030204" pitchFamily="18" charset="0"/>
                                </a:rPr>
                                <m:t>0</m:t>
                              </m:r>
                            </m:sub>
                          </m:sSub>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000</m:t>
                              </m:r>
                              <m:r>
                                <a:rPr lang="en-US" sz="1600" i="1">
                                  <a:latin typeface="Cambria Math" panose="02040503050406030204" pitchFamily="18" charset="0"/>
                                </a:rPr>
                                <m:t>𝑚</m:t>
                              </m:r>
                            </m:sub>
                          </m:sSub>
                          <m:r>
                            <a:rPr lang="en-US" sz="1600" i="1">
                              <a:latin typeface="Cambria Math" panose="02040503050406030204" pitchFamily="18" charset="0"/>
                            </a:rPr>
                            <m:t> </m:t>
                          </m:r>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r>
                            <a:rPr lang="en-US" sz="1600" i="1">
                              <a:latin typeface="Cambria Math" panose="02040503050406030204" pitchFamily="18" charset="0"/>
                            </a:rPr>
                            <m:t>,</m:t>
                          </m:r>
                          <m:r>
                            <a:rPr lang="en-US" sz="1600" i="1">
                              <a:latin typeface="Cambria Math" panose="02040503050406030204" pitchFamily="18" charset="0"/>
                            </a:rPr>
                            <m:t>𝑛</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00</m:t>
                              </m:r>
                              <m:r>
                                <a:rPr lang="en-US" sz="1600" i="1">
                                  <a:latin typeface="Cambria Math" panose="02040503050406030204" pitchFamily="18" charset="0"/>
                                </a:rPr>
                                <m:t>𝑛𝑚</m:t>
                              </m:r>
                            </m:sub>
                          </m:sSub>
                        </m:e>
                      </m:nary>
                      <m:r>
                        <a:rPr lang="en-US" sz="1600" b="0" i="1" smtClean="0">
                          <a:latin typeface="Cambria Math" panose="02040503050406030204" pitchFamily="18" charset="0"/>
                        </a:rPr>
                        <m:t>+… </m:t>
                      </m:r>
                    </m:oMath>
                  </m:oMathPara>
                </a14:m>
                <a:endParaRPr lang="en-US" sz="1600" dirty="0"/>
              </a:p>
            </p:txBody>
          </p:sp>
        </mc:Choice>
        <mc:Fallback xmlns="">
          <p:sp>
            <p:nvSpPr>
              <p:cNvPr id="11" name="TextBox 10">
                <a:extLst>
                  <a:ext uri="{FF2B5EF4-FFF2-40B4-BE49-F238E27FC236}">
                    <a16:creationId xmlns:a16="http://schemas.microsoft.com/office/drawing/2014/main" id="{FFC8BF6C-CE55-29CC-D8AA-DFD80D9B4106}"/>
                  </a:ext>
                </a:extLst>
              </p:cNvPr>
              <p:cNvSpPr txBox="1">
                <a:spLocks noRot="1" noChangeAspect="1" noMove="1" noResize="1" noEditPoints="1" noAdjustHandles="1" noChangeArrowheads="1" noChangeShapeType="1" noTextEdit="1"/>
              </p:cNvSpPr>
              <p:nvPr/>
            </p:nvSpPr>
            <p:spPr>
              <a:xfrm>
                <a:off x="525371" y="5022477"/>
                <a:ext cx="5698932" cy="6163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25188C-2BD8-B767-37B8-8E302A8B1DD8}"/>
                  </a:ext>
                </a:extLst>
              </p:cNvPr>
              <p:cNvSpPr txBox="1"/>
              <p:nvPr/>
            </p:nvSpPr>
            <p:spPr>
              <a:xfrm>
                <a:off x="525371" y="5860677"/>
                <a:ext cx="5951629" cy="616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a:rPr lang="en-US" sz="1600" b="0" i="1" smtClean="0">
                                  <a:latin typeface="Cambria Math" panose="02040503050406030204" pitchFamily="18" charset="0"/>
                                </a:rPr>
                                <m:t>𝑑</m:t>
                              </m:r>
                              <m:r>
                                <m:rPr>
                                  <m:sty m:val="p"/>
                                </m:rPr>
                                <a:rPr lang="en-US" sz="1600" b="0" i="0" smtClean="0">
                                  <a:latin typeface="Cambria Math" panose="02040503050406030204" pitchFamily="18" charset="0"/>
                                </a:rPr>
                                <m:t>Ω</m:t>
                              </m:r>
                            </m:den>
                          </m:f>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𝑛</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b="0" i="1" smtClean="0">
                                  <a:latin typeface="Cambria Math" panose="02040503050406030204" pitchFamily="18" charset="0"/>
                                </a:rPr>
                                <m:t>𝐴</m:t>
                              </m:r>
                            </m:e>
                            <m:sub>
                              <m:r>
                                <a:rPr lang="en-US" sz="1600" i="1">
                                  <a:latin typeface="Cambria Math" panose="02040503050406030204" pitchFamily="18" charset="0"/>
                                </a:rPr>
                                <m:t>00</m:t>
                              </m:r>
                              <m:r>
                                <a:rPr lang="en-US" sz="1600" i="1">
                                  <a:latin typeface="Cambria Math" panose="02040503050406030204" pitchFamily="18" charset="0"/>
                                </a:rPr>
                                <m:t>𝑛</m:t>
                              </m:r>
                              <m:r>
                                <a:rPr lang="en-US" sz="1600" i="1">
                                  <a:latin typeface="Cambria Math" panose="02040503050406030204" pitchFamily="18" charset="0"/>
                                </a:rPr>
                                <m:t>0</m:t>
                              </m:r>
                            </m:sub>
                          </m:sSub>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b="0" i="1" smtClean="0">
                                  <a:latin typeface="Cambria Math" panose="02040503050406030204" pitchFamily="18" charset="0"/>
                                </a:rPr>
                                <m:t>𝐴</m:t>
                              </m:r>
                            </m:e>
                            <m:sub>
                              <m:r>
                                <a:rPr lang="en-US" sz="1600" i="1">
                                  <a:latin typeface="Cambria Math" panose="02040503050406030204" pitchFamily="18" charset="0"/>
                                </a:rPr>
                                <m:t>000</m:t>
                              </m:r>
                              <m:r>
                                <a:rPr lang="en-US" sz="1600" i="1">
                                  <a:latin typeface="Cambria Math" panose="02040503050406030204" pitchFamily="18" charset="0"/>
                                </a:rPr>
                                <m:t>𝑚</m:t>
                              </m:r>
                            </m:sub>
                          </m:sSub>
                          <m:r>
                            <a:rPr lang="en-US" sz="1600" i="1">
                              <a:latin typeface="Cambria Math" panose="02040503050406030204" pitchFamily="18" charset="0"/>
                            </a:rPr>
                            <m:t> </m:t>
                          </m:r>
                        </m:e>
                      </m:nary>
                      <m:r>
                        <a:rPr lang="en-US" sz="1600" i="1">
                          <a:latin typeface="Cambria Math" panose="02040503050406030204" pitchFamily="18" charset="0"/>
                        </a:rPr>
                        <m:t>+</m:t>
                      </m:r>
                      <m:nary>
                        <m:naryPr>
                          <m:chr m:val="∑"/>
                          <m:supHide m:val="on"/>
                          <m:ctrlPr>
                            <a:rPr lang="en-US" sz="1600" i="1">
                              <a:latin typeface="Cambria Math" panose="02040503050406030204" pitchFamily="18" charset="0"/>
                            </a:rPr>
                          </m:ctrlPr>
                        </m:naryPr>
                        <m:sub>
                          <m:r>
                            <a:rPr lang="en-US" sz="1600" i="1">
                              <a:latin typeface="Cambria Math" panose="02040503050406030204" pitchFamily="18" charset="0"/>
                            </a:rPr>
                            <m:t>𝑚</m:t>
                          </m:r>
                          <m:r>
                            <a:rPr lang="en-US" sz="1600" i="1">
                              <a:latin typeface="Cambria Math" panose="02040503050406030204" pitchFamily="18" charset="0"/>
                            </a:rPr>
                            <m:t>,</m:t>
                          </m:r>
                          <m:r>
                            <a:rPr lang="en-US" sz="1600" i="1">
                              <a:latin typeface="Cambria Math" panose="02040503050406030204" pitchFamily="18" charset="0"/>
                            </a:rPr>
                            <m:t>𝑛</m:t>
                          </m:r>
                        </m:sub>
                        <m:sup/>
                        <m:e>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𝑛</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𝑄</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b="0" i="1" smtClean="0">
                                  <a:latin typeface="Cambria Math" panose="02040503050406030204" pitchFamily="18" charset="0"/>
                                </a:rPr>
                                <m:t>𝐴</m:t>
                              </m:r>
                            </m:e>
                            <m:sub>
                              <m:r>
                                <a:rPr lang="en-US" sz="1600" i="1">
                                  <a:latin typeface="Cambria Math" panose="02040503050406030204" pitchFamily="18" charset="0"/>
                                </a:rPr>
                                <m:t>00</m:t>
                              </m:r>
                              <m:r>
                                <a:rPr lang="en-US" sz="1600" i="1">
                                  <a:latin typeface="Cambria Math" panose="02040503050406030204" pitchFamily="18" charset="0"/>
                                </a:rPr>
                                <m:t>𝑛𝑚</m:t>
                              </m:r>
                            </m:sub>
                          </m:sSub>
                        </m:e>
                      </m:nary>
                      <m:r>
                        <a:rPr lang="en-US" sz="1600" i="1">
                          <a:latin typeface="Cambria Math" panose="02040503050406030204" pitchFamily="18" charset="0"/>
                        </a:rPr>
                        <m:t>+…</m:t>
                      </m:r>
                      <m:r>
                        <a:rPr lang="en-US" sz="1600" b="0" i="1" smtClean="0">
                          <a:latin typeface="Cambria Math" panose="02040503050406030204" pitchFamily="18" charset="0"/>
                        </a:rPr>
                        <m:t>) </m:t>
                      </m:r>
                    </m:oMath>
                  </m:oMathPara>
                </a14:m>
                <a:endParaRPr lang="en-US" sz="1600" dirty="0"/>
              </a:p>
            </p:txBody>
          </p:sp>
        </mc:Choice>
        <mc:Fallback xmlns="">
          <p:sp>
            <p:nvSpPr>
              <p:cNvPr id="37" name="TextBox 36">
                <a:extLst>
                  <a:ext uri="{FF2B5EF4-FFF2-40B4-BE49-F238E27FC236}">
                    <a16:creationId xmlns:a16="http://schemas.microsoft.com/office/drawing/2014/main" id="{5925188C-2BD8-B767-37B8-8E302A8B1DD8}"/>
                  </a:ext>
                </a:extLst>
              </p:cNvPr>
              <p:cNvSpPr txBox="1">
                <a:spLocks noRot="1" noChangeAspect="1" noMove="1" noResize="1" noEditPoints="1" noAdjustHandles="1" noChangeArrowheads="1" noChangeShapeType="1" noTextEdit="1"/>
              </p:cNvSpPr>
              <p:nvPr/>
            </p:nvSpPr>
            <p:spPr>
              <a:xfrm>
                <a:off x="525371" y="5860677"/>
                <a:ext cx="5951629" cy="61632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C740FE3-CA6A-4529-6BC7-5B753E47301D}"/>
                  </a:ext>
                </a:extLst>
              </p:cNvPr>
              <p:cNvSpPr txBox="1"/>
              <p:nvPr/>
            </p:nvSpPr>
            <p:spPr>
              <a:xfrm>
                <a:off x="5089719" y="2624089"/>
                <a:ext cx="1647181" cy="625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𝑴</m:t>
                      </m:r>
                      <m:r>
                        <a:rPr lang="en-US" sz="1600" b="0" i="1" smtClean="0">
                          <a:latin typeface="Cambria Math" panose="02040503050406030204" pitchFamily="18" charset="0"/>
                        </a:rPr>
                        <m:t>=</m:t>
                      </m:r>
                      <m:nary>
                        <m:naryPr>
                          <m:chr m:val="∑"/>
                          <m:supHide m:val="on"/>
                          <m:ctrlPr>
                            <a:rPr lang="en-US" sz="1600" b="0" i="1" smtClean="0">
                              <a:latin typeface="Cambria Math" panose="02040503050406030204" pitchFamily="18" charset="0"/>
                            </a:rPr>
                          </m:ctrlPr>
                        </m:naryPr>
                        <m:sub>
                          <m:r>
                            <a:rPr lang="en-US" sz="1600" b="0" i="1" smtClean="0">
                              <a:latin typeface="Cambria Math" panose="02040503050406030204" pitchFamily="18" charset="0"/>
                            </a:rPr>
                            <m:t>𝑖</m:t>
                          </m:r>
                          <m:r>
                            <a:rPr lang="en-US" sz="1600" b="0" i="1" smtClean="0">
                              <a:latin typeface="Cambria Math" panose="02040503050406030204" pitchFamily="18" charset="0"/>
                            </a:rPr>
                            <m:t>,</m:t>
                          </m:r>
                          <m:r>
                            <a:rPr lang="en-US" sz="1600" b="0" i="1" smtClean="0">
                              <a:latin typeface="Cambria Math" panose="02040503050406030204" pitchFamily="18" charset="0"/>
                            </a:rPr>
                            <m:t>𝑓</m:t>
                          </m:r>
                        </m:sub>
                        <m:sup/>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𝑓</m:t>
                              </m:r>
                              <m:r>
                                <a:rPr lang="en-US" sz="1600" b="0" i="1" smtClean="0">
                                  <a:latin typeface="Cambria Math" panose="02040503050406030204" pitchFamily="18" charset="0"/>
                                </a:rPr>
                                <m:t>,</m:t>
                              </m:r>
                              <m:r>
                                <a:rPr lang="en-US" sz="1600" b="0" i="1" smtClean="0">
                                  <a:latin typeface="Cambria Math" panose="02040503050406030204" pitchFamily="18" charset="0"/>
                                </a:rPr>
                                <m:t>𝑖</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a:rPr lang="en-US" sz="1600" b="0" i="1" smtClean="0">
                                  <a:latin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a:rPr lang="en-US" sz="1600" b="0" i="1" smtClean="0">
                                  <a:latin typeface="Cambria Math" panose="02040503050406030204" pitchFamily="18" charset="0"/>
                                </a:rPr>
                                <m:t>𝑓</m:t>
                              </m:r>
                            </m:sub>
                          </m:sSub>
                        </m:e>
                      </m:nary>
                    </m:oMath>
                  </m:oMathPara>
                </a14:m>
                <a:endParaRPr lang="en-US" sz="1600" dirty="0"/>
              </a:p>
            </p:txBody>
          </p:sp>
        </mc:Choice>
        <mc:Fallback xmlns="">
          <p:sp>
            <p:nvSpPr>
              <p:cNvPr id="14" name="TextBox 13">
                <a:extLst>
                  <a:ext uri="{FF2B5EF4-FFF2-40B4-BE49-F238E27FC236}">
                    <a16:creationId xmlns:a16="http://schemas.microsoft.com/office/drawing/2014/main" id="{BC740FE3-CA6A-4529-6BC7-5B753E47301D}"/>
                  </a:ext>
                </a:extLst>
              </p:cNvPr>
              <p:cNvSpPr txBox="1">
                <a:spLocks noRot="1" noChangeAspect="1" noMove="1" noResize="1" noEditPoints="1" noAdjustHandles="1" noChangeArrowheads="1" noChangeShapeType="1" noTextEdit="1"/>
              </p:cNvSpPr>
              <p:nvPr/>
            </p:nvSpPr>
            <p:spPr>
              <a:xfrm>
                <a:off x="5089719" y="2624089"/>
                <a:ext cx="1647181" cy="6252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5E9EF98-8BD6-D6A5-E6AE-8EB6A6F45289}"/>
                  </a:ext>
                </a:extLst>
              </p:cNvPr>
              <p:cNvSpPr txBox="1"/>
              <p:nvPr/>
            </p:nvSpPr>
            <p:spPr>
              <a:xfrm>
                <a:off x="525371" y="4128428"/>
                <a:ext cx="3313921" cy="672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rPr>
                            <m:t>𝜎</m:t>
                          </m:r>
                        </m:num>
                        <m:den>
                          <m:r>
                            <a:rPr lang="en-US" b="0" i="1" smtClean="0">
                              <a:latin typeface="Cambria Math" panose="02040503050406030204" pitchFamily="18" charset="0"/>
                            </a:rPr>
                            <m:t>𝑑</m:t>
                          </m:r>
                          <m:r>
                            <m:rPr>
                              <m:sty m:val="p"/>
                            </m:rPr>
                            <a:rPr lang="en-US" b="0" i="0" smtClean="0">
                              <a:latin typeface="Cambria Math" panose="02040503050406030204" pitchFamily="18" charset="0"/>
                            </a:rPr>
                            <m:t>Ω</m:t>
                          </m:r>
                        </m:den>
                      </m:f>
                      <m:r>
                        <a:rPr lang="en-US" b="0" i="1" smtClean="0">
                          <a:latin typeface="Cambria Math" panose="02040503050406030204" pitchFamily="18" charset="0"/>
                        </a:rPr>
                        <m:t>=</m:t>
                      </m:r>
                      <m:r>
                        <a:rPr lang="en-US" b="0" i="1" smtClean="0">
                          <a:latin typeface="Cambria Math" panose="02040503050406030204" pitchFamily="18" charset="0"/>
                        </a:rPr>
                        <m:t>𝑇𝑟</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𝑛</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𝑛</m:t>
                              </m:r>
                            </m:sub>
                          </m:sSub>
                        </m:e>
                      </m:nary>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e>
                                  <m:r>
                                    <a:rPr lang="en-US" b="1" i="1" smtClean="0">
                                      <a:latin typeface="Cambria Math" panose="02040503050406030204" pitchFamily="18" charset="0"/>
                                    </a:rPr>
                                    <m:t>𝑴</m:t>
                                  </m:r>
                                </m:e>
                                <m:e>
                                  <m:r>
                                    <a:rPr lang="en-US" b="0" i="1" smtClean="0">
                                      <a:latin typeface="Cambria Math" panose="02040503050406030204" pitchFamily="18" charset="0"/>
                                    </a:rPr>
                                    <m:t>𝑛</m:t>
                                  </m:r>
                                </m:e>
                              </m:d>
                            </m:e>
                          </m:d>
                        </m:e>
                        <m:sup>
                          <m:r>
                            <a:rPr lang="en-US" b="0" i="1" smtClean="0">
                              <a:latin typeface="Cambria Math" panose="02040503050406030204" pitchFamily="18" charset="0"/>
                            </a:rPr>
                            <m:t>2</m:t>
                          </m:r>
                        </m:sup>
                      </m:sSup>
                    </m:oMath>
                  </m:oMathPara>
                </a14:m>
                <a:endParaRPr lang="en-US" dirty="0"/>
              </a:p>
            </p:txBody>
          </p:sp>
        </mc:Choice>
        <mc:Fallback xmlns="">
          <p:sp>
            <p:nvSpPr>
              <p:cNvPr id="16" name="TextBox 15">
                <a:extLst>
                  <a:ext uri="{FF2B5EF4-FFF2-40B4-BE49-F238E27FC236}">
                    <a16:creationId xmlns:a16="http://schemas.microsoft.com/office/drawing/2014/main" id="{E5E9EF98-8BD6-D6A5-E6AE-8EB6A6F45289}"/>
                  </a:ext>
                </a:extLst>
              </p:cNvPr>
              <p:cNvSpPr txBox="1">
                <a:spLocks noRot="1" noChangeAspect="1" noMove="1" noResize="1" noEditPoints="1" noAdjustHandles="1" noChangeArrowheads="1" noChangeShapeType="1" noTextEdit="1"/>
              </p:cNvSpPr>
              <p:nvPr/>
            </p:nvSpPr>
            <p:spPr>
              <a:xfrm>
                <a:off x="525371" y="4128428"/>
                <a:ext cx="3313921" cy="672172"/>
              </a:xfrm>
              <a:prstGeom prst="rect">
                <a:avLst/>
              </a:prstGeom>
              <a:blipFill>
                <a:blip r:embed="rId9"/>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19C5C98-3EC8-0BAC-A99D-99E6028BD29B}"/>
              </a:ext>
            </a:extLst>
          </p:cNvPr>
          <p:cNvGrpSpPr/>
          <p:nvPr/>
        </p:nvGrpSpPr>
        <p:grpSpPr>
          <a:xfrm>
            <a:off x="6553200" y="3276938"/>
            <a:ext cx="3886200" cy="2895262"/>
            <a:chOff x="1371600" y="2786877"/>
            <a:chExt cx="3886200" cy="2895262"/>
          </a:xfrm>
        </p:grpSpPr>
        <p:cxnSp>
          <p:nvCxnSpPr>
            <p:cNvPr id="40" name="Straight Arrow Connector 39">
              <a:extLst>
                <a:ext uri="{FF2B5EF4-FFF2-40B4-BE49-F238E27FC236}">
                  <a16:creationId xmlns:a16="http://schemas.microsoft.com/office/drawing/2014/main" id="{E033149B-142C-6ED1-8122-3262C7313E62}"/>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0F6E0F-6182-AA7B-0678-51D17FAC92B1}"/>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5C0B8AC-4741-125B-1B78-B3D98B269769}"/>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4DA23C4-AEF3-7704-8657-EF409E095EA4}"/>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987F88-FB65-9998-DFF9-E25D79CAE55F}"/>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7A7C078-B944-D28B-24FF-192D8B30967F}"/>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65CEBB-7165-EE53-E3C4-81CAC9AD94FF}"/>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66297C2-733A-8FFD-02ED-CF774A2DCBF7}"/>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11"/>
                  <a:stretch>
                    <a:fillRect b="-6557"/>
                  </a:stretch>
                </a:blipFill>
              </p:spPr>
              <p:txBody>
                <a:bodyPr/>
                <a:lstStyle/>
                <a:p>
                  <a:r>
                    <a:rPr lang="en-US">
                      <a:noFill/>
                    </a:rPr>
                    <a:t> </a:t>
                  </a:r>
                </a:p>
              </p:txBody>
            </p:sp>
          </mc:Fallback>
        </mc:AlternateContent>
        <p:sp>
          <p:nvSpPr>
            <p:cNvPr id="55" name="Parallelogram 54">
              <a:extLst>
                <a:ext uri="{FF2B5EF4-FFF2-40B4-BE49-F238E27FC236}">
                  <a16:creationId xmlns:a16="http://schemas.microsoft.com/office/drawing/2014/main" id="{D146C728-E091-5E43-47A2-451EC8956DD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5B44A2-0DA3-E241-1CBA-6AD0868C44A1}"/>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57" name="TextBox 56">
              <a:extLst>
                <a:ext uri="{FF2B5EF4-FFF2-40B4-BE49-F238E27FC236}">
                  <a16:creationId xmlns:a16="http://schemas.microsoft.com/office/drawing/2014/main" id="{FD0FAB07-B039-CA0F-C470-8630F06C0438}"/>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58" name="TextBox 57">
            <a:extLst>
              <a:ext uri="{FF2B5EF4-FFF2-40B4-BE49-F238E27FC236}">
                <a16:creationId xmlns:a16="http://schemas.microsoft.com/office/drawing/2014/main" id="{E2B08C9C-A268-EA28-723A-7D01950A22CF}"/>
              </a:ext>
            </a:extLst>
          </p:cNvPr>
          <p:cNvSpPr txBox="1"/>
          <p:nvPr/>
        </p:nvSpPr>
        <p:spPr>
          <a:xfrm>
            <a:off x="8468185"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59" name="Straight Arrow Connector 58">
            <a:extLst>
              <a:ext uri="{FF2B5EF4-FFF2-40B4-BE49-F238E27FC236}">
                <a16:creationId xmlns:a16="http://schemas.microsoft.com/office/drawing/2014/main" id="{CA533233-4048-2653-058C-EE95925A1B42}"/>
              </a:ext>
            </a:extLst>
          </p:cNvPr>
          <p:cNvCxnSpPr/>
          <p:nvPr/>
        </p:nvCxnSpPr>
        <p:spPr>
          <a:xfrm flipH="1" flipV="1">
            <a:off x="8013253"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DFA03C0-EED2-5721-4052-813618F9A4F2}"/>
              </a:ext>
            </a:extLst>
          </p:cNvPr>
          <p:cNvSpPr txBox="1"/>
          <p:nvPr/>
        </p:nvSpPr>
        <p:spPr>
          <a:xfrm>
            <a:off x="9675132" y="5363736"/>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61" name="Straight Arrow Connector 60">
            <a:extLst>
              <a:ext uri="{FF2B5EF4-FFF2-40B4-BE49-F238E27FC236}">
                <a16:creationId xmlns:a16="http://schemas.microsoft.com/office/drawing/2014/main" id="{4302D1D0-7BA3-4919-D566-D6A5D893DF54}"/>
              </a:ext>
            </a:extLst>
          </p:cNvPr>
          <p:cNvCxnSpPr/>
          <p:nvPr/>
        </p:nvCxnSpPr>
        <p:spPr>
          <a:xfrm flipH="1" flipV="1">
            <a:off x="9220200" y="48768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037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Polarized Observables</a:t>
            </a:r>
          </a:p>
        </p:txBody>
      </p:sp>
      <p:sp>
        <p:nvSpPr>
          <p:cNvPr id="15" name="Slide Number Placeholder 14"/>
          <p:cNvSpPr>
            <a:spLocks noGrp="1"/>
          </p:cNvSpPr>
          <p:nvPr>
            <p:ph type="sldNum" sz="quarter" idx="10"/>
          </p:nvPr>
        </p:nvSpPr>
        <p:spPr/>
        <p:txBody>
          <a:bodyPr/>
          <a:lstStyle/>
          <a:p>
            <a:fld id="{A0A6B1D2-9F4A-4487-A4FC-D9A9DF316B44}" type="slidenum">
              <a:rPr lang="en-US" smtClean="0"/>
              <a:t>36</a:t>
            </a:fld>
            <a:endParaRPr lang="en-US"/>
          </a:p>
        </p:txBody>
      </p:sp>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9494972" cy="72327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Elastic scattering obeys parity conservation and time invariance.</a:t>
            </a:r>
          </a:p>
          <a:p>
            <a:pPr marL="285750" indent="-285750">
              <a:spcAft>
                <a:spcPts val="600"/>
              </a:spcAft>
              <a:buFont typeface="Arial" panose="020B0604020202020204" pitchFamily="34" charset="0"/>
              <a:buChar char="•"/>
            </a:pPr>
            <a:r>
              <a:rPr lang="en-US" dirty="0"/>
              <a:t>The collision is symmetric (in the center-of-mass frame), recoil and </a:t>
            </a:r>
            <a:r>
              <a:rPr lang="en-US" dirty="0" err="1"/>
              <a:t>ejectile</a:t>
            </a:r>
            <a:r>
              <a:rPr lang="en-US" dirty="0"/>
              <a:t> are indistinguishable.</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25188C-2BD8-B767-37B8-8E302A8B1DD8}"/>
                  </a:ext>
                </a:extLst>
              </p:cNvPr>
              <p:cNvSpPr txBox="1"/>
              <p:nvPr/>
            </p:nvSpPr>
            <p:spPr>
              <a:xfrm>
                <a:off x="1259693" y="2514600"/>
                <a:ext cx="3921907" cy="501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a:rPr lang="en-US" sz="1600" b="0" i="1" smtClean="0">
                                  <a:latin typeface="Cambria Math" panose="02040503050406030204" pitchFamily="18" charset="0"/>
                                </a:rPr>
                                <m:t>𝑑</m:t>
                              </m:r>
                              <m:r>
                                <m:rPr>
                                  <m:sty m:val="p"/>
                                </m:rPr>
                                <a:rPr lang="en-US" sz="1600" b="0" i="0" smtClean="0">
                                  <a:latin typeface="Cambria Math" panose="02040503050406030204" pitchFamily="18" charset="0"/>
                                </a:rPr>
                                <m:t>Ω</m:t>
                              </m:r>
                            </m:den>
                          </m:f>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i="1">
                              <a:latin typeface="Cambria Math" panose="02040503050406030204" pitchFamily="18" charset="0"/>
                            </a:rPr>
                            <m:t>𝑏𝑒𝑎𝑚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00</m:t>
                          </m:r>
                          <m:r>
                            <a:rPr lang="en-US" sz="1600" i="1">
                              <a:latin typeface="Cambria Math" panose="02040503050406030204" pitchFamily="18" charset="0"/>
                            </a:rPr>
                            <m:t>𝑁</m:t>
                          </m:r>
                          <m:r>
                            <a:rPr lang="en-US" sz="1600" i="1">
                              <a:latin typeface="Cambria Math" panose="02040503050406030204" pitchFamily="18" charset="0"/>
                            </a:rPr>
                            <m:t>0</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𝑃</m:t>
                          </m:r>
                        </m:e>
                        <m:sub>
                          <m:r>
                            <a:rPr lang="en-US" sz="1600" b="0" i="1" smtClean="0">
                              <a:latin typeface="Cambria Math" panose="02040503050406030204" pitchFamily="18" charset="0"/>
                            </a:rPr>
                            <m:t>𝑡𝑎𝑟𝑔𝑒𝑡</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00</m:t>
                          </m:r>
                          <m:r>
                            <a:rPr lang="en-US" sz="1600" b="0" i="1" smtClean="0">
                              <a:latin typeface="Cambria Math" panose="02040503050406030204" pitchFamily="18" charset="0"/>
                            </a:rPr>
                            <m:t>0</m:t>
                          </m:r>
                          <m:r>
                            <a:rPr lang="en-US" sz="1600" i="1">
                              <a:latin typeface="Cambria Math" panose="02040503050406030204" pitchFamily="18" charset="0"/>
                            </a:rPr>
                            <m:t>𝑁</m:t>
                          </m:r>
                        </m:sub>
                      </m:sSub>
                      <m:r>
                        <a:rPr lang="en-US" sz="1600" b="0" i="1" smtClean="0">
                          <a:latin typeface="Cambria Math" panose="02040503050406030204" pitchFamily="18" charset="0"/>
                        </a:rPr>
                        <m:t>) </m:t>
                      </m:r>
                    </m:oMath>
                  </m:oMathPara>
                </a14:m>
                <a:endParaRPr lang="en-US" sz="1600" dirty="0"/>
              </a:p>
            </p:txBody>
          </p:sp>
        </mc:Choice>
        <mc:Fallback xmlns="">
          <p:sp>
            <p:nvSpPr>
              <p:cNvPr id="37" name="TextBox 36">
                <a:extLst>
                  <a:ext uri="{FF2B5EF4-FFF2-40B4-BE49-F238E27FC236}">
                    <a16:creationId xmlns:a16="http://schemas.microsoft.com/office/drawing/2014/main" id="{5925188C-2BD8-B767-37B8-8E302A8B1DD8}"/>
                  </a:ext>
                </a:extLst>
              </p:cNvPr>
              <p:cNvSpPr txBox="1">
                <a:spLocks noRot="1" noChangeAspect="1" noMove="1" noResize="1" noEditPoints="1" noAdjustHandles="1" noChangeArrowheads="1" noChangeShapeType="1" noTextEdit="1"/>
              </p:cNvSpPr>
              <p:nvPr/>
            </p:nvSpPr>
            <p:spPr>
              <a:xfrm>
                <a:off x="1259693" y="2514600"/>
                <a:ext cx="3921907" cy="501099"/>
              </a:xfrm>
              <a:prstGeom prst="rect">
                <a:avLst/>
              </a:prstGeom>
              <a:blipFill>
                <a:blip r:embed="rId3"/>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19C5C98-3EC8-0BAC-A99D-99E6028BD29B}"/>
              </a:ext>
            </a:extLst>
          </p:cNvPr>
          <p:cNvGrpSpPr/>
          <p:nvPr/>
        </p:nvGrpSpPr>
        <p:grpSpPr>
          <a:xfrm>
            <a:off x="6553200" y="3276938"/>
            <a:ext cx="3886200" cy="2895262"/>
            <a:chOff x="1371600" y="2786877"/>
            <a:chExt cx="3886200" cy="2895262"/>
          </a:xfrm>
        </p:grpSpPr>
        <p:cxnSp>
          <p:nvCxnSpPr>
            <p:cNvPr id="40" name="Straight Arrow Connector 39">
              <a:extLst>
                <a:ext uri="{FF2B5EF4-FFF2-40B4-BE49-F238E27FC236}">
                  <a16:creationId xmlns:a16="http://schemas.microsoft.com/office/drawing/2014/main" id="{E033149B-142C-6ED1-8122-3262C7313E62}"/>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0F6E0F-6182-AA7B-0678-51D17FAC92B1}"/>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5C0B8AC-4741-125B-1B78-B3D98B269769}"/>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4DA23C4-AEF3-7704-8657-EF409E095EA4}"/>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987F88-FB65-9998-DFF9-E25D79CAE55F}"/>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7A7C078-B944-D28B-24FF-192D8B30967F}"/>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65CEBB-7165-EE53-E3C4-81CAC9AD94FF}"/>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66297C2-733A-8FFD-02ED-CF774A2DCBF7}"/>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55" name="Parallelogram 54">
              <a:extLst>
                <a:ext uri="{FF2B5EF4-FFF2-40B4-BE49-F238E27FC236}">
                  <a16:creationId xmlns:a16="http://schemas.microsoft.com/office/drawing/2014/main" id="{D146C728-E091-5E43-47A2-451EC8956DD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5B44A2-0DA3-E241-1CBA-6AD0868C44A1}"/>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57" name="TextBox 56">
              <a:extLst>
                <a:ext uri="{FF2B5EF4-FFF2-40B4-BE49-F238E27FC236}">
                  <a16:creationId xmlns:a16="http://schemas.microsoft.com/office/drawing/2014/main" id="{FD0FAB07-B039-CA0F-C470-8630F06C0438}"/>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8" name="TextBox 7">
            <a:extLst>
              <a:ext uri="{FF2B5EF4-FFF2-40B4-BE49-F238E27FC236}">
                <a16:creationId xmlns:a16="http://schemas.microsoft.com/office/drawing/2014/main" id="{1D00838E-73BB-57B4-01A1-3F30D7695F43}"/>
              </a:ext>
            </a:extLst>
          </p:cNvPr>
          <p:cNvSpPr txBox="1"/>
          <p:nvPr/>
        </p:nvSpPr>
        <p:spPr>
          <a:xfrm>
            <a:off x="2830751" y="3349823"/>
            <a:ext cx="2503249" cy="307777"/>
          </a:xfrm>
          <a:prstGeom prst="rect">
            <a:avLst/>
          </a:prstGeom>
          <a:noFill/>
        </p:spPr>
        <p:txBody>
          <a:bodyPr wrap="none" rtlCol="0">
            <a:spAutoFit/>
          </a:bodyPr>
          <a:lstStyle/>
          <a:p>
            <a:r>
              <a:rPr lang="en-US" sz="1400" dirty="0" err="1"/>
              <a:t>ejectile</a:t>
            </a:r>
            <a:r>
              <a:rPr lang="en-US" sz="1400" dirty="0"/>
              <a:t>, recoil, projectile, target</a:t>
            </a:r>
          </a:p>
        </p:txBody>
      </p:sp>
      <p:sp>
        <p:nvSpPr>
          <p:cNvPr id="28" name="TextBox 27">
            <a:extLst>
              <a:ext uri="{FF2B5EF4-FFF2-40B4-BE49-F238E27FC236}">
                <a16:creationId xmlns:a16="http://schemas.microsoft.com/office/drawing/2014/main" id="{FEDCC89A-5E11-3DF3-E034-04184700C2C9}"/>
              </a:ext>
            </a:extLst>
          </p:cNvPr>
          <p:cNvSpPr txBox="1"/>
          <p:nvPr/>
        </p:nvSpPr>
        <p:spPr>
          <a:xfrm>
            <a:off x="609600" y="3962400"/>
            <a:ext cx="2461443" cy="36933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For elastic scattering:</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C5C40FD-F731-380E-151D-D5F86A3D4CD6}"/>
                  </a:ext>
                </a:extLst>
              </p:cNvPr>
              <p:cNvSpPr txBox="1"/>
              <p:nvPr/>
            </p:nvSpPr>
            <p:spPr>
              <a:xfrm>
                <a:off x="2819400" y="4572000"/>
                <a:ext cx="2055178" cy="492443"/>
              </a:xfrm>
              <a:prstGeom prst="rect">
                <a:avLst/>
              </a:prstGeom>
              <a:noFill/>
              <a:ln>
                <a:solidFill>
                  <a:srgbClr val="00B050"/>
                </a:solidFill>
              </a:ln>
            </p:spPr>
            <p:txBody>
              <a:bodyPr wrap="none" lIns="91440" tIns="91440" rIns="91440" bIns="9144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𝐴</m:t>
                          </m:r>
                        </m:e>
                        <m:sub>
                          <m:r>
                            <a:rPr lang="en-US" sz="2000" i="1">
                              <a:solidFill>
                                <a:srgbClr val="00B050"/>
                              </a:solidFill>
                              <a:latin typeface="Cambria Math" panose="02040503050406030204" pitchFamily="18" charset="0"/>
                            </a:rPr>
                            <m:t>00</m:t>
                          </m:r>
                          <m:r>
                            <a:rPr lang="en-US" sz="2000" i="1">
                              <a:solidFill>
                                <a:srgbClr val="00B050"/>
                              </a:solidFill>
                              <a:latin typeface="Cambria Math" panose="02040503050406030204" pitchFamily="18" charset="0"/>
                            </a:rPr>
                            <m:t>𝑁</m:t>
                          </m:r>
                          <m:r>
                            <a:rPr lang="en-US" sz="2000" i="1">
                              <a:solidFill>
                                <a:srgbClr val="00B050"/>
                              </a:solidFill>
                              <a:latin typeface="Cambria Math" panose="02040503050406030204" pitchFamily="18" charset="0"/>
                            </a:rPr>
                            <m:t>0</m:t>
                          </m:r>
                        </m:sub>
                      </m:sSub>
                      <m:r>
                        <a:rPr lang="en-US" sz="2000" b="0" i="1" smtClean="0">
                          <a:solidFill>
                            <a:srgbClr val="00B050"/>
                          </a:solidFill>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𝐴</m:t>
                          </m:r>
                        </m:e>
                        <m:sub>
                          <m:r>
                            <a:rPr lang="en-US" sz="2000" i="1">
                              <a:solidFill>
                                <a:srgbClr val="00B050"/>
                              </a:solidFill>
                              <a:latin typeface="Cambria Math" panose="02040503050406030204" pitchFamily="18" charset="0"/>
                            </a:rPr>
                            <m:t>000</m:t>
                          </m:r>
                          <m:r>
                            <a:rPr lang="en-US" sz="2000" i="1">
                              <a:solidFill>
                                <a:srgbClr val="00B050"/>
                              </a:solidFill>
                              <a:latin typeface="Cambria Math" panose="02040503050406030204" pitchFamily="18" charset="0"/>
                            </a:rPr>
                            <m:t>𝑁</m:t>
                          </m:r>
                        </m:sub>
                      </m:sSub>
                    </m:oMath>
                  </m:oMathPara>
                </a14:m>
                <a:endParaRPr lang="en-US" sz="2000" dirty="0">
                  <a:solidFill>
                    <a:srgbClr val="00B050"/>
                  </a:solidFill>
                </a:endParaRPr>
              </a:p>
            </p:txBody>
          </p:sp>
        </mc:Choice>
        <mc:Fallback xmlns="">
          <p:sp>
            <p:nvSpPr>
              <p:cNvPr id="29" name="TextBox 28">
                <a:extLst>
                  <a:ext uri="{FF2B5EF4-FFF2-40B4-BE49-F238E27FC236}">
                    <a16:creationId xmlns:a16="http://schemas.microsoft.com/office/drawing/2014/main" id="{DC5C40FD-F731-380E-151D-D5F86A3D4CD6}"/>
                  </a:ext>
                </a:extLst>
              </p:cNvPr>
              <p:cNvSpPr txBox="1">
                <a:spLocks noRot="1" noChangeAspect="1" noMove="1" noResize="1" noEditPoints="1" noAdjustHandles="1" noChangeArrowheads="1" noChangeShapeType="1" noTextEdit="1"/>
              </p:cNvSpPr>
              <p:nvPr/>
            </p:nvSpPr>
            <p:spPr>
              <a:xfrm>
                <a:off x="2819400" y="4572000"/>
                <a:ext cx="2055178" cy="492443"/>
              </a:xfrm>
              <a:prstGeom prst="rect">
                <a:avLst/>
              </a:prstGeom>
              <a:blipFill>
                <a:blip r:embed="rId7"/>
                <a:stretch>
                  <a:fillRect/>
                </a:stretch>
              </a:blipFill>
              <a:ln>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5459346-37D5-8599-1621-CF26E3852FA7}"/>
                  </a:ext>
                </a:extLst>
              </p:cNvPr>
              <p:cNvSpPr txBox="1"/>
              <p:nvPr/>
            </p:nvSpPr>
            <p:spPr>
              <a:xfrm>
                <a:off x="2169070" y="5562600"/>
                <a:ext cx="3088730" cy="798808"/>
              </a:xfrm>
              <a:prstGeom prst="rect">
                <a:avLst/>
              </a:prstGeom>
              <a:noFill/>
              <a:ln>
                <a:noFill/>
              </a:ln>
            </p:spPr>
            <p:txBody>
              <a:bodyPr wrap="none" tIns="91440" bIns="91440" rtlCol="0">
                <a:spAutoFit/>
              </a:bodyPr>
              <a:lstStyle/>
              <a:p>
                <a:pPr/>
                <a14:m>
                  <m:oMathPara xmlns:m="http://schemas.openxmlformats.org/officeDocument/2006/math">
                    <m:oMathParaPr>
                      <m:jc m:val="center"/>
                    </m:oMathParaPr>
                    <m:oMath xmlns:m="http://schemas.openxmlformats.org/officeDocument/2006/math">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𝑃</m:t>
                          </m:r>
                        </m:e>
                        <m:sub>
                          <m:r>
                            <a:rPr lang="en-US" sz="2000" i="1">
                              <a:solidFill>
                                <a:srgbClr val="0070C0"/>
                              </a:solidFill>
                              <a:latin typeface="Cambria Math"/>
                            </a:rPr>
                            <m:t>𝐵𝑒𝑎𝑚</m:t>
                          </m:r>
                        </m:sub>
                      </m:sSub>
                      <m:r>
                        <a:rPr lang="en-US" sz="2000" i="1">
                          <a:solidFill>
                            <a:srgbClr val="0070C0"/>
                          </a:solidFill>
                          <a:latin typeface="Cambria Math"/>
                        </a:rPr>
                        <m:t>=−</m:t>
                      </m:r>
                      <m:f>
                        <m:fPr>
                          <m:ctrlPr>
                            <a:rPr lang="en-US" sz="2000" i="1">
                              <a:solidFill>
                                <a:srgbClr val="0070C0"/>
                              </a:solidFill>
                              <a:latin typeface="Cambria Math" panose="02040503050406030204" pitchFamily="18" charset="0"/>
                            </a:rPr>
                          </m:ctrlPr>
                        </m:fPr>
                        <m:num>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𝜀</m:t>
                              </m:r>
                            </m:e>
                            <m:sub>
                              <m:r>
                                <a:rPr lang="en-US" sz="2000" i="1">
                                  <a:solidFill>
                                    <a:srgbClr val="0070C0"/>
                                  </a:solidFill>
                                  <a:latin typeface="Cambria Math"/>
                                </a:rPr>
                                <m:t>𝐵𝑒𝑎𝑚</m:t>
                              </m:r>
                            </m:sub>
                          </m:sSub>
                        </m:num>
                        <m:den>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ea typeface="Cambria Math"/>
                                </a:rPr>
                                <m:t>𝜀</m:t>
                              </m:r>
                            </m:e>
                            <m:sub>
                              <m:r>
                                <a:rPr lang="en-US" sz="2000" i="1">
                                  <a:solidFill>
                                    <a:srgbClr val="0070C0"/>
                                  </a:solidFill>
                                  <a:latin typeface="Cambria Math"/>
                                </a:rPr>
                                <m:t>𝑇𝑎𝑟𝑔𝑒𝑡</m:t>
                              </m:r>
                            </m:sub>
                          </m:sSub>
                        </m:den>
                      </m:f>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𝑃</m:t>
                          </m:r>
                        </m:e>
                        <m:sub>
                          <m:r>
                            <a:rPr lang="en-US" sz="2000" i="1">
                              <a:solidFill>
                                <a:srgbClr val="0070C0"/>
                              </a:solidFill>
                              <a:latin typeface="Cambria Math"/>
                            </a:rPr>
                            <m:t>𝑇𝑎𝑟𝑔𝑒𝑡</m:t>
                          </m:r>
                        </m:sub>
                      </m:sSub>
                    </m:oMath>
                  </m:oMathPara>
                </a14:m>
                <a:endParaRPr lang="en-US" sz="2000" dirty="0">
                  <a:solidFill>
                    <a:srgbClr val="0070C0"/>
                  </a:solidFill>
                </a:endParaRPr>
              </a:p>
            </p:txBody>
          </p:sp>
        </mc:Choice>
        <mc:Fallback xmlns="">
          <p:sp>
            <p:nvSpPr>
              <p:cNvPr id="30" name="TextBox 29">
                <a:extLst>
                  <a:ext uri="{FF2B5EF4-FFF2-40B4-BE49-F238E27FC236}">
                    <a16:creationId xmlns:a16="http://schemas.microsoft.com/office/drawing/2014/main" id="{35459346-37D5-8599-1621-CF26E3852FA7}"/>
                  </a:ext>
                </a:extLst>
              </p:cNvPr>
              <p:cNvSpPr txBox="1">
                <a:spLocks noRot="1" noChangeAspect="1" noMove="1" noResize="1" noEditPoints="1" noAdjustHandles="1" noChangeArrowheads="1" noChangeShapeType="1" noTextEdit="1"/>
              </p:cNvSpPr>
              <p:nvPr/>
            </p:nvSpPr>
            <p:spPr>
              <a:xfrm>
                <a:off x="2169070" y="5562600"/>
                <a:ext cx="3088730" cy="798808"/>
              </a:xfrm>
              <a:prstGeom prst="rect">
                <a:avLst/>
              </a:prstGeom>
              <a:blipFill>
                <a:blip r:embed="rId8"/>
                <a:stretch>
                  <a:fillRect/>
                </a:stretch>
              </a:blipFill>
              <a:ln>
                <a:noFill/>
              </a:ln>
            </p:spPr>
            <p:txBody>
              <a:bodyPr/>
              <a:lstStyle/>
              <a:p>
                <a:r>
                  <a:rPr lang="en-US">
                    <a:noFill/>
                  </a:rPr>
                  <a:t> </a:t>
                </a:r>
              </a:p>
            </p:txBody>
          </p:sp>
        </mc:Fallback>
      </mc:AlternateContent>
      <p:sp>
        <p:nvSpPr>
          <p:cNvPr id="32" name="TextBox 31">
            <a:extLst>
              <a:ext uri="{FF2B5EF4-FFF2-40B4-BE49-F238E27FC236}">
                <a16:creationId xmlns:a16="http://schemas.microsoft.com/office/drawing/2014/main" id="{035A27A8-D372-D656-E668-39DE18304058}"/>
              </a:ext>
            </a:extLst>
          </p:cNvPr>
          <p:cNvSpPr txBox="1"/>
          <p:nvPr/>
        </p:nvSpPr>
        <p:spPr>
          <a:xfrm>
            <a:off x="8468185"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33" name="TextBox 32">
            <a:extLst>
              <a:ext uri="{FF2B5EF4-FFF2-40B4-BE49-F238E27FC236}">
                <a16:creationId xmlns:a16="http://schemas.microsoft.com/office/drawing/2014/main" id="{CFBB3A9B-D6B0-6717-813A-4BFB6B57F7B5}"/>
              </a:ext>
            </a:extLst>
          </p:cNvPr>
          <p:cNvSpPr txBox="1"/>
          <p:nvPr/>
        </p:nvSpPr>
        <p:spPr>
          <a:xfrm>
            <a:off x="9675132" y="5363736"/>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34" name="Straight Arrow Connector 33">
            <a:extLst>
              <a:ext uri="{FF2B5EF4-FFF2-40B4-BE49-F238E27FC236}">
                <a16:creationId xmlns:a16="http://schemas.microsoft.com/office/drawing/2014/main" id="{21AD9663-F25B-08CD-9880-32AB8654A634}"/>
              </a:ext>
            </a:extLst>
          </p:cNvPr>
          <p:cNvCxnSpPr/>
          <p:nvPr/>
        </p:nvCxnSpPr>
        <p:spPr>
          <a:xfrm flipH="1" flipV="1">
            <a:off x="8013253"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019DA1-BB90-F38C-65E3-87B422515AF5}"/>
              </a:ext>
            </a:extLst>
          </p:cNvPr>
          <p:cNvCxnSpPr/>
          <p:nvPr/>
        </p:nvCxnSpPr>
        <p:spPr>
          <a:xfrm flipH="1" flipV="1">
            <a:off x="9220200" y="48768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99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Transverse Single-Spin Asymmetries</a:t>
            </a:r>
          </a:p>
        </p:txBody>
      </p:sp>
      <p:sp>
        <p:nvSpPr>
          <p:cNvPr id="15" name="Slide Number Placeholder 14"/>
          <p:cNvSpPr>
            <a:spLocks noGrp="1"/>
          </p:cNvSpPr>
          <p:nvPr>
            <p:ph type="sldNum" sz="quarter" idx="10"/>
          </p:nvPr>
        </p:nvSpPr>
        <p:spPr/>
        <p:txBody>
          <a:bodyPr/>
          <a:lstStyle/>
          <a:p>
            <a:fld id="{A0A6B1D2-9F4A-4487-A4FC-D9A9DF316B44}" type="slidenum">
              <a:rPr lang="en-US" smtClean="0"/>
              <a:t>37</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DDAF59-B32D-72FD-EE4B-4A73EE150C28}"/>
                  </a:ext>
                </a:extLst>
              </p:cNvPr>
              <p:cNvSpPr txBox="1"/>
              <p:nvPr/>
            </p:nvSpPr>
            <p:spPr>
              <a:xfrm>
                <a:off x="609600" y="1371600"/>
                <a:ext cx="5628144" cy="36933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Transformation of </a:t>
                </a:r>
                <a14:m>
                  <m:oMath xmlns:m="http://schemas.openxmlformats.org/officeDocument/2006/math">
                    <m:r>
                      <a:rPr lang="en-US" sz="1800" b="1" i="1" smtClean="0">
                        <a:latin typeface="Cambria Math" panose="02040503050406030204" pitchFamily="18" charset="0"/>
                      </a:rPr>
                      <m:t>𝑺</m:t>
                    </m:r>
                    <m:r>
                      <a:rPr lang="en-US" sz="1800" b="1" i="1" smtClean="0">
                        <a:latin typeface="Cambria Math" panose="02040503050406030204" pitchFamily="18" charset="0"/>
                      </a:rPr>
                      <m:t>=</m:t>
                    </m:r>
                    <m:r>
                      <a:rPr lang="en-US" sz="1800" b="1" i="1" smtClean="0">
                        <a:latin typeface="Cambria Math" panose="02040503050406030204" pitchFamily="18" charset="0"/>
                      </a:rPr>
                      <m:t>𝑵</m:t>
                    </m:r>
                    <m:r>
                      <a:rPr lang="en-US" sz="1800" b="1" i="1" smtClean="0">
                        <a:latin typeface="Cambria Math" panose="02040503050406030204" pitchFamily="18" charset="0"/>
                      </a:rPr>
                      <m:t>×</m:t>
                    </m:r>
                    <m:r>
                      <a:rPr lang="en-US" sz="1800" b="1" i="1" smtClean="0">
                        <a:latin typeface="Cambria Math" panose="02040503050406030204" pitchFamily="18" charset="0"/>
                      </a:rPr>
                      <m:t>𝑳</m:t>
                    </m:r>
                  </m:oMath>
                </a14:m>
                <a:r>
                  <a:rPr lang="en-US" dirty="0"/>
                  <a:t> into the laboratory frame</a:t>
                </a:r>
              </a:p>
            </p:txBody>
          </p:sp>
        </mc:Choice>
        <mc:Fallback xmlns="">
          <p:sp>
            <p:nvSpPr>
              <p:cNvPr id="6" name="TextBox 5">
                <a:extLst>
                  <a:ext uri="{FF2B5EF4-FFF2-40B4-BE49-F238E27FC236}">
                    <a16:creationId xmlns:a16="http://schemas.microsoft.com/office/drawing/2014/main" id="{88DDAF59-B32D-72FD-EE4B-4A73EE150C28}"/>
                  </a:ext>
                </a:extLst>
              </p:cNvPr>
              <p:cNvSpPr txBox="1">
                <a:spLocks noRot="1" noChangeAspect="1" noMove="1" noResize="1" noEditPoints="1" noAdjustHandles="1" noChangeArrowheads="1" noChangeShapeType="1" noTextEdit="1"/>
              </p:cNvSpPr>
              <p:nvPr/>
            </p:nvSpPr>
            <p:spPr>
              <a:xfrm>
                <a:off x="609600" y="1371600"/>
                <a:ext cx="5628144" cy="369332"/>
              </a:xfrm>
              <a:prstGeom prst="rect">
                <a:avLst/>
              </a:prstGeom>
              <a:blipFill>
                <a:blip r:embed="rId3"/>
                <a:stretch>
                  <a:fillRect l="-65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925188C-2BD8-B767-37B8-8E302A8B1DD8}"/>
                  </a:ext>
                </a:extLst>
              </p:cNvPr>
              <p:cNvSpPr txBox="1"/>
              <p:nvPr/>
            </p:nvSpPr>
            <p:spPr>
              <a:xfrm>
                <a:off x="1259693" y="1981200"/>
                <a:ext cx="2678810" cy="501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m:rPr>
                              <m:sty m:val="p"/>
                            </m:rPr>
                            <a:rPr lang="en-US" sz="1600" b="0" i="1" smtClean="0">
                              <a:latin typeface="Cambria Math" panose="02040503050406030204" pitchFamily="18" charset="0"/>
                            </a:rPr>
                            <m:t>d</m:t>
                          </m:r>
                          <m:r>
                            <m:rPr>
                              <m:sty m:val="p"/>
                            </m:rPr>
                            <a:rPr lang="en-US" sz="1600" b="0" i="0" smtClean="0">
                              <a:latin typeface="Cambria Math" panose="02040503050406030204" pitchFamily="18" charset="0"/>
                            </a:rPr>
                            <m:t>Ω</m:t>
                          </m:r>
                        </m:den>
                      </m:f>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𝑑</m:t>
                              </m:r>
                              <m:r>
                                <a:rPr lang="en-US" sz="1600" b="0" i="1" smtClean="0">
                                  <a:latin typeface="Cambria Math" panose="02040503050406030204" pitchFamily="18" charset="0"/>
                                </a:rPr>
                                <m:t>𝜎</m:t>
                              </m:r>
                            </m:num>
                            <m:den>
                              <m:r>
                                <a:rPr lang="en-US" sz="1600" b="0" i="1" smtClean="0">
                                  <a:latin typeface="Cambria Math" panose="02040503050406030204" pitchFamily="18" charset="0"/>
                                </a:rPr>
                                <m:t>𝑑</m:t>
                              </m:r>
                              <m:r>
                                <m:rPr>
                                  <m:sty m:val="p"/>
                                </m:rPr>
                                <a:rPr lang="en-US" sz="1600" b="0" i="0" smtClean="0">
                                  <a:latin typeface="Cambria Math" panose="02040503050406030204" pitchFamily="18" charset="0"/>
                                </a:rPr>
                                <m:t>Ω</m:t>
                              </m:r>
                            </m:den>
                          </m:f>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r>
                        <a:rPr lang="en-US" sz="1600" i="1">
                          <a:latin typeface="Cambria Math" panose="02040503050406030204" pitchFamily="18" charset="0"/>
                        </a:rPr>
                        <m:t>+</m:t>
                      </m:r>
                      <m:r>
                        <a:rPr lang="en-US" sz="1600" b="0" i="1" smtClean="0">
                          <a:latin typeface="Cambria Math" panose="02040503050406030204" pitchFamily="18" charset="0"/>
                        </a:rPr>
                        <m:t>𝑃</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b="0" i="1" smtClean="0">
                              <a:latin typeface="Cambria Math" panose="02040503050406030204" pitchFamily="18" charset="0"/>
                            </a:rPr>
                            <m:t>𝑁</m:t>
                          </m:r>
                        </m:sub>
                      </m:sSub>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r>
                            <a:rPr lang="en-US" sz="1600" b="0" i="1" smtClean="0">
                              <a:latin typeface="Cambria Math" panose="02040503050406030204" pitchFamily="18" charset="0"/>
                            </a:rPr>
                            <m:t>𝜑</m:t>
                          </m:r>
                        </m:e>
                      </m:func>
                      <m:r>
                        <a:rPr lang="en-US" sz="1600" b="0" i="1" smtClean="0">
                          <a:latin typeface="Cambria Math" panose="02040503050406030204" pitchFamily="18" charset="0"/>
                        </a:rPr>
                        <m:t>) </m:t>
                      </m:r>
                    </m:oMath>
                  </m:oMathPara>
                </a14:m>
                <a:endParaRPr lang="en-US" sz="1600" dirty="0"/>
              </a:p>
            </p:txBody>
          </p:sp>
        </mc:Choice>
        <mc:Fallback xmlns="">
          <p:sp>
            <p:nvSpPr>
              <p:cNvPr id="37" name="TextBox 36">
                <a:extLst>
                  <a:ext uri="{FF2B5EF4-FFF2-40B4-BE49-F238E27FC236}">
                    <a16:creationId xmlns:a16="http://schemas.microsoft.com/office/drawing/2014/main" id="{5925188C-2BD8-B767-37B8-8E302A8B1DD8}"/>
                  </a:ext>
                </a:extLst>
              </p:cNvPr>
              <p:cNvSpPr txBox="1">
                <a:spLocks noRot="1" noChangeAspect="1" noMove="1" noResize="1" noEditPoints="1" noAdjustHandles="1" noChangeArrowheads="1" noChangeShapeType="1" noTextEdit="1"/>
              </p:cNvSpPr>
              <p:nvPr/>
            </p:nvSpPr>
            <p:spPr>
              <a:xfrm>
                <a:off x="1259693" y="1981200"/>
                <a:ext cx="2678810" cy="501099"/>
              </a:xfrm>
              <a:prstGeom prst="rect">
                <a:avLst/>
              </a:prstGeom>
              <a:blipFill>
                <a:blip r:embed="rId4"/>
                <a:stretch>
                  <a:fillRect/>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E19C5C98-3EC8-0BAC-A99D-99E6028BD29B}"/>
              </a:ext>
            </a:extLst>
          </p:cNvPr>
          <p:cNvGrpSpPr/>
          <p:nvPr/>
        </p:nvGrpSpPr>
        <p:grpSpPr>
          <a:xfrm>
            <a:off x="6820214" y="3276938"/>
            <a:ext cx="3886200" cy="2895262"/>
            <a:chOff x="1371600" y="2786877"/>
            <a:chExt cx="3886200" cy="2895262"/>
          </a:xfrm>
        </p:grpSpPr>
        <p:cxnSp>
          <p:nvCxnSpPr>
            <p:cNvPr id="40" name="Straight Arrow Connector 39">
              <a:extLst>
                <a:ext uri="{FF2B5EF4-FFF2-40B4-BE49-F238E27FC236}">
                  <a16:creationId xmlns:a16="http://schemas.microsoft.com/office/drawing/2014/main" id="{E033149B-142C-6ED1-8122-3262C7313E62}"/>
                </a:ext>
              </a:extLst>
            </p:cNvPr>
            <p:cNvCxnSpPr/>
            <p:nvPr/>
          </p:nvCxnSpPr>
          <p:spPr>
            <a:xfrm flipV="1">
              <a:off x="2362200" y="4191000"/>
              <a:ext cx="914400" cy="533400"/>
            </a:xfrm>
            <a:prstGeom prst="straightConnector1">
              <a:avLst/>
            </a:prstGeom>
            <a:ln w="28575">
              <a:solidFill>
                <a:srgbClr val="00CC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0F6E0F-6182-AA7B-0678-51D17FAC92B1}"/>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5C0B8AC-4741-125B-1B78-B3D98B269769}"/>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F4DA23C4-AEF3-7704-8657-EF409E095EA4}"/>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987F88-FB65-9998-DFF9-E25D79CAE55F}"/>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27A7C078-B944-D28B-24FF-192D8B30967F}"/>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665CEBB-7165-EE53-E3C4-81CAC9AD94FF}"/>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66297C2-733A-8FFD-02ED-CF774A2DCBF7}"/>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a:solidFill>
                              <a:srgbClr val="00CC00"/>
                            </a:solidFill>
                            <a:latin typeface="Cambria Math"/>
                          </a:rPr>
                          <m:t>𝒑</m:t>
                        </m:r>
                        <m:r>
                          <a:rPr lang="en-US" b="1" i="1">
                            <a:solidFill>
                              <a:srgbClr val="00CC00"/>
                            </a:solidFill>
                            <a:latin typeface="Cambria Math"/>
                          </a:rPr>
                          <m:t>=</m:t>
                        </m:r>
                        <m:r>
                          <a:rPr lang="en-US" b="1" i="1">
                            <a:solidFill>
                              <a:srgbClr val="00CC00"/>
                            </a:solidFill>
                            <a:latin typeface="Cambria Math"/>
                          </a:rPr>
                          <m:t>𝑳</m:t>
                        </m:r>
                      </m:oMath>
                    </m:oMathPara>
                  </a14:m>
                  <a:endParaRPr lang="en-US" b="1" dirty="0">
                    <a:solidFill>
                      <a:srgbClr val="00CC0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rotWithShape="1">
                  <a:blip r:embed="rId6"/>
                  <a:stretch>
                    <a:fillRect b="-6557"/>
                  </a:stretch>
                </a:blipFill>
              </p:spPr>
              <p:txBody>
                <a:bodyPr/>
                <a:lstStyle/>
                <a:p>
                  <a:r>
                    <a:rPr lang="en-US">
                      <a:noFill/>
                    </a:rPr>
                    <a:t> </a:t>
                  </a:r>
                </a:p>
              </p:txBody>
            </p:sp>
          </mc:Fallback>
        </mc:AlternateContent>
        <p:sp>
          <p:nvSpPr>
            <p:cNvPr id="55" name="Parallelogram 54">
              <a:extLst>
                <a:ext uri="{FF2B5EF4-FFF2-40B4-BE49-F238E27FC236}">
                  <a16:creationId xmlns:a16="http://schemas.microsoft.com/office/drawing/2014/main" id="{D146C728-E091-5E43-47A2-451EC8956DD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B5B44A2-0DA3-E241-1CBA-6AD0868C44A1}"/>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57" name="TextBox 56">
              <a:extLst>
                <a:ext uri="{FF2B5EF4-FFF2-40B4-BE49-F238E27FC236}">
                  <a16:creationId xmlns:a16="http://schemas.microsoft.com/office/drawing/2014/main" id="{FD0FAB07-B039-CA0F-C470-8630F06C0438}"/>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grpSp>
      <p:sp>
        <p:nvSpPr>
          <p:cNvPr id="32" name="TextBox 31">
            <a:extLst>
              <a:ext uri="{FF2B5EF4-FFF2-40B4-BE49-F238E27FC236}">
                <a16:creationId xmlns:a16="http://schemas.microsoft.com/office/drawing/2014/main" id="{035A27A8-D372-D656-E668-39DE18304058}"/>
              </a:ext>
            </a:extLst>
          </p:cNvPr>
          <p:cNvSpPr txBox="1"/>
          <p:nvPr/>
        </p:nvSpPr>
        <p:spPr>
          <a:xfrm>
            <a:off x="8735199" y="6015782"/>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33" name="TextBox 32">
            <a:extLst>
              <a:ext uri="{FF2B5EF4-FFF2-40B4-BE49-F238E27FC236}">
                <a16:creationId xmlns:a16="http://schemas.microsoft.com/office/drawing/2014/main" id="{CFBB3A9B-D6B0-6717-813A-4BFB6B57F7B5}"/>
              </a:ext>
            </a:extLst>
          </p:cNvPr>
          <p:cNvSpPr txBox="1"/>
          <p:nvPr/>
        </p:nvSpPr>
        <p:spPr>
          <a:xfrm>
            <a:off x="9942146" y="5363736"/>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34" name="Straight Arrow Connector 33">
            <a:extLst>
              <a:ext uri="{FF2B5EF4-FFF2-40B4-BE49-F238E27FC236}">
                <a16:creationId xmlns:a16="http://schemas.microsoft.com/office/drawing/2014/main" id="{21AD9663-F25B-08CD-9880-32AB8654A634}"/>
              </a:ext>
            </a:extLst>
          </p:cNvPr>
          <p:cNvCxnSpPr/>
          <p:nvPr/>
        </p:nvCxnSpPr>
        <p:spPr>
          <a:xfrm flipH="1" flipV="1">
            <a:off x="8280267" y="55626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8019DA1-BB90-F38C-65E3-87B422515AF5}"/>
              </a:ext>
            </a:extLst>
          </p:cNvPr>
          <p:cNvCxnSpPr/>
          <p:nvPr/>
        </p:nvCxnSpPr>
        <p:spPr>
          <a:xfrm flipH="1" flipV="1">
            <a:off x="9487214" y="4876800"/>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Parallelogram 3">
            <a:extLst>
              <a:ext uri="{FF2B5EF4-FFF2-40B4-BE49-F238E27FC236}">
                <a16:creationId xmlns:a16="http://schemas.microsoft.com/office/drawing/2014/main" id="{BB109E25-1503-FE9E-9A8A-2767DAA2B1F2}"/>
              </a:ext>
            </a:extLst>
          </p:cNvPr>
          <p:cNvSpPr/>
          <p:nvPr/>
        </p:nvSpPr>
        <p:spPr>
          <a:xfrm rot="5400000">
            <a:off x="8925937" y="2753737"/>
            <a:ext cx="1135974" cy="519351"/>
          </a:xfrm>
          <a:prstGeom prst="parallelogram">
            <a:avLst>
              <a:gd name="adj" fmla="val 7174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0AD0968-F341-10AC-5AF8-0F52BC87BFA2}"/>
              </a:ext>
            </a:extLst>
          </p:cNvPr>
          <p:cNvSpPr/>
          <p:nvPr/>
        </p:nvSpPr>
        <p:spPr>
          <a:xfrm rot="5400000">
            <a:off x="10435889" y="3820537"/>
            <a:ext cx="1135974" cy="519351"/>
          </a:xfrm>
          <a:prstGeom prst="parallelogram">
            <a:avLst>
              <a:gd name="adj" fmla="val 7174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Line 24">
            <a:extLst>
              <a:ext uri="{FF2B5EF4-FFF2-40B4-BE49-F238E27FC236}">
                <a16:creationId xmlns:a16="http://schemas.microsoft.com/office/drawing/2014/main" id="{146A6320-0FB6-4F3A-272A-8D0CD30313F6}"/>
              </a:ext>
            </a:extLst>
          </p:cNvPr>
          <p:cNvSpPr>
            <a:spLocks noChangeShapeType="1"/>
          </p:cNvSpPr>
          <p:nvPr/>
        </p:nvSpPr>
        <p:spPr bwMode="auto">
          <a:xfrm flipH="1" flipV="1">
            <a:off x="1192008" y="3429000"/>
            <a:ext cx="1371600" cy="762000"/>
          </a:xfrm>
          <a:prstGeom prst="line">
            <a:avLst/>
          </a:prstGeom>
          <a:noFill/>
          <a:ln w="254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4">
            <a:extLst>
              <a:ext uri="{FF2B5EF4-FFF2-40B4-BE49-F238E27FC236}">
                <a16:creationId xmlns:a16="http://schemas.microsoft.com/office/drawing/2014/main" id="{CEFA6AF5-5929-255F-8CAB-27344E1D5B43}"/>
              </a:ext>
            </a:extLst>
          </p:cNvPr>
          <p:cNvSpPr>
            <a:spLocks noChangeShapeType="1"/>
          </p:cNvSpPr>
          <p:nvPr/>
        </p:nvSpPr>
        <p:spPr bwMode="auto">
          <a:xfrm flipV="1">
            <a:off x="1877808" y="2895600"/>
            <a:ext cx="0" cy="914400"/>
          </a:xfrm>
          <a:prstGeom prst="line">
            <a:avLst/>
          </a:prstGeom>
          <a:noFill/>
          <a:ln w="190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5">
            <a:extLst>
              <a:ext uri="{FF2B5EF4-FFF2-40B4-BE49-F238E27FC236}">
                <a16:creationId xmlns:a16="http://schemas.microsoft.com/office/drawing/2014/main" id="{5549015F-E04E-F864-AA5E-2A6A38A0D2CA}"/>
              </a:ext>
            </a:extLst>
          </p:cNvPr>
          <p:cNvSpPr>
            <a:spLocks noChangeShapeType="1"/>
          </p:cNvSpPr>
          <p:nvPr/>
        </p:nvSpPr>
        <p:spPr bwMode="auto">
          <a:xfrm flipH="1" flipV="1">
            <a:off x="957481" y="3810000"/>
            <a:ext cx="914400" cy="0"/>
          </a:xfrm>
          <a:prstGeom prst="line">
            <a:avLst/>
          </a:prstGeom>
          <a:noFill/>
          <a:ln w="190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7">
            <a:extLst>
              <a:ext uri="{FF2B5EF4-FFF2-40B4-BE49-F238E27FC236}">
                <a16:creationId xmlns:a16="http://schemas.microsoft.com/office/drawing/2014/main" id="{C6329F02-1EB6-B163-1176-ED79E3879FAE}"/>
              </a:ext>
            </a:extLst>
          </p:cNvPr>
          <p:cNvSpPr>
            <a:spLocks noChangeShapeType="1"/>
          </p:cNvSpPr>
          <p:nvPr/>
        </p:nvSpPr>
        <p:spPr bwMode="auto">
          <a:xfrm flipH="1" flipV="1">
            <a:off x="1877808" y="3810000"/>
            <a:ext cx="731520" cy="0"/>
          </a:xfrm>
          <a:prstGeom prst="line">
            <a:avLst/>
          </a:prstGeom>
          <a:noFill/>
          <a:ln w="19050" cap="rnd">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8">
            <a:extLst>
              <a:ext uri="{FF2B5EF4-FFF2-40B4-BE49-F238E27FC236}">
                <a16:creationId xmlns:a16="http://schemas.microsoft.com/office/drawing/2014/main" id="{1CCAD52E-43CC-7E9B-C129-5BEB076997F7}"/>
              </a:ext>
            </a:extLst>
          </p:cNvPr>
          <p:cNvSpPr>
            <a:spLocks noChangeShapeType="1"/>
          </p:cNvSpPr>
          <p:nvPr/>
        </p:nvSpPr>
        <p:spPr bwMode="auto">
          <a:xfrm flipH="1" flipV="1">
            <a:off x="1877808" y="3810000"/>
            <a:ext cx="0" cy="731520"/>
          </a:xfrm>
          <a:prstGeom prst="line">
            <a:avLst/>
          </a:prstGeom>
          <a:noFill/>
          <a:ln w="19050" cap="rnd">
            <a:solidFill>
              <a:srgbClr val="000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19">
            <a:extLst>
              <a:ext uri="{FF2B5EF4-FFF2-40B4-BE49-F238E27FC236}">
                <a16:creationId xmlns:a16="http://schemas.microsoft.com/office/drawing/2014/main" id="{E5141FA3-3771-DE15-3DE6-E753B99916C7}"/>
              </a:ext>
            </a:extLst>
          </p:cNvPr>
          <p:cNvSpPr txBox="1">
            <a:spLocks noChangeArrowheads="1"/>
          </p:cNvSpPr>
          <p:nvPr/>
        </p:nvSpPr>
        <p:spPr bwMode="auto">
          <a:xfrm>
            <a:off x="652681" y="3611563"/>
            <a:ext cx="30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dirty="0">
                <a:solidFill>
                  <a:srgbClr val="000099"/>
                </a:solidFill>
              </a:rPr>
              <a:t>x</a:t>
            </a:r>
          </a:p>
        </p:txBody>
      </p:sp>
      <p:sp>
        <p:nvSpPr>
          <p:cNvPr id="24" name="Text Box 20">
            <a:extLst>
              <a:ext uri="{FF2B5EF4-FFF2-40B4-BE49-F238E27FC236}">
                <a16:creationId xmlns:a16="http://schemas.microsoft.com/office/drawing/2014/main" id="{0B99A019-DF12-B483-91F8-4DD4CFA68CE7}"/>
              </a:ext>
            </a:extLst>
          </p:cNvPr>
          <p:cNvSpPr txBox="1">
            <a:spLocks noChangeArrowheads="1"/>
          </p:cNvSpPr>
          <p:nvPr/>
        </p:nvSpPr>
        <p:spPr bwMode="auto">
          <a:xfrm>
            <a:off x="1948081" y="2743200"/>
            <a:ext cx="30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a:solidFill>
                  <a:srgbClr val="000099"/>
                </a:solidFill>
              </a:rPr>
              <a:t>y</a:t>
            </a:r>
          </a:p>
        </p:txBody>
      </p:sp>
      <p:sp>
        <p:nvSpPr>
          <p:cNvPr id="25" name="Oval 21">
            <a:extLst>
              <a:ext uri="{FF2B5EF4-FFF2-40B4-BE49-F238E27FC236}">
                <a16:creationId xmlns:a16="http://schemas.microsoft.com/office/drawing/2014/main" id="{C8429522-225C-11DA-2462-A3EC6CF013CD}"/>
              </a:ext>
            </a:extLst>
          </p:cNvPr>
          <p:cNvSpPr>
            <a:spLocks noChangeArrowheads="1"/>
          </p:cNvSpPr>
          <p:nvPr/>
        </p:nvSpPr>
        <p:spPr bwMode="auto">
          <a:xfrm>
            <a:off x="1801608" y="3733800"/>
            <a:ext cx="152400" cy="152400"/>
          </a:xfrm>
          <a:prstGeom prst="ellipse">
            <a:avLst/>
          </a:prstGeom>
          <a:solidFill>
            <a:schemeClr val="bg1"/>
          </a:solidFill>
          <a:ln w="19050" algn="ctr">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22">
            <a:extLst>
              <a:ext uri="{FF2B5EF4-FFF2-40B4-BE49-F238E27FC236}">
                <a16:creationId xmlns:a16="http://schemas.microsoft.com/office/drawing/2014/main" id="{8803727F-A52A-C41A-6E99-F764777CB140}"/>
              </a:ext>
            </a:extLst>
          </p:cNvPr>
          <p:cNvSpPr>
            <a:spLocks noChangeArrowheads="1"/>
          </p:cNvSpPr>
          <p:nvPr/>
        </p:nvSpPr>
        <p:spPr bwMode="auto">
          <a:xfrm>
            <a:off x="1846058" y="3779838"/>
            <a:ext cx="55563" cy="55562"/>
          </a:xfrm>
          <a:prstGeom prst="ellipse">
            <a:avLst/>
          </a:prstGeom>
          <a:solidFill>
            <a:srgbClr val="000080"/>
          </a:solidFill>
          <a:ln w="19050" algn="ctr">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23">
            <a:extLst>
              <a:ext uri="{FF2B5EF4-FFF2-40B4-BE49-F238E27FC236}">
                <a16:creationId xmlns:a16="http://schemas.microsoft.com/office/drawing/2014/main" id="{4827CB2B-892F-60FF-EDC2-AD9FE44C4B21}"/>
              </a:ext>
            </a:extLst>
          </p:cNvPr>
          <p:cNvSpPr txBox="1">
            <a:spLocks noChangeArrowheads="1"/>
          </p:cNvSpPr>
          <p:nvPr/>
        </p:nvSpPr>
        <p:spPr bwMode="auto">
          <a:xfrm>
            <a:off x="1877808" y="3535363"/>
            <a:ext cx="30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i="1">
                <a:solidFill>
                  <a:srgbClr val="000099"/>
                </a:solidFill>
              </a:rPr>
              <a:t>z</a:t>
            </a:r>
          </a:p>
        </p:txBody>
      </p:sp>
      <p:sp>
        <p:nvSpPr>
          <p:cNvPr id="31" name="Text Box 25">
            <a:extLst>
              <a:ext uri="{FF2B5EF4-FFF2-40B4-BE49-F238E27FC236}">
                <a16:creationId xmlns:a16="http://schemas.microsoft.com/office/drawing/2014/main" id="{AD0516CA-FA5B-5BDB-5BD1-C8795A012B9A}"/>
              </a:ext>
            </a:extLst>
          </p:cNvPr>
          <p:cNvSpPr txBox="1">
            <a:spLocks noChangeArrowheads="1"/>
          </p:cNvSpPr>
          <p:nvPr/>
        </p:nvSpPr>
        <p:spPr bwMode="auto">
          <a:xfrm rot="1700974">
            <a:off x="1922943" y="4215965"/>
            <a:ext cx="145499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100" dirty="0">
                <a:solidFill>
                  <a:srgbClr val="CC0000"/>
                </a:solidFill>
              </a:rPr>
              <a:t>scattering plane</a:t>
            </a:r>
          </a:p>
        </p:txBody>
      </p:sp>
      <p:sp>
        <p:nvSpPr>
          <p:cNvPr id="36" name="Text Box 26">
            <a:extLst>
              <a:ext uri="{FF2B5EF4-FFF2-40B4-BE49-F238E27FC236}">
                <a16:creationId xmlns:a16="http://schemas.microsoft.com/office/drawing/2014/main" id="{43224675-928A-5312-ED7E-5272E3A85091}"/>
              </a:ext>
            </a:extLst>
          </p:cNvPr>
          <p:cNvSpPr txBox="1">
            <a:spLocks noChangeArrowheads="1"/>
          </p:cNvSpPr>
          <p:nvPr/>
        </p:nvSpPr>
        <p:spPr bwMode="auto">
          <a:xfrm>
            <a:off x="881281" y="3395246"/>
            <a:ext cx="304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i="1" dirty="0">
                <a:solidFill>
                  <a:srgbClr val="CC0000"/>
                </a:solidFill>
                <a:sym typeface="Symbol" panose="05050102010706020507" pitchFamily="18" charset="2"/>
              </a:rPr>
              <a:t></a:t>
            </a:r>
          </a:p>
        </p:txBody>
      </p:sp>
      <p:sp>
        <p:nvSpPr>
          <p:cNvPr id="38" name="Freeform 27">
            <a:extLst>
              <a:ext uri="{FF2B5EF4-FFF2-40B4-BE49-F238E27FC236}">
                <a16:creationId xmlns:a16="http://schemas.microsoft.com/office/drawing/2014/main" id="{A821A767-4F79-1517-258B-0CD638F6F812}"/>
              </a:ext>
            </a:extLst>
          </p:cNvPr>
          <p:cNvSpPr>
            <a:spLocks/>
          </p:cNvSpPr>
          <p:nvPr/>
        </p:nvSpPr>
        <p:spPr bwMode="auto">
          <a:xfrm>
            <a:off x="1268208" y="3505200"/>
            <a:ext cx="88900" cy="304800"/>
          </a:xfrm>
          <a:custGeom>
            <a:avLst/>
            <a:gdLst>
              <a:gd name="T0" fmla="*/ 8 w 56"/>
              <a:gd name="T1" fmla="*/ 144 h 144"/>
              <a:gd name="T2" fmla="*/ 8 w 56"/>
              <a:gd name="T3" fmla="*/ 48 h 144"/>
              <a:gd name="T4" fmla="*/ 56 w 56"/>
              <a:gd name="T5" fmla="*/ 0 h 144"/>
            </a:gdLst>
            <a:ahLst/>
            <a:cxnLst>
              <a:cxn ang="0">
                <a:pos x="T0" y="T1"/>
              </a:cxn>
              <a:cxn ang="0">
                <a:pos x="T2" y="T3"/>
              </a:cxn>
              <a:cxn ang="0">
                <a:pos x="T4" y="T5"/>
              </a:cxn>
            </a:cxnLst>
            <a:rect l="0" t="0" r="r" b="b"/>
            <a:pathLst>
              <a:path w="56" h="144">
                <a:moveTo>
                  <a:pt x="8" y="144"/>
                </a:moveTo>
                <a:cubicBezTo>
                  <a:pt x="4" y="108"/>
                  <a:pt x="0" y="72"/>
                  <a:pt x="8" y="48"/>
                </a:cubicBezTo>
                <a:cubicBezTo>
                  <a:pt x="16" y="24"/>
                  <a:pt x="36" y="12"/>
                  <a:pt x="56" y="0"/>
                </a:cubicBezTo>
              </a:path>
            </a:pathLst>
          </a:custGeom>
          <a:noFill/>
          <a:ln w="25400" cap="rnd"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TextBox 40">
            <a:extLst>
              <a:ext uri="{FF2B5EF4-FFF2-40B4-BE49-F238E27FC236}">
                <a16:creationId xmlns:a16="http://schemas.microsoft.com/office/drawing/2014/main" id="{04051CF9-4347-5234-8CFA-3863EA3AEAF8}"/>
              </a:ext>
            </a:extLst>
          </p:cNvPr>
          <p:cNvSpPr txBox="1"/>
          <p:nvPr/>
        </p:nvSpPr>
        <p:spPr>
          <a:xfrm>
            <a:off x="9448800" y="2362200"/>
            <a:ext cx="808426" cy="307777"/>
          </a:xfrm>
          <a:prstGeom prst="rect">
            <a:avLst/>
          </a:prstGeom>
          <a:noFill/>
        </p:spPr>
        <p:txBody>
          <a:bodyPr wrap="none" rtlCol="0">
            <a:spAutoFit/>
          </a:bodyPr>
          <a:lstStyle/>
          <a:p>
            <a:pPr algn="l">
              <a:spcAft>
                <a:spcPts val="600"/>
              </a:spcAft>
            </a:pPr>
            <a:r>
              <a:rPr lang="en-US" sz="1400" dirty="0">
                <a:solidFill>
                  <a:schemeClr val="bg1">
                    <a:lumMod val="50000"/>
                  </a:schemeClr>
                </a:solidFill>
              </a:rPr>
              <a:t>detector</a:t>
            </a:r>
          </a:p>
        </p:txBody>
      </p:sp>
      <p:sp>
        <p:nvSpPr>
          <p:cNvPr id="42" name="TextBox 41">
            <a:extLst>
              <a:ext uri="{FF2B5EF4-FFF2-40B4-BE49-F238E27FC236}">
                <a16:creationId xmlns:a16="http://schemas.microsoft.com/office/drawing/2014/main" id="{E3D41595-90BF-9780-B596-8E986C77A5E9}"/>
              </a:ext>
            </a:extLst>
          </p:cNvPr>
          <p:cNvSpPr txBox="1"/>
          <p:nvPr/>
        </p:nvSpPr>
        <p:spPr>
          <a:xfrm>
            <a:off x="11002574" y="3426023"/>
            <a:ext cx="808426" cy="307777"/>
          </a:xfrm>
          <a:prstGeom prst="rect">
            <a:avLst/>
          </a:prstGeom>
          <a:noFill/>
        </p:spPr>
        <p:txBody>
          <a:bodyPr wrap="none" rtlCol="0">
            <a:spAutoFit/>
          </a:bodyPr>
          <a:lstStyle/>
          <a:p>
            <a:pPr algn="l">
              <a:spcAft>
                <a:spcPts val="600"/>
              </a:spcAft>
            </a:pPr>
            <a:r>
              <a:rPr lang="en-US" sz="1400" dirty="0">
                <a:solidFill>
                  <a:schemeClr val="bg1">
                    <a:lumMod val="50000"/>
                  </a:schemeClr>
                </a:solidFill>
              </a:rPr>
              <a:t>detector</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66CF67BD-2FD0-232C-FB3E-E3D6087848DE}"/>
                  </a:ext>
                </a:extLst>
              </p:cNvPr>
              <p:cNvSpPr txBox="1"/>
              <p:nvPr/>
            </p:nvSpPr>
            <p:spPr>
              <a:xfrm>
                <a:off x="3478528" y="3134356"/>
                <a:ext cx="2295500" cy="1008353"/>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𝑁</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𝑥</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r>
                            <a:rPr lang="en-US" sz="1600" b="0" i="1" smtClean="0">
                              <a:latin typeface="Cambria Math" panose="02040503050406030204" pitchFamily="18" charset="0"/>
                            </a:rPr>
                            <m:t>𝜑</m:t>
                          </m:r>
                        </m:e>
                      </m:func>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𝑦</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r>
                            <a:rPr lang="en-US" sz="1600" b="0" i="1" smtClean="0">
                              <a:latin typeface="Cambria Math" panose="02040503050406030204" pitchFamily="18" charset="0"/>
                            </a:rPr>
                            <m:t>𝜑</m:t>
                          </m:r>
                        </m:e>
                      </m:func>
                    </m:oMath>
                  </m:oMathPara>
                </a14:m>
                <a:endParaRPr lang="en-US" sz="1600" b="0" dirty="0"/>
              </a:p>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𝑆</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𝑥</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r>
                            <a:rPr lang="en-US" sz="1600" b="0" i="1" smtClean="0">
                              <a:latin typeface="Cambria Math" panose="02040503050406030204" pitchFamily="18" charset="0"/>
                            </a:rPr>
                            <m:t>𝜑</m:t>
                          </m:r>
                        </m:e>
                      </m:func>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𝑦</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sin</m:t>
                          </m:r>
                        </m:fName>
                        <m:e>
                          <m:r>
                            <a:rPr lang="en-US" sz="1600" b="0" i="1" smtClean="0">
                              <a:latin typeface="Cambria Math" panose="02040503050406030204" pitchFamily="18" charset="0"/>
                            </a:rPr>
                            <m:t>𝜑</m:t>
                          </m:r>
                        </m:e>
                      </m:func>
                    </m:oMath>
                  </m:oMathPara>
                </a14:m>
                <a:endParaRPr lang="en-US" sz="1600" b="0" dirty="0"/>
              </a:p>
              <a:p>
                <a:pPr>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𝐿</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𝑧</m:t>
                          </m:r>
                        </m:sub>
                      </m:sSub>
                    </m:oMath>
                  </m:oMathPara>
                </a14:m>
                <a:endParaRPr lang="en-US" sz="1600" b="0" dirty="0"/>
              </a:p>
            </p:txBody>
          </p:sp>
        </mc:Choice>
        <mc:Fallback xmlns="">
          <p:sp>
            <p:nvSpPr>
              <p:cNvPr id="43" name="TextBox 42">
                <a:extLst>
                  <a:ext uri="{FF2B5EF4-FFF2-40B4-BE49-F238E27FC236}">
                    <a16:creationId xmlns:a16="http://schemas.microsoft.com/office/drawing/2014/main" id="{66CF67BD-2FD0-232C-FB3E-E3D6087848DE}"/>
                  </a:ext>
                </a:extLst>
              </p:cNvPr>
              <p:cNvSpPr txBox="1">
                <a:spLocks noRot="1" noChangeAspect="1" noMove="1" noResize="1" noEditPoints="1" noAdjustHandles="1" noChangeArrowheads="1" noChangeShapeType="1" noTextEdit="1"/>
              </p:cNvSpPr>
              <p:nvPr/>
            </p:nvSpPr>
            <p:spPr>
              <a:xfrm>
                <a:off x="3478528" y="3134356"/>
                <a:ext cx="2295500" cy="1008353"/>
              </a:xfrm>
              <a:prstGeom prst="rect">
                <a:avLst/>
              </a:prstGeom>
              <a:blipFill>
                <a:blip r:embed="rId7"/>
                <a:stretch>
                  <a:fillRect l="-1862" r="-1330"/>
                </a:stretch>
              </a:blipFill>
            </p:spPr>
            <p:txBody>
              <a:bodyPr/>
              <a:lstStyle/>
              <a:p>
                <a:r>
                  <a:rPr lang="en-US">
                    <a:noFill/>
                  </a:rPr>
                  <a:t> </a:t>
                </a:r>
              </a:p>
            </p:txBody>
          </p:sp>
        </mc:Fallback>
      </mc:AlternateContent>
      <p:pic>
        <p:nvPicPr>
          <p:cNvPr id="54" name="Picture 31">
            <a:extLst>
              <a:ext uri="{FF2B5EF4-FFF2-40B4-BE49-F238E27FC236}">
                <a16:creationId xmlns:a16="http://schemas.microsoft.com/office/drawing/2014/main" id="{56087CA3-CE9B-AE20-401A-4B211587174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1520" y="4724400"/>
            <a:ext cx="2011680" cy="20116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DEEF36B-6FB1-03FA-9287-3CCF7A387D67}"/>
                  </a:ext>
                </a:extLst>
              </p:cNvPr>
              <p:cNvSpPr txBox="1"/>
              <p:nvPr/>
            </p:nvSpPr>
            <p:spPr>
              <a:xfrm>
                <a:off x="2971800" y="5296973"/>
                <a:ext cx="2615460" cy="722827"/>
              </a:xfrm>
              <a:prstGeom prst="rect">
                <a:avLst/>
              </a:prstGeom>
              <a:noFill/>
              <a:ln>
                <a:noFill/>
              </a:ln>
            </p:spPr>
            <p:txBody>
              <a:bodyPr wrap="none" lIns="0" tIns="0" rIns="0" bIns="0" rtlCol="0" anchor="ctr">
                <a:spAutoFit/>
              </a:bodyPr>
              <a:lstStyle/>
              <a:p>
                <a:pPr algn="l">
                  <a:spcAft>
                    <a:spcPts val="600"/>
                  </a:spcAft>
                </a:pPr>
                <a14:m>
                  <m:oMathPara xmlns:m="http://schemas.openxmlformats.org/officeDocument/2006/math">
                    <m:oMathParaPr>
                      <m:jc m:val="center"/>
                    </m:oMathParaPr>
                    <m:oMath xmlns:m="http://schemas.openxmlformats.org/officeDocument/2006/math">
                      <m:r>
                        <a:rPr lang="en-US" sz="1600" b="0" i="1" smtClean="0">
                          <a:solidFill>
                            <a:srgbClr val="0070C0"/>
                          </a:solidFill>
                          <a:latin typeface="Cambria Math" panose="02040503050406030204" pitchFamily="18" charset="0"/>
                        </a:rPr>
                        <m:t>𝑁</m:t>
                      </m:r>
                      <m:r>
                        <a:rPr lang="en-US" sz="1600" b="0" i="1" smtClean="0">
                          <a:solidFill>
                            <a:srgbClr val="0070C0"/>
                          </a:solidFill>
                          <a:latin typeface="Cambria Math" panose="02040503050406030204" pitchFamily="18" charset="0"/>
                        </a:rPr>
                        <m:t>=</m:t>
                      </m:r>
                      <m:nary>
                        <m:naryPr>
                          <m:limLoc m:val="undOvr"/>
                          <m:subHide m:val="on"/>
                          <m:supHide m:val="on"/>
                          <m:ctrlPr>
                            <a:rPr lang="en-US" sz="1600" b="0" i="1" smtClean="0">
                              <a:solidFill>
                                <a:srgbClr val="0070C0"/>
                              </a:solidFill>
                              <a:latin typeface="Cambria Math" panose="02040503050406030204" pitchFamily="18" charset="0"/>
                            </a:rPr>
                          </m:ctrlPr>
                        </m:naryPr>
                        <m:sub/>
                        <m:sup/>
                        <m:e>
                          <m:f>
                            <m:fPr>
                              <m:ctrlPr>
                                <a:rPr lang="en-US" sz="1600" b="0" i="1" smtClean="0">
                                  <a:solidFill>
                                    <a:srgbClr val="0070C0"/>
                                  </a:solidFill>
                                  <a:latin typeface="Cambria Math" panose="02040503050406030204" pitchFamily="18" charset="0"/>
                                </a:rPr>
                              </m:ctrlPr>
                            </m:fPr>
                            <m:num>
                              <m:r>
                                <a:rPr lang="en-US" sz="1600" b="0" i="1" smtClean="0">
                                  <a:solidFill>
                                    <a:srgbClr val="0070C0"/>
                                  </a:solidFill>
                                  <a:latin typeface="Cambria Math" panose="02040503050406030204" pitchFamily="18" charset="0"/>
                                </a:rPr>
                                <m:t>𝑑</m:t>
                              </m:r>
                              <m:r>
                                <a:rPr lang="en-US" sz="1600" b="0" i="1" smtClean="0">
                                  <a:solidFill>
                                    <a:srgbClr val="0070C0"/>
                                  </a:solidFill>
                                  <a:latin typeface="Cambria Math" panose="02040503050406030204" pitchFamily="18" charset="0"/>
                                </a:rPr>
                                <m:t>𝜎</m:t>
                              </m:r>
                            </m:num>
                            <m:den>
                              <m:r>
                                <a:rPr lang="en-US" sz="1600" b="0" i="1" smtClean="0">
                                  <a:solidFill>
                                    <a:srgbClr val="0070C0"/>
                                  </a:solidFill>
                                  <a:latin typeface="Cambria Math" panose="02040503050406030204" pitchFamily="18" charset="0"/>
                                </a:rPr>
                                <m:t>𝑑</m:t>
                              </m:r>
                              <m:r>
                                <m:rPr>
                                  <m:sty m:val="p"/>
                                </m:rPr>
                                <a:rPr lang="en-US" sz="1600" b="0" i="0" smtClean="0">
                                  <a:solidFill>
                                    <a:srgbClr val="0070C0"/>
                                  </a:solidFill>
                                  <a:latin typeface="Cambria Math" panose="02040503050406030204" pitchFamily="18" charset="0"/>
                                </a:rPr>
                                <m:t>Ω</m:t>
                              </m:r>
                            </m:den>
                          </m:f>
                          <m:sSub>
                            <m:sSubPr>
                              <m:ctrlPr>
                                <a:rPr lang="en-US" sz="1600" b="0" i="1" smtClean="0">
                                  <a:solidFill>
                                    <a:srgbClr val="0070C0"/>
                                  </a:solidFill>
                                  <a:latin typeface="Cambria Math" panose="02040503050406030204" pitchFamily="18" charset="0"/>
                                  <a:ea typeface="Cambria Math" panose="02040503050406030204" pitchFamily="18" charset="0"/>
                                </a:rPr>
                              </m:ctrlPr>
                            </m:sSubPr>
                            <m:e>
                              <m:r>
                                <a:rPr lang="en-US" sz="1600" b="0" i="1" smtClean="0">
                                  <a:solidFill>
                                    <a:srgbClr val="0070C0"/>
                                  </a:solidFill>
                                  <a:latin typeface="Cambria Math" panose="02040503050406030204" pitchFamily="18" charset="0"/>
                                  <a:ea typeface="Cambria Math" panose="02040503050406030204" pitchFamily="18" charset="0"/>
                                </a:rPr>
                                <m:t>ℒ</m:t>
                              </m:r>
                            </m:e>
                            <m:sub>
                              <m:r>
                                <a:rPr lang="en-US" sz="1600" b="0" i="1" smtClean="0">
                                  <a:solidFill>
                                    <a:srgbClr val="0070C0"/>
                                  </a:solidFill>
                                  <a:latin typeface="Cambria Math" panose="02040503050406030204" pitchFamily="18" charset="0"/>
                                  <a:ea typeface="Cambria Math" panose="02040503050406030204" pitchFamily="18" charset="0"/>
                                </a:rPr>
                                <m:t>𝑃</m:t>
                              </m:r>
                            </m:sub>
                          </m:sSub>
                          <m:d>
                            <m:dPr>
                              <m:ctrlPr>
                                <a:rPr lang="en-US" sz="1600" b="0" i="1" smtClean="0">
                                  <a:solidFill>
                                    <a:srgbClr val="0070C0"/>
                                  </a:solidFill>
                                  <a:latin typeface="Cambria Math" panose="02040503050406030204" pitchFamily="18" charset="0"/>
                                  <a:ea typeface="Cambria Math" panose="02040503050406030204" pitchFamily="18" charset="0"/>
                                </a:rPr>
                              </m:ctrlPr>
                            </m:dPr>
                            <m:e>
                              <m:r>
                                <a:rPr lang="en-US" sz="1600" b="0" i="1" smtClean="0">
                                  <a:solidFill>
                                    <a:srgbClr val="0070C0"/>
                                  </a:solidFill>
                                  <a:latin typeface="Cambria Math" panose="02040503050406030204" pitchFamily="18" charset="0"/>
                                  <a:ea typeface="Cambria Math" panose="02040503050406030204" pitchFamily="18" charset="0"/>
                                </a:rPr>
                                <m:t>𝑡</m:t>
                              </m:r>
                            </m:e>
                          </m:d>
                          <m:r>
                            <a:rPr lang="en-US" sz="1600" b="0" i="1" smtClean="0">
                              <a:solidFill>
                                <a:srgbClr val="0070C0"/>
                              </a:solidFill>
                              <a:latin typeface="Cambria Math" panose="02040503050406030204" pitchFamily="18" charset="0"/>
                              <a:ea typeface="Cambria Math" panose="02040503050406030204" pitchFamily="18" charset="0"/>
                            </a:rPr>
                            <m:t>𝑒</m:t>
                          </m:r>
                          <m:d>
                            <m:dPr>
                              <m:ctrlPr>
                                <a:rPr lang="en-US" sz="1600" b="0" i="1" smtClean="0">
                                  <a:solidFill>
                                    <a:srgbClr val="0070C0"/>
                                  </a:solidFill>
                                  <a:latin typeface="Cambria Math" panose="02040503050406030204" pitchFamily="18" charset="0"/>
                                  <a:ea typeface="Cambria Math" panose="02040503050406030204" pitchFamily="18" charset="0"/>
                                </a:rPr>
                              </m:ctrlPr>
                            </m:dPr>
                            <m:e>
                              <m:r>
                                <a:rPr lang="en-US" sz="1600" b="0" i="1" smtClean="0">
                                  <a:solidFill>
                                    <a:srgbClr val="0070C0"/>
                                  </a:solidFill>
                                  <a:latin typeface="Cambria Math" panose="02040503050406030204" pitchFamily="18" charset="0"/>
                                  <a:ea typeface="Cambria Math" panose="02040503050406030204" pitchFamily="18" charset="0"/>
                                </a:rPr>
                                <m:t>𝑑</m:t>
                              </m:r>
                              <m:r>
                                <m:rPr>
                                  <m:sty m:val="p"/>
                                </m:rPr>
                                <a:rPr lang="en-US" sz="1600" b="0" i="0" smtClean="0">
                                  <a:solidFill>
                                    <a:srgbClr val="0070C0"/>
                                  </a:solidFill>
                                  <a:latin typeface="Cambria Math" panose="02040503050406030204" pitchFamily="18" charset="0"/>
                                  <a:ea typeface="Cambria Math" panose="02040503050406030204" pitchFamily="18" charset="0"/>
                                </a:rPr>
                                <m:t>Ω</m:t>
                              </m:r>
                              <m:r>
                                <a:rPr lang="en-US" sz="1600" b="0" i="1" smtClean="0">
                                  <a:solidFill>
                                    <a:srgbClr val="0070C0"/>
                                  </a:solidFill>
                                  <a:latin typeface="Cambria Math" panose="02040503050406030204" pitchFamily="18" charset="0"/>
                                  <a:ea typeface="Cambria Math" panose="02040503050406030204" pitchFamily="18" charset="0"/>
                                </a:rPr>
                                <m:t>,</m:t>
                              </m:r>
                              <m:r>
                                <a:rPr lang="en-US" sz="1600" b="0" i="1" smtClean="0">
                                  <a:solidFill>
                                    <a:srgbClr val="0070C0"/>
                                  </a:solidFill>
                                  <a:latin typeface="Cambria Math" panose="02040503050406030204" pitchFamily="18" charset="0"/>
                                  <a:ea typeface="Cambria Math" panose="02040503050406030204" pitchFamily="18" charset="0"/>
                                </a:rPr>
                                <m:t>𝑡</m:t>
                              </m:r>
                            </m:e>
                          </m:d>
                          <m:r>
                            <a:rPr lang="en-US" sz="1600" b="0" i="1" smtClean="0">
                              <a:solidFill>
                                <a:srgbClr val="0070C0"/>
                              </a:solidFill>
                              <a:latin typeface="Cambria Math" panose="02040503050406030204" pitchFamily="18" charset="0"/>
                            </a:rPr>
                            <m:t>𝑑</m:t>
                          </m:r>
                          <m:r>
                            <m:rPr>
                              <m:sty m:val="p"/>
                            </m:rPr>
                            <a:rPr lang="en-US" sz="1600" b="0" i="0" smtClean="0">
                              <a:solidFill>
                                <a:srgbClr val="0070C0"/>
                              </a:solidFill>
                              <a:latin typeface="Cambria Math" panose="02040503050406030204" pitchFamily="18" charset="0"/>
                            </a:rPr>
                            <m:t>Ω</m:t>
                          </m:r>
                          <m:r>
                            <a:rPr lang="en-US" sz="1600" b="0" i="1" smtClean="0">
                              <a:solidFill>
                                <a:srgbClr val="0070C0"/>
                              </a:solidFill>
                              <a:latin typeface="Cambria Math" panose="02040503050406030204" pitchFamily="18" charset="0"/>
                            </a:rPr>
                            <m:t>𝑑𝑡</m:t>
                          </m:r>
                        </m:e>
                      </m:nary>
                    </m:oMath>
                  </m:oMathPara>
                </a14:m>
                <a:endParaRPr lang="en-US" sz="1600" dirty="0">
                  <a:solidFill>
                    <a:srgbClr val="0070C0"/>
                  </a:solidFill>
                </a:endParaRPr>
              </a:p>
            </p:txBody>
          </p:sp>
        </mc:Choice>
        <mc:Fallback xmlns="">
          <p:sp>
            <p:nvSpPr>
              <p:cNvPr id="58" name="TextBox 57">
                <a:extLst>
                  <a:ext uri="{FF2B5EF4-FFF2-40B4-BE49-F238E27FC236}">
                    <a16:creationId xmlns:a16="http://schemas.microsoft.com/office/drawing/2014/main" id="{2DEEF36B-6FB1-03FA-9287-3CCF7A387D67}"/>
                  </a:ext>
                </a:extLst>
              </p:cNvPr>
              <p:cNvSpPr txBox="1">
                <a:spLocks noRot="1" noChangeAspect="1" noMove="1" noResize="1" noEditPoints="1" noAdjustHandles="1" noChangeArrowheads="1" noChangeShapeType="1" noTextEdit="1"/>
              </p:cNvSpPr>
              <p:nvPr/>
            </p:nvSpPr>
            <p:spPr>
              <a:xfrm>
                <a:off x="2971800" y="5296973"/>
                <a:ext cx="2615460" cy="722827"/>
              </a:xfrm>
              <a:prstGeom prst="rect">
                <a:avLst/>
              </a:prstGeom>
              <a:blipFill>
                <a:blip r:embed="rId9"/>
                <a:stretch>
                  <a:fillRect/>
                </a:stretch>
              </a:blipFill>
              <a:ln>
                <a:noFill/>
              </a:ln>
            </p:spPr>
            <p:txBody>
              <a:bodyPr/>
              <a:lstStyle/>
              <a:p>
                <a:r>
                  <a:rPr lang="en-US">
                    <a:noFill/>
                  </a:rPr>
                  <a:t> </a:t>
                </a:r>
              </a:p>
            </p:txBody>
          </p:sp>
        </mc:Fallback>
      </mc:AlternateContent>
      <p:sp>
        <p:nvSpPr>
          <p:cNvPr id="59" name="TextBox 58">
            <a:extLst>
              <a:ext uri="{FF2B5EF4-FFF2-40B4-BE49-F238E27FC236}">
                <a16:creationId xmlns:a16="http://schemas.microsoft.com/office/drawing/2014/main" id="{FC0E88FF-6C53-A930-E43A-5F4FF0CB47F2}"/>
              </a:ext>
            </a:extLst>
          </p:cNvPr>
          <p:cNvSpPr txBox="1"/>
          <p:nvPr/>
        </p:nvSpPr>
        <p:spPr>
          <a:xfrm>
            <a:off x="2895600" y="5967680"/>
            <a:ext cx="4735527" cy="661720"/>
          </a:xfrm>
          <a:prstGeom prst="rect">
            <a:avLst/>
          </a:prstGeom>
          <a:noFill/>
        </p:spPr>
        <p:txBody>
          <a:bodyPr wrap="none" rtlCol="0">
            <a:spAutoFit/>
          </a:bodyPr>
          <a:lstStyle/>
          <a:p>
            <a:pPr algn="l">
              <a:spcAft>
                <a:spcPts val="600"/>
              </a:spcAft>
            </a:pPr>
            <a:r>
              <a:rPr lang="en-US" sz="1600" dirty="0">
                <a:solidFill>
                  <a:srgbClr val="0070C0"/>
                </a:solidFill>
              </a:rPr>
              <a:t>What are possible sources of systematic uncertainties?</a:t>
            </a:r>
          </a:p>
          <a:p>
            <a:pPr algn="l">
              <a:spcAft>
                <a:spcPts val="600"/>
              </a:spcAft>
            </a:pPr>
            <a:r>
              <a:rPr lang="en-US" sz="1600" dirty="0">
                <a:solidFill>
                  <a:srgbClr val="0070C0"/>
                </a:solidFill>
              </a:rPr>
              <a:t>And how can you avoid them?</a:t>
            </a:r>
          </a:p>
        </p:txBody>
      </p:sp>
    </p:spTree>
    <p:extLst>
      <p:ext uri="{BB962C8B-B14F-4D97-AF65-F5344CB8AC3E}">
        <p14:creationId xmlns:p14="http://schemas.microsoft.com/office/powerpoint/2010/main" val="11030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B85A5C6-7D85-6F0D-768E-64F3E9C81988}"/>
                  </a:ext>
                </a:extLst>
              </p:cNvPr>
              <p:cNvSpPr>
                <a:spLocks noGrp="1"/>
              </p:cNvSpPr>
              <p:nvPr>
                <p:ph type="title"/>
              </p:nvPr>
            </p:nvSpPr>
            <p:spPr/>
            <p:txBody>
              <a:bodyPr/>
              <a:lstStyle/>
              <a:p>
                <a:r>
                  <a:rPr lang="en-US" dirty="0"/>
                  <a:t>Elastic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𝑝</m:t>
                    </m:r>
                  </m:oMath>
                </a14:m>
                <a:r>
                  <a:rPr lang="en-US" dirty="0"/>
                  <a:t> Scattering</a:t>
                </a:r>
              </a:p>
            </p:txBody>
          </p:sp>
        </mc:Choice>
        <mc:Fallback xmlns="">
          <p:sp>
            <p:nvSpPr>
              <p:cNvPr id="2" name="Title 1">
                <a:extLst>
                  <a:ext uri="{FF2B5EF4-FFF2-40B4-BE49-F238E27FC236}">
                    <a16:creationId xmlns:a16="http://schemas.microsoft.com/office/drawing/2014/main" id="{6B85A5C6-7D85-6F0D-768E-64F3E9C81988}"/>
                  </a:ext>
                </a:extLst>
              </p:cNvPr>
              <p:cNvSpPr>
                <a:spLocks noGrp="1" noRot="1" noChangeAspect="1" noMove="1" noResize="1" noEditPoints="1" noAdjustHandles="1" noChangeArrowheads="1" noChangeShapeType="1" noTextEdit="1"/>
              </p:cNvSpPr>
              <p:nvPr>
                <p:ph type="title"/>
              </p:nvPr>
            </p:nvSpPr>
            <p:spPr>
              <a:blipFill>
                <a:blip r:embed="rId2"/>
                <a:stretch>
                  <a:fillRect l="-2029" t="-18803" b="-3162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24409B5-BA15-869D-11F4-A6CBD3145230}"/>
              </a:ext>
            </a:extLst>
          </p:cNvPr>
          <p:cNvSpPr>
            <a:spLocks noGrp="1"/>
          </p:cNvSpPr>
          <p:nvPr>
            <p:ph type="sldNum" sz="quarter" idx="10"/>
          </p:nvPr>
        </p:nvSpPr>
        <p:spPr/>
        <p:txBody>
          <a:bodyPr/>
          <a:lstStyle/>
          <a:p>
            <a:fld id="{DF69D58E-C59B-4BE3-83E0-B1C1287A8E5B}" type="slidenum">
              <a:rPr lang="en-US" smtClean="0"/>
              <a:pPr/>
              <a:t>38</a:t>
            </a:fld>
            <a:endParaRPr lang="en-US"/>
          </a:p>
        </p:txBody>
      </p:sp>
      <p:pic>
        <p:nvPicPr>
          <p:cNvPr id="4" name="Picture 4">
            <a:extLst>
              <a:ext uri="{FF2B5EF4-FFF2-40B4-BE49-F238E27FC236}">
                <a16:creationId xmlns:a16="http://schemas.microsoft.com/office/drawing/2014/main" id="{85983728-CBF2-5330-3874-471DB5D09A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605396"/>
            <a:ext cx="6172200" cy="31952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A1D158-4692-6B8D-288E-F233596B3F66}"/>
              </a:ext>
            </a:extLst>
          </p:cNvPr>
          <p:cNvSpPr txBox="1"/>
          <p:nvPr/>
        </p:nvSpPr>
        <p:spPr>
          <a:xfrm>
            <a:off x="457200" y="1219200"/>
            <a:ext cx="2955937" cy="40011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Example: EDDA @ COSY</a:t>
            </a:r>
          </a:p>
        </p:txBody>
      </p:sp>
      <p:pic>
        <p:nvPicPr>
          <p:cNvPr id="9" name="Picture 4">
            <a:extLst>
              <a:ext uri="{FF2B5EF4-FFF2-40B4-BE49-F238E27FC236}">
                <a16:creationId xmlns:a16="http://schemas.microsoft.com/office/drawing/2014/main" id="{DE515CA8-B1C1-58D4-65D8-8834CE3657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2597" y="2057400"/>
            <a:ext cx="413180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CB626F-DF1C-F6D1-8163-0839FDAF267A}"/>
                  </a:ext>
                </a:extLst>
              </p:cNvPr>
              <p:cNvSpPr txBox="1"/>
              <p:nvPr/>
            </p:nvSpPr>
            <p:spPr>
              <a:xfrm>
                <a:off x="774471" y="5040868"/>
                <a:ext cx="4330929" cy="115416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Kinematic correlation in elastic scattering</a:t>
                </a:r>
              </a:p>
              <a:p>
                <a:pPr>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𝜋</m:t>
                      </m:r>
                    </m:oMath>
                  </m:oMathPara>
                </a14:m>
                <a:endParaRPr lang="en-US" dirty="0"/>
              </a:p>
              <a:p>
                <a:pPr>
                  <a:spcAft>
                    <a:spcPts val="600"/>
                  </a:spcAft>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𝜗</m:t>
                              </m:r>
                            </m:e>
                            <m:sub>
                              <m:r>
                                <a:rPr lang="en-US" b="0" i="1" smtClean="0">
                                  <a:latin typeface="Cambria Math" panose="02040503050406030204" pitchFamily="18" charset="0"/>
                                </a:rPr>
                                <m:t>1</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𝜗</m:t>
                                  </m:r>
                                </m:e>
                                <m:sub>
                                  <m:r>
                                    <a:rPr lang="en-US" b="0" i="1" smtClean="0">
                                      <a:latin typeface="Cambria Math" panose="02040503050406030204" pitchFamily="18" charset="0"/>
                                    </a:rPr>
                                    <m:t>2</m:t>
                                  </m:r>
                                </m:sub>
                              </m:sSub>
                            </m:e>
                          </m:func>
                          <m:r>
                            <a:rPr lang="en-US" b="0" i="1" smtClean="0">
                              <a:latin typeface="Cambria Math" panose="02040503050406030204" pitchFamily="18" charset="0"/>
                            </a:rPr>
                            <m:t>=1/</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𝛾</m:t>
                              </m:r>
                            </m:e>
                            <m:sub>
                              <m:r>
                                <a:rPr lang="en-US" b="0" i="1" smtClean="0">
                                  <a:latin typeface="Cambria Math" panose="02040503050406030204" pitchFamily="18" charset="0"/>
                                </a:rPr>
                                <m:t>𝑐𝑚</m:t>
                              </m:r>
                            </m:sub>
                            <m:sup>
                              <m:r>
                                <a:rPr lang="en-US" b="0" i="1" smtClean="0">
                                  <a:latin typeface="Cambria Math" panose="02040503050406030204" pitchFamily="18" charset="0"/>
                                </a:rPr>
                                <m:t>2</m:t>
                              </m:r>
                            </m:sup>
                          </m:sSubSup>
                        </m:e>
                      </m:func>
                    </m:oMath>
                  </m:oMathPara>
                </a14:m>
                <a:endParaRPr lang="en-US" dirty="0"/>
              </a:p>
            </p:txBody>
          </p:sp>
        </mc:Choice>
        <mc:Fallback xmlns="">
          <p:sp>
            <p:nvSpPr>
              <p:cNvPr id="10" name="TextBox 9">
                <a:extLst>
                  <a:ext uri="{FF2B5EF4-FFF2-40B4-BE49-F238E27FC236}">
                    <a16:creationId xmlns:a16="http://schemas.microsoft.com/office/drawing/2014/main" id="{FACB626F-DF1C-F6D1-8163-0839FDAF267A}"/>
                  </a:ext>
                </a:extLst>
              </p:cNvPr>
              <p:cNvSpPr txBox="1">
                <a:spLocks noRot="1" noChangeAspect="1" noMove="1" noResize="1" noEditPoints="1" noAdjustHandles="1" noChangeArrowheads="1" noChangeShapeType="1" noTextEdit="1"/>
              </p:cNvSpPr>
              <p:nvPr/>
            </p:nvSpPr>
            <p:spPr>
              <a:xfrm>
                <a:off x="774471" y="5040868"/>
                <a:ext cx="4330929" cy="1154162"/>
              </a:xfrm>
              <a:prstGeom prst="rect">
                <a:avLst/>
              </a:prstGeom>
              <a:blipFill>
                <a:blip r:embed="rId5"/>
                <a:stretch>
                  <a:fillRect l="-844" t="-3175" r="-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DCAADE-1637-8BC5-9278-1225CBE1CCD2}"/>
                  </a:ext>
                </a:extLst>
              </p:cNvPr>
              <p:cNvSpPr txBox="1"/>
              <p:nvPr/>
            </p:nvSpPr>
            <p:spPr>
              <a:xfrm>
                <a:off x="6565671" y="5029200"/>
                <a:ext cx="5397729" cy="100027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EDDA detector</a:t>
                </a:r>
              </a:p>
              <a:p>
                <a:pPr marL="742950" lvl="1" indent="-285750">
                  <a:spcAft>
                    <a:spcPts val="600"/>
                  </a:spcAft>
                  <a:buFont typeface="Arial" panose="020B0604020202020204" pitchFamily="34" charset="0"/>
                  <a:buChar char="•"/>
                </a:pPr>
                <a:r>
                  <a:rPr lang="en-US" dirty="0"/>
                  <a:t>Scintillator hodoscope specifically designed for elastic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𝑝</m:t>
                    </m:r>
                  </m:oMath>
                </a14:m>
                <a:r>
                  <a:rPr lang="en-US" dirty="0"/>
                  <a:t> scattering</a:t>
                </a:r>
              </a:p>
            </p:txBody>
          </p:sp>
        </mc:Choice>
        <mc:Fallback xmlns="">
          <p:sp>
            <p:nvSpPr>
              <p:cNvPr id="12" name="TextBox 11">
                <a:extLst>
                  <a:ext uri="{FF2B5EF4-FFF2-40B4-BE49-F238E27FC236}">
                    <a16:creationId xmlns:a16="http://schemas.microsoft.com/office/drawing/2014/main" id="{CBDCAADE-1637-8BC5-9278-1225CBE1CCD2}"/>
                  </a:ext>
                </a:extLst>
              </p:cNvPr>
              <p:cNvSpPr txBox="1">
                <a:spLocks noRot="1" noChangeAspect="1" noMove="1" noResize="1" noEditPoints="1" noAdjustHandles="1" noChangeArrowheads="1" noChangeShapeType="1" noTextEdit="1"/>
              </p:cNvSpPr>
              <p:nvPr/>
            </p:nvSpPr>
            <p:spPr>
              <a:xfrm>
                <a:off x="6565671" y="5029200"/>
                <a:ext cx="5397729" cy="1000274"/>
              </a:xfrm>
              <a:prstGeom prst="rect">
                <a:avLst/>
              </a:prstGeom>
              <a:blipFill>
                <a:blip r:embed="rId6"/>
                <a:stretch>
                  <a:fillRect l="-677" t="-3049" b="-9146"/>
                </a:stretch>
              </a:blipFill>
            </p:spPr>
            <p:txBody>
              <a:bodyPr/>
              <a:lstStyle/>
              <a:p>
                <a:r>
                  <a:rPr lang="en-US">
                    <a:noFill/>
                  </a:rPr>
                  <a:t> </a:t>
                </a:r>
              </a:p>
            </p:txBody>
          </p:sp>
        </mc:Fallback>
      </mc:AlternateContent>
    </p:spTree>
    <p:extLst>
      <p:ext uri="{BB962C8B-B14F-4D97-AF65-F5344CB8AC3E}">
        <p14:creationId xmlns:p14="http://schemas.microsoft.com/office/powerpoint/2010/main" val="3374009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B85A5C6-7D85-6F0D-768E-64F3E9C81988}"/>
                  </a:ext>
                </a:extLst>
              </p:cNvPr>
              <p:cNvSpPr>
                <a:spLocks noGrp="1"/>
              </p:cNvSpPr>
              <p:nvPr>
                <p:ph type="title"/>
              </p:nvPr>
            </p:nvSpPr>
            <p:spPr/>
            <p:txBody>
              <a:bodyPr/>
              <a:lstStyle/>
              <a:p>
                <a:r>
                  <a:rPr lang="en-US" dirty="0"/>
                  <a:t>Elastic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𝑝</m:t>
                    </m:r>
                  </m:oMath>
                </a14:m>
                <a:r>
                  <a:rPr lang="en-US" dirty="0"/>
                  <a:t> Scattering</a:t>
                </a:r>
              </a:p>
            </p:txBody>
          </p:sp>
        </mc:Choice>
        <mc:Fallback xmlns="">
          <p:sp>
            <p:nvSpPr>
              <p:cNvPr id="2" name="Title 1">
                <a:extLst>
                  <a:ext uri="{FF2B5EF4-FFF2-40B4-BE49-F238E27FC236}">
                    <a16:creationId xmlns:a16="http://schemas.microsoft.com/office/drawing/2014/main" id="{6B85A5C6-7D85-6F0D-768E-64F3E9C81988}"/>
                  </a:ext>
                </a:extLst>
              </p:cNvPr>
              <p:cNvSpPr>
                <a:spLocks noGrp="1" noRot="1" noChangeAspect="1" noMove="1" noResize="1" noEditPoints="1" noAdjustHandles="1" noChangeArrowheads="1" noChangeShapeType="1" noTextEdit="1"/>
              </p:cNvSpPr>
              <p:nvPr>
                <p:ph type="title"/>
              </p:nvPr>
            </p:nvSpPr>
            <p:spPr>
              <a:blipFill>
                <a:blip r:embed="rId2"/>
                <a:stretch>
                  <a:fillRect l="-2029" t="-18803" b="-3162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24409B5-BA15-869D-11F4-A6CBD3145230}"/>
              </a:ext>
            </a:extLst>
          </p:cNvPr>
          <p:cNvSpPr>
            <a:spLocks noGrp="1"/>
          </p:cNvSpPr>
          <p:nvPr>
            <p:ph type="sldNum" sz="quarter" idx="10"/>
          </p:nvPr>
        </p:nvSpPr>
        <p:spPr/>
        <p:txBody>
          <a:bodyPr/>
          <a:lstStyle/>
          <a:p>
            <a:fld id="{DF69D58E-C59B-4BE3-83E0-B1C1287A8E5B}" type="slidenum">
              <a:rPr lang="en-US" smtClean="0"/>
              <a:pPr/>
              <a:t>39</a:t>
            </a:fld>
            <a:endParaRPr lang="en-US"/>
          </a:p>
        </p:txBody>
      </p:sp>
      <p:pic>
        <p:nvPicPr>
          <p:cNvPr id="4" name="Picture 4">
            <a:extLst>
              <a:ext uri="{FF2B5EF4-FFF2-40B4-BE49-F238E27FC236}">
                <a16:creationId xmlns:a16="http://schemas.microsoft.com/office/drawing/2014/main" id="{85983728-CBF2-5330-3874-471DB5D09A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605396"/>
            <a:ext cx="6172200" cy="31952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A1D158-4692-6B8D-288E-F233596B3F66}"/>
              </a:ext>
            </a:extLst>
          </p:cNvPr>
          <p:cNvSpPr txBox="1"/>
          <p:nvPr/>
        </p:nvSpPr>
        <p:spPr>
          <a:xfrm>
            <a:off x="457200" y="1219200"/>
            <a:ext cx="2955937" cy="40011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Example: EDDA @ COSY</a:t>
            </a:r>
          </a:p>
        </p:txBody>
      </p:sp>
      <p:pic>
        <p:nvPicPr>
          <p:cNvPr id="11" name="Picture 5">
            <a:extLst>
              <a:ext uri="{FF2B5EF4-FFF2-40B4-BE49-F238E27FC236}">
                <a16:creationId xmlns:a16="http://schemas.microsoft.com/office/drawing/2014/main" id="{5EF32437-E7E2-5250-2CF8-48EBBFB1E0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599" y="4693920"/>
            <a:ext cx="2386132"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2681FF61-D289-98BE-F5CC-0DB1029BD6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1676400"/>
            <a:ext cx="4310062" cy="275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6CB8E95-EF5E-4C23-0032-715AA35ABCA6}"/>
                  </a:ext>
                </a:extLst>
              </p:cNvPr>
              <p:cNvSpPr txBox="1"/>
              <p:nvPr/>
            </p:nvSpPr>
            <p:spPr>
              <a:xfrm>
                <a:off x="3365271" y="4724400"/>
                <a:ext cx="5397729" cy="181062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Atomic hydrogen target</a:t>
                </a:r>
              </a:p>
              <a:p>
                <a:pPr marL="742950" lvl="1" indent="-285750">
                  <a:spcAft>
                    <a:spcPts val="600"/>
                  </a:spcAft>
                  <a:buFont typeface="Arial" panose="020B0604020202020204" pitchFamily="34" charset="0"/>
                  <a:buChar char="•"/>
                </a:pPr>
                <a:r>
                  <a:rPr lang="en-US" dirty="0"/>
                  <a:t>Selection of hyperfine state 1 (of 4)</a:t>
                </a:r>
              </a:p>
              <a:p>
                <a:pPr marL="742950" lvl="1" indent="-285750">
                  <a:spcAft>
                    <a:spcPts val="600"/>
                  </a:spcAft>
                  <a:buFont typeface="Arial" panose="020B0604020202020204" pitchFamily="34" charset="0"/>
                  <a:buChar char="•"/>
                </a:pPr>
                <a:r>
                  <a:rPr lang="en-US" dirty="0"/>
                  <a:t>Magnetic holding field </a:t>
                </a:r>
                <a14:m>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B</m:t>
                        </m:r>
                      </m:e>
                      <m:sub>
                        <m:r>
                          <m:rPr>
                            <m:sty m:val="p"/>
                          </m:rPr>
                          <a:rPr lang="en-US" b="0" i="0" dirty="0" smtClean="0">
                            <a:latin typeface="Cambria Math" panose="02040503050406030204" pitchFamily="18" charset="0"/>
                          </a:rPr>
                          <m:t>x</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y</m:t>
                        </m:r>
                        <m:r>
                          <a:rPr lang="en-US" b="0" i="0" dirty="0" smtClean="0">
                            <a:latin typeface="Cambria Math" panose="02040503050406030204" pitchFamily="18" charset="0"/>
                          </a:rPr>
                          <m:t>,</m:t>
                        </m:r>
                        <m:r>
                          <m:rPr>
                            <m:sty m:val="p"/>
                          </m:rPr>
                          <a:rPr lang="en-US" b="0" i="0" dirty="0" smtClean="0">
                            <a:latin typeface="Cambria Math" panose="02040503050406030204" pitchFamily="18" charset="0"/>
                          </a:rPr>
                          <m:t>z</m:t>
                        </m:r>
                      </m:sub>
                    </m:sSub>
                    <m:r>
                      <a:rPr lang="en-US" b="0" i="1" dirty="0" smtClean="0">
                        <a:latin typeface="Cambria Math" panose="02040503050406030204" pitchFamily="18" charset="0"/>
                      </a:rPr>
                      <m:t>≈</m:t>
                    </m:r>
                    <m:r>
                      <a:rPr lang="en-US" i="1" dirty="0" smtClean="0">
                        <a:latin typeface="Cambria Math" panose="02040503050406030204" pitchFamily="18" charset="0"/>
                      </a:rPr>
                      <m:t>10 </m:t>
                    </m:r>
                    <m:r>
                      <m:rPr>
                        <m:nor/>
                      </m:rPr>
                      <a:rPr lang="en-US" i="0" dirty="0" smtClean="0">
                        <a:latin typeface="Cambria Math" panose="02040503050406030204" pitchFamily="18" charset="0"/>
                      </a:rPr>
                      <m:t>G</m:t>
                    </m:r>
                  </m:oMath>
                </a14:m>
                <a:endParaRPr lang="en-US" dirty="0"/>
              </a:p>
              <a:p>
                <a:pPr marL="742950" lvl="1" indent="-285750">
                  <a:spcAft>
                    <a:spcPts val="600"/>
                  </a:spcAft>
                  <a:buFont typeface="Arial" panose="020B0604020202020204" pitchFamily="34" charset="0"/>
                  <a:buChar char="•"/>
                </a:pPr>
                <a:r>
                  <a:rPr lang="en-US" dirty="0"/>
                  <a:t>Rabi unit for polarization measurement</a:t>
                </a:r>
              </a:p>
              <a:p>
                <a:pPr marL="742950" lvl="1" indent="-285750">
                  <a:spcAft>
                    <a:spcPts val="600"/>
                  </a:spcAft>
                  <a:buFont typeface="Arial" panose="020B0604020202020204" pitchFamily="34" charset="0"/>
                  <a:buChar char="•"/>
                </a:pPr>
                <a:r>
                  <a:rPr lang="en-US" dirty="0"/>
                  <a:t>Target polarization </a:t>
                </a:r>
                <a14:m>
                  <m:oMath xmlns:m="http://schemas.openxmlformats.org/officeDocument/2006/math">
                    <m:r>
                      <a:rPr lang="en-US" i="1" dirty="0" smtClean="0">
                        <a:latin typeface="Cambria Math" panose="02040503050406030204" pitchFamily="18" charset="0"/>
                      </a:rPr>
                      <m:t>𝑄</m:t>
                    </m:r>
                    <m:r>
                      <a:rPr lang="en-US" b="0" i="1" dirty="0" smtClean="0">
                        <a:latin typeface="Cambria Math" panose="02040503050406030204" pitchFamily="18" charset="0"/>
                      </a:rPr>
                      <m:t>≈70%</m:t>
                    </m:r>
                  </m:oMath>
                </a14:m>
                <a:endParaRPr lang="en-US" dirty="0"/>
              </a:p>
            </p:txBody>
          </p:sp>
        </mc:Choice>
        <mc:Fallback xmlns="">
          <p:sp>
            <p:nvSpPr>
              <p:cNvPr id="14" name="TextBox 13">
                <a:extLst>
                  <a:ext uri="{FF2B5EF4-FFF2-40B4-BE49-F238E27FC236}">
                    <a16:creationId xmlns:a16="http://schemas.microsoft.com/office/drawing/2014/main" id="{16CB8E95-EF5E-4C23-0032-715AA35ABCA6}"/>
                  </a:ext>
                </a:extLst>
              </p:cNvPr>
              <p:cNvSpPr txBox="1">
                <a:spLocks noRot="1" noChangeAspect="1" noMove="1" noResize="1" noEditPoints="1" noAdjustHandles="1" noChangeArrowheads="1" noChangeShapeType="1" noTextEdit="1"/>
              </p:cNvSpPr>
              <p:nvPr/>
            </p:nvSpPr>
            <p:spPr>
              <a:xfrm>
                <a:off x="3365271" y="4724400"/>
                <a:ext cx="5397729" cy="1810624"/>
              </a:xfrm>
              <a:prstGeom prst="rect">
                <a:avLst/>
              </a:prstGeom>
              <a:blipFill>
                <a:blip r:embed="rId6"/>
                <a:stretch>
                  <a:fillRect l="-677" t="-1684" b="-4377"/>
                </a:stretch>
              </a:blipFill>
            </p:spPr>
            <p:txBody>
              <a:bodyPr/>
              <a:lstStyle/>
              <a:p>
                <a:r>
                  <a:rPr lang="en-US">
                    <a:noFill/>
                  </a:rPr>
                  <a:t> </a:t>
                </a:r>
              </a:p>
            </p:txBody>
          </p:sp>
        </mc:Fallback>
      </mc:AlternateContent>
    </p:spTree>
    <p:extLst>
      <p:ext uri="{BB962C8B-B14F-4D97-AF65-F5344CB8AC3E}">
        <p14:creationId xmlns:p14="http://schemas.microsoft.com/office/powerpoint/2010/main" val="316489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What is Polarization?</a:t>
            </a:r>
          </a:p>
        </p:txBody>
      </p:sp>
      <p:sp>
        <p:nvSpPr>
          <p:cNvPr id="5" name="Content Placeholder 4">
            <a:extLst>
              <a:ext uri="{FF2B5EF4-FFF2-40B4-BE49-F238E27FC236}">
                <a16:creationId xmlns:a16="http://schemas.microsoft.com/office/drawing/2014/main" id="{F68D4E4E-1777-F8EA-503C-514CCD5A31C8}"/>
              </a:ext>
            </a:extLst>
          </p:cNvPr>
          <p:cNvSpPr>
            <a:spLocks noGrp="1"/>
          </p:cNvSpPr>
          <p:nvPr>
            <p:ph idx="1"/>
          </p:nvPr>
        </p:nvSpPr>
        <p:spPr>
          <a:xfrm>
            <a:off x="457200" y="1280160"/>
            <a:ext cx="10515600" cy="5212712"/>
          </a:xfrm>
        </p:spPr>
        <p:txBody>
          <a:bodyPr>
            <a:normAutofit/>
          </a:bodyPr>
          <a:lstStyle/>
          <a:p>
            <a:r>
              <a:rPr lang="en-US" sz="1800" dirty="0"/>
              <a:t>Noun, po·​lar·​</a:t>
            </a:r>
            <a:r>
              <a:rPr lang="en-US" sz="1800" dirty="0" err="1"/>
              <a:t>i</a:t>
            </a:r>
            <a:r>
              <a:rPr lang="en-US" sz="1800" dirty="0"/>
              <a:t>·​za·​</a:t>
            </a:r>
            <a:r>
              <a:rPr lang="en-US" sz="1800" dirty="0" err="1"/>
              <a:t>tion</a:t>
            </a:r>
            <a:r>
              <a:rPr lang="en-US" sz="1800" dirty="0"/>
              <a:t> ˌ</a:t>
            </a:r>
            <a:r>
              <a:rPr lang="en-US" sz="1800" dirty="0" err="1"/>
              <a:t>pō-lə-rə</a:t>
            </a:r>
            <a:r>
              <a:rPr lang="en-US" sz="1800" dirty="0"/>
              <a:t>-ˈ</a:t>
            </a:r>
            <a:r>
              <a:rPr lang="en-US" sz="1800" dirty="0" err="1"/>
              <a:t>zā-shən</a:t>
            </a:r>
            <a:endParaRPr lang="en-US" sz="1800" dirty="0"/>
          </a:p>
          <a:p>
            <a:pPr marL="457200" indent="-457200">
              <a:buFont typeface="+mj-lt"/>
              <a:buAutoNum type="arabicPeriod"/>
            </a:pPr>
            <a:r>
              <a:rPr lang="en-US" sz="1800" dirty="0"/>
              <a:t>the action of polarizing or state of being or becoming polarized: such as</a:t>
            </a:r>
          </a:p>
          <a:p>
            <a:pPr marL="914400" lvl="1" indent="-457200">
              <a:buFont typeface="+mj-lt"/>
              <a:buAutoNum type="alphaLcPeriod"/>
            </a:pPr>
            <a:r>
              <a:rPr lang="en-US" sz="1600" dirty="0"/>
              <a:t>the action or process of affecting radiation and especially light so that the vibrations of the wave assume a definite form</a:t>
            </a:r>
          </a:p>
          <a:p>
            <a:pPr marL="914400" lvl="1" indent="-457200">
              <a:buFont typeface="+mj-lt"/>
              <a:buAutoNum type="alphaLcPeriod"/>
            </a:pPr>
            <a:r>
              <a:rPr lang="en-US" sz="1600" dirty="0"/>
              <a:t>the state of radiation affected by this process</a:t>
            </a:r>
          </a:p>
          <a:p>
            <a:pPr marL="914400" lvl="1" indent="-457200">
              <a:buFont typeface="+mj-lt"/>
              <a:buAutoNum type="alphaLcPeriod"/>
            </a:pPr>
            <a:r>
              <a:rPr lang="en-US" sz="1600" dirty="0"/>
              <a:t>an increase in the resistance of an electrolytic cell often caused by the deposition of gas on one or both electrodes</a:t>
            </a:r>
          </a:p>
          <a:p>
            <a:pPr marL="914400" lvl="1" indent="-457200">
              <a:buFont typeface="+mj-lt"/>
              <a:buAutoNum type="alphaLcPeriod"/>
            </a:pPr>
            <a:r>
              <a:rPr lang="en-US" sz="1600" dirty="0">
                <a:solidFill>
                  <a:srgbClr val="C00000"/>
                </a:solidFill>
              </a:rPr>
              <a:t>MAGNETIZATION</a:t>
            </a:r>
          </a:p>
          <a:p>
            <a:pPr marL="914400" lvl="2" indent="0">
              <a:buNone/>
            </a:pPr>
            <a:r>
              <a:rPr lang="en-US" sz="1400" dirty="0">
                <a:solidFill>
                  <a:srgbClr val="C00000"/>
                </a:solidFill>
              </a:rPr>
              <a:t>an instance of magnetizing or the state of being magnetized</a:t>
            </a:r>
          </a:p>
          <a:p>
            <a:pPr marL="914400" lvl="2" indent="0">
              <a:buNone/>
            </a:pPr>
            <a:r>
              <a:rPr lang="en-US" sz="1400" dirty="0">
                <a:solidFill>
                  <a:srgbClr val="C00000"/>
                </a:solidFill>
              </a:rPr>
              <a:t>also: the degree to which a body is magnetized</a:t>
            </a:r>
          </a:p>
          <a:p>
            <a:pPr marL="457200" indent="-457200">
              <a:buFont typeface="+mj-lt"/>
              <a:buAutoNum type="arabicPeriod"/>
            </a:pPr>
            <a:r>
              <a:rPr lang="en-US" sz="1800" dirty="0"/>
              <a:t>division into two sharply distinct opposites</a:t>
            </a:r>
          </a:p>
          <a:p>
            <a:pPr marL="457200" lvl="1" indent="0">
              <a:buNone/>
            </a:pPr>
            <a:r>
              <a:rPr lang="en-US" sz="1600" dirty="0"/>
              <a:t>especially: a state in which the opinions, beliefs,</a:t>
            </a:r>
            <a:br>
              <a:rPr lang="en-US" sz="1600" dirty="0"/>
            </a:br>
            <a:r>
              <a:rPr lang="en-US" sz="1600" dirty="0"/>
              <a:t>or interests of a group or society no longer range</a:t>
            </a:r>
            <a:br>
              <a:rPr lang="en-US" sz="1600" dirty="0"/>
            </a:br>
            <a:r>
              <a:rPr lang="en-US" sz="1600" dirty="0"/>
              <a:t>along a continuum but become concentrated at</a:t>
            </a:r>
            <a:br>
              <a:rPr lang="en-US" sz="1600" dirty="0"/>
            </a:br>
            <a:r>
              <a:rPr lang="en-US" sz="1600" dirty="0"/>
              <a:t>opposing extremes</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2"/>
          </p:nvPr>
        </p:nvSpPr>
        <p:spPr/>
        <p:txBody>
          <a:bodyPr/>
          <a:lstStyle/>
          <a:p>
            <a:fld id="{DF69D58E-C59B-4BE3-83E0-B1C1287A8E5B}" type="slidenum">
              <a:rPr lang="en-US" smtClean="0"/>
              <a:pPr/>
              <a:t>4</a:t>
            </a:fld>
            <a:endParaRPr lang="en-US"/>
          </a:p>
        </p:txBody>
      </p:sp>
      <p:sp>
        <p:nvSpPr>
          <p:cNvPr id="6" name="TextBox 5">
            <a:extLst>
              <a:ext uri="{FF2B5EF4-FFF2-40B4-BE49-F238E27FC236}">
                <a16:creationId xmlns:a16="http://schemas.microsoft.com/office/drawing/2014/main" id="{3F823BE3-7A5C-BA28-F2BC-7BED8ED22C33}"/>
              </a:ext>
            </a:extLst>
          </p:cNvPr>
          <p:cNvSpPr txBox="1"/>
          <p:nvPr/>
        </p:nvSpPr>
        <p:spPr>
          <a:xfrm>
            <a:off x="9525000" y="838200"/>
            <a:ext cx="1848326" cy="369332"/>
          </a:xfrm>
          <a:prstGeom prst="rect">
            <a:avLst/>
          </a:prstGeom>
          <a:noFill/>
        </p:spPr>
        <p:txBody>
          <a:bodyPr wrap="none" rtlCol="0">
            <a:spAutoFit/>
          </a:bodyPr>
          <a:lstStyle/>
          <a:p>
            <a:r>
              <a:rPr lang="en-US" dirty="0"/>
              <a:t>Merriam-Webster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21FE86-7FC0-ED0F-5964-1DAEEEA3F19A}"/>
                  </a:ext>
                </a:extLst>
              </p:cNvPr>
              <p:cNvSpPr txBox="1"/>
              <p:nvPr/>
            </p:nvSpPr>
            <p:spPr>
              <a:xfrm>
                <a:off x="6477000" y="4267200"/>
                <a:ext cx="5181600" cy="2143023"/>
              </a:xfrm>
              <a:prstGeom prst="rect">
                <a:avLst/>
              </a:prstGeom>
              <a:noFill/>
              <a:ln>
                <a:solidFill>
                  <a:schemeClr val="tx1">
                    <a:lumMod val="50000"/>
                    <a:lumOff val="50000"/>
                  </a:schemeClr>
                </a:solidFill>
              </a:ln>
            </p:spPr>
            <p:txBody>
              <a:bodyPr wrap="square" lIns="182880" tIns="91440" rIns="182880" bIns="182880">
                <a:spAutoFit/>
              </a:bodyPr>
              <a:lstStyle/>
              <a:p>
                <a:r>
                  <a:rPr lang="en-US" sz="2000" dirty="0">
                    <a:solidFill>
                      <a:srgbClr val="00B050"/>
                    </a:solidFill>
                  </a:rPr>
                  <a:t>Polarization is the average alignment of the magnetic moment of an ensemble of particles with respect to an external magnetic field.</a:t>
                </a:r>
              </a:p>
              <a:p>
                <a:r>
                  <a:rPr lang="en-US" b="0" dirty="0">
                    <a:solidFill>
                      <a:srgbClr val="00B050"/>
                    </a:solidFill>
                  </a:rPr>
                  <a:t>For </a:t>
                </a:r>
                <a14:m>
                  <m:oMath xmlns:m="http://schemas.openxmlformats.org/officeDocument/2006/math">
                    <m:r>
                      <a:rPr lang="en-US" b="0" i="1" dirty="0" smtClean="0">
                        <a:solidFill>
                          <a:srgbClr val="00B050"/>
                        </a:solidFill>
                        <a:latin typeface="Cambria Math" panose="02040503050406030204" pitchFamily="18" charset="0"/>
                      </a:rPr>
                      <m:t>𝑠</m:t>
                    </m:r>
                    <m:r>
                      <a:rPr lang="en-US" b="0" i="1" dirty="0" smtClean="0">
                        <a:solidFill>
                          <a:srgbClr val="00B050"/>
                        </a:solidFill>
                        <a:latin typeface="Cambria Math" panose="02040503050406030204" pitchFamily="18" charset="0"/>
                      </a:rPr>
                      <m:t>=</m:t>
                    </m:r>
                    <m:f>
                      <m:fPr>
                        <m:ctrlPr>
                          <a:rPr lang="en-US" b="0" i="1" dirty="0" smtClean="0">
                            <a:solidFill>
                              <a:srgbClr val="00B050"/>
                            </a:solidFill>
                            <a:latin typeface="Cambria Math" panose="02040503050406030204" pitchFamily="18" charset="0"/>
                          </a:rPr>
                        </m:ctrlPr>
                      </m:fPr>
                      <m:num>
                        <m:r>
                          <a:rPr lang="en-US" b="0" i="1" dirty="0" smtClean="0">
                            <a:solidFill>
                              <a:srgbClr val="00B050"/>
                            </a:solidFill>
                            <a:latin typeface="Cambria Math" panose="02040503050406030204" pitchFamily="18" charset="0"/>
                          </a:rPr>
                          <m:t>1</m:t>
                        </m:r>
                      </m:num>
                      <m:den>
                        <m:r>
                          <a:rPr lang="en-US" b="0" i="1" dirty="0" smtClean="0">
                            <a:solidFill>
                              <a:srgbClr val="00B050"/>
                            </a:solidFill>
                            <a:latin typeface="Cambria Math" panose="02040503050406030204" pitchFamily="18" charset="0"/>
                          </a:rPr>
                          <m:t>2</m:t>
                        </m:r>
                      </m:den>
                    </m:f>
                    <m:r>
                      <a:rPr lang="en-US" i="1" dirty="0" smtClean="0">
                        <a:solidFill>
                          <a:srgbClr val="00B050"/>
                        </a:solidFill>
                        <a:latin typeface="Cambria Math" panose="02040503050406030204" pitchFamily="18" charset="0"/>
                      </a:rPr>
                      <m:t>ℏ</m:t>
                    </m:r>
                  </m:oMath>
                </a14:m>
                <a:r>
                  <a:rPr lang="en-US" dirty="0">
                    <a:solidFill>
                      <a:srgbClr val="00B050"/>
                    </a:solidFill>
                  </a:rPr>
                  <a:t>:</a:t>
                </a:r>
                <a:endParaRPr lang="en-US" dirty="0">
                  <a:solidFill>
                    <a:srgbClr val="00B050"/>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𝑃</m:t>
                      </m:r>
                      <m:r>
                        <a:rPr lang="en-US" b="0" i="1" smtClean="0">
                          <a:solidFill>
                            <a:srgbClr val="00B050"/>
                          </a:solidFill>
                          <a:latin typeface="Cambria Math" panose="02040503050406030204" pitchFamily="18" charset="0"/>
                        </a:rPr>
                        <m:t>=</m:t>
                      </m:r>
                      <m:f>
                        <m:fPr>
                          <m:ctrlPr>
                            <a:rPr lang="en-US" b="0" i="1" smtClean="0">
                              <a:solidFill>
                                <a:srgbClr val="00B050"/>
                              </a:solidFill>
                              <a:latin typeface="Cambria Math" panose="02040503050406030204" pitchFamily="18" charset="0"/>
                            </a:rPr>
                          </m:ctrlPr>
                        </m:fPr>
                        <m:num>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𝑛</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m:t>
                          </m:r>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𝑛</m:t>
                              </m:r>
                            </m:e>
                            <m:sup>
                              <m:r>
                                <a:rPr lang="en-US" b="0" i="1" smtClean="0">
                                  <a:solidFill>
                                    <a:srgbClr val="00B050"/>
                                  </a:solidFill>
                                  <a:latin typeface="Cambria Math" panose="02040503050406030204" pitchFamily="18" charset="0"/>
                                </a:rPr>
                                <m:t>−</m:t>
                              </m:r>
                            </m:sup>
                          </m:sSup>
                        </m:num>
                        <m:den>
                          <m:r>
                            <a:rPr lang="en-US" b="0" i="1" smtClean="0">
                              <a:solidFill>
                                <a:srgbClr val="00B050"/>
                              </a:solidFill>
                              <a:latin typeface="Cambria Math" panose="02040503050406030204" pitchFamily="18" charset="0"/>
                            </a:rPr>
                            <m:t>𝑛</m:t>
                          </m:r>
                          <m:r>
                            <a:rPr lang="en-US" b="0" i="1" smtClean="0">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𝑛</m:t>
                              </m:r>
                            </m:e>
                            <m:sup>
                              <m:r>
                                <a:rPr lang="en-US" i="1">
                                  <a:solidFill>
                                    <a:srgbClr val="00B050"/>
                                  </a:solidFill>
                                  <a:latin typeface="Cambria Math" panose="02040503050406030204" pitchFamily="18" charset="0"/>
                                </a:rPr>
                                <m:t>−</m:t>
                              </m:r>
                            </m:sup>
                          </m:sSup>
                        </m:den>
                      </m:f>
                    </m:oMath>
                  </m:oMathPara>
                </a14:m>
                <a:endParaRPr lang="en-US" dirty="0">
                  <a:solidFill>
                    <a:srgbClr val="00B050"/>
                  </a:solidFill>
                </a:endParaRPr>
              </a:p>
            </p:txBody>
          </p:sp>
        </mc:Choice>
        <mc:Fallback xmlns="">
          <p:sp>
            <p:nvSpPr>
              <p:cNvPr id="9" name="TextBox 8">
                <a:extLst>
                  <a:ext uri="{FF2B5EF4-FFF2-40B4-BE49-F238E27FC236}">
                    <a16:creationId xmlns:a16="http://schemas.microsoft.com/office/drawing/2014/main" id="{8721FE86-7FC0-ED0F-5964-1DAEEEA3F19A}"/>
                  </a:ext>
                </a:extLst>
              </p:cNvPr>
              <p:cNvSpPr txBox="1">
                <a:spLocks noRot="1" noChangeAspect="1" noMove="1" noResize="1" noEditPoints="1" noAdjustHandles="1" noChangeArrowheads="1" noChangeShapeType="1" noTextEdit="1"/>
              </p:cNvSpPr>
              <p:nvPr/>
            </p:nvSpPr>
            <p:spPr>
              <a:xfrm>
                <a:off x="6477000" y="4267200"/>
                <a:ext cx="5181600" cy="2143023"/>
              </a:xfrm>
              <a:prstGeom prst="rect">
                <a:avLst/>
              </a:prstGeom>
              <a:blipFill>
                <a:blip r:embed="rId2"/>
                <a:stretch>
                  <a:fillRect/>
                </a:stretch>
              </a:blipFill>
              <a:ln>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056975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AEBA-0651-EE10-83EB-18A5A96DFC81}"/>
              </a:ext>
            </a:extLst>
          </p:cNvPr>
          <p:cNvSpPr>
            <a:spLocks noGrp="1"/>
          </p:cNvSpPr>
          <p:nvPr>
            <p:ph type="title"/>
          </p:nvPr>
        </p:nvSpPr>
        <p:spPr/>
        <p:txBody>
          <a:bodyPr/>
          <a:lstStyle/>
          <a:p>
            <a:r>
              <a:rPr lang="en-US" dirty="0"/>
              <a:t>Elastic Scattering at RHIC energies</a:t>
            </a:r>
          </a:p>
        </p:txBody>
      </p:sp>
      <p:sp>
        <p:nvSpPr>
          <p:cNvPr id="3" name="Slide Number Placeholder 2">
            <a:extLst>
              <a:ext uri="{FF2B5EF4-FFF2-40B4-BE49-F238E27FC236}">
                <a16:creationId xmlns:a16="http://schemas.microsoft.com/office/drawing/2014/main" id="{C4C1D427-B7A1-6A4A-AD98-D238492A5430}"/>
              </a:ext>
            </a:extLst>
          </p:cNvPr>
          <p:cNvSpPr>
            <a:spLocks noGrp="1"/>
          </p:cNvSpPr>
          <p:nvPr>
            <p:ph type="sldNum" sz="quarter" idx="10"/>
          </p:nvPr>
        </p:nvSpPr>
        <p:spPr/>
        <p:txBody>
          <a:bodyPr/>
          <a:lstStyle/>
          <a:p>
            <a:fld id="{DF69D58E-C59B-4BE3-83E0-B1C1287A8E5B}" type="slidenum">
              <a:rPr lang="en-US" smtClean="0"/>
              <a:pPr/>
              <a:t>40</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293315-4072-5F4C-F437-923321044E10}"/>
                  </a:ext>
                </a:extLst>
              </p:cNvPr>
              <p:cNvSpPr txBox="1"/>
              <p:nvPr/>
            </p:nvSpPr>
            <p:spPr>
              <a:xfrm>
                <a:off x="457200" y="1219200"/>
                <a:ext cx="8802666" cy="78483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The beam energy is </a:t>
                </a:r>
                <a14:m>
                  <m:oMath xmlns:m="http://schemas.openxmlformats.org/officeDocument/2006/math">
                    <m:r>
                      <a:rPr lang="en-US" sz="2000" i="1" dirty="0" smtClean="0">
                        <a:latin typeface="Cambria Math" panose="02040503050406030204" pitchFamily="18" charset="0"/>
                      </a:rPr>
                      <m:t>100−250 </m:t>
                    </m:r>
                    <m:r>
                      <m:rPr>
                        <m:nor/>
                      </m:rPr>
                      <a:rPr lang="en-US" sz="2000" i="0" dirty="0" smtClean="0">
                        <a:latin typeface="Cambria Math" panose="02040503050406030204" pitchFamily="18" charset="0"/>
                      </a:rPr>
                      <m:t>GeV</m:t>
                    </m:r>
                  </m:oMath>
                </a14:m>
                <a:r>
                  <a:rPr lang="en-US" sz="2000" dirty="0"/>
                  <a:t>.</a:t>
                </a:r>
              </a:p>
              <a:p>
                <a:pPr marL="285750" indent="-285750">
                  <a:spcAft>
                    <a:spcPts val="600"/>
                  </a:spcAft>
                  <a:buFont typeface="Arial" panose="020B0604020202020204" pitchFamily="34" charset="0"/>
                  <a:buChar char="•"/>
                </a:pPr>
                <a:r>
                  <a:rPr lang="en-US" sz="2000" dirty="0"/>
                  <a:t>A significant analyzing power exists in the Coulomb-Nuclear Interference region.</a:t>
                </a:r>
              </a:p>
            </p:txBody>
          </p:sp>
        </mc:Choice>
        <mc:Fallback xmlns="">
          <p:sp>
            <p:nvSpPr>
              <p:cNvPr id="4" name="TextBox 3">
                <a:extLst>
                  <a:ext uri="{FF2B5EF4-FFF2-40B4-BE49-F238E27FC236}">
                    <a16:creationId xmlns:a16="http://schemas.microsoft.com/office/drawing/2014/main" id="{20293315-4072-5F4C-F437-923321044E10}"/>
                  </a:ext>
                </a:extLst>
              </p:cNvPr>
              <p:cNvSpPr txBox="1">
                <a:spLocks noRot="1" noChangeAspect="1" noMove="1" noResize="1" noEditPoints="1" noAdjustHandles="1" noChangeArrowheads="1" noChangeShapeType="1" noTextEdit="1"/>
              </p:cNvSpPr>
              <p:nvPr/>
            </p:nvSpPr>
            <p:spPr>
              <a:xfrm>
                <a:off x="457200" y="1219200"/>
                <a:ext cx="8802666" cy="784830"/>
              </a:xfrm>
              <a:prstGeom prst="rect">
                <a:avLst/>
              </a:prstGeom>
              <a:blipFill>
                <a:blip r:embed="rId2"/>
                <a:stretch>
                  <a:fillRect l="-623" t="-3876" b="-1317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8A6E085-BF37-A147-2B5E-8C9770D81B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2849880"/>
            <a:ext cx="4014835"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1BC599-A57B-0D57-F803-9309C7CD5DDD}"/>
                  </a:ext>
                </a:extLst>
              </p:cNvPr>
              <p:cNvSpPr txBox="1"/>
              <p:nvPr/>
            </p:nvSpPr>
            <p:spPr>
              <a:xfrm>
                <a:off x="838200" y="2599241"/>
                <a:ext cx="26364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1">
                              <a:lumMod val="75000"/>
                            </a:schemeClr>
                          </a:solidFill>
                          <a:latin typeface="Cambria Math"/>
                          <a:ea typeface="Cambria Math"/>
                        </a:rPr>
                        <m:t>𝜑</m:t>
                      </m:r>
                      <m:d>
                        <m:dPr>
                          <m:ctrlPr>
                            <a:rPr lang="en-US" b="0" i="1" smtClean="0">
                              <a:solidFill>
                                <a:schemeClr val="accent1">
                                  <a:lumMod val="75000"/>
                                </a:schemeClr>
                              </a:solidFill>
                              <a:latin typeface="Cambria Math" panose="02040503050406030204" pitchFamily="18" charset="0"/>
                              <a:ea typeface="Cambria Math"/>
                            </a:rPr>
                          </m:ctrlPr>
                        </m:dPr>
                        <m:e>
                          <m:r>
                            <a:rPr lang="en-US" b="0" i="1" smtClean="0">
                              <a:solidFill>
                                <a:schemeClr val="accent1">
                                  <a:lumMod val="75000"/>
                                </a:schemeClr>
                              </a:solidFill>
                              <a:latin typeface="Cambria Math"/>
                              <a:ea typeface="Cambria Math"/>
                            </a:rPr>
                            <m:t>𝑠</m:t>
                          </m:r>
                          <m:r>
                            <a:rPr lang="en-US" b="0" i="1" smtClean="0">
                              <a:solidFill>
                                <a:schemeClr val="accent1">
                                  <a:lumMod val="75000"/>
                                </a:schemeClr>
                              </a:solidFill>
                              <a:latin typeface="Cambria Math"/>
                              <a:ea typeface="Cambria Math"/>
                            </a:rPr>
                            <m:t>,</m:t>
                          </m:r>
                          <m:r>
                            <a:rPr lang="en-US" b="0" i="1" smtClean="0">
                              <a:solidFill>
                                <a:schemeClr val="accent1">
                                  <a:lumMod val="75000"/>
                                </a:schemeClr>
                              </a:solidFill>
                              <a:latin typeface="Cambria Math"/>
                              <a:ea typeface="Cambria Math"/>
                            </a:rPr>
                            <m:t>𝑡</m:t>
                          </m:r>
                        </m:e>
                      </m:d>
                      <m:r>
                        <a:rPr lang="en-US" b="0" i="1" smtClean="0">
                          <a:solidFill>
                            <a:schemeClr val="accent1">
                              <a:lumMod val="75000"/>
                            </a:schemeClr>
                          </a:solidFill>
                          <a:latin typeface="Cambria Math"/>
                          <a:ea typeface="Cambria Math"/>
                        </a:rPr>
                        <m:t>=</m:t>
                      </m:r>
                      <m:d>
                        <m:dPr>
                          <m:begChr m:val="⟨"/>
                          <m:endChr m:val="⟩"/>
                          <m:ctrlPr>
                            <a:rPr lang="en-US" b="0" i="1" smtClean="0">
                              <a:solidFill>
                                <a:schemeClr val="accent1">
                                  <a:lumMod val="75000"/>
                                </a:schemeClr>
                              </a:solidFill>
                              <a:latin typeface="Cambria Math" panose="02040503050406030204" pitchFamily="18" charset="0"/>
                              <a:ea typeface="Cambria Math"/>
                            </a:rPr>
                          </m:ctrlPr>
                        </m:dPr>
                        <m:e>
                          <m:sSub>
                            <m:sSubPr>
                              <m:ctrlPr>
                                <a:rPr lang="en-US" b="0" i="1" smtClean="0">
                                  <a:solidFill>
                                    <a:schemeClr val="accent1">
                                      <a:lumMod val="75000"/>
                                    </a:schemeClr>
                                  </a:solidFill>
                                  <a:latin typeface="Cambria Math" panose="02040503050406030204" pitchFamily="18" charset="0"/>
                                  <a:ea typeface="Cambria Math"/>
                                </a:rPr>
                              </m:ctrlPr>
                            </m:sSubPr>
                            <m:e>
                              <m:r>
                                <a:rPr lang="en-US" b="0" i="1" smtClean="0">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𝐶</m:t>
                              </m:r>
                            </m:sub>
                          </m:sSub>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𝐷</m:t>
                              </m:r>
                            </m:sub>
                          </m:sSub>
                          <m:d>
                            <m:dPr>
                              <m:begChr m:val="|"/>
                              <m:endChr m:val="|"/>
                              <m:ctrlPr>
                                <a:rPr lang="en-US" i="1" smtClean="0">
                                  <a:solidFill>
                                    <a:schemeClr val="accent1">
                                      <a:lumMod val="75000"/>
                                    </a:schemeClr>
                                  </a:solidFill>
                                  <a:latin typeface="Cambria Math" panose="02040503050406030204" pitchFamily="18" charset="0"/>
                                  <a:ea typeface="Cambria Math"/>
                                </a:rPr>
                              </m:ctrlPr>
                            </m:dPr>
                            <m:e>
                              <m:r>
                                <a:rPr lang="en-US" i="1" smtClean="0">
                                  <a:solidFill>
                                    <a:schemeClr val="accent1">
                                      <a:lumMod val="75000"/>
                                    </a:schemeClr>
                                  </a:solidFill>
                                  <a:latin typeface="Cambria Math"/>
                                  <a:ea typeface="Cambria Math"/>
                                </a:rPr>
                                <m:t>𝜑</m:t>
                              </m:r>
                            </m:e>
                          </m:d>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𝐴</m:t>
                              </m:r>
                            </m:sub>
                          </m:sSub>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𝜆</m:t>
                              </m:r>
                            </m:e>
                            <m:sub>
                              <m:r>
                                <a:rPr lang="en-US" b="0" i="1" smtClean="0">
                                  <a:solidFill>
                                    <a:schemeClr val="accent1">
                                      <a:lumMod val="75000"/>
                                    </a:schemeClr>
                                  </a:solidFill>
                                  <a:latin typeface="Cambria Math"/>
                                  <a:ea typeface="Cambria Math"/>
                                </a:rPr>
                                <m:t>𝐵</m:t>
                              </m:r>
                            </m:sub>
                          </m:sSub>
                        </m:e>
                      </m:d>
                    </m:oMath>
                  </m:oMathPara>
                </a14:m>
                <a:endParaRPr lang="en-US" dirty="0">
                  <a:solidFill>
                    <a:schemeClr val="accent1">
                      <a:lumMod val="75000"/>
                    </a:schemeClr>
                  </a:solidFill>
                </a:endParaRPr>
              </a:p>
            </p:txBody>
          </p:sp>
        </mc:Choice>
        <mc:Fallback xmlns="">
          <p:sp>
            <p:nvSpPr>
              <p:cNvPr id="6" name="TextBox 5">
                <a:extLst>
                  <a:ext uri="{FF2B5EF4-FFF2-40B4-BE49-F238E27FC236}">
                    <a16:creationId xmlns:a16="http://schemas.microsoft.com/office/drawing/2014/main" id="{0E1BC599-A57B-0D57-F803-9309C7CD5DDD}"/>
                  </a:ext>
                </a:extLst>
              </p:cNvPr>
              <p:cNvSpPr txBox="1">
                <a:spLocks noRot="1" noChangeAspect="1" noMove="1" noResize="1" noEditPoints="1" noAdjustHandles="1" noChangeArrowheads="1" noChangeShapeType="1" noTextEdit="1"/>
              </p:cNvSpPr>
              <p:nvPr/>
            </p:nvSpPr>
            <p:spPr>
              <a:xfrm>
                <a:off x="838200" y="2599241"/>
                <a:ext cx="2636427" cy="369332"/>
              </a:xfrm>
              <a:prstGeom prst="rect">
                <a:avLst/>
              </a:prstGeom>
              <a:blipFill>
                <a:blip r:embed="rId4"/>
                <a:stretch>
                  <a:fillRect b="-655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A89A0E9-BE2A-20AC-672B-730BF8CF48F1}"/>
              </a:ext>
            </a:extLst>
          </p:cNvPr>
          <p:cNvSpPr txBox="1"/>
          <p:nvPr/>
        </p:nvSpPr>
        <p:spPr>
          <a:xfrm>
            <a:off x="7086600" y="2468880"/>
            <a:ext cx="4374787" cy="338554"/>
          </a:xfrm>
          <a:prstGeom prst="rect">
            <a:avLst/>
          </a:prstGeom>
          <a:noFill/>
        </p:spPr>
        <p:txBody>
          <a:bodyPr wrap="none" rtlCol="0">
            <a:spAutoFit/>
          </a:bodyPr>
          <a:lstStyle/>
          <a:p>
            <a:r>
              <a:rPr lang="en-US" sz="1600" dirty="0"/>
              <a:t>A. </a:t>
            </a:r>
            <a:r>
              <a:rPr lang="en-US" sz="1600" dirty="0" err="1"/>
              <a:t>Poblaguev</a:t>
            </a:r>
            <a:r>
              <a:rPr lang="en-US" sz="1600" dirty="0"/>
              <a:t> et al., Phys. Rev. D 79, 094014 (2009)</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8B3B6F-5342-CF82-ED14-35428A799888}"/>
                  </a:ext>
                </a:extLst>
              </p:cNvPr>
              <p:cNvSpPr txBox="1"/>
              <p:nvPr/>
            </p:nvSpPr>
            <p:spPr>
              <a:xfrm>
                <a:off x="4301457" y="2599241"/>
                <a:ext cx="1946943" cy="2048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i="1">
                              <a:solidFill>
                                <a:schemeClr val="accent1">
                                  <a:lumMod val="75000"/>
                                </a:schemeClr>
                              </a:solidFill>
                              <a:latin typeface="Cambria Math"/>
                              <a:ea typeface="Cambria Math"/>
                            </a:rPr>
                            <m:t>1</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2</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3</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4</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ndParaRPr>
              </a:p>
              <a:p>
                <a:pPr/>
                <a14:m>
                  <m:oMathPara xmlns:m="http://schemas.openxmlformats.org/officeDocument/2006/math">
                    <m:oMathParaPr>
                      <m:jc m:val="centerGroup"/>
                    </m:oMathParaPr>
                    <m:oMath xmlns:m="http://schemas.openxmlformats.org/officeDocument/2006/math">
                      <m:sSub>
                        <m:sSubPr>
                          <m:ctrlPr>
                            <a:rPr lang="en-US" sz="1000" i="1">
                              <a:solidFill>
                                <a:schemeClr val="accent1">
                                  <a:lumMod val="75000"/>
                                </a:schemeClr>
                              </a:solidFill>
                              <a:latin typeface="Cambria Math" panose="02040503050406030204" pitchFamily="18" charset="0"/>
                              <a:ea typeface="Cambria Math"/>
                            </a:rPr>
                          </m:ctrlPr>
                        </m:sSubPr>
                        <m:e>
                          <m:r>
                            <a:rPr lang="en-US" sz="1000" i="1">
                              <a:solidFill>
                                <a:schemeClr val="accent1">
                                  <a:lumMod val="75000"/>
                                </a:schemeClr>
                              </a:solidFill>
                              <a:latin typeface="Cambria Math"/>
                              <a:ea typeface="Cambria Math"/>
                            </a:rPr>
                            <m:t>𝜑</m:t>
                          </m:r>
                        </m:e>
                        <m:sub>
                          <m:r>
                            <a:rPr lang="en-US" sz="1000" b="0" i="1" smtClean="0">
                              <a:solidFill>
                                <a:schemeClr val="accent1">
                                  <a:lumMod val="75000"/>
                                </a:schemeClr>
                              </a:solidFill>
                              <a:latin typeface="Cambria Math"/>
                              <a:ea typeface="Cambria Math"/>
                            </a:rPr>
                            <m:t>5</m:t>
                          </m:r>
                        </m:sub>
                      </m:sSub>
                      <m:d>
                        <m:dPr>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𝑠</m:t>
                          </m:r>
                          <m:r>
                            <a:rPr lang="en-US" sz="1000" i="1">
                              <a:solidFill>
                                <a:schemeClr val="accent1">
                                  <a:lumMod val="75000"/>
                                </a:schemeClr>
                              </a:solidFill>
                              <a:latin typeface="Cambria Math"/>
                              <a:ea typeface="Cambria Math"/>
                            </a:rPr>
                            <m:t>,</m:t>
                          </m:r>
                          <m:r>
                            <a:rPr lang="en-US" sz="1000" i="1">
                              <a:solidFill>
                                <a:schemeClr val="accent1">
                                  <a:lumMod val="75000"/>
                                </a:schemeClr>
                              </a:solidFill>
                              <a:latin typeface="Cambria Math"/>
                              <a:ea typeface="Cambria Math"/>
                            </a:rPr>
                            <m:t>𝑡</m:t>
                          </m:r>
                        </m:e>
                      </m:d>
                      <m:r>
                        <a:rPr lang="en-US" sz="1000" i="1">
                          <a:solidFill>
                            <a:schemeClr val="accent1">
                              <a:lumMod val="75000"/>
                            </a:schemeClr>
                          </a:solidFill>
                          <a:latin typeface="Cambria Math"/>
                          <a:ea typeface="Cambria Math"/>
                        </a:rPr>
                        <m:t>=</m:t>
                      </m:r>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d>
                            <m:dPr>
                              <m:begChr m:val="|"/>
                              <m:endChr m:val="|"/>
                              <m:ctrlPr>
                                <a:rPr lang="en-US" sz="1000" i="1">
                                  <a:solidFill>
                                    <a:schemeClr val="accent1">
                                      <a:lumMod val="75000"/>
                                    </a:schemeClr>
                                  </a:solidFill>
                                  <a:latin typeface="Cambria Math" panose="02040503050406030204" pitchFamily="18" charset="0"/>
                                  <a:ea typeface="Cambria Math"/>
                                </a:rPr>
                              </m:ctrlPr>
                            </m:dPr>
                            <m:e>
                              <m:r>
                                <a:rPr lang="en-US" sz="1000" i="1">
                                  <a:solidFill>
                                    <a:schemeClr val="accent1">
                                      <a:lumMod val="75000"/>
                                    </a:schemeClr>
                                  </a:solidFill>
                                  <a:latin typeface="Cambria Math"/>
                                  <a:ea typeface="Cambria Math"/>
                                </a:rPr>
                                <m:t>𝜑</m:t>
                              </m:r>
                            </m:e>
                          </m:d>
                          <m:r>
                            <a:rPr lang="en-US" sz="1000" i="1">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r>
                            <a:rPr lang="en-US" sz="1000" b="0" i="1" smtClean="0">
                              <a:solidFill>
                                <a:schemeClr val="accent1">
                                  <a:lumMod val="75000"/>
                                </a:schemeClr>
                              </a:solidFill>
                              <a:latin typeface="Cambria Math"/>
                              <a:ea typeface="Cambria Math"/>
                            </a:rPr>
                            <m:t>−</m:t>
                          </m:r>
                          <m:f>
                            <m:fPr>
                              <m:ctrlPr>
                                <a:rPr lang="en-US" sz="1000" i="1">
                                  <a:solidFill>
                                    <a:schemeClr val="accent1">
                                      <a:lumMod val="75000"/>
                                    </a:schemeClr>
                                  </a:solidFill>
                                  <a:latin typeface="Cambria Math" panose="02040503050406030204" pitchFamily="18" charset="0"/>
                                  <a:ea typeface="Cambria Math"/>
                                </a:rPr>
                              </m:ctrlPr>
                            </m:fPr>
                            <m:num>
                              <m:r>
                                <a:rPr lang="en-US" sz="1000" i="1">
                                  <a:solidFill>
                                    <a:schemeClr val="accent1">
                                      <a:lumMod val="75000"/>
                                    </a:schemeClr>
                                  </a:solidFill>
                                  <a:latin typeface="Cambria Math"/>
                                  <a:ea typeface="Cambria Math"/>
                                </a:rPr>
                                <m:t>1</m:t>
                              </m:r>
                            </m:num>
                            <m:den>
                              <m:r>
                                <a:rPr lang="en-US" sz="1000" i="1">
                                  <a:solidFill>
                                    <a:schemeClr val="accent1">
                                      <a:lumMod val="75000"/>
                                    </a:schemeClr>
                                  </a:solidFill>
                                  <a:latin typeface="Cambria Math"/>
                                  <a:ea typeface="Cambria Math"/>
                                </a:rPr>
                                <m:t>2</m:t>
                              </m:r>
                            </m:den>
                          </m:f>
                        </m:e>
                      </m:d>
                    </m:oMath>
                  </m:oMathPara>
                </a14:m>
                <a:endParaRPr lang="en-US" sz="1000" dirty="0">
                  <a:solidFill>
                    <a:schemeClr val="accent1">
                      <a:lumMod val="75000"/>
                    </a:schemeClr>
                  </a:solidFill>
                  <a:ea typeface="Cambria Math"/>
                </a:endParaRPr>
              </a:p>
            </p:txBody>
          </p:sp>
        </mc:Choice>
        <mc:Fallback xmlns="">
          <p:sp>
            <p:nvSpPr>
              <p:cNvPr id="8" name="TextBox 7">
                <a:extLst>
                  <a:ext uri="{FF2B5EF4-FFF2-40B4-BE49-F238E27FC236}">
                    <a16:creationId xmlns:a16="http://schemas.microsoft.com/office/drawing/2014/main" id="{CE8B3B6F-5342-CF82-ED14-35428A799888}"/>
                  </a:ext>
                </a:extLst>
              </p:cNvPr>
              <p:cNvSpPr txBox="1">
                <a:spLocks noRot="1" noChangeAspect="1" noMove="1" noResize="1" noEditPoints="1" noAdjustHandles="1" noChangeArrowheads="1" noChangeShapeType="1" noTextEdit="1"/>
              </p:cNvSpPr>
              <p:nvPr/>
            </p:nvSpPr>
            <p:spPr>
              <a:xfrm>
                <a:off x="4301457" y="2599241"/>
                <a:ext cx="1946943" cy="204895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DD79584-9CD7-CDB0-6DCE-56BE7CEA14CE}"/>
                  </a:ext>
                </a:extLst>
              </p:cNvPr>
              <p:cNvSpPr txBox="1"/>
              <p:nvPr/>
            </p:nvSpPr>
            <p:spPr>
              <a:xfrm>
                <a:off x="488760" y="5181600"/>
                <a:ext cx="6292748" cy="1163332"/>
              </a:xfrm>
              <a:prstGeom prst="rect">
                <a:avLst/>
              </a:prstGeom>
              <a:noFill/>
            </p:spPr>
            <p:txBody>
              <a:bodyPr wrap="none" rtlCol="0">
                <a:spAutoFit/>
              </a:bodyPr>
              <a:lstStyle/>
              <a:p>
                <a:pPr algn="ctr">
                  <a:spcAft>
                    <a:spcPts val="1200"/>
                  </a:spcAft>
                </a:pPr>
                <a14:m>
                  <m:oMathPara xmlns:m="http://schemas.openxmlformats.org/officeDocument/2006/math">
                    <m:oMathParaPr>
                      <m:jc m:val="centerGroup"/>
                    </m:oMathParaPr>
                    <m:oMath xmlns:m="http://schemas.openxmlformats.org/officeDocument/2006/math">
                      <m:sSub>
                        <m:sSubPr>
                          <m:ctrlPr>
                            <a:rPr lang="en-US" b="0" i="1" smtClean="0">
                              <a:solidFill>
                                <a:schemeClr val="accent1">
                                  <a:lumMod val="75000"/>
                                </a:schemeClr>
                              </a:solidFill>
                              <a:latin typeface="Cambria Math" panose="02040503050406030204" pitchFamily="18" charset="0"/>
                            </a:rPr>
                          </m:ctrlPr>
                        </m:sSubPr>
                        <m:e>
                          <m:r>
                            <a:rPr lang="en-US" b="0" i="1" smtClean="0">
                              <a:solidFill>
                                <a:schemeClr val="accent1">
                                  <a:lumMod val="75000"/>
                                </a:schemeClr>
                              </a:solidFill>
                              <a:latin typeface="Cambria Math"/>
                            </a:rPr>
                            <m:t>𝐴</m:t>
                          </m:r>
                        </m:e>
                        <m:sub>
                          <m:r>
                            <a:rPr lang="en-US" b="0" i="1" smtClean="0">
                              <a:solidFill>
                                <a:schemeClr val="accent1">
                                  <a:lumMod val="75000"/>
                                </a:schemeClr>
                              </a:solidFill>
                              <a:latin typeface="Cambria Math"/>
                            </a:rPr>
                            <m:t>𝑁</m:t>
                          </m:r>
                        </m:sub>
                      </m:sSub>
                      <m:f>
                        <m:fPr>
                          <m:ctrlPr>
                            <a:rPr lang="en-US" b="0" i="1" smtClean="0">
                              <a:solidFill>
                                <a:schemeClr val="accent1">
                                  <a:lumMod val="75000"/>
                                </a:schemeClr>
                              </a:solidFill>
                              <a:latin typeface="Cambria Math" panose="02040503050406030204" pitchFamily="18" charset="0"/>
                            </a:rPr>
                          </m:ctrlPr>
                        </m:fPr>
                        <m:num>
                          <m:r>
                            <a:rPr lang="en-US" b="0" i="1" smtClean="0">
                              <a:solidFill>
                                <a:schemeClr val="accent1">
                                  <a:lumMod val="75000"/>
                                </a:schemeClr>
                              </a:solidFill>
                              <a:latin typeface="Cambria Math"/>
                            </a:rPr>
                            <m:t>𝑑𝑠</m:t>
                          </m:r>
                        </m:num>
                        <m:den>
                          <m:r>
                            <a:rPr lang="en-US" b="0" i="1" smtClean="0">
                              <a:solidFill>
                                <a:schemeClr val="accent1">
                                  <a:lumMod val="75000"/>
                                </a:schemeClr>
                              </a:solidFill>
                              <a:latin typeface="Cambria Math"/>
                            </a:rPr>
                            <m:t>𝑑𝑡</m:t>
                          </m:r>
                        </m:den>
                      </m:f>
                      <m:r>
                        <a:rPr lang="en-US" b="0" i="1" smtClean="0">
                          <a:solidFill>
                            <a:schemeClr val="accent1">
                              <a:lumMod val="75000"/>
                            </a:schemeClr>
                          </a:solidFill>
                          <a:latin typeface="Cambria Math"/>
                        </a:rPr>
                        <m:t>=−</m:t>
                      </m:r>
                      <m:f>
                        <m:fPr>
                          <m:ctrlPr>
                            <a:rPr lang="en-US" b="0" i="1" smtClean="0">
                              <a:solidFill>
                                <a:schemeClr val="accent1">
                                  <a:lumMod val="75000"/>
                                </a:schemeClr>
                              </a:solidFill>
                              <a:latin typeface="Cambria Math" panose="02040503050406030204" pitchFamily="18" charset="0"/>
                            </a:rPr>
                          </m:ctrlPr>
                        </m:fPr>
                        <m:num>
                          <m:r>
                            <a:rPr lang="en-US" b="0" i="1" smtClean="0">
                              <a:solidFill>
                                <a:schemeClr val="accent1">
                                  <a:lumMod val="75000"/>
                                </a:schemeClr>
                              </a:solidFill>
                              <a:latin typeface="Cambria Math"/>
                            </a:rPr>
                            <m:t>4</m:t>
                          </m:r>
                          <m:r>
                            <a:rPr lang="en-US" b="0" i="1" smtClean="0">
                              <a:solidFill>
                                <a:schemeClr val="accent1">
                                  <a:lumMod val="75000"/>
                                </a:schemeClr>
                              </a:solidFill>
                              <a:latin typeface="Cambria Math"/>
                              <a:ea typeface="Cambria Math"/>
                            </a:rPr>
                            <m:t>𝜋</m:t>
                          </m:r>
                        </m:num>
                        <m:den>
                          <m:sSup>
                            <m:sSupPr>
                              <m:ctrlPr>
                                <a:rPr lang="en-US" b="0" i="1" smtClean="0">
                                  <a:solidFill>
                                    <a:schemeClr val="accent1">
                                      <a:lumMod val="75000"/>
                                    </a:schemeClr>
                                  </a:solidFill>
                                  <a:latin typeface="Cambria Math" panose="02040503050406030204" pitchFamily="18" charset="0"/>
                                </a:rPr>
                              </m:ctrlPr>
                            </m:sSupPr>
                            <m:e>
                              <m:r>
                                <a:rPr lang="en-US" b="0" i="1" smtClean="0">
                                  <a:solidFill>
                                    <a:schemeClr val="accent1">
                                      <a:lumMod val="75000"/>
                                    </a:schemeClr>
                                  </a:solidFill>
                                  <a:latin typeface="Cambria Math"/>
                                </a:rPr>
                                <m:t>𝑠</m:t>
                              </m:r>
                            </m:e>
                            <m:sup>
                              <m:r>
                                <a:rPr lang="en-US" b="0" i="1" smtClean="0">
                                  <a:solidFill>
                                    <a:schemeClr val="accent1">
                                      <a:lumMod val="75000"/>
                                    </a:schemeClr>
                                  </a:solidFill>
                                  <a:latin typeface="Cambria Math"/>
                                </a:rPr>
                                <m:t>2</m:t>
                              </m:r>
                            </m:sup>
                          </m:sSup>
                        </m:den>
                      </m:f>
                      <m:r>
                        <m:rPr>
                          <m:nor/>
                        </m:rPr>
                        <a:rPr lang="en-US" b="0" i="0" smtClean="0">
                          <a:solidFill>
                            <a:schemeClr val="accent1">
                              <a:lumMod val="75000"/>
                            </a:schemeClr>
                          </a:solidFill>
                          <a:latin typeface="Cambria Math"/>
                        </a:rPr>
                        <m:t>Im</m:t>
                      </m:r>
                      <m:d>
                        <m:dPr>
                          <m:begChr m:val="["/>
                          <m:endChr m:val="]"/>
                          <m:ctrlPr>
                            <a:rPr lang="en-US" b="0" i="1" smtClean="0">
                              <a:solidFill>
                                <a:schemeClr val="accent1">
                                  <a:lumMod val="75000"/>
                                </a:schemeClr>
                              </a:solidFill>
                              <a:latin typeface="Cambria Math" panose="02040503050406030204" pitchFamily="18" charset="0"/>
                            </a:rPr>
                          </m:ctrlPr>
                        </m:dPr>
                        <m:e>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5</m:t>
                              </m:r>
                            </m:sub>
                            <m:sup>
                              <m:r>
                                <a:rPr lang="en-US" b="0" i="1" smtClean="0">
                                  <a:solidFill>
                                    <a:schemeClr val="accent1">
                                      <a:lumMod val="75000"/>
                                    </a:schemeClr>
                                  </a:solidFill>
                                  <a:latin typeface="Cambria Math"/>
                                </a:rPr>
                                <m:t>𝑒𝑚</m:t>
                              </m:r>
                              <m:r>
                                <a:rPr lang="en-US" b="0" i="1" smtClean="0">
                                  <a:solidFill>
                                    <a:schemeClr val="accent1">
                                      <a:lumMod val="75000"/>
                                    </a:schemeClr>
                                  </a:solidFill>
                                  <a:latin typeface="Cambria Math"/>
                                </a:rPr>
                                <m:t>∗</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m:t>
                              </m:r>
                            </m:sub>
                            <m:sup>
                              <m:r>
                                <a:rPr lang="en-US" b="0" i="1" smtClean="0">
                                  <a:solidFill>
                                    <a:schemeClr val="accent1">
                                      <a:lumMod val="75000"/>
                                    </a:schemeClr>
                                  </a:solidFill>
                                  <a:latin typeface="Cambria Math"/>
                                </a:rPr>
                                <m:t>h𝑎𝑑</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r>
                            <a:rPr lang="en-US" b="0" i="1" smtClean="0">
                              <a:solidFill>
                                <a:schemeClr val="accent1">
                                  <a:lumMod val="75000"/>
                                </a:schemeClr>
                              </a:solidFill>
                              <a:latin typeface="Cambria Math"/>
                            </a:rPr>
                            <m:t>+</m:t>
                          </m:r>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5</m:t>
                              </m:r>
                            </m:sub>
                            <m:sup>
                              <m:r>
                                <a:rPr lang="en-US" b="0" i="1" smtClean="0">
                                  <a:solidFill>
                                    <a:schemeClr val="accent1">
                                      <a:lumMod val="75000"/>
                                    </a:schemeClr>
                                  </a:solidFill>
                                  <a:latin typeface="Cambria Math"/>
                                </a:rPr>
                                <m:t>h𝑎𝑑</m:t>
                              </m:r>
                              <m:r>
                                <a:rPr lang="en-US" b="0" i="1" smtClean="0">
                                  <a:solidFill>
                                    <a:schemeClr val="accent1">
                                      <a:lumMod val="75000"/>
                                    </a:schemeClr>
                                  </a:solidFill>
                                  <a:latin typeface="Cambria Math"/>
                                </a:rPr>
                                <m:t>∗</m:t>
                              </m:r>
                            </m:sup>
                          </m:sSubSup>
                          <m:d>
                            <m:dPr>
                              <m:ctrlPr>
                                <a:rPr lang="en-US" b="0" i="1" smtClean="0">
                                  <a:solidFill>
                                    <a:schemeClr val="accent1">
                                      <a:lumMod val="75000"/>
                                    </a:schemeClr>
                                  </a:solidFill>
                                  <a:latin typeface="Cambria Math" panose="02040503050406030204" pitchFamily="18" charset="0"/>
                                </a:rPr>
                              </m:ctrlPr>
                            </m:dPr>
                            <m:e>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e>
                          </m:d>
                          <m:sSubSup>
                            <m:sSubSupPr>
                              <m:ctrlPr>
                                <a:rPr lang="en-US" b="0" i="1" smtClean="0">
                                  <a:solidFill>
                                    <a:schemeClr val="accent1">
                                      <a:lumMod val="75000"/>
                                    </a:schemeClr>
                                  </a:solidFill>
                                  <a:latin typeface="Cambria Math" panose="02040503050406030204" pitchFamily="18" charset="0"/>
                                </a:rPr>
                              </m:ctrlPr>
                            </m:sSubSup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rPr>
                                <m:t>+</m:t>
                              </m:r>
                            </m:sub>
                            <m:sup>
                              <m:r>
                                <a:rPr lang="en-US" b="0" i="1" smtClean="0">
                                  <a:solidFill>
                                    <a:schemeClr val="accent1">
                                      <a:lumMod val="75000"/>
                                    </a:schemeClr>
                                  </a:solidFill>
                                  <a:latin typeface="Cambria Math"/>
                                </a:rPr>
                                <m:t>𝑒𝑚</m:t>
                              </m:r>
                            </m:sup>
                          </m:sSubSup>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𝑠</m:t>
                          </m:r>
                          <m:r>
                            <a:rPr lang="en-US" b="0" i="1" smtClean="0">
                              <a:solidFill>
                                <a:schemeClr val="accent1">
                                  <a:lumMod val="75000"/>
                                </a:schemeClr>
                              </a:solidFill>
                              <a:latin typeface="Cambria Math"/>
                            </a:rPr>
                            <m:t>,</m:t>
                          </m:r>
                          <m:r>
                            <a:rPr lang="en-US" b="0" i="1" smtClean="0">
                              <a:solidFill>
                                <a:schemeClr val="accent1">
                                  <a:lumMod val="75000"/>
                                </a:schemeClr>
                              </a:solidFill>
                              <a:latin typeface="Cambria Math"/>
                            </a:rPr>
                            <m:t>𝑡</m:t>
                          </m:r>
                          <m:r>
                            <a:rPr lang="en-US" b="0" i="1" smtClean="0">
                              <a:solidFill>
                                <a:schemeClr val="accent1">
                                  <a:lumMod val="75000"/>
                                </a:schemeClr>
                              </a:solidFill>
                              <a:latin typeface="Cambria Math"/>
                            </a:rPr>
                            <m:t>)</m:t>
                          </m:r>
                        </m:e>
                      </m:d>
                    </m:oMath>
                  </m:oMathPara>
                </a14:m>
                <a:endParaRPr lang="en-US" dirty="0">
                  <a:solidFill>
                    <a:schemeClr val="accent1">
                      <a:lumMod val="75000"/>
                    </a:schemeClr>
                  </a:solidFill>
                </a:endParaRPr>
              </a:p>
              <a:p>
                <a:pPr algn="ctr">
                  <a:spcAft>
                    <a:spcPts val="1200"/>
                  </a:spcAft>
                </a:pPr>
                <a:r>
                  <a:rPr lang="en-US" dirty="0">
                    <a:solidFill>
                      <a:schemeClr val="accent1">
                        <a:lumMod val="75000"/>
                      </a:schemeClr>
                    </a:solidFill>
                  </a:rPr>
                  <a:t>no-flip amplitude: </a:t>
                </a:r>
                <a14:m>
                  <m:oMath xmlns:m="http://schemas.openxmlformats.org/officeDocument/2006/math">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b="0" i="1" smtClean="0">
                            <a:solidFill>
                              <a:schemeClr val="accent1">
                                <a:lumMod val="75000"/>
                              </a:schemeClr>
                            </a:solidFill>
                            <a:latin typeface="Cambria Math"/>
                            <a:ea typeface="Cambria Math"/>
                          </a:rPr>
                          <m:t>+</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r>
                      <a:rPr lang="en-US" b="0" i="1" smtClean="0">
                        <a:solidFill>
                          <a:schemeClr val="accent1">
                            <a:lumMod val="75000"/>
                          </a:schemeClr>
                        </a:solidFill>
                        <a:latin typeface="Cambria Math"/>
                        <a:ea typeface="Cambria Math"/>
                      </a:rPr>
                      <m:t>=</m:t>
                    </m:r>
                    <m:f>
                      <m:fPr>
                        <m:ctrlPr>
                          <a:rPr lang="en-US" b="0" i="1" smtClean="0">
                            <a:solidFill>
                              <a:schemeClr val="accent1">
                                <a:lumMod val="75000"/>
                              </a:schemeClr>
                            </a:solidFill>
                            <a:latin typeface="Cambria Math" panose="02040503050406030204" pitchFamily="18" charset="0"/>
                            <a:ea typeface="Cambria Math"/>
                          </a:rPr>
                        </m:ctrlPr>
                      </m:fPr>
                      <m:num>
                        <m:r>
                          <a:rPr lang="en-US" b="0" i="1" smtClean="0">
                            <a:solidFill>
                              <a:schemeClr val="accent1">
                                <a:lumMod val="75000"/>
                              </a:schemeClr>
                            </a:solidFill>
                            <a:latin typeface="Cambria Math"/>
                            <a:ea typeface="Cambria Math"/>
                          </a:rPr>
                          <m:t>1</m:t>
                        </m:r>
                      </m:num>
                      <m:den>
                        <m:r>
                          <a:rPr lang="en-US" b="0" i="1" smtClean="0">
                            <a:solidFill>
                              <a:schemeClr val="accent1">
                                <a:lumMod val="75000"/>
                              </a:schemeClr>
                            </a:solidFill>
                            <a:latin typeface="Cambria Math"/>
                            <a:ea typeface="Cambria Math"/>
                          </a:rPr>
                          <m:t>2</m:t>
                        </m:r>
                      </m:den>
                    </m:f>
                    <m:d>
                      <m:dPr>
                        <m:begChr m:val="["/>
                        <m:endChr m:val="]"/>
                        <m:ctrlPr>
                          <a:rPr lang="en-US" b="0" i="1" smtClean="0">
                            <a:solidFill>
                              <a:schemeClr val="accent1">
                                <a:lumMod val="75000"/>
                              </a:schemeClr>
                            </a:solidFill>
                            <a:latin typeface="Cambria Math" panose="02040503050406030204" pitchFamily="18" charset="0"/>
                            <a:ea typeface="Cambria Math"/>
                          </a:rPr>
                        </m:ctrlPr>
                      </m:dPr>
                      <m:e>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i="1">
                                <a:solidFill>
                                  <a:schemeClr val="accent1">
                                    <a:lumMod val="75000"/>
                                  </a:schemeClr>
                                </a:solidFill>
                                <a:latin typeface="Cambria Math"/>
                                <a:ea typeface="Cambria Math"/>
                              </a:rPr>
                              <m:t>1</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r>
                          <m:rPr>
                            <m:nor/>
                          </m:rPr>
                          <a:rPr lang="en-US" b="0" i="0" smtClean="0">
                            <a:solidFill>
                              <a:schemeClr val="accent1">
                                <a:lumMod val="75000"/>
                              </a:schemeClr>
                            </a:solidFill>
                            <a:latin typeface="Cambria Math"/>
                            <a:ea typeface="Cambria Math"/>
                          </a:rPr>
                          <m:t>+</m:t>
                        </m:r>
                        <m:sSub>
                          <m:sSubPr>
                            <m:ctrlPr>
                              <a:rPr lang="en-US" i="1">
                                <a:solidFill>
                                  <a:schemeClr val="accent1">
                                    <a:lumMod val="75000"/>
                                  </a:schemeClr>
                                </a:solidFill>
                                <a:latin typeface="Cambria Math" panose="02040503050406030204" pitchFamily="18" charset="0"/>
                                <a:ea typeface="Cambria Math"/>
                              </a:rPr>
                            </m:ctrlPr>
                          </m:sSubPr>
                          <m:e>
                            <m:r>
                              <a:rPr lang="en-US" i="1">
                                <a:solidFill>
                                  <a:schemeClr val="accent1">
                                    <a:lumMod val="75000"/>
                                  </a:schemeClr>
                                </a:solidFill>
                                <a:latin typeface="Cambria Math"/>
                                <a:ea typeface="Cambria Math"/>
                              </a:rPr>
                              <m:t>𝜑</m:t>
                            </m:r>
                          </m:e>
                          <m:sub>
                            <m:r>
                              <a:rPr lang="en-US" i="1">
                                <a:solidFill>
                                  <a:schemeClr val="accent1">
                                    <a:lumMod val="75000"/>
                                  </a:schemeClr>
                                </a:solidFill>
                                <a:latin typeface="Cambria Math"/>
                                <a:ea typeface="Cambria Math"/>
                              </a:rPr>
                              <m:t>3</m:t>
                            </m:r>
                          </m:sub>
                        </m:sSub>
                        <m:d>
                          <m:dPr>
                            <m:ctrlPr>
                              <a:rPr lang="en-US" i="1">
                                <a:solidFill>
                                  <a:schemeClr val="accent1">
                                    <a:lumMod val="75000"/>
                                  </a:schemeClr>
                                </a:solidFill>
                                <a:latin typeface="Cambria Math" panose="02040503050406030204" pitchFamily="18" charset="0"/>
                                <a:ea typeface="Cambria Math"/>
                              </a:rPr>
                            </m:ctrlPr>
                          </m:dPr>
                          <m:e>
                            <m:r>
                              <a:rPr lang="en-US" i="1">
                                <a:solidFill>
                                  <a:schemeClr val="accent1">
                                    <a:lumMod val="75000"/>
                                  </a:schemeClr>
                                </a:solidFill>
                                <a:latin typeface="Cambria Math"/>
                                <a:ea typeface="Cambria Math"/>
                              </a:rPr>
                              <m:t>𝑠</m:t>
                            </m:r>
                            <m:r>
                              <a:rPr lang="en-US" i="1">
                                <a:solidFill>
                                  <a:schemeClr val="accent1">
                                    <a:lumMod val="75000"/>
                                  </a:schemeClr>
                                </a:solidFill>
                                <a:latin typeface="Cambria Math"/>
                                <a:ea typeface="Cambria Math"/>
                              </a:rPr>
                              <m:t>,</m:t>
                            </m:r>
                            <m:r>
                              <a:rPr lang="en-US" i="1">
                                <a:solidFill>
                                  <a:schemeClr val="accent1">
                                    <a:lumMod val="75000"/>
                                  </a:schemeClr>
                                </a:solidFill>
                                <a:latin typeface="Cambria Math"/>
                                <a:ea typeface="Cambria Math"/>
                              </a:rPr>
                              <m:t>𝑡</m:t>
                            </m:r>
                          </m:e>
                        </m:d>
                      </m:e>
                    </m:d>
                  </m:oMath>
                </a14:m>
                <a:endParaRPr lang="en-US" dirty="0">
                  <a:solidFill>
                    <a:schemeClr val="accent1">
                      <a:lumMod val="75000"/>
                    </a:schemeClr>
                  </a:solidFill>
                </a:endParaRPr>
              </a:p>
            </p:txBody>
          </p:sp>
        </mc:Choice>
        <mc:Fallback xmlns="">
          <p:sp>
            <p:nvSpPr>
              <p:cNvPr id="9" name="TextBox 8">
                <a:extLst>
                  <a:ext uri="{FF2B5EF4-FFF2-40B4-BE49-F238E27FC236}">
                    <a16:creationId xmlns:a16="http://schemas.microsoft.com/office/drawing/2014/main" id="{1DD79584-9CD7-CDB0-6DCE-56BE7CEA14CE}"/>
                  </a:ext>
                </a:extLst>
              </p:cNvPr>
              <p:cNvSpPr txBox="1">
                <a:spLocks noRot="1" noChangeAspect="1" noMove="1" noResize="1" noEditPoints="1" noAdjustHandles="1" noChangeArrowheads="1" noChangeShapeType="1" noTextEdit="1"/>
              </p:cNvSpPr>
              <p:nvPr/>
            </p:nvSpPr>
            <p:spPr>
              <a:xfrm>
                <a:off x="488760" y="5181600"/>
                <a:ext cx="6292748" cy="1163332"/>
              </a:xfrm>
              <a:prstGeom prst="rect">
                <a:avLst/>
              </a:prstGeom>
              <a:blipFill>
                <a:blip r:embed="rId6"/>
                <a:stretch>
                  <a:fillRect b="-2618"/>
                </a:stretch>
              </a:blipFill>
            </p:spPr>
            <p:txBody>
              <a:bodyPr/>
              <a:lstStyle/>
              <a:p>
                <a:r>
                  <a:rPr lang="en-US">
                    <a:noFill/>
                  </a:rPr>
                  <a:t> </a:t>
                </a:r>
              </a:p>
            </p:txBody>
          </p:sp>
        </mc:Fallback>
      </mc:AlternateContent>
    </p:spTree>
    <p:extLst>
      <p:ext uri="{BB962C8B-B14F-4D97-AF65-F5344CB8AC3E}">
        <p14:creationId xmlns:p14="http://schemas.microsoft.com/office/powerpoint/2010/main" val="1636041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AEBA-0651-EE10-83EB-18A5A96DFC81}"/>
              </a:ext>
            </a:extLst>
          </p:cNvPr>
          <p:cNvSpPr>
            <a:spLocks noGrp="1"/>
          </p:cNvSpPr>
          <p:nvPr>
            <p:ph type="title"/>
          </p:nvPr>
        </p:nvSpPr>
        <p:spPr/>
        <p:txBody>
          <a:bodyPr/>
          <a:lstStyle/>
          <a:p>
            <a:r>
              <a:rPr lang="en-US" dirty="0"/>
              <a:t>Elastic Scattering at RHIC energies</a:t>
            </a:r>
          </a:p>
        </p:txBody>
      </p:sp>
      <p:sp>
        <p:nvSpPr>
          <p:cNvPr id="3" name="Slide Number Placeholder 2">
            <a:extLst>
              <a:ext uri="{FF2B5EF4-FFF2-40B4-BE49-F238E27FC236}">
                <a16:creationId xmlns:a16="http://schemas.microsoft.com/office/drawing/2014/main" id="{C4C1D427-B7A1-6A4A-AD98-D238492A5430}"/>
              </a:ext>
            </a:extLst>
          </p:cNvPr>
          <p:cNvSpPr>
            <a:spLocks noGrp="1"/>
          </p:cNvSpPr>
          <p:nvPr>
            <p:ph type="sldNum" sz="quarter" idx="10"/>
          </p:nvPr>
        </p:nvSpPr>
        <p:spPr/>
        <p:txBody>
          <a:bodyPr/>
          <a:lstStyle/>
          <a:p>
            <a:fld id="{DF69D58E-C59B-4BE3-83E0-B1C1287A8E5B}" type="slidenum">
              <a:rPr lang="en-US" smtClean="0"/>
              <a:pPr/>
              <a:t>41</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293315-4072-5F4C-F437-923321044E10}"/>
                  </a:ext>
                </a:extLst>
              </p:cNvPr>
              <p:cNvSpPr txBox="1"/>
              <p:nvPr/>
            </p:nvSpPr>
            <p:spPr>
              <a:xfrm>
                <a:off x="457200" y="1219200"/>
                <a:ext cx="8802666" cy="116955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The beam momentum is </a:t>
                </a:r>
                <a14:m>
                  <m:oMath xmlns:m="http://schemas.openxmlformats.org/officeDocument/2006/math">
                    <m:r>
                      <a:rPr lang="en-US" sz="2000" i="1" dirty="0" smtClean="0">
                        <a:latin typeface="Cambria Math" panose="02040503050406030204" pitchFamily="18" charset="0"/>
                      </a:rPr>
                      <m:t>100−250 </m:t>
                    </m:r>
                    <m:r>
                      <m:rPr>
                        <m:nor/>
                      </m:rPr>
                      <a:rPr lang="en-US" sz="2000" i="0" dirty="0" smtClean="0">
                        <a:latin typeface="Cambria Math" panose="02040503050406030204" pitchFamily="18" charset="0"/>
                      </a:rPr>
                      <m:t>GeV</m:t>
                    </m:r>
                  </m:oMath>
                </a14:m>
                <a:r>
                  <a:rPr lang="en-US" sz="2000" dirty="0"/>
                  <a:t>.</a:t>
                </a:r>
              </a:p>
              <a:p>
                <a:pPr marL="285750" indent="-285750">
                  <a:spcAft>
                    <a:spcPts val="600"/>
                  </a:spcAft>
                  <a:buFont typeface="Arial" panose="020B0604020202020204" pitchFamily="34" charset="0"/>
                  <a:buChar char="•"/>
                </a:pPr>
                <a:r>
                  <a:rPr lang="en-US" sz="2000" dirty="0"/>
                  <a:t>A significant analyzing power exists in the Coulomb-Nuclear Interference region.</a:t>
                </a:r>
              </a:p>
              <a:p>
                <a:pPr marL="285750" indent="-285750">
                  <a:spcAft>
                    <a:spcPts val="600"/>
                  </a:spcAft>
                  <a:buFont typeface="Arial" panose="020B0604020202020204" pitchFamily="34" charset="0"/>
                  <a:buChar char="•"/>
                </a:pPr>
                <a:r>
                  <a:rPr lang="en-US" sz="2000" dirty="0"/>
                  <a:t>Recoil comes out almost perpendicular to the beam direction.</a:t>
                </a:r>
              </a:p>
            </p:txBody>
          </p:sp>
        </mc:Choice>
        <mc:Fallback xmlns="">
          <p:sp>
            <p:nvSpPr>
              <p:cNvPr id="4" name="TextBox 3">
                <a:extLst>
                  <a:ext uri="{FF2B5EF4-FFF2-40B4-BE49-F238E27FC236}">
                    <a16:creationId xmlns:a16="http://schemas.microsoft.com/office/drawing/2014/main" id="{20293315-4072-5F4C-F437-923321044E10}"/>
                  </a:ext>
                </a:extLst>
              </p:cNvPr>
              <p:cNvSpPr txBox="1">
                <a:spLocks noRot="1" noChangeAspect="1" noMove="1" noResize="1" noEditPoints="1" noAdjustHandles="1" noChangeArrowheads="1" noChangeShapeType="1" noTextEdit="1"/>
              </p:cNvSpPr>
              <p:nvPr/>
            </p:nvSpPr>
            <p:spPr>
              <a:xfrm>
                <a:off x="457200" y="1219200"/>
                <a:ext cx="8802666" cy="1169551"/>
              </a:xfrm>
              <a:prstGeom prst="rect">
                <a:avLst/>
              </a:prstGeom>
              <a:blipFill>
                <a:blip r:embed="rId2"/>
                <a:stretch>
                  <a:fillRect l="-623" t="-2604" b="-833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8A6E085-BF37-A147-2B5E-8C9770D81B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2849880"/>
            <a:ext cx="4014835"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A89A0E9-BE2A-20AC-672B-730BF8CF48F1}"/>
              </a:ext>
            </a:extLst>
          </p:cNvPr>
          <p:cNvSpPr txBox="1"/>
          <p:nvPr/>
        </p:nvSpPr>
        <p:spPr>
          <a:xfrm>
            <a:off x="7086600" y="2468880"/>
            <a:ext cx="4374787" cy="338554"/>
          </a:xfrm>
          <a:prstGeom prst="rect">
            <a:avLst/>
          </a:prstGeom>
          <a:noFill/>
        </p:spPr>
        <p:txBody>
          <a:bodyPr wrap="none" rtlCol="0">
            <a:spAutoFit/>
          </a:bodyPr>
          <a:lstStyle/>
          <a:p>
            <a:r>
              <a:rPr lang="en-US" sz="1600" dirty="0"/>
              <a:t>A. </a:t>
            </a:r>
            <a:r>
              <a:rPr lang="en-US" sz="1600" dirty="0" err="1"/>
              <a:t>Poblaguev</a:t>
            </a:r>
            <a:r>
              <a:rPr lang="en-US" sz="1600" dirty="0"/>
              <a:t> et al., Phys. Rev. D 79, 094014 (2009)</a:t>
            </a:r>
          </a:p>
        </p:txBody>
      </p:sp>
      <p:grpSp>
        <p:nvGrpSpPr>
          <p:cNvPr id="12" name="Group 11">
            <a:extLst>
              <a:ext uri="{FF2B5EF4-FFF2-40B4-BE49-F238E27FC236}">
                <a16:creationId xmlns:a16="http://schemas.microsoft.com/office/drawing/2014/main" id="{0B8D4765-A8B0-1BF0-AEF4-C8CE18BDB28B}"/>
              </a:ext>
            </a:extLst>
          </p:cNvPr>
          <p:cNvGrpSpPr/>
          <p:nvPr/>
        </p:nvGrpSpPr>
        <p:grpSpPr>
          <a:xfrm>
            <a:off x="1219200" y="2567970"/>
            <a:ext cx="5029200" cy="3361242"/>
            <a:chOff x="1219200" y="2362200"/>
            <a:chExt cx="5029200" cy="3361242"/>
          </a:xfrm>
        </p:grpSpPr>
        <p:pic>
          <p:nvPicPr>
            <p:cNvPr id="10" name="Picture 2" descr="C:\Users\keyser\Documents\RHIC\Polarimeter\run15\figs\2015-09\toy_recoil_A.gif">
              <a:extLst>
                <a:ext uri="{FF2B5EF4-FFF2-40B4-BE49-F238E27FC236}">
                  <a16:creationId xmlns:a16="http://schemas.microsoft.com/office/drawing/2014/main" id="{27A8C593-C315-A673-FF5B-C34FC8FE886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49916" b="48123"/>
            <a:stretch/>
          </p:blipFill>
          <p:spPr bwMode="auto">
            <a:xfrm>
              <a:off x="1219200" y="2362200"/>
              <a:ext cx="5029200" cy="33612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3D0694B-41DD-7C99-7D0A-CAD850EE6429}"/>
                </a:ext>
              </a:extLst>
            </p:cNvPr>
            <p:cNvSpPr/>
            <p:nvPr/>
          </p:nvSpPr>
          <p:spPr>
            <a:xfrm>
              <a:off x="5234035" y="3048000"/>
              <a:ext cx="404765"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rrow: Curved Up 12">
            <a:extLst>
              <a:ext uri="{FF2B5EF4-FFF2-40B4-BE49-F238E27FC236}">
                <a16:creationId xmlns:a16="http://schemas.microsoft.com/office/drawing/2014/main" id="{176CE8B0-D824-3EC9-6D3A-794BBE159555}"/>
              </a:ext>
            </a:extLst>
          </p:cNvPr>
          <p:cNvSpPr/>
          <p:nvPr/>
        </p:nvSpPr>
        <p:spPr>
          <a:xfrm flipH="1">
            <a:off x="5715000" y="5920770"/>
            <a:ext cx="3657600" cy="784830"/>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D85AC6D-0312-3EA1-F298-906D07EA8ADA}"/>
              </a:ext>
            </a:extLst>
          </p:cNvPr>
          <p:cNvSpPr txBox="1"/>
          <p:nvPr/>
        </p:nvSpPr>
        <p:spPr>
          <a:xfrm>
            <a:off x="2172761" y="5867400"/>
            <a:ext cx="3389839" cy="369332"/>
          </a:xfrm>
          <a:prstGeom prst="rect">
            <a:avLst/>
          </a:prstGeom>
          <a:noFill/>
        </p:spPr>
        <p:txBody>
          <a:bodyPr wrap="none" rtlCol="0">
            <a:spAutoFit/>
          </a:bodyPr>
          <a:lstStyle/>
          <a:p>
            <a:r>
              <a:rPr lang="en-US" dirty="0"/>
              <a:t>Kinetic energy of the recoil proton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EE6E39-FF04-83F7-F937-9610D8809FEB}"/>
                  </a:ext>
                </a:extLst>
              </p:cNvPr>
              <p:cNvSpPr txBox="1"/>
              <p:nvPr/>
            </p:nvSpPr>
            <p:spPr>
              <a:xfrm rot="16200000">
                <a:off x="326994" y="3767826"/>
                <a:ext cx="2306144" cy="369332"/>
              </a:xfrm>
              <a:prstGeom prst="rect">
                <a:avLst/>
              </a:prstGeom>
              <a:solidFill>
                <a:schemeClr val="bg1"/>
              </a:solidFill>
            </p:spPr>
            <p:txBody>
              <a:bodyPr wrap="none" rtlCol="0">
                <a:spAutoFit/>
              </a:bodyPr>
              <a:lstStyle/>
              <a:p>
                <a:r>
                  <a:rPr lang="en-US" dirty="0"/>
                  <a:t>Recoil angle </a:t>
                </a:r>
                <a14:m>
                  <m:oMath xmlns:m="http://schemas.openxmlformats.org/officeDocument/2006/math">
                    <m:r>
                      <a:rPr lang="en-US" b="0" i="0"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90</m:t>
                        </m:r>
                      </m:e>
                      <m:sup>
                        <m:r>
                          <a:rPr lang="en-US" i="1" dirty="0" smtClean="0">
                            <a:latin typeface="Cambria Math" panose="02040503050406030204" pitchFamily="18" charset="0"/>
                            <a:ea typeface="Cambria Math" panose="02040503050406030204" pitchFamily="18" charset="0"/>
                          </a:rPr>
                          <m:t>∘</m:t>
                        </m:r>
                      </m:sup>
                    </m:sSup>
                    <m:r>
                      <a:rPr lang="en-US" i="1" dirty="0" smtClean="0">
                        <a:latin typeface="Cambria Math" panose="02040503050406030204" pitchFamily="18" charset="0"/>
                      </a:rPr>
                      <m:t>−</m:t>
                    </m:r>
                    <m:r>
                      <a:rPr lang="en-US" b="0" i="1" dirty="0" smtClean="0">
                        <a:latin typeface="Cambria Math" panose="02040503050406030204" pitchFamily="18" charset="0"/>
                      </a:rPr>
                      <m:t>𝜃</m:t>
                    </m:r>
                    <m:r>
                      <a:rPr lang="en-US" b="0" i="1" dirty="0" smtClean="0">
                        <a:latin typeface="Cambria Math" panose="02040503050406030204" pitchFamily="18" charset="0"/>
                      </a:rPr>
                      <m:t>)</m:t>
                    </m:r>
                  </m:oMath>
                </a14:m>
                <a:endParaRPr lang="en-US" dirty="0"/>
              </a:p>
            </p:txBody>
          </p:sp>
        </mc:Choice>
        <mc:Fallback xmlns="">
          <p:sp>
            <p:nvSpPr>
              <p:cNvPr id="15" name="TextBox 14">
                <a:extLst>
                  <a:ext uri="{FF2B5EF4-FFF2-40B4-BE49-F238E27FC236}">
                    <a16:creationId xmlns:a16="http://schemas.microsoft.com/office/drawing/2014/main" id="{0CEE6E39-FF04-83F7-F937-9610D8809FEB}"/>
                  </a:ext>
                </a:extLst>
              </p:cNvPr>
              <p:cNvSpPr txBox="1">
                <a:spLocks noRot="1" noChangeAspect="1" noMove="1" noResize="1" noEditPoints="1" noAdjustHandles="1" noChangeArrowheads="1" noChangeShapeType="1" noTextEdit="1"/>
              </p:cNvSpPr>
              <p:nvPr/>
            </p:nvSpPr>
            <p:spPr>
              <a:xfrm rot="16200000">
                <a:off x="326994" y="3767826"/>
                <a:ext cx="2306144" cy="369332"/>
              </a:xfrm>
              <a:prstGeom prst="rect">
                <a:avLst/>
              </a:prstGeom>
              <a:blipFill>
                <a:blip r:embed="rId5"/>
                <a:stretch>
                  <a:fillRect l="-10000" r="-25000" b="-2111"/>
                </a:stretch>
              </a:blipFill>
            </p:spPr>
            <p:txBody>
              <a:bodyPr/>
              <a:lstStyle/>
              <a:p>
                <a:r>
                  <a:rPr lang="en-US">
                    <a:noFill/>
                  </a:rPr>
                  <a:t> </a:t>
                </a:r>
              </a:p>
            </p:txBody>
          </p:sp>
        </mc:Fallback>
      </mc:AlternateContent>
    </p:spTree>
    <p:extLst>
      <p:ext uri="{BB962C8B-B14F-4D97-AF65-F5344CB8AC3E}">
        <p14:creationId xmlns:p14="http://schemas.microsoft.com/office/powerpoint/2010/main" val="3599884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A86A-B2F4-CDE1-92D7-076A656B81F1}"/>
              </a:ext>
            </a:extLst>
          </p:cNvPr>
          <p:cNvSpPr>
            <a:spLocks noGrp="1"/>
          </p:cNvSpPr>
          <p:nvPr>
            <p:ph type="title"/>
          </p:nvPr>
        </p:nvSpPr>
        <p:spPr/>
        <p:txBody>
          <a:bodyPr/>
          <a:lstStyle/>
          <a:p>
            <a:r>
              <a:rPr lang="en-US" dirty="0"/>
              <a:t>An Absolute Polarimeter at RHIC</a:t>
            </a:r>
          </a:p>
        </p:txBody>
      </p:sp>
      <p:sp>
        <p:nvSpPr>
          <p:cNvPr id="3" name="Slide Number Placeholder 2">
            <a:extLst>
              <a:ext uri="{FF2B5EF4-FFF2-40B4-BE49-F238E27FC236}">
                <a16:creationId xmlns:a16="http://schemas.microsoft.com/office/drawing/2014/main" id="{FD6CBEE7-8969-FA24-BC68-2D9D25413AD5}"/>
              </a:ext>
            </a:extLst>
          </p:cNvPr>
          <p:cNvSpPr>
            <a:spLocks noGrp="1"/>
          </p:cNvSpPr>
          <p:nvPr>
            <p:ph type="sldNum" sz="quarter" idx="10"/>
          </p:nvPr>
        </p:nvSpPr>
        <p:spPr/>
        <p:txBody>
          <a:bodyPr/>
          <a:lstStyle/>
          <a:p>
            <a:fld id="{DF69D58E-C59B-4BE3-83E0-B1C1287A8E5B}" type="slidenum">
              <a:rPr lang="en-US" smtClean="0"/>
              <a:pPr/>
              <a:t>42</a:t>
            </a:fld>
            <a:endParaRPr lang="en-US"/>
          </a:p>
        </p:txBody>
      </p:sp>
      <p:pic>
        <p:nvPicPr>
          <p:cNvPr id="26" name="Picture 25">
            <a:extLst>
              <a:ext uri="{FF2B5EF4-FFF2-40B4-BE49-F238E27FC236}">
                <a16:creationId xmlns:a16="http://schemas.microsoft.com/office/drawing/2014/main" id="{997AD89B-8EF8-20F8-D3EE-DC7F39EFF32B}"/>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5151120" y="1387861"/>
            <a:ext cx="4297680" cy="5012939"/>
          </a:xfrm>
          <a:prstGeom prst="rect">
            <a:avLst/>
          </a:prstGeom>
          <a:ln>
            <a:solidFill>
              <a:srgbClr val="002060"/>
            </a:solidFill>
          </a:ln>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AAD2B0D-7900-1171-B359-9EC04EC2761F}"/>
                  </a:ext>
                </a:extLst>
              </p:cNvPr>
              <p:cNvSpPr txBox="1"/>
              <p:nvPr/>
            </p:nvSpPr>
            <p:spPr>
              <a:xfrm>
                <a:off x="10070562" y="2024896"/>
                <a:ext cx="1664238" cy="1785104"/>
              </a:xfrm>
              <a:prstGeom prst="rect">
                <a:avLst/>
              </a:prstGeom>
              <a:noFill/>
            </p:spPr>
            <p:txBody>
              <a:bodyPr wrap="none" rtlCol="0">
                <a:spAutoFit/>
              </a:bodyPr>
              <a:lstStyle/>
              <a:p>
                <a:pPr marL="285750" indent="-285750">
                  <a:spcAft>
                    <a:spcPts val="600"/>
                  </a:spcAft>
                  <a:buFont typeface="Arial" panose="020B0604020202020204" pitchFamily="34" charset="0"/>
                  <a:buChar char="•"/>
                </a:pPr>
                <a14:m>
                  <m:oMath xmlns:m="http://schemas.openxmlformats.org/officeDocument/2006/math">
                    <m:sSub>
                      <m:sSubPr>
                        <m:ctrlPr>
                          <a:rPr lang="en-US" b="0" i="1" dirty="0" smtClean="0">
                            <a:solidFill>
                              <a:srgbClr val="FF0000"/>
                            </a:solidFill>
                            <a:latin typeface="Cambria Math" panose="02040503050406030204" pitchFamily="18" charset="0"/>
                          </a:rPr>
                        </m:ctrlPr>
                      </m:sSubPr>
                      <m:e>
                        <m:r>
                          <a:rPr lang="en-US" i="1" dirty="0" smtClean="0">
                            <a:solidFill>
                              <a:srgbClr val="FF0000"/>
                            </a:solidFill>
                            <a:latin typeface="Cambria Math" panose="02040503050406030204" pitchFamily="18" charset="0"/>
                          </a:rPr>
                          <m:t>𝐻</m:t>
                        </m:r>
                      </m:e>
                      <m:sub>
                        <m:r>
                          <a:rPr lang="en-US" i="1" dirty="0" smtClean="0">
                            <a:solidFill>
                              <a:srgbClr val="FF0000"/>
                            </a:solidFill>
                            <a:latin typeface="Cambria Math" panose="02040503050406030204" pitchFamily="18" charset="0"/>
                          </a:rPr>
                          <m:t>2</m:t>
                        </m:r>
                      </m:sub>
                    </m:sSub>
                  </m:oMath>
                </a14:m>
                <a:r>
                  <a:rPr lang="en-US" dirty="0">
                    <a:solidFill>
                      <a:srgbClr val="FF0000"/>
                    </a:solidFill>
                  </a:rPr>
                  <a:t> source</a:t>
                </a:r>
              </a:p>
              <a:p>
                <a:pPr marL="285750" indent="-285750">
                  <a:spcAft>
                    <a:spcPts val="600"/>
                  </a:spcAft>
                  <a:buFont typeface="Arial" panose="020B0604020202020204" pitchFamily="34" charset="0"/>
                  <a:buChar char="•"/>
                </a:pPr>
                <a:r>
                  <a:rPr lang="en-US" dirty="0" err="1">
                    <a:solidFill>
                      <a:srgbClr val="FF0000"/>
                    </a:solidFill>
                  </a:rPr>
                  <a:t>Dissociator</a:t>
                </a:r>
                <a:endParaRPr lang="en-US" dirty="0">
                  <a:solidFill>
                    <a:srgbClr val="FF0000"/>
                  </a:solidFill>
                </a:endParaRPr>
              </a:p>
              <a:p>
                <a:pPr marL="285750" indent="-285750">
                  <a:spcAft>
                    <a:spcPts val="600"/>
                  </a:spcAft>
                  <a:buFont typeface="Arial" panose="020B0604020202020204" pitchFamily="34" charset="0"/>
                  <a:buChar char="•"/>
                </a:pPr>
                <a:r>
                  <a:rPr lang="en-US" dirty="0">
                    <a:solidFill>
                      <a:srgbClr val="FF0000"/>
                    </a:solidFill>
                  </a:rPr>
                  <a:t>RF unit</a:t>
                </a:r>
              </a:p>
              <a:p>
                <a:pPr marL="285750" indent="-285750">
                  <a:spcAft>
                    <a:spcPts val="600"/>
                  </a:spcAft>
                  <a:buFont typeface="Arial" panose="020B0604020202020204" pitchFamily="34" charset="0"/>
                  <a:buChar char="•"/>
                </a:pPr>
                <a:r>
                  <a:rPr lang="en-US" dirty="0">
                    <a:solidFill>
                      <a:srgbClr val="FF0000"/>
                    </a:solidFill>
                  </a:rPr>
                  <a:t>Holding field</a:t>
                </a:r>
              </a:p>
              <a:p>
                <a:pPr marL="285750" indent="-285750">
                  <a:spcAft>
                    <a:spcPts val="600"/>
                  </a:spcAft>
                  <a:buFont typeface="Arial" panose="020B0604020202020204" pitchFamily="34" charset="0"/>
                  <a:buChar char="•"/>
                </a:pPr>
                <a:r>
                  <a:rPr lang="en-US" dirty="0">
                    <a:solidFill>
                      <a:srgbClr val="FF0000"/>
                    </a:solidFill>
                  </a:rPr>
                  <a:t>Detectors</a:t>
                </a:r>
              </a:p>
            </p:txBody>
          </p:sp>
        </mc:Choice>
        <mc:Fallback xmlns="">
          <p:sp>
            <p:nvSpPr>
              <p:cNvPr id="44" name="TextBox 43">
                <a:extLst>
                  <a:ext uri="{FF2B5EF4-FFF2-40B4-BE49-F238E27FC236}">
                    <a16:creationId xmlns:a16="http://schemas.microsoft.com/office/drawing/2014/main" id="{2AAD2B0D-7900-1171-B359-9EC04EC2761F}"/>
                  </a:ext>
                </a:extLst>
              </p:cNvPr>
              <p:cNvSpPr txBox="1">
                <a:spLocks noRot="1" noChangeAspect="1" noMove="1" noResize="1" noEditPoints="1" noAdjustHandles="1" noChangeArrowheads="1" noChangeShapeType="1" noTextEdit="1"/>
              </p:cNvSpPr>
              <p:nvPr/>
            </p:nvSpPr>
            <p:spPr>
              <a:xfrm>
                <a:off x="10070562" y="2024896"/>
                <a:ext cx="1664238" cy="1785104"/>
              </a:xfrm>
              <a:prstGeom prst="rect">
                <a:avLst/>
              </a:prstGeom>
              <a:blipFill>
                <a:blip r:embed="rId3"/>
                <a:stretch>
                  <a:fillRect l="-2564" t="-1706" r="-2564" b="-4437"/>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F406F8B7-9AB5-33CA-86F7-6D7D4649AD0F}"/>
              </a:ext>
            </a:extLst>
          </p:cNvPr>
          <p:cNvCxnSpPr/>
          <p:nvPr/>
        </p:nvCxnSpPr>
        <p:spPr>
          <a:xfrm flipH="1">
            <a:off x="8526649" y="2209800"/>
            <a:ext cx="15317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8593D5A-8D69-3DAC-4C78-EC944D4DDFF5}"/>
              </a:ext>
            </a:extLst>
          </p:cNvPr>
          <p:cNvCxnSpPr>
            <a:cxnSpLocks/>
          </p:cNvCxnSpPr>
          <p:nvPr/>
        </p:nvCxnSpPr>
        <p:spPr>
          <a:xfrm flipH="1">
            <a:off x="8526649" y="2552700"/>
            <a:ext cx="1539502" cy="114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2D97AE1-A532-07C4-5B82-ACC4FE5342AE}"/>
              </a:ext>
            </a:extLst>
          </p:cNvPr>
          <p:cNvCxnSpPr>
            <a:cxnSpLocks/>
          </p:cNvCxnSpPr>
          <p:nvPr/>
        </p:nvCxnSpPr>
        <p:spPr>
          <a:xfrm flipH="1">
            <a:off x="8458200" y="2895600"/>
            <a:ext cx="1607951" cy="342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1607D55-7686-2A0E-D31E-4537129413CD}"/>
              </a:ext>
            </a:extLst>
          </p:cNvPr>
          <p:cNvCxnSpPr>
            <a:cxnSpLocks/>
          </p:cNvCxnSpPr>
          <p:nvPr/>
        </p:nvCxnSpPr>
        <p:spPr>
          <a:xfrm flipH="1">
            <a:off x="8077200" y="3238500"/>
            <a:ext cx="1981200" cy="745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AFF8D5-81BA-3C8B-D5FC-9479D24AE577}"/>
              </a:ext>
            </a:extLst>
          </p:cNvPr>
          <p:cNvCxnSpPr>
            <a:cxnSpLocks/>
          </p:cNvCxnSpPr>
          <p:nvPr/>
        </p:nvCxnSpPr>
        <p:spPr>
          <a:xfrm flipH="1">
            <a:off x="8763000" y="3581400"/>
            <a:ext cx="1303151" cy="6424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DFF4337-B56C-93FF-4869-D5F737F35FDA}"/>
              </a:ext>
            </a:extLst>
          </p:cNvPr>
          <p:cNvSpPr txBox="1"/>
          <p:nvPr/>
        </p:nvSpPr>
        <p:spPr>
          <a:xfrm rot="20787883">
            <a:off x="566554" y="4580170"/>
            <a:ext cx="724878" cy="369332"/>
          </a:xfrm>
          <a:prstGeom prst="rect">
            <a:avLst/>
          </a:prstGeom>
          <a:noFill/>
        </p:spPr>
        <p:txBody>
          <a:bodyPr wrap="none" rtlCol="0">
            <a:spAutoFit/>
          </a:bodyPr>
          <a:lstStyle/>
          <a:p>
            <a:r>
              <a:rPr lang="en-US" b="1" dirty="0">
                <a:solidFill>
                  <a:srgbClr val="00CC00"/>
                </a:solidFill>
              </a:rPr>
              <a:t>beam</a:t>
            </a:r>
          </a:p>
        </p:txBody>
      </p:sp>
      <p:pic>
        <p:nvPicPr>
          <p:cNvPr id="4" name="Picture 3" descr="Diagram, schematic&#10;&#10;Description automatically generated">
            <a:extLst>
              <a:ext uri="{FF2B5EF4-FFF2-40B4-BE49-F238E27FC236}">
                <a16:creationId xmlns:a16="http://schemas.microsoft.com/office/drawing/2014/main" id="{D9C4E652-2200-72D3-4091-286BB0E37CD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3341" y="1219200"/>
            <a:ext cx="3345259" cy="5367453"/>
          </a:xfrm>
          <a:prstGeom prst="rect">
            <a:avLst/>
          </a:prstGeom>
        </p:spPr>
      </p:pic>
    </p:spTree>
    <p:extLst>
      <p:ext uri="{BB962C8B-B14F-4D97-AF65-F5344CB8AC3E}">
        <p14:creationId xmlns:p14="http://schemas.microsoft.com/office/powerpoint/2010/main" val="1911035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A86A-B2F4-CDE1-92D7-076A656B81F1}"/>
              </a:ext>
            </a:extLst>
          </p:cNvPr>
          <p:cNvSpPr>
            <a:spLocks noGrp="1"/>
          </p:cNvSpPr>
          <p:nvPr>
            <p:ph type="title"/>
          </p:nvPr>
        </p:nvSpPr>
        <p:spPr/>
        <p:txBody>
          <a:bodyPr/>
          <a:lstStyle/>
          <a:p>
            <a:r>
              <a:rPr lang="en-US" dirty="0"/>
              <a:t>An Absolute Polarimeter at RHIC</a:t>
            </a:r>
          </a:p>
        </p:txBody>
      </p:sp>
      <p:sp>
        <p:nvSpPr>
          <p:cNvPr id="3" name="Slide Number Placeholder 2">
            <a:extLst>
              <a:ext uri="{FF2B5EF4-FFF2-40B4-BE49-F238E27FC236}">
                <a16:creationId xmlns:a16="http://schemas.microsoft.com/office/drawing/2014/main" id="{FD6CBEE7-8969-FA24-BC68-2D9D25413AD5}"/>
              </a:ext>
            </a:extLst>
          </p:cNvPr>
          <p:cNvSpPr>
            <a:spLocks noGrp="1"/>
          </p:cNvSpPr>
          <p:nvPr>
            <p:ph type="sldNum" sz="quarter" idx="10"/>
          </p:nvPr>
        </p:nvSpPr>
        <p:spPr/>
        <p:txBody>
          <a:bodyPr/>
          <a:lstStyle/>
          <a:p>
            <a:fld id="{DF69D58E-C59B-4BE3-83E0-B1C1287A8E5B}" type="slidenum">
              <a:rPr lang="en-US" smtClean="0"/>
              <a:pPr/>
              <a:t>43</a:t>
            </a:fld>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447D647-DEB5-1D7A-254C-E1075E26B830}"/>
                  </a:ext>
                </a:extLst>
              </p:cNvPr>
              <p:cNvSpPr txBox="1"/>
              <p:nvPr/>
            </p:nvSpPr>
            <p:spPr>
              <a:xfrm>
                <a:off x="4495800" y="1295400"/>
                <a:ext cx="4800600" cy="213904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accent1">
                        <a:lumMod val="75000"/>
                      </a:schemeClr>
                    </a:solidFill>
                  </a:rPr>
                  <a:t>Polarized atomic hydrogen jet target (HJET)</a:t>
                </a:r>
              </a:p>
              <a:p>
                <a:pPr marL="285750" indent="-285750">
                  <a:spcAft>
                    <a:spcPts val="600"/>
                  </a:spcAft>
                  <a:buFont typeface="Arial" panose="020B0604020202020204" pitchFamily="34" charset="0"/>
                  <a:buChar char="•"/>
                </a:pPr>
                <a:r>
                  <a:rPr lang="en-US" dirty="0">
                    <a:solidFill>
                      <a:schemeClr val="accent1">
                        <a:lumMod val="75000"/>
                      </a:schemeClr>
                    </a:solidFill>
                  </a:rPr>
                  <a:t>Set of eight Hamamatsu </a:t>
                </a:r>
                <a14:m>
                  <m:oMath xmlns:m="http://schemas.openxmlformats.org/officeDocument/2006/math">
                    <m:r>
                      <a:rPr lang="en-US" i="1" dirty="0" smtClean="0">
                        <a:solidFill>
                          <a:schemeClr val="accent1">
                            <a:lumMod val="75000"/>
                          </a:schemeClr>
                        </a:solidFill>
                        <a:latin typeface="Cambria Math" panose="02040503050406030204" pitchFamily="18" charset="0"/>
                      </a:rPr>
                      <m:t>𝑆𝑖</m:t>
                    </m:r>
                  </m:oMath>
                </a14:m>
                <a:r>
                  <a:rPr lang="en-US" dirty="0">
                    <a:solidFill>
                      <a:schemeClr val="accent1">
                        <a:lumMod val="75000"/>
                      </a:schemeClr>
                    </a:solidFill>
                  </a:rPr>
                  <a:t> strip detectors</a:t>
                </a:r>
              </a:p>
              <a:p>
                <a:pPr marL="285750" indent="-285750">
                  <a:spcAft>
                    <a:spcPts val="600"/>
                  </a:spcAft>
                  <a:buFont typeface="Arial" panose="020B0604020202020204" pitchFamily="34" charset="0"/>
                  <a:buChar char="•"/>
                </a:pPr>
                <a:r>
                  <a:rPr lang="en-US" dirty="0">
                    <a:solidFill>
                      <a:schemeClr val="accent1">
                        <a:lumMod val="75000"/>
                      </a:schemeClr>
                    </a:solidFill>
                  </a:rPr>
                  <a:t>12 vertical strips</a:t>
                </a:r>
              </a:p>
              <a:p>
                <a:pPr marL="628650" lvl="1" indent="-285750">
                  <a:spcAft>
                    <a:spcPts val="600"/>
                  </a:spcAft>
                  <a:buFont typeface="Arial" panose="020B0604020202020204" pitchFamily="34" charset="0"/>
                  <a:buChar char="•"/>
                </a:pPr>
                <a14:m>
                  <m:oMath xmlns:m="http://schemas.openxmlformats.org/officeDocument/2006/math">
                    <m:r>
                      <a:rPr lang="en-US" i="1" dirty="0" smtClean="0">
                        <a:solidFill>
                          <a:schemeClr val="accent1">
                            <a:lumMod val="75000"/>
                          </a:schemeClr>
                        </a:solidFill>
                        <a:latin typeface="Cambria Math"/>
                      </a:rPr>
                      <m:t>3.75 </m:t>
                    </m:r>
                    <m:r>
                      <m:rPr>
                        <m:nor/>
                      </m:rPr>
                      <a:rPr lang="en-US" i="0" dirty="0" smtClean="0">
                        <a:solidFill>
                          <a:schemeClr val="accent1">
                            <a:lumMod val="75000"/>
                          </a:schemeClr>
                        </a:solidFill>
                        <a:latin typeface="Cambria Math"/>
                      </a:rPr>
                      <m:t>mm</m:t>
                    </m:r>
                  </m:oMath>
                </a14:m>
                <a:r>
                  <a:rPr lang="en-US" dirty="0">
                    <a:solidFill>
                      <a:schemeClr val="accent1">
                        <a:lumMod val="75000"/>
                      </a:schemeClr>
                    </a:solidFill>
                  </a:rPr>
                  <a:t> pitch</a:t>
                </a:r>
              </a:p>
              <a:p>
                <a:pPr marL="628650" lvl="1" indent="-285750">
                  <a:spcAft>
                    <a:spcPts val="600"/>
                  </a:spcAft>
                  <a:buFont typeface="Arial" panose="020B0604020202020204" pitchFamily="34" charset="0"/>
                  <a:buChar char="•"/>
                </a:pPr>
                <a14:m>
                  <m:oMath xmlns:m="http://schemas.openxmlformats.org/officeDocument/2006/math">
                    <m:r>
                      <a:rPr lang="en-US" i="1" dirty="0" smtClean="0">
                        <a:solidFill>
                          <a:schemeClr val="accent1">
                            <a:lumMod val="75000"/>
                          </a:schemeClr>
                        </a:solidFill>
                        <a:latin typeface="Cambria Math"/>
                      </a:rPr>
                      <m:t>500 </m:t>
                    </m:r>
                    <m:r>
                      <m:rPr>
                        <m:nor/>
                      </m:rPr>
                      <a:rPr lang="en-US" b="0" i="0" dirty="0" smtClean="0">
                        <a:solidFill>
                          <a:schemeClr val="accent1">
                            <a:lumMod val="75000"/>
                          </a:schemeClr>
                        </a:solidFill>
                        <a:latin typeface="Cambria Math"/>
                      </a:rPr>
                      <m:t>μ</m:t>
                    </m:r>
                    <m:r>
                      <m:rPr>
                        <m:nor/>
                      </m:rPr>
                      <a:rPr lang="en-US" i="0" dirty="0" smtClean="0">
                        <a:solidFill>
                          <a:schemeClr val="accent1">
                            <a:lumMod val="75000"/>
                          </a:schemeClr>
                        </a:solidFill>
                        <a:latin typeface="Cambria Math"/>
                      </a:rPr>
                      <m:t>m</m:t>
                    </m:r>
                  </m:oMath>
                </a14:m>
                <a:r>
                  <a:rPr lang="en-US" dirty="0">
                    <a:solidFill>
                      <a:schemeClr val="accent1">
                        <a:lumMod val="75000"/>
                      </a:schemeClr>
                    </a:solidFill>
                  </a:rPr>
                  <a:t> thick</a:t>
                </a:r>
              </a:p>
              <a:p>
                <a:pPr marL="285750" indent="-285750">
                  <a:spcAft>
                    <a:spcPts val="600"/>
                  </a:spcAft>
                  <a:buFont typeface="Arial" panose="020B0604020202020204" pitchFamily="34" charset="0"/>
                  <a:buChar char="•"/>
                </a:pPr>
                <a:r>
                  <a:rPr lang="en-US" dirty="0">
                    <a:solidFill>
                      <a:schemeClr val="bg1">
                        <a:lumMod val="50000"/>
                      </a:schemeClr>
                    </a:solidFill>
                  </a:rPr>
                  <a:t>Uniform dead layer </a:t>
                </a:r>
                <a14:m>
                  <m:oMath xmlns:m="http://schemas.openxmlformats.org/officeDocument/2006/math">
                    <m:r>
                      <a:rPr lang="en-US" i="1" dirty="0" smtClean="0">
                        <a:solidFill>
                          <a:schemeClr val="bg1">
                            <a:lumMod val="50000"/>
                          </a:schemeClr>
                        </a:solidFill>
                        <a:latin typeface="Cambria Math"/>
                        <a:ea typeface="Cambria Math"/>
                      </a:rPr>
                      <m:t>≈</m:t>
                    </m:r>
                    <m:r>
                      <a:rPr lang="en-US" i="1" dirty="0" smtClean="0">
                        <a:solidFill>
                          <a:schemeClr val="bg1">
                            <a:lumMod val="50000"/>
                          </a:schemeClr>
                        </a:solidFill>
                        <a:latin typeface="Cambria Math"/>
                      </a:rPr>
                      <m:t>1.5 </m:t>
                    </m:r>
                    <m:r>
                      <m:rPr>
                        <m:nor/>
                      </m:rPr>
                      <a:rPr lang="en-US" b="0" i="0" dirty="0" smtClean="0">
                        <a:solidFill>
                          <a:schemeClr val="bg1">
                            <a:lumMod val="50000"/>
                          </a:schemeClr>
                        </a:solidFill>
                        <a:latin typeface="Cambria Math"/>
                      </a:rPr>
                      <m:t>μ</m:t>
                    </m:r>
                    <m:r>
                      <m:rPr>
                        <m:nor/>
                      </m:rPr>
                      <a:rPr lang="en-US" i="0" dirty="0" smtClean="0">
                        <a:solidFill>
                          <a:schemeClr val="bg1">
                            <a:lumMod val="50000"/>
                          </a:schemeClr>
                        </a:solidFill>
                        <a:latin typeface="Cambria Math"/>
                      </a:rPr>
                      <m:t>m</m:t>
                    </m:r>
                  </m:oMath>
                </a14:m>
                <a:endParaRPr lang="en-US" dirty="0">
                  <a:solidFill>
                    <a:schemeClr val="bg1">
                      <a:lumMod val="50000"/>
                    </a:schemeClr>
                  </a:solidFill>
                </a:endParaRPr>
              </a:p>
            </p:txBody>
          </p:sp>
        </mc:Choice>
        <mc:Fallback xmlns="">
          <p:sp>
            <p:nvSpPr>
              <p:cNvPr id="23" name="TextBox 22">
                <a:extLst>
                  <a:ext uri="{FF2B5EF4-FFF2-40B4-BE49-F238E27FC236}">
                    <a16:creationId xmlns:a16="http://schemas.microsoft.com/office/drawing/2014/main" id="{9447D647-DEB5-1D7A-254C-E1075E26B830}"/>
                  </a:ext>
                </a:extLst>
              </p:cNvPr>
              <p:cNvSpPr txBox="1">
                <a:spLocks noRot="1" noChangeAspect="1" noMove="1" noResize="1" noEditPoints="1" noAdjustHandles="1" noChangeArrowheads="1" noChangeShapeType="1" noTextEdit="1"/>
              </p:cNvSpPr>
              <p:nvPr/>
            </p:nvSpPr>
            <p:spPr>
              <a:xfrm>
                <a:off x="4495800" y="1295400"/>
                <a:ext cx="4800600" cy="2139047"/>
              </a:xfrm>
              <a:prstGeom prst="rect">
                <a:avLst/>
              </a:prstGeom>
              <a:blipFill>
                <a:blip r:embed="rId2"/>
                <a:stretch>
                  <a:fillRect l="-889" t="-1714" b="-3714"/>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8150007D-8106-251E-08DB-AE727E44FE5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rot="16200000">
            <a:off x="9417185" y="1022215"/>
            <a:ext cx="2458219" cy="254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DDDA0A89-235F-4240-83AC-DB0524584C9A}"/>
              </a:ext>
            </a:extLst>
          </p:cNvPr>
          <p:cNvGrpSpPr/>
          <p:nvPr/>
        </p:nvGrpSpPr>
        <p:grpSpPr>
          <a:xfrm>
            <a:off x="6324600" y="3533001"/>
            <a:ext cx="5791200" cy="3248799"/>
            <a:chOff x="457200" y="3533001"/>
            <a:chExt cx="5791200" cy="3248799"/>
          </a:xfrm>
        </p:grpSpPr>
        <p:sp>
          <p:nvSpPr>
            <p:cNvPr id="4" name="Can 8">
              <a:extLst>
                <a:ext uri="{FF2B5EF4-FFF2-40B4-BE49-F238E27FC236}">
                  <a16:creationId xmlns:a16="http://schemas.microsoft.com/office/drawing/2014/main" id="{C8E0B8DF-5F68-8C3F-40C1-E98A5AB64C21}"/>
                </a:ext>
              </a:extLst>
            </p:cNvPr>
            <p:cNvSpPr/>
            <p:nvPr/>
          </p:nvSpPr>
          <p:spPr>
            <a:xfrm>
              <a:off x="3200400" y="3918466"/>
              <a:ext cx="304800" cy="2863334"/>
            </a:xfrm>
            <a:prstGeom prst="can">
              <a:avLst/>
            </a:prstGeom>
            <a:solidFill>
              <a:srgbClr val="FF0000">
                <a:alpha val="50196"/>
              </a:srgb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1602F22F-982C-B08E-1366-C633720D8D90}"/>
                </a:ext>
              </a:extLst>
            </p:cNvPr>
            <p:cNvSpPr/>
            <p:nvPr/>
          </p:nvSpPr>
          <p:spPr>
            <a:xfrm rot="16200000">
              <a:off x="3615705" y="4265676"/>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72BC6F4A-5B35-E789-DE3C-7B4609321C6F}"/>
                </a:ext>
              </a:extLst>
            </p:cNvPr>
            <p:cNvSpPr/>
            <p:nvPr/>
          </p:nvSpPr>
          <p:spPr>
            <a:xfrm rot="16200000">
              <a:off x="4574300" y="4573524"/>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EBAF713-96F0-2675-6644-37BA2BE93015}"/>
                </a:ext>
              </a:extLst>
            </p:cNvPr>
            <p:cNvSpPr/>
            <p:nvPr/>
          </p:nvSpPr>
          <p:spPr>
            <a:xfrm rot="16200000">
              <a:off x="3615705" y="5253228"/>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588DEEB4-F78B-4F96-76FA-80657356F2C4}"/>
                </a:ext>
              </a:extLst>
            </p:cNvPr>
            <p:cNvSpPr/>
            <p:nvPr/>
          </p:nvSpPr>
          <p:spPr>
            <a:xfrm rot="16200000">
              <a:off x="4574300" y="5561076"/>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DA573CA-06D0-0A7F-B005-E85FBA1703CE}"/>
                </a:ext>
              </a:extLst>
            </p:cNvPr>
            <p:cNvCxnSpPr/>
            <p:nvPr/>
          </p:nvCxnSpPr>
          <p:spPr>
            <a:xfrm flipH="1" flipV="1">
              <a:off x="3429000" y="5410180"/>
              <a:ext cx="2819400" cy="914420"/>
            </a:xfrm>
            <a:prstGeom prst="straightConnector1">
              <a:avLst/>
            </a:prstGeom>
            <a:ln w="38100">
              <a:solidFill>
                <a:srgbClr val="FFC00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1EF12CE-2982-3E06-5487-274061FE5E7D}"/>
                </a:ext>
              </a:extLst>
            </p:cNvPr>
            <p:cNvCxnSpPr/>
            <p:nvPr/>
          </p:nvCxnSpPr>
          <p:spPr>
            <a:xfrm>
              <a:off x="457200" y="4419580"/>
              <a:ext cx="2819400" cy="914420"/>
            </a:xfrm>
            <a:prstGeom prst="straightConnector1">
              <a:avLst/>
            </a:prstGeom>
            <a:ln w="38100">
              <a:solidFill>
                <a:srgbClr val="0070C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Parallelogram 10">
              <a:extLst>
                <a:ext uri="{FF2B5EF4-FFF2-40B4-BE49-F238E27FC236}">
                  <a16:creationId xmlns:a16="http://schemas.microsoft.com/office/drawing/2014/main" id="{04AEFDA5-FA7A-CB36-7040-3809DD314B11}"/>
                </a:ext>
              </a:extLst>
            </p:cNvPr>
            <p:cNvSpPr/>
            <p:nvPr/>
          </p:nvSpPr>
          <p:spPr>
            <a:xfrm rot="16200000">
              <a:off x="915925" y="4268724"/>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3787ADC2-6A7B-0FE7-630D-2D9EE9D5C511}"/>
                </a:ext>
              </a:extLst>
            </p:cNvPr>
            <p:cNvSpPr/>
            <p:nvPr/>
          </p:nvSpPr>
          <p:spPr>
            <a:xfrm rot="16200000">
              <a:off x="1874520" y="4576572"/>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D39765F4-9CF2-6CD0-531F-14D123F23BA5}"/>
                </a:ext>
              </a:extLst>
            </p:cNvPr>
            <p:cNvSpPr/>
            <p:nvPr/>
          </p:nvSpPr>
          <p:spPr>
            <a:xfrm rot="16200000">
              <a:off x="915925" y="5256276"/>
              <a:ext cx="1216152" cy="914400"/>
            </a:xfrm>
            <a:prstGeom prst="parallelogram">
              <a:avLst>
                <a:gd name="adj" fmla="val 31493"/>
              </a:avLst>
            </a:prstGeom>
            <a:solidFill>
              <a:srgbClr val="FFC000"/>
            </a:solidFill>
            <a:ln w="9525">
              <a:solidFill>
                <a:srgbClr val="CC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5C6D9CFC-C1B6-9E7C-1BAD-BA0D7487438C}"/>
                </a:ext>
              </a:extLst>
            </p:cNvPr>
            <p:cNvSpPr/>
            <p:nvPr/>
          </p:nvSpPr>
          <p:spPr>
            <a:xfrm rot="16200000">
              <a:off x="1874520" y="5564124"/>
              <a:ext cx="1216152" cy="914400"/>
            </a:xfrm>
            <a:prstGeom prst="parallelogram">
              <a:avLst>
                <a:gd name="adj" fmla="val 31493"/>
              </a:avLst>
            </a:prstGeom>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ACE19F-A3DF-080D-52CE-443FFBBBC285}"/>
                </a:ext>
              </a:extLst>
            </p:cNvPr>
            <p:cNvSpPr txBox="1"/>
            <p:nvPr/>
          </p:nvSpPr>
          <p:spPr>
            <a:xfrm>
              <a:off x="1508223" y="3733800"/>
              <a:ext cx="777777" cy="369332"/>
            </a:xfrm>
            <a:prstGeom prst="rect">
              <a:avLst/>
            </a:prstGeom>
            <a:noFill/>
          </p:spPr>
          <p:txBody>
            <a:bodyPr wrap="none" rtlCol="0">
              <a:spAutoFit/>
            </a:bodyPr>
            <a:lstStyle/>
            <a:p>
              <a:r>
                <a:rPr lang="en-US" dirty="0"/>
                <a:t>INNER</a:t>
              </a:r>
            </a:p>
          </p:txBody>
        </p:sp>
        <p:sp>
          <p:nvSpPr>
            <p:cNvPr id="16" name="TextBox 15">
              <a:extLst>
                <a:ext uri="{FF2B5EF4-FFF2-40B4-BE49-F238E27FC236}">
                  <a16:creationId xmlns:a16="http://schemas.microsoft.com/office/drawing/2014/main" id="{D748862F-EA7F-CA73-F875-F1BFF343C04F}"/>
                </a:ext>
              </a:extLst>
            </p:cNvPr>
            <p:cNvSpPr txBox="1"/>
            <p:nvPr/>
          </p:nvSpPr>
          <p:spPr>
            <a:xfrm>
              <a:off x="4284204" y="3733800"/>
              <a:ext cx="833883" cy="369332"/>
            </a:xfrm>
            <a:prstGeom prst="rect">
              <a:avLst/>
            </a:prstGeom>
            <a:noFill/>
          </p:spPr>
          <p:txBody>
            <a:bodyPr wrap="none" rtlCol="0">
              <a:spAutoFit/>
            </a:bodyPr>
            <a:lstStyle/>
            <a:p>
              <a:r>
                <a:rPr lang="en-US" dirty="0"/>
                <a:t>OUTER</a:t>
              </a:r>
            </a:p>
          </p:txBody>
        </p:sp>
        <p:sp>
          <p:nvSpPr>
            <p:cNvPr id="17" name="Right Brace 16">
              <a:extLst>
                <a:ext uri="{FF2B5EF4-FFF2-40B4-BE49-F238E27FC236}">
                  <a16:creationId xmlns:a16="http://schemas.microsoft.com/office/drawing/2014/main" id="{CA77AF51-463D-D982-044C-81DB819F93F4}"/>
                </a:ext>
              </a:extLst>
            </p:cNvPr>
            <p:cNvSpPr/>
            <p:nvPr/>
          </p:nvSpPr>
          <p:spPr>
            <a:xfrm>
              <a:off x="5715000" y="4724400"/>
              <a:ext cx="190500" cy="19019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E0A45787-5E60-69AB-090F-AA08C7EF7BD2}"/>
                </a:ext>
              </a:extLst>
            </p:cNvPr>
            <p:cNvSpPr txBox="1"/>
            <p:nvPr/>
          </p:nvSpPr>
          <p:spPr>
            <a:xfrm rot="5400000">
              <a:off x="5606820" y="5486401"/>
              <a:ext cx="792205" cy="338554"/>
            </a:xfrm>
            <a:prstGeom prst="rect">
              <a:avLst/>
            </a:prstGeom>
            <a:noFill/>
          </p:spPr>
          <p:txBody>
            <a:bodyPr wrap="none" rtlCol="0">
              <a:spAutoFit/>
            </a:bodyPr>
            <a:lstStyle/>
            <a:p>
              <a:r>
                <a:rPr lang="en-US" sz="1600" dirty="0">
                  <a:solidFill>
                    <a:srgbClr val="0070C0"/>
                  </a:solidFill>
                </a:rPr>
                <a:t>≈10 cm</a:t>
              </a:r>
            </a:p>
          </p:txBody>
        </p:sp>
        <p:cxnSp>
          <p:nvCxnSpPr>
            <p:cNvPr id="19" name="Straight Arrow Connector 18">
              <a:extLst>
                <a:ext uri="{FF2B5EF4-FFF2-40B4-BE49-F238E27FC236}">
                  <a16:creationId xmlns:a16="http://schemas.microsoft.com/office/drawing/2014/main" id="{3D0A29EA-92EE-1B1A-E586-2535A5B67A23}"/>
                </a:ext>
              </a:extLst>
            </p:cNvPr>
            <p:cNvCxnSpPr/>
            <p:nvPr/>
          </p:nvCxnSpPr>
          <p:spPr>
            <a:xfrm>
              <a:off x="3505200" y="5334000"/>
              <a:ext cx="1188720" cy="0"/>
            </a:xfrm>
            <a:prstGeom prst="straightConnector1">
              <a:avLst/>
            </a:prstGeom>
            <a:ln>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7A6123-016B-CB0E-4293-398C224C98B6}"/>
                </a:ext>
              </a:extLst>
            </p:cNvPr>
            <p:cNvSpPr txBox="1"/>
            <p:nvPr/>
          </p:nvSpPr>
          <p:spPr>
            <a:xfrm>
              <a:off x="3505200" y="5105400"/>
              <a:ext cx="566181" cy="276999"/>
            </a:xfrm>
            <a:prstGeom prst="rect">
              <a:avLst/>
            </a:prstGeom>
            <a:noFill/>
          </p:spPr>
          <p:txBody>
            <a:bodyPr wrap="none" rtlCol="0">
              <a:spAutoFit/>
            </a:bodyPr>
            <a:lstStyle/>
            <a:p>
              <a:r>
                <a:rPr lang="en-US" sz="1200" dirty="0"/>
                <a:t>75 cm</a:t>
              </a:r>
            </a:p>
          </p:txBody>
        </p:sp>
        <p:cxnSp>
          <p:nvCxnSpPr>
            <p:cNvPr id="21" name="Straight Arrow Connector 20">
              <a:extLst>
                <a:ext uri="{FF2B5EF4-FFF2-40B4-BE49-F238E27FC236}">
                  <a16:creationId xmlns:a16="http://schemas.microsoft.com/office/drawing/2014/main" id="{304BBA1F-811D-F2CE-2D51-5599620E3C40}"/>
                </a:ext>
              </a:extLst>
            </p:cNvPr>
            <p:cNvCxnSpPr/>
            <p:nvPr/>
          </p:nvCxnSpPr>
          <p:spPr>
            <a:xfrm>
              <a:off x="3215640" y="3810000"/>
              <a:ext cx="274320" cy="0"/>
            </a:xfrm>
            <a:prstGeom prst="straightConnector1">
              <a:avLst/>
            </a:prstGeom>
            <a:ln>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CCD5D01-2E5D-1AAC-0C85-6773C142F144}"/>
                </a:ext>
              </a:extLst>
            </p:cNvPr>
            <p:cNvSpPr txBox="1"/>
            <p:nvPr/>
          </p:nvSpPr>
          <p:spPr>
            <a:xfrm>
              <a:off x="3016937" y="3533001"/>
              <a:ext cx="716863" cy="276999"/>
            </a:xfrm>
            <a:prstGeom prst="rect">
              <a:avLst/>
            </a:prstGeom>
            <a:noFill/>
          </p:spPr>
          <p:txBody>
            <a:bodyPr wrap="none" rtlCol="0">
              <a:spAutoFit/>
            </a:bodyPr>
            <a:lstStyle/>
            <a:p>
              <a:r>
                <a:rPr lang="en-US" sz="1200" dirty="0"/>
                <a:t>≈ 0.7 cm</a:t>
              </a:r>
            </a:p>
          </p:txBody>
        </p:sp>
      </p:grpSp>
      <p:grpSp>
        <p:nvGrpSpPr>
          <p:cNvPr id="25" name="Group 24">
            <a:extLst>
              <a:ext uri="{FF2B5EF4-FFF2-40B4-BE49-F238E27FC236}">
                <a16:creationId xmlns:a16="http://schemas.microsoft.com/office/drawing/2014/main" id="{179A00A4-25C6-E49A-D94D-498A299C70FC}"/>
              </a:ext>
            </a:extLst>
          </p:cNvPr>
          <p:cNvGrpSpPr/>
          <p:nvPr/>
        </p:nvGrpSpPr>
        <p:grpSpPr>
          <a:xfrm>
            <a:off x="701795" y="1219200"/>
            <a:ext cx="3886200" cy="2895262"/>
            <a:chOff x="1371600" y="2786877"/>
            <a:chExt cx="3886200" cy="2895262"/>
          </a:xfrm>
        </p:grpSpPr>
        <p:cxnSp>
          <p:nvCxnSpPr>
            <p:cNvPr id="28" name="Straight Arrow Connector 27">
              <a:extLst>
                <a:ext uri="{FF2B5EF4-FFF2-40B4-BE49-F238E27FC236}">
                  <a16:creationId xmlns:a16="http://schemas.microsoft.com/office/drawing/2014/main" id="{4D196BBC-949B-8DC1-856C-35B45DE17A9D}"/>
                </a:ext>
              </a:extLst>
            </p:cNvPr>
            <p:cNvCxnSpPr/>
            <p:nvPr/>
          </p:nvCxnSpPr>
          <p:spPr>
            <a:xfrm flipV="1">
              <a:off x="2362200" y="4191000"/>
              <a:ext cx="914400" cy="533400"/>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0CD9A2-C4EF-238F-17E0-D495FB0204EE}"/>
                </a:ext>
              </a:extLst>
            </p:cNvPr>
            <p:cNvCxnSpPr/>
            <p:nvPr/>
          </p:nvCxnSpPr>
          <p:spPr>
            <a:xfrm flipV="1">
              <a:off x="2362200" y="4191000"/>
              <a:ext cx="0" cy="86868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3FE032A-2682-7559-D9DB-4F3BCA567652}"/>
                </a:ext>
              </a:extLst>
            </p:cNvPr>
            <p:cNvSpPr/>
            <p:nvPr/>
          </p:nvSpPr>
          <p:spPr>
            <a:xfrm>
              <a:off x="2133600" y="4495800"/>
              <a:ext cx="457200" cy="457200"/>
            </a:xfrm>
            <a:prstGeom prst="ellipse">
              <a:avLst/>
            </a:prstGeom>
            <a:solidFill>
              <a:schemeClr val="accent3">
                <a:lumMod val="20000"/>
                <a:lumOff val="8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B1F25A0-958F-56BC-9FE6-AFD916E96502}"/>
                </a:ext>
              </a:extLst>
            </p:cNvPr>
            <p:cNvCxnSpPr/>
            <p:nvPr/>
          </p:nvCxnSpPr>
          <p:spPr>
            <a:xfrm flipV="1">
              <a:off x="3657600" y="2971800"/>
              <a:ext cx="152400" cy="1002031"/>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60DE8AD-F0EE-EC1A-4947-8439CF2EA73C}"/>
                </a:ext>
              </a:extLst>
            </p:cNvPr>
            <p:cNvCxnSpPr/>
            <p:nvPr/>
          </p:nvCxnSpPr>
          <p:spPr>
            <a:xfrm>
              <a:off x="3657600" y="3968116"/>
              <a:ext cx="1600200" cy="111442"/>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33599B0E-BC9F-1EBD-5992-6C3306F01D30}"/>
                </a:ext>
              </a:extLst>
            </p:cNvPr>
            <p:cNvSpPr/>
            <p:nvPr/>
          </p:nvSpPr>
          <p:spPr>
            <a:xfrm>
              <a:off x="3429000" y="3733800"/>
              <a:ext cx="457200" cy="457200"/>
            </a:xfrm>
            <a:prstGeom prst="ellipse">
              <a:avLst/>
            </a:prstGeom>
            <a:solidFill>
              <a:schemeClr val="accent2">
                <a:lumMod val="20000"/>
                <a:lumOff val="80000"/>
              </a:schemeClr>
            </a:solidFill>
            <a:ln>
              <a:solidFill>
                <a:schemeClr val="accent2">
                  <a:lumMod val="75000"/>
                </a:schemeClr>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FFBF04E-6480-D42B-F5C3-E457A628BA21}"/>
                    </a:ext>
                  </a:extLst>
                </p:cNvPr>
                <p:cNvSpPr txBox="1"/>
                <p:nvPr/>
              </p:nvSpPr>
              <p:spPr>
                <a:xfrm>
                  <a:off x="1371600" y="4050268"/>
                  <a:ext cx="936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FF0000"/>
                                </a:solidFill>
                                <a:latin typeface="Cambria Math" panose="02040503050406030204" pitchFamily="18" charset="0"/>
                              </a:rPr>
                            </m:ctrlPr>
                          </m:sSubPr>
                          <m:e>
                            <m:r>
                              <a:rPr lang="en-US" b="1" i="1">
                                <a:solidFill>
                                  <a:srgbClr val="FF0000"/>
                                </a:solidFill>
                                <a:latin typeface="Cambria Math"/>
                              </a:rPr>
                              <m:t>𝒔</m:t>
                            </m:r>
                          </m:e>
                          <m:sub>
                            <m:r>
                              <a:rPr lang="en-US" b="1" i="1">
                                <a:solidFill>
                                  <a:srgbClr val="FF0000"/>
                                </a:solidFill>
                                <a:latin typeface="Cambria Math"/>
                              </a:rPr>
                              <m:t>𝒛</m:t>
                            </m:r>
                          </m:sub>
                        </m:sSub>
                        <m:r>
                          <a:rPr lang="en-US" b="1" i="1">
                            <a:solidFill>
                              <a:srgbClr val="FF0000"/>
                            </a:solidFill>
                            <a:latin typeface="Cambria Math"/>
                          </a:rPr>
                          <m:t>=</m:t>
                        </m:r>
                        <m:r>
                          <a:rPr lang="en-US" b="1" i="1">
                            <a:solidFill>
                              <a:srgbClr val="FF0000"/>
                            </a:solidFill>
                            <a:latin typeface="Cambria Math"/>
                          </a:rPr>
                          <m:t>𝑵</m:t>
                        </m:r>
                      </m:oMath>
                    </m:oMathPara>
                  </a14:m>
                  <a:endParaRPr lang="en-US" b="1" dirty="0">
                    <a:solidFill>
                      <a:srgbClr val="FF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371600" y="4050268"/>
                  <a:ext cx="936410"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4DA1C65-6C65-B957-511F-EB54464836D6}"/>
                    </a:ext>
                  </a:extLst>
                </p:cNvPr>
                <p:cNvSpPr txBox="1"/>
                <p:nvPr/>
              </p:nvSpPr>
              <p:spPr>
                <a:xfrm>
                  <a:off x="2682539" y="4507468"/>
                  <a:ext cx="822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000FF"/>
                            </a:solidFill>
                            <a:latin typeface="Cambria Math"/>
                          </a:rPr>
                          <m:t>𝒑</m:t>
                        </m:r>
                        <m:r>
                          <a:rPr lang="en-US" b="1" i="1" smtClean="0">
                            <a:solidFill>
                              <a:srgbClr val="0000FF"/>
                            </a:solidFill>
                            <a:latin typeface="Cambria Math"/>
                          </a:rPr>
                          <m:t>=</m:t>
                        </m:r>
                        <m:r>
                          <a:rPr lang="en-US" b="1" i="1" smtClean="0">
                            <a:solidFill>
                              <a:srgbClr val="0000FF"/>
                            </a:solidFill>
                            <a:latin typeface="Cambria Math"/>
                          </a:rPr>
                          <m:t>𝑳</m:t>
                        </m:r>
                      </m:oMath>
                    </m:oMathPara>
                  </a14:m>
                  <a:endParaRPr lang="en-US" b="1" dirty="0">
                    <a:solidFill>
                      <a:srgbClr val="0000FF"/>
                    </a:solidFill>
                  </a:endParaRPr>
                </a:p>
              </p:txBody>
            </p:sp>
          </mc:Choice>
          <mc:Fallback xmlns="">
            <p:sp>
              <p:nvSpPr>
                <p:cNvPr id="36" name="TextBox 35">
                  <a:extLst>
                    <a:ext uri="{FF2B5EF4-FFF2-40B4-BE49-F238E27FC236}">
                      <a16:creationId xmlns:a16="http://schemas.microsoft.com/office/drawing/2014/main" id="{04DA1C65-6C65-B957-511F-EB54464836D6}"/>
                    </a:ext>
                  </a:extLst>
                </p:cNvPr>
                <p:cNvSpPr txBox="1">
                  <a:spLocks noRot="1" noChangeAspect="1" noMove="1" noResize="1" noEditPoints="1" noAdjustHandles="1" noChangeArrowheads="1" noChangeShapeType="1" noTextEdit="1"/>
                </p:cNvSpPr>
                <p:nvPr/>
              </p:nvSpPr>
              <p:spPr>
                <a:xfrm>
                  <a:off x="2682539" y="4507468"/>
                  <a:ext cx="822661" cy="369332"/>
                </a:xfrm>
                <a:prstGeom prst="rect">
                  <a:avLst/>
                </a:prstGeom>
                <a:blipFill>
                  <a:blip r:embed="rId6"/>
                  <a:stretch>
                    <a:fillRect b="-6557"/>
                  </a:stretch>
                </a:blipFill>
              </p:spPr>
              <p:txBody>
                <a:bodyPr/>
                <a:lstStyle/>
                <a:p>
                  <a:r>
                    <a:rPr lang="en-US">
                      <a:noFill/>
                    </a:rPr>
                    <a:t> </a:t>
                  </a:r>
                </a:p>
              </p:txBody>
            </p:sp>
          </mc:Fallback>
        </mc:AlternateContent>
        <p:sp>
          <p:nvSpPr>
            <p:cNvPr id="37" name="Parallelogram 36">
              <a:extLst>
                <a:ext uri="{FF2B5EF4-FFF2-40B4-BE49-F238E27FC236}">
                  <a16:creationId xmlns:a16="http://schemas.microsoft.com/office/drawing/2014/main" id="{FD480E5E-B53B-4CFC-72E5-BE8A397494E1}"/>
                </a:ext>
              </a:extLst>
            </p:cNvPr>
            <p:cNvSpPr/>
            <p:nvPr/>
          </p:nvSpPr>
          <p:spPr>
            <a:xfrm rot="2123757">
              <a:off x="1513170" y="2786877"/>
              <a:ext cx="3705802" cy="2895262"/>
            </a:xfrm>
            <a:prstGeom prst="parallelogram">
              <a:avLst>
                <a:gd name="adj" fmla="val 46173"/>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649B2D5-DDE9-73C2-575D-A7CC820C7FB7}"/>
                </a:ext>
              </a:extLst>
            </p:cNvPr>
            <p:cNvSpPr txBox="1"/>
            <p:nvPr/>
          </p:nvSpPr>
          <p:spPr>
            <a:xfrm>
              <a:off x="3165157" y="3124200"/>
              <a:ext cx="492443" cy="369332"/>
            </a:xfrm>
            <a:prstGeom prst="rect">
              <a:avLst/>
            </a:prstGeom>
            <a:noFill/>
          </p:spPr>
          <p:txBody>
            <a:bodyPr wrap="none" rtlCol="0">
              <a:spAutoFit/>
            </a:bodyPr>
            <a:lstStyle/>
            <a:p>
              <a:r>
                <a:rPr lang="en-US" i="1" dirty="0">
                  <a:solidFill>
                    <a:srgbClr val="FF0000"/>
                  </a:solidFill>
                </a:rPr>
                <a:t>left</a:t>
              </a:r>
            </a:p>
          </p:txBody>
        </p:sp>
        <p:sp>
          <p:nvSpPr>
            <p:cNvPr id="39" name="TextBox 38">
              <a:extLst>
                <a:ext uri="{FF2B5EF4-FFF2-40B4-BE49-F238E27FC236}">
                  <a16:creationId xmlns:a16="http://schemas.microsoft.com/office/drawing/2014/main" id="{4D7188EA-5EAF-09D9-646B-8BB938108B6F}"/>
                </a:ext>
              </a:extLst>
            </p:cNvPr>
            <p:cNvSpPr txBox="1"/>
            <p:nvPr/>
          </p:nvSpPr>
          <p:spPr>
            <a:xfrm>
              <a:off x="4167093" y="4126468"/>
              <a:ext cx="633507" cy="369332"/>
            </a:xfrm>
            <a:prstGeom prst="rect">
              <a:avLst/>
            </a:prstGeom>
            <a:noFill/>
          </p:spPr>
          <p:txBody>
            <a:bodyPr wrap="none" rtlCol="0">
              <a:spAutoFit/>
            </a:bodyPr>
            <a:lstStyle/>
            <a:p>
              <a:r>
                <a:rPr lang="en-US" i="1" dirty="0">
                  <a:solidFill>
                    <a:srgbClr val="FF0000"/>
                  </a:solidFill>
                </a:rPr>
                <a:t>right</a:t>
              </a:r>
            </a:p>
          </p:txBody>
        </p:sp>
        <p:sp>
          <p:nvSpPr>
            <p:cNvPr id="40" name="TextBox 39">
              <a:extLst>
                <a:ext uri="{FF2B5EF4-FFF2-40B4-BE49-F238E27FC236}">
                  <a16:creationId xmlns:a16="http://schemas.microsoft.com/office/drawing/2014/main" id="{24DF3A92-7341-834F-DDE9-1AD27AF5534E}"/>
                </a:ext>
              </a:extLst>
            </p:cNvPr>
            <p:cNvSpPr txBox="1"/>
            <p:nvPr/>
          </p:nvSpPr>
          <p:spPr>
            <a:xfrm rot="19816721">
              <a:off x="1814278" y="3413681"/>
              <a:ext cx="1522789" cy="338554"/>
            </a:xfrm>
            <a:prstGeom prst="rect">
              <a:avLst/>
            </a:prstGeom>
            <a:noFill/>
          </p:spPr>
          <p:txBody>
            <a:bodyPr wrap="none" rtlCol="0">
              <a:spAutoFit/>
            </a:bodyPr>
            <a:lstStyle/>
            <a:p>
              <a:r>
                <a:rPr lang="en-US" sz="1600" i="1" dirty="0">
                  <a:solidFill>
                    <a:srgbClr val="002060"/>
                  </a:solidFill>
                </a:rPr>
                <a:t>scattering plane</a:t>
              </a:r>
            </a:p>
          </p:txBody>
        </p:sp>
      </p:grpSp>
      <p:sp>
        <p:nvSpPr>
          <p:cNvPr id="41" name="TextBox 40">
            <a:extLst>
              <a:ext uri="{FF2B5EF4-FFF2-40B4-BE49-F238E27FC236}">
                <a16:creationId xmlns:a16="http://schemas.microsoft.com/office/drawing/2014/main" id="{73AB421B-D8F6-299D-B61A-B328CE403BC5}"/>
              </a:ext>
            </a:extLst>
          </p:cNvPr>
          <p:cNvSpPr txBox="1"/>
          <p:nvPr/>
        </p:nvSpPr>
        <p:spPr>
          <a:xfrm>
            <a:off x="2474546" y="4004508"/>
            <a:ext cx="904415" cy="338554"/>
          </a:xfrm>
          <a:prstGeom prst="rect">
            <a:avLst/>
          </a:prstGeom>
          <a:noFill/>
        </p:spPr>
        <p:txBody>
          <a:bodyPr wrap="none" rtlCol="0">
            <a:spAutoFit/>
          </a:bodyPr>
          <a:lstStyle/>
          <a:p>
            <a:r>
              <a:rPr lang="en-US" sz="1600" dirty="0">
                <a:solidFill>
                  <a:schemeClr val="bg1">
                    <a:lumMod val="50000"/>
                  </a:schemeClr>
                </a:solidFill>
              </a:rPr>
              <a:t>(proton)</a:t>
            </a:r>
          </a:p>
        </p:txBody>
      </p:sp>
      <p:sp>
        <p:nvSpPr>
          <p:cNvPr id="42" name="TextBox 41">
            <a:extLst>
              <a:ext uri="{FF2B5EF4-FFF2-40B4-BE49-F238E27FC236}">
                <a16:creationId xmlns:a16="http://schemas.microsoft.com/office/drawing/2014/main" id="{E5553FF7-F324-5763-4CF0-594C74A16655}"/>
              </a:ext>
            </a:extLst>
          </p:cNvPr>
          <p:cNvSpPr txBox="1"/>
          <p:nvPr/>
        </p:nvSpPr>
        <p:spPr>
          <a:xfrm>
            <a:off x="3769946" y="3276263"/>
            <a:ext cx="878254" cy="338554"/>
          </a:xfrm>
          <a:prstGeom prst="rect">
            <a:avLst/>
          </a:prstGeom>
          <a:noFill/>
        </p:spPr>
        <p:txBody>
          <a:bodyPr wrap="none" rtlCol="0">
            <a:spAutoFit/>
          </a:bodyPr>
          <a:lstStyle/>
          <a:p>
            <a:r>
              <a:rPr lang="en-US" sz="1600" dirty="0">
                <a:solidFill>
                  <a:schemeClr val="bg1">
                    <a:lumMod val="50000"/>
                  </a:schemeClr>
                </a:solidFill>
              </a:rPr>
              <a:t>(proton)</a:t>
            </a:r>
          </a:p>
        </p:txBody>
      </p:sp>
      <p:cxnSp>
        <p:nvCxnSpPr>
          <p:cNvPr id="43" name="Straight Arrow Connector 42">
            <a:extLst>
              <a:ext uri="{FF2B5EF4-FFF2-40B4-BE49-F238E27FC236}">
                <a16:creationId xmlns:a16="http://schemas.microsoft.com/office/drawing/2014/main" id="{C9A4416F-5317-A569-6254-D65286102E58}"/>
              </a:ext>
            </a:extLst>
          </p:cNvPr>
          <p:cNvCxnSpPr/>
          <p:nvPr/>
        </p:nvCxnSpPr>
        <p:spPr>
          <a:xfrm flipH="1" flipV="1">
            <a:off x="2019613" y="3551326"/>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75CD68C-F20D-68B3-7D89-02845301A43E}"/>
              </a:ext>
            </a:extLst>
          </p:cNvPr>
          <p:cNvCxnSpPr/>
          <p:nvPr/>
        </p:nvCxnSpPr>
        <p:spPr>
          <a:xfrm flipH="1" flipV="1">
            <a:off x="3315013" y="2789326"/>
            <a:ext cx="683532" cy="486936"/>
          </a:xfrm>
          <a:prstGeom prst="straightConnector1">
            <a:avLst/>
          </a:prstGeom>
          <a:ln>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99BC1D3B-A9AD-DF9F-2D52-98D9ED1C3C98}"/>
              </a:ext>
            </a:extLst>
          </p:cNvPr>
          <p:cNvSpPr/>
          <p:nvPr/>
        </p:nvSpPr>
        <p:spPr>
          <a:xfrm>
            <a:off x="34290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96561F1C-4C0D-17DB-0791-7FBEDB4410C0}"/>
              </a:ext>
            </a:extLst>
          </p:cNvPr>
          <p:cNvSpPr/>
          <p:nvPr/>
        </p:nvSpPr>
        <p:spPr>
          <a:xfrm>
            <a:off x="35814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8A2784BF-F198-6C1D-6BE0-58254FB2E49A}"/>
              </a:ext>
            </a:extLst>
          </p:cNvPr>
          <p:cNvSpPr/>
          <p:nvPr/>
        </p:nvSpPr>
        <p:spPr>
          <a:xfrm>
            <a:off x="37338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A5BAD9CE-89D7-CA5F-A8D7-16477D95923B}"/>
              </a:ext>
            </a:extLst>
          </p:cNvPr>
          <p:cNvSpPr/>
          <p:nvPr/>
        </p:nvSpPr>
        <p:spPr>
          <a:xfrm>
            <a:off x="38862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5899C042-8F95-21D5-5AEF-77A03180A434}"/>
              </a:ext>
            </a:extLst>
          </p:cNvPr>
          <p:cNvSpPr/>
          <p:nvPr/>
        </p:nvSpPr>
        <p:spPr>
          <a:xfrm>
            <a:off x="40386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0221E963-F77D-0D54-6A29-334B3074DA0C}"/>
              </a:ext>
            </a:extLst>
          </p:cNvPr>
          <p:cNvSpPr/>
          <p:nvPr/>
        </p:nvSpPr>
        <p:spPr>
          <a:xfrm>
            <a:off x="41910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D34940F3-E66F-DC33-6B81-744E3432A04C}"/>
              </a:ext>
            </a:extLst>
          </p:cNvPr>
          <p:cNvSpPr/>
          <p:nvPr/>
        </p:nvSpPr>
        <p:spPr>
          <a:xfrm>
            <a:off x="4343947"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BBD14D20-4631-C65B-9AF8-527964538807}"/>
              </a:ext>
            </a:extLst>
          </p:cNvPr>
          <p:cNvSpPr/>
          <p:nvPr/>
        </p:nvSpPr>
        <p:spPr>
          <a:xfrm>
            <a:off x="4495800" y="6392555"/>
            <a:ext cx="152400" cy="27432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5" name="Left Arrow 20">
            <a:extLst>
              <a:ext uri="{FF2B5EF4-FFF2-40B4-BE49-F238E27FC236}">
                <a16:creationId xmlns:a16="http://schemas.microsoft.com/office/drawing/2014/main" id="{AFA29AF1-86E1-ECF9-140F-FF84719F7F1F}"/>
              </a:ext>
            </a:extLst>
          </p:cNvPr>
          <p:cNvSpPr/>
          <p:nvPr/>
        </p:nvSpPr>
        <p:spPr>
          <a:xfrm rot="16200000">
            <a:off x="2330317" y="4836587"/>
            <a:ext cx="1252954" cy="914400"/>
          </a:xfrm>
          <a:prstGeom prst="leftArrow">
            <a:avLst>
              <a:gd name="adj1" fmla="val 50000"/>
              <a:gd name="adj2" fmla="val 33871"/>
            </a:avLst>
          </a:prstGeom>
          <a:solidFill>
            <a:srgbClr val="FFDCDC"/>
          </a:soli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56" name="Straight Arrow Connector 55">
            <a:extLst>
              <a:ext uri="{FF2B5EF4-FFF2-40B4-BE49-F238E27FC236}">
                <a16:creationId xmlns:a16="http://schemas.microsoft.com/office/drawing/2014/main" id="{C0078CB7-D6DC-5EE1-3239-10A894AF4967}"/>
              </a:ext>
            </a:extLst>
          </p:cNvPr>
          <p:cNvCxnSpPr>
            <a:cxnSpLocks/>
          </p:cNvCxnSpPr>
          <p:nvPr/>
        </p:nvCxnSpPr>
        <p:spPr>
          <a:xfrm>
            <a:off x="1828800" y="5276910"/>
            <a:ext cx="1103650" cy="0"/>
          </a:xfrm>
          <a:prstGeom prst="straightConnector1">
            <a:avLst/>
          </a:prstGeom>
          <a:ln w="571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25BBE5C-5FD1-2DC7-00ED-C7B0A4740F2A}"/>
              </a:ext>
            </a:extLst>
          </p:cNvPr>
          <p:cNvCxnSpPr>
            <a:cxnSpLocks/>
          </p:cNvCxnSpPr>
          <p:nvPr/>
        </p:nvCxnSpPr>
        <p:spPr>
          <a:xfrm>
            <a:off x="2932452" y="5302536"/>
            <a:ext cx="1715748" cy="945864"/>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7F2B2D4-3D06-4CCE-C5AC-C9576458890C}"/>
              </a:ext>
            </a:extLst>
          </p:cNvPr>
          <p:cNvCxnSpPr>
            <a:cxnSpLocks/>
          </p:cNvCxnSpPr>
          <p:nvPr/>
        </p:nvCxnSpPr>
        <p:spPr>
          <a:xfrm>
            <a:off x="2932452" y="5302535"/>
            <a:ext cx="496548" cy="945865"/>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A69AC3F-4841-2D2C-6F9F-2A0065E55026}"/>
              </a:ext>
            </a:extLst>
          </p:cNvPr>
          <p:cNvSpPr txBox="1"/>
          <p:nvPr/>
        </p:nvSpPr>
        <p:spPr>
          <a:xfrm>
            <a:off x="1734526" y="4572000"/>
            <a:ext cx="1008674" cy="400110"/>
          </a:xfrm>
          <a:prstGeom prst="rect">
            <a:avLst/>
          </a:prstGeom>
          <a:noFill/>
        </p:spPr>
        <p:txBody>
          <a:bodyPr wrap="square" rtlCol="0">
            <a:spAutoFit/>
          </a:bodyPr>
          <a:lstStyle/>
          <a:p>
            <a:r>
              <a:rPr lang="en-US" sz="2000" dirty="0">
                <a:solidFill>
                  <a:srgbClr val="FF0000"/>
                </a:solidFill>
              </a:rPr>
              <a:t>target</a:t>
            </a:r>
          </a:p>
        </p:txBody>
      </p:sp>
      <p:sp>
        <p:nvSpPr>
          <p:cNvPr id="60" name="TextBox 59">
            <a:extLst>
              <a:ext uri="{FF2B5EF4-FFF2-40B4-BE49-F238E27FC236}">
                <a16:creationId xmlns:a16="http://schemas.microsoft.com/office/drawing/2014/main" id="{4F6998EC-1643-8944-F459-92DA49DB6988}"/>
              </a:ext>
            </a:extLst>
          </p:cNvPr>
          <p:cNvSpPr txBox="1"/>
          <p:nvPr/>
        </p:nvSpPr>
        <p:spPr>
          <a:xfrm>
            <a:off x="210383" y="4930914"/>
            <a:ext cx="1542217" cy="707886"/>
          </a:xfrm>
          <a:prstGeom prst="rect">
            <a:avLst/>
          </a:prstGeom>
          <a:noFill/>
        </p:spPr>
        <p:txBody>
          <a:bodyPr wrap="none" rtlCol="0">
            <a:spAutoFit/>
          </a:bodyPr>
          <a:lstStyle/>
          <a:p>
            <a:r>
              <a:rPr lang="en-US" sz="2000" dirty="0">
                <a:solidFill>
                  <a:srgbClr val="0000FF"/>
                </a:solidFill>
              </a:rPr>
              <a:t>proton beam</a:t>
            </a:r>
          </a:p>
          <a:p>
            <a:r>
              <a:rPr lang="en-US" sz="2000" dirty="0">
                <a:solidFill>
                  <a:srgbClr val="0000FF"/>
                </a:solidFill>
              </a:rPr>
              <a:t>100/250 </a:t>
            </a:r>
            <a:r>
              <a:rPr lang="en-US" sz="2000" dirty="0" err="1">
                <a:solidFill>
                  <a:srgbClr val="0000FF"/>
                </a:solidFill>
              </a:rPr>
              <a:t>GeV</a:t>
            </a:r>
            <a:endParaRPr lang="en-US" sz="2000" dirty="0">
              <a:solidFill>
                <a:srgbClr val="0000FF"/>
              </a:solidFill>
            </a:endParaRPr>
          </a:p>
        </p:txBody>
      </p:sp>
      <p:sp>
        <p:nvSpPr>
          <p:cNvPr id="61" name="TextBox 60">
            <a:extLst>
              <a:ext uri="{FF2B5EF4-FFF2-40B4-BE49-F238E27FC236}">
                <a16:creationId xmlns:a16="http://schemas.microsoft.com/office/drawing/2014/main" id="{5EC00D54-9089-C4D2-A4EE-0038D3697581}"/>
              </a:ext>
            </a:extLst>
          </p:cNvPr>
          <p:cNvSpPr txBox="1"/>
          <p:nvPr/>
        </p:nvSpPr>
        <p:spPr>
          <a:xfrm>
            <a:off x="4724400" y="6367046"/>
            <a:ext cx="1581010" cy="338554"/>
          </a:xfrm>
          <a:prstGeom prst="rect">
            <a:avLst/>
          </a:prstGeom>
          <a:noFill/>
          <a:ln>
            <a:noFill/>
          </a:ln>
        </p:spPr>
        <p:txBody>
          <a:bodyPr wrap="none" rtlCol="0">
            <a:spAutoFit/>
          </a:bodyPr>
          <a:lstStyle/>
          <a:p>
            <a:r>
              <a:rPr lang="en-US" sz="1600" dirty="0">
                <a:solidFill>
                  <a:schemeClr val="accent1">
                    <a:lumMod val="50000"/>
                  </a:schemeClr>
                </a:solidFill>
              </a:rPr>
              <a:t>Si strip detectors</a:t>
            </a:r>
          </a:p>
        </p:txBody>
      </p:sp>
      <p:cxnSp>
        <p:nvCxnSpPr>
          <p:cNvPr id="62" name="Straight Arrow Connector 61">
            <a:extLst>
              <a:ext uri="{FF2B5EF4-FFF2-40B4-BE49-F238E27FC236}">
                <a16:creationId xmlns:a16="http://schemas.microsoft.com/office/drawing/2014/main" id="{E2E69873-192C-B93A-5A57-22C7257FC6ED}"/>
              </a:ext>
            </a:extLst>
          </p:cNvPr>
          <p:cNvCxnSpPr>
            <a:cxnSpLocks/>
          </p:cNvCxnSpPr>
          <p:nvPr/>
        </p:nvCxnSpPr>
        <p:spPr>
          <a:xfrm flipV="1">
            <a:off x="2932450" y="4972110"/>
            <a:ext cx="2844894" cy="330426"/>
          </a:xfrm>
          <a:prstGeom prst="straightConnector1">
            <a:avLst/>
          </a:prstGeom>
          <a:ln>
            <a:solidFill>
              <a:srgbClr val="00206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38EFF95-159F-D8F3-8BD6-4E98B9A03C00}"/>
              </a:ext>
            </a:extLst>
          </p:cNvPr>
          <p:cNvSpPr txBox="1"/>
          <p:nvPr/>
        </p:nvSpPr>
        <p:spPr>
          <a:xfrm rot="21204196">
            <a:off x="3589205" y="4773735"/>
            <a:ext cx="1575368" cy="338554"/>
          </a:xfrm>
          <a:prstGeom prst="rect">
            <a:avLst/>
          </a:prstGeom>
          <a:noFill/>
          <a:ln>
            <a:noFill/>
          </a:ln>
        </p:spPr>
        <p:txBody>
          <a:bodyPr wrap="none" rtlCol="0">
            <a:spAutoFit/>
          </a:bodyPr>
          <a:lstStyle/>
          <a:p>
            <a:pPr>
              <a:spcAft>
                <a:spcPts val="600"/>
              </a:spcAft>
            </a:pPr>
            <a:r>
              <a:rPr lang="en-US" sz="1600" dirty="0">
                <a:solidFill>
                  <a:schemeClr val="accent1">
                    <a:lumMod val="40000"/>
                    <a:lumOff val="60000"/>
                  </a:schemeClr>
                </a:solidFill>
              </a:rPr>
              <a:t>scattered proton</a:t>
            </a:r>
          </a:p>
        </p:txBody>
      </p:sp>
    </p:spTree>
    <p:extLst>
      <p:ext uri="{BB962C8B-B14F-4D97-AF65-F5344CB8AC3E}">
        <p14:creationId xmlns:p14="http://schemas.microsoft.com/office/powerpoint/2010/main" val="2990964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5ECB-77B8-5B10-D411-95B2B57A90E1}"/>
              </a:ext>
            </a:extLst>
          </p:cNvPr>
          <p:cNvSpPr>
            <a:spLocks noGrp="1"/>
          </p:cNvSpPr>
          <p:nvPr>
            <p:ph type="title"/>
          </p:nvPr>
        </p:nvSpPr>
        <p:spPr/>
        <p:txBody>
          <a:bodyPr/>
          <a:lstStyle/>
          <a:p>
            <a:r>
              <a:rPr lang="en-US" dirty="0"/>
              <a:t>Proton Recoil Measurement</a:t>
            </a:r>
          </a:p>
        </p:txBody>
      </p:sp>
      <p:sp>
        <p:nvSpPr>
          <p:cNvPr id="3" name="Slide Number Placeholder 2">
            <a:extLst>
              <a:ext uri="{FF2B5EF4-FFF2-40B4-BE49-F238E27FC236}">
                <a16:creationId xmlns:a16="http://schemas.microsoft.com/office/drawing/2014/main" id="{98FAB3ED-E58E-8F1B-622F-B2CBEEB25931}"/>
              </a:ext>
            </a:extLst>
          </p:cNvPr>
          <p:cNvSpPr>
            <a:spLocks noGrp="1"/>
          </p:cNvSpPr>
          <p:nvPr>
            <p:ph type="sldNum" sz="quarter" idx="10"/>
          </p:nvPr>
        </p:nvSpPr>
        <p:spPr/>
        <p:txBody>
          <a:bodyPr/>
          <a:lstStyle/>
          <a:p>
            <a:fld id="{DF69D58E-C59B-4BE3-83E0-B1C1287A8E5B}" type="slidenum">
              <a:rPr lang="en-US" smtClean="0"/>
              <a:pPr/>
              <a:t>44</a:t>
            </a:fld>
            <a:endParaRPr lang="en-US"/>
          </a:p>
        </p:txBody>
      </p:sp>
      <p:pic>
        <p:nvPicPr>
          <p:cNvPr id="4" name="Picture 3" descr="C:\Users\keyser\Documents\RHIC\Polarimeter\run15\figs\2015-09\kinematics_example.gif">
            <a:extLst>
              <a:ext uri="{FF2B5EF4-FFF2-40B4-BE49-F238E27FC236}">
                <a16:creationId xmlns:a16="http://schemas.microsoft.com/office/drawing/2014/main" id="{6CE6ECDB-99D1-7B05-0093-756894F9194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23"/>
          <a:stretch/>
        </p:blipFill>
        <p:spPr bwMode="auto">
          <a:xfrm>
            <a:off x="426865" y="4022954"/>
            <a:ext cx="2910695" cy="2286000"/>
          </a:xfrm>
          <a:prstGeom prst="rect">
            <a:avLst/>
          </a:prstGeom>
          <a:ln w="19050">
            <a:noFill/>
          </a:ln>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F31DAE-220A-5344-48DC-99A50CDBA9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7857" t="3833" b="50037"/>
          <a:stretch/>
        </p:blipFill>
        <p:spPr>
          <a:xfrm>
            <a:off x="457200" y="1219199"/>
            <a:ext cx="2880360" cy="228600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D8A1803-2426-ED01-F065-EC80A1BA0CCC}"/>
                  </a:ext>
                </a:extLst>
              </p:cNvPr>
              <p:cNvSpPr txBox="1"/>
              <p:nvPr/>
            </p:nvSpPr>
            <p:spPr>
              <a:xfrm>
                <a:off x="3637651" y="1371600"/>
                <a:ext cx="4421980" cy="723275"/>
              </a:xfrm>
              <a:prstGeom prst="rect">
                <a:avLst/>
              </a:prstGeom>
              <a:noFill/>
            </p:spPr>
            <p:txBody>
              <a:bodyPr wrap="none" rtlCol="0">
                <a:spAutoFit/>
              </a:bodyPr>
              <a:lstStyle/>
              <a:p>
                <a:pPr>
                  <a:spcAft>
                    <a:spcPts val="600"/>
                  </a:spcAft>
                </a:pPr>
                <a:r>
                  <a:rPr lang="en-US" dirty="0"/>
                  <a:t>Expected elastic signal </a:t>
                </a:r>
              </a:p>
              <a:p>
                <a:pPr>
                  <a:spcAft>
                    <a:spcPts val="600"/>
                  </a:spcAft>
                </a:pPr>
                <a:r>
                  <a:rPr lang="en-US" dirty="0"/>
                  <a:t>Simple toy simulation with bunch length </a:t>
                </a:r>
                <a14:m>
                  <m:oMath xmlns:m="http://schemas.openxmlformats.org/officeDocument/2006/math">
                    <m:r>
                      <a:rPr lang="en-US" i="1" dirty="0" smtClean="0">
                        <a:latin typeface="Cambria Math" panose="02040503050406030204" pitchFamily="18" charset="0"/>
                      </a:rPr>
                      <m:t>3 </m:t>
                    </m:r>
                    <m:r>
                      <m:rPr>
                        <m:nor/>
                      </m:rPr>
                      <a:rPr lang="en-US" i="0" dirty="0" smtClean="0">
                        <a:latin typeface="Cambria Math" panose="02040503050406030204" pitchFamily="18" charset="0"/>
                      </a:rPr>
                      <m:t>ns</m:t>
                    </m:r>
                  </m:oMath>
                </a14:m>
                <a:endParaRPr lang="en-US" dirty="0"/>
              </a:p>
            </p:txBody>
          </p:sp>
        </mc:Choice>
        <mc:Fallback xmlns="">
          <p:sp>
            <p:nvSpPr>
              <p:cNvPr id="8" name="TextBox 7">
                <a:extLst>
                  <a:ext uri="{FF2B5EF4-FFF2-40B4-BE49-F238E27FC236}">
                    <a16:creationId xmlns:a16="http://schemas.microsoft.com/office/drawing/2014/main" id="{7D8A1803-2426-ED01-F065-EC80A1BA0CCC}"/>
                  </a:ext>
                </a:extLst>
              </p:cNvPr>
              <p:cNvSpPr txBox="1">
                <a:spLocks noRot="1" noChangeAspect="1" noMove="1" noResize="1" noEditPoints="1" noAdjustHandles="1" noChangeArrowheads="1" noChangeShapeType="1" noTextEdit="1"/>
              </p:cNvSpPr>
              <p:nvPr/>
            </p:nvSpPr>
            <p:spPr>
              <a:xfrm>
                <a:off x="3637651" y="1371600"/>
                <a:ext cx="4421980" cy="723275"/>
              </a:xfrm>
              <a:prstGeom prst="rect">
                <a:avLst/>
              </a:prstGeom>
              <a:blipFill>
                <a:blip r:embed="rId4"/>
                <a:stretch>
                  <a:fillRect l="-1241" t="-4202" b="-12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0B449D2-65EB-75A5-ADD6-C9D912F43FA6}"/>
                  </a:ext>
                </a:extLst>
              </p:cNvPr>
              <p:cNvSpPr txBox="1"/>
              <p:nvPr/>
            </p:nvSpPr>
            <p:spPr>
              <a:xfrm>
                <a:off x="3637651" y="4078069"/>
                <a:ext cx="4594784" cy="723275"/>
              </a:xfrm>
              <a:prstGeom prst="rect">
                <a:avLst/>
              </a:prstGeom>
              <a:noFill/>
            </p:spPr>
            <p:txBody>
              <a:bodyPr wrap="none" rtlCol="0">
                <a:spAutoFit/>
              </a:bodyPr>
              <a:lstStyle/>
              <a:p>
                <a:pPr>
                  <a:spcAft>
                    <a:spcPts val="600"/>
                  </a:spcAft>
                </a:pPr>
                <a:r>
                  <a:rPr lang="en-US" dirty="0"/>
                  <a:t>Real measurement</a:t>
                </a:r>
              </a:p>
              <a:p>
                <a:pPr>
                  <a:spcAft>
                    <a:spcPts val="600"/>
                  </a:spcAft>
                </a:pPr>
                <a:r>
                  <a:rPr lang="en-US" dirty="0"/>
                  <a:t>Already includes some basic cuts (low </a:t>
                </a:r>
                <a14:m>
                  <m:oMath xmlns:m="http://schemas.openxmlformats.org/officeDocument/2006/math">
                    <m:r>
                      <a:rPr lang="en-US" i="1" dirty="0" smtClean="0">
                        <a:latin typeface="Cambria Math" panose="02040503050406030204" pitchFamily="18" charset="0"/>
                      </a:rPr>
                      <m:t>𝐸</m:t>
                    </m:r>
                  </m:oMath>
                </a14:m>
                <a:r>
                  <a:rPr lang="en-US" dirty="0"/>
                  <a:t>, low </a:t>
                </a:r>
                <a14:m>
                  <m:oMath xmlns:m="http://schemas.openxmlformats.org/officeDocument/2006/math">
                    <m:r>
                      <a:rPr lang="en-US" i="1" dirty="0" smtClean="0">
                        <a:latin typeface="Cambria Math" panose="02040503050406030204" pitchFamily="18" charset="0"/>
                      </a:rPr>
                      <m:t>𝑡</m:t>
                    </m:r>
                  </m:oMath>
                </a14:m>
                <a:r>
                  <a:rPr lang="en-US" dirty="0"/>
                  <a:t>)</a:t>
                </a:r>
              </a:p>
            </p:txBody>
          </p:sp>
        </mc:Choice>
        <mc:Fallback xmlns="">
          <p:sp>
            <p:nvSpPr>
              <p:cNvPr id="9" name="TextBox 8">
                <a:extLst>
                  <a:ext uri="{FF2B5EF4-FFF2-40B4-BE49-F238E27FC236}">
                    <a16:creationId xmlns:a16="http://schemas.microsoft.com/office/drawing/2014/main" id="{10B449D2-65EB-75A5-ADD6-C9D912F43FA6}"/>
                  </a:ext>
                </a:extLst>
              </p:cNvPr>
              <p:cNvSpPr txBox="1">
                <a:spLocks noRot="1" noChangeAspect="1" noMove="1" noResize="1" noEditPoints="1" noAdjustHandles="1" noChangeArrowheads="1" noChangeShapeType="1" noTextEdit="1"/>
              </p:cNvSpPr>
              <p:nvPr/>
            </p:nvSpPr>
            <p:spPr>
              <a:xfrm>
                <a:off x="3637651" y="4078069"/>
                <a:ext cx="4594784" cy="723275"/>
              </a:xfrm>
              <a:prstGeom prst="rect">
                <a:avLst/>
              </a:prstGeom>
              <a:blipFill>
                <a:blip r:embed="rId5"/>
                <a:stretch>
                  <a:fillRect l="-1195" t="-5042" r="-266" b="-12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E4FD2E7-88D9-8B81-D245-CF7D8051D532}"/>
                  </a:ext>
                </a:extLst>
              </p:cNvPr>
              <p:cNvSpPr/>
              <p:nvPr/>
            </p:nvSpPr>
            <p:spPr>
              <a:xfrm>
                <a:off x="3637651" y="2362200"/>
                <a:ext cx="2996846" cy="483466"/>
              </a:xfrm>
              <a:prstGeom prst="rect">
                <a:avLst/>
              </a:prstGeom>
            </p:spPr>
            <p:txBody>
              <a:bodyPr wrap="none">
                <a:spAutoFit/>
              </a:bodyPr>
              <a:lstStyle/>
              <a:p>
                <a:r>
                  <a:rPr lang="en-US" dirty="0">
                    <a:solidFill>
                      <a:srgbClr val="0070C0"/>
                    </a:solidFill>
                  </a:rPr>
                  <a:t>Non-relativistic: </a:t>
                </a:r>
                <a14:m>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a:rPr>
                          <m:t>𝑇</m:t>
                        </m:r>
                      </m:e>
                      <m:sub>
                        <m:r>
                          <a:rPr lang="en-US" i="1">
                            <a:solidFill>
                              <a:srgbClr val="0070C0"/>
                            </a:solidFill>
                            <a:latin typeface="Cambria Math"/>
                          </a:rPr>
                          <m:t>𝑘𝑖𝑛</m:t>
                        </m:r>
                      </m:sub>
                    </m:sSub>
                    <m:r>
                      <a:rPr lang="en-US" i="1">
                        <a:solidFill>
                          <a:srgbClr val="0070C0"/>
                        </a:solidFill>
                        <a:latin typeface="Cambria Math"/>
                      </a:rPr>
                      <m:t>=</m:t>
                    </m:r>
                    <m:f>
                      <m:fPr>
                        <m:ctrlPr>
                          <a:rPr lang="en-US" i="1">
                            <a:solidFill>
                              <a:srgbClr val="0070C0"/>
                            </a:solidFill>
                            <a:latin typeface="Cambria Math" panose="02040503050406030204" pitchFamily="18" charset="0"/>
                          </a:rPr>
                        </m:ctrlPr>
                      </m:fPr>
                      <m:num>
                        <m:r>
                          <a:rPr lang="en-US" i="1">
                            <a:solidFill>
                              <a:srgbClr val="0070C0"/>
                            </a:solidFill>
                            <a:latin typeface="Cambria Math"/>
                          </a:rPr>
                          <m:t>1</m:t>
                        </m:r>
                      </m:num>
                      <m:den>
                        <m:r>
                          <a:rPr lang="en-US" i="1">
                            <a:solidFill>
                              <a:srgbClr val="0070C0"/>
                            </a:solidFill>
                            <a:latin typeface="Cambria Math"/>
                          </a:rPr>
                          <m:t>2</m:t>
                        </m:r>
                      </m:den>
                    </m:f>
                    <m:r>
                      <a:rPr lang="en-US" i="1">
                        <a:solidFill>
                          <a:srgbClr val="0070C0"/>
                        </a:solidFill>
                        <a:latin typeface="Cambria Math"/>
                      </a:rPr>
                      <m:t>𝑚</m:t>
                    </m:r>
                    <m:sSup>
                      <m:sSupPr>
                        <m:ctrlPr>
                          <a:rPr lang="en-US" i="1">
                            <a:solidFill>
                              <a:srgbClr val="0070C0"/>
                            </a:solidFill>
                            <a:latin typeface="Cambria Math" panose="02040503050406030204" pitchFamily="18" charset="0"/>
                          </a:rPr>
                        </m:ctrlPr>
                      </m:sSupPr>
                      <m:e>
                        <m:r>
                          <a:rPr lang="en-US" i="1">
                            <a:solidFill>
                              <a:srgbClr val="0070C0"/>
                            </a:solidFill>
                            <a:latin typeface="Cambria Math"/>
                          </a:rPr>
                          <m:t>𝑣</m:t>
                        </m:r>
                      </m:e>
                      <m:sup>
                        <m:r>
                          <a:rPr lang="en-US" i="1">
                            <a:solidFill>
                              <a:srgbClr val="0070C0"/>
                            </a:solidFill>
                            <a:latin typeface="Cambria Math"/>
                          </a:rPr>
                          <m:t>2</m:t>
                        </m:r>
                      </m:sup>
                    </m:sSup>
                  </m:oMath>
                </a14:m>
                <a:endParaRPr lang="en-US" dirty="0">
                  <a:solidFill>
                    <a:srgbClr val="0070C0"/>
                  </a:solidFill>
                </a:endParaRPr>
              </a:p>
            </p:txBody>
          </p:sp>
        </mc:Choice>
        <mc:Fallback xmlns="">
          <p:sp>
            <p:nvSpPr>
              <p:cNvPr id="10" name="Rectangle 9">
                <a:extLst>
                  <a:ext uri="{FF2B5EF4-FFF2-40B4-BE49-F238E27FC236}">
                    <a16:creationId xmlns:a16="http://schemas.microsoft.com/office/drawing/2014/main" id="{AE4FD2E7-88D9-8B81-D245-CF7D8051D532}"/>
                  </a:ext>
                </a:extLst>
              </p:cNvPr>
              <p:cNvSpPr>
                <a:spLocks noRot="1" noChangeAspect="1" noMove="1" noResize="1" noEditPoints="1" noAdjustHandles="1" noChangeArrowheads="1" noChangeShapeType="1" noTextEdit="1"/>
              </p:cNvSpPr>
              <p:nvPr/>
            </p:nvSpPr>
            <p:spPr>
              <a:xfrm>
                <a:off x="3637651" y="2362200"/>
                <a:ext cx="2996846" cy="483466"/>
              </a:xfrm>
              <a:prstGeom prst="rect">
                <a:avLst/>
              </a:prstGeom>
              <a:blipFill>
                <a:blip r:embed="rId6"/>
                <a:stretch>
                  <a:fillRect l="-1833" b="-7595"/>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BF3D2C7-050D-2D14-A2D5-D9270EC9897B}"/>
              </a:ext>
            </a:extLst>
          </p:cNvPr>
          <p:cNvCxnSpPr>
            <a:cxnSpLocks/>
            <a:stCxn id="10" idx="3"/>
          </p:cNvCxnSpPr>
          <p:nvPr/>
        </p:nvCxnSpPr>
        <p:spPr>
          <a:xfrm>
            <a:off x="6634497" y="2603933"/>
            <a:ext cx="14401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0E9FB8C-8D73-6D42-832B-C943E23876CF}"/>
              </a:ext>
            </a:extLst>
          </p:cNvPr>
          <p:cNvSpPr txBox="1"/>
          <p:nvPr/>
        </p:nvSpPr>
        <p:spPr>
          <a:xfrm>
            <a:off x="8382000" y="2362200"/>
            <a:ext cx="3384557" cy="646331"/>
          </a:xfrm>
          <a:prstGeom prst="rect">
            <a:avLst/>
          </a:prstGeom>
          <a:noFill/>
        </p:spPr>
        <p:txBody>
          <a:bodyPr wrap="square" rtlCol="0">
            <a:spAutoFit/>
          </a:bodyPr>
          <a:lstStyle/>
          <a:p>
            <a:r>
              <a:rPr lang="en-US" dirty="0">
                <a:solidFill>
                  <a:srgbClr val="00B050"/>
                </a:solidFill>
              </a:rPr>
              <a:t>Time of flight is used for particle identification</a:t>
            </a:r>
          </a:p>
        </p:txBody>
      </p:sp>
    </p:spTree>
    <p:extLst>
      <p:ext uri="{BB962C8B-B14F-4D97-AF65-F5344CB8AC3E}">
        <p14:creationId xmlns:p14="http://schemas.microsoft.com/office/powerpoint/2010/main" val="454907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5ECB-77B8-5B10-D411-95B2B57A90E1}"/>
              </a:ext>
            </a:extLst>
          </p:cNvPr>
          <p:cNvSpPr>
            <a:spLocks noGrp="1"/>
          </p:cNvSpPr>
          <p:nvPr>
            <p:ph type="title"/>
          </p:nvPr>
        </p:nvSpPr>
        <p:spPr/>
        <p:txBody>
          <a:bodyPr/>
          <a:lstStyle/>
          <a:p>
            <a:r>
              <a:rPr lang="en-US" dirty="0"/>
              <a:t>Proton Recoil Measurement</a:t>
            </a:r>
          </a:p>
        </p:txBody>
      </p:sp>
      <p:sp>
        <p:nvSpPr>
          <p:cNvPr id="3" name="Slide Number Placeholder 2">
            <a:extLst>
              <a:ext uri="{FF2B5EF4-FFF2-40B4-BE49-F238E27FC236}">
                <a16:creationId xmlns:a16="http://schemas.microsoft.com/office/drawing/2014/main" id="{98FAB3ED-E58E-8F1B-622F-B2CBEEB25931}"/>
              </a:ext>
            </a:extLst>
          </p:cNvPr>
          <p:cNvSpPr>
            <a:spLocks noGrp="1"/>
          </p:cNvSpPr>
          <p:nvPr>
            <p:ph type="sldNum" sz="quarter" idx="10"/>
          </p:nvPr>
        </p:nvSpPr>
        <p:spPr/>
        <p:txBody>
          <a:bodyPr/>
          <a:lstStyle/>
          <a:p>
            <a:fld id="{DF69D58E-C59B-4BE3-83E0-B1C1287A8E5B}" type="slidenum">
              <a:rPr lang="en-US" smtClean="0"/>
              <a:pPr/>
              <a:t>45</a:t>
            </a:fld>
            <a:endParaRPr lang="en-US"/>
          </a:p>
        </p:txBody>
      </p:sp>
      <p:pic>
        <p:nvPicPr>
          <p:cNvPr id="4" name="Picture 3" descr="C:\Users\keyser\Documents\RHIC\Polarimeter\run15\figs\2015-09\kinematics_example.gif">
            <a:extLst>
              <a:ext uri="{FF2B5EF4-FFF2-40B4-BE49-F238E27FC236}">
                <a16:creationId xmlns:a16="http://schemas.microsoft.com/office/drawing/2014/main" id="{6CE6ECDB-99D1-7B05-0093-756894F9194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23"/>
          <a:stretch/>
        </p:blipFill>
        <p:spPr bwMode="auto">
          <a:xfrm>
            <a:off x="426865" y="4022954"/>
            <a:ext cx="2910695" cy="2286000"/>
          </a:xfrm>
          <a:prstGeom prst="rect">
            <a:avLst/>
          </a:prstGeom>
          <a:ln w="19050">
            <a:noFill/>
          </a:ln>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F31DAE-220A-5344-48DC-99A50CDBA9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7857" t="3833" b="50037"/>
          <a:stretch/>
        </p:blipFill>
        <p:spPr>
          <a:xfrm>
            <a:off x="457200" y="1219199"/>
            <a:ext cx="2880360" cy="2286001"/>
          </a:xfrm>
          <a:prstGeom prst="rect">
            <a:avLst/>
          </a:prstGeom>
        </p:spPr>
      </p:pic>
      <p:sp>
        <p:nvSpPr>
          <p:cNvPr id="11" name="TextBox 10">
            <a:extLst>
              <a:ext uri="{FF2B5EF4-FFF2-40B4-BE49-F238E27FC236}">
                <a16:creationId xmlns:a16="http://schemas.microsoft.com/office/drawing/2014/main" id="{821DF810-488A-F6CA-1465-03D5C64F8B9C}"/>
              </a:ext>
            </a:extLst>
          </p:cNvPr>
          <p:cNvSpPr txBox="1"/>
          <p:nvPr/>
        </p:nvSpPr>
        <p:spPr>
          <a:xfrm>
            <a:off x="8382000" y="2362200"/>
            <a:ext cx="3384557" cy="646331"/>
          </a:xfrm>
          <a:prstGeom prst="rect">
            <a:avLst/>
          </a:prstGeom>
          <a:noFill/>
        </p:spPr>
        <p:txBody>
          <a:bodyPr wrap="square" rtlCol="0">
            <a:spAutoFit/>
          </a:bodyPr>
          <a:lstStyle/>
          <a:p>
            <a:r>
              <a:rPr lang="en-US" dirty="0">
                <a:solidFill>
                  <a:srgbClr val="00B050"/>
                </a:solidFill>
              </a:rPr>
              <a:t>Time of flight is used for particle identification</a:t>
            </a:r>
          </a:p>
        </p:txBody>
      </p:sp>
      <p:pic>
        <p:nvPicPr>
          <p:cNvPr id="12" name="Picture 11">
            <a:extLst>
              <a:ext uri="{FF2B5EF4-FFF2-40B4-BE49-F238E27FC236}">
                <a16:creationId xmlns:a16="http://schemas.microsoft.com/office/drawing/2014/main" id="{8799C88F-6C9B-BC3D-BDEB-34EBFB715F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5200" y="1066800"/>
            <a:ext cx="4298957" cy="2468880"/>
          </a:xfrm>
          <a:prstGeom prst="rect">
            <a:avLst/>
          </a:prstGeom>
        </p:spPr>
      </p:pic>
      <p:sp>
        <p:nvSpPr>
          <p:cNvPr id="15" name="TextBox 14">
            <a:extLst>
              <a:ext uri="{FF2B5EF4-FFF2-40B4-BE49-F238E27FC236}">
                <a16:creationId xmlns:a16="http://schemas.microsoft.com/office/drawing/2014/main" id="{C4C14CCC-49EB-DE3C-CCAB-CDDB3C261070}"/>
              </a:ext>
            </a:extLst>
          </p:cNvPr>
          <p:cNvSpPr txBox="1"/>
          <p:nvPr/>
        </p:nvSpPr>
        <p:spPr>
          <a:xfrm>
            <a:off x="8382000" y="3849469"/>
            <a:ext cx="3384557" cy="646331"/>
          </a:xfrm>
          <a:prstGeom prst="rect">
            <a:avLst/>
          </a:prstGeom>
          <a:noFill/>
        </p:spPr>
        <p:txBody>
          <a:bodyPr wrap="square" rtlCol="0">
            <a:spAutoFit/>
          </a:bodyPr>
          <a:lstStyle/>
          <a:p>
            <a:r>
              <a:rPr lang="en-US" dirty="0">
                <a:solidFill>
                  <a:srgbClr val="00B050"/>
                </a:solidFill>
              </a:rPr>
              <a:t>Recoil angle is used for kinematic correlation in elastic scattering</a:t>
            </a:r>
          </a:p>
        </p:txBody>
      </p:sp>
      <p:pic>
        <p:nvPicPr>
          <p:cNvPr id="20" name="Picture 19">
            <a:extLst>
              <a:ext uri="{FF2B5EF4-FFF2-40B4-BE49-F238E27FC236}">
                <a16:creationId xmlns:a16="http://schemas.microsoft.com/office/drawing/2014/main" id="{3281F478-AA22-79EF-634C-FF6BB5747CF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0409" b="66149"/>
          <a:stretch/>
        </p:blipFill>
        <p:spPr>
          <a:xfrm>
            <a:off x="3418613" y="4465952"/>
            <a:ext cx="8468587" cy="1858648"/>
          </a:xfrm>
          <a:prstGeom prst="rect">
            <a:avLst/>
          </a:prstGeom>
        </p:spPr>
      </p:pic>
    </p:spTree>
    <p:extLst>
      <p:ext uri="{BB962C8B-B14F-4D97-AF65-F5344CB8AC3E}">
        <p14:creationId xmlns:p14="http://schemas.microsoft.com/office/powerpoint/2010/main" val="1655816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9E5D-351C-4A69-13C9-8760517FB7FB}"/>
              </a:ext>
            </a:extLst>
          </p:cNvPr>
          <p:cNvSpPr>
            <a:spLocks noGrp="1"/>
          </p:cNvSpPr>
          <p:nvPr>
            <p:ph type="title"/>
          </p:nvPr>
        </p:nvSpPr>
        <p:spPr/>
        <p:txBody>
          <a:bodyPr/>
          <a:lstStyle/>
          <a:p>
            <a:r>
              <a:rPr lang="en-US" dirty="0"/>
              <a:t>Absolute Beam Polarization</a:t>
            </a:r>
          </a:p>
        </p:txBody>
      </p:sp>
      <p:sp>
        <p:nvSpPr>
          <p:cNvPr id="3" name="Slide Number Placeholder 2">
            <a:extLst>
              <a:ext uri="{FF2B5EF4-FFF2-40B4-BE49-F238E27FC236}">
                <a16:creationId xmlns:a16="http://schemas.microsoft.com/office/drawing/2014/main" id="{80390863-0973-E3FF-33F2-776925CF3DE4}"/>
              </a:ext>
            </a:extLst>
          </p:cNvPr>
          <p:cNvSpPr>
            <a:spLocks noGrp="1"/>
          </p:cNvSpPr>
          <p:nvPr>
            <p:ph type="sldNum" sz="quarter" idx="10"/>
          </p:nvPr>
        </p:nvSpPr>
        <p:spPr/>
        <p:txBody>
          <a:bodyPr/>
          <a:lstStyle/>
          <a:p>
            <a:fld id="{DF69D58E-C59B-4BE3-83E0-B1C1287A8E5B}" type="slidenum">
              <a:rPr lang="en-US" smtClean="0"/>
              <a:pPr/>
              <a:t>46</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66CB12D-DE3B-FD04-6288-59A54545EC98}"/>
                  </a:ext>
                </a:extLst>
              </p:cNvPr>
              <p:cNvSpPr txBox="1"/>
              <p:nvPr/>
            </p:nvSpPr>
            <p:spPr>
              <a:xfrm>
                <a:off x="1078837" y="2286000"/>
                <a:ext cx="3391441" cy="921727"/>
              </a:xfrm>
              <a:prstGeom prst="rect">
                <a:avLst/>
              </a:prstGeom>
              <a:noFill/>
              <a:ln>
                <a:noFill/>
              </a:ln>
            </p:spPr>
            <p:txBody>
              <a:bodyPr wrap="none" tIns="91440" bIns="91440" rtlCol="0">
                <a:spAutoFit/>
              </a:bodyPr>
              <a:lstStyle/>
              <a:p>
                <a:pPr/>
                <a14:m>
                  <m:oMathPara xmlns:m="http://schemas.openxmlformats.org/officeDocument/2006/math">
                    <m:oMathParaPr>
                      <m:jc m:val="center"/>
                    </m:oMathParaPr>
                    <m:oMath xmlns:m="http://schemas.openxmlformats.org/officeDocument/2006/math">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rPr>
                            <m:t>𝑃</m:t>
                          </m:r>
                        </m:e>
                        <m:sub>
                          <m:r>
                            <a:rPr lang="en-US" sz="2400" b="0" i="1" smtClean="0">
                              <a:solidFill>
                                <a:schemeClr val="accent1">
                                  <a:lumMod val="75000"/>
                                </a:schemeClr>
                              </a:solidFill>
                              <a:latin typeface="Cambria Math"/>
                            </a:rPr>
                            <m:t>𝐵𝑒𝑎𝑚</m:t>
                          </m:r>
                        </m:sub>
                      </m:sSub>
                      <m:r>
                        <a:rPr lang="en-US" sz="2400" b="0" i="1" smtClean="0">
                          <a:solidFill>
                            <a:schemeClr val="accent1">
                              <a:lumMod val="75000"/>
                            </a:schemeClr>
                          </a:solidFill>
                          <a:latin typeface="Cambria Math"/>
                        </a:rPr>
                        <m:t>=</m:t>
                      </m:r>
                      <m:f>
                        <m:fPr>
                          <m:ctrlPr>
                            <a:rPr lang="en-US" sz="2400" b="0" i="1" smtClean="0">
                              <a:solidFill>
                                <a:schemeClr val="accent1">
                                  <a:lumMod val="75000"/>
                                </a:schemeClr>
                              </a:solidFill>
                              <a:latin typeface="Cambria Math" panose="02040503050406030204" pitchFamily="18" charset="0"/>
                            </a:rPr>
                          </m:ctrlPr>
                        </m:fPr>
                        <m:num>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ea typeface="Cambria Math"/>
                                </a:rPr>
                                <m:t>𝜀</m:t>
                              </m:r>
                            </m:e>
                            <m:sub>
                              <m:r>
                                <a:rPr lang="en-US" sz="2400" b="0" i="1" smtClean="0">
                                  <a:solidFill>
                                    <a:schemeClr val="accent1">
                                      <a:lumMod val="75000"/>
                                    </a:schemeClr>
                                  </a:solidFill>
                                  <a:latin typeface="Cambria Math"/>
                                </a:rPr>
                                <m:t>𝐵𝑒𝑎𝑚</m:t>
                              </m:r>
                            </m:sub>
                          </m:sSub>
                        </m:num>
                        <m:den>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ea typeface="Cambria Math"/>
                                </a:rPr>
                                <m:t>𝜀</m:t>
                              </m:r>
                            </m:e>
                            <m:sub>
                              <m:r>
                                <a:rPr lang="en-US" sz="2400" b="0" i="1" smtClean="0">
                                  <a:solidFill>
                                    <a:schemeClr val="accent1">
                                      <a:lumMod val="75000"/>
                                    </a:schemeClr>
                                  </a:solidFill>
                                  <a:latin typeface="Cambria Math"/>
                                </a:rPr>
                                <m:t>𝑇𝑎𝑟𝑔𝑒𝑡</m:t>
                              </m:r>
                            </m:sub>
                          </m:sSub>
                        </m:den>
                      </m:f>
                      <m:sSub>
                        <m:sSubPr>
                          <m:ctrlPr>
                            <a:rPr lang="en-US" sz="2400" b="0" i="1" smtClean="0">
                              <a:solidFill>
                                <a:schemeClr val="accent1">
                                  <a:lumMod val="75000"/>
                                </a:schemeClr>
                              </a:solidFill>
                              <a:latin typeface="Cambria Math" panose="02040503050406030204" pitchFamily="18" charset="0"/>
                            </a:rPr>
                          </m:ctrlPr>
                        </m:sSubPr>
                        <m:e>
                          <m:r>
                            <a:rPr lang="en-US" sz="2400" b="0" i="1" smtClean="0">
                              <a:solidFill>
                                <a:schemeClr val="accent1">
                                  <a:lumMod val="75000"/>
                                </a:schemeClr>
                              </a:solidFill>
                              <a:latin typeface="Cambria Math"/>
                            </a:rPr>
                            <m:t>𝑃</m:t>
                          </m:r>
                        </m:e>
                        <m:sub>
                          <m:r>
                            <a:rPr lang="en-US" sz="2400" b="0" i="1" smtClean="0">
                              <a:solidFill>
                                <a:schemeClr val="accent1">
                                  <a:lumMod val="75000"/>
                                </a:schemeClr>
                              </a:solidFill>
                              <a:latin typeface="Cambria Math"/>
                            </a:rPr>
                            <m:t>𝑇𝑎𝑟𝑔𝑒𝑡</m:t>
                          </m:r>
                        </m:sub>
                      </m:sSub>
                    </m:oMath>
                  </m:oMathPara>
                </a14:m>
                <a:endParaRPr lang="en-US" sz="2400" dirty="0">
                  <a:solidFill>
                    <a:schemeClr val="accent1">
                      <a:lumMod val="75000"/>
                    </a:schemeClr>
                  </a:solidFill>
                </a:endParaRPr>
              </a:p>
            </p:txBody>
          </p:sp>
        </mc:Choice>
        <mc:Fallback xmlns="">
          <p:sp>
            <p:nvSpPr>
              <p:cNvPr id="4" name="TextBox 3">
                <a:extLst>
                  <a:ext uri="{FF2B5EF4-FFF2-40B4-BE49-F238E27FC236}">
                    <a16:creationId xmlns:a16="http://schemas.microsoft.com/office/drawing/2014/main" id="{966CB12D-DE3B-FD04-6288-59A54545EC98}"/>
                  </a:ext>
                </a:extLst>
              </p:cNvPr>
              <p:cNvSpPr txBox="1">
                <a:spLocks noRot="1" noChangeAspect="1" noMove="1" noResize="1" noEditPoints="1" noAdjustHandles="1" noChangeArrowheads="1" noChangeShapeType="1" noTextEdit="1"/>
              </p:cNvSpPr>
              <p:nvPr/>
            </p:nvSpPr>
            <p:spPr>
              <a:xfrm>
                <a:off x="1078837" y="2286000"/>
                <a:ext cx="3391441" cy="921727"/>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FF41BB-5014-6FD0-842B-CD1963EE572C}"/>
                  </a:ext>
                </a:extLst>
              </p:cNvPr>
              <p:cNvSpPr txBox="1"/>
              <p:nvPr/>
            </p:nvSpPr>
            <p:spPr>
              <a:xfrm>
                <a:off x="922319" y="3529756"/>
                <a:ext cx="3704476" cy="3252044"/>
              </a:xfrm>
              <a:prstGeom prst="rect">
                <a:avLst/>
              </a:prstGeom>
              <a:noFill/>
            </p:spPr>
            <p:txBody>
              <a:bodyPr wrap="none" rtlCol="0">
                <a:spAutoFit/>
              </a:bodyPr>
              <a:lstStyle/>
              <a:p>
                <a:pPr algn="ctr">
                  <a:spcAft>
                    <a:spcPts val="600"/>
                  </a:spcAft>
                </a:pPr>
                <a:r>
                  <a:rPr lang="en-US" sz="2000" dirty="0">
                    <a:solidFill>
                      <a:schemeClr val="accent3">
                        <a:lumMod val="75000"/>
                      </a:schemeClr>
                    </a:solidFill>
                  </a:rPr>
                  <a:t>❶</a:t>
                </a:r>
              </a:p>
              <a:p>
                <a:pPr algn="ctr">
                  <a:spcAft>
                    <a:spcPts val="600"/>
                  </a:spcAft>
                </a:pPr>
                <a:r>
                  <a:rPr lang="en-US" dirty="0">
                    <a:solidFill>
                      <a:schemeClr val="accent3">
                        <a:lumMod val="75000"/>
                      </a:schemeClr>
                    </a:solidFill>
                  </a:rPr>
                  <a:t>Polarization independent background</a:t>
                </a:r>
              </a:p>
              <a:p>
                <a:pPr algn="ctr">
                  <a:spcAft>
                    <a:spcPts val="600"/>
                  </a:spcAft>
                </a:pPr>
                <a14:m>
                  <m:oMath xmlns:m="http://schemas.openxmlformats.org/officeDocument/2006/math">
                    <m:r>
                      <a:rPr lang="en-US" sz="2000" i="1">
                        <a:solidFill>
                          <a:schemeClr val="accent3">
                            <a:lumMod val="75000"/>
                          </a:schemeClr>
                        </a:solidFill>
                        <a:latin typeface="Cambria Math"/>
                        <a:ea typeface="Cambria Math"/>
                      </a:rPr>
                      <m:t>𝜀</m:t>
                    </m:r>
                    <m:r>
                      <a:rPr lang="en-US" sz="2000" i="1">
                        <a:solidFill>
                          <a:schemeClr val="accent3">
                            <a:lumMod val="75000"/>
                          </a:schemeClr>
                        </a:solidFill>
                        <a:latin typeface="Cambria Math"/>
                        <a:ea typeface="Cambria Math"/>
                      </a:rPr>
                      <m:t>=</m:t>
                    </m:r>
                    <m:f>
                      <m:fPr>
                        <m:ctrlPr>
                          <a:rPr lang="en-US" sz="2000" i="1">
                            <a:solidFill>
                              <a:schemeClr val="accent3">
                                <a:lumMod val="75000"/>
                              </a:schemeClr>
                            </a:solidFill>
                            <a:latin typeface="Cambria Math" panose="02040503050406030204" pitchFamily="18" charset="0"/>
                            <a:ea typeface="Cambria Math"/>
                          </a:rPr>
                        </m:ctrlPr>
                      </m:fPr>
                      <m:num>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m:t>
                        </m:r>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num>
                      <m:den>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m:t>
                        </m:r>
                        <m:sSup>
                          <m:sSupPr>
                            <m:ctrlPr>
                              <a:rPr lang="en-US" sz="2000" i="1">
                                <a:solidFill>
                                  <a:schemeClr val="accent3">
                                    <a:lumMod val="75000"/>
                                  </a:schemeClr>
                                </a:solidFill>
                                <a:latin typeface="Cambria Math" panose="02040503050406030204" pitchFamily="18" charset="0"/>
                                <a:ea typeface="Cambria Math"/>
                              </a:rPr>
                            </m:ctrlPr>
                          </m:sSupPr>
                          <m:e>
                            <m:r>
                              <a:rPr lang="en-US" sz="2000" i="1">
                                <a:solidFill>
                                  <a:schemeClr val="accent3">
                                    <a:lumMod val="75000"/>
                                  </a:schemeClr>
                                </a:solidFill>
                                <a:latin typeface="Cambria Math"/>
                                <a:ea typeface="Cambria Math"/>
                              </a:rPr>
                              <m:t>𝑁</m:t>
                            </m:r>
                          </m:e>
                          <m:sup>
                            <m:r>
                              <a:rPr lang="en-US" sz="2000" i="1">
                                <a:solidFill>
                                  <a:schemeClr val="accent3">
                                    <a:lumMod val="75000"/>
                                  </a:schemeClr>
                                </a:solidFill>
                                <a:latin typeface="Cambria Math"/>
                                <a:ea typeface="Cambria Math"/>
                              </a:rPr>
                              <m:t>↓</m:t>
                            </m:r>
                          </m:sup>
                        </m:sSup>
                        <m:r>
                          <a:rPr lang="en-US" sz="2000" i="1">
                            <a:solidFill>
                              <a:schemeClr val="accent3">
                                <a:lumMod val="75000"/>
                              </a:schemeClr>
                            </a:solidFill>
                            <a:latin typeface="Cambria Math"/>
                            <a:ea typeface="Cambria Math"/>
                          </a:rPr>
                          <m:t>+2∙</m:t>
                        </m:r>
                        <m:sSub>
                          <m:sSubPr>
                            <m:ctrlPr>
                              <a:rPr lang="en-US" sz="2000" i="1">
                                <a:solidFill>
                                  <a:schemeClr val="accent3">
                                    <a:lumMod val="75000"/>
                                  </a:schemeClr>
                                </a:solidFill>
                                <a:latin typeface="Cambria Math" panose="02040503050406030204" pitchFamily="18" charset="0"/>
                                <a:ea typeface="Cambria Math"/>
                              </a:rPr>
                            </m:ctrlPr>
                          </m:sSub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𝑏𝑔</m:t>
                            </m:r>
                          </m:sub>
                        </m:sSub>
                      </m:den>
                    </m:f>
                  </m:oMath>
                </a14:m>
                <a:r>
                  <a:rPr lang="en-US" sz="2000" dirty="0">
                    <a:solidFill>
                      <a:schemeClr val="accent3">
                        <a:lumMod val="75000"/>
                      </a:schemeClr>
                    </a:solidFill>
                  </a:rPr>
                  <a:t>  ⇒  </a:t>
                </a:r>
                <a14:m>
                  <m:oMath xmlns:m="http://schemas.openxmlformats.org/officeDocument/2006/math">
                    <m:f>
                      <m:fPr>
                        <m:ctrlPr>
                          <a:rPr lang="en-US" sz="2000" i="1">
                            <a:solidFill>
                              <a:schemeClr val="accent3">
                                <a:lumMod val="75000"/>
                              </a:schemeClr>
                            </a:solidFill>
                            <a:latin typeface="Cambria Math" panose="02040503050406030204" pitchFamily="18" charset="0"/>
                          </a:rPr>
                        </m:ctrlPr>
                      </m:fPr>
                      <m:num>
                        <m:sSub>
                          <m:sSubPr>
                            <m:ctrlPr>
                              <a:rPr lang="en-US" sz="2000" i="1">
                                <a:solidFill>
                                  <a:schemeClr val="accent3">
                                    <a:lumMod val="75000"/>
                                  </a:schemeClr>
                                </a:solidFill>
                                <a:latin typeface="Cambria Math" panose="02040503050406030204" pitchFamily="18" charset="0"/>
                              </a:rPr>
                            </m:ctrlPr>
                          </m:sSubPr>
                          <m:e>
                            <m:r>
                              <a:rPr lang="en-US" sz="2000" i="1">
                                <a:solidFill>
                                  <a:schemeClr val="accent3">
                                    <a:lumMod val="75000"/>
                                  </a:schemeClr>
                                </a:solidFill>
                                <a:latin typeface="Cambria Math"/>
                                <a:ea typeface="Cambria Math"/>
                              </a:rPr>
                              <m:t>𝜀</m:t>
                            </m:r>
                          </m:e>
                          <m:sub>
                            <m:r>
                              <a:rPr lang="en-US" sz="2000" i="1">
                                <a:solidFill>
                                  <a:schemeClr val="accent3">
                                    <a:lumMod val="75000"/>
                                  </a:schemeClr>
                                </a:solidFill>
                                <a:latin typeface="Cambria Math"/>
                              </a:rPr>
                              <m:t>𝐵</m:t>
                            </m:r>
                          </m:sub>
                        </m:sSub>
                      </m:num>
                      <m:den>
                        <m:sSub>
                          <m:sSubPr>
                            <m:ctrlPr>
                              <a:rPr lang="en-US" sz="2000" i="1">
                                <a:solidFill>
                                  <a:schemeClr val="accent3">
                                    <a:lumMod val="75000"/>
                                  </a:schemeClr>
                                </a:solidFill>
                                <a:latin typeface="Cambria Math" panose="02040503050406030204" pitchFamily="18" charset="0"/>
                              </a:rPr>
                            </m:ctrlPr>
                          </m:sSubPr>
                          <m:e>
                            <m:r>
                              <a:rPr lang="en-US" sz="2000" i="1">
                                <a:solidFill>
                                  <a:schemeClr val="accent3">
                                    <a:lumMod val="75000"/>
                                  </a:schemeClr>
                                </a:solidFill>
                                <a:latin typeface="Cambria Math"/>
                                <a:ea typeface="Cambria Math"/>
                              </a:rPr>
                              <m:t>𝜀</m:t>
                            </m:r>
                          </m:e>
                          <m:sub>
                            <m:r>
                              <a:rPr lang="en-US" sz="2000" i="1">
                                <a:solidFill>
                                  <a:schemeClr val="accent3">
                                    <a:lumMod val="75000"/>
                                  </a:schemeClr>
                                </a:solidFill>
                                <a:latin typeface="Cambria Math"/>
                              </a:rPr>
                              <m:t>𝑇</m:t>
                            </m:r>
                          </m:sub>
                        </m:sSub>
                      </m:den>
                    </m:f>
                    <m:r>
                      <a:rPr lang="en-US" sz="2000" i="1">
                        <a:solidFill>
                          <a:schemeClr val="accent3">
                            <a:lumMod val="75000"/>
                          </a:schemeClr>
                        </a:solidFill>
                        <a:latin typeface="Cambria Math"/>
                        <a:ea typeface="Cambria Math"/>
                      </a:rPr>
                      <m:t>=</m:t>
                    </m:r>
                    <m:f>
                      <m:fPr>
                        <m:ctrlPr>
                          <a:rPr lang="en-US" sz="2000" i="1">
                            <a:solidFill>
                              <a:schemeClr val="accent3">
                                <a:lumMod val="75000"/>
                              </a:schemeClr>
                            </a:solidFill>
                            <a:latin typeface="Cambria Math" panose="02040503050406030204" pitchFamily="18" charset="0"/>
                            <a:ea typeface="Cambria Math"/>
                          </a:rPr>
                        </m:ctrlPr>
                      </m:fPr>
                      <m:num>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𝐵</m:t>
                            </m:r>
                          </m:sub>
                          <m:sup>
                            <m:r>
                              <a:rPr lang="en-US" sz="2000" i="1">
                                <a:solidFill>
                                  <a:schemeClr val="accent3">
                                    <a:lumMod val="75000"/>
                                  </a:schemeClr>
                                </a:solidFill>
                                <a:latin typeface="Cambria Math"/>
                                <a:ea typeface="Cambria Math"/>
                              </a:rPr>
                              <m:t>↑</m:t>
                            </m:r>
                          </m:sup>
                        </m:sSubSup>
                        <m:r>
                          <a:rPr lang="en-US" sz="2000" i="1">
                            <a:solidFill>
                              <a:schemeClr val="accent3">
                                <a:lumMod val="75000"/>
                              </a:schemeClr>
                            </a:solidFill>
                            <a:latin typeface="Cambria Math"/>
                            <a:ea typeface="Cambria Math"/>
                          </a:rPr>
                          <m:t>−</m:t>
                        </m:r>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𝐵</m:t>
                            </m:r>
                          </m:sub>
                          <m:sup>
                            <m:r>
                              <a:rPr lang="en-US" sz="2000" i="1">
                                <a:solidFill>
                                  <a:schemeClr val="accent3">
                                    <a:lumMod val="75000"/>
                                  </a:schemeClr>
                                </a:solidFill>
                                <a:latin typeface="Cambria Math"/>
                                <a:ea typeface="Cambria Math"/>
                              </a:rPr>
                              <m:t>↓</m:t>
                            </m:r>
                          </m:sup>
                        </m:sSubSup>
                      </m:num>
                      <m:den>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𝑇</m:t>
                            </m:r>
                          </m:sub>
                          <m:sup>
                            <m:r>
                              <a:rPr lang="en-US" sz="2000" i="1">
                                <a:solidFill>
                                  <a:schemeClr val="accent3">
                                    <a:lumMod val="75000"/>
                                  </a:schemeClr>
                                </a:solidFill>
                                <a:latin typeface="Cambria Math"/>
                                <a:ea typeface="Cambria Math"/>
                              </a:rPr>
                              <m:t>↑</m:t>
                            </m:r>
                          </m:sup>
                        </m:sSubSup>
                        <m:r>
                          <a:rPr lang="en-US" sz="2000" i="1">
                            <a:solidFill>
                              <a:schemeClr val="accent3">
                                <a:lumMod val="75000"/>
                              </a:schemeClr>
                            </a:solidFill>
                            <a:latin typeface="Cambria Math"/>
                            <a:ea typeface="Cambria Math"/>
                          </a:rPr>
                          <m:t>−</m:t>
                        </m:r>
                        <m:sSubSup>
                          <m:sSubSupPr>
                            <m:ctrlPr>
                              <a:rPr lang="en-US" sz="2000" i="1">
                                <a:solidFill>
                                  <a:schemeClr val="accent3">
                                    <a:lumMod val="75000"/>
                                  </a:schemeClr>
                                </a:solidFill>
                                <a:latin typeface="Cambria Math" panose="02040503050406030204" pitchFamily="18" charset="0"/>
                                <a:ea typeface="Cambria Math"/>
                              </a:rPr>
                            </m:ctrlPr>
                          </m:sSubSupPr>
                          <m:e>
                            <m:r>
                              <a:rPr lang="en-US" sz="2000" i="1">
                                <a:solidFill>
                                  <a:schemeClr val="accent3">
                                    <a:lumMod val="75000"/>
                                  </a:schemeClr>
                                </a:solidFill>
                                <a:latin typeface="Cambria Math"/>
                                <a:ea typeface="Cambria Math"/>
                              </a:rPr>
                              <m:t>𝑁</m:t>
                            </m:r>
                          </m:e>
                          <m:sub>
                            <m:r>
                              <a:rPr lang="en-US" sz="2000" i="1">
                                <a:solidFill>
                                  <a:schemeClr val="accent3">
                                    <a:lumMod val="75000"/>
                                  </a:schemeClr>
                                </a:solidFill>
                                <a:latin typeface="Cambria Math"/>
                                <a:ea typeface="Cambria Math"/>
                              </a:rPr>
                              <m:t>𝑇</m:t>
                            </m:r>
                          </m:sub>
                          <m:sup>
                            <m:r>
                              <a:rPr lang="en-US" sz="2000" i="1">
                                <a:solidFill>
                                  <a:schemeClr val="accent3">
                                    <a:lumMod val="75000"/>
                                  </a:schemeClr>
                                </a:solidFill>
                                <a:latin typeface="Cambria Math"/>
                                <a:ea typeface="Cambria Math"/>
                              </a:rPr>
                              <m:t>↓</m:t>
                            </m:r>
                          </m:sup>
                        </m:sSubSup>
                      </m:den>
                    </m:f>
                  </m:oMath>
                </a14:m>
                <a:endParaRPr lang="en-US" sz="2000" dirty="0">
                  <a:solidFill>
                    <a:schemeClr val="accent3">
                      <a:lumMod val="75000"/>
                    </a:schemeClr>
                  </a:solidFill>
                </a:endParaRPr>
              </a:p>
              <a:p>
                <a:pPr algn="ctr">
                  <a:spcBef>
                    <a:spcPts val="1200"/>
                  </a:spcBef>
                  <a:spcAft>
                    <a:spcPts val="600"/>
                  </a:spcAft>
                </a:pPr>
                <a:r>
                  <a:rPr lang="en-US" sz="2000" dirty="0">
                    <a:solidFill>
                      <a:schemeClr val="accent2">
                        <a:lumMod val="75000"/>
                      </a:schemeClr>
                    </a:solidFill>
                  </a:rPr>
                  <a:t>❷</a:t>
                </a:r>
              </a:p>
              <a:p>
                <a:pPr algn="ctr">
                  <a:spcAft>
                    <a:spcPts val="600"/>
                  </a:spcAft>
                </a:pPr>
                <a:r>
                  <a:rPr lang="en-US" dirty="0">
                    <a:solidFill>
                      <a:schemeClr val="accent2">
                        <a:lumMod val="75000"/>
                      </a:schemeClr>
                    </a:solidFill>
                  </a:rPr>
                  <a:t>Polarization dependent background</a:t>
                </a:r>
              </a:p>
              <a:p>
                <a:pPr algn="ctr">
                  <a:spcAft>
                    <a:spcPts val="600"/>
                  </a:spcAft>
                </a:pPr>
                <a14:m>
                  <m:oMathPara xmlns:m="http://schemas.openxmlformats.org/officeDocument/2006/math">
                    <m:oMathParaPr>
                      <m:jc m:val="centerGroup"/>
                    </m:oMathParaPr>
                    <m:oMath xmlns:m="http://schemas.openxmlformats.org/officeDocument/2006/math">
                      <m:r>
                        <a:rPr lang="en-US" sz="2000" i="1">
                          <a:solidFill>
                            <a:schemeClr val="accent2">
                              <a:lumMod val="75000"/>
                            </a:schemeClr>
                          </a:solidFill>
                          <a:latin typeface="Cambria Math"/>
                          <a:ea typeface="Cambria Math"/>
                        </a:rPr>
                        <m:t>𝜀</m:t>
                      </m:r>
                      <m:r>
                        <a:rPr lang="en-US" sz="2000" i="1">
                          <a:solidFill>
                            <a:schemeClr val="accent2">
                              <a:lumMod val="75000"/>
                            </a:schemeClr>
                          </a:solidFill>
                          <a:latin typeface="Cambria Math"/>
                        </a:rPr>
                        <m:t>=</m:t>
                      </m:r>
                      <m:f>
                        <m:fPr>
                          <m:ctrlPr>
                            <a:rPr lang="en-US" sz="2000" i="1">
                              <a:solidFill>
                                <a:schemeClr val="accent2">
                                  <a:lumMod val="75000"/>
                                </a:schemeClr>
                              </a:solidFill>
                              <a:latin typeface="Cambria Math" panose="02040503050406030204" pitchFamily="18" charset="0"/>
                            </a:rPr>
                          </m:ctrlPr>
                        </m:fPr>
                        <m:num>
                          <m:sSub>
                            <m:sSubPr>
                              <m:ctrlPr>
                                <a:rPr lang="en-US" sz="2000" i="1">
                                  <a:solidFill>
                                    <a:schemeClr val="accent2">
                                      <a:lumMod val="75000"/>
                                    </a:schemeClr>
                                  </a:solidFill>
                                  <a:latin typeface="Cambria Math" panose="02040503050406030204" pitchFamily="18" charset="0"/>
                                  <a:ea typeface="Cambria Math"/>
                                </a:rPr>
                              </m:ctrlPr>
                            </m:sSubPr>
                            <m:e>
                              <m:r>
                                <a:rPr lang="en-US" sz="2000" i="1">
                                  <a:solidFill>
                                    <a:schemeClr val="accent2">
                                      <a:lumMod val="75000"/>
                                    </a:schemeClr>
                                  </a:solidFill>
                                  <a:latin typeface="Cambria Math"/>
                                  <a:ea typeface="Cambria Math"/>
                                </a:rPr>
                                <m:t>𝜀</m:t>
                              </m:r>
                            </m:e>
                            <m:sub>
                              <m:r>
                                <a:rPr lang="en-US" sz="2000" i="1">
                                  <a:solidFill>
                                    <a:schemeClr val="accent2">
                                      <a:lumMod val="75000"/>
                                    </a:schemeClr>
                                  </a:solidFill>
                                  <a:latin typeface="Cambria Math"/>
                                  <a:ea typeface="Cambria Math"/>
                                </a:rPr>
                                <m:t>𝑖𝑛𝑐</m:t>
                              </m:r>
                            </m:sub>
                          </m:sSub>
                          <m:r>
                            <a:rPr lang="en-US" sz="2000" i="1">
                              <a:solidFill>
                                <a:schemeClr val="accent2">
                                  <a:lumMod val="75000"/>
                                </a:schemeClr>
                              </a:solidFill>
                              <a:latin typeface="Cambria Math"/>
                            </a:rPr>
                            <m:t>−</m:t>
                          </m:r>
                          <m:r>
                            <a:rPr lang="en-US" sz="2000" i="1">
                              <a:solidFill>
                                <a:schemeClr val="accent2">
                                  <a:lumMod val="75000"/>
                                </a:schemeClr>
                              </a:solidFill>
                              <a:latin typeface="Cambria Math"/>
                            </a:rPr>
                            <m:t>𝑟</m:t>
                          </m:r>
                          <m:r>
                            <a:rPr lang="en-US" sz="2000" i="1">
                              <a:solidFill>
                                <a:schemeClr val="accent2">
                                  <a:lumMod val="75000"/>
                                </a:schemeClr>
                              </a:solidFill>
                              <a:latin typeface="Cambria Math"/>
                              <a:ea typeface="Cambria Math"/>
                            </a:rPr>
                            <m:t>∙</m:t>
                          </m:r>
                          <m:sSub>
                            <m:sSubPr>
                              <m:ctrlPr>
                                <a:rPr lang="en-US" sz="2000" i="1">
                                  <a:solidFill>
                                    <a:schemeClr val="accent2">
                                      <a:lumMod val="75000"/>
                                    </a:schemeClr>
                                  </a:solidFill>
                                  <a:latin typeface="Cambria Math" panose="02040503050406030204" pitchFamily="18" charset="0"/>
                                  <a:ea typeface="Cambria Math"/>
                                </a:rPr>
                              </m:ctrlPr>
                            </m:sSubPr>
                            <m:e>
                              <m:r>
                                <a:rPr lang="en-US" sz="2000" i="1">
                                  <a:solidFill>
                                    <a:schemeClr val="accent2">
                                      <a:lumMod val="75000"/>
                                    </a:schemeClr>
                                  </a:solidFill>
                                  <a:latin typeface="Cambria Math"/>
                                  <a:ea typeface="Cambria Math"/>
                                </a:rPr>
                                <m:t>𝜀</m:t>
                              </m:r>
                            </m:e>
                            <m:sub>
                              <m:r>
                                <a:rPr lang="en-US" sz="2000" i="1">
                                  <a:solidFill>
                                    <a:schemeClr val="accent2">
                                      <a:lumMod val="75000"/>
                                    </a:schemeClr>
                                  </a:solidFill>
                                  <a:latin typeface="Cambria Math"/>
                                  <a:ea typeface="Cambria Math"/>
                                </a:rPr>
                                <m:t>𝑏𝑔</m:t>
                              </m:r>
                            </m:sub>
                          </m:sSub>
                        </m:num>
                        <m:den>
                          <m:r>
                            <a:rPr lang="en-US" sz="2000" i="1">
                              <a:solidFill>
                                <a:schemeClr val="accent2">
                                  <a:lumMod val="75000"/>
                                </a:schemeClr>
                              </a:solidFill>
                              <a:latin typeface="Cambria Math"/>
                            </a:rPr>
                            <m:t>1−</m:t>
                          </m:r>
                          <m:r>
                            <a:rPr lang="en-US" sz="2000" i="1">
                              <a:solidFill>
                                <a:schemeClr val="accent2">
                                  <a:lumMod val="75000"/>
                                </a:schemeClr>
                              </a:solidFill>
                              <a:latin typeface="Cambria Math"/>
                            </a:rPr>
                            <m:t>𝑟</m:t>
                          </m:r>
                        </m:den>
                      </m:f>
                    </m:oMath>
                  </m:oMathPara>
                </a14:m>
                <a:endParaRPr lang="en-US" sz="2000" dirty="0">
                  <a:solidFill>
                    <a:schemeClr val="accent2">
                      <a:lumMod val="75000"/>
                    </a:schemeClr>
                  </a:solidFill>
                </a:endParaRPr>
              </a:p>
              <a:p>
                <a:pPr algn="ctr">
                  <a:spcAft>
                    <a:spcPts val="600"/>
                  </a:spcAft>
                </a:pPr>
                <a:r>
                  <a:rPr lang="en-US" sz="1600" dirty="0">
                    <a:solidFill>
                      <a:schemeClr val="accent2">
                        <a:lumMod val="75000"/>
                      </a:schemeClr>
                    </a:solidFill>
                  </a:rPr>
                  <a:t>background fraction </a:t>
                </a:r>
                <a14:m>
                  <m:oMath xmlns:m="http://schemas.openxmlformats.org/officeDocument/2006/math">
                    <m:r>
                      <a:rPr lang="en-US" sz="1600" i="1">
                        <a:solidFill>
                          <a:schemeClr val="accent2">
                            <a:lumMod val="75000"/>
                          </a:schemeClr>
                        </a:solidFill>
                        <a:latin typeface="Cambria Math"/>
                      </a:rPr>
                      <m:t>𝑟</m:t>
                    </m:r>
                    <m:r>
                      <a:rPr lang="en-US" sz="1600" i="1">
                        <a:solidFill>
                          <a:schemeClr val="accent2">
                            <a:lumMod val="75000"/>
                          </a:schemeClr>
                        </a:solidFill>
                        <a:latin typeface="Cambria Math"/>
                      </a:rPr>
                      <m:t>=</m:t>
                    </m:r>
                    <m:sSub>
                      <m:sSubPr>
                        <m:ctrlPr>
                          <a:rPr lang="en-US" sz="1600" i="1">
                            <a:solidFill>
                              <a:schemeClr val="accent2">
                                <a:lumMod val="75000"/>
                              </a:schemeClr>
                            </a:solidFill>
                            <a:latin typeface="Cambria Math" panose="02040503050406030204" pitchFamily="18" charset="0"/>
                          </a:rPr>
                        </m:ctrlPr>
                      </m:sSubPr>
                      <m:e>
                        <m:r>
                          <a:rPr lang="en-US" sz="1600" i="1">
                            <a:solidFill>
                              <a:schemeClr val="accent2">
                                <a:lumMod val="75000"/>
                              </a:schemeClr>
                            </a:solidFill>
                            <a:latin typeface="Cambria Math"/>
                          </a:rPr>
                          <m:t>𝑁</m:t>
                        </m:r>
                      </m:e>
                      <m:sub>
                        <m:r>
                          <a:rPr lang="en-US" sz="1600" i="1">
                            <a:solidFill>
                              <a:schemeClr val="accent2">
                                <a:lumMod val="75000"/>
                              </a:schemeClr>
                            </a:solidFill>
                            <a:latin typeface="Cambria Math"/>
                          </a:rPr>
                          <m:t>𝑏𝑔</m:t>
                        </m:r>
                      </m:sub>
                    </m:sSub>
                    <m:r>
                      <a:rPr lang="en-US" sz="1600" i="1">
                        <a:solidFill>
                          <a:schemeClr val="accent2">
                            <a:lumMod val="75000"/>
                          </a:schemeClr>
                        </a:solidFill>
                        <a:latin typeface="Cambria Math"/>
                      </a:rPr>
                      <m:t>/</m:t>
                    </m:r>
                    <m:r>
                      <a:rPr lang="en-US" sz="1600" i="1">
                        <a:solidFill>
                          <a:schemeClr val="accent2">
                            <a:lumMod val="75000"/>
                          </a:schemeClr>
                        </a:solidFill>
                        <a:latin typeface="Cambria Math"/>
                      </a:rPr>
                      <m:t>𝑁</m:t>
                    </m:r>
                  </m:oMath>
                </a14:m>
                <a:endParaRPr lang="en-US" sz="1600" dirty="0">
                  <a:solidFill>
                    <a:schemeClr val="accent2">
                      <a:lumMod val="75000"/>
                    </a:schemeClr>
                  </a:solidFill>
                </a:endParaRPr>
              </a:p>
            </p:txBody>
          </p:sp>
        </mc:Choice>
        <mc:Fallback xmlns="">
          <p:sp>
            <p:nvSpPr>
              <p:cNvPr id="5" name="TextBox 4">
                <a:extLst>
                  <a:ext uri="{FF2B5EF4-FFF2-40B4-BE49-F238E27FC236}">
                    <a16:creationId xmlns:a16="http://schemas.microsoft.com/office/drawing/2014/main" id="{95FF41BB-5014-6FD0-842B-CD1963EE572C}"/>
                  </a:ext>
                </a:extLst>
              </p:cNvPr>
              <p:cNvSpPr txBox="1">
                <a:spLocks noRot="1" noChangeAspect="1" noMove="1" noResize="1" noEditPoints="1" noAdjustHandles="1" noChangeArrowheads="1" noChangeShapeType="1" noTextEdit="1"/>
              </p:cNvSpPr>
              <p:nvPr/>
            </p:nvSpPr>
            <p:spPr>
              <a:xfrm>
                <a:off x="922319" y="3529756"/>
                <a:ext cx="3704476" cy="3252044"/>
              </a:xfrm>
              <a:prstGeom prst="rect">
                <a:avLst/>
              </a:prstGeom>
              <a:blipFill>
                <a:blip r:embed="rId3"/>
                <a:stretch>
                  <a:fillRect l="-987" t="-936" r="-987" b="-9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4A7530-C66A-673F-3768-626B93B9F1DC}"/>
                  </a:ext>
                </a:extLst>
              </p:cNvPr>
              <p:cNvSpPr txBox="1"/>
              <p:nvPr/>
            </p:nvSpPr>
            <p:spPr>
              <a:xfrm>
                <a:off x="1915817" y="1471136"/>
                <a:ext cx="1792798" cy="738664"/>
              </a:xfrm>
              <a:prstGeom prst="rect">
                <a:avLst/>
              </a:prstGeom>
              <a:solidFill>
                <a:schemeClr val="accent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wrap="none" lIns="182880" tIns="182880" rIns="182880" bIns="18288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bg1"/>
                          </a:solidFill>
                          <a:latin typeface="Cambria Math"/>
                          <a:ea typeface="Cambria Math"/>
                        </a:rPr>
                        <m:t>𝜀</m:t>
                      </m:r>
                      <m:r>
                        <a:rPr lang="en-US" sz="2400" b="0" i="1" smtClean="0">
                          <a:solidFill>
                            <a:schemeClr val="bg1"/>
                          </a:solidFill>
                          <a:latin typeface="Cambria Math"/>
                          <a:ea typeface="Cambria Math"/>
                        </a:rPr>
                        <m:t>=</m:t>
                      </m:r>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a:rPr>
                            <m:t>𝐴</m:t>
                          </m:r>
                        </m:e>
                        <m:sub>
                          <m:r>
                            <a:rPr lang="en-US" sz="2400" b="0" i="1" smtClean="0">
                              <a:solidFill>
                                <a:schemeClr val="bg1"/>
                              </a:solidFill>
                              <a:latin typeface="Cambria Math"/>
                            </a:rPr>
                            <m:t>𝑁</m:t>
                          </m:r>
                        </m:sub>
                      </m:sSub>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𝑃</m:t>
                      </m:r>
                    </m:oMath>
                  </m:oMathPara>
                </a14:m>
                <a:endParaRPr lang="en-US" sz="2400" dirty="0">
                  <a:solidFill>
                    <a:schemeClr val="bg1"/>
                  </a:solidFill>
                </a:endParaRPr>
              </a:p>
            </p:txBody>
          </p:sp>
        </mc:Choice>
        <mc:Fallback xmlns="">
          <p:sp>
            <p:nvSpPr>
              <p:cNvPr id="6" name="TextBox 5">
                <a:extLst>
                  <a:ext uri="{FF2B5EF4-FFF2-40B4-BE49-F238E27FC236}">
                    <a16:creationId xmlns:a16="http://schemas.microsoft.com/office/drawing/2014/main" id="{0B4A7530-C66A-673F-3768-626B93B9F1DC}"/>
                  </a:ext>
                </a:extLst>
              </p:cNvPr>
              <p:cNvSpPr txBox="1">
                <a:spLocks noRot="1" noChangeAspect="1" noMove="1" noResize="1" noEditPoints="1" noAdjustHandles="1" noChangeArrowheads="1" noChangeShapeType="1" noTextEdit="1"/>
              </p:cNvSpPr>
              <p:nvPr/>
            </p:nvSpPr>
            <p:spPr>
              <a:xfrm>
                <a:off x="1915817" y="1471136"/>
                <a:ext cx="1792798" cy="738664"/>
              </a:xfrm>
              <a:prstGeom prst="rect">
                <a:avLst/>
              </a:prstGeom>
              <a:blipFill>
                <a:blip r:embed="rId4"/>
                <a:stretch>
                  <a:fillRect/>
                </a:stretch>
              </a:blipFill>
              <a:ln>
                <a:noFill/>
              </a:ln>
              <a:effectLst/>
            </p:spPr>
            <p:txBody>
              <a:bodyPr/>
              <a:lstStyle/>
              <a:p>
                <a:r>
                  <a:rPr lang="en-US">
                    <a:noFill/>
                  </a:rPr>
                  <a:t> </a:t>
                </a:r>
              </a:p>
            </p:txBody>
          </p:sp>
        </mc:Fallback>
      </mc:AlternateContent>
      <p:grpSp>
        <p:nvGrpSpPr>
          <p:cNvPr id="7" name="Group 6">
            <a:extLst>
              <a:ext uri="{FF2B5EF4-FFF2-40B4-BE49-F238E27FC236}">
                <a16:creationId xmlns:a16="http://schemas.microsoft.com/office/drawing/2014/main" id="{4DA7A985-93D8-51B4-012A-1DDED90BC2CE}"/>
              </a:ext>
            </a:extLst>
          </p:cNvPr>
          <p:cNvGrpSpPr>
            <a:grpSpLocks noChangeAspect="1"/>
          </p:cNvGrpSpPr>
          <p:nvPr/>
        </p:nvGrpSpPr>
        <p:grpSpPr>
          <a:xfrm>
            <a:off x="6868883" y="2895600"/>
            <a:ext cx="4332517" cy="3657600"/>
            <a:chOff x="152400" y="1693864"/>
            <a:chExt cx="5394960" cy="4554536"/>
          </a:xfrm>
        </p:grpSpPr>
        <p:pic>
          <p:nvPicPr>
            <p:cNvPr id="8" name="Picture 7">
              <a:extLst>
                <a:ext uri="{FF2B5EF4-FFF2-40B4-BE49-F238E27FC236}">
                  <a16:creationId xmlns:a16="http://schemas.microsoft.com/office/drawing/2014/main" id="{E4915E17-F95F-A8A2-293F-8A0B707400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235" r="9348"/>
            <a:stretch/>
          </p:blipFill>
          <p:spPr>
            <a:xfrm>
              <a:off x="152400" y="1693864"/>
              <a:ext cx="5394960" cy="4554536"/>
            </a:xfrm>
            <a:prstGeom prst="rect">
              <a:avLst/>
            </a:prstGeom>
          </p:spPr>
        </p:pic>
        <p:sp>
          <p:nvSpPr>
            <p:cNvPr id="9" name="TextBox 8">
              <a:extLst>
                <a:ext uri="{FF2B5EF4-FFF2-40B4-BE49-F238E27FC236}">
                  <a16:creationId xmlns:a16="http://schemas.microsoft.com/office/drawing/2014/main" id="{D8CCA754-02F9-2460-A6AE-68354FE76DC7}"/>
                </a:ext>
              </a:extLst>
            </p:cNvPr>
            <p:cNvSpPr txBox="1"/>
            <p:nvPr/>
          </p:nvSpPr>
          <p:spPr>
            <a:xfrm rot="5400000">
              <a:off x="4529891" y="2570694"/>
              <a:ext cx="1457393" cy="421576"/>
            </a:xfrm>
            <a:prstGeom prst="rect">
              <a:avLst/>
            </a:prstGeom>
            <a:noFill/>
          </p:spPr>
          <p:txBody>
            <a:bodyPr wrap="none" rtlCol="0">
              <a:spAutoFit/>
            </a:bodyPr>
            <a:lstStyle/>
            <a:p>
              <a:r>
                <a:rPr lang="en-US" sz="1600" dirty="0">
                  <a:solidFill>
                    <a:srgbClr val="0070C0"/>
                  </a:solidFill>
                </a:rPr>
                <a:t>Background</a:t>
              </a:r>
            </a:p>
          </p:txBody>
        </p:sp>
        <p:sp>
          <p:nvSpPr>
            <p:cNvPr id="10" name="TextBox 9">
              <a:extLst>
                <a:ext uri="{FF2B5EF4-FFF2-40B4-BE49-F238E27FC236}">
                  <a16:creationId xmlns:a16="http://schemas.microsoft.com/office/drawing/2014/main" id="{9F5F8F89-FF6B-06A6-D0C3-D33D8D7DDED4}"/>
                </a:ext>
              </a:extLst>
            </p:cNvPr>
            <p:cNvSpPr txBox="1"/>
            <p:nvPr/>
          </p:nvSpPr>
          <p:spPr>
            <a:xfrm rot="5400000">
              <a:off x="2884970" y="4856695"/>
              <a:ext cx="1457393" cy="421576"/>
            </a:xfrm>
            <a:prstGeom prst="rect">
              <a:avLst/>
            </a:prstGeom>
            <a:noFill/>
          </p:spPr>
          <p:txBody>
            <a:bodyPr wrap="none" rtlCol="0">
              <a:spAutoFit/>
            </a:bodyPr>
            <a:lstStyle/>
            <a:p>
              <a:r>
                <a:rPr lang="en-US" sz="1600" dirty="0">
                  <a:solidFill>
                    <a:schemeClr val="accent6">
                      <a:lumMod val="75000"/>
                    </a:schemeClr>
                  </a:solidFill>
                </a:rPr>
                <a:t>Background</a:t>
              </a:r>
            </a:p>
          </p:txBody>
        </p:sp>
        <p:sp>
          <p:nvSpPr>
            <p:cNvPr id="11" name="TextBox 10">
              <a:extLst>
                <a:ext uri="{FF2B5EF4-FFF2-40B4-BE49-F238E27FC236}">
                  <a16:creationId xmlns:a16="http://schemas.microsoft.com/office/drawing/2014/main" id="{F8D54D20-0E7F-4738-58A7-06FB7847B00B}"/>
                </a:ext>
              </a:extLst>
            </p:cNvPr>
            <p:cNvSpPr txBox="1"/>
            <p:nvPr/>
          </p:nvSpPr>
          <p:spPr>
            <a:xfrm rot="5400000">
              <a:off x="3106458" y="2749608"/>
              <a:ext cx="1014419" cy="421576"/>
            </a:xfrm>
            <a:prstGeom prst="rect">
              <a:avLst/>
            </a:prstGeom>
            <a:noFill/>
          </p:spPr>
          <p:txBody>
            <a:bodyPr wrap="none" rtlCol="0">
              <a:spAutoFit/>
            </a:bodyPr>
            <a:lstStyle/>
            <a:p>
              <a:r>
                <a:rPr lang="en-US" sz="1600" b="1" dirty="0">
                  <a:solidFill>
                    <a:schemeClr val="bg1"/>
                  </a:solidFill>
                </a:rPr>
                <a:t>SIGNAL</a:t>
              </a:r>
            </a:p>
          </p:txBody>
        </p:sp>
        <p:sp>
          <p:nvSpPr>
            <p:cNvPr id="12" name="TextBox 11">
              <a:extLst>
                <a:ext uri="{FF2B5EF4-FFF2-40B4-BE49-F238E27FC236}">
                  <a16:creationId xmlns:a16="http://schemas.microsoft.com/office/drawing/2014/main" id="{7F56F3D9-FC45-39B5-84E7-95AA6788A5E7}"/>
                </a:ext>
              </a:extLst>
            </p:cNvPr>
            <p:cNvSpPr txBox="1"/>
            <p:nvPr/>
          </p:nvSpPr>
          <p:spPr>
            <a:xfrm rot="5400000">
              <a:off x="4751378" y="4982216"/>
              <a:ext cx="1014419" cy="421576"/>
            </a:xfrm>
            <a:prstGeom prst="rect">
              <a:avLst/>
            </a:prstGeom>
            <a:noFill/>
          </p:spPr>
          <p:txBody>
            <a:bodyPr wrap="none" rtlCol="0">
              <a:spAutoFit/>
            </a:bodyPr>
            <a:lstStyle/>
            <a:p>
              <a:r>
                <a:rPr lang="en-US" sz="1600" b="1" dirty="0">
                  <a:solidFill>
                    <a:schemeClr val="bg1"/>
                  </a:solidFill>
                </a:rPr>
                <a:t>SIGNAL</a:t>
              </a:r>
            </a:p>
          </p:txBody>
        </p:sp>
        <p:sp>
          <p:nvSpPr>
            <p:cNvPr id="13" name="TextBox 12">
              <a:extLst>
                <a:ext uri="{FF2B5EF4-FFF2-40B4-BE49-F238E27FC236}">
                  <a16:creationId xmlns:a16="http://schemas.microsoft.com/office/drawing/2014/main" id="{950881F0-0750-4287-31F6-423D2C14C05E}"/>
                </a:ext>
              </a:extLst>
            </p:cNvPr>
            <p:cNvSpPr txBox="1"/>
            <p:nvPr/>
          </p:nvSpPr>
          <p:spPr>
            <a:xfrm>
              <a:off x="1371600" y="2724090"/>
              <a:ext cx="1263291" cy="459902"/>
            </a:xfrm>
            <a:prstGeom prst="rect">
              <a:avLst/>
            </a:prstGeom>
            <a:noFill/>
          </p:spPr>
          <p:txBody>
            <a:bodyPr wrap="none" rtlCol="0">
              <a:spAutoFit/>
            </a:bodyPr>
            <a:lstStyle/>
            <a:p>
              <a:r>
                <a:rPr lang="en-US" b="1" dirty="0">
                  <a:solidFill>
                    <a:srgbClr val="002060"/>
                  </a:solidFill>
                </a:rPr>
                <a:t>Inclusive</a:t>
              </a:r>
            </a:p>
          </p:txBody>
        </p:sp>
        <p:sp>
          <p:nvSpPr>
            <p:cNvPr id="14" name="TextBox 13">
              <a:extLst>
                <a:ext uri="{FF2B5EF4-FFF2-40B4-BE49-F238E27FC236}">
                  <a16:creationId xmlns:a16="http://schemas.microsoft.com/office/drawing/2014/main" id="{2FEB266F-E25E-5D1E-D2D4-93ABE138BE27}"/>
                </a:ext>
              </a:extLst>
            </p:cNvPr>
            <p:cNvSpPr txBox="1"/>
            <p:nvPr/>
          </p:nvSpPr>
          <p:spPr>
            <a:xfrm>
              <a:off x="1371600" y="5029200"/>
              <a:ext cx="1263291" cy="459902"/>
            </a:xfrm>
            <a:prstGeom prst="rect">
              <a:avLst/>
            </a:prstGeom>
            <a:noFill/>
          </p:spPr>
          <p:txBody>
            <a:bodyPr wrap="none" rtlCol="0">
              <a:spAutoFit/>
            </a:bodyPr>
            <a:lstStyle/>
            <a:p>
              <a:r>
                <a:rPr lang="en-US" b="1" dirty="0">
                  <a:solidFill>
                    <a:srgbClr val="002060"/>
                  </a:solidFill>
                </a:rPr>
                <a:t>Inclusive</a:t>
              </a:r>
            </a:p>
          </p:txBody>
        </p:sp>
      </p:grpSp>
      <p:grpSp>
        <p:nvGrpSpPr>
          <p:cNvPr id="15" name="Group 14">
            <a:extLst>
              <a:ext uri="{FF2B5EF4-FFF2-40B4-BE49-F238E27FC236}">
                <a16:creationId xmlns:a16="http://schemas.microsoft.com/office/drawing/2014/main" id="{B4A75B06-E0A6-9716-B14C-A9564461713B}"/>
              </a:ext>
            </a:extLst>
          </p:cNvPr>
          <p:cNvGrpSpPr/>
          <p:nvPr/>
        </p:nvGrpSpPr>
        <p:grpSpPr>
          <a:xfrm rot="16200000">
            <a:off x="8412070" y="476387"/>
            <a:ext cx="1409426" cy="3124199"/>
            <a:chOff x="838201" y="2362200"/>
            <a:chExt cx="1409426" cy="3124199"/>
          </a:xfrm>
        </p:grpSpPr>
        <p:grpSp>
          <p:nvGrpSpPr>
            <p:cNvPr id="16" name="Group 15">
              <a:extLst>
                <a:ext uri="{FF2B5EF4-FFF2-40B4-BE49-F238E27FC236}">
                  <a16:creationId xmlns:a16="http://schemas.microsoft.com/office/drawing/2014/main" id="{BD4EF985-2135-D4DA-EF89-C5AAD8AC2994}"/>
                </a:ext>
              </a:extLst>
            </p:cNvPr>
            <p:cNvGrpSpPr/>
            <p:nvPr/>
          </p:nvGrpSpPr>
          <p:grpSpPr>
            <a:xfrm rot="5400000">
              <a:off x="304253" y="3390627"/>
              <a:ext cx="2743747" cy="1143000"/>
              <a:chOff x="304253" y="2057401"/>
              <a:chExt cx="2743747" cy="1143000"/>
            </a:xfrm>
          </p:grpSpPr>
          <p:sp>
            <p:nvSpPr>
              <p:cNvPr id="21" name="Left Arrow 57">
                <a:extLst>
                  <a:ext uri="{FF2B5EF4-FFF2-40B4-BE49-F238E27FC236}">
                    <a16:creationId xmlns:a16="http://schemas.microsoft.com/office/drawing/2014/main" id="{D4A2DF62-08FA-2E95-4775-217B1FFA2CDB}"/>
                  </a:ext>
                </a:extLst>
              </p:cNvPr>
              <p:cNvSpPr/>
              <p:nvPr/>
            </p:nvSpPr>
            <p:spPr>
              <a:xfrm rot="16200000">
                <a:off x="1196340" y="2080261"/>
                <a:ext cx="960120" cy="914400"/>
              </a:xfrm>
              <a:prstGeom prst="leftArrow">
                <a:avLst>
                  <a:gd name="adj1" fmla="val 50000"/>
                  <a:gd name="adj2" fmla="val 68269"/>
                </a:avLst>
              </a:prstGeom>
              <a:solidFill>
                <a:srgbClr val="FFDCDC"/>
              </a:solid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AAC81A-2B7F-FC13-2A54-FDC006648CC4}"/>
                  </a:ext>
                </a:extLst>
              </p:cNvPr>
              <p:cNvSpPr/>
              <p:nvPr/>
            </p:nvSpPr>
            <p:spPr>
              <a:xfrm>
                <a:off x="18288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78119EF7-2A99-2337-9F7C-76D4BA4CE617}"/>
                  </a:ext>
                </a:extLst>
              </p:cNvPr>
              <p:cNvSpPr/>
              <p:nvPr/>
            </p:nvSpPr>
            <p:spPr>
              <a:xfrm>
                <a:off x="19812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67539736-2551-5497-8766-28D01372284F}"/>
                  </a:ext>
                </a:extLst>
              </p:cNvPr>
              <p:cNvSpPr/>
              <p:nvPr/>
            </p:nvSpPr>
            <p:spPr>
              <a:xfrm>
                <a:off x="21336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0CAE2043-D984-82E8-8509-E8E88C285473}"/>
                  </a:ext>
                </a:extLst>
              </p:cNvPr>
              <p:cNvSpPr/>
              <p:nvPr/>
            </p:nvSpPr>
            <p:spPr>
              <a:xfrm>
                <a:off x="22860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15D52AD4-4B8D-A1C0-DCC8-202740AAF588}"/>
                  </a:ext>
                </a:extLst>
              </p:cNvPr>
              <p:cNvSpPr/>
              <p:nvPr/>
            </p:nvSpPr>
            <p:spPr>
              <a:xfrm>
                <a:off x="24384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3558F29D-5542-8B61-80C0-E85E453910B5}"/>
                  </a:ext>
                </a:extLst>
              </p:cNvPr>
              <p:cNvSpPr/>
              <p:nvPr/>
            </p:nvSpPr>
            <p:spPr>
              <a:xfrm>
                <a:off x="25908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BF348403-2658-0772-A004-74E5693CB82B}"/>
                  </a:ext>
                </a:extLst>
              </p:cNvPr>
              <p:cNvSpPr/>
              <p:nvPr/>
            </p:nvSpPr>
            <p:spPr>
              <a:xfrm>
                <a:off x="27432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BCF20F52-CE1C-36E6-FB30-A2DEC08360B4}"/>
                  </a:ext>
                </a:extLst>
              </p:cNvPr>
              <p:cNvSpPr/>
              <p:nvPr/>
            </p:nvSpPr>
            <p:spPr>
              <a:xfrm>
                <a:off x="2895600" y="2834641"/>
                <a:ext cx="152400" cy="365760"/>
              </a:xfrm>
              <a:prstGeom prst="rect">
                <a:avLst/>
              </a:prstGeom>
              <a:solidFill>
                <a:srgbClr val="CCECFF"/>
              </a:solidFill>
              <a:ln>
                <a:solidFill>
                  <a:srgbClr val="0070C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50597B72-3668-8B51-C49E-171B90B19A74}"/>
                  </a:ext>
                </a:extLst>
              </p:cNvPr>
              <p:cNvSpPr/>
              <p:nvPr/>
            </p:nvSpPr>
            <p:spPr>
              <a:xfrm>
                <a:off x="3042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60B407F3-B0E3-6573-1E2F-0403A10A690F}"/>
                  </a:ext>
                </a:extLst>
              </p:cNvPr>
              <p:cNvSpPr/>
              <p:nvPr/>
            </p:nvSpPr>
            <p:spPr>
              <a:xfrm>
                <a:off x="4566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628B3E71-E725-BE9B-A018-76AC5CDDD745}"/>
                  </a:ext>
                </a:extLst>
              </p:cNvPr>
              <p:cNvSpPr/>
              <p:nvPr/>
            </p:nvSpPr>
            <p:spPr>
              <a:xfrm>
                <a:off x="6090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299CBC48-1B62-9ECB-D7DA-CA707D57514B}"/>
                  </a:ext>
                </a:extLst>
              </p:cNvPr>
              <p:cNvSpPr/>
              <p:nvPr/>
            </p:nvSpPr>
            <p:spPr>
              <a:xfrm>
                <a:off x="7614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72B1C4ED-A8AB-318D-B692-EC8B8D500E71}"/>
                  </a:ext>
                </a:extLst>
              </p:cNvPr>
              <p:cNvSpPr/>
              <p:nvPr/>
            </p:nvSpPr>
            <p:spPr>
              <a:xfrm>
                <a:off x="9138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205D5E90-C0DF-1494-4E7A-8028216FF9AA}"/>
                  </a:ext>
                </a:extLst>
              </p:cNvPr>
              <p:cNvSpPr/>
              <p:nvPr/>
            </p:nvSpPr>
            <p:spPr>
              <a:xfrm>
                <a:off x="10662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527EF9E6-62C9-08BC-0DDD-11237A49F4DC}"/>
                  </a:ext>
                </a:extLst>
              </p:cNvPr>
              <p:cNvSpPr/>
              <p:nvPr/>
            </p:nvSpPr>
            <p:spPr>
              <a:xfrm>
                <a:off x="1219200"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7E857EF3-42EA-8F3C-9B9B-9C2DDC1F896D}"/>
                  </a:ext>
                </a:extLst>
              </p:cNvPr>
              <p:cNvSpPr/>
              <p:nvPr/>
            </p:nvSpPr>
            <p:spPr>
              <a:xfrm>
                <a:off x="1371053" y="2834641"/>
                <a:ext cx="152400" cy="365760"/>
              </a:xfrm>
              <a:prstGeom prst="rect">
                <a:avLst/>
              </a:prstGeom>
              <a:solidFill>
                <a:srgbClr val="FFFF99"/>
              </a:solidFill>
              <a:ln>
                <a:solidFill>
                  <a:srgbClr val="FFC000"/>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E4775043-DB1A-A5DB-DB8A-33549126D210}"/>
                  </a:ext>
                </a:extLst>
              </p:cNvPr>
              <p:cNvCxnSpPr/>
              <p:nvPr/>
            </p:nvCxnSpPr>
            <p:spPr>
              <a:xfrm>
                <a:off x="381000" y="2541245"/>
                <a:ext cx="1295947" cy="0"/>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0984325-7457-3542-3727-BD50236EAFA2}"/>
                  </a:ext>
                </a:extLst>
              </p:cNvPr>
              <p:cNvCxnSpPr/>
              <p:nvPr/>
            </p:nvCxnSpPr>
            <p:spPr>
              <a:xfrm flipH="1">
                <a:off x="1676400" y="2541245"/>
                <a:ext cx="1295947" cy="0"/>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B0971AC-FA58-2600-3D8E-A07BF62E4DD5}"/>
                </a:ext>
              </a:extLst>
            </p:cNvPr>
            <p:cNvSpPr txBox="1"/>
            <p:nvPr/>
          </p:nvSpPr>
          <p:spPr>
            <a:xfrm rot="5400000">
              <a:off x="1578835" y="4898166"/>
              <a:ext cx="716863" cy="369332"/>
            </a:xfrm>
            <a:prstGeom prst="rect">
              <a:avLst/>
            </a:prstGeom>
            <a:noFill/>
          </p:spPr>
          <p:txBody>
            <a:bodyPr wrap="none" rtlCol="0">
              <a:spAutoFit/>
            </a:bodyPr>
            <a:lstStyle/>
            <a:p>
              <a:r>
                <a:rPr lang="en-US" dirty="0">
                  <a:solidFill>
                    <a:srgbClr val="FFC000"/>
                  </a:solidFill>
                </a:rPr>
                <a:t>beam</a:t>
              </a:r>
            </a:p>
          </p:txBody>
        </p:sp>
        <p:sp>
          <p:nvSpPr>
            <p:cNvPr id="18" name="TextBox 17">
              <a:extLst>
                <a:ext uri="{FF2B5EF4-FFF2-40B4-BE49-F238E27FC236}">
                  <a16:creationId xmlns:a16="http://schemas.microsoft.com/office/drawing/2014/main" id="{2EB72B3F-6236-BA57-2CCE-02365F572EC1}"/>
                </a:ext>
              </a:extLst>
            </p:cNvPr>
            <p:cNvSpPr txBox="1"/>
            <p:nvPr/>
          </p:nvSpPr>
          <p:spPr>
            <a:xfrm rot="5400000">
              <a:off x="1578835" y="2612166"/>
              <a:ext cx="716863" cy="369332"/>
            </a:xfrm>
            <a:prstGeom prst="rect">
              <a:avLst/>
            </a:prstGeom>
            <a:noFill/>
          </p:spPr>
          <p:txBody>
            <a:bodyPr wrap="none" rtlCol="0">
              <a:spAutoFit/>
            </a:bodyPr>
            <a:lstStyle/>
            <a:p>
              <a:r>
                <a:rPr lang="en-US" dirty="0">
                  <a:solidFill>
                    <a:schemeClr val="accent5">
                      <a:lumMod val="75000"/>
                    </a:schemeClr>
                  </a:solidFill>
                </a:rPr>
                <a:t>beam</a:t>
              </a:r>
            </a:p>
          </p:txBody>
        </p:sp>
        <p:sp>
          <p:nvSpPr>
            <p:cNvPr id="19" name="TextBox 18">
              <a:extLst>
                <a:ext uri="{FF2B5EF4-FFF2-40B4-BE49-F238E27FC236}">
                  <a16:creationId xmlns:a16="http://schemas.microsoft.com/office/drawing/2014/main" id="{36802D29-60CA-9CCD-D2FC-E302F73C2833}"/>
                </a:ext>
              </a:extLst>
            </p:cNvPr>
            <p:cNvSpPr txBox="1"/>
            <p:nvPr/>
          </p:nvSpPr>
          <p:spPr>
            <a:xfrm rot="5400000">
              <a:off x="530360" y="4809227"/>
              <a:ext cx="985013" cy="369332"/>
            </a:xfrm>
            <a:prstGeom prst="rect">
              <a:avLst/>
            </a:prstGeom>
            <a:noFill/>
          </p:spPr>
          <p:txBody>
            <a:bodyPr wrap="none" rtlCol="0">
              <a:spAutoFit/>
            </a:bodyPr>
            <a:lstStyle/>
            <a:p>
              <a:r>
                <a:rPr lang="en-US" dirty="0">
                  <a:solidFill>
                    <a:schemeClr val="accent5">
                      <a:lumMod val="75000"/>
                    </a:schemeClr>
                  </a:solidFill>
                </a:rPr>
                <a:t>detector</a:t>
              </a:r>
            </a:p>
          </p:txBody>
        </p:sp>
        <p:sp>
          <p:nvSpPr>
            <p:cNvPr id="20" name="TextBox 19">
              <a:extLst>
                <a:ext uri="{FF2B5EF4-FFF2-40B4-BE49-F238E27FC236}">
                  <a16:creationId xmlns:a16="http://schemas.microsoft.com/office/drawing/2014/main" id="{1DCB17B8-EDC3-69F9-3B2F-F97F670D13CD}"/>
                </a:ext>
              </a:extLst>
            </p:cNvPr>
            <p:cNvSpPr txBox="1"/>
            <p:nvPr/>
          </p:nvSpPr>
          <p:spPr>
            <a:xfrm rot="5400000">
              <a:off x="530360" y="2670041"/>
              <a:ext cx="985013" cy="369332"/>
            </a:xfrm>
            <a:prstGeom prst="rect">
              <a:avLst/>
            </a:prstGeom>
            <a:noFill/>
          </p:spPr>
          <p:txBody>
            <a:bodyPr wrap="none" rtlCol="0">
              <a:spAutoFit/>
            </a:bodyPr>
            <a:lstStyle/>
            <a:p>
              <a:r>
                <a:rPr lang="en-US" dirty="0">
                  <a:solidFill>
                    <a:srgbClr val="FFC000"/>
                  </a:solidFill>
                </a:rPr>
                <a:t>detector</a:t>
              </a:r>
            </a:p>
          </p:txBody>
        </p:sp>
      </p:grpSp>
    </p:spTree>
    <p:extLst>
      <p:ext uri="{BB962C8B-B14F-4D97-AF65-F5344CB8AC3E}">
        <p14:creationId xmlns:p14="http://schemas.microsoft.com/office/powerpoint/2010/main" val="3900404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36151" y="1295400"/>
            <a:ext cx="3699275" cy="2651760"/>
          </a:xfrm>
          <a:prstGeom prst="rect">
            <a:avLst/>
          </a:prstGeom>
          <a:ln>
            <a:no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9266" t="3280" r="10783" b="11256"/>
          <a:stretch/>
        </p:blipFill>
        <p:spPr>
          <a:xfrm>
            <a:off x="317403" y="1295400"/>
            <a:ext cx="3080127" cy="3840480"/>
          </a:xfrm>
          <a:prstGeom prst="rect">
            <a:avLst/>
          </a:prstGeom>
          <a:ln>
            <a:solidFill>
              <a:srgbClr val="002060"/>
            </a:solidFill>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5" name="TextBox 4"/>
              <p:cNvSpPr txBox="1"/>
              <p:nvPr/>
            </p:nvSpPr>
            <p:spPr>
              <a:xfrm>
                <a:off x="7836151" y="4090855"/>
                <a:ext cx="3728136" cy="2169825"/>
              </a:xfrm>
              <a:prstGeom prst="rect">
                <a:avLst/>
              </a:prstGeom>
              <a:noFill/>
            </p:spPr>
            <p:txBody>
              <a:bodyPr wrap="none" rtlCol="0">
                <a:spAutoFit/>
              </a:bodyPr>
              <a:lstStyle/>
              <a:p>
                <a:pPr>
                  <a:spcAft>
                    <a:spcPts val="600"/>
                  </a:spcAft>
                </a:pPr>
                <a:r>
                  <a:rPr lang="en-US" sz="2000" dirty="0">
                    <a:solidFill>
                      <a:srgbClr val="C00000"/>
                    </a:solidFill>
                  </a:rPr>
                  <a:t>Carbon polarimeters</a:t>
                </a:r>
                <a:endParaRPr lang="en-US" dirty="0">
                  <a:solidFill>
                    <a:srgbClr val="C00000"/>
                  </a:solidFill>
                </a:endParaRPr>
              </a:p>
              <a:p>
                <a:pPr>
                  <a:spcAft>
                    <a:spcPts val="600"/>
                  </a:spcAft>
                </a:pPr>
                <a:r>
                  <a:rPr lang="en-US" dirty="0">
                    <a:solidFill>
                      <a:srgbClr val="C00000"/>
                    </a:solidFill>
                  </a:rPr>
                  <a:t>Fast measurement</a:t>
                </a:r>
              </a:p>
              <a:p>
                <a:pPr>
                  <a:spcAft>
                    <a:spcPts val="600"/>
                  </a:spcAft>
                </a:pPr>
                <a14:m>
                  <m:oMathPara xmlns:m="http://schemas.openxmlformats.org/officeDocument/2006/math">
                    <m:oMathParaPr>
                      <m:jc m:val="left"/>
                    </m:oMathParaPr>
                    <m:oMath xmlns:m="http://schemas.openxmlformats.org/officeDocument/2006/math">
                      <m:r>
                        <a:rPr lang="en-US" i="1">
                          <a:solidFill>
                            <a:srgbClr val="C00000"/>
                          </a:solidFill>
                          <a:latin typeface="Cambria Math"/>
                          <a:ea typeface="Cambria Math"/>
                        </a:rPr>
                        <m:t>𝛿</m:t>
                      </m:r>
                      <m:r>
                        <a:rPr lang="en-US" i="1">
                          <a:solidFill>
                            <a:srgbClr val="C00000"/>
                          </a:solidFill>
                          <a:latin typeface="Cambria Math"/>
                          <a:ea typeface="Cambria Math"/>
                        </a:rPr>
                        <m:t>𝑃</m:t>
                      </m:r>
                      <m:r>
                        <a:rPr lang="en-US" i="1">
                          <a:solidFill>
                            <a:srgbClr val="C00000"/>
                          </a:solidFill>
                          <a:latin typeface="Cambria Math"/>
                          <a:ea typeface="Cambria Math"/>
                        </a:rPr>
                        <m:t>/</m:t>
                      </m:r>
                      <m:r>
                        <a:rPr lang="en-US" i="1">
                          <a:solidFill>
                            <a:srgbClr val="C00000"/>
                          </a:solidFill>
                          <a:latin typeface="Cambria Math"/>
                          <a:ea typeface="Cambria Math"/>
                        </a:rPr>
                        <m:t>𝑃</m:t>
                      </m:r>
                      <m:r>
                        <a:rPr lang="en-US" i="1">
                          <a:solidFill>
                            <a:srgbClr val="C00000"/>
                          </a:solidFill>
                          <a:latin typeface="Cambria Math"/>
                          <a:ea typeface="Cambria Math"/>
                        </a:rPr>
                        <m:t>≈4%</m:t>
                      </m:r>
                    </m:oMath>
                  </m:oMathPara>
                </a14:m>
                <a:endParaRPr lang="en-US" dirty="0">
                  <a:solidFill>
                    <a:srgbClr val="C00000"/>
                  </a:solidFill>
                </a:endParaRPr>
              </a:p>
              <a:p>
                <a:pPr>
                  <a:spcAft>
                    <a:spcPts val="600"/>
                  </a:spcAft>
                </a:pPr>
                <a:r>
                  <a:rPr lang="en-US" dirty="0">
                    <a:solidFill>
                      <a:srgbClr val="C00000"/>
                    </a:solidFill>
                  </a:rPr>
                  <a:t>Beam polarization profile</a:t>
                </a:r>
              </a:p>
              <a:p>
                <a:pPr>
                  <a:spcAft>
                    <a:spcPts val="600"/>
                  </a:spcAft>
                </a:pPr>
                <a:r>
                  <a:rPr lang="en-US" dirty="0">
                    <a:solidFill>
                      <a:srgbClr val="C00000"/>
                    </a:solidFill>
                  </a:rPr>
                  <a:t>Bunch-by-bunch</a:t>
                </a:r>
              </a:p>
              <a:p>
                <a:pPr>
                  <a:spcAft>
                    <a:spcPts val="600"/>
                  </a:spcAft>
                </a:pPr>
                <a:r>
                  <a:rPr lang="en-US" dirty="0">
                    <a:solidFill>
                      <a:srgbClr val="C00000"/>
                    </a:solidFill>
                  </a:rPr>
                  <a:t>Polarization decay (time dependence)</a:t>
                </a:r>
              </a:p>
            </p:txBody>
          </p:sp>
        </mc:Choice>
        <mc:Fallback xmlns="">
          <p:sp>
            <p:nvSpPr>
              <p:cNvPr id="5" name="TextBox 4"/>
              <p:cNvSpPr txBox="1">
                <a:spLocks noRot="1" noChangeAspect="1" noMove="1" noResize="1" noEditPoints="1" noAdjustHandles="1" noChangeArrowheads="1" noChangeShapeType="1" noTextEdit="1"/>
              </p:cNvSpPr>
              <p:nvPr/>
            </p:nvSpPr>
            <p:spPr>
              <a:xfrm>
                <a:off x="7836151" y="4090855"/>
                <a:ext cx="3728136" cy="2169825"/>
              </a:xfrm>
              <a:prstGeom prst="rect">
                <a:avLst/>
              </a:prstGeom>
              <a:blipFill>
                <a:blip r:embed="rId4"/>
                <a:stretch>
                  <a:fillRect l="-1634" t="-1404" r="-817" b="-3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17403" y="5248706"/>
                <a:ext cx="4093236" cy="1461939"/>
              </a:xfrm>
              <a:prstGeom prst="rect">
                <a:avLst/>
              </a:prstGeom>
              <a:noFill/>
            </p:spPr>
            <p:txBody>
              <a:bodyPr wrap="none" rtlCol="0">
                <a:spAutoFit/>
              </a:bodyPr>
              <a:lstStyle/>
              <a:p>
                <a:pPr>
                  <a:spcAft>
                    <a:spcPts val="600"/>
                  </a:spcAft>
                </a:pPr>
                <a:r>
                  <a:rPr lang="en-US" sz="2000" dirty="0">
                    <a:solidFill>
                      <a:srgbClr val="0070C0"/>
                    </a:solidFill>
                  </a:rPr>
                  <a:t>Hydrogen jet polarimeter</a:t>
                </a:r>
              </a:p>
              <a:p>
                <a:pPr>
                  <a:spcAft>
                    <a:spcPts val="600"/>
                  </a:spcAft>
                </a:pPr>
                <a:r>
                  <a:rPr lang="en-US" dirty="0">
                    <a:solidFill>
                      <a:srgbClr val="0070C0"/>
                    </a:solidFill>
                  </a:rPr>
                  <a:t>Polarized target</a:t>
                </a:r>
              </a:p>
              <a:p>
                <a:pPr>
                  <a:spcAft>
                    <a:spcPts val="600"/>
                  </a:spcAft>
                </a:pPr>
                <a:r>
                  <a:rPr lang="en-US" dirty="0">
                    <a:solidFill>
                      <a:srgbClr val="0070C0"/>
                    </a:solidFill>
                  </a:rPr>
                  <a:t>Continuous operation</a:t>
                </a:r>
              </a:p>
              <a:p>
                <a:pPr>
                  <a:spcAft>
                    <a:spcPts val="600"/>
                  </a:spcAft>
                </a:pPr>
                <a14:m>
                  <m:oMath xmlns:m="http://schemas.openxmlformats.org/officeDocument/2006/math">
                    <m:r>
                      <a:rPr lang="en-US" i="1">
                        <a:solidFill>
                          <a:srgbClr val="0070C0"/>
                        </a:solidFill>
                        <a:latin typeface="Cambria Math"/>
                        <a:ea typeface="Cambria Math"/>
                      </a:rPr>
                      <m:t>𝛿</m:t>
                    </m:r>
                    <m:r>
                      <a:rPr lang="en-US" i="1">
                        <a:solidFill>
                          <a:srgbClr val="0070C0"/>
                        </a:solidFill>
                        <a:latin typeface="Cambria Math"/>
                        <a:ea typeface="Cambria Math"/>
                      </a:rPr>
                      <m:t>𝑃</m:t>
                    </m:r>
                    <m:r>
                      <a:rPr lang="en-US" i="1">
                        <a:solidFill>
                          <a:srgbClr val="0070C0"/>
                        </a:solidFill>
                        <a:latin typeface="Cambria Math"/>
                        <a:ea typeface="Cambria Math"/>
                      </a:rPr>
                      <m:t>/</m:t>
                    </m:r>
                    <m:r>
                      <a:rPr lang="en-US" i="1">
                        <a:solidFill>
                          <a:srgbClr val="0070C0"/>
                        </a:solidFill>
                        <a:latin typeface="Cambria Math"/>
                        <a:ea typeface="Cambria Math"/>
                      </a:rPr>
                      <m:t>𝑃</m:t>
                    </m:r>
                    <m:r>
                      <a:rPr lang="en-US" i="1">
                        <a:solidFill>
                          <a:srgbClr val="0070C0"/>
                        </a:solidFill>
                        <a:latin typeface="Cambria Math"/>
                        <a:ea typeface="Cambria Math"/>
                      </a:rPr>
                      <m:t>≈5−6%</m:t>
                    </m:r>
                  </m:oMath>
                </a14:m>
                <a:r>
                  <a:rPr lang="en-US" dirty="0">
                    <a:solidFill>
                      <a:srgbClr val="0070C0"/>
                    </a:solidFill>
                  </a:rPr>
                  <a:t> per 8 hours of operation</a:t>
                </a:r>
              </a:p>
            </p:txBody>
          </p:sp>
        </mc:Choice>
        <mc:Fallback xmlns="">
          <p:sp>
            <p:nvSpPr>
              <p:cNvPr id="9" name="TextBox 8"/>
              <p:cNvSpPr txBox="1">
                <a:spLocks noRot="1" noChangeAspect="1" noMove="1" noResize="1" noEditPoints="1" noAdjustHandles="1" noChangeArrowheads="1" noChangeShapeType="1" noTextEdit="1"/>
              </p:cNvSpPr>
              <p:nvPr/>
            </p:nvSpPr>
            <p:spPr>
              <a:xfrm>
                <a:off x="317403" y="5248706"/>
                <a:ext cx="4093236" cy="1461939"/>
              </a:xfrm>
              <a:prstGeom prst="rect">
                <a:avLst/>
              </a:prstGeom>
              <a:blipFill>
                <a:blip r:embed="rId5"/>
                <a:stretch>
                  <a:fillRect l="-1488" t="-2083" r="-595" b="-5833"/>
                </a:stretch>
              </a:blipFill>
            </p:spPr>
            <p:txBody>
              <a:bodyPr/>
              <a:lstStyle/>
              <a:p>
                <a:r>
                  <a:rPr lang="en-US">
                    <a:noFill/>
                  </a:rPr>
                  <a:t> </a:t>
                </a:r>
              </a:p>
            </p:txBody>
          </p:sp>
        </mc:Fallback>
      </mc:AlternateContent>
      <p:sp>
        <p:nvSpPr>
          <p:cNvPr id="15" name="TextBox 14"/>
          <p:cNvSpPr txBox="1"/>
          <p:nvPr/>
        </p:nvSpPr>
        <p:spPr>
          <a:xfrm rot="20783094">
            <a:off x="1548102" y="1838391"/>
            <a:ext cx="655949" cy="338554"/>
          </a:xfrm>
          <a:prstGeom prst="rect">
            <a:avLst/>
          </a:prstGeom>
          <a:noFill/>
        </p:spPr>
        <p:txBody>
          <a:bodyPr wrap="none" rtlCol="0">
            <a:spAutoFit/>
          </a:bodyPr>
          <a:lstStyle/>
          <a:p>
            <a:r>
              <a:rPr lang="en-US" sz="1600" i="1" dirty="0">
                <a:solidFill>
                  <a:schemeClr val="accent1">
                    <a:lumMod val="50000"/>
                  </a:schemeClr>
                </a:solidFill>
              </a:rPr>
              <a:t>beam</a:t>
            </a:r>
          </a:p>
        </p:txBody>
      </p:sp>
      <p:sp>
        <p:nvSpPr>
          <p:cNvPr id="8" name="Left Arrow 7"/>
          <p:cNvSpPr/>
          <p:nvPr/>
        </p:nvSpPr>
        <p:spPr>
          <a:xfrm flipH="1">
            <a:off x="5029200" y="5638800"/>
            <a:ext cx="1752600" cy="609600"/>
          </a:xfrm>
          <a:prstGeom prst="leftArrow">
            <a:avLst>
              <a:gd name="adj1" fmla="val 50000"/>
              <a:gd name="adj2" fmla="val 72500"/>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50"/>
                </a:solidFill>
              </a:rPr>
              <a:t>normalization</a:t>
            </a:r>
          </a:p>
        </p:txBody>
      </p:sp>
      <p:sp>
        <p:nvSpPr>
          <p:cNvPr id="2" name="Title 1">
            <a:extLst>
              <a:ext uri="{FF2B5EF4-FFF2-40B4-BE49-F238E27FC236}">
                <a16:creationId xmlns:a16="http://schemas.microsoft.com/office/drawing/2014/main" id="{4AB805BE-1D0D-B4BB-05D6-316BA59D2117}"/>
              </a:ext>
            </a:extLst>
          </p:cNvPr>
          <p:cNvSpPr>
            <a:spLocks noGrp="1"/>
          </p:cNvSpPr>
          <p:nvPr>
            <p:ph type="title"/>
          </p:nvPr>
        </p:nvSpPr>
        <p:spPr/>
        <p:txBody>
          <a:bodyPr/>
          <a:lstStyle/>
          <a:p>
            <a:r>
              <a:rPr lang="en-US" dirty="0"/>
              <a:t>A Suite of Polarimeters</a:t>
            </a:r>
          </a:p>
        </p:txBody>
      </p:sp>
      <p:sp>
        <p:nvSpPr>
          <p:cNvPr id="11" name="Slide Number Placeholder 10"/>
          <p:cNvSpPr>
            <a:spLocks noGrp="1"/>
          </p:cNvSpPr>
          <p:nvPr>
            <p:ph type="sldNum" sz="quarter" idx="10"/>
          </p:nvPr>
        </p:nvSpPr>
        <p:spPr/>
        <p:txBody>
          <a:bodyPr/>
          <a:lstStyle/>
          <a:p>
            <a:fld id="{A0A6B1D2-9F4A-4487-A4FC-D9A9DF316B44}" type="slidenum">
              <a:rPr lang="en-US" smtClean="0">
                <a:solidFill>
                  <a:schemeClr val="bg1"/>
                </a:solidFill>
              </a:rPr>
              <a:t>47</a:t>
            </a:fld>
            <a:endParaRPr lang="en-US" dirty="0">
              <a:solidFill>
                <a:schemeClr val="bg1"/>
              </a:solidFill>
            </a:endParaRPr>
          </a:p>
        </p:txBody>
      </p:sp>
      <p:sp>
        <p:nvSpPr>
          <p:cNvPr id="16" name="TextBox 15">
            <a:extLst>
              <a:ext uri="{FF2B5EF4-FFF2-40B4-BE49-F238E27FC236}">
                <a16:creationId xmlns:a16="http://schemas.microsoft.com/office/drawing/2014/main" id="{BDBA6C6C-0CA4-1589-F1A7-993A72D5F286}"/>
              </a:ext>
            </a:extLst>
          </p:cNvPr>
          <p:cNvSpPr txBox="1"/>
          <p:nvPr/>
        </p:nvSpPr>
        <p:spPr>
          <a:xfrm>
            <a:off x="3657600" y="1720840"/>
            <a:ext cx="3885526" cy="2062103"/>
          </a:xfrm>
          <a:prstGeom prst="rect">
            <a:avLst/>
          </a:prstGeom>
          <a:noFill/>
        </p:spPr>
        <p:txBody>
          <a:bodyPr wrap="square">
            <a:spAutoFit/>
          </a:bodyPr>
          <a:lstStyle/>
          <a:p>
            <a:pPr>
              <a:spcAft>
                <a:spcPts val="600"/>
              </a:spcAft>
            </a:pPr>
            <a:r>
              <a:rPr lang="en-US" dirty="0"/>
              <a:t>From our list of requirements:</a:t>
            </a:r>
          </a:p>
          <a:p>
            <a:pPr>
              <a:spcAft>
                <a:spcPts val="600"/>
              </a:spcAft>
            </a:pPr>
            <a:r>
              <a:rPr lang="en-US" dirty="0"/>
              <a:t>Time-dependence (polarization decay)</a:t>
            </a:r>
          </a:p>
          <a:p>
            <a:pPr>
              <a:spcAft>
                <a:spcPts val="600"/>
              </a:spcAft>
            </a:pPr>
            <a:r>
              <a:rPr lang="en-US" dirty="0"/>
              <a:t>Bunch-by-bunch polarization</a:t>
            </a:r>
          </a:p>
          <a:p>
            <a:pPr>
              <a:spcAft>
                <a:spcPts val="600"/>
              </a:spcAft>
            </a:pPr>
            <a:r>
              <a:rPr lang="en-US" dirty="0"/>
              <a:t>Transverse polarization profile of bunches</a:t>
            </a:r>
          </a:p>
          <a:p>
            <a:pPr>
              <a:spcAft>
                <a:spcPts val="600"/>
              </a:spcAft>
            </a:pPr>
            <a:r>
              <a:rPr lang="en-US" b="1" dirty="0">
                <a:solidFill>
                  <a:srgbClr val="C00000"/>
                </a:solidFill>
              </a:rPr>
              <a:t>Also has to be non-destructive!</a:t>
            </a:r>
          </a:p>
        </p:txBody>
      </p:sp>
    </p:spTree>
    <p:extLst>
      <p:ext uri="{BB962C8B-B14F-4D97-AF65-F5344CB8AC3E}">
        <p14:creationId xmlns:p14="http://schemas.microsoft.com/office/powerpoint/2010/main" val="1886241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ABAB-1D45-15CA-6CA6-664485EAA982}"/>
              </a:ext>
            </a:extLst>
          </p:cNvPr>
          <p:cNvSpPr>
            <a:spLocks noGrp="1"/>
          </p:cNvSpPr>
          <p:nvPr>
            <p:ph type="title"/>
          </p:nvPr>
        </p:nvSpPr>
        <p:spPr/>
        <p:txBody>
          <a:bodyPr/>
          <a:lstStyle/>
          <a:p>
            <a:r>
              <a:rPr lang="en-US" dirty="0"/>
              <a:t>Fiber Target Polarimeters</a:t>
            </a:r>
          </a:p>
        </p:txBody>
      </p:sp>
      <p:sp>
        <p:nvSpPr>
          <p:cNvPr id="3" name="Slide Number Placeholder 2">
            <a:extLst>
              <a:ext uri="{FF2B5EF4-FFF2-40B4-BE49-F238E27FC236}">
                <a16:creationId xmlns:a16="http://schemas.microsoft.com/office/drawing/2014/main" id="{CC545A31-7C66-EF0E-C533-D0D8FC6CA460}"/>
              </a:ext>
            </a:extLst>
          </p:cNvPr>
          <p:cNvSpPr>
            <a:spLocks noGrp="1"/>
          </p:cNvSpPr>
          <p:nvPr>
            <p:ph type="sldNum" sz="quarter" idx="10"/>
          </p:nvPr>
        </p:nvSpPr>
        <p:spPr/>
        <p:txBody>
          <a:bodyPr/>
          <a:lstStyle/>
          <a:p>
            <a:fld id="{DF69D58E-C59B-4BE3-83E0-B1C1287A8E5B}" type="slidenum">
              <a:rPr lang="en-US" smtClean="0"/>
              <a:pPr/>
              <a:t>48</a:t>
            </a:fld>
            <a:endParaRPr lang="en-US"/>
          </a:p>
        </p:txBody>
      </p:sp>
      <p:pic>
        <p:nvPicPr>
          <p:cNvPr id="4" name="Picture 2">
            <a:extLst>
              <a:ext uri="{FF2B5EF4-FFF2-40B4-BE49-F238E27FC236}">
                <a16:creationId xmlns:a16="http://schemas.microsoft.com/office/drawing/2014/main" id="{343CFBA7-CDB0-EE3C-2F5F-3481F96AB9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143000"/>
            <a:ext cx="4042332" cy="30194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a:extLst>
              <a:ext uri="{FF2B5EF4-FFF2-40B4-BE49-F238E27FC236}">
                <a16:creationId xmlns:a16="http://schemas.microsoft.com/office/drawing/2014/main" id="{6A517669-68AB-B4BB-047D-9FBAD7D398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371600"/>
            <a:ext cx="4724400" cy="241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1B4E2BE3-19BC-3C05-56A8-4068C1229D7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616440" y="1557337"/>
            <a:ext cx="2194560" cy="210026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a:extLst>
              <a:ext uri="{FF2B5EF4-FFF2-40B4-BE49-F238E27FC236}">
                <a16:creationId xmlns:a16="http://schemas.microsoft.com/office/drawing/2014/main" id="{A514AE4C-4E7A-C90E-9A99-411EA3DB67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5394" y="4343400"/>
            <a:ext cx="3127006" cy="23050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0FC6DE30-4856-35A8-44EC-12668F41367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898919" y="4344396"/>
            <a:ext cx="3991087" cy="232012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824F13D-9232-CB9D-8F7C-E02EEEC20228}"/>
                  </a:ext>
                </a:extLst>
              </p:cNvPr>
              <p:cNvSpPr txBox="1"/>
              <p:nvPr/>
            </p:nvSpPr>
            <p:spPr>
              <a:xfrm>
                <a:off x="381000" y="4800600"/>
                <a:ext cx="3744679" cy="1077218"/>
              </a:xfrm>
              <a:prstGeom prst="rect">
                <a:avLst/>
              </a:prstGeom>
              <a:noFill/>
            </p:spPr>
            <p:txBody>
              <a:bodyPr wrap="none" rtlCol="0">
                <a:spAutoFit/>
              </a:bodyPr>
              <a:lstStyle/>
              <a:p>
                <a:pPr marL="285750" indent="-285750" algn="l">
                  <a:spcAft>
                    <a:spcPts val="600"/>
                  </a:spcAft>
                  <a:buFont typeface="Arial" panose="020B0604020202020204" pitchFamily="34" charset="0"/>
                  <a:buChar char="•"/>
                </a:pPr>
                <a:r>
                  <a:rPr lang="en-US" dirty="0"/>
                  <a:t>Ultra-thin ribbon targets:</a:t>
                </a:r>
              </a:p>
              <a:p>
                <a:pPr algn="l">
                  <a:spcAft>
                    <a:spcPts val="600"/>
                  </a:spcAft>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m:t>
                      </m:r>
                      <m:r>
                        <a:rPr lang="en-US" i="1" dirty="0" smtClean="0">
                          <a:latin typeface="Cambria Math" panose="02040503050406030204" pitchFamily="18" charset="0"/>
                        </a:rPr>
                        <m:t>10</m:t>
                      </m:r>
                      <m:r>
                        <a:rPr lang="en-US" i="1" dirty="0">
                          <a:latin typeface="Cambria Math" panose="02040503050406030204" pitchFamily="18" charset="0"/>
                        </a:rPr>
                        <m:t> </m:t>
                      </m:r>
                      <m:r>
                        <a:rPr lang="en-US" b="0" i="1" dirty="0" smtClean="0">
                          <a:latin typeface="Cambria Math" panose="02040503050406030204" pitchFamily="18" charset="0"/>
                        </a:rPr>
                        <m:t>𝜇</m:t>
                      </m:r>
                      <m:r>
                        <m:rPr>
                          <m:nor/>
                        </m:rPr>
                        <a:rPr lang="en-US" i="0" dirty="0" smtClean="0">
                          <a:latin typeface="Cambria Math" panose="02040503050406030204" pitchFamily="18" charset="0"/>
                        </a:rPr>
                        <m:t>m</m:t>
                      </m:r>
                      <m:r>
                        <a:rPr lang="en-US" i="1" dirty="0" smtClean="0">
                          <a:latin typeface="Cambria Math" panose="02040503050406030204" pitchFamily="18" charset="0"/>
                        </a:rPr>
                        <m:t> </m:t>
                      </m:r>
                      <m:r>
                        <a:rPr lang="en-US" i="1" dirty="0" smtClean="0">
                          <a:latin typeface="Cambria Math" panose="02040503050406030204" pitchFamily="18" charset="0"/>
                        </a:rPr>
                        <m:t>𝑥</m:t>
                      </m:r>
                      <m:r>
                        <a:rPr lang="en-US" i="1" dirty="0">
                          <a:latin typeface="Cambria Math" panose="02040503050406030204" pitchFamily="18" charset="0"/>
                        </a:rPr>
                        <m:t> </m:t>
                      </m:r>
                      <m:r>
                        <a:rPr lang="en-US" i="1" dirty="0" smtClean="0">
                          <a:latin typeface="Cambria Math" panose="02040503050406030204" pitchFamily="18" charset="0"/>
                        </a:rPr>
                        <m:t>100</m:t>
                      </m:r>
                      <m:r>
                        <a:rPr lang="en-US" i="1" dirty="0">
                          <a:latin typeface="Cambria Math" panose="02040503050406030204" pitchFamily="18" charset="0"/>
                        </a:rPr>
                        <m:t> </m:t>
                      </m:r>
                      <m:r>
                        <m:rPr>
                          <m:nor/>
                        </m:rPr>
                        <a:rPr lang="en-US" i="0" dirty="0" smtClean="0">
                          <a:latin typeface="Cambria Math" panose="02040503050406030204" pitchFamily="18" charset="0"/>
                        </a:rPr>
                        <m:t>nm</m:t>
                      </m:r>
                    </m:oMath>
                  </m:oMathPara>
                </a14:m>
                <a:endParaRPr lang="en-US" dirty="0"/>
              </a:p>
              <a:p>
                <a:pPr marL="285750" indent="-285750" algn="l">
                  <a:spcAft>
                    <a:spcPts val="600"/>
                  </a:spcAft>
                  <a:buFont typeface="Arial" panose="020B0604020202020204" pitchFamily="34" charset="0"/>
                  <a:buChar char="•"/>
                </a:pPr>
                <a:r>
                  <a:rPr lang="en-US" dirty="0"/>
                  <a:t>Target holder inside the beam pipe</a:t>
                </a:r>
              </a:p>
            </p:txBody>
          </p:sp>
        </mc:Choice>
        <mc:Fallback xmlns="">
          <p:sp>
            <p:nvSpPr>
              <p:cNvPr id="9" name="TextBox 8">
                <a:extLst>
                  <a:ext uri="{FF2B5EF4-FFF2-40B4-BE49-F238E27FC236}">
                    <a16:creationId xmlns:a16="http://schemas.microsoft.com/office/drawing/2014/main" id="{9824F13D-9232-CB9D-8F7C-E02EEEC20228}"/>
                  </a:ext>
                </a:extLst>
              </p:cNvPr>
              <p:cNvSpPr txBox="1">
                <a:spLocks noRot="1" noChangeAspect="1" noMove="1" noResize="1" noEditPoints="1" noAdjustHandles="1" noChangeArrowheads="1" noChangeShapeType="1" noTextEdit="1"/>
              </p:cNvSpPr>
              <p:nvPr/>
            </p:nvSpPr>
            <p:spPr>
              <a:xfrm>
                <a:off x="381000" y="4800600"/>
                <a:ext cx="3744679" cy="1077218"/>
              </a:xfrm>
              <a:prstGeom prst="rect">
                <a:avLst/>
              </a:prstGeom>
              <a:blipFill>
                <a:blip r:embed="rId7"/>
                <a:stretch>
                  <a:fillRect l="-1140" t="-3409" r="-651" b="-7955"/>
                </a:stretch>
              </a:blipFill>
            </p:spPr>
            <p:txBody>
              <a:bodyPr/>
              <a:lstStyle/>
              <a:p>
                <a:r>
                  <a:rPr lang="en-US">
                    <a:noFill/>
                  </a:rPr>
                  <a:t> </a:t>
                </a:r>
              </a:p>
            </p:txBody>
          </p:sp>
        </mc:Fallback>
      </mc:AlternateContent>
    </p:spTree>
    <p:extLst>
      <p:ext uri="{BB962C8B-B14F-4D97-AF65-F5344CB8AC3E}">
        <p14:creationId xmlns:p14="http://schemas.microsoft.com/office/powerpoint/2010/main" val="4125161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9733-4DD8-0CAD-8582-D97390980A33}"/>
              </a:ext>
            </a:extLst>
          </p:cNvPr>
          <p:cNvSpPr>
            <a:spLocks noGrp="1"/>
          </p:cNvSpPr>
          <p:nvPr>
            <p:ph type="title"/>
          </p:nvPr>
        </p:nvSpPr>
        <p:spPr/>
        <p:txBody>
          <a:bodyPr/>
          <a:lstStyle/>
          <a:p>
            <a:r>
              <a:rPr lang="en-US" dirty="0"/>
              <a:t>Polarization Decay</a:t>
            </a:r>
          </a:p>
        </p:txBody>
      </p:sp>
      <p:sp>
        <p:nvSpPr>
          <p:cNvPr id="3" name="Slide Number Placeholder 2">
            <a:extLst>
              <a:ext uri="{FF2B5EF4-FFF2-40B4-BE49-F238E27FC236}">
                <a16:creationId xmlns:a16="http://schemas.microsoft.com/office/drawing/2014/main" id="{1046E665-935E-6EF3-6883-8D26CF8E03E2}"/>
              </a:ext>
            </a:extLst>
          </p:cNvPr>
          <p:cNvSpPr>
            <a:spLocks noGrp="1"/>
          </p:cNvSpPr>
          <p:nvPr>
            <p:ph type="sldNum" sz="quarter" idx="10"/>
          </p:nvPr>
        </p:nvSpPr>
        <p:spPr/>
        <p:txBody>
          <a:bodyPr/>
          <a:lstStyle/>
          <a:p>
            <a:fld id="{DF69D58E-C59B-4BE3-83E0-B1C1287A8E5B}" type="slidenum">
              <a:rPr lang="en-US" smtClean="0"/>
              <a:pPr/>
              <a:t>49</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E9E309-0A9E-A867-E2C7-4EB5198A5397}"/>
                  </a:ext>
                </a:extLst>
              </p:cNvPr>
              <p:cNvSpPr txBox="1"/>
              <p:nvPr/>
            </p:nvSpPr>
            <p:spPr>
              <a:xfrm>
                <a:off x="762000" y="2895600"/>
                <a:ext cx="1763431"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a:rPr>
                        <m:t>𝑃</m:t>
                      </m:r>
                      <m:r>
                        <a:rPr lang="en-US" sz="2000" b="0" i="1" smtClean="0">
                          <a:solidFill>
                            <a:srgbClr val="0070C0"/>
                          </a:solidFill>
                          <a:latin typeface="Cambria Math"/>
                        </a:rPr>
                        <m:t>=</m:t>
                      </m:r>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a:rPr>
                            <m:t>𝑃</m:t>
                          </m:r>
                        </m:e>
                        <m:sub>
                          <m:r>
                            <a:rPr lang="en-US" sz="2000" b="0" i="1" smtClean="0">
                              <a:solidFill>
                                <a:srgbClr val="0070C0"/>
                              </a:solidFill>
                              <a:latin typeface="Cambria Math"/>
                            </a:rPr>
                            <m:t>0</m:t>
                          </m:r>
                        </m:sub>
                      </m:sSub>
                      <m:r>
                        <a:rPr lang="en-US" sz="2000" b="0" i="1" smtClean="0">
                          <a:solidFill>
                            <a:srgbClr val="0070C0"/>
                          </a:solidFill>
                          <a:latin typeface="Cambria Math"/>
                        </a:rPr>
                        <m:t>+</m:t>
                      </m:r>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a:rPr>
                            <m:t>𝑑𝑃</m:t>
                          </m:r>
                        </m:num>
                        <m:den>
                          <m:r>
                            <a:rPr lang="en-US" sz="2000" b="0" i="1" smtClean="0">
                              <a:solidFill>
                                <a:srgbClr val="0070C0"/>
                              </a:solidFill>
                              <a:latin typeface="Cambria Math"/>
                            </a:rPr>
                            <m:t>𝑑𝑡</m:t>
                          </m:r>
                        </m:den>
                      </m:f>
                      <m:r>
                        <a:rPr lang="en-US" sz="2000" b="0" i="1" smtClean="0">
                          <a:solidFill>
                            <a:srgbClr val="0070C0"/>
                          </a:solidFill>
                          <a:latin typeface="Cambria Math"/>
                        </a:rPr>
                        <m:t>𝑡</m:t>
                      </m:r>
                    </m:oMath>
                  </m:oMathPara>
                </a14:m>
                <a:endParaRPr lang="en-US" sz="2000" dirty="0">
                  <a:solidFill>
                    <a:srgbClr val="0070C0"/>
                  </a:solidFill>
                </a:endParaRPr>
              </a:p>
            </p:txBody>
          </p:sp>
        </mc:Choice>
        <mc:Fallback xmlns="">
          <p:sp>
            <p:nvSpPr>
              <p:cNvPr id="5" name="TextBox 4">
                <a:extLst>
                  <a:ext uri="{FF2B5EF4-FFF2-40B4-BE49-F238E27FC236}">
                    <a16:creationId xmlns:a16="http://schemas.microsoft.com/office/drawing/2014/main" id="{DFE9E309-0A9E-A867-E2C7-4EB5198A5397}"/>
                  </a:ext>
                </a:extLst>
              </p:cNvPr>
              <p:cNvSpPr txBox="1">
                <a:spLocks noRot="1" noChangeAspect="1" noMove="1" noResize="1" noEditPoints="1" noAdjustHandles="1" noChangeArrowheads="1" noChangeShapeType="1" noTextEdit="1"/>
              </p:cNvSpPr>
              <p:nvPr/>
            </p:nvSpPr>
            <p:spPr>
              <a:xfrm>
                <a:off x="762000" y="2895600"/>
                <a:ext cx="1763431" cy="830548"/>
              </a:xfrm>
              <a:prstGeom prst="rect">
                <a:avLst/>
              </a:prstGeom>
              <a:blipFill>
                <a:blip r:embed="rId2"/>
                <a:stretch>
                  <a:fillRect/>
                </a:stretch>
              </a:blipFill>
              <a:ln>
                <a:solidFill>
                  <a:srgbClr val="002060"/>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4F53EA7-DFC1-9BC9-B197-185EC4E0FCAF}"/>
              </a:ext>
            </a:extLst>
          </p:cNvPr>
          <p:cNvSpPr txBox="1"/>
          <p:nvPr/>
        </p:nvSpPr>
        <p:spPr>
          <a:xfrm>
            <a:off x="381000" y="1312039"/>
            <a:ext cx="5077480" cy="1431161"/>
          </a:xfrm>
          <a:prstGeom prst="rect">
            <a:avLst/>
          </a:prstGeom>
          <a:noFill/>
        </p:spPr>
        <p:txBody>
          <a:bodyPr wrap="none" rtlCol="0">
            <a:spAutoFit/>
          </a:bodyPr>
          <a:lstStyle/>
          <a:p>
            <a:pPr algn="l">
              <a:spcAft>
                <a:spcPts val="600"/>
              </a:spcAft>
            </a:pPr>
            <a:r>
              <a:rPr lang="en-US" dirty="0"/>
              <a:t>Polarization losses during the store are correlated to</a:t>
            </a:r>
          </a:p>
          <a:p>
            <a:pPr marL="285750" indent="-285750" algn="l">
              <a:spcAft>
                <a:spcPts val="600"/>
              </a:spcAft>
              <a:buFont typeface="Arial" panose="020B0604020202020204" pitchFamily="34" charset="0"/>
              <a:buChar char="•"/>
            </a:pPr>
            <a:r>
              <a:rPr lang="en-US" dirty="0"/>
              <a:t>acceleration</a:t>
            </a:r>
          </a:p>
          <a:p>
            <a:pPr marL="285750" indent="-285750" algn="l">
              <a:spcAft>
                <a:spcPts val="600"/>
              </a:spcAft>
              <a:buFont typeface="Arial" panose="020B0604020202020204" pitchFamily="34" charset="0"/>
              <a:buChar char="•"/>
            </a:pPr>
            <a:r>
              <a:rPr lang="en-US" dirty="0"/>
              <a:t>emittance</a:t>
            </a:r>
          </a:p>
          <a:p>
            <a:pPr marL="285750" indent="-285750" algn="l">
              <a:spcAft>
                <a:spcPts val="600"/>
              </a:spcAft>
              <a:buFont typeface="Arial" panose="020B0604020202020204" pitchFamily="34" charset="0"/>
              <a:buChar char="•"/>
            </a:pPr>
            <a:r>
              <a:rPr lang="en-US" dirty="0"/>
              <a:t>profile</a:t>
            </a:r>
          </a:p>
        </p:txBody>
      </p:sp>
      <p:sp>
        <p:nvSpPr>
          <p:cNvPr id="14" name="Rectangle 13">
            <a:extLst>
              <a:ext uri="{FF2B5EF4-FFF2-40B4-BE49-F238E27FC236}">
                <a16:creationId xmlns:a16="http://schemas.microsoft.com/office/drawing/2014/main" id="{AE4CC91B-BE99-DBA7-CFAF-06B816EB4E7A}"/>
              </a:ext>
            </a:extLst>
          </p:cNvPr>
          <p:cNvSpPr/>
          <p:nvPr/>
        </p:nvSpPr>
        <p:spPr>
          <a:xfrm>
            <a:off x="944880" y="4800600"/>
            <a:ext cx="914400" cy="91440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EB9E8297-F17B-96DF-B671-D656E892B95E}"/>
              </a:ext>
            </a:extLst>
          </p:cNvPr>
          <p:cNvSpPr/>
          <p:nvPr/>
        </p:nvSpPr>
        <p:spPr>
          <a:xfrm>
            <a:off x="1127760" y="4983480"/>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CA3E12-DD36-58EB-11F6-3281DD4FFF94}"/>
                  </a:ext>
                </a:extLst>
              </p:cNvPr>
              <p:cNvSpPr txBox="1"/>
              <p:nvPr/>
            </p:nvSpPr>
            <p:spPr>
              <a:xfrm>
                <a:off x="2167848" y="4871893"/>
                <a:ext cx="2515176"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𝑗𝑒𝑡</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den>
                      </m:f>
                    </m:oMath>
                  </m:oMathPara>
                </a14:m>
                <a:endParaRPr lang="en-US" dirty="0"/>
              </a:p>
            </p:txBody>
          </p:sp>
        </mc:Choice>
        <mc:Fallback xmlns="">
          <p:sp>
            <p:nvSpPr>
              <p:cNvPr id="16" name="TextBox 15">
                <a:extLst>
                  <a:ext uri="{FF2B5EF4-FFF2-40B4-BE49-F238E27FC236}">
                    <a16:creationId xmlns:a16="http://schemas.microsoft.com/office/drawing/2014/main" id="{8DCA3E12-DD36-58EB-11F6-3281DD4FFF94}"/>
                  </a:ext>
                </a:extLst>
              </p:cNvPr>
              <p:cNvSpPr txBox="1">
                <a:spLocks noRot="1" noChangeAspect="1" noMove="1" noResize="1" noEditPoints="1" noAdjustHandles="1" noChangeArrowheads="1" noChangeShapeType="1" noTextEdit="1"/>
              </p:cNvSpPr>
              <p:nvPr/>
            </p:nvSpPr>
            <p:spPr>
              <a:xfrm>
                <a:off x="2167848" y="4871893"/>
                <a:ext cx="2515176" cy="771814"/>
              </a:xfrm>
              <a:prstGeom prst="rect">
                <a:avLst/>
              </a:prstGeom>
              <a:blipFill>
                <a:blip r:embed="rId3"/>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017A98C9-7D2D-BE8A-810E-73BA3C71251C}"/>
              </a:ext>
            </a:extLst>
          </p:cNvPr>
          <p:cNvSpPr txBox="1"/>
          <p:nvPr/>
        </p:nvSpPr>
        <p:spPr>
          <a:xfrm>
            <a:off x="3962400" y="2176046"/>
            <a:ext cx="2191113" cy="338554"/>
          </a:xfrm>
          <a:prstGeom prst="rect">
            <a:avLst/>
          </a:prstGeom>
          <a:noFill/>
        </p:spPr>
        <p:txBody>
          <a:bodyPr wrap="none" rtlCol="0">
            <a:spAutoFit/>
          </a:bodyPr>
          <a:lstStyle/>
          <a:p>
            <a:pPr algn="l">
              <a:spcAft>
                <a:spcPts val="600"/>
              </a:spcAft>
            </a:pPr>
            <a:r>
              <a:rPr lang="en-US" sz="1600" dirty="0">
                <a:solidFill>
                  <a:srgbClr val="002060"/>
                </a:solidFill>
              </a:rPr>
              <a:t>normalization with HJET</a:t>
            </a:r>
          </a:p>
        </p:txBody>
      </p:sp>
      <p:pic>
        <p:nvPicPr>
          <p:cNvPr id="21" name="Picture 2">
            <a:extLst>
              <a:ext uri="{FF2B5EF4-FFF2-40B4-BE49-F238E27FC236}">
                <a16:creationId xmlns:a16="http://schemas.microsoft.com/office/drawing/2014/main" id="{EA1A3EDF-958F-ADD8-7CD9-76ABBCC1C40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781801" y="1066800"/>
            <a:ext cx="4865077" cy="288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F4602BFC-8205-CC4A-BCEA-904C96EF18BA}"/>
              </a:ext>
            </a:extLst>
          </p:cNvPr>
          <p:cNvSpPr txBox="1"/>
          <p:nvPr/>
        </p:nvSpPr>
        <p:spPr>
          <a:xfrm>
            <a:off x="7844903" y="1143000"/>
            <a:ext cx="841897" cy="307777"/>
          </a:xfrm>
          <a:prstGeom prst="rect">
            <a:avLst/>
          </a:prstGeom>
          <a:noFill/>
        </p:spPr>
        <p:txBody>
          <a:bodyPr wrap="none" rtlCol="0">
            <a:spAutoFit/>
          </a:bodyPr>
          <a:lstStyle/>
          <a:p>
            <a:r>
              <a:rPr lang="en-US" sz="1400" dirty="0">
                <a:solidFill>
                  <a:srgbClr val="0070C0"/>
                </a:solidFill>
              </a:rPr>
              <a:t>injection</a:t>
            </a:r>
          </a:p>
        </p:txBody>
      </p:sp>
      <p:cxnSp>
        <p:nvCxnSpPr>
          <p:cNvPr id="23" name="Straight Arrow Connector 22">
            <a:extLst>
              <a:ext uri="{FF2B5EF4-FFF2-40B4-BE49-F238E27FC236}">
                <a16:creationId xmlns:a16="http://schemas.microsoft.com/office/drawing/2014/main" id="{E58F59B3-A02A-862A-A02B-66E74546894F}"/>
              </a:ext>
            </a:extLst>
          </p:cNvPr>
          <p:cNvCxnSpPr/>
          <p:nvPr/>
        </p:nvCxnSpPr>
        <p:spPr>
          <a:xfrm flipH="1">
            <a:off x="7467600" y="1298377"/>
            <a:ext cx="392668" cy="230088"/>
          </a:xfrm>
          <a:prstGeom prst="straightConnector1">
            <a:avLst/>
          </a:prstGeom>
          <a:ln w="952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4ECFA60-643C-1E52-E59D-B0A124032D52}"/>
              </a:ext>
            </a:extLst>
          </p:cNvPr>
          <p:cNvSpPr txBox="1"/>
          <p:nvPr/>
        </p:nvSpPr>
        <p:spPr>
          <a:xfrm rot="16200000">
            <a:off x="5736010" y="2154555"/>
            <a:ext cx="2027158" cy="369332"/>
          </a:xfrm>
          <a:prstGeom prst="rect">
            <a:avLst/>
          </a:prstGeom>
          <a:noFill/>
        </p:spPr>
        <p:txBody>
          <a:bodyPr wrap="none" rtlCol="0">
            <a:spAutoFit/>
          </a:bodyPr>
          <a:lstStyle/>
          <a:p>
            <a:r>
              <a:rPr lang="en-US" dirty="0"/>
              <a:t>Polarization P (%)</a:t>
            </a:r>
          </a:p>
        </p:txBody>
      </p:sp>
      <p:cxnSp>
        <p:nvCxnSpPr>
          <p:cNvPr id="18" name="Connector: Elbow 17">
            <a:extLst>
              <a:ext uri="{FF2B5EF4-FFF2-40B4-BE49-F238E27FC236}">
                <a16:creationId xmlns:a16="http://schemas.microsoft.com/office/drawing/2014/main" id="{4202BDF7-FDD6-C9BB-F6DB-76D15D2BB673}"/>
              </a:ext>
            </a:extLst>
          </p:cNvPr>
          <p:cNvCxnSpPr>
            <a:cxnSpLocks/>
            <a:stCxn id="16" idx="0"/>
          </p:cNvCxnSpPr>
          <p:nvPr/>
        </p:nvCxnSpPr>
        <p:spPr>
          <a:xfrm rot="5400000" flipH="1" flipV="1">
            <a:off x="4115472" y="1824565"/>
            <a:ext cx="2357293" cy="3737364"/>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1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B211-65FB-B01D-07EC-A14EA19CCCD8}"/>
              </a:ext>
            </a:extLst>
          </p:cNvPr>
          <p:cNvSpPr>
            <a:spLocks noGrp="1"/>
          </p:cNvSpPr>
          <p:nvPr>
            <p:ph type="title"/>
          </p:nvPr>
        </p:nvSpPr>
        <p:spPr/>
        <p:txBody>
          <a:bodyPr/>
          <a:lstStyle/>
          <a:p>
            <a:r>
              <a:rPr lang="en-US" dirty="0"/>
              <a:t>The Figure of Merit</a:t>
            </a:r>
          </a:p>
        </p:txBody>
      </p:sp>
      <p:sp>
        <p:nvSpPr>
          <p:cNvPr id="3" name="Slide Number Placeholder 2">
            <a:extLst>
              <a:ext uri="{FF2B5EF4-FFF2-40B4-BE49-F238E27FC236}">
                <a16:creationId xmlns:a16="http://schemas.microsoft.com/office/drawing/2014/main" id="{6387B23D-C6B9-4D7C-7CA7-DB04369E02F8}"/>
              </a:ext>
            </a:extLst>
          </p:cNvPr>
          <p:cNvSpPr>
            <a:spLocks noGrp="1"/>
          </p:cNvSpPr>
          <p:nvPr>
            <p:ph type="sldNum" sz="quarter" idx="10"/>
          </p:nvPr>
        </p:nvSpPr>
        <p:spPr/>
        <p:txBody>
          <a:bodyPr/>
          <a:lstStyle/>
          <a:p>
            <a:fld id="{DF69D58E-C59B-4BE3-83E0-B1C1287A8E5B}" type="slidenum">
              <a:rPr lang="en-US" smtClean="0"/>
              <a:pPr/>
              <a:t>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E9379F0-284A-B5AA-B024-EA5DD4B578D3}"/>
                  </a:ext>
                </a:extLst>
              </p:cNvPr>
              <p:cNvSpPr txBox="1"/>
              <p:nvPr/>
            </p:nvSpPr>
            <p:spPr>
              <a:xfrm>
                <a:off x="762000" y="1600200"/>
                <a:ext cx="2583079" cy="689932"/>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𝛿𝜎</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num>
                        <m:den>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𝜎</m:t>
                              </m:r>
                            </m:e>
                            <m:sup>
                              <m:r>
                                <a:rPr lang="en-US" sz="2000" i="1">
                                  <a:latin typeface="Cambria Math" panose="02040503050406030204" pitchFamily="18" charset="0"/>
                                </a:rPr>
                                <m:t>−</m:t>
                              </m:r>
                            </m:sup>
                          </m:sSup>
                        </m:den>
                      </m:f>
                      <m:r>
                        <a:rPr lang="en-US" sz="2000" b="0" i="1" smtClean="0">
                          <a:latin typeface="Cambria Math" panose="02040503050406030204" pitchFamily="18" charset="0"/>
                        </a:rPr>
                        <m:t>∝</m:t>
                      </m:r>
                      <m:r>
                        <a:rPr lang="en-US" sz="2000" b="0" i="1" smtClean="0">
                          <a:latin typeface="Cambria Math" panose="02040503050406030204" pitchFamily="18" charset="0"/>
                        </a:rPr>
                        <m:t>𝛿</m:t>
                      </m:r>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oMath>
                  </m:oMathPara>
                </a14:m>
                <a:endParaRPr lang="en-US" sz="2000" dirty="0"/>
              </a:p>
            </p:txBody>
          </p:sp>
        </mc:Choice>
        <mc:Fallback xmlns="">
          <p:sp>
            <p:nvSpPr>
              <p:cNvPr id="4" name="TextBox 3">
                <a:extLst>
                  <a:ext uri="{FF2B5EF4-FFF2-40B4-BE49-F238E27FC236}">
                    <a16:creationId xmlns:a16="http://schemas.microsoft.com/office/drawing/2014/main" id="{CE9379F0-284A-B5AA-B024-EA5DD4B578D3}"/>
                  </a:ext>
                </a:extLst>
              </p:cNvPr>
              <p:cNvSpPr txBox="1">
                <a:spLocks noRot="1" noChangeAspect="1" noMove="1" noResize="1" noEditPoints="1" noAdjustHandles="1" noChangeArrowheads="1" noChangeShapeType="1" noTextEdit="1"/>
              </p:cNvSpPr>
              <p:nvPr/>
            </p:nvSpPr>
            <p:spPr>
              <a:xfrm>
                <a:off x="762000" y="1600200"/>
                <a:ext cx="2583079" cy="689932"/>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ED7A0E4-997C-2F4B-51FD-714941B7632D}"/>
              </a:ext>
            </a:extLst>
          </p:cNvPr>
          <p:cNvSpPr txBox="1"/>
          <p:nvPr/>
        </p:nvSpPr>
        <p:spPr>
          <a:xfrm>
            <a:off x="3733800" y="1688068"/>
            <a:ext cx="5915081" cy="369332"/>
          </a:xfrm>
          <a:prstGeom prst="rect">
            <a:avLst/>
          </a:prstGeom>
          <a:noFill/>
        </p:spPr>
        <p:txBody>
          <a:bodyPr wrap="none" rtlCol="0">
            <a:spAutoFit/>
          </a:bodyPr>
          <a:lstStyle/>
          <a:p>
            <a:pPr algn="l">
              <a:spcAft>
                <a:spcPts val="600"/>
              </a:spcAft>
            </a:pPr>
            <a:r>
              <a:rPr lang="en-US" dirty="0"/>
              <a:t>Physics observable of interest depends on the spin alignment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6A88FD7-071B-DED9-E1AD-FA52460D3DE4}"/>
                  </a:ext>
                </a:extLst>
              </p:cNvPr>
              <p:cNvSpPr txBox="1"/>
              <p:nvPr/>
            </p:nvSpPr>
            <p:spPr>
              <a:xfrm>
                <a:off x="6324600" y="5029200"/>
                <a:ext cx="1168718" cy="409343"/>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Δ</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Δ</m:t>
                          </m:r>
                        </m:e>
                        <m:sub>
                          <m:r>
                            <a:rPr lang="en-US" sz="2000" b="0" i="1" smtClean="0">
                              <a:latin typeface="Cambria Math" panose="02040503050406030204" pitchFamily="18" charset="0"/>
                            </a:rPr>
                            <m:t>𝐸</m:t>
                          </m:r>
                        </m:sub>
                      </m:sSub>
                      <m:r>
                        <a:rPr lang="en-US" sz="2000" b="0" i="1" smtClean="0">
                          <a:latin typeface="Cambria Math" panose="02040503050406030204" pitchFamily="18" charset="0"/>
                        </a:rPr>
                        <m:t>𝑃</m:t>
                      </m:r>
                      <m:r>
                        <a:rPr lang="en-US" sz="2000" b="0" i="0" smtClean="0">
                          <a:latin typeface="Cambria Math" panose="02040503050406030204" pitchFamily="18" charset="0"/>
                        </a:rPr>
                        <m:t> </m:t>
                      </m:r>
                    </m:oMath>
                  </m:oMathPara>
                </a14:m>
                <a:endParaRPr lang="en-US" sz="2000" dirty="0"/>
              </a:p>
            </p:txBody>
          </p:sp>
        </mc:Choice>
        <mc:Fallback xmlns="">
          <p:sp>
            <p:nvSpPr>
              <p:cNvPr id="6" name="TextBox 5">
                <a:extLst>
                  <a:ext uri="{FF2B5EF4-FFF2-40B4-BE49-F238E27FC236}">
                    <a16:creationId xmlns:a16="http://schemas.microsoft.com/office/drawing/2014/main" id="{A6A88FD7-071B-DED9-E1AD-FA52460D3DE4}"/>
                  </a:ext>
                </a:extLst>
              </p:cNvPr>
              <p:cNvSpPr txBox="1">
                <a:spLocks noRot="1" noChangeAspect="1" noMove="1" noResize="1" noEditPoints="1" noAdjustHandles="1" noChangeArrowheads="1" noChangeShapeType="1" noTextEdit="1"/>
              </p:cNvSpPr>
              <p:nvPr/>
            </p:nvSpPr>
            <p:spPr>
              <a:xfrm>
                <a:off x="6324600" y="5029200"/>
                <a:ext cx="1168718" cy="4093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CE5C73-446B-81B5-DAE9-D8BEC10C67E2}"/>
                  </a:ext>
                </a:extLst>
              </p:cNvPr>
              <p:cNvSpPr txBox="1"/>
              <p:nvPr/>
            </p:nvSpPr>
            <p:spPr>
              <a:xfrm>
                <a:off x="762000" y="2756561"/>
                <a:ext cx="1369349" cy="628505"/>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𝜖</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num>
                        <m:den>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den>
                      </m:f>
                    </m:oMath>
                  </m:oMathPara>
                </a14:m>
                <a:endParaRPr lang="en-US" dirty="0"/>
              </a:p>
            </p:txBody>
          </p:sp>
        </mc:Choice>
        <mc:Fallback xmlns="">
          <p:sp>
            <p:nvSpPr>
              <p:cNvPr id="7" name="TextBox 6">
                <a:extLst>
                  <a:ext uri="{FF2B5EF4-FFF2-40B4-BE49-F238E27FC236}">
                    <a16:creationId xmlns:a16="http://schemas.microsoft.com/office/drawing/2014/main" id="{7DCE5C73-446B-81B5-DAE9-D8BEC10C67E2}"/>
                  </a:ext>
                </a:extLst>
              </p:cNvPr>
              <p:cNvSpPr txBox="1">
                <a:spLocks noRot="1" noChangeAspect="1" noMove="1" noResize="1" noEditPoints="1" noAdjustHandles="1" noChangeArrowheads="1" noChangeShapeType="1" noTextEdit="1"/>
              </p:cNvSpPr>
              <p:nvPr/>
            </p:nvSpPr>
            <p:spPr>
              <a:xfrm>
                <a:off x="762000" y="2756561"/>
                <a:ext cx="1369349" cy="6285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40AEE1-4DDE-186F-E4E0-7F3E359D4700}"/>
                  </a:ext>
                </a:extLst>
              </p:cNvPr>
              <p:cNvSpPr txBox="1"/>
              <p:nvPr/>
            </p:nvSpPr>
            <p:spPr>
              <a:xfrm>
                <a:off x="762000" y="3810000"/>
                <a:ext cx="1685974" cy="628505"/>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𝜖</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m:t>
                              </m:r>
                            </m:sup>
                          </m:sSup>
                        </m:num>
                        <m:den>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𝑁</m:t>
                              </m:r>
                            </m:e>
                            <m:sup>
                              <m:r>
                                <a:rPr lang="en-US" i="1">
                                  <a:latin typeface="Cambria Math" panose="02040503050406030204" pitchFamily="18" charset="0"/>
                                </a:rPr>
                                <m:t>−</m:t>
                              </m:r>
                            </m:sup>
                          </m:sSup>
                        </m:den>
                      </m:f>
                    </m:oMath>
                  </m:oMathPara>
                </a14:m>
                <a:endParaRPr lang="en-US" dirty="0"/>
              </a:p>
            </p:txBody>
          </p:sp>
        </mc:Choice>
        <mc:Fallback xmlns="">
          <p:sp>
            <p:nvSpPr>
              <p:cNvPr id="8" name="TextBox 7">
                <a:extLst>
                  <a:ext uri="{FF2B5EF4-FFF2-40B4-BE49-F238E27FC236}">
                    <a16:creationId xmlns:a16="http://schemas.microsoft.com/office/drawing/2014/main" id="{ED40AEE1-4DDE-186F-E4E0-7F3E359D4700}"/>
                  </a:ext>
                </a:extLst>
              </p:cNvPr>
              <p:cNvSpPr txBox="1">
                <a:spLocks noRot="1" noChangeAspect="1" noMove="1" noResize="1" noEditPoints="1" noAdjustHandles="1" noChangeArrowheads="1" noChangeShapeType="1" noTextEdit="1"/>
              </p:cNvSpPr>
              <p:nvPr/>
            </p:nvSpPr>
            <p:spPr>
              <a:xfrm>
                <a:off x="762000" y="3810000"/>
                <a:ext cx="1685974" cy="628505"/>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C4BCDBA-8683-F5C0-F73F-B74208DB2DFD}"/>
              </a:ext>
            </a:extLst>
          </p:cNvPr>
          <p:cNvSpPr txBox="1"/>
          <p:nvPr/>
        </p:nvSpPr>
        <p:spPr>
          <a:xfrm>
            <a:off x="2965320" y="2886147"/>
            <a:ext cx="5167761" cy="369332"/>
          </a:xfrm>
          <a:prstGeom prst="rect">
            <a:avLst/>
          </a:prstGeom>
          <a:noFill/>
        </p:spPr>
        <p:txBody>
          <a:bodyPr wrap="none" rtlCol="0">
            <a:spAutoFit/>
          </a:bodyPr>
          <a:lstStyle/>
          <a:p>
            <a:pPr algn="l">
              <a:spcAft>
                <a:spcPts val="600"/>
              </a:spcAft>
            </a:pPr>
            <a:r>
              <a:rPr lang="en-US" dirty="0"/>
              <a:t>If the measurement is done with pure spin alignment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BEE282-8C1B-33A7-C40F-7122C31B12D9}"/>
                  </a:ext>
                </a:extLst>
              </p:cNvPr>
              <p:cNvSpPr txBox="1"/>
              <p:nvPr/>
            </p:nvSpPr>
            <p:spPr>
              <a:xfrm>
                <a:off x="4876800" y="3810000"/>
                <a:ext cx="1315104" cy="628505"/>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r>
                            <a:rPr lang="en-US" i="1">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m:t>
                              </m:r>
                            </m:sup>
                          </m:sSup>
                        </m:num>
                        <m:den>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a:rPr lang="en-US" i="1">
                                  <a:latin typeface="Cambria Math" panose="02040503050406030204" pitchFamily="18" charset="0"/>
                                </a:rPr>
                                <m:t>−</m:t>
                              </m:r>
                            </m:sup>
                          </m:sSup>
                        </m:den>
                      </m:f>
                    </m:oMath>
                  </m:oMathPara>
                </a14:m>
                <a:endParaRPr lang="en-US" dirty="0"/>
              </a:p>
            </p:txBody>
          </p:sp>
        </mc:Choice>
        <mc:Fallback xmlns="">
          <p:sp>
            <p:nvSpPr>
              <p:cNvPr id="12" name="TextBox 11">
                <a:extLst>
                  <a:ext uri="{FF2B5EF4-FFF2-40B4-BE49-F238E27FC236}">
                    <a16:creationId xmlns:a16="http://schemas.microsoft.com/office/drawing/2014/main" id="{2BBEE282-8C1B-33A7-C40F-7122C31B12D9}"/>
                  </a:ext>
                </a:extLst>
              </p:cNvPr>
              <p:cNvSpPr txBox="1">
                <a:spLocks noRot="1" noChangeAspect="1" noMove="1" noResize="1" noEditPoints="1" noAdjustHandles="1" noChangeArrowheads="1" noChangeShapeType="1" noTextEdit="1"/>
              </p:cNvSpPr>
              <p:nvPr/>
            </p:nvSpPr>
            <p:spPr>
              <a:xfrm>
                <a:off x="4876800" y="3810000"/>
                <a:ext cx="1315104" cy="628505"/>
              </a:xfrm>
              <a:prstGeom prst="rect">
                <a:avLst/>
              </a:prstGeom>
              <a:blipFill>
                <a:blip r:embed="rId6"/>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1CC2AFF-A11C-CB37-E75D-709D91236574}"/>
              </a:ext>
            </a:extLst>
          </p:cNvPr>
          <p:cNvSpPr txBox="1"/>
          <p:nvPr/>
        </p:nvSpPr>
        <p:spPr>
          <a:xfrm>
            <a:off x="2965320" y="3939586"/>
            <a:ext cx="1804148" cy="369332"/>
          </a:xfrm>
          <a:prstGeom prst="rect">
            <a:avLst/>
          </a:prstGeom>
          <a:noFill/>
        </p:spPr>
        <p:txBody>
          <a:bodyPr wrap="none" rtlCol="0">
            <a:spAutoFit/>
          </a:bodyPr>
          <a:lstStyle/>
          <a:p>
            <a:pPr algn="l">
              <a:spcAft>
                <a:spcPts val="600"/>
              </a:spcAft>
            </a:pPr>
            <a:r>
              <a:rPr lang="en-US" dirty="0"/>
              <a:t>With polarization</a:t>
            </a:r>
          </a:p>
        </p:txBody>
      </p:sp>
      <p:sp>
        <p:nvSpPr>
          <p:cNvPr id="14" name="TextBox 13">
            <a:extLst>
              <a:ext uri="{FF2B5EF4-FFF2-40B4-BE49-F238E27FC236}">
                <a16:creationId xmlns:a16="http://schemas.microsoft.com/office/drawing/2014/main" id="{09BEF0B9-59F8-3091-875B-1664FDDD56E9}"/>
              </a:ext>
            </a:extLst>
          </p:cNvPr>
          <p:cNvSpPr txBox="1"/>
          <p:nvPr/>
        </p:nvSpPr>
        <p:spPr>
          <a:xfrm>
            <a:off x="2965320" y="5049205"/>
            <a:ext cx="3340017" cy="369332"/>
          </a:xfrm>
          <a:prstGeom prst="rect">
            <a:avLst/>
          </a:prstGeom>
          <a:noFill/>
        </p:spPr>
        <p:txBody>
          <a:bodyPr wrap="none" rtlCol="0">
            <a:spAutoFit/>
          </a:bodyPr>
          <a:lstStyle/>
          <a:p>
            <a:pPr algn="l">
              <a:spcAft>
                <a:spcPts val="600"/>
              </a:spcAft>
            </a:pPr>
            <a:r>
              <a:rPr lang="en-US" dirty="0"/>
              <a:t>Uncertainty of physics observable</a:t>
            </a:r>
          </a:p>
        </p:txBody>
      </p:sp>
      <p:cxnSp>
        <p:nvCxnSpPr>
          <p:cNvPr id="16" name="Connector: Curved 15">
            <a:extLst>
              <a:ext uri="{FF2B5EF4-FFF2-40B4-BE49-F238E27FC236}">
                <a16:creationId xmlns:a16="http://schemas.microsoft.com/office/drawing/2014/main" id="{90B86DFE-47FC-C89B-1E55-9B50CEBC1684}"/>
              </a:ext>
            </a:extLst>
          </p:cNvPr>
          <p:cNvCxnSpPr>
            <a:stCxn id="12" idx="3"/>
            <a:endCxn id="6" idx="0"/>
          </p:cNvCxnSpPr>
          <p:nvPr/>
        </p:nvCxnSpPr>
        <p:spPr>
          <a:xfrm>
            <a:off x="6191904" y="4124253"/>
            <a:ext cx="717055" cy="904947"/>
          </a:xfrm>
          <a:prstGeom prst="curved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431A6C6-FF99-FA35-6523-0F93B627F227}"/>
                  </a:ext>
                </a:extLst>
              </p:cNvPr>
              <p:cNvSpPr txBox="1"/>
              <p:nvPr/>
            </p:nvSpPr>
            <p:spPr>
              <a:xfrm>
                <a:off x="2965320" y="5486400"/>
                <a:ext cx="4771371" cy="408253"/>
              </a:xfrm>
              <a:prstGeom prst="rect">
                <a:avLst/>
              </a:prstGeom>
              <a:noFill/>
            </p:spPr>
            <p:txBody>
              <a:bodyPr wrap="none" rtlCol="0">
                <a:spAutoFit/>
              </a:bodyPr>
              <a:lstStyle/>
              <a:p>
                <a:pPr algn="l">
                  <a:spcAft>
                    <a:spcPts val="600"/>
                  </a:spcAft>
                </a:pPr>
                <a:r>
                  <a:rPr lang="en-US" dirty="0"/>
                  <a:t>Statistical uncertainty of measurement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Δ</m:t>
                        </m:r>
                      </m:e>
                      <m:sub>
                        <m:r>
                          <a:rPr lang="en-US" b="0" i="1" smtClean="0">
                            <a:latin typeface="Cambria Math" panose="02040503050406030204" pitchFamily="18" charset="0"/>
                          </a:rPr>
                          <m:t>𝑆</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𝑁</m:t>
                        </m:r>
                      </m:e>
                    </m:rad>
                  </m:oMath>
                </a14:m>
                <a:endParaRPr lang="en-US" dirty="0"/>
              </a:p>
            </p:txBody>
          </p:sp>
        </mc:Choice>
        <mc:Fallback xmlns="">
          <p:sp>
            <p:nvSpPr>
              <p:cNvPr id="17" name="TextBox 16">
                <a:extLst>
                  <a:ext uri="{FF2B5EF4-FFF2-40B4-BE49-F238E27FC236}">
                    <a16:creationId xmlns:a16="http://schemas.microsoft.com/office/drawing/2014/main" id="{8431A6C6-FF99-FA35-6523-0F93B627F227}"/>
                  </a:ext>
                </a:extLst>
              </p:cNvPr>
              <p:cNvSpPr txBox="1">
                <a:spLocks noRot="1" noChangeAspect="1" noMove="1" noResize="1" noEditPoints="1" noAdjustHandles="1" noChangeArrowheads="1" noChangeShapeType="1" noTextEdit="1"/>
              </p:cNvSpPr>
              <p:nvPr/>
            </p:nvSpPr>
            <p:spPr>
              <a:xfrm>
                <a:off x="2965320" y="5486400"/>
                <a:ext cx="4771371" cy="408253"/>
              </a:xfrm>
              <a:prstGeom prst="rect">
                <a:avLst/>
              </a:prstGeom>
              <a:blipFill>
                <a:blip r:embed="rId7"/>
                <a:stretch>
                  <a:fillRect l="-1022" b="-20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EA46134-CEC0-3FB5-495F-62170EBF5A9A}"/>
                  </a:ext>
                </a:extLst>
              </p:cNvPr>
              <p:cNvSpPr txBox="1"/>
              <p:nvPr/>
            </p:nvSpPr>
            <p:spPr>
              <a:xfrm>
                <a:off x="2971800" y="6068747"/>
                <a:ext cx="2920415" cy="369332"/>
              </a:xfrm>
              <a:prstGeom prst="rect">
                <a:avLst/>
              </a:prstGeom>
              <a:noFill/>
            </p:spPr>
            <p:txBody>
              <a:bodyPr wrap="none" rtlCol="0">
                <a:spAutoFit/>
              </a:bodyPr>
              <a:lstStyle/>
              <a:p>
                <a:pPr algn="l">
                  <a:spcAft>
                    <a:spcPts val="600"/>
                  </a:spcAft>
                </a:pPr>
                <a:r>
                  <a:rPr lang="en-US" dirty="0"/>
                  <a:t>Figure of merit: </a:t>
                </a:r>
                <a14:m>
                  <m:oMath xmlns:m="http://schemas.openxmlformats.org/officeDocument/2006/math">
                    <m:r>
                      <a:rPr lang="en-US" b="0" i="1" smtClean="0">
                        <a:latin typeface="Cambria Math" panose="02040503050406030204" pitchFamily="18" charset="0"/>
                      </a:rPr>
                      <m:t>𝐹𝑂𝑀</m:t>
                    </m:r>
                    <m:r>
                      <a:rPr lang="en-US" b="0" i="1" smtClean="0">
                        <a:latin typeface="Cambria Math" panose="02040503050406030204" pitchFamily="18" charset="0"/>
                      </a:rPr>
                      <m:t>=</m:t>
                    </m:r>
                    <m:r>
                      <a:rPr lang="en-US" b="0" i="1" smtClean="0">
                        <a:latin typeface="Cambria Math" panose="02040503050406030204" pitchFamily="18" charset="0"/>
                      </a:rPr>
                      <m:t>𝑁</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2</m:t>
                        </m:r>
                      </m:sup>
                    </m:sSup>
                  </m:oMath>
                </a14:m>
                <a:endParaRPr lang="en-US" dirty="0"/>
              </a:p>
            </p:txBody>
          </p:sp>
        </mc:Choice>
        <mc:Fallback xmlns="">
          <p:sp>
            <p:nvSpPr>
              <p:cNvPr id="18" name="TextBox 17">
                <a:extLst>
                  <a:ext uri="{FF2B5EF4-FFF2-40B4-BE49-F238E27FC236}">
                    <a16:creationId xmlns:a16="http://schemas.microsoft.com/office/drawing/2014/main" id="{9EA46134-CEC0-3FB5-495F-62170EBF5A9A}"/>
                  </a:ext>
                </a:extLst>
              </p:cNvPr>
              <p:cNvSpPr txBox="1">
                <a:spLocks noRot="1" noChangeAspect="1" noMove="1" noResize="1" noEditPoints="1" noAdjustHandles="1" noChangeArrowheads="1" noChangeShapeType="1" noTextEdit="1"/>
              </p:cNvSpPr>
              <p:nvPr/>
            </p:nvSpPr>
            <p:spPr>
              <a:xfrm>
                <a:off x="2971800" y="6068747"/>
                <a:ext cx="2920415" cy="369332"/>
              </a:xfrm>
              <a:prstGeom prst="rect">
                <a:avLst/>
              </a:prstGeom>
              <a:blipFill>
                <a:blip r:embed="rId8"/>
                <a:stretch>
                  <a:fillRect l="-1879"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424367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9733-4DD8-0CAD-8582-D97390980A33}"/>
              </a:ext>
            </a:extLst>
          </p:cNvPr>
          <p:cNvSpPr>
            <a:spLocks noGrp="1"/>
          </p:cNvSpPr>
          <p:nvPr>
            <p:ph type="title"/>
          </p:nvPr>
        </p:nvSpPr>
        <p:spPr/>
        <p:txBody>
          <a:bodyPr/>
          <a:lstStyle/>
          <a:p>
            <a:r>
              <a:rPr lang="en-US" dirty="0"/>
              <a:t>Polarization Decay</a:t>
            </a:r>
          </a:p>
        </p:txBody>
      </p:sp>
      <p:sp>
        <p:nvSpPr>
          <p:cNvPr id="3" name="Slide Number Placeholder 2">
            <a:extLst>
              <a:ext uri="{FF2B5EF4-FFF2-40B4-BE49-F238E27FC236}">
                <a16:creationId xmlns:a16="http://schemas.microsoft.com/office/drawing/2014/main" id="{1046E665-935E-6EF3-6883-8D26CF8E03E2}"/>
              </a:ext>
            </a:extLst>
          </p:cNvPr>
          <p:cNvSpPr>
            <a:spLocks noGrp="1"/>
          </p:cNvSpPr>
          <p:nvPr>
            <p:ph type="sldNum" sz="quarter" idx="10"/>
          </p:nvPr>
        </p:nvSpPr>
        <p:spPr/>
        <p:txBody>
          <a:bodyPr/>
          <a:lstStyle/>
          <a:p>
            <a:fld id="{DF69D58E-C59B-4BE3-83E0-B1C1287A8E5B}" type="slidenum">
              <a:rPr lang="en-US" smtClean="0"/>
              <a:pPr/>
              <a:t>50</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E9E309-0A9E-A867-E2C7-4EB5198A5397}"/>
                  </a:ext>
                </a:extLst>
              </p:cNvPr>
              <p:cNvSpPr txBox="1"/>
              <p:nvPr/>
            </p:nvSpPr>
            <p:spPr>
              <a:xfrm>
                <a:off x="762000" y="2895600"/>
                <a:ext cx="1763431"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a:rPr>
                        <m:t>𝑃</m:t>
                      </m:r>
                      <m:r>
                        <a:rPr lang="en-US" sz="2000" b="0" i="1" smtClean="0">
                          <a:solidFill>
                            <a:srgbClr val="0070C0"/>
                          </a:solidFill>
                          <a:latin typeface="Cambria Math"/>
                        </a:rPr>
                        <m:t>=</m:t>
                      </m:r>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a:rPr>
                            <m:t>𝑃</m:t>
                          </m:r>
                        </m:e>
                        <m:sub>
                          <m:r>
                            <a:rPr lang="en-US" sz="2000" b="0" i="1" smtClean="0">
                              <a:solidFill>
                                <a:srgbClr val="0070C0"/>
                              </a:solidFill>
                              <a:latin typeface="Cambria Math"/>
                            </a:rPr>
                            <m:t>0</m:t>
                          </m:r>
                        </m:sub>
                      </m:sSub>
                      <m:r>
                        <a:rPr lang="en-US" sz="2000" b="0" i="1" smtClean="0">
                          <a:solidFill>
                            <a:srgbClr val="0070C0"/>
                          </a:solidFill>
                          <a:latin typeface="Cambria Math"/>
                        </a:rPr>
                        <m:t>+</m:t>
                      </m:r>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a:rPr>
                            <m:t>𝑑𝑃</m:t>
                          </m:r>
                        </m:num>
                        <m:den>
                          <m:r>
                            <a:rPr lang="en-US" sz="2000" b="0" i="1" smtClean="0">
                              <a:solidFill>
                                <a:srgbClr val="0070C0"/>
                              </a:solidFill>
                              <a:latin typeface="Cambria Math"/>
                            </a:rPr>
                            <m:t>𝑑𝑡</m:t>
                          </m:r>
                        </m:den>
                      </m:f>
                      <m:r>
                        <a:rPr lang="en-US" sz="2000" b="0" i="1" smtClean="0">
                          <a:solidFill>
                            <a:srgbClr val="0070C0"/>
                          </a:solidFill>
                          <a:latin typeface="Cambria Math"/>
                        </a:rPr>
                        <m:t>𝑡</m:t>
                      </m:r>
                    </m:oMath>
                  </m:oMathPara>
                </a14:m>
                <a:endParaRPr lang="en-US" sz="2000" dirty="0">
                  <a:solidFill>
                    <a:srgbClr val="0070C0"/>
                  </a:solidFill>
                </a:endParaRPr>
              </a:p>
            </p:txBody>
          </p:sp>
        </mc:Choice>
        <mc:Fallback xmlns="">
          <p:sp>
            <p:nvSpPr>
              <p:cNvPr id="5" name="TextBox 4">
                <a:extLst>
                  <a:ext uri="{FF2B5EF4-FFF2-40B4-BE49-F238E27FC236}">
                    <a16:creationId xmlns:a16="http://schemas.microsoft.com/office/drawing/2014/main" id="{DFE9E309-0A9E-A867-E2C7-4EB5198A5397}"/>
                  </a:ext>
                </a:extLst>
              </p:cNvPr>
              <p:cNvSpPr txBox="1">
                <a:spLocks noRot="1" noChangeAspect="1" noMove="1" noResize="1" noEditPoints="1" noAdjustHandles="1" noChangeArrowheads="1" noChangeShapeType="1" noTextEdit="1"/>
              </p:cNvSpPr>
              <p:nvPr/>
            </p:nvSpPr>
            <p:spPr>
              <a:xfrm>
                <a:off x="762000" y="2895600"/>
                <a:ext cx="1763431" cy="830548"/>
              </a:xfrm>
              <a:prstGeom prst="rect">
                <a:avLst/>
              </a:prstGeom>
              <a:blipFill>
                <a:blip r:embed="rId2"/>
                <a:stretch>
                  <a:fillRect/>
                </a:stretch>
              </a:blipFill>
              <a:ln>
                <a:solidFill>
                  <a:srgbClr val="002060"/>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4F53EA7-DFC1-9BC9-B197-185EC4E0FCAF}"/>
              </a:ext>
            </a:extLst>
          </p:cNvPr>
          <p:cNvSpPr txBox="1"/>
          <p:nvPr/>
        </p:nvSpPr>
        <p:spPr>
          <a:xfrm>
            <a:off x="381000" y="1312039"/>
            <a:ext cx="5077480" cy="1431161"/>
          </a:xfrm>
          <a:prstGeom prst="rect">
            <a:avLst/>
          </a:prstGeom>
          <a:noFill/>
        </p:spPr>
        <p:txBody>
          <a:bodyPr wrap="none" rtlCol="0">
            <a:spAutoFit/>
          </a:bodyPr>
          <a:lstStyle/>
          <a:p>
            <a:pPr algn="l">
              <a:spcAft>
                <a:spcPts val="600"/>
              </a:spcAft>
            </a:pPr>
            <a:r>
              <a:rPr lang="en-US" dirty="0"/>
              <a:t>Polarization losses during the store are correlated to</a:t>
            </a:r>
          </a:p>
          <a:p>
            <a:pPr marL="285750" indent="-285750" algn="l">
              <a:spcAft>
                <a:spcPts val="600"/>
              </a:spcAft>
              <a:buFont typeface="Arial" panose="020B0604020202020204" pitchFamily="34" charset="0"/>
              <a:buChar char="•"/>
            </a:pPr>
            <a:r>
              <a:rPr lang="en-US" dirty="0"/>
              <a:t>acceleration</a:t>
            </a:r>
          </a:p>
          <a:p>
            <a:pPr marL="285750" indent="-285750" algn="l">
              <a:spcAft>
                <a:spcPts val="600"/>
              </a:spcAft>
              <a:buFont typeface="Arial" panose="020B0604020202020204" pitchFamily="34" charset="0"/>
              <a:buChar char="•"/>
            </a:pPr>
            <a:r>
              <a:rPr lang="en-US" dirty="0"/>
              <a:t>emittance</a:t>
            </a:r>
          </a:p>
          <a:p>
            <a:pPr marL="285750" indent="-285750" algn="l">
              <a:spcAft>
                <a:spcPts val="600"/>
              </a:spcAft>
              <a:buFont typeface="Arial" panose="020B0604020202020204" pitchFamily="34" charset="0"/>
              <a:buChar char="•"/>
            </a:pPr>
            <a:r>
              <a:rPr lang="en-US" dirty="0"/>
              <a:t>profile</a:t>
            </a:r>
          </a:p>
        </p:txBody>
      </p:sp>
      <p:sp>
        <p:nvSpPr>
          <p:cNvPr id="14" name="Rectangle 13">
            <a:extLst>
              <a:ext uri="{FF2B5EF4-FFF2-40B4-BE49-F238E27FC236}">
                <a16:creationId xmlns:a16="http://schemas.microsoft.com/office/drawing/2014/main" id="{AE4CC91B-BE99-DBA7-CFAF-06B816EB4E7A}"/>
              </a:ext>
            </a:extLst>
          </p:cNvPr>
          <p:cNvSpPr/>
          <p:nvPr/>
        </p:nvSpPr>
        <p:spPr>
          <a:xfrm>
            <a:off x="944880" y="4800600"/>
            <a:ext cx="914400" cy="91440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EB9E8297-F17B-96DF-B671-D656E892B95E}"/>
              </a:ext>
            </a:extLst>
          </p:cNvPr>
          <p:cNvSpPr/>
          <p:nvPr/>
        </p:nvSpPr>
        <p:spPr>
          <a:xfrm>
            <a:off x="1127760" y="4983480"/>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CA3E12-DD36-58EB-11F6-3281DD4FFF94}"/>
                  </a:ext>
                </a:extLst>
              </p:cNvPr>
              <p:cNvSpPr txBox="1"/>
              <p:nvPr/>
            </p:nvSpPr>
            <p:spPr>
              <a:xfrm>
                <a:off x="2167848" y="4871893"/>
                <a:ext cx="2515176"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𝑗𝑒𝑡</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e>
                          </m:nary>
                        </m:den>
                      </m:f>
                    </m:oMath>
                  </m:oMathPara>
                </a14:m>
                <a:endParaRPr lang="en-US" dirty="0"/>
              </a:p>
            </p:txBody>
          </p:sp>
        </mc:Choice>
        <mc:Fallback xmlns="">
          <p:sp>
            <p:nvSpPr>
              <p:cNvPr id="16" name="TextBox 15">
                <a:extLst>
                  <a:ext uri="{FF2B5EF4-FFF2-40B4-BE49-F238E27FC236}">
                    <a16:creationId xmlns:a16="http://schemas.microsoft.com/office/drawing/2014/main" id="{8DCA3E12-DD36-58EB-11F6-3281DD4FFF94}"/>
                  </a:ext>
                </a:extLst>
              </p:cNvPr>
              <p:cNvSpPr txBox="1">
                <a:spLocks noRot="1" noChangeAspect="1" noMove="1" noResize="1" noEditPoints="1" noAdjustHandles="1" noChangeArrowheads="1" noChangeShapeType="1" noTextEdit="1"/>
              </p:cNvSpPr>
              <p:nvPr/>
            </p:nvSpPr>
            <p:spPr>
              <a:xfrm>
                <a:off x="2167848" y="4871893"/>
                <a:ext cx="2515176" cy="7718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827010-18E9-B309-945D-B069F1D73088}"/>
                  </a:ext>
                </a:extLst>
              </p:cNvPr>
              <p:cNvSpPr txBox="1"/>
              <p:nvPr/>
            </p:nvSpPr>
            <p:spPr>
              <a:xfrm>
                <a:off x="2167848" y="3886200"/>
                <a:ext cx="3154005"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𝑐𝑜𝑙𝑙</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b="0" i="1" smtClean="0">
                                  <a:latin typeface="Cambria Math" panose="02040503050406030204" pitchFamily="18" charset="0"/>
                                </a:rPr>
                                <m:t>𝑡</m:t>
                              </m:r>
                              <m:r>
                                <a:rPr lang="en-US" i="1">
                                  <a:latin typeface="Cambria Math"/>
                                </a:rPr>
                                <m:t>)</m:t>
                              </m:r>
                            </m:e>
                          </m:nary>
                        </m:num>
                        <m:den>
                          <m:nary>
                            <m:naryPr>
                              <m:limLoc m:val="undOvr"/>
                              <m:subHide m:val="on"/>
                              <m:supHide m:val="on"/>
                              <m:ctrlPr>
                                <a:rPr lang="en-US" i="1">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b="0" i="1" smtClean="0">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b="0" i="1" smtClean="0">
                                  <a:latin typeface="Cambria Math" panose="02040503050406030204" pitchFamily="18" charset="0"/>
                                </a:rPr>
                                <m:t>𝑡</m:t>
                              </m:r>
                              <m:r>
                                <a:rPr lang="en-US" i="1">
                                  <a:latin typeface="Cambria Math"/>
                                </a:rPr>
                                <m:t>)</m:t>
                              </m:r>
                            </m:e>
                          </m:nary>
                        </m:den>
                      </m:f>
                    </m:oMath>
                  </m:oMathPara>
                </a14:m>
                <a:endParaRPr lang="en-US" dirty="0"/>
              </a:p>
            </p:txBody>
          </p:sp>
        </mc:Choice>
        <mc:Fallback xmlns="">
          <p:sp>
            <p:nvSpPr>
              <p:cNvPr id="17" name="TextBox 16">
                <a:extLst>
                  <a:ext uri="{FF2B5EF4-FFF2-40B4-BE49-F238E27FC236}">
                    <a16:creationId xmlns:a16="http://schemas.microsoft.com/office/drawing/2014/main" id="{B0827010-18E9-B309-945D-B069F1D73088}"/>
                  </a:ext>
                </a:extLst>
              </p:cNvPr>
              <p:cNvSpPr txBox="1">
                <a:spLocks noRot="1" noChangeAspect="1" noMove="1" noResize="1" noEditPoints="1" noAdjustHandles="1" noChangeArrowheads="1" noChangeShapeType="1" noTextEdit="1"/>
              </p:cNvSpPr>
              <p:nvPr/>
            </p:nvSpPr>
            <p:spPr>
              <a:xfrm>
                <a:off x="2167848" y="3886200"/>
                <a:ext cx="3154005" cy="771814"/>
              </a:xfrm>
              <a:prstGeom prst="rect">
                <a:avLst/>
              </a:prstGeom>
              <a:blipFill>
                <a:blip r:embed="rId4"/>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62AF6474-7746-32F0-A8F7-07B8A01CAE32}"/>
              </a:ext>
            </a:extLst>
          </p:cNvPr>
          <p:cNvSpPr/>
          <p:nvPr/>
        </p:nvSpPr>
        <p:spPr>
          <a:xfrm>
            <a:off x="1127760" y="3997787"/>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Oval 20">
            <a:extLst>
              <a:ext uri="{FF2B5EF4-FFF2-40B4-BE49-F238E27FC236}">
                <a16:creationId xmlns:a16="http://schemas.microsoft.com/office/drawing/2014/main" id="{00796E66-A9F0-B829-546E-35B7043FD8ED}"/>
              </a:ext>
            </a:extLst>
          </p:cNvPr>
          <p:cNvSpPr/>
          <p:nvPr/>
        </p:nvSpPr>
        <p:spPr>
          <a:xfrm>
            <a:off x="1234440" y="4099560"/>
            <a:ext cx="548640" cy="548640"/>
          </a:xfrm>
          <a:prstGeom prst="ellipse">
            <a:avLst/>
          </a:prstGeom>
          <a:gradFill>
            <a:gsLst>
              <a:gs pos="0">
                <a:srgbClr val="FFFF00"/>
              </a:gs>
              <a:gs pos="25000">
                <a:srgbClr val="FFFF00"/>
              </a:gs>
              <a:gs pos="100000">
                <a:srgbClr val="FFFFCC"/>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7BA32640-57C7-C028-6E0C-3979B0AAB6A2}"/>
              </a:ext>
            </a:extLst>
          </p:cNvPr>
          <p:cNvSpPr txBox="1"/>
          <p:nvPr/>
        </p:nvSpPr>
        <p:spPr>
          <a:xfrm>
            <a:off x="7252894" y="4763125"/>
            <a:ext cx="4177106" cy="723275"/>
          </a:xfrm>
          <a:prstGeom prst="rect">
            <a:avLst/>
          </a:prstGeom>
          <a:noFill/>
        </p:spPr>
        <p:txBody>
          <a:bodyPr wrap="none" rtlCol="0">
            <a:spAutoFit/>
          </a:bodyPr>
          <a:lstStyle/>
          <a:p>
            <a:pPr algn="l">
              <a:spcAft>
                <a:spcPts val="600"/>
              </a:spcAft>
            </a:pPr>
            <a:r>
              <a:rPr lang="en-US" dirty="0"/>
              <a:t>Important for experiments:</a:t>
            </a:r>
          </a:p>
          <a:p>
            <a:pPr algn="l">
              <a:spcAft>
                <a:spcPts val="600"/>
              </a:spcAft>
            </a:pPr>
            <a:r>
              <a:rPr lang="en-US" dirty="0"/>
              <a:t>Luminosity changes throughout each store</a:t>
            </a:r>
          </a:p>
        </p:txBody>
      </p:sp>
      <p:cxnSp>
        <p:nvCxnSpPr>
          <p:cNvPr id="10" name="Connector: Elbow 9">
            <a:extLst>
              <a:ext uri="{FF2B5EF4-FFF2-40B4-BE49-F238E27FC236}">
                <a16:creationId xmlns:a16="http://schemas.microsoft.com/office/drawing/2014/main" id="{6C173C01-D84B-1970-A6E0-E824950110EA}"/>
              </a:ext>
            </a:extLst>
          </p:cNvPr>
          <p:cNvCxnSpPr>
            <a:stCxn id="5" idx="3"/>
            <a:endCxn id="17" idx="0"/>
          </p:cNvCxnSpPr>
          <p:nvPr/>
        </p:nvCxnSpPr>
        <p:spPr>
          <a:xfrm>
            <a:off x="2525431" y="3310874"/>
            <a:ext cx="1371600" cy="5753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ECF5135E-EC1F-BF3E-F639-AF46380609C0}"/>
              </a:ext>
            </a:extLst>
          </p:cNvPr>
          <p:cNvCxnSpPr>
            <a:cxnSpLocks/>
            <a:endCxn id="17" idx="0"/>
          </p:cNvCxnSpPr>
          <p:nvPr/>
        </p:nvCxnSpPr>
        <p:spPr>
          <a:xfrm rot="10800000">
            <a:off x="4326816" y="3886200"/>
            <a:ext cx="2926080" cy="1066800"/>
          </a:xfrm>
          <a:prstGeom prst="bentConnector4">
            <a:avLst>
              <a:gd name="adj1" fmla="val 27523"/>
              <a:gd name="adj2" fmla="val 121429"/>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8CF4C3DF-97F3-86F8-5D0E-0BFDFA29DB7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781801" y="1066800"/>
            <a:ext cx="4865077" cy="288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E63C8956-50B9-236D-2018-F0BE572245ED}"/>
              </a:ext>
            </a:extLst>
          </p:cNvPr>
          <p:cNvSpPr txBox="1"/>
          <p:nvPr/>
        </p:nvSpPr>
        <p:spPr>
          <a:xfrm>
            <a:off x="7844903" y="1143000"/>
            <a:ext cx="841897" cy="307777"/>
          </a:xfrm>
          <a:prstGeom prst="rect">
            <a:avLst/>
          </a:prstGeom>
          <a:noFill/>
        </p:spPr>
        <p:txBody>
          <a:bodyPr wrap="none" rtlCol="0">
            <a:spAutoFit/>
          </a:bodyPr>
          <a:lstStyle/>
          <a:p>
            <a:r>
              <a:rPr lang="en-US" sz="1400" dirty="0">
                <a:solidFill>
                  <a:srgbClr val="0070C0"/>
                </a:solidFill>
              </a:rPr>
              <a:t>injection</a:t>
            </a:r>
          </a:p>
        </p:txBody>
      </p:sp>
      <p:cxnSp>
        <p:nvCxnSpPr>
          <p:cNvPr id="25" name="Straight Arrow Connector 24">
            <a:extLst>
              <a:ext uri="{FF2B5EF4-FFF2-40B4-BE49-F238E27FC236}">
                <a16:creationId xmlns:a16="http://schemas.microsoft.com/office/drawing/2014/main" id="{7EF89FF9-8424-ADF7-5089-03BFF442FF27}"/>
              </a:ext>
            </a:extLst>
          </p:cNvPr>
          <p:cNvCxnSpPr/>
          <p:nvPr/>
        </p:nvCxnSpPr>
        <p:spPr>
          <a:xfrm flipH="1">
            <a:off x="7467600" y="1298377"/>
            <a:ext cx="392668" cy="230088"/>
          </a:xfrm>
          <a:prstGeom prst="straightConnector1">
            <a:avLst/>
          </a:prstGeom>
          <a:ln w="952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F9C4A5D-1116-BFC3-E324-4366BF30A1D0}"/>
              </a:ext>
            </a:extLst>
          </p:cNvPr>
          <p:cNvSpPr txBox="1"/>
          <p:nvPr/>
        </p:nvSpPr>
        <p:spPr>
          <a:xfrm rot="16200000">
            <a:off x="5736010" y="2154555"/>
            <a:ext cx="2027158" cy="369332"/>
          </a:xfrm>
          <a:prstGeom prst="rect">
            <a:avLst/>
          </a:prstGeom>
          <a:noFill/>
        </p:spPr>
        <p:txBody>
          <a:bodyPr wrap="none" rtlCol="0">
            <a:spAutoFit/>
          </a:bodyPr>
          <a:lstStyle/>
          <a:p>
            <a:r>
              <a:rPr lang="en-US" dirty="0"/>
              <a:t>Polarization P (%)</a:t>
            </a:r>
          </a:p>
        </p:txBody>
      </p:sp>
    </p:spTree>
    <p:extLst>
      <p:ext uri="{BB962C8B-B14F-4D97-AF65-F5344CB8AC3E}">
        <p14:creationId xmlns:p14="http://schemas.microsoft.com/office/powerpoint/2010/main" val="1167046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9733-4DD8-0CAD-8582-D97390980A33}"/>
              </a:ext>
            </a:extLst>
          </p:cNvPr>
          <p:cNvSpPr>
            <a:spLocks noGrp="1"/>
          </p:cNvSpPr>
          <p:nvPr>
            <p:ph type="title"/>
          </p:nvPr>
        </p:nvSpPr>
        <p:spPr/>
        <p:txBody>
          <a:bodyPr/>
          <a:lstStyle/>
          <a:p>
            <a:r>
              <a:rPr lang="en-US" dirty="0"/>
              <a:t>Polarization Profile</a:t>
            </a:r>
          </a:p>
        </p:txBody>
      </p:sp>
      <p:sp>
        <p:nvSpPr>
          <p:cNvPr id="3" name="Slide Number Placeholder 2">
            <a:extLst>
              <a:ext uri="{FF2B5EF4-FFF2-40B4-BE49-F238E27FC236}">
                <a16:creationId xmlns:a16="http://schemas.microsoft.com/office/drawing/2014/main" id="{1046E665-935E-6EF3-6883-8D26CF8E03E2}"/>
              </a:ext>
            </a:extLst>
          </p:cNvPr>
          <p:cNvSpPr>
            <a:spLocks noGrp="1"/>
          </p:cNvSpPr>
          <p:nvPr>
            <p:ph type="sldNum" sz="quarter" idx="10"/>
          </p:nvPr>
        </p:nvSpPr>
        <p:spPr/>
        <p:txBody>
          <a:bodyPr/>
          <a:lstStyle/>
          <a:p>
            <a:fld id="{DF69D58E-C59B-4BE3-83E0-B1C1287A8E5B}" type="slidenum">
              <a:rPr lang="en-US" smtClean="0"/>
              <a:pPr/>
              <a:t>51</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E9E309-0A9E-A867-E2C7-4EB5198A5397}"/>
                  </a:ext>
                </a:extLst>
              </p:cNvPr>
              <p:cNvSpPr txBox="1"/>
              <p:nvPr/>
            </p:nvSpPr>
            <p:spPr>
              <a:xfrm>
                <a:off x="762000" y="2895600"/>
                <a:ext cx="1763431"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a:rPr lang="en-US" sz="2000" b="0" i="1" smtClean="0">
                          <a:solidFill>
                            <a:srgbClr val="0070C0"/>
                          </a:solidFill>
                          <a:latin typeface="Cambria Math"/>
                        </a:rPr>
                        <m:t>𝑃</m:t>
                      </m:r>
                      <m:r>
                        <a:rPr lang="en-US" sz="2000" b="0" i="1" smtClean="0">
                          <a:solidFill>
                            <a:srgbClr val="0070C0"/>
                          </a:solidFill>
                          <a:latin typeface="Cambria Math"/>
                        </a:rPr>
                        <m:t>=</m:t>
                      </m:r>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a:rPr>
                            <m:t>𝑃</m:t>
                          </m:r>
                        </m:e>
                        <m:sub>
                          <m:r>
                            <a:rPr lang="en-US" sz="2000" b="0" i="1" smtClean="0">
                              <a:solidFill>
                                <a:srgbClr val="0070C0"/>
                              </a:solidFill>
                              <a:latin typeface="Cambria Math"/>
                            </a:rPr>
                            <m:t>0</m:t>
                          </m:r>
                        </m:sub>
                      </m:sSub>
                      <m:r>
                        <a:rPr lang="en-US" sz="2000" b="0" i="1" smtClean="0">
                          <a:solidFill>
                            <a:srgbClr val="0070C0"/>
                          </a:solidFill>
                          <a:latin typeface="Cambria Math"/>
                        </a:rPr>
                        <m:t>+</m:t>
                      </m:r>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a:rPr>
                            <m:t>𝑑𝑃</m:t>
                          </m:r>
                        </m:num>
                        <m:den>
                          <m:r>
                            <a:rPr lang="en-US" sz="2000" b="0" i="1" smtClean="0">
                              <a:solidFill>
                                <a:srgbClr val="0070C0"/>
                              </a:solidFill>
                              <a:latin typeface="Cambria Math"/>
                            </a:rPr>
                            <m:t>𝑑𝑡</m:t>
                          </m:r>
                        </m:den>
                      </m:f>
                      <m:r>
                        <a:rPr lang="en-US" sz="2000" b="0" i="1" smtClean="0">
                          <a:solidFill>
                            <a:srgbClr val="0070C0"/>
                          </a:solidFill>
                          <a:latin typeface="Cambria Math"/>
                        </a:rPr>
                        <m:t>𝑡</m:t>
                      </m:r>
                    </m:oMath>
                  </m:oMathPara>
                </a14:m>
                <a:endParaRPr lang="en-US" sz="2000" dirty="0">
                  <a:solidFill>
                    <a:srgbClr val="0070C0"/>
                  </a:solidFill>
                </a:endParaRPr>
              </a:p>
            </p:txBody>
          </p:sp>
        </mc:Choice>
        <mc:Fallback xmlns="">
          <p:sp>
            <p:nvSpPr>
              <p:cNvPr id="5" name="TextBox 4">
                <a:extLst>
                  <a:ext uri="{FF2B5EF4-FFF2-40B4-BE49-F238E27FC236}">
                    <a16:creationId xmlns:a16="http://schemas.microsoft.com/office/drawing/2014/main" id="{DFE9E309-0A9E-A867-E2C7-4EB5198A5397}"/>
                  </a:ext>
                </a:extLst>
              </p:cNvPr>
              <p:cNvSpPr txBox="1">
                <a:spLocks noRot="1" noChangeAspect="1" noMove="1" noResize="1" noEditPoints="1" noAdjustHandles="1" noChangeArrowheads="1" noChangeShapeType="1" noTextEdit="1"/>
              </p:cNvSpPr>
              <p:nvPr/>
            </p:nvSpPr>
            <p:spPr>
              <a:xfrm>
                <a:off x="762000" y="2895600"/>
                <a:ext cx="1763431" cy="830548"/>
              </a:xfrm>
              <a:prstGeom prst="rect">
                <a:avLst/>
              </a:prstGeom>
              <a:blipFill>
                <a:blip r:embed="rId2"/>
                <a:stretch>
                  <a:fillRect/>
                </a:stretch>
              </a:blipFill>
              <a:ln>
                <a:solidFill>
                  <a:srgbClr val="002060"/>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4F53EA7-DFC1-9BC9-B197-185EC4E0FCAF}"/>
              </a:ext>
            </a:extLst>
          </p:cNvPr>
          <p:cNvSpPr txBox="1"/>
          <p:nvPr/>
        </p:nvSpPr>
        <p:spPr>
          <a:xfrm>
            <a:off x="381000" y="1312039"/>
            <a:ext cx="5077480" cy="1431161"/>
          </a:xfrm>
          <a:prstGeom prst="rect">
            <a:avLst/>
          </a:prstGeom>
          <a:noFill/>
        </p:spPr>
        <p:txBody>
          <a:bodyPr wrap="none" rtlCol="0">
            <a:spAutoFit/>
          </a:bodyPr>
          <a:lstStyle/>
          <a:p>
            <a:pPr algn="l">
              <a:spcAft>
                <a:spcPts val="600"/>
              </a:spcAft>
            </a:pPr>
            <a:r>
              <a:rPr lang="en-US" dirty="0"/>
              <a:t>Polarization losses during the store are correlated to</a:t>
            </a:r>
          </a:p>
          <a:p>
            <a:pPr marL="285750" indent="-285750" algn="l">
              <a:spcAft>
                <a:spcPts val="600"/>
              </a:spcAft>
              <a:buFont typeface="Arial" panose="020B0604020202020204" pitchFamily="34" charset="0"/>
              <a:buChar char="•"/>
            </a:pPr>
            <a:r>
              <a:rPr lang="en-US" dirty="0"/>
              <a:t>acceleration</a:t>
            </a:r>
          </a:p>
          <a:p>
            <a:pPr marL="285750" indent="-285750" algn="l">
              <a:spcAft>
                <a:spcPts val="600"/>
              </a:spcAft>
              <a:buFont typeface="Arial" panose="020B0604020202020204" pitchFamily="34" charset="0"/>
              <a:buChar char="•"/>
            </a:pPr>
            <a:r>
              <a:rPr lang="en-US" dirty="0"/>
              <a:t>emittance</a:t>
            </a:r>
          </a:p>
          <a:p>
            <a:pPr marL="285750" indent="-285750" algn="l">
              <a:spcAft>
                <a:spcPts val="600"/>
              </a:spcAft>
              <a:buFont typeface="Arial" panose="020B0604020202020204" pitchFamily="34" charset="0"/>
              <a:buChar char="•"/>
            </a:pPr>
            <a:r>
              <a:rPr lang="en-US" dirty="0"/>
              <a:t>profile</a:t>
            </a:r>
          </a:p>
        </p:txBody>
      </p:sp>
      <p:pic>
        <p:nvPicPr>
          <p:cNvPr id="7" name="Picture 2">
            <a:extLst>
              <a:ext uri="{FF2B5EF4-FFF2-40B4-BE49-F238E27FC236}">
                <a16:creationId xmlns:a16="http://schemas.microsoft.com/office/drawing/2014/main" id="{D301B7FD-DB4F-97B0-1A22-9FFBB1FA670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781801" y="1066800"/>
            <a:ext cx="4865077" cy="288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55D5DEF-E6C6-8093-9773-209513863892}"/>
              </a:ext>
            </a:extLst>
          </p:cNvPr>
          <p:cNvSpPr txBox="1"/>
          <p:nvPr/>
        </p:nvSpPr>
        <p:spPr>
          <a:xfrm>
            <a:off x="7844903" y="1143000"/>
            <a:ext cx="841897" cy="307777"/>
          </a:xfrm>
          <a:prstGeom prst="rect">
            <a:avLst/>
          </a:prstGeom>
          <a:noFill/>
        </p:spPr>
        <p:txBody>
          <a:bodyPr wrap="none" rtlCol="0">
            <a:spAutoFit/>
          </a:bodyPr>
          <a:lstStyle/>
          <a:p>
            <a:r>
              <a:rPr lang="en-US" sz="1400" dirty="0">
                <a:solidFill>
                  <a:srgbClr val="0070C0"/>
                </a:solidFill>
              </a:rPr>
              <a:t>injection</a:t>
            </a:r>
          </a:p>
        </p:txBody>
      </p:sp>
      <p:cxnSp>
        <p:nvCxnSpPr>
          <p:cNvPr id="9" name="Straight Arrow Connector 8">
            <a:extLst>
              <a:ext uri="{FF2B5EF4-FFF2-40B4-BE49-F238E27FC236}">
                <a16:creationId xmlns:a16="http://schemas.microsoft.com/office/drawing/2014/main" id="{ABB3DF6A-362C-508E-6C97-0336F83AAA01}"/>
              </a:ext>
            </a:extLst>
          </p:cNvPr>
          <p:cNvCxnSpPr/>
          <p:nvPr/>
        </p:nvCxnSpPr>
        <p:spPr>
          <a:xfrm flipH="1">
            <a:off x="7467600" y="1298377"/>
            <a:ext cx="392668" cy="230088"/>
          </a:xfrm>
          <a:prstGeom prst="straightConnector1">
            <a:avLst/>
          </a:prstGeom>
          <a:ln w="952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05E0BA8-1517-DC95-7367-1AA5C7133BB6}"/>
                  </a:ext>
                </a:extLst>
              </p:cNvPr>
              <p:cNvSpPr txBox="1"/>
              <p:nvPr/>
            </p:nvSpPr>
            <p:spPr>
              <a:xfrm>
                <a:off x="2819400" y="2895600"/>
                <a:ext cx="1791195" cy="830548"/>
              </a:xfrm>
              <a:prstGeom prst="rect">
                <a:avLst/>
              </a:prstGeom>
              <a:noFill/>
              <a:ln>
                <a:solidFill>
                  <a:srgbClr val="002060"/>
                </a:solidFill>
              </a:ln>
            </p:spPr>
            <p:txBody>
              <a:bodyPr wrap="none" rtlCol="0">
                <a:spAutoFit/>
              </a:bodyPr>
              <a:lstStyle/>
              <a:p>
                <a:pPr>
                  <a:spcAft>
                    <a:spcPts val="1200"/>
                  </a:spcAft>
                </a:pPr>
                <a14:m>
                  <m:oMathPara xmlns:m="http://schemas.openxmlformats.org/officeDocument/2006/math">
                    <m:oMathParaPr>
                      <m:jc m:val="centerGroup"/>
                    </m:oMathParaPr>
                    <m:oMath xmlns:m="http://schemas.openxmlformats.org/officeDocument/2006/math">
                      <m:r>
                        <m:rPr>
                          <m:sty m:val="p"/>
                        </m:rPr>
                        <a:rPr lang="en-US" sz="2000">
                          <a:solidFill>
                            <a:srgbClr val="0070C0"/>
                          </a:solidFill>
                          <a:latin typeface="Cambria Math"/>
                        </a:rPr>
                        <m:t>R</m:t>
                      </m:r>
                      <m:r>
                        <a:rPr lang="en-US" sz="2000" i="1">
                          <a:solidFill>
                            <a:srgbClr val="0070C0"/>
                          </a:solidFill>
                          <a:latin typeface="Cambria Math"/>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a:rPr>
                            <m:t>𝑅</m:t>
                          </m:r>
                        </m:e>
                        <m:sub>
                          <m:r>
                            <a:rPr lang="en-US" sz="2000" i="1">
                              <a:solidFill>
                                <a:srgbClr val="0070C0"/>
                              </a:solidFill>
                              <a:latin typeface="Cambria Math"/>
                            </a:rPr>
                            <m:t>0</m:t>
                          </m:r>
                        </m:sub>
                      </m:sSub>
                      <m:r>
                        <a:rPr lang="en-US" sz="2000" i="1">
                          <a:solidFill>
                            <a:srgbClr val="0070C0"/>
                          </a:solidFill>
                          <a:latin typeface="Cambria Math"/>
                        </a:rPr>
                        <m:t>+</m:t>
                      </m:r>
                      <m:f>
                        <m:fPr>
                          <m:ctrlPr>
                            <a:rPr lang="en-US" sz="2000" i="1">
                              <a:solidFill>
                                <a:srgbClr val="0070C0"/>
                              </a:solidFill>
                              <a:latin typeface="Cambria Math" panose="02040503050406030204" pitchFamily="18" charset="0"/>
                            </a:rPr>
                          </m:ctrlPr>
                        </m:fPr>
                        <m:num>
                          <m:r>
                            <a:rPr lang="en-US" sz="2000" i="1">
                              <a:solidFill>
                                <a:srgbClr val="0070C0"/>
                              </a:solidFill>
                              <a:latin typeface="Cambria Math"/>
                            </a:rPr>
                            <m:t>𝑑𝑅</m:t>
                          </m:r>
                        </m:num>
                        <m:den>
                          <m:r>
                            <a:rPr lang="en-US" sz="2000" i="1">
                              <a:solidFill>
                                <a:srgbClr val="0070C0"/>
                              </a:solidFill>
                              <a:latin typeface="Cambria Math"/>
                            </a:rPr>
                            <m:t>𝑑𝑡</m:t>
                          </m:r>
                        </m:den>
                      </m:f>
                      <m:r>
                        <a:rPr lang="en-US" sz="2000" i="1">
                          <a:solidFill>
                            <a:srgbClr val="0070C0"/>
                          </a:solidFill>
                          <a:latin typeface="Cambria Math"/>
                        </a:rPr>
                        <m:t>𝑡</m:t>
                      </m:r>
                    </m:oMath>
                  </m:oMathPara>
                </a14:m>
                <a:endParaRPr lang="en-US" sz="2000" dirty="0">
                  <a:solidFill>
                    <a:srgbClr val="0070C0"/>
                  </a:solidFill>
                </a:endParaRPr>
              </a:p>
            </p:txBody>
          </p:sp>
        </mc:Choice>
        <mc:Fallback xmlns="">
          <p:sp>
            <p:nvSpPr>
              <p:cNvPr id="23" name="TextBox 22">
                <a:extLst>
                  <a:ext uri="{FF2B5EF4-FFF2-40B4-BE49-F238E27FC236}">
                    <a16:creationId xmlns:a16="http://schemas.microsoft.com/office/drawing/2014/main" id="{705E0BA8-1517-DC95-7367-1AA5C7133BB6}"/>
                  </a:ext>
                </a:extLst>
              </p:cNvPr>
              <p:cNvSpPr txBox="1">
                <a:spLocks noRot="1" noChangeAspect="1" noMove="1" noResize="1" noEditPoints="1" noAdjustHandles="1" noChangeArrowheads="1" noChangeShapeType="1" noTextEdit="1"/>
              </p:cNvSpPr>
              <p:nvPr/>
            </p:nvSpPr>
            <p:spPr>
              <a:xfrm>
                <a:off x="2819400" y="2895600"/>
                <a:ext cx="1791195" cy="830548"/>
              </a:xfrm>
              <a:prstGeom prst="rect">
                <a:avLst/>
              </a:prstGeom>
              <a:blipFill>
                <a:blip r:embed="rId4"/>
                <a:stretch>
                  <a:fillRect/>
                </a:stretch>
              </a:blipFill>
              <a:ln>
                <a:solidFill>
                  <a:srgbClr val="002060"/>
                </a:solidFill>
              </a:ln>
            </p:spPr>
            <p:txBody>
              <a:bodyPr/>
              <a:lstStyle/>
              <a:p>
                <a:r>
                  <a:rPr lang="en-US">
                    <a:noFill/>
                  </a:rPr>
                  <a:t> </a:t>
                </a:r>
              </a:p>
            </p:txBody>
          </p:sp>
        </mc:Fallback>
      </mc:AlternateContent>
      <p:pic>
        <p:nvPicPr>
          <p:cNvPr id="24" name="Picture 3">
            <a:extLst>
              <a:ext uri="{FF2B5EF4-FFF2-40B4-BE49-F238E27FC236}">
                <a16:creationId xmlns:a16="http://schemas.microsoft.com/office/drawing/2014/main" id="{2EADEBBF-63EA-49A1-8357-15DA642B587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853524" y="3962400"/>
            <a:ext cx="4749392" cy="281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a:extLst>
              <a:ext uri="{FF2B5EF4-FFF2-40B4-BE49-F238E27FC236}">
                <a16:creationId xmlns:a16="http://schemas.microsoft.com/office/drawing/2014/main" id="{B7C7A039-9958-14DD-1C2A-609701288C48}"/>
              </a:ext>
            </a:extLst>
          </p:cNvPr>
          <p:cNvSpPr txBox="1"/>
          <p:nvPr/>
        </p:nvSpPr>
        <p:spPr>
          <a:xfrm rot="16200000">
            <a:off x="5736010" y="2154555"/>
            <a:ext cx="2027158" cy="369332"/>
          </a:xfrm>
          <a:prstGeom prst="rect">
            <a:avLst/>
          </a:prstGeom>
          <a:noFill/>
        </p:spPr>
        <p:txBody>
          <a:bodyPr wrap="none" rtlCol="0">
            <a:spAutoFit/>
          </a:bodyPr>
          <a:lstStyle/>
          <a:p>
            <a:r>
              <a:rPr lang="en-US" dirty="0"/>
              <a:t>Polarization P (%)</a:t>
            </a:r>
          </a:p>
        </p:txBody>
      </p:sp>
      <p:sp>
        <p:nvSpPr>
          <p:cNvPr id="26" name="TextBox 25">
            <a:extLst>
              <a:ext uri="{FF2B5EF4-FFF2-40B4-BE49-F238E27FC236}">
                <a16:creationId xmlns:a16="http://schemas.microsoft.com/office/drawing/2014/main" id="{AE7FC808-17B3-FD28-5D58-FB043D8129FD}"/>
              </a:ext>
            </a:extLst>
          </p:cNvPr>
          <p:cNvSpPr txBox="1"/>
          <p:nvPr/>
        </p:nvSpPr>
        <p:spPr>
          <a:xfrm rot="16200000">
            <a:off x="6214827" y="4773099"/>
            <a:ext cx="1069524" cy="369332"/>
          </a:xfrm>
          <a:prstGeom prst="rect">
            <a:avLst/>
          </a:prstGeom>
          <a:noFill/>
        </p:spPr>
        <p:txBody>
          <a:bodyPr wrap="none" rtlCol="0">
            <a:spAutoFit/>
          </a:bodyPr>
          <a:lstStyle/>
          <a:p>
            <a:r>
              <a:rPr lang="en-US" dirty="0"/>
              <a:t>Profile R</a:t>
            </a:r>
          </a:p>
        </p:txBody>
      </p:sp>
      <p:sp>
        <p:nvSpPr>
          <p:cNvPr id="27" name="Rectangle 26">
            <a:extLst>
              <a:ext uri="{FF2B5EF4-FFF2-40B4-BE49-F238E27FC236}">
                <a16:creationId xmlns:a16="http://schemas.microsoft.com/office/drawing/2014/main" id="{548A34A1-25B7-420F-BC43-3A7E6C9185C7}"/>
              </a:ext>
            </a:extLst>
          </p:cNvPr>
          <p:cNvSpPr/>
          <p:nvPr/>
        </p:nvSpPr>
        <p:spPr>
          <a:xfrm>
            <a:off x="944880" y="4810414"/>
            <a:ext cx="914400" cy="914400"/>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A629906-B6A1-4FB8-6B1C-3CBBCDE4492A}"/>
                  </a:ext>
                </a:extLst>
              </p:cNvPr>
              <p:cNvSpPr txBox="1"/>
              <p:nvPr/>
            </p:nvSpPr>
            <p:spPr>
              <a:xfrm>
                <a:off x="2167848" y="3886200"/>
                <a:ext cx="3851952"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𝑐𝑜𝑙𝑙</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i="1">
                                  <a:latin typeface="Cambria Math"/>
                                </a:rPr>
                                <m:t>𝑥</m:t>
                              </m:r>
                              <m:r>
                                <a:rPr lang="en-US" i="1">
                                  <a:latin typeface="Cambria Math"/>
                                </a:rPr>
                                <m:t>,</m:t>
                              </m:r>
                              <m:r>
                                <a:rPr lang="en-US" i="1">
                                  <a:latin typeface="Cambria Math"/>
                                </a:rPr>
                                <m:t>𝑦</m:t>
                              </m:r>
                              <m:r>
                                <a:rPr lang="en-US" i="1">
                                  <a:latin typeface="Cambria Math"/>
                                </a:rPr>
                                <m:t>)</m:t>
                              </m:r>
                            </m:e>
                          </m:nary>
                        </m:num>
                        <m:den>
                          <m:nary>
                            <m:naryPr>
                              <m:limLoc m:val="undOvr"/>
                              <m:subHide m:val="on"/>
                              <m:supHide m:val="on"/>
                              <m:ctrlPr>
                                <a:rPr lang="en-US" i="1">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𝑌</m:t>
                                  </m:r>
                                </m:sub>
                              </m:sSub>
                              <m:r>
                                <a:rPr lang="en-US" i="1">
                                  <a:latin typeface="Cambria Math"/>
                                </a:rPr>
                                <m:t>(</m:t>
                              </m:r>
                              <m:r>
                                <a:rPr lang="en-US" i="1">
                                  <a:latin typeface="Cambria Math"/>
                                </a:rPr>
                                <m:t>𝑥</m:t>
                              </m:r>
                              <m:r>
                                <a:rPr lang="en-US" i="1">
                                  <a:latin typeface="Cambria Math"/>
                                </a:rPr>
                                <m:t>,</m:t>
                              </m:r>
                              <m:r>
                                <a:rPr lang="en-US" i="1">
                                  <a:latin typeface="Cambria Math"/>
                                </a:rPr>
                                <m:t>𝑦</m:t>
                              </m:r>
                              <m:r>
                                <a:rPr lang="en-US" i="1">
                                  <a:latin typeface="Cambria Math"/>
                                </a:rPr>
                                <m:t>)</m:t>
                              </m:r>
                            </m:e>
                          </m:nary>
                        </m:den>
                      </m:f>
                    </m:oMath>
                  </m:oMathPara>
                </a14:m>
                <a:endParaRPr lang="en-US" dirty="0"/>
              </a:p>
            </p:txBody>
          </p:sp>
        </mc:Choice>
        <mc:Fallback xmlns="">
          <p:sp>
            <p:nvSpPr>
              <p:cNvPr id="28" name="TextBox 27">
                <a:extLst>
                  <a:ext uri="{FF2B5EF4-FFF2-40B4-BE49-F238E27FC236}">
                    <a16:creationId xmlns:a16="http://schemas.microsoft.com/office/drawing/2014/main" id="{3A629906-B6A1-4FB8-6B1C-3CBBCDE4492A}"/>
                  </a:ext>
                </a:extLst>
              </p:cNvPr>
              <p:cNvSpPr txBox="1">
                <a:spLocks noRot="1" noChangeAspect="1" noMove="1" noResize="1" noEditPoints="1" noAdjustHandles="1" noChangeArrowheads="1" noChangeShapeType="1" noTextEdit="1"/>
              </p:cNvSpPr>
              <p:nvPr/>
            </p:nvSpPr>
            <p:spPr>
              <a:xfrm>
                <a:off x="2167848" y="3886200"/>
                <a:ext cx="3851952" cy="771814"/>
              </a:xfrm>
              <a:prstGeom prst="rect">
                <a:avLst/>
              </a:prstGeom>
              <a:blipFill>
                <a:blip r:embed="rId6"/>
                <a:stretch>
                  <a:fillRect/>
                </a:stretch>
              </a:blipFill>
            </p:spPr>
            <p:txBody>
              <a:bodyPr/>
              <a:lstStyle/>
              <a:p>
                <a:r>
                  <a:rPr lang="en-US">
                    <a:noFill/>
                  </a:rPr>
                  <a:t> </a:t>
                </a:r>
              </a:p>
            </p:txBody>
          </p:sp>
        </mc:Fallback>
      </mc:AlternateContent>
      <p:sp>
        <p:nvSpPr>
          <p:cNvPr id="29" name="Oval 28">
            <a:extLst>
              <a:ext uri="{FF2B5EF4-FFF2-40B4-BE49-F238E27FC236}">
                <a16:creationId xmlns:a16="http://schemas.microsoft.com/office/drawing/2014/main" id="{C158579E-76CA-97EF-F3B8-DDF993A3C98F}"/>
              </a:ext>
            </a:extLst>
          </p:cNvPr>
          <p:cNvSpPr/>
          <p:nvPr/>
        </p:nvSpPr>
        <p:spPr>
          <a:xfrm>
            <a:off x="1127760" y="3997787"/>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BCA24991-A272-15D2-A0A4-07A3A3306DF0}"/>
              </a:ext>
            </a:extLst>
          </p:cNvPr>
          <p:cNvSpPr/>
          <p:nvPr/>
        </p:nvSpPr>
        <p:spPr>
          <a:xfrm>
            <a:off x="1234440" y="4099560"/>
            <a:ext cx="548640" cy="548640"/>
          </a:xfrm>
          <a:prstGeom prst="ellipse">
            <a:avLst/>
          </a:prstGeom>
          <a:gradFill>
            <a:gsLst>
              <a:gs pos="0">
                <a:srgbClr val="FFFF00"/>
              </a:gs>
              <a:gs pos="25000">
                <a:srgbClr val="FFFF00"/>
              </a:gs>
              <a:gs pos="100000">
                <a:srgbClr val="FFFFCC"/>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Oval 30">
            <a:extLst>
              <a:ext uri="{FF2B5EF4-FFF2-40B4-BE49-F238E27FC236}">
                <a16:creationId xmlns:a16="http://schemas.microsoft.com/office/drawing/2014/main" id="{AF7A823C-0036-5649-A67F-411A63D24B01}"/>
              </a:ext>
            </a:extLst>
          </p:cNvPr>
          <p:cNvSpPr/>
          <p:nvPr/>
        </p:nvSpPr>
        <p:spPr>
          <a:xfrm>
            <a:off x="1127760" y="6050280"/>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id="{D629DD4B-D4D9-C8FC-C6F2-491E0609C08E}"/>
              </a:ext>
            </a:extLst>
          </p:cNvPr>
          <p:cNvSpPr/>
          <p:nvPr/>
        </p:nvSpPr>
        <p:spPr>
          <a:xfrm>
            <a:off x="1127760" y="4993294"/>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BBF0F81-20D3-F73D-7A67-D8F876DEADE2}"/>
                  </a:ext>
                </a:extLst>
              </p:cNvPr>
              <p:cNvSpPr txBox="1"/>
              <p:nvPr/>
            </p:nvSpPr>
            <p:spPr>
              <a:xfrm>
                <a:off x="2167848" y="4881707"/>
                <a:ext cx="3033971"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𝑗𝑒𝑡</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𝑑𝑥𝑑𝑦𝑃</m:t>
                              </m:r>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𝑑𝑥𝑑𝑦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e>
                              </m:d>
                            </m:e>
                          </m:nary>
                        </m:den>
                      </m:f>
                    </m:oMath>
                  </m:oMathPara>
                </a14:m>
                <a:endParaRPr lang="en-US" dirty="0"/>
              </a:p>
            </p:txBody>
          </p:sp>
        </mc:Choice>
        <mc:Fallback xmlns="">
          <p:sp>
            <p:nvSpPr>
              <p:cNvPr id="33" name="TextBox 32">
                <a:extLst>
                  <a:ext uri="{FF2B5EF4-FFF2-40B4-BE49-F238E27FC236}">
                    <a16:creationId xmlns:a16="http://schemas.microsoft.com/office/drawing/2014/main" id="{0BBF0F81-20D3-F73D-7A67-D8F876DEADE2}"/>
                  </a:ext>
                </a:extLst>
              </p:cNvPr>
              <p:cNvSpPr txBox="1">
                <a:spLocks noRot="1" noChangeAspect="1" noMove="1" noResize="1" noEditPoints="1" noAdjustHandles="1" noChangeArrowheads="1" noChangeShapeType="1" noTextEdit="1"/>
              </p:cNvSpPr>
              <p:nvPr/>
            </p:nvSpPr>
            <p:spPr>
              <a:xfrm>
                <a:off x="2167848" y="4881707"/>
                <a:ext cx="3033971" cy="7718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2522AFE-68A3-FB09-9C08-CA0C66F7114A}"/>
                  </a:ext>
                </a:extLst>
              </p:cNvPr>
              <p:cNvSpPr txBox="1"/>
              <p:nvPr/>
            </p:nvSpPr>
            <p:spPr>
              <a:xfrm>
                <a:off x="2167848" y="5938693"/>
                <a:ext cx="2609561" cy="7718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𝑠𝑤𝑒𝑒𝑝</m:t>
                          </m:r>
                        </m:sub>
                      </m:sSub>
                      <m:r>
                        <a:rPr lang="en-US" b="0" i="1" smtClean="0">
                          <a:latin typeface="Cambria Math"/>
                        </a:rPr>
                        <m:t>=</m:t>
                      </m:r>
                      <m:f>
                        <m:fPr>
                          <m:ctrlPr>
                            <a:rPr lang="en-US" b="0" i="1" smtClean="0">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r>
                                <a:rPr lang="en-US" i="1">
                                  <a:latin typeface="Cambria Math"/>
                                </a:rPr>
                                <m:t>𝑑𝑦𝑃</m:t>
                              </m:r>
                              <m:d>
                                <m:dPr>
                                  <m:ctrlPr>
                                    <a:rPr lang="en-US" i="1">
                                      <a:latin typeface="Cambria Math" panose="02040503050406030204" pitchFamily="18" charset="0"/>
                                    </a:rPr>
                                  </m:ctrlPr>
                                </m:dPr>
                                <m:e>
                                  <m:r>
                                    <a:rPr lang="en-US" i="1">
                                      <a:latin typeface="Cambria Math"/>
                                    </a:rPr>
                                    <m:t>𝑦</m:t>
                                  </m:r>
                                </m:e>
                              </m:d>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𝑦</m:t>
                                  </m:r>
                                </m:e>
                              </m:d>
                            </m:e>
                          </m:nary>
                        </m:num>
                        <m:den>
                          <m:nary>
                            <m:naryPr>
                              <m:limLoc m:val="undOvr"/>
                              <m:subHide m:val="on"/>
                              <m:supHide m:val="on"/>
                              <m:ctrlPr>
                                <a:rPr lang="en-US" i="1" smtClean="0">
                                  <a:latin typeface="Cambria Math" panose="02040503050406030204" pitchFamily="18" charset="0"/>
                                </a:rPr>
                              </m:ctrlPr>
                            </m:naryPr>
                            <m:sub/>
                            <m:sup/>
                            <m:e>
                              <m:r>
                                <a:rPr lang="en-US" i="1">
                                  <a:latin typeface="Cambria Math"/>
                                </a:rPr>
                                <m:t>𝑑𝑦</m:t>
                              </m:r>
                              <m:sSub>
                                <m:sSubPr>
                                  <m:ctrlPr>
                                    <a:rPr lang="en-US" i="1">
                                      <a:latin typeface="Cambria Math" panose="02040503050406030204" pitchFamily="18" charset="0"/>
                                    </a:rPr>
                                  </m:ctrlPr>
                                </m:sSubPr>
                                <m:e>
                                  <m:r>
                                    <a:rPr lang="en-US" i="1">
                                      <a:latin typeface="Cambria Math"/>
                                    </a:rPr>
                                    <m:t>𝐼</m:t>
                                  </m:r>
                                </m:e>
                                <m:sub>
                                  <m:r>
                                    <a:rPr lang="en-US" i="1">
                                      <a:latin typeface="Cambria Math"/>
                                    </a:rPr>
                                    <m:t>𝐵</m:t>
                                  </m:r>
                                </m:sub>
                              </m:sSub>
                              <m:d>
                                <m:dPr>
                                  <m:ctrlPr>
                                    <a:rPr lang="en-US" i="1">
                                      <a:latin typeface="Cambria Math" panose="02040503050406030204" pitchFamily="18" charset="0"/>
                                    </a:rPr>
                                  </m:ctrlPr>
                                </m:dPr>
                                <m:e>
                                  <m:r>
                                    <a:rPr lang="en-US" i="1">
                                      <a:latin typeface="Cambria Math"/>
                                    </a:rPr>
                                    <m:t>𝑦</m:t>
                                  </m:r>
                                </m:e>
                              </m:d>
                            </m:e>
                          </m:nary>
                        </m:den>
                      </m:f>
                    </m:oMath>
                  </m:oMathPara>
                </a14:m>
                <a:endParaRPr lang="en-US" dirty="0"/>
              </a:p>
            </p:txBody>
          </p:sp>
        </mc:Choice>
        <mc:Fallback xmlns="">
          <p:sp>
            <p:nvSpPr>
              <p:cNvPr id="34" name="TextBox 33">
                <a:extLst>
                  <a:ext uri="{FF2B5EF4-FFF2-40B4-BE49-F238E27FC236}">
                    <a16:creationId xmlns:a16="http://schemas.microsoft.com/office/drawing/2014/main" id="{02522AFE-68A3-FB09-9C08-CA0C66F7114A}"/>
                  </a:ext>
                </a:extLst>
              </p:cNvPr>
              <p:cNvSpPr txBox="1">
                <a:spLocks noRot="1" noChangeAspect="1" noMove="1" noResize="1" noEditPoints="1" noAdjustHandles="1" noChangeArrowheads="1" noChangeShapeType="1" noTextEdit="1"/>
              </p:cNvSpPr>
              <p:nvPr/>
            </p:nvSpPr>
            <p:spPr>
              <a:xfrm>
                <a:off x="2167848" y="5938693"/>
                <a:ext cx="2609561" cy="771814"/>
              </a:xfrm>
              <a:prstGeom prst="rect">
                <a:avLst/>
              </a:prstGeom>
              <a:blipFill>
                <a:blip r:embed="rId8"/>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79FADCEA-5226-5326-C463-5E108292C8AB}"/>
              </a:ext>
            </a:extLst>
          </p:cNvPr>
          <p:cNvCxnSpPr/>
          <p:nvPr/>
        </p:nvCxnSpPr>
        <p:spPr>
          <a:xfrm>
            <a:off x="1402080" y="5867400"/>
            <a:ext cx="0" cy="91440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08361EE-9FB7-F75C-3382-485E9A16A1DB}"/>
                  </a:ext>
                </a:extLst>
              </p:cNvPr>
              <p:cNvSpPr txBox="1"/>
              <p:nvPr/>
            </p:nvSpPr>
            <p:spPr>
              <a:xfrm>
                <a:off x="7391400" y="4024774"/>
                <a:ext cx="3005207" cy="904863"/>
              </a:xfrm>
              <a:prstGeom prst="rect">
                <a:avLst/>
              </a:prstGeom>
              <a:noFill/>
            </p:spPr>
            <p:txBody>
              <a:bodyPr wrap="square" rtlCol="0">
                <a:spAutoFit/>
              </a:bodyPr>
              <a:lstStyle/>
              <a:p>
                <a:r>
                  <a:rPr lang="en-US" sz="1200" dirty="0">
                    <a:solidFill>
                      <a:srgbClr val="008000"/>
                    </a:solidFill>
                  </a:rPr>
                  <a:t>For Gaussian profiles</a:t>
                </a:r>
              </a:p>
              <a:p>
                <a:pPr/>
                <a14:m>
                  <m:oMathPara xmlns:m="http://schemas.openxmlformats.org/officeDocument/2006/math">
                    <m:oMathParaPr>
                      <m:jc m:val="centerGroup"/>
                    </m:oMathParaPr>
                    <m:oMath xmlns:m="http://schemas.openxmlformats.org/officeDocument/2006/math">
                      <m:r>
                        <a:rPr lang="en-US" sz="1600" b="0" i="1" smtClean="0">
                          <a:solidFill>
                            <a:srgbClr val="008000"/>
                          </a:solidFill>
                          <a:latin typeface="Cambria Math"/>
                        </a:rPr>
                        <m:t>𝐼</m:t>
                      </m:r>
                      <m:r>
                        <a:rPr lang="en-US" sz="1600" b="0" i="1" smtClean="0">
                          <a:solidFill>
                            <a:srgbClr val="008000"/>
                          </a:solidFill>
                          <a:latin typeface="Cambria Math"/>
                        </a:rPr>
                        <m:t>=</m:t>
                      </m:r>
                      <m:sSub>
                        <m:sSubPr>
                          <m:ctrlPr>
                            <a:rPr lang="en-US" sz="1600" b="0" i="1" smtClean="0">
                              <a:solidFill>
                                <a:srgbClr val="008000"/>
                              </a:solidFill>
                              <a:latin typeface="Cambria Math" panose="02040503050406030204" pitchFamily="18" charset="0"/>
                            </a:rPr>
                          </m:ctrlPr>
                        </m:sSubPr>
                        <m:e>
                          <m:r>
                            <a:rPr lang="en-US" sz="1600" b="0" i="1" smtClean="0">
                              <a:solidFill>
                                <a:srgbClr val="008000"/>
                              </a:solidFill>
                              <a:latin typeface="Cambria Math"/>
                            </a:rPr>
                            <m:t>𝐼</m:t>
                          </m:r>
                        </m:e>
                        <m:sub>
                          <m:r>
                            <a:rPr lang="en-US" sz="1600" b="0" i="1" smtClean="0">
                              <a:solidFill>
                                <a:srgbClr val="008000"/>
                              </a:solidFill>
                              <a:latin typeface="Cambria Math"/>
                            </a:rPr>
                            <m:t>𝑝𝑒𝑎𝑘</m:t>
                          </m:r>
                        </m:sub>
                      </m:sSub>
                      <m:r>
                        <a:rPr lang="en-US" sz="1600" b="0" i="1" smtClean="0">
                          <a:solidFill>
                            <a:srgbClr val="008000"/>
                          </a:solidFill>
                          <a:latin typeface="Cambria Math"/>
                          <a:ea typeface="Cambria Math"/>
                        </a:rPr>
                        <m:t>∙</m:t>
                      </m:r>
                      <m:sSup>
                        <m:sSupPr>
                          <m:ctrlPr>
                            <a:rPr lang="en-US" sz="1600" i="1">
                              <a:solidFill>
                                <a:srgbClr val="008000"/>
                              </a:solidFill>
                              <a:latin typeface="Cambria Math" panose="02040503050406030204" pitchFamily="18" charset="0"/>
                            </a:rPr>
                          </m:ctrlPr>
                        </m:sSupPr>
                        <m:e>
                          <m:r>
                            <a:rPr lang="en-US" sz="1600" i="1">
                              <a:solidFill>
                                <a:srgbClr val="008000"/>
                              </a:solidFill>
                              <a:latin typeface="Cambria Math"/>
                            </a:rPr>
                            <m:t>𝑒</m:t>
                          </m:r>
                        </m:e>
                        <m:sup>
                          <m:r>
                            <a:rPr lang="en-US" sz="1600" i="1">
                              <a:solidFill>
                                <a:srgbClr val="008000"/>
                              </a:solidFill>
                              <a:latin typeface="Cambria Math"/>
                            </a:rPr>
                            <m:t>−</m:t>
                          </m:r>
                          <m:r>
                            <a:rPr lang="en-US" sz="1600" i="1">
                              <a:solidFill>
                                <a:srgbClr val="008000"/>
                              </a:solidFill>
                              <a:latin typeface="Cambria Math"/>
                            </a:rPr>
                            <m:t>𝑖</m:t>
                          </m:r>
                          <m:sSup>
                            <m:sSupPr>
                              <m:ctrlPr>
                                <a:rPr lang="en-US" sz="1600" i="1">
                                  <a:solidFill>
                                    <a:srgbClr val="008000"/>
                                  </a:solidFill>
                                  <a:latin typeface="Cambria Math" panose="02040503050406030204" pitchFamily="18" charset="0"/>
                                </a:rPr>
                              </m:ctrlPr>
                            </m:sSupPr>
                            <m:e>
                              <m:acc>
                                <m:accPr>
                                  <m:chr m:val="⃑"/>
                                  <m:ctrlPr>
                                    <a:rPr lang="en-US" sz="1600" i="1">
                                      <a:solidFill>
                                        <a:srgbClr val="008000"/>
                                      </a:solidFill>
                                      <a:latin typeface="Cambria Math" panose="02040503050406030204" pitchFamily="18" charset="0"/>
                                    </a:rPr>
                                  </m:ctrlPr>
                                </m:accPr>
                                <m:e>
                                  <m:r>
                                    <a:rPr lang="en-US" sz="1600" i="1">
                                      <a:solidFill>
                                        <a:srgbClr val="008000"/>
                                      </a:solidFill>
                                      <a:latin typeface="Cambria Math"/>
                                    </a:rPr>
                                    <m:t>𝑟</m:t>
                                  </m:r>
                                </m:e>
                              </m:acc>
                            </m:e>
                            <m:sup>
                              <m:r>
                                <a:rPr lang="en-US" sz="1600" i="1">
                                  <a:solidFill>
                                    <a:srgbClr val="008000"/>
                                  </a:solidFill>
                                  <a:latin typeface="Cambria Math"/>
                                </a:rPr>
                                <m:t>2</m:t>
                              </m:r>
                            </m:sup>
                          </m:sSup>
                          <m:r>
                            <a:rPr lang="en-US" sz="1600" i="1">
                              <a:solidFill>
                                <a:srgbClr val="008000"/>
                              </a:solidFill>
                              <a:latin typeface="Cambria Math"/>
                            </a:rPr>
                            <m:t>/</m:t>
                          </m:r>
                          <m:sSubSup>
                            <m:sSubSupPr>
                              <m:ctrlPr>
                                <a:rPr lang="en-US" sz="1600" i="1">
                                  <a:solidFill>
                                    <a:srgbClr val="008000"/>
                                  </a:solidFill>
                                  <a:latin typeface="Cambria Math" panose="02040503050406030204" pitchFamily="18" charset="0"/>
                                  <a:ea typeface="Cambria Math"/>
                                </a:rPr>
                              </m:ctrlPr>
                            </m:sSubSupPr>
                            <m:e>
                              <m:r>
                                <a:rPr lang="en-US" sz="1600" i="1">
                                  <a:solidFill>
                                    <a:srgbClr val="008000"/>
                                  </a:solidFill>
                                  <a:latin typeface="Cambria Math"/>
                                  <a:ea typeface="Cambria Math"/>
                                </a:rPr>
                                <m:t>𝜎</m:t>
                              </m:r>
                            </m:e>
                            <m:sub>
                              <m:r>
                                <a:rPr lang="en-US" sz="1600" i="1">
                                  <a:solidFill>
                                    <a:srgbClr val="008000"/>
                                  </a:solidFill>
                                  <a:latin typeface="Cambria Math"/>
                                  <a:ea typeface="Cambria Math"/>
                                </a:rPr>
                                <m:t>𝐼</m:t>
                              </m:r>
                            </m:sub>
                            <m:sup>
                              <m:r>
                                <a:rPr lang="en-US" sz="1600" i="1">
                                  <a:solidFill>
                                    <a:srgbClr val="008000"/>
                                  </a:solidFill>
                                  <a:latin typeface="Cambria Math"/>
                                  <a:ea typeface="Cambria Math"/>
                                </a:rPr>
                                <m:t>2</m:t>
                              </m:r>
                            </m:sup>
                          </m:sSubSup>
                        </m:sup>
                      </m:sSup>
                    </m:oMath>
                  </m:oMathPara>
                </a14:m>
                <a:endParaRPr lang="en-US" sz="1600" dirty="0">
                  <a:solidFill>
                    <a:srgbClr val="008000"/>
                  </a:solidFill>
                  <a:ea typeface="Cambria Math"/>
                </a:endParaRPr>
              </a:p>
              <a:p>
                <a:pPr/>
                <a14:m>
                  <m:oMathPara xmlns:m="http://schemas.openxmlformats.org/officeDocument/2006/math">
                    <m:oMathParaPr>
                      <m:jc m:val="centerGroup"/>
                    </m:oMathParaPr>
                    <m:oMath xmlns:m="http://schemas.openxmlformats.org/officeDocument/2006/math">
                      <m:r>
                        <a:rPr lang="en-US" sz="1600" b="0" i="1" smtClean="0">
                          <a:solidFill>
                            <a:srgbClr val="008000"/>
                          </a:solidFill>
                          <a:latin typeface="Cambria Math"/>
                        </a:rPr>
                        <m:t>𝑃</m:t>
                      </m:r>
                      <m:r>
                        <a:rPr lang="en-US" sz="1600" b="0" i="1" smtClean="0">
                          <a:solidFill>
                            <a:srgbClr val="008000"/>
                          </a:solidFill>
                          <a:latin typeface="Cambria Math"/>
                        </a:rPr>
                        <m:t>=</m:t>
                      </m:r>
                      <m:sSub>
                        <m:sSubPr>
                          <m:ctrlPr>
                            <a:rPr lang="en-US" sz="1600" i="1">
                              <a:solidFill>
                                <a:srgbClr val="008000"/>
                              </a:solidFill>
                              <a:latin typeface="Cambria Math" panose="02040503050406030204" pitchFamily="18" charset="0"/>
                            </a:rPr>
                          </m:ctrlPr>
                        </m:sSubPr>
                        <m:e>
                          <m:r>
                            <a:rPr lang="en-US" sz="1600" b="0" i="1" smtClean="0">
                              <a:solidFill>
                                <a:srgbClr val="008000"/>
                              </a:solidFill>
                              <a:latin typeface="Cambria Math"/>
                            </a:rPr>
                            <m:t>𝑃</m:t>
                          </m:r>
                        </m:e>
                        <m:sub>
                          <m:r>
                            <a:rPr lang="en-US" sz="1600" i="1">
                              <a:solidFill>
                                <a:srgbClr val="008000"/>
                              </a:solidFill>
                              <a:latin typeface="Cambria Math"/>
                            </a:rPr>
                            <m:t>𝑝𝑒𝑎𝑘</m:t>
                          </m:r>
                        </m:sub>
                      </m:sSub>
                      <m:r>
                        <a:rPr lang="en-US" sz="1600" i="1" smtClean="0">
                          <a:solidFill>
                            <a:srgbClr val="008000"/>
                          </a:solidFill>
                          <a:latin typeface="Cambria Math"/>
                          <a:ea typeface="Cambria Math"/>
                        </a:rPr>
                        <m:t>∙</m:t>
                      </m:r>
                      <m:sSup>
                        <m:sSupPr>
                          <m:ctrlPr>
                            <a:rPr lang="en-US" sz="1600" i="1">
                              <a:solidFill>
                                <a:srgbClr val="008000"/>
                              </a:solidFill>
                              <a:latin typeface="Cambria Math" panose="02040503050406030204" pitchFamily="18" charset="0"/>
                            </a:rPr>
                          </m:ctrlPr>
                        </m:sSupPr>
                        <m:e>
                          <m:r>
                            <a:rPr lang="en-US" sz="1600" i="1">
                              <a:solidFill>
                                <a:srgbClr val="008000"/>
                              </a:solidFill>
                              <a:latin typeface="Cambria Math"/>
                            </a:rPr>
                            <m:t>𝑒</m:t>
                          </m:r>
                        </m:e>
                        <m:sup>
                          <m:r>
                            <a:rPr lang="en-US" sz="1600" i="1">
                              <a:solidFill>
                                <a:srgbClr val="008000"/>
                              </a:solidFill>
                              <a:latin typeface="Cambria Math"/>
                            </a:rPr>
                            <m:t>−</m:t>
                          </m:r>
                          <m:r>
                            <a:rPr lang="en-US" sz="1600" i="1">
                              <a:solidFill>
                                <a:srgbClr val="008000"/>
                              </a:solidFill>
                              <a:latin typeface="Cambria Math"/>
                            </a:rPr>
                            <m:t>𝑖</m:t>
                          </m:r>
                          <m:sSup>
                            <m:sSupPr>
                              <m:ctrlPr>
                                <a:rPr lang="en-US" sz="1600" i="1">
                                  <a:solidFill>
                                    <a:srgbClr val="008000"/>
                                  </a:solidFill>
                                  <a:latin typeface="Cambria Math" panose="02040503050406030204" pitchFamily="18" charset="0"/>
                                </a:rPr>
                              </m:ctrlPr>
                            </m:sSupPr>
                            <m:e>
                              <m:acc>
                                <m:accPr>
                                  <m:chr m:val="⃑"/>
                                  <m:ctrlPr>
                                    <a:rPr lang="en-US" sz="1600" i="1">
                                      <a:solidFill>
                                        <a:srgbClr val="008000"/>
                                      </a:solidFill>
                                      <a:latin typeface="Cambria Math" panose="02040503050406030204" pitchFamily="18" charset="0"/>
                                    </a:rPr>
                                  </m:ctrlPr>
                                </m:accPr>
                                <m:e>
                                  <m:r>
                                    <a:rPr lang="en-US" sz="1600" i="1">
                                      <a:solidFill>
                                        <a:srgbClr val="008000"/>
                                      </a:solidFill>
                                      <a:latin typeface="Cambria Math"/>
                                    </a:rPr>
                                    <m:t>𝑟</m:t>
                                  </m:r>
                                </m:e>
                              </m:acc>
                            </m:e>
                            <m:sup>
                              <m:r>
                                <a:rPr lang="en-US" sz="1600" i="1">
                                  <a:solidFill>
                                    <a:srgbClr val="008000"/>
                                  </a:solidFill>
                                  <a:latin typeface="Cambria Math"/>
                                </a:rPr>
                                <m:t>2</m:t>
                              </m:r>
                            </m:sup>
                          </m:sSup>
                          <m:r>
                            <a:rPr lang="en-US" sz="1600" i="1">
                              <a:solidFill>
                                <a:srgbClr val="008000"/>
                              </a:solidFill>
                              <a:latin typeface="Cambria Math"/>
                            </a:rPr>
                            <m:t>/</m:t>
                          </m:r>
                          <m:sSubSup>
                            <m:sSubSupPr>
                              <m:ctrlPr>
                                <a:rPr lang="en-US" sz="1600" i="1">
                                  <a:solidFill>
                                    <a:srgbClr val="008000"/>
                                  </a:solidFill>
                                  <a:latin typeface="Cambria Math" panose="02040503050406030204" pitchFamily="18" charset="0"/>
                                  <a:ea typeface="Cambria Math"/>
                                </a:rPr>
                              </m:ctrlPr>
                            </m:sSubSupPr>
                            <m:e>
                              <m:r>
                                <a:rPr lang="en-US" sz="1600" i="1">
                                  <a:solidFill>
                                    <a:srgbClr val="008000"/>
                                  </a:solidFill>
                                  <a:latin typeface="Cambria Math"/>
                                  <a:ea typeface="Cambria Math"/>
                                </a:rPr>
                                <m:t>𝜎</m:t>
                              </m:r>
                            </m:e>
                            <m:sub>
                              <m:r>
                                <a:rPr lang="en-US" sz="1600" b="0" i="1" smtClean="0">
                                  <a:solidFill>
                                    <a:srgbClr val="008000"/>
                                  </a:solidFill>
                                  <a:latin typeface="Cambria Math"/>
                                  <a:ea typeface="Cambria Math"/>
                                </a:rPr>
                                <m:t>𝑃</m:t>
                              </m:r>
                            </m:sub>
                            <m:sup>
                              <m:r>
                                <a:rPr lang="en-US" sz="1600" i="1">
                                  <a:solidFill>
                                    <a:srgbClr val="008000"/>
                                  </a:solidFill>
                                  <a:latin typeface="Cambria Math"/>
                                  <a:ea typeface="Cambria Math"/>
                                </a:rPr>
                                <m:t>2</m:t>
                              </m:r>
                            </m:sup>
                          </m:sSubSup>
                        </m:sup>
                      </m:sSup>
                    </m:oMath>
                  </m:oMathPara>
                </a14:m>
                <a:endParaRPr lang="en-US" sz="1200" dirty="0">
                  <a:solidFill>
                    <a:srgbClr val="008000"/>
                  </a:solidFill>
                </a:endParaRPr>
              </a:p>
            </p:txBody>
          </p:sp>
        </mc:Choice>
        <mc:Fallback xmlns="">
          <p:sp>
            <p:nvSpPr>
              <p:cNvPr id="36" name="TextBox 35">
                <a:extLst>
                  <a:ext uri="{FF2B5EF4-FFF2-40B4-BE49-F238E27FC236}">
                    <a16:creationId xmlns:a16="http://schemas.microsoft.com/office/drawing/2014/main" id="{808361EE-9FB7-F75C-3382-485E9A16A1DB}"/>
                  </a:ext>
                </a:extLst>
              </p:cNvPr>
              <p:cNvSpPr txBox="1">
                <a:spLocks noRot="1" noChangeAspect="1" noMove="1" noResize="1" noEditPoints="1" noAdjustHandles="1" noChangeArrowheads="1" noChangeShapeType="1" noTextEdit="1"/>
              </p:cNvSpPr>
              <p:nvPr/>
            </p:nvSpPr>
            <p:spPr>
              <a:xfrm>
                <a:off x="7391400" y="4024774"/>
                <a:ext cx="3005207" cy="904863"/>
              </a:xfrm>
              <a:prstGeom prst="rect">
                <a:avLst/>
              </a:prstGeom>
              <a:blipFill>
                <a:blip r:embed="rId9"/>
                <a:stretch>
                  <a:fillRect l="-203" b="-2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B91D6B6-E5BA-298F-B52F-D88EA6129A34}"/>
                  </a:ext>
                </a:extLst>
              </p:cNvPr>
              <p:cNvSpPr txBox="1"/>
              <p:nvPr/>
            </p:nvSpPr>
            <p:spPr>
              <a:xfrm>
                <a:off x="9177400" y="5763977"/>
                <a:ext cx="2098716" cy="529119"/>
              </a:xfrm>
              <a:prstGeom prst="rect">
                <a:avLst/>
              </a:prstGeom>
              <a:noFill/>
            </p:spPr>
            <p:txBody>
              <a:bodyPr wrap="none" rtlCol="0">
                <a:spAutoFit/>
              </a:bodyPr>
              <a:lstStyle/>
              <a:p>
                <a:r>
                  <a:rPr lang="en-US" sz="1400" dirty="0">
                    <a:solidFill>
                      <a:srgbClr val="C00000"/>
                    </a:solidFill>
                  </a:rPr>
                  <a:t>Profile parameter </a:t>
                </a:r>
                <a14:m>
                  <m:oMath xmlns:m="http://schemas.openxmlformats.org/officeDocument/2006/math">
                    <m:r>
                      <a:rPr lang="en-US" sz="1600" b="0" i="1" smtClean="0">
                        <a:solidFill>
                          <a:srgbClr val="C00000"/>
                        </a:solidFill>
                        <a:latin typeface="Cambria Math"/>
                      </a:rPr>
                      <m:t>𝑅</m:t>
                    </m:r>
                    <m:r>
                      <a:rPr lang="en-US" sz="1600" b="0" i="1" smtClean="0">
                        <a:solidFill>
                          <a:srgbClr val="C00000"/>
                        </a:solidFill>
                        <a:latin typeface="Cambria Math"/>
                      </a:rPr>
                      <m:t>=</m:t>
                    </m:r>
                    <m:f>
                      <m:fPr>
                        <m:ctrlPr>
                          <a:rPr lang="en-US" sz="1600" b="0" i="1" smtClean="0">
                            <a:solidFill>
                              <a:srgbClr val="C00000"/>
                            </a:solidFill>
                            <a:latin typeface="Cambria Math" panose="02040503050406030204" pitchFamily="18" charset="0"/>
                          </a:rPr>
                        </m:ctrlPr>
                      </m:fPr>
                      <m:num>
                        <m:sSubSup>
                          <m:sSubSupPr>
                            <m:ctrlPr>
                              <a:rPr lang="en-US" sz="1600" i="1">
                                <a:solidFill>
                                  <a:srgbClr val="C00000"/>
                                </a:solidFill>
                                <a:latin typeface="Cambria Math" panose="02040503050406030204" pitchFamily="18" charset="0"/>
                                <a:ea typeface="Cambria Math"/>
                              </a:rPr>
                            </m:ctrlPr>
                          </m:sSubSupPr>
                          <m:e>
                            <m:r>
                              <a:rPr lang="en-US" sz="1600" i="1">
                                <a:solidFill>
                                  <a:srgbClr val="C00000"/>
                                </a:solidFill>
                                <a:latin typeface="Cambria Math"/>
                                <a:ea typeface="Cambria Math"/>
                              </a:rPr>
                              <m:t>𝜎</m:t>
                            </m:r>
                          </m:e>
                          <m:sub>
                            <m:r>
                              <a:rPr lang="en-US" sz="1600" b="0" i="1" smtClean="0">
                                <a:solidFill>
                                  <a:srgbClr val="C00000"/>
                                </a:solidFill>
                                <a:latin typeface="Cambria Math"/>
                                <a:ea typeface="Cambria Math"/>
                              </a:rPr>
                              <m:t>𝐼</m:t>
                            </m:r>
                          </m:sub>
                          <m:sup>
                            <m:r>
                              <a:rPr lang="en-US" sz="1600" i="1">
                                <a:solidFill>
                                  <a:srgbClr val="C00000"/>
                                </a:solidFill>
                                <a:latin typeface="Cambria Math"/>
                                <a:ea typeface="Cambria Math"/>
                              </a:rPr>
                              <m:t>2</m:t>
                            </m:r>
                          </m:sup>
                        </m:sSubSup>
                      </m:num>
                      <m:den>
                        <m:sSubSup>
                          <m:sSubSupPr>
                            <m:ctrlPr>
                              <a:rPr lang="en-US" sz="1600" i="1">
                                <a:solidFill>
                                  <a:srgbClr val="C00000"/>
                                </a:solidFill>
                                <a:latin typeface="Cambria Math" panose="02040503050406030204" pitchFamily="18" charset="0"/>
                                <a:ea typeface="Cambria Math"/>
                              </a:rPr>
                            </m:ctrlPr>
                          </m:sSubSupPr>
                          <m:e>
                            <m:r>
                              <a:rPr lang="en-US" sz="1600" i="1">
                                <a:solidFill>
                                  <a:srgbClr val="C00000"/>
                                </a:solidFill>
                                <a:latin typeface="Cambria Math"/>
                                <a:ea typeface="Cambria Math"/>
                              </a:rPr>
                              <m:t>𝜎</m:t>
                            </m:r>
                          </m:e>
                          <m:sub>
                            <m:r>
                              <a:rPr lang="en-US" sz="1600" i="1">
                                <a:solidFill>
                                  <a:srgbClr val="C00000"/>
                                </a:solidFill>
                                <a:latin typeface="Cambria Math"/>
                                <a:ea typeface="Cambria Math"/>
                              </a:rPr>
                              <m:t>𝑃</m:t>
                            </m:r>
                          </m:sub>
                          <m:sup>
                            <m:r>
                              <a:rPr lang="en-US" sz="1600" i="1">
                                <a:solidFill>
                                  <a:srgbClr val="C00000"/>
                                </a:solidFill>
                                <a:latin typeface="Cambria Math"/>
                                <a:ea typeface="Cambria Math"/>
                              </a:rPr>
                              <m:t>2</m:t>
                            </m:r>
                          </m:sup>
                        </m:sSubSup>
                      </m:den>
                    </m:f>
                  </m:oMath>
                </a14:m>
                <a:endParaRPr lang="en-US" sz="1400" dirty="0">
                  <a:solidFill>
                    <a:srgbClr val="C00000"/>
                  </a:solidFill>
                </a:endParaRPr>
              </a:p>
            </p:txBody>
          </p:sp>
        </mc:Choice>
        <mc:Fallback xmlns="">
          <p:sp>
            <p:nvSpPr>
              <p:cNvPr id="37" name="TextBox 36">
                <a:extLst>
                  <a:ext uri="{FF2B5EF4-FFF2-40B4-BE49-F238E27FC236}">
                    <a16:creationId xmlns:a16="http://schemas.microsoft.com/office/drawing/2014/main" id="{4B91D6B6-E5BA-298F-B52F-D88EA6129A34}"/>
                  </a:ext>
                </a:extLst>
              </p:cNvPr>
              <p:cNvSpPr txBox="1">
                <a:spLocks noRot="1" noChangeAspect="1" noMove="1" noResize="1" noEditPoints="1" noAdjustHandles="1" noChangeArrowheads="1" noChangeShapeType="1" noTextEdit="1"/>
              </p:cNvSpPr>
              <p:nvPr/>
            </p:nvSpPr>
            <p:spPr>
              <a:xfrm>
                <a:off x="9177400" y="5763977"/>
                <a:ext cx="2098716" cy="529119"/>
              </a:xfrm>
              <a:prstGeom prst="rect">
                <a:avLst/>
              </a:prstGeom>
              <a:blipFill>
                <a:blip r:embed="rId10"/>
                <a:stretch>
                  <a:fillRect l="-870"/>
                </a:stretch>
              </a:blipFill>
            </p:spPr>
            <p:txBody>
              <a:bodyPr/>
              <a:lstStyle/>
              <a:p>
                <a:r>
                  <a:rPr lang="en-US">
                    <a:noFill/>
                  </a:rPr>
                  <a:t> </a:t>
                </a:r>
              </a:p>
            </p:txBody>
          </p:sp>
        </mc:Fallback>
      </mc:AlternateContent>
    </p:spTree>
    <p:extLst>
      <p:ext uri="{BB962C8B-B14F-4D97-AF65-F5344CB8AC3E}">
        <p14:creationId xmlns:p14="http://schemas.microsoft.com/office/powerpoint/2010/main" val="4195359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DCE1E-348B-92C4-C5C3-EB519A44D1F4}"/>
              </a:ext>
            </a:extLst>
          </p:cNvPr>
          <p:cNvSpPr>
            <a:spLocks noGrp="1"/>
          </p:cNvSpPr>
          <p:nvPr>
            <p:ph type="title"/>
          </p:nvPr>
        </p:nvSpPr>
        <p:spPr/>
        <p:txBody>
          <a:bodyPr/>
          <a:lstStyle/>
          <a:p>
            <a:r>
              <a:rPr lang="en-US" dirty="0"/>
              <a:t>Limitations of the Measurement</a:t>
            </a:r>
          </a:p>
        </p:txBody>
      </p:sp>
      <p:sp>
        <p:nvSpPr>
          <p:cNvPr id="3" name="Slide Number Placeholder 2">
            <a:extLst>
              <a:ext uri="{FF2B5EF4-FFF2-40B4-BE49-F238E27FC236}">
                <a16:creationId xmlns:a16="http://schemas.microsoft.com/office/drawing/2014/main" id="{48367EA4-192A-5E56-5134-5CB28056B475}"/>
              </a:ext>
            </a:extLst>
          </p:cNvPr>
          <p:cNvSpPr>
            <a:spLocks noGrp="1"/>
          </p:cNvSpPr>
          <p:nvPr>
            <p:ph type="sldNum" sz="quarter" idx="10"/>
          </p:nvPr>
        </p:nvSpPr>
        <p:spPr/>
        <p:txBody>
          <a:bodyPr/>
          <a:lstStyle/>
          <a:p>
            <a:fld id="{DF69D58E-C59B-4BE3-83E0-B1C1287A8E5B}" type="slidenum">
              <a:rPr lang="en-US" smtClean="0"/>
              <a:pPr/>
              <a:t>52</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772F960-4A5A-F9F0-00AF-39F18E145132}"/>
                  </a:ext>
                </a:extLst>
              </p:cNvPr>
              <p:cNvSpPr txBox="1"/>
              <p:nvPr/>
            </p:nvSpPr>
            <p:spPr>
              <a:xfrm>
                <a:off x="457200" y="1219200"/>
                <a:ext cx="6629400" cy="35380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Recoil particles have very low energy.</a:t>
                </a:r>
              </a:p>
              <a:p>
                <a:pPr marL="742950" lvl="1" indent="-285750">
                  <a:spcAft>
                    <a:spcPts val="600"/>
                  </a:spcAft>
                  <a:buFont typeface="Arial" panose="020B0604020202020204" pitchFamily="34" charset="0"/>
                  <a:buChar char="•"/>
                </a:pPr>
                <a:r>
                  <a:rPr lang="en-US" sz="1600" dirty="0"/>
                  <a:t>significant impact of the inactive detector parts (dead layer </a:t>
                </a:r>
                <a14:m>
                  <m:oMath xmlns:m="http://schemas.openxmlformats.org/officeDocument/2006/math">
                    <m:r>
                      <m:rPr>
                        <m:sty m:val="p"/>
                      </m:rPr>
                      <a:rPr lang="en-US" sz="1600" i="0" dirty="0" smtClean="0">
                        <a:latin typeface="Cambria Math" panose="02040503050406030204" pitchFamily="18" charset="0"/>
                      </a:rPr>
                      <m:t>Δ</m:t>
                    </m:r>
                    <m:r>
                      <a:rPr lang="en-US" sz="1600" i="1" dirty="0" smtClean="0">
                        <a:latin typeface="Cambria Math" panose="02040503050406030204" pitchFamily="18" charset="0"/>
                      </a:rPr>
                      <m:t>𝐸</m:t>
                    </m:r>
                  </m:oMath>
                </a14:m>
                <a:r>
                  <a:rPr lang="en-US" sz="1600" dirty="0"/>
                  <a:t>), especially for the Carbon measurement</a:t>
                </a:r>
              </a:p>
              <a:p>
                <a:pPr marL="742950" lvl="1" indent="-285750">
                  <a:spcAft>
                    <a:spcPts val="600"/>
                  </a:spcAft>
                  <a:buFont typeface="Arial" panose="020B0604020202020204" pitchFamily="34" charset="0"/>
                  <a:buChar char="•"/>
                </a:pPr>
                <a:r>
                  <a:rPr lang="en-US" sz="1600" dirty="0"/>
                  <a:t>Calibration with </a:t>
                </a:r>
                <a14:m>
                  <m:oMath xmlns:m="http://schemas.openxmlformats.org/officeDocument/2006/math">
                    <m:r>
                      <a:rPr lang="en-US" sz="1600" b="0" i="1" dirty="0" smtClean="0">
                        <a:latin typeface="Cambria Math" panose="02040503050406030204" pitchFamily="18" charset="0"/>
                      </a:rPr>
                      <m:t>𝛼</m:t>
                    </m:r>
                  </m:oMath>
                </a14:m>
                <a:r>
                  <a:rPr lang="en-US" sz="1600" dirty="0"/>
                  <a:t>-sources</a:t>
                </a:r>
              </a:p>
              <a:p>
                <a:pPr lvl="1">
                  <a:spcAft>
                    <a:spcPts val="600"/>
                  </a:spcAft>
                </a:pPr>
                <a14:m>
                  <m:oMathPara xmlns:m="http://schemas.openxmlformats.org/officeDocument/2006/math">
                    <m:oMathParaPr>
                      <m:jc m:val="centerGroup"/>
                    </m:oMathParaPr>
                    <m:oMath xmlns:m="http://schemas.openxmlformats.org/officeDocument/2006/math">
                      <m:sPre>
                        <m:sPrePr>
                          <m:ctrlPr>
                            <a:rPr lang="en-US" sz="1600" i="1" dirty="0" smtClean="0">
                              <a:latin typeface="Cambria Math" panose="02040503050406030204" pitchFamily="18" charset="0"/>
                            </a:rPr>
                          </m:ctrlPr>
                        </m:sPrePr>
                        <m:sub/>
                        <m:sup>
                          <m:r>
                            <a:rPr lang="en-US" b="0" i="1" smtClean="0">
                              <a:latin typeface="Cambria Math" panose="02040503050406030204" pitchFamily="18" charset="0"/>
                            </a:rPr>
                            <m:t>148</m:t>
                          </m:r>
                        </m:sup>
                        <m:e>
                          <m:r>
                            <a:rPr lang="en-US" b="0" i="1" smtClean="0">
                              <a:latin typeface="Cambria Math" panose="02040503050406030204" pitchFamily="18" charset="0"/>
                            </a:rPr>
                            <m:t>𝐺𝑑</m:t>
                          </m:r>
                        </m:e>
                      </m:sPre>
                      <m:r>
                        <a:rPr lang="en-US" sz="1600" i="1" dirty="0" smtClean="0">
                          <a:latin typeface="Cambria Math" panose="02040503050406030204" pitchFamily="18" charset="0"/>
                        </a:rPr>
                        <m:t>(</m:t>
                      </m:r>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𝐸</m:t>
                          </m:r>
                        </m:e>
                        <m:sub>
                          <m:r>
                            <a:rPr lang="en-US" sz="1600" b="0" i="1" dirty="0" smtClean="0">
                              <a:latin typeface="Cambria Math" panose="02040503050406030204" pitchFamily="18" charset="0"/>
                            </a:rPr>
                            <m:t>𝛼</m:t>
                          </m:r>
                        </m:sub>
                      </m:sSub>
                      <m:r>
                        <a:rPr lang="en-US" sz="1600" i="1" dirty="0" smtClean="0">
                          <a:latin typeface="Cambria Math" panose="02040503050406030204" pitchFamily="18" charset="0"/>
                        </a:rPr>
                        <m:t>=3.183 </m:t>
                      </m:r>
                      <m:r>
                        <m:rPr>
                          <m:nor/>
                        </m:rPr>
                        <a:rPr lang="en-US" sz="1600" i="0" dirty="0" smtClean="0">
                          <a:latin typeface="Cambria Math" panose="02040503050406030204" pitchFamily="18" charset="0"/>
                        </a:rPr>
                        <m:t>MeV</m:t>
                      </m:r>
                      <m:r>
                        <a:rPr lang="en-US" sz="1600" i="1" dirty="0" smtClean="0">
                          <a:latin typeface="Cambria Math" panose="02040503050406030204" pitchFamily="18" charset="0"/>
                        </a:rPr>
                        <m:t>)</m:t>
                      </m:r>
                    </m:oMath>
                  </m:oMathPara>
                </a14:m>
                <a:endParaRPr lang="en-US" sz="1600" dirty="0"/>
              </a:p>
              <a:p>
                <a:pPr lvl="1">
                  <a:spcAft>
                    <a:spcPts val="600"/>
                  </a:spcAft>
                </a:pPr>
                <a14:m>
                  <m:oMathPara xmlns:m="http://schemas.openxmlformats.org/officeDocument/2006/math">
                    <m:oMathParaPr>
                      <m:jc m:val="centerGroup"/>
                    </m:oMathParaPr>
                    <m:oMath xmlns:m="http://schemas.openxmlformats.org/officeDocument/2006/math">
                      <m:sPre>
                        <m:sPrePr>
                          <m:ctrlPr>
                            <a:rPr lang="en-US" sz="1600" i="1" dirty="0" smtClean="0">
                              <a:latin typeface="Cambria Math" panose="02040503050406030204" pitchFamily="18" charset="0"/>
                            </a:rPr>
                          </m:ctrlPr>
                        </m:sPrePr>
                        <m:sub/>
                        <m:sup>
                          <m:r>
                            <a:rPr lang="en-US" b="0" i="1" smtClean="0">
                              <a:latin typeface="Cambria Math" panose="02040503050406030204" pitchFamily="18" charset="0"/>
                            </a:rPr>
                            <m:t>243</m:t>
                          </m:r>
                        </m:sup>
                        <m:e>
                          <m:r>
                            <a:rPr lang="en-US" b="0" i="1" smtClean="0">
                              <a:latin typeface="Cambria Math" panose="02040503050406030204" pitchFamily="18" charset="0"/>
                            </a:rPr>
                            <m:t>𝐴𝑚</m:t>
                          </m:r>
                        </m:e>
                      </m:sPre>
                      <m:r>
                        <a:rPr lang="en-US" sz="1600" i="1" dirty="0" smtClean="0">
                          <a:latin typeface="Cambria Math" panose="02040503050406030204" pitchFamily="18" charset="0"/>
                        </a:rPr>
                        <m:t>(</m:t>
                      </m:r>
                      <m:sSub>
                        <m:sSubPr>
                          <m:ctrlPr>
                            <a:rPr lang="en-US" sz="1600" b="0" i="1" dirty="0" smtClean="0">
                              <a:latin typeface="Cambria Math" panose="02040503050406030204" pitchFamily="18" charset="0"/>
                            </a:rPr>
                          </m:ctrlPr>
                        </m:sSubPr>
                        <m:e>
                          <m:r>
                            <a:rPr lang="en-US" sz="1600" i="1" dirty="0" smtClean="0">
                              <a:latin typeface="Cambria Math" panose="02040503050406030204" pitchFamily="18" charset="0"/>
                            </a:rPr>
                            <m:t>𝐸</m:t>
                          </m:r>
                        </m:e>
                        <m:sub>
                          <m:r>
                            <a:rPr lang="en-US" sz="1600" b="0" i="1" dirty="0" smtClean="0">
                              <a:latin typeface="Cambria Math" panose="02040503050406030204" pitchFamily="18" charset="0"/>
                            </a:rPr>
                            <m:t>𝛼</m:t>
                          </m:r>
                        </m:sub>
                      </m:sSub>
                      <m:r>
                        <a:rPr lang="en-US" sz="1600" i="1" dirty="0" smtClean="0">
                          <a:latin typeface="Cambria Math" panose="02040503050406030204" pitchFamily="18" charset="0"/>
                        </a:rPr>
                        <m:t>=5.486 </m:t>
                      </m:r>
                      <m:r>
                        <m:rPr>
                          <m:nor/>
                        </m:rPr>
                        <a:rPr lang="en-US" sz="1600" i="0" dirty="0" smtClean="0">
                          <a:latin typeface="Cambria Math" panose="02040503050406030204" pitchFamily="18" charset="0"/>
                        </a:rPr>
                        <m:t>MeV</m:t>
                      </m:r>
                      <m:r>
                        <a:rPr lang="en-US" sz="1600" i="1" dirty="0" smtClean="0">
                          <a:latin typeface="Cambria Math" panose="02040503050406030204" pitchFamily="18" charset="0"/>
                        </a:rPr>
                        <m:t>)</m:t>
                      </m:r>
                    </m:oMath>
                  </m:oMathPara>
                </a14:m>
                <a:endParaRPr lang="en-US" sz="1600" dirty="0"/>
              </a:p>
              <a:p>
                <a:pPr marL="285750" indent="-285750">
                  <a:spcAft>
                    <a:spcPts val="600"/>
                  </a:spcAft>
                  <a:buFont typeface="Arial" panose="020B0604020202020204" pitchFamily="34" charset="0"/>
                  <a:buChar char="•"/>
                </a:pPr>
                <a:r>
                  <a:rPr lang="en-US" dirty="0"/>
                  <a:t>Small angle scattering of recoil inside the target dilutes the kinematic correlation for elastic scattering.</a:t>
                </a:r>
              </a:p>
              <a:p>
                <a:pPr marL="742950" lvl="1" indent="-285750">
                  <a:spcAft>
                    <a:spcPts val="600"/>
                  </a:spcAft>
                  <a:buFont typeface="Arial" panose="020B0604020202020204" pitchFamily="34" charset="0"/>
                  <a:buChar char="•"/>
                </a:pPr>
                <a:r>
                  <a:rPr lang="en-US" sz="1600" dirty="0"/>
                  <a:t>Background dilutes the measured asymmetry (increases statistical uncertainty), but normalized with HJET</a:t>
                </a:r>
              </a:p>
              <a:p>
                <a:pPr marL="742950" lvl="1" indent="-285750">
                  <a:spcAft>
                    <a:spcPts val="600"/>
                  </a:spcAft>
                  <a:buFont typeface="Arial" panose="020B0604020202020204" pitchFamily="34" charset="0"/>
                  <a:buChar char="•"/>
                </a:pP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𝐴</m:t>
                        </m:r>
                      </m:e>
                      <m:sub>
                        <m:r>
                          <a:rPr lang="en-US" sz="1600" i="1" dirty="0" smtClean="0">
                            <a:latin typeface="Cambria Math" panose="02040503050406030204" pitchFamily="18" charset="0"/>
                          </a:rPr>
                          <m:t>𝑁</m:t>
                        </m:r>
                      </m:sub>
                    </m:sSub>
                  </m:oMath>
                </a14:m>
                <a:r>
                  <a:rPr lang="en-US" sz="1600" dirty="0"/>
                  <a:t> drops above 1 MeV</a:t>
                </a:r>
              </a:p>
            </p:txBody>
          </p:sp>
        </mc:Choice>
        <mc:Fallback xmlns="">
          <p:sp>
            <p:nvSpPr>
              <p:cNvPr id="4" name="TextBox 3">
                <a:extLst>
                  <a:ext uri="{FF2B5EF4-FFF2-40B4-BE49-F238E27FC236}">
                    <a16:creationId xmlns:a16="http://schemas.microsoft.com/office/drawing/2014/main" id="{1772F960-4A5A-F9F0-00AF-39F18E145132}"/>
                  </a:ext>
                </a:extLst>
              </p:cNvPr>
              <p:cNvSpPr txBox="1">
                <a:spLocks noRot="1" noChangeAspect="1" noMove="1" noResize="1" noEditPoints="1" noAdjustHandles="1" noChangeArrowheads="1" noChangeShapeType="1" noTextEdit="1"/>
              </p:cNvSpPr>
              <p:nvPr/>
            </p:nvSpPr>
            <p:spPr>
              <a:xfrm>
                <a:off x="457200" y="1219200"/>
                <a:ext cx="6629400" cy="3538084"/>
              </a:xfrm>
              <a:prstGeom prst="rect">
                <a:avLst/>
              </a:prstGeom>
              <a:blipFill>
                <a:blip r:embed="rId2"/>
                <a:stretch>
                  <a:fillRect l="-551" t="-862" b="-137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ECE3BC9-4D85-62C4-2902-D56D793CB8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468" r="1429"/>
          <a:stretch/>
        </p:blipFill>
        <p:spPr>
          <a:xfrm>
            <a:off x="7705014" y="1219202"/>
            <a:ext cx="4182186" cy="1878794"/>
          </a:xfrm>
          <a:prstGeom prst="rect">
            <a:avLst/>
          </a:prstGeom>
          <a:ln w="19050">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626C3D-DBAD-943A-FECD-03E97B85A4C4}"/>
                  </a:ext>
                </a:extLst>
              </p:cNvPr>
              <p:cNvSpPr txBox="1"/>
              <p:nvPr/>
            </p:nvSpPr>
            <p:spPr>
              <a:xfrm>
                <a:off x="8216109" y="1447800"/>
                <a:ext cx="2832891" cy="369332"/>
              </a:xfrm>
              <a:prstGeom prst="rect">
                <a:avLst/>
              </a:prstGeom>
              <a:noFill/>
              <a:ln>
                <a:solidFill>
                  <a:srgbClr val="FFC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𝑐</m:t>
                      </m:r>
                      <m:r>
                        <a:rPr lang="en-US" b="0" i="1" smtClean="0">
                          <a:latin typeface="Cambria Math"/>
                          <a:ea typeface="Cambria Math"/>
                        </a:rPr>
                        <m:t>∙</m:t>
                      </m:r>
                      <m:r>
                        <a:rPr lang="en-US" b="0" i="1" smtClean="0">
                          <a:latin typeface="Cambria Math"/>
                          <a:ea typeface="Cambria Math"/>
                        </a:rPr>
                        <m:t>𝐴</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𝐸</m:t>
                          </m:r>
                        </m:e>
                        <m:sub>
                          <m:r>
                            <a:rPr lang="en-US" b="0" i="1" smtClean="0">
                              <a:latin typeface="Cambria Math"/>
                              <a:ea typeface="Cambria Math"/>
                            </a:rPr>
                            <m:t>𝑚𝑒𝑎𝑠</m:t>
                          </m:r>
                        </m:sub>
                      </m:sSub>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𝐸</m:t>
                          </m:r>
                        </m:e>
                        <m:sub>
                          <m:r>
                            <a:rPr lang="en-US" b="0" i="1" smtClean="0">
                              <a:latin typeface="Cambria Math"/>
                              <a:ea typeface="Cambria Math"/>
                            </a:rPr>
                            <m:t>𝑘𝑖𝑛</m:t>
                          </m:r>
                        </m:sub>
                      </m:sSub>
                      <m:r>
                        <a:rPr lang="en-US" b="0" i="1" smtClean="0">
                          <a:latin typeface="Cambria Math"/>
                          <a:ea typeface="Cambria Math"/>
                        </a:rPr>
                        <m:t>−∆</m:t>
                      </m:r>
                      <m:r>
                        <a:rPr lang="en-US" b="0" i="1" smtClean="0">
                          <a:latin typeface="Cambria Math"/>
                          <a:ea typeface="Cambria Math"/>
                        </a:rPr>
                        <m:t>𝐸</m:t>
                      </m:r>
                    </m:oMath>
                  </m:oMathPara>
                </a14:m>
                <a:endParaRPr lang="en-US" dirty="0"/>
              </a:p>
            </p:txBody>
          </p:sp>
        </mc:Choice>
        <mc:Fallback xmlns="">
          <p:sp>
            <p:nvSpPr>
              <p:cNvPr id="7" name="TextBox 6">
                <a:extLst>
                  <a:ext uri="{FF2B5EF4-FFF2-40B4-BE49-F238E27FC236}">
                    <a16:creationId xmlns:a16="http://schemas.microsoft.com/office/drawing/2014/main" id="{5B626C3D-DBAD-943A-FECD-03E97B85A4C4}"/>
                  </a:ext>
                </a:extLst>
              </p:cNvPr>
              <p:cNvSpPr txBox="1">
                <a:spLocks noRot="1" noChangeAspect="1" noMove="1" noResize="1" noEditPoints="1" noAdjustHandles="1" noChangeArrowheads="1" noChangeShapeType="1" noTextEdit="1"/>
              </p:cNvSpPr>
              <p:nvPr/>
            </p:nvSpPr>
            <p:spPr>
              <a:xfrm>
                <a:off x="8216109" y="1447800"/>
                <a:ext cx="2832891" cy="369332"/>
              </a:xfrm>
              <a:prstGeom prst="rect">
                <a:avLst/>
              </a:prstGeom>
              <a:blipFill>
                <a:blip r:embed="rId4"/>
                <a:stretch>
                  <a:fillRect/>
                </a:stretch>
              </a:blipFill>
              <a:ln>
                <a:solidFill>
                  <a:srgbClr val="FFC000"/>
                </a:solid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C57E2715-20AB-DC75-E162-037B30B909C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474499" y="4572000"/>
            <a:ext cx="3612101" cy="2074930"/>
          </a:xfrm>
          <a:prstGeom prst="rect">
            <a:avLst/>
          </a:prstGeom>
        </p:spPr>
      </p:pic>
      <p:pic>
        <p:nvPicPr>
          <p:cNvPr id="9" name="Picture 8" descr="A close up of a map&#10;&#10;Description automatically generated">
            <a:extLst>
              <a:ext uri="{FF2B5EF4-FFF2-40B4-BE49-F238E27FC236}">
                <a16:creationId xmlns:a16="http://schemas.microsoft.com/office/drawing/2014/main" id="{7A8AD287-9DF4-DF53-265A-653C80F9D79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58200" y="3154680"/>
            <a:ext cx="3378246" cy="347472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9070D68-4FB8-B2E4-4EF7-CAF3343C5AE7}"/>
                  </a:ext>
                </a:extLst>
              </p:cNvPr>
              <p:cNvSpPr txBox="1"/>
              <p:nvPr/>
            </p:nvSpPr>
            <p:spPr>
              <a:xfrm>
                <a:off x="9672941" y="3572056"/>
                <a:ext cx="1833259" cy="523220"/>
              </a:xfrm>
              <a:prstGeom prst="rect">
                <a:avLst/>
              </a:prstGeom>
              <a:noFill/>
            </p:spPr>
            <p:txBody>
              <a:bodyPr wrap="none" rtlCol="0">
                <a:spAutoFit/>
              </a:bodyPr>
              <a:lstStyle/>
              <a:p>
                <a:r>
                  <a:rPr lang="en-US" sz="1400" dirty="0">
                    <a:solidFill>
                      <a:srgbClr val="0070C0"/>
                    </a:solidFill>
                  </a:rPr>
                  <a:t>Dead layer</a:t>
                </a:r>
              </a:p>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𝑧</m:t>
                      </m:r>
                      <m:r>
                        <a:rPr lang="en-US" sz="1400" b="0" i="1" smtClean="0">
                          <a:solidFill>
                            <a:srgbClr val="0070C0"/>
                          </a:solidFill>
                          <a:latin typeface="Cambria Math" panose="02040503050406030204" pitchFamily="18" charset="0"/>
                        </a:rPr>
                        <m:t>≈0.25−0.5 </m:t>
                      </m:r>
                      <m:r>
                        <a:rPr lang="en-US" sz="1400" b="0" i="1" smtClean="0">
                          <a:solidFill>
                            <a:srgbClr val="0070C0"/>
                          </a:solidFill>
                          <a:latin typeface="Cambria Math" panose="02040503050406030204" pitchFamily="18" charset="0"/>
                        </a:rPr>
                        <m:t>𝜇</m:t>
                      </m:r>
                      <m:r>
                        <m:rPr>
                          <m:nor/>
                        </m:rPr>
                        <a:rPr lang="en-US" sz="1400" b="0" i="0" smtClean="0">
                          <a:solidFill>
                            <a:srgbClr val="0070C0"/>
                          </a:solidFill>
                          <a:latin typeface="Cambria Math" panose="02040503050406030204" pitchFamily="18" charset="0"/>
                        </a:rPr>
                        <m:t>m</m:t>
                      </m:r>
                    </m:oMath>
                  </m:oMathPara>
                </a14:m>
                <a:endParaRPr lang="en-US" sz="1400" dirty="0">
                  <a:solidFill>
                    <a:srgbClr val="0070C0"/>
                  </a:solidFill>
                </a:endParaRPr>
              </a:p>
            </p:txBody>
          </p:sp>
        </mc:Choice>
        <mc:Fallback xmlns="">
          <p:sp>
            <p:nvSpPr>
              <p:cNvPr id="10" name="TextBox 9">
                <a:extLst>
                  <a:ext uri="{FF2B5EF4-FFF2-40B4-BE49-F238E27FC236}">
                    <a16:creationId xmlns:a16="http://schemas.microsoft.com/office/drawing/2014/main" id="{59070D68-4FB8-B2E4-4EF7-CAF3343C5AE7}"/>
                  </a:ext>
                </a:extLst>
              </p:cNvPr>
              <p:cNvSpPr txBox="1">
                <a:spLocks noRot="1" noChangeAspect="1" noMove="1" noResize="1" noEditPoints="1" noAdjustHandles="1" noChangeArrowheads="1" noChangeShapeType="1" noTextEdit="1"/>
              </p:cNvSpPr>
              <p:nvPr/>
            </p:nvSpPr>
            <p:spPr>
              <a:xfrm>
                <a:off x="9672941" y="3572056"/>
                <a:ext cx="1833259" cy="523220"/>
              </a:xfrm>
              <a:prstGeom prst="rect">
                <a:avLst/>
              </a:prstGeom>
              <a:blipFill>
                <a:blip r:embed="rId7"/>
                <a:stretch>
                  <a:fillRect l="-997" t="-2326"/>
                </a:stretch>
              </a:blipFill>
            </p:spPr>
            <p:txBody>
              <a:bodyPr/>
              <a:lstStyle/>
              <a:p>
                <a:r>
                  <a:rPr lang="en-US">
                    <a:noFill/>
                  </a:rPr>
                  <a:t> </a:t>
                </a:r>
              </a:p>
            </p:txBody>
          </p:sp>
        </mc:Fallback>
      </mc:AlternateContent>
    </p:spTree>
    <p:extLst>
      <p:ext uri="{BB962C8B-B14F-4D97-AF65-F5344CB8AC3E}">
        <p14:creationId xmlns:p14="http://schemas.microsoft.com/office/powerpoint/2010/main" val="2250275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F068-6598-1B26-39E9-CEDE44CC3744}"/>
              </a:ext>
            </a:extLst>
          </p:cNvPr>
          <p:cNvSpPr>
            <a:spLocks noGrp="1"/>
          </p:cNvSpPr>
          <p:nvPr>
            <p:ph type="title"/>
          </p:nvPr>
        </p:nvSpPr>
        <p:spPr/>
        <p:txBody>
          <a:bodyPr/>
          <a:lstStyle/>
          <a:p>
            <a:r>
              <a:rPr lang="en-US" dirty="0"/>
              <a:t>Fiber Targets and High Energy Beams</a:t>
            </a:r>
          </a:p>
        </p:txBody>
      </p:sp>
      <p:sp>
        <p:nvSpPr>
          <p:cNvPr id="3" name="Slide Number Placeholder 2">
            <a:extLst>
              <a:ext uri="{FF2B5EF4-FFF2-40B4-BE49-F238E27FC236}">
                <a16:creationId xmlns:a16="http://schemas.microsoft.com/office/drawing/2014/main" id="{BCBEF191-B4B5-A6AA-D8CB-ADC6C2B37DA9}"/>
              </a:ext>
            </a:extLst>
          </p:cNvPr>
          <p:cNvSpPr>
            <a:spLocks noGrp="1"/>
          </p:cNvSpPr>
          <p:nvPr>
            <p:ph type="sldNum" sz="quarter" idx="10"/>
          </p:nvPr>
        </p:nvSpPr>
        <p:spPr/>
        <p:txBody>
          <a:bodyPr/>
          <a:lstStyle/>
          <a:p>
            <a:fld id="{DF69D58E-C59B-4BE3-83E0-B1C1287A8E5B}" type="slidenum">
              <a:rPr lang="en-US" smtClean="0"/>
              <a:pPr/>
              <a:t>53</a:t>
            </a:fld>
            <a:endParaRPr lang="en-US"/>
          </a:p>
        </p:txBody>
      </p:sp>
      <p:pic>
        <p:nvPicPr>
          <p:cNvPr id="4" name="Picture 3">
            <a:extLst>
              <a:ext uri="{FF2B5EF4-FFF2-40B4-BE49-F238E27FC236}">
                <a16:creationId xmlns:a16="http://schemas.microsoft.com/office/drawing/2014/main" id="{81EF0C8B-F44D-CAFA-EAA4-5B3AA195922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3958691" y="1219200"/>
            <a:ext cx="3333750" cy="1854156"/>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a:extLst>
              <a:ext uri="{FF2B5EF4-FFF2-40B4-BE49-F238E27FC236}">
                <a16:creationId xmlns:a16="http://schemas.microsoft.com/office/drawing/2014/main" id="{2BA002A8-90FE-FCD6-6A4D-E83E5E6B204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81000" y="1219201"/>
            <a:ext cx="3333750" cy="1854156"/>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ADE790B-AC49-2B32-C0D2-E349C2C0F929}"/>
              </a:ext>
            </a:extLst>
          </p:cNvPr>
          <p:cNvSpPr txBox="1"/>
          <p:nvPr/>
        </p:nvSpPr>
        <p:spPr>
          <a:xfrm>
            <a:off x="381000" y="3352800"/>
            <a:ext cx="7543799" cy="323165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rgbClr val="002060"/>
                </a:solidFill>
              </a:rPr>
              <a:t>High energy, high intensity proton beams provide an extreme environment</a:t>
            </a:r>
          </a:p>
          <a:p>
            <a:pPr marL="742950" lvl="1" indent="-285750">
              <a:spcAft>
                <a:spcPts val="1200"/>
              </a:spcAft>
              <a:buFont typeface="Arial" panose="020B0604020202020204" pitchFamily="34" charset="0"/>
              <a:buChar char="•"/>
            </a:pPr>
            <a:r>
              <a:rPr lang="en-US" sz="1600" dirty="0">
                <a:solidFill>
                  <a:srgbClr val="002060"/>
                </a:solidFill>
              </a:rPr>
              <a:t>Energy loss of beam in the target</a:t>
            </a:r>
            <a:endParaRPr lang="en-US" dirty="0">
              <a:solidFill>
                <a:srgbClr val="002060"/>
              </a:solidFill>
            </a:endParaRPr>
          </a:p>
          <a:p>
            <a:pPr marL="285750" indent="-285750">
              <a:spcAft>
                <a:spcPts val="1200"/>
              </a:spcAft>
              <a:buFont typeface="Arial" panose="020B0604020202020204" pitchFamily="34" charset="0"/>
              <a:buChar char="•"/>
            </a:pPr>
            <a:r>
              <a:rPr lang="en-US" dirty="0">
                <a:solidFill>
                  <a:srgbClr val="FF0000"/>
                </a:solidFill>
              </a:rPr>
              <a:t>Target is electrostatically attracted to the beam</a:t>
            </a:r>
          </a:p>
          <a:p>
            <a:pPr marL="742950" lvl="1" indent="-285750">
              <a:spcAft>
                <a:spcPts val="1200"/>
              </a:spcAft>
              <a:buFont typeface="Arial" panose="020B0604020202020204" pitchFamily="34" charset="0"/>
              <a:buChar char="•"/>
            </a:pPr>
            <a:r>
              <a:rPr lang="en-US" sz="1600" dirty="0">
                <a:solidFill>
                  <a:srgbClr val="FF0000"/>
                </a:solidFill>
              </a:rPr>
              <a:t>Mechanical stress on target</a:t>
            </a:r>
          </a:p>
          <a:p>
            <a:pPr marL="742950" lvl="1" indent="-285750">
              <a:spcAft>
                <a:spcPts val="1200"/>
              </a:spcAft>
              <a:buFont typeface="Arial" panose="020B0604020202020204" pitchFamily="34" charset="0"/>
              <a:buChar char="•"/>
            </a:pPr>
            <a:r>
              <a:rPr lang="en-US" sz="1600" dirty="0">
                <a:solidFill>
                  <a:srgbClr val="FF0000"/>
                </a:solidFill>
              </a:rPr>
              <a:t>Material in beam is hard to control</a:t>
            </a:r>
          </a:p>
          <a:p>
            <a:pPr marL="285750" indent="-285750">
              <a:spcAft>
                <a:spcPts val="1200"/>
              </a:spcAft>
              <a:buFont typeface="Arial" panose="020B0604020202020204" pitchFamily="34" charset="0"/>
              <a:buChar char="•"/>
            </a:pPr>
            <a:r>
              <a:rPr lang="en-US" dirty="0">
                <a:solidFill>
                  <a:srgbClr val="008000"/>
                </a:solidFill>
              </a:rPr>
              <a:t>Induced charge from wake field on target ends</a:t>
            </a:r>
          </a:p>
          <a:p>
            <a:pPr marL="742950" lvl="1" indent="-285750">
              <a:spcAft>
                <a:spcPts val="1200"/>
              </a:spcAft>
              <a:buFont typeface="Arial" panose="020B0604020202020204" pitchFamily="34" charset="0"/>
              <a:buChar char="•"/>
            </a:pPr>
            <a:r>
              <a:rPr lang="en-US" sz="1600" dirty="0">
                <a:solidFill>
                  <a:srgbClr val="008000"/>
                </a:solidFill>
              </a:rPr>
              <a:t>Change to insulated ladder construction</a:t>
            </a:r>
          </a:p>
          <a:p>
            <a:pPr marL="285750" indent="-285750">
              <a:spcAft>
                <a:spcPts val="1200"/>
              </a:spcAft>
              <a:buFont typeface="Arial" panose="020B0604020202020204" pitchFamily="34" charset="0"/>
              <a:buChar char="•"/>
            </a:pPr>
            <a:r>
              <a:rPr lang="en-US" dirty="0">
                <a:solidFill>
                  <a:schemeClr val="tx1">
                    <a:lumMod val="95000"/>
                    <a:lumOff val="5000"/>
                  </a:schemeClr>
                </a:solidFill>
              </a:rPr>
              <a:t>Targets have a limited lifetime</a:t>
            </a:r>
          </a:p>
        </p:txBody>
      </p:sp>
      <p:pic>
        <p:nvPicPr>
          <p:cNvPr id="7" name="Picture 2">
            <a:extLst>
              <a:ext uri="{FF2B5EF4-FFF2-40B4-BE49-F238E27FC236}">
                <a16:creationId xmlns:a16="http://schemas.microsoft.com/office/drawing/2014/main" id="{7583E69C-1D1F-4464-96E8-E11EA5E155A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536382" y="1219200"/>
            <a:ext cx="3741218" cy="18541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a:extLst>
              <a:ext uri="{FF2B5EF4-FFF2-40B4-BE49-F238E27FC236}">
                <a16:creationId xmlns:a16="http://schemas.microsoft.com/office/drawing/2014/main" id="{EA6EE967-4DC3-7268-5B75-48C71F3139EE}"/>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534400" y="3810000"/>
            <a:ext cx="3581400" cy="247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929D2221-7C1A-4593-E3C9-F4E85D2CD59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6553200" y="5159539"/>
            <a:ext cx="1623890" cy="14779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74665C59-03BE-A4C0-1103-167A11F8AA4F}"/>
              </a:ext>
            </a:extLst>
          </p:cNvPr>
          <p:cNvSpPr txBox="1"/>
          <p:nvPr/>
        </p:nvSpPr>
        <p:spPr>
          <a:xfrm>
            <a:off x="9640648" y="6321623"/>
            <a:ext cx="2322752" cy="307777"/>
          </a:xfrm>
          <a:prstGeom prst="rect">
            <a:avLst/>
          </a:prstGeom>
          <a:noFill/>
        </p:spPr>
        <p:txBody>
          <a:bodyPr wrap="none" rtlCol="0">
            <a:spAutoFit/>
          </a:bodyPr>
          <a:lstStyle/>
          <a:p>
            <a:pPr algn="l">
              <a:spcAft>
                <a:spcPts val="600"/>
              </a:spcAft>
            </a:pPr>
            <a:r>
              <a:rPr lang="en-US" sz="1400" dirty="0"/>
              <a:t>Simulation by J. </a:t>
            </a:r>
            <a:r>
              <a:rPr lang="en-US" sz="1400" dirty="0" err="1"/>
              <a:t>Kewisch</a:t>
            </a:r>
            <a:r>
              <a:rPr lang="en-US" sz="1400" dirty="0"/>
              <a:t>, BNL</a:t>
            </a:r>
          </a:p>
        </p:txBody>
      </p:sp>
    </p:spTree>
    <p:extLst>
      <p:ext uri="{BB962C8B-B14F-4D97-AF65-F5344CB8AC3E}">
        <p14:creationId xmlns:p14="http://schemas.microsoft.com/office/powerpoint/2010/main" val="496359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751A-B78C-C979-50DA-D0BAAAD11D2C}"/>
              </a:ext>
            </a:extLst>
          </p:cNvPr>
          <p:cNvSpPr>
            <a:spLocks noGrp="1"/>
          </p:cNvSpPr>
          <p:nvPr>
            <p:ph type="title"/>
          </p:nvPr>
        </p:nvSpPr>
        <p:spPr/>
        <p:txBody>
          <a:bodyPr/>
          <a:lstStyle/>
          <a:p>
            <a:r>
              <a:rPr lang="en-US" dirty="0"/>
              <a:t>Local Polarimetry at RHIC</a:t>
            </a:r>
          </a:p>
        </p:txBody>
      </p:sp>
      <p:sp>
        <p:nvSpPr>
          <p:cNvPr id="3" name="Slide Number Placeholder 2">
            <a:extLst>
              <a:ext uri="{FF2B5EF4-FFF2-40B4-BE49-F238E27FC236}">
                <a16:creationId xmlns:a16="http://schemas.microsoft.com/office/drawing/2014/main" id="{2E086217-4BE9-0FA7-084D-90E533A7E792}"/>
              </a:ext>
            </a:extLst>
          </p:cNvPr>
          <p:cNvSpPr>
            <a:spLocks noGrp="1"/>
          </p:cNvSpPr>
          <p:nvPr>
            <p:ph type="sldNum" sz="quarter" idx="10"/>
          </p:nvPr>
        </p:nvSpPr>
        <p:spPr/>
        <p:txBody>
          <a:bodyPr/>
          <a:lstStyle/>
          <a:p>
            <a:fld id="{DF69D58E-C59B-4BE3-83E0-B1C1287A8E5B}" type="slidenum">
              <a:rPr lang="en-US" smtClean="0"/>
              <a:pPr/>
              <a:t>54</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5B53ED-2BC1-2066-1FFC-B9367C978E6D}"/>
                  </a:ext>
                </a:extLst>
              </p:cNvPr>
              <p:cNvSpPr txBox="1"/>
              <p:nvPr/>
            </p:nvSpPr>
            <p:spPr>
              <a:xfrm>
                <a:off x="457200" y="1219200"/>
                <a:ext cx="5791200" cy="21082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Local polarimetry is primarily for confirming the direction of the polarization vector at the experiment.</a:t>
                </a:r>
              </a:p>
              <a:p>
                <a:pPr marL="742950" lvl="1" indent="-285750">
                  <a:spcAft>
                    <a:spcPts val="600"/>
                  </a:spcAft>
                  <a:buFont typeface="Arial" panose="020B0604020202020204" pitchFamily="34" charset="0"/>
                  <a:buChar char="•"/>
                </a:pPr>
                <a:r>
                  <a:rPr lang="en-US" sz="1600" dirty="0"/>
                  <a:t>Observe suppression of asymmetry or change of direction</a:t>
                </a:r>
              </a:p>
              <a:p>
                <a:pPr marL="742950" lvl="1" indent="-285750">
                  <a:spcAft>
                    <a:spcPts val="600"/>
                  </a:spcAft>
                  <a:buFont typeface="Arial" panose="020B0604020202020204" pitchFamily="34" charset="0"/>
                  <a:buChar char="•"/>
                </a:pPr>
                <a:r>
                  <a:rPr lang="en-US" sz="1600" dirty="0"/>
                  <a:t>Very forward going production of neutrons in </a:t>
                </a:r>
                <a14:m>
                  <m:oMath xmlns:m="http://schemas.openxmlformats.org/officeDocument/2006/math">
                    <m:r>
                      <a:rPr lang="en-US" sz="1600" i="1" dirty="0" smtClean="0">
                        <a:latin typeface="Cambria Math" panose="02040503050406030204" pitchFamily="18" charset="0"/>
                      </a:rPr>
                      <m:t>𝑝</m:t>
                    </m:r>
                    <m:r>
                      <a:rPr lang="en-US" sz="1600" i="1" dirty="0" smtClean="0">
                        <a:latin typeface="Cambria Math" panose="02040503050406030204" pitchFamily="18" charset="0"/>
                      </a:rPr>
                      <m:t>+</m:t>
                    </m:r>
                    <m:r>
                      <a:rPr lang="en-US" sz="1600" i="1" dirty="0" smtClean="0">
                        <a:latin typeface="Cambria Math" panose="02040503050406030204" pitchFamily="18" charset="0"/>
                      </a:rPr>
                      <m:t>𝑝</m:t>
                    </m:r>
                  </m:oMath>
                </a14:m>
                <a:r>
                  <a:rPr lang="en-US" sz="1600" dirty="0"/>
                  <a:t> collisions</a:t>
                </a:r>
              </a:p>
              <a:p>
                <a:pPr marL="742950" lvl="1" indent="-285750">
                  <a:spcAft>
                    <a:spcPts val="600"/>
                  </a:spcAft>
                  <a:buFont typeface="Arial" panose="020B0604020202020204" pitchFamily="34" charset="0"/>
                  <a:buChar char="•"/>
                </a:pPr>
                <a:r>
                  <a:rPr lang="en-US" sz="1600" dirty="0"/>
                  <a:t>First established at RHIC-IP12, standard method for RHIC experiments </a:t>
                </a:r>
              </a:p>
            </p:txBody>
          </p:sp>
        </mc:Choice>
        <mc:Fallback xmlns="">
          <p:sp>
            <p:nvSpPr>
              <p:cNvPr id="4" name="TextBox 3">
                <a:extLst>
                  <a:ext uri="{FF2B5EF4-FFF2-40B4-BE49-F238E27FC236}">
                    <a16:creationId xmlns:a16="http://schemas.microsoft.com/office/drawing/2014/main" id="{A15B53ED-2BC1-2066-1FFC-B9367C978E6D}"/>
                  </a:ext>
                </a:extLst>
              </p:cNvPr>
              <p:cNvSpPr txBox="1">
                <a:spLocks noRot="1" noChangeAspect="1" noMove="1" noResize="1" noEditPoints="1" noAdjustHandles="1" noChangeArrowheads="1" noChangeShapeType="1" noTextEdit="1"/>
              </p:cNvSpPr>
              <p:nvPr/>
            </p:nvSpPr>
            <p:spPr>
              <a:xfrm>
                <a:off x="457200" y="1219200"/>
                <a:ext cx="5791200" cy="2108269"/>
              </a:xfrm>
              <a:prstGeom prst="rect">
                <a:avLst/>
              </a:prstGeom>
              <a:blipFill>
                <a:blip r:embed="rId2"/>
                <a:stretch>
                  <a:fillRect l="-632" t="-1445" r="-1474" b="-289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D7DF110-F186-206F-69B6-C3DD30486234}"/>
              </a:ext>
            </a:extLst>
          </p:cNvPr>
          <p:cNvPicPr>
            <a:picLocks noChangeAspect="1"/>
          </p:cNvPicPr>
          <p:nvPr/>
        </p:nvPicPr>
        <p:blipFill>
          <a:blip r:embed="rId3"/>
          <a:stretch>
            <a:fillRect/>
          </a:stretch>
        </p:blipFill>
        <p:spPr>
          <a:xfrm>
            <a:off x="304800" y="4013109"/>
            <a:ext cx="4953255" cy="1778091"/>
          </a:xfrm>
          <a:prstGeom prst="rect">
            <a:avLst/>
          </a:prstGeom>
        </p:spPr>
      </p:pic>
      <p:pic>
        <p:nvPicPr>
          <p:cNvPr id="30" name="Picture 29">
            <a:extLst>
              <a:ext uri="{FF2B5EF4-FFF2-40B4-BE49-F238E27FC236}">
                <a16:creationId xmlns:a16="http://schemas.microsoft.com/office/drawing/2014/main" id="{7FC62191-0C9D-3716-D384-3D829F6897EB}"/>
              </a:ext>
            </a:extLst>
          </p:cNvPr>
          <p:cNvPicPr>
            <a:picLocks noChangeAspect="1"/>
          </p:cNvPicPr>
          <p:nvPr/>
        </p:nvPicPr>
        <p:blipFill>
          <a:blip r:embed="rId4"/>
          <a:stretch>
            <a:fillRect/>
          </a:stretch>
        </p:blipFill>
        <p:spPr>
          <a:xfrm>
            <a:off x="6477000" y="1350686"/>
            <a:ext cx="2272147" cy="1289694"/>
          </a:xfrm>
          <a:prstGeom prst="rect">
            <a:avLst/>
          </a:prstGeom>
        </p:spPr>
      </p:pic>
      <p:pic>
        <p:nvPicPr>
          <p:cNvPr id="32" name="Picture 31">
            <a:extLst>
              <a:ext uri="{FF2B5EF4-FFF2-40B4-BE49-F238E27FC236}">
                <a16:creationId xmlns:a16="http://schemas.microsoft.com/office/drawing/2014/main" id="{66E3899F-B1EE-8057-2B73-34EA03ACEECC}"/>
              </a:ext>
            </a:extLst>
          </p:cNvPr>
          <p:cNvPicPr>
            <a:picLocks noChangeAspect="1"/>
          </p:cNvPicPr>
          <p:nvPr/>
        </p:nvPicPr>
        <p:blipFill>
          <a:blip r:embed="rId5"/>
          <a:stretch>
            <a:fillRect/>
          </a:stretch>
        </p:blipFill>
        <p:spPr>
          <a:xfrm>
            <a:off x="8941790" y="1219200"/>
            <a:ext cx="3174010" cy="1930262"/>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35B8883-8EE5-27EA-384F-23345DFF48FA}"/>
                  </a:ext>
                </a:extLst>
              </p:cNvPr>
              <p:cNvSpPr txBox="1"/>
              <p:nvPr/>
            </p:nvSpPr>
            <p:spPr>
              <a:xfrm>
                <a:off x="10638807" y="3300643"/>
                <a:ext cx="1324593" cy="356957"/>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𝐹</m:t>
                          </m:r>
                        </m:sub>
                      </m:sSub>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𝑠</m:t>
                          </m:r>
                        </m:e>
                      </m:rad>
                    </m:oMath>
                  </m:oMathPara>
                </a14:m>
                <a:endParaRPr lang="en-US" dirty="0"/>
              </a:p>
            </p:txBody>
          </p:sp>
        </mc:Choice>
        <mc:Fallback xmlns="">
          <p:sp>
            <p:nvSpPr>
              <p:cNvPr id="33" name="TextBox 32">
                <a:extLst>
                  <a:ext uri="{FF2B5EF4-FFF2-40B4-BE49-F238E27FC236}">
                    <a16:creationId xmlns:a16="http://schemas.microsoft.com/office/drawing/2014/main" id="{335B8883-8EE5-27EA-384F-23345DFF48FA}"/>
                  </a:ext>
                </a:extLst>
              </p:cNvPr>
              <p:cNvSpPr txBox="1">
                <a:spLocks noRot="1" noChangeAspect="1" noMove="1" noResize="1" noEditPoints="1" noAdjustHandles="1" noChangeArrowheads="1" noChangeShapeType="1" noTextEdit="1"/>
              </p:cNvSpPr>
              <p:nvPr/>
            </p:nvSpPr>
            <p:spPr>
              <a:xfrm>
                <a:off x="10638807" y="3300643"/>
                <a:ext cx="1324593" cy="356957"/>
              </a:xfrm>
              <a:prstGeom prst="rect">
                <a:avLst/>
              </a:prstGeom>
              <a:blipFill>
                <a:blip r:embed="rId6"/>
                <a:stretch>
                  <a:fillRect l="-2294" r="-1835" b="-5085"/>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F10885D8-BAEB-DC56-F146-0C2C684105EE}"/>
              </a:ext>
            </a:extLst>
          </p:cNvPr>
          <p:cNvSpPr txBox="1"/>
          <p:nvPr/>
        </p:nvSpPr>
        <p:spPr>
          <a:xfrm>
            <a:off x="457200" y="6248400"/>
            <a:ext cx="3174010" cy="338554"/>
          </a:xfrm>
          <a:prstGeom prst="rect">
            <a:avLst/>
          </a:prstGeom>
          <a:noFill/>
        </p:spPr>
        <p:txBody>
          <a:bodyPr wrap="none" rtlCol="0">
            <a:spAutoFit/>
          </a:bodyPr>
          <a:lstStyle/>
          <a:p>
            <a:pPr algn="l">
              <a:spcAft>
                <a:spcPts val="600"/>
              </a:spcAft>
            </a:pPr>
            <a:r>
              <a:rPr lang="en-US" sz="1600" dirty="0"/>
              <a:t>Physical Review D 88 (2013) 032006</a:t>
            </a:r>
          </a:p>
        </p:txBody>
      </p:sp>
      <p:pic>
        <p:nvPicPr>
          <p:cNvPr id="40" name="Picture 39">
            <a:extLst>
              <a:ext uri="{FF2B5EF4-FFF2-40B4-BE49-F238E27FC236}">
                <a16:creationId xmlns:a16="http://schemas.microsoft.com/office/drawing/2014/main" id="{EF52F1F2-A9D6-8DAE-168F-34318D5BA043}"/>
              </a:ext>
            </a:extLst>
          </p:cNvPr>
          <p:cNvPicPr>
            <a:picLocks noChangeAspect="1"/>
          </p:cNvPicPr>
          <p:nvPr/>
        </p:nvPicPr>
        <p:blipFill>
          <a:blip r:embed="rId7"/>
          <a:stretch>
            <a:fillRect/>
          </a:stretch>
        </p:blipFill>
        <p:spPr>
          <a:xfrm>
            <a:off x="5562600" y="3657600"/>
            <a:ext cx="2667000" cy="2438400"/>
          </a:xfrm>
          <a:prstGeom prst="rect">
            <a:avLst/>
          </a:prstGeom>
        </p:spPr>
      </p:pic>
      <p:pic>
        <p:nvPicPr>
          <p:cNvPr id="41" name="Picture 40">
            <a:extLst>
              <a:ext uri="{FF2B5EF4-FFF2-40B4-BE49-F238E27FC236}">
                <a16:creationId xmlns:a16="http://schemas.microsoft.com/office/drawing/2014/main" id="{BA8C9E16-6512-A200-1996-E27A96E75C3E}"/>
              </a:ext>
            </a:extLst>
          </p:cNvPr>
          <p:cNvPicPr>
            <a:picLocks noChangeAspect="1"/>
          </p:cNvPicPr>
          <p:nvPr/>
        </p:nvPicPr>
        <p:blipFill>
          <a:blip r:embed="rId8"/>
          <a:stretch>
            <a:fillRect/>
          </a:stretch>
        </p:blipFill>
        <p:spPr>
          <a:xfrm>
            <a:off x="8479827" y="3962400"/>
            <a:ext cx="3483573" cy="1787347"/>
          </a:xfrm>
          <a:prstGeom prst="rect">
            <a:avLst/>
          </a:prstGeom>
        </p:spPr>
      </p:pic>
    </p:spTree>
    <p:extLst>
      <p:ext uri="{BB962C8B-B14F-4D97-AF65-F5344CB8AC3E}">
        <p14:creationId xmlns:p14="http://schemas.microsoft.com/office/powerpoint/2010/main" val="1346271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CF2C-B42D-2EEC-4080-625193B8FB5A}"/>
              </a:ext>
            </a:extLst>
          </p:cNvPr>
          <p:cNvSpPr>
            <a:spLocks noGrp="1"/>
          </p:cNvSpPr>
          <p:nvPr>
            <p:ph type="title"/>
          </p:nvPr>
        </p:nvSpPr>
        <p:spPr/>
        <p:txBody>
          <a:bodyPr/>
          <a:lstStyle/>
          <a:p>
            <a:r>
              <a:rPr lang="en-US" dirty="0"/>
              <a:t>Potential for Future Applications</a:t>
            </a:r>
          </a:p>
        </p:txBody>
      </p:sp>
      <p:sp>
        <p:nvSpPr>
          <p:cNvPr id="3" name="Slide Number Placeholder 2">
            <a:extLst>
              <a:ext uri="{FF2B5EF4-FFF2-40B4-BE49-F238E27FC236}">
                <a16:creationId xmlns:a16="http://schemas.microsoft.com/office/drawing/2014/main" id="{7BBFB162-6237-7D7D-9379-C462E9DFD0B1}"/>
              </a:ext>
            </a:extLst>
          </p:cNvPr>
          <p:cNvSpPr>
            <a:spLocks noGrp="1"/>
          </p:cNvSpPr>
          <p:nvPr>
            <p:ph type="sldNum" sz="quarter" idx="10"/>
          </p:nvPr>
        </p:nvSpPr>
        <p:spPr/>
        <p:txBody>
          <a:bodyPr/>
          <a:lstStyle/>
          <a:p>
            <a:fld id="{DF69D58E-C59B-4BE3-83E0-B1C1287A8E5B}" type="slidenum">
              <a:rPr lang="en-US" smtClean="0"/>
              <a:pPr/>
              <a:t>55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5665BB-F2BF-1FE1-8CCB-720F798C2089}"/>
                  </a:ext>
                </a:extLst>
              </p:cNvPr>
              <p:cNvSpPr txBox="1"/>
              <p:nvPr/>
            </p:nvSpPr>
            <p:spPr>
              <a:xfrm>
                <a:off x="457200" y="1219200"/>
                <a:ext cx="6019800" cy="241604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Nuclear dependence of very forward going neutrons</a:t>
                </a:r>
              </a:p>
              <a:p>
                <a:pPr marL="742950" lvl="1" indent="-285750">
                  <a:spcAft>
                    <a:spcPts val="600"/>
                  </a:spcAft>
                  <a:buFont typeface="Arial" panose="020B0604020202020204" pitchFamily="34" charset="0"/>
                  <a:buChar char="•"/>
                </a:pPr>
                <a:r>
                  <a:rPr lang="en-US" sz="1600" dirty="0"/>
                  <a:t>Very large asymmetry (with opposite sign)</a:t>
                </a:r>
              </a:p>
              <a:p>
                <a:pPr marL="742950" lvl="1" indent="-285750">
                  <a:spcAft>
                    <a:spcPts val="600"/>
                  </a:spcAft>
                  <a:buFont typeface="Arial" panose="020B0604020202020204" pitchFamily="34" charset="0"/>
                  <a:buChar char="•"/>
                </a:pPr>
                <a:r>
                  <a:rPr lang="en-US" sz="1600" dirty="0"/>
                  <a:t>Select low multiplicity with beam-beam counters</a:t>
                </a:r>
              </a:p>
              <a:p>
                <a:pPr marL="742950" lvl="1" indent="-285750">
                  <a:spcAft>
                    <a:spcPts val="600"/>
                  </a:spcAft>
                  <a:buFont typeface="Arial" panose="020B0604020202020204" pitchFamily="34" charset="0"/>
                  <a:buChar char="•"/>
                </a:pPr>
                <a:r>
                  <a:rPr lang="en-US" sz="1600" dirty="0"/>
                  <a:t>Ultra-peripheral collision extension to </a:t>
                </a:r>
                <a14:m>
                  <m:oMath xmlns:m="http://schemas.openxmlformats.org/officeDocument/2006/math">
                    <m:r>
                      <a:rPr lang="en-US" sz="1600" i="1" dirty="0" smtClean="0">
                        <a:latin typeface="Cambria Math" panose="02040503050406030204" pitchFamily="18" charset="0"/>
                      </a:rPr>
                      <m:t>𝜋</m:t>
                    </m:r>
                    <m:r>
                      <a:rPr lang="en-US" sz="1600" i="1" dirty="0" smtClean="0">
                        <a:latin typeface="Cambria Math" panose="02040503050406030204" pitchFamily="18" charset="0"/>
                      </a:rPr>
                      <m:t>/</m:t>
                    </m:r>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𝑎</m:t>
                        </m:r>
                      </m:e>
                      <m:sub>
                        <m:r>
                          <a:rPr lang="en-US" sz="1600" i="1" dirty="0" smtClean="0">
                            <a:latin typeface="Cambria Math" panose="02040503050406030204" pitchFamily="18" charset="0"/>
                          </a:rPr>
                          <m:t>1</m:t>
                        </m:r>
                      </m:sub>
                    </m:sSub>
                  </m:oMath>
                </a14:m>
                <a:r>
                  <a:rPr lang="en-US" sz="1600" dirty="0"/>
                  <a:t> model</a:t>
                </a:r>
              </a:p>
              <a:p>
                <a:pPr marL="742950" lvl="1" indent="-285750">
                  <a:spcAft>
                    <a:spcPts val="600"/>
                  </a:spcAft>
                  <a:buFont typeface="Arial" panose="020B0604020202020204" pitchFamily="34" charset="0"/>
                  <a:buChar char="•"/>
                </a:pPr>
                <a:r>
                  <a:rPr lang="en-US" sz="1600" dirty="0">
                    <a:solidFill>
                      <a:srgbClr val="00B050"/>
                    </a:solidFill>
                  </a:rPr>
                  <a:t>Photon flux from </a:t>
                </a:r>
                <a:r>
                  <a:rPr lang="en-US" sz="1600" dirty="0" err="1">
                    <a:solidFill>
                      <a:srgbClr val="00B050"/>
                    </a:solidFill>
                  </a:rPr>
                  <a:t>STARlight</a:t>
                </a:r>
                <a:br>
                  <a:rPr lang="en-US" sz="1600" dirty="0">
                    <a:solidFill>
                      <a:srgbClr val="00B050"/>
                    </a:solidFill>
                  </a:rPr>
                </a:br>
                <a:r>
                  <a:rPr lang="en-US" sz="1400" dirty="0">
                    <a:solidFill>
                      <a:srgbClr val="00B050"/>
                    </a:solidFill>
                  </a:rPr>
                  <a:t>Klein et al., </a:t>
                </a:r>
                <a:r>
                  <a:rPr lang="en-US" sz="1400" dirty="0" err="1">
                    <a:solidFill>
                      <a:srgbClr val="00B050"/>
                    </a:solidFill>
                  </a:rPr>
                  <a:t>Comput</a:t>
                </a:r>
                <a:r>
                  <a:rPr lang="en-US" sz="1400" dirty="0">
                    <a:solidFill>
                      <a:srgbClr val="00B050"/>
                    </a:solidFill>
                  </a:rPr>
                  <a:t>. Phys. Comm. 212 (2017) 258</a:t>
                </a:r>
              </a:p>
              <a:p>
                <a:pPr marL="742950" lvl="1" indent="-285750">
                  <a:spcAft>
                    <a:spcPts val="600"/>
                  </a:spcAft>
                  <a:buFont typeface="Arial" panose="020B0604020202020204" pitchFamily="34" charset="0"/>
                  <a:buChar char="•"/>
                </a:pPr>
                <a14:m>
                  <m:oMath xmlns:m="http://schemas.openxmlformats.org/officeDocument/2006/math">
                    <m:r>
                      <a:rPr lang="en-US" sz="1600" i="1" dirty="0" smtClean="0">
                        <a:solidFill>
                          <a:srgbClr val="FF0000"/>
                        </a:solidFill>
                        <a:latin typeface="Cambria Math" panose="02040503050406030204" pitchFamily="18" charset="0"/>
                      </a:rPr>
                      <m:t>𝛾</m:t>
                    </m:r>
                    <m:r>
                      <a:rPr lang="en-US" sz="1600" i="1" dirty="0" smtClean="0">
                        <a:solidFill>
                          <a:srgbClr val="FF0000"/>
                        </a:solidFill>
                        <a:latin typeface="Cambria Math" panose="02040503050406030204" pitchFamily="18" charset="0"/>
                      </a:rPr>
                      <m:t>+</m:t>
                    </m:r>
                    <m:sSup>
                      <m:sSupPr>
                        <m:ctrlPr>
                          <a:rPr lang="en-US" sz="1600" i="1" dirty="0" smtClean="0">
                            <a:solidFill>
                              <a:srgbClr val="FF0000"/>
                            </a:solidFill>
                            <a:latin typeface="Cambria Math" panose="02040503050406030204" pitchFamily="18" charset="0"/>
                          </a:rPr>
                        </m:ctrlPr>
                      </m:sSupPr>
                      <m:e>
                        <m:r>
                          <a:rPr lang="en-US" sz="1600" i="1" dirty="0" smtClean="0">
                            <a:solidFill>
                              <a:srgbClr val="FF0000"/>
                            </a:solidFill>
                            <a:latin typeface="Cambria Math" panose="02040503050406030204" pitchFamily="18" charset="0"/>
                          </a:rPr>
                          <m:t>𝑝</m:t>
                        </m:r>
                      </m:e>
                      <m:sup>
                        <m:r>
                          <a:rPr lang="en-US" sz="1600" b="0" i="1" dirty="0" smtClean="0">
                            <a:solidFill>
                              <a:srgbClr val="FF0000"/>
                            </a:solidFill>
                            <a:latin typeface="Cambria Math" panose="02040503050406030204" pitchFamily="18" charset="0"/>
                          </a:rPr>
                          <m:t>↑</m:t>
                        </m:r>
                      </m:sup>
                    </m:sSup>
                    <m:r>
                      <a:rPr lang="en-US" sz="1600" i="1" dirty="0" smtClean="0">
                        <a:solidFill>
                          <a:srgbClr val="FF0000"/>
                        </a:solidFill>
                        <a:latin typeface="Cambria Math" panose="02040503050406030204" pitchFamily="18" charset="0"/>
                      </a:rPr>
                      <m:t>→</m:t>
                    </m:r>
                    <m:r>
                      <a:rPr lang="en-US" sz="1600" i="1" dirty="0" smtClean="0">
                        <a:solidFill>
                          <a:srgbClr val="FF0000"/>
                        </a:solidFill>
                        <a:latin typeface="Cambria Math" panose="02040503050406030204" pitchFamily="18" charset="0"/>
                      </a:rPr>
                      <m:t>𝑛</m:t>
                    </m:r>
                    <m:r>
                      <a:rPr lang="en-US" sz="1600" i="1" dirty="0" smtClean="0">
                        <a:solidFill>
                          <a:srgbClr val="FF0000"/>
                        </a:solidFill>
                        <a:latin typeface="Cambria Math" panose="02040503050406030204" pitchFamily="18" charset="0"/>
                      </a:rPr>
                      <m:t>+</m:t>
                    </m:r>
                    <m:sSup>
                      <m:sSupPr>
                        <m:ctrlPr>
                          <a:rPr lang="en-US" sz="1600" i="1" dirty="0" smtClean="0">
                            <a:solidFill>
                              <a:srgbClr val="FF0000"/>
                            </a:solidFill>
                            <a:latin typeface="Cambria Math" panose="02040503050406030204" pitchFamily="18" charset="0"/>
                          </a:rPr>
                        </m:ctrlPr>
                      </m:sSupPr>
                      <m:e>
                        <m:r>
                          <a:rPr lang="en-US" sz="1600" i="1" dirty="0" smtClean="0">
                            <a:solidFill>
                              <a:srgbClr val="FF0000"/>
                            </a:solidFill>
                            <a:latin typeface="Cambria Math" panose="02040503050406030204" pitchFamily="18" charset="0"/>
                          </a:rPr>
                          <m:t>𝜋</m:t>
                        </m:r>
                      </m:e>
                      <m:sup>
                        <m:r>
                          <a:rPr lang="en-US" sz="1600" i="1" dirty="0" smtClean="0">
                            <a:solidFill>
                              <a:srgbClr val="FF0000"/>
                            </a:solidFill>
                            <a:latin typeface="Cambria Math" panose="02040503050406030204" pitchFamily="18" charset="0"/>
                          </a:rPr>
                          <m:t>+</m:t>
                        </m:r>
                      </m:sup>
                    </m:sSup>
                  </m:oMath>
                </a14:m>
                <a:r>
                  <a:rPr lang="en-US" sz="1600" dirty="0">
                    <a:solidFill>
                      <a:srgbClr val="FF0000"/>
                    </a:solidFill>
                  </a:rPr>
                  <a:t> from MAID</a:t>
                </a:r>
                <a:br>
                  <a:rPr lang="en-US" sz="1600" dirty="0">
                    <a:solidFill>
                      <a:srgbClr val="FF0000"/>
                    </a:solidFill>
                  </a:rPr>
                </a:br>
                <a:r>
                  <a:rPr lang="en-US" sz="1400" dirty="0" err="1">
                    <a:solidFill>
                      <a:srgbClr val="FF0000"/>
                    </a:solidFill>
                  </a:rPr>
                  <a:t>Drechsel</a:t>
                </a:r>
                <a:r>
                  <a:rPr lang="en-US" sz="1400" dirty="0">
                    <a:solidFill>
                      <a:srgbClr val="FF0000"/>
                    </a:solidFill>
                  </a:rPr>
                  <a:t> et al., Eur. Phys. J. A 34 (2007) 69</a:t>
                </a:r>
              </a:p>
            </p:txBody>
          </p:sp>
        </mc:Choice>
        <mc:Fallback xmlns="">
          <p:sp>
            <p:nvSpPr>
              <p:cNvPr id="4" name="TextBox 3">
                <a:extLst>
                  <a:ext uri="{FF2B5EF4-FFF2-40B4-BE49-F238E27FC236}">
                    <a16:creationId xmlns:a16="http://schemas.microsoft.com/office/drawing/2014/main" id="{285665BB-F2BF-1FE1-8CCB-720F798C2089}"/>
                  </a:ext>
                </a:extLst>
              </p:cNvPr>
              <p:cNvSpPr txBox="1">
                <a:spLocks noRot="1" noChangeAspect="1" noMove="1" noResize="1" noEditPoints="1" noAdjustHandles="1" noChangeArrowheads="1" noChangeShapeType="1" noTextEdit="1"/>
              </p:cNvSpPr>
              <p:nvPr/>
            </p:nvSpPr>
            <p:spPr>
              <a:xfrm>
                <a:off x="457200" y="1219200"/>
                <a:ext cx="6019800" cy="2416046"/>
              </a:xfrm>
              <a:prstGeom prst="rect">
                <a:avLst/>
              </a:prstGeom>
              <a:blipFill>
                <a:blip r:embed="rId2"/>
                <a:stretch>
                  <a:fillRect l="-607" t="-1263" b="-227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5E5DC89-11DD-952D-C40F-967597EEBC39}"/>
              </a:ext>
            </a:extLst>
          </p:cNvPr>
          <p:cNvPicPr>
            <a:picLocks noChangeAspect="1"/>
          </p:cNvPicPr>
          <p:nvPr/>
        </p:nvPicPr>
        <p:blipFill>
          <a:blip r:embed="rId3"/>
          <a:stretch>
            <a:fillRect/>
          </a:stretch>
        </p:blipFill>
        <p:spPr>
          <a:xfrm>
            <a:off x="8458200" y="1196154"/>
            <a:ext cx="3200400" cy="3071046"/>
          </a:xfrm>
          <a:prstGeom prst="rect">
            <a:avLst/>
          </a:prstGeom>
        </p:spPr>
      </p:pic>
      <p:sp>
        <p:nvSpPr>
          <p:cNvPr id="6" name="Rectangle 5">
            <a:extLst>
              <a:ext uri="{FF2B5EF4-FFF2-40B4-BE49-F238E27FC236}">
                <a16:creationId xmlns:a16="http://schemas.microsoft.com/office/drawing/2014/main" id="{696617E9-0700-AFAB-5398-E8F44B9894F7}"/>
              </a:ext>
            </a:extLst>
          </p:cNvPr>
          <p:cNvSpPr/>
          <p:nvPr/>
        </p:nvSpPr>
        <p:spPr>
          <a:xfrm>
            <a:off x="8689634" y="5833646"/>
            <a:ext cx="2989215" cy="584775"/>
          </a:xfrm>
          <a:prstGeom prst="rect">
            <a:avLst/>
          </a:prstGeom>
        </p:spPr>
        <p:txBody>
          <a:bodyPr wrap="none">
            <a:spAutoFit/>
          </a:bodyPr>
          <a:lstStyle/>
          <a:p>
            <a:r>
              <a:rPr lang="fr-FR" sz="1600" dirty="0">
                <a:solidFill>
                  <a:srgbClr val="000000"/>
                </a:solidFill>
              </a:rPr>
              <a:t>Phys. Rev. Lett</a:t>
            </a:r>
            <a:r>
              <a:rPr lang="en-US" sz="1600" dirty="0">
                <a:solidFill>
                  <a:srgbClr val="1A1718"/>
                </a:solidFill>
              </a:rPr>
              <a:t> 120 (2018) 022001</a:t>
            </a:r>
          </a:p>
          <a:p>
            <a:r>
              <a:rPr lang="en-US" sz="1600" dirty="0">
                <a:solidFill>
                  <a:srgbClr val="1A1718"/>
                </a:solidFill>
              </a:rPr>
              <a:t>Phys. Rev. C</a:t>
            </a:r>
            <a:r>
              <a:rPr lang="fi-FI" sz="1600" dirty="0"/>
              <a:t> 95 (2017) 044908</a:t>
            </a:r>
          </a:p>
        </p:txBody>
      </p:sp>
      <p:pic>
        <p:nvPicPr>
          <p:cNvPr id="7" name="Picture 6">
            <a:extLst>
              <a:ext uri="{FF2B5EF4-FFF2-40B4-BE49-F238E27FC236}">
                <a16:creationId xmlns:a16="http://schemas.microsoft.com/office/drawing/2014/main" id="{1ED47CB7-45B8-384D-814F-BB378C31623D}"/>
              </a:ext>
            </a:extLst>
          </p:cNvPr>
          <p:cNvPicPr>
            <a:picLocks noChangeAspect="1"/>
          </p:cNvPicPr>
          <p:nvPr/>
        </p:nvPicPr>
        <p:blipFill>
          <a:blip r:embed="rId4"/>
          <a:stretch>
            <a:fillRect/>
          </a:stretch>
        </p:blipFill>
        <p:spPr>
          <a:xfrm>
            <a:off x="1182929" y="4343400"/>
            <a:ext cx="2550871" cy="1371600"/>
          </a:xfrm>
          <a:prstGeom prst="rect">
            <a:avLst/>
          </a:prstGeom>
        </p:spPr>
      </p:pic>
      <p:pic>
        <p:nvPicPr>
          <p:cNvPr id="10" name="Picture 9">
            <a:extLst>
              <a:ext uri="{FF2B5EF4-FFF2-40B4-BE49-F238E27FC236}">
                <a16:creationId xmlns:a16="http://schemas.microsoft.com/office/drawing/2014/main" id="{56EDF72C-FFB6-2A62-81A9-EB010688A26C}"/>
              </a:ext>
            </a:extLst>
          </p:cNvPr>
          <p:cNvPicPr>
            <a:picLocks noChangeAspect="1"/>
          </p:cNvPicPr>
          <p:nvPr/>
        </p:nvPicPr>
        <p:blipFill>
          <a:blip r:embed="rId5"/>
          <a:stretch>
            <a:fillRect/>
          </a:stretch>
        </p:blipFill>
        <p:spPr>
          <a:xfrm>
            <a:off x="4800600" y="3733800"/>
            <a:ext cx="3080572" cy="296907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0127A8-9E94-2B61-BB8F-4EA699449ECA}"/>
                  </a:ext>
                </a:extLst>
              </p:cNvPr>
              <p:cNvSpPr txBox="1"/>
              <p:nvPr/>
            </p:nvSpPr>
            <p:spPr>
              <a:xfrm>
                <a:off x="7087404" y="2057400"/>
                <a:ext cx="775340" cy="368371"/>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𝐴𝑙</m:t>
                      </m:r>
                    </m:oMath>
                  </m:oMathPara>
                </a14:m>
                <a:endParaRPr lang="en-US" dirty="0"/>
              </a:p>
            </p:txBody>
          </p:sp>
        </mc:Choice>
        <mc:Fallback xmlns="">
          <p:sp>
            <p:nvSpPr>
              <p:cNvPr id="11" name="TextBox 10">
                <a:extLst>
                  <a:ext uri="{FF2B5EF4-FFF2-40B4-BE49-F238E27FC236}">
                    <a16:creationId xmlns:a16="http://schemas.microsoft.com/office/drawing/2014/main" id="{980127A8-9E94-2B61-BB8F-4EA699449ECA}"/>
                  </a:ext>
                </a:extLst>
              </p:cNvPr>
              <p:cNvSpPr txBox="1">
                <a:spLocks noRot="1" noChangeAspect="1" noMove="1" noResize="1" noEditPoints="1" noAdjustHandles="1" noChangeArrowheads="1" noChangeShapeType="1" noTextEdit="1"/>
              </p:cNvSpPr>
              <p:nvPr/>
            </p:nvSpPr>
            <p:spPr>
              <a:xfrm>
                <a:off x="7087404" y="2057400"/>
                <a:ext cx="775340" cy="368371"/>
              </a:xfrm>
              <a:prstGeom prst="rect">
                <a:avLst/>
              </a:prstGeom>
              <a:blipFill>
                <a:blip r:embed="rId6"/>
                <a:stretch>
                  <a:fillRect l="-7087" t="-3333" r="-7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3D777B-845E-8CD7-78F5-24E408075C27}"/>
                  </a:ext>
                </a:extLst>
              </p:cNvPr>
              <p:cNvSpPr txBox="1"/>
              <p:nvPr/>
            </p:nvSpPr>
            <p:spPr>
              <a:xfrm>
                <a:off x="7086600" y="2514600"/>
                <a:ext cx="834779" cy="368371"/>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𝐴𝑢</m:t>
                      </m:r>
                    </m:oMath>
                  </m:oMathPara>
                </a14:m>
                <a:endParaRPr lang="en-US" dirty="0"/>
              </a:p>
            </p:txBody>
          </p:sp>
        </mc:Choice>
        <mc:Fallback xmlns="">
          <p:sp>
            <p:nvSpPr>
              <p:cNvPr id="12" name="TextBox 11">
                <a:extLst>
                  <a:ext uri="{FF2B5EF4-FFF2-40B4-BE49-F238E27FC236}">
                    <a16:creationId xmlns:a16="http://schemas.microsoft.com/office/drawing/2014/main" id="{A83D777B-845E-8CD7-78F5-24E408075C27}"/>
                  </a:ext>
                </a:extLst>
              </p:cNvPr>
              <p:cNvSpPr txBox="1">
                <a:spLocks noRot="1" noChangeAspect="1" noMove="1" noResize="1" noEditPoints="1" noAdjustHandles="1" noChangeArrowheads="1" noChangeShapeType="1" noTextEdit="1"/>
              </p:cNvSpPr>
              <p:nvPr/>
            </p:nvSpPr>
            <p:spPr>
              <a:xfrm>
                <a:off x="7086600" y="2514600"/>
                <a:ext cx="834779" cy="368371"/>
              </a:xfrm>
              <a:prstGeom prst="rect">
                <a:avLst/>
              </a:prstGeom>
              <a:blipFill>
                <a:blip r:embed="rId7"/>
                <a:stretch>
                  <a:fillRect l="-6618" t="-3333" r="-6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392AF6B-E7A6-9448-2B52-88FD694D16FF}"/>
                  </a:ext>
                </a:extLst>
              </p:cNvPr>
              <p:cNvSpPr txBox="1"/>
              <p:nvPr/>
            </p:nvSpPr>
            <p:spPr>
              <a:xfrm>
                <a:off x="7086600" y="1600200"/>
                <a:ext cx="681084" cy="368371"/>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𝑝</m:t>
                      </m:r>
                    </m:oMath>
                  </m:oMathPara>
                </a14:m>
                <a:endParaRPr lang="en-US" dirty="0"/>
              </a:p>
            </p:txBody>
          </p:sp>
        </mc:Choice>
        <mc:Fallback xmlns="">
          <p:sp>
            <p:nvSpPr>
              <p:cNvPr id="13" name="TextBox 12">
                <a:extLst>
                  <a:ext uri="{FF2B5EF4-FFF2-40B4-BE49-F238E27FC236}">
                    <a16:creationId xmlns:a16="http://schemas.microsoft.com/office/drawing/2014/main" id="{D392AF6B-E7A6-9448-2B52-88FD694D16FF}"/>
                  </a:ext>
                </a:extLst>
              </p:cNvPr>
              <p:cNvSpPr txBox="1">
                <a:spLocks noRot="1" noChangeAspect="1" noMove="1" noResize="1" noEditPoints="1" noAdjustHandles="1" noChangeArrowheads="1" noChangeShapeType="1" noTextEdit="1"/>
              </p:cNvSpPr>
              <p:nvPr/>
            </p:nvSpPr>
            <p:spPr>
              <a:xfrm>
                <a:off x="7086600" y="1600200"/>
                <a:ext cx="681084" cy="368371"/>
              </a:xfrm>
              <a:prstGeom prst="rect">
                <a:avLst/>
              </a:prstGeom>
              <a:blipFill>
                <a:blip r:embed="rId8"/>
                <a:stretch>
                  <a:fillRect l="-8108" t="-3333" r="-8108"/>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4D0F1B28-3DC0-E3CD-B569-73FF41273142}"/>
              </a:ext>
            </a:extLst>
          </p:cNvPr>
          <p:cNvSpPr/>
          <p:nvPr/>
        </p:nvSpPr>
        <p:spPr>
          <a:xfrm>
            <a:off x="2438400" y="4724400"/>
            <a:ext cx="1524000" cy="11092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1C428F-2EBC-3BD9-DCDD-C54353A7005C}"/>
              </a:ext>
            </a:extLst>
          </p:cNvPr>
          <p:cNvSpPr/>
          <p:nvPr/>
        </p:nvSpPr>
        <p:spPr>
          <a:xfrm rot="976435">
            <a:off x="1066800" y="4235343"/>
            <a:ext cx="1524000" cy="838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572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B8-FF31-8E27-D515-55447ADAC64D}"/>
              </a:ext>
            </a:extLst>
          </p:cNvPr>
          <p:cNvSpPr>
            <a:spLocks noGrp="1"/>
          </p:cNvSpPr>
          <p:nvPr>
            <p:ph type="title"/>
          </p:nvPr>
        </p:nvSpPr>
        <p:spPr/>
        <p:txBody>
          <a:bodyPr/>
          <a:lstStyle/>
          <a:p>
            <a:r>
              <a:rPr lang="en-US" dirty="0"/>
              <a:t>From RHIC to EIC</a:t>
            </a:r>
          </a:p>
        </p:txBody>
      </p:sp>
      <p:sp>
        <p:nvSpPr>
          <p:cNvPr id="3" name="Slide Number Placeholder 2">
            <a:extLst>
              <a:ext uri="{FF2B5EF4-FFF2-40B4-BE49-F238E27FC236}">
                <a16:creationId xmlns:a16="http://schemas.microsoft.com/office/drawing/2014/main" id="{D8758930-55F3-B4F7-41C4-32BBD42A3459}"/>
              </a:ext>
            </a:extLst>
          </p:cNvPr>
          <p:cNvSpPr>
            <a:spLocks noGrp="1"/>
          </p:cNvSpPr>
          <p:nvPr>
            <p:ph type="sldNum" sz="quarter" idx="10"/>
          </p:nvPr>
        </p:nvSpPr>
        <p:spPr/>
        <p:txBody>
          <a:bodyPr/>
          <a:lstStyle/>
          <a:p>
            <a:fld id="{DF69D58E-C59B-4BE3-83E0-B1C1287A8E5B}" type="slidenum">
              <a:rPr lang="en-US" smtClean="0"/>
              <a:pPr/>
              <a:t>56</a:t>
            </a:fld>
            <a:endParaRPr lang="en-US"/>
          </a:p>
        </p:txBody>
      </p:sp>
      <p:cxnSp>
        <p:nvCxnSpPr>
          <p:cNvPr id="6" name="Straight Arrow Connector 5">
            <a:extLst>
              <a:ext uri="{FF2B5EF4-FFF2-40B4-BE49-F238E27FC236}">
                <a16:creationId xmlns:a16="http://schemas.microsoft.com/office/drawing/2014/main" id="{74816095-C0B3-2515-FECC-3E0BDD5D3F30}"/>
              </a:ext>
            </a:extLst>
          </p:cNvPr>
          <p:cNvCxnSpPr/>
          <p:nvPr/>
        </p:nvCxnSpPr>
        <p:spPr>
          <a:xfrm>
            <a:off x="1234440" y="5334000"/>
            <a:ext cx="0" cy="274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20A4B88-EB5C-FD5C-92DD-05E384DEDF63}"/>
              </a:ext>
            </a:extLst>
          </p:cNvPr>
          <p:cNvCxnSpPr>
            <a:cxnSpLocks/>
          </p:cNvCxnSpPr>
          <p:nvPr/>
        </p:nvCxnSpPr>
        <p:spPr>
          <a:xfrm rot="5400000">
            <a:off x="1234440" y="5730240"/>
            <a:ext cx="0" cy="2743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25B5DB-18ED-C97C-6B9F-619A3ED3783C}"/>
                  </a:ext>
                </a:extLst>
              </p:cNvPr>
              <p:cNvSpPr txBox="1"/>
              <p:nvPr/>
            </p:nvSpPr>
            <p:spPr>
              <a:xfrm>
                <a:off x="7086600" y="5105400"/>
                <a:ext cx="3054041" cy="1077218"/>
              </a:xfrm>
              <a:prstGeom prst="rect">
                <a:avLst/>
              </a:prstGeom>
              <a:noFill/>
            </p:spPr>
            <p:txBody>
              <a:bodyPr wrap="none" rtlCol="0">
                <a:spAutoFit/>
              </a:bodyPr>
              <a:lstStyle/>
              <a:p>
                <a:pPr algn="ctr">
                  <a:spcAft>
                    <a:spcPts val="600"/>
                  </a:spcAft>
                </a:pPr>
                <a:r>
                  <a:rPr lang="en-US" dirty="0"/>
                  <a:t>120 bunches </a:t>
                </a:r>
                <a14:m>
                  <m:oMath xmlns:m="http://schemas.openxmlformats.org/officeDocument/2006/math">
                    <m:r>
                      <a:rPr lang="en-US" i="1" dirty="0" smtClean="0">
                        <a:latin typeface="Cambria Math" panose="02040503050406030204" pitchFamily="18" charset="0"/>
                      </a:rPr>
                      <m:t>→</m:t>
                    </m:r>
                  </m:oMath>
                </a14:m>
                <a:r>
                  <a:rPr lang="en-US" dirty="0"/>
                  <a:t> 1320  bunches</a:t>
                </a:r>
              </a:p>
              <a:p>
                <a:pPr algn="ctr">
                  <a:spcAft>
                    <a:spcPts val="600"/>
                  </a:spcAft>
                </a:pPr>
                <a:r>
                  <a:rPr lang="en-US" dirty="0"/>
                  <a:t>Bunch spacing 106 ns </a:t>
                </a:r>
                <a14:m>
                  <m:oMath xmlns:m="http://schemas.openxmlformats.org/officeDocument/2006/math">
                    <m:r>
                      <a:rPr lang="en-US" i="1" dirty="0" smtClean="0">
                        <a:latin typeface="Cambria Math" panose="02040503050406030204" pitchFamily="18" charset="0"/>
                      </a:rPr>
                      <m:t>→</m:t>
                    </m:r>
                  </m:oMath>
                </a14:m>
                <a:r>
                  <a:rPr lang="en-US" dirty="0"/>
                  <a:t> 9.6 ns</a:t>
                </a:r>
              </a:p>
              <a:p>
                <a:pPr algn="ctr">
                  <a:spcAft>
                    <a:spcPts val="600"/>
                  </a:spcAft>
                </a:pPr>
                <a:r>
                  <a:rPr lang="en-US" dirty="0"/>
                  <a:t>Bunch length </a:t>
                </a:r>
                <a14:m>
                  <m:oMath xmlns:m="http://schemas.openxmlformats.org/officeDocument/2006/math">
                    <m:r>
                      <a:rPr lang="en-US" i="1" dirty="0" smtClean="0">
                        <a:latin typeface="Cambria Math" panose="02040503050406030204" pitchFamily="18" charset="0"/>
                      </a:rPr>
                      <m:t>3.5</m:t>
                    </m:r>
                    <m:r>
                      <a:rPr lang="en-US" i="1" dirty="0">
                        <a:latin typeface="Cambria Math" panose="02040503050406030204" pitchFamily="18" charset="0"/>
                      </a:rPr>
                      <m:t> </m:t>
                    </m:r>
                    <m:r>
                      <m:rPr>
                        <m:nor/>
                      </m:rPr>
                      <a:rPr lang="en-US" i="0" dirty="0" smtClean="0">
                        <a:latin typeface="Cambria Math" panose="02040503050406030204" pitchFamily="18" charset="0"/>
                      </a:rPr>
                      <m:t>ns</m:t>
                    </m:r>
                    <m:r>
                      <a:rPr lang="en-US" i="1" dirty="0" smtClean="0">
                        <a:latin typeface="Cambria Math" panose="02040503050406030204" pitchFamily="18" charset="0"/>
                      </a:rPr>
                      <m:t>→</m:t>
                    </m:r>
                    <m:r>
                      <a:rPr lang="en-US" i="1" dirty="0">
                        <a:latin typeface="Cambria Math" panose="02040503050406030204" pitchFamily="18" charset="0"/>
                      </a:rPr>
                      <m:t> </m:t>
                    </m:r>
                    <m:r>
                      <a:rPr lang="en-US" i="1" dirty="0" smtClean="0">
                        <a:latin typeface="Cambria Math" panose="02040503050406030204" pitchFamily="18" charset="0"/>
                      </a:rPr>
                      <m:t>0.3 </m:t>
                    </m:r>
                    <m:r>
                      <m:rPr>
                        <m:nor/>
                      </m:rPr>
                      <a:rPr lang="en-US" i="0" dirty="0" smtClean="0">
                        <a:latin typeface="Cambria Math" panose="02040503050406030204" pitchFamily="18" charset="0"/>
                      </a:rPr>
                      <m:t>ns</m:t>
                    </m:r>
                  </m:oMath>
                </a14:m>
                <a:endParaRPr lang="en-US" dirty="0"/>
              </a:p>
            </p:txBody>
          </p:sp>
        </mc:Choice>
        <mc:Fallback xmlns="">
          <p:sp>
            <p:nvSpPr>
              <p:cNvPr id="8" name="TextBox 7">
                <a:extLst>
                  <a:ext uri="{FF2B5EF4-FFF2-40B4-BE49-F238E27FC236}">
                    <a16:creationId xmlns:a16="http://schemas.microsoft.com/office/drawing/2014/main" id="{A125B5DB-18ED-C97C-6B9F-619A3ED3783C}"/>
                  </a:ext>
                </a:extLst>
              </p:cNvPr>
              <p:cNvSpPr txBox="1">
                <a:spLocks noRot="1" noChangeAspect="1" noMove="1" noResize="1" noEditPoints="1" noAdjustHandles="1" noChangeArrowheads="1" noChangeShapeType="1" noTextEdit="1"/>
              </p:cNvSpPr>
              <p:nvPr/>
            </p:nvSpPr>
            <p:spPr>
              <a:xfrm>
                <a:off x="7086600" y="5105400"/>
                <a:ext cx="3054041" cy="1077218"/>
              </a:xfrm>
              <a:prstGeom prst="rect">
                <a:avLst/>
              </a:prstGeom>
              <a:blipFill>
                <a:blip r:embed="rId2"/>
                <a:stretch>
                  <a:fillRect l="-1400" t="-3409" r="-1400" b="-795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B8C43C2-840B-5A76-A003-D8B8A3247353}"/>
              </a:ext>
            </a:extLst>
          </p:cNvPr>
          <p:cNvSpPr txBox="1"/>
          <p:nvPr/>
        </p:nvSpPr>
        <p:spPr>
          <a:xfrm>
            <a:off x="1440444" y="5342692"/>
            <a:ext cx="1607556" cy="677108"/>
          </a:xfrm>
          <a:prstGeom prst="rect">
            <a:avLst/>
          </a:prstGeom>
          <a:noFill/>
        </p:spPr>
        <p:txBody>
          <a:bodyPr wrap="none" rtlCol="0">
            <a:spAutoFit/>
          </a:bodyPr>
          <a:lstStyle/>
          <a:p>
            <a:pPr>
              <a:spcAft>
                <a:spcPts val="1200"/>
              </a:spcAft>
            </a:pPr>
            <a:r>
              <a:rPr lang="en-US" sz="1400" dirty="0">
                <a:solidFill>
                  <a:schemeClr val="accent1">
                    <a:lumMod val="50000"/>
                  </a:schemeClr>
                </a:solidFill>
              </a:rPr>
              <a:t>Bunch length</a:t>
            </a:r>
          </a:p>
          <a:p>
            <a:pPr>
              <a:spcAft>
                <a:spcPts val="1200"/>
              </a:spcAft>
            </a:pPr>
            <a:r>
              <a:rPr lang="en-US" sz="1400" dirty="0">
                <a:solidFill>
                  <a:schemeClr val="accent1">
                    <a:lumMod val="50000"/>
                  </a:schemeClr>
                </a:solidFill>
              </a:rPr>
              <a:t>Detector resolution</a:t>
            </a:r>
          </a:p>
        </p:txBody>
      </p:sp>
      <p:sp>
        <p:nvSpPr>
          <p:cNvPr id="11" name="Arrow: Right 10">
            <a:extLst>
              <a:ext uri="{FF2B5EF4-FFF2-40B4-BE49-F238E27FC236}">
                <a16:creationId xmlns:a16="http://schemas.microsoft.com/office/drawing/2014/main" id="{020F8068-2491-37C2-C453-BE2EC4E1A680}"/>
              </a:ext>
            </a:extLst>
          </p:cNvPr>
          <p:cNvSpPr/>
          <p:nvPr/>
        </p:nvSpPr>
        <p:spPr>
          <a:xfrm>
            <a:off x="8165592" y="2895600"/>
            <a:ext cx="978408" cy="48463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0" name="Picture 9" descr="A close up of a map&#10;&#10;Description automatically generated">
            <a:extLst>
              <a:ext uri="{FF2B5EF4-FFF2-40B4-BE49-F238E27FC236}">
                <a16:creationId xmlns:a16="http://schemas.microsoft.com/office/drawing/2014/main" id="{3CC4D35B-37F1-A784-93EF-2BB08C4B142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7744" t="4811"/>
          <a:stretch/>
        </p:blipFill>
        <p:spPr>
          <a:xfrm>
            <a:off x="4456376" y="1706880"/>
            <a:ext cx="3544624" cy="3017520"/>
          </a:xfrm>
          <a:prstGeom prst="rect">
            <a:avLst/>
          </a:prstGeom>
        </p:spPr>
      </p:pic>
      <p:grpSp>
        <p:nvGrpSpPr>
          <p:cNvPr id="12" name="Group 11">
            <a:extLst>
              <a:ext uri="{FF2B5EF4-FFF2-40B4-BE49-F238E27FC236}">
                <a16:creationId xmlns:a16="http://schemas.microsoft.com/office/drawing/2014/main" id="{E087FEB8-4EA8-9F70-C6B2-71E5C32C6125}"/>
              </a:ext>
            </a:extLst>
          </p:cNvPr>
          <p:cNvGrpSpPr/>
          <p:nvPr/>
        </p:nvGrpSpPr>
        <p:grpSpPr>
          <a:xfrm>
            <a:off x="9301254" y="1750757"/>
            <a:ext cx="2822572" cy="2926080"/>
            <a:chOff x="9720453" y="1812385"/>
            <a:chExt cx="2822572" cy="2926080"/>
          </a:xfrm>
        </p:grpSpPr>
        <p:pic>
          <p:nvPicPr>
            <p:cNvPr id="13" name="Picture 12">
              <a:extLst>
                <a:ext uri="{FF2B5EF4-FFF2-40B4-BE49-F238E27FC236}">
                  <a16:creationId xmlns:a16="http://schemas.microsoft.com/office/drawing/2014/main" id="{A25F423E-0398-9B53-578C-05F0707E70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20453" y="1812385"/>
              <a:ext cx="2822572" cy="2926080"/>
            </a:xfrm>
            <a:prstGeom prst="rect">
              <a:avLst/>
            </a:prstGeom>
          </p:spPr>
        </p:pic>
        <p:grpSp>
          <p:nvGrpSpPr>
            <p:cNvPr id="14" name="Group 13">
              <a:extLst>
                <a:ext uri="{FF2B5EF4-FFF2-40B4-BE49-F238E27FC236}">
                  <a16:creationId xmlns:a16="http://schemas.microsoft.com/office/drawing/2014/main" id="{C5542668-FFA5-D313-F915-1F1EDFFCE321}"/>
                </a:ext>
              </a:extLst>
            </p:cNvPr>
            <p:cNvGrpSpPr>
              <a:grpSpLocks noChangeAspect="1"/>
            </p:cNvGrpSpPr>
            <p:nvPr/>
          </p:nvGrpSpPr>
          <p:grpSpPr>
            <a:xfrm>
              <a:off x="10172800" y="2042828"/>
              <a:ext cx="1993392" cy="1905003"/>
              <a:chOff x="3674772" y="4193387"/>
              <a:chExt cx="2491740" cy="2381254"/>
            </a:xfrm>
          </p:grpSpPr>
          <p:sp>
            <p:nvSpPr>
              <p:cNvPr id="15" name="Freeform: Shape 15">
                <a:extLst>
                  <a:ext uri="{FF2B5EF4-FFF2-40B4-BE49-F238E27FC236}">
                    <a16:creationId xmlns:a16="http://schemas.microsoft.com/office/drawing/2014/main" id="{AE276560-5292-4348-5B8B-DB1A7340D4FF}"/>
                  </a:ext>
                </a:extLst>
              </p:cNvPr>
              <p:cNvSpPr/>
              <p:nvPr/>
            </p:nvSpPr>
            <p:spPr>
              <a:xfrm>
                <a:off x="3674772" y="4193387"/>
                <a:ext cx="2491740" cy="1825144"/>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5CF5C87-8794-9042-41FE-B19BA1FF93A8}"/>
                  </a:ext>
                </a:extLst>
              </p:cNvPr>
              <p:cNvSpPr/>
              <p:nvPr/>
            </p:nvSpPr>
            <p:spPr>
              <a:xfrm>
                <a:off x="3674772" y="6018533"/>
                <a:ext cx="2491740" cy="556108"/>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5015FDDE-D6FA-29D9-B723-FE98D793ECD7}"/>
              </a:ext>
            </a:extLst>
          </p:cNvPr>
          <p:cNvSpPr txBox="1"/>
          <p:nvPr/>
        </p:nvSpPr>
        <p:spPr>
          <a:xfrm>
            <a:off x="1828800" y="1295400"/>
            <a:ext cx="633956" cy="369332"/>
          </a:xfrm>
          <a:prstGeom prst="rect">
            <a:avLst/>
          </a:prstGeom>
          <a:noFill/>
        </p:spPr>
        <p:txBody>
          <a:bodyPr wrap="none" rtlCol="0">
            <a:spAutoFit/>
          </a:bodyPr>
          <a:lstStyle/>
          <a:p>
            <a:pPr algn="l">
              <a:spcAft>
                <a:spcPts val="600"/>
              </a:spcAft>
            </a:pPr>
            <a:r>
              <a:rPr lang="en-US" b="1" dirty="0"/>
              <a:t>Data</a:t>
            </a:r>
          </a:p>
        </p:txBody>
      </p:sp>
      <p:sp>
        <p:nvSpPr>
          <p:cNvPr id="21" name="TextBox 20">
            <a:extLst>
              <a:ext uri="{FF2B5EF4-FFF2-40B4-BE49-F238E27FC236}">
                <a16:creationId xmlns:a16="http://schemas.microsoft.com/office/drawing/2014/main" id="{C69526C9-084C-23C4-5935-4048D0BFD360}"/>
              </a:ext>
            </a:extLst>
          </p:cNvPr>
          <p:cNvSpPr txBox="1"/>
          <p:nvPr/>
        </p:nvSpPr>
        <p:spPr>
          <a:xfrm>
            <a:off x="5798722" y="1295400"/>
            <a:ext cx="1211678" cy="369332"/>
          </a:xfrm>
          <a:prstGeom prst="rect">
            <a:avLst/>
          </a:prstGeom>
          <a:noFill/>
        </p:spPr>
        <p:txBody>
          <a:bodyPr wrap="none" rtlCol="0">
            <a:spAutoFit/>
          </a:bodyPr>
          <a:lstStyle/>
          <a:p>
            <a:pPr algn="l">
              <a:spcAft>
                <a:spcPts val="600"/>
              </a:spcAft>
            </a:pPr>
            <a:r>
              <a:rPr lang="en-US" b="1" dirty="0"/>
              <a:t>Simulation</a:t>
            </a:r>
          </a:p>
        </p:txBody>
      </p:sp>
      <p:pic>
        <p:nvPicPr>
          <p:cNvPr id="22" name="Picture 21">
            <a:extLst>
              <a:ext uri="{FF2B5EF4-FFF2-40B4-BE49-F238E27FC236}">
                <a16:creationId xmlns:a16="http://schemas.microsoft.com/office/drawing/2014/main" id="{054E0074-8BB6-3D23-A7DD-74D2A494307B}"/>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381000" y="1828799"/>
            <a:ext cx="3276596" cy="3047913"/>
          </a:xfrm>
          <a:prstGeom prst="rect">
            <a:avLst/>
          </a:prstGeom>
          <a:ln>
            <a:noFill/>
          </a:ln>
        </p:spPr>
      </p:pic>
      <p:sp>
        <p:nvSpPr>
          <p:cNvPr id="23" name="TextBox 22">
            <a:extLst>
              <a:ext uri="{FF2B5EF4-FFF2-40B4-BE49-F238E27FC236}">
                <a16:creationId xmlns:a16="http://schemas.microsoft.com/office/drawing/2014/main" id="{3E0E5D4A-5419-0F41-C3B6-9FF7302B7CAF}"/>
              </a:ext>
            </a:extLst>
          </p:cNvPr>
          <p:cNvSpPr txBox="1"/>
          <p:nvPr/>
        </p:nvSpPr>
        <p:spPr>
          <a:xfrm>
            <a:off x="4336171" y="5528846"/>
            <a:ext cx="1988429" cy="338554"/>
          </a:xfrm>
          <a:prstGeom prst="rect">
            <a:avLst/>
          </a:prstGeom>
          <a:noFill/>
        </p:spPr>
        <p:txBody>
          <a:bodyPr wrap="none" rtlCol="0">
            <a:spAutoFit/>
          </a:bodyPr>
          <a:lstStyle/>
          <a:p>
            <a:pPr algn="l">
              <a:spcAft>
                <a:spcPts val="600"/>
              </a:spcAft>
            </a:pPr>
            <a:r>
              <a:rPr lang="en-US" sz="1600" dirty="0"/>
              <a:t>Punch through region</a:t>
            </a:r>
          </a:p>
        </p:txBody>
      </p:sp>
      <p:cxnSp>
        <p:nvCxnSpPr>
          <p:cNvPr id="24" name="Straight Arrow Connector 23">
            <a:extLst>
              <a:ext uri="{FF2B5EF4-FFF2-40B4-BE49-F238E27FC236}">
                <a16:creationId xmlns:a16="http://schemas.microsoft.com/office/drawing/2014/main" id="{A939E03A-26DF-300A-1E1D-4C4726E86553}"/>
              </a:ext>
            </a:extLst>
          </p:cNvPr>
          <p:cNvCxnSpPr>
            <a:cxnSpLocks/>
            <a:stCxn id="23" idx="0"/>
          </p:cNvCxnSpPr>
          <p:nvPr/>
        </p:nvCxnSpPr>
        <p:spPr>
          <a:xfrm flipV="1">
            <a:off x="5330386" y="4038600"/>
            <a:ext cx="468336" cy="14902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375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B8-FF31-8E27-D515-55447ADAC64D}"/>
              </a:ext>
            </a:extLst>
          </p:cNvPr>
          <p:cNvSpPr>
            <a:spLocks noGrp="1"/>
          </p:cNvSpPr>
          <p:nvPr>
            <p:ph type="title"/>
          </p:nvPr>
        </p:nvSpPr>
        <p:spPr/>
        <p:txBody>
          <a:bodyPr/>
          <a:lstStyle/>
          <a:p>
            <a:r>
              <a:rPr lang="en-US" dirty="0"/>
              <a:t>From RHIC to EIC</a:t>
            </a:r>
          </a:p>
        </p:txBody>
      </p:sp>
      <p:sp>
        <p:nvSpPr>
          <p:cNvPr id="3" name="Slide Number Placeholder 2">
            <a:extLst>
              <a:ext uri="{FF2B5EF4-FFF2-40B4-BE49-F238E27FC236}">
                <a16:creationId xmlns:a16="http://schemas.microsoft.com/office/drawing/2014/main" id="{D8758930-55F3-B4F7-41C4-32BBD42A3459}"/>
              </a:ext>
            </a:extLst>
          </p:cNvPr>
          <p:cNvSpPr>
            <a:spLocks noGrp="1"/>
          </p:cNvSpPr>
          <p:nvPr>
            <p:ph type="sldNum" sz="quarter" idx="10"/>
          </p:nvPr>
        </p:nvSpPr>
        <p:spPr/>
        <p:txBody>
          <a:bodyPr/>
          <a:lstStyle/>
          <a:p>
            <a:fld id="{DF69D58E-C59B-4BE3-83E0-B1C1287A8E5B}" type="slidenum">
              <a:rPr lang="en-US" smtClean="0"/>
              <a:pPr/>
              <a:t>57</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3A2CA3-3F22-DEB4-1460-30AAA3C77C8D}"/>
                  </a:ext>
                </a:extLst>
              </p:cNvPr>
              <p:cNvSpPr txBox="1"/>
              <p:nvPr/>
            </p:nvSpPr>
            <p:spPr>
              <a:xfrm>
                <a:off x="457201" y="1219200"/>
                <a:ext cx="6431280" cy="19697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Loss of increased asymmetry at lower energies,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𝐴</m:t>
                        </m:r>
                      </m:e>
                      <m:sub>
                        <m:r>
                          <a:rPr lang="en-US" i="1" dirty="0">
                            <a:latin typeface="Cambria Math" panose="02040503050406030204" pitchFamily="18" charset="0"/>
                          </a:rPr>
                          <m:t>𝑁</m:t>
                        </m:r>
                      </m:sub>
                    </m:sSub>
                    <m:r>
                      <a:rPr lang="en-US" i="1" dirty="0">
                        <a:latin typeface="Cambria Math" panose="02040503050406030204" pitchFamily="18" charset="0"/>
                      </a:rPr>
                      <m:t>(−</m:t>
                    </m:r>
                    <m:r>
                      <a:rPr lang="en-US" i="1" dirty="0">
                        <a:latin typeface="Cambria Math" panose="02040503050406030204" pitchFamily="18" charset="0"/>
                      </a:rPr>
                      <m:t>𝑡</m:t>
                    </m:r>
                    <m:r>
                      <a:rPr lang="en-US" i="1" dirty="0">
                        <a:latin typeface="Cambria Math" panose="02040503050406030204" pitchFamily="18" charset="0"/>
                      </a:rPr>
                      <m:t>)</m:t>
                    </m:r>
                  </m:oMath>
                </a14:m>
                <a:endParaRPr lang="en-US" dirty="0"/>
              </a:p>
              <a:p>
                <a:pPr marL="285750" indent="-285750">
                  <a:spcAft>
                    <a:spcPts val="600"/>
                  </a:spcAft>
                  <a:buFont typeface="Arial" panose="020B0604020202020204" pitchFamily="34" charset="0"/>
                  <a:buChar char="•"/>
                </a:pPr>
                <a:r>
                  <a:rPr lang="en-US" dirty="0"/>
                  <a:t>Reduced bunch spacing requires much better understanding of background</a:t>
                </a:r>
              </a:p>
              <a:p>
                <a:pPr marL="742950" lvl="1" indent="-285750">
                  <a:spcAft>
                    <a:spcPts val="600"/>
                  </a:spcAft>
                  <a:buFont typeface="Arial" panose="020B0604020202020204" pitchFamily="34" charset="0"/>
                  <a:buChar char="•"/>
                </a:pPr>
                <a:r>
                  <a:rPr lang="en-US" sz="1600" dirty="0"/>
                  <a:t>Polarized or unpolarized</a:t>
                </a:r>
              </a:p>
              <a:p>
                <a:pPr marL="742950" lvl="1" indent="-285750">
                  <a:spcAft>
                    <a:spcPts val="600"/>
                  </a:spcAft>
                  <a:buFont typeface="Arial" panose="020B0604020202020204" pitchFamily="34" charset="0"/>
                  <a:buChar char="•"/>
                </a:pPr>
                <a:r>
                  <a:rPr lang="en-US" sz="1600" dirty="0"/>
                  <a:t>Better: reject/suppress background</a:t>
                </a:r>
              </a:p>
              <a:p>
                <a:pPr marL="742950" lvl="1" indent="-285750">
                  <a:spcAft>
                    <a:spcPts val="600"/>
                  </a:spcAft>
                  <a:buFont typeface="Arial" panose="020B0604020202020204" pitchFamily="34" charset="0"/>
                  <a:buChar char="•"/>
                </a:pPr>
                <a:r>
                  <a:rPr lang="en-US" sz="1600" dirty="0"/>
                  <a:t>Second detector layer to veto high energy particles</a:t>
                </a:r>
              </a:p>
            </p:txBody>
          </p:sp>
        </mc:Choice>
        <mc:Fallback xmlns="">
          <p:sp>
            <p:nvSpPr>
              <p:cNvPr id="11" name="TextBox 10">
                <a:extLst>
                  <a:ext uri="{FF2B5EF4-FFF2-40B4-BE49-F238E27FC236}">
                    <a16:creationId xmlns:a16="http://schemas.microsoft.com/office/drawing/2014/main" id="{2B3A2CA3-3F22-DEB4-1460-30AAA3C77C8D}"/>
                  </a:ext>
                </a:extLst>
              </p:cNvPr>
              <p:cNvSpPr txBox="1">
                <a:spLocks noRot="1" noChangeAspect="1" noMove="1" noResize="1" noEditPoints="1" noAdjustHandles="1" noChangeArrowheads="1" noChangeShapeType="1" noTextEdit="1"/>
              </p:cNvSpPr>
              <p:nvPr/>
            </p:nvSpPr>
            <p:spPr>
              <a:xfrm>
                <a:off x="457201" y="1219200"/>
                <a:ext cx="6431280" cy="1969770"/>
              </a:xfrm>
              <a:prstGeom prst="rect">
                <a:avLst/>
              </a:prstGeom>
              <a:blipFill>
                <a:blip r:embed="rId3"/>
                <a:stretch>
                  <a:fillRect l="-569" t="-1548" b="-3096"/>
                </a:stretch>
              </a:blipFill>
            </p:spPr>
            <p:txBody>
              <a:bodyPr/>
              <a:lstStyle/>
              <a:p>
                <a:r>
                  <a:rPr lang="en-US">
                    <a:noFill/>
                  </a:rPr>
                  <a:t> </a:t>
                </a:r>
              </a:p>
            </p:txBody>
          </p:sp>
        </mc:Fallback>
      </mc:AlternateContent>
      <p:sp>
        <p:nvSpPr>
          <p:cNvPr id="26" name="Flowchart: Process 25">
            <a:extLst>
              <a:ext uri="{FF2B5EF4-FFF2-40B4-BE49-F238E27FC236}">
                <a16:creationId xmlns:a16="http://schemas.microsoft.com/office/drawing/2014/main" id="{AAC37E95-5F31-3FAA-9A63-E3089C7D374F}"/>
              </a:ext>
            </a:extLst>
          </p:cNvPr>
          <p:cNvSpPr/>
          <p:nvPr/>
        </p:nvSpPr>
        <p:spPr>
          <a:xfrm>
            <a:off x="8458200" y="2113935"/>
            <a:ext cx="1447799" cy="76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Process 26">
            <a:extLst>
              <a:ext uri="{FF2B5EF4-FFF2-40B4-BE49-F238E27FC236}">
                <a16:creationId xmlns:a16="http://schemas.microsoft.com/office/drawing/2014/main" id="{2816ABB7-DE52-79C2-561A-C1772C68A9E0}"/>
              </a:ext>
            </a:extLst>
          </p:cNvPr>
          <p:cNvSpPr/>
          <p:nvPr/>
        </p:nvSpPr>
        <p:spPr>
          <a:xfrm>
            <a:off x="8458200" y="2418735"/>
            <a:ext cx="1447799" cy="762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7400973-2E0F-1EB8-59FB-B8008BA0F686}"/>
              </a:ext>
            </a:extLst>
          </p:cNvPr>
          <p:cNvCxnSpPr/>
          <p:nvPr/>
        </p:nvCxnSpPr>
        <p:spPr>
          <a:xfrm>
            <a:off x="8382000" y="1199535"/>
            <a:ext cx="9906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EDAC31D-BCF8-4249-BFC0-B5A0314B85BC}"/>
              </a:ext>
            </a:extLst>
          </p:cNvPr>
          <p:cNvCxnSpPr>
            <a:cxnSpLocks/>
          </p:cNvCxnSpPr>
          <p:nvPr/>
        </p:nvCxnSpPr>
        <p:spPr>
          <a:xfrm>
            <a:off x="8801100" y="1199535"/>
            <a:ext cx="5715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7AC65FA-8187-DBE4-CADC-E5A5A0099115}"/>
              </a:ext>
            </a:extLst>
          </p:cNvPr>
          <p:cNvGrpSpPr/>
          <p:nvPr/>
        </p:nvGrpSpPr>
        <p:grpSpPr>
          <a:xfrm>
            <a:off x="3552412" y="3930966"/>
            <a:ext cx="2204942" cy="2285798"/>
            <a:chOff x="9720457" y="1812385"/>
            <a:chExt cx="2204942" cy="2285798"/>
          </a:xfrm>
        </p:grpSpPr>
        <p:pic>
          <p:nvPicPr>
            <p:cNvPr id="5" name="Picture 4">
              <a:extLst>
                <a:ext uri="{FF2B5EF4-FFF2-40B4-BE49-F238E27FC236}">
                  <a16:creationId xmlns:a16="http://schemas.microsoft.com/office/drawing/2014/main" id="{31CB4A13-41B3-7492-14A5-DEC437DE3A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20457" y="1812385"/>
              <a:ext cx="2204942" cy="2285798"/>
            </a:xfrm>
            <a:prstGeom prst="rect">
              <a:avLst/>
            </a:prstGeom>
          </p:spPr>
        </p:pic>
        <p:grpSp>
          <p:nvGrpSpPr>
            <p:cNvPr id="6" name="Group 5">
              <a:extLst>
                <a:ext uri="{FF2B5EF4-FFF2-40B4-BE49-F238E27FC236}">
                  <a16:creationId xmlns:a16="http://schemas.microsoft.com/office/drawing/2014/main" id="{A6E1CE31-1946-284E-3426-42131869AE50}"/>
                </a:ext>
              </a:extLst>
            </p:cNvPr>
            <p:cNvGrpSpPr>
              <a:grpSpLocks noChangeAspect="1"/>
            </p:cNvGrpSpPr>
            <p:nvPr/>
          </p:nvGrpSpPr>
          <p:grpSpPr>
            <a:xfrm>
              <a:off x="10129327" y="2030511"/>
              <a:ext cx="1593881" cy="1796090"/>
              <a:chOff x="3620429" y="4177990"/>
              <a:chExt cx="1992351" cy="2245112"/>
            </a:xfrm>
          </p:grpSpPr>
          <p:sp>
            <p:nvSpPr>
              <p:cNvPr id="7" name="Freeform: Shape 15">
                <a:extLst>
                  <a:ext uri="{FF2B5EF4-FFF2-40B4-BE49-F238E27FC236}">
                    <a16:creationId xmlns:a16="http://schemas.microsoft.com/office/drawing/2014/main" id="{A1647291-EDBE-6E7A-691B-70ED2E6F745E}"/>
                  </a:ext>
                </a:extLst>
              </p:cNvPr>
              <p:cNvSpPr/>
              <p:nvPr/>
            </p:nvSpPr>
            <p:spPr>
              <a:xfrm>
                <a:off x="3627863" y="4177990"/>
                <a:ext cx="1984917" cy="1784195"/>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16">
                <a:extLst>
                  <a:ext uri="{FF2B5EF4-FFF2-40B4-BE49-F238E27FC236}">
                    <a16:creationId xmlns:a16="http://schemas.microsoft.com/office/drawing/2014/main" id="{DC41CF04-905E-986E-8733-0741748D9844}"/>
                  </a:ext>
                </a:extLst>
              </p:cNvPr>
              <p:cNvSpPr/>
              <p:nvPr/>
            </p:nvSpPr>
            <p:spPr>
              <a:xfrm>
                <a:off x="3620429" y="5954751"/>
                <a:ext cx="1992351" cy="468351"/>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F253A2C8-E75F-9D2B-D497-ADA100D7BBA4}"/>
              </a:ext>
            </a:extLst>
          </p:cNvPr>
          <p:cNvGrpSpPr/>
          <p:nvPr/>
        </p:nvGrpSpPr>
        <p:grpSpPr>
          <a:xfrm>
            <a:off x="6024658" y="3930966"/>
            <a:ext cx="2204942" cy="2285798"/>
            <a:chOff x="9612198" y="4282271"/>
            <a:chExt cx="2204942" cy="2285798"/>
          </a:xfrm>
        </p:grpSpPr>
        <p:pic>
          <p:nvPicPr>
            <p:cNvPr id="10" name="Picture 9">
              <a:extLst>
                <a:ext uri="{FF2B5EF4-FFF2-40B4-BE49-F238E27FC236}">
                  <a16:creationId xmlns:a16="http://schemas.microsoft.com/office/drawing/2014/main" id="{72CA7A25-09F2-9156-7EE8-7681F3F77D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12198" y="4282271"/>
              <a:ext cx="2204942" cy="2285798"/>
            </a:xfrm>
            <a:prstGeom prst="rect">
              <a:avLst/>
            </a:prstGeom>
          </p:spPr>
        </p:pic>
        <p:grpSp>
          <p:nvGrpSpPr>
            <p:cNvPr id="13" name="Group 12">
              <a:extLst>
                <a:ext uri="{FF2B5EF4-FFF2-40B4-BE49-F238E27FC236}">
                  <a16:creationId xmlns:a16="http://schemas.microsoft.com/office/drawing/2014/main" id="{3CD5B480-2A21-C28E-0546-8E264F7E7FDB}"/>
                </a:ext>
              </a:extLst>
            </p:cNvPr>
            <p:cNvGrpSpPr/>
            <p:nvPr/>
          </p:nvGrpSpPr>
          <p:grpSpPr>
            <a:xfrm>
              <a:off x="10076218" y="4500397"/>
              <a:ext cx="1593881" cy="1796090"/>
              <a:chOff x="3620429" y="4177990"/>
              <a:chExt cx="1992351" cy="2245112"/>
            </a:xfrm>
          </p:grpSpPr>
          <p:sp>
            <p:nvSpPr>
              <p:cNvPr id="14" name="Freeform: Shape 19">
                <a:extLst>
                  <a:ext uri="{FF2B5EF4-FFF2-40B4-BE49-F238E27FC236}">
                    <a16:creationId xmlns:a16="http://schemas.microsoft.com/office/drawing/2014/main" id="{6AB21607-5F82-D112-32BC-544050B56FE7}"/>
                  </a:ext>
                </a:extLst>
              </p:cNvPr>
              <p:cNvSpPr/>
              <p:nvPr/>
            </p:nvSpPr>
            <p:spPr>
              <a:xfrm>
                <a:off x="3627863" y="4177990"/>
                <a:ext cx="1984917" cy="1784195"/>
              </a:xfrm>
              <a:custGeom>
                <a:avLst/>
                <a:gdLst>
                  <a:gd name="connsiteX0" fmla="*/ 0 w 1984917"/>
                  <a:gd name="connsiteY0" fmla="*/ 0 h 1784195"/>
                  <a:gd name="connsiteX1" fmla="*/ 512957 w 1984917"/>
                  <a:gd name="connsiteY1" fmla="*/ 1308410 h 1784195"/>
                  <a:gd name="connsiteX2" fmla="*/ 1984917 w 1984917"/>
                  <a:gd name="connsiteY2" fmla="*/ 1784195 h 1784195"/>
                </a:gdLst>
                <a:ahLst/>
                <a:cxnLst>
                  <a:cxn ang="0">
                    <a:pos x="connsiteX0" y="connsiteY0"/>
                  </a:cxn>
                  <a:cxn ang="0">
                    <a:pos x="connsiteX1" y="connsiteY1"/>
                  </a:cxn>
                  <a:cxn ang="0">
                    <a:pos x="connsiteX2" y="connsiteY2"/>
                  </a:cxn>
                </a:cxnLst>
                <a:rect l="l" t="t" r="r" b="b"/>
                <a:pathLst>
                  <a:path w="1984917" h="1784195">
                    <a:moveTo>
                      <a:pt x="0" y="0"/>
                    </a:moveTo>
                    <a:cubicBezTo>
                      <a:pt x="91069" y="505522"/>
                      <a:pt x="182138" y="1011044"/>
                      <a:pt x="512957" y="1308410"/>
                    </a:cubicBezTo>
                    <a:cubicBezTo>
                      <a:pt x="843777" y="1605776"/>
                      <a:pt x="1414347" y="1694985"/>
                      <a:pt x="1984917" y="17841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21">
                <a:extLst>
                  <a:ext uri="{FF2B5EF4-FFF2-40B4-BE49-F238E27FC236}">
                    <a16:creationId xmlns:a16="http://schemas.microsoft.com/office/drawing/2014/main" id="{3DFE0625-271D-08C5-52D8-62294A4B70AF}"/>
                  </a:ext>
                </a:extLst>
              </p:cNvPr>
              <p:cNvSpPr/>
              <p:nvPr/>
            </p:nvSpPr>
            <p:spPr>
              <a:xfrm>
                <a:off x="3620429" y="5954751"/>
                <a:ext cx="1992351" cy="468351"/>
              </a:xfrm>
              <a:custGeom>
                <a:avLst/>
                <a:gdLst>
                  <a:gd name="connsiteX0" fmla="*/ 1992351 w 1992351"/>
                  <a:gd name="connsiteY0" fmla="*/ 0 h 468351"/>
                  <a:gd name="connsiteX1" fmla="*/ 802887 w 1992351"/>
                  <a:gd name="connsiteY1" fmla="*/ 81776 h 468351"/>
                  <a:gd name="connsiteX2" fmla="*/ 0 w 1992351"/>
                  <a:gd name="connsiteY2" fmla="*/ 468351 h 468351"/>
                </a:gdLst>
                <a:ahLst/>
                <a:cxnLst>
                  <a:cxn ang="0">
                    <a:pos x="connsiteX0" y="connsiteY0"/>
                  </a:cxn>
                  <a:cxn ang="0">
                    <a:pos x="connsiteX1" y="connsiteY1"/>
                  </a:cxn>
                  <a:cxn ang="0">
                    <a:pos x="connsiteX2" y="connsiteY2"/>
                  </a:cxn>
                </a:cxnLst>
                <a:rect l="l" t="t" r="r" b="b"/>
                <a:pathLst>
                  <a:path w="1992351" h="468351">
                    <a:moveTo>
                      <a:pt x="1992351" y="0"/>
                    </a:moveTo>
                    <a:cubicBezTo>
                      <a:pt x="1563648" y="1859"/>
                      <a:pt x="1134945" y="3718"/>
                      <a:pt x="802887" y="81776"/>
                    </a:cubicBezTo>
                    <a:cubicBezTo>
                      <a:pt x="470828" y="159835"/>
                      <a:pt x="235414" y="314093"/>
                      <a:pt x="0" y="46835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a:extLst>
              <a:ext uri="{FF2B5EF4-FFF2-40B4-BE49-F238E27FC236}">
                <a16:creationId xmlns:a16="http://schemas.microsoft.com/office/drawing/2014/main" id="{A3EF41FF-811D-E632-BBB2-B0BF7572BF3C}"/>
              </a:ext>
            </a:extLst>
          </p:cNvPr>
          <p:cNvSpPr txBox="1"/>
          <p:nvPr/>
        </p:nvSpPr>
        <p:spPr>
          <a:xfrm>
            <a:off x="4691178" y="3352800"/>
            <a:ext cx="2598212" cy="338554"/>
          </a:xfrm>
          <a:prstGeom prst="rect">
            <a:avLst/>
          </a:prstGeom>
          <a:noFill/>
        </p:spPr>
        <p:txBody>
          <a:bodyPr wrap="none" rtlCol="0">
            <a:spAutoFit/>
          </a:bodyPr>
          <a:lstStyle/>
          <a:p>
            <a:r>
              <a:rPr lang="en-US" sz="1600">
                <a:solidFill>
                  <a:srgbClr val="00B050"/>
                </a:solidFill>
              </a:rPr>
              <a:t>Veto punch through particles</a:t>
            </a:r>
          </a:p>
        </p:txBody>
      </p:sp>
      <p:cxnSp>
        <p:nvCxnSpPr>
          <p:cNvPr id="19" name="Connector: Curved 37">
            <a:extLst>
              <a:ext uri="{FF2B5EF4-FFF2-40B4-BE49-F238E27FC236}">
                <a16:creationId xmlns:a16="http://schemas.microsoft.com/office/drawing/2014/main" id="{B867FDCF-4C6F-FF57-BDF1-873B9E2E4478}"/>
              </a:ext>
            </a:extLst>
          </p:cNvPr>
          <p:cNvCxnSpPr>
            <a:stCxn id="5" idx="0"/>
            <a:endCxn id="10" idx="0"/>
          </p:cNvCxnSpPr>
          <p:nvPr/>
        </p:nvCxnSpPr>
        <p:spPr>
          <a:xfrm rot="5400000" flipH="1" flipV="1">
            <a:off x="5891006" y="2694843"/>
            <a:ext cx="12700" cy="2472246"/>
          </a:xfrm>
          <a:prstGeom prst="curvedConnector3">
            <a:avLst>
              <a:gd name="adj1" fmla="val 180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467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A61F3-7291-3130-DAF2-F0FA9014D0F6}"/>
              </a:ext>
            </a:extLst>
          </p:cNvPr>
          <p:cNvSpPr>
            <a:spLocks noGrp="1"/>
          </p:cNvSpPr>
          <p:nvPr>
            <p:ph type="title"/>
          </p:nvPr>
        </p:nvSpPr>
        <p:spPr/>
        <p:txBody>
          <a:bodyPr/>
          <a:lstStyle/>
          <a:p>
            <a:r>
              <a:rPr lang="en-US" dirty="0"/>
              <a:t>Polarized Light Ion Beams</a:t>
            </a:r>
          </a:p>
        </p:txBody>
      </p:sp>
      <p:sp>
        <p:nvSpPr>
          <p:cNvPr id="3" name="Slide Number Placeholder 2">
            <a:extLst>
              <a:ext uri="{FF2B5EF4-FFF2-40B4-BE49-F238E27FC236}">
                <a16:creationId xmlns:a16="http://schemas.microsoft.com/office/drawing/2014/main" id="{319665AE-17A5-4740-C257-52064DFE97D8}"/>
              </a:ext>
            </a:extLst>
          </p:cNvPr>
          <p:cNvSpPr>
            <a:spLocks noGrp="1"/>
          </p:cNvSpPr>
          <p:nvPr>
            <p:ph type="sldNum" sz="quarter" idx="10"/>
          </p:nvPr>
        </p:nvSpPr>
        <p:spPr/>
        <p:txBody>
          <a:bodyPr/>
          <a:lstStyle/>
          <a:p>
            <a:fld id="{DF69D58E-C59B-4BE3-83E0-B1C1287A8E5B}" type="slidenum">
              <a:rPr lang="en-US" smtClean="0"/>
              <a:pPr/>
              <a:t>58</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5E3F3D8-3E51-65B3-55AB-71E6FE96A08F}"/>
                  </a:ext>
                </a:extLst>
              </p:cNvPr>
              <p:cNvSpPr txBox="1"/>
              <p:nvPr/>
            </p:nvSpPr>
            <p:spPr>
              <a:xfrm>
                <a:off x="457200" y="1219200"/>
                <a:ext cx="7010399" cy="210596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Polarized </a:t>
                </a:r>
                <a14:m>
                  <m:oMath xmlns:m="http://schemas.openxmlformats.org/officeDocument/2006/math">
                    <m:r>
                      <a:rPr lang="en-US" i="1" dirty="0" smtClean="0">
                        <a:latin typeface="Cambria Math" panose="02040503050406030204" pitchFamily="18" charset="0"/>
                      </a:rPr>
                      <m:t>𝑑</m:t>
                    </m:r>
                  </m:oMath>
                </a14:m>
                <a:r>
                  <a:rPr lang="en-US" dirty="0"/>
                  <a:t> and </a:t>
                </a:r>
                <a14:m>
                  <m:oMath xmlns:m="http://schemas.openxmlformats.org/officeDocument/2006/math">
                    <m:sPre>
                      <m:sPrePr>
                        <m:ctrlPr>
                          <a:rPr lang="en-US" i="1" dirty="0" smtClean="0">
                            <a:latin typeface="Cambria Math" panose="02040503050406030204" pitchFamily="18" charset="0"/>
                          </a:rPr>
                        </m:ctrlPr>
                      </m:sPrePr>
                      <m:sub/>
                      <m:sup>
                        <m:r>
                          <a:rPr lang="en-US" b="0" i="1" smtClean="0">
                            <a:latin typeface="Cambria Math" panose="02040503050406030204" pitchFamily="18" charset="0"/>
                          </a:rPr>
                          <m:t>3</m:t>
                        </m:r>
                      </m:sup>
                      <m:e>
                        <m:r>
                          <a:rPr lang="en-US" b="0" i="1" smtClean="0">
                            <a:latin typeface="Cambria Math" panose="02040503050406030204" pitchFamily="18" charset="0"/>
                          </a:rPr>
                          <m:t>𝐻𝑒</m:t>
                        </m:r>
                      </m:e>
                    </m:sPre>
                  </m:oMath>
                </a14:m>
                <a:r>
                  <a:rPr lang="en-US" dirty="0"/>
                  <a:t> beams are not part of the EIC baseline design.</a:t>
                </a:r>
              </a:p>
              <a:p>
                <a:pPr marL="285750" indent="-285750">
                  <a:spcAft>
                    <a:spcPts val="600"/>
                  </a:spcAft>
                  <a:buFont typeface="Arial" panose="020B0604020202020204" pitchFamily="34" charset="0"/>
                  <a:buChar char="•"/>
                </a:pPr>
                <a:r>
                  <a:rPr lang="en-US" dirty="0"/>
                  <a:t>Absolute polarization will (likely) require a polarized </a:t>
                </a:r>
                <a14:m>
                  <m:oMath xmlns:m="http://schemas.openxmlformats.org/officeDocument/2006/math">
                    <m:sPre>
                      <m:sPrePr>
                        <m:ctrlPr>
                          <a:rPr lang="en-US" i="1" dirty="0" smtClean="0">
                            <a:latin typeface="Cambria Math" panose="02040503050406030204" pitchFamily="18" charset="0"/>
                          </a:rPr>
                        </m:ctrlPr>
                      </m:sPrePr>
                      <m:sub/>
                      <m:sup>
                        <m:r>
                          <a:rPr lang="en-US" b="0" i="1" smtClean="0">
                            <a:latin typeface="Cambria Math" panose="02040503050406030204" pitchFamily="18" charset="0"/>
                          </a:rPr>
                          <m:t>3</m:t>
                        </m:r>
                      </m:sup>
                      <m:e>
                        <m:r>
                          <a:rPr lang="en-US" b="0" i="1" smtClean="0">
                            <a:latin typeface="Cambria Math" panose="02040503050406030204" pitchFamily="18" charset="0"/>
                          </a:rPr>
                          <m:t>𝐻𝑒</m:t>
                        </m:r>
                      </m:e>
                    </m:sPre>
                  </m:oMath>
                </a14:m>
                <a:r>
                  <a:rPr lang="en-US" dirty="0"/>
                  <a:t> target.</a:t>
                </a:r>
                <a:endParaRPr lang="en-US" sz="1600" dirty="0"/>
              </a:p>
              <a:p>
                <a:pPr marL="742950" lvl="1" indent="-285750">
                  <a:spcAft>
                    <a:spcPts val="600"/>
                  </a:spcAft>
                  <a:buFont typeface="Arial" panose="020B0604020202020204" pitchFamily="34" charset="0"/>
                  <a:buChar char="•"/>
                </a:pPr>
                <a:r>
                  <a:rPr lang="en-US" sz="1600" dirty="0"/>
                  <a:t>Elastic scattering is necessary for the sign-flip of the analyzing power</a:t>
                </a:r>
              </a:p>
              <a:p>
                <a:pPr lvl="1">
                  <a:spcAft>
                    <a:spcPts val="600"/>
                  </a:spcAft>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00</m:t>
                          </m:r>
                          <m:r>
                            <a:rPr lang="en-US" sz="1600" b="0" i="1" smtClean="0">
                              <a:latin typeface="Cambria Math" panose="02040503050406030204" pitchFamily="18" charset="0"/>
                            </a:rPr>
                            <m:t>𝑁</m:t>
                          </m:r>
                          <m:r>
                            <a:rPr lang="en-US" sz="1600" b="0" i="1" smtClean="0">
                              <a:latin typeface="Cambria Math" panose="02040503050406030204" pitchFamily="18" charset="0"/>
                            </a:rPr>
                            <m:t>0</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000</m:t>
                          </m:r>
                          <m:r>
                            <a:rPr lang="en-US" sz="1600" b="0" i="1" smtClean="0">
                              <a:latin typeface="Cambria Math" panose="02040503050406030204" pitchFamily="18" charset="0"/>
                            </a:rPr>
                            <m:t>𝑁</m:t>
                          </m:r>
                        </m:sub>
                      </m:sSub>
                    </m:oMath>
                  </m:oMathPara>
                </a14:m>
                <a:endParaRPr lang="en-US" sz="1600" dirty="0"/>
              </a:p>
              <a:p>
                <a:pPr marL="742950" lvl="1" indent="-285750">
                  <a:spcAft>
                    <a:spcPts val="600"/>
                  </a:spcAft>
                  <a:buFont typeface="Arial" panose="020B0604020202020204" pitchFamily="34" charset="0"/>
                  <a:buChar char="•"/>
                </a:pPr>
                <a:r>
                  <a:rPr lang="en-US" sz="1600" dirty="0"/>
                  <a:t>Breakup energy is only </a:t>
                </a:r>
                <a14:m>
                  <m:oMath xmlns:m="http://schemas.openxmlformats.org/officeDocument/2006/math">
                    <m:r>
                      <a:rPr lang="en-US" sz="1600" i="1" dirty="0" smtClean="0">
                        <a:latin typeface="Cambria Math" panose="02040503050406030204" pitchFamily="18" charset="0"/>
                      </a:rPr>
                      <m:t>5.5 </m:t>
                    </m:r>
                    <m:r>
                      <m:rPr>
                        <m:nor/>
                      </m:rPr>
                      <a:rPr lang="en-US" sz="1600" i="0" dirty="0" smtClean="0">
                        <a:latin typeface="Cambria Math" panose="02040503050406030204" pitchFamily="18" charset="0"/>
                      </a:rPr>
                      <m:t>MeV</m:t>
                    </m:r>
                  </m:oMath>
                </a14:m>
                <a:r>
                  <a:rPr lang="en-US" sz="1600" dirty="0"/>
                  <a:t>: problematic if beam breaks up </a:t>
                </a:r>
                <a14:m>
                  <m:oMath xmlns:m="http://schemas.openxmlformats.org/officeDocument/2006/math">
                    <m:r>
                      <a:rPr lang="en-US" sz="1600" i="1" dirty="0">
                        <a:solidFill>
                          <a:srgbClr val="0070C0"/>
                        </a:solidFill>
                        <a:latin typeface="Cambria Math" panose="02040503050406030204" pitchFamily="18" charset="0"/>
                      </a:rPr>
                      <m:t>h</m:t>
                    </m:r>
                    <m:r>
                      <a:rPr lang="en-US" sz="1600" i="1" dirty="0">
                        <a:solidFill>
                          <a:srgbClr val="0070C0"/>
                        </a:solidFill>
                        <a:latin typeface="Cambria Math" panose="02040503050406030204" pitchFamily="18" charset="0"/>
                      </a:rPr>
                      <m:t>→</m:t>
                    </m:r>
                    <m:r>
                      <a:rPr lang="en-US" sz="1600" i="1" dirty="0">
                        <a:solidFill>
                          <a:srgbClr val="0070C0"/>
                        </a:solidFill>
                        <a:latin typeface="Cambria Math" panose="02040503050406030204" pitchFamily="18" charset="0"/>
                      </a:rPr>
                      <m:t>𝑝𝑑</m:t>
                    </m:r>
                  </m:oMath>
                </a14:m>
                <a:endParaRPr lang="en-US" sz="1600" dirty="0"/>
              </a:p>
              <a:p>
                <a:pPr marL="742950" lvl="1" indent="-285750">
                  <a:spcAft>
                    <a:spcPts val="600"/>
                  </a:spcAft>
                  <a:buFont typeface="Arial" panose="020B0604020202020204" pitchFamily="34" charset="0"/>
                  <a:buChar char="•"/>
                </a:pPr>
                <a:r>
                  <a:rPr lang="en-US" sz="1600" dirty="0"/>
                  <a:t>Tag/veto breakup products downstream of the polarimeter</a:t>
                </a:r>
              </a:p>
            </p:txBody>
          </p:sp>
        </mc:Choice>
        <mc:Fallback xmlns="">
          <p:sp>
            <p:nvSpPr>
              <p:cNvPr id="4" name="TextBox 3">
                <a:extLst>
                  <a:ext uri="{FF2B5EF4-FFF2-40B4-BE49-F238E27FC236}">
                    <a16:creationId xmlns:a16="http://schemas.microsoft.com/office/drawing/2014/main" id="{15E3F3D8-3E51-65B3-55AB-71E6FE96A08F}"/>
                  </a:ext>
                </a:extLst>
              </p:cNvPr>
              <p:cNvSpPr txBox="1">
                <a:spLocks noRot="1" noChangeAspect="1" noMove="1" noResize="1" noEditPoints="1" noAdjustHandles="1" noChangeArrowheads="1" noChangeShapeType="1" noTextEdit="1"/>
              </p:cNvSpPr>
              <p:nvPr/>
            </p:nvSpPr>
            <p:spPr>
              <a:xfrm>
                <a:off x="457200" y="1219200"/>
                <a:ext cx="7010399" cy="2105961"/>
              </a:xfrm>
              <a:prstGeom prst="rect">
                <a:avLst/>
              </a:prstGeom>
              <a:blipFill>
                <a:blip r:embed="rId2"/>
                <a:stretch>
                  <a:fillRect l="-522" t="-290" b="-14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18BE9BC-2C23-933C-B266-4D5C93A74A5C}"/>
              </a:ext>
            </a:extLst>
          </p:cNvPr>
          <p:cNvPicPr>
            <a:picLocks noChangeAspect="1"/>
          </p:cNvPicPr>
          <p:nvPr/>
        </p:nvPicPr>
        <p:blipFill>
          <a:blip r:embed="rId3"/>
          <a:stretch>
            <a:fillRect/>
          </a:stretch>
        </p:blipFill>
        <p:spPr>
          <a:xfrm>
            <a:off x="8153400" y="1442341"/>
            <a:ext cx="3390468" cy="244385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37D1D0E-7990-71B2-8AD1-AAF88D50400A}"/>
                  </a:ext>
                </a:extLst>
              </p:cNvPr>
              <p:cNvSpPr txBox="1"/>
              <p:nvPr/>
            </p:nvSpPr>
            <p:spPr>
              <a:xfrm>
                <a:off x="8839200" y="1078468"/>
                <a:ext cx="2436757" cy="369332"/>
              </a:xfrm>
              <a:prstGeom prst="rect">
                <a:avLst/>
              </a:prstGeom>
              <a:noFill/>
            </p:spPr>
            <p:txBody>
              <a:bodyPr wrap="none" rtlCol="0">
                <a:spAutoFit/>
              </a:bodyPr>
              <a:lstStyle/>
              <a:p>
                <a:pPr algn="l">
                  <a:spcAft>
                    <a:spcPts val="600"/>
                  </a:spcAft>
                </a:pPr>
                <a:r>
                  <a:rPr lang="en-US" dirty="0"/>
                  <a:t>threshold for </a:t>
                </a:r>
                <a14:m>
                  <m:oMath xmlns:m="http://schemas.openxmlformats.org/officeDocument/2006/math">
                    <m:r>
                      <a:rPr lang="en-US" b="0" i="1" smtClean="0">
                        <a:latin typeface="Cambria Math" panose="02040503050406030204" pitchFamily="18" charset="0"/>
                      </a:rPr>
                      <m:t>𝑝𝑝</m:t>
                    </m:r>
                    <m:r>
                      <a:rPr lang="en-US" b="0" i="1" smtClean="0">
                        <a:latin typeface="Cambria Math" panose="02040503050406030204" pitchFamily="18" charset="0"/>
                      </a:rPr>
                      <m:t>→</m:t>
                    </m:r>
                    <m:r>
                      <a:rPr lang="en-US" b="0" i="1" smtClean="0">
                        <a:latin typeface="Cambria Math" panose="02040503050406030204" pitchFamily="18" charset="0"/>
                      </a:rPr>
                      <m:t>𝑝𝑝</m:t>
                    </m:r>
                    <m:r>
                      <a:rPr lang="en-US" b="0" i="1" smtClean="0">
                        <a:latin typeface="Cambria Math" panose="02040503050406030204" pitchFamily="18" charset="0"/>
                      </a:rPr>
                      <m:t>𝜋</m:t>
                    </m:r>
                  </m:oMath>
                </a14:m>
                <a:endParaRPr lang="en-US" dirty="0"/>
              </a:p>
            </p:txBody>
          </p:sp>
        </mc:Choice>
        <mc:Fallback xmlns="">
          <p:sp>
            <p:nvSpPr>
              <p:cNvPr id="6" name="TextBox 5">
                <a:extLst>
                  <a:ext uri="{FF2B5EF4-FFF2-40B4-BE49-F238E27FC236}">
                    <a16:creationId xmlns:a16="http://schemas.microsoft.com/office/drawing/2014/main" id="{B37D1D0E-7990-71B2-8AD1-AAF88D50400A}"/>
                  </a:ext>
                </a:extLst>
              </p:cNvPr>
              <p:cNvSpPr txBox="1">
                <a:spLocks noRot="1" noChangeAspect="1" noMove="1" noResize="1" noEditPoints="1" noAdjustHandles="1" noChangeArrowheads="1" noChangeShapeType="1" noTextEdit="1"/>
              </p:cNvSpPr>
              <p:nvPr/>
            </p:nvSpPr>
            <p:spPr>
              <a:xfrm>
                <a:off x="8839200" y="1078468"/>
                <a:ext cx="2436757" cy="369332"/>
              </a:xfrm>
              <a:prstGeom prst="rect">
                <a:avLst/>
              </a:prstGeom>
              <a:blipFill>
                <a:blip r:embed="rId4"/>
                <a:stretch>
                  <a:fillRect l="-2000" t="-9836" b="-2459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0A6B567-8F72-18AE-BA6F-F6E58656D946}"/>
              </a:ext>
            </a:extLst>
          </p:cNvPr>
          <p:cNvPicPr>
            <a:picLocks noChangeAspect="1"/>
          </p:cNvPicPr>
          <p:nvPr/>
        </p:nvPicPr>
        <p:blipFill rotWithShape="1">
          <a:blip r:embed="rId5"/>
          <a:srcRect t="2806" r="5709"/>
          <a:stretch/>
        </p:blipFill>
        <p:spPr>
          <a:xfrm>
            <a:off x="8153404" y="3913927"/>
            <a:ext cx="3433346" cy="2400045"/>
          </a:xfrm>
          <a:prstGeom prst="rect">
            <a:avLst/>
          </a:prstGeom>
        </p:spPr>
      </p:pic>
      <p:cxnSp>
        <p:nvCxnSpPr>
          <p:cNvPr id="8" name="Straight Connector 7">
            <a:extLst>
              <a:ext uri="{FF2B5EF4-FFF2-40B4-BE49-F238E27FC236}">
                <a16:creationId xmlns:a16="http://schemas.microsoft.com/office/drawing/2014/main" id="{E8AE5D10-8B4C-90D3-9CD9-E54594DDBE5F}"/>
              </a:ext>
            </a:extLst>
          </p:cNvPr>
          <p:cNvCxnSpPr/>
          <p:nvPr/>
        </p:nvCxnSpPr>
        <p:spPr>
          <a:xfrm>
            <a:off x="357666" y="5199519"/>
            <a:ext cx="28529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78FADA-5B8C-D032-36E0-4A43EEF81BBE}"/>
              </a:ext>
            </a:extLst>
          </p:cNvPr>
          <p:cNvCxnSpPr/>
          <p:nvPr/>
        </p:nvCxnSpPr>
        <p:spPr>
          <a:xfrm flipV="1">
            <a:off x="3210594" y="4248543"/>
            <a:ext cx="2852928" cy="9509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B587B4B-96EC-89EB-A8B4-C953C1FC0D53}"/>
                  </a:ext>
                </a:extLst>
              </p:cNvPr>
              <p:cNvSpPr txBox="1"/>
              <p:nvPr/>
            </p:nvSpPr>
            <p:spPr>
              <a:xfrm>
                <a:off x="6301266" y="3733800"/>
                <a:ext cx="11435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𝑝</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10" name="TextBox 9">
                <a:extLst>
                  <a:ext uri="{FF2B5EF4-FFF2-40B4-BE49-F238E27FC236}">
                    <a16:creationId xmlns:a16="http://schemas.microsoft.com/office/drawing/2014/main" id="{9B587B4B-96EC-89EB-A8B4-C953C1FC0D53}"/>
                  </a:ext>
                </a:extLst>
              </p:cNvPr>
              <p:cNvSpPr txBox="1">
                <a:spLocks noRot="1" noChangeAspect="1" noMove="1" noResize="1" noEditPoints="1" noAdjustHandles="1" noChangeArrowheads="1" noChangeShapeType="1" noTextEdit="1"/>
              </p:cNvSpPr>
              <p:nvPr/>
            </p:nvSpPr>
            <p:spPr>
              <a:xfrm>
                <a:off x="6301266" y="3733800"/>
                <a:ext cx="1143583" cy="276999"/>
              </a:xfrm>
              <a:prstGeom prst="rect">
                <a:avLst/>
              </a:prstGeom>
              <a:blipFill>
                <a:blip r:embed="rId6"/>
                <a:stretch>
                  <a:fillRect l="-4813" t="-4444" r="-4813" b="-3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2D40897E-D33B-C8EB-8180-D7B9DFFBA4C9}"/>
              </a:ext>
            </a:extLst>
          </p:cNvPr>
          <p:cNvCxnSpPr>
            <a:cxnSpLocks/>
          </p:cNvCxnSpPr>
          <p:nvPr/>
        </p:nvCxnSpPr>
        <p:spPr>
          <a:xfrm flipV="1">
            <a:off x="3210594" y="4248542"/>
            <a:ext cx="1901952" cy="95097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6CB110-5911-8BC7-D276-94C407C99760}"/>
                  </a:ext>
                </a:extLst>
              </p:cNvPr>
              <p:cNvSpPr txBox="1"/>
              <p:nvPr/>
            </p:nvSpPr>
            <p:spPr>
              <a:xfrm>
                <a:off x="6301266" y="4156579"/>
                <a:ext cx="13867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h</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𝑒</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𝑚</m:t>
                      </m:r>
                      <m:r>
                        <a:rPr lang="en-US" b="0" i="1" smtClean="0">
                          <a:solidFill>
                            <a:srgbClr val="0070C0"/>
                          </a:solidFill>
                          <a:latin typeface="Cambria Math" panose="02040503050406030204" pitchFamily="18" charset="0"/>
                        </a:rPr>
                        <m:t>=2/3</m:t>
                      </m:r>
                    </m:oMath>
                  </m:oMathPara>
                </a14:m>
                <a:endParaRPr lang="en-US" dirty="0">
                  <a:solidFill>
                    <a:srgbClr val="0070C0"/>
                  </a:solidFill>
                </a:endParaRPr>
              </a:p>
            </p:txBody>
          </p:sp>
        </mc:Choice>
        <mc:Fallback xmlns="">
          <p:sp>
            <p:nvSpPr>
              <p:cNvPr id="12" name="TextBox 11">
                <a:extLst>
                  <a:ext uri="{FF2B5EF4-FFF2-40B4-BE49-F238E27FC236}">
                    <a16:creationId xmlns:a16="http://schemas.microsoft.com/office/drawing/2014/main" id="{136CB110-5911-8BC7-D276-94C407C99760}"/>
                  </a:ext>
                </a:extLst>
              </p:cNvPr>
              <p:cNvSpPr txBox="1">
                <a:spLocks noRot="1" noChangeAspect="1" noMove="1" noResize="1" noEditPoints="1" noAdjustHandles="1" noChangeArrowheads="1" noChangeShapeType="1" noTextEdit="1"/>
              </p:cNvSpPr>
              <p:nvPr/>
            </p:nvSpPr>
            <p:spPr>
              <a:xfrm>
                <a:off x="6301266" y="4156579"/>
                <a:ext cx="1386790" cy="276999"/>
              </a:xfrm>
              <a:prstGeom prst="rect">
                <a:avLst/>
              </a:prstGeom>
              <a:blipFill>
                <a:blip r:embed="rId7"/>
                <a:stretch>
                  <a:fillRect l="-3965" t="-2222" r="-3965"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3C0417-8BCE-5EE6-E384-3E99C2436973}"/>
                  </a:ext>
                </a:extLst>
              </p:cNvPr>
              <p:cNvSpPr txBox="1"/>
              <p:nvPr/>
            </p:nvSpPr>
            <p:spPr>
              <a:xfrm>
                <a:off x="6301266" y="4579358"/>
                <a:ext cx="13949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𝑑</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13" name="TextBox 12">
                <a:extLst>
                  <a:ext uri="{FF2B5EF4-FFF2-40B4-BE49-F238E27FC236}">
                    <a16:creationId xmlns:a16="http://schemas.microsoft.com/office/drawing/2014/main" id="{A83C0417-8BCE-5EE6-E384-3E99C2436973}"/>
                  </a:ext>
                </a:extLst>
              </p:cNvPr>
              <p:cNvSpPr txBox="1">
                <a:spLocks noRot="1" noChangeAspect="1" noMove="1" noResize="1" noEditPoints="1" noAdjustHandles="1" noChangeArrowheads="1" noChangeShapeType="1" noTextEdit="1"/>
              </p:cNvSpPr>
              <p:nvPr/>
            </p:nvSpPr>
            <p:spPr>
              <a:xfrm>
                <a:off x="6301266" y="4579358"/>
                <a:ext cx="1394934" cy="276999"/>
              </a:xfrm>
              <a:prstGeom prst="rect">
                <a:avLst/>
              </a:prstGeom>
              <a:blipFill>
                <a:blip r:embed="rId8"/>
                <a:stretch>
                  <a:fillRect l="-3930" t="-2174" r="-3493" b="-3260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C53C8862-41E0-A501-9AF0-376FC0C8D685}"/>
              </a:ext>
            </a:extLst>
          </p:cNvPr>
          <p:cNvCxnSpPr>
            <a:cxnSpLocks/>
          </p:cNvCxnSpPr>
          <p:nvPr/>
        </p:nvCxnSpPr>
        <p:spPr>
          <a:xfrm flipV="1">
            <a:off x="3210594" y="4763285"/>
            <a:ext cx="2129436" cy="43623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58607EA-2EE9-FA3E-43FE-7DA3A07FFA95}"/>
              </a:ext>
            </a:extLst>
          </p:cNvPr>
          <p:cNvSpPr/>
          <p:nvPr/>
        </p:nvSpPr>
        <p:spPr>
          <a:xfrm rot="20378565">
            <a:off x="5285724" y="3940892"/>
            <a:ext cx="356616" cy="376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EA538F-CA2F-1C38-1914-C51AA2F4743C}"/>
              </a:ext>
            </a:extLst>
          </p:cNvPr>
          <p:cNvSpPr/>
          <p:nvPr/>
        </p:nvSpPr>
        <p:spPr>
          <a:xfrm rot="20378565">
            <a:off x="5523468" y="4536566"/>
            <a:ext cx="356616" cy="376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6F8908-49FF-C638-0AA1-0C43E34C0B7B}"/>
                  </a:ext>
                </a:extLst>
              </p:cNvPr>
              <p:cNvSpPr txBox="1"/>
              <p:nvPr/>
            </p:nvSpPr>
            <p:spPr>
              <a:xfrm>
                <a:off x="2853978" y="4248543"/>
                <a:ext cx="642355"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𝐵</m:t>
                          </m:r>
                          <m:r>
                            <m:rPr>
                              <m:nor/>
                            </m:rPr>
                            <a:rPr lang="en-US" b="0" i="0" smtClean="0">
                              <a:latin typeface="Cambria Math" panose="02040503050406030204" pitchFamily="18" charset="0"/>
                            </a:rPr>
                            <m:t>d</m:t>
                          </m:r>
                          <m:r>
                            <a:rPr lang="en-US" b="0" i="1" smtClean="0">
                              <a:latin typeface="Cambria Math" panose="02040503050406030204" pitchFamily="18" charset="0"/>
                            </a:rPr>
                            <m:t>𝑙</m:t>
                          </m:r>
                        </m:e>
                      </m:nary>
                    </m:oMath>
                  </m:oMathPara>
                </a14:m>
                <a:endParaRPr lang="en-US" dirty="0"/>
              </a:p>
            </p:txBody>
          </p:sp>
        </mc:Choice>
        <mc:Fallback xmlns="">
          <p:sp>
            <p:nvSpPr>
              <p:cNvPr id="18" name="TextBox 17">
                <a:extLst>
                  <a:ext uri="{FF2B5EF4-FFF2-40B4-BE49-F238E27FC236}">
                    <a16:creationId xmlns:a16="http://schemas.microsoft.com/office/drawing/2014/main" id="{BE6F8908-49FF-C638-0AA1-0C43E34C0B7B}"/>
                  </a:ext>
                </a:extLst>
              </p:cNvPr>
              <p:cNvSpPr txBox="1">
                <a:spLocks noRot="1" noChangeAspect="1" noMove="1" noResize="1" noEditPoints="1" noAdjustHandles="1" noChangeArrowheads="1" noChangeShapeType="1" noTextEdit="1"/>
              </p:cNvSpPr>
              <p:nvPr/>
            </p:nvSpPr>
            <p:spPr>
              <a:xfrm>
                <a:off x="2853978" y="4248543"/>
                <a:ext cx="642355" cy="72654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F0D6DCE-EE3D-A614-BEC6-8CD7FCB72C7D}"/>
                  </a:ext>
                </a:extLst>
              </p:cNvPr>
              <p:cNvSpPr txBox="1"/>
              <p:nvPr/>
            </p:nvSpPr>
            <p:spPr>
              <a:xfrm>
                <a:off x="265108" y="4905739"/>
                <a:ext cx="1851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dirty="0"/>
              </a:p>
            </p:txBody>
          </p:sp>
        </mc:Choice>
        <mc:Fallback xmlns="">
          <p:sp>
            <p:nvSpPr>
              <p:cNvPr id="19" name="TextBox 18">
                <a:extLst>
                  <a:ext uri="{FF2B5EF4-FFF2-40B4-BE49-F238E27FC236}">
                    <a16:creationId xmlns:a16="http://schemas.microsoft.com/office/drawing/2014/main" id="{DF0D6DCE-EE3D-A614-BEC6-8CD7FCB72C7D}"/>
                  </a:ext>
                </a:extLst>
              </p:cNvPr>
              <p:cNvSpPr txBox="1">
                <a:spLocks noRot="1" noChangeAspect="1" noMove="1" noResize="1" noEditPoints="1" noAdjustHandles="1" noChangeArrowheads="1" noChangeShapeType="1" noTextEdit="1"/>
              </p:cNvSpPr>
              <p:nvPr/>
            </p:nvSpPr>
            <p:spPr>
              <a:xfrm>
                <a:off x="265108" y="4905739"/>
                <a:ext cx="185115" cy="276999"/>
              </a:xfrm>
              <a:prstGeom prst="rect">
                <a:avLst/>
              </a:prstGeom>
              <a:blipFill>
                <a:blip r:embed="rId10"/>
                <a:stretch>
                  <a:fillRect l="-32258" r="-25806" b="-8889"/>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59EE29B7-9246-64E9-0C1A-3AB873AEEBA4}"/>
              </a:ext>
            </a:extLst>
          </p:cNvPr>
          <p:cNvSpPr/>
          <p:nvPr/>
        </p:nvSpPr>
        <p:spPr>
          <a:xfrm>
            <a:off x="1081158" y="511722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AE0371-B9DD-8EC8-EABC-03AF8B8057C7}"/>
              </a:ext>
            </a:extLst>
          </p:cNvPr>
          <p:cNvSpPr txBox="1"/>
          <p:nvPr/>
        </p:nvSpPr>
        <p:spPr>
          <a:xfrm>
            <a:off x="870630" y="4803648"/>
            <a:ext cx="556884" cy="276999"/>
          </a:xfrm>
          <a:prstGeom prst="rect">
            <a:avLst/>
          </a:prstGeom>
          <a:noFill/>
        </p:spPr>
        <p:txBody>
          <a:bodyPr wrap="none" rtlCol="0">
            <a:spAutoFit/>
          </a:bodyPr>
          <a:lstStyle/>
          <a:p>
            <a:r>
              <a:rPr lang="en-US" sz="1200" dirty="0"/>
              <a:t>target</a:t>
            </a:r>
          </a:p>
        </p:txBody>
      </p:sp>
      <p:cxnSp>
        <p:nvCxnSpPr>
          <p:cNvPr id="22" name="Straight Arrow Connector 21">
            <a:extLst>
              <a:ext uri="{FF2B5EF4-FFF2-40B4-BE49-F238E27FC236}">
                <a16:creationId xmlns:a16="http://schemas.microsoft.com/office/drawing/2014/main" id="{2FDDE3FE-8AC4-B818-5D7E-850C45559CE6}"/>
              </a:ext>
            </a:extLst>
          </p:cNvPr>
          <p:cNvCxnSpPr>
            <a:cxnSpLocks/>
          </p:cNvCxnSpPr>
          <p:nvPr/>
        </p:nvCxnSpPr>
        <p:spPr>
          <a:xfrm>
            <a:off x="3210594" y="5182738"/>
            <a:ext cx="2129436" cy="1678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5EAAB06-F7B9-5B15-0E40-473FD0C2AA7E}"/>
                  </a:ext>
                </a:extLst>
              </p:cNvPr>
              <p:cNvSpPr txBox="1"/>
              <p:nvPr/>
            </p:nvSpPr>
            <p:spPr>
              <a:xfrm>
                <a:off x="6301266" y="5002137"/>
                <a:ext cx="11495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𝑚</m:t>
                      </m:r>
                      <m:r>
                        <a:rPr lang="en-US" b="0" i="1" smtClean="0">
                          <a:solidFill>
                            <a:srgbClr val="C00000"/>
                          </a:solidFill>
                          <a:latin typeface="Cambria Math" panose="02040503050406030204" pitchFamily="18" charset="0"/>
                        </a:rPr>
                        <m:t>=0</m:t>
                      </m:r>
                    </m:oMath>
                  </m:oMathPara>
                </a14:m>
                <a:endParaRPr lang="en-US" dirty="0">
                  <a:solidFill>
                    <a:srgbClr val="C00000"/>
                  </a:solidFill>
                </a:endParaRPr>
              </a:p>
            </p:txBody>
          </p:sp>
        </mc:Choice>
        <mc:Fallback xmlns="">
          <p:sp>
            <p:nvSpPr>
              <p:cNvPr id="23" name="TextBox 22">
                <a:extLst>
                  <a:ext uri="{FF2B5EF4-FFF2-40B4-BE49-F238E27FC236}">
                    <a16:creationId xmlns:a16="http://schemas.microsoft.com/office/drawing/2014/main" id="{05EAAB06-F7B9-5B15-0E40-473FD0C2AA7E}"/>
                  </a:ext>
                </a:extLst>
              </p:cNvPr>
              <p:cNvSpPr txBox="1">
                <a:spLocks noRot="1" noChangeAspect="1" noMove="1" noResize="1" noEditPoints="1" noAdjustHandles="1" noChangeArrowheads="1" noChangeShapeType="1" noTextEdit="1"/>
              </p:cNvSpPr>
              <p:nvPr/>
            </p:nvSpPr>
            <p:spPr>
              <a:xfrm>
                <a:off x="6301266" y="5002137"/>
                <a:ext cx="1149545" cy="276999"/>
              </a:xfrm>
              <a:prstGeom prst="rect">
                <a:avLst/>
              </a:prstGeom>
              <a:blipFill>
                <a:blip r:embed="rId11"/>
                <a:stretch>
                  <a:fillRect l="-2660" t="-4444" r="-4787" b="-35556"/>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C5F75EC6-A506-3316-B3DC-9C34C8F333B4}"/>
              </a:ext>
            </a:extLst>
          </p:cNvPr>
          <p:cNvSpPr txBox="1"/>
          <p:nvPr/>
        </p:nvSpPr>
        <p:spPr>
          <a:xfrm>
            <a:off x="2219038" y="5791200"/>
            <a:ext cx="1743362" cy="307777"/>
          </a:xfrm>
          <a:prstGeom prst="rect">
            <a:avLst/>
          </a:prstGeom>
          <a:noFill/>
        </p:spPr>
        <p:txBody>
          <a:bodyPr wrap="none" rtlCol="0">
            <a:spAutoFit/>
          </a:bodyPr>
          <a:lstStyle/>
          <a:p>
            <a:pPr algn="l">
              <a:spcAft>
                <a:spcPts val="600"/>
              </a:spcAft>
            </a:pPr>
            <a:r>
              <a:rPr lang="en-US" sz="1400" dirty="0"/>
              <a:t>strong dipole magnet</a:t>
            </a:r>
          </a:p>
        </p:txBody>
      </p:sp>
      <p:sp>
        <p:nvSpPr>
          <p:cNvPr id="25" name="TextBox 24">
            <a:extLst>
              <a:ext uri="{FF2B5EF4-FFF2-40B4-BE49-F238E27FC236}">
                <a16:creationId xmlns:a16="http://schemas.microsoft.com/office/drawing/2014/main" id="{DF3D5B26-19EC-9027-F1AE-9562DAB27552}"/>
              </a:ext>
            </a:extLst>
          </p:cNvPr>
          <p:cNvSpPr txBox="1"/>
          <p:nvPr/>
        </p:nvSpPr>
        <p:spPr>
          <a:xfrm>
            <a:off x="4191000" y="5791200"/>
            <a:ext cx="955711" cy="307777"/>
          </a:xfrm>
          <a:prstGeom prst="rect">
            <a:avLst/>
          </a:prstGeom>
          <a:noFill/>
        </p:spPr>
        <p:txBody>
          <a:bodyPr wrap="none" rtlCol="0">
            <a:spAutoFit/>
          </a:bodyPr>
          <a:lstStyle/>
          <a:p>
            <a:pPr algn="l">
              <a:spcAft>
                <a:spcPts val="600"/>
              </a:spcAft>
            </a:pPr>
            <a:r>
              <a:rPr lang="en-US" sz="1400" dirty="0"/>
              <a:t>drift space</a:t>
            </a:r>
          </a:p>
        </p:txBody>
      </p:sp>
      <p:sp>
        <p:nvSpPr>
          <p:cNvPr id="26" name="TextBox 25">
            <a:extLst>
              <a:ext uri="{FF2B5EF4-FFF2-40B4-BE49-F238E27FC236}">
                <a16:creationId xmlns:a16="http://schemas.microsoft.com/office/drawing/2014/main" id="{8453A9C3-9592-C8D6-8FFF-DBEE2158D249}"/>
              </a:ext>
            </a:extLst>
          </p:cNvPr>
          <p:cNvSpPr txBox="1"/>
          <p:nvPr/>
        </p:nvSpPr>
        <p:spPr>
          <a:xfrm>
            <a:off x="5368889" y="5791200"/>
            <a:ext cx="1028295" cy="307777"/>
          </a:xfrm>
          <a:prstGeom prst="rect">
            <a:avLst/>
          </a:prstGeom>
          <a:noFill/>
        </p:spPr>
        <p:txBody>
          <a:bodyPr wrap="none" rtlCol="0">
            <a:spAutoFit/>
          </a:bodyPr>
          <a:lstStyle/>
          <a:p>
            <a:pPr algn="l">
              <a:spcAft>
                <a:spcPts val="600"/>
              </a:spcAft>
            </a:pPr>
            <a:r>
              <a:rPr lang="en-US" sz="1400" dirty="0"/>
              <a:t>calorimeter</a:t>
            </a:r>
          </a:p>
        </p:txBody>
      </p:sp>
      <p:sp>
        <p:nvSpPr>
          <p:cNvPr id="17" name="Isosceles Triangle 16">
            <a:extLst>
              <a:ext uri="{FF2B5EF4-FFF2-40B4-BE49-F238E27FC236}">
                <a16:creationId xmlns:a16="http://schemas.microsoft.com/office/drawing/2014/main" id="{61DC314E-F485-2010-61F1-6D72DC7313D2}"/>
              </a:ext>
            </a:extLst>
          </p:cNvPr>
          <p:cNvSpPr/>
          <p:nvPr/>
        </p:nvSpPr>
        <p:spPr>
          <a:xfrm flipV="1">
            <a:off x="3032286" y="4842903"/>
            <a:ext cx="356616" cy="794164"/>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05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2B47-08A4-A6B8-F063-64DEB8E0EB59}"/>
              </a:ext>
            </a:extLst>
          </p:cNvPr>
          <p:cNvSpPr>
            <a:spLocks noGrp="1"/>
          </p:cNvSpPr>
          <p:nvPr>
            <p:ph type="title"/>
          </p:nvPr>
        </p:nvSpPr>
        <p:spPr/>
        <p:txBody>
          <a:bodyPr/>
          <a:lstStyle/>
          <a:p>
            <a:r>
              <a:rPr lang="en-US" dirty="0"/>
              <a:t>Recap: Hadron Polarimetry</a:t>
            </a:r>
          </a:p>
        </p:txBody>
      </p:sp>
      <p:sp>
        <p:nvSpPr>
          <p:cNvPr id="12" name="Slide Number Placeholder 11">
            <a:extLst>
              <a:ext uri="{FF2B5EF4-FFF2-40B4-BE49-F238E27FC236}">
                <a16:creationId xmlns:a16="http://schemas.microsoft.com/office/drawing/2014/main" id="{A2A51B4B-ACBF-790D-99E7-364E7667B6B1}"/>
              </a:ext>
            </a:extLst>
          </p:cNvPr>
          <p:cNvSpPr>
            <a:spLocks noGrp="1"/>
          </p:cNvSpPr>
          <p:nvPr>
            <p:ph type="sldNum" sz="quarter" idx="10"/>
          </p:nvPr>
        </p:nvSpPr>
        <p:spPr/>
        <p:txBody>
          <a:bodyPr/>
          <a:lstStyle/>
          <a:p>
            <a:fld id="{DF69D58E-C59B-4BE3-83E0-B1C1287A8E5B}" type="slidenum">
              <a:rPr lang="en-US" smtClean="0"/>
              <a:pPr/>
              <a:t>59</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CA64EC-019F-FDEF-1B19-9CD5DF486444}"/>
                  </a:ext>
                </a:extLst>
              </p:cNvPr>
              <p:cNvSpPr txBox="1"/>
              <p:nvPr/>
            </p:nvSpPr>
            <p:spPr>
              <a:xfrm>
                <a:off x="6477000" y="1219200"/>
                <a:ext cx="4800600" cy="34778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FF0000"/>
                    </a:solidFill>
                  </a:rPr>
                  <a:t>Proton beam energies: </a:t>
                </a:r>
                <a14:m>
                  <m:oMath xmlns:m="http://schemas.openxmlformats.org/officeDocument/2006/math">
                    <m:r>
                      <a:rPr lang="en-US" i="1" dirty="0">
                        <a:solidFill>
                          <a:srgbClr val="FF0000"/>
                        </a:solidFill>
                        <a:latin typeface="Cambria Math" panose="02040503050406030204" pitchFamily="18" charset="0"/>
                      </a:rPr>
                      <m:t>4</m:t>
                    </m:r>
                    <m:r>
                      <a:rPr lang="en-US" b="0" i="1" dirty="0" smtClean="0">
                        <a:solidFill>
                          <a:srgbClr val="FF0000"/>
                        </a:solidFill>
                        <a:latin typeface="Cambria Math" panose="02040503050406030204" pitchFamily="18" charset="0"/>
                      </a:rPr>
                      <m:t>1</m:t>
                    </m:r>
                    <m:r>
                      <a:rPr lang="en-US" i="1" dirty="0" smtClean="0">
                        <a:solidFill>
                          <a:srgbClr val="FF0000"/>
                        </a:solidFill>
                        <a:latin typeface="Cambria Math" panose="02040503050406030204" pitchFamily="18" charset="0"/>
                      </a:rPr>
                      <m:t>−275</m:t>
                    </m:r>
                    <m:r>
                      <a:rPr lang="en-US" i="1" dirty="0">
                        <a:solidFill>
                          <a:srgbClr val="FF0000"/>
                        </a:solidFill>
                        <a:latin typeface="Cambria Math" panose="02040503050406030204" pitchFamily="18" charset="0"/>
                      </a:rPr>
                      <m:t> </m:t>
                    </m:r>
                    <m:r>
                      <m:rPr>
                        <m:nor/>
                      </m:rPr>
                      <a:rPr lang="en-US" i="0" dirty="0" smtClean="0">
                        <a:solidFill>
                          <a:srgbClr val="FF0000"/>
                        </a:solidFill>
                        <a:latin typeface="Cambria Math" panose="02040503050406030204" pitchFamily="18" charset="0"/>
                      </a:rPr>
                      <m:t>Ge</m:t>
                    </m:r>
                    <m:r>
                      <m:rPr>
                        <m:nor/>
                      </m:rPr>
                      <a:rPr lang="en-US" i="0" dirty="0">
                        <a:solidFill>
                          <a:srgbClr val="FF0000"/>
                        </a:solidFill>
                        <a:latin typeface="Cambria Math" panose="02040503050406030204" pitchFamily="18" charset="0"/>
                      </a:rPr>
                      <m:t>V</m:t>
                    </m:r>
                  </m:oMath>
                </a14:m>
                <a:endParaRPr lang="en-US" dirty="0">
                  <a:solidFill>
                    <a:srgbClr val="FF0000"/>
                  </a:solidFill>
                </a:endParaRPr>
              </a:p>
              <a:p>
                <a:pPr marL="285750" indent="-285750">
                  <a:spcAft>
                    <a:spcPts val="600"/>
                  </a:spcAft>
                  <a:buFont typeface="Arial" panose="020B0604020202020204" pitchFamily="34" charset="0"/>
                  <a:buChar char="•"/>
                </a:pPr>
                <a:r>
                  <a:rPr lang="en-US" dirty="0">
                    <a:solidFill>
                      <a:srgbClr val="00B050"/>
                    </a:solidFill>
                  </a:rPr>
                  <a:t>Combination of devices for</a:t>
                </a:r>
              </a:p>
              <a:p>
                <a:pPr marL="742950" lvl="1" indent="-285750">
                  <a:spcAft>
                    <a:spcPts val="600"/>
                  </a:spcAft>
                  <a:buFont typeface="Arial" panose="020B0604020202020204" pitchFamily="34" charset="0"/>
                  <a:buChar char="•"/>
                </a:pPr>
                <a:r>
                  <a:rPr lang="en-US" dirty="0">
                    <a:solidFill>
                      <a:srgbClr val="00B050"/>
                    </a:solidFill>
                  </a:rPr>
                  <a:t>Non-destructive</a:t>
                </a:r>
              </a:p>
              <a:p>
                <a:pPr marL="742950" lvl="1" indent="-285750">
                  <a:spcAft>
                    <a:spcPts val="600"/>
                  </a:spcAft>
                  <a:buFont typeface="Arial" panose="020B0604020202020204" pitchFamily="34" charset="0"/>
                  <a:buChar char="•"/>
                </a:pPr>
                <a:r>
                  <a:rPr lang="en-US" dirty="0">
                    <a:solidFill>
                      <a:srgbClr val="00B050"/>
                    </a:solidFill>
                  </a:rPr>
                  <a:t>Absolute polarization</a:t>
                </a:r>
              </a:p>
              <a:p>
                <a:pPr marL="742950" lvl="1" indent="-285750">
                  <a:spcAft>
                    <a:spcPts val="600"/>
                  </a:spcAft>
                  <a:buFont typeface="Arial" panose="020B0604020202020204" pitchFamily="34" charset="0"/>
                  <a:buChar char="•"/>
                </a:pPr>
                <a:r>
                  <a:rPr lang="en-US" dirty="0">
                    <a:solidFill>
                      <a:srgbClr val="00B050"/>
                    </a:solidFill>
                  </a:rPr>
                  <a:t>Fast measurements during store</a:t>
                </a:r>
              </a:p>
              <a:p>
                <a:pPr marL="742950" lvl="1" indent="-285750">
                  <a:spcAft>
                    <a:spcPts val="600"/>
                  </a:spcAft>
                  <a:buFont typeface="Arial" panose="020B0604020202020204" pitchFamily="34" charset="0"/>
                  <a:buChar char="•"/>
                </a:pPr>
                <a:r>
                  <a:rPr lang="en-US" dirty="0">
                    <a:solidFill>
                      <a:srgbClr val="00B050"/>
                    </a:solidFill>
                  </a:rPr>
                  <a:t>Bunch profile</a:t>
                </a:r>
              </a:p>
              <a:p>
                <a:pPr marL="742950" lvl="1" indent="-285750">
                  <a:spcAft>
                    <a:spcPts val="600"/>
                  </a:spcAft>
                  <a:buFont typeface="Arial" panose="020B0604020202020204" pitchFamily="34" charset="0"/>
                  <a:buChar char="•"/>
                </a:pPr>
                <a:r>
                  <a:rPr lang="en-US" dirty="0">
                    <a:solidFill>
                      <a:srgbClr val="00B050"/>
                    </a:solidFill>
                  </a:rPr>
                  <a:t>Local polarimetry at experiment</a:t>
                </a:r>
              </a:p>
              <a:p>
                <a:pPr marL="285750" indent="-285750">
                  <a:spcAft>
                    <a:spcPts val="600"/>
                  </a:spcAft>
                  <a:buFont typeface="Arial" panose="020B0604020202020204" pitchFamily="34" charset="0"/>
                  <a:buChar char="•"/>
                </a:pPr>
                <a:r>
                  <a:rPr lang="en-US" dirty="0">
                    <a:solidFill>
                      <a:srgbClr val="0070C0"/>
                    </a:solidFill>
                  </a:rPr>
                  <a:t>Potential for future polarized light ion beams</a:t>
                </a:r>
              </a:p>
              <a:p>
                <a:pPr marL="742950" lvl="1" indent="-285750">
                  <a:spcAft>
                    <a:spcPts val="600"/>
                  </a:spcAft>
                  <a:buFont typeface="Arial" panose="020B0604020202020204" pitchFamily="34" charset="0"/>
                  <a:buChar char="•"/>
                </a:pPr>
                <a:r>
                  <a:rPr lang="en-US" dirty="0">
                    <a:solidFill>
                      <a:srgbClr val="0070C0"/>
                    </a:solidFill>
                  </a:rPr>
                  <a:t>Location allows for upgrades to the polarimeter setup</a:t>
                </a:r>
              </a:p>
            </p:txBody>
          </p:sp>
        </mc:Choice>
        <mc:Fallback xmlns="">
          <p:sp>
            <p:nvSpPr>
              <p:cNvPr id="3" name="TextBox 2">
                <a:extLst>
                  <a:ext uri="{FF2B5EF4-FFF2-40B4-BE49-F238E27FC236}">
                    <a16:creationId xmlns:a16="http://schemas.microsoft.com/office/drawing/2014/main" id="{51CA64EC-019F-FDEF-1B19-9CD5DF486444}"/>
                  </a:ext>
                </a:extLst>
              </p:cNvPr>
              <p:cNvSpPr txBox="1">
                <a:spLocks noRot="1" noChangeAspect="1" noMove="1" noResize="1" noEditPoints="1" noAdjustHandles="1" noChangeArrowheads="1" noChangeShapeType="1" noTextEdit="1"/>
              </p:cNvSpPr>
              <p:nvPr/>
            </p:nvSpPr>
            <p:spPr>
              <a:xfrm>
                <a:off x="6477000" y="1219200"/>
                <a:ext cx="4800600" cy="3477875"/>
              </a:xfrm>
              <a:prstGeom prst="rect">
                <a:avLst/>
              </a:prstGeom>
              <a:blipFill>
                <a:blip r:embed="rId2"/>
                <a:stretch>
                  <a:fillRect l="-889" t="-876" b="-175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A21706B-DD9E-07D2-6BC6-AF079CC386B1}"/>
              </a:ext>
            </a:extLst>
          </p:cNvPr>
          <p:cNvPicPr>
            <a:picLocks noChangeAspect="1"/>
          </p:cNvPicPr>
          <p:nvPr/>
        </p:nvPicPr>
        <p:blipFill>
          <a:blip r:embed="rId3" cstate="hqprint">
            <a:extLst>
              <a:ext uri="{28A0092B-C50C-407E-A947-70E740481C1C}">
                <a14:useLocalDpi xmlns:a14="http://schemas.microsoft.com/office/drawing/2010/main"/>
              </a:ext>
            </a:extLst>
          </a:blip>
          <a:stretch/>
        </p:blipFill>
        <p:spPr>
          <a:xfrm>
            <a:off x="381016" y="1066800"/>
            <a:ext cx="5608492" cy="5486400"/>
          </a:xfrm>
          <a:prstGeom prst="rect">
            <a:avLst/>
          </a:prstGeom>
          <a:solidFill>
            <a:schemeClr val="bg1"/>
          </a:solidFill>
        </p:spPr>
      </p:pic>
    </p:spTree>
    <p:extLst>
      <p:ext uri="{BB962C8B-B14F-4D97-AF65-F5344CB8AC3E}">
        <p14:creationId xmlns:p14="http://schemas.microsoft.com/office/powerpoint/2010/main" val="34520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5E0CD-9CA5-B357-F726-CEBA9891DDB1}"/>
              </a:ext>
            </a:extLst>
          </p:cNvPr>
          <p:cNvSpPr>
            <a:spLocks noGrp="1"/>
          </p:cNvSpPr>
          <p:nvPr>
            <p:ph type="sldNum" sz="quarter" idx="12"/>
          </p:nvPr>
        </p:nvSpPr>
        <p:spPr/>
        <p:txBody>
          <a:bodyPr/>
          <a:lstStyle/>
          <a:p>
            <a:fld id="{DF69D58E-C59B-4BE3-83E0-B1C1287A8E5B}" type="slidenum">
              <a:rPr lang="en-US" smtClean="0"/>
              <a:t>6</a:t>
            </a:fld>
            <a:endParaRPr lang="en-US"/>
          </a:p>
        </p:txBody>
      </p:sp>
      <p:sp>
        <p:nvSpPr>
          <p:cNvPr id="3" name="TextBox 2">
            <a:extLst>
              <a:ext uri="{FF2B5EF4-FFF2-40B4-BE49-F238E27FC236}">
                <a16:creationId xmlns:a16="http://schemas.microsoft.com/office/drawing/2014/main" id="{6DEEB880-B26C-A913-B614-44BC4DCFAE28}"/>
              </a:ext>
            </a:extLst>
          </p:cNvPr>
          <p:cNvSpPr txBox="1"/>
          <p:nvPr/>
        </p:nvSpPr>
        <p:spPr>
          <a:xfrm>
            <a:off x="1291127" y="3013502"/>
            <a:ext cx="9609747" cy="830997"/>
          </a:xfrm>
          <a:prstGeom prst="rect">
            <a:avLst/>
          </a:prstGeom>
          <a:noFill/>
        </p:spPr>
        <p:txBody>
          <a:bodyPr wrap="none" rtlCol="0">
            <a:spAutoFit/>
          </a:bodyPr>
          <a:lstStyle/>
          <a:p>
            <a:pPr algn="l">
              <a:spcAft>
                <a:spcPts val="600"/>
              </a:spcAft>
            </a:pPr>
            <a:r>
              <a:rPr lang="en-US" sz="4800" b="1" dirty="0"/>
              <a:t>Polarized High Energy Particle Beams</a:t>
            </a:r>
          </a:p>
        </p:txBody>
      </p:sp>
    </p:spTree>
    <p:extLst>
      <p:ext uri="{BB962C8B-B14F-4D97-AF65-F5344CB8AC3E}">
        <p14:creationId xmlns:p14="http://schemas.microsoft.com/office/powerpoint/2010/main" val="2133573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The Bohr Model of Hydrogen Atoms</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7</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4E0AA0A-CB2F-222A-D611-0688FB38067F}"/>
              </a:ext>
            </a:extLst>
          </p:cNvPr>
          <p:cNvPicPr>
            <a:picLocks noChangeAspect="1"/>
          </p:cNvPicPr>
          <p:nvPr/>
        </p:nvPicPr>
        <p:blipFill>
          <a:blip r:embed="rId3"/>
          <a:stretch>
            <a:fillRect/>
          </a:stretch>
        </p:blipFill>
        <p:spPr>
          <a:xfrm>
            <a:off x="457200" y="3060560"/>
            <a:ext cx="3435527" cy="273064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1699568"/>
              </a:xfrm>
              <a:prstGeom prst="rect">
                <a:avLst/>
              </a:prstGeom>
              <a:noFill/>
            </p:spPr>
            <p:txBody>
              <a:bodyPr wrap="square" rtlCol="0">
                <a:spAutoFit/>
              </a:bodyPr>
              <a:lstStyle/>
              <a:p>
                <a:pPr>
                  <a:spcAft>
                    <a:spcPts val="600"/>
                  </a:spcAft>
                </a:pPr>
                <a:r>
                  <a:rPr lang="en-US" dirty="0"/>
                  <a:t>The spectral lines of atomic hydrogen can be explained by the Rydberg formula:</a:t>
                </a:r>
              </a:p>
              <a:p>
                <a:pPr>
                  <a:spcAft>
                    <a:spcPts val="600"/>
                  </a:spcAft>
                </a:pPr>
                <a14:m>
                  <m:oMathPara xmlns:m="http://schemas.openxmlformats.org/officeDocument/2006/math">
                    <m:oMathParaPr>
                      <m:jc m:val="centerGroup"/>
                    </m:oMathParaPr>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i="1" dirty="0" smtClean="0">
                              <a:latin typeface="Cambria Math" panose="02040503050406030204" pitchFamily="18" charset="0"/>
                            </a:rPr>
                            <m:t>𝜆</m:t>
                          </m:r>
                        </m:den>
                      </m:f>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𝑀</m:t>
                          </m:r>
                        </m:sub>
                      </m:sSub>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m:t>
                                      </m:r>
                                    </m:sup>
                                  </m:sSup>
                                </m:e>
                                <m:sup>
                                  <m:r>
                                    <a:rPr lang="en-US" b="0" i="1" dirty="0" smtClean="0">
                                      <a:latin typeface="Cambria Math" panose="02040503050406030204" pitchFamily="18" charset="0"/>
                                    </a:rPr>
                                    <m:t>2</m:t>
                                  </m:r>
                                </m:sup>
                              </m:sSup>
                            </m:den>
                          </m:f>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2</m:t>
                                  </m:r>
                                </m:sup>
                              </m:sSup>
                            </m:den>
                          </m:f>
                        </m:e>
                      </m:d>
                    </m:oMath>
                  </m:oMathPara>
                </a14:m>
                <a:endParaRPr lang="en-US" dirty="0"/>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1699568"/>
              </a:xfrm>
              <a:prstGeom prst="rect">
                <a:avLst/>
              </a:prstGeom>
              <a:blipFill>
                <a:blip r:embed="rId4"/>
                <a:stretch>
                  <a:fillRect l="-1442" t="-1792"/>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96C942F-46AC-9E25-21B7-822FED4C02C1}"/>
              </a:ext>
            </a:extLst>
          </p:cNvPr>
          <p:cNvCxnSpPr>
            <a:cxnSpLocks/>
          </p:cNvCxnSpPr>
          <p:nvPr/>
        </p:nvCxnSpPr>
        <p:spPr>
          <a:xfrm>
            <a:off x="8610600" y="34290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B5BDD6-EFE6-CD7C-5A03-4EACCA24B60B}"/>
              </a:ext>
            </a:extLst>
          </p:cNvPr>
          <p:cNvCxnSpPr>
            <a:cxnSpLocks/>
          </p:cNvCxnSpPr>
          <p:nvPr/>
        </p:nvCxnSpPr>
        <p:spPr>
          <a:xfrm>
            <a:off x="8610600" y="37338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C69B3D-4EDE-C665-8B29-D91C05991F51}"/>
              </a:ext>
            </a:extLst>
          </p:cNvPr>
          <p:cNvCxnSpPr>
            <a:cxnSpLocks/>
          </p:cNvCxnSpPr>
          <p:nvPr/>
        </p:nvCxnSpPr>
        <p:spPr>
          <a:xfrm>
            <a:off x="8610600" y="4343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7E604D-EB1A-3186-639D-836EF5C36D44}"/>
              </a:ext>
            </a:extLst>
          </p:cNvPr>
          <p:cNvCxnSpPr>
            <a:cxnSpLocks/>
          </p:cNvCxnSpPr>
          <p:nvPr/>
        </p:nvCxnSpPr>
        <p:spPr>
          <a:xfrm>
            <a:off x="8610600" y="5486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857DB3-7958-747D-0000-EC894895FC2C}"/>
              </a:ext>
            </a:extLst>
          </p:cNvPr>
          <p:cNvCxnSpPr/>
          <p:nvPr/>
        </p:nvCxnSpPr>
        <p:spPr>
          <a:xfrm>
            <a:off x="8610600" y="32766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040DBA-3430-EEA1-F701-3BE7264DF022}"/>
              </a:ext>
            </a:extLst>
          </p:cNvPr>
          <p:cNvCxnSpPr>
            <a:cxnSpLocks/>
          </p:cNvCxnSpPr>
          <p:nvPr/>
        </p:nvCxnSpPr>
        <p:spPr>
          <a:xfrm>
            <a:off x="8610600" y="3200400"/>
            <a:ext cx="1752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E0321F-73A5-D715-7015-823EE1C463C9}"/>
              </a:ext>
            </a:extLst>
          </p:cNvPr>
          <p:cNvSpPr/>
          <p:nvPr/>
        </p:nvSpPr>
        <p:spPr>
          <a:xfrm>
            <a:off x="8610600" y="2971800"/>
            <a:ext cx="1752600" cy="22858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A9F169-847E-9AC3-0331-78E351370E0C}"/>
                  </a:ext>
                </a:extLst>
              </p:cNvPr>
              <p:cNvSpPr txBox="1"/>
              <p:nvPr/>
            </p:nvSpPr>
            <p:spPr>
              <a:xfrm>
                <a:off x="8153400" y="5410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=1</m:t>
                      </m:r>
                    </m:oMath>
                  </m:oMathPara>
                </a14:m>
                <a:endParaRPr lang="en-US" sz="1200" dirty="0"/>
              </a:p>
            </p:txBody>
          </p:sp>
        </mc:Choice>
        <mc:Fallback xmlns="">
          <p:sp>
            <p:nvSpPr>
              <p:cNvPr id="15" name="TextBox 14">
                <a:extLst>
                  <a:ext uri="{FF2B5EF4-FFF2-40B4-BE49-F238E27FC236}">
                    <a16:creationId xmlns:a16="http://schemas.microsoft.com/office/drawing/2014/main" id="{01A9F169-847E-9AC3-0331-78E351370E0C}"/>
                  </a:ext>
                </a:extLst>
              </p:cNvPr>
              <p:cNvSpPr txBox="1">
                <a:spLocks noRot="1" noChangeAspect="1" noMove="1" noResize="1" noEditPoints="1" noAdjustHandles="1" noChangeArrowheads="1" noChangeShapeType="1" noTextEdit="1"/>
              </p:cNvSpPr>
              <p:nvPr/>
            </p:nvSpPr>
            <p:spPr>
              <a:xfrm>
                <a:off x="8153400" y="5410200"/>
                <a:ext cx="411971" cy="184666"/>
              </a:xfrm>
              <a:prstGeom prst="rect">
                <a:avLst/>
              </a:prstGeom>
              <a:blipFill>
                <a:blip r:embed="rId5"/>
                <a:stretch>
                  <a:fillRect l="-5970" r="-8955"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9AF0130-4E39-44CA-884D-D086AB0D2D44}"/>
                  </a:ext>
                </a:extLst>
              </p:cNvPr>
              <p:cNvSpPr txBox="1"/>
              <p:nvPr/>
            </p:nvSpPr>
            <p:spPr>
              <a:xfrm>
                <a:off x="8175754" y="4267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=2</m:t>
                      </m:r>
                    </m:oMath>
                  </m:oMathPara>
                </a14:m>
                <a:endParaRPr lang="en-US" sz="1200" dirty="0"/>
              </a:p>
            </p:txBody>
          </p:sp>
        </mc:Choice>
        <mc:Fallback xmlns="">
          <p:sp>
            <p:nvSpPr>
              <p:cNvPr id="17" name="TextBox 16">
                <a:extLst>
                  <a:ext uri="{FF2B5EF4-FFF2-40B4-BE49-F238E27FC236}">
                    <a16:creationId xmlns:a16="http://schemas.microsoft.com/office/drawing/2014/main" id="{69AF0130-4E39-44CA-884D-D086AB0D2D44}"/>
                  </a:ext>
                </a:extLst>
              </p:cNvPr>
              <p:cNvSpPr txBox="1">
                <a:spLocks noRot="1" noChangeAspect="1" noMove="1" noResize="1" noEditPoints="1" noAdjustHandles="1" noChangeArrowheads="1" noChangeShapeType="1" noTextEdit="1"/>
              </p:cNvSpPr>
              <p:nvPr/>
            </p:nvSpPr>
            <p:spPr>
              <a:xfrm>
                <a:off x="8175754" y="4267200"/>
                <a:ext cx="411971" cy="184666"/>
              </a:xfrm>
              <a:prstGeom prst="rect">
                <a:avLst/>
              </a:prstGeom>
              <a:blipFill>
                <a:blip r:embed="rId6"/>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7E32FD9-584E-1FF4-05A2-A17A5F5214D3}"/>
                  </a:ext>
                </a:extLst>
              </p:cNvPr>
              <p:cNvSpPr txBox="1"/>
              <p:nvPr/>
            </p:nvSpPr>
            <p:spPr>
              <a:xfrm>
                <a:off x="8175754" y="36576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=3</m:t>
                      </m:r>
                    </m:oMath>
                  </m:oMathPara>
                </a14:m>
                <a:endParaRPr lang="en-US" sz="1200" dirty="0"/>
              </a:p>
            </p:txBody>
          </p:sp>
        </mc:Choice>
        <mc:Fallback xmlns="">
          <p:sp>
            <p:nvSpPr>
              <p:cNvPr id="18" name="TextBox 17">
                <a:extLst>
                  <a:ext uri="{FF2B5EF4-FFF2-40B4-BE49-F238E27FC236}">
                    <a16:creationId xmlns:a16="http://schemas.microsoft.com/office/drawing/2014/main" id="{17E32FD9-584E-1FF4-05A2-A17A5F5214D3}"/>
                  </a:ext>
                </a:extLst>
              </p:cNvPr>
              <p:cNvSpPr txBox="1">
                <a:spLocks noRot="1" noChangeAspect="1" noMove="1" noResize="1" noEditPoints="1" noAdjustHandles="1" noChangeArrowheads="1" noChangeShapeType="1" noTextEdit="1"/>
              </p:cNvSpPr>
              <p:nvPr/>
            </p:nvSpPr>
            <p:spPr>
              <a:xfrm>
                <a:off x="8175754" y="3657600"/>
                <a:ext cx="411971" cy="184666"/>
              </a:xfrm>
              <a:prstGeom prst="rect">
                <a:avLst/>
              </a:prstGeom>
              <a:blipFill>
                <a:blip r:embed="rId7"/>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3BD369-B196-5E3D-25CB-CDCB1E247FD1}"/>
                  </a:ext>
                </a:extLst>
              </p:cNvPr>
              <p:cNvSpPr txBox="1"/>
              <p:nvPr/>
            </p:nvSpPr>
            <p:spPr>
              <a:xfrm>
                <a:off x="8175754" y="33528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=4</m:t>
                      </m:r>
                    </m:oMath>
                  </m:oMathPara>
                </a14:m>
                <a:endParaRPr lang="en-US" sz="1200" dirty="0"/>
              </a:p>
            </p:txBody>
          </p:sp>
        </mc:Choice>
        <mc:Fallback xmlns="">
          <p:sp>
            <p:nvSpPr>
              <p:cNvPr id="19" name="TextBox 18">
                <a:extLst>
                  <a:ext uri="{FF2B5EF4-FFF2-40B4-BE49-F238E27FC236}">
                    <a16:creationId xmlns:a16="http://schemas.microsoft.com/office/drawing/2014/main" id="{753BD369-B196-5E3D-25CB-CDCB1E247FD1}"/>
                  </a:ext>
                </a:extLst>
              </p:cNvPr>
              <p:cNvSpPr txBox="1">
                <a:spLocks noRot="1" noChangeAspect="1" noMove="1" noResize="1" noEditPoints="1" noAdjustHandles="1" noChangeArrowheads="1" noChangeShapeType="1" noTextEdit="1"/>
              </p:cNvSpPr>
              <p:nvPr/>
            </p:nvSpPr>
            <p:spPr>
              <a:xfrm>
                <a:off x="8175754" y="3352800"/>
                <a:ext cx="411971" cy="184666"/>
              </a:xfrm>
              <a:prstGeom prst="rect">
                <a:avLst/>
              </a:prstGeom>
              <a:blipFill>
                <a:blip r:embed="rId8"/>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11F3F82-FEE7-44BF-445A-D32B8CBEDEB8}"/>
                  </a:ext>
                </a:extLst>
              </p:cNvPr>
              <p:cNvSpPr txBox="1"/>
              <p:nvPr/>
            </p:nvSpPr>
            <p:spPr>
              <a:xfrm>
                <a:off x="8175754" y="32004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=5</m:t>
                      </m:r>
                    </m:oMath>
                  </m:oMathPara>
                </a14:m>
                <a:endParaRPr lang="en-US" sz="1200" dirty="0"/>
              </a:p>
            </p:txBody>
          </p:sp>
        </mc:Choice>
        <mc:Fallback xmlns="">
          <p:sp>
            <p:nvSpPr>
              <p:cNvPr id="20" name="TextBox 19">
                <a:extLst>
                  <a:ext uri="{FF2B5EF4-FFF2-40B4-BE49-F238E27FC236}">
                    <a16:creationId xmlns:a16="http://schemas.microsoft.com/office/drawing/2014/main" id="{011F3F82-FEE7-44BF-445A-D32B8CBEDEB8}"/>
                  </a:ext>
                </a:extLst>
              </p:cNvPr>
              <p:cNvSpPr txBox="1">
                <a:spLocks noRot="1" noChangeAspect="1" noMove="1" noResize="1" noEditPoints="1" noAdjustHandles="1" noChangeArrowheads="1" noChangeShapeType="1" noTextEdit="1"/>
              </p:cNvSpPr>
              <p:nvPr/>
            </p:nvSpPr>
            <p:spPr>
              <a:xfrm>
                <a:off x="8175754" y="3200400"/>
                <a:ext cx="411971" cy="184666"/>
              </a:xfrm>
              <a:prstGeom prst="rect">
                <a:avLst/>
              </a:prstGeom>
              <a:blipFill>
                <a:blip r:embed="rId9"/>
                <a:stretch>
                  <a:fillRect l="-4412" r="-1029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27046DC-B443-0B7C-1A3D-4E09F0080E9C}"/>
                  </a:ext>
                </a:extLst>
              </p:cNvPr>
              <p:cNvSpPr txBox="1"/>
              <p:nvPr/>
            </p:nvSpPr>
            <p:spPr>
              <a:xfrm>
                <a:off x="8839200" y="5300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−13.6 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16" name="TextBox 15">
                <a:extLst>
                  <a:ext uri="{FF2B5EF4-FFF2-40B4-BE49-F238E27FC236}">
                    <a16:creationId xmlns:a16="http://schemas.microsoft.com/office/drawing/2014/main" id="{227046DC-B443-0B7C-1A3D-4E09F0080E9C}"/>
                  </a:ext>
                </a:extLst>
              </p:cNvPr>
              <p:cNvSpPr txBox="1">
                <a:spLocks noRot="1" noChangeAspect="1" noMove="1" noResize="1" noEditPoints="1" noAdjustHandles="1" noChangeArrowheads="1" noChangeShapeType="1" noTextEdit="1"/>
              </p:cNvSpPr>
              <p:nvPr/>
            </p:nvSpPr>
            <p:spPr>
              <a:xfrm>
                <a:off x="8839200" y="5300990"/>
                <a:ext cx="886781" cy="2616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7563F3-9699-756A-2F6A-21DF14A0FFCA}"/>
                  </a:ext>
                </a:extLst>
              </p:cNvPr>
              <p:cNvSpPr txBox="1"/>
              <p:nvPr/>
            </p:nvSpPr>
            <p:spPr>
              <a:xfrm>
                <a:off x="8839200" y="4157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3</m:t>
                      </m:r>
                      <m:r>
                        <a:rPr lang="en-US" sz="1050" i="1" dirty="0" smtClean="0">
                          <a:latin typeface="Cambria Math" panose="02040503050406030204" pitchFamily="18" charset="0"/>
                        </a:rPr>
                        <m:t>.</m:t>
                      </m:r>
                      <m:r>
                        <a:rPr lang="en-US" sz="1050" b="0" i="1" dirty="0" smtClean="0">
                          <a:latin typeface="Cambria Math" panose="02040503050406030204" pitchFamily="18" charset="0"/>
                        </a:rPr>
                        <m:t>40</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2" name="TextBox 21">
                <a:extLst>
                  <a:ext uri="{FF2B5EF4-FFF2-40B4-BE49-F238E27FC236}">
                    <a16:creationId xmlns:a16="http://schemas.microsoft.com/office/drawing/2014/main" id="{F37563F3-9699-756A-2F6A-21DF14A0FFCA}"/>
                  </a:ext>
                </a:extLst>
              </p:cNvPr>
              <p:cNvSpPr txBox="1">
                <a:spLocks noRot="1" noChangeAspect="1" noMove="1" noResize="1" noEditPoints="1" noAdjustHandles="1" noChangeArrowheads="1" noChangeShapeType="1" noTextEdit="1"/>
              </p:cNvSpPr>
              <p:nvPr/>
            </p:nvSpPr>
            <p:spPr>
              <a:xfrm>
                <a:off x="8839200" y="4157990"/>
                <a:ext cx="886781" cy="2616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7EFB6EA-6425-C232-05A3-6F92532FD73E}"/>
                  </a:ext>
                </a:extLst>
              </p:cNvPr>
              <p:cNvSpPr txBox="1"/>
              <p:nvPr/>
            </p:nvSpPr>
            <p:spPr>
              <a:xfrm>
                <a:off x="8839200" y="35483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1</m:t>
                      </m:r>
                      <m:r>
                        <a:rPr lang="en-US" sz="1050" i="1" dirty="0" smtClean="0">
                          <a:latin typeface="Cambria Math" panose="02040503050406030204" pitchFamily="18" charset="0"/>
                        </a:rPr>
                        <m:t>.</m:t>
                      </m:r>
                      <m:r>
                        <a:rPr lang="en-US" sz="1050" b="0" i="1" dirty="0" smtClean="0">
                          <a:latin typeface="Cambria Math" panose="02040503050406030204" pitchFamily="18" charset="0"/>
                        </a:rPr>
                        <m:t>51</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3" name="TextBox 22">
                <a:extLst>
                  <a:ext uri="{FF2B5EF4-FFF2-40B4-BE49-F238E27FC236}">
                    <a16:creationId xmlns:a16="http://schemas.microsoft.com/office/drawing/2014/main" id="{67EFB6EA-6425-C232-05A3-6F92532FD73E}"/>
                  </a:ext>
                </a:extLst>
              </p:cNvPr>
              <p:cNvSpPr txBox="1">
                <a:spLocks noRot="1" noChangeAspect="1" noMove="1" noResize="1" noEditPoints="1" noAdjustHandles="1" noChangeArrowheads="1" noChangeShapeType="1" noTextEdit="1"/>
              </p:cNvSpPr>
              <p:nvPr/>
            </p:nvSpPr>
            <p:spPr>
              <a:xfrm>
                <a:off x="8839200" y="3548390"/>
                <a:ext cx="886781" cy="2616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5FEFB7B-2CEF-1547-6DCB-9654511004D9}"/>
                  </a:ext>
                </a:extLst>
              </p:cNvPr>
              <p:cNvSpPr txBox="1"/>
              <p:nvPr/>
            </p:nvSpPr>
            <p:spPr>
              <a:xfrm>
                <a:off x="8839200" y="32435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0</m:t>
                      </m:r>
                      <m:r>
                        <a:rPr lang="en-US" sz="1050" i="1" dirty="0" smtClean="0">
                          <a:latin typeface="Cambria Math" panose="02040503050406030204" pitchFamily="18" charset="0"/>
                        </a:rPr>
                        <m:t>.</m:t>
                      </m:r>
                      <m:r>
                        <a:rPr lang="en-US" sz="1050" b="0" i="1" dirty="0" smtClean="0">
                          <a:latin typeface="Cambria Math" panose="02040503050406030204" pitchFamily="18" charset="0"/>
                        </a:rPr>
                        <m:t>85</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4" name="TextBox 23">
                <a:extLst>
                  <a:ext uri="{FF2B5EF4-FFF2-40B4-BE49-F238E27FC236}">
                    <a16:creationId xmlns:a16="http://schemas.microsoft.com/office/drawing/2014/main" id="{85FEFB7B-2CEF-1547-6DCB-9654511004D9}"/>
                  </a:ext>
                </a:extLst>
              </p:cNvPr>
              <p:cNvSpPr txBox="1">
                <a:spLocks noRot="1" noChangeAspect="1" noMove="1" noResize="1" noEditPoints="1" noAdjustHandles="1" noChangeArrowheads="1" noChangeShapeType="1" noTextEdit="1"/>
              </p:cNvSpPr>
              <p:nvPr/>
            </p:nvSpPr>
            <p:spPr>
              <a:xfrm>
                <a:off x="8839200" y="3243590"/>
                <a:ext cx="886781" cy="2616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71C784-9F59-3B12-A38C-386B074EB199}"/>
                  </a:ext>
                </a:extLst>
              </p:cNvPr>
              <p:cNvSpPr txBox="1"/>
              <p:nvPr/>
            </p:nvSpPr>
            <p:spPr>
              <a:xfrm>
                <a:off x="4205206" y="4953000"/>
                <a:ext cx="3567194" cy="1005725"/>
              </a:xfrm>
              <a:prstGeom prst="rect">
                <a:avLst/>
              </a:prstGeom>
              <a:noFill/>
            </p:spPr>
            <p:txBody>
              <a:bodyPr wrap="none" lIns="0" tIns="0" rIns="0" bIns="0" rtlCol="0">
                <a:spAutoFit/>
              </a:bodyPr>
              <a:lstStyle/>
              <a:p>
                <a:pPr algn="l">
                  <a:spcAft>
                    <a:spcPts val="600"/>
                  </a:spcAft>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𝑒</m:t>
                              </m:r>
                            </m:sub>
                          </m:sSub>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r>
                                <a:rPr lang="en-US" sz="1400" b="0" i="1" smtClean="0">
                                  <a:latin typeface="Cambria Math" panose="02040503050406030204" pitchFamily="18" charset="0"/>
                                </a:rPr>
                                <m:t>4</m:t>
                              </m:r>
                            </m:sup>
                          </m:sSup>
                        </m:num>
                        <m:den>
                          <m:r>
                            <a:rPr lang="en-US" sz="1400" b="0" i="1" smtClean="0">
                              <a:latin typeface="Cambria Math" panose="02040503050406030204" pitchFamily="18" charset="0"/>
                            </a:rPr>
                            <m:t>8</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𝜖</m:t>
                              </m:r>
                            </m:e>
                            <m:sub>
                              <m:r>
                                <a:rPr lang="en-US" sz="1400" b="0" i="1" smtClean="0">
                                  <a:latin typeface="Cambria Math" panose="02040503050406030204" pitchFamily="18" charset="0"/>
                                </a:rPr>
                                <m:t>0</m:t>
                              </m:r>
                            </m:sub>
                            <m:sup>
                              <m:r>
                                <a:rPr lang="en-US" sz="1400" b="0" i="1" smtClean="0">
                                  <a:latin typeface="Cambria Math" panose="02040503050406030204" pitchFamily="18" charset="0"/>
                                </a:rPr>
                                <m:t>2</m:t>
                              </m:r>
                            </m:sup>
                          </m:sSubSup>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h</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𝑐</m:t>
                          </m:r>
                        </m:den>
                      </m:f>
                      <m:r>
                        <a:rPr lang="en-US" sz="1400" b="0" i="1" smtClean="0">
                          <a:latin typeface="Cambria Math" panose="02040503050406030204" pitchFamily="18" charset="0"/>
                        </a:rPr>
                        <m:t>=10 973 731.568 160</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21</m:t>
                          </m:r>
                        </m:e>
                      </m:d>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−1</m:t>
                          </m:r>
                        </m:sup>
                      </m:sSup>
                      <m:r>
                        <a:rPr lang="en-US" sz="1400" b="0" i="1" smtClean="0">
                          <a:latin typeface="Cambria Math" panose="02040503050406030204" pitchFamily="18" charset="0"/>
                        </a:rPr>
                        <m:t> </m:t>
                      </m:r>
                    </m:oMath>
                  </m:oMathPara>
                </a14:m>
                <a:endParaRPr lang="en-US" sz="1400" b="0" dirty="0"/>
              </a:p>
              <a:p>
                <a:pPr algn="l">
                  <a:spcAft>
                    <a:spcPts val="600"/>
                  </a:spcAft>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𝑀</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m:t>
                          </m:r>
                        </m:e>
                        <m:sub>
                          <m:r>
                            <a:rPr lang="en-US" sz="1400" b="0" i="1" smtClean="0">
                              <a:latin typeface="Cambria Math" panose="02040503050406030204" pitchFamily="18" charset="0"/>
                            </a:rPr>
                            <m:t>∞</m:t>
                          </m:r>
                        </m:sub>
                      </m:sSub>
                      <m:r>
                        <a:rPr lang="en-US" sz="1400" b="0" i="1" smtClean="0">
                          <a:latin typeface="Cambria Math" panose="02040503050406030204" pitchFamily="18" charset="0"/>
                        </a:rPr>
                        <m:t>/(1+</m:t>
                      </m:r>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𝑒</m:t>
                              </m:r>
                            </m:sub>
                          </m:sSub>
                        </m:num>
                        <m:den>
                          <m:r>
                            <a:rPr lang="en-US" sz="1400" b="0" i="1" smtClean="0">
                              <a:latin typeface="Cambria Math" panose="02040503050406030204" pitchFamily="18" charset="0"/>
                            </a:rPr>
                            <m:t>𝑀</m:t>
                          </m:r>
                        </m:den>
                      </m:f>
                      <m:r>
                        <a:rPr lang="en-US" sz="1400" b="0" i="1" smtClean="0">
                          <a:latin typeface="Cambria Math" panose="02040503050406030204" pitchFamily="18" charset="0"/>
                        </a:rPr>
                        <m:t>)</m:t>
                      </m:r>
                    </m:oMath>
                  </m:oMathPara>
                </a14:m>
                <a:endParaRPr lang="en-US" sz="1400" dirty="0"/>
              </a:p>
            </p:txBody>
          </p:sp>
        </mc:Choice>
        <mc:Fallback xmlns="">
          <p:sp>
            <p:nvSpPr>
              <p:cNvPr id="4" name="TextBox 3">
                <a:extLst>
                  <a:ext uri="{FF2B5EF4-FFF2-40B4-BE49-F238E27FC236}">
                    <a16:creationId xmlns:a16="http://schemas.microsoft.com/office/drawing/2014/main" id="{4271C784-9F59-3B12-A38C-386B074EB199}"/>
                  </a:ext>
                </a:extLst>
              </p:cNvPr>
              <p:cNvSpPr txBox="1">
                <a:spLocks noRot="1" noChangeAspect="1" noMove="1" noResize="1" noEditPoints="1" noAdjustHandles="1" noChangeArrowheads="1" noChangeShapeType="1" noTextEdit="1"/>
              </p:cNvSpPr>
              <p:nvPr/>
            </p:nvSpPr>
            <p:spPr>
              <a:xfrm>
                <a:off x="4205206" y="4953000"/>
                <a:ext cx="3567194" cy="100572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482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Space Quantization</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8</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3946337"/>
              </a:xfrm>
              <a:prstGeom prst="rect">
                <a:avLst/>
              </a:prstGeom>
              <a:noFill/>
            </p:spPr>
            <p:txBody>
              <a:bodyPr wrap="square" rtlCol="0">
                <a:spAutoFit/>
              </a:bodyPr>
              <a:lstStyle/>
              <a:p>
                <a:pPr>
                  <a:spcAft>
                    <a:spcPts val="600"/>
                  </a:spcAft>
                </a:pPr>
                <a:r>
                  <a:rPr lang="en-US" dirty="0"/>
                  <a:t>The spectral lines of atomic hydrogen can be explained by the Rydberg formula:</a:t>
                </a:r>
              </a:p>
              <a:p>
                <a:pPr>
                  <a:spcAft>
                    <a:spcPts val="600"/>
                  </a:spcAft>
                </a:pPr>
                <a14:m>
                  <m:oMathPara xmlns:m="http://schemas.openxmlformats.org/officeDocument/2006/math">
                    <m:oMathParaPr>
                      <m:jc m:val="centerGroup"/>
                    </m:oMathParaPr>
                    <m:oMath xmlns:m="http://schemas.openxmlformats.org/officeDocument/2006/math">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i="1" dirty="0" smtClean="0">
                              <a:latin typeface="Cambria Math" panose="02040503050406030204" pitchFamily="18" charset="0"/>
                            </a:rPr>
                            <m:t>𝜆</m:t>
                          </m:r>
                        </m:den>
                      </m:f>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𝑀</m:t>
                          </m:r>
                        </m:sub>
                      </m:sSub>
                      <m:d>
                        <m:dPr>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m:t>
                                      </m:r>
                                    </m:sup>
                                  </m:sSup>
                                </m:e>
                                <m:sup>
                                  <m:r>
                                    <a:rPr lang="en-US" b="0" i="1" dirty="0" smtClean="0">
                                      <a:latin typeface="Cambria Math" panose="02040503050406030204" pitchFamily="18" charset="0"/>
                                    </a:rPr>
                                    <m:t>2</m:t>
                                  </m:r>
                                </m:sup>
                              </m:sSup>
                            </m:den>
                          </m:f>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𝑛</m:t>
                                  </m:r>
                                </m:e>
                                <m:sup>
                                  <m:r>
                                    <a:rPr lang="en-US" b="0" i="1" dirty="0" smtClean="0">
                                      <a:latin typeface="Cambria Math" panose="02040503050406030204" pitchFamily="18" charset="0"/>
                                    </a:rPr>
                                    <m:t>2</m:t>
                                  </m:r>
                                </m:sup>
                              </m:sSup>
                            </m:den>
                          </m:f>
                        </m:e>
                      </m:d>
                    </m:oMath>
                  </m:oMathPara>
                </a14:m>
                <a:endParaRPr lang="en-US" dirty="0"/>
              </a:p>
              <a:p>
                <a:pPr>
                  <a:spcAft>
                    <a:spcPts val="600"/>
                  </a:spcAft>
                </a:pPr>
                <a:r>
                  <a:rPr lang="en-US" dirty="0"/>
                  <a:t>An external magnetic field introduces splitting of the energy levels, </a:t>
                </a:r>
                <a14:m>
                  <m:oMath xmlns:m="http://schemas.openxmlformats.org/officeDocument/2006/math">
                    <m:r>
                      <a:rPr lang="en-US" i="1" dirty="0" smtClean="0">
                        <a:latin typeface="Cambria Math" panose="02040503050406030204" pitchFamily="18" charset="0"/>
                      </a:rPr>
                      <m:t>𝑙</m:t>
                    </m:r>
                    <m:r>
                      <a:rPr lang="en-US" b="0" i="1" dirty="0" smtClean="0">
                        <a:latin typeface="Cambria Math" panose="02040503050406030204" pitchFamily="18" charset="0"/>
                      </a:rPr>
                      <m:t>&lt;</m:t>
                    </m:r>
                    <m:r>
                      <a:rPr lang="en-US" b="0" i="1" dirty="0" smtClean="0">
                        <a:latin typeface="Cambria Math" panose="02040503050406030204" pitchFamily="18" charset="0"/>
                      </a:rPr>
                      <m:t>𝑛</m:t>
                    </m:r>
                  </m:oMath>
                </a14:m>
                <a:r>
                  <a:rPr lang="en-US" dirty="0"/>
                  <a:t>:</a:t>
                </a:r>
              </a:p>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𝑙</m:t>
                      </m:r>
                      <m:r>
                        <a:rPr lang="en-US" b="0" i="1" smtClean="0">
                          <a:latin typeface="Cambria Math" panose="02040503050406030204" pitchFamily="18" charset="0"/>
                        </a:rPr>
                        <m:t>+1</m:t>
                      </m:r>
                    </m:oMath>
                  </m:oMathPara>
                </a14:m>
                <a:endParaRPr lang="en-US" dirty="0"/>
              </a:p>
              <a:p>
                <a:pPr>
                  <a:spcAft>
                    <a:spcPts val="600"/>
                  </a:spcAft>
                </a:pPr>
                <a:r>
                  <a:rPr lang="en-US" dirty="0"/>
                  <a:t>The orbital angular momentum </a:t>
                </a:r>
                <a14:m>
                  <m:oMath xmlns:m="http://schemas.openxmlformats.org/officeDocument/2006/math">
                    <m:r>
                      <a:rPr lang="en-US" i="1" dirty="0" smtClean="0">
                        <a:latin typeface="Cambria Math" panose="02040503050406030204" pitchFamily="18" charset="0"/>
                      </a:rPr>
                      <m:t>𝑙</m:t>
                    </m:r>
                  </m:oMath>
                </a14:m>
                <a:r>
                  <a:rPr lang="en-US" dirty="0"/>
                  <a:t> is related to a magnetic moment </a:t>
                </a:r>
                <a14:m>
                  <m:oMath xmlns:m="http://schemas.openxmlformats.org/officeDocument/2006/math">
                    <m:r>
                      <a:rPr lang="en-US" i="1" dirty="0" smtClean="0">
                        <a:latin typeface="Cambria Math" panose="02040503050406030204" pitchFamily="18" charset="0"/>
                      </a:rPr>
                      <m:t>𝑚</m:t>
                    </m:r>
                  </m:oMath>
                </a14:m>
                <a:r>
                  <a:rPr lang="en-US" dirty="0"/>
                  <a:t>, the energy splitting is:</a:t>
                </a:r>
              </a:p>
              <a:p>
                <a:pPr>
                  <a:spcAft>
                    <a:spcPts val="600"/>
                  </a:spcAft>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ΔW</m:t>
                      </m:r>
                      <m:r>
                        <a:rPr lang="en-US" b="0" i="0"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𝜇</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oMath>
                  </m:oMathPara>
                </a14:m>
                <a:endParaRPr lang="en-US" dirty="0"/>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3946337"/>
              </a:xfrm>
              <a:prstGeom prst="rect">
                <a:avLst/>
              </a:prstGeom>
              <a:blipFill>
                <a:blip r:embed="rId3"/>
                <a:stretch>
                  <a:fillRect l="-1442" t="-773"/>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96C942F-46AC-9E25-21B7-822FED4C02C1}"/>
              </a:ext>
            </a:extLst>
          </p:cNvPr>
          <p:cNvCxnSpPr>
            <a:cxnSpLocks/>
          </p:cNvCxnSpPr>
          <p:nvPr/>
        </p:nvCxnSpPr>
        <p:spPr>
          <a:xfrm>
            <a:off x="8610600" y="34290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B5BDD6-EFE6-CD7C-5A03-4EACCA24B60B}"/>
              </a:ext>
            </a:extLst>
          </p:cNvPr>
          <p:cNvCxnSpPr>
            <a:cxnSpLocks/>
          </p:cNvCxnSpPr>
          <p:nvPr/>
        </p:nvCxnSpPr>
        <p:spPr>
          <a:xfrm>
            <a:off x="8610600" y="37338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C69B3D-4EDE-C665-8B29-D91C05991F51}"/>
              </a:ext>
            </a:extLst>
          </p:cNvPr>
          <p:cNvCxnSpPr>
            <a:cxnSpLocks/>
          </p:cNvCxnSpPr>
          <p:nvPr/>
        </p:nvCxnSpPr>
        <p:spPr>
          <a:xfrm>
            <a:off x="8610600" y="4343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7E604D-EB1A-3186-639D-836EF5C36D44}"/>
              </a:ext>
            </a:extLst>
          </p:cNvPr>
          <p:cNvCxnSpPr>
            <a:cxnSpLocks/>
          </p:cNvCxnSpPr>
          <p:nvPr/>
        </p:nvCxnSpPr>
        <p:spPr>
          <a:xfrm>
            <a:off x="8610600" y="54864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857DB3-7958-747D-0000-EC894895FC2C}"/>
              </a:ext>
            </a:extLst>
          </p:cNvPr>
          <p:cNvCxnSpPr/>
          <p:nvPr/>
        </p:nvCxnSpPr>
        <p:spPr>
          <a:xfrm>
            <a:off x="8610600" y="32766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040DBA-3430-EEA1-F701-3BE7264DF022}"/>
              </a:ext>
            </a:extLst>
          </p:cNvPr>
          <p:cNvCxnSpPr>
            <a:cxnSpLocks/>
          </p:cNvCxnSpPr>
          <p:nvPr/>
        </p:nvCxnSpPr>
        <p:spPr>
          <a:xfrm>
            <a:off x="8610600" y="3200400"/>
            <a:ext cx="1752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E0321F-73A5-D715-7015-823EE1C463C9}"/>
              </a:ext>
            </a:extLst>
          </p:cNvPr>
          <p:cNvSpPr/>
          <p:nvPr/>
        </p:nvSpPr>
        <p:spPr>
          <a:xfrm>
            <a:off x="8610600" y="2971800"/>
            <a:ext cx="1752600" cy="22858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A9F169-847E-9AC3-0331-78E351370E0C}"/>
                  </a:ext>
                </a:extLst>
              </p:cNvPr>
              <p:cNvSpPr txBox="1"/>
              <p:nvPr/>
            </p:nvSpPr>
            <p:spPr>
              <a:xfrm>
                <a:off x="8153400" y="5410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=1</m:t>
                      </m:r>
                    </m:oMath>
                  </m:oMathPara>
                </a14:m>
                <a:endParaRPr lang="en-US" sz="1200" dirty="0"/>
              </a:p>
            </p:txBody>
          </p:sp>
        </mc:Choice>
        <mc:Fallback xmlns="">
          <p:sp>
            <p:nvSpPr>
              <p:cNvPr id="15" name="TextBox 14">
                <a:extLst>
                  <a:ext uri="{FF2B5EF4-FFF2-40B4-BE49-F238E27FC236}">
                    <a16:creationId xmlns:a16="http://schemas.microsoft.com/office/drawing/2014/main" id="{01A9F169-847E-9AC3-0331-78E351370E0C}"/>
                  </a:ext>
                </a:extLst>
              </p:cNvPr>
              <p:cNvSpPr txBox="1">
                <a:spLocks noRot="1" noChangeAspect="1" noMove="1" noResize="1" noEditPoints="1" noAdjustHandles="1" noChangeArrowheads="1" noChangeShapeType="1" noTextEdit="1"/>
              </p:cNvSpPr>
              <p:nvPr/>
            </p:nvSpPr>
            <p:spPr>
              <a:xfrm>
                <a:off x="8153400" y="5410200"/>
                <a:ext cx="411971" cy="184666"/>
              </a:xfrm>
              <a:prstGeom prst="rect">
                <a:avLst/>
              </a:prstGeom>
              <a:blipFill>
                <a:blip r:embed="rId4"/>
                <a:stretch>
                  <a:fillRect l="-5970" r="-8955"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9AF0130-4E39-44CA-884D-D086AB0D2D44}"/>
                  </a:ext>
                </a:extLst>
              </p:cNvPr>
              <p:cNvSpPr txBox="1"/>
              <p:nvPr/>
            </p:nvSpPr>
            <p:spPr>
              <a:xfrm>
                <a:off x="8175754" y="42672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=2</m:t>
                      </m:r>
                    </m:oMath>
                  </m:oMathPara>
                </a14:m>
                <a:endParaRPr lang="en-US" sz="1200" dirty="0"/>
              </a:p>
            </p:txBody>
          </p:sp>
        </mc:Choice>
        <mc:Fallback xmlns="">
          <p:sp>
            <p:nvSpPr>
              <p:cNvPr id="17" name="TextBox 16">
                <a:extLst>
                  <a:ext uri="{FF2B5EF4-FFF2-40B4-BE49-F238E27FC236}">
                    <a16:creationId xmlns:a16="http://schemas.microsoft.com/office/drawing/2014/main" id="{69AF0130-4E39-44CA-884D-D086AB0D2D44}"/>
                  </a:ext>
                </a:extLst>
              </p:cNvPr>
              <p:cNvSpPr txBox="1">
                <a:spLocks noRot="1" noChangeAspect="1" noMove="1" noResize="1" noEditPoints="1" noAdjustHandles="1" noChangeArrowheads="1" noChangeShapeType="1" noTextEdit="1"/>
              </p:cNvSpPr>
              <p:nvPr/>
            </p:nvSpPr>
            <p:spPr>
              <a:xfrm>
                <a:off x="8175754" y="4267200"/>
                <a:ext cx="411971" cy="184666"/>
              </a:xfrm>
              <a:prstGeom prst="rect">
                <a:avLst/>
              </a:prstGeom>
              <a:blipFill>
                <a:blip r:embed="rId5"/>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7E32FD9-584E-1FF4-05A2-A17A5F5214D3}"/>
                  </a:ext>
                </a:extLst>
              </p:cNvPr>
              <p:cNvSpPr txBox="1"/>
              <p:nvPr/>
            </p:nvSpPr>
            <p:spPr>
              <a:xfrm>
                <a:off x="8175754" y="36576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=3</m:t>
                      </m:r>
                    </m:oMath>
                  </m:oMathPara>
                </a14:m>
                <a:endParaRPr lang="en-US" sz="1200" dirty="0"/>
              </a:p>
            </p:txBody>
          </p:sp>
        </mc:Choice>
        <mc:Fallback xmlns="">
          <p:sp>
            <p:nvSpPr>
              <p:cNvPr id="18" name="TextBox 17">
                <a:extLst>
                  <a:ext uri="{FF2B5EF4-FFF2-40B4-BE49-F238E27FC236}">
                    <a16:creationId xmlns:a16="http://schemas.microsoft.com/office/drawing/2014/main" id="{17E32FD9-584E-1FF4-05A2-A17A5F5214D3}"/>
                  </a:ext>
                </a:extLst>
              </p:cNvPr>
              <p:cNvSpPr txBox="1">
                <a:spLocks noRot="1" noChangeAspect="1" noMove="1" noResize="1" noEditPoints="1" noAdjustHandles="1" noChangeArrowheads="1" noChangeShapeType="1" noTextEdit="1"/>
              </p:cNvSpPr>
              <p:nvPr/>
            </p:nvSpPr>
            <p:spPr>
              <a:xfrm>
                <a:off x="8175754" y="3657600"/>
                <a:ext cx="411971" cy="184666"/>
              </a:xfrm>
              <a:prstGeom prst="rect">
                <a:avLst/>
              </a:prstGeom>
              <a:blipFill>
                <a:blip r:embed="rId6"/>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3BD369-B196-5E3D-25CB-CDCB1E247FD1}"/>
                  </a:ext>
                </a:extLst>
              </p:cNvPr>
              <p:cNvSpPr txBox="1"/>
              <p:nvPr/>
            </p:nvSpPr>
            <p:spPr>
              <a:xfrm>
                <a:off x="8175754" y="33528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=4</m:t>
                      </m:r>
                    </m:oMath>
                  </m:oMathPara>
                </a14:m>
                <a:endParaRPr lang="en-US" sz="1200" dirty="0"/>
              </a:p>
            </p:txBody>
          </p:sp>
        </mc:Choice>
        <mc:Fallback xmlns="">
          <p:sp>
            <p:nvSpPr>
              <p:cNvPr id="19" name="TextBox 18">
                <a:extLst>
                  <a:ext uri="{FF2B5EF4-FFF2-40B4-BE49-F238E27FC236}">
                    <a16:creationId xmlns:a16="http://schemas.microsoft.com/office/drawing/2014/main" id="{753BD369-B196-5E3D-25CB-CDCB1E247FD1}"/>
                  </a:ext>
                </a:extLst>
              </p:cNvPr>
              <p:cNvSpPr txBox="1">
                <a:spLocks noRot="1" noChangeAspect="1" noMove="1" noResize="1" noEditPoints="1" noAdjustHandles="1" noChangeArrowheads="1" noChangeShapeType="1" noTextEdit="1"/>
              </p:cNvSpPr>
              <p:nvPr/>
            </p:nvSpPr>
            <p:spPr>
              <a:xfrm>
                <a:off x="8175754" y="3352800"/>
                <a:ext cx="411971" cy="184666"/>
              </a:xfrm>
              <a:prstGeom prst="rect">
                <a:avLst/>
              </a:prstGeom>
              <a:blipFill>
                <a:blip r:embed="rId7"/>
                <a:stretch>
                  <a:fillRect l="-4412" r="-882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11F3F82-FEE7-44BF-445A-D32B8CBEDEB8}"/>
                  </a:ext>
                </a:extLst>
              </p:cNvPr>
              <p:cNvSpPr txBox="1"/>
              <p:nvPr/>
            </p:nvSpPr>
            <p:spPr>
              <a:xfrm>
                <a:off x="8175754" y="3200400"/>
                <a:ext cx="41197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r>
                        <a:rPr lang="en-US" sz="1200" b="0" i="1" smtClean="0">
                          <a:latin typeface="Cambria Math" panose="02040503050406030204" pitchFamily="18" charset="0"/>
                        </a:rPr>
                        <m:t>=5</m:t>
                      </m:r>
                    </m:oMath>
                  </m:oMathPara>
                </a14:m>
                <a:endParaRPr lang="en-US" sz="1200" dirty="0"/>
              </a:p>
            </p:txBody>
          </p:sp>
        </mc:Choice>
        <mc:Fallback xmlns="">
          <p:sp>
            <p:nvSpPr>
              <p:cNvPr id="20" name="TextBox 19">
                <a:extLst>
                  <a:ext uri="{FF2B5EF4-FFF2-40B4-BE49-F238E27FC236}">
                    <a16:creationId xmlns:a16="http://schemas.microsoft.com/office/drawing/2014/main" id="{011F3F82-FEE7-44BF-445A-D32B8CBEDEB8}"/>
                  </a:ext>
                </a:extLst>
              </p:cNvPr>
              <p:cNvSpPr txBox="1">
                <a:spLocks noRot="1" noChangeAspect="1" noMove="1" noResize="1" noEditPoints="1" noAdjustHandles="1" noChangeArrowheads="1" noChangeShapeType="1" noTextEdit="1"/>
              </p:cNvSpPr>
              <p:nvPr/>
            </p:nvSpPr>
            <p:spPr>
              <a:xfrm>
                <a:off x="8175754" y="3200400"/>
                <a:ext cx="411971" cy="184666"/>
              </a:xfrm>
              <a:prstGeom prst="rect">
                <a:avLst/>
              </a:prstGeom>
              <a:blipFill>
                <a:blip r:embed="rId8"/>
                <a:stretch>
                  <a:fillRect l="-4412" r="-1029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27046DC-B443-0B7C-1A3D-4E09F0080E9C}"/>
                  </a:ext>
                </a:extLst>
              </p:cNvPr>
              <p:cNvSpPr txBox="1"/>
              <p:nvPr/>
            </p:nvSpPr>
            <p:spPr>
              <a:xfrm>
                <a:off x="8839200" y="5300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−13.6 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16" name="TextBox 15">
                <a:extLst>
                  <a:ext uri="{FF2B5EF4-FFF2-40B4-BE49-F238E27FC236}">
                    <a16:creationId xmlns:a16="http://schemas.microsoft.com/office/drawing/2014/main" id="{227046DC-B443-0B7C-1A3D-4E09F0080E9C}"/>
                  </a:ext>
                </a:extLst>
              </p:cNvPr>
              <p:cNvSpPr txBox="1">
                <a:spLocks noRot="1" noChangeAspect="1" noMove="1" noResize="1" noEditPoints="1" noAdjustHandles="1" noChangeArrowheads="1" noChangeShapeType="1" noTextEdit="1"/>
              </p:cNvSpPr>
              <p:nvPr/>
            </p:nvSpPr>
            <p:spPr>
              <a:xfrm>
                <a:off x="8839200" y="5300990"/>
                <a:ext cx="886781" cy="2616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7563F3-9699-756A-2F6A-21DF14A0FFCA}"/>
                  </a:ext>
                </a:extLst>
              </p:cNvPr>
              <p:cNvSpPr txBox="1"/>
              <p:nvPr/>
            </p:nvSpPr>
            <p:spPr>
              <a:xfrm>
                <a:off x="8839200" y="41579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3</m:t>
                      </m:r>
                      <m:r>
                        <a:rPr lang="en-US" sz="1050" i="1" dirty="0" smtClean="0">
                          <a:latin typeface="Cambria Math" panose="02040503050406030204" pitchFamily="18" charset="0"/>
                        </a:rPr>
                        <m:t>.</m:t>
                      </m:r>
                      <m:r>
                        <a:rPr lang="en-US" sz="1050" b="0" i="1" dirty="0" smtClean="0">
                          <a:latin typeface="Cambria Math" panose="02040503050406030204" pitchFamily="18" charset="0"/>
                        </a:rPr>
                        <m:t>40</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2" name="TextBox 21">
                <a:extLst>
                  <a:ext uri="{FF2B5EF4-FFF2-40B4-BE49-F238E27FC236}">
                    <a16:creationId xmlns:a16="http://schemas.microsoft.com/office/drawing/2014/main" id="{F37563F3-9699-756A-2F6A-21DF14A0FFCA}"/>
                  </a:ext>
                </a:extLst>
              </p:cNvPr>
              <p:cNvSpPr txBox="1">
                <a:spLocks noRot="1" noChangeAspect="1" noMove="1" noResize="1" noEditPoints="1" noAdjustHandles="1" noChangeArrowheads="1" noChangeShapeType="1" noTextEdit="1"/>
              </p:cNvSpPr>
              <p:nvPr/>
            </p:nvSpPr>
            <p:spPr>
              <a:xfrm>
                <a:off x="8839200" y="4157990"/>
                <a:ext cx="886781" cy="2616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7EFB6EA-6425-C232-05A3-6F92532FD73E}"/>
                  </a:ext>
                </a:extLst>
              </p:cNvPr>
              <p:cNvSpPr txBox="1"/>
              <p:nvPr/>
            </p:nvSpPr>
            <p:spPr>
              <a:xfrm>
                <a:off x="8839200" y="35483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1</m:t>
                      </m:r>
                      <m:r>
                        <a:rPr lang="en-US" sz="1050" i="1" dirty="0" smtClean="0">
                          <a:latin typeface="Cambria Math" panose="02040503050406030204" pitchFamily="18" charset="0"/>
                        </a:rPr>
                        <m:t>.</m:t>
                      </m:r>
                      <m:r>
                        <a:rPr lang="en-US" sz="1050" b="0" i="1" dirty="0" smtClean="0">
                          <a:latin typeface="Cambria Math" panose="02040503050406030204" pitchFamily="18" charset="0"/>
                        </a:rPr>
                        <m:t>51</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3" name="TextBox 22">
                <a:extLst>
                  <a:ext uri="{FF2B5EF4-FFF2-40B4-BE49-F238E27FC236}">
                    <a16:creationId xmlns:a16="http://schemas.microsoft.com/office/drawing/2014/main" id="{67EFB6EA-6425-C232-05A3-6F92532FD73E}"/>
                  </a:ext>
                </a:extLst>
              </p:cNvPr>
              <p:cNvSpPr txBox="1">
                <a:spLocks noRot="1" noChangeAspect="1" noMove="1" noResize="1" noEditPoints="1" noAdjustHandles="1" noChangeArrowheads="1" noChangeShapeType="1" noTextEdit="1"/>
              </p:cNvSpPr>
              <p:nvPr/>
            </p:nvSpPr>
            <p:spPr>
              <a:xfrm>
                <a:off x="8839200" y="3548390"/>
                <a:ext cx="886781" cy="2616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5FEFB7B-2CEF-1547-6DCB-9654511004D9}"/>
                  </a:ext>
                </a:extLst>
              </p:cNvPr>
              <p:cNvSpPr txBox="1"/>
              <p:nvPr/>
            </p:nvSpPr>
            <p:spPr>
              <a:xfrm>
                <a:off x="8839200" y="32435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m:t>
                      </m:r>
                      <m:r>
                        <a:rPr lang="en-US" sz="1050" b="0" i="1" dirty="0" smtClean="0">
                          <a:latin typeface="Cambria Math" panose="02040503050406030204" pitchFamily="18" charset="0"/>
                        </a:rPr>
                        <m:t>0</m:t>
                      </m:r>
                      <m:r>
                        <a:rPr lang="en-US" sz="1050" i="1" dirty="0" smtClean="0">
                          <a:latin typeface="Cambria Math" panose="02040503050406030204" pitchFamily="18" charset="0"/>
                        </a:rPr>
                        <m:t>.</m:t>
                      </m:r>
                      <m:r>
                        <a:rPr lang="en-US" sz="1050" b="0" i="1" dirty="0" smtClean="0">
                          <a:latin typeface="Cambria Math" panose="02040503050406030204" pitchFamily="18" charset="0"/>
                        </a:rPr>
                        <m:t>85</m:t>
                      </m:r>
                      <m:r>
                        <a:rPr lang="en-US" sz="1050" i="1" dirty="0" smtClean="0">
                          <a:latin typeface="Cambria Math" panose="02040503050406030204" pitchFamily="18" charset="0"/>
                        </a:rPr>
                        <m:t>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24" name="TextBox 23">
                <a:extLst>
                  <a:ext uri="{FF2B5EF4-FFF2-40B4-BE49-F238E27FC236}">
                    <a16:creationId xmlns:a16="http://schemas.microsoft.com/office/drawing/2014/main" id="{85FEFB7B-2CEF-1547-6DCB-9654511004D9}"/>
                  </a:ext>
                </a:extLst>
              </p:cNvPr>
              <p:cNvSpPr txBox="1">
                <a:spLocks noRot="1" noChangeAspect="1" noMove="1" noResize="1" noEditPoints="1" noAdjustHandles="1" noChangeArrowheads="1" noChangeShapeType="1" noTextEdit="1"/>
              </p:cNvSpPr>
              <p:nvPr/>
            </p:nvSpPr>
            <p:spPr>
              <a:xfrm>
                <a:off x="8839200" y="3243590"/>
                <a:ext cx="886781" cy="261610"/>
              </a:xfrm>
              <a:prstGeom prst="rect">
                <a:avLst/>
              </a:prstGeom>
              <a:blipFill>
                <a:blip r:embed="rId12"/>
                <a:stretch>
                  <a:fillRect/>
                </a:stretch>
              </a:blipFill>
            </p:spPr>
            <p:txBody>
              <a:bodyPr/>
              <a:lstStyle/>
              <a:p>
                <a:r>
                  <a:rPr lang="en-US">
                    <a:noFill/>
                  </a:rPr>
                  <a:t> </a:t>
                </a:r>
              </a:p>
            </p:txBody>
          </p:sp>
        </mc:Fallback>
      </mc:AlternateContent>
      <p:sp>
        <p:nvSpPr>
          <p:cNvPr id="4" name="Partial Circle 3">
            <a:extLst>
              <a:ext uri="{FF2B5EF4-FFF2-40B4-BE49-F238E27FC236}">
                <a16:creationId xmlns:a16="http://schemas.microsoft.com/office/drawing/2014/main" id="{1632213F-46AB-675D-8CF6-1AD1C3EC7B22}"/>
              </a:ext>
            </a:extLst>
          </p:cNvPr>
          <p:cNvSpPr/>
          <p:nvPr/>
        </p:nvSpPr>
        <p:spPr>
          <a:xfrm flipH="1">
            <a:off x="228600" y="3429000"/>
            <a:ext cx="2743200" cy="2743200"/>
          </a:xfrm>
          <a:prstGeom prst="pie">
            <a:avLst>
              <a:gd name="adj1" fmla="val 5412639"/>
              <a:gd name="adj2" fmla="val 1620000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a:extLst>
              <a:ext uri="{FF2B5EF4-FFF2-40B4-BE49-F238E27FC236}">
                <a16:creationId xmlns:a16="http://schemas.microsoft.com/office/drawing/2014/main" id="{4217AABE-6C02-1D8D-F118-914320F38D3E}"/>
              </a:ext>
            </a:extLst>
          </p:cNvPr>
          <p:cNvCxnSpPr>
            <a:cxnSpLocks/>
          </p:cNvCxnSpPr>
          <p:nvPr/>
        </p:nvCxnSpPr>
        <p:spPr>
          <a:xfrm>
            <a:off x="1600200" y="4800600"/>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4CF56CE-B991-77ED-4BF8-75C7D8F6C4AE}"/>
              </a:ext>
            </a:extLst>
          </p:cNvPr>
          <p:cNvCxnSpPr>
            <a:cxnSpLocks/>
          </p:cNvCxnSpPr>
          <p:nvPr/>
        </p:nvCxnSpPr>
        <p:spPr>
          <a:xfrm rot="2700000">
            <a:off x="1399334" y="5285534"/>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B98B64B-3F0D-4262-A6B7-D3F6F10B4860}"/>
              </a:ext>
            </a:extLst>
          </p:cNvPr>
          <p:cNvCxnSpPr>
            <a:cxnSpLocks/>
          </p:cNvCxnSpPr>
          <p:nvPr/>
        </p:nvCxnSpPr>
        <p:spPr>
          <a:xfrm rot="18900000" flipV="1">
            <a:off x="1399334" y="4315666"/>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68A100-633A-0E85-40BE-3FD22C6533E4}"/>
              </a:ext>
            </a:extLst>
          </p:cNvPr>
          <p:cNvCxnSpPr>
            <a:cxnSpLocks/>
          </p:cNvCxnSpPr>
          <p:nvPr/>
        </p:nvCxnSpPr>
        <p:spPr>
          <a:xfrm flipH="1">
            <a:off x="1600200" y="3830732"/>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7A75AF-B0BF-5AE7-EAA7-2865C35F960D}"/>
              </a:ext>
            </a:extLst>
          </p:cNvPr>
          <p:cNvCxnSpPr>
            <a:cxnSpLocks/>
          </p:cNvCxnSpPr>
          <p:nvPr/>
        </p:nvCxnSpPr>
        <p:spPr>
          <a:xfrm flipH="1">
            <a:off x="1600200" y="5770468"/>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EF1951-8F6D-B08F-E300-EC63C5DD7436}"/>
              </a:ext>
            </a:extLst>
          </p:cNvPr>
          <p:cNvCxnSpPr>
            <a:cxnSpLocks/>
          </p:cNvCxnSpPr>
          <p:nvPr/>
        </p:nvCxnSpPr>
        <p:spPr>
          <a:xfrm flipV="1">
            <a:off x="1600200" y="2971800"/>
            <a:ext cx="0" cy="36576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66C50462-AF7D-72E6-7A28-BFAF64E7868C}"/>
                  </a:ext>
                </a:extLst>
              </p:cNvPr>
              <p:cNvSpPr txBox="1"/>
              <p:nvPr/>
            </p:nvSpPr>
            <p:spPr>
              <a:xfrm>
                <a:off x="1693236" y="2999601"/>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𝑩</m:t>
                          </m:r>
                        </m:e>
                        <m:sub>
                          <m:r>
                            <a:rPr lang="en-US" b="1" i="1" smtClean="0">
                              <a:solidFill>
                                <a:srgbClr val="0070C0"/>
                              </a:solidFill>
                              <a:latin typeface="Cambria Math" panose="02040503050406030204" pitchFamily="18" charset="0"/>
                            </a:rPr>
                            <m:t>𝒛</m:t>
                          </m:r>
                        </m:sub>
                      </m:sSub>
                    </m:oMath>
                  </m:oMathPara>
                </a14:m>
                <a:endParaRPr lang="en-US" b="1" dirty="0">
                  <a:solidFill>
                    <a:srgbClr val="0070C0"/>
                  </a:solidFill>
                </a:endParaRPr>
              </a:p>
            </p:txBody>
          </p:sp>
        </mc:Choice>
        <mc:Fallback xmlns="">
          <p:sp>
            <p:nvSpPr>
              <p:cNvPr id="1027" name="TextBox 1026">
                <a:extLst>
                  <a:ext uri="{FF2B5EF4-FFF2-40B4-BE49-F238E27FC236}">
                    <a16:creationId xmlns:a16="http://schemas.microsoft.com/office/drawing/2014/main" id="{66C50462-AF7D-72E6-7A28-BFAF64E7868C}"/>
                  </a:ext>
                </a:extLst>
              </p:cNvPr>
              <p:cNvSpPr txBox="1">
                <a:spLocks noRot="1" noChangeAspect="1" noMove="1" noResize="1" noEditPoints="1" noAdjustHandles="1" noChangeArrowheads="1" noChangeShapeType="1" noTextEdit="1"/>
              </p:cNvSpPr>
              <p:nvPr/>
            </p:nvSpPr>
            <p:spPr>
              <a:xfrm>
                <a:off x="1693236" y="2999601"/>
                <a:ext cx="315727" cy="276999"/>
              </a:xfrm>
              <a:prstGeom prst="rect">
                <a:avLst/>
              </a:prstGeom>
              <a:blipFill>
                <a:blip r:embed="rId13"/>
                <a:stretch>
                  <a:fillRect l="-1923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D2D37347-3DA1-064F-399A-491EF2BF3F3F}"/>
                  </a:ext>
                </a:extLst>
              </p:cNvPr>
              <p:cNvSpPr txBox="1"/>
              <p:nvPr/>
            </p:nvSpPr>
            <p:spPr>
              <a:xfrm>
                <a:off x="609600" y="3657600"/>
                <a:ext cx="8308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1028" name="TextBox 1027">
                <a:extLst>
                  <a:ext uri="{FF2B5EF4-FFF2-40B4-BE49-F238E27FC236}">
                    <a16:creationId xmlns:a16="http://schemas.microsoft.com/office/drawing/2014/main" id="{D2D37347-3DA1-064F-399A-491EF2BF3F3F}"/>
                  </a:ext>
                </a:extLst>
              </p:cNvPr>
              <p:cNvSpPr txBox="1">
                <a:spLocks noRot="1" noChangeAspect="1" noMove="1" noResize="1" noEditPoints="1" noAdjustHandles="1" noChangeArrowheads="1" noChangeShapeType="1" noTextEdit="1"/>
              </p:cNvSpPr>
              <p:nvPr/>
            </p:nvSpPr>
            <p:spPr>
              <a:xfrm>
                <a:off x="609600" y="3657600"/>
                <a:ext cx="830805" cy="276999"/>
              </a:xfrm>
              <a:prstGeom prst="rect">
                <a:avLst/>
              </a:prstGeom>
              <a:blipFill>
                <a:blip r:embed="rId14"/>
                <a:stretch>
                  <a:fillRect l="-6618" r="-588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C9839AA-3AFB-A09A-B158-9BA0E642CEB9}"/>
                  </a:ext>
                </a:extLst>
              </p:cNvPr>
              <p:cNvSpPr txBox="1"/>
              <p:nvPr/>
            </p:nvSpPr>
            <p:spPr>
              <a:xfrm>
                <a:off x="609600" y="4676001"/>
                <a:ext cx="6576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=0</m:t>
                      </m:r>
                    </m:oMath>
                  </m:oMathPara>
                </a14:m>
                <a:endParaRPr lang="en-US" dirty="0">
                  <a:solidFill>
                    <a:srgbClr val="C00000"/>
                  </a:solidFill>
                </a:endParaRPr>
              </a:p>
            </p:txBody>
          </p:sp>
        </mc:Choice>
        <mc:Fallback xmlns="">
          <p:sp>
            <p:nvSpPr>
              <p:cNvPr id="37" name="TextBox 36">
                <a:extLst>
                  <a:ext uri="{FF2B5EF4-FFF2-40B4-BE49-F238E27FC236}">
                    <a16:creationId xmlns:a16="http://schemas.microsoft.com/office/drawing/2014/main" id="{7C9839AA-3AFB-A09A-B158-9BA0E642CEB9}"/>
                  </a:ext>
                </a:extLst>
              </p:cNvPr>
              <p:cNvSpPr txBox="1">
                <a:spLocks noRot="1" noChangeAspect="1" noMove="1" noResize="1" noEditPoints="1" noAdjustHandles="1" noChangeArrowheads="1" noChangeShapeType="1" noTextEdit="1"/>
              </p:cNvSpPr>
              <p:nvPr/>
            </p:nvSpPr>
            <p:spPr>
              <a:xfrm>
                <a:off x="609600" y="4676001"/>
                <a:ext cx="657680" cy="276999"/>
              </a:xfrm>
              <a:prstGeom prst="rect">
                <a:avLst/>
              </a:prstGeom>
              <a:blipFill>
                <a:blip r:embed="rId15"/>
                <a:stretch>
                  <a:fillRect l="-8333" r="-7407"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D2998C-D304-F42B-AEA0-E03CE0CB354C}"/>
                  </a:ext>
                </a:extLst>
              </p:cNvPr>
              <p:cNvSpPr txBox="1"/>
              <p:nvPr/>
            </p:nvSpPr>
            <p:spPr>
              <a:xfrm>
                <a:off x="609600" y="5590401"/>
                <a:ext cx="8308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38" name="TextBox 37">
                <a:extLst>
                  <a:ext uri="{FF2B5EF4-FFF2-40B4-BE49-F238E27FC236}">
                    <a16:creationId xmlns:a16="http://schemas.microsoft.com/office/drawing/2014/main" id="{C0D2998C-D304-F42B-AEA0-E03CE0CB354C}"/>
                  </a:ext>
                </a:extLst>
              </p:cNvPr>
              <p:cNvSpPr txBox="1">
                <a:spLocks noRot="1" noChangeAspect="1" noMove="1" noResize="1" noEditPoints="1" noAdjustHandles="1" noChangeArrowheads="1" noChangeShapeType="1" noTextEdit="1"/>
              </p:cNvSpPr>
              <p:nvPr/>
            </p:nvSpPr>
            <p:spPr>
              <a:xfrm>
                <a:off x="609600" y="5590401"/>
                <a:ext cx="830805" cy="276999"/>
              </a:xfrm>
              <a:prstGeom prst="rect">
                <a:avLst/>
              </a:prstGeom>
              <a:blipFill>
                <a:blip r:embed="rId16"/>
                <a:stretch>
                  <a:fillRect l="-6618" r="-5882" b="-10870"/>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9282553C-ABA5-13DC-EDAD-33E611A684D7}"/>
              </a:ext>
            </a:extLst>
          </p:cNvPr>
          <p:cNvCxnSpPr>
            <a:cxnSpLocks/>
          </p:cNvCxnSpPr>
          <p:nvPr/>
        </p:nvCxnSpPr>
        <p:spPr>
          <a:xfrm>
            <a:off x="10363200" y="3733800"/>
            <a:ext cx="365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3B1F5DF-1CC0-F852-78D2-BF74BCF7EEB5}"/>
              </a:ext>
            </a:extLst>
          </p:cNvPr>
          <p:cNvCxnSpPr>
            <a:cxnSpLocks/>
          </p:cNvCxnSpPr>
          <p:nvPr/>
        </p:nvCxnSpPr>
        <p:spPr>
          <a:xfrm>
            <a:off x="10363200" y="4343400"/>
            <a:ext cx="365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526301-65DC-C476-CC54-350B7BAC43CB}"/>
              </a:ext>
            </a:extLst>
          </p:cNvPr>
          <p:cNvCxnSpPr>
            <a:cxnSpLocks/>
          </p:cNvCxnSpPr>
          <p:nvPr/>
        </p:nvCxnSpPr>
        <p:spPr>
          <a:xfrm>
            <a:off x="10363200" y="5486400"/>
            <a:ext cx="36576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27DB1412-7234-5C6D-BEB7-1B19D81A6234}"/>
                  </a:ext>
                </a:extLst>
              </p:cNvPr>
              <p:cNvSpPr txBox="1"/>
              <p:nvPr/>
            </p:nvSpPr>
            <p:spPr>
              <a:xfrm>
                <a:off x="2286000" y="2971800"/>
                <a:ext cx="12151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𝑛</m:t>
                      </m:r>
                      <m:r>
                        <a:rPr lang="en-US" b="0" i="1" smtClean="0">
                          <a:solidFill>
                            <a:srgbClr val="C00000"/>
                          </a:solidFill>
                          <a:latin typeface="Cambria Math" panose="02040503050406030204" pitchFamily="18" charset="0"/>
                        </a:rPr>
                        <m:t>=1, </m:t>
                      </m:r>
                      <m:r>
                        <a:rPr lang="en-US" b="0" i="1" smtClean="0">
                          <a:solidFill>
                            <a:srgbClr val="C00000"/>
                          </a:solidFill>
                          <a:latin typeface="Cambria Math" panose="02040503050406030204" pitchFamily="18" charset="0"/>
                        </a:rPr>
                        <m:t>𝑙</m:t>
                      </m:r>
                      <m:r>
                        <a:rPr lang="en-US" b="0" i="1" smtClean="0">
                          <a:solidFill>
                            <a:srgbClr val="C00000"/>
                          </a:solidFill>
                          <a:latin typeface="Cambria Math" panose="02040503050406030204" pitchFamily="18" charset="0"/>
                        </a:rPr>
                        <m:t>=1</m:t>
                      </m:r>
                    </m:oMath>
                  </m:oMathPara>
                </a14:m>
                <a:endParaRPr lang="en-US" dirty="0">
                  <a:solidFill>
                    <a:srgbClr val="C00000"/>
                  </a:solidFill>
                </a:endParaRPr>
              </a:p>
            </p:txBody>
          </p:sp>
        </mc:Choice>
        <mc:Fallback xmlns="">
          <p:sp>
            <p:nvSpPr>
              <p:cNvPr id="1029" name="TextBox 1028">
                <a:extLst>
                  <a:ext uri="{FF2B5EF4-FFF2-40B4-BE49-F238E27FC236}">
                    <a16:creationId xmlns:a16="http://schemas.microsoft.com/office/drawing/2014/main" id="{27DB1412-7234-5C6D-BEB7-1B19D81A6234}"/>
                  </a:ext>
                </a:extLst>
              </p:cNvPr>
              <p:cNvSpPr txBox="1">
                <a:spLocks noRot="1" noChangeAspect="1" noMove="1" noResize="1" noEditPoints="1" noAdjustHandles="1" noChangeArrowheads="1" noChangeShapeType="1" noTextEdit="1"/>
              </p:cNvSpPr>
              <p:nvPr/>
            </p:nvSpPr>
            <p:spPr>
              <a:xfrm>
                <a:off x="2286000" y="2971800"/>
                <a:ext cx="1215141" cy="276999"/>
              </a:xfrm>
              <a:prstGeom prst="rect">
                <a:avLst/>
              </a:prstGeom>
              <a:blipFill>
                <a:blip r:embed="rId17"/>
                <a:stretch>
                  <a:fillRect l="-2513" r="-4020" b="-6667"/>
                </a:stretch>
              </a:blipFill>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5534AAFC-8DB1-92FF-1C5B-0C37A4F876AC}"/>
              </a:ext>
            </a:extLst>
          </p:cNvPr>
          <p:cNvCxnSpPr>
            <a:cxnSpLocks/>
          </p:cNvCxnSpPr>
          <p:nvPr/>
        </p:nvCxnSpPr>
        <p:spPr>
          <a:xfrm>
            <a:off x="10363200" y="4343400"/>
            <a:ext cx="3657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167E007-9DD1-BA2E-13F3-D9278418A9BF}"/>
              </a:ext>
            </a:extLst>
          </p:cNvPr>
          <p:cNvCxnSpPr>
            <a:cxnSpLocks/>
          </p:cNvCxnSpPr>
          <p:nvPr/>
        </p:nvCxnSpPr>
        <p:spPr>
          <a:xfrm flipV="1">
            <a:off x="10363200" y="4251960"/>
            <a:ext cx="3657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90DBBE-4033-1328-51D1-5D772DF58C83}"/>
              </a:ext>
            </a:extLst>
          </p:cNvPr>
          <p:cNvCxnSpPr>
            <a:cxnSpLocks/>
          </p:cNvCxnSpPr>
          <p:nvPr/>
        </p:nvCxnSpPr>
        <p:spPr>
          <a:xfrm flipV="1">
            <a:off x="10363200" y="3581400"/>
            <a:ext cx="365760" cy="14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5FF025-13A0-CFDF-E4D0-1048A0C09A6A}"/>
              </a:ext>
            </a:extLst>
          </p:cNvPr>
          <p:cNvCxnSpPr>
            <a:cxnSpLocks/>
          </p:cNvCxnSpPr>
          <p:nvPr/>
        </p:nvCxnSpPr>
        <p:spPr>
          <a:xfrm>
            <a:off x="10363200" y="3733800"/>
            <a:ext cx="365760" cy="146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0C780B-E6A6-6759-6BFA-1AF5AC9BFB79}"/>
              </a:ext>
            </a:extLst>
          </p:cNvPr>
          <p:cNvCxnSpPr>
            <a:cxnSpLocks/>
          </p:cNvCxnSpPr>
          <p:nvPr/>
        </p:nvCxnSpPr>
        <p:spPr>
          <a:xfrm flipV="1">
            <a:off x="10363200" y="3660648"/>
            <a:ext cx="365760" cy="73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428F39-9952-13D6-72CC-97EAE2710D7B}"/>
              </a:ext>
            </a:extLst>
          </p:cNvPr>
          <p:cNvCxnSpPr>
            <a:cxnSpLocks/>
          </p:cNvCxnSpPr>
          <p:nvPr/>
        </p:nvCxnSpPr>
        <p:spPr>
          <a:xfrm>
            <a:off x="10363200" y="3733800"/>
            <a:ext cx="365760" cy="731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076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ECD-E289-5A0A-35E6-EBFF8914F5EC}"/>
              </a:ext>
            </a:extLst>
          </p:cNvPr>
          <p:cNvSpPr>
            <a:spLocks noGrp="1"/>
          </p:cNvSpPr>
          <p:nvPr>
            <p:ph type="title"/>
          </p:nvPr>
        </p:nvSpPr>
        <p:spPr/>
        <p:txBody>
          <a:bodyPr/>
          <a:lstStyle/>
          <a:p>
            <a:r>
              <a:rPr lang="en-US" dirty="0"/>
              <a:t>Space Quantization</a:t>
            </a:r>
          </a:p>
        </p:txBody>
      </p:sp>
      <p:sp>
        <p:nvSpPr>
          <p:cNvPr id="3" name="Slide Number Placeholder 2">
            <a:extLst>
              <a:ext uri="{FF2B5EF4-FFF2-40B4-BE49-F238E27FC236}">
                <a16:creationId xmlns:a16="http://schemas.microsoft.com/office/drawing/2014/main" id="{76A8FECA-1756-EA02-E923-8E51DECB2A68}"/>
              </a:ext>
            </a:extLst>
          </p:cNvPr>
          <p:cNvSpPr>
            <a:spLocks noGrp="1"/>
          </p:cNvSpPr>
          <p:nvPr>
            <p:ph type="sldNum" sz="quarter" idx="10"/>
          </p:nvPr>
        </p:nvSpPr>
        <p:spPr/>
        <p:txBody>
          <a:bodyPr/>
          <a:lstStyle/>
          <a:p>
            <a:fld id="{DF69D58E-C59B-4BE3-83E0-B1C1287A8E5B}" type="slidenum">
              <a:rPr lang="en-US" smtClean="0"/>
              <a:pPr/>
              <a:t>9</a:t>
            </a:fld>
            <a:endParaRPr lang="en-US"/>
          </a:p>
        </p:txBody>
      </p:sp>
      <p:pic>
        <p:nvPicPr>
          <p:cNvPr id="1026" name="Picture 2">
            <a:extLst>
              <a:ext uri="{FF2B5EF4-FFF2-40B4-BE49-F238E27FC236}">
                <a16:creationId xmlns:a16="http://schemas.microsoft.com/office/drawing/2014/main" id="{517385D8-7057-AF27-6305-33AB92734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12192000" cy="12525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E535AF-3378-0B56-A27A-3CA22994F7FB}"/>
                  </a:ext>
                </a:extLst>
              </p:cNvPr>
              <p:cNvSpPr txBox="1"/>
              <p:nvPr/>
            </p:nvSpPr>
            <p:spPr>
              <a:xfrm>
                <a:off x="4038600" y="2895600"/>
                <a:ext cx="3809999" cy="1668405"/>
              </a:xfrm>
              <a:prstGeom prst="rect">
                <a:avLst/>
              </a:prstGeom>
              <a:noFill/>
            </p:spPr>
            <p:txBody>
              <a:bodyPr wrap="square" rtlCol="0">
                <a:spAutoFit/>
              </a:bodyPr>
              <a:lstStyle/>
              <a:p>
                <a:pPr>
                  <a:spcAft>
                    <a:spcPts val="600"/>
                  </a:spcAft>
                </a:pPr>
                <a:r>
                  <a:rPr lang="en-US" dirty="0"/>
                  <a:t>The electron has a magnetic moment which is related to an intrinsic angular momentum, </a:t>
                </a:r>
                <a14:m>
                  <m:oMath xmlns:m="http://schemas.openxmlformats.org/officeDocument/2006/math">
                    <m:r>
                      <a:rPr lang="en-US" i="1" dirty="0" smtClean="0">
                        <a:latin typeface="Cambria Math" panose="02040503050406030204" pitchFamily="18" charset="0"/>
                      </a:rPr>
                      <m:t>𝑠</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a:rPr lang="en-US" b="0" i="1" dirty="0" smtClean="0">
                        <a:latin typeface="Cambria Math" panose="02040503050406030204" pitchFamily="18" charset="0"/>
                      </a:rPr>
                      <m:t>ℏ</m:t>
                    </m:r>
                  </m:oMath>
                </a14:m>
                <a:r>
                  <a:rPr lang="en-US" dirty="0"/>
                  <a:t>.</a:t>
                </a:r>
              </a:p>
              <a:p>
                <a:pPr>
                  <a:spcAft>
                    <a:spcPts val="600"/>
                  </a:spcAft>
                </a:pPr>
                <a:r>
                  <a:rPr lang="en-US" dirty="0"/>
                  <a:t>It introduces a fine splitting of the energy levels.</a:t>
                </a:r>
              </a:p>
            </p:txBody>
          </p:sp>
        </mc:Choice>
        <mc:Fallback xmlns="">
          <p:sp>
            <p:nvSpPr>
              <p:cNvPr id="6" name="TextBox 5">
                <a:extLst>
                  <a:ext uri="{FF2B5EF4-FFF2-40B4-BE49-F238E27FC236}">
                    <a16:creationId xmlns:a16="http://schemas.microsoft.com/office/drawing/2014/main" id="{93E535AF-3378-0B56-A27A-3CA22994F7FB}"/>
                  </a:ext>
                </a:extLst>
              </p:cNvPr>
              <p:cNvSpPr txBox="1">
                <a:spLocks noRot="1" noChangeAspect="1" noMove="1" noResize="1" noEditPoints="1" noAdjustHandles="1" noChangeArrowheads="1" noChangeShapeType="1" noTextEdit="1"/>
              </p:cNvSpPr>
              <p:nvPr/>
            </p:nvSpPr>
            <p:spPr>
              <a:xfrm>
                <a:off x="4038600" y="2895600"/>
                <a:ext cx="3809999" cy="1668405"/>
              </a:xfrm>
              <a:prstGeom prst="rect">
                <a:avLst/>
              </a:prstGeom>
              <a:blipFill>
                <a:blip r:embed="rId3"/>
                <a:stretch>
                  <a:fillRect l="-1442" t="-1825" r="-321" b="-474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9B7E604D-EB1A-3186-639D-836EF5C36D44}"/>
              </a:ext>
            </a:extLst>
          </p:cNvPr>
          <p:cNvCxnSpPr>
            <a:cxnSpLocks/>
          </p:cNvCxnSpPr>
          <p:nvPr/>
        </p:nvCxnSpPr>
        <p:spPr>
          <a:xfrm>
            <a:off x="6781800" y="5486400"/>
            <a:ext cx="109728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A9F169-847E-9AC3-0331-78E351370E0C}"/>
                  </a:ext>
                </a:extLst>
              </p:cNvPr>
              <p:cNvSpPr txBox="1"/>
              <p:nvPr/>
            </p:nvSpPr>
            <p:spPr>
              <a:xfrm>
                <a:off x="5307186" y="5245015"/>
                <a:ext cx="54874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rPr>
                        <m:t>𝑛</m:t>
                      </m:r>
                      <m:r>
                        <a:rPr lang="en-US" sz="1600" b="0" i="1" dirty="0" smtClean="0">
                          <a:latin typeface="Cambria Math" panose="02040503050406030204" pitchFamily="18" charset="0"/>
                        </a:rPr>
                        <m:t>=1</m:t>
                      </m:r>
                    </m:oMath>
                  </m:oMathPara>
                </a14:m>
                <a:endParaRPr lang="en-US" sz="1600" b="0" dirty="0"/>
              </a:p>
              <a:p>
                <a:pP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𝑙</m:t>
                      </m:r>
                      <m:r>
                        <a:rPr lang="en-US" sz="1600" i="1" dirty="0" smtClean="0">
                          <a:latin typeface="Cambria Math" panose="02040503050406030204" pitchFamily="18" charset="0"/>
                        </a:rPr>
                        <m:t>=0</m:t>
                      </m:r>
                    </m:oMath>
                  </m:oMathPara>
                </a14:m>
                <a:endParaRPr lang="en-US" sz="1600" dirty="0"/>
              </a:p>
            </p:txBody>
          </p:sp>
        </mc:Choice>
        <mc:Fallback xmlns="">
          <p:sp>
            <p:nvSpPr>
              <p:cNvPr id="15" name="TextBox 14">
                <a:extLst>
                  <a:ext uri="{FF2B5EF4-FFF2-40B4-BE49-F238E27FC236}">
                    <a16:creationId xmlns:a16="http://schemas.microsoft.com/office/drawing/2014/main" id="{01A9F169-847E-9AC3-0331-78E351370E0C}"/>
                  </a:ext>
                </a:extLst>
              </p:cNvPr>
              <p:cNvSpPr txBox="1">
                <a:spLocks noRot="1" noChangeAspect="1" noMove="1" noResize="1" noEditPoints="1" noAdjustHandles="1" noChangeArrowheads="1" noChangeShapeType="1" noTextEdit="1"/>
              </p:cNvSpPr>
              <p:nvPr/>
            </p:nvSpPr>
            <p:spPr>
              <a:xfrm>
                <a:off x="5307186" y="5245015"/>
                <a:ext cx="548740" cy="492443"/>
              </a:xfrm>
              <a:prstGeom prst="rect">
                <a:avLst/>
              </a:prstGeom>
              <a:blipFill>
                <a:blip r:embed="rId4"/>
                <a:stretch>
                  <a:fillRect l="-5556" r="-6667" b="-2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27046DC-B443-0B7C-1A3D-4E09F0080E9C}"/>
                  </a:ext>
                </a:extLst>
              </p:cNvPr>
              <p:cNvSpPr txBox="1"/>
              <p:nvPr/>
            </p:nvSpPr>
            <p:spPr>
              <a:xfrm>
                <a:off x="5943600" y="5377190"/>
                <a:ext cx="8867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dirty="0" smtClean="0">
                          <a:latin typeface="Cambria Math" panose="02040503050406030204" pitchFamily="18" charset="0"/>
                        </a:rPr>
                        <m:t>−13.6 </m:t>
                      </m:r>
                      <m:r>
                        <m:rPr>
                          <m:nor/>
                        </m:rPr>
                        <a:rPr lang="en-US" sz="1050" i="0" dirty="0" smtClean="0">
                          <a:latin typeface="Cambria Math" panose="02040503050406030204" pitchFamily="18" charset="0"/>
                        </a:rPr>
                        <m:t>MeV</m:t>
                      </m:r>
                    </m:oMath>
                  </m:oMathPara>
                </a14:m>
                <a:endParaRPr lang="en-US" sz="1050" dirty="0"/>
              </a:p>
            </p:txBody>
          </p:sp>
        </mc:Choice>
        <mc:Fallback xmlns="">
          <p:sp>
            <p:nvSpPr>
              <p:cNvPr id="16" name="TextBox 15">
                <a:extLst>
                  <a:ext uri="{FF2B5EF4-FFF2-40B4-BE49-F238E27FC236}">
                    <a16:creationId xmlns:a16="http://schemas.microsoft.com/office/drawing/2014/main" id="{227046DC-B443-0B7C-1A3D-4E09F0080E9C}"/>
                  </a:ext>
                </a:extLst>
              </p:cNvPr>
              <p:cNvSpPr txBox="1">
                <a:spLocks noRot="1" noChangeAspect="1" noMove="1" noResize="1" noEditPoints="1" noAdjustHandles="1" noChangeArrowheads="1" noChangeShapeType="1" noTextEdit="1"/>
              </p:cNvSpPr>
              <p:nvPr/>
            </p:nvSpPr>
            <p:spPr>
              <a:xfrm>
                <a:off x="5943600" y="5377190"/>
                <a:ext cx="886781" cy="261610"/>
              </a:xfrm>
              <a:prstGeom prst="rect">
                <a:avLst/>
              </a:prstGeom>
              <a:blipFill>
                <a:blip r:embed="rId5"/>
                <a:stretch>
                  <a:fillRect/>
                </a:stretch>
              </a:blipFill>
            </p:spPr>
            <p:txBody>
              <a:bodyPr/>
              <a:lstStyle/>
              <a:p>
                <a:r>
                  <a:rPr lang="en-US">
                    <a:noFill/>
                  </a:rPr>
                  <a:t> </a:t>
                </a:r>
              </a:p>
            </p:txBody>
          </p:sp>
        </mc:Fallback>
      </mc:AlternateContent>
      <p:sp>
        <p:nvSpPr>
          <p:cNvPr id="4" name="Partial Circle 3">
            <a:extLst>
              <a:ext uri="{FF2B5EF4-FFF2-40B4-BE49-F238E27FC236}">
                <a16:creationId xmlns:a16="http://schemas.microsoft.com/office/drawing/2014/main" id="{1632213F-46AB-675D-8CF6-1AD1C3EC7B22}"/>
              </a:ext>
            </a:extLst>
          </p:cNvPr>
          <p:cNvSpPr/>
          <p:nvPr/>
        </p:nvSpPr>
        <p:spPr>
          <a:xfrm flipH="1">
            <a:off x="228600" y="3429000"/>
            <a:ext cx="2743200" cy="2743200"/>
          </a:xfrm>
          <a:prstGeom prst="pie">
            <a:avLst>
              <a:gd name="adj1" fmla="val 5412639"/>
              <a:gd name="adj2" fmla="val 16200000"/>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Arrow Connector 25">
            <a:extLst>
              <a:ext uri="{FF2B5EF4-FFF2-40B4-BE49-F238E27FC236}">
                <a16:creationId xmlns:a16="http://schemas.microsoft.com/office/drawing/2014/main" id="{94CF56CE-B991-77ED-4BF8-75C7D8F6C4AE}"/>
              </a:ext>
            </a:extLst>
          </p:cNvPr>
          <p:cNvCxnSpPr>
            <a:cxnSpLocks/>
          </p:cNvCxnSpPr>
          <p:nvPr/>
        </p:nvCxnSpPr>
        <p:spPr>
          <a:xfrm rot="2700000">
            <a:off x="1399334" y="5285534"/>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B98B64B-3F0D-4262-A6B7-D3F6F10B4860}"/>
              </a:ext>
            </a:extLst>
          </p:cNvPr>
          <p:cNvCxnSpPr>
            <a:cxnSpLocks/>
          </p:cNvCxnSpPr>
          <p:nvPr/>
        </p:nvCxnSpPr>
        <p:spPr>
          <a:xfrm rot="18900000" flipV="1">
            <a:off x="1399334" y="4315666"/>
            <a:ext cx="137160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68A100-633A-0E85-40BE-3FD22C6533E4}"/>
              </a:ext>
            </a:extLst>
          </p:cNvPr>
          <p:cNvCxnSpPr>
            <a:cxnSpLocks/>
          </p:cNvCxnSpPr>
          <p:nvPr/>
        </p:nvCxnSpPr>
        <p:spPr>
          <a:xfrm flipH="1">
            <a:off x="1600200" y="3830732"/>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7A75AF-B0BF-5AE7-EAA7-2865C35F960D}"/>
              </a:ext>
            </a:extLst>
          </p:cNvPr>
          <p:cNvCxnSpPr>
            <a:cxnSpLocks/>
          </p:cNvCxnSpPr>
          <p:nvPr/>
        </p:nvCxnSpPr>
        <p:spPr>
          <a:xfrm flipH="1">
            <a:off x="1600200" y="5770468"/>
            <a:ext cx="914400"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EF1951-8F6D-B08F-E300-EC63C5DD7436}"/>
              </a:ext>
            </a:extLst>
          </p:cNvPr>
          <p:cNvCxnSpPr>
            <a:cxnSpLocks/>
          </p:cNvCxnSpPr>
          <p:nvPr/>
        </p:nvCxnSpPr>
        <p:spPr>
          <a:xfrm flipV="1">
            <a:off x="1600200" y="2971800"/>
            <a:ext cx="0" cy="36576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7" name="TextBox 1026">
                <a:extLst>
                  <a:ext uri="{FF2B5EF4-FFF2-40B4-BE49-F238E27FC236}">
                    <a16:creationId xmlns:a16="http://schemas.microsoft.com/office/drawing/2014/main" id="{66C50462-AF7D-72E6-7A28-BFAF64E7868C}"/>
                  </a:ext>
                </a:extLst>
              </p:cNvPr>
              <p:cNvSpPr txBox="1"/>
              <p:nvPr/>
            </p:nvSpPr>
            <p:spPr>
              <a:xfrm>
                <a:off x="1693236" y="2999601"/>
                <a:ext cx="3157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𝑩</m:t>
                          </m:r>
                        </m:e>
                        <m:sub>
                          <m:r>
                            <a:rPr lang="en-US" b="1" i="1" smtClean="0">
                              <a:solidFill>
                                <a:srgbClr val="0070C0"/>
                              </a:solidFill>
                              <a:latin typeface="Cambria Math" panose="02040503050406030204" pitchFamily="18" charset="0"/>
                            </a:rPr>
                            <m:t>𝒛</m:t>
                          </m:r>
                        </m:sub>
                      </m:sSub>
                    </m:oMath>
                  </m:oMathPara>
                </a14:m>
                <a:endParaRPr lang="en-US" b="1" dirty="0">
                  <a:solidFill>
                    <a:srgbClr val="0070C0"/>
                  </a:solidFill>
                </a:endParaRPr>
              </a:p>
            </p:txBody>
          </p:sp>
        </mc:Choice>
        <mc:Fallback xmlns="">
          <p:sp>
            <p:nvSpPr>
              <p:cNvPr id="1027" name="TextBox 1026">
                <a:extLst>
                  <a:ext uri="{FF2B5EF4-FFF2-40B4-BE49-F238E27FC236}">
                    <a16:creationId xmlns:a16="http://schemas.microsoft.com/office/drawing/2014/main" id="{66C50462-AF7D-72E6-7A28-BFAF64E7868C}"/>
                  </a:ext>
                </a:extLst>
              </p:cNvPr>
              <p:cNvSpPr txBox="1">
                <a:spLocks noRot="1" noChangeAspect="1" noMove="1" noResize="1" noEditPoints="1" noAdjustHandles="1" noChangeArrowheads="1" noChangeShapeType="1" noTextEdit="1"/>
              </p:cNvSpPr>
              <p:nvPr/>
            </p:nvSpPr>
            <p:spPr>
              <a:xfrm>
                <a:off x="1693236" y="2999601"/>
                <a:ext cx="315727" cy="276999"/>
              </a:xfrm>
              <a:prstGeom prst="rect">
                <a:avLst/>
              </a:prstGeom>
              <a:blipFill>
                <a:blip r:embed="rId6"/>
                <a:stretch>
                  <a:fillRect l="-1923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8" name="TextBox 1027">
                <a:extLst>
                  <a:ext uri="{FF2B5EF4-FFF2-40B4-BE49-F238E27FC236}">
                    <a16:creationId xmlns:a16="http://schemas.microsoft.com/office/drawing/2014/main" id="{D2D37347-3DA1-064F-399A-491EF2BF3F3F}"/>
                  </a:ext>
                </a:extLst>
              </p:cNvPr>
              <p:cNvSpPr txBox="1"/>
              <p:nvPr/>
            </p:nvSpPr>
            <p:spPr>
              <a:xfrm>
                <a:off x="381000" y="3657600"/>
                <a:ext cx="1009828" cy="276999"/>
              </a:xfrm>
              <a:prstGeom prst="rect">
                <a:avLst/>
              </a:prstGeom>
              <a:noFill/>
            </p:spPr>
            <p:txBody>
              <a:bodyPr wrap="none" lIns="0" tIns="0" rIns="0" bIns="0" rtlCol="0">
                <a:spAutoFit/>
              </a:bodyPr>
              <a:lstStyle/>
              <a:p>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m:t>
                    </m:r>
                  </m:oMath>
                </a14:m>
                <a:r>
                  <a:rPr lang="en-US" dirty="0">
                    <a:solidFill>
                      <a:srgbClr val="C00000"/>
                    </a:solidFill>
                  </a:rPr>
                  <a:t>/2</a:t>
                </a:r>
              </a:p>
            </p:txBody>
          </p:sp>
        </mc:Choice>
        <mc:Fallback xmlns="">
          <p:sp>
            <p:nvSpPr>
              <p:cNvPr id="1028" name="TextBox 1027">
                <a:extLst>
                  <a:ext uri="{FF2B5EF4-FFF2-40B4-BE49-F238E27FC236}">
                    <a16:creationId xmlns:a16="http://schemas.microsoft.com/office/drawing/2014/main" id="{D2D37347-3DA1-064F-399A-491EF2BF3F3F}"/>
                  </a:ext>
                </a:extLst>
              </p:cNvPr>
              <p:cNvSpPr txBox="1">
                <a:spLocks noRot="1" noChangeAspect="1" noMove="1" noResize="1" noEditPoints="1" noAdjustHandles="1" noChangeArrowheads="1" noChangeShapeType="1" noTextEdit="1"/>
              </p:cNvSpPr>
              <p:nvPr/>
            </p:nvSpPr>
            <p:spPr>
              <a:xfrm>
                <a:off x="381000" y="3657600"/>
                <a:ext cx="1009828" cy="276999"/>
              </a:xfrm>
              <a:prstGeom prst="rect">
                <a:avLst/>
              </a:prstGeom>
              <a:blipFill>
                <a:blip r:embed="rId7"/>
                <a:stretch>
                  <a:fillRect l="-6061" t="-28889" r="-13333"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D2998C-D304-F42B-AEA0-E03CE0CB354C}"/>
                  </a:ext>
                </a:extLst>
              </p:cNvPr>
              <p:cNvSpPr txBox="1"/>
              <p:nvPr/>
            </p:nvSpPr>
            <p:spPr>
              <a:xfrm>
                <a:off x="381000" y="5590401"/>
                <a:ext cx="1097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𝑧</m:t>
                          </m:r>
                        </m:sub>
                      </m:sSub>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38" name="TextBox 37">
                <a:extLst>
                  <a:ext uri="{FF2B5EF4-FFF2-40B4-BE49-F238E27FC236}">
                    <a16:creationId xmlns:a16="http://schemas.microsoft.com/office/drawing/2014/main" id="{C0D2998C-D304-F42B-AEA0-E03CE0CB354C}"/>
                  </a:ext>
                </a:extLst>
              </p:cNvPr>
              <p:cNvSpPr txBox="1">
                <a:spLocks noRot="1" noChangeAspect="1" noMove="1" noResize="1" noEditPoints="1" noAdjustHandles="1" noChangeArrowheads="1" noChangeShapeType="1" noTextEdit="1"/>
              </p:cNvSpPr>
              <p:nvPr/>
            </p:nvSpPr>
            <p:spPr>
              <a:xfrm>
                <a:off x="381000" y="5590401"/>
                <a:ext cx="1097993" cy="276999"/>
              </a:xfrm>
              <a:prstGeom prst="rect">
                <a:avLst/>
              </a:prstGeom>
              <a:blipFill>
                <a:blip r:embed="rId8"/>
                <a:stretch>
                  <a:fillRect l="-2778" t="-2174" r="-5000" b="-32609"/>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4E526301-65DC-C476-CC54-350B7BAC43CB}"/>
              </a:ext>
            </a:extLst>
          </p:cNvPr>
          <p:cNvCxnSpPr>
            <a:cxnSpLocks/>
          </p:cNvCxnSpPr>
          <p:nvPr/>
        </p:nvCxnSpPr>
        <p:spPr>
          <a:xfrm>
            <a:off x="8275320" y="5257800"/>
            <a:ext cx="109728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27DB1412-7234-5C6D-BEB7-1B19D81A6234}"/>
                  </a:ext>
                </a:extLst>
              </p:cNvPr>
              <p:cNvSpPr txBox="1"/>
              <p:nvPr/>
            </p:nvSpPr>
            <p:spPr>
              <a:xfrm>
                <a:off x="2286000" y="2971800"/>
                <a:ext cx="8367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𝑠</m:t>
                      </m:r>
                      <m:r>
                        <a:rPr lang="en-US" b="0" i="1" smtClean="0">
                          <a:solidFill>
                            <a:srgbClr val="C00000"/>
                          </a:solidFill>
                          <a:latin typeface="Cambria Math" panose="02040503050406030204" pitchFamily="18" charset="0"/>
                        </a:rPr>
                        <m:t>=1/2</m:t>
                      </m:r>
                    </m:oMath>
                  </m:oMathPara>
                </a14:m>
                <a:endParaRPr lang="en-US" dirty="0">
                  <a:solidFill>
                    <a:srgbClr val="C00000"/>
                  </a:solidFill>
                </a:endParaRPr>
              </a:p>
            </p:txBody>
          </p:sp>
        </mc:Choice>
        <mc:Fallback xmlns="">
          <p:sp>
            <p:nvSpPr>
              <p:cNvPr id="1029" name="TextBox 1028">
                <a:extLst>
                  <a:ext uri="{FF2B5EF4-FFF2-40B4-BE49-F238E27FC236}">
                    <a16:creationId xmlns:a16="http://schemas.microsoft.com/office/drawing/2014/main" id="{27DB1412-7234-5C6D-BEB7-1B19D81A6234}"/>
                  </a:ext>
                </a:extLst>
              </p:cNvPr>
              <p:cNvSpPr txBox="1">
                <a:spLocks noRot="1" noChangeAspect="1" noMove="1" noResize="1" noEditPoints="1" noAdjustHandles="1" noChangeArrowheads="1" noChangeShapeType="1" noTextEdit="1"/>
              </p:cNvSpPr>
              <p:nvPr/>
            </p:nvSpPr>
            <p:spPr>
              <a:xfrm>
                <a:off x="2286000" y="2971800"/>
                <a:ext cx="836704" cy="276999"/>
              </a:xfrm>
              <a:prstGeom prst="rect">
                <a:avLst/>
              </a:prstGeom>
              <a:blipFill>
                <a:blip r:embed="rId9"/>
                <a:stretch>
                  <a:fillRect l="-3650" t="-4444" r="-6569" b="-33333"/>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EF2C617F-C4D5-AF5E-06C3-0E5EB5E436C2}"/>
              </a:ext>
            </a:extLst>
          </p:cNvPr>
          <p:cNvCxnSpPr/>
          <p:nvPr/>
        </p:nvCxnSpPr>
        <p:spPr>
          <a:xfrm flipV="1">
            <a:off x="6781800" y="4953000"/>
            <a:ext cx="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653D11-EAC7-9C76-1354-0C03F56A995C}"/>
              </a:ext>
            </a:extLst>
          </p:cNvPr>
          <p:cNvCxnSpPr>
            <a:cxnSpLocks/>
          </p:cNvCxnSpPr>
          <p:nvPr/>
        </p:nvCxnSpPr>
        <p:spPr>
          <a:xfrm>
            <a:off x="8275320" y="5715000"/>
            <a:ext cx="1097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6D80C4-1215-478A-8C96-74D9D9B43FFF}"/>
              </a:ext>
            </a:extLst>
          </p:cNvPr>
          <p:cNvCxnSpPr>
            <a:cxnSpLocks/>
          </p:cNvCxnSpPr>
          <p:nvPr/>
        </p:nvCxnSpPr>
        <p:spPr>
          <a:xfrm>
            <a:off x="7879080" y="5486400"/>
            <a:ext cx="39624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7819A25-40DF-DB42-85FC-3A3375B2A9D1}"/>
              </a:ext>
            </a:extLst>
          </p:cNvPr>
          <p:cNvCxnSpPr>
            <a:cxnSpLocks/>
          </p:cNvCxnSpPr>
          <p:nvPr/>
        </p:nvCxnSpPr>
        <p:spPr>
          <a:xfrm flipV="1">
            <a:off x="7879080" y="5257799"/>
            <a:ext cx="396240" cy="2286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EC8C478-8683-98BB-7E61-F37D0DED5219}"/>
                  </a:ext>
                </a:extLst>
              </p:cNvPr>
              <p:cNvSpPr txBox="1"/>
              <p:nvPr/>
            </p:nvSpPr>
            <p:spPr>
              <a:xfrm>
                <a:off x="9460274" y="5118556"/>
                <a:ext cx="90518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𝑙</m:t>
                          </m:r>
                        </m:sub>
                      </m:sSub>
                      <m:r>
                        <a:rPr lang="en-US" sz="1400" b="0" i="1" smtClean="0">
                          <a:latin typeface="Cambria Math" panose="02040503050406030204" pitchFamily="18" charset="0"/>
                        </a:rPr>
                        <m:t>=−1/2</m:t>
                      </m:r>
                    </m:oMath>
                  </m:oMathPara>
                </a14:m>
                <a:endParaRPr lang="en-US" sz="1400" dirty="0"/>
              </a:p>
            </p:txBody>
          </p:sp>
        </mc:Choice>
        <mc:Fallback xmlns="">
          <p:sp>
            <p:nvSpPr>
              <p:cNvPr id="35" name="TextBox 34">
                <a:extLst>
                  <a:ext uri="{FF2B5EF4-FFF2-40B4-BE49-F238E27FC236}">
                    <a16:creationId xmlns:a16="http://schemas.microsoft.com/office/drawing/2014/main" id="{0EC8C478-8683-98BB-7E61-F37D0DED5219}"/>
                  </a:ext>
                </a:extLst>
              </p:cNvPr>
              <p:cNvSpPr txBox="1">
                <a:spLocks noRot="1" noChangeAspect="1" noMove="1" noResize="1" noEditPoints="1" noAdjustHandles="1" noChangeArrowheads="1" noChangeShapeType="1" noTextEdit="1"/>
              </p:cNvSpPr>
              <p:nvPr/>
            </p:nvSpPr>
            <p:spPr>
              <a:xfrm>
                <a:off x="9460274" y="5118556"/>
                <a:ext cx="905184" cy="215444"/>
              </a:xfrm>
              <a:prstGeom prst="rect">
                <a:avLst/>
              </a:prstGeom>
              <a:blipFill>
                <a:blip r:embed="rId10"/>
                <a:stretch>
                  <a:fillRect l="-2703" r="-4054"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B1F4B57-2FB0-3F7A-BCA0-C2F61557D089}"/>
                  </a:ext>
                </a:extLst>
              </p:cNvPr>
              <p:cNvSpPr txBox="1"/>
              <p:nvPr/>
            </p:nvSpPr>
            <p:spPr>
              <a:xfrm>
                <a:off x="9460274" y="5575756"/>
                <a:ext cx="90518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𝑙</m:t>
                          </m:r>
                        </m:sub>
                      </m:sSub>
                      <m:r>
                        <a:rPr lang="en-US" sz="1400" b="0" i="1" smtClean="0">
                          <a:latin typeface="Cambria Math" panose="02040503050406030204" pitchFamily="18" charset="0"/>
                        </a:rPr>
                        <m:t>=+1/2</m:t>
                      </m:r>
                    </m:oMath>
                  </m:oMathPara>
                </a14:m>
                <a:endParaRPr lang="en-US" sz="1400" dirty="0"/>
              </a:p>
            </p:txBody>
          </p:sp>
        </mc:Choice>
        <mc:Fallback xmlns="">
          <p:sp>
            <p:nvSpPr>
              <p:cNvPr id="54" name="TextBox 53">
                <a:extLst>
                  <a:ext uri="{FF2B5EF4-FFF2-40B4-BE49-F238E27FC236}">
                    <a16:creationId xmlns:a16="http://schemas.microsoft.com/office/drawing/2014/main" id="{4B1F4B57-2FB0-3F7A-BCA0-C2F61557D089}"/>
                  </a:ext>
                </a:extLst>
              </p:cNvPr>
              <p:cNvSpPr txBox="1">
                <a:spLocks noRot="1" noChangeAspect="1" noMove="1" noResize="1" noEditPoints="1" noAdjustHandles="1" noChangeArrowheads="1" noChangeShapeType="1" noTextEdit="1"/>
              </p:cNvSpPr>
              <p:nvPr/>
            </p:nvSpPr>
            <p:spPr>
              <a:xfrm>
                <a:off x="9460274" y="5575756"/>
                <a:ext cx="905184" cy="215444"/>
              </a:xfrm>
              <a:prstGeom prst="rect">
                <a:avLst/>
              </a:prstGeom>
              <a:blipFill>
                <a:blip r:embed="rId11"/>
                <a:stretch>
                  <a:fillRect l="-2703" r="-4054"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2BB5835-87D1-3121-B5B7-AB472EA75B61}"/>
                  </a:ext>
                </a:extLst>
              </p:cNvPr>
              <p:cNvSpPr txBox="1"/>
              <p:nvPr/>
            </p:nvSpPr>
            <p:spPr>
              <a:xfrm>
                <a:off x="8392216" y="5307547"/>
                <a:ext cx="1071126" cy="3689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rgbClr val="0070C0"/>
                          </a:solidFill>
                          <a:latin typeface="Cambria Math" panose="02040503050406030204" pitchFamily="18" charset="0"/>
                        </a:rPr>
                        <m:t>Δ</m:t>
                      </m:r>
                      <m:r>
                        <a:rPr lang="en-US" sz="1400" b="0" i="1" smtClean="0">
                          <a:solidFill>
                            <a:srgbClr val="0070C0"/>
                          </a:solidFill>
                          <a:latin typeface="Cambria Math" panose="02040503050406030204" pitchFamily="18" charset="0"/>
                        </a:rPr>
                        <m:t>𝑊</m:t>
                      </m:r>
                      <m:r>
                        <a:rPr lang="en-US" sz="1400" b="0" i="1" smtClean="0">
                          <a:solidFill>
                            <a:srgbClr val="0070C0"/>
                          </a:solidFill>
                          <a:latin typeface="Cambria Math" panose="02040503050406030204" pitchFamily="18" charset="0"/>
                        </a:rPr>
                        <m:t>=</m:t>
                      </m:r>
                      <m:f>
                        <m:fPr>
                          <m:ctrlPr>
                            <a:rPr lang="en-US" sz="1400" b="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𝑒</m:t>
                          </m:r>
                        </m:num>
                        <m:den>
                          <m:r>
                            <a:rPr lang="en-US" sz="1400" b="0" i="1" smtClean="0">
                              <a:solidFill>
                                <a:srgbClr val="0070C0"/>
                              </a:solidFill>
                              <a:latin typeface="Cambria Math" panose="02040503050406030204" pitchFamily="18" charset="0"/>
                            </a:rPr>
                            <m:t>2</m:t>
                          </m:r>
                          <m:r>
                            <a:rPr lang="en-US" sz="1400" b="0" i="1" smtClean="0">
                              <a:solidFill>
                                <a:srgbClr val="0070C0"/>
                              </a:solidFill>
                              <a:latin typeface="Cambria Math" panose="02040503050406030204" pitchFamily="18" charset="0"/>
                            </a:rPr>
                            <m:t>𝑚</m:t>
                          </m:r>
                        </m:den>
                      </m:f>
                      <m:r>
                        <a:rPr lang="en-US" sz="1400" b="0" i="1" smtClean="0">
                          <a:solidFill>
                            <a:srgbClr val="0070C0"/>
                          </a:solidFill>
                          <a:latin typeface="Cambria Math" panose="02040503050406030204" pitchFamily="18" charset="0"/>
                        </a:rPr>
                        <m:t>ℏ</m:t>
                      </m:r>
                      <m:r>
                        <a:rPr lang="en-US" sz="1400" b="0" i="1" smtClean="0">
                          <a:solidFill>
                            <a:srgbClr val="0070C0"/>
                          </a:solidFill>
                          <a:latin typeface="Cambria Math" panose="02040503050406030204" pitchFamily="18" charset="0"/>
                        </a:rPr>
                        <m:t>𝐵</m:t>
                      </m:r>
                    </m:oMath>
                  </m:oMathPara>
                </a14:m>
                <a:endParaRPr lang="en-US" sz="1400" dirty="0">
                  <a:solidFill>
                    <a:srgbClr val="0070C0"/>
                  </a:solidFill>
                </a:endParaRPr>
              </a:p>
            </p:txBody>
          </p:sp>
        </mc:Choice>
        <mc:Fallback xmlns="">
          <p:sp>
            <p:nvSpPr>
              <p:cNvPr id="36" name="TextBox 35">
                <a:extLst>
                  <a:ext uri="{FF2B5EF4-FFF2-40B4-BE49-F238E27FC236}">
                    <a16:creationId xmlns:a16="http://schemas.microsoft.com/office/drawing/2014/main" id="{02BB5835-87D1-3121-B5B7-AB472EA75B61}"/>
                  </a:ext>
                </a:extLst>
              </p:cNvPr>
              <p:cNvSpPr txBox="1">
                <a:spLocks noRot="1" noChangeAspect="1" noMove="1" noResize="1" noEditPoints="1" noAdjustHandles="1" noChangeArrowheads="1" noChangeShapeType="1" noTextEdit="1"/>
              </p:cNvSpPr>
              <p:nvPr/>
            </p:nvSpPr>
            <p:spPr>
              <a:xfrm>
                <a:off x="8392216" y="5307547"/>
                <a:ext cx="1071126" cy="368947"/>
              </a:xfrm>
              <a:prstGeom prst="rect">
                <a:avLst/>
              </a:prstGeom>
              <a:blipFill>
                <a:blip r:embed="rId12"/>
                <a:stretch>
                  <a:fillRect l="-3429" r="-2857"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E05B2D9-316A-2E9A-FFA8-D9775A3249C8}"/>
                  </a:ext>
                </a:extLst>
              </p:cNvPr>
              <p:cNvSpPr txBox="1"/>
              <p:nvPr/>
            </p:nvSpPr>
            <p:spPr>
              <a:xfrm>
                <a:off x="6858000" y="4828401"/>
                <a:ext cx="2815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𝑊</m:t>
                      </m:r>
                    </m:oMath>
                  </m:oMathPara>
                </a14:m>
                <a:endParaRPr lang="en-US" dirty="0">
                  <a:solidFill>
                    <a:srgbClr val="0070C0"/>
                  </a:solidFill>
                </a:endParaRPr>
              </a:p>
            </p:txBody>
          </p:sp>
        </mc:Choice>
        <mc:Fallback xmlns="">
          <p:sp>
            <p:nvSpPr>
              <p:cNvPr id="42" name="TextBox 41">
                <a:extLst>
                  <a:ext uri="{FF2B5EF4-FFF2-40B4-BE49-F238E27FC236}">
                    <a16:creationId xmlns:a16="http://schemas.microsoft.com/office/drawing/2014/main" id="{AE05B2D9-316A-2E9A-FFA8-D9775A3249C8}"/>
                  </a:ext>
                </a:extLst>
              </p:cNvPr>
              <p:cNvSpPr txBox="1">
                <a:spLocks noRot="1" noChangeAspect="1" noMove="1" noResize="1" noEditPoints="1" noAdjustHandles="1" noChangeArrowheads="1" noChangeShapeType="1" noTextEdit="1"/>
              </p:cNvSpPr>
              <p:nvPr/>
            </p:nvSpPr>
            <p:spPr>
              <a:xfrm>
                <a:off x="6858000" y="4828401"/>
                <a:ext cx="281552" cy="276999"/>
              </a:xfrm>
              <a:prstGeom prst="rect">
                <a:avLst/>
              </a:prstGeom>
              <a:blipFill>
                <a:blip r:embed="rId13"/>
                <a:stretch>
                  <a:fillRect l="-19565" r="-15217" b="-6522"/>
                </a:stretch>
              </a:blipFill>
            </p:spPr>
            <p:txBody>
              <a:bodyPr/>
              <a:lstStyle/>
              <a:p>
                <a:r>
                  <a:rPr lang="en-US">
                    <a:noFill/>
                  </a:rPr>
                  <a:t> </a:t>
                </a:r>
              </a:p>
            </p:txBody>
          </p:sp>
        </mc:Fallback>
      </mc:AlternateContent>
    </p:spTree>
    <p:extLst>
      <p:ext uri="{BB962C8B-B14F-4D97-AF65-F5344CB8AC3E}">
        <p14:creationId xmlns:p14="http://schemas.microsoft.com/office/powerpoint/2010/main" val="505899306"/>
      </p:ext>
    </p:extLst>
  </p:cSld>
  <p:clrMapOvr>
    <a:masterClrMapping/>
  </p:clrMapOvr>
</p:sld>
</file>

<file path=ppt/theme/theme1.xml><?xml version="1.0" encoding="utf-8"?>
<a:theme xmlns:a="http://schemas.openxmlformats.org/drawingml/2006/main" name="TND_202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spcAft>
            <a:spcPts val="600"/>
          </a:spcAft>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126055</TotalTime>
  <Words>3646</Words>
  <Application>Microsoft Office PowerPoint</Application>
  <PresentationFormat>Widescreen</PresentationFormat>
  <Paragraphs>688</Paragraphs>
  <Slides>59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Arial Black</vt:lpstr>
      <vt:lpstr>Calibri</vt:lpstr>
      <vt:lpstr>Calibri Light</vt:lpstr>
      <vt:lpstr>Cambria Math</vt:lpstr>
      <vt:lpstr>Courier New</vt:lpstr>
      <vt:lpstr>Symbol</vt:lpstr>
      <vt:lpstr>TND_2020</vt:lpstr>
      <vt:lpstr>PowerPoint Presentation</vt:lpstr>
      <vt:lpstr>Outline</vt:lpstr>
      <vt:lpstr>The Electron-Ion Collider</vt:lpstr>
      <vt:lpstr>What is Polarization?</vt:lpstr>
      <vt:lpstr>The Figure of Merit</vt:lpstr>
      <vt:lpstr>PowerPoint Presentation</vt:lpstr>
      <vt:lpstr>The Bohr Model of Hydrogen Atoms</vt:lpstr>
      <vt:lpstr>Space Quantization</vt:lpstr>
      <vt:lpstr>Space Quantization</vt:lpstr>
      <vt:lpstr>Space Quantization</vt:lpstr>
      <vt:lpstr>Spin Polarized Protons</vt:lpstr>
      <vt:lpstr>Spin Polarized Protons</vt:lpstr>
      <vt:lpstr>Spin Polarized Protons</vt:lpstr>
      <vt:lpstr>An Advanced Polarized Proton Source</vt:lpstr>
      <vt:lpstr>Particle Beam Optics</vt:lpstr>
      <vt:lpstr>Particle Beam Optics</vt:lpstr>
      <vt:lpstr>Particle Beam Optics</vt:lpstr>
      <vt:lpstr>Depolarizing Resonances</vt:lpstr>
      <vt:lpstr>Example: COSY</vt:lpstr>
      <vt:lpstr>Example: COSY</vt:lpstr>
      <vt:lpstr>The Relativistic Heavy Ion Collider</vt:lpstr>
      <vt:lpstr>Spin Resonances in RHIC</vt:lpstr>
      <vt:lpstr>Resonance Mitigation </vt:lpstr>
      <vt:lpstr>Spin Motion through Siberian Snake</vt:lpstr>
      <vt:lpstr>RHIC Proton Polarization</vt:lpstr>
      <vt:lpstr>Spin Motion through a Spin Rotator</vt:lpstr>
      <vt:lpstr>Synchrotron Radiation</vt:lpstr>
      <vt:lpstr>Synchrotron Radiation</vt:lpstr>
      <vt:lpstr>Recap: Requirements for Polarimetry</vt:lpstr>
      <vt:lpstr>PowerPoint Presentation</vt:lpstr>
      <vt:lpstr>PowerPoint Presentation</vt:lpstr>
      <vt:lpstr>Particle Bunches</vt:lpstr>
      <vt:lpstr>Polarization Measurement</vt:lpstr>
      <vt:lpstr>The Right Frame</vt:lpstr>
      <vt:lpstr>Polarized Observables</vt:lpstr>
      <vt:lpstr>Polarized Observables</vt:lpstr>
      <vt:lpstr>Transverse Single-Spin Asymmetries</vt:lpstr>
      <vt:lpstr>Elastic p+p Scattering</vt:lpstr>
      <vt:lpstr>Elastic p+p Scattering</vt:lpstr>
      <vt:lpstr>Elastic Scattering at RHIC energies</vt:lpstr>
      <vt:lpstr>Elastic Scattering at RHIC energies</vt:lpstr>
      <vt:lpstr>An Absolute Polarimeter at RHIC</vt:lpstr>
      <vt:lpstr>An Absolute Polarimeter at RHIC</vt:lpstr>
      <vt:lpstr>Proton Recoil Measurement</vt:lpstr>
      <vt:lpstr>Proton Recoil Measurement</vt:lpstr>
      <vt:lpstr>Absolute Beam Polarization</vt:lpstr>
      <vt:lpstr>A Suite of Polarimeters</vt:lpstr>
      <vt:lpstr>Fiber Target Polarimeters</vt:lpstr>
      <vt:lpstr>Polarization Decay</vt:lpstr>
      <vt:lpstr>Polarization Decay</vt:lpstr>
      <vt:lpstr>Polarization Profile</vt:lpstr>
      <vt:lpstr>Limitations of the Measurement</vt:lpstr>
      <vt:lpstr>Fiber Targets and High Energy Beams</vt:lpstr>
      <vt:lpstr>Local Polarimetry at RHIC</vt:lpstr>
      <vt:lpstr>Potential for Future Applications</vt:lpstr>
      <vt:lpstr>From RHIC to EIC</vt:lpstr>
      <vt:lpstr>From RHIC to EIC</vt:lpstr>
      <vt:lpstr>Polarized Light Ion Beams</vt:lpstr>
      <vt:lpstr>Recap: Hadron Polarimetry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Transverse Single Spin Asymmetries in W-Boson Production</dc:title>
  <dc:creator>Oleg Eyser</dc:creator>
  <cp:lastModifiedBy>Eyser, Kjeld Oleg</cp:lastModifiedBy>
  <cp:revision>19</cp:revision>
  <dcterms:created xsi:type="dcterms:W3CDTF">2019-11-07T21:24:57Z</dcterms:created>
  <dcterms:modified xsi:type="dcterms:W3CDTF">2025-06-11T12:43:25Z</dcterms:modified>
</cp:coreProperties>
</file>