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  <p:sldMasterId id="2147483765" r:id="rId2"/>
    <p:sldMasterId id="2147483779" r:id="rId3"/>
    <p:sldMasterId id="2147483791" r:id="rId4"/>
    <p:sldMasterId id="2147483804" r:id="rId5"/>
    <p:sldMasterId id="2147483817" r:id="rId6"/>
    <p:sldMasterId id="2147483830" r:id="rId7"/>
    <p:sldMasterId id="2147483843" r:id="rId8"/>
    <p:sldMasterId id="2147483857" r:id="rId9"/>
    <p:sldMasterId id="2147483871" r:id="rId10"/>
    <p:sldMasterId id="2147483884" r:id="rId11"/>
    <p:sldMasterId id="2147483897" r:id="rId12"/>
    <p:sldMasterId id="2147483910" r:id="rId13"/>
  </p:sldMasterIdLst>
  <p:notesMasterIdLst>
    <p:notesMasterId r:id="rId112"/>
  </p:notesMasterIdLst>
  <p:sldIdLst>
    <p:sldId id="628" r:id="rId14"/>
    <p:sldId id="631" r:id="rId15"/>
    <p:sldId id="487" r:id="rId16"/>
    <p:sldId id="259" r:id="rId17"/>
    <p:sldId id="261" r:id="rId18"/>
    <p:sldId id="262" r:id="rId19"/>
    <p:sldId id="368" r:id="rId20"/>
    <p:sldId id="630" r:id="rId21"/>
    <p:sldId id="540" r:id="rId22"/>
    <p:sldId id="488" r:id="rId23"/>
    <p:sldId id="428" r:id="rId24"/>
    <p:sldId id="429" r:id="rId25"/>
    <p:sldId id="430" r:id="rId26"/>
    <p:sldId id="431" r:id="rId27"/>
    <p:sldId id="619" r:id="rId28"/>
    <p:sldId id="369" r:id="rId29"/>
    <p:sldId id="294" r:id="rId30"/>
    <p:sldId id="269" r:id="rId31"/>
    <p:sldId id="371" r:id="rId32"/>
    <p:sldId id="333" r:id="rId33"/>
    <p:sldId id="334" r:id="rId34"/>
    <p:sldId id="270" r:id="rId35"/>
    <p:sldId id="402" r:id="rId36"/>
    <p:sldId id="403" r:id="rId37"/>
    <p:sldId id="404" r:id="rId38"/>
    <p:sldId id="405" r:id="rId39"/>
    <p:sldId id="406" r:id="rId40"/>
    <p:sldId id="407" r:id="rId41"/>
    <p:sldId id="372" r:id="rId42"/>
    <p:sldId id="621" r:id="rId43"/>
    <p:sldId id="264" r:id="rId44"/>
    <p:sldId id="282" r:id="rId45"/>
    <p:sldId id="275" r:id="rId46"/>
    <p:sldId id="326" r:id="rId47"/>
    <p:sldId id="539" r:id="rId48"/>
    <p:sldId id="267" r:id="rId49"/>
    <p:sldId id="541" r:id="rId50"/>
    <p:sldId id="276" r:id="rId51"/>
    <p:sldId id="277" r:id="rId52"/>
    <p:sldId id="268" r:id="rId53"/>
    <p:sldId id="408" r:id="rId54"/>
    <p:sldId id="562" r:id="rId55"/>
    <p:sldId id="489" r:id="rId56"/>
    <p:sldId id="553" r:id="rId57"/>
    <p:sldId id="554" r:id="rId58"/>
    <p:sldId id="274" r:id="rId59"/>
    <p:sldId id="374" r:id="rId60"/>
    <p:sldId id="409" r:id="rId61"/>
    <p:sldId id="352" r:id="rId62"/>
    <p:sldId id="538" r:id="rId63"/>
    <p:sldId id="410" r:id="rId64"/>
    <p:sldId id="438" r:id="rId65"/>
    <p:sldId id="439" r:id="rId66"/>
    <p:sldId id="440" r:id="rId67"/>
    <p:sldId id="441" r:id="rId68"/>
    <p:sldId id="288" r:id="rId69"/>
    <p:sldId id="491" r:id="rId70"/>
    <p:sldId id="380" r:id="rId71"/>
    <p:sldId id="379" r:id="rId72"/>
    <p:sldId id="337" r:id="rId73"/>
    <p:sldId id="266" r:id="rId74"/>
    <p:sldId id="289" r:id="rId75"/>
    <p:sldId id="290" r:id="rId76"/>
    <p:sldId id="327" r:id="rId77"/>
    <p:sldId id="329" r:id="rId78"/>
    <p:sldId id="442" r:id="rId79"/>
    <p:sldId id="280" r:id="rId80"/>
    <p:sldId id="281" r:id="rId81"/>
    <p:sldId id="566" r:id="rId82"/>
    <p:sldId id="291" r:id="rId83"/>
    <p:sldId id="330" r:id="rId84"/>
    <p:sldId id="292" r:id="rId85"/>
    <p:sldId id="293" r:id="rId86"/>
    <p:sldId id="285" r:id="rId87"/>
    <p:sldId id="341" r:id="rId88"/>
    <p:sldId id="367" r:id="rId89"/>
    <p:sldId id="492" r:id="rId90"/>
    <p:sldId id="622" r:id="rId91"/>
    <p:sldId id="569" r:id="rId92"/>
    <p:sldId id="623" r:id="rId93"/>
    <p:sldId id="512" r:id="rId94"/>
    <p:sldId id="513" r:id="rId95"/>
    <p:sldId id="514" r:id="rId96"/>
    <p:sldId id="351" r:id="rId97"/>
    <p:sldId id="515" r:id="rId98"/>
    <p:sldId id="516" r:id="rId99"/>
    <p:sldId id="517" r:id="rId100"/>
    <p:sldId id="624" r:id="rId101"/>
    <p:sldId id="625" r:id="rId102"/>
    <p:sldId id="626" r:id="rId103"/>
    <p:sldId id="300" r:id="rId104"/>
    <p:sldId id="301" r:id="rId105"/>
    <p:sldId id="568" r:id="rId106"/>
    <p:sldId id="627" r:id="rId107"/>
    <p:sldId id="302" r:id="rId108"/>
    <p:sldId id="303" r:id="rId109"/>
    <p:sldId id="411" r:id="rId110"/>
    <p:sldId id="332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presProps" Target="presProps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4D9BD-D63F-E748-85A6-AD6AF561F801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FD95F-4DAA-2047-BF12-61457DFFB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9AAE2-8616-2649-8ED5-0C6C425F0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4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1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25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1C7DB-5537-CE4D-B7DF-426D7E76D05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008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C5483-8BD4-9544-B192-78D8A83283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272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76D91-9538-4D4D-8ADE-E978701DBF8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0083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A754-DBE1-6E43-A57D-2372F5A3D2F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239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0F1FD-4985-F342-BC40-51FE3FC912C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476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646E6-1635-1345-86C1-2BBFDCC38FF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0247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901DE-579D-A441-8AE2-4AFAF66C94A1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4435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64156-43E6-924F-9515-0C774990212E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3776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1DA6D52-182E-7A4A-8225-3375682B472F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253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625E852-6038-784B-BBE2-1B30AFEC543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14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22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936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52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236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39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383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06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28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41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97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1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BCB9374-ABA9-E745-A768-BCD82B5CA6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108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2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505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7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4955D41B-3410-3A44-A7FF-8FE4A7EAFB5D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135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C8E12-124D-3F49-8D3B-FBB4E07317F6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11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6595-5469-9C41-83C8-B9105B96CCAE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042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9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9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E973-420A-F94B-8130-8819B5C88868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72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150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910627"/>
            <a:ext cx="5157787" cy="310056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150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910627"/>
            <a:ext cx="5183188" cy="310056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647F-F4EF-344E-8B7C-D662E75A3908}" type="datetime1">
              <a:rPr lang="en-US" smtClean="0"/>
              <a:t>6/8/25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208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756D-E9AD-F14F-926B-1F2720C287C7}" type="datetime1">
              <a:rPr lang="en-US" smtClean="0"/>
              <a:t>6/8/25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080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D503-C76E-8443-B9F6-81E91837BDEC}" type="datetime1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260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D8D3-E970-BA4A-9164-AC5AD13F1A17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97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895-C4BA-6B42-9AC9-576FD441A823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48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2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AD942-04FA-8E4E-A48A-0E568462D5B1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517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E73A-E485-F643-9EF8-2723D20E37A4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77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112A-2DEE-8641-BF5A-F31A2BD3090E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298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B87EEF6-C35D-B44A-ACBF-B8B497122672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50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4608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608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608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</p:grpSp>
        <p:sp>
          <p:nvSpPr>
            <p:cNvPr id="4608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  <p:sp>
          <p:nvSpPr>
            <p:cNvPr id="4609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</p:grpSp>
      <p:sp>
        <p:nvSpPr>
          <p:cNvPr id="46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86F600-1D08-EC4F-85A6-785AB304ED64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609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09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BE0F300-4011-9E46-B88C-3ED50A04DF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417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59697-E1F9-B047-831D-F4A9E1D8C073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90353-535F-3543-910E-6F97D84AE1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005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677385-A4E6-5D41-A583-63A37A734689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DA6E34-C98C-6848-8F61-BD4E0E73DA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619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A1B52B-2DC3-604A-8E93-4BB4632771BA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89A8D2-24CE-834F-915D-D5C0383C4A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5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6A5AB0-7385-8D4E-9272-8F2B442F7075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702965-2296-854B-940A-160DAE71C7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59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A2F02F-08DE-E541-A8D5-8EE1E91A8FC7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281EEE-F33C-7947-8C77-FC36735DA1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6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EA8-087F-5543-BD6F-82FAAE47CFFE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27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4F9DCA-FC86-0A40-83EC-7455B17E9865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CA4A4B-72E7-BE4B-AD7D-F00FDE41F0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78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7D0B9-0B29-A047-B564-6656C403EB6A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13A26D-C33C-1347-9779-A95B7FC015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088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9B4B46-DEBE-7A4D-94EA-E135E5F863ED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9520A8-98E3-4A4A-BD48-353222DABE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61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5D214D-A593-B549-8EEE-F0BBC6D2F3EA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601FE-830E-B246-A90D-BAA4D4BA3A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560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28F2D-5AD6-E34C-A2BF-C9FEFEB4EB90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4503EE-CA9A-0148-86AC-6215CD4C408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70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B13FBE-0B2E-1442-8FF8-FDA0DD269047}" type="datetime1">
              <a:rPr lang="en-US" smtClean="0">
                <a:solidFill>
                  <a:srgbClr val="FFFFFF"/>
                </a:solidFill>
              </a:rPr>
              <a:pPr/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BCB9374-ABA9-E745-A768-BCD82B5CA6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53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3CD3-52EB-4792-A9D9-987CD0351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1324"/>
            <a:ext cx="11306175" cy="2485349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7AA7E-2193-4D1B-A896-BA7E30649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070799"/>
            <a:ext cx="11306175" cy="244575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4000"/>
              </a:lnSpc>
              <a:buNone/>
              <a:defRPr sz="4600">
                <a:solidFill>
                  <a:schemeClr val="tx2">
                    <a:alpha val="56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14B1-115B-40A3-9D71-3DE33E9D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fld id="{8994394A-E95D-49DE-8614-F37E1FCF0AC3}" type="datetime2">
              <a:rPr lang="en-US" smtClean="0"/>
              <a:pPr/>
              <a:t>Sunday, June 8,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9B78-0E13-48BD-A3A2-B7E3C609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84B9-0F7E-4817-BA9A-C4368475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6D940-CD1A-46A6-8495-AD6F6CF8B13C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6294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696C-4B86-4CA0-A733-55338D7B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28839"/>
            <a:ext cx="10406063" cy="1263423"/>
          </a:xfrm>
        </p:spPr>
        <p:txBody>
          <a:bodyPr wrap="square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B26C1-D742-4B12-B5E3-153A24D0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2060575"/>
            <a:ext cx="10406063" cy="4356100"/>
          </a:xfrm>
        </p:spPr>
        <p:txBody>
          <a:bodyPr lIns="0" tIns="0" rIns="0" bIns="0">
            <a:noAutofit/>
          </a:bodyPr>
          <a:lstStyle>
            <a:lvl1pPr marL="360000" indent="-360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2000">
                <a:solidFill>
                  <a:schemeClr val="tx2">
                    <a:alpha val="77000"/>
                  </a:schemeClr>
                </a:solidFill>
              </a:defRPr>
            </a:lvl1pPr>
            <a:lvl2pPr marL="720000" indent="-360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2000">
                <a:solidFill>
                  <a:schemeClr val="tx2">
                    <a:alpha val="77000"/>
                  </a:schemeClr>
                </a:solidFill>
              </a:defRPr>
            </a:lvl2pPr>
            <a:lvl3pPr marL="108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3pPr>
            <a:lvl4pPr marL="144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4pPr>
            <a:lvl5pPr marL="180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6243987-D9E3-40C9-94D4-B3CCFE71A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58D82CC3-100B-41FC-9DB0-99A6D4849F72}" type="datetime2">
              <a:rPr lang="en-US" smtClean="0"/>
              <a:pPr/>
              <a:t>Sunday, June 8, 2025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F37532-63DB-40A9-90C9-9B3BB694D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07CCEE-A736-4DEE-982A-45CDF794F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386491-6F13-4235-A32F-9F6D67F13D05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70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4A12-D27E-4943-9C01-3BAB8E6F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5429"/>
            <a:ext cx="11269661" cy="33173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C9FB4-A15D-4A4C-9518-2A54AAF12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832563"/>
            <a:ext cx="11269661" cy="1527175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>
                    <a:alpha val="56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F31430D-78C1-413D-9D0E-77949132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8FDCC-AC46-4D9F-98DC-C163BFA43704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437B06F-6E01-48C4-A79E-B8559775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C4C198-D899-4BDA-877C-D8A3CAD3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955689-FF51-4F45-9ABB-35CEF1E96A0C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869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6EFA-DCD1-439C-848B-9465217A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327600"/>
            <a:ext cx="11269660" cy="1141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0590-915B-4BD8-8660-C5BE9D175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4" y="1825625"/>
            <a:ext cx="5400675" cy="369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B82F1-F0AC-48D5-9F1C-5141E4C17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99" y="1825625"/>
            <a:ext cx="5400675" cy="369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1D4ED8D-AAB0-42B0-91B5-93260AC1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832F11-C374-493A-BB7E-11B09A67FAD0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C7CAD99-5F8F-43D0-83F2-E1F53021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A52DE47-9FB8-4EF9-B8CE-36891260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C5E49A-E440-42D6-8B0F-D4B5BAD8CAB8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55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C729-2CB8-124D-A9BD-1A48343CEDDB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225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82FF-2A32-49DE-8CD8-110B8656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9" y="327598"/>
            <a:ext cx="11269775" cy="1363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8169D-3731-4C94-88AE-B0A6F9E0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797" y="1790700"/>
            <a:ext cx="5437187" cy="615950"/>
          </a:xfrm>
        </p:spPr>
        <p:txBody>
          <a:bodyPr anchor="b">
            <a:normAutofit/>
          </a:bodyPr>
          <a:lstStyle>
            <a:lvl1pPr marL="0" indent="0">
              <a:buNone/>
              <a:defRPr sz="12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F9D0F-6C05-441B-9D94-466C7959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7" y="2505075"/>
            <a:ext cx="5437187" cy="3011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0129-65EC-4BFC-B51F-3F2174644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1786" y="1790700"/>
            <a:ext cx="5437187" cy="615950"/>
          </a:xfrm>
        </p:spPr>
        <p:txBody>
          <a:bodyPr anchor="b">
            <a:normAutofit/>
          </a:bodyPr>
          <a:lstStyle>
            <a:lvl1pPr marL="0" indent="0">
              <a:buNone/>
              <a:defRPr sz="12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AB39-390C-4C6E-90BC-E2A254865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1786" y="2505075"/>
            <a:ext cx="5437187" cy="3011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E94383-11E6-486C-8325-BE8B447A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36546C-EE55-422E-9D57-50E6C4234F80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F62069A-7C14-42BA-A1F2-AE00A6BC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2246C7-481F-434A-A687-C6734C2F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0E56EE-505D-4420-971C-982EA4EF0564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419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FFBA-B7FA-43C2-A543-187E29A6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B4886C6-7F2A-4A13-85F1-EFDA370C5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83685C8A-A1A1-423D-82D7-1ACC187CCA77}" type="datetime2">
              <a:rPr lang="en-US" smtClean="0"/>
              <a:pPr/>
              <a:t>Sunday, June 8, 2025</a:t>
            </a:fld>
            <a:endParaRPr lang="en-US" dirty="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9FAAFC2-F91B-4189-A9FA-0696BF84D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B673D0-3765-46AD-B094-DDF79E463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31187-FB8B-4DDF-A5A9-69AB1359F0E9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7168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09A0147-2421-4881-958A-681569CD7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325DF798-D264-4BC9-8824-70A25106E4C6}" type="datetime2">
              <a:rPr lang="en-US" smtClean="0"/>
              <a:pPr/>
              <a:t>Sunday, June 8, 2025</a:t>
            </a:fld>
            <a:endParaRPr lang="en-US" dirty="0">
              <a:latin typeface="+mn-lt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4BF4BE-E699-4D5B-AD90-3918DA32E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49F009-8335-40E3-B8F6-E0C944D9F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AA0935-460F-4638-9E37-D59F2DEC0AC4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095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A843-22A2-45CD-8189-8D0947C0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383270"/>
            <a:ext cx="3457573" cy="1373076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AB4C-B3C9-4E63-8A1B-082C0F49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349369"/>
            <a:ext cx="7345362" cy="5167187"/>
          </a:xfrm>
        </p:spPr>
        <p:txBody>
          <a:bodyPr/>
          <a:lstStyle>
            <a:lvl1pPr>
              <a:lnSpc>
                <a:spcPct val="112000"/>
              </a:lnSpc>
              <a:defRPr sz="3200">
                <a:solidFill>
                  <a:schemeClr val="tx2">
                    <a:alpha val="77000"/>
                  </a:schemeClr>
                </a:solidFill>
              </a:defRPr>
            </a:lvl1pPr>
            <a:lvl2pPr>
              <a:lnSpc>
                <a:spcPct val="112000"/>
              </a:lnSpc>
              <a:defRPr sz="3200">
                <a:solidFill>
                  <a:schemeClr val="tx2">
                    <a:alpha val="77000"/>
                  </a:schemeClr>
                </a:solidFill>
              </a:defRPr>
            </a:lvl2pPr>
            <a:lvl3pPr>
              <a:lnSpc>
                <a:spcPct val="120000"/>
              </a:lnSpc>
              <a:defRPr sz="2000">
                <a:solidFill>
                  <a:schemeClr val="tx2">
                    <a:alpha val="77000"/>
                  </a:schemeClr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2">
                    <a:alpha val="77000"/>
                  </a:schemeClr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chemeClr val="tx2">
                    <a:alpha val="77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DF08E-8814-4AB5-9EEC-0052256A7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5" y="2264229"/>
            <a:ext cx="3457573" cy="31713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5940B35-2B52-4835-9F7F-6AB86A12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ACAD25-C1CF-4F11-8692-066E6505443C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BAE5D7E-7CFE-48B9-836B-640E4E88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07FA91D-E0EF-4D4B-9E56-5E003304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03507D-4779-4D32-85CB-0A8040B6E552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748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69B5-6EAD-4108-B9E2-9CABAB9D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8" y="441324"/>
            <a:ext cx="3932237" cy="952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5599E-B10D-4308-A5CB-CC7D487B4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8488" y="441324"/>
            <a:ext cx="6078083" cy="5508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34C18-5042-469D-BCF7-26AD9FDC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5088" y="1778000"/>
            <a:ext cx="3932237" cy="417195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FB01925-1670-4C63-8B44-2B14B7BE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935887" y="1377212"/>
            <a:ext cx="27717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688A1C-01B8-42B6-BBF1-2BCF5E311248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CE1A673-960F-4A50-AE54-70AE0DA3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10475" y="4239475"/>
            <a:ext cx="2520950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DEF9E6C-740A-4B36-BA9F-32AF986E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49950"/>
            <a:ext cx="900000" cy="900000"/>
          </a:xfrm>
          <a:prstGeom prst="rect">
            <a:avLst/>
          </a:prstGeom>
        </p:spPr>
        <p:txBody>
          <a:bodyPr lIns="72000" rIns="72000">
            <a:normAutofit/>
          </a:bodyPr>
          <a:lstStyle>
            <a:lvl1pPr algn="ctr">
              <a:defRPr sz="3600" b="0">
                <a:ln w="6350">
                  <a:solidFill>
                    <a:schemeClr val="tx2"/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31C920-29CA-4744-9814-A4FCF4554907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4600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8E95E-B3FC-4D66-AAC3-CE9FD633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0FFAF-EB02-4979-83B6-66AD14845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B40A8D-7F5B-455D-B9AC-EAFE05F87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D51179E-60E8-4F2A-A3F9-6F3CE2ABCAF9}" type="datetime2">
              <a:rPr lang="en-US" smtClean="0"/>
              <a:pPr/>
              <a:t>Sunday, June 8, 2025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5360FA1-A0D1-4CA7-BAC8-9C20FBB5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494D40-34C6-48DD-A14E-8065BE4F3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9D7C2D-6B7C-4FBF-9665-A9282DF48F83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2362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1495EC-612C-4307-A7A6-017829B8C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2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33132-1A8F-43A9-9321-6FCF01B0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21270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F2CA1B-9192-487B-96D3-6D389608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32B061-4DDF-403A-A7DB-3B6FD0BE9165}" type="datetime2">
              <a:rPr lang="en-US" smtClean="0"/>
              <a:t>Sunday, June 8, 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1C9EA4-CA0A-4396-B4AF-4523CD1B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DDF132-C1DB-4EE0-85DA-1FFAC283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ECED4D-938A-4085-B475-DD4ED90A181B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210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D29-BC6A-5540-BFD9-1D1C8308FF8F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35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2329-D566-C249-B05C-4180150BC062}" type="datetime1">
              <a:rPr lang="en-US" smtClean="0"/>
              <a:t>6/8/25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AB0-C7AD-7042-8190-895AED224FA3}" type="datetime1">
              <a:rPr lang="en-US" smtClean="0"/>
              <a:t>6/8/25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4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FFFA-D64F-B645-9755-EF2554B59600}" type="datetime1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1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FB08-F153-B34A-A658-CA14A6971731}" type="datetime1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6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1566-81D3-0943-A838-B179572CBF78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1387-AC3D-7146-85AF-A3918488BFEA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8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8299-55C6-8D45-B41D-E1D27F7DBA5C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89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EF09-9F27-E440-95A5-4B4C68FAE491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04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512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C2F3CB-4D1F-AD44-9DCF-36238DF88E73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4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F113F-27C1-1041-8729-C5B6C59D9F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77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2769A-A286-2B49-BA93-2EF29A39EC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38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6CED7-D223-6745-82A5-877327C1BF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8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84853-BDF5-5C45-B0D2-8FD07DD364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3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4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E7280-A483-B74F-BB97-D567ECA5C2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6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41CFF-34E6-5342-B690-753D0D8C6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26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68DE4-C547-D949-90EC-EF6019A848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12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B9A89-EC41-CC40-AD8E-20B146C6A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43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7460F-7808-2549-AFE0-5D02739954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0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099C9-9FA1-3C47-BFB6-82E8C115A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74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251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81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516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1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8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16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416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21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423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807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029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889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1DA6D52-182E-7A4A-8225-3375682B472F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772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-4296833" y="304800"/>
            <a:ext cx="15879233" cy="4724400"/>
            <a:chOff x="-2030" y="192"/>
            <a:chExt cx="7502" cy="2976"/>
          </a:xfrm>
        </p:grpSpPr>
        <p:sp>
          <p:nvSpPr>
            <p:cNvPr id="199683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6666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199684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2083 -32000"/>
                <a:gd name="T13" fmla="*/ T12 w 64000"/>
                <a:gd name="T14" fmla="+- 0 -29632 -32000"/>
                <a:gd name="T15" fmla="*/ -29632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2083 -32000"/>
                <a:gd name="T21" fmla="*/ T20 w 64000"/>
                <a:gd name="T22" fmla="+- 0 29631 -32000"/>
                <a:gd name="T23" fmla="*/ 29631 h 64000"/>
                <a:gd name="T24" fmla="+- 0 12083 -32000"/>
                <a:gd name="T25" fmla="*/ T24 w 64000"/>
                <a:gd name="T26" fmla="+- 0 29631 -32000"/>
                <a:gd name="T27" fmla="*/ 29631 h 64000"/>
                <a:gd name="T28" fmla="+- 0 12082 -32000"/>
                <a:gd name="T29" fmla="*/ T28 w 64000"/>
                <a:gd name="T30" fmla="+- 0 29631 -32000"/>
                <a:gd name="T31" fmla="*/ 29631 h 64000"/>
                <a:gd name="T32" fmla="+- 0 12083 -32000"/>
                <a:gd name="T33" fmla="*/ T32 w 64000"/>
                <a:gd name="T34" fmla="+- 0 29632 -32000"/>
                <a:gd name="T35" fmla="*/ 29632 h 64000"/>
                <a:gd name="T36" fmla="+- 0 12083 -32000"/>
                <a:gd name="T37" fmla="*/ T36 w 64000"/>
                <a:gd name="T38" fmla="+- 0 -29632 -32000"/>
                <a:gd name="T39" fmla="*/ -29632 h 64000"/>
                <a:gd name="T40" fmla="+- 0 12082 -32000"/>
                <a:gd name="T41" fmla="*/ T40 w 64000"/>
                <a:gd name="T42" fmla="+- 0 -29632 -32000"/>
                <a:gd name="T43" fmla="*/ -29632 h 64000"/>
                <a:gd name="T44" fmla="+- 0 12083 -32000"/>
                <a:gd name="T45" fmla="*/ T44 w 64000"/>
                <a:gd name="T46" fmla="+- 0 -29632 -32000"/>
                <a:gd name="T47" fmla="*/ -29632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9685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994 -32000"/>
                <a:gd name="T13" fmla="*/ T12 w 64000"/>
                <a:gd name="T14" fmla="+- 0 -25754 -32000"/>
                <a:gd name="T15" fmla="*/ -257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994 -32000"/>
                <a:gd name="T21" fmla="*/ T20 w 64000"/>
                <a:gd name="T22" fmla="+- 0 25753 -32000"/>
                <a:gd name="T23" fmla="*/ 25753 h 64000"/>
                <a:gd name="T24" fmla="+- 0 18994 -32000"/>
                <a:gd name="T25" fmla="*/ T24 w 64000"/>
                <a:gd name="T26" fmla="+- 0 25753 -32000"/>
                <a:gd name="T27" fmla="*/ 25753 h 64000"/>
                <a:gd name="T28" fmla="+- 0 18993 -32000"/>
                <a:gd name="T29" fmla="*/ T28 w 64000"/>
                <a:gd name="T30" fmla="+- 0 25753 -32000"/>
                <a:gd name="T31" fmla="*/ 25753 h 64000"/>
                <a:gd name="T32" fmla="+- 0 18994 -32000"/>
                <a:gd name="T33" fmla="*/ T32 w 64000"/>
                <a:gd name="T34" fmla="+- 0 25754 -32000"/>
                <a:gd name="T35" fmla="*/ 25754 h 64000"/>
                <a:gd name="T36" fmla="+- 0 18994 -32000"/>
                <a:gd name="T37" fmla="*/ T36 w 64000"/>
                <a:gd name="T38" fmla="+- 0 -25754 -32000"/>
                <a:gd name="T39" fmla="*/ -25754 h 64000"/>
                <a:gd name="T40" fmla="+- 0 18993 -32000"/>
                <a:gd name="T41" fmla="*/ T40 w 64000"/>
                <a:gd name="T42" fmla="+- 0 -25754 -32000"/>
                <a:gd name="T43" fmla="*/ -25754 h 64000"/>
                <a:gd name="T44" fmla="+- 0 18994 -32000"/>
                <a:gd name="T45" fmla="*/ T44 w 64000"/>
                <a:gd name="T46" fmla="+- 0 -25754 -32000"/>
                <a:gd name="T47" fmla="*/ -257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996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924051" y="985839"/>
            <a:ext cx="9652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24051" y="3427413"/>
            <a:ext cx="96520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99688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9689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9690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B98A4B-E09B-5C42-9C08-C83EC2B78E35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77086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FE620-FEFD-604C-8463-8470D601C3BC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062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86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6BB7A-FDC6-B542-8E80-F8E3800D7FCC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1899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FC03-4CB1-5147-8FB9-10508CAC534B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8858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627AA-4682-1C4D-B824-E3066B454723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0899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439A0-2343-5E4D-A67B-DC1C00F3D678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85251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66301-17FE-774B-AE19-52C11C41A443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036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81E26-B708-0746-9C78-6A359615819E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37377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AF047-A734-8F4D-AC0B-072419E8FF2A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6454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26D03-B7E4-824D-9977-3D7898748DF7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97765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4" y="301625"/>
            <a:ext cx="2436283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6684" y="301625"/>
            <a:ext cx="7112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6E992-9D7E-7A4B-8798-78F170CEDCEA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3820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81DD63A-90B2-7E46-8D0E-38E194000064}" type="slidenum">
              <a:rPr lang="en-US">
                <a:solidFill>
                  <a:srgbClr val="000000"/>
                </a:solidFill>
                <a:latin typeface="Verdana"/>
              </a:rPr>
              <a:pPr/>
              <a:t>‹#›</a:t>
            </a:fld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246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50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63DD-5529-004D-B108-6B8424E24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98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FF70-7D1A-CB4A-8543-9C86B039C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78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52F43-3448-034E-9256-9283AD4599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53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0F906-AE39-4B4F-8477-86C008070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72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1474-CFFE-054D-A9A3-969209A61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59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5AD3-0462-A642-A5E2-4102B8B81F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88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5F0A-2100-5D43-AA04-7B239F62F7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88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F5E1-5EB6-644C-9092-5EE3B358C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88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0DA6-8AF4-0A42-B04F-6038107A3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75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949F7-E16C-5744-83B2-B03F4FFE30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5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66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080E-62F4-B04E-A1BC-5972B2EF0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64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8BDE014-2C85-5F42-A418-B4474403F0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95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4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74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5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74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53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1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72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0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718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74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1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27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BCB9374-ABA9-E745-A768-BCD82B5CA6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269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1127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127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127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27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27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127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127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128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8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8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8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8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28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28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128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28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F0780FB-8155-A34F-998B-22CEE35CAD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177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A11E6-694E-554C-872B-A5261381F1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77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DB24D-DAD0-014F-B686-5C33B4A54A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6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69EA7-D168-8A40-A13F-C2B7437DA8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369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B5BB2-3163-4F41-8531-396225B8A9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55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2E43F-F126-ED4C-A488-B5D40F2BE6B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0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587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97B27-4ADD-5444-AFEB-9666080346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26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1FC72-0942-FB4B-81B6-3B8D470A61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22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F006D-4D48-9C44-B114-7418B41A5AD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72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847D1-575F-3C4D-9756-8D823D95EDF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41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F7BC-621C-D84C-B38C-2D83632DA78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08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4FB6A45-C9F3-8A48-8336-9B6BC07607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09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55FAA50-54AA-F94C-BB6E-B429DFA743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78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222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2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2229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5223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grpSp>
          <p:nvGrpSpPr>
            <p:cNvPr id="5223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223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223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223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223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223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5223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5224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4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4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4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4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224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224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4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4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24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3701914-1748-8D42-8942-CE28D7A44E9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25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4939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25040-7A40-0C44-9464-6B1D96A8CC8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3780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C3CA8-FFAF-0143-86F0-6433761BF72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83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7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3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2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113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1A7D7EB-E334-D344-B3AC-505C5E4B3936}" type="datetime1">
              <a:rPr lang="en-US" smtClean="0"/>
              <a:t>6/8/25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2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113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8" y="3246436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cap="all" spc="113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CAF601BF-90BA-0B41-8E03-97B9FB6B5E02}" type="datetime1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6/8/25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2DDFB34E-E78D-A546-982F-D98BE43C31A4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4506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0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  <p:sp>
            <p:nvSpPr>
              <p:cNvPr id="450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</a:endParaRPr>
              </a:p>
            </p:txBody>
          </p:sp>
        </p:grpSp>
        <p:sp>
          <p:nvSpPr>
            <p:cNvPr id="450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</a:endParaRPr>
            </a:p>
          </p:txBody>
        </p:sp>
      </p:grpSp>
      <p:sp>
        <p:nvSpPr>
          <p:cNvPr id="450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9097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86052-6759-46BD-9531-D65FD955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800" y="327600"/>
            <a:ext cx="10407600" cy="1141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C3A5-7533-48B0-9C15-F01656766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2800" y="2059199"/>
            <a:ext cx="10407600" cy="435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5256E-21FA-473A-8EAF-34CE9AD3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C03BBDD-218C-4B2A-98A0-F5F369754705}" type="datetime2">
              <a:rPr lang="en-US" smtClean="0"/>
              <a:pPr/>
              <a:t>Sunday, June 8, 2025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A99857-D06D-4AFF-8777-07EF0A15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72703B-0DDF-46CE-AC34-62335799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702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20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1pPr>
      <a:lvl2pPr marL="720000" indent="-360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20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2pPr>
      <a:lvl3pPr marL="11430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3pPr>
      <a:lvl4pPr marL="16002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4pPr>
      <a:lvl5pPr marL="20574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3A2A-D8F0-A74C-B2A5-150AE3C6548C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477902EE-8518-C04F-8EAB-1DA2337020DE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5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FF54-4C5F-9C48-884B-63DFBD65DF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76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/>
          <p:cNvGrpSpPr>
            <a:grpSpLocks/>
          </p:cNvGrpSpPr>
          <p:nvPr/>
        </p:nvGrpSpPr>
        <p:grpSpPr bwMode="auto">
          <a:xfrm>
            <a:off x="-4318000" y="0"/>
            <a:ext cx="15900400" cy="3810000"/>
            <a:chOff x="-2040" y="0"/>
            <a:chExt cx="7512" cy="2400"/>
          </a:xfrm>
        </p:grpSpPr>
        <p:sp>
          <p:nvSpPr>
            <p:cNvPr id="198659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296 -32000"/>
                <a:gd name="T13" fmla="*/ T12 w 64000"/>
                <a:gd name="T14" fmla="+- 0 -26254 -32000"/>
                <a:gd name="T15" fmla="*/ -26254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296 -32000"/>
                <a:gd name="T21" fmla="*/ T20 w 64000"/>
                <a:gd name="T22" fmla="+- 0 26253 -32000"/>
                <a:gd name="T23" fmla="*/ 26253 h 64000"/>
                <a:gd name="T24" fmla="+- 0 18296 -32000"/>
                <a:gd name="T25" fmla="*/ T24 w 64000"/>
                <a:gd name="T26" fmla="+- 0 26253 -32000"/>
                <a:gd name="T27" fmla="*/ 26253 h 64000"/>
                <a:gd name="T28" fmla="+- 0 18295 -32000"/>
                <a:gd name="T29" fmla="*/ T28 w 64000"/>
                <a:gd name="T30" fmla="+- 0 26253 -32000"/>
                <a:gd name="T31" fmla="*/ 26253 h 64000"/>
                <a:gd name="T32" fmla="+- 0 18296 -32000"/>
                <a:gd name="T33" fmla="*/ T32 w 64000"/>
                <a:gd name="T34" fmla="+- 0 26254 -32000"/>
                <a:gd name="T35" fmla="*/ 26254 h 64000"/>
                <a:gd name="T36" fmla="+- 0 18296 -32000"/>
                <a:gd name="T37" fmla="*/ T36 w 64000"/>
                <a:gd name="T38" fmla="+- 0 -26254 -32000"/>
                <a:gd name="T39" fmla="*/ -26254 h 64000"/>
                <a:gd name="T40" fmla="+- 0 18295 -32000"/>
                <a:gd name="T41" fmla="*/ T40 w 64000"/>
                <a:gd name="T42" fmla="+- 0 -26254 -32000"/>
                <a:gd name="T43" fmla="*/ -26254 h 64000"/>
                <a:gd name="T44" fmla="+- 0 18296 -32000"/>
                <a:gd name="T45" fmla="*/ T44 w 64000"/>
                <a:gd name="T46" fmla="+- 0 -26254 -32000"/>
                <a:gd name="T47" fmla="*/ -26254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8660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18077 -32000"/>
                <a:gd name="T13" fmla="*/ T12 w 64000"/>
                <a:gd name="T14" fmla="+- 0 -26405 -32000"/>
                <a:gd name="T15" fmla="*/ -26405 h 64000"/>
                <a:gd name="T16" fmla="+- 0 32000 -32000"/>
                <a:gd name="T17" fmla="*/ T16 w 64000"/>
                <a:gd name="T18" fmla="+- 0 0 -32000"/>
                <a:gd name="T19" fmla="*/ 0 h 64000"/>
                <a:gd name="T20" fmla="+- 0 18077 -32000"/>
                <a:gd name="T21" fmla="*/ T20 w 64000"/>
                <a:gd name="T22" fmla="+- 0 26404 -32000"/>
                <a:gd name="T23" fmla="*/ 26404 h 64000"/>
                <a:gd name="T24" fmla="+- 0 18077 -32000"/>
                <a:gd name="T25" fmla="*/ T24 w 64000"/>
                <a:gd name="T26" fmla="+- 0 26404 -32000"/>
                <a:gd name="T27" fmla="*/ 26404 h 64000"/>
                <a:gd name="T28" fmla="+- 0 18076 -32000"/>
                <a:gd name="T29" fmla="*/ T28 w 64000"/>
                <a:gd name="T30" fmla="+- 0 26404 -32000"/>
                <a:gd name="T31" fmla="*/ 26404 h 64000"/>
                <a:gd name="T32" fmla="+- 0 18077 -32000"/>
                <a:gd name="T33" fmla="*/ T32 w 64000"/>
                <a:gd name="T34" fmla="+- 0 26405 -32000"/>
                <a:gd name="T35" fmla="*/ 26405 h 64000"/>
                <a:gd name="T36" fmla="+- 0 18077 -32000"/>
                <a:gd name="T37" fmla="*/ T36 w 64000"/>
                <a:gd name="T38" fmla="+- 0 -26405 -32000"/>
                <a:gd name="T39" fmla="*/ -26405 h 64000"/>
                <a:gd name="T40" fmla="+- 0 18076 -32000"/>
                <a:gd name="T41" fmla="*/ T40 w 64000"/>
                <a:gd name="T42" fmla="+- 0 -26405 -32000"/>
                <a:gd name="T43" fmla="*/ -26405 h 64000"/>
                <a:gd name="T44" fmla="+- 0 18077 -32000"/>
                <a:gd name="T45" fmla="*/ T44 w 64000"/>
                <a:gd name="T46" fmla="+- 0 -26405 -32000"/>
                <a:gd name="T47" fmla="*/ -26405 h 64000"/>
                <a:gd name="T48" fmla="+- 0 G27 -32000"/>
                <a:gd name="T49" fmla="*/ T48 w 64000"/>
                <a:gd name="T50" fmla="+- 0 G11 -32000"/>
                <a:gd name="T51" fmla="*/ G11 h 64000"/>
                <a:gd name="T52" fmla="+- 0 G25 -32000"/>
                <a:gd name="T53" fmla="*/ T52 w 64000"/>
                <a:gd name="T54" fmla="+- 0 G14 -32000"/>
                <a:gd name="T55" fmla="*/ G14 h 64000"/>
              </a:gdLst>
              <a:ahLst/>
              <a:cxnLst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T49" t="T51" r="T53" b="T55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8661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6666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1986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6684" y="301625"/>
            <a:ext cx="9751483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6684" y="1827213"/>
            <a:ext cx="9751483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8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86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585A77E1-BE5F-6E48-8A78-965162D8A9CE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7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¡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19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¡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63061E-6EA8-D847-AB5F-CA99322D1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C4AE-A32E-3345-A750-CBF22029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3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245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0246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1024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24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24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5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25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25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5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5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6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66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6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F7D6C-47BF-1846-B124-384505F8519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34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120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0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1205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grpSp>
        <p:nvGrpSpPr>
          <p:cNvPr id="51206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5120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grpSp>
          <p:nvGrpSpPr>
            <p:cNvPr id="5120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20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1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1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1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5121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FFCC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5121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51215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5121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1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1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1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2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122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2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2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2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F64FD523-6112-1A46-B946-941A8989B4E6}" type="slidenum">
              <a:rPr 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349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w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1.wmf"/><Relationship Id="rId7" Type="http://schemas.openxmlformats.org/officeDocument/2006/relationships/image" Target="../media/image53.emf"/><Relationship Id="rId2" Type="http://schemas.openxmlformats.org/officeDocument/2006/relationships/slide" Target="slide2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emf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emf"/><Relationship Id="rId5" Type="http://schemas.openxmlformats.org/officeDocument/2006/relationships/image" Target="../media/image61.emf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emf"/><Relationship Id="rId5" Type="http://schemas.openxmlformats.org/officeDocument/2006/relationships/image" Target="../media/image61.emf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54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0.emf"/><Relationship Id="rId4" Type="http://schemas.openxmlformats.org/officeDocument/2006/relationships/image" Target="../media/image5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5.emf"/><Relationship Id="rId4" Type="http://schemas.openxmlformats.org/officeDocument/2006/relationships/image" Target="../media/image8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wmf"/><Relationship Id="rId7" Type="http://schemas.openxmlformats.org/officeDocument/2006/relationships/image" Target="../media/image96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9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wmf"/><Relationship Id="rId7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0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35.emf"/><Relationship Id="rId7" Type="http://schemas.openxmlformats.org/officeDocument/2006/relationships/image" Target="../media/image96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4.wmf"/><Relationship Id="rId5" Type="http://schemas.openxmlformats.org/officeDocument/2006/relationships/image" Target="../media/image51.wmf"/><Relationship Id="rId4" Type="http://schemas.openxmlformats.org/officeDocument/2006/relationships/slide" Target="slide23.xml"/><Relationship Id="rId9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1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6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39.jpg"/><Relationship Id="rId7" Type="http://schemas.openxmlformats.org/officeDocument/2006/relationships/image" Target="../media/image143.emf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42.emf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slide" Target="slide74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4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wmf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52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1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10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5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78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6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7.emf"/><Relationship Id="rId5" Type="http://schemas.openxmlformats.org/officeDocument/2006/relationships/image" Target="../media/image186.emf"/><Relationship Id="rId4" Type="http://schemas.openxmlformats.org/officeDocument/2006/relationships/image" Target="../media/image183.e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4DFCF-812D-4D4D-AF17-87CF2409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7497C9-43E6-4E9B-BE72-57BEC1EB3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2115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B6080-4958-A165-D61D-03147BA2F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800" y="299811"/>
            <a:ext cx="6326373" cy="4056282"/>
          </a:xfrm>
        </p:spPr>
        <p:txBody>
          <a:bodyPr anchor="t">
            <a:normAutofit/>
          </a:bodyPr>
          <a:lstStyle/>
          <a:p>
            <a:pPr algn="ctr"/>
            <a:br>
              <a:rPr lang="en-US" sz="6000" dirty="0">
                <a:solidFill>
                  <a:schemeClr val="bg2"/>
                </a:solidFill>
              </a:rPr>
            </a:br>
            <a:r>
              <a:rPr lang="en-US" sz="6000" dirty="0">
                <a:solidFill>
                  <a:schemeClr val="bg2"/>
                </a:solidFill>
              </a:rPr>
              <a:t>QCD at Small </a:t>
            </a:r>
            <a:r>
              <a:rPr lang="en-US" sz="6000" i="1" dirty="0">
                <a:solidFill>
                  <a:schemeClr val="bg2"/>
                </a:solidFill>
              </a:rPr>
              <a:t>x</a:t>
            </a:r>
            <a:r>
              <a:rPr lang="en-US" sz="6000" dirty="0">
                <a:solidFill>
                  <a:schemeClr val="bg2"/>
                </a:solidFill>
              </a:rPr>
              <a:t> and Saturation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90351-A666-1763-13C5-19A39617A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026" y="5265738"/>
            <a:ext cx="6326139" cy="1150935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alpha val="56000"/>
                  </a:schemeClr>
                </a:solidFill>
              </a:rPr>
              <a:t>Yuri Kovchegov</a:t>
            </a:r>
          </a:p>
          <a:p>
            <a:pPr algn="ctr"/>
            <a:r>
              <a:rPr lang="en-US" sz="2000" dirty="0">
                <a:solidFill>
                  <a:schemeClr val="bg1">
                    <a:alpha val="56000"/>
                  </a:schemeClr>
                </a:solidFill>
              </a:rPr>
              <a:t>The Ohio State University</a:t>
            </a:r>
          </a:p>
          <a:p>
            <a:endParaRPr lang="en-US" sz="2000" dirty="0">
              <a:solidFill>
                <a:schemeClr val="bg2">
                  <a:alpha val="56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E17F91-3488-4CC0-9982-10628CE7C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3D505A-162D-0E8E-E40E-223FA927A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4" r="2998"/>
          <a:stretch/>
        </p:blipFill>
        <p:spPr>
          <a:xfrm>
            <a:off x="8112126" y="1"/>
            <a:ext cx="4079875" cy="6857999"/>
          </a:xfrm>
          <a:custGeom>
            <a:avLst/>
            <a:gdLst/>
            <a:ahLst/>
            <a:cxnLst/>
            <a:rect l="l" t="t" r="r" b="b"/>
            <a:pathLst>
              <a:path w="4079875" h="6857999">
                <a:moveTo>
                  <a:pt x="0" y="0"/>
                </a:moveTo>
                <a:lnTo>
                  <a:pt x="4079875" y="0"/>
                </a:lnTo>
                <a:lnTo>
                  <a:pt x="407987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2F437-7F0A-4554-926F-1A120533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2125" y="0"/>
            <a:ext cx="0" cy="685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B27267-7484-4214-A265-76336B01B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9999" y="4797425"/>
            <a:ext cx="7212126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68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15" name="Text Box 23"/>
          <p:cNvSpPr txBox="1">
            <a:spLocks noChangeArrowheads="1"/>
          </p:cNvSpPr>
          <p:nvPr/>
        </p:nvSpPr>
        <p:spPr bwMode="auto">
          <a:xfrm>
            <a:off x="1981201" y="4267200"/>
            <a:ext cx="6061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Char char="Ø"/>
              <a:defRPr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Photon carries 4-momentum       , its </a:t>
            </a:r>
            <a:r>
              <a:rPr lang="en-US" sz="2000" dirty="0" err="1">
                <a:solidFill>
                  <a:srgbClr val="5F5F5F"/>
                </a:solidFill>
                <a:latin typeface="Arial" charset="0"/>
                <a:ea typeface="ＭＳ Ｐゴシック" charset="0"/>
              </a:rPr>
              <a:t>virtuality</a:t>
            </a: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is   </a:t>
            </a:r>
          </a:p>
        </p:txBody>
      </p:sp>
      <p:graphicFrame>
        <p:nvGraphicFramePr>
          <p:cNvPr id="264216" name="Object 24"/>
          <p:cNvGraphicFramePr>
            <a:graphicFrameLocks noChangeAspect="1"/>
          </p:cNvGraphicFramePr>
          <p:nvPr/>
        </p:nvGraphicFramePr>
        <p:xfrm>
          <a:off x="5611469" y="4194479"/>
          <a:ext cx="395740" cy="527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480" imgH="241200" progId="Equation.3">
                  <p:embed/>
                </p:oleObj>
              </mc:Choice>
              <mc:Fallback>
                <p:oleObj name="Equation" r:id="rId2" imgW="177480" imgH="241200" progId="Equation.3">
                  <p:embed/>
                  <p:pic>
                    <p:nvPicPr>
                      <p:cNvPr id="26421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1469" y="4194479"/>
                        <a:ext cx="395740" cy="527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213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865188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Kinematics of DIS</a:t>
            </a:r>
          </a:p>
        </p:txBody>
      </p:sp>
      <p:sp>
        <p:nvSpPr>
          <p:cNvPr id="264220" name="Text Box 28"/>
          <p:cNvSpPr txBox="1">
            <a:spLocks noChangeArrowheads="1"/>
          </p:cNvSpPr>
          <p:nvPr/>
        </p:nvSpPr>
        <p:spPr bwMode="auto">
          <a:xfrm>
            <a:off x="2016126" y="5486401"/>
            <a:ext cx="83470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 typeface="Wingdings" charset="0"/>
              <a:buChar char="Ø"/>
              <a:defRPr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Photon hits a quark in the proton carrying momentum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with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 being the proton</a:t>
            </a:r>
            <a:r>
              <a:rPr lang="ja-JP" altLang="en-US" sz="2000" dirty="0">
                <a:solidFill>
                  <a:srgbClr val="5F5F5F"/>
                </a:solidFill>
                <a:latin typeface="Arial"/>
                <a:ea typeface="ＭＳ Ｐゴシック" charset="0"/>
              </a:rPr>
              <a:t>’</a:t>
            </a: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s momentum. Parameter        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the </a:t>
            </a:r>
            <a:r>
              <a:rPr lang="en-US" sz="2000" dirty="0" err="1">
                <a:solidFill>
                  <a:srgbClr val="993300"/>
                </a:solidFill>
                <a:latin typeface="Arial" charset="0"/>
                <a:ea typeface="ＭＳ Ｐゴシック" charset="0"/>
              </a:rPr>
              <a:t>Bjorken</a:t>
            </a:r>
            <a:r>
              <a:rPr lang="en-US" sz="20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000" i="1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x</a:t>
            </a:r>
            <a:r>
              <a:rPr lang="en-US" sz="20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solidFill>
                  <a:srgbClr val="5F5F5F"/>
                </a:solidFill>
                <a:latin typeface="Arial" charset="0"/>
                <a:ea typeface="ＭＳ Ｐゴシック" charset="0"/>
              </a:rPr>
              <a:t>variable.</a:t>
            </a:r>
          </a:p>
        </p:txBody>
      </p:sp>
      <p:graphicFrame>
        <p:nvGraphicFramePr>
          <p:cNvPr id="264221" name="Object 29"/>
          <p:cNvGraphicFramePr>
            <a:graphicFrameLocks noChangeAspect="1"/>
          </p:cNvGraphicFramePr>
          <p:nvPr/>
        </p:nvGraphicFramePr>
        <p:xfrm>
          <a:off x="8458201" y="5478744"/>
          <a:ext cx="619539" cy="41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7160" imgH="241200" progId="Equation.3">
                  <p:embed/>
                </p:oleObj>
              </mc:Choice>
              <mc:Fallback>
                <p:oleObj name="Equation" r:id="rId4" imgW="317160" imgH="241200" progId="Equation.3">
                  <p:embed/>
                  <p:pic>
                    <p:nvPicPr>
                      <p:cNvPr id="26422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1" y="5478744"/>
                        <a:ext cx="619539" cy="413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4228" name="Picture 36" descr="d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066801"/>
            <a:ext cx="7924800" cy="31400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52" y="4794855"/>
            <a:ext cx="2463800" cy="546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80" y="5935944"/>
            <a:ext cx="443744" cy="217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FC788-C227-7948-B62F-177B6380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3BD44-A5C5-6645-AE87-FBE196E02F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2327" y="705679"/>
            <a:ext cx="2534555" cy="14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15" grpId="0"/>
      <p:bldP spid="264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9272"/>
            <a:ext cx="6248400" cy="865188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Physical Meaning of Q</a:t>
            </a:r>
          </a:p>
        </p:txBody>
      </p:sp>
      <p:pic>
        <p:nvPicPr>
          <p:cNvPr id="307213" name="Picture 13" descr="pro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00200"/>
            <a:ext cx="4114800" cy="3443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07221" name="Group 21"/>
          <p:cNvGrpSpPr>
            <a:grpSpLocks/>
          </p:cNvGrpSpPr>
          <p:nvPr/>
        </p:nvGrpSpPr>
        <p:grpSpPr bwMode="auto">
          <a:xfrm>
            <a:off x="1676401" y="1219201"/>
            <a:ext cx="4551363" cy="1317625"/>
            <a:chOff x="96" y="768"/>
            <a:chExt cx="2867" cy="830"/>
          </a:xfrm>
        </p:grpSpPr>
        <p:sp>
          <p:nvSpPr>
            <p:cNvPr id="307214" name="Text Box 14"/>
            <p:cNvSpPr txBox="1">
              <a:spLocks noChangeArrowheads="1"/>
            </p:cNvSpPr>
            <p:nvPr/>
          </p:nvSpPr>
          <p:spPr bwMode="auto">
            <a:xfrm>
              <a:off x="96" y="768"/>
              <a:ext cx="286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Uncertainty principle teaches us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that</a:t>
              </a:r>
              <a:r>
                <a:rPr lang="en-US" sz="2000">
                  <a:solidFill>
                    <a:srgbClr val="000066"/>
                  </a:solidFill>
                  <a:latin typeface="Arial" charset="0"/>
                  <a:ea typeface="ＭＳ Ｐゴシック" charset="0"/>
                </a:rPr>
                <a:t> </a:t>
              </a:r>
            </a:p>
          </p:txBody>
        </p:sp>
        <p:graphicFrame>
          <p:nvGraphicFramePr>
            <p:cNvPr id="307215" name="Object 15"/>
            <p:cNvGraphicFramePr>
              <a:graphicFrameLocks noChangeAspect="1"/>
            </p:cNvGraphicFramePr>
            <p:nvPr/>
          </p:nvGraphicFramePr>
          <p:xfrm>
            <a:off x="720" y="1152"/>
            <a:ext cx="1440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96880" imgH="203040" progId="Equation.3">
                    <p:embed/>
                  </p:oleObj>
                </mc:Choice>
                <mc:Fallback>
                  <p:oleObj name="Equation" r:id="rId3" imgW="596880" imgH="203040" progId="Equation.3">
                    <p:embed/>
                    <p:pic>
                      <p:nvPicPr>
                        <p:cNvPr id="307215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152"/>
                          <a:ext cx="1440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1752601" y="2667001"/>
            <a:ext cx="4206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which means that the photon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probes the proton at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distances of the order (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  <a:cs typeface="Arial" charset="0"/>
              </a:rPr>
              <a:t>ħ=1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) </a:t>
            </a:r>
            <a:endParaRPr lang="en-US" sz="20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07218" name="Object 18"/>
          <p:cNvGraphicFramePr>
            <a:graphicFrameLocks noChangeAspect="1"/>
          </p:cNvGraphicFramePr>
          <p:nvPr/>
        </p:nvGraphicFramePr>
        <p:xfrm>
          <a:off x="2971800" y="3886200"/>
          <a:ext cx="17526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419040" progId="Equation.3">
                  <p:embed/>
                </p:oleObj>
              </mc:Choice>
              <mc:Fallback>
                <p:oleObj name="Equation" r:id="rId5" imgW="482400" imgH="419040" progId="Equation.3">
                  <p:embed/>
                  <p:pic>
                    <p:nvPicPr>
                      <p:cNvPr id="30721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886200"/>
                        <a:ext cx="175260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0" name="Text Box 20"/>
          <p:cNvSpPr txBox="1">
            <a:spLocks noChangeArrowheads="1"/>
          </p:cNvSpPr>
          <p:nvPr/>
        </p:nvSpPr>
        <p:spPr bwMode="auto">
          <a:xfrm>
            <a:off x="2256548" y="5486400"/>
            <a:ext cx="7678905" cy="523220"/>
          </a:xfrm>
          <a:prstGeom prst="rect">
            <a:avLst/>
          </a:prstGeom>
          <a:solidFill>
            <a:srgbClr val="FFCC00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Large Momentum Q  = </a:t>
            </a:r>
            <a:r>
              <a:rPr lang="en-US" sz="2800" dirty="0">
                <a:solidFill>
                  <a:srgbClr val="993300"/>
                </a:solidFill>
                <a:latin typeface="Arial" charset="0"/>
                <a:ea typeface="ＭＳ Ｐゴシック" charset="0"/>
                <a:sym typeface="Mathematica1Mono" charset="0"/>
              </a:rPr>
              <a:t>Short Distances Probed</a:t>
            </a:r>
          </a:p>
        </p:txBody>
      </p:sp>
      <p:graphicFrame>
        <p:nvGraphicFramePr>
          <p:cNvPr id="307234" name="Object 34"/>
          <p:cNvGraphicFramePr>
            <a:graphicFrameLocks noChangeAspect="1"/>
          </p:cNvGraphicFramePr>
          <p:nvPr/>
        </p:nvGraphicFramePr>
        <p:xfrm>
          <a:off x="8739189" y="4267200"/>
          <a:ext cx="13414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2400" imgH="419040" progId="Equation.3">
                  <p:embed/>
                </p:oleObj>
              </mc:Choice>
              <mc:Fallback>
                <p:oleObj name="Equation" r:id="rId7" imgW="482400" imgH="419040" progId="Equation.3">
                  <p:embed/>
                  <p:pic>
                    <p:nvPicPr>
                      <p:cNvPr id="307234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9189" y="4267200"/>
                        <a:ext cx="1341437" cy="762000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A7291-5BCD-7E46-907F-A3EB452C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0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7" grpId="0"/>
      <p:bldP spid="307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865188"/>
          </a:xfrm>
        </p:spPr>
        <p:txBody>
          <a:bodyPr/>
          <a:lstStyle/>
          <a:p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Physical Meaning of </a:t>
            </a:r>
            <a:r>
              <a:rPr lang="en-US" dirty="0" err="1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Bjorken</a:t>
            </a:r>
            <a:r>
              <a:rPr lang="en-US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i="1" dirty="0">
                <a:solidFill>
                  <a:srgbClr val="33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4246418" y="5629067"/>
            <a:ext cx="5791200" cy="641350"/>
          </a:xfrm>
          <a:prstGeom prst="rect">
            <a:avLst/>
          </a:prstGeom>
          <a:solidFill>
            <a:srgbClr val="FFCC00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High Energy   </a:t>
            </a:r>
            <a:r>
              <a:rPr lang="en-US" sz="3600" dirty="0">
                <a:solidFill>
                  <a:srgbClr val="993300"/>
                </a:solidFill>
                <a:latin typeface="Arial" charset="0"/>
                <a:ea typeface="ＭＳ Ｐゴシック" charset="0"/>
                <a:sym typeface="Mathematica1Mono" charset="0"/>
              </a:rPr>
              <a:t>=  Small </a:t>
            </a:r>
            <a:r>
              <a:rPr lang="en-US" sz="3600" i="1" dirty="0">
                <a:solidFill>
                  <a:srgbClr val="993300"/>
                </a:solidFill>
                <a:latin typeface="Arial" charset="0"/>
                <a:ea typeface="ＭＳ Ｐゴシック" charset="0"/>
                <a:sym typeface="Mathematica1Mono" charset="0"/>
              </a:rPr>
              <a:t>x</a:t>
            </a: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3906983" y="3737957"/>
            <a:ext cx="41232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5F5F5F"/>
                </a:solidFill>
                <a:latin typeface="Calibri"/>
                <a:ea typeface="ＭＳ Ｐゴシック" charset="0"/>
              </a:rPr>
              <a:t>Then the </a:t>
            </a:r>
            <a:r>
              <a:rPr lang="en-US" sz="2400" dirty="0">
                <a:solidFill>
                  <a:srgbClr val="5F5F5F"/>
                </a:solidFill>
                <a:latin typeface="Calibri"/>
                <a:ea typeface="ＭＳ Ｐゴシック" charset="0"/>
              </a:rPr>
              <a:t>energy of the collision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4390386"/>
            <a:ext cx="2438124" cy="100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887" y="4093552"/>
            <a:ext cx="3170236" cy="178081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8" y="1351335"/>
            <a:ext cx="2653009" cy="303905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8190" y="144465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190" y="1444657"/>
                <a:ext cx="368626" cy="36933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37575" y="2760057"/>
                <a:ext cx="74879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𝐵𝑗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575" y="2760057"/>
                <a:ext cx="748795" cy="391646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594626" y="1959901"/>
            <a:ext cx="82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proton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59637" y="3600889"/>
            <a:ext cx="779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target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at rest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81201" y="1167659"/>
                <a:ext cx="4408899" cy="1499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The quarks and gluons that interact with</a:t>
                </a:r>
                <a:br>
                  <a:rPr lang="en-US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the target have their typical momenta on the</a:t>
                </a:r>
                <a:br>
                  <a:rPr lang="en-US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order of the typical momentum in the target,</a:t>
                </a:r>
              </a:p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                          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𝐵𝑗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</a:rPr>
                      <m:t>𝑝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</a:rPr>
                      <m:t> ≈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1167659"/>
                <a:ext cx="4408899" cy="1499641"/>
              </a:xfrm>
              <a:prstGeom prst="rect">
                <a:avLst/>
              </a:prstGeom>
              <a:blipFill>
                <a:blip r:embed="rId7"/>
                <a:stretch>
                  <a:fillRect l="-1149" t="-2521" r="-287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3C12-210F-D143-B0D1-ED6816B9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2" grpId="0" animBg="1"/>
      <p:bldP spid="3102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Gluons at Small </a:t>
            </a:r>
            <a:r>
              <a:rPr lang="en-US" i="1" dirty="0"/>
              <a:t>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691" y="1080656"/>
            <a:ext cx="8229600" cy="5275695"/>
          </a:xfrm>
        </p:spPr>
        <p:txBody>
          <a:bodyPr>
            <a:normAutofit/>
          </a:bodyPr>
          <a:lstStyle/>
          <a:p>
            <a:r>
              <a:rPr lang="en-US" sz="2000" dirty="0"/>
              <a:t>There is a large number of small-</a:t>
            </a:r>
            <a:r>
              <a:rPr lang="en-US" sz="2000" i="1" dirty="0"/>
              <a:t>x</a:t>
            </a:r>
            <a:r>
              <a:rPr lang="en-US" sz="2000" dirty="0"/>
              <a:t> gluons (and quarks) in a proton: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i="1" dirty="0"/>
              <a:t>G(x, Q</a:t>
            </a:r>
            <a:r>
              <a:rPr lang="en-US" sz="2000" i="1" baseline="30000" dirty="0"/>
              <a:t>2</a:t>
            </a:r>
            <a:r>
              <a:rPr lang="en-US" sz="2000" i="1" dirty="0"/>
              <a:t>) , q(x, Q</a:t>
            </a:r>
            <a:r>
              <a:rPr lang="en-US" sz="2000" i="1" baseline="30000" dirty="0"/>
              <a:t>2</a:t>
            </a:r>
            <a:r>
              <a:rPr lang="en-US" sz="2000" i="1" dirty="0"/>
              <a:t>)</a:t>
            </a:r>
            <a:r>
              <a:rPr lang="en-US" sz="2000" dirty="0"/>
              <a:t> = gluon and quark number densities (q=</a:t>
            </a:r>
            <a:r>
              <a:rPr lang="en-US" sz="2000" dirty="0" err="1"/>
              <a:t>u,d</a:t>
            </a:r>
            <a:r>
              <a:rPr lang="en-US" sz="2000" dirty="0"/>
              <a:t>, or S for sea).</a:t>
            </a:r>
          </a:p>
        </p:txBody>
      </p:sp>
      <p:pic>
        <p:nvPicPr>
          <p:cNvPr id="5" name="Picture 4" descr="3_3-replace-h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84" y="1584162"/>
            <a:ext cx="4327316" cy="40224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11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4138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Gluons and Quarks in the Proton</a:t>
            </a:r>
          </a:p>
        </p:txBody>
      </p:sp>
      <p:sp>
        <p:nvSpPr>
          <p:cNvPr id="315405" name="Text Box 13"/>
          <p:cNvSpPr txBox="1">
            <a:spLocks noChangeArrowheads="1"/>
          </p:cNvSpPr>
          <p:nvPr/>
        </p:nvSpPr>
        <p:spPr bwMode="auto">
          <a:xfrm>
            <a:off x="2133600" y="1143001"/>
            <a:ext cx="73216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 typeface="Wingdings" charset="0"/>
              <a:buChar char="ð"/>
              <a:defRPr/>
            </a:pPr>
            <a:r>
              <a:rPr lang="en-US" sz="24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rgbClr val="993300"/>
                </a:solidFill>
                <a:latin typeface="Calibri"/>
                <a:ea typeface="ＭＳ Ｐゴシック" charset="0"/>
              </a:rPr>
              <a:t>There is a huge number of quarks, anti-quarks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defRPr/>
            </a:pPr>
            <a:r>
              <a:rPr lang="en-US" sz="2800" dirty="0">
                <a:solidFill>
                  <a:srgbClr val="993300"/>
                </a:solidFill>
                <a:latin typeface="Calibri"/>
                <a:ea typeface="ＭＳ Ｐゴシック" charset="0"/>
              </a:rPr>
              <a:t>and gluons at small-x !</a:t>
            </a:r>
          </a:p>
        </p:txBody>
      </p:sp>
      <p:sp>
        <p:nvSpPr>
          <p:cNvPr id="315406" name="Text Box 14"/>
          <p:cNvSpPr txBox="1">
            <a:spLocks noChangeArrowheads="1"/>
          </p:cNvSpPr>
          <p:nvPr/>
        </p:nvSpPr>
        <p:spPr bwMode="auto">
          <a:xfrm>
            <a:off x="2133600" y="2235201"/>
            <a:ext cx="5257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 typeface="Wingdings" charset="0"/>
              <a:buChar char="ð"/>
              <a:defRPr/>
            </a:pPr>
            <a:r>
              <a:rPr lang="en-US" sz="24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0066"/>
                </a:solidFill>
                <a:latin typeface="Calibri"/>
                <a:ea typeface="ＭＳ Ｐゴシック" charset="0"/>
              </a:rPr>
              <a:t>How do we reconcile this result with the picture of the proton made up of three valence quarks?</a:t>
            </a:r>
            <a:r>
              <a:rPr lang="en-US" sz="2800" dirty="0">
                <a:solidFill>
                  <a:srgbClr val="993300"/>
                </a:solidFill>
                <a:latin typeface="Calibri"/>
                <a:ea typeface="ＭＳ Ｐゴシック" charset="0"/>
              </a:rPr>
              <a:t> </a:t>
            </a:r>
          </a:p>
        </p:txBody>
      </p:sp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133600" y="4038600"/>
            <a:ext cx="8229600" cy="2603500"/>
            <a:chOff x="384" y="2544"/>
            <a:chExt cx="5184" cy="1640"/>
          </a:xfrm>
        </p:grpSpPr>
        <p:sp>
          <p:nvSpPr>
            <p:cNvPr id="315410" name="Text Box 18"/>
            <p:cNvSpPr txBox="1">
              <a:spLocks noChangeArrowheads="1"/>
            </p:cNvSpPr>
            <p:nvPr/>
          </p:nvSpPr>
          <p:spPr bwMode="auto">
            <a:xfrm>
              <a:off x="384" y="2544"/>
              <a:ext cx="2880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6600"/>
                </a:buClr>
                <a:buFont typeface="Wingdings" charset="0"/>
                <a:buChar char="ð"/>
                <a:defRPr/>
              </a:pPr>
              <a:r>
                <a:rPr lang="en-US" sz="2400" dirty="0">
                  <a:solidFill>
                    <a:srgbClr val="9933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en-US" sz="2800" dirty="0">
                  <a:solidFill>
                    <a:srgbClr val="000066"/>
                  </a:solidFill>
                  <a:latin typeface="Calibri"/>
                  <a:ea typeface="ＭＳ Ｐゴシック" charset="0"/>
                </a:rPr>
                <a:t>Qualitatively we understand that these extra quarks and gluons are emitted by the original three valence quarks in the proton. </a:t>
              </a:r>
              <a:endParaRPr lang="en-US" sz="3200" dirty="0">
                <a:solidFill>
                  <a:srgbClr val="000066"/>
                </a:solidFill>
                <a:latin typeface="Calibri"/>
                <a:ea typeface="ＭＳ Ｐゴシック" charset="0"/>
              </a:endParaRPr>
            </a:p>
          </p:txBody>
        </p:sp>
        <p:pic>
          <p:nvPicPr>
            <p:cNvPr id="315411" name="Picture 19" descr="se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928"/>
              <a:ext cx="2160" cy="12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0" y="1792780"/>
            <a:ext cx="3121891" cy="23414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957C50-B855-6D4B-A6F8-0A85AFFA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9561-D520-CD42-9D63-D56319CB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Dipole picture of DIS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680CCB-2E79-9B40-A6CC-C21326780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167" y="1943100"/>
            <a:ext cx="4020898" cy="41608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E91F0-D268-AC47-B207-3A0EC208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45F5A-061D-4825-9AE9-D7794091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67B6F-F78F-E540-8022-074852A2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3100"/>
            <a:ext cx="5420107" cy="675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6C2E0-0B79-714E-B519-0A3228D10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45" y="2876882"/>
            <a:ext cx="2089724" cy="59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3B40D-F8A2-C945-9405-33CF98F384A2}"/>
              </a:ext>
            </a:extLst>
          </p:cNvPr>
          <p:cNvSpPr txBox="1"/>
          <p:nvPr/>
        </p:nvSpPr>
        <p:spPr>
          <a:xfrm>
            <a:off x="555521" y="3163349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Large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 large 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itchFamily="2" charset="2"/>
              </a:rPr>
              <a:t> separation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2C0CD0-44AC-9745-ABBE-AF2E42BAD1CE}"/>
              </a:ext>
            </a:extLst>
          </p:cNvPr>
          <p:cNvCxnSpPr>
            <a:cxnSpLocks/>
          </p:cNvCxnSpPr>
          <p:nvPr/>
        </p:nvCxnSpPr>
        <p:spPr>
          <a:xfrm flipV="1">
            <a:off x="11063212" y="1889630"/>
            <a:ext cx="387570" cy="4073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9F1D1D-03CB-F845-A602-710310B7F655}"/>
              </a:ext>
            </a:extLst>
          </p:cNvPr>
          <p:cNvCxnSpPr/>
          <p:nvPr/>
        </p:nvCxnSpPr>
        <p:spPr>
          <a:xfrm flipH="1" flipV="1">
            <a:off x="6866313" y="1870364"/>
            <a:ext cx="357854" cy="3906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ED7A43-8018-E549-A015-E0C908DE98BE}"/>
              </a:ext>
            </a:extLst>
          </p:cNvPr>
          <p:cNvSpPr txBox="1"/>
          <p:nvPr/>
        </p:nvSpPr>
        <p:spPr>
          <a:xfrm>
            <a:off x="11062534" y="145719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8A401-85BD-DF42-870D-9B1DF0CE636A}"/>
              </a:ext>
            </a:extLst>
          </p:cNvPr>
          <p:cNvSpPr txBox="1"/>
          <p:nvPr/>
        </p:nvSpPr>
        <p:spPr>
          <a:xfrm>
            <a:off x="6877597" y="1447562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89C74-C2FB-2811-A04C-372C64E0F01A}"/>
              </a:ext>
            </a:extLst>
          </p:cNvPr>
          <p:cNvSpPr txBox="1"/>
          <p:nvPr/>
        </p:nvSpPr>
        <p:spPr>
          <a:xfrm>
            <a:off x="6343221" y="610815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aka the “shock wave”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EDC4E-9DAC-73F8-254A-ED9573F3F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707" y="3960991"/>
            <a:ext cx="3804827" cy="605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AA919D-2CD7-0EAE-E7C0-8C805C0AC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638" y="5168752"/>
            <a:ext cx="1552615" cy="7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7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819" y="59245"/>
            <a:ext cx="4242816" cy="1243584"/>
          </a:xfrm>
        </p:spPr>
        <p:txBody>
          <a:bodyPr>
            <a:normAutofit/>
          </a:bodyPr>
          <a:lstStyle/>
          <a:p>
            <a:r>
              <a:rPr lang="en-US" sz="3000" dirty="0"/>
              <a:t>Dipole picture of 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689" y="2127140"/>
            <a:ext cx="3624602" cy="366435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At small x, the dominant contribution to DIS structure functions does not</a:t>
            </a:r>
            <a:br>
              <a:rPr lang="en-US" sz="1800" dirty="0"/>
            </a:br>
            <a:r>
              <a:rPr lang="en-US" sz="1800" dirty="0"/>
              <a:t>come from the handbag diagram.</a:t>
            </a:r>
          </a:p>
          <a:p>
            <a:endParaRPr lang="en-US" sz="1800" dirty="0"/>
          </a:p>
          <a:p>
            <a:r>
              <a:rPr lang="en-US" sz="1800" dirty="0"/>
              <a:t>Instead, the dominant terms comes from the dipole picture of DIS, where the virtual photon splits into a quark-antiquark pair, which then interacts with the target.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43C71-C746-1F41-A921-EAF086E8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816" y="859536"/>
            <a:ext cx="3296369" cy="2535208"/>
          </a:xfrm>
          <a:prstGeom prst="rect">
            <a:avLst/>
          </a:prstGeom>
        </p:spPr>
      </p:pic>
      <p:pic>
        <p:nvPicPr>
          <p:cNvPr id="4" name="Picture 3" descr="dipole_DI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88" y="3974395"/>
            <a:ext cx="4240824" cy="22454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34906-8D80-C841-A4B5-3F5AF5C5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8967" y="6356351"/>
            <a:ext cx="1069848" cy="365125"/>
          </a:xfrm>
        </p:spPr>
        <p:txBody>
          <a:bodyPr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4DA4FF54-4C5F-9C48-884B-63DFBD65DF69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pPr defTabSz="457200"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179F7A-98FE-3740-B1AF-CC03F91D4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729" y="4835484"/>
            <a:ext cx="626318" cy="5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2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Dipole Amplitude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895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The total DIS cross section is expressed in terms of the (</a:t>
            </a:r>
            <a:r>
              <a:rPr lang="en-US" sz="2000" dirty="0" err="1"/>
              <a:t>Im</a:t>
            </a:r>
            <a:r>
              <a:rPr lang="en-US" sz="2000" dirty="0"/>
              <a:t> part of the) forward quark dipole amplitude N: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426945"/>
            <a:ext cx="8063772" cy="1002055"/>
          </a:xfrm>
          <a:prstGeom prst="rect">
            <a:avLst/>
          </a:prstGeom>
        </p:spPr>
      </p:pic>
      <p:pic>
        <p:nvPicPr>
          <p:cNvPr id="5" name="Picture 4" descr="dipole_DI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05" y="3543128"/>
            <a:ext cx="5739595" cy="30402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770161" y="4266988"/>
            <a:ext cx="27311" cy="1693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54" y="4954027"/>
            <a:ext cx="897319" cy="31501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5" y="3886994"/>
            <a:ext cx="131041" cy="13104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83" y="4678020"/>
            <a:ext cx="586846" cy="200763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20606" y="6130689"/>
            <a:ext cx="35264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ea typeface="ＭＳ Ｐゴシック" charset="0"/>
              </a:rPr>
              <a:t>with rapidity </a:t>
            </a:r>
            <a:r>
              <a:rPr lang="en-US" sz="2400" dirty="0">
                <a:solidFill>
                  <a:srgbClr val="993300"/>
                </a:solidFill>
                <a:ea typeface="ＭＳ Ｐゴシック" charset="0"/>
              </a:rPr>
              <a:t>Y=</a:t>
            </a:r>
            <a:r>
              <a:rPr lang="en-US" sz="2400" dirty="0" err="1">
                <a:solidFill>
                  <a:srgbClr val="993300"/>
                </a:solidFill>
                <a:ea typeface="ＭＳ Ｐゴシック" charset="0"/>
              </a:rPr>
              <a:t>ln</a:t>
            </a:r>
            <a:r>
              <a:rPr lang="en-US" sz="2400" dirty="0">
                <a:solidFill>
                  <a:srgbClr val="993300"/>
                </a:solidFill>
                <a:ea typeface="ＭＳ Ｐゴシック" charset="0"/>
              </a:rPr>
              <a:t>(1/x)</a:t>
            </a:r>
            <a:r>
              <a:rPr lang="en-US" sz="2400" dirty="0">
                <a:solidFill>
                  <a:srgbClr val="000066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F52A6-2151-78DC-C7E8-C68171FC36DD}"/>
              </a:ext>
            </a:extLst>
          </p:cNvPr>
          <p:cNvSpPr txBox="1"/>
          <p:nvPr/>
        </p:nvSpPr>
        <p:spPr>
          <a:xfrm>
            <a:off x="8887890" y="3413905"/>
            <a:ext cx="28484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 is the Fourier conjugate to q</a:t>
            </a:r>
            <a:br>
              <a:rPr lang="en-US" sz="1600" dirty="0"/>
            </a:br>
            <a:r>
              <a:rPr lang="en-US" sz="1600" dirty="0"/>
              <a:t>with t = - q</a:t>
            </a:r>
            <a:r>
              <a:rPr lang="en-US" sz="1600" baseline="30000" dirty="0"/>
              <a:t>2</a:t>
            </a:r>
            <a:r>
              <a:rPr lang="en-US" sz="1600" dirty="0"/>
              <a:t>, making the dipole</a:t>
            </a:r>
            <a:br>
              <a:rPr lang="en-US" sz="1600" dirty="0"/>
            </a:br>
            <a:r>
              <a:rPr lang="en-US" sz="1600" dirty="0"/>
              <a:t>amplitude N similar to the GPDs</a:t>
            </a:r>
            <a:br>
              <a:rPr lang="en-US" sz="1600" dirty="0"/>
            </a:br>
            <a:r>
              <a:rPr lang="en-US" sz="1600" dirty="0"/>
              <a:t>at zero skewness.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383E00-A3F5-3C17-7D42-51802E44F571}"/>
              </a:ext>
            </a:extLst>
          </p:cNvPr>
          <p:cNvSpPr txBox="1"/>
          <p:nvPr/>
        </p:nvSpPr>
        <p:spPr>
          <a:xfrm>
            <a:off x="121900" y="5638924"/>
            <a:ext cx="3983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</a:rPr>
              <a:t>Gribov, 1970; Bjorken and </a:t>
            </a:r>
            <a:r>
              <a:rPr lang="en-US" sz="1600" dirty="0" err="1">
                <a:effectLst/>
              </a:rPr>
              <a:t>Kogut</a:t>
            </a:r>
            <a:r>
              <a:rPr lang="en-US" sz="1600" dirty="0">
                <a:effectLst/>
              </a:rPr>
              <a:t>, 1973;</a:t>
            </a:r>
            <a:endParaRPr lang="en-US" sz="1600" dirty="0"/>
          </a:p>
          <a:p>
            <a:r>
              <a:rPr lang="en-US" sz="1600" dirty="0"/>
              <a:t>Frankfurt, </a:t>
            </a:r>
            <a:r>
              <a:rPr lang="en-US" sz="1600" dirty="0" err="1"/>
              <a:t>Strikman</a:t>
            </a:r>
            <a:r>
              <a:rPr lang="en-US" sz="1600" dirty="0"/>
              <a:t> 1988; Mueller 1990;</a:t>
            </a:r>
            <a:br>
              <a:rPr lang="en-US" sz="1600" dirty="0"/>
            </a:br>
            <a:r>
              <a:rPr lang="en-US" sz="1600" dirty="0"/>
              <a:t>Nikolaev and </a:t>
            </a:r>
            <a:r>
              <a:rPr lang="en-US" sz="1600" dirty="0" err="1"/>
              <a:t>Zakharov</a:t>
            </a:r>
            <a:r>
              <a:rPr lang="en-US" sz="1600" dirty="0"/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15869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sz="40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DIS in the Classical Approximation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079398"/>
            <a:ext cx="87630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The DIS process in the rest frame of the target nucleus is shown below.</a:t>
            </a:r>
          </a:p>
        </p:txBody>
      </p:sp>
      <p:pic>
        <p:nvPicPr>
          <p:cNvPr id="242692" name="Picture 4" descr="qq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7239000" cy="301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648201" y="6096000"/>
            <a:ext cx="3192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with rapidity </a:t>
            </a:r>
            <a:r>
              <a:rPr lang="en-US" sz="20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Y=</a:t>
            </a:r>
            <a:r>
              <a:rPr lang="en-US" sz="2000" dirty="0" err="1">
                <a:solidFill>
                  <a:srgbClr val="993300"/>
                </a:solidFill>
                <a:latin typeface="Arial" charset="0"/>
                <a:ea typeface="ＭＳ Ｐゴシック" charset="0"/>
              </a:rPr>
              <a:t>ln</a:t>
            </a:r>
            <a:r>
              <a:rPr lang="en-US" sz="2000" dirty="0">
                <a:solidFill>
                  <a:srgbClr val="993300"/>
                </a:solidFill>
                <a:latin typeface="Arial" charset="0"/>
                <a:ea typeface="ＭＳ Ｐゴシック" charset="0"/>
              </a:rPr>
              <a:t>(1/x)</a:t>
            </a:r>
            <a:r>
              <a:rPr lang="en-US" sz="2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0" y="5296876"/>
            <a:ext cx="8482590" cy="4817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91B0C-FA95-294B-9D21-1A5BF3E2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  <a:defRPr/>
            </a:pPr>
            <a:fld id="{01DA6D52-182E-7A4A-8225-3375682B472F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pPr defTabSz="457200">
                <a:spcBef>
                  <a:spcPct val="0"/>
                </a:spcBef>
                <a:defRPr/>
              </a:pPr>
              <a:t>18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0394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Dipole Amplitude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7292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The quark dipole amplitude is defined by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Here we use the Wilson lines along the light-cone direction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the classical Glauber-Mueller/McLerran-Venugopalan approach the dipole amplitude </a:t>
            </a:r>
            <a:r>
              <a:rPr lang="en-US" sz="2000" dirty="0" err="1"/>
              <a:t>resums</a:t>
            </a:r>
            <a:r>
              <a:rPr lang="en-US" sz="2000" dirty="0"/>
              <a:t> multiple </a:t>
            </a:r>
            <a:r>
              <a:rPr lang="en-US" sz="2000" dirty="0" err="1"/>
              <a:t>rescatterings</a:t>
            </a:r>
            <a:r>
              <a:rPr lang="en-US" sz="2000" dirty="0"/>
              <a:t>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79" y="1617347"/>
            <a:ext cx="4822554" cy="630399"/>
          </a:xfrm>
          <a:prstGeom prst="rect">
            <a:avLst/>
          </a:prstGeom>
        </p:spPr>
      </p:pic>
      <p:pic>
        <p:nvPicPr>
          <p:cNvPr id="6" name="Picture 5" descr="dip_nu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47" y="4764290"/>
            <a:ext cx="4541421" cy="185816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72" y="4705512"/>
            <a:ext cx="308437" cy="22679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62" y="5137129"/>
            <a:ext cx="335647" cy="23974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69B85-F46E-DF42-A29F-D2C0F104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DA4FF54-4C5F-9C48-884B-63DFBD65DF6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888FA-8A81-AA06-0DBA-0BAB8EEB5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393" y="2692166"/>
            <a:ext cx="3901214" cy="8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61F3-5A8B-55A1-2A77-489C57D2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4" y="169813"/>
            <a:ext cx="10406063" cy="1263423"/>
          </a:xfrm>
        </p:spPr>
        <p:txBody>
          <a:bodyPr/>
          <a:lstStyle/>
          <a:p>
            <a:r>
              <a:rPr lang="en-US" dirty="0"/>
              <a:t>Lecture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4BB67-DE8F-993F-F4CF-28710595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4" y="1175992"/>
            <a:ext cx="10406063" cy="518420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General concepts of saturation physics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DIS: a brief reminder.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Classical small-</a:t>
            </a:r>
            <a:r>
              <a:rPr lang="en-US" i="1" dirty="0"/>
              <a:t>x</a:t>
            </a:r>
            <a:r>
              <a:rPr lang="en-US" dirty="0"/>
              <a:t> physics: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DIS in the dipole picture, light-cone perturbation theory, light-cone wave functions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Glauber-</a:t>
            </a:r>
            <a:r>
              <a:rPr lang="en-US" dirty="0" err="1"/>
              <a:t>Gribov</a:t>
            </a:r>
            <a:r>
              <a:rPr lang="en-US" dirty="0"/>
              <a:t>-Mueller formula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Black disk limit, </a:t>
            </a:r>
            <a:r>
              <a:rPr lang="en-US" dirty="0" err="1"/>
              <a:t>parton</a:t>
            </a:r>
            <a:r>
              <a:rPr lang="en-US" dirty="0"/>
              <a:t> saturation, saturation scale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McLerran-</a:t>
            </a:r>
            <a:r>
              <a:rPr lang="en-US" dirty="0" err="1"/>
              <a:t>Venugopalan</a:t>
            </a:r>
            <a:r>
              <a:rPr lang="en-US" dirty="0"/>
              <a:t> model, saturation scale for a nucleus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Nonlinear small-</a:t>
            </a:r>
            <a:r>
              <a:rPr lang="en-US" i="1" dirty="0"/>
              <a:t>x</a:t>
            </a:r>
            <a:r>
              <a:rPr lang="en-US" dirty="0"/>
              <a:t> evolution: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Non-linear BK and JIMWLK evolution equations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Solution of BK and JIMWLK equations, unitarity, </a:t>
            </a:r>
            <a:br>
              <a:rPr lang="en-US" dirty="0"/>
            </a:br>
            <a:r>
              <a:rPr lang="en-US" dirty="0"/>
              <a:t>energy dependence of the saturation scale, geometric scaling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Saturation physics at the future EIC</a:t>
            </a:r>
          </a:p>
        </p:txBody>
      </p:sp>
    </p:spTree>
    <p:extLst>
      <p:ext uri="{BB962C8B-B14F-4D97-AF65-F5344CB8AC3E}">
        <p14:creationId xmlns:p14="http://schemas.microsoft.com/office/powerpoint/2010/main" val="363126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516"/>
            <a:ext cx="8229600" cy="1143000"/>
          </a:xfrm>
        </p:spPr>
        <p:txBody>
          <a:bodyPr/>
          <a:lstStyle/>
          <a:p>
            <a:r>
              <a:rPr lang="en-US" dirty="0"/>
              <a:t>Quasi-classical dipole amplitude</a:t>
            </a:r>
          </a:p>
        </p:txBody>
      </p:sp>
      <p:pic>
        <p:nvPicPr>
          <p:cNvPr id="4" name="Content Placeholder 3" descr="dip_nuc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06" b="-17206"/>
          <a:stretch>
            <a:fillRect/>
          </a:stretch>
        </p:blipFill>
        <p:spPr>
          <a:xfrm>
            <a:off x="1981200" y="749131"/>
            <a:ext cx="5557602" cy="3056467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001001" y="1771953"/>
            <a:ext cx="25288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A.H. Mueller, </a:t>
            </a:r>
            <a:r>
              <a:rPr lang="ja-JP" altLang="en-US" sz="2400" dirty="0">
                <a:solidFill>
                  <a:srgbClr val="4D4D4D"/>
                </a:solidFill>
                <a:latin typeface="Arial"/>
                <a:ea typeface="ＭＳ Ｐゴシック" charset="0"/>
              </a:rPr>
              <a:t>‘</a:t>
            </a: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7028" y="3710620"/>
            <a:ext cx="841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Lowest-order interaction with each nucleon – two gluon exchange – lead to the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following resummation parameter: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20" y="4181593"/>
            <a:ext cx="1447800" cy="546100"/>
          </a:xfrm>
          <a:prstGeom prst="rect">
            <a:avLst/>
          </a:prstGeom>
        </p:spPr>
      </p:pic>
      <p:pic>
        <p:nvPicPr>
          <p:cNvPr id="8" name="Picture 7" descr="dip_1nu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49" y="5235279"/>
            <a:ext cx="6596305" cy="14139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71219-D54E-3142-8EA6-768AB76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0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Quasi-classical dipole amplitude</a:t>
            </a:r>
          </a:p>
        </p:txBody>
      </p:sp>
      <p:pic>
        <p:nvPicPr>
          <p:cNvPr id="4" name="Content Placeholder 3" descr="GGMeq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1" b="-24121"/>
          <a:stretch>
            <a:fillRect/>
          </a:stretch>
        </p:blipFill>
        <p:spPr>
          <a:xfrm>
            <a:off x="2197831" y="2591691"/>
            <a:ext cx="6041445" cy="3322562"/>
          </a:xfr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30" y="5806945"/>
            <a:ext cx="5068852" cy="737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1580608"/>
            <a:ext cx="8097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To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resum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multiple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rescatterings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note that the nucleons are independent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of each other and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rescatterings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on the nucleons are also independent.</a:t>
            </a:r>
          </a:p>
          <a:p>
            <a:pPr marL="342900" indent="-342900" defTabSz="457200">
              <a:buFont typeface="Arial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defTabSz="45720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One then writes an equation (Mueller ‘90)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5482" y="4582377"/>
            <a:ext cx="1843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Each scattering!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824411" y="5080462"/>
            <a:ext cx="958758" cy="72648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5AD01-CA71-7B44-B1DD-3C6EBFC8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sz="40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DIS in the Classical Approximation</a:t>
            </a:r>
          </a:p>
        </p:txBody>
      </p:sp>
      <p:pic>
        <p:nvPicPr>
          <p:cNvPr id="244739" name="Picture 3" descr="glamue">
            <a:hlinkClick r:id="rId2" action="ppaction://hlinksldjump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514600"/>
            <a:ext cx="5486400" cy="3759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1752600" y="990601"/>
            <a:ext cx="449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The dipole-nucleus amplitude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the classical approximation is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8001001" y="2438401"/>
            <a:ext cx="25288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A.H. Mueller, </a:t>
            </a:r>
            <a:r>
              <a:rPr lang="ja-JP" altLang="en-US" sz="2400" dirty="0">
                <a:solidFill>
                  <a:srgbClr val="4D4D4D"/>
                </a:solidFill>
                <a:latin typeface="Arial"/>
                <a:ea typeface="ＭＳ Ｐゴシック" charset="0"/>
              </a:rPr>
              <a:t>‘</a:t>
            </a: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90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5181600" y="5943600"/>
            <a:ext cx="914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1/Q</a:t>
            </a:r>
            <a:r>
              <a:rPr lang="en-US" sz="2400" b="1" baseline="-25000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S</a:t>
            </a:r>
            <a:endParaRPr lang="en-US" sz="2400" b="1">
              <a:solidFill>
                <a:srgbClr val="99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1676401" y="5638800"/>
            <a:ext cx="2244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Color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transparency</a:t>
            </a:r>
          </a:p>
        </p:txBody>
      </p:sp>
      <p:sp>
        <p:nvSpPr>
          <p:cNvPr id="244745" name="Line 9"/>
          <p:cNvSpPr>
            <a:spLocks noChangeShapeType="1"/>
          </p:cNvSpPr>
          <p:nvPr/>
        </p:nvSpPr>
        <p:spPr bwMode="auto">
          <a:xfrm flipV="1">
            <a:off x="2819400" y="5867400"/>
            <a:ext cx="609600" cy="76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8442325" y="3036888"/>
            <a:ext cx="1785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Black disk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limit,</a:t>
            </a:r>
          </a:p>
        </p:txBody>
      </p:sp>
      <p:sp>
        <p:nvSpPr>
          <p:cNvPr id="244747" name="Line 11"/>
          <p:cNvSpPr>
            <a:spLocks noChangeShapeType="1"/>
          </p:cNvSpPr>
          <p:nvPr/>
        </p:nvSpPr>
        <p:spPr bwMode="auto">
          <a:xfrm flipH="1">
            <a:off x="7467600" y="3276600"/>
            <a:ext cx="990600" cy="152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graphicFrame>
        <p:nvGraphicFramePr>
          <p:cNvPr id="244748" name="Object 12"/>
          <p:cNvGraphicFramePr>
            <a:graphicFrameLocks noChangeAspect="1"/>
          </p:cNvGraphicFramePr>
          <p:nvPr/>
        </p:nvGraphicFramePr>
        <p:xfrm>
          <a:off x="8534400" y="4114800"/>
          <a:ext cx="19812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241200" progId="Equation.3">
                  <p:embed/>
                </p:oleObj>
              </mc:Choice>
              <mc:Fallback>
                <p:oleObj name="Equation" r:id="rId4" imgW="736560" imgH="241200" progId="Equation.3">
                  <p:embed/>
                  <p:pic>
                    <p:nvPicPr>
                      <p:cNvPr id="2447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4114800"/>
                        <a:ext cx="19812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48" y="1701264"/>
            <a:ext cx="5068852" cy="7371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DB12B-BEA5-154F-9F9E-42BD444E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  <a:defRPr/>
            </a:pPr>
            <a:fld id="{01DA6D52-182E-7A4A-8225-3375682B472F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pPr defTabSz="457200">
                <a:spcBef>
                  <a:spcPct val="0"/>
                </a:spcBef>
                <a:defRPr/>
              </a:pPr>
              <a:t>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14" name="Picture 13" descr="latex-image-1.pdf">
            <a:extLst>
              <a:ext uri="{FF2B5EF4-FFF2-40B4-BE49-F238E27FC236}">
                <a16:creationId xmlns:a16="http://schemas.microsoft.com/office/drawing/2014/main" id="{686BE000-449F-6948-8403-DB9C5EB9D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07" y="850909"/>
            <a:ext cx="3333557" cy="592632"/>
          </a:xfrm>
          <a:prstGeom prst="rect">
            <a:avLst/>
          </a:prstGeom>
        </p:spPr>
      </p:pic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9C1CF632-4B2F-CA42-9232-25862D37A4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1" y="6350000"/>
          <a:ext cx="1151709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880" imgH="241200" progId="Equation.3">
                  <p:embed/>
                </p:oleObj>
              </mc:Choice>
              <mc:Fallback>
                <p:oleObj name="Equation" r:id="rId8" imgW="596880" imgH="241200" progId="Equation.3">
                  <p:embed/>
                  <p:pic>
                    <p:nvPicPr>
                      <p:cNvPr id="15" name="Object 8">
                        <a:extLst>
                          <a:ext uri="{FF2B5EF4-FFF2-40B4-BE49-F238E27FC236}">
                            <a16:creationId xmlns:a16="http://schemas.microsoft.com/office/drawing/2014/main" id="{9C1CF632-4B2F-CA42-9232-25862D37A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6350000"/>
                        <a:ext cx="1151709" cy="4381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9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/>
      <p:bldP spid="244742" grpId="0"/>
      <p:bldP spid="244743" grpId="0" animBg="1"/>
      <p:bldP spid="244744" grpId="0"/>
      <p:bldP spid="244745" grpId="0" animBg="1"/>
      <p:bldP spid="244746" grpId="0"/>
      <p:bldP spid="2447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Black Disk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70762"/>
            <a:ext cx="8229600" cy="5239951"/>
          </a:xfrm>
        </p:spPr>
        <p:txBody>
          <a:bodyPr>
            <a:normAutofit/>
          </a:bodyPr>
          <a:lstStyle/>
          <a:p>
            <a:r>
              <a:rPr lang="en-US" sz="2000" dirty="0"/>
              <a:t>Start with basic scattering theory: the final and initial states are related by the S-matrix operator,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Write it as</a:t>
            </a:r>
          </a:p>
          <a:p>
            <a:endParaRPr lang="en-US" sz="2000" dirty="0"/>
          </a:p>
          <a:p>
            <a:r>
              <a:rPr lang="en-US" sz="2000" dirty="0"/>
              <a:t>The total cross section is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where the forward matrix element of the S-matrix operator is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and we have used unitarity of the S-matrix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3" y="1915623"/>
            <a:ext cx="1687479" cy="38941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05" y="2538510"/>
            <a:ext cx="3624783" cy="59659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82" y="3713191"/>
            <a:ext cx="4339120" cy="58380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56" y="5028472"/>
            <a:ext cx="1723477" cy="3431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81" y="6062092"/>
            <a:ext cx="1048196" cy="2880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161729-9B3F-3841-AF0B-6750F161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85"/>
            <a:ext cx="8229600" cy="1143000"/>
          </a:xfrm>
        </p:spPr>
        <p:txBody>
          <a:bodyPr/>
          <a:lstStyle/>
          <a:p>
            <a:r>
              <a:rPr lang="en-US" dirty="0"/>
              <a:t>Black Disk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340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Now, since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elastic cross section is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inelastic cross section can be found via</a:t>
            </a:r>
          </a:p>
          <a:p>
            <a:endParaRPr lang="en-US" sz="2000" dirty="0"/>
          </a:p>
          <a:p>
            <a:r>
              <a:rPr lang="en-US" sz="2000" dirty="0"/>
              <a:t>In the end, for scattering with impact parameter b we write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67" y="1145485"/>
            <a:ext cx="3624783" cy="59659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8" y="3366443"/>
            <a:ext cx="2593572" cy="26525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55" y="4193172"/>
            <a:ext cx="3523995" cy="214955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81" y="2173852"/>
            <a:ext cx="4679087" cy="6306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6C2F4-3478-0C4A-B31C-384AFD39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Unitarity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5749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Unitarity implies that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Therefore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leading to the unitarity bound on the total cross section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Notice that when S=-1 the inelastic cross section is zero and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69" y="1780501"/>
            <a:ext cx="6281618" cy="62816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3" y="3443762"/>
            <a:ext cx="5676890" cy="62901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59" y="4663050"/>
            <a:ext cx="2660058" cy="36360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49338"/>
            <a:ext cx="3523995" cy="2149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4898" y="5365972"/>
            <a:ext cx="487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limit is realized in low-energy scattering!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1" y="2557437"/>
            <a:ext cx="937130" cy="3334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6FFFB-7012-1146-BDF1-F638A80F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Black Disk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38846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At high energy inelastic processes dominate over elastic. Imposing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get</a:t>
            </a:r>
          </a:p>
          <a:p>
            <a:endParaRPr lang="en-US" sz="2000" dirty="0"/>
          </a:p>
          <a:p>
            <a:r>
              <a:rPr lang="en-US" sz="2000" dirty="0"/>
              <a:t>The bound on the total cross section is (aka the </a:t>
            </a:r>
            <a:r>
              <a:rPr lang="en-US" sz="2000" b="1" dirty="0"/>
              <a:t>black disk limit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inelastic and elastic cross sections at the black disk limit are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17" y="1764899"/>
            <a:ext cx="1493321" cy="26732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1" y="2342735"/>
            <a:ext cx="1146066" cy="25932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85" y="3311672"/>
            <a:ext cx="5692577" cy="6776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74" y="4707784"/>
            <a:ext cx="3376153" cy="205937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85" y="4707783"/>
            <a:ext cx="2416031" cy="33264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F93BC8-3698-3D4E-83A5-030E1B41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84212"/>
            <a:ext cx="8229600" cy="5361474"/>
          </a:xfrm>
        </p:spPr>
        <p:txBody>
          <a:bodyPr>
            <a:normAutofit/>
          </a:bodyPr>
          <a:lstStyle/>
          <a:p>
            <a:r>
              <a:rPr lang="en-US" sz="2000" dirty="0"/>
              <a:t>At high energies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Define the dipole amplitude N as the imaginary part of the dipole T-matrix (S=1+iT), such that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cross sections are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see that N=1 is the black disk limit. Hence                     as we saw above.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18" y="1264147"/>
            <a:ext cx="1489445" cy="30441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96" y="2379896"/>
            <a:ext cx="2333417" cy="30674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67" y="3546982"/>
            <a:ext cx="5499062" cy="228631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12" y="6215761"/>
            <a:ext cx="964622" cy="30461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663BE5-E115-B34A-B5D0-00DC7C45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sz="40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DIS in the Classical Approximation</a:t>
            </a:r>
          </a:p>
        </p:txBody>
      </p:sp>
      <p:pic>
        <p:nvPicPr>
          <p:cNvPr id="244739" name="Picture 3" descr="glam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514600"/>
            <a:ext cx="5486400" cy="3759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1752600" y="990601"/>
            <a:ext cx="449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The dipole-nucleus amplitude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the classical approximation is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8001001" y="2438401"/>
            <a:ext cx="25288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A.H. Mueller, </a:t>
            </a:r>
            <a:r>
              <a:rPr lang="ja-JP" altLang="en-US" sz="2400" dirty="0">
                <a:solidFill>
                  <a:srgbClr val="4D4D4D"/>
                </a:solidFill>
                <a:latin typeface="Arial"/>
                <a:ea typeface="ＭＳ Ｐゴシック" charset="0"/>
              </a:rPr>
              <a:t>‘</a:t>
            </a: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90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5181600" y="5943600"/>
            <a:ext cx="914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1/Q</a:t>
            </a:r>
            <a:r>
              <a:rPr lang="en-US" sz="2400" b="1" baseline="-25000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S</a:t>
            </a:r>
            <a:endParaRPr lang="en-US" sz="2400" b="1">
              <a:solidFill>
                <a:srgbClr val="99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1676401" y="5638800"/>
            <a:ext cx="2244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Color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transparency</a:t>
            </a:r>
          </a:p>
        </p:txBody>
      </p:sp>
      <p:sp>
        <p:nvSpPr>
          <p:cNvPr id="244745" name="Line 9"/>
          <p:cNvSpPr>
            <a:spLocks noChangeShapeType="1"/>
          </p:cNvSpPr>
          <p:nvPr/>
        </p:nvSpPr>
        <p:spPr bwMode="auto">
          <a:xfrm flipV="1">
            <a:off x="2819400" y="5867400"/>
            <a:ext cx="609600" cy="76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8442325" y="3036888"/>
            <a:ext cx="1785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Black disk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limit,</a:t>
            </a:r>
          </a:p>
        </p:txBody>
      </p:sp>
      <p:sp>
        <p:nvSpPr>
          <p:cNvPr id="244747" name="Line 11"/>
          <p:cNvSpPr>
            <a:spLocks noChangeShapeType="1"/>
          </p:cNvSpPr>
          <p:nvPr/>
        </p:nvSpPr>
        <p:spPr bwMode="auto">
          <a:xfrm flipH="1">
            <a:off x="7467600" y="3276600"/>
            <a:ext cx="990600" cy="152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graphicFrame>
        <p:nvGraphicFramePr>
          <p:cNvPr id="244748" name="Object 12"/>
          <p:cNvGraphicFramePr>
            <a:graphicFrameLocks noChangeAspect="1"/>
          </p:cNvGraphicFramePr>
          <p:nvPr/>
        </p:nvGraphicFramePr>
        <p:xfrm>
          <a:off x="8534400" y="4114800"/>
          <a:ext cx="19812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241200" progId="Equation.3">
                  <p:embed/>
                </p:oleObj>
              </mc:Choice>
              <mc:Fallback>
                <p:oleObj name="Equation" r:id="rId3" imgW="736560" imgH="241200" progId="Equation.3">
                  <p:embed/>
                  <p:pic>
                    <p:nvPicPr>
                      <p:cNvPr id="2447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4114800"/>
                        <a:ext cx="19812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48" y="1701264"/>
            <a:ext cx="5068852" cy="7371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9E4356-75C7-A94F-8A47-26EF4A68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A6D52-182E-7A4A-8225-3375682B472F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28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B39FEEC8-FAC3-65D0-FD5A-586062855B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1" y="6350000"/>
          <a:ext cx="1151709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880" imgH="241200" progId="Equation.3">
                  <p:embed/>
                </p:oleObj>
              </mc:Choice>
              <mc:Fallback>
                <p:oleObj name="Equation" r:id="rId6" imgW="596880" imgH="241200" progId="Equation.3">
                  <p:embed/>
                  <p:pic>
                    <p:nvPicPr>
                      <p:cNvPr id="15" name="Object 8">
                        <a:extLst>
                          <a:ext uri="{FF2B5EF4-FFF2-40B4-BE49-F238E27FC236}">
                            <a16:creationId xmlns:a16="http://schemas.microsoft.com/office/drawing/2014/main" id="{9C1CF632-4B2F-CA42-9232-25862D37A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6350000"/>
                        <a:ext cx="1151709" cy="4381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6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0" grpId="0"/>
      <p:bldP spid="244742" grpId="0"/>
      <p:bldP spid="244743" grpId="0" animBg="1"/>
      <p:bldP spid="244744" grpId="0"/>
      <p:bldP spid="244745" grpId="0" animBg="1"/>
      <p:bldP spid="244746" grpId="0"/>
      <p:bldP spid="2447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1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66"/>
                </a:solidFill>
              </a:rPr>
              <a:t>B. </a:t>
            </a:r>
            <a:r>
              <a:rPr lang="en-US" sz="3200" dirty="0" err="1">
                <a:solidFill>
                  <a:srgbClr val="000066"/>
                </a:solidFill>
              </a:rPr>
              <a:t>McLerran-Venugopalan</a:t>
            </a:r>
            <a:r>
              <a:rPr lang="en-US" sz="3200" dirty="0">
                <a:solidFill>
                  <a:srgbClr val="000066"/>
                </a:solidFill>
              </a:rPr>
              <a:t>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AD47B-3590-1E44-B24C-D97B6350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11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97BB-AF2D-A649-93A3-9221C475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62" y="2518668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General Concepts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1AC06-208D-2DBF-1422-8DC2825EB670}"/>
              </a:ext>
            </a:extLst>
          </p:cNvPr>
          <p:cNvSpPr txBox="1"/>
          <p:nvPr/>
        </p:nvSpPr>
        <p:spPr>
          <a:xfrm>
            <a:off x="2699186" y="4452730"/>
            <a:ext cx="6947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Big goal: understand QCD at high energies. </a:t>
            </a:r>
            <a:br>
              <a:rPr lang="en-US" sz="2400" dirty="0"/>
            </a:br>
            <a:r>
              <a:rPr lang="en-US" sz="2400" dirty="0"/>
              <a:t>What is the high-energy asymptotic behavior of QCD?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8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Gluons at Small-x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691" y="1080656"/>
            <a:ext cx="8229600" cy="5275695"/>
          </a:xfrm>
        </p:spPr>
        <p:txBody>
          <a:bodyPr>
            <a:normAutofit/>
          </a:bodyPr>
          <a:lstStyle/>
          <a:p>
            <a:r>
              <a:rPr lang="en-US" sz="2000" dirty="0"/>
              <a:t>There is a large number of small-x gluons (and quarks) in a proton: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G(x, Q</a:t>
            </a:r>
            <a:r>
              <a:rPr lang="en-US" sz="2000" baseline="30000" dirty="0"/>
              <a:t>2</a:t>
            </a:r>
            <a:r>
              <a:rPr lang="en-US" sz="2000" dirty="0"/>
              <a:t>) , q(x, Q</a:t>
            </a:r>
            <a:r>
              <a:rPr lang="en-US" sz="2000" baseline="30000" dirty="0"/>
              <a:t>2</a:t>
            </a:r>
            <a:r>
              <a:rPr lang="en-US" sz="2000" dirty="0"/>
              <a:t>) = gluon and quark number densities (q=</a:t>
            </a:r>
            <a:r>
              <a:rPr lang="en-US" sz="2000" dirty="0" err="1"/>
              <a:t>u,d</a:t>
            </a:r>
            <a:r>
              <a:rPr lang="en-US" sz="2000" dirty="0"/>
              <a:t>, or S for sea).</a:t>
            </a:r>
          </a:p>
        </p:txBody>
      </p:sp>
      <p:pic>
        <p:nvPicPr>
          <p:cNvPr id="5" name="Picture 4" descr="3_3-replace-h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84" y="1584162"/>
            <a:ext cx="4327316" cy="40224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40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85800"/>
            <a:ext cx="7772400" cy="762000"/>
          </a:xfrm>
        </p:spPr>
        <p:txBody>
          <a:bodyPr/>
          <a:lstStyle/>
          <a:p>
            <a:r>
              <a:rPr lang="en-US"/>
              <a:t>McLerran-Venugopalan Model</a:t>
            </a:r>
          </a:p>
        </p:txBody>
      </p:sp>
      <p:pic>
        <p:nvPicPr>
          <p:cNvPr id="200707" name="Picture 3" descr="we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3505201"/>
            <a:ext cx="3995738" cy="19970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0708" name="Picture 4" descr="bk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2971800" y="6096001"/>
            <a:ext cx="6110968" cy="461665"/>
          </a:xfrm>
          <a:prstGeom prst="rect">
            <a:avLst/>
          </a:prstGeom>
          <a:solidFill>
            <a:srgbClr val="FFCC00">
              <a:alpha val="60001"/>
            </a:srgbClr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 occupation number </a:t>
            </a:r>
            <a:r>
              <a:rPr lang="en-US" sz="2400">
                <a:solidFill>
                  <a:srgbClr val="0000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 Classical Field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743200" y="1828800"/>
            <a:ext cx="7469188" cy="2514600"/>
          </a:xfrm>
          <a:noFill/>
          <a:ln/>
        </p:spPr>
        <p:txBody>
          <a:bodyPr/>
          <a:lstStyle/>
          <a:p>
            <a:r>
              <a:rPr lang="en-US" sz="2000"/>
              <a:t>The wave function of a single nucleus has many small-x quarks and gluons in it.</a:t>
            </a:r>
          </a:p>
          <a:p>
            <a:r>
              <a:rPr lang="en-US" sz="2000"/>
              <a:t>In the transverse plane the nucleus is densely packed with gluons and quarks.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F9D7C-CE88-8C4C-89AC-FDE5048F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81DD63A-90B2-7E46-8D0E-38E19400006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 defTabSz="457200">
                <a:defRPr/>
              </a:pPr>
              <a:t>31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8080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  <p:bldP spid="2007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err="1"/>
              <a:t>McLerran-Venugopalan</a:t>
            </a:r>
            <a:r>
              <a:rPr lang="en-US" dirty="0"/>
              <a:t> Model</a:t>
            </a:r>
          </a:p>
        </p:txBody>
      </p:sp>
      <p:pic>
        <p:nvPicPr>
          <p:cNvPr id="4" name="Content Placeholder 3" descr="mcl_v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2267071" y="1143000"/>
            <a:ext cx="7189537" cy="3953968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57400" y="4858084"/>
            <a:ext cx="8001000" cy="167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Large gluon density gives a large momentum scale Q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(the saturation scale): Q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~ # gluons per unit transverse area ~ A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1/3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(nuclear oomph).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For Q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&gt;&gt; </a:t>
            </a:r>
            <a:r>
              <a:rPr lang="en-US" sz="2000" dirty="0">
                <a:solidFill>
                  <a:prstClr val="black"/>
                </a:solidFill>
                <a:latin typeface="Symbol" charset="0"/>
              </a:rPr>
              <a:t>L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QCD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get a theory at weak coupling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and the leading gluon field is </a:t>
            </a:r>
            <a:r>
              <a:rPr lang="en-US" sz="2000" u="sng" dirty="0">
                <a:solidFill>
                  <a:prstClr val="black"/>
                </a:solidFill>
                <a:latin typeface="Calibri"/>
              </a:rPr>
              <a:t>classical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44" y="5581229"/>
            <a:ext cx="1433676" cy="304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3373" y="1577482"/>
            <a:ext cx="1712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Get A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1/3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density 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enhancement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909035" y="2223812"/>
            <a:ext cx="989725" cy="5701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C0BA-267B-F447-BCD0-89A500D7088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1" y="4282932"/>
            <a:ext cx="4772203" cy="575152"/>
          </a:xfrm>
          <a:prstGeom prst="rect">
            <a:avLst/>
          </a:prstGeom>
        </p:spPr>
      </p:pic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8D36B8BF-922A-734A-BFAD-63B79CA071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9092" y="4282932"/>
          <a:ext cx="1151709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6880" imgH="241200" progId="Equation.3">
                  <p:embed/>
                </p:oleObj>
              </mc:Choice>
              <mc:Fallback>
                <p:oleObj name="Equation" r:id="rId5" imgW="596880" imgH="241200" progId="Equation.3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8D36B8BF-922A-734A-BFAD-63B79CA071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9092" y="4282932"/>
                        <a:ext cx="1151709" cy="4381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sz="40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Color Charge Density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2209800"/>
            <a:ext cx="8819495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Small-x gluon 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000066"/>
                </a:solidFill>
              </a:rPr>
              <a:t>sees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”</a:t>
            </a:r>
            <a:r>
              <a:rPr lang="en-US" sz="2000" dirty="0">
                <a:solidFill>
                  <a:srgbClr val="000066"/>
                </a:solidFill>
              </a:rPr>
              <a:t> the whole nucleus coherently 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in the longitudinal direction! It 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000066"/>
                </a:solidFill>
              </a:rPr>
              <a:t>sees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”</a:t>
            </a:r>
            <a:r>
              <a:rPr lang="en-US" sz="2000" dirty="0">
                <a:solidFill>
                  <a:srgbClr val="000066"/>
                </a:solidFill>
              </a:rPr>
              <a:t> many color charges </a:t>
            </a:r>
            <a:br>
              <a:rPr lang="en-US" sz="2000" dirty="0">
                <a:solidFill>
                  <a:srgbClr val="000066"/>
                </a:solidFill>
              </a:rPr>
            </a:br>
            <a:r>
              <a:rPr lang="en-US" sz="2000" dirty="0">
                <a:solidFill>
                  <a:srgbClr val="000066"/>
                </a:solidFill>
              </a:rPr>
              <a:t>which form a net effective color charge Q = g (# charges)</a:t>
            </a:r>
            <a:r>
              <a:rPr lang="en-US" sz="2000" baseline="30000" dirty="0">
                <a:solidFill>
                  <a:srgbClr val="000066"/>
                </a:solidFill>
              </a:rPr>
              <a:t>1/2</a:t>
            </a:r>
            <a:r>
              <a:rPr lang="en-US" sz="2000" dirty="0">
                <a:solidFill>
                  <a:srgbClr val="000066"/>
                </a:solidFill>
              </a:rPr>
              <a:t>, such that Q</a:t>
            </a:r>
            <a:r>
              <a:rPr lang="en-US" sz="2000" baseline="30000" dirty="0">
                <a:solidFill>
                  <a:srgbClr val="000066"/>
                </a:solidFill>
              </a:rPr>
              <a:t>2 </a:t>
            </a:r>
            <a:r>
              <a:rPr lang="en-US" sz="2000" dirty="0">
                <a:solidFill>
                  <a:srgbClr val="000066"/>
                </a:solidFill>
              </a:rPr>
              <a:t>= g</a:t>
            </a:r>
            <a:r>
              <a:rPr lang="en-US" sz="2000" baseline="30000" dirty="0">
                <a:solidFill>
                  <a:srgbClr val="000066"/>
                </a:solidFill>
              </a:rPr>
              <a:t>2</a:t>
            </a:r>
            <a:r>
              <a:rPr lang="en-US" sz="2000" dirty="0">
                <a:solidFill>
                  <a:srgbClr val="000066"/>
                </a:solidFill>
              </a:rPr>
              <a:t> #charges (random walk). </a:t>
            </a:r>
          </a:p>
          <a:p>
            <a:pPr>
              <a:buFontTx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Define color charge density </a:t>
            </a:r>
          </a:p>
          <a:p>
            <a:pPr>
              <a:buFontTx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>
              <a:buFontTx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such that for a large nucleus (A&gt;&gt;1) </a:t>
            </a:r>
          </a:p>
          <a:p>
            <a:pPr>
              <a:buFontTx/>
              <a:buNone/>
            </a:pPr>
            <a:endParaRPr lang="en-US" sz="2400" dirty="0">
              <a:solidFill>
                <a:srgbClr val="000066"/>
              </a:solidFill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            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        </a:t>
            </a:r>
            <a:r>
              <a:rPr lang="en-US" sz="2400" dirty="0">
                <a:solidFill>
                  <a:srgbClr val="800000"/>
                </a:solidFill>
              </a:rPr>
              <a:t>Nuclear small-x wave function is perturbative!</a:t>
            </a:r>
          </a:p>
        </p:txBody>
      </p:sp>
      <p:pic>
        <p:nvPicPr>
          <p:cNvPr id="16388" name="Picture 4" descr="rv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09600"/>
            <a:ext cx="8534400" cy="20399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0160000" y="4021138"/>
            <a:ext cx="1747181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4D4D4D"/>
                </a:solidFill>
                <a:latin typeface="Times New Roman" charset="0"/>
                <a:ea typeface="ＭＳ Ｐゴシック" charset="0"/>
              </a:rPr>
              <a:t>McLerran</a:t>
            </a:r>
            <a:endParaRPr lang="en-US" sz="2000" dirty="0">
              <a:solidFill>
                <a:srgbClr val="4D4D4D"/>
              </a:solidFill>
              <a:latin typeface="Times New Roman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4D4D4D"/>
                </a:solidFill>
                <a:latin typeface="Times New Roman" charset="0"/>
                <a:ea typeface="ＭＳ Ｐゴシック" charset="0"/>
              </a:rPr>
              <a:t>Venugopalan</a:t>
            </a:r>
            <a:endParaRPr lang="en-US" sz="2000" dirty="0">
              <a:solidFill>
                <a:srgbClr val="4D4D4D"/>
              </a:solidFill>
              <a:latin typeface="Times New Roman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4D4D4D"/>
                </a:solidFill>
                <a:latin typeface="Arial"/>
                <a:ea typeface="ＭＳ Ｐゴシック" charset="0"/>
              </a:rPr>
              <a:t>`</a:t>
            </a:r>
            <a:r>
              <a:rPr lang="en-US" sz="2000" dirty="0">
                <a:solidFill>
                  <a:srgbClr val="4D4D4D"/>
                </a:solidFill>
                <a:latin typeface="Times New Roman" charset="0"/>
                <a:ea typeface="ＭＳ Ｐゴシック" charset="0"/>
              </a:rPr>
              <a:t>93-</a:t>
            </a:r>
            <a:r>
              <a:rPr lang="en-US" sz="2000" dirty="0">
                <a:solidFill>
                  <a:srgbClr val="4D4D4D"/>
                </a:solidFill>
                <a:latin typeface="Arial"/>
                <a:ea typeface="ＭＳ Ｐゴシック" charset="0"/>
              </a:rPr>
              <a:t>`</a:t>
            </a:r>
            <a:r>
              <a:rPr lang="en-US" sz="2000" dirty="0">
                <a:solidFill>
                  <a:srgbClr val="4D4D4D"/>
                </a:solidFill>
                <a:latin typeface="Times New Roman" charset="0"/>
                <a:ea typeface="ＭＳ Ｐゴシック" charset="0"/>
              </a:rPr>
              <a:t>94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9" y="4299687"/>
            <a:ext cx="5714674" cy="69007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28" y="5512509"/>
            <a:ext cx="7521684" cy="518372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38" y="6159823"/>
            <a:ext cx="1164863" cy="3600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4468E-E93B-0C4E-BD38-4CED2BE5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74FB6A45-C9F3-8A48-8336-9B6BC07607E0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pPr defTabSz="457200">
                <a:defRPr/>
              </a:pPr>
              <a:t>33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48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762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Saturation Scale</a:t>
            </a:r>
          </a:p>
        </p:txBody>
      </p:sp>
      <p:graphicFrame>
        <p:nvGraphicFramePr>
          <p:cNvPr id="350216" name="Object 8"/>
          <p:cNvGraphicFramePr>
            <a:graphicFrameLocks noChangeAspect="1"/>
          </p:cNvGraphicFramePr>
          <p:nvPr/>
        </p:nvGraphicFramePr>
        <p:xfrm>
          <a:off x="3810000" y="914400"/>
          <a:ext cx="1752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880" imgH="241200" progId="Equation.3">
                  <p:embed/>
                </p:oleObj>
              </mc:Choice>
              <mc:Fallback>
                <p:oleObj name="Equation" r:id="rId2" imgW="596880" imgH="241200" progId="Equation.3">
                  <p:embed/>
                  <p:pic>
                    <p:nvPicPr>
                      <p:cNvPr id="350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1752600" cy="6667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0224" name="Picture 16" descr="bro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895600"/>
            <a:ext cx="4724400" cy="3651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1905000" y="990600"/>
            <a:ext cx="8362226" cy="578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 argue that                           let us consider an example of a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scattering on a nucleus. As it travels through the nucleus it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bumps into nucleons. Along a straight line trajectory it encounters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~ R ~ A</a:t>
            </a:r>
            <a:r>
              <a:rPr lang="en-US" sz="2400" baseline="30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1/3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nucleons, with R the nuclear radius and A the atomic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number of the nucleus.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The particle receives ~ A</a:t>
            </a:r>
            <a:r>
              <a:rPr lang="en-US" sz="2400" baseline="30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1/3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random kicks. Its momentum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gets broadened by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Saturation scale, as a feature of a collective field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of the whole nucleus also scales ~ A</a:t>
            </a:r>
            <a:r>
              <a:rPr lang="en-US" sz="2400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</a:t>
            </a:r>
            <a:r>
              <a:rPr lang="en-US" sz="2400" b="1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/</a:t>
            </a:r>
            <a:r>
              <a:rPr lang="en-US" sz="2400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</a:t>
            </a: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.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24" y="5092030"/>
            <a:ext cx="4475238" cy="4413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22944-7055-BB4B-A2E7-A8E422FA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  <a:defRPr/>
            </a:pPr>
            <a:fld id="{9F7A0BA5-B45A-5A41-A828-949317D4835D}" type="slidenum"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ＭＳ Ｐゴシック"/>
              </a:rPr>
              <a:pPr defTabSz="457200">
                <a:spcBef>
                  <a:spcPct val="0"/>
                </a:spcBef>
                <a:defRPr/>
              </a:pPr>
              <a:t>34</a:t>
            </a:fld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593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85800"/>
            <a:ext cx="7239000" cy="762000"/>
          </a:xfrm>
        </p:spPr>
        <p:txBody>
          <a:bodyPr/>
          <a:lstStyle/>
          <a:p>
            <a:r>
              <a:rPr lang="en-US"/>
              <a:t>McLerran-Venugopalan Model</a:t>
            </a:r>
          </a:p>
        </p:txBody>
      </p:sp>
      <p:pic>
        <p:nvPicPr>
          <p:cNvPr id="202755" name="Picture 3" descr="mv1">
            <a:hlinkClick r:id="" action="ppaction://noaction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124200"/>
            <a:ext cx="4572000" cy="2749550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2590801" y="1676401"/>
            <a:ext cx="79295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Tx/>
              <a:buChar char="o"/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  <a:cs typeface="Times New Roman" charset="0"/>
              </a:rPr>
              <a:t>To find the classical gluon field A</a:t>
            </a:r>
            <a:r>
              <a:rPr lang="el-GR" sz="2000" baseline="-25000">
                <a:solidFill>
                  <a:srgbClr val="000000"/>
                </a:solidFill>
                <a:latin typeface="Verdana" charset="0"/>
                <a:cs typeface="Times New Roman" charset="0"/>
              </a:rPr>
              <a:t>μ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Times New Roman" charset="0"/>
              </a:rPr>
              <a:t> of the nucleus one has to solve the non-linear analogue of Maxwell equations – the Yang-Mills equations, with the nucleus as a source of the color charge: </a:t>
            </a:r>
            <a:endParaRPr lang="el-GR" sz="2000">
              <a:solidFill>
                <a:srgbClr val="000000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1905000" y="6096000"/>
            <a:ext cx="51392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Yu. K. 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000">
                <a:solidFill>
                  <a:srgbClr val="000000"/>
                </a:solidFill>
                <a:latin typeface="Verdana" charset="0"/>
              </a:rPr>
              <a:t>96; J. Jalilian-Marian et al, 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Verdana" charset="0"/>
              </a:rPr>
              <a:t>96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11689"/>
            <a:ext cx="2565400" cy="419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BAC5E-0398-CE4C-A035-0132D78A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81DD63A-90B2-7E46-8D0E-38E19400006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 defTabSz="457200">
                <a:defRPr/>
              </a:pPr>
              <a:t>35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435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7086600" cy="788988"/>
          </a:xfrm>
        </p:spPr>
        <p:txBody>
          <a:bodyPr/>
          <a:lstStyle/>
          <a:p>
            <a:r>
              <a:rPr lang="en-US"/>
              <a:t>Classical Field of a Nucleus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4014" y="1827213"/>
            <a:ext cx="3589337" cy="4114800"/>
          </a:xfrm>
        </p:spPr>
        <p:txBody>
          <a:bodyPr/>
          <a:lstStyle/>
          <a:p>
            <a:endParaRPr lang="en-US" sz="2500">
              <a:solidFill>
                <a:srgbClr val="000000"/>
              </a:solidFill>
              <a:latin typeface="Mathematica1" charset="0"/>
            </a:endParaRPr>
          </a:p>
          <a:p>
            <a:pPr>
              <a:buFont typeface="Wingdings" charset="0"/>
              <a:buNone/>
            </a:pPr>
            <a:r>
              <a:rPr lang="en-US" sz="2500">
                <a:solidFill>
                  <a:srgbClr val="000000"/>
                </a:solidFill>
                <a:latin typeface="Mathematica1" charset="0"/>
              </a:rPr>
              <a:t> </a:t>
            </a:r>
          </a:p>
        </p:txBody>
      </p:sp>
      <p:pic>
        <p:nvPicPr>
          <p:cNvPr id="203780" name="Picture 4" descr="ww">
            <a:hlinkClick r:id="" action="ppaction://noaction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905001"/>
            <a:ext cx="6781800" cy="2994025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2514600" y="5029201"/>
            <a:ext cx="708924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5F5F5F"/>
              </a:buClr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Here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000">
                <a:solidFill>
                  <a:srgbClr val="000000"/>
                </a:solidFill>
                <a:latin typeface="Verdana" charset="0"/>
              </a:rPr>
              <a:t>s one of the diagrams showing the non-Abelian </a:t>
            </a:r>
          </a:p>
          <a:p>
            <a:pPr defTabSz="457200">
              <a:spcBef>
                <a:spcPct val="20000"/>
              </a:spcBef>
              <a:buClr>
                <a:srgbClr val="5F5F5F"/>
              </a:buClr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gluon field of a large nucleus.</a:t>
            </a:r>
            <a:r>
              <a:rPr lang="en-US" sz="2000">
                <a:solidFill>
                  <a:srgbClr val="000066"/>
                </a:solidFill>
                <a:latin typeface="Verdana" charset="0"/>
              </a:rPr>
              <a:t> </a:t>
            </a: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2514600" y="5791200"/>
            <a:ext cx="7727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  <a:ea typeface="ＭＳ Ｐゴシック"/>
              </a:rPr>
              <a:t>The resummation parameter is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/>
              </a:rPr>
              <a:t> </a:t>
            </a:r>
            <a:r>
              <a:rPr lang="en-US" sz="2400">
                <a:solidFill>
                  <a:srgbClr val="990000"/>
                </a:solidFill>
                <a:latin typeface="Symbol" charset="0"/>
                <a:ea typeface="ＭＳ Ｐゴシック"/>
              </a:rPr>
              <a:t>a</a:t>
            </a:r>
            <a:r>
              <a:rPr lang="en-US" sz="2400" baseline="-25000">
                <a:solidFill>
                  <a:srgbClr val="990000"/>
                </a:solidFill>
                <a:latin typeface="Arial" charset="0"/>
                <a:ea typeface="ＭＳ Ｐゴシック"/>
              </a:rPr>
              <a:t>S</a:t>
            </a:r>
            <a:r>
              <a:rPr lang="en-US" sz="2400" baseline="30000">
                <a:solidFill>
                  <a:srgbClr val="990000"/>
                </a:solidFill>
                <a:latin typeface="Arial" charset="0"/>
                <a:ea typeface="ＭＳ Ｐゴシック"/>
              </a:rPr>
              <a:t>2</a:t>
            </a:r>
            <a:r>
              <a:rPr lang="en-US" sz="2400">
                <a:solidFill>
                  <a:srgbClr val="990000"/>
                </a:solidFill>
                <a:latin typeface="Arial" charset="0"/>
                <a:ea typeface="ＭＳ Ｐゴシック"/>
              </a:rPr>
              <a:t> A</a:t>
            </a:r>
            <a:r>
              <a:rPr lang="en-US" sz="2400" baseline="30000">
                <a:solidFill>
                  <a:srgbClr val="990000"/>
                </a:solidFill>
                <a:latin typeface="Arial" charset="0"/>
                <a:ea typeface="ＭＳ Ｐゴシック"/>
              </a:rPr>
              <a:t>1/3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/>
              </a:rPr>
              <a:t> </a:t>
            </a:r>
            <a:r>
              <a:rPr lang="en-US" sz="2000">
                <a:solidFill>
                  <a:srgbClr val="000000"/>
                </a:solidFill>
                <a:latin typeface="Verdana" charset="0"/>
                <a:ea typeface="ＭＳ Ｐゴシック"/>
              </a:rPr>
              <a:t>, corresponding to </a:t>
            </a:r>
          </a:p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>
                <a:solidFill>
                  <a:srgbClr val="000000"/>
                </a:solidFill>
                <a:latin typeface="Verdana" charset="0"/>
                <a:ea typeface="ＭＳ Ｐゴシック"/>
              </a:rPr>
              <a:t>two gluons per nucleon approximation. </a:t>
            </a:r>
          </a:p>
          <a:p>
            <a:pPr defTabSz="457200" eaLnBrk="0" hangingPunct="0">
              <a:spcBef>
                <a:spcPct val="0"/>
              </a:spcBef>
              <a:defRPr/>
            </a:pPr>
            <a:endParaRPr lang="en-US" sz="2000">
              <a:solidFill>
                <a:srgbClr val="000000"/>
              </a:solidFill>
              <a:latin typeface="Verdana" charset="0"/>
              <a:ea typeface="ＭＳ Ｐゴシック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840758-4862-4E49-B1DE-4BCA9488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81DD63A-90B2-7E46-8D0E-38E194000064}" type="slidenum">
              <a:rPr lang="en-US">
                <a:solidFill>
                  <a:srgbClr val="000000"/>
                </a:solidFill>
                <a:latin typeface="Verdana"/>
                <a:ea typeface="ＭＳ Ｐゴシック"/>
              </a:rPr>
              <a:pPr defTabSz="457200">
                <a:defRPr/>
              </a:pPr>
              <a:t>36</a:t>
            </a:fld>
            <a:endParaRPr lang="en-US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6520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85E2-1343-954F-8E00-7D4CF257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Unpolarized WW Gluon 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5F4B5-E049-4D4A-B66E-31E06F72B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97" y="1143000"/>
            <a:ext cx="8229600" cy="5190334"/>
          </a:xfrm>
        </p:spPr>
        <p:txBody>
          <a:bodyPr>
            <a:normAutofit/>
          </a:bodyPr>
          <a:lstStyle/>
          <a:p>
            <a:r>
              <a:rPr lang="en-US" sz="2000" dirty="0"/>
              <a:t>One can calculate the unpolarized gluon TMD with, say, the forward-pointing (SIDIS) Wilson line staple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A</a:t>
            </a:r>
            <a:r>
              <a:rPr lang="en-US" sz="2000" baseline="30000" dirty="0"/>
              <a:t>+</a:t>
            </a:r>
            <a:r>
              <a:rPr lang="en-US" sz="2000" dirty="0"/>
              <a:t>=0 gauge one can choose a sub-gauge eliminating the Wilson line staple (making it 1), and, since                                , one obtains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Since the classical (</a:t>
            </a:r>
            <a:r>
              <a:rPr lang="en-US" sz="2000" dirty="0" err="1"/>
              <a:t>Weizsacker</a:t>
            </a:r>
            <a:r>
              <a:rPr lang="en-US" sz="2000" dirty="0"/>
              <a:t>-Williams) A</a:t>
            </a:r>
            <a:r>
              <a:rPr lang="en-US" sz="2000" baseline="30000" dirty="0"/>
              <a:t>i</a:t>
            </a:r>
            <a:r>
              <a:rPr lang="en-US" sz="2000" dirty="0"/>
              <a:t> field is known exactly from solving the Yang-Mills equations, one can directly calculate the gluon TMD in the classical limit.</a:t>
            </a:r>
          </a:p>
          <a:p>
            <a:r>
              <a:rPr lang="en-US" sz="2000" dirty="0"/>
              <a:t>This is the WW gluon TMD.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80319-F5A3-F942-868C-27A0D8C2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FAA98-794C-F24E-9AF3-55278A9D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86" y="2119156"/>
            <a:ext cx="7526956" cy="426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F0DA4-8C97-E444-A495-1FA72BA65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67" y="3259283"/>
            <a:ext cx="1602540" cy="281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A8F9E8-9155-114D-9271-41D934184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86" y="3775370"/>
            <a:ext cx="7526957" cy="544796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F3E9F2F-8A69-C68C-2543-3EE98C538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357" y="166844"/>
            <a:ext cx="3468757" cy="30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3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Classical Gluon Field of a Nucleus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14400"/>
            <a:ext cx="4572000" cy="1828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Using the obtained classical</a:t>
            </a:r>
          </a:p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gluon field one can construct</a:t>
            </a:r>
          </a:p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corresponding gluon distribution</a:t>
            </a:r>
          </a:p>
          <a:p>
            <a:pPr>
              <a:buFontTx/>
              <a:buNone/>
            </a:pPr>
            <a:r>
              <a:rPr lang="en-US" sz="2000" dirty="0">
                <a:solidFill>
                  <a:srgbClr val="000066"/>
                </a:solidFill>
              </a:rPr>
              <a:t>function (gluon WW TMD):</a:t>
            </a: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2034383" y="2423419"/>
          <a:ext cx="3538537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253800" progId="Equation.DSMT4">
                  <p:embed/>
                </p:oleObj>
              </mc:Choice>
              <mc:Fallback>
                <p:oleObj name="Equation" r:id="rId2" imgW="1587240" imgH="253800" progId="Equation.DSMT4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383" y="2423419"/>
                        <a:ext cx="3538537" cy="598488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5" descr="glu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914400"/>
            <a:ext cx="3771900" cy="24971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828800" y="3048000"/>
            <a:ext cx="37099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with the field in the A</a:t>
            </a:r>
            <a:r>
              <a:rPr lang="en-US" sz="2000" baseline="30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sz="2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=0 gauge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905000" y="5334001"/>
            <a:ext cx="82580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buFont typeface="Wingdings" charset="0"/>
              <a:buChar char="ð"/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Q</a:t>
            </a:r>
            <a:r>
              <a:rPr lang="en-US" sz="2400" baseline="-25000">
                <a:solidFill>
                  <a:srgbClr val="80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=</a:t>
            </a:r>
            <a:r>
              <a:rPr lang="en-US" sz="2400">
                <a:solidFill>
                  <a:srgbClr val="800000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is the </a:t>
            </a:r>
            <a:r>
              <a:rPr lang="en-US" sz="2400" u="sng">
                <a:solidFill>
                  <a:srgbClr val="800000"/>
                </a:solidFill>
                <a:latin typeface="Arial" charset="0"/>
                <a:ea typeface="ＭＳ Ｐゴシック" charset="0"/>
              </a:rPr>
              <a:t>saturation 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buFont typeface="Wingdings" charset="0"/>
              <a:buChar char="ð"/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Note that </a:t>
            </a: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</a:rPr>
              <a:t>~&lt;A</a:t>
            </a:r>
            <a:r>
              <a:rPr lang="en-US" sz="2400" baseline="-25000">
                <a:solidFill>
                  <a:srgbClr val="000000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400" baseline="-25000">
                <a:solidFill>
                  <a:srgbClr val="000000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</a:rPr>
              <a:t>&gt;~1/</a:t>
            </a: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</a:rPr>
              <a:t>a</a:t>
            </a:r>
            <a:r>
              <a:rPr lang="en-US" sz="2400">
                <a:solidFill>
                  <a:srgbClr val="000066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such that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400" baseline="-25000">
                <a:solidFill>
                  <a:srgbClr val="000000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</a:rPr>
              <a:t>~1/g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, which is what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one would expect for a classical field. 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905001" y="4724401"/>
            <a:ext cx="7519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4D4D4D"/>
                </a:solidFill>
                <a:latin typeface="Arial" charset="0"/>
                <a:ea typeface="ＭＳ Ｐゴシック" charset="0"/>
              </a:rPr>
              <a:t>J. Jalilian-Marian et al, </a:t>
            </a:r>
            <a:r>
              <a:rPr lang="ja-JP" altLang="en-US" sz="2400">
                <a:solidFill>
                  <a:srgbClr val="4D4D4D"/>
                </a:solidFill>
                <a:latin typeface="Arial"/>
                <a:ea typeface="ＭＳ Ｐゴシック" charset="0"/>
              </a:rPr>
              <a:t>’</a:t>
            </a:r>
            <a:r>
              <a:rPr lang="en-US" sz="2400">
                <a:solidFill>
                  <a:srgbClr val="4D4D4D"/>
                </a:solidFill>
                <a:latin typeface="Arial" charset="0"/>
                <a:ea typeface="ＭＳ Ｐゴシック" charset="0"/>
              </a:rPr>
              <a:t>97; Yu. K. and A. Mueller, </a:t>
            </a:r>
            <a:r>
              <a:rPr lang="ja-JP" altLang="en-US" sz="2400">
                <a:solidFill>
                  <a:srgbClr val="4D4D4D"/>
                </a:solidFill>
                <a:latin typeface="Arial"/>
                <a:ea typeface="ＭＳ Ｐゴシック" charset="0"/>
              </a:rPr>
              <a:t>‘</a:t>
            </a:r>
            <a:r>
              <a:rPr lang="en-US" sz="2400">
                <a:solidFill>
                  <a:srgbClr val="4D4D4D"/>
                </a:solidFill>
                <a:latin typeface="Arial" charset="0"/>
                <a:ea typeface="ＭＳ Ｐゴシック" charset="0"/>
              </a:rPr>
              <a:t>98</a:t>
            </a:r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6324600" y="5181600"/>
          <a:ext cx="190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71320" imgH="241200" progId="Equation.3">
                  <p:embed/>
                </p:oleObj>
              </mc:Choice>
              <mc:Fallback>
                <p:oleObj name="Equation" r:id="rId5" imgW="571320" imgH="241200" progId="Equation.3">
                  <p:embed/>
                  <p:pic>
                    <p:nvPicPr>
                      <p:cNvPr id="225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7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181600"/>
                        <a:ext cx="1905000" cy="609600"/>
                      </a:xfrm>
                      <a:prstGeom prst="rect">
                        <a:avLst/>
                      </a:prstGeom>
                      <a:solidFill>
                        <a:srgbClr val="FFCC99">
                          <a:alpha val="74001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690245"/>
            <a:ext cx="8059287" cy="75008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0000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25955-1B74-994B-87F0-F4A94358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74FB6A45-C9F3-8A48-8336-9B6BC07607E0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 defTabSz="457200">
                <a:defRPr/>
              </a:pPr>
              <a:t>38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0A400-173E-834F-BE6B-BF9268B80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338" y="1125539"/>
            <a:ext cx="2263134" cy="2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828800"/>
            <a:ext cx="4038600" cy="3621880"/>
          </a:xfrm>
        </p:spPr>
        <p:txBody>
          <a:bodyPr/>
          <a:lstStyle/>
          <a:p>
            <a:pPr>
              <a:buClr>
                <a:schemeClr val="folHlink"/>
              </a:buClr>
              <a:buFont typeface="Wingdings" charset="0"/>
              <a:buChar char="ð"/>
            </a:pPr>
            <a:r>
              <a:rPr lang="en-US" sz="2400" dirty="0">
                <a:solidFill>
                  <a:srgbClr val="000066"/>
                </a:solidFill>
              </a:rPr>
              <a:t>In the UV limit of k</a:t>
            </a:r>
            <a:r>
              <a:rPr lang="en-US" sz="2400" dirty="0">
                <a:solidFill>
                  <a:srgbClr val="000066"/>
                </a:solidFill>
                <a:cs typeface="Arial" charset="0"/>
              </a:rPr>
              <a:t>→∞, 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400" dirty="0" err="1">
                <a:solidFill>
                  <a:srgbClr val="000066"/>
                </a:solidFill>
                <a:cs typeface="Arial" charset="0"/>
              </a:rPr>
              <a:t>x</a:t>
            </a:r>
            <a:r>
              <a:rPr lang="en-US" sz="2400" baseline="-25000" dirty="0" err="1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sz="2400" dirty="0">
                <a:solidFill>
                  <a:srgbClr val="000066"/>
                </a:solidFill>
                <a:cs typeface="Arial" charset="0"/>
              </a:rPr>
              <a:t> is small and one obtains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400" dirty="0">
              <a:solidFill>
                <a:srgbClr val="000066"/>
              </a:solidFill>
              <a:cs typeface="Arial" charset="0"/>
            </a:endParaRP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400" dirty="0">
              <a:solidFill>
                <a:srgbClr val="000066"/>
              </a:solidFill>
              <a:cs typeface="Arial" charset="0"/>
            </a:endParaRPr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cs typeface="Arial" charset="0"/>
              </a:rPr>
              <a:t>which is the usual LO result.</a:t>
            </a:r>
          </a:p>
          <a:p>
            <a:pPr>
              <a:buClr>
                <a:schemeClr val="folHlink"/>
              </a:buClr>
              <a:buFont typeface="Wingdings" charset="0"/>
              <a:buChar char="ð"/>
            </a:pPr>
            <a:endParaRPr lang="en-US" sz="2400" dirty="0">
              <a:solidFill>
                <a:srgbClr val="000066"/>
              </a:solidFill>
              <a:cs typeface="Arial" charset="0"/>
            </a:endParaRPr>
          </a:p>
          <a:p>
            <a:pPr>
              <a:buClr>
                <a:schemeClr val="folHlink"/>
              </a:buClr>
              <a:buFont typeface="Wingdings" charset="0"/>
              <a:buChar char="ð"/>
            </a:pPr>
            <a:r>
              <a:rPr lang="en-US" sz="2400" dirty="0">
                <a:solidFill>
                  <a:srgbClr val="000066"/>
                </a:solidFill>
                <a:cs typeface="Arial" charset="0"/>
              </a:rPr>
              <a:t>In the IR limit of small </a:t>
            </a:r>
            <a:r>
              <a:rPr lang="en-US" sz="2400" dirty="0" err="1">
                <a:solidFill>
                  <a:srgbClr val="000066"/>
                </a:solidFill>
                <a:cs typeface="Arial" charset="0"/>
              </a:rPr>
              <a:t>k</a:t>
            </a:r>
            <a:r>
              <a:rPr lang="en-US" sz="2400" baseline="-25000" dirty="0" err="1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sz="2400" dirty="0">
                <a:solidFill>
                  <a:srgbClr val="000066"/>
                </a:solidFill>
                <a:cs typeface="Arial" charset="0"/>
              </a:rPr>
              <a:t>,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400" dirty="0" err="1">
                <a:solidFill>
                  <a:srgbClr val="000066"/>
                </a:solidFill>
                <a:cs typeface="Arial" charset="0"/>
              </a:rPr>
              <a:t>x</a:t>
            </a:r>
            <a:r>
              <a:rPr lang="en-US" sz="2400" baseline="-25000" dirty="0" err="1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sz="2400" dirty="0">
                <a:solidFill>
                  <a:srgbClr val="000066"/>
                </a:solidFill>
                <a:cs typeface="Arial" charset="0"/>
              </a:rPr>
              <a:t> is large and we get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162801" y="5257801"/>
            <a:ext cx="2671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990000"/>
                </a:solidFill>
                <a:latin typeface="Arial" charset="0"/>
                <a:ea typeface="ＭＳ Ｐゴシック" charset="0"/>
              </a:rPr>
              <a:t>SATURATION !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613526" y="5907088"/>
            <a:ext cx="371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Divergence is regularized.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39" y="409253"/>
            <a:ext cx="8059287" cy="75008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0000"/>
            </a:solidFill>
          </a:ln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5477140"/>
            <a:ext cx="4565069" cy="808038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7" y="2762274"/>
            <a:ext cx="4713473" cy="651017"/>
          </a:xfrm>
          <a:prstGeom prst="rect">
            <a:avLst/>
          </a:prstGeom>
        </p:spPr>
      </p:pic>
      <p:pic>
        <p:nvPicPr>
          <p:cNvPr id="5" name="Picture 4" descr="gluew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46" y="1375212"/>
            <a:ext cx="5006354" cy="30983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6739B-F3C1-0941-938B-6B569B6A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74FB6A45-C9F3-8A48-8336-9B6BC07607E0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 defTabSz="457200">
                <a:defRPr/>
              </a:pPr>
              <a:t>39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1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1905001" y="5943600"/>
            <a:ext cx="8551863" cy="763588"/>
            <a:chOff x="288" y="1680"/>
            <a:chExt cx="5387" cy="481"/>
          </a:xfrm>
        </p:grpSpPr>
        <p:graphicFrame>
          <p:nvGraphicFramePr>
            <p:cNvPr id="18637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8917774"/>
                </p:ext>
              </p:extLst>
            </p:nvPr>
          </p:nvGraphicFramePr>
          <p:xfrm>
            <a:off x="2286" y="1872"/>
            <a:ext cx="624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95000" imgH="228600" progId="Equation.3">
                    <p:embed/>
                  </p:oleObj>
                </mc:Choice>
                <mc:Fallback>
                  <p:oleObj name="Equation" r:id="rId2" imgW="495000" imgH="228600" progId="Equation.3">
                    <p:embed/>
                    <p:pic>
                      <p:nvPicPr>
                        <p:cNvPr id="1863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" y="1872"/>
                          <a:ext cx="624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6372" name="Text Box 4"/>
            <p:cNvSpPr txBox="1">
              <a:spLocks noChangeArrowheads="1"/>
            </p:cNvSpPr>
            <p:nvPr/>
          </p:nvSpPr>
          <p:spPr bwMode="auto">
            <a:xfrm>
              <a:off x="288" y="1680"/>
              <a:ext cx="53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5F5F5F"/>
                  </a:solidFill>
                  <a:latin typeface="Arial" charset="0"/>
                  <a:ea typeface="ＭＳ Ｐゴシック" charset="0"/>
                </a:rPr>
                <a:t>For short distances x &lt; 0.2 </a:t>
              </a:r>
              <a:r>
                <a:rPr lang="en-US" sz="2000" dirty="0" err="1">
                  <a:solidFill>
                    <a:srgbClr val="5F5F5F"/>
                  </a:solidFill>
                  <a:latin typeface="Arial" charset="0"/>
                  <a:ea typeface="ＭＳ Ｐゴシック" charset="0"/>
                </a:rPr>
                <a:t>fm</a:t>
              </a:r>
              <a:r>
                <a:rPr lang="en-US" sz="2000" dirty="0">
                  <a:solidFill>
                    <a:srgbClr val="5F5F5F"/>
                  </a:solidFill>
                  <a:latin typeface="Arial" charset="0"/>
                  <a:ea typeface="ＭＳ Ｐゴシック" charset="0"/>
                </a:rPr>
                <a:t>, or, equivalently, large momenta  k &gt; 1 GeV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5F5F5F"/>
                  </a:solidFill>
                  <a:latin typeface="Arial" charset="0"/>
                  <a:ea typeface="ＭＳ Ｐゴシック" charset="0"/>
                </a:rPr>
                <a:t>the QCD coupling is small,                  and interactions are weak.</a:t>
              </a:r>
            </a:p>
          </p:txBody>
        </p:sp>
      </p:grpSp>
      <p:sp>
        <p:nvSpPr>
          <p:cNvPr id="1863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229600" cy="1017588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Running of QCD Coupling Constant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990600"/>
            <a:ext cx="8686800" cy="1066800"/>
          </a:xfrm>
        </p:spPr>
        <p:txBody>
          <a:bodyPr/>
          <a:lstStyle/>
          <a:p>
            <a:pPr>
              <a:buClr>
                <a:srgbClr val="000066"/>
              </a:buClr>
              <a:buSzTx/>
              <a:buFont typeface="Wingdings" charset="0"/>
              <a:buChar char="ð"/>
            </a:pPr>
            <a:r>
              <a:rPr lang="en-US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QCD coupling constant                  changes with the momentum scale involved in the interaction</a:t>
            </a:r>
            <a:r>
              <a:rPr lang="en-US" sz="280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graphicFrame>
        <p:nvGraphicFramePr>
          <p:cNvPr id="186375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62600" y="838201"/>
          <a:ext cx="10033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720" imgH="419040" progId="Equation.3">
                  <p:embed/>
                </p:oleObj>
              </mc:Choice>
              <mc:Fallback>
                <p:oleObj name="Equation" r:id="rId4" imgW="558720" imgH="419040" progId="Equation.3">
                  <p:embed/>
                  <p:pic>
                    <p:nvPicPr>
                      <p:cNvPr id="1863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838201"/>
                        <a:ext cx="1003300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1676401" y="2667001"/>
            <a:ext cx="3548063" cy="519113"/>
          </a:xfrm>
          <a:prstGeom prst="rect">
            <a:avLst/>
          </a:prstGeom>
          <a:solidFill>
            <a:srgbClr val="FF9900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3399"/>
                </a:solidFill>
                <a:latin typeface="Arial" charset="0"/>
                <a:ea typeface="ＭＳ Ｐゴシック" charset="0"/>
              </a:rPr>
              <a:t>Asymptotic Freedom!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1828800" y="3581401"/>
            <a:ext cx="327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9966"/>
                </a:solidFill>
                <a:latin typeface="Arial" charset="0"/>
                <a:ea typeface="ＭＳ Ｐゴシック" charset="0"/>
              </a:rPr>
              <a:t>Gross and Wilczek,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9966"/>
                </a:solidFill>
                <a:latin typeface="Arial" charset="0"/>
                <a:ea typeface="ＭＳ Ｐゴシック" charset="0"/>
              </a:rPr>
              <a:t>   Politzer, ca </a:t>
            </a:r>
            <a:r>
              <a:rPr lang="ja-JP" altLang="en-US" sz="2400">
                <a:solidFill>
                  <a:srgbClr val="339966"/>
                </a:solidFill>
                <a:latin typeface="Arial"/>
                <a:ea typeface="ＭＳ Ｐゴシック" charset="0"/>
              </a:rPr>
              <a:t>‘</a:t>
            </a:r>
            <a:r>
              <a:rPr lang="en-US" sz="2400">
                <a:solidFill>
                  <a:srgbClr val="339966"/>
                </a:solidFill>
                <a:latin typeface="Arial" charset="0"/>
                <a:ea typeface="ＭＳ Ｐゴシック" charset="0"/>
              </a:rPr>
              <a:t>73</a:t>
            </a:r>
          </a:p>
        </p:txBody>
      </p:sp>
      <p:graphicFrame>
        <p:nvGraphicFramePr>
          <p:cNvPr id="186380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495801" y="1981200"/>
          <a:ext cx="14208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228600" progId="Equation.3">
                  <p:embed/>
                </p:oleObj>
              </mc:Choice>
              <mc:Fallback>
                <p:oleObj name="Equation" r:id="rId6" imgW="749160" imgH="228600" progId="Equation.3">
                  <p:embed/>
                  <p:pic>
                    <p:nvPicPr>
                      <p:cNvPr id="1863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1" y="1981200"/>
                        <a:ext cx="14208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1676400" y="4800601"/>
            <a:ext cx="3780202" cy="461665"/>
          </a:xfrm>
          <a:prstGeom prst="rect">
            <a:avLst/>
          </a:prstGeom>
          <a:solidFill>
            <a:srgbClr val="FFCC00">
              <a:alpha val="50999"/>
            </a:srgbClr>
          </a:solidFill>
          <a:ln w="349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Physics Nobel Prize 2004!</a:t>
            </a:r>
          </a:p>
        </p:txBody>
      </p:sp>
      <p:pic>
        <p:nvPicPr>
          <p:cNvPr id="186382" name="Picture 14" descr="runningcoupl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1"/>
            <a:ext cx="4419600" cy="386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941C80-22E1-F444-BA0A-7D806B810C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CB9374-ABA9-E745-A768-BCD82B5CA61B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8" grpId="0" animBg="1" autoUpdateAnimBg="0"/>
      <p:bldP spid="186379" grpId="0" autoUpdateAnimBg="0"/>
      <p:bldP spid="1863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 sz="40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Classical Gluon Distribution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828800"/>
            <a:ext cx="4038600" cy="19812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A good object to plot is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the classical gluon TMD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distribution multiplied by </a:t>
            </a:r>
          </a:p>
          <a:p>
            <a:pPr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the phase space </a:t>
            </a:r>
            <a:r>
              <a:rPr lang="en-US" sz="2400" dirty="0" err="1">
                <a:solidFill>
                  <a:srgbClr val="000066"/>
                </a:solidFill>
              </a:rPr>
              <a:t>k</a:t>
            </a:r>
            <a:r>
              <a:rPr lang="en-US" sz="2400" baseline="-25000" dirty="0" err="1">
                <a:solidFill>
                  <a:srgbClr val="000066"/>
                </a:solidFill>
              </a:rPr>
              <a:t>T</a:t>
            </a:r>
            <a:r>
              <a:rPr lang="en-US" sz="2400" dirty="0">
                <a:solidFill>
                  <a:srgbClr val="000066"/>
                </a:solidFill>
              </a:rPr>
              <a:t>: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828800" y="5105400"/>
            <a:ext cx="83840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0"/>
              <a:buChar char="ð"/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Most gluons in the nuclear wave function have transverse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momentum of the order of </a:t>
            </a:r>
            <a:r>
              <a:rPr lang="en-US" sz="2400">
                <a:solidFill>
                  <a:srgbClr val="990000"/>
                </a:solidFill>
                <a:latin typeface="Arial" charset="0"/>
                <a:ea typeface="ＭＳ Ｐゴシック" charset="0"/>
              </a:rPr>
              <a:t>k</a:t>
            </a:r>
            <a:r>
              <a:rPr lang="en-US" sz="2400" baseline="-25000">
                <a:solidFill>
                  <a:srgbClr val="990000"/>
                </a:solidFill>
                <a:latin typeface="Arial" charset="0"/>
                <a:ea typeface="ＭＳ Ｐゴシック" charset="0"/>
              </a:rPr>
              <a:t>T </a:t>
            </a:r>
            <a:r>
              <a:rPr lang="en-US" sz="2400">
                <a:solidFill>
                  <a:srgbClr val="990000"/>
                </a:solidFill>
                <a:latin typeface="Arial" charset="0"/>
                <a:ea typeface="ＭＳ Ｐゴシック" charset="0"/>
              </a:rPr>
              <a:t>~ Q</a:t>
            </a:r>
            <a:r>
              <a:rPr lang="en-US" sz="2400" baseline="-25000">
                <a:solidFill>
                  <a:srgbClr val="990000"/>
                </a:solidFill>
                <a:latin typeface="Arial" charset="0"/>
                <a:ea typeface="ＭＳ Ｐゴシック" charset="0"/>
              </a:rPr>
              <a:t>S 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0"/>
              <a:buChar char="ð"/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We have a small coupling description of the </a:t>
            </a:r>
            <a:r>
              <a:rPr lang="en-US" sz="2400">
                <a:solidFill>
                  <a:srgbClr val="990000"/>
                </a:solidFill>
                <a:latin typeface="Arial" charset="0"/>
                <a:ea typeface="ＭＳ Ｐゴシック" charset="0"/>
              </a:rPr>
              <a:t>whole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wave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function in the classical approximation. </a:t>
            </a:r>
          </a:p>
        </p:txBody>
      </p:sp>
      <p:graphicFrame>
        <p:nvGraphicFramePr>
          <p:cNvPr id="261126" name="Object 6"/>
          <p:cNvGraphicFramePr>
            <a:graphicFrameLocks noChangeAspect="1"/>
          </p:cNvGraphicFramePr>
          <p:nvPr/>
        </p:nvGraphicFramePr>
        <p:xfrm>
          <a:off x="7162800" y="5410200"/>
          <a:ext cx="1447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320" imgH="241200" progId="Equation.3">
                  <p:embed/>
                </p:oleObj>
              </mc:Choice>
              <mc:Fallback>
                <p:oleObj name="Equation" r:id="rId2" imgW="571320" imgH="241200" progId="Equation.3">
                  <p:embed/>
                  <p:pic>
                    <p:nvPicPr>
                      <p:cNvPr id="261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14478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mv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2" y="1207091"/>
            <a:ext cx="6904125" cy="36097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1A263-E817-614D-B7BA-1F644C00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FA81080-CFC0-E546-8B3A-0B46816635A8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 defTabSz="457200">
                <a:defRPr/>
              </a:pPr>
              <a:t>40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0062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4459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09816"/>
            <a:ext cx="8229600" cy="5194572"/>
          </a:xfrm>
        </p:spPr>
        <p:txBody>
          <a:bodyPr>
            <a:normAutofit/>
          </a:bodyPr>
          <a:lstStyle/>
          <a:p>
            <a:r>
              <a:rPr lang="en-US" sz="2000" dirty="0"/>
              <a:t>We applied the quasi-classical small-</a:t>
            </a:r>
            <a:r>
              <a:rPr lang="en-US" sz="2000" i="1" dirty="0"/>
              <a:t>x</a:t>
            </a:r>
            <a:r>
              <a:rPr lang="en-US" sz="2000" dirty="0"/>
              <a:t> approach to DIS in the dipole picture, obtaining Glauber-Mueller formula for multiple </a:t>
            </a:r>
            <a:r>
              <a:rPr lang="en-US" sz="2000" dirty="0" err="1"/>
              <a:t>rescatterings</a:t>
            </a:r>
            <a:r>
              <a:rPr lang="en-US" sz="2000" dirty="0"/>
              <a:t> of a dipole in a nucleus.</a:t>
            </a:r>
          </a:p>
          <a:p>
            <a:endParaRPr lang="en-US" sz="2000" dirty="0"/>
          </a:p>
          <a:p>
            <a:r>
              <a:rPr lang="en-US" sz="2000" dirty="0"/>
              <a:t>We saw that onset of saturation ensures that unitarity (the black disk limit) is not violated. Saturation is a consequence of unitarity!</a:t>
            </a:r>
          </a:p>
          <a:p>
            <a:endParaRPr lang="en-US" sz="2000" dirty="0"/>
          </a:p>
          <a:p>
            <a:r>
              <a:rPr lang="en-US" sz="2000" dirty="0"/>
              <a:t>We have reviewed the McLerran-Venugopalan model for the small-</a:t>
            </a:r>
            <a:r>
              <a:rPr lang="en-US" sz="2000" i="1" dirty="0"/>
              <a:t>x</a:t>
            </a:r>
            <a:r>
              <a:rPr lang="en-US" sz="2000" dirty="0"/>
              <a:t> wave function of a large nucleus. </a:t>
            </a:r>
          </a:p>
          <a:p>
            <a:endParaRPr lang="en-US" sz="2000" dirty="0"/>
          </a:p>
          <a:p>
            <a:r>
              <a:rPr lang="en-US" sz="2000" dirty="0"/>
              <a:t>We saw the onset of gluon saturation and the appearance of a large transverse momentum scale – the saturation scale: </a:t>
            </a:r>
          </a:p>
          <a:p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70" y="5446002"/>
            <a:ext cx="1806860" cy="485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D70D8-D1F5-2742-80A6-04751CDD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4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821C-3EAB-2D49-8E98-E6A7F326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/>
              <a:t>Summary of the last 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1BF4A-34EC-CF44-BDE2-948964773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We discussed dipole picture of DIS: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calculated multiple-rescattering of the </a:t>
            </a:r>
            <a:br>
              <a:rPr lang="en-US" sz="2000" dirty="0"/>
            </a:br>
            <a:r>
              <a:rPr lang="en-US" sz="2000" dirty="0"/>
              <a:t>dipole on a nucleus:</a:t>
            </a:r>
          </a:p>
          <a:p>
            <a:endParaRPr lang="en-US" sz="2000" dirty="0"/>
          </a:p>
          <a:p>
            <a:r>
              <a:rPr lang="en-US" sz="2000" dirty="0"/>
              <a:t>We discussed the MV model, in which the</a:t>
            </a:r>
            <a:br>
              <a:rPr lang="en-US" sz="2000" dirty="0"/>
            </a:br>
            <a:r>
              <a:rPr lang="en-US" sz="2000" dirty="0"/>
              <a:t>gluon field of the proton/nucleus is </a:t>
            </a:r>
            <a:br>
              <a:rPr lang="en-US" sz="2000" dirty="0"/>
            </a:br>
            <a:r>
              <a:rPr lang="en-US" sz="2000" dirty="0"/>
              <a:t>classical, such that you can calculate the</a:t>
            </a:r>
            <a:br>
              <a:rPr lang="en-US" sz="2000" dirty="0"/>
            </a:br>
            <a:r>
              <a:rPr lang="en-US" sz="2000" dirty="0"/>
              <a:t>WW gluon TMD directly: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B95C6-9F1E-F64E-AD64-866D22D5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qqbar">
            <a:extLst>
              <a:ext uri="{FF2B5EF4-FFF2-40B4-BE49-F238E27FC236}">
                <a16:creationId xmlns:a16="http://schemas.microsoft.com/office/drawing/2014/main" id="{70F26FC5-B49E-3444-8339-DCBE7AC8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92" y="901501"/>
            <a:ext cx="4054212" cy="16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1F7308E7-9F67-3D44-861D-7F568E08D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743997"/>
            <a:ext cx="4679795" cy="581541"/>
          </a:xfrm>
          <a:prstGeom prst="rect">
            <a:avLst/>
          </a:prstGeom>
        </p:spPr>
      </p:pic>
      <p:pic>
        <p:nvPicPr>
          <p:cNvPr id="17" name="Picture 3" descr="glamue">
            <a:hlinkClick r:id="rId4" action="ppaction://hlinksldjump"/>
            <a:extLst>
              <a:ext uri="{FF2B5EF4-FFF2-40B4-BE49-F238E27FC236}">
                <a16:creationId xmlns:a16="http://schemas.microsoft.com/office/drawing/2014/main" id="{2F002E2A-4E41-7F4C-98CA-759D04C8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1816" y="2676705"/>
            <a:ext cx="3155795" cy="2162304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5" descr="glue2">
            <a:extLst>
              <a:ext uri="{FF2B5EF4-FFF2-40B4-BE49-F238E27FC236}">
                <a16:creationId xmlns:a16="http://schemas.microsoft.com/office/drawing/2014/main" id="{0D22ED78-2FE9-904A-9A24-247C37D5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4743" y="5032221"/>
            <a:ext cx="2551601" cy="16892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F098E842-E027-E64E-AA30-69E45F2DE6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500021"/>
            <a:ext cx="5163015" cy="48052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0000"/>
            </a:solidFill>
          </a:ln>
        </p:spPr>
      </p:pic>
      <p:graphicFrame>
        <p:nvGraphicFramePr>
          <p:cNvPr id="23" name="Object 8">
            <a:extLst>
              <a:ext uri="{FF2B5EF4-FFF2-40B4-BE49-F238E27FC236}">
                <a16:creationId xmlns:a16="http://schemas.microsoft.com/office/drawing/2014/main" id="{09F1C080-2578-9047-B92A-088AD0DB78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4292" y="3429000"/>
          <a:ext cx="1151709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880" imgH="241200" progId="Equation.3">
                  <p:embed/>
                </p:oleObj>
              </mc:Choice>
              <mc:Fallback>
                <p:oleObj name="Equation" r:id="rId8" imgW="596880" imgH="241200" progId="Equation.3">
                  <p:embed/>
                  <p:pic>
                    <p:nvPicPr>
                      <p:cNvPr id="23" name="Object 8">
                        <a:extLst>
                          <a:ext uri="{FF2B5EF4-FFF2-40B4-BE49-F238E27FC236}">
                            <a16:creationId xmlns:a16="http://schemas.microsoft.com/office/drawing/2014/main" id="{09F1C080-2578-9047-B92A-088AD0DB78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292" y="3429000"/>
                        <a:ext cx="1151709" cy="4381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9190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97BB-AF2D-A649-93A3-9221C475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62" y="251866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Small-x evolution equations</a:t>
            </a:r>
          </a:p>
        </p:txBody>
      </p:sp>
    </p:spTree>
    <p:extLst>
      <p:ext uri="{BB962C8B-B14F-4D97-AF65-F5344CB8AC3E}">
        <p14:creationId xmlns:p14="http://schemas.microsoft.com/office/powerpoint/2010/main" val="4104170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9AC9-3822-9263-1247-1C439063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9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Small-x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DFADF-CBAA-02C6-89B0-CD2432D85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546"/>
            <a:ext cx="10515600" cy="4160520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</a:rPr>
              <a:t>Energy dependence comes in through the long-lived </a:t>
            </a:r>
            <a:r>
              <a:rPr lang="en-US" sz="2000" i="1" dirty="0">
                <a:solidFill>
                  <a:prstClr val="black"/>
                </a:solidFill>
              </a:rPr>
              <a:t>s</a:t>
            </a:r>
            <a:r>
              <a:rPr lang="en-US" sz="2000" dirty="0">
                <a:solidFill>
                  <a:prstClr val="black"/>
                </a:solidFill>
              </a:rPr>
              <a:t>-channel gluon corrections (higher </a:t>
            </a:r>
            <a:r>
              <a:rPr lang="en-US" sz="2000" dirty="0" err="1">
                <a:solidFill>
                  <a:prstClr val="black"/>
                </a:solidFill>
              </a:rPr>
              <a:t>Fock</a:t>
            </a:r>
            <a:r>
              <a:rPr lang="en-US" sz="2000" dirty="0">
                <a:solidFill>
                  <a:prstClr val="black"/>
                </a:solidFill>
              </a:rPr>
              <a:t> states):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3DCB-738C-5622-345F-9492B2C9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2" y="2937913"/>
            <a:ext cx="9943496" cy="2158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CF0E6-7903-8F32-FFC9-144824CBA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45" y="2079404"/>
            <a:ext cx="2758555" cy="622357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CAE7EC10-18CA-94E3-C824-85F3E6F6E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252" y="5435311"/>
            <a:ext cx="10229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3429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These extra gluons bring in powers of  </a:t>
            </a:r>
            <a:r>
              <a:rPr lang="en-US" sz="2000" dirty="0" err="1">
                <a:solidFill>
                  <a:srgbClr val="990000"/>
                </a:solidFill>
                <a:latin typeface="Symbol" charset="0"/>
              </a:rPr>
              <a:t>a</a:t>
            </a:r>
            <a:r>
              <a:rPr lang="en-US" sz="2000" baseline="-25000" dirty="0" err="1">
                <a:solidFill>
                  <a:srgbClr val="99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990000"/>
                </a:solidFill>
              </a:rPr>
              <a:t>ln s</a:t>
            </a:r>
            <a:r>
              <a:rPr lang="en-US" sz="2000" dirty="0">
                <a:solidFill>
                  <a:prstClr val="black"/>
                </a:solidFill>
              </a:rPr>
              <a:t>, such that when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Symbol" charset="0"/>
              </a:rPr>
              <a:t>a</a:t>
            </a:r>
            <a:r>
              <a:rPr lang="en-US" sz="2000" baseline="-25000" dirty="0" err="1">
                <a:solidFill>
                  <a:prstClr val="black"/>
                </a:solidFill>
                <a:latin typeface="Arial" charset="0"/>
              </a:rPr>
              <a:t>S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&lt;&lt; 1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and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ln s &gt;&gt;1  this parameter is </a:t>
            </a:r>
            <a:r>
              <a:rPr lang="en-US" sz="2000" dirty="0" err="1">
                <a:solidFill>
                  <a:srgbClr val="990000"/>
                </a:solidFill>
                <a:latin typeface="Symbol" charset="0"/>
              </a:rPr>
              <a:t>a</a:t>
            </a:r>
            <a:r>
              <a:rPr lang="en-US" sz="2000" baseline="-25000" dirty="0" err="1">
                <a:solidFill>
                  <a:srgbClr val="99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990000"/>
                </a:solidFill>
              </a:rPr>
              <a:t>ln s ~ 1 </a:t>
            </a:r>
            <a:r>
              <a:rPr lang="en-US" sz="2000" dirty="0">
                <a:solidFill>
                  <a:prstClr val="black"/>
                </a:solidFill>
              </a:rPr>
              <a:t>(leading logarithmic approximation, LLA).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8685-A452-AD8E-BE5B-A17D2693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9034-CA4A-F5BC-F8F2-3FEE7B1D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1325563"/>
          </a:xfrm>
        </p:spPr>
        <p:txBody>
          <a:bodyPr/>
          <a:lstStyle/>
          <a:p>
            <a:r>
              <a:rPr lang="en-US" dirty="0"/>
              <a:t>Small-x Evolution: Large N</a:t>
            </a:r>
            <a:r>
              <a:rPr lang="en-US" baseline="-25000" dirty="0"/>
              <a:t>c </a:t>
            </a:r>
            <a:r>
              <a:rPr lang="en-US" dirty="0"/>
              <a:t>Limit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4BE7E-7597-C174-8FFF-A9D6CFBE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814"/>
            <a:ext cx="10515600" cy="4160520"/>
          </a:xfrm>
        </p:spPr>
        <p:txBody>
          <a:bodyPr>
            <a:normAutofit/>
          </a:bodyPr>
          <a:lstStyle/>
          <a:p>
            <a:r>
              <a:rPr lang="en-US" sz="2000" dirty="0"/>
              <a:t>How do we resum this cascade of gluons? </a:t>
            </a:r>
          </a:p>
          <a:p>
            <a:r>
              <a:rPr lang="en-US" sz="2000" dirty="0"/>
              <a:t>The simplification comes from the large-Nc limit, where each gluon becomes a quark-antiquark pair:</a:t>
            </a:r>
          </a:p>
          <a:p>
            <a:endParaRPr lang="en-US" sz="2000" dirty="0"/>
          </a:p>
          <a:p>
            <a:r>
              <a:rPr lang="en-US" sz="2000" dirty="0"/>
              <a:t>Gluon cascade becomes a </a:t>
            </a:r>
            <a:r>
              <a:rPr lang="en-US" sz="2000" u="sng" dirty="0"/>
              <a:t>dipole</a:t>
            </a:r>
            <a:r>
              <a:rPr lang="en-US" sz="2000" dirty="0"/>
              <a:t> cascade (each color outlines a dipole):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515D1-D498-921A-DCD6-F3AC54BA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459595"/>
            <a:ext cx="7327299" cy="355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D3FC6-A483-2A7C-1E1F-FB4D586E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77074"/>
            <a:ext cx="10807096" cy="23462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22132-4D13-4A2C-07D8-9BFBA4A5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4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3287DDD7-DA48-9844-BA6F-2B8B2A9789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5765" y="245113"/>
            <a:ext cx="8229600" cy="990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Mueller’s Dipole Model</a:t>
            </a:r>
          </a:p>
        </p:txBody>
      </p:sp>
      <p:pic>
        <p:nvPicPr>
          <p:cNvPr id="318472" name="Picture 8">
            <a:extLst>
              <a:ext uri="{FF2B5EF4-FFF2-40B4-BE49-F238E27FC236}">
                <a16:creationId xmlns:a16="http://schemas.microsoft.com/office/drawing/2014/main" id="{20E24A3F-1038-444B-B027-AFCD73E7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795051"/>
            <a:ext cx="51562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73" name="Text Box 9">
            <a:extLst>
              <a:ext uri="{FF2B5EF4-FFF2-40B4-BE49-F238E27FC236}">
                <a16:creationId xmlns:a16="http://schemas.microsoft.com/office/drawing/2014/main" id="{D0DB3D8C-3F8B-B246-A3B9-45EE93FE8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951" y="1357849"/>
            <a:ext cx="834036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To include the quantum evolution in a dipole amplitude one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Can use the approach developed by A. H. Mueller in ’93-’94.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The goal is to resum leading logs of energy, </a:t>
            </a:r>
            <a:r>
              <a:rPr lang="en-US" altLang="en-US" sz="2400" dirty="0">
                <a:solidFill>
                  <a:srgbClr val="463416"/>
                </a:solidFill>
                <a:latin typeface="Symbol" pitchFamily="2" charset="2"/>
              </a:rPr>
              <a:t>a </a:t>
            </a:r>
            <a:r>
              <a:rPr lang="en-US" altLang="en-US" sz="2400" dirty="0">
                <a:solidFill>
                  <a:srgbClr val="463416"/>
                </a:solidFill>
                <a:latin typeface="Arial" panose="020B0604020202020204" pitchFamily="34" charset="0"/>
              </a:rPr>
              <a:t>log s</a:t>
            </a: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, just like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for the BFKL equation.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Emission of a small-x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gluon taken in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large-N</a:t>
            </a:r>
            <a:r>
              <a:rPr lang="en-US" altLang="en-US" sz="24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 limit would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split the original color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66"/>
                </a:solidFill>
                <a:latin typeface="Arial" panose="020B0604020202020204" pitchFamily="34" charset="0"/>
              </a:rPr>
              <a:t>dipole in two:  </a:t>
            </a:r>
          </a:p>
        </p:txBody>
      </p:sp>
      <p:pic>
        <p:nvPicPr>
          <p:cNvPr id="19462" name="Picture 6" descr="Alfred H. Mueller | High Energy Theory Group">
            <a:extLst>
              <a:ext uri="{FF2B5EF4-FFF2-40B4-BE49-F238E27FC236}">
                <a16:creationId xmlns:a16="http://schemas.microsoft.com/office/drawing/2014/main" id="{1DB9F80C-56D7-8E40-9640-5EA6C60F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365" y="245113"/>
            <a:ext cx="1658967" cy="18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BE344-3EC9-8F47-94DE-DCFAD6AC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F75D-7476-F24A-8EBA-8BD65615D7FB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D8C3F4-C605-8A44-8C5C-7E81545FD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34" y="5986544"/>
            <a:ext cx="9769732" cy="47403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(Large-N</a:t>
            </a:r>
            <a:r>
              <a:rPr lang="en-US" baseline="-25000" dirty="0"/>
              <a:t>C</a:t>
            </a:r>
            <a:r>
              <a:rPr lang="en-US" dirty="0"/>
              <a:t>)</a:t>
            </a:r>
          </a:p>
        </p:txBody>
      </p:sp>
      <p:pic>
        <p:nvPicPr>
          <p:cNvPr id="4" name="Content Placeholder 3" descr="notation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37" r="-12837"/>
          <a:stretch>
            <a:fillRect/>
          </a:stretch>
        </p:blipFill>
        <p:spPr>
          <a:xfrm>
            <a:off x="1436914" y="1648582"/>
            <a:ext cx="6170991" cy="3393807"/>
          </a:xfrm>
        </p:spPr>
      </p:pic>
      <p:pic>
        <p:nvPicPr>
          <p:cNvPr id="5" name="Picture 4" descr="notation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38" y="5527399"/>
            <a:ext cx="5735562" cy="918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0550" y="2273905"/>
            <a:ext cx="3234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Real emissions in the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amplitude squared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(dashed line – all </a:t>
            </a:r>
          </a:p>
          <a:p>
            <a:pPr defTabSz="457200">
              <a:defRPr/>
            </a:pPr>
            <a:r>
              <a:rPr lang="en-US" sz="2000" dirty="0" err="1">
                <a:solidFill>
                  <a:prstClr val="black"/>
                </a:solidFill>
                <a:latin typeface="Calibri"/>
              </a:rPr>
              <a:t>Glauber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-Mueller exchanges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at light-cone time =0)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7049" y="5007429"/>
            <a:ext cx="395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Virtual corrections in the amplitude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(wave function)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3C1BA-1042-454E-880A-7E67637B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DA4FF54-4C5F-9C48-884B-63DFBD65DF6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Nonlinear Evolution</a:t>
            </a:r>
          </a:p>
        </p:txBody>
      </p:sp>
      <p:pic>
        <p:nvPicPr>
          <p:cNvPr id="4" name="Content Placeholder 3" descr="Sevol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79" b="-13179"/>
          <a:stretch>
            <a:fillRect/>
          </a:stretch>
        </p:blipFill>
        <p:spPr>
          <a:xfrm>
            <a:off x="3170498" y="1648123"/>
            <a:ext cx="5782352" cy="3180071"/>
          </a:xfrm>
        </p:spPr>
      </p:pic>
      <p:sp>
        <p:nvSpPr>
          <p:cNvPr id="5" name="TextBox 4"/>
          <p:cNvSpPr txBox="1"/>
          <p:nvPr/>
        </p:nvSpPr>
        <p:spPr>
          <a:xfrm>
            <a:off x="1981200" y="1182614"/>
            <a:ext cx="7773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To sum up the gluon cascade at large-N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we write the following equation </a:t>
            </a:r>
          </a:p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for the dipole S-matrix: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7" y="4851983"/>
            <a:ext cx="6531069" cy="525556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346188" y="2478582"/>
            <a:ext cx="23675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dashed line =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all interactions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with the 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2768" y="5675386"/>
            <a:ext cx="9809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Remembering that S=1 +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T = 1 - N where N = Im(T) we can rewrite this equation in terms of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the dipole scattering amplitude 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F5E4A4-E6FA-1948-B09D-31FE4F56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DA4FF54-4C5F-9C48-884B-63DFBD65DF6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DDCE4-970F-656D-9ABC-6BA2AB5BB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7" y="3660914"/>
            <a:ext cx="164756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5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251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Nonlinear evolution at large 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endParaRPr lang="en-US" baseline="-25000" dirty="0"/>
          </a:p>
        </p:txBody>
      </p:sp>
      <p:pic>
        <p:nvPicPr>
          <p:cNvPr id="2" name="Picture 1" descr="eq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93" y="1499742"/>
            <a:ext cx="6030133" cy="3997117"/>
          </a:xfrm>
          <a:prstGeom prst="rect">
            <a:avLst/>
          </a:prstGeom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7070726" y="4272775"/>
            <a:ext cx="23675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dashed line =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all interactions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with the target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1" y="5673127"/>
            <a:ext cx="8794081" cy="525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3772" y="6276533"/>
            <a:ext cx="948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Balitsky ‘96,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Yu.K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’99; beyond large N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JIMWLK evolution, 0.1% correction for the dipole amplitude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1" y="1032217"/>
            <a:ext cx="208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As N=1-S we write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024E6-CAF2-2844-A979-9EC65125D41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218471" y="5673127"/>
            <a:ext cx="3134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33219" y="5673128"/>
            <a:ext cx="0" cy="10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45129" y="5673128"/>
            <a:ext cx="0" cy="10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2422" y="530580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BFKL</a:t>
            </a:r>
          </a:p>
        </p:txBody>
      </p:sp>
    </p:spTree>
    <p:extLst>
      <p:ext uri="{BB962C8B-B14F-4D97-AF65-F5344CB8AC3E}">
        <p14:creationId xmlns:p14="http://schemas.microsoft.com/office/powerpoint/2010/main" val="28122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sets the scale of running QCD coupling in high energy collisions?</a:t>
            </a:r>
            <a:r>
              <a:rPr lang="en-US"/>
              <a:t> 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>
                <a:latin typeface="Arial"/>
              </a:rPr>
              <a:t>“</a:t>
            </a:r>
            <a:r>
              <a:rPr lang="en-US" sz="2400" dirty="0"/>
              <a:t>Optimist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 dirty="0"/>
              <a:t>: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Pessimist:                               we simply can not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tackle high energy scattering in QCD.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pQCD</a:t>
            </a:r>
            <a:r>
              <a:rPr lang="en-US" sz="2400" dirty="0"/>
              <a:t>: only study high-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particles such that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But: what about total cross section? bulk of particles?</a:t>
            </a:r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5867400" y="1981201"/>
          <a:ext cx="2554288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253800" progId="Equation.3">
                  <p:embed/>
                </p:oleObj>
              </mc:Choice>
              <mc:Fallback>
                <p:oleObj name="Equation" r:id="rId2" imgW="1117440" imgH="253800" progId="Equation.3">
                  <p:embed/>
                  <p:pic>
                    <p:nvPicPr>
                      <p:cNvPr id="1955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81201"/>
                        <a:ext cx="2554288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89" name="Object 5"/>
          <p:cNvGraphicFramePr>
            <a:graphicFrameLocks noChangeAspect="1"/>
          </p:cNvGraphicFramePr>
          <p:nvPr/>
        </p:nvGraphicFramePr>
        <p:xfrm>
          <a:off x="4687094" y="5085879"/>
          <a:ext cx="24685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280" imgH="228600" progId="Equation.3">
                  <p:embed/>
                </p:oleObj>
              </mc:Choice>
              <mc:Fallback>
                <p:oleObj name="Equation" r:id="rId4" imgW="1079280" imgH="228600" progId="Equation.3">
                  <p:embed/>
                  <p:pic>
                    <p:nvPicPr>
                      <p:cNvPr id="1955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094" y="5085879"/>
                        <a:ext cx="2468563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0" name="Object 6"/>
          <p:cNvGraphicFramePr>
            <a:graphicFrameLocks noChangeAspect="1"/>
          </p:cNvGraphicFramePr>
          <p:nvPr/>
        </p:nvGraphicFramePr>
        <p:xfrm>
          <a:off x="4572000" y="2968023"/>
          <a:ext cx="26987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41200" progId="Equation.3">
                  <p:embed/>
                </p:oleObj>
              </mc:Choice>
              <mc:Fallback>
                <p:oleObj name="Equation" r:id="rId6" imgW="1180800" imgH="241200" progId="Equation.3">
                  <p:embed/>
                  <p:pic>
                    <p:nvPicPr>
                      <p:cNvPr id="195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968023"/>
                        <a:ext cx="26987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C82E7-1EBF-5E4C-84C1-2D192D24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5F113F-27C1-1041-8729-C5B6C59D9FA4}" type="slidenum">
              <a:rPr lang="en-US">
                <a:solidFill>
                  <a:srgbClr val="000000"/>
                </a:solidFill>
                <a:latin typeface="Tahoma"/>
                <a:ea typeface="ＭＳ Ｐゴシック"/>
              </a:rPr>
              <a:pPr defTabSz="457200">
                <a:defRPr/>
              </a:pPr>
              <a:t>5</a:t>
            </a:fld>
            <a:endParaRPr lang="en-U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63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6FAC-1A6B-9B44-B8A6-1789CF5E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Re-summing gluon cascade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C708-3EB7-3447-B502-2BFF78F73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564" y="1896437"/>
            <a:ext cx="10634868" cy="3981115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At large N</a:t>
            </a:r>
            <a:r>
              <a:rPr lang="en-US" sz="2000" baseline="-25000" dirty="0"/>
              <a:t>c</a:t>
            </a:r>
            <a:r>
              <a:rPr lang="en-US" sz="2000" dirty="0"/>
              <a:t> the gluon cascade turns into a dipole cascade. We are </a:t>
            </a:r>
            <a:r>
              <a:rPr lang="en-US" sz="2000" dirty="0" err="1"/>
              <a:t>resumming</a:t>
            </a:r>
            <a:r>
              <a:rPr lang="en-US" sz="2000" dirty="0"/>
              <a:t> the dipole cascade, with each dipole interacting with the target independently: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29C49-8979-F34C-BB74-0FC4CBC8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6" descr="dis">
            <a:extLst>
              <a:ext uri="{FF2B5EF4-FFF2-40B4-BE49-F238E27FC236}">
                <a16:creationId xmlns:a16="http://schemas.microsoft.com/office/drawing/2014/main" id="{0BAFF170-0AE9-064B-B129-83E5C396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05" y="3101006"/>
            <a:ext cx="7316189" cy="2554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1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Resummation</a:t>
            </a:r>
            <a:r>
              <a:rPr lang="en-US" dirty="0"/>
              <a:t> parameter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BK equation </a:t>
            </a:r>
            <a:r>
              <a:rPr lang="en-US" sz="2400" dirty="0" err="1"/>
              <a:t>resums</a:t>
            </a:r>
            <a:r>
              <a:rPr lang="en-US" sz="2400" dirty="0"/>
              <a:t> powers of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Glauber-Mueller/McLerran-Venugopalan initial conditions </a:t>
            </a:r>
            <a:r>
              <a:rPr lang="en-US" sz="2400" dirty="0" err="1"/>
              <a:t>resum</a:t>
            </a:r>
            <a:r>
              <a:rPr lang="en-US" sz="2400" dirty="0"/>
              <a:t> powers of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Beyond the large-N</a:t>
            </a:r>
            <a:r>
              <a:rPr lang="en-US" sz="2400" baseline="-25000" dirty="0"/>
              <a:t>c</a:t>
            </a:r>
            <a:r>
              <a:rPr lang="en-US" sz="2400" dirty="0"/>
              <a:t> limit: use the JIMWLK functional evolution equation (</a:t>
            </a:r>
            <a:r>
              <a:rPr lang="en-US" sz="2400" dirty="0" err="1"/>
              <a:t>Iancu</a:t>
            </a:r>
            <a:r>
              <a:rPr lang="en-US" sz="2400" dirty="0"/>
              <a:t>, </a:t>
            </a:r>
            <a:r>
              <a:rPr lang="en-US" sz="2400" dirty="0" err="1"/>
              <a:t>Jalilian</a:t>
            </a:r>
            <a:r>
              <a:rPr lang="en-US" sz="2400" dirty="0"/>
              <a:t>-Marian, Kovner, </a:t>
            </a:r>
            <a:r>
              <a:rPr lang="en-US" sz="2400" dirty="0" err="1"/>
              <a:t>Leonidov</a:t>
            </a:r>
            <a:r>
              <a:rPr lang="en-US" sz="2400" dirty="0"/>
              <a:t>, McLerran and </a:t>
            </a:r>
            <a:r>
              <a:rPr lang="en-US" sz="2400" dirty="0" err="1"/>
              <a:t>Weigert</a:t>
            </a:r>
            <a:r>
              <a:rPr lang="en-US" sz="2400" dirty="0"/>
              <a:t>, 1997-2002)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86" y="2229390"/>
            <a:ext cx="1243296" cy="31853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86" y="3646820"/>
            <a:ext cx="1147221" cy="4327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D966F-BD3E-8146-8E0D-E4B2F2DA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DA4FF54-4C5F-9C48-884B-63DFBD65DF6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8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0725-2FA1-A846-A5A6-0042FAFE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JIMWLK: derivation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92AD-7586-CB47-BD8B-2C447664E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7" y="1252578"/>
            <a:ext cx="11201399" cy="5412719"/>
          </a:xfrm>
        </p:spPr>
        <p:txBody>
          <a:bodyPr>
            <a:normAutofit/>
          </a:bodyPr>
          <a:lstStyle/>
          <a:p>
            <a:r>
              <a:rPr lang="en-US" sz="2000" dirty="0"/>
              <a:t>Start by introducing a weight functional, W</a:t>
            </a:r>
            <a:r>
              <a:rPr lang="en-US" sz="2000" baseline="-25000" dirty="0"/>
              <a:t>Y</a:t>
            </a:r>
            <a:r>
              <a:rPr lang="en-US" sz="2000" dirty="0">
                <a:latin typeface="Symbol" pitchFamily="2" charset="2"/>
              </a:rPr>
              <a:t>[a]. </a:t>
            </a:r>
            <a:r>
              <a:rPr lang="en-US" sz="2000" dirty="0"/>
              <a:t>Here </a:t>
            </a:r>
            <a:r>
              <a:rPr lang="en-US" sz="2000" dirty="0">
                <a:latin typeface="Symbol" pitchFamily="2" charset="2"/>
              </a:rPr>
              <a:t>a=A</a:t>
            </a:r>
            <a:r>
              <a:rPr lang="en-US" sz="2000" baseline="30000" dirty="0">
                <a:latin typeface="Symbol" pitchFamily="2" charset="2"/>
              </a:rPr>
              <a:t>+</a:t>
            </a:r>
            <a:r>
              <a:rPr lang="en-US" sz="2000" dirty="0">
                <a:latin typeface="Symbol" pitchFamily="2" charset="2"/>
              </a:rPr>
              <a:t> </a:t>
            </a:r>
            <a:r>
              <a:rPr lang="en-US" sz="2000" dirty="0"/>
              <a:t>is the gluon field of the target proton or nucleus.</a:t>
            </a:r>
          </a:p>
          <a:p>
            <a:r>
              <a:rPr lang="en-US" sz="2000" dirty="0"/>
              <a:t>The functional is used to generate expectation values of gluon-field dependent operators in the target state: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Imagine that we know small-x evolution for some operator O: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 the other hand, we can differentiate the first equation above,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Comparing the last two equations and integrating by parts in the second to last equation, we will arrive at and equation for the weight functional W</a:t>
            </a:r>
            <a:r>
              <a:rPr lang="en-US" sz="2000" baseline="-25000" dirty="0"/>
              <a:t>Y</a:t>
            </a:r>
            <a:r>
              <a:rPr lang="en-US" sz="2000" dirty="0">
                <a:latin typeface="Symbol" pitchFamily="2" charset="2"/>
              </a:rPr>
              <a:t>[a].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5A68D-AA1C-D244-8074-9CF35055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9DC74-FB6E-B249-8F04-7B1B18F5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438" y="2519112"/>
            <a:ext cx="2657123" cy="528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16310-B493-C44B-88FB-B4C83285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29" y="1671484"/>
            <a:ext cx="3251725" cy="28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00A01-8A34-AC49-B63F-A3BCABF73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05" y="3857348"/>
            <a:ext cx="4292390" cy="415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AD525-7011-2044-8808-971C31556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821" y="4873558"/>
            <a:ext cx="2896752" cy="453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CA4748-19BC-C342-A00A-ACAA340FD4EB}"/>
              </a:ext>
            </a:extLst>
          </p:cNvPr>
          <p:cNvSpPr txBox="1"/>
          <p:nvPr/>
        </p:nvSpPr>
        <p:spPr>
          <a:xfrm>
            <a:off x="7643815" y="911219"/>
            <a:ext cx="192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A.H. Mueller, 2001</a:t>
            </a:r>
          </a:p>
        </p:txBody>
      </p:sp>
    </p:spTree>
    <p:extLst>
      <p:ext uri="{BB962C8B-B14F-4D97-AF65-F5344CB8AC3E}">
        <p14:creationId xmlns:p14="http://schemas.microsoft.com/office/powerpoint/2010/main" val="244906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00E2-BE80-D44B-9C00-B47CE8AE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JIMWLK: derivation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7B02-EECF-9F40-8512-60CA8E98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56226"/>
            <a:ext cx="8229600" cy="5040535"/>
          </a:xfrm>
        </p:spPr>
        <p:txBody>
          <a:bodyPr>
            <a:normAutofit/>
          </a:bodyPr>
          <a:lstStyle/>
          <a:p>
            <a:r>
              <a:rPr lang="en-US" sz="2000" dirty="0"/>
              <a:t>As a test operator, take a pair of Wilson lines (not a dipole!):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Construct the evolution of this operator by summing the following familiar diagrams: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1B0B3-EF48-1647-945F-0222E34E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9A096-858C-604C-8ABE-55CEC63C2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991" y="1631622"/>
            <a:ext cx="2428691" cy="34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E37EB-2CD3-1440-8703-95072AE0E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057" y="3429000"/>
            <a:ext cx="4428016" cy="1917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86AD4-7489-AF4B-A8EF-470B13932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929" y="3401434"/>
            <a:ext cx="3340205" cy="1972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EA9CA-A4A4-934F-8E4A-B5AFFD6C9F62}"/>
              </a:ext>
            </a:extLst>
          </p:cNvPr>
          <p:cNvSpPr txBox="1"/>
          <p:nvPr/>
        </p:nvSpPr>
        <p:spPr>
          <a:xfrm>
            <a:off x="3138702" y="5436319"/>
            <a:ext cx="54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660E8-74CA-FC40-BB50-DC169BDC5190}"/>
              </a:ext>
            </a:extLst>
          </p:cNvPr>
          <p:cNvSpPr txBox="1"/>
          <p:nvPr/>
        </p:nvSpPr>
        <p:spPr>
          <a:xfrm>
            <a:off x="7846936" y="543363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virtual</a:t>
            </a:r>
          </a:p>
        </p:txBody>
      </p:sp>
    </p:spTree>
    <p:extLst>
      <p:ext uri="{BB962C8B-B14F-4D97-AF65-F5344CB8AC3E}">
        <p14:creationId xmlns:p14="http://schemas.microsoft.com/office/powerpoint/2010/main" val="2947591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E19C-6CDB-6B4E-8A43-64157547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The JIMWLK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6D675-3E22-6041-9F7A-8C19E7FEB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1143000"/>
            <a:ext cx="11055626" cy="5476954"/>
          </a:xfrm>
        </p:spPr>
        <p:txBody>
          <a:bodyPr>
            <a:normAutofit/>
          </a:bodyPr>
          <a:lstStyle/>
          <a:p>
            <a:r>
              <a:rPr lang="en-US" sz="2000" dirty="0"/>
              <a:t>In the end one arrive at the JIMWLK evolution equation (</a:t>
            </a:r>
            <a:r>
              <a:rPr lang="en-US" sz="2000" dirty="0" err="1"/>
              <a:t>Jalilian</a:t>
            </a:r>
            <a:r>
              <a:rPr lang="en-US" sz="2000" dirty="0"/>
              <a:t>-Marian—Iancu–McLerran—</a:t>
            </a:r>
            <a:r>
              <a:rPr lang="en-US" sz="2000" dirty="0" err="1"/>
              <a:t>Weigert</a:t>
            </a:r>
            <a:r>
              <a:rPr lang="en-US" sz="2000" dirty="0"/>
              <a:t>—</a:t>
            </a:r>
            <a:r>
              <a:rPr lang="en-US" sz="2000" dirty="0" err="1"/>
              <a:t>Leonidov</a:t>
            </a:r>
            <a:r>
              <a:rPr lang="en-US" sz="2000" dirty="0"/>
              <a:t>—Kovner, 1997-2002):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with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Here U is the adjoint Wilson line on a light cone,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43F22-6840-5149-B320-B4B13357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FF047-399D-7C4A-87C0-1E2AB2CB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96" y="1845329"/>
            <a:ext cx="7383213" cy="1522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B5399-CE77-2142-91F0-72DCF0F7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086" y="4345137"/>
            <a:ext cx="3005911" cy="453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90311-B8EF-5A4D-8FF7-D04FF7FA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87" y="3628730"/>
            <a:ext cx="6226988" cy="447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28C93-19C7-894A-BFF8-AD85D5ABC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146" y="5526705"/>
            <a:ext cx="3884311" cy="6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60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B8D9-9CE8-AE45-BEA3-26E85755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JIMWLK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A0FDB-1BCF-FE4B-BB5E-F45E47DC4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JIMWLK equation can be used to construct any-N</a:t>
            </a:r>
            <a:r>
              <a:rPr lang="en-US" sz="2000" baseline="-25000" dirty="0"/>
              <a:t>C</a:t>
            </a:r>
            <a:r>
              <a:rPr lang="en-US" sz="2000" dirty="0"/>
              <a:t> small-x evolution of any operator made of infinite light-cone Wilson lines (in any representation), such as color-dipole, color-quadrupole, etc., and other operators. </a:t>
            </a:r>
          </a:p>
          <a:p>
            <a:endParaRPr lang="en-US" sz="2000" dirty="0"/>
          </a:p>
          <a:p>
            <a:r>
              <a:rPr lang="en-US" sz="2000" dirty="0"/>
              <a:t>Since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JIMWLK evolution can be re-written in terms of the color density </a:t>
            </a:r>
            <a:r>
              <a:rPr lang="en-US" sz="2000" dirty="0">
                <a:latin typeface="Symbol" pitchFamily="2" charset="2"/>
              </a:rPr>
              <a:t>r</a:t>
            </a:r>
            <a:r>
              <a:rPr lang="en-US" sz="2000" dirty="0"/>
              <a:t> in the kernel. </a:t>
            </a:r>
          </a:p>
          <a:p>
            <a:endParaRPr lang="en-US" sz="2000" dirty="0"/>
          </a:p>
          <a:p>
            <a:r>
              <a:rPr lang="en-US" sz="2000" dirty="0"/>
              <a:t>JIMWLK approach sums up powers of                    and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7F664-6587-9B47-9578-F2194269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B1CE4-A933-5C4B-A536-37F5352F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454" y="3226850"/>
            <a:ext cx="2861093" cy="308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E3920-6912-9241-BF20-85C53D5BD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51" y="4671356"/>
            <a:ext cx="730460" cy="318933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73C64736-BF36-A741-8560-B41B52B2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63" y="4557565"/>
            <a:ext cx="1147221" cy="4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74618"/>
            <a:ext cx="8382000" cy="7620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Solving JIMWLK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824948" y="1603350"/>
            <a:ext cx="10757452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The JIMWLK equation was solved </a:t>
            </a:r>
            <a:r>
              <a:rPr lang="en-US" sz="2000" u="sng" dirty="0">
                <a:solidFill>
                  <a:srgbClr val="002060"/>
                </a:solidFill>
                <a:latin typeface="Calibri"/>
              </a:rPr>
              <a:t>on the lattice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 by K.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Rummukainen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 and H.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Weigert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 ’04 (and others since).</a:t>
            </a: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Calibri"/>
            </a:endParaRP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For the dipole amplitude N(x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0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,x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 Y), the </a:t>
            </a:r>
            <a:r>
              <a:rPr lang="en-US" sz="2000" b="1" dirty="0">
                <a:solidFill>
                  <a:srgbClr val="002060"/>
                </a:solidFill>
                <a:latin typeface="Calibri"/>
              </a:rPr>
              <a:t>relative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 corrections to the large-N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 limit BK equation are </a:t>
            </a:r>
            <a:r>
              <a:rPr lang="en-US" sz="2000" b="1" dirty="0">
                <a:solidFill>
                  <a:srgbClr val="002060"/>
                </a:solidFill>
                <a:latin typeface="Calibri"/>
              </a:rPr>
              <a:t>&lt; 0.001 !  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Not the naïve 1/N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000" baseline="30000" dirty="0">
                <a:solidFill>
                  <a:srgbClr val="002060"/>
                </a:solidFill>
                <a:latin typeface="Calibri"/>
              </a:rPr>
              <a:t>2 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~ 0.1 ! (For realistic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rapidities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/energies.)</a:t>
            </a: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endParaRPr lang="en-US" sz="2000" b="1" dirty="0">
              <a:solidFill>
                <a:srgbClr val="002060"/>
              </a:solidFill>
              <a:latin typeface="Calibri"/>
            </a:endParaRP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The reason for that is dynamical and is largely due to saturation effects suppressing the bulk of the potential 1/N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000" baseline="30000" dirty="0">
                <a:solidFill>
                  <a:srgbClr val="002060"/>
                </a:solidFill>
                <a:latin typeface="Calibri"/>
              </a:rPr>
              <a:t>2 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corrections (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Yu.K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., J.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Kuokkanen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 K.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Rummukainen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 H. </a:t>
            </a:r>
            <a:r>
              <a:rPr lang="en-US" sz="2000" dirty="0" err="1">
                <a:solidFill>
                  <a:srgbClr val="002060"/>
                </a:solidFill>
                <a:latin typeface="Calibri"/>
              </a:rPr>
              <a:t>Weigert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ja-JP" altLang="en-US" sz="2000" dirty="0">
                <a:solidFill>
                  <a:srgbClr val="002060"/>
                </a:solidFill>
                <a:latin typeface="Calibri"/>
              </a:rPr>
              <a:t>‘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08).</a:t>
            </a: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Calibri"/>
            </a:endParaRPr>
          </a:p>
          <a:p>
            <a:pPr defTabSz="457200">
              <a:spcBef>
                <a:spcPct val="20000"/>
              </a:spcBef>
              <a:buClr>
                <a:srgbClr val="000066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/>
              </a:rPr>
              <a:t>There are other objects at small x, quadrupoles, double-trace operators, etc. Some (linear combinations) of them are subleading-N</a:t>
            </a:r>
            <a:r>
              <a:rPr lang="en-US" sz="2000" baseline="-250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, and one has to use JIMWLK to describe their evolution.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687F1-61B7-9D4B-8297-99705490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6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97BB-AF2D-A649-93A3-9221C475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62" y="251866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Solution of the nonlinear equation</a:t>
            </a:r>
          </a:p>
        </p:txBody>
      </p:sp>
    </p:spTree>
    <p:extLst>
      <p:ext uri="{BB962C8B-B14F-4D97-AF65-F5344CB8AC3E}">
        <p14:creationId xmlns:p14="http://schemas.microsoft.com/office/powerpoint/2010/main" val="1490643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Solution of BK equation</a:t>
            </a:r>
          </a:p>
        </p:txBody>
      </p:sp>
      <p:pic>
        <p:nvPicPr>
          <p:cNvPr id="4" name="Content Placeholder 3" descr="dipoleamplitude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24" r="-20324"/>
          <a:stretch>
            <a:fillRect/>
          </a:stretch>
        </p:blipFill>
        <p:spPr>
          <a:xfrm>
            <a:off x="1625495" y="1246243"/>
            <a:ext cx="7283752" cy="4005783"/>
          </a:xfrm>
        </p:spPr>
      </p:pic>
      <p:sp>
        <p:nvSpPr>
          <p:cNvPr id="5" name="TextBox 4"/>
          <p:cNvSpPr txBox="1"/>
          <p:nvPr/>
        </p:nvSpPr>
        <p:spPr>
          <a:xfrm>
            <a:off x="8222519" y="1712413"/>
            <a:ext cx="2186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numerical solution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by J. Albacete ‘03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97" y="5756835"/>
            <a:ext cx="3701440" cy="658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7409" y="5731909"/>
            <a:ext cx="5791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BK solution preserves the black disk limit, N&lt;1 always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(unlike the linear BFKL equation)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48795" y="1126091"/>
            <a:ext cx="0" cy="3851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03" y="5084292"/>
            <a:ext cx="560184" cy="28009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100BD-E022-0248-8E48-44B5127C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18D71-0726-AA9A-A2C9-0C2BC4A0E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69" y="3612977"/>
            <a:ext cx="1377531" cy="692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20EF4E-A323-A074-B63B-350836F86D30}"/>
              </a:ext>
            </a:extLst>
          </p:cNvPr>
          <p:cNvSpPr txBox="1"/>
          <p:nvPr/>
        </p:nvSpPr>
        <p:spPr>
          <a:xfrm>
            <a:off x="272320" y="3003704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conclude that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E29997-4F06-2867-3B81-B4B5497F4167}"/>
              </a:ext>
            </a:extLst>
          </p:cNvPr>
          <p:cNvCxnSpPr/>
          <p:nvPr/>
        </p:nvCxnSpPr>
        <p:spPr>
          <a:xfrm flipH="1">
            <a:off x="4732867" y="3003704"/>
            <a:ext cx="21251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7B26E7B-E941-000D-CF24-E0177900DAED}"/>
              </a:ext>
            </a:extLst>
          </p:cNvPr>
          <p:cNvSpPr txBox="1"/>
          <p:nvPr/>
        </p:nvSpPr>
        <p:spPr>
          <a:xfrm>
            <a:off x="7978451" y="2886469"/>
            <a:ext cx="3219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increases </a:t>
            </a:r>
            <a:r>
              <a:rPr lang="en-US" dirty="0">
                <a:sym typeface="Wingdings" pitchFamily="2" charset="2"/>
              </a:rPr>
              <a:t> Q</a:t>
            </a:r>
            <a:r>
              <a:rPr lang="en-US" baseline="-25000" dirty="0">
                <a:sym typeface="Wingdings" pitchFamily="2" charset="2"/>
              </a:rPr>
              <a:t>s</a:t>
            </a:r>
            <a:r>
              <a:rPr lang="en-US" dirty="0">
                <a:sym typeface="Wingdings" pitchFamily="2" charset="2"/>
              </a:rPr>
              <a:t> increases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moving further away from </a:t>
            </a:r>
            <a:r>
              <a:rPr lang="en-US" dirty="0">
                <a:latin typeface="Symbol" pitchFamily="2" charset="2"/>
                <a:sym typeface="Wingdings" pitchFamily="2" charset="2"/>
              </a:rPr>
              <a:t>L</a:t>
            </a:r>
            <a:r>
              <a:rPr lang="en-US" baseline="-25000" dirty="0">
                <a:sym typeface="Wingdings" pitchFamily="2" charset="2"/>
              </a:rPr>
              <a:t>QCD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EA035-CE39-EFC6-3D02-267D3B28F18D}"/>
              </a:ext>
            </a:extLst>
          </p:cNvPr>
          <p:cNvCxnSpPr/>
          <p:nvPr/>
        </p:nvCxnSpPr>
        <p:spPr>
          <a:xfrm>
            <a:off x="7299068" y="1126091"/>
            <a:ext cx="0" cy="3851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F25A91F-AB0D-6D03-4F41-2557D6ED7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387" y="5111979"/>
            <a:ext cx="891875" cy="2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scale</a:t>
            </a:r>
          </a:p>
        </p:txBody>
      </p:sp>
      <p:pic>
        <p:nvPicPr>
          <p:cNvPr id="5" name="Content Placeholder 4" descr="qs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31" r="-19531"/>
          <a:stretch>
            <a:fillRect/>
          </a:stretch>
        </p:blipFill>
        <p:spPr>
          <a:xfrm>
            <a:off x="2088865" y="1612296"/>
            <a:ext cx="7651435" cy="4207994"/>
          </a:xfrm>
        </p:spPr>
      </p:pic>
      <p:sp>
        <p:nvSpPr>
          <p:cNvPr id="6" name="TextBox 5"/>
          <p:cNvSpPr txBox="1"/>
          <p:nvPr/>
        </p:nvSpPr>
        <p:spPr>
          <a:xfrm>
            <a:off x="3305749" y="5894686"/>
            <a:ext cx="558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numerical solution by J. Albacete (ca. 2006)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2F26C-AA69-E745-9B1D-332BC4F3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02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sets the scale of running QCD coupling in high energy collisions?</a:t>
            </a:r>
            <a:r>
              <a:rPr lang="en-US"/>
              <a:t>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Saturation physics is based on the existence of a large internal momentum scale Q</a:t>
            </a:r>
            <a:r>
              <a:rPr lang="en-US" sz="2400" baseline="-25000" dirty="0"/>
              <a:t>S</a:t>
            </a:r>
            <a:r>
              <a:rPr lang="en-US" sz="2400" dirty="0"/>
              <a:t> which grows with both energy s and nuclear atomic number A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such that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and we can calculate total cross sections, particle spectra and multiplicities, </a:t>
            </a:r>
            <a:r>
              <a:rPr lang="en-US" sz="2400" dirty="0" err="1"/>
              <a:t>etc</a:t>
            </a:r>
            <a:r>
              <a:rPr lang="en-US" sz="2400" dirty="0"/>
              <a:t>, from </a:t>
            </a:r>
            <a:r>
              <a:rPr lang="en-US" sz="2400" u="sng" dirty="0"/>
              <a:t>first principles</a:t>
            </a:r>
            <a:r>
              <a:rPr lang="en-US" sz="2400" dirty="0"/>
              <a:t>. </a:t>
            </a:r>
          </a:p>
        </p:txBody>
      </p:sp>
      <p:graphicFrame>
        <p:nvGraphicFramePr>
          <p:cNvPr id="196614" name="Object 6"/>
          <p:cNvGraphicFramePr>
            <a:graphicFrameLocks noChangeAspect="1"/>
          </p:cNvGraphicFramePr>
          <p:nvPr/>
        </p:nvGraphicFramePr>
        <p:xfrm>
          <a:off x="4953000" y="4267201"/>
          <a:ext cx="25542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228600" progId="Equation.3">
                  <p:embed/>
                </p:oleObj>
              </mc:Choice>
              <mc:Fallback>
                <p:oleObj name="Equation" r:id="rId2" imgW="1117440" imgH="228600" progId="Equation.3">
                  <p:embed/>
                  <p:pic>
                    <p:nvPicPr>
                      <p:cNvPr id="1966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267201"/>
                        <a:ext cx="2554288" cy="5238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5" name="Object 7"/>
          <p:cNvGraphicFramePr>
            <a:graphicFrameLocks noChangeAspect="1"/>
          </p:cNvGraphicFramePr>
          <p:nvPr/>
        </p:nvGraphicFramePr>
        <p:xfrm>
          <a:off x="5164139" y="3276600"/>
          <a:ext cx="21748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241200" progId="Equation.3">
                  <p:embed/>
                </p:oleObj>
              </mc:Choice>
              <mc:Fallback>
                <p:oleObj name="Equation" r:id="rId4" imgW="787320" imgH="241200" progId="Equation.3">
                  <p:embed/>
                  <p:pic>
                    <p:nvPicPr>
                      <p:cNvPr id="1966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9" y="3276600"/>
                        <a:ext cx="2174875" cy="666750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ADE4CA-997E-BC44-A939-F32ED141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F113F-27C1-1041-8729-C5B6C59D9FA4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99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BK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Preserves the black disk limit, N&lt;1 always.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Avoids the IR problem of BFKL </a:t>
            </a:r>
            <a:br>
              <a:rPr lang="en-US" sz="2400" dirty="0"/>
            </a:br>
            <a:r>
              <a:rPr lang="en-US" sz="2400" dirty="0"/>
              <a:t>evolution due to the saturation </a:t>
            </a:r>
            <a:br>
              <a:rPr lang="en-US" sz="2400" dirty="0"/>
            </a:br>
            <a:r>
              <a:rPr lang="en-US" sz="2400" dirty="0"/>
              <a:t>scale screening the IR: </a:t>
            </a:r>
          </a:p>
        </p:txBody>
      </p:sp>
      <p:pic>
        <p:nvPicPr>
          <p:cNvPr id="4" name="Picture 3" descr="bkcont.eps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54" y="2064098"/>
            <a:ext cx="4142620" cy="414262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1" y="2492016"/>
            <a:ext cx="4466753" cy="794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1272" y="5935609"/>
            <a:ext cx="4383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dirty="0" err="1">
                <a:solidFill>
                  <a:prstClr val="black"/>
                </a:solidFill>
                <a:latin typeface="Calibri"/>
              </a:rPr>
              <a:t>Golec-Biernat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Motyka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Stasto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‘02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1E495-A870-FC4C-B27D-8691ED65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1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B5E8-B8E9-0A4C-B5D3-09B474F1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BFKL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0FCDA-C71D-0F42-A51E-7007AD58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35" y="1871356"/>
            <a:ext cx="7886700" cy="3821778"/>
          </a:xfrm>
        </p:spPr>
        <p:txBody>
          <a:bodyPr>
            <a:normAutofit/>
          </a:bodyPr>
          <a:lstStyle/>
          <a:p>
            <a:r>
              <a:rPr lang="en-US" sz="1600" dirty="0"/>
              <a:t>The Balitsky, </a:t>
            </a:r>
            <a:r>
              <a:rPr lang="en-US" sz="1600" dirty="0" err="1"/>
              <a:t>Fadin</a:t>
            </a:r>
            <a:r>
              <a:rPr lang="en-US" sz="1600" dirty="0"/>
              <a:t>, </a:t>
            </a:r>
            <a:r>
              <a:rPr lang="en-US" sz="1600" dirty="0" err="1"/>
              <a:t>Kuraev</a:t>
            </a:r>
            <a:r>
              <a:rPr lang="en-US" sz="1600" dirty="0"/>
              <a:t>, Lipatov (BFKL) equation was derived in 1977-78. </a:t>
            </a:r>
          </a:p>
          <a:p>
            <a:r>
              <a:rPr lang="en-US" sz="1600" dirty="0"/>
              <a:t>One starts with a two-gluon exchange diagram (left) and “dresses” it</a:t>
            </a:r>
            <a:br>
              <a:rPr lang="en-US" sz="1600" dirty="0"/>
            </a:br>
            <a:r>
              <a:rPr lang="en-US" sz="1600" dirty="0"/>
              <a:t>by radiative corrections.</a:t>
            </a:r>
          </a:p>
          <a:p>
            <a:r>
              <a:rPr lang="en-US" sz="1450" dirty="0"/>
              <a:t>The leading high-energy contribution can be drawn as a ladder </a:t>
            </a:r>
            <a:br>
              <a:rPr lang="en-US" sz="1450" dirty="0"/>
            </a:br>
            <a:r>
              <a:rPr lang="en-US" sz="1450" dirty="0"/>
              <a:t>diagram, with the t-channel gluons being the special “reggeized”</a:t>
            </a:r>
            <a:br>
              <a:rPr lang="en-US" sz="1450" dirty="0"/>
            </a:br>
            <a:r>
              <a:rPr lang="en-US" sz="1450" dirty="0"/>
              <a:t> gluons and the thick dots representing effective Lipatov vertices. 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1394E2B-E861-8D40-A81B-29F0B1AD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56" y="660778"/>
            <a:ext cx="760842" cy="1008558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0A9E1D5-B0B2-1B4C-A518-C9F6619B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39" y="650863"/>
            <a:ext cx="745434" cy="1013026"/>
          </a:xfrm>
          <a:prstGeom prst="rect">
            <a:avLst/>
          </a:prstGeom>
        </p:spPr>
      </p:pic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01E2BE9-F912-634F-99BF-BE1861B06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15" y="649541"/>
            <a:ext cx="945579" cy="1014349"/>
          </a:xfrm>
          <a:prstGeom prst="rect">
            <a:avLst/>
          </a:prstGeom>
        </p:spPr>
      </p:pic>
      <p:pic>
        <p:nvPicPr>
          <p:cNvPr id="7" name="Picture 6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EDF20E37-EC55-A148-B5B5-FDBE9D8D2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896" y="649541"/>
            <a:ext cx="784915" cy="1014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05BD9-8BE3-DE45-BB3D-B7F457B27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932" y="3979412"/>
            <a:ext cx="1878611" cy="1651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0A17A9-21E2-CF47-9D2F-78BEE44DC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459" y="2762494"/>
            <a:ext cx="1878611" cy="2924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9734B9-33AB-164E-9191-BECEDFC02611}"/>
              </a:ext>
            </a:extLst>
          </p:cNvPr>
          <p:cNvSpPr txBox="1"/>
          <p:nvPr/>
        </p:nvSpPr>
        <p:spPr>
          <a:xfrm>
            <a:off x="4686286" y="4710305"/>
            <a:ext cx="2819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srgbClr val="000000"/>
                </a:solidFill>
                <a:latin typeface="Avenir Next LT Pro"/>
              </a:rPr>
              <a:t>The BFKL equation. </a:t>
            </a:r>
            <a:br>
              <a:rPr lang="en-US" dirty="0">
                <a:solidFill>
                  <a:srgbClr val="000000"/>
                </a:solidFill>
                <a:latin typeface="Avenir Next LT Pro"/>
              </a:rPr>
            </a:br>
            <a:r>
              <a:rPr lang="en-US" i="1" dirty="0">
                <a:solidFill>
                  <a:srgbClr val="000000"/>
                </a:solidFill>
                <a:latin typeface="Avenir Next LT Pro"/>
              </a:rPr>
              <a:t>K</a:t>
            </a:r>
            <a:r>
              <a:rPr lang="en-US" i="1" baseline="-25000" dirty="0">
                <a:solidFill>
                  <a:srgbClr val="000000"/>
                </a:solidFill>
                <a:latin typeface="Avenir Next LT Pro"/>
              </a:rPr>
              <a:t>BFKL</a:t>
            </a:r>
            <a:r>
              <a:rPr lang="en-US" dirty="0">
                <a:solidFill>
                  <a:srgbClr val="000000"/>
                </a:solidFill>
                <a:latin typeface="Avenir Next LT Pro"/>
              </a:rPr>
              <a:t> is an integral kernel</a:t>
            </a:r>
            <a:r>
              <a:rPr lang="en-US" sz="1350" dirty="0">
                <a:solidFill>
                  <a:srgbClr val="000000"/>
                </a:solidFill>
                <a:latin typeface="Avenir Next LT Pro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08F063-5E2E-9646-84CA-2A5CC9916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715" y="3954950"/>
            <a:ext cx="2608571" cy="55333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8EDA65-67E2-354B-B1CA-B5A98530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73BAE12-D270-459D-897B-6833652BB167}" type="slidenum">
              <a:rPr lang="en-US">
                <a:solidFill>
                  <a:srgbClr val="171734">
                    <a:lumMod val="60000"/>
                    <a:lumOff val="40000"/>
                  </a:srgbClr>
                </a:solidFill>
                <a:latin typeface="Avenir Next LT Pro"/>
              </a:rPr>
              <a:pPr defTabSz="685800"/>
              <a:t>61</a:t>
            </a:fld>
            <a:endParaRPr lang="en-US">
              <a:solidFill>
                <a:srgbClr val="171734">
                  <a:lumMod val="60000"/>
                  <a:lumOff val="40000"/>
                </a:srgbClr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186884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8229600" cy="865188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BFKL Equation</a:t>
            </a:r>
          </a:p>
        </p:txBody>
      </p:sp>
      <p:pic>
        <p:nvPicPr>
          <p:cNvPr id="259075" name="Picture 3" descr="ladd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5160" y="1219081"/>
            <a:ext cx="3360738" cy="426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370704" y="1400026"/>
            <a:ext cx="618249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In the conventional Feynman-diagram picture the BFKL equation can be represented by the ladder </a:t>
            </a:r>
          </a:p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graph shown here. Each rung of the ladder brings in a power of  </a:t>
            </a:r>
            <a:r>
              <a:rPr lang="en-US" sz="2400" dirty="0">
                <a:solidFill>
                  <a:srgbClr val="990000"/>
                </a:solidFill>
                <a:latin typeface="Symbol" charset="0"/>
              </a:rPr>
              <a:t>a</a:t>
            </a:r>
            <a:r>
              <a:rPr lang="en-US" sz="2400" dirty="0">
                <a:solidFill>
                  <a:srgbClr val="990000"/>
                </a:solidFill>
                <a:latin typeface="Arial" charset="0"/>
              </a:rPr>
              <a:t> ln s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. </a:t>
            </a:r>
            <a:endParaRPr lang="en-US" sz="2400" dirty="0">
              <a:solidFill>
                <a:prstClr val="black"/>
              </a:solidFill>
              <a:latin typeface="Symbol" charset="0"/>
            </a:endParaRPr>
          </a:p>
        </p:txBody>
      </p:sp>
      <p:sp>
        <p:nvSpPr>
          <p:cNvPr id="259077" name="Line 5"/>
          <p:cNvSpPr>
            <a:spLocks noChangeShapeType="1"/>
          </p:cNvSpPr>
          <p:nvPr/>
        </p:nvSpPr>
        <p:spPr bwMode="auto">
          <a:xfrm flipV="1">
            <a:off x="6660292" y="2092523"/>
            <a:ext cx="1915297" cy="152401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>
            <a:off x="6704135" y="2582661"/>
            <a:ext cx="1809670" cy="51123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6660292" y="2355503"/>
            <a:ext cx="1809670" cy="22715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505430" y="3429000"/>
            <a:ext cx="60477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The resulting dipole amplitude grows as a power of energy</a:t>
            </a:r>
          </a:p>
        </p:txBody>
      </p:sp>
      <p:graphicFrame>
        <p:nvGraphicFramePr>
          <p:cNvPr id="2590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484741"/>
              </p:ext>
            </p:extLst>
          </p:nvPr>
        </p:nvGraphicFramePr>
        <p:xfrm>
          <a:off x="2413466" y="3969791"/>
          <a:ext cx="19050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7200" imgH="203040" progId="Equation.3">
                  <p:embed/>
                </p:oleObj>
              </mc:Choice>
              <mc:Fallback>
                <p:oleObj name="Equation" r:id="rId3" imgW="457200" imgH="203040" progId="Equation.3">
                  <p:embed/>
                  <p:pic>
                    <p:nvPicPr>
                      <p:cNvPr id="2590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466" y="3969791"/>
                        <a:ext cx="1905000" cy="846138"/>
                      </a:xfrm>
                      <a:prstGeom prst="rect">
                        <a:avLst/>
                      </a:prstGeom>
                      <a:solidFill>
                        <a:srgbClr val="FF9900">
                          <a:alpha val="5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505430" y="4956610"/>
            <a:ext cx="39469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violating Froissart unitarity bound</a:t>
            </a:r>
          </a:p>
        </p:txBody>
      </p:sp>
      <p:graphicFrame>
        <p:nvGraphicFramePr>
          <p:cNvPr id="2590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090678"/>
              </p:ext>
            </p:extLst>
          </p:nvPr>
        </p:nvGraphicFramePr>
        <p:xfrm>
          <a:off x="2189418" y="5509060"/>
          <a:ext cx="31242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241200" progId="Equation.3">
                  <p:embed/>
                </p:oleObj>
              </mc:Choice>
              <mc:Fallback>
                <p:oleObj name="Equation" r:id="rId5" imgW="1041120" imgH="241200" progId="Equation.3">
                  <p:embed/>
                  <p:pic>
                    <p:nvPicPr>
                      <p:cNvPr id="2590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6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418" y="5509060"/>
                        <a:ext cx="3124200" cy="709613"/>
                      </a:xfrm>
                      <a:prstGeom prst="rect">
                        <a:avLst/>
                      </a:prstGeom>
                      <a:solidFill>
                        <a:srgbClr val="FFFF99">
                          <a:alpha val="67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0D435-2E6A-7C41-949D-C6AF837D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5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9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7" grpId="0" animBg="1"/>
      <p:bldP spid="259078" grpId="0" animBg="1"/>
      <p:bldP spid="259079" grpId="0" animBg="1"/>
      <p:bldP spid="259080" grpId="0"/>
      <p:bldP spid="25908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305800" cy="788988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GLR-MQ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Equation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Mathematica1" charset="0"/>
            </a:endParaRPr>
          </a:p>
          <a:p>
            <a:pPr>
              <a:buFont typeface="Wingdings" charset="0"/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thematica1" charset="0"/>
              </a:rPr>
              <a:t> </a:t>
            </a:r>
          </a:p>
        </p:txBody>
      </p:sp>
      <p:pic>
        <p:nvPicPr>
          <p:cNvPr id="257028" name="Picture 4" descr="fan">
            <a:hlinkClick r:id="rId2" action="ppaction://hlinksldjump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479" y="990600"/>
            <a:ext cx="3866321" cy="2340142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779588" y="1008560"/>
            <a:ext cx="5562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5F5F5F"/>
              </a:buClr>
              <a:defRPr/>
            </a:pPr>
            <a:r>
              <a:rPr lang="en-US" sz="2000" dirty="0" err="1">
                <a:solidFill>
                  <a:srgbClr val="000066"/>
                </a:solidFill>
              </a:rPr>
              <a:t>Gribov</a:t>
            </a:r>
            <a:r>
              <a:rPr lang="en-US" sz="2000" dirty="0">
                <a:solidFill>
                  <a:srgbClr val="000066"/>
                </a:solidFill>
              </a:rPr>
              <a:t>, Levin and </a:t>
            </a:r>
            <a:r>
              <a:rPr lang="en-US" sz="2000" dirty="0" err="1">
                <a:solidFill>
                  <a:srgbClr val="000066"/>
                </a:solidFill>
              </a:rPr>
              <a:t>Ryskin</a:t>
            </a:r>
            <a:r>
              <a:rPr lang="en-US" sz="2000" dirty="0">
                <a:solidFill>
                  <a:srgbClr val="000066"/>
                </a:solidFill>
              </a:rPr>
              <a:t> (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‘</a:t>
            </a:r>
            <a:r>
              <a:rPr lang="en-US" sz="2000" dirty="0">
                <a:solidFill>
                  <a:srgbClr val="000066"/>
                </a:solidFill>
              </a:rPr>
              <a:t>81)</a:t>
            </a:r>
          </a:p>
          <a:p>
            <a:pPr defTabSz="457200">
              <a:spcBef>
                <a:spcPct val="20000"/>
              </a:spcBef>
              <a:buClr>
                <a:srgbClr val="5F5F5F"/>
              </a:buClr>
              <a:defRPr/>
            </a:pPr>
            <a:r>
              <a:rPr lang="en-US" sz="2000" dirty="0">
                <a:solidFill>
                  <a:srgbClr val="000066"/>
                </a:solidFill>
              </a:rPr>
              <a:t>proposed summing up 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000066"/>
                </a:solidFill>
              </a:rPr>
              <a:t>fan</a:t>
            </a:r>
            <a:r>
              <a:rPr lang="ja-JP" altLang="en-US" sz="2000" dirty="0">
                <a:solidFill>
                  <a:srgbClr val="000066"/>
                </a:solidFill>
                <a:latin typeface="Arial"/>
              </a:rPr>
              <a:t>”</a:t>
            </a:r>
            <a:r>
              <a:rPr lang="en-US" sz="2000" dirty="0">
                <a:solidFill>
                  <a:srgbClr val="000066"/>
                </a:solidFill>
              </a:rPr>
              <a:t> diagrams:</a:t>
            </a: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828800" y="2007304"/>
            <a:ext cx="4419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Mueller and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Qiu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(</a:t>
            </a:r>
            <a:r>
              <a:rPr lang="ja-JP" altLang="en-US" sz="2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85) summed </a:t>
            </a:r>
          </a:p>
          <a:p>
            <a:pPr defTabSz="457200" eaLnBrk="0" hangingPunct="0">
              <a:spcBef>
                <a:spcPct val="0"/>
              </a:spcBef>
              <a:defRPr/>
            </a:pPr>
            <a:r>
              <a:rPr lang="ja-JP" altLang="en-US" sz="2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“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fan</a:t>
            </a:r>
            <a:r>
              <a:rPr lang="ja-JP" altLang="en-US" sz="2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”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diagrams for large Q</a:t>
            </a:r>
            <a:r>
              <a:rPr lang="en-US" sz="2000" baseline="30000" dirty="0">
                <a:solidFill>
                  <a:prstClr val="black"/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 </a:t>
            </a:r>
          </a:p>
          <a:p>
            <a:pPr defTabSz="457200" eaLnBrk="0" hangingPunct="0">
              <a:spcBef>
                <a:spcPct val="0"/>
              </a:spcBef>
              <a:defRPr/>
            </a:pPr>
            <a:endParaRPr lang="en-US" sz="2000" dirty="0">
              <a:solidFill>
                <a:prstClr val="black"/>
              </a:solidFill>
              <a:latin typeface="Arial" charset="0"/>
            </a:endParaRPr>
          </a:p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The GLR-MQ equation reads: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407504" y="4292803"/>
            <a:ext cx="1137036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GLR-MQ equation has the same principle of recombination as BK and JIMWLK. GLR-MQ equation was thought about as the first  nonlinear correction to the linear BFKL evolution. An AGL (Ayala, Gay Ducati, Levin ‘96) equation was suggested to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resum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higher-order nonlinear corrections.</a:t>
            </a:r>
          </a:p>
          <a:p>
            <a:pPr defTabSz="457200" eaLnBrk="0" hangingPunct="0">
              <a:spcBef>
                <a:spcPct val="0"/>
              </a:spcBef>
              <a:defRPr/>
            </a:pPr>
            <a:endParaRPr lang="en-US" sz="2000" dirty="0">
              <a:solidFill>
                <a:prstClr val="black"/>
              </a:solidFill>
              <a:latin typeface="Arial" charset="0"/>
            </a:endParaRPr>
          </a:p>
          <a:p>
            <a:pPr defTabSz="457200" eaLnBrk="0" hangingPunct="0"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BK/JIMWLK derivation showed that for the dipole amplitude N (!) there are no more terms in the large-N</a:t>
            </a:r>
            <a:r>
              <a:rPr lang="en-US" sz="2000" baseline="-25000" dirty="0">
                <a:solidFill>
                  <a:prstClr val="black"/>
                </a:solidFill>
                <a:latin typeface="Arial" charset="0"/>
              </a:rPr>
              <a:t>C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limit and obtained the correct kernel for the non-linear term (compared to GLR suggestion).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5" y="3497022"/>
            <a:ext cx="6940826" cy="6456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A14D3-7AA4-1E4E-B2A4-EED83F43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8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9144000" cy="838200"/>
          </a:xfrm>
        </p:spPr>
        <p:txBody>
          <a:bodyPr/>
          <a:lstStyle/>
          <a:p>
            <a:r>
              <a:rPr lang="en-US" sz="36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Energy Dependence of the Saturation Scale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066800"/>
            <a:ext cx="5867400" cy="83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Single BFKL ladder gives scattering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66"/>
                </a:solidFill>
              </a:rPr>
              <a:t>amplitude of the order</a:t>
            </a:r>
          </a:p>
        </p:txBody>
      </p:sp>
      <p:pic>
        <p:nvPicPr>
          <p:cNvPr id="207876" name="Picture 4" descr="lad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29210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1736726" y="2554289"/>
            <a:ext cx="52189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Nonlinear saturation effects become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important when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 ~ N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 charset="0"/>
              </a:rPr>
              <a:t> N ~ 1</a:t>
            </a: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  <a:sym typeface="Wingdings" charset="0"/>
              </a:rPr>
              <a:t>. This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  <a:sym typeface="Wingdings" charset="0"/>
              </a:rPr>
              <a:t>happens at </a:t>
            </a: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1812925" y="4459289"/>
            <a:ext cx="5046574" cy="46166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990000"/>
                </a:solidFill>
                <a:latin typeface="Arial" charset="0"/>
                <a:ea typeface="ＭＳ Ｐゴシック" charset="0"/>
              </a:rPr>
              <a:t>Saturation scale grows with energy!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1828800" y="5257801"/>
            <a:ext cx="86518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Typical partons in the wave function have 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k</a:t>
            </a:r>
            <a:r>
              <a:rPr lang="en-US" sz="2400" baseline="-25000">
                <a:solidFill>
                  <a:srgbClr val="800000"/>
                </a:solidFill>
                <a:latin typeface="Arial" charset="0"/>
                <a:ea typeface="ＭＳ Ｐゴシック" charset="0"/>
              </a:rPr>
              <a:t>T 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~ Q</a:t>
            </a:r>
            <a:r>
              <a:rPr lang="en-US" sz="2400" baseline="-25000">
                <a:solidFill>
                  <a:srgbClr val="80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, so that their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characteristic size is of the order  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r ~ 1/k</a:t>
            </a:r>
            <a:r>
              <a:rPr lang="en-US" sz="2400" baseline="-25000">
                <a:solidFill>
                  <a:srgbClr val="80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 ~ 1/Q</a:t>
            </a:r>
            <a:r>
              <a:rPr lang="en-US" sz="2400" baseline="-25000">
                <a:solidFill>
                  <a:srgbClr val="80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Font typeface="Wingdings" charset="0"/>
              <a:buChar char="ð"/>
              <a:defRPr/>
            </a:pP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Typical parton size </a:t>
            </a:r>
            <a:r>
              <a:rPr lang="en-US" sz="2400">
                <a:solidFill>
                  <a:srgbClr val="800000"/>
                </a:solidFill>
                <a:latin typeface="Arial" charset="0"/>
                <a:ea typeface="ＭＳ Ｐゴシック" charset="0"/>
              </a:rPr>
              <a:t>decreases</a:t>
            </a:r>
            <a:r>
              <a:rPr lang="en-US" sz="2400">
                <a:solidFill>
                  <a:srgbClr val="000066"/>
                </a:solidFill>
                <a:latin typeface="Arial" charset="0"/>
                <a:ea typeface="ＭＳ Ｐゴシック" charset="0"/>
              </a:rPr>
              <a:t> with energy!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66" y="1453444"/>
            <a:ext cx="2028473" cy="92730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05" y="3481388"/>
            <a:ext cx="3162300" cy="520700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BDEC9-BCFD-4642-8647-D48BAB6F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E97EC24-F876-EF47-BE70-319D5F9F15AB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pPr defTabSz="457200">
                <a:defRPr/>
              </a:pPr>
              <a:t>64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022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/>
      <p:bldP spid="20788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scale</a:t>
            </a:r>
          </a:p>
        </p:txBody>
      </p:sp>
      <p:pic>
        <p:nvPicPr>
          <p:cNvPr id="5" name="Content Placeholder 4" descr="qs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31" r="-19531"/>
          <a:stretch>
            <a:fillRect/>
          </a:stretch>
        </p:blipFill>
        <p:spPr>
          <a:xfrm>
            <a:off x="2559366" y="1600201"/>
            <a:ext cx="7651435" cy="4207994"/>
          </a:xfrm>
        </p:spPr>
      </p:pic>
      <p:sp>
        <p:nvSpPr>
          <p:cNvPr id="6" name="TextBox 5"/>
          <p:cNvSpPr txBox="1"/>
          <p:nvPr/>
        </p:nvSpPr>
        <p:spPr>
          <a:xfrm>
            <a:off x="5914582" y="6126164"/>
            <a:ext cx="4296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numerical solution by J. Albacete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95807-6501-A245-8883-43712B3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691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of Gluons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High number of gluons populates the transverse extent of the proton or nucleus, leading to a very dense saturated wave function known as the Color Glass Condensate (CGC):</a:t>
            </a:r>
          </a:p>
        </p:txBody>
      </p:sp>
      <p:pic>
        <p:nvPicPr>
          <p:cNvPr id="4" name="Picture 3" descr="part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77" y="2850563"/>
            <a:ext cx="5770885" cy="3524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119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8800" y="274638"/>
            <a:ext cx="8534400" cy="1143000"/>
          </a:xfrm>
        </p:spPr>
        <p:txBody>
          <a:bodyPr/>
          <a:lstStyle/>
          <a:p>
            <a:r>
              <a:rPr lang="en-US" dirty="0"/>
              <a:t>Map of High Energy QCD</a:t>
            </a:r>
          </a:p>
        </p:txBody>
      </p:sp>
      <p:pic>
        <p:nvPicPr>
          <p:cNvPr id="2242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1" y="1524001"/>
            <a:ext cx="4835525" cy="4492625"/>
          </a:xfrm>
          <a:noFill/>
          <a:ln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6248401" y="6096000"/>
            <a:ext cx="2443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size of gluons</a:t>
            </a:r>
            <a:endParaRPr lang="en-US" sz="3200" dirty="0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2362200" y="3657600"/>
            <a:ext cx="1290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energy</a:t>
            </a:r>
          </a:p>
        </p:txBody>
      </p:sp>
      <p:sp>
        <p:nvSpPr>
          <p:cNvPr id="224262" name="Line 6"/>
          <p:cNvSpPr>
            <a:spLocks noChangeShapeType="1"/>
          </p:cNvSpPr>
          <p:nvPr/>
        </p:nvSpPr>
        <p:spPr bwMode="auto">
          <a:xfrm flipV="1">
            <a:off x="3048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/>
            </a:endParaRPr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 flipV="1">
            <a:off x="4648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90353-535F-3543-910E-6F97D84AE145}" type="slidenum">
              <a:rPr lang="en-US">
                <a:solidFill>
                  <a:srgbClr val="FFFFFF"/>
                </a:solidFill>
                <a:ea typeface="ＭＳ Ｐゴシック"/>
              </a:rPr>
              <a:pPr>
                <a:defRPr/>
              </a:pPr>
              <a:t>67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491037" y="1524001"/>
            <a:ext cx="2978944" cy="3258207"/>
          </a:xfrm>
          <a:prstGeom prst="line">
            <a:avLst/>
          </a:prstGeom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0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/>
      <p:bldP spid="224261" grpId="0"/>
      <p:bldP spid="224262" grpId="0" animBg="1"/>
      <p:bldP spid="22426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High Energy QCD</a:t>
            </a:r>
          </a:p>
        </p:txBody>
      </p:sp>
      <p:pic>
        <p:nvPicPr>
          <p:cNvPr id="4" name="Content Placeholder 3" descr="RegionsOfWaveFunction.eps">
            <a:hlinkClick r:id="" action="ppaction://noaction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59" r="-43459"/>
          <a:stretch>
            <a:fillRect/>
          </a:stretch>
        </p:blipFill>
        <p:spPr>
          <a:xfrm>
            <a:off x="1461052" y="1499520"/>
            <a:ext cx="9094270" cy="4525963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62200" y="3657600"/>
            <a:ext cx="14394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energy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048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48401" y="6096000"/>
            <a:ext cx="26939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defRPr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size of</a:t>
            </a:r>
            <a:r>
              <a:rPr lang="en-US" sz="3200" dirty="0">
                <a:solidFill>
                  <a:srgbClr val="00FF99"/>
                </a:solidFill>
                <a:latin typeface="Arial"/>
              </a:rPr>
              <a:t> </a:t>
            </a:r>
            <a:r>
              <a:rPr lang="en-US" sz="3200" dirty="0">
                <a:solidFill>
                  <a:srgbClr val="000090"/>
                </a:solidFill>
                <a:latin typeface="Arial"/>
              </a:rPr>
              <a:t>gluons</a:t>
            </a:r>
            <a:endParaRPr lang="en-US" sz="3200" dirty="0">
              <a:solidFill>
                <a:srgbClr val="000090"/>
              </a:solidFill>
              <a:latin typeface="Arial"/>
              <a:cs typeface="Times New Roman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4648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1731" y="2675694"/>
            <a:ext cx="249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Saturation Scale</a:t>
            </a:r>
          </a:p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grows with energy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50785" y="2195784"/>
            <a:ext cx="374111" cy="47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87458" y="3720075"/>
            <a:ext cx="311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BFKL, DGLAP – linear equations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BK/JIMWLK – nonlinear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C0BA-267B-F447-BCD0-89A500D7088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70" y="1967727"/>
            <a:ext cx="1377531" cy="6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3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Map of High Energy QCD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8902" y="1067727"/>
            <a:ext cx="397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Saturation Scale</a:t>
            </a:r>
          </a:p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grows with energy and atomic number A for a nucleus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2353733" y="1521395"/>
            <a:ext cx="495275" cy="950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60176" y="3764824"/>
            <a:ext cx="311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BFKL, DGLAP – linear equations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BK/JIMWLK – nonlinear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C0BA-267B-F447-BCD0-89A500D7088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AF2E4E82-3D08-49D3-F885-CF654B6A2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78" y="1332159"/>
            <a:ext cx="1536750" cy="671463"/>
          </a:xfrm>
          <a:prstGeom prst="rect">
            <a:avLst/>
          </a:prstGeom>
        </p:spPr>
      </p:pic>
      <p:pic>
        <p:nvPicPr>
          <p:cNvPr id="13" name="Picture 12" descr="RegionsOfWaveFunction_xQ2.eps">
            <a:extLst>
              <a:ext uri="{FF2B5EF4-FFF2-40B4-BE49-F238E27FC236}">
                <a16:creationId xmlns:a16="http://schemas.microsoft.com/office/drawing/2014/main" id="{CFBDD293-1B1C-DCD7-AD1A-3F9A7047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4" y="2083903"/>
            <a:ext cx="6143947" cy="465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The main principle</a:t>
            </a:r>
            <a:endParaRPr lang="en-US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92383"/>
            <a:ext cx="8229600" cy="4899891"/>
          </a:xfrm>
        </p:spPr>
        <p:txBody>
          <a:bodyPr>
            <a:normAutofit/>
          </a:bodyPr>
          <a:lstStyle/>
          <a:p>
            <a:r>
              <a:rPr lang="en-US" sz="2400" dirty="0"/>
              <a:t>Saturation physics is based on the existence of a large internal transverse momentum scale Q</a:t>
            </a:r>
            <a:r>
              <a:rPr lang="en-US" sz="2400" baseline="-25000" dirty="0"/>
              <a:t>S</a:t>
            </a:r>
            <a:r>
              <a:rPr lang="en-US" sz="2400" dirty="0"/>
              <a:t> which grows with both decreasing </a:t>
            </a:r>
            <a:r>
              <a:rPr lang="en-US" sz="2400" dirty="0" err="1"/>
              <a:t>Bjorken</a:t>
            </a:r>
            <a:r>
              <a:rPr lang="en-US" sz="2400" dirty="0"/>
              <a:t> </a:t>
            </a:r>
            <a:r>
              <a:rPr lang="en-US" sz="2400" i="1" dirty="0"/>
              <a:t>x</a:t>
            </a:r>
            <a:r>
              <a:rPr lang="en-US" sz="2400" dirty="0"/>
              <a:t> and with increasing nuclear atomic number A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such that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and we can use perturbation theory to  calculate total cross sections, particle spectra and multiplicities, correlations, </a:t>
            </a:r>
            <a:r>
              <a:rPr lang="en-US" sz="2400" dirty="0" err="1"/>
              <a:t>etc</a:t>
            </a:r>
            <a:r>
              <a:rPr lang="en-US" sz="2400" dirty="0"/>
              <a:t>, from first principles. </a:t>
            </a:r>
          </a:p>
        </p:txBody>
      </p:sp>
      <p:graphicFrame>
        <p:nvGraphicFramePr>
          <p:cNvPr id="196614" name="Object 6"/>
          <p:cNvGraphicFramePr>
            <a:graphicFrameLocks noChangeAspect="1"/>
          </p:cNvGraphicFramePr>
          <p:nvPr/>
        </p:nvGraphicFramePr>
        <p:xfrm>
          <a:off x="4944197" y="4264783"/>
          <a:ext cx="25542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228600" progId="Equation.3">
                  <p:embed/>
                </p:oleObj>
              </mc:Choice>
              <mc:Fallback>
                <p:oleObj name="Equation" r:id="rId2" imgW="1117440" imgH="228600" progId="Equation.3">
                  <p:embed/>
                  <p:pic>
                    <p:nvPicPr>
                      <p:cNvPr id="1966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197" y="4264783"/>
                        <a:ext cx="2554288" cy="5238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98" y="2648858"/>
            <a:ext cx="2563091" cy="9013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7DDB9-B27B-DC47-B810-F8E53726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DA4FF54-4C5F-9C48-884B-63DFBD65DF6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0641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Scaling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One of the predictions of the JIMWLK/BK evolution equations is geometric scaling: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DIS cross section should be a function of one parameter:</a:t>
            </a:r>
          </a:p>
        </p:txBody>
      </p:sp>
      <p:graphicFrame>
        <p:nvGraphicFramePr>
          <p:cNvPr id="231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11759"/>
              </p:ext>
            </p:extLst>
          </p:nvPr>
        </p:nvGraphicFramePr>
        <p:xfrm>
          <a:off x="3684105" y="3429000"/>
          <a:ext cx="45720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55520" imgH="241200" progId="Equation.3">
                  <p:embed/>
                </p:oleObj>
              </mc:Choice>
              <mc:Fallback>
                <p:oleObj name="Equation" r:id="rId2" imgW="1955520" imgH="241200" progId="Equation.3">
                  <p:embed/>
                  <p:pic>
                    <p:nvPicPr>
                      <p:cNvPr id="2314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105" y="3429000"/>
                        <a:ext cx="4572000" cy="5651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5123548" y="4538870"/>
            <a:ext cx="62651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5000"/>
              <a:defRPr/>
            </a:pP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(Levin, </a:t>
            </a:r>
            <a:r>
              <a:rPr lang="en-US" sz="2000" dirty="0" err="1">
                <a:solidFill>
                  <a:srgbClr val="000066"/>
                </a:solidFill>
                <a:latin typeface="Tahoma" charset="0"/>
              </a:rPr>
              <a:t>Tuchin</a:t>
            </a: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 </a:t>
            </a:r>
            <a:r>
              <a:rPr lang="ja-JP" altLang="en-US" sz="2000">
                <a:solidFill>
                  <a:srgbClr val="000066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99; Iancu, </a:t>
            </a:r>
            <a:r>
              <a:rPr lang="en-US" sz="2000" dirty="0" err="1">
                <a:solidFill>
                  <a:srgbClr val="000066"/>
                </a:solidFill>
                <a:latin typeface="Tahoma" charset="0"/>
              </a:rPr>
              <a:t>Itakura</a:t>
            </a: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, McLerran </a:t>
            </a:r>
            <a:r>
              <a:rPr lang="ja-JP" altLang="en-US" sz="2000">
                <a:solidFill>
                  <a:srgbClr val="000066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000066"/>
                </a:solidFill>
                <a:latin typeface="Tahoma" charset="0"/>
              </a:rPr>
              <a:t>02)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720F6-EB66-0341-B22B-6B667D01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  <a:defRPr/>
            </a:pPr>
            <a:fld id="{E95F113F-27C1-1041-8729-C5B6C59D9FA4}" type="slidenum">
              <a:rPr lang="en-US" sz="1400">
                <a:solidFill>
                  <a:srgbClr val="000000"/>
                </a:solidFill>
                <a:latin typeface="Tahoma"/>
                <a:ea typeface="ＭＳ Ｐゴシック"/>
              </a:rPr>
              <a:pPr defTabSz="457200">
                <a:spcBef>
                  <a:spcPct val="0"/>
                </a:spcBef>
                <a:defRPr/>
              </a:pPr>
              <a:t>70</a:t>
            </a:fld>
            <a:endParaRPr lang="en-US" sz="1400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62786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Scaling</a:t>
            </a:r>
          </a:p>
        </p:txBody>
      </p:sp>
      <p:pic>
        <p:nvPicPr>
          <p:cNvPr id="4" name="Content Placeholder 3" descr="scaling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13" r="-2021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14582" y="6126164"/>
            <a:ext cx="4296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numerical solution by J. Albacete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B37E7-E362-A242-AD19-18CF32E2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909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Geometric Scaling in DIS</a:t>
            </a:r>
          </a:p>
        </p:txBody>
      </p:sp>
      <p:pic>
        <p:nvPicPr>
          <p:cNvPr id="228355" name="Picture 3" descr="sca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704335" y="1066800"/>
            <a:ext cx="493446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Geometric scaling was found in DIS data by </a:t>
            </a:r>
            <a:r>
              <a:rPr lang="en-US" sz="2400" dirty="0" err="1">
                <a:solidFill>
                  <a:srgbClr val="4D4D4D"/>
                </a:solidFill>
                <a:latin typeface="Arial" charset="0"/>
                <a:ea typeface="ＭＳ Ｐゴシック" charset="0"/>
              </a:rPr>
              <a:t>Stasto</a:t>
            </a: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charset="0"/>
                <a:ea typeface="ＭＳ Ｐゴシック" charset="0"/>
              </a:rPr>
              <a:t>Golec-Biernat</a:t>
            </a:r>
            <a:r>
              <a:rPr lang="en-US" sz="2400" dirty="0">
                <a:solidFill>
                  <a:srgbClr val="4D4D4D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2400" dirty="0" err="1">
                <a:solidFill>
                  <a:srgbClr val="4D4D4D"/>
                </a:solidFill>
                <a:latin typeface="Arial" charset="0"/>
                <a:ea typeface="ＭＳ Ｐゴシック" charset="0"/>
              </a:rPr>
              <a:t>Kwiecinski</a:t>
            </a: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 in </a:t>
            </a:r>
            <a:r>
              <a:rPr lang="en-US" sz="2400" dirty="0">
                <a:solidFill>
                  <a:srgbClr val="000066"/>
                </a:solidFill>
                <a:latin typeface="Arial"/>
                <a:ea typeface="ＭＳ Ｐゴシック" charset="0"/>
              </a:rPr>
              <a:t>`</a:t>
            </a: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00.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66"/>
              </a:solidFill>
              <a:latin typeface="Arial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Here they plot the total DIS cross section, which is a function of 2 variables, Q</a:t>
            </a:r>
            <a:r>
              <a:rPr lang="en-US" sz="2400" baseline="300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 and x, as a function of just </a:t>
            </a:r>
            <a:r>
              <a:rPr lang="en-US" sz="2400" u="sng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one</a:t>
            </a: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 variable: 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67" y="4145881"/>
            <a:ext cx="1473200" cy="1130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CF789-C622-D340-BFB5-37B99F51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  <a:defRPr/>
            </a:pPr>
            <a:fld id="{5CBD13AC-4AFC-A742-87FF-129809DF9116}" type="slidenum"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/>
              </a:rPr>
              <a:pPr defTabSz="457200">
                <a:spcBef>
                  <a:spcPct val="0"/>
                </a:spcBef>
                <a:defRPr/>
              </a:pPr>
              <a:t>72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12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382000" cy="762000"/>
          </a:xfrm>
        </p:spPr>
        <p:txBody>
          <a:bodyPr/>
          <a:lstStyle/>
          <a:p>
            <a:r>
              <a:rPr lang="en-US" sz="4000">
                <a:solidFill>
                  <a:schemeClr val="bg2"/>
                </a:solidFill>
              </a:rPr>
              <a:t>Map of High Energy QCD</a:t>
            </a:r>
          </a:p>
        </p:txBody>
      </p:sp>
      <p:pic>
        <p:nvPicPr>
          <p:cNvPr id="230403" name="Picture 3" descr="s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1"/>
            <a:ext cx="7543800" cy="5630863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5486400" y="5105400"/>
            <a:ext cx="497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Q</a:t>
            </a:r>
            <a:r>
              <a:rPr lang="en-US" sz="2000" baseline="-25000">
                <a:solidFill>
                  <a:srgbClr val="000066"/>
                </a:solidFill>
                <a:latin typeface="Arial" charset="0"/>
                <a:ea typeface="ＭＳ Ｐゴシック" charset="0"/>
              </a:rPr>
              <a:t>S</a:t>
            </a:r>
            <a:endParaRPr lang="en-US" sz="20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 flipV="1">
            <a:off x="5105400" y="4953000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5715000" y="4038600"/>
            <a:ext cx="497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Q</a:t>
            </a:r>
            <a:r>
              <a:rPr lang="en-US" sz="2000" baseline="-25000">
                <a:solidFill>
                  <a:srgbClr val="000066"/>
                </a:solidFill>
                <a:latin typeface="Arial" charset="0"/>
                <a:ea typeface="ＭＳ Ｐゴシック" charset="0"/>
              </a:rPr>
              <a:t>S</a:t>
            </a:r>
            <a:endParaRPr lang="en-US" sz="200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 flipH="1" flipV="1">
            <a:off x="5715000" y="35052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6705601" y="3886200"/>
            <a:ext cx="20810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k</a:t>
            </a:r>
            <a:r>
              <a:rPr lang="en-US" sz="2000" baseline="-25000">
                <a:solidFill>
                  <a:srgbClr val="000066"/>
                </a:solidFill>
                <a:latin typeface="Arial" charset="0"/>
                <a:ea typeface="ＭＳ Ｐゴシック" charset="0"/>
              </a:rPr>
              <a:t>geom </a:t>
            </a: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~ Q</a:t>
            </a:r>
            <a:r>
              <a:rPr lang="en-US" sz="2000" baseline="-25000">
                <a:solidFill>
                  <a:srgbClr val="000066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2000" baseline="30000">
                <a:solidFill>
                  <a:srgbClr val="000066"/>
                </a:solidFill>
                <a:latin typeface="Arial" charset="0"/>
                <a:ea typeface="ＭＳ Ｐゴシック" charset="0"/>
              </a:rPr>
              <a:t>2 </a:t>
            </a: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/ Q</a:t>
            </a:r>
            <a:r>
              <a:rPr lang="en-US" sz="2000" baseline="-25000">
                <a:solidFill>
                  <a:srgbClr val="000066"/>
                </a:solidFill>
                <a:latin typeface="Arial" charset="0"/>
                <a:ea typeface="ＭＳ Ｐゴシック" charset="0"/>
              </a:rPr>
              <a:t>S0</a:t>
            </a:r>
            <a:r>
              <a:rPr lang="en-US" sz="2000">
                <a:solidFill>
                  <a:srgbClr val="000066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230409" name="Line 9"/>
          <p:cNvSpPr>
            <a:spLocks noChangeShapeType="1"/>
          </p:cNvSpPr>
          <p:nvPr/>
        </p:nvSpPr>
        <p:spPr bwMode="auto">
          <a:xfrm flipH="1" flipV="1">
            <a:off x="6400800" y="3505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  <a:defRPr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B5C4DA-7845-394E-8933-01EED3B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FA81080-CFC0-E546-8B3A-0B46816635A8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 defTabSz="457200">
                <a:defRPr/>
              </a:pPr>
              <a:t>73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26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  <p:bldP spid="230405" grpId="0" animBg="1"/>
      <p:bldP spid="230406" grpId="0"/>
      <p:bldP spid="230407" grpId="0" animBg="1"/>
      <p:bldP spid="230408" grpId="0"/>
      <p:bldP spid="23040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Scale</a:t>
            </a:r>
          </a:p>
        </p:txBody>
      </p:sp>
      <p:pic>
        <p:nvPicPr>
          <p:cNvPr id="4" name="Content Placeholder 3" descr="Qx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18" r="-32018"/>
          <a:stretch>
            <a:fillRect/>
          </a:stretch>
        </p:blipFill>
        <p:spPr>
          <a:xfrm>
            <a:off x="4302914" y="2325850"/>
            <a:ext cx="7118820" cy="3915077"/>
          </a:xfrm>
        </p:spPr>
      </p:pic>
      <p:sp>
        <p:nvSpPr>
          <p:cNvPr id="5" name="TextBox 4"/>
          <p:cNvSpPr txBox="1"/>
          <p:nvPr/>
        </p:nvSpPr>
        <p:spPr>
          <a:xfrm>
            <a:off x="2128373" y="1573975"/>
            <a:ext cx="802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To summarize, saturation scale is an increasing function of both energy (1/x) and A: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72" y="2778000"/>
            <a:ext cx="2491518" cy="1088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4536232"/>
            <a:ext cx="389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Gold nucleus provides an enhancement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by 197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1/3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which is equivalent to doing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scattering on a proton at 197 times 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smaller x / higher s!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C0BA-267B-F447-BCD0-89A500D7088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2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E.Iancu</a:t>
            </a:r>
            <a:r>
              <a:rPr lang="en-US" sz="2400" dirty="0"/>
              <a:t>, </a:t>
            </a:r>
            <a:r>
              <a:rPr lang="en-US" sz="2400" dirty="0" err="1"/>
              <a:t>R.Venugopalan</a:t>
            </a:r>
            <a:r>
              <a:rPr lang="en-US" sz="2400" dirty="0"/>
              <a:t>, </a:t>
            </a:r>
            <a:r>
              <a:rPr lang="en-US" sz="2400" dirty="0" err="1"/>
              <a:t>hep-ph</a:t>
            </a:r>
            <a:r>
              <a:rPr lang="en-US" sz="2400" dirty="0"/>
              <a:t>/0303204.</a:t>
            </a:r>
          </a:p>
          <a:p>
            <a:r>
              <a:rPr lang="en-US" sz="2400" dirty="0" err="1"/>
              <a:t>H.Weigert</a:t>
            </a:r>
            <a:r>
              <a:rPr lang="en-US" sz="2400" dirty="0"/>
              <a:t>, </a:t>
            </a:r>
            <a:r>
              <a:rPr lang="en-US" sz="2400" dirty="0" err="1"/>
              <a:t>hep-ph</a:t>
            </a:r>
            <a:r>
              <a:rPr lang="en-US" sz="2400" dirty="0"/>
              <a:t>/0501087</a:t>
            </a:r>
          </a:p>
          <a:p>
            <a:r>
              <a:rPr lang="en-US" sz="2400" dirty="0" err="1"/>
              <a:t>J.Jalilian</a:t>
            </a:r>
            <a:r>
              <a:rPr lang="en-US" sz="2400" dirty="0"/>
              <a:t>-Marian, </a:t>
            </a:r>
            <a:r>
              <a:rPr lang="en-US" sz="2400" dirty="0" err="1"/>
              <a:t>Yu.K</a:t>
            </a:r>
            <a:r>
              <a:rPr lang="en-US" sz="2400" dirty="0"/>
              <a:t>., </a:t>
            </a:r>
            <a:r>
              <a:rPr lang="en-US" sz="2400" dirty="0" err="1"/>
              <a:t>hep-ph</a:t>
            </a:r>
            <a:r>
              <a:rPr lang="en-US" sz="2400" dirty="0"/>
              <a:t>/0505052</a:t>
            </a:r>
          </a:p>
          <a:p>
            <a:r>
              <a:rPr lang="en-US" sz="2400" dirty="0"/>
              <a:t>F. </a:t>
            </a:r>
            <a:r>
              <a:rPr lang="en-US" sz="2400" dirty="0" err="1"/>
              <a:t>Gelis</a:t>
            </a:r>
            <a:r>
              <a:rPr lang="en-US" sz="2400" dirty="0"/>
              <a:t> et al, arXiv:1002.0333 [</a:t>
            </a:r>
            <a:r>
              <a:rPr lang="en-US" sz="2400" dirty="0" err="1"/>
              <a:t>hep-ph</a:t>
            </a:r>
            <a:r>
              <a:rPr lang="en-US" sz="2400" dirty="0"/>
              <a:t>]</a:t>
            </a:r>
          </a:p>
          <a:p>
            <a:r>
              <a:rPr lang="en-US" sz="2400" dirty="0"/>
              <a:t>J.L. Albacete, C. </a:t>
            </a:r>
            <a:r>
              <a:rPr lang="en-US" sz="2400" dirty="0" err="1"/>
              <a:t>Marquet</a:t>
            </a:r>
            <a:r>
              <a:rPr lang="en-US" sz="2400" dirty="0"/>
              <a:t>, arXiv:1401.4866 [hep-</a:t>
            </a:r>
            <a:r>
              <a:rPr lang="en-US" sz="2400" dirty="0" err="1"/>
              <a:t>ph</a:t>
            </a:r>
            <a:r>
              <a:rPr lang="en-US" sz="2400" dirty="0"/>
              <a:t>]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Morreale</a:t>
            </a:r>
            <a:r>
              <a:rPr lang="en-US" sz="2400" dirty="0"/>
              <a:t>, F. Salazar, arXiv:2108.08254 [hep-</a:t>
            </a:r>
            <a:r>
              <a:rPr lang="en-US" sz="2400" dirty="0" err="1"/>
              <a:t>ph</a:t>
            </a:r>
            <a:r>
              <a:rPr lang="en-US" sz="2400" dirty="0"/>
              <a:t>]</a:t>
            </a:r>
          </a:p>
          <a:p>
            <a:r>
              <a:rPr lang="en-US" sz="2400" dirty="0"/>
              <a:t>and…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3D21-328D-DA4B-A27A-9D61DEC5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162" y="3917501"/>
            <a:ext cx="391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Published in September 2012 </a:t>
            </a:r>
          </a:p>
          <a:p>
            <a:r>
              <a:rPr lang="en-US" sz="2400" dirty="0"/>
              <a:t>by Cambridge U Press</a:t>
            </a:r>
          </a:p>
        </p:txBody>
      </p:sp>
      <p:pic>
        <p:nvPicPr>
          <p:cNvPr id="3" name="Picture 2" descr="Yuri_book_l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67" y="849684"/>
            <a:ext cx="4254494" cy="55058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EDC46-1589-7D42-B8A2-54137066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AC4AE-A32E-3345-A750-CBF22029D38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09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97BB-AF2D-A649-93A3-9221C475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62" y="251866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Saturation Physics at EIC</a:t>
            </a:r>
          </a:p>
        </p:txBody>
      </p:sp>
    </p:spTree>
    <p:extLst>
      <p:ext uri="{BB962C8B-B14F-4D97-AF65-F5344CB8AC3E}">
        <p14:creationId xmlns:p14="http://schemas.microsoft.com/office/powerpoint/2010/main" val="1482862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191" y="94570"/>
            <a:ext cx="909761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 Saturation be Discovered at EIC?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526" y="1229046"/>
            <a:ext cx="8276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EIC will have an unprecedented small-x reach for DIS on large nuclear targets,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enabling decisive tests of saturation and non-linear evolution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</a:p>
        </p:txBody>
      </p:sp>
      <p:pic>
        <p:nvPicPr>
          <p:cNvPr id="6" name="Picture 5" descr="RegionsOfWaveFunction_xQ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5" y="2228330"/>
            <a:ext cx="5267938" cy="39908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32261-BD66-B544-9384-C35EE5C4F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Content Placeholder 8" descr="xq2plane-xA-EIC_forYuri_b=0.pdf">
            <a:extLst>
              <a:ext uri="{FF2B5EF4-FFF2-40B4-BE49-F238E27FC236}">
                <a16:creationId xmlns:a16="http://schemas.microsoft.com/office/drawing/2014/main" id="{67A35188-560C-6125-F61D-662829D3C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9" r="-17359"/>
          <a:stretch>
            <a:fillRect/>
          </a:stretch>
        </p:blipFill>
        <p:spPr>
          <a:xfrm>
            <a:off x="5003800" y="1945456"/>
            <a:ext cx="7867205" cy="43266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718F1-7306-9B0E-679B-2E96F06EC751}"/>
              </a:ext>
            </a:extLst>
          </p:cNvPr>
          <p:cNvSpPr txBox="1"/>
          <p:nvPr/>
        </p:nvSpPr>
        <p:spPr>
          <a:xfrm>
            <a:off x="5003800" y="6132734"/>
            <a:ext cx="574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Plots from the EIC White Paper, ’12, ’14 (2</a:t>
            </a:r>
            <a:r>
              <a:rPr kumimoji="0" lang="en-US" sz="180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ed).</a:t>
            </a:r>
          </a:p>
        </p:txBody>
      </p:sp>
    </p:spTree>
    <p:extLst>
      <p:ext uri="{BB962C8B-B14F-4D97-AF65-F5344CB8AC3E}">
        <p14:creationId xmlns:p14="http://schemas.microsoft.com/office/powerpoint/2010/main" val="1109131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8420-7113-A621-E7D0-E6702D8F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EIC Literature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DEDB02-2D69-1527-26AA-031DA4405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892" y="1690688"/>
            <a:ext cx="9300215" cy="45301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7EA45-1F5C-BB5A-A693-55816D6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CA2F9-2301-1DF7-171A-20A0E3809F90}"/>
              </a:ext>
            </a:extLst>
          </p:cNvPr>
          <p:cNvSpPr txBox="1"/>
          <p:nvPr/>
        </p:nvSpPr>
        <p:spPr>
          <a:xfrm>
            <a:off x="8964706" y="6015318"/>
            <a:ext cx="262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EIC Yellow Report, 2021 </a:t>
            </a:r>
          </a:p>
        </p:txBody>
      </p:sp>
    </p:spTree>
    <p:extLst>
      <p:ext uri="{BB962C8B-B14F-4D97-AF65-F5344CB8AC3E}">
        <p14:creationId xmlns:p14="http://schemas.microsoft.com/office/powerpoint/2010/main" val="395838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97BB-AF2D-A649-93A3-9221C475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562" y="251866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Quasi-classical approximation</a:t>
            </a:r>
          </a:p>
        </p:txBody>
      </p:sp>
    </p:spTree>
    <p:extLst>
      <p:ext uri="{BB962C8B-B14F-4D97-AF65-F5344CB8AC3E}">
        <p14:creationId xmlns:p14="http://schemas.microsoft.com/office/powerpoint/2010/main" val="34727537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751"/>
            <a:ext cx="9780494" cy="1143000"/>
          </a:xfrm>
        </p:spPr>
        <p:txBody>
          <a:bodyPr>
            <a:normAutofit/>
          </a:bodyPr>
          <a:lstStyle/>
          <a:p>
            <a:r>
              <a:rPr lang="en-US" dirty="0"/>
              <a:t>Electron-Ion Collider (EIC) White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32212"/>
            <a:ext cx="5410199" cy="421234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EIC WP was finished in late 2012 + 2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edition in 2014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several-year effort by a 19-member committee + 58 co-authors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arXiv:1212.1701 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-ex]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will follow the physics discussion and use the plots from this WP.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4" name="Picture 3" descr="Screen Shot 2013-09-12 at 3.3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94829"/>
            <a:ext cx="3778789" cy="49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6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971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i</a:t>
            </a:r>
            <a:r>
              <a:rPr lang="en-US" sz="2800" dirty="0"/>
              <a:t>) Nuclear Structure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550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55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Structure Functions at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49864" y="1158255"/>
                <a:ext cx="8678111" cy="647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Nuclear structure functions F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and F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L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(parts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cross section) which will be measured at EIC (values = EPS09+PYTHIA). Shaded area = (x, Q</a:t>
                </a:r>
                <a:r>
                  <a:rPr lang="en-US" baseline="30000" dirty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) range of the world </a:t>
                </a:r>
                <a:r>
                  <a:rPr lang="en-US" dirty="0" err="1">
                    <a:solidFill>
                      <a:prstClr val="black"/>
                    </a:solidFill>
                    <a:latin typeface="Calibri"/>
                  </a:rPr>
                  <a:t>e+A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 data.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864" y="1158255"/>
                <a:ext cx="8678111" cy="647037"/>
              </a:xfrm>
              <a:prstGeom prst="rect">
                <a:avLst/>
              </a:prstGeom>
              <a:blipFill>
                <a:blip r:embed="rId2"/>
                <a:stretch>
                  <a:fillRect l="-585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0804"/>
            <a:ext cx="9144000" cy="45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539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510"/>
            <a:ext cx="8229600" cy="903588"/>
          </a:xfrm>
        </p:spPr>
        <p:txBody>
          <a:bodyPr/>
          <a:lstStyle/>
          <a:p>
            <a:pPr algn="ctr"/>
            <a:r>
              <a:rPr lang="en-US" dirty="0"/>
              <a:t>Nuclear Shadowing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929166"/>
            <a:ext cx="9135035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Saturation effects may explain nuclear shadowing: reduction of the number of gluons per nucleon with decreasing x and/or increasing A: </a:t>
            </a:r>
          </a:p>
        </p:txBody>
      </p:sp>
      <p:pic>
        <p:nvPicPr>
          <p:cNvPr id="4" name="Picture 3" descr="F2FLcomb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671803"/>
            <a:ext cx="6785800" cy="2512138"/>
          </a:xfrm>
          <a:prstGeom prst="rect">
            <a:avLst/>
          </a:prstGeom>
        </p:spPr>
      </p:pic>
      <p:pic>
        <p:nvPicPr>
          <p:cNvPr id="5" name="Picture 4" descr="RgShadow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65" y="4343465"/>
            <a:ext cx="4503285" cy="2378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8951" y="4282602"/>
            <a:ext cx="396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But: as DGLAP does not predict the x- and A-dependences, it needs to be constrained by the data.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8951" y="5304593"/>
            <a:ext cx="4090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Note that including heavy flavors  (charm) for F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and F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should help distinguish between the saturation versus non-saturation predictions.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7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Nuclear Shadowing for Charm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22" y="1515241"/>
            <a:ext cx="8269579" cy="4076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0982" y="5789260"/>
            <a:ext cx="56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may help distinguish saturation vs DGLAP-based prediction</a:t>
            </a:r>
          </a:p>
        </p:txBody>
      </p:sp>
    </p:spTree>
    <p:extLst>
      <p:ext uri="{BB962C8B-B14F-4D97-AF65-F5344CB8AC3E}">
        <p14:creationId xmlns:p14="http://schemas.microsoft.com/office/powerpoint/2010/main" val="917091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971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(ii) Di-Hadron Correlations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2806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De-correlation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04880"/>
            <a:ext cx="7772400" cy="1295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Small-x evolution ↔ multiple emissions</a:t>
            </a:r>
          </a:p>
          <a:p>
            <a:r>
              <a:rPr lang="en-US" sz="24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emissions → de-correlation.</a:t>
            </a:r>
          </a:p>
        </p:txBody>
      </p:sp>
      <p:sp>
        <p:nvSpPr>
          <p:cNvPr id="227332" name="Line 4"/>
          <p:cNvSpPr>
            <a:spLocks noChangeShapeType="1"/>
          </p:cNvSpPr>
          <p:nvPr/>
        </p:nvSpPr>
        <p:spPr bwMode="auto">
          <a:xfrm flipV="1">
            <a:off x="5257800" y="3886200"/>
            <a:ext cx="2209800" cy="8382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H="1">
            <a:off x="3505200" y="4724400"/>
            <a:ext cx="1752600" cy="228600"/>
          </a:xfrm>
          <a:prstGeom prst="line">
            <a:avLst/>
          </a:prstGeom>
          <a:noFill/>
          <a:ln w="57150">
            <a:solidFill>
              <a:srgbClr val="99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>
            <a:off x="5257800" y="4724400"/>
            <a:ext cx="9906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 flipH="1">
            <a:off x="4953000" y="4724400"/>
            <a:ext cx="3048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 flipV="1">
            <a:off x="5257800" y="3962400"/>
            <a:ext cx="6858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7" name="Line 9"/>
          <p:cNvSpPr>
            <a:spLocks noChangeShapeType="1"/>
          </p:cNvSpPr>
          <p:nvPr/>
        </p:nvSpPr>
        <p:spPr bwMode="auto">
          <a:xfrm>
            <a:off x="5257800" y="4724400"/>
            <a:ext cx="1066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 flipH="1" flipV="1">
            <a:off x="4648200" y="4267200"/>
            <a:ext cx="609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 flipH="1" flipV="1">
            <a:off x="5105400" y="3733800"/>
            <a:ext cx="15240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0" name="Line 12"/>
          <p:cNvSpPr>
            <a:spLocks noChangeShapeType="1"/>
          </p:cNvSpPr>
          <p:nvPr/>
        </p:nvSpPr>
        <p:spPr bwMode="auto">
          <a:xfrm>
            <a:off x="5257800" y="472440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1" name="Line 13"/>
          <p:cNvSpPr>
            <a:spLocks noChangeShapeType="1"/>
          </p:cNvSpPr>
          <p:nvPr/>
        </p:nvSpPr>
        <p:spPr bwMode="auto">
          <a:xfrm flipV="1">
            <a:off x="5257800" y="4191000"/>
            <a:ext cx="1524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2" name="Line 14"/>
          <p:cNvSpPr>
            <a:spLocks noChangeShapeType="1"/>
          </p:cNvSpPr>
          <p:nvPr/>
        </p:nvSpPr>
        <p:spPr bwMode="auto">
          <a:xfrm flipH="1">
            <a:off x="4800600" y="4724400"/>
            <a:ext cx="457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3" name="Line 15"/>
          <p:cNvSpPr>
            <a:spLocks noChangeShapeType="1"/>
          </p:cNvSpPr>
          <p:nvPr/>
        </p:nvSpPr>
        <p:spPr bwMode="auto">
          <a:xfrm flipH="1" flipV="1">
            <a:off x="4800600" y="4495800"/>
            <a:ext cx="4572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4" name="Line 16"/>
          <p:cNvSpPr>
            <a:spLocks noChangeShapeType="1"/>
          </p:cNvSpPr>
          <p:nvPr/>
        </p:nvSpPr>
        <p:spPr bwMode="auto">
          <a:xfrm>
            <a:off x="5257800" y="4724400"/>
            <a:ext cx="2286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5" name="Line 17"/>
          <p:cNvSpPr>
            <a:spLocks noChangeShapeType="1"/>
          </p:cNvSpPr>
          <p:nvPr/>
        </p:nvSpPr>
        <p:spPr bwMode="auto">
          <a:xfrm flipV="1">
            <a:off x="5257800" y="4191000"/>
            <a:ext cx="6096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6" name="Text Box 18"/>
          <p:cNvSpPr txBox="1">
            <a:spLocks noChangeArrowheads="1"/>
          </p:cNvSpPr>
          <p:nvPr/>
        </p:nvSpPr>
        <p:spPr bwMode="auto">
          <a:xfrm>
            <a:off x="7680326" y="3544888"/>
            <a:ext cx="1082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T, trig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7" name="Text Box 19"/>
          <p:cNvSpPr txBox="1">
            <a:spLocks noChangeArrowheads="1"/>
          </p:cNvSpPr>
          <p:nvPr/>
        </p:nvSpPr>
        <p:spPr bwMode="auto">
          <a:xfrm>
            <a:off x="2209800" y="4876800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T, assoc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8" name="Text Box 20"/>
          <p:cNvSpPr txBox="1">
            <a:spLocks noChangeArrowheads="1"/>
          </p:cNvSpPr>
          <p:nvPr/>
        </p:nvSpPr>
        <p:spPr bwMode="auto">
          <a:xfrm>
            <a:off x="4191000" y="3429000"/>
            <a:ext cx="5261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~Q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S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349" name="Text Box 21"/>
          <p:cNvSpPr txBox="1">
            <a:spLocks noChangeArrowheads="1"/>
          </p:cNvSpPr>
          <p:nvPr/>
        </p:nvSpPr>
        <p:spPr bwMode="auto">
          <a:xfrm>
            <a:off x="7162800" y="45720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P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T, trig </a:t>
            </a:r>
            <a:r>
              <a:rPr lang="en-US">
                <a:solidFill>
                  <a:prstClr val="black"/>
                </a:solidFill>
                <a:latin typeface="Calibri"/>
              </a:rPr>
              <a:t>- P 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T, assoc </a:t>
            </a:r>
            <a:r>
              <a:rPr lang="en-US">
                <a:solidFill>
                  <a:prstClr val="black"/>
                </a:solidFill>
                <a:latin typeface="Calibri"/>
              </a:rPr>
              <a:t>~ Q</a:t>
            </a:r>
            <a:r>
              <a:rPr lang="en-US" baseline="-2500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227350" name="Text Box 22"/>
          <p:cNvSpPr txBox="1">
            <a:spLocks noChangeArrowheads="1"/>
          </p:cNvSpPr>
          <p:nvPr/>
        </p:nvSpPr>
        <p:spPr bwMode="auto">
          <a:xfrm>
            <a:off x="1129553" y="5763258"/>
            <a:ext cx="94756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B2B jets may get de-correlated in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400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with the spread of the order of Q</a:t>
            </a:r>
            <a:r>
              <a:rPr lang="en-US" sz="2400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9" descr="doublei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0" y="463454"/>
            <a:ext cx="2776546" cy="3150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/>
      <p:bldP spid="227332" grpId="0" animBg="1"/>
      <p:bldP spid="227333" grpId="0" animBg="1"/>
      <p:bldP spid="227334" grpId="0" animBg="1"/>
      <p:bldP spid="227335" grpId="0" animBg="1"/>
      <p:bldP spid="227336" grpId="0" animBg="1"/>
      <p:bldP spid="227337" grpId="0" animBg="1"/>
      <p:bldP spid="227338" grpId="0" animBg="1"/>
      <p:bldP spid="227339" grpId="0" animBg="1"/>
      <p:bldP spid="227340" grpId="0" animBg="1"/>
      <p:bldP spid="227341" grpId="0" animBg="1"/>
      <p:bldP spid="227342" grpId="0" animBg="1"/>
      <p:bldP spid="227343" grpId="0" animBg="1"/>
      <p:bldP spid="227344" grpId="0" animBg="1"/>
      <p:bldP spid="227345" grpId="0" animBg="1"/>
      <p:bldP spid="227346" grpId="0"/>
      <p:bldP spid="227347" grpId="0"/>
      <p:bldP spid="227348" grpId="0"/>
      <p:bldP spid="227349" grpId="0"/>
      <p:bldP spid="22735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Di-hadron Correlations</a:t>
            </a:r>
          </a:p>
        </p:txBody>
      </p:sp>
      <p:pic>
        <p:nvPicPr>
          <p:cNvPr id="4" name="Content Placeholder 3" descr="3_16-replace-dihadron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74" b="-27174"/>
          <a:stretch>
            <a:fillRect/>
          </a:stretch>
        </p:blipFill>
        <p:spPr>
          <a:xfrm>
            <a:off x="1588994" y="1980747"/>
            <a:ext cx="9014012" cy="4957359"/>
          </a:xfrm>
        </p:spPr>
      </p:pic>
      <p:sp>
        <p:nvSpPr>
          <p:cNvPr id="5" name="TextBox 4"/>
          <p:cNvSpPr txBox="1"/>
          <p:nvPr/>
        </p:nvSpPr>
        <p:spPr>
          <a:xfrm>
            <a:off x="2061088" y="169068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Depletion of di-hadron correlations is predicted for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e+A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as compared to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e+p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(Dominguez et al ‘11; Zheng et al ‘14). This is a signal of saturation.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2860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971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(iii) Diffraction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FD32261-BD66-B544-9384-C35EE5C4F1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88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7596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19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Diffraction in optics</a:t>
            </a:r>
          </a:p>
        </p:txBody>
      </p:sp>
      <p:pic>
        <p:nvPicPr>
          <p:cNvPr id="4" name="Content Placeholder 3" descr="diff_op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21" r="-24021"/>
          <a:stretch>
            <a:fillRect/>
          </a:stretch>
        </p:blipFill>
        <p:spPr>
          <a:xfrm>
            <a:off x="2611821" y="1161819"/>
            <a:ext cx="7005145" cy="385256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5253836"/>
                <a:ext cx="10515600" cy="1220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Diffraction pattern contains information about the size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the obstacle and about the optical “blackness” of the obstacle. 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optics, diffraction pattern is studied as a function of the angle </a:t>
                </a:r>
                <a:r>
                  <a:rPr lang="en-US" dirty="0">
                    <a:latin typeface="Symbol" charset="2"/>
                    <a:cs typeface="Symbol" charset="2"/>
                  </a:rPr>
                  <a:t>q.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high energy scattering the diffractive cross sections are plotted as a function of the Mandelstam variable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dirty="0">
                    <a:cs typeface="Symbol" charset="2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lang="en-US" dirty="0">
                    <a:cs typeface="Symbol" charset="2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= k sin </a:t>
                </a:r>
                <a:r>
                  <a:rPr lang="en-US" dirty="0">
                    <a:latin typeface="Symbol" charset="2"/>
                    <a:cs typeface="Symbol" charset="2"/>
                  </a:rPr>
                  <a:t>q.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53836"/>
                <a:ext cx="10515600" cy="1220975"/>
              </a:xfrm>
              <a:prstGeom prst="rect">
                <a:avLst/>
              </a:prstGeom>
              <a:blipFill>
                <a:blip r:embed="rId3"/>
                <a:stretch>
                  <a:fillRect l="-603" t="-2062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1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66"/>
                </a:solidFill>
              </a:rPr>
              <a:t>A. </a:t>
            </a:r>
            <a:r>
              <a:rPr lang="en-US" sz="3200" dirty="0" err="1">
                <a:solidFill>
                  <a:srgbClr val="000066"/>
                </a:solidFill>
              </a:rPr>
              <a:t>Glauber</a:t>
            </a:r>
            <a:r>
              <a:rPr lang="en-US" sz="3200" dirty="0">
                <a:solidFill>
                  <a:srgbClr val="000066"/>
                </a:solidFill>
              </a:rPr>
              <a:t>-Mueller </a:t>
            </a:r>
            <a:r>
              <a:rPr lang="en-US" sz="3200" dirty="0" err="1">
                <a:solidFill>
                  <a:srgbClr val="000066"/>
                </a:solidFill>
              </a:rPr>
              <a:t>Rescatterings</a:t>
            </a:r>
            <a:endParaRPr lang="en-US" sz="3200" dirty="0">
              <a:solidFill>
                <a:srgbClr val="00006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FC046-4D1C-144D-BF94-64DBA49B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859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373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Optical Analogy</a:t>
            </a:r>
          </a:p>
        </p:txBody>
      </p:sp>
      <p:pic>
        <p:nvPicPr>
          <p:cNvPr id="4" name="Content Placeholder 3" descr="diffractionCombo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28" b="-8528"/>
          <a:stretch>
            <a:fillRect/>
          </a:stretch>
        </p:blipFill>
        <p:spPr>
          <a:xfrm>
            <a:off x="838200" y="1551517"/>
            <a:ext cx="10515600" cy="4351338"/>
          </a:xfrm>
        </p:spPr>
      </p:pic>
      <p:sp>
        <p:nvSpPr>
          <p:cNvPr id="5" name="TextBox 4"/>
          <p:cNvSpPr txBox="1"/>
          <p:nvPr/>
        </p:nvSpPr>
        <p:spPr>
          <a:xfrm>
            <a:off x="1981201" y="1200090"/>
            <a:ext cx="8706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Diffraction in high energy scattering is not very different from diffraction in optics: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both have diffractive maxima and minima: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540" y="5685482"/>
            <a:ext cx="6487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Coherent: target stays intact;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Incoherent: target nucleus breaks up, but nucleon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are intact.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257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Diffraction terminology</a:t>
            </a:r>
          </a:p>
        </p:txBody>
      </p:sp>
      <p:pic>
        <p:nvPicPr>
          <p:cNvPr id="4" name="Content Placeholder 3" descr="dis_diff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41" b="-17841"/>
          <a:stretch>
            <a:fillRect/>
          </a:stretch>
        </p:blipFill>
        <p:spPr>
          <a:xfrm>
            <a:off x="2846757" y="1201585"/>
            <a:ext cx="7538311" cy="41457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4C7D9-FF40-609F-1933-E901215AB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7" y="5510067"/>
            <a:ext cx="2927350" cy="689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FD836-3398-AB38-2CFD-4BBFD3DAB16C}"/>
              </a:ext>
            </a:extLst>
          </p:cNvPr>
          <p:cNvSpPr txBox="1"/>
          <p:nvPr/>
        </p:nvSpPr>
        <p:spPr>
          <a:xfrm>
            <a:off x="231227" y="4733085"/>
            <a:ext cx="3174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energy squared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photon+proton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/nucleus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8AC5B-8154-36EC-CF75-F229DA34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137" y="5503918"/>
            <a:ext cx="3541256" cy="6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24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85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Quasi-elastic DIS</a:t>
            </a:r>
          </a:p>
        </p:txBody>
      </p:sp>
      <p:pic>
        <p:nvPicPr>
          <p:cNvPr id="4" name="Content Placeholder 3" descr="elastic_DIS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0" r="-5870"/>
          <a:stretch>
            <a:fillRect/>
          </a:stretch>
        </p:blipFill>
        <p:spPr>
          <a:xfrm>
            <a:off x="3731305" y="1502365"/>
            <a:ext cx="5660170" cy="3112875"/>
          </a:xfrm>
        </p:spPr>
      </p:pic>
      <p:sp>
        <p:nvSpPr>
          <p:cNvPr id="5" name="TextBox 4"/>
          <p:cNvSpPr txBox="1"/>
          <p:nvPr/>
        </p:nvSpPr>
        <p:spPr>
          <a:xfrm>
            <a:off x="2384612" y="1028960"/>
            <a:ext cx="9463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Consider the case when nothing but the quark-antiquark pair, i.e., two jets, are produced:  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93" y="5076904"/>
            <a:ext cx="7659270" cy="1036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6093" y="4615239"/>
            <a:ext cx="1066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quasi-elastic cross section is then proportional to the square of the dipole amplitude N: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6419" y="5987018"/>
            <a:ext cx="444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Buchmuller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 ‘97,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McLerran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Yu.K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‘99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Diffraction on a black disk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558160"/>
            <a:ext cx="9699024" cy="470600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low Q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(large dipole sizes) the black disk limit is reached with N=1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Diffraction (elastic scattering) becomes a half of the total cross section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Large fraction of diffractive events in DIS is a signature of reaching the black disk limit!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HERA: ~15% (unexpected!) ; EIC: ~25% expected from saturation</a:t>
            </a:r>
          </a:p>
          <a:p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96" y="2856426"/>
            <a:ext cx="5029200" cy="1282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885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Diffractive over total cross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035" y="1138174"/>
            <a:ext cx="10104826" cy="45259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Here’s an EIC measurement which may </a:t>
            </a:r>
            <a:r>
              <a:rPr lang="en-US" sz="20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distinguish saturation from non-saturation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approaches (from the 2012 EIC White Paper), using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diffractive to total double ratio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113" y="5837503"/>
            <a:ext cx="1064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 = Kowalski et al ‘08, plots generated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Marquet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no-sat = Leading Twist Shadowing (LTS), Kopeliovich, Tarasov, ‘02; Frankfurt,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Guzey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Strikman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‘04, plots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Guzey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3_18-replace-Mx2_Q21_x1e-3-comb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23" y="1903148"/>
            <a:ext cx="6383556" cy="3934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94</a:t>
            </a:fld>
            <a:endParaRPr lang="en-US"/>
          </a:p>
        </p:txBody>
      </p:sp>
      <p:pic>
        <p:nvPicPr>
          <p:cNvPr id="7" name="Content Placeholder 3" descr="elastic_DIS.eps">
            <a:extLst>
              <a:ext uri="{FF2B5EF4-FFF2-40B4-BE49-F238E27FC236}">
                <a16:creationId xmlns:a16="http://schemas.microsoft.com/office/drawing/2014/main" id="{8DA6F598-34BA-8420-C395-1E1B6F5B8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0" r="-5870"/>
          <a:stretch>
            <a:fillRect/>
          </a:stretch>
        </p:blipFill>
        <p:spPr>
          <a:xfrm>
            <a:off x="8472733" y="2081048"/>
            <a:ext cx="3671503" cy="201918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2294E41-5636-A64E-E759-82BD3D61BCEC}"/>
              </a:ext>
            </a:extLst>
          </p:cNvPr>
          <p:cNvSpPr/>
          <p:nvPr/>
        </p:nvSpPr>
        <p:spPr>
          <a:xfrm>
            <a:off x="9921766" y="2795752"/>
            <a:ext cx="1698095" cy="200015"/>
          </a:xfrm>
          <a:custGeom>
            <a:avLst/>
            <a:gdLst>
              <a:gd name="connsiteX0" fmla="*/ 0 w 1698095"/>
              <a:gd name="connsiteY0" fmla="*/ 0 h 200015"/>
              <a:gd name="connsiteX1" fmla="*/ 84082 w 1698095"/>
              <a:gd name="connsiteY1" fmla="*/ 157655 h 200015"/>
              <a:gd name="connsiteX2" fmla="*/ 262758 w 1698095"/>
              <a:gd name="connsiteY2" fmla="*/ 105103 h 200015"/>
              <a:gd name="connsiteX3" fmla="*/ 378372 w 1698095"/>
              <a:gd name="connsiteY3" fmla="*/ 199696 h 200015"/>
              <a:gd name="connsiteX4" fmla="*/ 578068 w 1698095"/>
              <a:gd name="connsiteY4" fmla="*/ 136634 h 200015"/>
              <a:gd name="connsiteX5" fmla="*/ 777765 w 1698095"/>
              <a:gd name="connsiteY5" fmla="*/ 157655 h 200015"/>
              <a:gd name="connsiteX6" fmla="*/ 914400 w 1698095"/>
              <a:gd name="connsiteY6" fmla="*/ 105103 h 200015"/>
              <a:gd name="connsiteX7" fmla="*/ 1082565 w 1698095"/>
              <a:gd name="connsiteY7" fmla="*/ 178676 h 200015"/>
              <a:gd name="connsiteX8" fmla="*/ 1282262 w 1698095"/>
              <a:gd name="connsiteY8" fmla="*/ 115614 h 200015"/>
              <a:gd name="connsiteX9" fmla="*/ 1555531 w 1698095"/>
              <a:gd name="connsiteY9" fmla="*/ 189186 h 200015"/>
              <a:gd name="connsiteX10" fmla="*/ 1692165 w 1698095"/>
              <a:gd name="connsiteY10" fmla="*/ 105103 h 200015"/>
              <a:gd name="connsiteX11" fmla="*/ 1660634 w 1698095"/>
              <a:gd name="connsiteY11" fmla="*/ 126124 h 20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8095" h="200015">
                <a:moveTo>
                  <a:pt x="0" y="0"/>
                </a:moveTo>
                <a:cubicBezTo>
                  <a:pt x="20144" y="70069"/>
                  <a:pt x="40289" y="140138"/>
                  <a:pt x="84082" y="157655"/>
                </a:cubicBezTo>
                <a:cubicBezTo>
                  <a:pt x="127875" y="175172"/>
                  <a:pt x="213710" y="98096"/>
                  <a:pt x="262758" y="105103"/>
                </a:cubicBezTo>
                <a:cubicBezTo>
                  <a:pt x="311806" y="112110"/>
                  <a:pt x="325820" y="194441"/>
                  <a:pt x="378372" y="199696"/>
                </a:cubicBezTo>
                <a:cubicBezTo>
                  <a:pt x="430924" y="204951"/>
                  <a:pt x="511503" y="143641"/>
                  <a:pt x="578068" y="136634"/>
                </a:cubicBezTo>
                <a:cubicBezTo>
                  <a:pt x="644634" y="129627"/>
                  <a:pt x="721710" y="162910"/>
                  <a:pt x="777765" y="157655"/>
                </a:cubicBezTo>
                <a:cubicBezTo>
                  <a:pt x="833820" y="152400"/>
                  <a:pt x="863600" y="101600"/>
                  <a:pt x="914400" y="105103"/>
                </a:cubicBezTo>
                <a:cubicBezTo>
                  <a:pt x="965200" y="108606"/>
                  <a:pt x="1021255" y="176924"/>
                  <a:pt x="1082565" y="178676"/>
                </a:cubicBezTo>
                <a:cubicBezTo>
                  <a:pt x="1143875" y="180428"/>
                  <a:pt x="1203434" y="113862"/>
                  <a:pt x="1282262" y="115614"/>
                </a:cubicBezTo>
                <a:cubicBezTo>
                  <a:pt x="1361090" y="117366"/>
                  <a:pt x="1487214" y="190938"/>
                  <a:pt x="1555531" y="189186"/>
                </a:cubicBezTo>
                <a:cubicBezTo>
                  <a:pt x="1623848" y="187434"/>
                  <a:pt x="1674648" y="115613"/>
                  <a:pt x="1692165" y="105103"/>
                </a:cubicBezTo>
                <a:cubicBezTo>
                  <a:pt x="1709682" y="94593"/>
                  <a:pt x="1685158" y="110358"/>
                  <a:pt x="1660634" y="126124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28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Exclusive Vector Meson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 important diffractive process which can be measured at EIC is exclusive vector meson production (cf. UPCs):</a:t>
            </a:r>
          </a:p>
        </p:txBody>
      </p:sp>
      <p:pic>
        <p:nvPicPr>
          <p:cNvPr id="4" name="Picture 3" descr="excl_V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27" y="2998630"/>
            <a:ext cx="7055773" cy="32656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08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478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Exclusive VM Production: </a:t>
            </a:r>
            <a:br>
              <a:rPr lang="en-US" sz="3200" dirty="0"/>
            </a:br>
            <a:r>
              <a:rPr lang="en-US" sz="3200" dirty="0"/>
              <a:t>Probe of Spatial Gluon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121" y="1570383"/>
            <a:ext cx="10248777" cy="499858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Differential exclusive VM production cross section is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T-matrix is related to the dipole amplitude N: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study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-dependence of the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dirty="0">
                <a:latin typeface="Symbol" pitchFamily="2" charset="2"/>
                <a:cs typeface="Calibri" panose="020F0502020204030204" pitchFamily="34" charset="0"/>
              </a:rPr>
              <a:t>s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/dt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look at different mesons </a:t>
            </a:r>
            <a:r>
              <a:rPr lang="en-US" sz="20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dipole amplitude </a:t>
            </a:r>
            <a:r>
              <a:rPr lang="en-US" sz="20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N(</a:t>
            </a:r>
            <a:r>
              <a:rPr lang="en-US" sz="2000" i="1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x,b,Y</a:t>
            </a:r>
            <a:r>
              <a:rPr lang="en-US" sz="2000" i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(Munier,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Stasto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Mueller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01).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Learn about the </a:t>
            </a:r>
            <a:r>
              <a:rPr lang="en-US" sz="20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gluon distribution in space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This is similar to GPDs. </a:t>
            </a:r>
          </a:p>
          <a:p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02" y="2127618"/>
            <a:ext cx="4648522" cy="57433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7" y="3891337"/>
            <a:ext cx="7437596" cy="786490"/>
          </a:xfrm>
          <a:prstGeom prst="rect">
            <a:avLst/>
          </a:prstGeom>
        </p:spPr>
      </p:pic>
      <p:pic>
        <p:nvPicPr>
          <p:cNvPr id="6" name="Picture 5" descr="excl_V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07" y="1353665"/>
            <a:ext cx="5341063" cy="2472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1407" y="4268324"/>
            <a:ext cx="288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Brodsky et al ‘94,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Ryskin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‘93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20" y="3558052"/>
            <a:ext cx="1234325" cy="38631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9495563" y="2310621"/>
            <a:ext cx="0" cy="619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09" y="2549629"/>
            <a:ext cx="91502" cy="18300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643" y="1622"/>
            <a:ext cx="8918713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Exclusive VM Production as a Probe of Saturation</a:t>
            </a:r>
          </a:p>
        </p:txBody>
      </p:sp>
      <p:pic>
        <p:nvPicPr>
          <p:cNvPr id="4" name="Content Placeholder 3" descr="dsigma_dt_jpsi_phi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7" b="-10727"/>
          <a:stretch>
            <a:fillRect/>
          </a:stretch>
        </p:blipFill>
        <p:spPr>
          <a:xfrm>
            <a:off x="1981200" y="79371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981200" y="4965735"/>
            <a:ext cx="8086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Plots by T. Toll and T. Ullrich using the Sartre event generator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(b-Sat (=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GBW+b-dep+DGLAP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+ WS + MC, from the 2012 EIC White Paper).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8372" y="5787483"/>
            <a:ext cx="630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J/psi is smaller, less sensitive to saturation effects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Phi meson is larger, more sensitive to saturation effects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56150"/>
          </a:xfrm>
        </p:spPr>
        <p:txBody>
          <a:bodyPr>
            <a:normAutofit/>
          </a:bodyPr>
          <a:lstStyle/>
          <a:p>
            <a:r>
              <a:rPr lang="en-US" sz="2400" dirty="0"/>
              <a:t>We have constructed nuclear/hadronic wave function in the quasi-classical approximation (</a:t>
            </a:r>
            <a:r>
              <a:rPr lang="en-US" sz="2400"/>
              <a:t>MV model) and </a:t>
            </a:r>
            <a:r>
              <a:rPr lang="en-US" sz="2400" dirty="0"/>
              <a:t>studied DIS in the same approximation.</a:t>
            </a:r>
          </a:p>
          <a:p>
            <a:r>
              <a:rPr lang="en-US" sz="2400" dirty="0"/>
              <a:t>We included small-</a:t>
            </a:r>
            <a:r>
              <a:rPr lang="en-US" sz="2400" i="1" dirty="0"/>
              <a:t>x</a:t>
            </a:r>
            <a:r>
              <a:rPr lang="en-US" sz="2400" dirty="0"/>
              <a:t> evolution corrections into the DIS process, obtaining nonlinear BK/JIMWLK evolution equations.</a:t>
            </a:r>
          </a:p>
          <a:p>
            <a:r>
              <a:rPr lang="en-US" sz="2400" dirty="0"/>
              <a:t>Nonlinear evolution restores unitarity at high energies, which was violated by the BFKL equation.</a:t>
            </a:r>
          </a:p>
          <a:p>
            <a:r>
              <a:rPr lang="en-US" sz="2400" dirty="0"/>
              <a:t>We found the saturation scale which is large at small x and for large nuclei, </a:t>
            </a:r>
            <a:br>
              <a:rPr lang="en-US" sz="2400" dirty="0"/>
            </a:br>
            <a:r>
              <a:rPr lang="en-US" sz="2400" dirty="0"/>
              <a:t>justifying the whole procedure.</a:t>
            </a:r>
          </a:p>
          <a:p>
            <a:endParaRPr lang="en-US" sz="2400" dirty="0"/>
          </a:p>
          <a:p>
            <a:r>
              <a:rPr lang="en-US" sz="2400" dirty="0"/>
              <a:t>Saturation/CGC physics predicts geometric scaling observed experimentally at HERA.</a:t>
            </a:r>
          </a:p>
          <a:p>
            <a:r>
              <a:rPr lang="en-US" sz="2400" dirty="0"/>
              <a:t>We hope to discover saturation physics at the EIC. 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152560"/>
              </p:ext>
            </p:extLst>
          </p:nvPr>
        </p:nvGraphicFramePr>
        <p:xfrm>
          <a:off x="5576102" y="4442792"/>
          <a:ext cx="1818611" cy="88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469800" progId="Equation.3">
                  <p:embed/>
                </p:oleObj>
              </mc:Choice>
              <mc:Fallback>
                <p:oleObj name="Equation" r:id="rId2" imgW="965160" imgH="469800" progId="Equation.3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102" y="4442792"/>
                        <a:ext cx="1818611" cy="885864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50960-EB2D-BC4A-9B0E-C26D1660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31AC4AE-A32E-3345-A750-CBF22029D3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98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Arch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2"/>
      </a:lt2>
      <a:accent1>
        <a:srgbClr val="E7296B"/>
      </a:accent1>
      <a:accent2>
        <a:srgbClr val="D517A8"/>
      </a:accent2>
      <a:accent3>
        <a:srgbClr val="C429E7"/>
      </a:accent3>
      <a:accent4>
        <a:srgbClr val="6317D5"/>
      </a:accent4>
      <a:accent5>
        <a:srgbClr val="292CE7"/>
      </a:accent5>
      <a:accent6>
        <a:srgbClr val="1769D5"/>
      </a:accent6>
      <a:hlink>
        <a:srgbClr val="6655C6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12.xml><?xml version="1.0" encoding="utf-8"?>
<a:theme xmlns:a="http://schemas.openxmlformats.org/drawingml/2006/main" name="1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inesVTI">
  <a:themeElements>
    <a:clrScheme name="AnalogousFromRegularSeedRightStep">
      <a:dk1>
        <a:srgbClr val="000000"/>
      </a:dk1>
      <a:lt1>
        <a:srgbClr val="FFFFFF"/>
      </a:lt1>
      <a:dk2>
        <a:srgbClr val="412D24"/>
      </a:dk2>
      <a:lt2>
        <a:srgbClr val="E2E6E8"/>
      </a:lt2>
      <a:accent1>
        <a:srgbClr val="E76129"/>
      </a:accent1>
      <a:accent2>
        <a:srgbClr val="CF9917"/>
      </a:accent2>
      <a:accent3>
        <a:srgbClr val="9AAC1E"/>
      </a:accent3>
      <a:accent4>
        <a:srgbClr val="5FB714"/>
      </a:accent4>
      <a:accent5>
        <a:srgbClr val="28BB21"/>
      </a:accent5>
      <a:accent6>
        <a:srgbClr val="14BC53"/>
      </a:accent6>
      <a:hlink>
        <a:srgbClr val="398BAD"/>
      </a:hlink>
      <a:folHlink>
        <a:srgbClr val="7F7F7F"/>
      </a:folHlink>
    </a:clrScheme>
    <a:fontScheme name="NH Grotesk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esVTI" id="{6E3869FE-86F4-49DA-A8B9-3320C89167F7}" vid="{3A76BC48-4881-4AE8-821D-8B9CC9A080F9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293B21"/>
      </a:dk2>
      <a:lt2>
        <a:srgbClr val="E7E8E2"/>
      </a:lt2>
      <a:accent1>
        <a:srgbClr val="867FBA"/>
      </a:accent1>
      <a:accent2>
        <a:srgbClr val="96A4C6"/>
      </a:accent2>
      <a:accent3>
        <a:srgbClr val="B096C6"/>
      </a:accent3>
      <a:accent4>
        <a:srgbClr val="BAA07F"/>
      </a:accent4>
      <a:accent5>
        <a:srgbClr val="A6A57E"/>
      </a:accent5>
      <a:accent6>
        <a:srgbClr val="96AB75"/>
      </a:accent6>
      <a:hlink>
        <a:srgbClr val="808751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4622</Words>
  <Application>Microsoft Macintosh PowerPoint</Application>
  <PresentationFormat>Widescreen</PresentationFormat>
  <Paragraphs>659</Paragraphs>
  <Slides>98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30" baseType="lpstr">
      <vt:lpstr>ＭＳ Ｐゴシック</vt:lpstr>
      <vt:lpstr>Arial</vt:lpstr>
      <vt:lpstr>Avenir Next LT Pro</vt:lpstr>
      <vt:lpstr>Calibri</vt:lpstr>
      <vt:lpstr>Cambria Math</vt:lpstr>
      <vt:lpstr>Century Gothic</vt:lpstr>
      <vt:lpstr>Footlight MT Light</vt:lpstr>
      <vt:lpstr>Garamond</vt:lpstr>
      <vt:lpstr>Gill Sans MT</vt:lpstr>
      <vt:lpstr>Goudy Old Style</vt:lpstr>
      <vt:lpstr>Mathematica1</vt:lpstr>
      <vt:lpstr>Neue Haas Grotesk Text Pro</vt:lpstr>
      <vt:lpstr>Symbol</vt:lpstr>
      <vt:lpstr>Tahoma</vt:lpstr>
      <vt:lpstr>Times New Roman</vt:lpstr>
      <vt:lpstr>Verdana</vt:lpstr>
      <vt:lpstr>Wingdings</vt:lpstr>
      <vt:lpstr>Wingdings 2</vt:lpstr>
      <vt:lpstr>ClassicFrameVTI</vt:lpstr>
      <vt:lpstr>BrushVTI</vt:lpstr>
      <vt:lpstr>1_Blends</vt:lpstr>
      <vt:lpstr>2_Office Theme</vt:lpstr>
      <vt:lpstr>Eclipse</vt:lpstr>
      <vt:lpstr>8_Office Theme</vt:lpstr>
      <vt:lpstr>1_Office Theme</vt:lpstr>
      <vt:lpstr>3_Mountain Top</vt:lpstr>
      <vt:lpstr>1_Mountain Top</vt:lpstr>
      <vt:lpstr>Office Theme</vt:lpstr>
      <vt:lpstr>ArchVTI</vt:lpstr>
      <vt:lpstr>15_Stream</vt:lpstr>
      <vt:lpstr>LinesVTI</vt:lpstr>
      <vt:lpstr>Equation</vt:lpstr>
      <vt:lpstr> QCD at Small x and Saturation</vt:lpstr>
      <vt:lpstr>Lecture plan</vt:lpstr>
      <vt:lpstr>General Concepts</vt:lpstr>
      <vt:lpstr>Running of QCD Coupling Constant</vt:lpstr>
      <vt:lpstr>What sets the scale of running QCD coupling in high energy collisions? </vt:lpstr>
      <vt:lpstr>What sets the scale of running QCD coupling in high energy collisions? </vt:lpstr>
      <vt:lpstr>The main principle</vt:lpstr>
      <vt:lpstr>Quasi-classical approximation</vt:lpstr>
      <vt:lpstr>A. Glauber-Mueller Rescatterings</vt:lpstr>
      <vt:lpstr>Kinematics of DIS</vt:lpstr>
      <vt:lpstr>Physical Meaning of Q</vt:lpstr>
      <vt:lpstr>Physical Meaning of Bjorken x</vt:lpstr>
      <vt:lpstr>Gluons at Small x</vt:lpstr>
      <vt:lpstr>Gluons and Quarks in the Proton</vt:lpstr>
      <vt:lpstr>Dipole picture of DIS</vt:lpstr>
      <vt:lpstr>Dipole picture of DIS</vt:lpstr>
      <vt:lpstr>Dipole Amplitude</vt:lpstr>
      <vt:lpstr>DIS in the Classical Approximation</vt:lpstr>
      <vt:lpstr>Dipole Amplitude</vt:lpstr>
      <vt:lpstr>Quasi-classical dipole amplitude</vt:lpstr>
      <vt:lpstr>Quasi-classical dipole amplitude</vt:lpstr>
      <vt:lpstr>DIS in the Classical Approximation</vt:lpstr>
      <vt:lpstr>Black Disk Limit</vt:lpstr>
      <vt:lpstr>Black Disk Limit</vt:lpstr>
      <vt:lpstr>Unitarity Limit</vt:lpstr>
      <vt:lpstr>Black Disk Limit</vt:lpstr>
      <vt:lpstr>Notation</vt:lpstr>
      <vt:lpstr>DIS in the Classical Approximation</vt:lpstr>
      <vt:lpstr>B. McLerran-Venugopalan Model</vt:lpstr>
      <vt:lpstr>Gluons at Small-x</vt:lpstr>
      <vt:lpstr>McLerran-Venugopalan Model</vt:lpstr>
      <vt:lpstr>McLerran-Venugopalan Model</vt:lpstr>
      <vt:lpstr>Color Charge Density </vt:lpstr>
      <vt:lpstr>Saturation Scale</vt:lpstr>
      <vt:lpstr>McLerran-Venugopalan Model</vt:lpstr>
      <vt:lpstr>Classical Field of a Nucleus</vt:lpstr>
      <vt:lpstr>Unpolarized WW Gluon TMD</vt:lpstr>
      <vt:lpstr>Classical Gluon Field of a Nucleus </vt:lpstr>
      <vt:lpstr>PowerPoint Presentation</vt:lpstr>
      <vt:lpstr>Classical Gluon Distribution</vt:lpstr>
      <vt:lpstr>Summary</vt:lpstr>
      <vt:lpstr>Summary of the last time</vt:lpstr>
      <vt:lpstr>Small-x evolution equations</vt:lpstr>
      <vt:lpstr>Small-x Evolution</vt:lpstr>
      <vt:lpstr>Small-x Evolution: Large Nc Limit</vt:lpstr>
      <vt:lpstr>Mueller’s Dipole Model</vt:lpstr>
      <vt:lpstr>Notation (Large-NC)</vt:lpstr>
      <vt:lpstr>Nonlinear Evolution</vt:lpstr>
      <vt:lpstr>Nonlinear evolution at large Nc</vt:lpstr>
      <vt:lpstr>Re-summing gluon cascade</vt:lpstr>
      <vt:lpstr>Resummation parameter</vt:lpstr>
      <vt:lpstr>JIMWLK: derivation outline</vt:lpstr>
      <vt:lpstr>JIMWLK: derivation outline</vt:lpstr>
      <vt:lpstr>The JIMWLK Equation</vt:lpstr>
      <vt:lpstr>The JIMWLK Equation</vt:lpstr>
      <vt:lpstr>Solving JIMWLK</vt:lpstr>
      <vt:lpstr>Solution of the nonlinear equation</vt:lpstr>
      <vt:lpstr>Solution of BK equation</vt:lpstr>
      <vt:lpstr>Saturation scale</vt:lpstr>
      <vt:lpstr>BK Solution</vt:lpstr>
      <vt:lpstr>The BFKL Equation</vt:lpstr>
      <vt:lpstr>BFKL Equation</vt:lpstr>
      <vt:lpstr>GLR-MQ Equation</vt:lpstr>
      <vt:lpstr>Energy Dependence of the Saturation Scale</vt:lpstr>
      <vt:lpstr>Saturation scale</vt:lpstr>
      <vt:lpstr>High Density of Gluons</vt:lpstr>
      <vt:lpstr>Map of High Energy QCD</vt:lpstr>
      <vt:lpstr>Map of High Energy QCD</vt:lpstr>
      <vt:lpstr>Map of High Energy QCD</vt:lpstr>
      <vt:lpstr>Geometric Scaling</vt:lpstr>
      <vt:lpstr>Geometric Scaling</vt:lpstr>
      <vt:lpstr>Geometric Scaling in DIS</vt:lpstr>
      <vt:lpstr>Map of High Energy QCD</vt:lpstr>
      <vt:lpstr>Saturation Scale</vt:lpstr>
      <vt:lpstr>References</vt:lpstr>
      <vt:lpstr>References</vt:lpstr>
      <vt:lpstr>Saturation Physics at EIC</vt:lpstr>
      <vt:lpstr>Can Saturation be Discovered at EIC?</vt:lpstr>
      <vt:lpstr>EIC Literature</vt:lpstr>
      <vt:lpstr>Electron-Ion Collider (EIC) White Paper</vt:lpstr>
      <vt:lpstr>(i) Nuclear Structure Functions</vt:lpstr>
      <vt:lpstr>Structure Functions at EIC</vt:lpstr>
      <vt:lpstr>Nuclear Shadowing</vt:lpstr>
      <vt:lpstr>Nuclear Shadowing for Charm</vt:lpstr>
      <vt:lpstr>(ii) Di-Hadron Correlations</vt:lpstr>
      <vt:lpstr>De-correlation</vt:lpstr>
      <vt:lpstr>Di-hadron Correlations</vt:lpstr>
      <vt:lpstr>(iii) Diffraction</vt:lpstr>
      <vt:lpstr>Diffraction in optics</vt:lpstr>
      <vt:lpstr>Optical Analogy</vt:lpstr>
      <vt:lpstr>Diffraction terminology</vt:lpstr>
      <vt:lpstr>Quasi-elastic DIS</vt:lpstr>
      <vt:lpstr>Diffraction on a black disk</vt:lpstr>
      <vt:lpstr>Diffractive over total cross sections</vt:lpstr>
      <vt:lpstr>Exclusive Vector Meson Production</vt:lpstr>
      <vt:lpstr>Exclusive VM Production:  Probe of Spatial Gluon Distribution</vt:lpstr>
      <vt:lpstr>Exclusive VM Production as a Probe of Saturation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at Small x and Saturation</dc:title>
  <dc:creator>Kovchegov, Yuri</dc:creator>
  <cp:lastModifiedBy>Kovchegov, Yuri</cp:lastModifiedBy>
  <cp:revision>87</cp:revision>
  <cp:lastPrinted>2023-06-02T22:37:24Z</cp:lastPrinted>
  <dcterms:created xsi:type="dcterms:W3CDTF">2023-06-02T19:13:04Z</dcterms:created>
  <dcterms:modified xsi:type="dcterms:W3CDTF">2025-06-08T21:40:49Z</dcterms:modified>
</cp:coreProperties>
</file>