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9" autoAdjust="0"/>
    <p:restoredTop sz="94660"/>
  </p:normalViewPr>
  <p:slideViewPr>
    <p:cSldViewPr snapToGrid="0">
      <p:cViewPr varScale="1">
        <p:scale>
          <a:sx n="79" d="100"/>
          <a:sy n="79" d="100"/>
        </p:scale>
        <p:origin x="72" y="3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0BA6AD-2495-6DF9-1E31-EB70D7296B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E87280-AF83-7B0B-4867-906451AAFD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DC5279-2717-99BD-7D35-60347C953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4D123-0C22-4674-ABB2-F6803730CF8C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B76FB5-AEA4-B103-658B-D424658A00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54CEFC-E7AA-3BBA-8C3E-01C064603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7D45F-CC71-4311-BB65-6465DE5BA4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3755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34285D-DDBD-9F46-4F75-D39BA686DA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73EFBE-0AAD-AAC5-FF32-213CA979DF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1538D8-57EA-9E3A-AC96-2F73CB482E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4D123-0C22-4674-ABB2-F6803730CF8C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8FD303-620F-7A31-9809-22AD4769C0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F8B4F2-FCCF-8EEC-D8B5-C2671A607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7D45F-CC71-4311-BB65-6465DE5BA4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194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BB5E880-482E-5AB9-C5E5-EEF22A6FA4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61FA1EE-CC2E-17B4-ED8E-F34D236363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68E867-01A1-C408-29F5-0454D320EA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4D123-0C22-4674-ABB2-F6803730CF8C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25839C-B041-0A82-0AE0-23E4975D32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014DFB-06A6-F690-F91D-C57041491A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7D45F-CC71-4311-BB65-6465DE5BA4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5143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090BF6-B2F8-8F5D-AB4C-308AB7FBC5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6311C6-9FC1-1F1E-C1C2-1A3C85B77A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CDA391-7F63-1B98-C6B1-DF0E526581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4D123-0C22-4674-ABB2-F6803730CF8C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4F23A1-BFE7-0181-5044-707B900E5B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68B5A5-C9F4-0ED0-5E9C-62E4FBFD00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7D45F-CC71-4311-BB65-6465DE5BA4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4931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C58F8A-BA30-1AA3-3B30-883BCBC90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F3503D-776A-4F81-CACB-CA0D441C18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11D6F1-3B91-05A1-9EF1-FE5E0C8349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4D123-0C22-4674-ABB2-F6803730CF8C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721040-64FC-C0BE-1F1E-B91C91A86B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5E20A5-D51F-A3CB-AE29-7E12975FC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7D45F-CC71-4311-BB65-6465DE5BA4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0025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8133B5-DB39-A897-C1F1-C3930FA8A1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B09E83-957D-7337-4BB7-BFA314E094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8E3CCC-EEB1-CBA5-6746-A6880E30D7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41D91F-9D9E-ACAB-704C-78B32B9604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4D123-0C22-4674-ABB2-F6803730CF8C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8D32B3-3052-958F-DC31-CF3DE215E9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12DE82-00A0-6833-F59D-05B130C991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7D45F-CC71-4311-BB65-6465DE5BA4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8187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AF8C7A-192E-E0E7-C292-63C7329D64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C2CE8C-90FF-2E4C-A275-7FA18FA345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1D8380-9F47-5762-481D-800A935E43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157A52D-72A0-3907-C9F7-56909951A3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A5D6873-69F7-11D1-D453-1B505850FE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CCA4AB0-56F3-4AB3-8376-0300111E74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4D123-0C22-4674-ABB2-F6803730CF8C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5AFDB99-8EEC-5DA6-4B7C-C0DC5A2A47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DC72F76-8AA9-87E9-7D14-BD4D0C3596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7D45F-CC71-4311-BB65-6465DE5BA4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5946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436602-D393-F579-1FCB-088FAF60B2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89BFBF6-A545-424B-8980-292496212E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4D123-0C22-4674-ABB2-F6803730CF8C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56BE54-A976-C262-C909-F4A0C56D2B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350AC1-6B17-C9FA-0C4F-0728F14846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7D45F-CC71-4311-BB65-6465DE5BA4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5987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036FB85-AF5E-F473-CD4F-C86F1E0397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4D123-0C22-4674-ABB2-F6803730CF8C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2069FF0-8D35-D9C0-D33E-3763562E8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197B53-506E-067B-D585-00BE1AF63D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7D45F-CC71-4311-BB65-6465DE5BA4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1147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5DE5A4-912C-8F00-3E20-CD80DEB381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40677E-9923-CB5B-759D-184875FE65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167573-4E82-3947-E3AB-204345216E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DCD8D7-760E-00C2-DE66-6E2F1A1900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4D123-0C22-4674-ABB2-F6803730CF8C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96F105-5CF2-170A-373E-8DCE1DEDEA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85BA30-9169-B6D9-9DB2-502E9B8251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7D45F-CC71-4311-BB65-6465DE5BA4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9909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5B0FE-6B86-3B2E-3954-C18999FED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2C8603D-9CA9-E661-E748-7C2AF1418DC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53DCC3-D299-B730-AF26-DE501C1FF6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1F0405-7C27-2D2F-7EF8-C84163549F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4D123-0C22-4674-ABB2-F6803730CF8C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208B0D-79E9-99A4-2C34-23E5050EDD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DF5EF4-20D8-D7C8-58EA-27FEC6E6D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7D45F-CC71-4311-BB65-6465DE5BA4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0685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-54000"/>
                    </a14:imgEffect>
                  </a14:imgLayer>
                </a14:imgProps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5BA71FF-47F5-179D-9D50-22E3A95CEA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F7A278-99E6-9A8F-60AF-07017BC140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18EE0F-111C-A458-42DA-135E4CD8D3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FC4D123-0C22-4674-ABB2-F6803730CF8C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B5BFFD-BAA0-8D04-420D-C7968BF8DC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C8AA52-36C1-536D-FC6F-8E549FDC0C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837D45F-CC71-4311-BB65-6465DE5BA4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397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aggle.com/" TargetMode="External"/><Relationship Id="rId2" Type="http://schemas.openxmlformats.org/officeDocument/2006/relationships/hyperlink" Target="https://colab.research.google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paperspace.com/gradient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F663C6-3B70-2995-7558-DA19A6CE6C5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MLLM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95F5A85-509A-603A-4502-4E80C2E6CF7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46982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39B087-A596-A5DB-9249-DC7613F874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What is machine learning / AI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A4B020-B6F1-672F-D4FE-6D3EBA6756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Forget the term</a:t>
            </a:r>
          </a:p>
          <a:p>
            <a:r>
              <a:rPr lang="en-US" dirty="0">
                <a:solidFill>
                  <a:schemeClr val="bg1"/>
                </a:solidFill>
              </a:rPr>
              <a:t>It’s fitting (99% of the time, now. DNN)</a:t>
            </a:r>
          </a:p>
          <a:p>
            <a:r>
              <a:rPr lang="en-US" dirty="0">
                <a:solidFill>
                  <a:schemeClr val="bg1"/>
                </a:solidFill>
              </a:rPr>
              <a:t>ML mystified by using different terms than physicist.  Need a dictionary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00566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EE1F7D-8E00-7580-24FD-6E9B90BC7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What problems can we solve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7EBA486-9651-996C-22B4-18B60DDC02E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b="0" dirty="0">
                    <a:solidFill>
                      <a:schemeClr val="bg1"/>
                    </a:solidFill>
                  </a:rPr>
                  <a:t>Anything that fits: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6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6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</m:acc>
                      <m:r>
                        <a:rPr lang="en-US" sz="6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6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6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acc>
                      <m:r>
                        <a:rPr lang="en-US" sz="6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acc>
                        <m:accPr>
                          <m:chr m:val="⃗"/>
                          <m:ctrlPr>
                            <a:rPr lang="en-US" sz="6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6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en-US" sz="6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acc>
                        <m:accPr>
                          <m:chr m:val="⃗"/>
                          <m:ctrlPr>
                            <a:rPr lang="en-US" sz="6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6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acc>
                      <m:r>
                        <a:rPr lang="en-US" sz="6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6000" dirty="0"/>
              </a:p>
              <a:p>
                <a:r>
                  <a:rPr lang="en-US" dirty="0">
                    <a:solidFill>
                      <a:schemeClr val="bg1"/>
                    </a:solidFill>
                  </a:rPr>
                  <a:t>Trick is to: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dirty="0">
                    <a:solidFill>
                      <a:schemeClr val="bg1"/>
                    </a:solidFill>
                  </a:rPr>
                  <a:t>Express your problem in this form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dirty="0">
                    <a:solidFill>
                      <a:schemeClr val="bg1"/>
                    </a:solidFill>
                  </a:rPr>
                  <a:t>Find a suitable structure for F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dirty="0">
                    <a:solidFill>
                      <a:schemeClr val="bg1"/>
                    </a:solidFill>
                  </a:rPr>
                  <a:t>Fit parameters of F</a:t>
                </a:r>
              </a:p>
              <a:p>
                <a:pPr marL="457200" lvl="1" indent="0">
                  <a:buNone/>
                </a:pPr>
                <a:endParaRPr lang="en-US" dirty="0">
                  <a:solidFill>
                    <a:schemeClr val="bg1"/>
                  </a:solidFill>
                </a:endParaRPr>
              </a:p>
              <a:p>
                <a:r>
                  <a:rPr lang="en-US" dirty="0">
                    <a:solidFill>
                      <a:schemeClr val="bg1"/>
                    </a:solidFill>
                  </a:rPr>
                  <a:t>ML / Neural networks has recipes for 2)+3), but that limits options for 1)</a:t>
                </a:r>
              </a:p>
              <a:p>
                <a:pPr marL="0" indent="0">
                  <a:buNone/>
                </a:pPr>
                <a:endParaRPr lang="en-US" dirty="0">
                  <a:solidFill>
                    <a:schemeClr val="bg1"/>
                  </a:solidFill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chemeClr val="bg1"/>
                  </a:solidFill>
                </a:endParaRPr>
              </a:p>
              <a:p>
                <a:pPr lvl="1"/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7EBA486-9651-996C-22B4-18B60DDC02E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3081" r="-2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658643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639ED2-A691-9683-E667-52B6EB1C87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What are easy problems?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C9B209-42D2-F5AC-2380-2F3889F7A2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Yes/no questions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Sorting into categories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“There is a track”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“There are five tracks”</a:t>
            </a:r>
          </a:p>
          <a:p>
            <a:r>
              <a:rPr lang="en-US" dirty="0">
                <a:solidFill>
                  <a:schemeClr val="bg1"/>
                </a:solidFill>
              </a:rPr>
              <a:t>Single-shot parameter estimation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“This track has these parameters”</a:t>
            </a:r>
          </a:p>
          <a:p>
            <a:r>
              <a:rPr lang="en-US" dirty="0">
                <a:solidFill>
                  <a:schemeClr val="bg1"/>
                </a:solidFill>
              </a:rPr>
              <a:t>Compression / feature extraction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Autoencoders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“I can express the salient info of this detector response with only N floats”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93132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5817D1-7BF8-D5B1-E172-FDBFE33075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What are hard(er)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F77633-57CC-2F27-6361-7AC4C886F2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Anything with  non-fixed answer length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“There are N tracks, and the parameters are…”</a:t>
            </a:r>
          </a:p>
          <a:p>
            <a:pPr lvl="1"/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Anything with arbitrary order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“The first track is…”</a:t>
            </a:r>
          </a:p>
          <a:p>
            <a:pPr lvl="1"/>
            <a:endParaRPr lang="en-US" dirty="0">
              <a:solidFill>
                <a:schemeClr val="bg1"/>
              </a:solidFill>
            </a:endParaRPr>
          </a:p>
          <a:p>
            <a:pPr lvl="1"/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Anything with limited/not perfect training data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85842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727017-4886-9F5B-2418-6EAAD77B8F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How to get started?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3F7F38-0865-336D-AE41-E754A00BC0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Python</a:t>
            </a:r>
          </a:p>
          <a:p>
            <a:pPr lvl="1"/>
            <a:r>
              <a:rPr lang="en-US" dirty="0" err="1">
                <a:solidFill>
                  <a:schemeClr val="bg1"/>
                </a:solidFill>
              </a:rPr>
              <a:t>Keras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tensorflow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pytorch</a:t>
            </a:r>
            <a:r>
              <a:rPr lang="en-US" dirty="0">
                <a:solidFill>
                  <a:schemeClr val="bg1"/>
                </a:solidFill>
              </a:rPr>
              <a:t>, scikit-learn</a:t>
            </a:r>
          </a:p>
          <a:p>
            <a:r>
              <a:rPr lang="en-US" dirty="0">
                <a:solidFill>
                  <a:schemeClr val="bg1"/>
                </a:solidFill>
              </a:rPr>
              <a:t>Scikit-learn:  Classic ML, not so much deep learning</a:t>
            </a:r>
          </a:p>
          <a:p>
            <a:r>
              <a:rPr lang="en-US" dirty="0" err="1">
                <a:solidFill>
                  <a:schemeClr val="bg1"/>
                </a:solidFill>
              </a:rPr>
              <a:t>Keras</a:t>
            </a:r>
            <a:r>
              <a:rPr lang="en-US" dirty="0">
                <a:solidFill>
                  <a:schemeClr val="bg1"/>
                </a:solidFill>
              </a:rPr>
              <a:t> is a HL interface on top of </a:t>
            </a:r>
            <a:r>
              <a:rPr lang="en-US" dirty="0" err="1">
                <a:solidFill>
                  <a:schemeClr val="bg1"/>
                </a:solidFill>
              </a:rPr>
              <a:t>tensorflow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 err="1">
                <a:solidFill>
                  <a:schemeClr val="bg1"/>
                </a:solidFill>
              </a:rPr>
              <a:t>Pytorch+tensorflow</a:t>
            </a:r>
            <a:r>
              <a:rPr lang="en-US" dirty="0">
                <a:solidFill>
                  <a:schemeClr val="bg1"/>
                </a:solidFill>
              </a:rPr>
              <a:t> is lower level. I used </a:t>
            </a:r>
            <a:r>
              <a:rPr lang="en-US" dirty="0" err="1">
                <a:solidFill>
                  <a:schemeClr val="bg1"/>
                </a:solidFill>
              </a:rPr>
              <a:t>pytorch</a:t>
            </a:r>
            <a:r>
              <a:rPr lang="en-US" dirty="0">
                <a:solidFill>
                  <a:schemeClr val="bg1"/>
                </a:solidFill>
              </a:rPr>
              <a:t> and it’s fine</a:t>
            </a:r>
          </a:p>
          <a:p>
            <a:r>
              <a:rPr lang="en-US" dirty="0" err="1">
                <a:solidFill>
                  <a:schemeClr val="bg1"/>
                </a:solidFill>
              </a:rPr>
              <a:t>Keras</a:t>
            </a:r>
            <a:r>
              <a:rPr lang="en-US" dirty="0">
                <a:solidFill>
                  <a:schemeClr val="bg1"/>
                </a:solidFill>
              </a:rPr>
              <a:t> is easier but slower. Smaller data sets</a:t>
            </a:r>
          </a:p>
          <a:p>
            <a:r>
              <a:rPr lang="en-US" dirty="0">
                <a:solidFill>
                  <a:schemeClr val="bg1"/>
                </a:solidFill>
              </a:rPr>
              <a:t> I would strongly recommend NOT to use any root wrappers</a:t>
            </a:r>
          </a:p>
        </p:txBody>
      </p:sp>
    </p:spTree>
    <p:extLst>
      <p:ext uri="{BB962C8B-B14F-4D97-AF65-F5344CB8AC3E}">
        <p14:creationId xmlns:p14="http://schemas.microsoft.com/office/powerpoint/2010/main" val="7909913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93A00-2E1D-5F56-FBA3-DB2A499356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Where can I train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29F7A3-85AE-2C3B-4D1D-AD7DB0E629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bg1"/>
                </a:solidFill>
              </a:rPr>
              <a:t>Smaller projects: Personal computer, depends on your graphics card / NPU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Modern Macs should be good for eval, not sure for training</a:t>
            </a:r>
          </a:p>
          <a:p>
            <a:r>
              <a:rPr lang="en-US" dirty="0">
                <a:solidFill>
                  <a:schemeClr val="bg1"/>
                </a:solidFill>
              </a:rPr>
              <a:t>Up to mid-sized project: 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Google </a:t>
            </a:r>
            <a:r>
              <a:rPr lang="en-US" dirty="0" err="1">
                <a:solidFill>
                  <a:schemeClr val="bg1"/>
                </a:solidFill>
              </a:rPr>
              <a:t>Colab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  <a:hlinkClick r:id="rId2"/>
              </a:rPr>
              <a:t>https://colab.research.google.com/</a:t>
            </a:r>
            <a:endParaRPr lang="en-US" dirty="0">
              <a:solidFill>
                <a:schemeClr val="bg1"/>
              </a:solidFill>
            </a:endParaRPr>
          </a:p>
          <a:p>
            <a:pPr lvl="1"/>
            <a:r>
              <a:rPr lang="en-US" dirty="0">
                <a:solidFill>
                  <a:schemeClr val="bg1"/>
                </a:solidFill>
              </a:rPr>
              <a:t>Kaggle </a:t>
            </a:r>
            <a:r>
              <a:rPr lang="en-US" dirty="0">
                <a:solidFill>
                  <a:schemeClr val="bg1"/>
                </a:solidFill>
                <a:hlinkClick r:id="rId3"/>
              </a:rPr>
              <a:t>https://www.kaggle.com/</a:t>
            </a:r>
            <a:endParaRPr lang="en-US" dirty="0">
              <a:solidFill>
                <a:schemeClr val="bg1"/>
              </a:solidFill>
            </a:endParaRPr>
          </a:p>
          <a:p>
            <a:pPr lvl="1"/>
            <a:r>
              <a:rPr lang="en-US" dirty="0">
                <a:solidFill>
                  <a:schemeClr val="bg1"/>
                </a:solidFill>
              </a:rPr>
              <a:t>Gradient </a:t>
            </a:r>
            <a:r>
              <a:rPr lang="en-US" dirty="0">
                <a:solidFill>
                  <a:schemeClr val="bg1"/>
                </a:solidFill>
                <a:hlinkClick r:id="rId4"/>
              </a:rPr>
              <a:t>https://www.paperspace.com/gradient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Larger: </a:t>
            </a:r>
            <a:r>
              <a:rPr lang="en-US" dirty="0" err="1">
                <a:solidFill>
                  <a:schemeClr val="bg1"/>
                </a:solidFill>
              </a:rPr>
              <a:t>SeaWulf</a:t>
            </a:r>
            <a:r>
              <a:rPr lang="en-US" dirty="0">
                <a:solidFill>
                  <a:schemeClr val="bg1"/>
                </a:solidFill>
              </a:rPr>
              <a:t> cluster, or maybe GPU for Hire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Maybe we can buy a single computer with a good GPU if needed</a:t>
            </a:r>
          </a:p>
        </p:txBody>
      </p:sp>
    </p:spTree>
    <p:extLst>
      <p:ext uri="{BB962C8B-B14F-4D97-AF65-F5344CB8AC3E}">
        <p14:creationId xmlns:p14="http://schemas.microsoft.com/office/powerpoint/2010/main" val="24340033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555E3B-6DFB-EA9F-06B5-2929A0542D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bg1"/>
                </a:solidFill>
              </a:rPr>
              <a:t>Jupyter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6651EB-FE8B-FBAA-7160-C72FE3E46B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Pretty much the standard in ML development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Easy to use, graphics interface, debugging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BUT requires discipline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Easy to write spaghetti code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Modularize! But not that well supported by </a:t>
            </a:r>
            <a:r>
              <a:rPr lang="en-US" dirty="0" err="1">
                <a:solidFill>
                  <a:schemeClr val="bg1"/>
                </a:solidFill>
              </a:rPr>
              <a:t>Jupyter</a:t>
            </a:r>
            <a:endParaRPr lang="en-US" dirty="0">
              <a:solidFill>
                <a:schemeClr val="bg1"/>
              </a:solidFill>
            </a:endParaRPr>
          </a:p>
          <a:p>
            <a:pPr lvl="1"/>
            <a:endParaRPr lang="en-US" dirty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64110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372</Words>
  <Application>Microsoft Office PowerPoint</Application>
  <PresentationFormat>Widescreen</PresentationFormat>
  <Paragraphs>62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Aptos</vt:lpstr>
      <vt:lpstr>Aptos Display</vt:lpstr>
      <vt:lpstr>Arial</vt:lpstr>
      <vt:lpstr>Cambria Math</vt:lpstr>
      <vt:lpstr>Office Theme</vt:lpstr>
      <vt:lpstr>MLLM</vt:lpstr>
      <vt:lpstr>What is machine learning / AI</vt:lpstr>
      <vt:lpstr>What problems can we solve</vt:lpstr>
      <vt:lpstr>What are easy problems?</vt:lpstr>
      <vt:lpstr>What are hard(er) questions</vt:lpstr>
      <vt:lpstr>How to get started?</vt:lpstr>
      <vt:lpstr>Where can I train</vt:lpstr>
      <vt:lpstr>Jupyter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Jan Bernauer</dc:creator>
  <cp:lastModifiedBy>Jan Bernauer</cp:lastModifiedBy>
  <cp:revision>1</cp:revision>
  <dcterms:created xsi:type="dcterms:W3CDTF">2024-11-22T14:09:18Z</dcterms:created>
  <dcterms:modified xsi:type="dcterms:W3CDTF">2024-11-22T15:16:18Z</dcterms:modified>
</cp:coreProperties>
</file>