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74" r:id="rId2"/>
    <p:sldId id="300" r:id="rId3"/>
    <p:sldId id="318" r:id="rId4"/>
    <p:sldId id="334" r:id="rId5"/>
    <p:sldId id="333" r:id="rId6"/>
    <p:sldId id="259" r:id="rId7"/>
    <p:sldId id="335" r:id="rId8"/>
    <p:sldId id="338" r:id="rId9"/>
    <p:sldId id="339" r:id="rId10"/>
    <p:sldId id="340" r:id="rId11"/>
    <p:sldId id="321" r:id="rId12"/>
    <p:sldId id="341" r:id="rId13"/>
    <p:sldId id="342" r:id="rId14"/>
    <p:sldId id="346" r:id="rId15"/>
    <p:sldId id="336" r:id="rId16"/>
    <p:sldId id="337" r:id="rId17"/>
    <p:sldId id="343" r:id="rId18"/>
    <p:sldId id="344" r:id="rId19"/>
    <p:sldId id="345" r:id="rId20"/>
    <p:sldId id="322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2451428754@qq.com" initials="2" lastIdx="1" clrIdx="0">
    <p:extLst>
      <p:ext uri="{19B8F6BF-5375-455C-9EA6-DF929625EA0E}">
        <p15:presenceInfo xmlns:p15="http://schemas.microsoft.com/office/powerpoint/2012/main" userId="18468be61a707e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30" autoAdjust="0"/>
    <p:restoredTop sz="95238" autoAdjust="0"/>
  </p:normalViewPr>
  <p:slideViewPr>
    <p:cSldViewPr snapToGrid="0">
      <p:cViewPr varScale="1">
        <p:scale>
          <a:sx n="86" d="100"/>
          <a:sy n="86" d="100"/>
        </p:scale>
        <p:origin x="41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5B80B6C-67B6-4D41-8FE0-79C609D7FC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921B0BA-2403-40C3-803E-C1997CB7A3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7B21F-815B-44DD-8150-DA6E992D0C5F}" type="datetimeFigureOut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6167B87-6834-4D24-80FB-B709A9C32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6047F3-363A-40C2-890B-43460A7F80A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605A1A-CC80-4EA7-8ABE-31744F55A9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0081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CCC74E-469A-41D8-9BA8-F75AC44B472B}" type="datetimeFigureOut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34C13-4ED6-43F5-8A09-9BECD30D295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64265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192647-402B-4424-BAA5-96F7046FE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B971888-BBFA-420F-895B-4C22F0D3C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CB6FF9-20CF-43EC-918D-9919D1090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943D-7B30-40B4-9BA1-4C4EA36D01E5}" type="datetime1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B87D55-5CE6-4A86-92A3-17B90ADC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EA45C9-9B8B-4FB5-9CEA-BE0F0F0D4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9688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B44B6B-6767-4F27-A1FC-1B4730B8F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18C269-CB2D-4853-A3DC-BE393D484D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1BACB9-5147-4B8F-B5B3-51715D2A1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B1808-9011-4092-8984-250765FB35E9}" type="datetime1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AF98F7-4B9C-4221-9049-6E030A0BE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55B34E0-8891-4B7F-B919-745293C10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950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64A6377-D3F4-4BBE-A1D5-E82197F0D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CCDFCB9-15DA-49B7-AA91-20987C1FA5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EEB6DE-6F5D-427F-82B0-CCD5C4264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65FBD-4C7F-4272-AE78-9CC2C14FF8CE}" type="datetime1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BEE878-01DD-4AA9-8C42-9E8CC9407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E35DDC-800F-46FC-8B19-4A47CA56B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893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993B65-E740-47A6-91A5-CDF2B2F81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DD7145-A4D0-4866-9F70-5DE277756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E81004-3A82-4F68-B85E-05C7EB66F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DAA57-5080-4B43-8EBA-EE6E37EC2FDE}" type="datetime1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1DBF02-ABC0-4B24-B79E-4D5375B33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B64C49-4E86-4B8E-931A-53CFD94EE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1428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A03D74-4B4A-4C4E-8D94-F52E94E34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999A400-B050-45D3-B485-8E3898BCC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DA2AAC-CF36-4BCE-A9EA-8CD45F374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33F1-0AF0-4A08-872A-188DE95E73C1}" type="datetime1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B6D69F-AD64-467F-A44D-0BD9C906D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52BF14-1629-4F34-9ECB-D5B9158CD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7654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7A4FC7-DF8F-4B27-B630-C20CEC837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64A391-F684-48A1-B938-1CF331AA80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708158-E83C-499C-B760-6A67CD125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9B082B9-6F15-4032-BDBA-50EB84AB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4D2E-A427-4088-8D7C-4FEA4DE21C87}" type="datetime1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421D21-4FD7-4F92-938F-8405B63D9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A9E33A8-A19F-4275-8CEB-E92F5E328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6910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95D5F93-E2B3-4145-89CA-C06C32F6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B78AB1-AF4D-4963-922A-82A65388C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313E2D-B18A-4811-AFA8-374F087CD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6780286-CC62-4D14-AE8C-E3811AD6E1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2082580-D245-4DF3-9F08-D978EB4845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EF77F3C-7F03-459E-8898-E48870B00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3BEC0-89FF-49C9-830D-8F80E8D301A9}" type="datetime1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0BA8A92-A371-450B-89F8-F6D42BC85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C2C1151-8120-41D2-B628-0B4F07D27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0371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F9619C-032B-487B-A932-863AB4E2A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FF3F310-67FE-4660-BB52-4A717465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78FE3-7ED5-4E69-A6EC-B4084D1EB92A}" type="datetime1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DCDF8EA-0C0B-44CB-B523-BC7CA9A14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619FDBF-1567-41E8-BA07-8C589E04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392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A60D39E-7852-41F0-BE6F-5866F4DC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FF7ED-86CF-4405-BCFA-545FA6159851}" type="datetime1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20AEF6-DE2D-4D16-9438-74C716772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8B1F29-2A33-444E-88E4-41FDE442D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507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EF3EB7-6351-4924-AA44-F11D959E3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410E506-C576-4D11-B617-11DA7F653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E29A17D-2167-4458-96F9-E48FC9AB5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41DE98-78EA-4509-9BE2-EC99828E5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964E2-0FD2-41EA-8CF0-B082595A67B9}" type="datetime1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61AEE58-DC79-407A-AF6E-C2FDD022F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21EE66-C7B8-4FAC-8189-A77446C9B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514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2BE121-FDE7-4B27-B0F0-93A91CFA8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B15F10D-7F80-41D3-9A4F-39F61FA277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9F62C4A-021B-40A4-8A7A-491D6D101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EAFFF9-C63C-4701-8382-B68732D47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C4677-E322-48C3-8FF8-F180D22D9381}" type="datetime1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884762-6B79-4BFE-A802-150C1B8A0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0DFDB84-7F0D-4D41-B977-8B580C15C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053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5D553DA-4AF2-4DE1-87D4-27342FE2B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FEC342D-C9AF-4E2D-A364-57B53D146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7F56E5-8280-45AD-B58E-78EACB9418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2CCB70-8B14-4B6D-9585-FCFD3D624B48}" type="datetime1">
              <a:rPr lang="zh-CN" altLang="en-US" smtClean="0"/>
              <a:t>2025/5/1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7349DA-CCAE-4276-A6F2-92E450D73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93E582F-EBF6-4CCB-8B6C-3EC58FDBDC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2F9EB-004D-46D1-9A79-A38AF7FF78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1163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6596A9-0CED-475E-9AB5-5B11B0D2E5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7919" y="2268174"/>
            <a:ext cx="9736156" cy="365125"/>
          </a:xfrm>
        </p:spPr>
        <p:txBody>
          <a:bodyPr>
            <a:normAutofit fontScale="90000"/>
          </a:bodyPr>
          <a:lstStyle/>
          <a:p>
            <a:r>
              <a:rPr lang="en-US" altLang="zh-CN" sz="1700" b="1" i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altLang="zh-CN" sz="4600" b="1"/>
            </a:br>
            <a:r>
              <a:rPr lang="en-US" altLang="zh-CN" sz="4600" b="1"/>
              <a:t>News from Quark Matter 2025 Conference</a:t>
            </a:r>
            <a:endParaRPr lang="zh-CN" altLang="en-US" sz="44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3455229-4CEB-4027-BF82-57EFE8C4098F}"/>
              </a:ext>
            </a:extLst>
          </p:cNvPr>
          <p:cNvSpPr txBox="1"/>
          <p:nvPr/>
        </p:nvSpPr>
        <p:spPr>
          <a:xfrm>
            <a:off x="4678488" y="3343780"/>
            <a:ext cx="2604199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0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Tongzhou Guo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 </a:t>
            </a:r>
            <a:endParaRPr kumimoji="0" lang="en-US" altLang="zh-CN" sz="100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0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May.2 2025</a:t>
            </a:r>
            <a:endParaRPr kumimoji="0" lang="en-US" altLang="zh-CN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E1A6F6E-3627-4FE7-8BE4-6136C0ADA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BBA1FBB-2DED-31E7-BE23-15C623B38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665" y="4844593"/>
            <a:ext cx="3020400" cy="11540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2D274F9-62FC-378C-63F3-E4B27DE5A4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448" y="5324285"/>
            <a:ext cx="2955852" cy="58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321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A0DFB-43E0-42E2-9170-D76C9679E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360539C8-C86A-097D-D10B-A60AED650B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380" y="1092389"/>
            <a:ext cx="5976837" cy="5208419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CN" sz="2400">
                <a:latin typeface="Cambria Math" panose="02040503050406030204" pitchFamily="18" charset="0"/>
                <a:ea typeface="Cambria Math" panose="02040503050406030204" pitchFamily="18" charset="0"/>
              </a:rPr>
              <a:t>  A little unclear to me: non-flow removal</a:t>
            </a:r>
            <a:endParaRPr lang="en-US" altLang="zh-CN" sz="2400" b="1"/>
          </a:p>
          <a:p>
            <a:pPr>
              <a:lnSpc>
                <a:spcPct val="100000"/>
              </a:lnSpc>
            </a:pPr>
            <a:r>
              <a:rPr lang="en-US" altLang="zh-CN" sz="1800">
                <a:latin typeface="Cambria Math" panose="02040503050406030204" pitchFamily="18" charset="0"/>
                <a:ea typeface="Cambria Math" panose="02040503050406030204" pitchFamily="18" charset="0"/>
              </a:rPr>
              <a:t>Non‑flow includes azimuthal correlations that do not arise from the collective response of all particles to the event’s symmetry plane, but rather from a handful of localized processes.</a:t>
            </a:r>
          </a:p>
          <a:p>
            <a:pPr>
              <a:lnSpc>
                <a:spcPct val="100000"/>
              </a:lnSpc>
            </a:pPr>
            <a:r>
              <a:rPr lang="en-US" altLang="zh-CN" sz="1800">
                <a:latin typeface="Cambria Math" panose="02040503050406030204" pitchFamily="18" charset="0"/>
                <a:ea typeface="Cambria Math" panose="02040503050406030204" pitchFamily="18" charset="0"/>
              </a:rPr>
              <a:t>Main sources of non‑flow: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800">
                <a:latin typeface="Cambria Math" panose="02040503050406030204" pitchFamily="18" charset="0"/>
                <a:ea typeface="Cambria Math" panose="02040503050406030204" pitchFamily="18" charset="0"/>
              </a:rPr>
              <a:t>         -&gt; Resonance decays (for example, ρ meson decaying to two pions produces a tight Δη–ΔΦ correlation between its daughters).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800">
                <a:latin typeface="Cambria Math" panose="02040503050406030204" pitchFamily="18" charset="0"/>
                <a:ea typeface="Cambria Math" panose="02040503050406030204" pitchFamily="18" charset="0"/>
              </a:rPr>
              <a:t>         -&gt; Jet fragmentation and di‑jet recoil, where particles from the same parton shower remain clustered in azimuth.</a:t>
            </a:r>
          </a:p>
          <a:p>
            <a:pPr>
              <a:lnSpc>
                <a:spcPct val="100000"/>
              </a:lnSpc>
            </a:pPr>
            <a:r>
              <a:rPr lang="en-US" altLang="zh-CN" sz="1800">
                <a:latin typeface="Cambria Math" panose="02040503050406030204" pitchFamily="18" charset="0"/>
                <a:ea typeface="Cambria Math" panose="02040503050406030204" pitchFamily="18" charset="0"/>
              </a:rPr>
              <a:t>Usual strategies to suppress non‑flow: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800">
                <a:latin typeface="Cambria Math" panose="02040503050406030204" pitchFamily="18" charset="0"/>
                <a:ea typeface="Cambria Math" panose="02040503050406030204" pitchFamily="18" charset="0"/>
              </a:rPr>
              <a:t>         -&gt; Pseudorapidity gaps (</a:t>
            </a:r>
            <a:r>
              <a:rPr lang="zh-CN" altLang="el-GR" sz="1800">
                <a:latin typeface="Cambria Math" panose="02040503050406030204" pitchFamily="18" charset="0"/>
                <a:ea typeface="Cambria Math" panose="02040503050406030204" pitchFamily="18" charset="0"/>
              </a:rPr>
              <a:t>∣</a:t>
            </a:r>
            <a:r>
              <a:rPr lang="el-GR" altLang="zh-CN" sz="1800">
                <a:latin typeface="Cambria Math" panose="02040503050406030204" pitchFamily="18" charset="0"/>
                <a:ea typeface="Cambria Math" panose="02040503050406030204" pitchFamily="18" charset="0"/>
              </a:rPr>
              <a:t>Δη∣ </a:t>
            </a:r>
            <a:r>
              <a:rPr lang="en-US" altLang="zh-CN" sz="1800">
                <a:latin typeface="Cambria Math" panose="02040503050406030204" pitchFamily="18" charset="0"/>
                <a:ea typeface="Cambria Math" panose="02040503050406030204" pitchFamily="18" charset="0"/>
              </a:rPr>
              <a:t>cuts).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800">
                <a:latin typeface="Cambria Math" panose="02040503050406030204" pitchFamily="18" charset="0"/>
                <a:ea typeface="Cambria Math" panose="02040503050406030204" pitchFamily="18" charset="0"/>
              </a:rPr>
              <a:t>         -&gt; Multi‑particle cumulants.</a:t>
            </a:r>
            <a:endParaRPr kumimoji="0" lang="en-US" altLang="zh-CN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kumimoji="0" lang="en-US" altLang="zh-CN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5F19992-3DE3-54EE-21B5-5231258C2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2CDDCF59-0F13-DD4F-194C-F5BB7D1DBB6D}"/>
              </a:ext>
            </a:extLst>
          </p:cNvPr>
          <p:cNvSpPr>
            <a:spLocks noGrp="1"/>
          </p:cNvSpPr>
          <p:nvPr/>
        </p:nvSpPr>
        <p:spPr>
          <a:xfrm>
            <a:off x="0" y="-35511"/>
            <a:ext cx="3376704" cy="701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i="1"/>
              <a:t>Non-flow</a:t>
            </a:r>
            <a:endParaRPr lang="zh-CN" altLang="en-US" sz="3000" b="1" i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5D6017A-38C9-1ADE-B34F-74F657F92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17" y="3908802"/>
            <a:ext cx="2397288" cy="23761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13349FD-9009-6CA1-30C6-D0DB59F59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5505" y="4164066"/>
            <a:ext cx="2841314" cy="21367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62DD7A5-8BD0-A10B-B967-F162FAD08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571" y="573031"/>
            <a:ext cx="4423077" cy="2871809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A51DFDD4-9FA0-4B24-AC2B-A4354E16274D}"/>
              </a:ext>
            </a:extLst>
          </p:cNvPr>
          <p:cNvSpPr/>
          <p:nvPr/>
        </p:nvSpPr>
        <p:spPr>
          <a:xfrm>
            <a:off x="8481836" y="3527453"/>
            <a:ext cx="1614545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i="1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</a:rPr>
              <a:t>arXiv:2411.09323v1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484ACBE6-3A98-E29A-46C8-11B047DC2D1B}"/>
              </a:ext>
            </a:extLst>
          </p:cNvPr>
          <p:cNvSpPr/>
          <p:nvPr/>
        </p:nvSpPr>
        <p:spPr>
          <a:xfrm>
            <a:off x="7201390" y="6233689"/>
            <a:ext cx="459641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i="1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</a:rPr>
              <a:t>https://indico.cern.ch/event/1334113/contributions/6350958/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527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46AFFB91-2C6C-4146-8C05-29A5CDB1B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999" y="3914422"/>
            <a:ext cx="10849801" cy="22363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 sz="1600">
                <a:latin typeface="Cambria Math" panose="02040503050406030204" pitchFamily="18" charset="0"/>
                <a:ea typeface="Cambria Math" panose="02040503050406030204" pitchFamily="18" charset="0"/>
              </a:rPr>
              <a:t>A clear similarity in the characteristic features of v2 among the three collision systems.</a:t>
            </a:r>
          </a:p>
          <a:p>
            <a:pPr>
              <a:lnSpc>
                <a:spcPct val="100000"/>
              </a:lnSpc>
            </a:pPr>
            <a:r>
              <a:rPr lang="en-US" altLang="zh-CN" sz="1600">
                <a:latin typeface="Cambria Math" panose="02040503050406030204" pitchFamily="18" charset="0"/>
                <a:ea typeface="Cambria Math" panose="02040503050406030204" pitchFamily="18" charset="0"/>
              </a:rPr>
              <a:t>For the low pT region (&lt; 2.0 GeV), a clear mass ordering of the v2 coefficients is observed, providing significant evidence of radial flow in small collision systems.</a:t>
            </a:r>
          </a:p>
          <a:p>
            <a:pPr>
              <a:lnSpc>
                <a:spcPct val="100000"/>
              </a:lnSpc>
            </a:pPr>
            <a:r>
              <a:rPr lang="en-US" altLang="zh-CN" sz="1600">
                <a:latin typeface="Cambria Math" panose="02040503050406030204" pitchFamily="18" charset="0"/>
                <a:ea typeface="Cambria Math" panose="02040503050406030204" pitchFamily="18" charset="0"/>
              </a:rPr>
              <a:t>Beyond pT &gt; 2.5 GeV, the v2 coefficients of baryons are consistent within 1</a:t>
            </a:r>
            <a:r>
              <a:rPr lang="el-GR" altLang="zh-CN" sz="1600">
                <a:latin typeface="Cambria Math" panose="02040503050406030204" pitchFamily="18" charset="0"/>
                <a:ea typeface="Cambria Math" panose="02040503050406030204" pitchFamily="18" charset="0"/>
              </a:rPr>
              <a:t>σ </a:t>
            </a:r>
            <a:r>
              <a:rPr lang="en-US" altLang="zh-CN" sz="1600">
                <a:latin typeface="Cambria Math" panose="02040503050406030204" pitchFamily="18" charset="0"/>
                <a:ea typeface="Cambria Math" panose="02040503050406030204" pitchFamily="18" charset="0"/>
              </a:rPr>
              <a:t>up to 10 GeV in Pb–Pb and p–Pb collisions and up to 6 GeV in pp. </a:t>
            </a:r>
          </a:p>
          <a:p>
            <a:pPr>
              <a:lnSpc>
                <a:spcPct val="100000"/>
              </a:lnSpc>
            </a:pPr>
            <a:r>
              <a:rPr lang="en-US" altLang="zh-CN" sz="1600">
                <a:latin typeface="Cambria Math" panose="02040503050406030204" pitchFamily="18" charset="0"/>
                <a:ea typeface="Cambria Math" panose="02040503050406030204" pitchFamily="18" charset="0"/>
              </a:rPr>
              <a:t>A distinctive baryon-meson v2 grouping (within 1σ) and splitting between them with high significance (∼ 5σ) was shown at intermediate pT in both p–Pb and pp collisions at the LHC, similar to that observed in heavy-ion collisions.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26DF6D6-EFD3-4AC7-B86C-01D3448A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51DFDD4-9FA0-4B24-AC2B-A4354E16274D}"/>
              </a:ext>
            </a:extLst>
          </p:cNvPr>
          <p:cNvSpPr/>
          <p:nvPr/>
        </p:nvSpPr>
        <p:spPr>
          <a:xfrm>
            <a:off x="5288726" y="6538912"/>
            <a:ext cx="16145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</a:rPr>
              <a:t>arXiv:2411.09323v1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E0A32A1-50D8-57F2-7BC8-61B2B580B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452" y="109729"/>
            <a:ext cx="9531095" cy="3815800"/>
          </a:xfrm>
          <a:prstGeom prst="rect">
            <a:avLst/>
          </a:prstGeom>
        </p:spPr>
      </p:pic>
      <p:sp>
        <p:nvSpPr>
          <p:cNvPr id="13" name="标题 1">
            <a:extLst>
              <a:ext uri="{FF2B5EF4-FFF2-40B4-BE49-F238E27FC236}">
                <a16:creationId xmlns:a16="http://schemas.microsoft.com/office/drawing/2014/main" id="{8CB0DA7C-C1C7-C50A-8F9A-EEFD176D10F0}"/>
              </a:ext>
            </a:extLst>
          </p:cNvPr>
          <p:cNvSpPr>
            <a:spLocks noGrp="1"/>
          </p:cNvSpPr>
          <p:nvPr/>
        </p:nvSpPr>
        <p:spPr>
          <a:xfrm>
            <a:off x="0" y="-35511"/>
            <a:ext cx="3376704" cy="701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i="1"/>
              <a:t>Results</a:t>
            </a:r>
            <a:endParaRPr lang="zh-CN" altLang="en-US" sz="3000" b="1" i="1" dirty="0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2977437-63D3-32A1-F1C8-4A8302FBB847}"/>
              </a:ext>
            </a:extLst>
          </p:cNvPr>
          <p:cNvSpPr/>
          <p:nvPr/>
        </p:nvSpPr>
        <p:spPr>
          <a:xfrm>
            <a:off x="3797790" y="6231703"/>
            <a:ext cx="4596418" cy="2769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i="1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</a:rPr>
              <a:t>https://indico.cern.ch/event/1334113/contributions/6350958/</a:t>
            </a:r>
            <a:endParaRPr lang="en-US" sz="12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0399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CBF22-E4BE-D7A3-D1C4-D46837777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980A823-51A5-B1D4-0E1C-64EE24A5A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2FB75DE6-8E9C-E4EE-7089-EE4FBB21A93D}"/>
              </a:ext>
            </a:extLst>
          </p:cNvPr>
          <p:cNvSpPr>
            <a:spLocks noGrp="1"/>
          </p:cNvSpPr>
          <p:nvPr/>
        </p:nvSpPr>
        <p:spPr>
          <a:xfrm>
            <a:off x="0" y="-35511"/>
            <a:ext cx="3376704" cy="701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i="1"/>
              <a:t>Results</a:t>
            </a:r>
            <a:endParaRPr lang="zh-CN" altLang="en-US" sz="3000" b="1" i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1CEFF54-ECFF-2187-FFB7-93425E4EB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02" y="1036467"/>
            <a:ext cx="8565498" cy="500034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247CE84-72F7-1517-90B3-55296334117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912953" y="217502"/>
                <a:ext cx="2927914" cy="520841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4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altLang="zh-CN" sz="20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Tips for parton coalescence</a:t>
                </a:r>
                <a:endParaRPr lang="en-US" altLang="zh-CN" sz="2000" b="1"/>
              </a:p>
              <a:p>
                <a:pPr>
                  <a:lnSpc>
                    <a:spcPct val="100000"/>
                  </a:lnSpc>
                </a:pPr>
                <a:r>
                  <a:rPr lang="en-US" altLang="zh-CN" sz="15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At temperatures just below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altLang="zh-CN" sz="15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​ ∼160 MeV, the parton phase‐space density is high enough that two or three quarks can find each other within a volume comparable to a hadron’s size and coalesce into a bound state.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zh-CN" sz="15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Quark coalescence: nearby quarks merge directly into hadrons without the need to first create new </a:t>
                </a:r>
                <a14:m>
                  <m:oMath xmlns:m="http://schemas.openxmlformats.org/officeDocument/2006/math">
                    <m:r>
                      <a:rPr lang="en-US" altLang="zh-CN" sz="1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altLang="zh-CN" sz="15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pairs (Parton Fragmentation).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zh-CN" sz="15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Dominates at intermediate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altLang="zh-CN" sz="1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(2~5</m:t>
                    </m:r>
                    <m:r>
                      <a:rPr lang="en-US" altLang="zh-CN" sz="1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𝐺𝑒𝑉</m:t>
                    </m:r>
                    <m:r>
                      <a:rPr lang="en-US" altLang="zh-CN" sz="15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sz="15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range.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zh-CN" sz="15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Each quark contributes its flow harmonic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bSup>
                  </m:oMath>
                </a14:m>
                <a:r>
                  <a:rPr lang="en-US" altLang="zh-CN" sz="15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to the hadron, so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p>
                    </m:sSubSup>
                  </m:oMath>
                </a14:m>
                <a:r>
                  <a:rPr lang="en-US" altLang="zh-CN" sz="15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sz="15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)  ≈  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zh-CN" altLang="en-US" sz="15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 </a:t>
                </a:r>
                <a:r>
                  <a:rPr lang="en-US" altLang="zh-CN" sz="150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bSup>
                  </m:oMath>
                </a14:m>
                <a:r>
                  <a:rPr lang="en-US" altLang="zh-CN" sz="15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sz="15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altLang="zh-CN" sz="15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), usually plotted by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15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CN" sz="15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</m:oMath>
                </a14:m>
                <a:r>
                  <a:rPr lang="en-US" altLang="zh-CN" sz="15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 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altLang="zh-CN" sz="15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vs.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sz="15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altLang="zh-CN" sz="15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altLang="zh-CN" sz="15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7247CE84-72F7-1517-90B3-5529633411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2953" y="217502"/>
                <a:ext cx="2927914" cy="5208419"/>
              </a:xfrm>
              <a:prstGeom prst="rect">
                <a:avLst/>
              </a:prstGeom>
              <a:blipFill>
                <a:blip r:embed="rId3"/>
                <a:stretch>
                  <a:fillRect l="-2708" t="-351" r="-1250" b="-144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7330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407F53-F6E7-A145-009B-0421742EB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B7D21DC-2534-F07B-D2B5-FECE2AA7F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6F365BEB-A326-F36F-790D-9E9E607EEEFB}"/>
              </a:ext>
            </a:extLst>
          </p:cNvPr>
          <p:cNvSpPr/>
          <p:nvPr/>
        </p:nvSpPr>
        <p:spPr>
          <a:xfrm>
            <a:off x="2480398" y="5834846"/>
            <a:ext cx="72312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</a:rPr>
              <a:t>https://indico.cern.ch/event/1334113/contributions/6350969/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1218399-E511-C3BA-3670-5E61D885E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8705" y="349782"/>
            <a:ext cx="9354587" cy="515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33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5034A-B991-589C-B52E-BD6B9F28C4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75A12-DACB-201B-C43E-98CEDBD0F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14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100E79C-B146-B541-8676-A260D3217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45" y="205952"/>
            <a:ext cx="10737910" cy="60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02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867E1-F865-7315-05B0-4FB96495E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E9A623D-1E46-2E03-CC88-E411BE633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15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476C1EC-E5B4-1270-828B-0C9934A02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4464" y="571259"/>
            <a:ext cx="5970566" cy="57154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7487C97E-55BA-5C37-4CFB-2CC7178CFC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9885" y="124675"/>
                <a:ext cx="4747731" cy="314095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24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  <a:r>
                  <a:rPr lang="en-US" altLang="zh-CN" sz="20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The Logic of UCC flow puzzle</a:t>
                </a:r>
                <a:endParaRPr lang="en-US" altLang="zh-CN" sz="2000" b="1"/>
              </a:p>
              <a:p>
                <a:pPr>
                  <a:lnSpc>
                    <a:spcPct val="100000"/>
                  </a:lnSpc>
                </a:pPr>
                <a:r>
                  <a:rPr lang="en-US" altLang="zh-CN" sz="1800" b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Fluctuation-driven </a:t>
                </a:r>
                <a:r>
                  <a:rPr lang="el-GR" altLang="zh-CN" sz="1800" b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ε₂ </a:t>
                </a:r>
                <a:r>
                  <a:rPr lang="en-US" altLang="zh-CN" sz="1800" b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and </a:t>
                </a:r>
                <a:r>
                  <a:rPr lang="el-GR" altLang="zh-CN" sz="1800" b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ε₃</a:t>
                </a:r>
                <a:r>
                  <a:rPr lang="en-US" altLang="zh-CN" sz="1800" b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:  </a:t>
                </a:r>
                <a:r>
                  <a:rPr lang="en-US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At In ultra-central events ε₂ and ε₃ both come from fluctuations. Most models (eg. MC-Glauber, IP-Glasma) predict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zh-CN" sz="1800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CN" sz="1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sz="1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  <m:sub>
                                <m:r>
                                  <a:rPr lang="en-US" altLang="zh-CN" sz="1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</m:t>
                                </m:r>
                              </m:sub>
                              <m:sup>
                                <m:r>
                                  <a:rPr lang="en-US" altLang="zh-CN" sz="1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altLang="zh-CN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sSup>
                      <m:sSupPr>
                        <m:ctrlPr>
                          <a:rPr lang="en-US" altLang="zh-CN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zh-CN" sz="1800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altLang="zh-CN" sz="1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sz="1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𝜺</m:t>
                                </m:r>
                              </m:e>
                              <m:sub>
                                <m:r>
                                  <a:rPr lang="en-US" altLang="zh-CN" sz="1800" b="1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  <m:sup>
                                <m:r>
                                  <a:rPr lang="en-US" altLang="zh-CN" sz="1800" b="1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p>
                            </m:sSubSup>
                          </m:e>
                        </m:d>
                      </m:e>
                      <m:sup>
                        <m:r>
                          <a:rPr lang="en-US" altLang="zh-CN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en-US" altLang="zh-CN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/</m:t>
                        </m:r>
                        <m:r>
                          <a:rPr lang="en-US" altLang="zh-CN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zh-CN" sz="1800" b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Hydrodynamic response:  </a:t>
                </a:r>
                <a:r>
                  <a:rPr lang="en-US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Viscous hydrodynamics then converts those initial </a:t>
                </a:r>
                <a:r>
                  <a:rPr lang="el-GR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ε</a:t>
                </a:r>
                <a:r>
                  <a:rPr lang="en-US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ₙ into final flow harmonics: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sub>
                    </m:sSub>
                    <m:r>
                      <a:rPr lang="en-US" altLang="zh-CN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altLang="zh-CN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sub>
                    </m:sSub>
                    <m:sSub>
                      <m:sSubPr>
                        <m:ctrlPr>
                          <a:rPr lang="en-US" altLang="zh-CN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sub>
                    </m:sSub>
                  </m:oMath>
                </a14:m>
                <a:r>
                  <a:rPr lang="en-US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 You’d therefore expect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r>
                  <a:rPr lang="en-US" altLang="zh-CN" sz="1800" b="1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altLang="zh-CN" sz="1800" b="1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altLang="zh-CN" sz="18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en-US" altLang="zh-CN" sz="18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zh-CN" sz="1800" b="1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 contradiction with data.</a:t>
                </a:r>
              </a:p>
            </p:txBody>
          </p:sp>
        </mc:Choice>
        <mc:Fallback>
          <p:sp>
            <p:nvSpPr>
              <p:cNvPr id="2" name="内容占位符 2">
                <a:extLst>
                  <a:ext uri="{FF2B5EF4-FFF2-40B4-BE49-F238E27FC236}">
                    <a16:creationId xmlns:a16="http://schemas.microsoft.com/office/drawing/2014/main" id="{7487C97E-55BA-5C37-4CFB-2CC7178CF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85" y="124675"/>
                <a:ext cx="4747731" cy="3140957"/>
              </a:xfrm>
              <a:prstGeom prst="rect">
                <a:avLst/>
              </a:prstGeom>
              <a:blipFill>
                <a:blip r:embed="rId3"/>
                <a:stretch>
                  <a:fillRect l="-1797" t="-581" r="-2054" b="-112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730A400F-4E54-EEB3-81EA-D23879B1D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49" y="3882766"/>
            <a:ext cx="3478029" cy="175022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078E223-CA18-F056-87F1-02E699E47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849" y="5632990"/>
            <a:ext cx="5102642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555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265A6A-7D39-A15B-4EE1-27FC61EF6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8BA92EFC-EFC6-531E-26B4-95CE0F28B3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188211" y="1381756"/>
                <a:ext cx="3587978" cy="4023360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zh-CN" sz="17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Dileptons are electromagnetically decoupled from the strongly interacting medium.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zh-CN" sz="17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 the intermediate mass range </a:t>
                </a:r>
                <a:r>
                  <a:rPr lang="en-US" altLang="zh-CN" sz="170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7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7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zh-CN" altLang="en-US" sz="17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𝜙</m:t>
                        </m:r>
                      </m:sub>
                    </m:sSub>
                    <m:r>
                      <a:rPr lang="en-US" altLang="zh-CN" sz="17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sSub>
                      <m:sSubPr>
                        <m:ctrlPr>
                          <a:rPr lang="en-US" altLang="zh-CN" sz="17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7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7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𝑒𝑒</m:t>
                        </m:r>
                      </m:sub>
                    </m:sSub>
                    <m:r>
                      <a:rPr lang="en-US" altLang="zh-CN" sz="17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sSub>
                      <m:sSubPr>
                        <m:ctrlPr>
                          <a:rPr lang="en-US" altLang="zh-CN" sz="17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7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7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𝐽</m:t>
                        </m:r>
                        <m:r>
                          <a:rPr lang="en-US" altLang="zh-CN" sz="17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zh-CN" altLang="en-US" sz="17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𝜓</m:t>
                        </m:r>
                      </m:sub>
                    </m:sSub>
                  </m:oMath>
                </a14:m>
                <a:r>
                  <a:rPr lang="en-US" altLang="zh-CN" sz="1700">
                    <a:latin typeface="Arial" panose="020B0604020202020204" pitchFamily="34" charset="0"/>
                    <a:cs typeface="Arial" panose="020B0604020202020204" pitchFamily="34" charset="0"/>
                  </a:rPr>
                  <a:t>),</a:t>
                </a:r>
                <a:r>
                  <a:rPr lang="en-US" altLang="zh-CN" sz="17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they primarily originate from two sources: (i) thermal radiation and (ii) semi-leptonic decays of heavy flavor mesons. </a:t>
                </a:r>
              </a:p>
              <a:p>
                <a:pPr>
                  <a:lnSpc>
                    <a:spcPct val="100000"/>
                  </a:lnSpc>
                </a:pPr>
                <a:r>
                  <a:rPr lang="en-US" altLang="zh-CN" sz="17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 signal-to-background ratio of the order of 1:10 or better for all pair masses was obtained by PHENIX collaboration.       </a:t>
                </a:r>
                <a:endParaRPr kumimoji="0" lang="en-US" altLang="zh-CN" sz="17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8BA92EFC-EFC6-531E-26B4-95CE0F28B3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188211" y="1381756"/>
                <a:ext cx="3587978" cy="4023360"/>
              </a:xfrm>
              <a:blipFill>
                <a:blip r:embed="rId2"/>
                <a:stretch>
                  <a:fillRect l="-849" t="-606" r="-5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8034B34-EA88-EE2E-5DBD-145019900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7C842D90-EEAA-D70E-AF1E-BB19B2FA2AC2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6096000" cy="9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i="1"/>
              <a:t>Electromagnetic probes: dileptons</a:t>
            </a:r>
            <a:endParaRPr lang="zh-CN" altLang="en-US" sz="3000" b="1" i="1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65E14D8-493D-C78B-6BDA-DDB1F506A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1756"/>
            <a:ext cx="4280004" cy="429767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D236056-66DD-7897-6853-B582B394B2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667" y="1280160"/>
            <a:ext cx="3664540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12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B54D0-D11F-1DCE-BC55-738DBFBE4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561DCF5-423D-387E-F21F-CE0EE0B72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0282148A-03C7-E5E5-6986-0B33D55CE50B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6096000" cy="9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i="1"/>
              <a:t>Electromagnetic probes: dileptons</a:t>
            </a:r>
            <a:endParaRPr lang="zh-CN" altLang="en-US" sz="3000" b="1" i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90218D4-946E-3D35-A1E3-97EF6C0FE5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240" y="978187"/>
            <a:ext cx="8411959" cy="4901625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3885F041-9223-13BE-06B7-9C429405EBAB}"/>
              </a:ext>
            </a:extLst>
          </p:cNvPr>
          <p:cNvSpPr/>
          <p:nvPr/>
        </p:nvSpPr>
        <p:spPr>
          <a:xfrm>
            <a:off x="2480398" y="6134972"/>
            <a:ext cx="72312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</a:rPr>
              <a:t>https://indico.cern.ch/event/1334113/contributions/6350995/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62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1B1AF-57B0-301D-D4B0-19AF2ABE9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029CE5A-A5FC-5BE6-E857-301CE347D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8045CAC3-597E-2369-75DE-65957D44DDED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6096000" cy="9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i="1"/>
              <a:t>Electromagnetic probes: dileptons</a:t>
            </a:r>
            <a:endParaRPr lang="zh-CN" altLang="en-US" sz="3000" b="1" i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AA9FC94-A5BE-49E0-6A2C-4191056D0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920" y="1064895"/>
            <a:ext cx="8881480" cy="4779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3B013D88-308A-FF66-73E9-C8B93F6B41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133879" y="6048375"/>
                <a:ext cx="1924241" cy="365125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</a:pPr>
                <a:r>
                  <a:rPr lang="en-US" altLang="zh-CN" sz="16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Here, σ ~ 10 </a:t>
                </a:r>
                <a14:m>
                  <m:oMath xmlns:m="http://schemas.openxmlformats.org/officeDocument/2006/math">
                    <m:r>
                      <a:rPr lang="zh-CN" alt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zh-CN" sz="16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内容占位符 2">
                <a:extLst>
                  <a:ext uri="{FF2B5EF4-FFF2-40B4-BE49-F238E27FC236}">
                    <a16:creationId xmlns:a16="http://schemas.microsoft.com/office/drawing/2014/main" id="{3B013D88-308A-FF66-73E9-C8B93F6B41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33879" y="6048375"/>
                <a:ext cx="1924241" cy="365125"/>
              </a:xfrm>
              <a:blipFill>
                <a:blip r:embed="rId3"/>
                <a:stretch>
                  <a:fillRect l="-1266" t="-6667" b="-11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61169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146C8-F3ED-98A2-1B57-3A9F977EB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06DFE91-9E63-A0AE-68AD-49B8D896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B2373CA9-251C-BBCE-2250-9FCB92FD950D}"/>
              </a:ext>
            </a:extLst>
          </p:cNvPr>
          <p:cNvSpPr>
            <a:spLocks noGrp="1"/>
          </p:cNvSpPr>
          <p:nvPr/>
        </p:nvSpPr>
        <p:spPr>
          <a:xfrm>
            <a:off x="0" y="-128904"/>
            <a:ext cx="7538720" cy="9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i="1"/>
              <a:t>Electromagnetic probes: direct photon</a:t>
            </a:r>
            <a:endParaRPr lang="zh-CN" altLang="en-US" sz="3000" b="1" i="1" dirty="0"/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38A52846-B230-8B72-64FA-555DD34922EB}"/>
              </a:ext>
            </a:extLst>
          </p:cNvPr>
          <p:cNvSpPr/>
          <p:nvPr/>
        </p:nvSpPr>
        <p:spPr>
          <a:xfrm>
            <a:off x="2480396" y="5959195"/>
            <a:ext cx="72312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</a:rPr>
              <a:t>Multiple talks from STAR, for example https://indico.cern.ch/event/1334113/contributions/6369558/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BC932DF-8BC9-17D7-D9F0-83DA4A5A6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413" y="718126"/>
            <a:ext cx="5581171" cy="53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4781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46AFFB91-2C6C-4146-8C05-29A5CDB1B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9470" y="1776289"/>
            <a:ext cx="3463653" cy="4198383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CN" sz="2500">
                <a:latin typeface="Cambria Math" panose="02040503050406030204" pitchFamily="18" charset="0"/>
                <a:ea typeface="Cambria Math" panose="02040503050406030204" pitchFamily="18" charset="0"/>
              </a:rPr>
              <a:t>1015 registered participants and 1044 submitted abstracts.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zh-CN" sz="2500">
                <a:latin typeface="Cambria Math" panose="02040503050406030204" pitchFamily="18" charset="0"/>
                <a:ea typeface="Cambria Math" panose="02040503050406030204" pitchFamily="18" charset="0"/>
              </a:rPr>
              <a:t>40 plenary talks, 200 parallel talks, 540 posters.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altLang="zh-CN" sz="2500">
                <a:latin typeface="Cambria Math" panose="02040503050406030204" pitchFamily="18" charset="0"/>
                <a:ea typeface="Cambria Math" panose="02040503050406030204" pitchFamily="18" charset="0"/>
              </a:rPr>
              <a:t>Hosted by Goethe University Frankfurt am Main.</a:t>
            </a:r>
          </a:p>
          <a:p>
            <a:pPr marL="0" indent="0">
              <a:lnSpc>
                <a:spcPct val="100000"/>
              </a:lnSpc>
              <a:buNone/>
            </a:pPr>
            <a:r>
              <a:rPr kumimoji="0" lang="en-US" altLang="zh-CN" sz="2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       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26DF6D6-EFD3-4AC7-B86C-01D3448A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DDD1EEC6-D474-4BB5-9175-AF077F470675}"/>
              </a:ext>
            </a:extLst>
          </p:cNvPr>
          <p:cNvSpPr>
            <a:spLocks noGrp="1"/>
          </p:cNvSpPr>
          <p:nvPr/>
        </p:nvSpPr>
        <p:spPr>
          <a:xfrm>
            <a:off x="485082" y="510466"/>
            <a:ext cx="2426793" cy="701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i="1"/>
              <a:t>Overview</a:t>
            </a:r>
            <a:endParaRPr lang="zh-CN" altLang="en-US" sz="4000" b="1" i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D61A2D5-4ECB-B753-4096-DFFE3A292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3953" y="316150"/>
            <a:ext cx="4771629" cy="60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02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26DF6D6-EFD3-4AC7-B86C-01D3448A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DDD1EEC6-D474-4BB5-9175-AF077F470675}"/>
              </a:ext>
            </a:extLst>
          </p:cNvPr>
          <p:cNvSpPr>
            <a:spLocks noGrp="1"/>
          </p:cNvSpPr>
          <p:nvPr/>
        </p:nvSpPr>
        <p:spPr>
          <a:xfrm>
            <a:off x="147731" y="58259"/>
            <a:ext cx="7034304" cy="5498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000" b="1" i="1"/>
              <a:t>Jets / medium response</a:t>
            </a:r>
            <a:endParaRPr lang="zh-CN" altLang="en-US" sz="2000" b="1" i="1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4D01FE9-E4BB-347B-F2DC-6D9DFCA8F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915" y="1019175"/>
            <a:ext cx="3981450" cy="32956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20B340B-4C91-D9C6-AE43-D7B04CFE4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7280" y="1019175"/>
            <a:ext cx="3962400" cy="33528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95F4AE58-F98F-838B-0C1B-B084CE6F87EB}"/>
              </a:ext>
            </a:extLst>
          </p:cNvPr>
          <p:cNvSpPr/>
          <p:nvPr/>
        </p:nvSpPr>
        <p:spPr>
          <a:xfrm>
            <a:off x="2480398" y="4598364"/>
            <a:ext cx="72312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</a:rPr>
              <a:t>https://indico.cern.ch/event/1334113/contributions/6209732/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B349BCD-5F93-BEC3-BC94-C53339D2A2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0486" y="5067300"/>
            <a:ext cx="4391025" cy="990600"/>
          </a:xfrm>
          <a:prstGeom prst="rect">
            <a:avLst/>
          </a:prstGeom>
        </p:spPr>
      </p:pic>
      <p:sp>
        <p:nvSpPr>
          <p:cNvPr id="19" name="Rectangle 2">
            <a:extLst>
              <a:ext uri="{FF2B5EF4-FFF2-40B4-BE49-F238E27FC236}">
                <a16:creationId xmlns:a16="http://schemas.microsoft.com/office/drawing/2014/main" id="{63E986D0-B8A9-B507-D6BA-9C8E8FE7EF8D}"/>
              </a:ext>
            </a:extLst>
          </p:cNvPr>
          <p:cNvSpPr/>
          <p:nvPr/>
        </p:nvSpPr>
        <p:spPr>
          <a:xfrm>
            <a:off x="2531198" y="6069766"/>
            <a:ext cx="72312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</a:rPr>
              <a:t>https://indico.cern.ch/event/1334113/contributions/6289789/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72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E26DF6D6-EFD3-4AC7-B86C-01D3448A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DDD1EEC6-D474-4BB5-9175-AF077F470675}"/>
              </a:ext>
            </a:extLst>
          </p:cNvPr>
          <p:cNvSpPr>
            <a:spLocks noGrp="1"/>
          </p:cNvSpPr>
          <p:nvPr/>
        </p:nvSpPr>
        <p:spPr>
          <a:xfrm>
            <a:off x="147731" y="58259"/>
            <a:ext cx="4083380" cy="701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i="1"/>
              <a:t>Beyond physics ...</a:t>
            </a:r>
            <a:endParaRPr lang="zh-CN" altLang="en-US" sz="3600" b="1" i="1" dirty="0"/>
          </a:p>
        </p:txBody>
      </p:sp>
      <p:sp>
        <p:nvSpPr>
          <p:cNvPr id="13" name="内容占位符 2">
            <a:extLst>
              <a:ext uri="{FF2B5EF4-FFF2-40B4-BE49-F238E27FC236}">
                <a16:creationId xmlns:a16="http://schemas.microsoft.com/office/drawing/2014/main" id="{AA72702B-886A-4E68-ABDA-CD4C5342E27C}"/>
              </a:ext>
            </a:extLst>
          </p:cNvPr>
          <p:cNvSpPr txBox="1">
            <a:spLocks/>
          </p:cNvSpPr>
          <p:nvPr/>
        </p:nvSpPr>
        <p:spPr>
          <a:xfrm>
            <a:off x="960546" y="5540296"/>
            <a:ext cx="2905663" cy="8967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90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Johann Wolfgang von Goethe, the most famous son of Frankfurt. </a:t>
            </a:r>
            <a:r>
              <a:rPr lang="en-US" altLang="zh-CN" sz="1900" b="1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n-US" altLang="zh-CN" sz="1900" i="1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E79B76D-37C8-D1BA-8E28-2E5489CE3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497" y="905476"/>
            <a:ext cx="3372614" cy="448893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0267DA5-8CCA-5FBF-B0F6-C23E0C09E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2610" y="900468"/>
            <a:ext cx="3008375" cy="225041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C74F7DE-1DB6-457A-7FDA-1041CECD5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106" y="3144004"/>
            <a:ext cx="3008374" cy="225041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23D106A-6E68-F8F0-6C93-06F677B48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1476" y="892050"/>
            <a:ext cx="3174287" cy="226724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1FD850E-AA11-7C3A-24E3-DAE7F6944B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1476" y="3159299"/>
            <a:ext cx="3174287" cy="2235117"/>
          </a:xfrm>
          <a:prstGeom prst="rect">
            <a:avLst/>
          </a:prstGeom>
        </p:spPr>
      </p:pic>
      <p:sp>
        <p:nvSpPr>
          <p:cNvPr id="26" name="内容占位符 2">
            <a:extLst>
              <a:ext uri="{FF2B5EF4-FFF2-40B4-BE49-F238E27FC236}">
                <a16:creationId xmlns:a16="http://schemas.microsoft.com/office/drawing/2014/main" id="{684032B7-9499-F05C-FB6D-6F39991B9C1F}"/>
              </a:ext>
            </a:extLst>
          </p:cNvPr>
          <p:cNvSpPr txBox="1">
            <a:spLocks/>
          </p:cNvSpPr>
          <p:nvPr/>
        </p:nvSpPr>
        <p:spPr>
          <a:xfrm>
            <a:off x="4891423" y="5766549"/>
            <a:ext cx="2905664" cy="3651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90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Beautiful River Main and Romerberg. </a:t>
            </a:r>
            <a:r>
              <a:rPr lang="en-US" altLang="zh-CN" sz="1900" b="1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n-US" altLang="zh-CN" sz="1900" i="1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</a:t>
            </a:r>
          </a:p>
        </p:txBody>
      </p:sp>
      <p:sp>
        <p:nvSpPr>
          <p:cNvPr id="27" name="内容占位符 2">
            <a:extLst>
              <a:ext uri="{FF2B5EF4-FFF2-40B4-BE49-F238E27FC236}">
                <a16:creationId xmlns:a16="http://schemas.microsoft.com/office/drawing/2014/main" id="{E9CD52EF-8B0D-AFC5-BE44-1B3F0ED9E9EB}"/>
              </a:ext>
            </a:extLst>
          </p:cNvPr>
          <p:cNvSpPr txBox="1">
            <a:spLocks/>
          </p:cNvSpPr>
          <p:nvPr/>
        </p:nvSpPr>
        <p:spPr>
          <a:xfrm>
            <a:off x="8325792" y="5426548"/>
            <a:ext cx="2655925" cy="13477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zh-CN" sz="180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 novel combination: saxophone, harp and string quartet, concert by organizer. </a:t>
            </a:r>
            <a:r>
              <a:rPr lang="en-US" altLang="zh-CN" sz="1800" b="1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en-US" altLang="zh-CN" sz="1800" i="1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588731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C1B080-1800-95BC-9180-825102467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BDDAFAA-020E-8519-AA23-1B1EDC0D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3F39DC79-91CA-6F77-34A9-3D5BBCF91FD0}"/>
              </a:ext>
            </a:extLst>
          </p:cNvPr>
          <p:cNvSpPr>
            <a:spLocks noGrp="1"/>
          </p:cNvSpPr>
          <p:nvPr/>
        </p:nvSpPr>
        <p:spPr>
          <a:xfrm>
            <a:off x="147731" y="58259"/>
            <a:ext cx="2648735" cy="701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i="1"/>
              <a:t>On myself</a:t>
            </a:r>
            <a:endParaRPr lang="zh-CN" altLang="en-US" sz="3600" b="1" i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353F58F-633E-4613-20BA-5BB64889A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153" y="958170"/>
            <a:ext cx="4178455" cy="55012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0F6BCD-24A8-9FEE-1A4B-F1DF6A2B4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250" y="958170"/>
            <a:ext cx="4007141" cy="26694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B194D4-6D89-8B48-2457-3D98B256E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3249" y="3786904"/>
            <a:ext cx="4007141" cy="267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41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CC52E-0EDF-3C35-79B2-C766D38C0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D68EC312-DA14-00D5-410E-9108B9482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4479" y="625738"/>
            <a:ext cx="8162633" cy="1959191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CN" sz="2600"/>
              <a:t> </a:t>
            </a:r>
            <a:r>
              <a:rPr lang="en-US" altLang="zh-CN" sz="2600">
                <a:latin typeface="Cambria Math" panose="02040503050406030204" pitchFamily="18" charset="0"/>
                <a:ea typeface="Cambria Math" panose="02040503050406030204" pitchFamily="18" charset="0"/>
              </a:rPr>
              <a:t>Small systems</a:t>
            </a:r>
            <a:r>
              <a:rPr lang="en-US" altLang="zh-CN" sz="2600"/>
              <a:t>   </a:t>
            </a:r>
            <a:endParaRPr lang="en-US" altLang="zh-CN" sz="2600" b="1"/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200">
                <a:latin typeface="Cambria Math" panose="02040503050406030204" pitchFamily="18" charset="0"/>
                <a:ea typeface="Cambria Math" panose="02040503050406030204" pitchFamily="18" charset="0"/>
              </a:rPr>
              <a:t>           -&gt;</a:t>
            </a:r>
            <a:r>
              <a:rPr lang="en-US" altLang="zh-CN" sz="1900">
                <a:latin typeface="Cambria Math" panose="02040503050406030204" pitchFamily="18" charset="0"/>
                <a:ea typeface="Cambria Math" panose="02040503050406030204" pitchFamily="18" charset="0"/>
              </a:rPr>
              <a:t>Exploring the origin of collective phenomena in small collision systems with ALICE at the LHC.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900">
                <a:latin typeface="Cambria Math" panose="02040503050406030204" pitchFamily="18" charset="0"/>
                <a:ea typeface="Cambria Math" panose="02040503050406030204" pitchFamily="18" charset="0"/>
              </a:rPr>
              <a:t>             -&gt;Latest anisotropic flow measurements in Pb–Pb collisions with ALICE: New insights into QGP properties.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A2A743E-2CF9-6784-81BD-DE856963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F0B75C0B-59A0-017D-6E40-CC169562F99D}"/>
              </a:ext>
            </a:extLst>
          </p:cNvPr>
          <p:cNvSpPr>
            <a:spLocks noGrp="1"/>
          </p:cNvSpPr>
          <p:nvPr/>
        </p:nvSpPr>
        <p:spPr>
          <a:xfrm>
            <a:off x="67285" y="67137"/>
            <a:ext cx="1787601" cy="701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600" b="1" i="1"/>
              <a:t>Subjects</a:t>
            </a:r>
            <a:endParaRPr lang="zh-CN" altLang="en-US" sz="3600" b="1" i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4D278CB-C360-2D54-0E4D-DCE6F0722926}"/>
              </a:ext>
            </a:extLst>
          </p:cNvPr>
          <p:cNvSpPr txBox="1">
            <a:spLocks/>
          </p:cNvSpPr>
          <p:nvPr/>
        </p:nvSpPr>
        <p:spPr>
          <a:xfrm>
            <a:off x="2174479" y="2607525"/>
            <a:ext cx="8162633" cy="1000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CN" sz="2600"/>
              <a:t> </a:t>
            </a:r>
            <a:r>
              <a:rPr lang="en-US" altLang="zh-CN" sz="2600">
                <a:latin typeface="Cambria Math" panose="02040503050406030204" pitchFamily="18" charset="0"/>
                <a:ea typeface="Cambria Math" panose="02040503050406030204" pitchFamily="18" charset="0"/>
              </a:rPr>
              <a:t>Electromagnetic probes</a:t>
            </a:r>
            <a:endParaRPr lang="en-US" altLang="zh-CN" sz="2600" b="1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900">
                <a:latin typeface="Cambria Math" panose="02040503050406030204" pitchFamily="18" charset="0"/>
                <a:ea typeface="Cambria Math" panose="02040503050406030204" pitchFamily="18" charset="0"/>
              </a:rPr>
              <a:t>             -&gt;A brief summary of multiple talks &amp; posters.</a:t>
            </a: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B7A3E0AD-09FF-FE05-A42A-E70B5CD643A6}"/>
              </a:ext>
            </a:extLst>
          </p:cNvPr>
          <p:cNvSpPr txBox="1">
            <a:spLocks/>
          </p:cNvSpPr>
          <p:nvPr/>
        </p:nvSpPr>
        <p:spPr>
          <a:xfrm>
            <a:off x="2174479" y="3591545"/>
            <a:ext cx="8162633" cy="1000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CN" sz="2600"/>
              <a:t> </a:t>
            </a:r>
            <a:r>
              <a:rPr lang="en-US" altLang="zh-CN" sz="2600">
                <a:latin typeface="Cambria Math" panose="02040503050406030204" pitchFamily="18" charset="0"/>
                <a:ea typeface="Cambria Math" panose="02040503050406030204" pitchFamily="18" charset="0"/>
              </a:rPr>
              <a:t>Jets</a:t>
            </a:r>
            <a:endParaRPr lang="en-US" altLang="zh-CN" sz="2600" b="1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900">
                <a:latin typeface="Cambria Math" panose="02040503050406030204" pitchFamily="18" charset="0"/>
                <a:ea typeface="Cambria Math" panose="02040503050406030204" pitchFamily="18" charset="0"/>
              </a:rPr>
              <a:t>             -&gt;Some fragments that impressed me.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900">
                <a:latin typeface="Cambria Math" panose="02040503050406030204" pitchFamily="18" charset="0"/>
                <a:ea typeface="Cambria Math" panose="02040503050406030204" pitchFamily="18" charset="0"/>
              </a:rPr>
              <a:t>             -&gt;Zhuoheng has a more complete summary.</a:t>
            </a:r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E607748D-031E-EA79-7B6E-8EDE076A27C1}"/>
              </a:ext>
            </a:extLst>
          </p:cNvPr>
          <p:cNvSpPr txBox="1">
            <a:spLocks/>
          </p:cNvSpPr>
          <p:nvPr/>
        </p:nvSpPr>
        <p:spPr>
          <a:xfrm>
            <a:off x="2174479" y="4948833"/>
            <a:ext cx="8162633" cy="10009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CN" sz="2600"/>
              <a:t> </a:t>
            </a:r>
            <a:r>
              <a:rPr lang="en-US" altLang="zh-CN" sz="2600">
                <a:latin typeface="Cambria Math" panose="02040503050406030204" pitchFamily="18" charset="0"/>
                <a:ea typeface="Cambria Math" panose="02040503050406030204" pitchFamily="18" charset="0"/>
              </a:rPr>
              <a:t>Theories &amp; Models</a:t>
            </a:r>
            <a:endParaRPr lang="en-US" altLang="zh-CN" sz="2600" b="1"/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900">
                <a:latin typeface="Cambria Math" panose="02040503050406030204" pitchFamily="18" charset="0"/>
                <a:ea typeface="Cambria Math" panose="02040503050406030204" pitchFamily="18" charset="0"/>
              </a:rPr>
              <a:t>             -&gt;Maybe I’m not the suitable target for several theory &amp; model talks.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1900">
                <a:latin typeface="Cambria Math" panose="02040503050406030204" pitchFamily="18" charset="0"/>
                <a:ea typeface="Cambria Math" panose="02040503050406030204" pitchFamily="18" charset="0"/>
              </a:rPr>
              <a:t>            </a:t>
            </a:r>
          </a:p>
        </p:txBody>
      </p:sp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97236EBB-D4E7-B8D8-AD5F-7945DDFBBC9F}"/>
              </a:ext>
            </a:extLst>
          </p:cNvPr>
          <p:cNvSpPr txBox="1">
            <a:spLocks/>
          </p:cNvSpPr>
          <p:nvPr/>
        </p:nvSpPr>
        <p:spPr>
          <a:xfrm>
            <a:off x="6925514" y="6035082"/>
            <a:ext cx="4082798" cy="542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altLang="zh-CN" sz="1400" b="1">
                <a:latin typeface="Cambria Math" panose="02040503050406030204" pitchFamily="18" charset="0"/>
                <a:ea typeface="Cambria Math" panose="02040503050406030204" pitchFamily="18" charset="0"/>
              </a:rPr>
              <a:t>Disclaimer:</a:t>
            </a:r>
            <a:r>
              <a:rPr lang="en-US" altLang="zh-CN" sz="1400">
                <a:latin typeface="Cambria Math" panose="02040503050406030204" pitchFamily="18" charset="0"/>
                <a:ea typeface="Cambria Math" panose="02040503050406030204" pitchFamily="18" charset="0"/>
              </a:rPr>
              <a:t> talks were selected by my personal tastes, not comprehensive, not necessary; I might also misunderstand some parts for some talks.  </a:t>
            </a:r>
          </a:p>
        </p:txBody>
      </p:sp>
    </p:spTree>
    <p:extLst>
      <p:ext uri="{BB962C8B-B14F-4D97-AF65-F5344CB8AC3E}">
        <p14:creationId xmlns:p14="http://schemas.microsoft.com/office/powerpoint/2010/main" val="3419455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4011B86-04A0-41F0-9140-16A1DBA0F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2756A60-1F6A-5500-19C1-71F3B0696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341" y="855204"/>
            <a:ext cx="8021317" cy="4302722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E2977437-63D3-32A1-F1C8-4A8302FBB847}"/>
              </a:ext>
            </a:extLst>
          </p:cNvPr>
          <p:cNvSpPr/>
          <p:nvPr/>
        </p:nvSpPr>
        <p:spPr>
          <a:xfrm>
            <a:off x="2672178" y="5387806"/>
            <a:ext cx="72312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</a:rPr>
              <a:t>https://indico.cern.ch/event/1334113/contributions/6350958/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612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F10C3-356E-1112-79E9-2B6DAB50E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7D19CA58-8EC4-144E-AE2C-1DF5FA602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894" y="824790"/>
            <a:ext cx="7311398" cy="5208419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CN">
                <a:latin typeface="Cambria Math" panose="02040503050406030204" pitchFamily="18" charset="0"/>
                <a:ea typeface="Cambria Math" panose="02040503050406030204" pitchFamily="18" charset="0"/>
              </a:rPr>
              <a:t> T</a:t>
            </a:r>
            <a:r>
              <a:rPr lang="en-US" altLang="zh-CN" sz="2800">
                <a:latin typeface="Cambria Math" panose="02040503050406030204" pitchFamily="18" charset="0"/>
                <a:ea typeface="Cambria Math" panose="02040503050406030204" pitchFamily="18" charset="0"/>
              </a:rPr>
              <a:t>wo‐particle correlation function C(</a:t>
            </a:r>
            <a:r>
              <a:rPr lang="el-GR" altLang="zh-CN" sz="2800">
                <a:latin typeface="Cambria Math" panose="02040503050406030204" pitchFamily="18" charset="0"/>
                <a:ea typeface="Cambria Math" panose="02040503050406030204" pitchFamily="18" charset="0"/>
              </a:rPr>
              <a:t>Δη,</a:t>
            </a:r>
            <a:r>
              <a:rPr lang="en-US" altLang="zh-CN" sz="280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el-GR" altLang="zh-CN" sz="2800">
                <a:latin typeface="Cambria Math" panose="02040503050406030204" pitchFamily="18" charset="0"/>
                <a:ea typeface="Cambria Math" panose="02040503050406030204" pitchFamily="18" charset="0"/>
              </a:rPr>
              <a:t>ΔΦ)</a:t>
            </a:r>
            <a:r>
              <a:rPr lang="en-US" altLang="zh-CN" sz="2600"/>
              <a:t>    </a:t>
            </a:r>
            <a:endParaRPr lang="en-US" altLang="zh-CN" sz="2600" b="1"/>
          </a:p>
          <a:p>
            <a:pPr>
              <a:lnSpc>
                <a:spcPct val="100000"/>
              </a:lnSpc>
            </a:pPr>
            <a:r>
              <a:rPr lang="en-US" altLang="zh-CN" sz="2000">
                <a:latin typeface="Cambria Math" panose="02040503050406030204" pitchFamily="18" charset="0"/>
                <a:ea typeface="Cambria Math" panose="02040503050406030204" pitchFamily="18" charset="0"/>
              </a:rPr>
              <a:t>At its heart, </a:t>
            </a:r>
            <a:r>
              <a:rPr lang="zh-CN" altLang="en-US" sz="2000">
                <a:latin typeface="Cambria Math" panose="02040503050406030204" pitchFamily="18" charset="0"/>
                <a:ea typeface="Cambria Math" panose="02040503050406030204" pitchFamily="18" charset="0"/>
              </a:rPr>
              <a:t>𝐶</a:t>
            </a:r>
            <a:r>
              <a:rPr lang="en-US" altLang="zh-CN" sz="2000">
                <a:latin typeface="Cambria Math" panose="02040503050406030204" pitchFamily="18" charset="0"/>
                <a:ea typeface="Cambria Math" panose="02040503050406030204" pitchFamily="18" charset="0"/>
              </a:rPr>
              <a:t>(Δ</a:t>
            </a:r>
            <a:r>
              <a:rPr lang="zh-CN" altLang="en-US" sz="2000">
                <a:latin typeface="Cambria Math" panose="02040503050406030204" pitchFamily="18" charset="0"/>
                <a:ea typeface="Cambria Math" panose="02040503050406030204" pitchFamily="18" charset="0"/>
              </a:rPr>
              <a:t>𝜂</a:t>
            </a:r>
            <a:r>
              <a:rPr lang="en-US" altLang="zh-CN" sz="2000">
                <a:latin typeface="Cambria Math" panose="02040503050406030204" pitchFamily="18" charset="0"/>
                <a:ea typeface="Cambria Math" panose="02040503050406030204" pitchFamily="18" charset="0"/>
              </a:rPr>
              <a:t>,ΔΦ) measures how likely you are to find a pair of particles separated by Δη in pseudorapidity and ΔΦ in azimuth, above what you’d expect just from random combinatorics and detector acceptance.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800">
                <a:latin typeface="Cambria Math" panose="02040503050406030204" pitchFamily="18" charset="0"/>
                <a:ea typeface="Cambria Math" panose="02040503050406030204" pitchFamily="18" charset="0"/>
              </a:rPr>
              <a:t>        -&gt;  </a:t>
            </a:r>
            <a:r>
              <a:rPr lang="en-US" altLang="zh-CN" sz="1800" b="1">
                <a:latin typeface="Cambria Math" panose="02040503050406030204" pitchFamily="18" charset="0"/>
                <a:ea typeface="Cambria Math" panose="02040503050406030204" pitchFamily="18" charset="0"/>
              </a:rPr>
              <a:t>Near‐side “jet peak” </a:t>
            </a:r>
            <a:r>
              <a:rPr lang="en-US" altLang="zh-CN" sz="1800">
                <a:latin typeface="Cambria Math" panose="02040503050406030204" pitchFamily="18" charset="0"/>
                <a:ea typeface="Cambria Math" panose="02040503050406030204" pitchFamily="18" charset="0"/>
              </a:rPr>
              <a:t>at (Δη≈0, ΔΦ≈0) from particles fragmenting out of the same high‑</a:t>
            </a:r>
            <a:r>
              <a:rPr lang="zh-CN" altLang="en-US" sz="1800">
                <a:latin typeface="Cambria Math" panose="02040503050406030204" pitchFamily="18" charset="0"/>
                <a:ea typeface="Cambria Math" panose="02040503050406030204" pitchFamily="18" charset="0"/>
              </a:rPr>
              <a:t>𝑝𝑇</a:t>
            </a:r>
            <a:r>
              <a:rPr lang="en-US" altLang="zh-CN" sz="1800">
                <a:latin typeface="Cambria Math" panose="02040503050406030204" pitchFamily="18" charset="0"/>
                <a:ea typeface="Cambria Math" panose="02040503050406030204" pitchFamily="18" charset="0"/>
              </a:rPr>
              <a:t>​ parton.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800">
                <a:latin typeface="Cambria Math" panose="02040503050406030204" pitchFamily="18" charset="0"/>
                <a:ea typeface="Cambria Math" panose="02040503050406030204" pitchFamily="18" charset="0"/>
              </a:rPr>
              <a:t>        -&gt;  </a:t>
            </a:r>
            <a:r>
              <a:rPr lang="en-US" altLang="zh-CN" sz="1800" b="1">
                <a:latin typeface="Cambria Math" panose="02040503050406030204" pitchFamily="18" charset="0"/>
                <a:ea typeface="Cambria Math" panose="02040503050406030204" pitchFamily="18" charset="0"/>
              </a:rPr>
              <a:t>Away‐side ridge </a:t>
            </a:r>
            <a:r>
              <a:rPr lang="en-US" altLang="zh-CN" sz="1800">
                <a:latin typeface="Cambria Math" panose="02040503050406030204" pitchFamily="18" charset="0"/>
                <a:ea typeface="Cambria Math" panose="02040503050406030204" pitchFamily="18" charset="0"/>
              </a:rPr>
              <a:t>at (Δη≈0, ΔΦ≈π) from back‑to‑back jets.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800">
                <a:latin typeface="Cambria Math" panose="02040503050406030204" pitchFamily="18" charset="0"/>
                <a:ea typeface="Cambria Math" panose="02040503050406030204" pitchFamily="18" charset="0"/>
              </a:rPr>
              <a:t>        -&gt;  </a:t>
            </a:r>
            <a:r>
              <a:rPr lang="en-US" altLang="zh-CN" sz="1800" b="1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Long‐range “ridge” </a:t>
            </a:r>
            <a:r>
              <a:rPr lang="en-US" altLang="zh-CN" sz="1800">
                <a:latin typeface="Cambria Math" panose="02040503050406030204" pitchFamily="18" charset="0"/>
                <a:ea typeface="Cambria Math" panose="02040503050406030204" pitchFamily="18" charset="0"/>
              </a:rPr>
              <a:t>at large Δη but small ΔΦ, a hallmark of collective flow in A–A collisions.</a:t>
            </a:r>
          </a:p>
          <a:p>
            <a:pPr>
              <a:lnSpc>
                <a:spcPct val="100000"/>
              </a:lnSpc>
            </a:pPr>
            <a:r>
              <a:rPr lang="en-US" altLang="zh-CN" sz="2000">
                <a:latin typeface="Cambria Math" panose="02040503050406030204" pitchFamily="18" charset="0"/>
                <a:ea typeface="Cambria Math" panose="02040503050406030204" pitchFamily="18" charset="0"/>
              </a:rPr>
              <a:t>People usually construct two‐particle correlation function by C(</a:t>
            </a:r>
            <a:r>
              <a:rPr lang="el-GR" altLang="zh-CN" sz="2000">
                <a:latin typeface="Cambria Math" panose="02040503050406030204" pitchFamily="18" charset="0"/>
                <a:ea typeface="Cambria Math" panose="02040503050406030204" pitchFamily="18" charset="0"/>
              </a:rPr>
              <a:t>Δη,ΔΦ)≡ </a:t>
            </a:r>
            <a:r>
              <a:rPr lang="en-US" altLang="zh-CN" sz="2000">
                <a:latin typeface="Cambria Math" panose="02040503050406030204" pitchFamily="18" charset="0"/>
                <a:ea typeface="Cambria Math" panose="02040503050406030204" pitchFamily="18" charset="0"/>
              </a:rPr>
              <a:t>S(</a:t>
            </a:r>
            <a:r>
              <a:rPr lang="el-GR" altLang="zh-CN" sz="2000">
                <a:latin typeface="Cambria Math" panose="02040503050406030204" pitchFamily="18" charset="0"/>
                <a:ea typeface="Cambria Math" panose="02040503050406030204" pitchFamily="18" charset="0"/>
              </a:rPr>
              <a:t>Δη,ΔΦ)</a:t>
            </a:r>
            <a:r>
              <a:rPr lang="en-US" altLang="zh-CN" sz="2000">
                <a:latin typeface="Cambria Math" panose="02040503050406030204" pitchFamily="18" charset="0"/>
                <a:ea typeface="Cambria Math" panose="02040503050406030204" pitchFamily="18" charset="0"/>
              </a:rPr>
              <a:t>/B(</a:t>
            </a:r>
            <a:r>
              <a:rPr lang="el-GR" altLang="zh-CN" sz="2000">
                <a:latin typeface="Cambria Math" panose="02040503050406030204" pitchFamily="18" charset="0"/>
                <a:ea typeface="Cambria Math" panose="02040503050406030204" pitchFamily="18" charset="0"/>
              </a:rPr>
              <a:t>Δη,ΔΦ)​ </a:t>
            </a:r>
            <a:endParaRPr lang="en-US" altLang="zh-CN" sz="200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kumimoji="0" lang="en-US" altLang="zh-CN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</a:rPr>
              <a:t>        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Cambria Math" panose="02040503050406030204" pitchFamily="18" charset="0"/>
                <a:cs typeface="+mn-cs"/>
              </a:rPr>
              <a:t> -&gt;  S stands for “same-event”, and B stands for “mixed-event as background”.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1800">
                <a:solidFill>
                  <a:prstClr val="black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        -&gt;</a:t>
            </a:r>
            <a:endParaRPr kumimoji="0" lang="en-US" altLang="zh-CN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3AC7770-85A2-3917-CA37-DA8B47C30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485E2359-E4D7-41DF-6520-A3D563A6B8A5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3376704" cy="701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i="1"/>
              <a:t>Basic concepts</a:t>
            </a:r>
            <a:endParaRPr lang="zh-CN" altLang="en-US" sz="3000" b="1" i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DB27B5F-F8A3-89BE-0490-386005B4B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4292" y="1864311"/>
            <a:ext cx="3764686" cy="359679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6A01F0B-E921-24EA-952F-8138076DD9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9576" y="5842047"/>
            <a:ext cx="5538071" cy="51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23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5E920-1018-C892-0F33-4E7802BD5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CD4FAF52-C1F4-13EE-5240-FA800426ED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252173" y="1082242"/>
                <a:ext cx="5938739" cy="5208419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ts val="32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Fourier decomposition &amp; flow harmonics</a:t>
                </a:r>
                <a:endParaRPr lang="en-US" altLang="zh-CN" sz="2600" b="1"/>
              </a:p>
              <a:p>
                <a:pPr>
                  <a:lnSpc>
                    <a:spcPct val="100000"/>
                  </a:lnSpc>
                </a:pPr>
                <a:r>
                  <a:rPr lang="en-US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It is very common to further decompose the ΔΦ dependence into Fourier components at each Δη: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 C(</a:t>
                </a:r>
                <a:r>
                  <a:rPr lang="el-GR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Δη,ΔΦ)=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altLang="zh-C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</a:t>
                </a:r>
                <a:r>
                  <a:rPr lang="el-GR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Δη)</a:t>
                </a:r>
                <a:r>
                  <a:rPr lang="en-US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+∑ 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l-GR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</m:t>
                        </m:r>
                      </m:sub>
                    </m:sSub>
                  </m:oMath>
                </a14:m>
                <a:r>
                  <a:rPr lang="el-GR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(Δη)</a:t>
                </a:r>
                <a:r>
                  <a:rPr lang="en-US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cos(n</a:t>
                </a:r>
                <a:r>
                  <a:rPr lang="el-GR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ΔΦ)</a:t>
                </a:r>
                <a:r>
                  <a:rPr lang="en-US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, and then,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r>
                  <a:rPr lang="en-US" altLang="zh-CN" sz="1800">
                    <a:ea typeface="Cambria Math" panose="02040503050406030204" pitchFamily="18" charset="0"/>
                  </a:rPr>
                  <a:t>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altLang="zh-CN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l-GR" altLang="zh-CN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𝛥</m:t>
                        </m:r>
                      </m:sub>
                    </m:sSub>
                    <m:r>
                      <a:rPr lang="el-GR" altLang="zh-CN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(Δη)=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US" altLang="zh-CN" sz="1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altLang="zh-CN" sz="1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  <m:r>
                              <m:rPr>
                                <m:nor/>
                              </m:rPr>
                              <a:rPr lang="en-US" altLang="zh-CN" sz="1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[</m:t>
                            </m:r>
                            <m:r>
                              <m:rPr>
                                <m:nor/>
                              </m:rPr>
                              <a:rPr lang="en-US" altLang="zh-CN" sz="1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altLang="zh-CN" sz="1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altLang="zh-CN" sz="1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altLang="zh-CN" sz="1800">
                                <a:ea typeface="Cambria Math" panose="02040503050406030204" pitchFamily="18" charset="0"/>
                              </a:rPr>
                              <m:t> </m:t>
                            </m:r>
                            <m:sSub>
                              <m:sSubPr>
                                <m:ctrlP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Φ</m:t>
                                </m:r>
                              </m:e>
                              <m:sub>
                                <m:r>
                                  <a:rPr lang="en-US" altLang="zh-CN" sz="1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  <m:r>
                              <m:rPr>
                                <m:nor/>
                              </m:rPr>
                              <a:rPr lang="en-US" altLang="zh-CN" sz="1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)]</m:t>
                            </m:r>
                          </m:e>
                        </m:d>
                      </m:e>
                      <m:sub>
                        <m:r>
                          <m:rPr>
                            <m:nor/>
                          </m:rPr>
                          <a:rPr lang="el-GR" altLang="zh-CN" sz="18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Δη</m:t>
                        </m:r>
                      </m:sub>
                    </m:sSub>
                  </m:oMath>
                </a14:m>
                <a:r>
                  <a:rPr lang="el-GR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  <a:endParaRPr lang="en-US" altLang="zh-CN" sz="180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lnSpc>
                    <a:spcPct val="100000"/>
                  </a:lnSpc>
                </a:pPr>
                <a:r>
                  <a:rPr lang="en-US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In particular, at large |Δη| the dominant </a:t>
                </a:r>
                <a:r>
                  <a:rPr lang="zh-CN" altLang="en-US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𝑛</a:t>
                </a:r>
                <a:r>
                  <a:rPr lang="en-US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=2 term is interpreted as the elliptic‐flow correlation, and one extracts the “pair‐flow” coefficient ​</a:t>
                </a:r>
                <a:r>
                  <a:rPr kumimoji="0" lang="en-US" altLang="zh-CN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𝑉</m:t>
                        </m:r>
                      </m:e>
                      <m:sub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l-GR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𝛥</m:t>
                        </m:r>
                      </m:sub>
                    </m:sSub>
                  </m:oMath>
                </a14:m>
                <a:r>
                  <a:rPr lang="en-US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which is directly related to the single‐particle </a:t>
                </a:r>
                <a:r>
                  <a:rPr lang="zh-CN" altLang="en-US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𝑣</a:t>
                </a:r>
                <a:r>
                  <a:rPr lang="en-US" altLang="zh-CN" sz="1800">
                    <a:latin typeface="Cambria Math" panose="02040503050406030204" pitchFamily="18" charset="0"/>
                    <a:ea typeface="Cambria Math" panose="02040503050406030204" pitchFamily="18" charset="0"/>
                  </a:rPr>
                  <a:t>2.</a:t>
                </a:r>
              </a:p>
              <a:p>
                <a:pPr marL="0" indent="0">
                  <a:lnSpc>
                    <a:spcPct val="100000"/>
                  </a:lnSpc>
                  <a:buNone/>
                </a:pPr>
                <a:endParaRPr kumimoji="0" lang="en-US" altLang="zh-CN" sz="1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内容占位符 2">
                <a:extLst>
                  <a:ext uri="{FF2B5EF4-FFF2-40B4-BE49-F238E27FC236}">
                    <a16:creationId xmlns:a16="http://schemas.microsoft.com/office/drawing/2014/main" id="{CD4FAF52-C1F4-13EE-5240-FA800426ED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52173" y="1082242"/>
                <a:ext cx="5938739" cy="5208419"/>
              </a:xfrm>
              <a:blipFill>
                <a:blip r:embed="rId2"/>
                <a:stretch>
                  <a:fillRect l="-1744" t="-1756" r="-82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DBF9A61-68CB-7750-3401-21319F4C0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D9A698F4-348E-479B-0DD1-9C7BF3C26992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3376704" cy="701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i="1"/>
              <a:t>Basic concepts</a:t>
            </a:r>
            <a:endParaRPr lang="zh-CN" altLang="en-US" sz="3000" b="1" i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DD4C89E-9446-6AB3-E52B-B75641310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8626" y="1783572"/>
            <a:ext cx="3764686" cy="359679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C82390E-CDD8-5F39-9946-CCC115B9F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1031" y="4889948"/>
            <a:ext cx="2386104" cy="31978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075AF63-177F-CD8A-E2E5-D6E73C5D44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138" y="5220472"/>
            <a:ext cx="3135689" cy="31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38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0C976-762D-318F-E6B2-703E3C184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2">
            <a:extLst>
              <a:ext uri="{FF2B5EF4-FFF2-40B4-BE49-F238E27FC236}">
                <a16:creationId xmlns:a16="http://schemas.microsoft.com/office/drawing/2014/main" id="{D870CE36-B3E4-5D52-C941-8870773728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209" y="824790"/>
            <a:ext cx="6335724" cy="5208419"/>
          </a:xfrm>
        </p:spPr>
        <p:txBody>
          <a:bodyPr>
            <a:noAutofit/>
          </a:bodyPr>
          <a:lstStyle/>
          <a:p>
            <a:pPr>
              <a:lnSpc>
                <a:spcPts val="3200"/>
              </a:lnSpc>
              <a:buFont typeface="Wingdings" panose="05000000000000000000" pitchFamily="2" charset="2"/>
              <a:buChar char="Ø"/>
            </a:pPr>
            <a:r>
              <a:rPr lang="en-US" altLang="zh-CN" sz="2400">
                <a:latin typeface="Cambria Math" panose="02040503050406030204" pitchFamily="18" charset="0"/>
                <a:ea typeface="Cambria Math" panose="02040503050406030204" pitchFamily="18" charset="0"/>
              </a:rPr>
              <a:t>  The ALICE Forward Multiplicity Detector (FMD)</a:t>
            </a:r>
            <a:endParaRPr lang="en-US" altLang="zh-CN" sz="2400" b="1"/>
          </a:p>
          <a:p>
            <a:pPr>
              <a:lnSpc>
                <a:spcPct val="100000"/>
              </a:lnSpc>
            </a:pPr>
            <a:r>
              <a:rPr lang="en-US" altLang="zh-CN" sz="1800">
                <a:latin typeface="Cambria Math" panose="02040503050406030204" pitchFamily="18" charset="0"/>
                <a:ea typeface="Cambria Math" panose="02040503050406030204" pitchFamily="18" charset="0"/>
              </a:rPr>
              <a:t>The FMD is a silicon strip detector of modest segmentation. It is made of 5 rings placed around the beam pipe.</a:t>
            </a:r>
          </a:p>
          <a:p>
            <a:pPr>
              <a:lnSpc>
                <a:spcPct val="100000"/>
              </a:lnSpc>
            </a:pPr>
            <a:r>
              <a:rPr lang="en-US" altLang="zh-CN" sz="1800">
                <a:latin typeface="Cambria Math" panose="02040503050406030204" pitchFamily="18" charset="0"/>
                <a:ea typeface="Cambria Math" panose="02040503050406030204" pitchFamily="18" charset="0"/>
              </a:rPr>
              <a:t>The rings consists of 10 or hexagonal silicon sensors cut out of 300 μm thick silicon wafers. </a:t>
            </a:r>
          </a:p>
          <a:p>
            <a:pPr>
              <a:lnSpc>
                <a:spcPct val="100000"/>
              </a:lnSpc>
            </a:pPr>
            <a:r>
              <a:rPr lang="en-US" altLang="zh-CN" sz="1800">
                <a:latin typeface="Cambria Math" panose="02040503050406030204" pitchFamily="18" charset="0"/>
                <a:ea typeface="Cambria Math" panose="02040503050406030204" pitchFamily="18" charset="0"/>
              </a:rPr>
              <a:t>Each sensor is azimuthal segmented into 2 sectors, and each sector is segmented into strips at constant radii. </a:t>
            </a:r>
          </a:p>
          <a:p>
            <a:pPr>
              <a:lnSpc>
                <a:spcPct val="100000"/>
              </a:lnSpc>
            </a:pPr>
            <a:r>
              <a:rPr lang="en-US" altLang="zh-CN" sz="1800">
                <a:latin typeface="Cambria Math" panose="02040503050406030204" pitchFamily="18" charset="0"/>
                <a:ea typeface="Cambria Math" panose="02040503050406030204" pitchFamily="18" charset="0"/>
              </a:rPr>
              <a:t>The segmentation gives a total of 51,200 read-out channels (or strips).</a:t>
            </a:r>
            <a:endParaRPr kumimoji="0" lang="en-US" altLang="zh-CN" sz="1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0C65811-CAAA-66C8-33E6-62266ECCB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12F9EB-004D-46D1-9A79-A38AF7FF7836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A6CC8C34-E20C-54DA-D57D-A092DED1E859}"/>
              </a:ext>
            </a:extLst>
          </p:cNvPr>
          <p:cNvSpPr>
            <a:spLocks noGrp="1"/>
          </p:cNvSpPr>
          <p:nvPr/>
        </p:nvSpPr>
        <p:spPr>
          <a:xfrm>
            <a:off x="0" y="0"/>
            <a:ext cx="3376704" cy="701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000" b="1" i="1"/>
              <a:t>Experimental Setup</a:t>
            </a:r>
            <a:endParaRPr lang="zh-CN" altLang="en-US" sz="3000" b="1" i="1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B8C2B50-84F9-CA37-EC29-A3818B03F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221" y="1070943"/>
            <a:ext cx="4994508" cy="337015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86C6F-A3DC-2AA3-AD73-5C359B0CC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875" y="5007101"/>
            <a:ext cx="4502954" cy="12439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07DCA97-A123-1C10-4145-84B995E7F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297" y="4331257"/>
            <a:ext cx="3239829" cy="1826537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6CAE664A-4F86-62D4-7865-4BB7A275641F}"/>
              </a:ext>
            </a:extLst>
          </p:cNvPr>
          <p:cNvSpPr/>
          <p:nvPr/>
        </p:nvSpPr>
        <p:spPr>
          <a:xfrm>
            <a:off x="1825840" y="6251011"/>
            <a:ext cx="37149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>
                <a:solidFill>
                  <a:schemeClr val="tx1">
                    <a:lumMod val="50000"/>
                    <a:lumOff val="50000"/>
                  </a:schemeClr>
                </a:solidFill>
                <a:latin typeface="Lucida Grande" panose="020B0600040502020204" pitchFamily="34" charset="0"/>
              </a:rPr>
              <a:t>https://doi.org/10.48550/arXiv.0712.1117</a:t>
            </a:r>
          </a:p>
        </p:txBody>
      </p:sp>
    </p:spTree>
    <p:extLst>
      <p:ext uri="{BB962C8B-B14F-4D97-AF65-F5344CB8AC3E}">
        <p14:creationId xmlns:p14="http://schemas.microsoft.com/office/powerpoint/2010/main" val="2485797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11243</TotalTime>
  <Words>1290</Words>
  <Application>Microsoft Office PowerPoint</Application>
  <PresentationFormat>宽屏</PresentationFormat>
  <Paragraphs>112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7" baseType="lpstr">
      <vt:lpstr>Lucida Grande</vt:lpstr>
      <vt:lpstr>等线</vt:lpstr>
      <vt:lpstr>等线 Light</vt:lpstr>
      <vt:lpstr>Arial</vt:lpstr>
      <vt:lpstr>Cambria Math</vt:lpstr>
      <vt:lpstr>Wingdings</vt:lpstr>
      <vt:lpstr>Office 主题​​</vt:lpstr>
      <vt:lpstr>  News from Quark Matter 2025 Conference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2451428754@qq.com</dc:creator>
  <cp:lastModifiedBy>同洲 郭</cp:lastModifiedBy>
  <cp:revision>450</cp:revision>
  <dcterms:created xsi:type="dcterms:W3CDTF">2020-01-06T20:24:07Z</dcterms:created>
  <dcterms:modified xsi:type="dcterms:W3CDTF">2025-05-02T04:19:16Z</dcterms:modified>
</cp:coreProperties>
</file>