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87" r:id="rId4"/>
    <p:sldId id="286" r:id="rId5"/>
    <p:sldId id="266" r:id="rId6"/>
    <p:sldId id="268" r:id="rId7"/>
    <p:sldId id="288" r:id="rId8"/>
    <p:sldId id="289" r:id="rId9"/>
    <p:sldId id="291" r:id="rId10"/>
    <p:sldId id="299" r:id="rId11"/>
    <p:sldId id="293" r:id="rId12"/>
    <p:sldId id="294" r:id="rId13"/>
    <p:sldId id="295" r:id="rId14"/>
    <p:sldId id="296" r:id="rId15"/>
    <p:sldId id="297" r:id="rId16"/>
    <p:sldId id="298" r:id="rId17"/>
    <p:sldId id="302" r:id="rId18"/>
    <p:sldId id="301" r:id="rId19"/>
    <p:sldId id="300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3" y="2322872"/>
            <a:ext cx="10334625" cy="19474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Overview of the AGS capabilities for fixed target experiments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Center for Frontiers in Nuclear Science </a:t>
            </a:r>
          </a:p>
          <a:p>
            <a:r>
              <a:rPr lang="en-US" dirty="0"/>
              <a:t>New Horizons with Fixed-Target Proton-Nucleus Experiments at Intermediate Energies</a:t>
            </a:r>
          </a:p>
          <a:p>
            <a:r>
              <a:rPr lang="en-US" dirty="0"/>
              <a:t>Jul 10 – 11, 2025, Stony Brook University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4" y="4270332"/>
            <a:ext cx="10334625" cy="1259607"/>
          </a:xfrm>
        </p:spPr>
        <p:txBody>
          <a:bodyPr/>
          <a:lstStyle/>
          <a:p>
            <a:r>
              <a:rPr lang="en-US" dirty="0"/>
              <a:t>Vincent Schoefer</a:t>
            </a:r>
          </a:p>
          <a:p>
            <a:r>
              <a:rPr lang="en-US" dirty="0"/>
              <a:t>Brookhaven National Laboratory, Collider-Accelerator Dept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D3438-6534-68D7-B360-2B262514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AE1DF-8025-44C2-66D5-5EA225F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3A087-6FD9-5505-46BC-1CCD54942385}"/>
              </a:ext>
            </a:extLst>
          </p:cNvPr>
          <p:cNvSpPr txBox="1"/>
          <p:nvPr/>
        </p:nvSpPr>
        <p:spPr>
          <a:xfrm>
            <a:off x="6096000" y="857572"/>
            <a:ext cx="59253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1. Fast beams (single bunches)</a:t>
            </a:r>
          </a:p>
          <a:p>
            <a:pPr lvl="1"/>
            <a:r>
              <a:rPr lang="en-US" dirty="0"/>
              <a:t>To 912 (A,B,C, or D lines) via G10 kick into</a:t>
            </a:r>
          </a:p>
          <a:p>
            <a:pPr lvl="1"/>
            <a:r>
              <a:rPr lang="en-US" dirty="0"/>
              <a:t>F5 and F10 Septa (requires correct horizontal tune)</a:t>
            </a:r>
          </a:p>
          <a:p>
            <a:pPr lvl="1"/>
            <a:endParaRPr lang="en-US" dirty="0"/>
          </a:p>
          <a:p>
            <a:r>
              <a:rPr lang="en-US" dirty="0"/>
              <a:t>2. Slow extracted beams (1 – 2 seconds long)</a:t>
            </a:r>
          </a:p>
          <a:p>
            <a:r>
              <a:rPr lang="en-US" dirty="0"/>
              <a:t>           To 912 via F5 and F10 septa</a:t>
            </a:r>
          </a:p>
          <a:p>
            <a:endParaRPr lang="en-US" dirty="0"/>
          </a:p>
          <a:p>
            <a:r>
              <a:rPr lang="en-US" dirty="0"/>
              <a:t>3. Slow extracted modes</a:t>
            </a:r>
          </a:p>
          <a:p>
            <a:r>
              <a:rPr lang="en-US" dirty="0"/>
              <a:t>            Debunched beam slow extraction</a:t>
            </a:r>
          </a:p>
          <a:p>
            <a:endParaRPr lang="en-US" dirty="0"/>
          </a:p>
          <a:p>
            <a:r>
              <a:rPr lang="en-US" dirty="0"/>
              <a:t>            Micro-bunched beam slow extraction</a:t>
            </a:r>
          </a:p>
          <a:p>
            <a:endParaRPr lang="en-US" dirty="0"/>
          </a:p>
          <a:p>
            <a:r>
              <a:rPr lang="en-US" dirty="0"/>
              <a:t>We do not have the ability to extract full turn. This would require a new kicker magnet.</a:t>
            </a:r>
          </a:p>
          <a:p>
            <a:endParaRPr lang="en-US" dirty="0"/>
          </a:p>
          <a:p>
            <a:r>
              <a:rPr lang="en-US" dirty="0"/>
              <a:t>More details on this configuration in Kevin’s talk.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02738F-5BEC-5E13-BA45-B18758A8C06B}"/>
              </a:ext>
            </a:extLst>
          </p:cNvPr>
          <p:cNvGrpSpPr/>
          <p:nvPr/>
        </p:nvGrpSpPr>
        <p:grpSpPr>
          <a:xfrm>
            <a:off x="186872" y="2176773"/>
            <a:ext cx="6021613" cy="4084237"/>
            <a:chOff x="186872" y="1418491"/>
            <a:chExt cx="6021613" cy="40842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9C2B2E-F1C7-F734-DA6D-7CC160BFC3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6872" y="1418491"/>
              <a:ext cx="6021613" cy="4084237"/>
              <a:chOff x="2717801" y="2251249"/>
              <a:chExt cx="4844657" cy="328595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93C13F-B901-CC63-5BC9-D5393863EFCE}"/>
                  </a:ext>
                </a:extLst>
              </p:cNvPr>
              <p:cNvGrpSpPr/>
              <p:nvPr/>
            </p:nvGrpSpPr>
            <p:grpSpPr>
              <a:xfrm>
                <a:off x="2717801" y="2251249"/>
                <a:ext cx="4844657" cy="3285951"/>
                <a:chOff x="2717801" y="2251249"/>
                <a:chExt cx="4844657" cy="3285951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31C52DD-2E9F-0E41-A1D6-6D9CBD437B0A}"/>
                    </a:ext>
                  </a:extLst>
                </p:cNvPr>
                <p:cNvCxnSpPr/>
                <p:nvPr/>
              </p:nvCxnSpPr>
              <p:spPr>
                <a:xfrm flipH="1">
                  <a:off x="3349625" y="3133725"/>
                  <a:ext cx="142875" cy="533400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riangle 22">
                  <a:extLst>
                    <a:ext uri="{FF2B5EF4-FFF2-40B4-BE49-F238E27FC236}">
                      <a16:creationId xmlns:a16="http://schemas.microsoft.com/office/drawing/2014/main" id="{12B4251A-20DB-BDD0-EC90-D2A56F4C6530}"/>
                    </a:ext>
                  </a:extLst>
                </p:cNvPr>
                <p:cNvSpPr/>
                <p:nvPr/>
              </p:nvSpPr>
              <p:spPr>
                <a:xfrm rot="5400000">
                  <a:off x="6105023" y="3954940"/>
                  <a:ext cx="76200" cy="202247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AF84DA7-97D5-FE20-17CD-FE50117F6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40375" y="2260600"/>
                  <a:ext cx="514324" cy="1038225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3086D40-374C-FEFF-2879-DD949C96ED30}"/>
                    </a:ext>
                  </a:extLst>
                </p:cNvPr>
                <p:cNvSpPr/>
                <p:nvPr/>
              </p:nvSpPr>
              <p:spPr>
                <a:xfrm>
                  <a:off x="3298825" y="2574926"/>
                  <a:ext cx="2964472" cy="2962274"/>
                </a:xfrm>
                <a:prstGeom prst="ellipse">
                  <a:avLst/>
                </a:prstGeom>
                <a:noFill/>
                <a:ln w="317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847A990-3EDD-5816-6F49-CD7F9F64B6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57874" y="3200400"/>
                  <a:ext cx="889026" cy="159623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FF74382-3FAC-2E50-A255-B9F248CCE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78575" y="3305174"/>
                  <a:ext cx="37526" cy="9112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48D1873-3424-4C95-4929-95D818979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8100" y="3556000"/>
                  <a:ext cx="196850" cy="63499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12EA156-4988-B0FE-0AB3-7D3526A0F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46875" y="3009900"/>
                  <a:ext cx="210350" cy="54421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58C1C97-6032-1049-2809-DF58B2851462}"/>
                    </a:ext>
                  </a:extLst>
                </p:cNvPr>
                <p:cNvSpPr/>
                <p:nvPr/>
              </p:nvSpPr>
              <p:spPr>
                <a:xfrm rot="12185875">
                  <a:off x="5459107" y="5024214"/>
                  <a:ext cx="298621" cy="470434"/>
                </a:xfrm>
                <a:custGeom>
                  <a:avLst/>
                  <a:gdLst>
                    <a:gd name="connsiteX0" fmla="*/ 0 w 400534"/>
                    <a:gd name="connsiteY0" fmla="*/ 577850 h 577850"/>
                    <a:gd name="connsiteX1" fmla="*/ 336550 w 400534"/>
                    <a:gd name="connsiteY1" fmla="*/ 346075 h 577850"/>
                    <a:gd name="connsiteX2" fmla="*/ 400050 w 400534"/>
                    <a:gd name="connsiteY2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534" h="577850">
                      <a:moveTo>
                        <a:pt x="0" y="577850"/>
                      </a:moveTo>
                      <a:cubicBezTo>
                        <a:pt x="134937" y="510116"/>
                        <a:pt x="269875" y="442383"/>
                        <a:pt x="336550" y="346075"/>
                      </a:cubicBezTo>
                      <a:cubicBezTo>
                        <a:pt x="403225" y="249767"/>
                        <a:pt x="401637" y="124883"/>
                        <a:pt x="40005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513683A-6F07-0319-170A-71D81837FE3B}"/>
                    </a:ext>
                  </a:extLst>
                </p:cNvPr>
                <p:cNvSpPr/>
                <p:nvPr/>
              </p:nvSpPr>
              <p:spPr>
                <a:xfrm>
                  <a:off x="5838035" y="4633180"/>
                  <a:ext cx="298621" cy="470434"/>
                </a:xfrm>
                <a:custGeom>
                  <a:avLst/>
                  <a:gdLst>
                    <a:gd name="connsiteX0" fmla="*/ 0 w 400534"/>
                    <a:gd name="connsiteY0" fmla="*/ 577850 h 577850"/>
                    <a:gd name="connsiteX1" fmla="*/ 336550 w 400534"/>
                    <a:gd name="connsiteY1" fmla="*/ 346075 h 577850"/>
                    <a:gd name="connsiteX2" fmla="*/ 400050 w 400534"/>
                    <a:gd name="connsiteY2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534" h="577850">
                      <a:moveTo>
                        <a:pt x="0" y="577850"/>
                      </a:moveTo>
                      <a:cubicBezTo>
                        <a:pt x="134937" y="510116"/>
                        <a:pt x="269875" y="442383"/>
                        <a:pt x="336550" y="346075"/>
                      </a:cubicBezTo>
                      <a:cubicBezTo>
                        <a:pt x="403225" y="249767"/>
                        <a:pt x="401637" y="124883"/>
                        <a:pt x="40005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227AF5E3-C751-C551-B1DC-F4EAC643D7BF}"/>
                    </a:ext>
                  </a:extLst>
                </p:cNvPr>
                <p:cNvSpPr/>
                <p:nvPr/>
              </p:nvSpPr>
              <p:spPr>
                <a:xfrm rot="9693507">
                  <a:off x="6053915" y="4142084"/>
                  <a:ext cx="298621" cy="470434"/>
                </a:xfrm>
                <a:custGeom>
                  <a:avLst/>
                  <a:gdLst>
                    <a:gd name="connsiteX0" fmla="*/ 0 w 400534"/>
                    <a:gd name="connsiteY0" fmla="*/ 577850 h 577850"/>
                    <a:gd name="connsiteX1" fmla="*/ 336550 w 400534"/>
                    <a:gd name="connsiteY1" fmla="*/ 346075 h 577850"/>
                    <a:gd name="connsiteX2" fmla="*/ 400050 w 400534"/>
                    <a:gd name="connsiteY2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534" h="577850">
                      <a:moveTo>
                        <a:pt x="0" y="577850"/>
                      </a:moveTo>
                      <a:cubicBezTo>
                        <a:pt x="134937" y="510116"/>
                        <a:pt x="269875" y="442383"/>
                        <a:pt x="336550" y="346075"/>
                      </a:cubicBezTo>
                      <a:cubicBezTo>
                        <a:pt x="403225" y="249767"/>
                        <a:pt x="401637" y="124883"/>
                        <a:pt x="40005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0F2C411-6E01-364C-EBB6-A959AD3F78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3025775"/>
                  <a:ext cx="41275" cy="123825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8491478-67A9-C4DB-1AA7-108DAFB4653E}"/>
                    </a:ext>
                  </a:extLst>
                </p:cNvPr>
                <p:cNvSpPr/>
                <p:nvPr/>
              </p:nvSpPr>
              <p:spPr>
                <a:xfrm>
                  <a:off x="2717801" y="2670175"/>
                  <a:ext cx="733424" cy="7366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C88B66A-83AE-5088-385E-0441F1550FD5}"/>
                    </a:ext>
                  </a:extLst>
                </p:cNvPr>
                <p:cNvSpPr txBox="1"/>
                <p:nvPr/>
              </p:nvSpPr>
              <p:spPr>
                <a:xfrm>
                  <a:off x="2754922" y="2872115"/>
                  <a:ext cx="6607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Booster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9AA7419-6F39-FC45-2ED1-3F6C03BE6125}"/>
                    </a:ext>
                  </a:extLst>
                </p:cNvPr>
                <p:cNvSpPr txBox="1"/>
                <p:nvPr/>
              </p:nvSpPr>
              <p:spPr>
                <a:xfrm>
                  <a:off x="4476234" y="2780268"/>
                  <a:ext cx="609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AGS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A6B43B-019D-2752-F2C0-12A29A27E3CD}"/>
                    </a:ext>
                  </a:extLst>
                </p:cNvPr>
                <p:cNvSpPr txBox="1"/>
                <p:nvPr/>
              </p:nvSpPr>
              <p:spPr>
                <a:xfrm>
                  <a:off x="5435242" y="3308176"/>
                  <a:ext cx="6607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H10</a:t>
                  </a:r>
                </a:p>
                <a:p>
                  <a:r>
                    <a:rPr lang="en-US" sz="1050" dirty="0"/>
                    <a:t>Septum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316170D-B846-C7EC-EC93-465569F664A7}"/>
                    </a:ext>
                  </a:extLst>
                </p:cNvPr>
                <p:cNvSpPr txBox="1"/>
                <p:nvPr/>
              </p:nvSpPr>
              <p:spPr>
                <a:xfrm>
                  <a:off x="5225877" y="3846621"/>
                  <a:ext cx="8996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Single bunch</a:t>
                  </a:r>
                </a:p>
                <a:p>
                  <a:r>
                    <a:rPr lang="en-US" sz="1000" dirty="0"/>
                    <a:t>Kicker, G10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8396D0-4289-2567-75A9-C13B8DE2DF86}"/>
                    </a:ext>
                  </a:extLst>
                </p:cNvPr>
                <p:cNvSpPr txBox="1"/>
                <p:nvPr/>
              </p:nvSpPr>
              <p:spPr>
                <a:xfrm>
                  <a:off x="5467405" y="4245635"/>
                  <a:ext cx="6607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F10</a:t>
                  </a:r>
                </a:p>
                <a:p>
                  <a:r>
                    <a:rPr lang="en-US" sz="1050" dirty="0"/>
                    <a:t>Septum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E98BAC6-6A6D-441B-1D49-D5982AA10119}"/>
                    </a:ext>
                  </a:extLst>
                </p:cNvPr>
                <p:cNvSpPr txBox="1"/>
                <p:nvPr/>
              </p:nvSpPr>
              <p:spPr>
                <a:xfrm>
                  <a:off x="5276147" y="4640719"/>
                  <a:ext cx="6607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F5</a:t>
                  </a:r>
                </a:p>
                <a:p>
                  <a:r>
                    <a:rPr lang="en-US" sz="1050" dirty="0"/>
                    <a:t>Septum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AD7B07E-6CEA-9DE5-A4EF-0276943AFD71}"/>
                    </a:ext>
                  </a:extLst>
                </p:cNvPr>
                <p:cNvSpPr txBox="1"/>
                <p:nvPr/>
              </p:nvSpPr>
              <p:spPr>
                <a:xfrm>
                  <a:off x="6039557" y="4817690"/>
                  <a:ext cx="70243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F7 Bump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993903-14AB-9452-2085-DEC4892FA01A}"/>
                    </a:ext>
                  </a:extLst>
                </p:cNvPr>
                <p:cNvSpPr txBox="1"/>
                <p:nvPr/>
              </p:nvSpPr>
              <p:spPr>
                <a:xfrm>
                  <a:off x="5606526" y="2251249"/>
                  <a:ext cx="6896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U line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4D518AA-9272-4601-5D5D-10B0697436F3}"/>
                    </a:ext>
                  </a:extLst>
                </p:cNvPr>
                <p:cNvSpPr txBox="1"/>
                <p:nvPr/>
              </p:nvSpPr>
              <p:spPr>
                <a:xfrm>
                  <a:off x="6617969" y="3571998"/>
                  <a:ext cx="9444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/>
                    <a:t>Bldg</a:t>
                  </a:r>
                  <a:r>
                    <a:rPr lang="en-US" sz="1600" dirty="0"/>
                    <a:t> 912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DB6B25A-3594-ADA0-9CF8-7D4EE41EBCF4}"/>
                  </a:ext>
                </a:extLst>
              </p:cNvPr>
              <p:cNvGrpSpPr/>
              <p:nvPr/>
            </p:nvGrpSpPr>
            <p:grpSpPr>
              <a:xfrm>
                <a:off x="5734024" y="3352953"/>
                <a:ext cx="314151" cy="1541311"/>
                <a:chOff x="5734024" y="3352953"/>
                <a:chExt cx="314151" cy="1541311"/>
              </a:xfrm>
            </p:grpSpPr>
            <p:sp>
              <p:nvSpPr>
                <p:cNvPr id="19" name="Triangle 18">
                  <a:extLst>
                    <a:ext uri="{FF2B5EF4-FFF2-40B4-BE49-F238E27FC236}">
                      <a16:creationId xmlns:a16="http://schemas.microsoft.com/office/drawing/2014/main" id="{3F6463B7-EE19-7F06-D7C9-FA0E1477F9BF}"/>
                    </a:ext>
                  </a:extLst>
                </p:cNvPr>
                <p:cNvSpPr/>
                <p:nvPr/>
              </p:nvSpPr>
              <p:spPr>
                <a:xfrm rot="7757420">
                  <a:off x="5797048" y="4755040"/>
                  <a:ext cx="76200" cy="202247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riangle 19">
                  <a:extLst>
                    <a:ext uri="{FF2B5EF4-FFF2-40B4-BE49-F238E27FC236}">
                      <a16:creationId xmlns:a16="http://schemas.microsoft.com/office/drawing/2014/main" id="{E7856688-C273-9495-82F3-678570CC0674}"/>
                    </a:ext>
                  </a:extLst>
                </p:cNvPr>
                <p:cNvSpPr/>
                <p:nvPr/>
              </p:nvSpPr>
              <p:spPr>
                <a:xfrm rot="7527431">
                  <a:off x="5908952" y="4608986"/>
                  <a:ext cx="76200" cy="202247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riangle 20">
                  <a:extLst>
                    <a:ext uri="{FF2B5EF4-FFF2-40B4-BE49-F238E27FC236}">
                      <a16:creationId xmlns:a16="http://schemas.microsoft.com/office/drawing/2014/main" id="{D3C194A3-4E55-5527-152D-F512E5ED9163}"/>
                    </a:ext>
                  </a:extLst>
                </p:cNvPr>
                <p:cNvSpPr/>
                <p:nvPr/>
              </p:nvSpPr>
              <p:spPr>
                <a:xfrm rot="3642541">
                  <a:off x="5899439" y="3289929"/>
                  <a:ext cx="76200" cy="202247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B2CCBA-28C6-CACD-1A4B-7120DB3BCF21}"/>
                </a:ext>
              </a:extLst>
            </p:cNvPr>
            <p:cNvSpPr txBox="1"/>
            <p:nvPr/>
          </p:nvSpPr>
          <p:spPr>
            <a:xfrm>
              <a:off x="4614560" y="2486836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73E62E-A229-1546-2421-BD5672F612A1}"/>
                </a:ext>
              </a:extLst>
            </p:cNvPr>
            <p:cNvSpPr txBox="1"/>
            <p:nvPr/>
          </p:nvSpPr>
          <p:spPr>
            <a:xfrm>
              <a:off x="4839454" y="2784104"/>
              <a:ext cx="308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BABF4-C3A0-9E41-B24F-93DB6D62D557}"/>
                </a:ext>
              </a:extLst>
            </p:cNvPr>
            <p:cNvSpPr txBox="1"/>
            <p:nvPr/>
          </p:nvSpPr>
          <p:spPr>
            <a:xfrm>
              <a:off x="5302168" y="20928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A924C9-EED8-0E05-03C1-E62DC5235F15}"/>
                </a:ext>
              </a:extLst>
            </p:cNvPr>
            <p:cNvSpPr txBox="1"/>
            <p:nvPr/>
          </p:nvSpPr>
          <p:spPr>
            <a:xfrm>
              <a:off x="5387446" y="2459622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</a:p>
          </p:txBody>
        </p:sp>
      </p:grpSp>
      <p:pic>
        <p:nvPicPr>
          <p:cNvPr id="44" name="Picture 43" descr="A group of light bulbs&#10;&#10;AI-generated content may be incorrect.">
            <a:extLst>
              <a:ext uri="{FF2B5EF4-FFF2-40B4-BE49-F238E27FC236}">
                <a16:creationId xmlns:a16="http://schemas.microsoft.com/office/drawing/2014/main" id="{5E48C475-AF7C-39B2-748F-61515A44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19" y="3424614"/>
            <a:ext cx="1411609" cy="1882146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4930D07-051C-7AF9-C2C0-F228958C402F}"/>
              </a:ext>
            </a:extLst>
          </p:cNvPr>
          <p:cNvCxnSpPr/>
          <p:nvPr/>
        </p:nvCxnSpPr>
        <p:spPr>
          <a:xfrm>
            <a:off x="2937852" y="4429658"/>
            <a:ext cx="1679056" cy="345270"/>
          </a:xfrm>
          <a:prstGeom prst="straightConnector1">
            <a:avLst/>
          </a:prstGeom>
          <a:ln w="41275">
            <a:solidFill>
              <a:srgbClr val="C00000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A08237E-8741-4296-EFC2-212898D585F8}"/>
              </a:ext>
            </a:extLst>
          </p:cNvPr>
          <p:cNvSpPr txBox="1"/>
          <p:nvPr/>
        </p:nvSpPr>
        <p:spPr>
          <a:xfrm>
            <a:off x="1314735" y="5282195"/>
            <a:ext cx="209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Slow extracted high intensity protons split into 4 beams (2001)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67A6023-39AE-85D2-39C3-63F6B4569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3667970" y="883047"/>
            <a:ext cx="1680153" cy="913561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A75ED7-EF98-C133-3FA6-CEE45F5874C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702768" y="1717158"/>
            <a:ext cx="290735" cy="1825228"/>
          </a:xfrm>
          <a:prstGeom prst="straightConnector1">
            <a:avLst/>
          </a:prstGeom>
          <a:ln w="41275">
            <a:solidFill>
              <a:srgbClr val="C00000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8ED25BC-1FBC-2C52-601C-65B0CD86A7D4}"/>
              </a:ext>
            </a:extLst>
          </p:cNvPr>
          <p:cNvSpPr txBox="1"/>
          <p:nvPr/>
        </p:nvSpPr>
        <p:spPr>
          <a:xfrm>
            <a:off x="1884634" y="1020086"/>
            <a:ext cx="181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Slow extracted high intensity protons 2 second spill (2001)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34F41C5-2530-D5AE-4E70-DAD3A64B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1"/>
            <a:ext cx="11570343" cy="810228"/>
          </a:xfrm>
        </p:spPr>
        <p:txBody>
          <a:bodyPr>
            <a:normAutofit/>
          </a:bodyPr>
          <a:lstStyle/>
          <a:p>
            <a:r>
              <a:rPr lang="en-US" sz="3600" dirty="0"/>
              <a:t>Extraction to </a:t>
            </a:r>
            <a:r>
              <a:rPr lang="en-US" sz="3600" dirty="0" err="1"/>
              <a:t>Bldg</a:t>
            </a:r>
            <a:r>
              <a:rPr lang="en-US" sz="3600" dirty="0"/>
              <a:t> 912 experimental floor</a:t>
            </a:r>
          </a:p>
        </p:txBody>
      </p:sp>
    </p:spTree>
    <p:extLst>
      <p:ext uri="{BB962C8B-B14F-4D97-AF65-F5344CB8AC3E}">
        <p14:creationId xmlns:p14="http://schemas.microsoft.com/office/powerpoint/2010/main" val="100775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D4015-EC08-5B98-EC05-947D1EA3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54A49-DB38-7B78-D868-2E315A3C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BBC3D4-6FC2-53B2-B5FC-DEA9DD962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7"/>
          <a:stretch>
            <a:fillRect/>
          </a:stretch>
        </p:blipFill>
        <p:spPr bwMode="auto">
          <a:xfrm>
            <a:off x="1171676" y="1963911"/>
            <a:ext cx="10091408" cy="42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4D8F6E-8850-5575-A478-EEA11B56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1"/>
            <a:ext cx="11570343" cy="58441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Target location possibility: </a:t>
            </a:r>
            <a:r>
              <a:rPr lang="en-US" sz="3600" dirty="0" err="1"/>
              <a:t>AtR</a:t>
            </a:r>
            <a:r>
              <a:rPr lang="en-US" sz="3600" dirty="0"/>
              <a:t> geography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EB00A-5A4C-02D8-BAD1-8B099A9B5836}"/>
              </a:ext>
            </a:extLst>
          </p:cNvPr>
          <p:cNvSpPr txBox="1"/>
          <p:nvPr/>
        </p:nvSpPr>
        <p:spPr>
          <a:xfrm rot="18568962">
            <a:off x="428685" y="2106316"/>
            <a:ext cx="161935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AGS 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CF913-7D8A-AD63-74BF-3BA02366D414}"/>
              </a:ext>
            </a:extLst>
          </p:cNvPr>
          <p:cNvSpPr txBox="1"/>
          <p:nvPr/>
        </p:nvSpPr>
        <p:spPr>
          <a:xfrm rot="17100000">
            <a:off x="3936659" y="2152482"/>
            <a:ext cx="86004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g-2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BA26E77-2EB8-E3A7-4CF4-3340C865F0A0}"/>
              </a:ext>
            </a:extLst>
          </p:cNvPr>
          <p:cNvSpPr/>
          <p:nvPr/>
        </p:nvSpPr>
        <p:spPr>
          <a:xfrm rot="17194756">
            <a:off x="4348025" y="1615315"/>
            <a:ext cx="404602" cy="1007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341EB-60A8-0EA0-3AB4-6EB518D6604D}"/>
              </a:ext>
            </a:extLst>
          </p:cNvPr>
          <p:cNvSpPr/>
          <p:nvPr/>
        </p:nvSpPr>
        <p:spPr>
          <a:xfrm>
            <a:off x="8172955" y="3940821"/>
            <a:ext cx="2112021" cy="4046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location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5F17A0-1BD0-6D7E-8508-455BB94FF765}"/>
              </a:ext>
            </a:extLst>
          </p:cNvPr>
          <p:cNvGrpSpPr/>
          <p:nvPr/>
        </p:nvGrpSpPr>
        <p:grpSpPr>
          <a:xfrm rot="5400000">
            <a:off x="10754226" y="4749573"/>
            <a:ext cx="418707" cy="1412763"/>
            <a:chOff x="4213036" y="1494431"/>
            <a:chExt cx="418707" cy="14127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ACC152-B979-6F9E-1EDB-C38534268A97}"/>
                </a:ext>
              </a:extLst>
            </p:cNvPr>
            <p:cNvSpPr txBox="1"/>
            <p:nvPr/>
          </p:nvSpPr>
          <p:spPr>
            <a:xfrm rot="17100000">
              <a:off x="3858676" y="2183502"/>
              <a:ext cx="1078052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To RHIC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8DBE434-4D48-F837-4DD6-2BE89664AE48}"/>
                </a:ext>
              </a:extLst>
            </p:cNvPr>
            <p:cNvSpPr/>
            <p:nvPr/>
          </p:nvSpPr>
          <p:spPr>
            <a:xfrm rot="17194756">
              <a:off x="4379045" y="1646335"/>
              <a:ext cx="404602" cy="1007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4E95D13-29EA-3CA3-D8A8-4E30B7A6D5CA}"/>
              </a:ext>
            </a:extLst>
          </p:cNvPr>
          <p:cNvSpPr/>
          <p:nvPr/>
        </p:nvSpPr>
        <p:spPr>
          <a:xfrm>
            <a:off x="7769252" y="5749151"/>
            <a:ext cx="1617509" cy="4046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Acess</a:t>
            </a:r>
            <a:r>
              <a:rPr lang="en-US" dirty="0"/>
              <a:t> gate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42AD35C-B3ED-F64C-3BBB-C41B194B00B5}"/>
              </a:ext>
            </a:extLst>
          </p:cNvPr>
          <p:cNvSpPr/>
          <p:nvPr/>
        </p:nvSpPr>
        <p:spPr>
          <a:xfrm rot="19566139">
            <a:off x="8727261" y="5624924"/>
            <a:ext cx="404602" cy="1007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1129B0-0A41-9F47-7CDA-E8C7F3C98B72}"/>
              </a:ext>
            </a:extLst>
          </p:cNvPr>
          <p:cNvGrpSpPr/>
          <p:nvPr/>
        </p:nvGrpSpPr>
        <p:grpSpPr>
          <a:xfrm rot="4491928">
            <a:off x="11073691" y="3516217"/>
            <a:ext cx="428171" cy="1499685"/>
            <a:chOff x="4756995" y="1463206"/>
            <a:chExt cx="428171" cy="14996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F5F111-770D-FDA7-A08E-15A616A12E30}"/>
                </a:ext>
              </a:extLst>
            </p:cNvPr>
            <p:cNvSpPr txBox="1"/>
            <p:nvPr/>
          </p:nvSpPr>
          <p:spPr>
            <a:xfrm rot="17100000">
              <a:off x="4383399" y="2219963"/>
              <a:ext cx="1116524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To Z line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556F3CDD-3FCD-DDDB-F25D-29B050CD8FD2}"/>
                </a:ext>
              </a:extLst>
            </p:cNvPr>
            <p:cNvSpPr/>
            <p:nvPr/>
          </p:nvSpPr>
          <p:spPr>
            <a:xfrm rot="17194756">
              <a:off x="4932468" y="1615110"/>
              <a:ext cx="404602" cy="1007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2B7450-4B62-13D1-E4BF-0511C49A244B}"/>
              </a:ext>
            </a:extLst>
          </p:cNvPr>
          <p:cNvSpPr txBox="1"/>
          <p:nvPr/>
        </p:nvSpPr>
        <p:spPr>
          <a:xfrm>
            <a:off x="685800" y="584418"/>
            <a:ext cx="7462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Downstream of </a:t>
            </a:r>
            <a:r>
              <a:rPr lang="en-US" dirty="0" err="1"/>
              <a:t>AtR</a:t>
            </a:r>
            <a:r>
              <a:rPr lang="en-US" dirty="0"/>
              <a:t> bend “WD1”: ~40 m of space to Z-line security gate</a:t>
            </a:r>
          </a:p>
          <a:p>
            <a:r>
              <a:rPr lang="en-US" dirty="0" err="1"/>
              <a:t>AtR</a:t>
            </a:r>
            <a:r>
              <a:rPr lang="en-US" dirty="0"/>
              <a:t> vacuum pipe section could be removed for installation</a:t>
            </a:r>
          </a:p>
          <a:p>
            <a:r>
              <a:rPr lang="en-US" dirty="0"/>
              <a:t>Farther down Z-line: target area and blockhouse (semi-mothballed)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720F4-9346-65EA-D9D3-D6508B5E73FD}"/>
              </a:ext>
            </a:extLst>
          </p:cNvPr>
          <p:cNvSpPr/>
          <p:nvPr/>
        </p:nvSpPr>
        <p:spPr>
          <a:xfrm rot="16200000">
            <a:off x="9334766" y="4375281"/>
            <a:ext cx="300863" cy="71922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7D9E5D-E66A-64F6-A006-F371AF50D6AA}"/>
              </a:ext>
            </a:extLst>
          </p:cNvPr>
          <p:cNvCxnSpPr/>
          <p:nvPr/>
        </p:nvCxnSpPr>
        <p:spPr>
          <a:xfrm>
            <a:off x="7245819" y="4473656"/>
            <a:ext cx="3042745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CB9D6A-09B7-FFF8-F14F-7916691072F6}"/>
              </a:ext>
            </a:extLst>
          </p:cNvPr>
          <p:cNvSpPr txBox="1"/>
          <p:nvPr/>
        </p:nvSpPr>
        <p:spPr>
          <a:xfrm>
            <a:off x="7596750" y="4346199"/>
            <a:ext cx="526106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40 m</a:t>
            </a:r>
          </a:p>
        </p:txBody>
      </p:sp>
    </p:spTree>
    <p:extLst>
      <p:ext uri="{BB962C8B-B14F-4D97-AF65-F5344CB8AC3E}">
        <p14:creationId xmlns:p14="http://schemas.microsoft.com/office/powerpoint/2010/main" val="9675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CBCAB-3B60-18D4-C9AD-B4D371A34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1FC19-3FA8-2B8C-240D-8480D47D718F}"/>
              </a:ext>
            </a:extLst>
          </p:cNvPr>
          <p:cNvSpPr txBox="1">
            <a:spLocks/>
          </p:cNvSpPr>
          <p:nvPr/>
        </p:nvSpPr>
        <p:spPr>
          <a:xfrm>
            <a:off x="251100" y="118243"/>
            <a:ext cx="11570343" cy="584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Target location possibility: </a:t>
            </a:r>
            <a:r>
              <a:rPr lang="en-US" sz="3600" dirty="0" err="1"/>
              <a:t>AtR</a:t>
            </a:r>
            <a:r>
              <a:rPr lang="en-US" sz="3600" dirty="0"/>
              <a:t> time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F75A7-F906-4EBD-DAB9-55B8F81E9D25}"/>
              </a:ext>
            </a:extLst>
          </p:cNvPr>
          <p:cNvSpPr txBox="1"/>
          <p:nvPr/>
        </p:nvSpPr>
        <p:spPr>
          <a:xfrm>
            <a:off x="504497" y="105629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AtR</a:t>
            </a:r>
            <a:r>
              <a:rPr lang="en-US" dirty="0"/>
              <a:t> location: only considering FAST extracted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short, individual pulses extracted instantly, similar to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(up to) 12 bunches circulating at AGS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Gaussian current profile 20-100 ns at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Extracted one at a time with a minimum spacing of 33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i.e. experiment would see one gaussian pulse every 33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 bunches per cycle and per bunch intensity constrained by operating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ions in particular, more bunches per cycle requires lower intensity per bunch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47AF52-12C4-039E-47D8-B4400B81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910" y="545449"/>
            <a:ext cx="4847896" cy="33935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623744-90E2-0CFE-3CA0-0C292A37EA49}"/>
              </a:ext>
            </a:extLst>
          </p:cNvPr>
          <p:cNvCxnSpPr>
            <a:cxnSpLocks/>
          </p:cNvCxnSpPr>
          <p:nvPr/>
        </p:nvCxnSpPr>
        <p:spPr>
          <a:xfrm>
            <a:off x="7829143" y="2936518"/>
            <a:ext cx="3269781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E328CE-3BAB-40A3-596F-0B23FAEC5012}"/>
              </a:ext>
            </a:extLst>
          </p:cNvPr>
          <p:cNvSpPr txBox="1"/>
          <p:nvPr/>
        </p:nvSpPr>
        <p:spPr>
          <a:xfrm>
            <a:off x="8180074" y="2809061"/>
            <a:ext cx="1336776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 AGS revolution</a:t>
            </a:r>
          </a:p>
        </p:txBody>
      </p:sp>
    </p:spTree>
    <p:extLst>
      <p:ext uri="{BB962C8B-B14F-4D97-AF65-F5344CB8AC3E}">
        <p14:creationId xmlns:p14="http://schemas.microsoft.com/office/powerpoint/2010/main" val="390510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9A3F-74AC-8D93-9465-63884E45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BEA44-F63F-E0DF-E171-138B1C320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5619A-4CEC-6957-3A79-3C98C5AD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-23649"/>
            <a:ext cx="11049000" cy="833377"/>
          </a:xfrm>
        </p:spPr>
        <p:txBody>
          <a:bodyPr/>
          <a:lstStyle/>
          <a:p>
            <a:r>
              <a:rPr lang="en-US" dirty="0"/>
              <a:t>Beam energy limits of 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138A6-CF85-D0FA-4F0B-38C130C41499}"/>
              </a:ext>
            </a:extLst>
          </p:cNvPr>
          <p:cNvSpPr txBox="1"/>
          <p:nvPr/>
        </p:nvSpPr>
        <p:spPr>
          <a:xfrm>
            <a:off x="407808" y="809728"/>
            <a:ext cx="76693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extracted energy limited by magnet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main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AtR</a:t>
            </a:r>
            <a:r>
              <a:rPr lang="en-US" dirty="0"/>
              <a:t>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Pulsed power kickers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and </a:t>
            </a:r>
            <a:r>
              <a:rPr lang="en-US" dirty="0" err="1"/>
              <a:t>AtR</a:t>
            </a:r>
            <a:r>
              <a:rPr lang="en-US" dirty="0"/>
              <a:t> magnets rated up to rigidity of 100 T-m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not run above 80 T-m in ~20 years (23 GeV protons)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Likely practically limited by the pulsed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Lower end is limited by the beam size (gamma dependent) and limited extraction channel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Lowest used in operation 3.85 GeV/N Au (gamma ~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Attempted 2.5 GeV/N Au, very lossy, difficult for extended high intensity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Small gap around gamma ~8.5 to avoid extracting to close to transition energy (unstable extractions)</a:t>
            </a:r>
          </a:p>
          <a:p>
            <a:endParaRPr lang="en-US" dirty="0"/>
          </a:p>
          <a:p>
            <a:r>
              <a:rPr lang="en-US" dirty="0"/>
              <a:t>*Special considerations for polarized beams (see later slides)</a:t>
            </a:r>
          </a:p>
        </p:txBody>
      </p:sp>
      <p:pic>
        <p:nvPicPr>
          <p:cNvPr id="7" name="Picture 6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37957A0B-8138-9088-5FB4-10FF9B00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751" y="1282481"/>
            <a:ext cx="3429000" cy="344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2B14E-14D8-6119-436D-4AF00685F4D2}"/>
              </a:ext>
            </a:extLst>
          </p:cNvPr>
          <p:cNvSpPr txBox="1"/>
          <p:nvPr/>
        </p:nvSpPr>
        <p:spPr>
          <a:xfrm>
            <a:off x="8024648" y="938049"/>
            <a:ext cx="27366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Beam Energy Scan Lumi</a:t>
            </a:r>
          </a:p>
        </p:txBody>
      </p:sp>
    </p:spTree>
    <p:extLst>
      <p:ext uri="{BB962C8B-B14F-4D97-AF65-F5344CB8AC3E}">
        <p14:creationId xmlns:p14="http://schemas.microsoft.com/office/powerpoint/2010/main" val="309083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C4FA-E83A-CFB1-E6A0-A1DF7207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AC3E2-8BD8-C6E6-D5D1-5AB1BA36B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6B323-ED1A-4F1F-65B8-0C054D7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-23649"/>
            <a:ext cx="11049000" cy="833377"/>
          </a:xfrm>
        </p:spPr>
        <p:txBody>
          <a:bodyPr/>
          <a:lstStyle/>
          <a:p>
            <a:r>
              <a:rPr lang="en-US" dirty="0"/>
              <a:t>Intensity range of AGS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1CA516-E835-8B4E-1078-C0E4C4DC3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29901"/>
              </p:ext>
            </p:extLst>
          </p:nvPr>
        </p:nvGraphicFramePr>
        <p:xfrm>
          <a:off x="6528816" y="1305560"/>
          <a:ext cx="540335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2">
                  <a:extLst>
                    <a:ext uri="{9D8B030D-6E8A-4147-A177-3AD203B41FA5}">
                      <a16:colId xmlns:a16="http://schemas.microsoft.com/office/drawing/2014/main" val="297583322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758481883"/>
                    </a:ext>
                  </a:extLst>
                </a:gridCol>
                <a:gridCol w="1718323">
                  <a:extLst>
                    <a:ext uri="{9D8B030D-6E8A-4147-A177-3AD203B41FA5}">
                      <a16:colId xmlns:a16="http://schemas.microsoft.com/office/drawing/2014/main" val="105731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“Routine” highest intensity/bunch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Bunches/AGS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9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Pol.Protons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3x10</a:t>
                      </a:r>
                      <a:r>
                        <a:rPr lang="en-US" baseline="30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4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3x10</a:t>
                      </a:r>
                      <a:r>
                        <a:rPr lang="en-US" baseline="3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0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4x10</a:t>
                      </a:r>
                      <a:r>
                        <a:rPr lang="en-US" baseline="30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1x10</a:t>
                      </a:r>
                      <a:r>
                        <a:rPr lang="en-US" baseline="30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7514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95F140-6470-2258-90D1-79DAF688BC2B}"/>
              </a:ext>
            </a:extLst>
          </p:cNvPr>
          <p:cNvSpPr txBox="1"/>
          <p:nvPr/>
        </p:nvSpPr>
        <p:spPr>
          <a:xfrm>
            <a:off x="7622628" y="3594538"/>
            <a:ext cx="436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bunch intensities achievable with ‘normal’ efforts (i.e. for a RHIC run)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DDE9F-F9D4-4492-2B89-E0F375439D17}"/>
              </a:ext>
            </a:extLst>
          </p:cNvPr>
          <p:cNvSpPr txBox="1"/>
          <p:nvPr/>
        </p:nvSpPr>
        <p:spPr>
          <a:xfrm>
            <a:off x="539496" y="1160792"/>
            <a:ext cx="555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AGS intensity in recent years driven entirely by RHIC needs: higher per bunch intensity, polarization,  not a lot of concern for high bunch number per cycle</a:t>
            </a:r>
          </a:p>
          <a:p>
            <a:endParaRPr lang="en-US" dirty="0"/>
          </a:p>
          <a:p>
            <a:r>
              <a:rPr lang="en-US" dirty="0"/>
              <a:t>(unpolarized) Proton intensity and number of bunches per cycle not pushed since g-2 (~2002)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bunches/cycle, 6x10</a:t>
            </a:r>
            <a:r>
              <a:rPr lang="en-US" baseline="30000" dirty="0"/>
              <a:t>12</a:t>
            </a:r>
            <a:r>
              <a:rPr lang="en-US" dirty="0"/>
              <a:t>/bunch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would require (re)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Intensity of new species in AGS generally needs to be studied: main limitations are initial source production intensity and stripping foil efficiency</a:t>
            </a:r>
          </a:p>
          <a:p>
            <a:r>
              <a:rPr lang="en-US" dirty="0"/>
              <a:t>(many of the species on the NSRL Booster list have not been stripped/injected into AGS)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9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CED87-9483-321F-580B-18AD1C5DB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005BC-7372-0DAE-8591-220D1E1E2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DCF9-A33A-15B1-5E48-676EF396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-23649"/>
            <a:ext cx="11049000" cy="833377"/>
          </a:xfrm>
        </p:spPr>
        <p:txBody>
          <a:bodyPr/>
          <a:lstStyle/>
          <a:p>
            <a:r>
              <a:rPr lang="en-US" dirty="0"/>
              <a:t>What about the low end of intensity?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02E7-55DA-9CA1-F4E4-F799FF350295}"/>
              </a:ext>
            </a:extLst>
          </p:cNvPr>
          <p:cNvSpPr txBox="1"/>
          <p:nvPr/>
        </p:nvSpPr>
        <p:spPr>
          <a:xfrm>
            <a:off x="563336" y="1094014"/>
            <a:ext cx="65242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Extreme low intensities generally limited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Operational difficulties in maintaining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be coped with by tuning with more beam and then turning it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Injector RF relies on feedback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 not have enough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NSRL routinely runs with ‘invisibly’ low intensity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Open loop RF reliable enough for their purposes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Has not been done in AGS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Could run with a high intensity unextracted ‘pilot’ and low intensity production bunches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intensity bunches could be generated from high intensity bunches by partial merging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679BCC9D-AC6C-7A9D-5A04-D439510AD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843" y="1032046"/>
            <a:ext cx="3936741" cy="2380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5CBC97-A899-B7DF-C856-40859BBDB14D}"/>
              </a:ext>
            </a:extLst>
          </p:cNvPr>
          <p:cNvSpPr txBox="1"/>
          <p:nvPr/>
        </p:nvSpPr>
        <p:spPr>
          <a:xfrm>
            <a:off x="7456957" y="840268"/>
            <a:ext cx="2223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Bunch Merges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69448-900C-7E43-77B0-610BDC2CF78D}"/>
              </a:ext>
            </a:extLst>
          </p:cNvPr>
          <p:cNvSpPr txBox="1"/>
          <p:nvPr/>
        </p:nvSpPr>
        <p:spPr>
          <a:xfrm>
            <a:off x="7597844" y="3412671"/>
            <a:ext cx="40776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Merge: RF gymnastic normally used to combine many smaller Booster bunches into high intensity bunches for RHIC</a:t>
            </a:r>
          </a:p>
          <a:p>
            <a:endParaRPr lang="en-US" sz="1600" dirty="0"/>
          </a:p>
          <a:p>
            <a:r>
              <a:rPr lang="en-US" sz="1600" dirty="0"/>
              <a:t>A partial merge generates almost arbitrarily small ‘baby’ bunches (normally a problem), here maybe useful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924A6-5D53-ECB2-3615-900924D73733}"/>
              </a:ext>
            </a:extLst>
          </p:cNvPr>
          <p:cNvSpPr txBox="1"/>
          <p:nvPr/>
        </p:nvSpPr>
        <p:spPr>
          <a:xfrm rot="16200000">
            <a:off x="6998217" y="281667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E44A9D-65E9-2EF6-F0C5-FA241E72A2D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342735" y="1445079"/>
            <a:ext cx="0" cy="121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761A638-19DA-2425-6FB1-70DEB4AEB0CC}"/>
              </a:ext>
            </a:extLst>
          </p:cNvPr>
          <p:cNvSpPr/>
          <p:nvPr/>
        </p:nvSpPr>
        <p:spPr>
          <a:xfrm>
            <a:off x="10787063" y="1635919"/>
            <a:ext cx="328612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72858-22B8-C86F-FB7E-59F29AA59263}"/>
              </a:ext>
            </a:extLst>
          </p:cNvPr>
          <p:cNvSpPr txBox="1"/>
          <p:nvPr/>
        </p:nvSpPr>
        <p:spPr>
          <a:xfrm>
            <a:off x="10672967" y="141011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Baby bunch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2D8DE-674A-4CB8-A68C-1C8474EE5358}"/>
              </a:ext>
            </a:extLst>
          </p:cNvPr>
          <p:cNvSpPr txBox="1"/>
          <p:nvPr/>
        </p:nvSpPr>
        <p:spPr>
          <a:xfrm>
            <a:off x="9900313" y="1152103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RHIC bunch</a:t>
            </a:r>
          </a:p>
        </p:txBody>
      </p:sp>
    </p:spTree>
    <p:extLst>
      <p:ext uri="{BB962C8B-B14F-4D97-AF65-F5344CB8AC3E}">
        <p14:creationId xmlns:p14="http://schemas.microsoft.com/office/powerpoint/2010/main" val="217221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A127E-DC99-4D87-656E-D9AFAEC4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61717" y="334536"/>
            <a:ext cx="5330283" cy="373119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41EBD2-9103-8476-28DB-9A478FC24BEB}"/>
              </a:ext>
            </a:extLst>
          </p:cNvPr>
          <p:cNvCxnSpPr>
            <a:cxnSpLocks/>
          </p:cNvCxnSpPr>
          <p:nvPr/>
        </p:nvCxnSpPr>
        <p:spPr>
          <a:xfrm flipV="1">
            <a:off x="9415347" y="1652519"/>
            <a:ext cx="769435" cy="82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F2C628-BF31-9424-9078-C20C08A37DB7}"/>
              </a:ext>
            </a:extLst>
          </p:cNvPr>
          <p:cNvSpPr txBox="1"/>
          <p:nvPr/>
        </p:nvSpPr>
        <p:spPr>
          <a:xfrm>
            <a:off x="7994219" y="2475209"/>
            <a:ext cx="3591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Dashed line is previously established good operation</a:t>
            </a:r>
          </a:p>
          <a:p>
            <a:r>
              <a:rPr lang="en-US" sz="1200" dirty="0"/>
              <a:t>Deviation gives idea of reproducibility of ‘best state’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3D4B5-8A1C-1BDD-CF14-518CA9CF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3" y="0"/>
            <a:ext cx="11049000" cy="669073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Polarization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58030-D764-83F1-F6B5-A2B1C3085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168AF-93AF-9636-A41E-A14C54BDD485}"/>
              </a:ext>
            </a:extLst>
          </p:cNvPr>
          <p:cNvSpPr txBox="1"/>
          <p:nvPr/>
        </p:nvSpPr>
        <p:spPr>
          <a:xfrm>
            <a:off x="263912" y="685209"/>
            <a:ext cx="5832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 polarization at AGS </a:t>
            </a:r>
            <a:r>
              <a:rPr lang="en-US" dirty="0" err="1"/>
              <a:t>extracton</a:t>
            </a:r>
            <a:r>
              <a:rPr lang="en-US" dirty="0"/>
              <a:t> is 65-70% at about 2.5x10</a:t>
            </a:r>
            <a:r>
              <a:rPr lang="en-US" baseline="30000" dirty="0"/>
              <a:t>11</a:t>
            </a:r>
            <a:r>
              <a:rPr lang="en-US" dirty="0"/>
              <a:t> for a well-optimized injector chain</a:t>
            </a:r>
          </a:p>
          <a:p>
            <a:endParaRPr lang="en-US" dirty="0"/>
          </a:p>
          <a:p>
            <a:r>
              <a:rPr lang="en-US" dirty="0"/>
              <a:t>Intensity dependence: 4-5% point drop per 1x10</a:t>
            </a:r>
            <a:r>
              <a:rPr lang="en-US" baseline="30000" dirty="0"/>
              <a:t>11</a:t>
            </a:r>
            <a:r>
              <a:rPr lang="en-US" dirty="0"/>
              <a:t> increase in intensity</a:t>
            </a:r>
          </a:p>
          <a:p>
            <a:endParaRPr lang="en-US" dirty="0"/>
          </a:p>
          <a:p>
            <a:r>
              <a:rPr lang="en-US" dirty="0"/>
              <a:t>Currently limited to 1 full intensity bunch per cycle  Early development of 2 full intensity bunches/cycle in Run 24.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 direction and resonance structure in AGS are </a:t>
            </a:r>
            <a:r>
              <a:rPr lang="en-US" i="1" dirty="0"/>
              <a:t>energy dependent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Limits extraction energy to discrete values: generally </a:t>
            </a:r>
            <a:r>
              <a:rPr lang="en-US" dirty="0" err="1"/>
              <a:t>Gɣ</a:t>
            </a:r>
            <a:r>
              <a:rPr lang="en-US" dirty="0"/>
              <a:t>= N + ½, integer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spin orientations would require exploratory development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2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B31E-3569-ABAC-FB89-076AD560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74404"/>
            <a:ext cx="11049000" cy="671938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5ECA0-88B1-08E5-09D2-22BA7B8B1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F074B-7C4B-0C83-C793-AF7A18B907B0}"/>
              </a:ext>
            </a:extLst>
          </p:cNvPr>
          <p:cNvSpPr txBox="1"/>
          <p:nvPr/>
        </p:nvSpPr>
        <p:spPr>
          <a:xfrm>
            <a:off x="535258" y="746342"/>
            <a:ext cx="10329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operations to end some time between Dec 2025 and Apr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RHIC </a:t>
            </a:r>
            <a:r>
              <a:rPr lang="en-US" dirty="0" err="1"/>
              <a:t>equipement</a:t>
            </a:r>
            <a:r>
              <a:rPr lang="en-US" dirty="0"/>
              <a:t> removal to commence immediately to being ~10 year construction effort for the Electron-Ion Collider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BLIP, NSRL operation to continue in the intervening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only sources and Booster in stretches of several weeks to a few months throughout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to be operated for (on average) two months a year for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Exact distribution of time not at all settled, funding contingent (longer, less frequent blocks better?)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Development time planned mostly for polarized species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Principally: development of polarized 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He</a:t>
            </a:r>
            <a:r>
              <a:rPr lang="en-US" dirty="0"/>
              <a:t>.  Dominates the time, requires new equipment in Booster and challenging AGS setup.  Only the second polarized species in AGS.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Commissioning new systems: Polarization resonance correction schemes, TBT BPMs, upgraded tune meter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AGS efforts, like test beam, not currently allotted (that’s why we’re here…)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B387-965C-AC36-12B2-31D91652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6346"/>
            <a:ext cx="11049000" cy="72769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9B8AC-3EDF-979B-89D1-9F40341C0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1CBC7-A671-0239-E81D-FBDA6AFC9B16}"/>
              </a:ext>
            </a:extLst>
          </p:cNvPr>
          <p:cNvSpPr txBox="1"/>
          <p:nvPr/>
        </p:nvSpPr>
        <p:spPr>
          <a:xfrm>
            <a:off x="1137425" y="981307"/>
            <a:ext cx="104830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BNL injector complex has delivered a wide range of species and beam parameters energies to its physics programs at BLIP, NSRL and RHIC</a:t>
            </a:r>
          </a:p>
          <a:p>
            <a:endParaRPr lang="en-US" sz="2500" dirty="0"/>
          </a:p>
          <a:p>
            <a:r>
              <a:rPr lang="en-US" sz="2500" dirty="0"/>
              <a:t>A Test Beam Facility in the </a:t>
            </a:r>
            <a:r>
              <a:rPr lang="en-US" sz="2500" dirty="0" err="1"/>
              <a:t>AtR</a:t>
            </a:r>
            <a:r>
              <a:rPr lang="en-US" sz="2500" dirty="0"/>
              <a:t> and/or the Experimental Floor would make use of </a:t>
            </a:r>
            <a:r>
              <a:rPr lang="en-US" sz="2500"/>
              <a:t>current capabilities, </a:t>
            </a:r>
            <a:r>
              <a:rPr lang="en-US" sz="2500" dirty="0"/>
              <a:t>restore some long-unused ones and maybe give us some ideas for new ones</a:t>
            </a:r>
            <a:br>
              <a:rPr lang="en-US" sz="2500" dirty="0"/>
            </a:br>
            <a:endParaRPr lang="en-US" sz="2500" dirty="0"/>
          </a:p>
          <a:p>
            <a:r>
              <a:rPr lang="en-US" sz="2500" dirty="0"/>
              <a:t>Thanks for your attention!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7947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B79-D33A-CE27-9CC4-1B68B8E2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28E16-274A-B650-5DBA-C1D9815FF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497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29" y="176280"/>
            <a:ext cx="11049000" cy="76029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BE594-80BD-B54B-B4D9-86B183EC7716}"/>
              </a:ext>
            </a:extLst>
          </p:cNvPr>
          <p:cNvSpPr txBox="1"/>
          <p:nvPr/>
        </p:nvSpPr>
        <p:spPr>
          <a:xfrm>
            <a:off x="633046" y="1175657"/>
            <a:ext cx="777167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Overview of Brookhaven Lab Collider/Accelerator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Aiming for breadth, rather than 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Sources and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Beam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heavy 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polarized protons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Scheduling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9086D-90C4-98F0-6AAA-6B660FE26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B1168823-DAFF-9DBF-B53B-F48E1C56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232" y="1645431"/>
            <a:ext cx="4917123" cy="3262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DE3B5C29-1869-B998-5354-FA0AA6C8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25" y="1752751"/>
            <a:ext cx="4206986" cy="2764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A07F2-EAD3-47C7-4CA3-F7428E720E0D}"/>
              </a:ext>
            </a:extLst>
          </p:cNvPr>
          <p:cNvSpPr/>
          <p:nvPr/>
        </p:nvSpPr>
        <p:spPr>
          <a:xfrm>
            <a:off x="3452218" y="1939861"/>
            <a:ext cx="996521" cy="185194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E9C35D-ECC9-E743-375E-C05F5072FC74}"/>
              </a:ext>
            </a:extLst>
          </p:cNvPr>
          <p:cNvCxnSpPr>
            <a:cxnSpLocks/>
          </p:cNvCxnSpPr>
          <p:nvPr/>
        </p:nvCxnSpPr>
        <p:spPr>
          <a:xfrm>
            <a:off x="4448739" y="3791810"/>
            <a:ext cx="1943469" cy="7256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5617B2-859A-09B8-7C38-438B2A9BF6DB}"/>
              </a:ext>
            </a:extLst>
          </p:cNvPr>
          <p:cNvCxnSpPr>
            <a:cxnSpLocks/>
          </p:cNvCxnSpPr>
          <p:nvPr/>
        </p:nvCxnSpPr>
        <p:spPr>
          <a:xfrm flipV="1">
            <a:off x="4491517" y="1664188"/>
            <a:ext cx="2060715" cy="2947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C2F9D1-FB91-6688-931E-EC9893A38FC8}"/>
              </a:ext>
            </a:extLst>
          </p:cNvPr>
          <p:cNvSpPr txBox="1"/>
          <p:nvPr/>
        </p:nvSpPr>
        <p:spPr>
          <a:xfrm rot="16200000">
            <a:off x="7857321" y="4450065"/>
            <a:ext cx="10406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G10 kicker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AF999-FDA7-5396-DB45-995166A9822D}"/>
              </a:ext>
            </a:extLst>
          </p:cNvPr>
          <p:cNvSpPr txBox="1"/>
          <p:nvPr/>
        </p:nvSpPr>
        <p:spPr>
          <a:xfrm rot="16200000">
            <a:off x="9271724" y="4504568"/>
            <a:ext cx="114967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H10 septum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4BDE2-F5A1-D971-5FF4-F430A64D81A7}"/>
              </a:ext>
            </a:extLst>
          </p:cNvPr>
          <p:cNvSpPr txBox="1"/>
          <p:nvPr/>
        </p:nvSpPr>
        <p:spPr>
          <a:xfrm>
            <a:off x="10446302" y="3276883"/>
            <a:ext cx="191590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Circulating beam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EA9DC-4C97-5FA9-8918-992F83642EE9}"/>
              </a:ext>
            </a:extLst>
          </p:cNvPr>
          <p:cNvSpPr txBox="1"/>
          <p:nvPr/>
        </p:nvSpPr>
        <p:spPr>
          <a:xfrm>
            <a:off x="8666155" y="1958948"/>
            <a:ext cx="180049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Extracted beam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3E6865-A8BD-2EA0-F9EC-79D65332D5CF}"/>
              </a:ext>
            </a:extLst>
          </p:cNvPr>
          <p:cNvSpPr txBox="1"/>
          <p:nvPr/>
        </p:nvSpPr>
        <p:spPr>
          <a:xfrm>
            <a:off x="455869" y="1448744"/>
            <a:ext cx="3339376" cy="43088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/>
              <a:t>AGS Orbit at Extraction</a:t>
            </a:r>
          </a:p>
        </p:txBody>
      </p:sp>
    </p:spTree>
    <p:extLst>
      <p:ext uri="{BB962C8B-B14F-4D97-AF65-F5344CB8AC3E}">
        <p14:creationId xmlns:p14="http://schemas.microsoft.com/office/powerpoint/2010/main" val="6095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97342-8B80-D038-F89F-E693AB0D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887D5B-0CCE-7BB4-D8C9-B091C2673E7B}"/>
              </a:ext>
            </a:extLst>
          </p:cNvPr>
          <p:cNvSpPr txBox="1">
            <a:spLocks/>
          </p:cNvSpPr>
          <p:nvPr/>
        </p:nvSpPr>
        <p:spPr>
          <a:xfrm>
            <a:off x="55606" y="36402"/>
            <a:ext cx="7540119" cy="59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BNL RHIC </a:t>
            </a:r>
            <a:r>
              <a:rPr lang="en-US" sz="3600" dirty="0">
                <a:latin typeface="+mj-lt"/>
                <a:ea typeface="+mj-ea"/>
                <a:cs typeface="+mj-cs"/>
              </a:rPr>
              <a:t>Accelerator Complex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222EBB-E399-FB39-E70D-7E4A0452674C}"/>
              </a:ext>
            </a:extLst>
          </p:cNvPr>
          <p:cNvGrpSpPr/>
          <p:nvPr/>
        </p:nvGrpSpPr>
        <p:grpSpPr>
          <a:xfrm>
            <a:off x="5373052" y="1153786"/>
            <a:ext cx="6514736" cy="4165583"/>
            <a:chOff x="3027413" y="879362"/>
            <a:chExt cx="9136868" cy="5842199"/>
          </a:xfrm>
        </p:grpSpPr>
        <p:pic>
          <p:nvPicPr>
            <p:cNvPr id="5" name="Picture 4" descr="2012-0710 RHIC complex aerial 3.jpg">
              <a:extLst>
                <a:ext uri="{FF2B5EF4-FFF2-40B4-BE49-F238E27FC236}">
                  <a16:creationId xmlns:a16="http://schemas.microsoft.com/office/drawing/2014/main" id="{28AC81F3-D41A-217A-B53A-F073C8E6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13" y="879362"/>
              <a:ext cx="9136868" cy="58421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56676D-324B-28FC-18A3-F0DAF4FF632D}"/>
                </a:ext>
              </a:extLst>
            </p:cNvPr>
            <p:cNvSpPr/>
            <p:nvPr/>
          </p:nvSpPr>
          <p:spPr>
            <a:xfrm rot="20700000">
              <a:off x="10169611" y="5523471"/>
              <a:ext cx="308919" cy="123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4D7AE9-D8DF-8D9E-ACCA-003B324DFB65}"/>
                </a:ext>
              </a:extLst>
            </p:cNvPr>
            <p:cNvSpPr/>
            <p:nvPr/>
          </p:nvSpPr>
          <p:spPr>
            <a:xfrm rot="20700000">
              <a:off x="10556792" y="5428734"/>
              <a:ext cx="308919" cy="123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15C8BA-DD12-4D6F-0C95-D31CEAC4BD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270" y="5263978"/>
              <a:ext cx="3580975" cy="71466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E1CDC5-8B09-53EE-3DC0-AA1503B68A0F}"/>
                </a:ext>
              </a:extLst>
            </p:cNvPr>
            <p:cNvCxnSpPr>
              <a:cxnSpLocks/>
            </p:cNvCxnSpPr>
            <p:nvPr/>
          </p:nvCxnSpPr>
          <p:spPr>
            <a:xfrm>
              <a:off x="10933245" y="5251621"/>
              <a:ext cx="88982" cy="1268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C9C301-942E-0C4C-A411-712F7DCD48CF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0860448" y="5390862"/>
              <a:ext cx="143879" cy="5967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5BE1BA-B135-E8D7-E3AE-4DC3196A7204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80" y="4565436"/>
              <a:ext cx="2315690" cy="14132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FFD7F-3F6C-5FF6-2D40-289CCA401D00}"/>
                </a:ext>
              </a:extLst>
            </p:cNvPr>
            <p:cNvCxnSpPr>
              <a:cxnSpLocks/>
            </p:cNvCxnSpPr>
            <p:nvPr/>
          </p:nvCxnSpPr>
          <p:spPr>
            <a:xfrm>
              <a:off x="4979773" y="4275438"/>
              <a:ext cx="56807" cy="28999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636E6B-8A8C-028E-A9AD-E63FF823D120}"/>
                </a:ext>
              </a:extLst>
            </p:cNvPr>
            <p:cNvSpPr txBox="1"/>
            <p:nvPr/>
          </p:nvSpPr>
          <p:spPr>
            <a:xfrm>
              <a:off x="8204273" y="5940837"/>
              <a:ext cx="2283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Tandem van de Graaff</a:t>
              </a:r>
            </a:p>
          </p:txBody>
        </p:sp>
      </p:grpSp>
      <p:sp>
        <p:nvSpPr>
          <p:cNvPr id="23" name="Slide Number Placeholder 147">
            <a:extLst>
              <a:ext uri="{FF2B5EF4-FFF2-40B4-BE49-F238E27FC236}">
                <a16:creationId xmlns:a16="http://schemas.microsoft.com/office/drawing/2014/main" id="{A794A053-8B59-E03F-5FB1-D4AE584041CB}"/>
              </a:ext>
            </a:extLst>
          </p:cNvPr>
          <p:cNvSpPr txBox="1">
            <a:spLocks/>
          </p:cNvSpPr>
          <p:nvPr/>
        </p:nvSpPr>
        <p:spPr>
          <a:xfrm>
            <a:off x="8792291" y="625744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3F49-A31E-491A-BC93-736BACC1B1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1785F-53A2-A49B-BB1A-9EE8EB96BFBD}"/>
              </a:ext>
            </a:extLst>
          </p:cNvPr>
          <p:cNvSpPr txBox="1"/>
          <p:nvPr/>
        </p:nvSpPr>
        <p:spPr>
          <a:xfrm>
            <a:off x="522514" y="884255"/>
            <a:ext cx="40896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Multi-stage accelerator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beam sources (and their early acceleration stages)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synchrotron ring acceleration stages: Booster, AGS and RHIC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Currently serving three main 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colliding beam physics (full complex)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NASA Space Radiation Laboratory (sources + Booster)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Fixed target off of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Brookhaven Lab Isotope Production (high intensity proton source + Linac)</a:t>
            </a:r>
          </a:p>
        </p:txBody>
      </p:sp>
    </p:spTree>
    <p:extLst>
      <p:ext uri="{BB962C8B-B14F-4D97-AF65-F5344CB8AC3E}">
        <p14:creationId xmlns:p14="http://schemas.microsoft.com/office/powerpoint/2010/main" val="1906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D0788B-8124-0741-8224-F61198A533F2}"/>
              </a:ext>
            </a:extLst>
          </p:cNvPr>
          <p:cNvSpPr txBox="1">
            <a:spLocks/>
          </p:cNvSpPr>
          <p:nvPr/>
        </p:nvSpPr>
        <p:spPr>
          <a:xfrm>
            <a:off x="55606" y="36402"/>
            <a:ext cx="7540119" cy="59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BNL RHIC </a:t>
            </a:r>
            <a:r>
              <a:rPr lang="en-US" sz="3600" dirty="0">
                <a:latin typeface="+mj-lt"/>
                <a:ea typeface="+mj-ea"/>
                <a:cs typeface="+mj-cs"/>
              </a:rPr>
              <a:t>Accelerator Complex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0E4FBC-9B69-DC4B-BA37-EAFE4916E7B2}"/>
              </a:ext>
            </a:extLst>
          </p:cNvPr>
          <p:cNvGrpSpPr/>
          <p:nvPr/>
        </p:nvGrpSpPr>
        <p:grpSpPr>
          <a:xfrm>
            <a:off x="5373052" y="1153786"/>
            <a:ext cx="6514736" cy="4165583"/>
            <a:chOff x="3027413" y="879362"/>
            <a:chExt cx="9136868" cy="5842199"/>
          </a:xfrm>
        </p:grpSpPr>
        <p:pic>
          <p:nvPicPr>
            <p:cNvPr id="5" name="Picture 4" descr="2012-0710 RHIC complex aerial 3.jpg">
              <a:extLst>
                <a:ext uri="{FF2B5EF4-FFF2-40B4-BE49-F238E27FC236}">
                  <a16:creationId xmlns:a16="http://schemas.microsoft.com/office/drawing/2014/main" id="{F89AD554-778F-C442-A060-E28BD9F1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13" y="879362"/>
              <a:ext cx="9136868" cy="58421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2D153F-929B-0744-9AB6-702EE30953E3}"/>
                </a:ext>
              </a:extLst>
            </p:cNvPr>
            <p:cNvSpPr/>
            <p:nvPr/>
          </p:nvSpPr>
          <p:spPr>
            <a:xfrm rot="20700000">
              <a:off x="10169611" y="5523471"/>
              <a:ext cx="308919" cy="123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A2882-7811-1049-80B8-231A4E5D859B}"/>
                </a:ext>
              </a:extLst>
            </p:cNvPr>
            <p:cNvSpPr/>
            <p:nvPr/>
          </p:nvSpPr>
          <p:spPr>
            <a:xfrm rot="20700000">
              <a:off x="10556792" y="5428734"/>
              <a:ext cx="308919" cy="123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C26712-D01D-3A45-8FDE-37C0B6005F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270" y="5263978"/>
              <a:ext cx="3580975" cy="71466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E42B7-A008-1E43-A87A-28901FD522AF}"/>
                </a:ext>
              </a:extLst>
            </p:cNvPr>
            <p:cNvCxnSpPr>
              <a:cxnSpLocks/>
            </p:cNvCxnSpPr>
            <p:nvPr/>
          </p:nvCxnSpPr>
          <p:spPr>
            <a:xfrm>
              <a:off x="10933245" y="5251621"/>
              <a:ext cx="88982" cy="1268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8D7194-F60A-944B-A15B-16287214317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0860448" y="5390862"/>
              <a:ext cx="143879" cy="5967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FF20AF-3ECC-D742-A8C1-598E49105D37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80" y="4565436"/>
              <a:ext cx="2315690" cy="14132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D05F94-0672-5C4D-8570-F0BDA99F0773}"/>
                </a:ext>
              </a:extLst>
            </p:cNvPr>
            <p:cNvCxnSpPr>
              <a:cxnSpLocks/>
            </p:cNvCxnSpPr>
            <p:nvPr/>
          </p:nvCxnSpPr>
          <p:spPr>
            <a:xfrm>
              <a:off x="4979773" y="4275438"/>
              <a:ext cx="56807" cy="28999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6CCBD7-A8AA-6E4F-82C0-051B82184E9C}"/>
                </a:ext>
              </a:extLst>
            </p:cNvPr>
            <p:cNvSpPr txBox="1"/>
            <p:nvPr/>
          </p:nvSpPr>
          <p:spPr>
            <a:xfrm>
              <a:off x="8204273" y="5940837"/>
              <a:ext cx="2283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Tandem van de Graaff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5B03A59-EC39-7C48-A4F8-78E5575984D6}"/>
              </a:ext>
            </a:extLst>
          </p:cNvPr>
          <p:cNvGraphicFramePr>
            <a:graphicFrameLocks noGrp="1"/>
          </p:cNvGraphicFramePr>
          <p:nvPr/>
        </p:nvGraphicFramePr>
        <p:xfrm>
          <a:off x="278502" y="3249702"/>
          <a:ext cx="4334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5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1268027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  <a:gridCol w="1621487">
                  <a:extLst>
                    <a:ext uri="{9D8B030D-6E8A-4147-A177-3AD203B41FA5}">
                      <a16:colId xmlns:a16="http://schemas.microsoft.com/office/drawing/2014/main" val="2779191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Pol. 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Linac</a:t>
                      </a:r>
                      <a:r>
                        <a:rPr lang="en-US" dirty="0"/>
                        <a:t> (H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0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DF743B-385D-3A43-81CB-9681D3104A45}"/>
              </a:ext>
            </a:extLst>
          </p:cNvPr>
          <p:cNvSpPr txBox="1"/>
          <p:nvPr/>
        </p:nvSpPr>
        <p:spPr>
          <a:xfrm>
            <a:off x="540690" y="2867245"/>
            <a:ext cx="38098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Top Energies [Total, GeV/N]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556DCC9-0E1B-FA47-9F43-5686484D04B3}"/>
              </a:ext>
            </a:extLst>
          </p:cNvPr>
          <p:cNvGraphicFramePr>
            <a:graphicFrameLocks noGrp="1"/>
          </p:cNvGraphicFramePr>
          <p:nvPr/>
        </p:nvGraphicFramePr>
        <p:xfrm>
          <a:off x="441543" y="1153786"/>
          <a:ext cx="4084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7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2571946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Circumference [m]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3833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3F5E166-7FD3-AB42-81C5-4F3493586C93}"/>
              </a:ext>
            </a:extLst>
          </p:cNvPr>
          <p:cNvSpPr txBox="1"/>
          <p:nvPr/>
        </p:nvSpPr>
        <p:spPr>
          <a:xfrm>
            <a:off x="1442797" y="780449"/>
            <a:ext cx="20056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Accelerator Rings</a:t>
            </a:r>
          </a:p>
        </p:txBody>
      </p:sp>
      <p:sp>
        <p:nvSpPr>
          <p:cNvPr id="23" name="Slide Number Placeholder 147">
            <a:extLst>
              <a:ext uri="{FF2B5EF4-FFF2-40B4-BE49-F238E27FC236}">
                <a16:creationId xmlns:a16="http://schemas.microsoft.com/office/drawing/2014/main" id="{E9A5FC7F-F296-8141-B4FE-06CB88F53AE1}"/>
              </a:ext>
            </a:extLst>
          </p:cNvPr>
          <p:cNvSpPr txBox="1">
            <a:spLocks/>
          </p:cNvSpPr>
          <p:nvPr/>
        </p:nvSpPr>
        <p:spPr>
          <a:xfrm>
            <a:off x="8792291" y="625744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3F49-A31E-491A-BC93-736BACC1B1B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2A07BE4-A4AB-A149-A69F-2635351F3968}"/>
              </a:ext>
            </a:extLst>
          </p:cNvPr>
          <p:cNvGraphicFramePr>
            <a:graphicFrameLocks noGrp="1"/>
          </p:cNvGraphicFramePr>
          <p:nvPr/>
        </p:nvGraphicFramePr>
        <p:xfrm>
          <a:off x="5518721" y="5405306"/>
          <a:ext cx="587605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8025">
                  <a:extLst>
                    <a:ext uri="{9D8B030D-6E8A-4147-A177-3AD203B41FA5}">
                      <a16:colId xmlns:a16="http://schemas.microsoft.com/office/drawing/2014/main" val="3569572830"/>
                    </a:ext>
                  </a:extLst>
                </a:gridCol>
                <a:gridCol w="2938025">
                  <a:extLst>
                    <a:ext uri="{9D8B030D-6E8A-4147-A177-3AD203B41FA5}">
                      <a16:colId xmlns:a16="http://schemas.microsoft.com/office/drawing/2014/main" val="338194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2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E-beam Ion Source (EBIS)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OPPIS (polarized)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9141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dirty="0"/>
                        <a:t>Tandem Van de Graaf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High-intensity H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(unpolarized)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9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4649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F4B34-47B8-CE4A-B571-682CD8B5B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1383" y="347320"/>
            <a:ext cx="7196212" cy="53553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25D002-798B-4F46-93D8-B51E0A75BBD8}"/>
              </a:ext>
            </a:extLst>
          </p:cNvPr>
          <p:cNvGrpSpPr/>
          <p:nvPr/>
        </p:nvGrpSpPr>
        <p:grpSpPr>
          <a:xfrm>
            <a:off x="593037" y="905111"/>
            <a:ext cx="2680447" cy="923330"/>
            <a:chOff x="161365" y="851647"/>
            <a:chExt cx="2680447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519812-DC86-0946-9EA6-8F6FD775B37A}"/>
                </a:ext>
              </a:extLst>
            </p:cNvPr>
            <p:cNvSpPr txBox="1"/>
            <p:nvPr/>
          </p:nvSpPr>
          <p:spPr>
            <a:xfrm>
              <a:off x="161365" y="851647"/>
              <a:ext cx="2680447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Polarized protons</a:t>
              </a:r>
            </a:p>
            <a:p>
              <a:r>
                <a:rPr lang="en-US" i="1" dirty="0"/>
                <a:t>Heavy ions</a:t>
              </a:r>
            </a:p>
            <a:p>
              <a:r>
                <a:rPr lang="en-US" i="1" dirty="0"/>
                <a:t>Asymmetric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F02B48-C7AD-1042-BAC4-0A60E96D895E}"/>
                </a:ext>
              </a:extLst>
            </p:cNvPr>
            <p:cNvSpPr/>
            <p:nvPr/>
          </p:nvSpPr>
          <p:spPr>
            <a:xfrm>
              <a:off x="2111199" y="941294"/>
              <a:ext cx="533390" cy="1792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4A07A2-8174-EE47-8764-D94755D55100}"/>
                </a:ext>
              </a:extLst>
            </p:cNvPr>
            <p:cNvSpPr/>
            <p:nvPr/>
          </p:nvSpPr>
          <p:spPr>
            <a:xfrm>
              <a:off x="2111199" y="1228165"/>
              <a:ext cx="533390" cy="1792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08DFE-DE81-224B-A632-FD4AC70895BF}"/>
                </a:ext>
              </a:extLst>
            </p:cNvPr>
            <p:cNvSpPr/>
            <p:nvPr/>
          </p:nvSpPr>
          <p:spPr>
            <a:xfrm>
              <a:off x="2111199" y="1540997"/>
              <a:ext cx="533390" cy="179295"/>
            </a:xfrm>
            <a:prstGeom prst="rect">
              <a:avLst/>
            </a:prstGeom>
            <a:pattFill prst="dk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49E211-838B-6542-A05B-016D144BC5BF}"/>
              </a:ext>
            </a:extLst>
          </p:cNvPr>
          <p:cNvSpPr txBox="1"/>
          <p:nvPr/>
        </p:nvSpPr>
        <p:spPr>
          <a:xfrm>
            <a:off x="7543800" y="3661245"/>
            <a:ext cx="4149525" cy="1754326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Additional species </a:t>
            </a:r>
            <a:r>
              <a:rPr lang="en-US" dirty="0"/>
              <a:t>in Booster for </a:t>
            </a:r>
          </a:p>
          <a:p>
            <a:r>
              <a:rPr lang="en-US" i="1" dirty="0"/>
              <a:t>NASA Space Radiation Laboratory</a:t>
            </a:r>
          </a:p>
          <a:p>
            <a:endParaRPr lang="en-US" dirty="0"/>
          </a:p>
          <a:p>
            <a:r>
              <a:rPr lang="en-US" dirty="0" err="1"/>
              <a:t>C,Ne,Si,Cl,Ar,Ti,Fe,Kr,Nb,Ag,Xe,Tb,Ta,W,Bi,Th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33A222-12E2-9442-AE1E-5C9C159E00E7}"/>
                  </a:ext>
                </a:extLst>
              </p:cNvPr>
              <p:cNvSpPr txBox="1"/>
              <p:nvPr/>
            </p:nvSpPr>
            <p:spPr>
              <a:xfrm>
                <a:off x="7543800" y="866897"/>
                <a:ext cx="4539754" cy="196977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3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Highlights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Beam energy scan: Au-Au over a wide energy range (QCD critical point)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Polarized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-Au collisions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alternation Ru-Ru, Zr-Zr (isobar)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Au Fixed target operation at STAR for lower </a:t>
                </a:r>
                <a:r>
                  <a:rPr lang="en-US" dirty="0" err="1"/>
                  <a:t>CoM</a:t>
                </a:r>
                <a:r>
                  <a:rPr lang="en-US" dirty="0"/>
                  <a:t> energies (not shown)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33A222-12E2-9442-AE1E-5C9C159E0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866897"/>
                <a:ext cx="4539754" cy="1969770"/>
              </a:xfrm>
              <a:prstGeom prst="rect">
                <a:avLst/>
              </a:prstGeom>
              <a:blipFill>
                <a:blip r:embed="rId3"/>
                <a:stretch>
                  <a:fillRect l="-1397" t="-1282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758B099-97D9-9843-AD30-623DD85549A3}"/>
              </a:ext>
            </a:extLst>
          </p:cNvPr>
          <p:cNvSpPr txBox="1"/>
          <p:nvPr/>
        </p:nvSpPr>
        <p:spPr>
          <a:xfrm>
            <a:off x="2542871" y="486245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 Energy Scan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ABE27B2-A3D9-F14D-B214-34581FD89AE6}"/>
              </a:ext>
            </a:extLst>
          </p:cNvPr>
          <p:cNvSpPr/>
          <p:nvPr/>
        </p:nvSpPr>
        <p:spPr>
          <a:xfrm rot="5400000">
            <a:off x="3460254" y="3262246"/>
            <a:ext cx="123227" cy="324326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D1A81E7-2AD1-3A49-8D7C-F7DC9B98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85" y="93652"/>
            <a:ext cx="12118351" cy="578734"/>
          </a:xfrm>
        </p:spPr>
        <p:txBody>
          <a:bodyPr>
            <a:normAutofit fontScale="90000"/>
          </a:bodyPr>
          <a:lstStyle/>
          <a:p>
            <a:r>
              <a:rPr lang="en-US" dirty="0"/>
              <a:t>Ion Sources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27A101F-4876-FB47-B3D0-647EA9506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5447" y="6590366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253A7F78-721C-0C4E-88CA-0E2B6FADC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" t="7832" b="5646"/>
          <a:stretch/>
        </p:blipFill>
        <p:spPr>
          <a:xfrm>
            <a:off x="4870055" y="81198"/>
            <a:ext cx="3947927" cy="25518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Picture 3" descr="A picture containing indoor, ceiling, miller&#10;&#10;Description automatically generated">
            <a:extLst>
              <a:ext uri="{FF2B5EF4-FFF2-40B4-BE49-F238E27FC236}">
                <a16:creationId xmlns:a16="http://schemas.microsoft.com/office/drawing/2014/main" id="{591514F7-C79D-874A-B508-EFAF7262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57" y="307852"/>
            <a:ext cx="3348876" cy="1739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DB2DD-1532-4B47-BBD9-D3B4BB1CF5B4}"/>
              </a:ext>
            </a:extLst>
          </p:cNvPr>
          <p:cNvSpPr txBox="1"/>
          <p:nvPr/>
        </p:nvSpPr>
        <p:spPr>
          <a:xfrm>
            <a:off x="5343939" y="2219121"/>
            <a:ext cx="28777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Electron Beam Ion 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281C7-E39A-FE45-B19C-FED924CD429B}"/>
              </a:ext>
            </a:extLst>
          </p:cNvPr>
          <p:cNvSpPr txBox="1"/>
          <p:nvPr/>
        </p:nvSpPr>
        <p:spPr>
          <a:xfrm>
            <a:off x="9788127" y="2050429"/>
            <a:ext cx="2176378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Tandem van de Graaf</a:t>
            </a:r>
          </a:p>
        </p:txBody>
      </p:sp>
      <p:pic>
        <p:nvPicPr>
          <p:cNvPr id="2050" name="Picture 2" descr="Elemental makeup of GCRs ">
            <a:extLst>
              <a:ext uri="{FF2B5EF4-FFF2-40B4-BE49-F238E27FC236}">
                <a16:creationId xmlns:a16="http://schemas.microsoft.com/office/drawing/2014/main" id="{C979CAD4-852E-CA26-CB26-06B91AC4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91" y="2970523"/>
            <a:ext cx="5326463" cy="36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778CF-7985-6001-536B-BFE1879A459D}"/>
              </a:ext>
            </a:extLst>
          </p:cNvPr>
          <p:cNvSpPr txBox="1"/>
          <p:nvPr/>
        </p:nvSpPr>
        <p:spPr>
          <a:xfrm>
            <a:off x="341785" y="672386"/>
            <a:ext cx="41949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Electron Beam 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Primary source for NSRL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array of ions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 species can be delivered to Booster with a few seconds of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Swiching</a:t>
            </a:r>
            <a:r>
              <a:rPr lang="en-US" sz="1600" dirty="0"/>
              <a:t> Booster setups to NSRL of order 2-3 minutes.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Galactic Cosmic Ray simulator program doses fixed targets at NSRL with an array of ions ~20 species energy switches in ~1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Similar AGS switches would take similar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Future source of polarized </a:t>
            </a:r>
            <a:r>
              <a:rPr lang="en-US" sz="1600" i="1" baseline="30000" dirty="0"/>
              <a:t>3</a:t>
            </a:r>
            <a:r>
              <a:rPr lang="en-US" sz="1600" i="1" dirty="0"/>
              <a:t>He.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Tandem van de Graaf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capable of fast switches. Usually used as a backup to EBIS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 for a few difficult species combinations (e.g. He and high intensity Au)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DB928-2200-5663-AF5E-94809993618A}"/>
              </a:ext>
            </a:extLst>
          </p:cNvPr>
          <p:cNvSpPr txBox="1"/>
          <p:nvPr/>
        </p:nvSpPr>
        <p:spPr>
          <a:xfrm>
            <a:off x="7390201" y="3085322"/>
            <a:ext cx="35830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Galactic cosmic ray simulator run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AA131-DF46-F64F-8D92-4EE0FE9FD482}"/>
              </a:ext>
            </a:extLst>
          </p:cNvPr>
          <p:cNvSpPr txBox="1"/>
          <p:nvPr/>
        </p:nvSpPr>
        <p:spPr>
          <a:xfrm>
            <a:off x="7429064" y="3556151"/>
            <a:ext cx="277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Each pulse different species and/or energy delivered to NSRL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8878E-14FA-9CCC-007C-669F716E397F}"/>
              </a:ext>
            </a:extLst>
          </p:cNvPr>
          <p:cNvSpPr txBox="1"/>
          <p:nvPr/>
        </p:nvSpPr>
        <p:spPr>
          <a:xfrm rot="16200000">
            <a:off x="4184613" y="3608623"/>
            <a:ext cx="277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Dose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EC2A1-EF63-7C5E-4FAB-E5D04B53B16A}"/>
              </a:ext>
            </a:extLst>
          </p:cNvPr>
          <p:cNvSpPr txBox="1"/>
          <p:nvPr/>
        </p:nvSpPr>
        <p:spPr>
          <a:xfrm>
            <a:off x="10354986" y="6359533"/>
            <a:ext cx="160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Plot from NSRL user guide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A7BC34-DB26-22FC-DF96-CE8991CCDEA8}"/>
              </a:ext>
            </a:extLst>
          </p:cNvPr>
          <p:cNvCxnSpPr/>
          <p:nvPr/>
        </p:nvCxnSpPr>
        <p:spPr>
          <a:xfrm>
            <a:off x="6400960" y="4260501"/>
            <a:ext cx="44753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F6ECED-B8AE-48E2-2C7F-EBBC680EEADE}"/>
              </a:ext>
            </a:extLst>
          </p:cNvPr>
          <p:cNvSpPr txBox="1"/>
          <p:nvPr/>
        </p:nvSpPr>
        <p:spPr>
          <a:xfrm>
            <a:off x="8221650" y="419310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1 </a:t>
            </a:r>
            <a:r>
              <a:rPr lang="en-US" dirty="0" err="1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2A6988-CFF2-393C-773C-D141522F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"/>
            <a:ext cx="11049000" cy="6481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latin typeface="+mn-lt"/>
                <a:ea typeface="+mj-ea"/>
                <a:cs typeface="+mj-cs"/>
              </a:rPr>
              <a:t>Proton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8D2F0-F190-5EA7-B17F-09201D0408A8}"/>
              </a:ext>
            </a:extLst>
          </p:cNvPr>
          <p:cNvSpPr txBox="1"/>
          <p:nvPr/>
        </p:nvSpPr>
        <p:spPr>
          <a:xfrm>
            <a:off x="490295" y="807307"/>
            <a:ext cx="5605705" cy="5474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Optically pumped </a:t>
            </a:r>
            <a:r>
              <a:rPr lang="en-US" sz="2600" i="1" dirty="0"/>
              <a:t>polarized</a:t>
            </a:r>
            <a:r>
              <a:rPr lang="en-US" sz="2600" dirty="0"/>
              <a:t> ion source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Produces pulses of H</a:t>
            </a:r>
            <a:r>
              <a:rPr lang="en-US" sz="2600" baseline="30000" dirty="0"/>
              <a:t>-</a:t>
            </a:r>
            <a:r>
              <a:rPr lang="en-US" sz="2600" dirty="0"/>
              <a:t> up to 10</a:t>
            </a:r>
            <a:r>
              <a:rPr lang="en-US" sz="2600" baseline="30000" dirty="0"/>
              <a:t>12</a:t>
            </a:r>
            <a:r>
              <a:rPr lang="en-US" sz="2600" dirty="0"/>
              <a:t> particles particle per pulse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Accelerated to 200 Mev via Linac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Polarization 80-83% at 200 MeV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Delivered to Booster via strip injection (H</a:t>
            </a:r>
            <a:r>
              <a:rPr lang="en-US" sz="2600" baseline="30000" dirty="0"/>
              <a:t>-</a:t>
            </a:r>
            <a:r>
              <a:rPr lang="en-US" sz="2600" dirty="0"/>
              <a:t> </a:t>
            </a:r>
            <a:r>
              <a:rPr lang="en-US" sz="2600" dirty="0">
                <a:sym typeface="Wingdings" pitchFamily="2" charset="2"/>
              </a:rPr>
              <a:t> proton)</a:t>
            </a:r>
            <a:endParaRPr lang="en-US" sz="2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High intensity Unpolarized source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1.5 x 10</a:t>
            </a:r>
            <a:r>
              <a:rPr lang="en-US" sz="2600" baseline="30000" dirty="0"/>
              <a:t>14</a:t>
            </a:r>
            <a:r>
              <a:rPr lang="en-US" sz="2600" dirty="0"/>
              <a:t> protons per pulse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Typical only for BLIP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Used (at low intensity) as unpolarized backup for OPPIS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7" name="Picture 6" descr="A person standing next to a machine&#10;&#10;AI-generated content may be incorrect.">
            <a:extLst>
              <a:ext uri="{FF2B5EF4-FFF2-40B4-BE49-F238E27FC236}">
                <a16:creationId xmlns:a16="http://schemas.microsoft.com/office/drawing/2014/main" id="{B68C38B4-9E90-1E95-5054-C0E5514A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809" b="-3"/>
          <a:stretch>
            <a:fillRect/>
          </a:stretch>
        </p:blipFill>
        <p:spPr>
          <a:xfrm>
            <a:off x="6438902" y="1041981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CF4C3F-DEDD-4E01-66F5-87898F3F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3A885F73-D819-AD09-D3C7-4CCA67DD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05" y="585858"/>
            <a:ext cx="8935762" cy="4102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CF196-50D8-1E4A-8D52-55DFBDAC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50" y="0"/>
            <a:ext cx="11049000" cy="723481"/>
          </a:xfrm>
        </p:spPr>
        <p:txBody>
          <a:bodyPr/>
          <a:lstStyle/>
          <a:p>
            <a:r>
              <a:rPr lang="en-US" dirty="0"/>
              <a:t>Anatomy of an Injector “Supercycle”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F74D2-D1CC-1F55-1189-EB9D55048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3F795-3FE6-0056-8707-7DF368AB1C1F}"/>
              </a:ext>
            </a:extLst>
          </p:cNvPr>
          <p:cNvSpPr txBox="1"/>
          <p:nvPr/>
        </p:nvSpPr>
        <p:spPr>
          <a:xfrm>
            <a:off x="3168110" y="1309338"/>
            <a:ext cx="133108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Booster main magnet cycles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DED67-1F67-282C-BDDE-9B541326CAD8}"/>
              </a:ext>
            </a:extLst>
          </p:cNvPr>
          <p:cNvSpPr txBox="1"/>
          <p:nvPr/>
        </p:nvSpPr>
        <p:spPr>
          <a:xfrm>
            <a:off x="7222608" y="1155450"/>
            <a:ext cx="168218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 main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DB8FE-E373-2CCC-2795-3B8EC8152B97}"/>
              </a:ext>
            </a:extLst>
          </p:cNvPr>
          <p:cNvSpPr txBox="1"/>
          <p:nvPr/>
        </p:nvSpPr>
        <p:spPr>
          <a:xfrm>
            <a:off x="7510046" y="2921893"/>
            <a:ext cx="1819154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Booster NSRL cycle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C9482F-E147-55F7-D6AD-0CBA771F4228}"/>
              </a:ext>
            </a:extLst>
          </p:cNvPr>
          <p:cNvSpPr txBox="1"/>
          <p:nvPr/>
        </p:nvSpPr>
        <p:spPr>
          <a:xfrm>
            <a:off x="528551" y="4872742"/>
            <a:ext cx="117213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Repeat period of the AGS complex is called the “</a:t>
            </a:r>
            <a:r>
              <a:rPr lang="en-US" dirty="0" err="1"/>
              <a:t>supercycle</a:t>
            </a:r>
            <a:r>
              <a:rPr lang="en-US" dirty="0"/>
              <a:t>”: orchestrates all Booster and AGS beam transfers</a:t>
            </a:r>
          </a:p>
          <a:p>
            <a:endParaRPr lang="en-US" dirty="0"/>
          </a:p>
          <a:p>
            <a:r>
              <a:rPr lang="en-US" dirty="0"/>
              <a:t>Typical length is 4-6 seconds: accommodates many Booster pulses for high intensity RHIC operation and an NSRL cycle</a:t>
            </a:r>
          </a:p>
          <a:p>
            <a:endParaRPr lang="en-US" dirty="0"/>
          </a:p>
          <a:p>
            <a:r>
              <a:rPr lang="en-US" dirty="0"/>
              <a:t>Shorter </a:t>
            </a:r>
            <a:r>
              <a:rPr lang="en-US" dirty="0" err="1"/>
              <a:t>supercycle</a:t>
            </a:r>
            <a:r>
              <a:rPr lang="en-US" dirty="0"/>
              <a:t> is atypical, but possible (down to 3 seconds)</a:t>
            </a:r>
          </a:p>
        </p:txBody>
      </p:sp>
    </p:spTree>
    <p:extLst>
      <p:ext uri="{BB962C8B-B14F-4D97-AF65-F5344CB8AC3E}">
        <p14:creationId xmlns:p14="http://schemas.microsoft.com/office/powerpoint/2010/main" val="85891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DDE2-2A47-7233-B8FD-457E1A6A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1"/>
            <a:ext cx="11570343" cy="810228"/>
          </a:xfrm>
        </p:spPr>
        <p:txBody>
          <a:bodyPr>
            <a:normAutofit/>
          </a:bodyPr>
          <a:lstStyle/>
          <a:p>
            <a:r>
              <a:rPr lang="en-US" sz="3600" dirty="0"/>
              <a:t>Possibilities for extraction and target 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7495D-83DE-FF2F-907F-42CE2A0E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4098" name="Picture 2" descr="AGS complex">
            <a:extLst>
              <a:ext uri="{FF2B5EF4-FFF2-40B4-BE49-F238E27FC236}">
                <a16:creationId xmlns:a16="http://schemas.microsoft.com/office/drawing/2014/main" id="{21CC4B7E-EA08-6D62-EE3B-1383C1BC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80" y="828526"/>
            <a:ext cx="4929850" cy="54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6981A6-7E85-8D95-4B50-2D592A645F94}"/>
              </a:ext>
            </a:extLst>
          </p:cNvPr>
          <p:cNvSpPr/>
          <p:nvPr/>
        </p:nvSpPr>
        <p:spPr>
          <a:xfrm rot="20265053">
            <a:off x="8351916" y="1778169"/>
            <a:ext cx="300863" cy="71922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5798B-5042-56B0-6468-36881CFB2B1E}"/>
              </a:ext>
            </a:extLst>
          </p:cNvPr>
          <p:cNvSpPr txBox="1"/>
          <p:nvPr/>
        </p:nvSpPr>
        <p:spPr>
          <a:xfrm>
            <a:off x="6930801" y="151265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AtR</a:t>
            </a:r>
            <a:r>
              <a:rPr lang="en-US" dirty="0">
                <a:solidFill>
                  <a:srgbClr val="FF0000"/>
                </a:solidFill>
              </a:rPr>
              <a:t> “Z” 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A41EA-F6F2-BBB8-EED1-ED39CEBDA865}"/>
              </a:ext>
            </a:extLst>
          </p:cNvPr>
          <p:cNvSpPr/>
          <p:nvPr/>
        </p:nvSpPr>
        <p:spPr>
          <a:xfrm>
            <a:off x="9175955" y="3396632"/>
            <a:ext cx="300863" cy="71922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BEC5F-6F6C-CFEC-F76C-477E2D16CD7F}"/>
              </a:ext>
            </a:extLst>
          </p:cNvPr>
          <p:cNvSpPr txBox="1"/>
          <p:nvPr/>
        </p:nvSpPr>
        <p:spPr>
          <a:xfrm>
            <a:off x="9476818" y="348576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Bldg</a:t>
            </a:r>
            <a:r>
              <a:rPr lang="en-US" dirty="0">
                <a:solidFill>
                  <a:srgbClr val="FF0000"/>
                </a:solidFill>
              </a:rPr>
              <a:t> 912</a:t>
            </a:r>
          </a:p>
          <a:p>
            <a:r>
              <a:rPr lang="en-US" dirty="0">
                <a:solidFill>
                  <a:srgbClr val="FF0000"/>
                </a:solidFill>
              </a:rPr>
              <a:t>Experimental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535B5-A6D7-FF55-C66A-EB141F16D4A2}"/>
              </a:ext>
            </a:extLst>
          </p:cNvPr>
          <p:cNvSpPr txBox="1"/>
          <p:nvPr/>
        </p:nvSpPr>
        <p:spPr>
          <a:xfrm>
            <a:off x="748817" y="810229"/>
            <a:ext cx="3932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AGS-to-RHIC (</a:t>
            </a:r>
            <a:r>
              <a:rPr lang="en-US" sz="1600" dirty="0" err="1"/>
              <a:t>AtR</a:t>
            </a:r>
            <a:r>
              <a:rPr lang="en-US" sz="1600" dirty="0"/>
              <a:t>) transfer line</a:t>
            </a:r>
          </a:p>
          <a:p>
            <a:r>
              <a:rPr lang="en-US" sz="1600" dirty="0"/>
              <a:t>Space available after </a:t>
            </a:r>
            <a:r>
              <a:rPr lang="en-US" sz="1600" dirty="0" err="1"/>
              <a:t>AtR</a:t>
            </a:r>
            <a:r>
              <a:rPr lang="en-US" sz="1600" dirty="0"/>
              <a:t> line bends toward RHIC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Tunnel space immediately after the split – would require minimal additional transport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100 m+ space available extending into a stub tunnel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Would require: beam pipe and magnets, review, refurbishing of access controls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05F791-E321-5228-0625-A05C7E42FF47}"/>
              </a:ext>
            </a:extLst>
          </p:cNvPr>
          <p:cNvCxnSpPr>
            <a:cxnSpLocks/>
          </p:cNvCxnSpPr>
          <p:nvPr/>
        </p:nvCxnSpPr>
        <p:spPr>
          <a:xfrm flipV="1">
            <a:off x="4679611" y="1881985"/>
            <a:ext cx="2190527" cy="3271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90AF7F-3AE2-2E8E-C740-A50DD29CB423}"/>
              </a:ext>
            </a:extLst>
          </p:cNvPr>
          <p:cNvSpPr txBox="1"/>
          <p:nvPr/>
        </p:nvSpPr>
        <p:spPr>
          <a:xfrm>
            <a:off x="990229" y="4173431"/>
            <a:ext cx="393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Experimental Floor (</a:t>
            </a:r>
            <a:r>
              <a:rPr lang="en-US" sz="1600" dirty="0" err="1"/>
              <a:t>Bldg</a:t>
            </a:r>
            <a:r>
              <a:rPr lang="en-US" sz="1600" dirty="0"/>
              <a:t> 912)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Former location of AGS fixed target physics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installation of extraction magnets in AGS and refurbishment of transfer lines (see K. Brown’s talk)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EBE06F-3B98-946F-07E0-1F4C476FF043}"/>
              </a:ext>
            </a:extLst>
          </p:cNvPr>
          <p:cNvCxnSpPr>
            <a:cxnSpLocks/>
          </p:cNvCxnSpPr>
          <p:nvPr/>
        </p:nvCxnSpPr>
        <p:spPr>
          <a:xfrm flipV="1">
            <a:off x="4662830" y="4000712"/>
            <a:ext cx="4359789" cy="11211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2253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576</TotalTime>
  <Words>1773</Words>
  <Application>Microsoft Macintosh PowerPoint</Application>
  <PresentationFormat>Widescreen</PresentationFormat>
  <Paragraphs>308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BNL</vt:lpstr>
      <vt:lpstr>Overview of the AGS capabilities for fixed target experiments</vt:lpstr>
      <vt:lpstr>Outline</vt:lpstr>
      <vt:lpstr>PowerPoint Presentation</vt:lpstr>
      <vt:lpstr>PowerPoint Presentation</vt:lpstr>
      <vt:lpstr>PowerPoint Presentation</vt:lpstr>
      <vt:lpstr>Ion Sources</vt:lpstr>
      <vt:lpstr>Proton sources</vt:lpstr>
      <vt:lpstr>Anatomy of an Injector “Supercycle”</vt:lpstr>
      <vt:lpstr>Possibilities for extraction and target location</vt:lpstr>
      <vt:lpstr>Extraction to Bldg 912 experimental floor</vt:lpstr>
      <vt:lpstr>Target location possibility: AtR geography</vt:lpstr>
      <vt:lpstr>PowerPoint Presentation</vt:lpstr>
      <vt:lpstr>Beam energy limits of AGS</vt:lpstr>
      <vt:lpstr>Intensity range of AGS</vt:lpstr>
      <vt:lpstr>What about the low end of intensity?</vt:lpstr>
      <vt:lpstr>Polarization considerations</vt:lpstr>
      <vt:lpstr>Scheduling</vt:lpstr>
      <vt:lpstr>Summary</vt:lpstr>
      <vt:lpstr>Extras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44</cp:revision>
  <dcterms:created xsi:type="dcterms:W3CDTF">2025-07-09T12:39:17Z</dcterms:created>
  <dcterms:modified xsi:type="dcterms:W3CDTF">2025-07-10T12:12:31Z</dcterms:modified>
  <cp:category/>
</cp:coreProperties>
</file>