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60" r:id="rId4"/>
    <p:sldId id="283" r:id="rId5"/>
    <p:sldId id="259" r:id="rId6"/>
    <p:sldId id="284" r:id="rId7"/>
    <p:sldId id="286" r:id="rId8"/>
    <p:sldId id="292" r:id="rId9"/>
    <p:sldId id="258" r:id="rId10"/>
    <p:sldId id="293" r:id="rId11"/>
    <p:sldId id="294" r:id="rId12"/>
    <p:sldId id="261" r:id="rId13"/>
    <p:sldId id="295" r:id="rId14"/>
    <p:sldId id="296" r:id="rId15"/>
    <p:sldId id="297" r:id="rId16"/>
    <p:sldId id="298" r:id="rId17"/>
    <p:sldId id="299" r:id="rId18"/>
    <p:sldId id="263" r:id="rId19"/>
    <p:sldId id="300" r:id="rId20"/>
    <p:sldId id="301" r:id="rId21"/>
    <p:sldId id="274" r:id="rId22"/>
    <p:sldId id="302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20"/>
    <p:restoredTop sz="94694"/>
  </p:normalViewPr>
  <p:slideViewPr>
    <p:cSldViewPr snapToGrid="0" snapToObjects="1">
      <p:cViewPr varScale="1">
        <p:scale>
          <a:sx n="118" d="100"/>
          <a:sy n="118" d="100"/>
        </p:scale>
        <p:origin x="2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C5C7A5EA-7C62-001B-5270-366ACFA4D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8633AA57-8BBD-CFA9-1834-717B135BF1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0C6E5-88D5-44B3-C699-BB3332B9F8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B61EE74-254E-EF45-817F-E92E5686AD82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F4991-068F-E940-968A-3672396D8F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10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24BB94C9-85CE-1C28-F2ED-9F4DB7A68F0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252538" y="595313"/>
            <a:ext cx="3851275" cy="2976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Text Box 3">
            <a:extLst>
              <a:ext uri="{FF2B5EF4-FFF2-40B4-BE49-F238E27FC236}">
                <a16:creationId xmlns:a16="http://schemas.microsoft.com/office/drawing/2014/main" id="{FEFEA87D-7E13-AFB0-4BDB-7728FD5DC4B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66725" y="3746500"/>
            <a:ext cx="5419725" cy="3524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3" tIns="40091" rIns="80183" bIns="40091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7A988895-1840-821B-5911-2610949F9D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BD3C839-C194-2C41-A2C2-FEFA24DF395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CB9CD149-BD61-B5DB-B994-E2F59C987BC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D573C930-E040-332F-11AE-9D948422B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7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448" y="2527030"/>
            <a:ext cx="10334625" cy="1803939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Extraction and transport from AGS for fixed target experiments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4" y="5665851"/>
            <a:ext cx="10334625" cy="9635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10 July 2025</a:t>
            </a:r>
          </a:p>
          <a:p>
            <a:r>
              <a:rPr lang="en-US" dirty="0"/>
              <a:t>Advancing Nuclear Physics: </a:t>
            </a:r>
          </a:p>
          <a:p>
            <a:r>
              <a:rPr lang="en-US" dirty="0"/>
              <a:t>New Horizons with Fixed-Target Proton-Nucleus Experiments at Intermediate Energies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Kevin Brown</a:t>
            </a:r>
          </a:p>
          <a:p>
            <a:r>
              <a:rPr lang="en-US" dirty="0"/>
              <a:t>Brookhaven National Lab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4FDB31-8901-1EF9-CE33-6FE66B343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Users are looking for beam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AB3DEE-EF6E-5CD6-6D51-585D827B1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Electronics testing to replicate space radiation effects</a:t>
            </a:r>
          </a:p>
          <a:p>
            <a:pPr marL="914400" lvl="1" indent="-457200"/>
            <a:r>
              <a:rPr lang="en-US" dirty="0"/>
              <a:t>NASA, MDA, SpaceX, Blue Origin, ESA, etc.</a:t>
            </a:r>
          </a:p>
          <a:p>
            <a:pPr marL="914400" lvl="1" indent="-457200"/>
            <a:r>
              <a:rPr lang="en-US" dirty="0"/>
              <a:t>Need low energies = 100 MeV/n to 2 GeV/n</a:t>
            </a:r>
          </a:p>
          <a:p>
            <a:pPr marL="914400" lvl="1" indent="-457200"/>
            <a:r>
              <a:rPr lang="en-US" dirty="0"/>
              <a:t>Need many different ions (protons to Bismuth)</a:t>
            </a:r>
          </a:p>
          <a:p>
            <a:pPr marL="914400" lvl="1" indent="-457200"/>
            <a:r>
              <a:rPr lang="en-US" dirty="0"/>
              <a:t>Large uniform beams + smooth, long spills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Detector test beams (big demand, no supply for next few years)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Imaging dense materials (radiography – HE protons, no supply)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NP experiments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D30A95-9838-B152-3A84-BB48997D8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41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DC217-8702-6042-4BB1-A895FC9B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Historically, NP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DFC27-FBDE-98A3-0CB6-8958C20D6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72334"/>
            <a:ext cx="11049000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Slow extracted beams mostly with Au</a:t>
            </a:r>
          </a:p>
          <a:p>
            <a:pPr marL="914400" lvl="1" indent="-457200"/>
            <a:r>
              <a:rPr lang="en-US" dirty="0"/>
              <a:t>Energy scans</a:t>
            </a:r>
          </a:p>
          <a:p>
            <a:pPr marL="914400" lvl="1" indent="-457200"/>
            <a:r>
              <a:rPr lang="en-US" dirty="0"/>
              <a:t>Specialized targets</a:t>
            </a:r>
          </a:p>
          <a:p>
            <a:pPr marL="914400" lvl="1" indent="-457200"/>
            <a:r>
              <a:rPr lang="en-US" dirty="0"/>
              <a:t>Well focused (point sources) on target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 standard experimental support services</a:t>
            </a:r>
          </a:p>
          <a:p>
            <a:pPr marL="914400" lvl="1" indent="-457200"/>
            <a:r>
              <a:rPr lang="en-US" dirty="0"/>
              <a:t>Riggers, electricians, etc.</a:t>
            </a:r>
          </a:p>
          <a:p>
            <a:pPr marL="914400" lvl="1" indent="-457200"/>
            <a:r>
              <a:rPr lang="en-US" dirty="0"/>
              <a:t>Engineering support for detector installation</a:t>
            </a:r>
          </a:p>
          <a:p>
            <a:pPr marL="914400" lvl="1" indent="-457200"/>
            <a:r>
              <a:rPr lang="en-US" dirty="0"/>
              <a:t>Physics support to liaison with accelerator department</a:t>
            </a:r>
          </a:p>
          <a:p>
            <a:pPr marL="914400" lvl="1" indent="-457200"/>
            <a:r>
              <a:rPr lang="en-US" dirty="0"/>
              <a:t>Communications (network for data links, etc.)</a:t>
            </a:r>
          </a:p>
          <a:p>
            <a:pPr marL="914400" lvl="1" indent="-457200"/>
            <a:r>
              <a:rPr lang="en-US" dirty="0"/>
              <a:t>Counting houses with A/C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1B4C2-6F75-1A5F-D56C-ADB59739D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61686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6E5E4-62B1-A9BC-55E0-B04C9B9E6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D62E1-C2FE-E559-CE6D-65241A463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49CFF6-06AC-4840-032E-4EF9DA3AE5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4400" dirty="0"/>
              <a:t>Beam transport options</a:t>
            </a:r>
          </a:p>
        </p:txBody>
      </p:sp>
    </p:spTree>
    <p:extLst>
      <p:ext uri="{BB962C8B-B14F-4D97-AF65-F5344CB8AC3E}">
        <p14:creationId xmlns:p14="http://schemas.microsoft.com/office/powerpoint/2010/main" val="3771373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19445-7DAC-42AD-7115-4E095241E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BCD36-BCB4-C289-EC66-849F526F3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25407"/>
            <a:ext cx="11049000" cy="420718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Slow extraction from AGS has been disabled, to re-enable we need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thin and thick septa magnets and power supplies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F7 bump reinstalled with new cables and new 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4 </a:t>
            </a:r>
            <a:r>
              <a:rPr lang="en-US" dirty="0" err="1"/>
              <a:t>sextupole</a:t>
            </a:r>
            <a:r>
              <a:rPr lang="en-US" dirty="0"/>
              <a:t> magnets reinstalled and new 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active filter (to reduce spill ripple)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vacuum pipe from F10 to F12, for extraction channel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Refurbished magnets in 912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Refurbished and possibly new PSs for magnets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vacuum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instrumentation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9030D-F328-4893-737D-12462CDDA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3971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267BCB-31EB-F4F3-0868-6291B1EF8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02DFD-DB47-F091-1D0F-C571C47DC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89" y="-192974"/>
            <a:ext cx="9416143" cy="7062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D2902-F0C6-27BA-80A6-45AACB8A2EEF}"/>
              </a:ext>
            </a:extLst>
          </p:cNvPr>
          <p:cNvSpPr txBox="1"/>
          <p:nvPr/>
        </p:nvSpPr>
        <p:spPr>
          <a:xfrm>
            <a:off x="1776846" y="405245"/>
            <a:ext cx="3145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Building 912 today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200232-7048-3B8E-A0E2-F64A34C04315}"/>
              </a:ext>
            </a:extLst>
          </p:cNvPr>
          <p:cNvSpPr txBox="1"/>
          <p:nvPr/>
        </p:nvSpPr>
        <p:spPr>
          <a:xfrm>
            <a:off x="8856089" y="852055"/>
            <a:ext cx="31454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of the old switchyard is still in place.</a:t>
            </a:r>
          </a:p>
          <a:p>
            <a:r>
              <a:rPr lang="en-US" dirty="0"/>
              <a:t>But,</a:t>
            </a:r>
          </a:p>
          <a:p>
            <a:r>
              <a:rPr lang="en-US" dirty="0"/>
              <a:t>Not operated in 25 years.</a:t>
            </a:r>
          </a:p>
          <a:p>
            <a:endParaRPr lang="en-US" dirty="0"/>
          </a:p>
          <a:p>
            <a:r>
              <a:rPr lang="en-US" dirty="0"/>
              <a:t>All formed experiments and detectors have been removed.</a:t>
            </a:r>
          </a:p>
          <a:p>
            <a:endParaRPr lang="en-US" dirty="0"/>
          </a:p>
          <a:p>
            <a:r>
              <a:rPr lang="en-US" dirty="0"/>
              <a:t>Some magnets have been removed, to repurpose and use for other applications.</a:t>
            </a:r>
          </a:p>
          <a:p>
            <a:endParaRPr lang="en-US" dirty="0"/>
          </a:p>
          <a:p>
            <a:r>
              <a:rPr lang="en-US" dirty="0"/>
              <a:t>Electrical infrastructure does not meet code – needs upgrading before running.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E1045-E584-AB8C-FEC2-61F62B775535}"/>
              </a:ext>
            </a:extLst>
          </p:cNvPr>
          <p:cNvSpPr txBox="1"/>
          <p:nvPr/>
        </p:nvSpPr>
        <p:spPr>
          <a:xfrm>
            <a:off x="9002731" y="5468703"/>
            <a:ext cx="285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EEBA no longer available!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82CBB2-A844-873A-DB2D-8863AD6709BF}"/>
              </a:ext>
            </a:extLst>
          </p:cNvPr>
          <p:cNvCxnSpPr>
            <a:cxnSpLocks/>
          </p:cNvCxnSpPr>
          <p:nvPr/>
        </p:nvCxnSpPr>
        <p:spPr>
          <a:xfrm flipH="1" flipV="1">
            <a:off x="7718961" y="4990143"/>
            <a:ext cx="1279566" cy="663226"/>
          </a:xfrm>
          <a:prstGeom prst="straightConnector1">
            <a:avLst/>
          </a:prstGeom>
          <a:ln w="381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370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850B5-F0E2-5624-3702-DF5998BC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of old Switchyard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A1ED5-5E23-4D13-FED4-9FA63A929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45614"/>
            <a:ext cx="11049000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Beams were split to four primary targets</a:t>
            </a:r>
          </a:p>
          <a:p>
            <a:pPr marL="1371600" lvl="2" indent="-457200"/>
            <a:r>
              <a:rPr lang="en-US" dirty="0"/>
              <a:t>Requires 3 electrostatic splitters and 3 movable Lambertson magnets</a:t>
            </a:r>
          </a:p>
          <a:p>
            <a:pPr marL="1371600" lvl="2" indent="-457200"/>
            <a:r>
              <a:rPr lang="en-US" dirty="0"/>
              <a:t>Features complicated vertical trajectories for each beam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AFB4A-27CE-AC7C-F70A-07E673318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0B6D5-1D9E-6FD0-A981-210791DCB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2701627"/>
            <a:ext cx="4760521" cy="3331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63D8D-7B17-BDF0-F237-4C7F75675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68299" y="2140051"/>
            <a:ext cx="3625370" cy="472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45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3E547-A8F6-0C2D-E2F1-9F7FC2FB6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835"/>
            <a:ext cx="11049000" cy="1325563"/>
          </a:xfrm>
        </p:spPr>
        <p:txBody>
          <a:bodyPr/>
          <a:lstStyle/>
          <a:p>
            <a:r>
              <a:rPr lang="en-US" dirty="0"/>
              <a:t>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8AED4-86DC-248E-2A47-2D37A2CE2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49482"/>
            <a:ext cx="11049000" cy="294062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could do split beams again, but we would simplify the design.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many beamlines are needed?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would look into horizontally splitting, rather than vertical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Handling momentum dispersion will be an issue. Would want to design achromatic tune and split where D=D’=0.</a:t>
            </a:r>
          </a:p>
          <a:p>
            <a:pPr marL="0" indent="0"/>
            <a:r>
              <a:rPr lang="en-US" dirty="0"/>
              <a:t>We could eliminate splitters and use a switching magnet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each beamline has a different purpose this is the best option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NP experiments share a single target?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7086E-FED0-001F-4298-FEE4E5106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CBE13-6172-98D7-576E-C3F5D0733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84013" y="3311952"/>
            <a:ext cx="1778938" cy="3837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E44AE9-37E8-A285-9054-C655503831E2}"/>
              </a:ext>
            </a:extLst>
          </p:cNvPr>
          <p:cNvSpPr txBox="1"/>
          <p:nvPr/>
        </p:nvSpPr>
        <p:spPr>
          <a:xfrm>
            <a:off x="1392382" y="3990109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Electrostatic splitter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BC6FC-F5D5-B534-136D-4549E14E3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334" y="4273089"/>
            <a:ext cx="2643332" cy="2556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366484-39E5-7C29-E926-0D78C94788D1}"/>
              </a:ext>
            </a:extLst>
          </p:cNvPr>
          <p:cNvSpPr txBox="1"/>
          <p:nvPr/>
        </p:nvSpPr>
        <p:spPr>
          <a:xfrm>
            <a:off x="4693227" y="3946933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Thin Lambertson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86FF6B-A2DF-F35F-EEB0-038580E92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323" y="4107324"/>
            <a:ext cx="2953487" cy="2721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E2221C-53C9-3EB6-D0FC-C548E17AC297}"/>
              </a:ext>
            </a:extLst>
          </p:cNvPr>
          <p:cNvSpPr txBox="1"/>
          <p:nvPr/>
        </p:nvSpPr>
        <p:spPr>
          <a:xfrm>
            <a:off x="8046549" y="378385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Thick Lambertson</a:t>
            </a:r>
          </a:p>
        </p:txBody>
      </p:sp>
    </p:spTree>
    <p:extLst>
      <p:ext uri="{BB962C8B-B14F-4D97-AF65-F5344CB8AC3E}">
        <p14:creationId xmlns:p14="http://schemas.microsoft.com/office/powerpoint/2010/main" val="2603829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10A20C-5294-9114-3B77-087A179A0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C2F94365-673E-5026-0E54-EBAA84A5F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87" y="1072572"/>
            <a:ext cx="7818484" cy="3613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46F9B7-07B2-8778-9968-FA9C4E6401DB}"/>
              </a:ext>
            </a:extLst>
          </p:cNvPr>
          <p:cNvSpPr txBox="1"/>
          <p:nvPr/>
        </p:nvSpPr>
        <p:spPr>
          <a:xfrm>
            <a:off x="371187" y="394855"/>
            <a:ext cx="505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 Example: 3 different Users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9DFD56-B34D-C2DD-8F01-C6E3461A745F}"/>
              </a:ext>
            </a:extLst>
          </p:cNvPr>
          <p:cNvSpPr txBox="1"/>
          <p:nvPr/>
        </p:nvSpPr>
        <p:spPr>
          <a:xfrm>
            <a:off x="4416137" y="4575372"/>
            <a:ext cx="315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Beam or NP Experiment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CF489D-0A72-9E94-3DB8-6746CB5EDE79}"/>
              </a:ext>
            </a:extLst>
          </p:cNvPr>
          <p:cNvSpPr txBox="1"/>
          <p:nvPr/>
        </p:nvSpPr>
        <p:spPr>
          <a:xfrm>
            <a:off x="7733891" y="2310353"/>
            <a:ext cx="4086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US1 might be electronics testers</a:t>
            </a:r>
          </a:p>
          <a:p>
            <a:r>
              <a:rPr lang="en-US" dirty="0"/>
              <a:t>Best use of </a:t>
            </a:r>
            <a:r>
              <a:rPr lang="en-US" dirty="0" err="1"/>
              <a:t>Dline</a:t>
            </a:r>
            <a:r>
              <a:rPr lang="en-US" dirty="0"/>
              <a:t> is for low energies</a:t>
            </a:r>
          </a:p>
          <a:p>
            <a:r>
              <a:rPr lang="en-US" dirty="0"/>
              <a:t>Designed to give large uniform beams created using octupole magnets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F9177-2DF0-BDB1-46A1-9C6C23AEC56B}"/>
              </a:ext>
            </a:extLst>
          </p:cNvPr>
          <p:cNvSpPr txBox="1"/>
          <p:nvPr/>
        </p:nvSpPr>
        <p:spPr>
          <a:xfrm>
            <a:off x="7733891" y="3636825"/>
            <a:ext cx="4160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US2 may be anything</a:t>
            </a:r>
          </a:p>
          <a:p>
            <a:r>
              <a:rPr lang="en-US" dirty="0"/>
              <a:t>Designed to give large uniform beams but by </a:t>
            </a:r>
            <a:r>
              <a:rPr lang="en-US" dirty="0" err="1"/>
              <a:t>rastering</a:t>
            </a:r>
            <a:r>
              <a:rPr lang="en-US" dirty="0"/>
              <a:t> a small beam.</a:t>
            </a:r>
          </a:p>
          <a:p>
            <a:r>
              <a:rPr lang="en-US" dirty="0"/>
              <a:t>Could deliver small beams on a target.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075BD-5D6A-0574-B1FC-A2AFEDB33836}"/>
              </a:ext>
            </a:extLst>
          </p:cNvPr>
          <p:cNvSpPr txBox="1"/>
          <p:nvPr/>
        </p:nvSpPr>
        <p:spPr>
          <a:xfrm>
            <a:off x="371187" y="3850247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Switching magnet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ED7158-4883-E294-98BD-CD9AF6704D56}"/>
              </a:ext>
            </a:extLst>
          </p:cNvPr>
          <p:cNvCxnSpPr/>
          <p:nvPr/>
        </p:nvCxnSpPr>
        <p:spPr>
          <a:xfrm flipV="1">
            <a:off x="2047009" y="3429000"/>
            <a:ext cx="498764" cy="457200"/>
          </a:xfrm>
          <a:prstGeom prst="straightConnector1">
            <a:avLst/>
          </a:prstGeom>
          <a:ln w="381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754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21B1D-2D7F-90E9-7887-07C510DBE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BC02F-F651-7E82-2BEC-75C4179D9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1235E-BFFB-189F-1829-0BC3E5C8D1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4400" dirty="0"/>
              <a:t>Beam Quality and methods to improve duty factor</a:t>
            </a:r>
          </a:p>
        </p:txBody>
      </p:sp>
    </p:spTree>
    <p:extLst>
      <p:ext uri="{BB962C8B-B14F-4D97-AF65-F5344CB8AC3E}">
        <p14:creationId xmlns:p14="http://schemas.microsoft.com/office/powerpoint/2010/main" val="5528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C7A99-75EA-F517-3B78-0ABE9DA17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beam quality issues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E28F5-969B-0770-034C-E5EE1F75C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98114"/>
            <a:ext cx="11049000" cy="480080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Spill quality</a:t>
            </a:r>
          </a:p>
          <a:p>
            <a:pPr marL="914400" lvl="1" indent="-457200"/>
            <a:r>
              <a:rPr lang="en-US" dirty="0"/>
              <a:t>Historically it was usually around 30-40% modulated</a:t>
            </a:r>
          </a:p>
          <a:p>
            <a:pPr marL="914400" lvl="1" indent="-457200"/>
            <a:r>
              <a:rPr lang="en-US" dirty="0"/>
              <a:t>Modulation comes from tune ripple in the AGS (ripple on power supplies modulate the tune during extraction)</a:t>
            </a:r>
          </a:p>
          <a:p>
            <a:pPr marL="914400" lvl="1" indent="-457200"/>
            <a:r>
              <a:rPr lang="en-US" dirty="0"/>
              <a:t>Active filter (on AGS Main magnet PS) helps</a:t>
            </a:r>
          </a:p>
          <a:p>
            <a:pPr marL="914400" lvl="1" indent="-457200"/>
            <a:r>
              <a:rPr lang="en-US" dirty="0"/>
              <a:t>Additionally, could add high frequency quadrupole and modulate to remove the ripple structure (have such system Booster, R&amp;D project)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 size and shape</a:t>
            </a:r>
          </a:p>
          <a:p>
            <a:pPr marL="914400" lvl="1" indent="-457200"/>
            <a:r>
              <a:rPr lang="en-US" dirty="0"/>
              <a:t>We can make small Gaussian shaped beams (~ a few mm diameter)</a:t>
            </a:r>
          </a:p>
          <a:p>
            <a:pPr marL="914400" lvl="1" indent="-457200"/>
            <a:r>
              <a:rPr lang="en-US" dirty="0"/>
              <a:t>We can make various size uniform beams. But using octupoles to do this gets harder with high energy beams. </a:t>
            </a:r>
            <a:r>
              <a:rPr lang="en-US" dirty="0" err="1"/>
              <a:t>Rastering</a:t>
            </a:r>
            <a:r>
              <a:rPr lang="en-US" dirty="0"/>
              <a:t> is a better approach.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 Motion on target</a:t>
            </a:r>
          </a:p>
          <a:p>
            <a:pPr marL="914400" lvl="1" indent="-457200"/>
            <a:r>
              <a:rPr lang="en-US" dirty="0"/>
              <a:t>Historically a challenge in the switchyard. No dispersion control.</a:t>
            </a:r>
          </a:p>
          <a:p>
            <a:pPr marL="914400" lvl="1" indent="-457200"/>
            <a:r>
              <a:rPr lang="en-US" dirty="0"/>
              <a:t>Two ways to fix it: ramp dipoles with spill or design achromatic tune.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F3281-14A5-BAE0-EFAC-403A0E13F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0522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99598"/>
            <a:ext cx="11049000" cy="420718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Overview of AGS Extraction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Slow Extracted Beams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Fast Extracted Beams</a:t>
            </a:r>
          </a:p>
          <a:p>
            <a:pPr marL="0" indent="0"/>
            <a:r>
              <a:rPr lang="en-US" dirty="0"/>
              <a:t>Applications and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Electronics testing for Space Radiation 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Detector Test beams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Proton radiography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Nuclear physics</a:t>
            </a:r>
          </a:p>
          <a:p>
            <a:pPr marL="0" indent="0"/>
            <a:r>
              <a:rPr lang="en-US" dirty="0"/>
              <a:t>Beam transport options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Slow extraction to Bldg. 912</a:t>
            </a:r>
          </a:p>
          <a:p>
            <a:pPr marL="0" indent="0"/>
            <a:r>
              <a:rPr lang="en-US" dirty="0"/>
              <a:t>Beam Quality and methods to improve duty factor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794D2-53C8-4F9A-1D32-95F87217B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252394-04CA-7D17-B226-36E525A2EEB0}"/>
              </a:ext>
            </a:extLst>
          </p:cNvPr>
          <p:cNvSpPr txBox="1">
            <a:spLocks/>
          </p:cNvSpPr>
          <p:nvPr/>
        </p:nvSpPr>
        <p:spPr>
          <a:xfrm>
            <a:off x="86818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u="sng"/>
              <a:t>Samples of Spills</a:t>
            </a:r>
            <a:endParaRPr lang="en-US" u="sng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B3A4DB-AADE-5035-EDF0-53D1312FB825}"/>
              </a:ext>
            </a:extLst>
          </p:cNvPr>
          <p:cNvGrpSpPr/>
          <p:nvPr/>
        </p:nvGrpSpPr>
        <p:grpSpPr>
          <a:xfrm>
            <a:off x="6954748" y="87975"/>
            <a:ext cx="4233266" cy="2063895"/>
            <a:chOff x="549683" y="1189964"/>
            <a:chExt cx="4233266" cy="2063895"/>
          </a:xfrm>
        </p:grpSpPr>
        <p:pic>
          <p:nvPicPr>
            <p:cNvPr id="6" name="Content Placeholder 7">
              <a:extLst>
                <a:ext uri="{FF2B5EF4-FFF2-40B4-BE49-F238E27FC236}">
                  <a16:creationId xmlns:a16="http://schemas.microsoft.com/office/drawing/2014/main" id="{89C553C5-A835-B916-D594-0AE27CEE3B77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000">
              <a:off x="549683" y="1189964"/>
              <a:ext cx="4233266" cy="173583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203D31D-F166-8FBD-5037-7436C9D8E789}"/>
                </a:ext>
              </a:extLst>
            </p:cNvPr>
            <p:cNvCxnSpPr/>
            <p:nvPr/>
          </p:nvCxnSpPr>
          <p:spPr>
            <a:xfrm>
              <a:off x="1455689" y="1748553"/>
              <a:ext cx="298342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D5D11E-EE72-8E4A-5230-F2629A2DD740}"/>
                </a:ext>
              </a:extLst>
            </p:cNvPr>
            <p:cNvSpPr txBox="1"/>
            <p:nvPr/>
          </p:nvSpPr>
          <p:spPr>
            <a:xfrm>
              <a:off x="2274703" y="1378421"/>
              <a:ext cx="103342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2.2 Seconds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D6BC32-FAE8-0B0E-BA99-0F2324501E29}"/>
                </a:ext>
              </a:extLst>
            </p:cNvPr>
            <p:cNvSpPr txBox="1"/>
            <p:nvPr/>
          </p:nvSpPr>
          <p:spPr>
            <a:xfrm>
              <a:off x="1044783" y="2884527"/>
              <a:ext cx="34932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AGS 2001 high intensity protons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2525372-4076-0B87-8AA2-222AD0A62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09" y="4571980"/>
            <a:ext cx="3958700" cy="2133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E2958C-A4DF-F58D-91E0-3818961AD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109" y="4571980"/>
            <a:ext cx="3621056" cy="22860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8FD636-D0F5-CDAB-D346-AE9208EEF66C}"/>
              </a:ext>
            </a:extLst>
          </p:cNvPr>
          <p:cNvSpPr txBox="1"/>
          <p:nvPr/>
        </p:nvSpPr>
        <p:spPr>
          <a:xfrm flipH="1">
            <a:off x="7860754" y="5038407"/>
            <a:ext cx="396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JPARC has some unique problems, due to operation with zero chromaticity.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A2AEA5-9801-9D01-BE34-F601D1A21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294" y="2246232"/>
            <a:ext cx="4820029" cy="23257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585D21-1223-53EC-8F18-6EADE30C8518}"/>
              </a:ext>
            </a:extLst>
          </p:cNvPr>
          <p:cNvSpPr txBox="1"/>
          <p:nvPr/>
        </p:nvSpPr>
        <p:spPr>
          <a:xfrm>
            <a:off x="10056140" y="2549319"/>
            <a:ext cx="157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CERN SPS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5FD9CF-4EDD-AAC0-5F4F-9D986B3A0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62" y="866569"/>
            <a:ext cx="5854700" cy="3365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753608-207C-D898-F011-9D88A3B9177B}"/>
              </a:ext>
            </a:extLst>
          </p:cNvPr>
          <p:cNvSpPr txBox="1"/>
          <p:nvPr/>
        </p:nvSpPr>
        <p:spPr>
          <a:xfrm>
            <a:off x="3666623" y="1261227"/>
            <a:ext cx="252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CNAO, </a:t>
            </a:r>
            <a:r>
              <a:rPr lang="en-US" dirty="0" err="1"/>
              <a:t>MedAustron</a:t>
            </a:r>
            <a:r>
              <a:rPr lang="en-US" dirty="0"/>
              <a:t>, Italy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4B43FC-F6E0-8A94-826C-790C52072726}"/>
              </a:ext>
            </a:extLst>
          </p:cNvPr>
          <p:cNvSpPr/>
          <p:nvPr/>
        </p:nvSpPr>
        <p:spPr>
          <a:xfrm>
            <a:off x="3927131" y="3109154"/>
            <a:ext cx="1740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Air core quad feed 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381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C22697-6856-4D39-B006-08D91CF92D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1169" y="1226335"/>
            <a:ext cx="3932238" cy="1600200"/>
          </a:xfrm>
        </p:spPr>
        <p:txBody>
          <a:bodyPr/>
          <a:lstStyle/>
          <a:p>
            <a:r>
              <a:rPr lang="en-US" sz="3200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distribution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E506E1-33F9-4074-A54D-A297A0B9318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71169" y="2404546"/>
            <a:ext cx="3932238" cy="3811588"/>
          </a:xfrm>
        </p:spPr>
        <p:txBody>
          <a:bodyPr/>
          <a:lstStyle/>
          <a:p>
            <a:r>
              <a:rPr lang="en-US" sz="1800" dirty="0"/>
              <a:t>Typical beam profile, captured on the Digital Beam Imager (DBI), and analyzed using </a:t>
            </a:r>
            <a:r>
              <a:rPr lang="en-US" sz="1800" b="1" dirty="0"/>
              <a:t>ImageJ</a:t>
            </a:r>
            <a:r>
              <a:rPr lang="en-US" sz="1800" dirty="0"/>
              <a:t>. This is an image formed from one full spill.</a:t>
            </a:r>
          </a:p>
          <a:p>
            <a:r>
              <a:rPr lang="en-US" sz="1800" dirty="0"/>
              <a:t>The projections show the beam spatial distribution to be within a few % of the mean in the area between the outer “ears”.</a:t>
            </a:r>
            <a:endParaRPr lang="en-US" sz="18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10C0AE-80D7-DE6E-4B8B-4A5C61B30920}"/>
              </a:ext>
            </a:extLst>
          </p:cNvPr>
          <p:cNvGrpSpPr/>
          <p:nvPr/>
        </p:nvGrpSpPr>
        <p:grpSpPr>
          <a:xfrm>
            <a:off x="4712463" y="788323"/>
            <a:ext cx="6858294" cy="6069677"/>
            <a:chOff x="4700588" y="515789"/>
            <a:chExt cx="6858294" cy="60696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43F0D84-7DC8-4299-BF8C-48D87F9B4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0588" y="515789"/>
              <a:ext cx="6858294" cy="5564186"/>
            </a:xfrm>
            <a:prstGeom prst="rect">
              <a:avLst/>
            </a:prstGeom>
            <a:ln w="44450">
              <a:solidFill>
                <a:schemeClr val="tx1"/>
              </a:solidFill>
            </a:ln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37792A7-5B66-4B01-BA4B-979FFB12AECB}"/>
                </a:ext>
              </a:extLst>
            </p:cNvPr>
            <p:cNvCxnSpPr/>
            <p:nvPr/>
          </p:nvCxnSpPr>
          <p:spPr bwMode="auto">
            <a:xfrm>
              <a:off x="5915025" y="5357813"/>
              <a:ext cx="0" cy="10429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B853D9A-1B2D-4E7A-8415-501B6CB0C72D}"/>
                </a:ext>
              </a:extLst>
            </p:cNvPr>
            <p:cNvCxnSpPr/>
            <p:nvPr/>
          </p:nvCxnSpPr>
          <p:spPr bwMode="auto">
            <a:xfrm>
              <a:off x="8510603" y="5381626"/>
              <a:ext cx="0" cy="10429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339E83F-80BA-42A2-B87D-BF684FE238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72375" y="6400800"/>
              <a:ext cx="93822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6CAB6CD-A3A5-4034-BF73-9CFF7408EA2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15025" y="6400800"/>
              <a:ext cx="9715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319254-109B-4F3C-B325-A6D4DD380DBD}"/>
                </a:ext>
              </a:extLst>
            </p:cNvPr>
            <p:cNvSpPr txBox="1"/>
            <p:nvPr/>
          </p:nvSpPr>
          <p:spPr>
            <a:xfrm>
              <a:off x="6806293" y="6216134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20 cm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E04551-3009-33C8-A2F2-3A102D345B95}"/>
              </a:ext>
            </a:extLst>
          </p:cNvPr>
          <p:cNvSpPr txBox="1"/>
          <p:nvPr/>
        </p:nvSpPr>
        <p:spPr>
          <a:xfrm>
            <a:off x="633437" y="205888"/>
            <a:ext cx="1155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Uniform Beams at NSRL  (NASA beamline of the AGS Booster)</a:t>
            </a:r>
          </a:p>
        </p:txBody>
      </p:sp>
    </p:spTree>
    <p:extLst>
      <p:ext uri="{BB962C8B-B14F-4D97-AF65-F5344CB8AC3E}">
        <p14:creationId xmlns:p14="http://schemas.microsoft.com/office/powerpoint/2010/main" val="4203166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465AC3-33EF-BB24-4FA6-159D8493C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F4C1904-0923-E7E2-73D4-1D82D894D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" y="534401"/>
            <a:ext cx="4590473" cy="344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2EC2D8-1F83-F1D5-23AF-501A19718D4F}"/>
              </a:ext>
            </a:extLst>
          </p:cNvPr>
          <p:cNvSpPr txBox="1"/>
          <p:nvPr/>
        </p:nvSpPr>
        <p:spPr>
          <a:xfrm>
            <a:off x="176646" y="13359"/>
            <a:ext cx="7896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Images from Heavy Ion running in 1997, 11.68 GeV/n Au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761000CA-6240-B7D2-C80F-AFCE3FE29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451" y="3827568"/>
            <a:ext cx="3215678" cy="28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900CB5-AA07-D95F-A7CA-4FBB9492C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076416"/>
              </p:ext>
            </p:extLst>
          </p:nvPr>
        </p:nvGraphicFramePr>
        <p:xfrm>
          <a:off x="5524706" y="628626"/>
          <a:ext cx="6373380" cy="310471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56353">
                  <a:extLst>
                    <a:ext uri="{9D8B030D-6E8A-4147-A177-3AD203B41FA5}">
                      <a16:colId xmlns:a16="http://schemas.microsoft.com/office/drawing/2014/main" val="550849640"/>
                    </a:ext>
                  </a:extLst>
                </a:gridCol>
                <a:gridCol w="1294411">
                  <a:extLst>
                    <a:ext uri="{9D8B030D-6E8A-4147-A177-3AD203B41FA5}">
                      <a16:colId xmlns:a16="http://schemas.microsoft.com/office/drawing/2014/main" val="788443482"/>
                    </a:ext>
                  </a:extLst>
                </a:gridCol>
                <a:gridCol w="1773264">
                  <a:extLst>
                    <a:ext uri="{9D8B030D-6E8A-4147-A177-3AD203B41FA5}">
                      <a16:colId xmlns:a16="http://schemas.microsoft.com/office/drawing/2014/main" val="382554444"/>
                    </a:ext>
                  </a:extLst>
                </a:gridCol>
                <a:gridCol w="1274676">
                  <a:extLst>
                    <a:ext uri="{9D8B030D-6E8A-4147-A177-3AD203B41FA5}">
                      <a16:colId xmlns:a16="http://schemas.microsoft.com/office/drawing/2014/main" val="2879881299"/>
                    </a:ext>
                  </a:extLst>
                </a:gridCol>
                <a:gridCol w="1274676">
                  <a:extLst>
                    <a:ext uri="{9D8B030D-6E8A-4147-A177-3AD203B41FA5}">
                      <a16:colId xmlns:a16="http://schemas.microsoft.com/office/drawing/2014/main" val="3288263763"/>
                    </a:ext>
                  </a:extLst>
                </a:gridCol>
              </a:tblGrid>
              <a:tr h="297456">
                <a:tc>
                  <a:txBody>
                    <a:bodyPr/>
                    <a:lstStyle/>
                    <a:p>
                      <a:r>
                        <a:rPr lang="en-US" sz="1400" dirty="0"/>
                        <a:t>Species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Year/Run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Frequency {MHz}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Harmonic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Momentum {GeV/c/n}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064261"/>
                  </a:ext>
                </a:extLst>
              </a:tr>
              <a:tr h="297456">
                <a:tc>
                  <a:txBody>
                    <a:bodyPr/>
                    <a:lstStyle/>
                    <a:p>
                      <a:r>
                        <a:rPr lang="en-US" sz="1400"/>
                        <a:t>Au 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FY97 10.6GeV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4.443350 +/- 20Hz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11.71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10076"/>
                  </a:ext>
                </a:extLst>
              </a:tr>
              <a:tr h="297456">
                <a:tc>
                  <a:txBody>
                    <a:bodyPr/>
                    <a:lstStyle/>
                    <a:p>
                      <a:r>
                        <a:rPr lang="en-US" sz="1400" dirty="0"/>
                        <a:t>Au 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FY97 8GeV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4.43296 +/- 50Hz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12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8.859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875567"/>
                  </a:ext>
                </a:extLst>
              </a:tr>
              <a:tr h="297456">
                <a:tc>
                  <a:txBody>
                    <a:bodyPr/>
                    <a:lstStyle/>
                    <a:p>
                      <a:r>
                        <a:rPr lang="en-US" sz="1400" dirty="0"/>
                        <a:t>Au 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FY97 6GeV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4.41680 +/- 50Hz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12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6.841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335100"/>
                  </a:ext>
                </a:extLst>
              </a:tr>
              <a:tr h="297456">
                <a:tc>
                  <a:txBody>
                    <a:bodyPr/>
                    <a:lstStyle/>
                    <a:p>
                      <a:r>
                        <a:rPr lang="en-US" sz="1400" dirty="0"/>
                        <a:t>Fe 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FY97 1GeV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3.9585 +/- 100Hz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12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1.80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030747"/>
                  </a:ext>
                </a:extLst>
              </a:tr>
              <a:tr h="297456">
                <a:tc>
                  <a:txBody>
                    <a:bodyPr/>
                    <a:lstStyle/>
                    <a:p>
                      <a:r>
                        <a:rPr lang="en-US" sz="1400" dirty="0"/>
                        <a:t>Fe 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FY97 0.6GeV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3.539215 +/- 100Hz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12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1.215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793692"/>
                  </a:ext>
                </a:extLst>
              </a:tr>
              <a:tr h="297456">
                <a:tc>
                  <a:txBody>
                    <a:bodyPr/>
                    <a:lstStyle/>
                    <a:p>
                      <a:r>
                        <a:rPr lang="en-US" sz="1400" dirty="0"/>
                        <a:t>Au 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FY96 10.6GeV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2.96224 +/- 20Hz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11.69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48882"/>
                  </a:ext>
                </a:extLst>
              </a:tr>
              <a:tr h="297456">
                <a:tc>
                  <a:txBody>
                    <a:bodyPr/>
                    <a:lstStyle/>
                    <a:p>
                      <a:r>
                        <a:rPr lang="en-US" sz="1400" dirty="0"/>
                        <a:t>Au 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FY96 4GeV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2.918984 +/- 50Hz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4.883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042997"/>
                  </a:ext>
                </a:extLst>
              </a:tr>
              <a:tr h="297456">
                <a:tc>
                  <a:txBody>
                    <a:bodyPr/>
                    <a:lstStyle/>
                    <a:p>
                      <a:r>
                        <a:rPr lang="en-US" sz="1400" dirty="0"/>
                        <a:t>Au 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FY96 2GeV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2.8180 +/- 50Hz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2.783</a:t>
                      </a:r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279418"/>
                  </a:ext>
                </a:extLst>
              </a:tr>
              <a:tr h="16997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42494" marR="42494" marT="21247" marB="212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42494" marR="42494" marT="21247" marB="21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42494" marR="42494" marT="21247" marB="21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42494" marR="42494" marT="21247" marB="21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793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877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83E12-0673-7518-FB9D-4C410DC87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9CA20-B127-5A19-26B2-A47B18711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E261BF-96A7-DFF8-3367-1E4B925D70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41937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2DEAC-C078-F1FF-7B54-C168D3C0A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1EE93-2BBA-B089-0CB4-06FEA4DB8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B32BB9-0FF6-284A-B8C3-4EB138C0E9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Overview of AGS Extraction systems</a:t>
            </a:r>
          </a:p>
        </p:txBody>
      </p:sp>
    </p:spTree>
    <p:extLst>
      <p:ext uri="{BB962C8B-B14F-4D97-AF65-F5344CB8AC3E}">
        <p14:creationId xmlns:p14="http://schemas.microsoft.com/office/powerpoint/2010/main" val="1316932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Date Placeholder 3">
            <a:extLst>
              <a:ext uri="{FF2B5EF4-FFF2-40B4-BE49-F238E27FC236}">
                <a16:creationId xmlns:a16="http://schemas.microsoft.com/office/drawing/2014/main" id="{77B10AA0-CF97-62F6-6F38-1E60ACAC01F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7208838" y="7221538"/>
            <a:ext cx="2346325" cy="4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5080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08000" indent="-50800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017588" indent="-103188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527175" indent="-155575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36763" indent="-207963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/>
              <a:t>6/2/10</a:t>
            </a:r>
            <a:endParaRPr lang="en-US" altLang="en-US" sz="1412">
              <a:solidFill>
                <a:srgbClr val="000000"/>
              </a:solidFill>
            </a:endParaRPr>
          </a:p>
        </p:txBody>
      </p:sp>
      <p:sp>
        <p:nvSpPr>
          <p:cNvPr id="25604" name="Slide Number Placeholder 4">
            <a:extLst>
              <a:ext uri="{FF2B5EF4-FFF2-40B4-BE49-F238E27FC236}">
                <a16:creationId xmlns:a16="http://schemas.microsoft.com/office/drawing/2014/main" id="{C2DD5B37-20BE-C6EF-00E3-8160ECD2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668838" y="7204075"/>
            <a:ext cx="1216025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5080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08000" indent="-50800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017588" indent="-103188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527175" indent="-155575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36763" indent="-207963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fld id="{C185B6E7-C548-3B44-9532-05E020B57FA2}" type="slidenum">
              <a:rPr lang="en-US" altLang="en-US" smtClean="0"/>
              <a:pPr eaLnBrk="1" hangingPunct="1"/>
              <a:t>4</a:t>
            </a:fld>
            <a:endParaRPr lang="en-US" altLang="en-US" sz="1412">
              <a:solidFill>
                <a:srgbClr val="000000"/>
              </a:solidFill>
            </a:endParaRPr>
          </a:p>
        </p:txBody>
      </p:sp>
      <p:pic>
        <p:nvPicPr>
          <p:cNvPr id="25605" name="Picture 7" descr="3293671738_e88330ee53_b.jpg">
            <a:extLst>
              <a:ext uri="{FF2B5EF4-FFF2-40B4-BE49-F238E27FC236}">
                <a16:creationId xmlns:a16="http://schemas.microsoft.com/office/drawing/2014/main" id="{74EE3489-943F-9853-20A4-48857D1E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1"/>
          <a:stretch>
            <a:fillRect/>
          </a:stretch>
        </p:blipFill>
        <p:spPr bwMode="auto">
          <a:xfrm>
            <a:off x="3954250" y="0"/>
            <a:ext cx="8237750" cy="674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0">
            <a:extLst>
              <a:ext uri="{FF2B5EF4-FFF2-40B4-BE49-F238E27FC236}">
                <a16:creationId xmlns:a16="http://schemas.microsoft.com/office/drawing/2014/main" id="{E0EC7AA6-E17F-B16F-C5D5-CBCB5B1A0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070" y="3139251"/>
            <a:ext cx="1354511" cy="57949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lIns="89896" tIns="44948" rIns="89896" bIns="449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88" b="1" dirty="0">
                <a:solidFill>
                  <a:srgbClr val="FF0000"/>
                </a:solidFill>
                <a:latin typeface="Calibri" panose="020F0502020204030204" pitchFamily="34" charset="0"/>
              </a:rPr>
              <a:t>Old Fixed Target Area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2A3EE-C1F5-923A-BA45-9E2B4817C924}"/>
              </a:ext>
            </a:extLst>
          </p:cNvPr>
          <p:cNvSpPr txBox="1"/>
          <p:nvPr/>
        </p:nvSpPr>
        <p:spPr>
          <a:xfrm>
            <a:off x="244696" y="581891"/>
            <a:ext cx="3709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old image but shows 3 things.</a:t>
            </a:r>
          </a:p>
          <a:p>
            <a:pPr marL="342900" indent="-342900">
              <a:buAutoNum type="arabicPeriod"/>
            </a:pPr>
            <a:r>
              <a:rPr lang="en-US" dirty="0"/>
              <a:t>Fixed target Area (912)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Slow extracted beams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Single bunch fast beam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Micro &amp; mini-bunched SX</a:t>
            </a:r>
          </a:p>
          <a:p>
            <a:pPr marL="160020" indent="-342900">
              <a:buFont typeface="+mj-lt"/>
              <a:buAutoNum type="arabicPeriod"/>
            </a:pPr>
            <a:r>
              <a:rPr lang="en-US" dirty="0"/>
              <a:t>G-2 with fast single bunch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12 bunches, 33msec apart</a:t>
            </a:r>
          </a:p>
          <a:p>
            <a:pPr marL="160020" indent="-342900">
              <a:buFont typeface="+mj-lt"/>
              <a:buAutoNum type="arabicPeriod"/>
            </a:pPr>
            <a:r>
              <a:rPr lang="en-US" dirty="0" err="1"/>
              <a:t>AtR</a:t>
            </a:r>
            <a:r>
              <a:rPr lang="en-US" dirty="0"/>
              <a:t>, with fast single bunch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6" name="Picture 4" descr="floor2001">
            <a:extLst>
              <a:ext uri="{FF2B5EF4-FFF2-40B4-BE49-F238E27FC236}">
                <a16:creationId xmlns:a16="http://schemas.microsoft.com/office/drawing/2014/main" id="{BEF1D77F-87B7-F40F-B190-440146D41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993" y="143789"/>
            <a:ext cx="8493351" cy="65379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773EF0-DD94-E1E0-A356-C1EC8D498FA7}"/>
              </a:ext>
            </a:extLst>
          </p:cNvPr>
          <p:cNvSpPr txBox="1"/>
          <p:nvPr/>
        </p:nvSpPr>
        <p:spPr>
          <a:xfrm>
            <a:off x="8682344" y="914400"/>
            <a:ext cx="33206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used to handle a large variety of experiments.</a:t>
            </a:r>
          </a:p>
          <a:p>
            <a:endParaRPr lang="en-US" dirty="0"/>
          </a:p>
          <a:p>
            <a:r>
              <a:rPr lang="en-US" dirty="0"/>
              <a:t>After 2002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HEP experiments ended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NP experiments ended with RHIC startup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NASA moved to new facility off the AGS 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G-2 finished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Radiography ran 1 year</a:t>
            </a:r>
          </a:p>
        </p:txBody>
      </p:sp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ED980C-5291-B6EF-232C-FAD383989A97}"/>
              </a:ext>
            </a:extLst>
          </p:cNvPr>
          <p:cNvSpPr txBox="1"/>
          <p:nvPr/>
        </p:nvSpPr>
        <p:spPr>
          <a:xfrm>
            <a:off x="6096000" y="604837"/>
            <a:ext cx="59253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Ways to extract beam from the AGS</a:t>
            </a:r>
          </a:p>
          <a:p>
            <a:endParaRPr lang="en-US" dirty="0"/>
          </a:p>
          <a:p>
            <a:r>
              <a:rPr lang="en-US" dirty="0"/>
              <a:t>1. Fast beams (single bunches)</a:t>
            </a:r>
          </a:p>
          <a:p>
            <a:pPr lvl="1"/>
            <a:r>
              <a:rPr lang="en-US" dirty="0"/>
              <a:t>To Uline via G10 kick into H10 Septum</a:t>
            </a:r>
          </a:p>
          <a:p>
            <a:pPr lvl="1"/>
            <a:r>
              <a:rPr lang="en-US" dirty="0"/>
              <a:t>OR</a:t>
            </a:r>
          </a:p>
          <a:p>
            <a:pPr lvl="1"/>
            <a:r>
              <a:rPr lang="en-US" dirty="0"/>
              <a:t>To 912 (A,B,C, or D) via G10 kick into</a:t>
            </a:r>
          </a:p>
          <a:p>
            <a:pPr lvl="1"/>
            <a:r>
              <a:rPr lang="en-US" dirty="0"/>
              <a:t>F5 and F10 Septa (requires correct horizontal tune)</a:t>
            </a:r>
          </a:p>
          <a:p>
            <a:pPr lvl="1"/>
            <a:endParaRPr lang="en-US" dirty="0"/>
          </a:p>
          <a:p>
            <a:r>
              <a:rPr lang="en-US" dirty="0"/>
              <a:t>2. Slow extracted beams (1 – 2 seconds long)</a:t>
            </a:r>
          </a:p>
          <a:p>
            <a:r>
              <a:rPr lang="en-US" dirty="0"/>
              <a:t>           To 912 via F5 and F10 septa</a:t>
            </a:r>
          </a:p>
          <a:p>
            <a:endParaRPr lang="en-US" dirty="0"/>
          </a:p>
          <a:p>
            <a:r>
              <a:rPr lang="en-US" dirty="0"/>
              <a:t>3. Slow extracted modes</a:t>
            </a:r>
          </a:p>
          <a:p>
            <a:r>
              <a:rPr lang="en-US" dirty="0"/>
              <a:t>            Bunched beam slow extraction</a:t>
            </a:r>
          </a:p>
          <a:p>
            <a:endParaRPr lang="en-US" dirty="0"/>
          </a:p>
          <a:p>
            <a:r>
              <a:rPr lang="en-US" dirty="0"/>
              <a:t>            Micro-bunched beam slow extraction</a:t>
            </a:r>
          </a:p>
          <a:p>
            <a:endParaRPr lang="en-US" dirty="0"/>
          </a:p>
          <a:p>
            <a:r>
              <a:rPr lang="en-US" dirty="0"/>
              <a:t>We do not have the ability to extract full turn. This would require a new kicker magnet.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278D61D-7DC1-0784-9C1D-DC7036BC0B22}"/>
              </a:ext>
            </a:extLst>
          </p:cNvPr>
          <p:cNvGrpSpPr/>
          <p:nvPr/>
        </p:nvGrpSpPr>
        <p:grpSpPr>
          <a:xfrm>
            <a:off x="186872" y="1418491"/>
            <a:ext cx="6021613" cy="4084237"/>
            <a:chOff x="186872" y="1418491"/>
            <a:chExt cx="6021613" cy="4084237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7F38B0B-3BEF-5375-EB57-AEBD520C0E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6872" y="1418491"/>
              <a:ext cx="6021613" cy="4084237"/>
              <a:chOff x="2717801" y="2251249"/>
              <a:chExt cx="4844657" cy="328595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A1B30CB-9759-B482-F5DB-0A787BC616DD}"/>
                  </a:ext>
                </a:extLst>
              </p:cNvPr>
              <p:cNvGrpSpPr/>
              <p:nvPr/>
            </p:nvGrpSpPr>
            <p:grpSpPr>
              <a:xfrm>
                <a:off x="2717801" y="2251249"/>
                <a:ext cx="4844657" cy="3285951"/>
                <a:chOff x="2717801" y="2251249"/>
                <a:chExt cx="4844657" cy="3285951"/>
              </a:xfrm>
            </p:grpSpPr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id="{D1DA490B-D29C-AB7D-9160-6A7FEBD1DAD5}"/>
                    </a:ext>
                  </a:extLst>
                </p:cNvPr>
                <p:cNvCxnSpPr/>
                <p:nvPr/>
              </p:nvCxnSpPr>
              <p:spPr>
                <a:xfrm flipH="1">
                  <a:off x="3349625" y="3133725"/>
                  <a:ext cx="142875" cy="533400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riangle 5">
                  <a:extLst>
                    <a:ext uri="{FF2B5EF4-FFF2-40B4-BE49-F238E27FC236}">
                      <a16:creationId xmlns:a16="http://schemas.microsoft.com/office/drawing/2014/main" id="{95B8436B-36C0-C452-1821-78E4A424ABF4}"/>
                    </a:ext>
                  </a:extLst>
                </p:cNvPr>
                <p:cNvSpPr/>
                <p:nvPr/>
              </p:nvSpPr>
              <p:spPr>
                <a:xfrm rot="5400000">
                  <a:off x="6105023" y="3954940"/>
                  <a:ext cx="76200" cy="202247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DD7F039A-D41A-1FBB-9096-6D5A3505C0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40375" y="2260600"/>
                  <a:ext cx="514324" cy="1038225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1BA1A466-DB01-3FB0-B3BF-5110662E9EAB}"/>
                    </a:ext>
                  </a:extLst>
                </p:cNvPr>
                <p:cNvSpPr/>
                <p:nvPr/>
              </p:nvSpPr>
              <p:spPr>
                <a:xfrm>
                  <a:off x="3298825" y="2574926"/>
                  <a:ext cx="2964472" cy="2962274"/>
                </a:xfrm>
                <a:prstGeom prst="ellipse">
                  <a:avLst/>
                </a:prstGeom>
                <a:noFill/>
                <a:ln w="317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1F024363-CE2C-F70A-6B15-D33B30791B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57874" y="3200400"/>
                  <a:ext cx="889026" cy="159623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63EE9229-6EB0-DA42-FB5C-CB7788483E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78575" y="3305174"/>
                  <a:ext cx="37526" cy="91122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C370EB8-27BC-1252-810B-542F9C2414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8100" y="3556000"/>
                  <a:ext cx="196850" cy="63499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631B0784-CD41-FCC1-70AA-CE19C53B26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46875" y="3009900"/>
                  <a:ext cx="210350" cy="54421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841CCB2D-D006-85F6-41C6-6405D23EB7BD}"/>
                    </a:ext>
                  </a:extLst>
                </p:cNvPr>
                <p:cNvSpPr/>
                <p:nvPr/>
              </p:nvSpPr>
              <p:spPr>
                <a:xfrm rot="12185875">
                  <a:off x="5459107" y="5024214"/>
                  <a:ext cx="298621" cy="470434"/>
                </a:xfrm>
                <a:custGeom>
                  <a:avLst/>
                  <a:gdLst>
                    <a:gd name="connsiteX0" fmla="*/ 0 w 400534"/>
                    <a:gd name="connsiteY0" fmla="*/ 577850 h 577850"/>
                    <a:gd name="connsiteX1" fmla="*/ 336550 w 400534"/>
                    <a:gd name="connsiteY1" fmla="*/ 346075 h 577850"/>
                    <a:gd name="connsiteX2" fmla="*/ 400050 w 400534"/>
                    <a:gd name="connsiteY2" fmla="*/ 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0534" h="577850">
                      <a:moveTo>
                        <a:pt x="0" y="577850"/>
                      </a:moveTo>
                      <a:cubicBezTo>
                        <a:pt x="134937" y="510116"/>
                        <a:pt x="269875" y="442383"/>
                        <a:pt x="336550" y="346075"/>
                      </a:cubicBezTo>
                      <a:cubicBezTo>
                        <a:pt x="403225" y="249767"/>
                        <a:pt x="401637" y="124883"/>
                        <a:pt x="40005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4B1CB5C4-0BCB-A374-8BA1-BEAB41D37E33}"/>
                    </a:ext>
                  </a:extLst>
                </p:cNvPr>
                <p:cNvSpPr/>
                <p:nvPr/>
              </p:nvSpPr>
              <p:spPr>
                <a:xfrm>
                  <a:off x="5838035" y="4633180"/>
                  <a:ext cx="298621" cy="470434"/>
                </a:xfrm>
                <a:custGeom>
                  <a:avLst/>
                  <a:gdLst>
                    <a:gd name="connsiteX0" fmla="*/ 0 w 400534"/>
                    <a:gd name="connsiteY0" fmla="*/ 577850 h 577850"/>
                    <a:gd name="connsiteX1" fmla="*/ 336550 w 400534"/>
                    <a:gd name="connsiteY1" fmla="*/ 346075 h 577850"/>
                    <a:gd name="connsiteX2" fmla="*/ 400050 w 400534"/>
                    <a:gd name="connsiteY2" fmla="*/ 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0534" h="577850">
                      <a:moveTo>
                        <a:pt x="0" y="577850"/>
                      </a:moveTo>
                      <a:cubicBezTo>
                        <a:pt x="134937" y="510116"/>
                        <a:pt x="269875" y="442383"/>
                        <a:pt x="336550" y="346075"/>
                      </a:cubicBezTo>
                      <a:cubicBezTo>
                        <a:pt x="403225" y="249767"/>
                        <a:pt x="401637" y="124883"/>
                        <a:pt x="40005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6DB981C0-4329-F27C-4B6A-8E6C502A8C34}"/>
                    </a:ext>
                  </a:extLst>
                </p:cNvPr>
                <p:cNvSpPr/>
                <p:nvPr/>
              </p:nvSpPr>
              <p:spPr>
                <a:xfrm rot="9693507">
                  <a:off x="6053915" y="4142084"/>
                  <a:ext cx="298621" cy="470434"/>
                </a:xfrm>
                <a:custGeom>
                  <a:avLst/>
                  <a:gdLst>
                    <a:gd name="connsiteX0" fmla="*/ 0 w 400534"/>
                    <a:gd name="connsiteY0" fmla="*/ 577850 h 577850"/>
                    <a:gd name="connsiteX1" fmla="*/ 336550 w 400534"/>
                    <a:gd name="connsiteY1" fmla="*/ 346075 h 577850"/>
                    <a:gd name="connsiteX2" fmla="*/ 400050 w 400534"/>
                    <a:gd name="connsiteY2" fmla="*/ 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0534" h="577850">
                      <a:moveTo>
                        <a:pt x="0" y="577850"/>
                      </a:moveTo>
                      <a:cubicBezTo>
                        <a:pt x="134937" y="510116"/>
                        <a:pt x="269875" y="442383"/>
                        <a:pt x="336550" y="346075"/>
                      </a:cubicBezTo>
                      <a:cubicBezTo>
                        <a:pt x="403225" y="249767"/>
                        <a:pt x="401637" y="124883"/>
                        <a:pt x="40005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26F10E64-0B4C-F151-E8C8-123EF25427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4400" y="3025775"/>
                  <a:ext cx="41275" cy="123825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D6A79E9B-C586-2B3F-DA33-984EA133FD90}"/>
                    </a:ext>
                  </a:extLst>
                </p:cNvPr>
                <p:cNvSpPr/>
                <p:nvPr/>
              </p:nvSpPr>
              <p:spPr>
                <a:xfrm>
                  <a:off x="2717801" y="2670175"/>
                  <a:ext cx="733424" cy="736600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2D85B6F-0693-E979-71DC-E1BB9D97BEC4}"/>
                    </a:ext>
                  </a:extLst>
                </p:cNvPr>
                <p:cNvSpPr txBox="1"/>
                <p:nvPr/>
              </p:nvSpPr>
              <p:spPr>
                <a:xfrm>
                  <a:off x="2754922" y="2872115"/>
                  <a:ext cx="66075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Booster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5A0401F-A2C4-4890-F83C-2EBD7F52065F}"/>
                    </a:ext>
                  </a:extLst>
                </p:cNvPr>
                <p:cNvSpPr txBox="1"/>
                <p:nvPr/>
              </p:nvSpPr>
              <p:spPr>
                <a:xfrm>
                  <a:off x="4476234" y="2780268"/>
                  <a:ext cx="609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AGS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E4812CC-1917-C26B-FB7B-2E4987950721}"/>
                    </a:ext>
                  </a:extLst>
                </p:cNvPr>
                <p:cNvSpPr txBox="1"/>
                <p:nvPr/>
              </p:nvSpPr>
              <p:spPr>
                <a:xfrm>
                  <a:off x="5435242" y="3308176"/>
                  <a:ext cx="66075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H10</a:t>
                  </a:r>
                </a:p>
                <a:p>
                  <a:r>
                    <a:rPr lang="en-US" sz="1050" dirty="0"/>
                    <a:t>Septum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9F12FFC-1E29-8A65-FC04-78D9B2520576}"/>
                    </a:ext>
                  </a:extLst>
                </p:cNvPr>
                <p:cNvSpPr txBox="1"/>
                <p:nvPr/>
              </p:nvSpPr>
              <p:spPr>
                <a:xfrm>
                  <a:off x="5225877" y="3846621"/>
                  <a:ext cx="8996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/>
                    <a:t>Single bunch</a:t>
                  </a:r>
                </a:p>
                <a:p>
                  <a:r>
                    <a:rPr lang="en-US" sz="1000" dirty="0"/>
                    <a:t>Kicker, G10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AAD6BF0-97F1-23D5-6FB6-D69814B18559}"/>
                    </a:ext>
                  </a:extLst>
                </p:cNvPr>
                <p:cNvSpPr txBox="1"/>
                <p:nvPr/>
              </p:nvSpPr>
              <p:spPr>
                <a:xfrm>
                  <a:off x="5467405" y="4245635"/>
                  <a:ext cx="66075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F10</a:t>
                  </a:r>
                </a:p>
                <a:p>
                  <a:r>
                    <a:rPr lang="en-US" sz="1050" dirty="0"/>
                    <a:t>Septum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FDEE956-1E67-DF19-E3AA-9003C9300740}"/>
                    </a:ext>
                  </a:extLst>
                </p:cNvPr>
                <p:cNvSpPr txBox="1"/>
                <p:nvPr/>
              </p:nvSpPr>
              <p:spPr>
                <a:xfrm>
                  <a:off x="5276147" y="4640719"/>
                  <a:ext cx="66075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F5</a:t>
                  </a:r>
                </a:p>
                <a:p>
                  <a:r>
                    <a:rPr lang="en-US" sz="1050" dirty="0"/>
                    <a:t>Septum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7D3ECF3-1D45-77E1-0683-C04A6C244229}"/>
                    </a:ext>
                  </a:extLst>
                </p:cNvPr>
                <p:cNvSpPr txBox="1"/>
                <p:nvPr/>
              </p:nvSpPr>
              <p:spPr>
                <a:xfrm>
                  <a:off x="6039557" y="4817690"/>
                  <a:ext cx="70243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F7 Bump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B55CFDE-F99E-245C-4E60-29D03F450997}"/>
                    </a:ext>
                  </a:extLst>
                </p:cNvPr>
                <p:cNvSpPr txBox="1"/>
                <p:nvPr/>
              </p:nvSpPr>
              <p:spPr>
                <a:xfrm>
                  <a:off x="5606526" y="2251249"/>
                  <a:ext cx="68961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U line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D05F7E4-04DE-7DEB-2589-DFFD6179951B}"/>
                    </a:ext>
                  </a:extLst>
                </p:cNvPr>
                <p:cNvSpPr txBox="1"/>
                <p:nvPr/>
              </p:nvSpPr>
              <p:spPr>
                <a:xfrm>
                  <a:off x="6617969" y="3571998"/>
                  <a:ext cx="94448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Bldg</a:t>
                  </a:r>
                  <a:r>
                    <a:rPr lang="en-US" sz="1600" dirty="0"/>
                    <a:t> 912</a:t>
                  </a: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3A723F50-9C5A-3AA6-B8A0-625AB19B603A}"/>
                  </a:ext>
                </a:extLst>
              </p:cNvPr>
              <p:cNvGrpSpPr/>
              <p:nvPr/>
            </p:nvGrpSpPr>
            <p:grpSpPr>
              <a:xfrm>
                <a:off x="5734024" y="3352953"/>
                <a:ext cx="314151" cy="1541311"/>
                <a:chOff x="5734024" y="3352953"/>
                <a:chExt cx="314151" cy="1541311"/>
              </a:xfrm>
            </p:grpSpPr>
            <p:sp>
              <p:nvSpPr>
                <p:cNvPr id="7" name="Triangle 6">
                  <a:extLst>
                    <a:ext uri="{FF2B5EF4-FFF2-40B4-BE49-F238E27FC236}">
                      <a16:creationId xmlns:a16="http://schemas.microsoft.com/office/drawing/2014/main" id="{EBD536CE-B93E-3724-6715-C581A62B00FF}"/>
                    </a:ext>
                  </a:extLst>
                </p:cNvPr>
                <p:cNvSpPr/>
                <p:nvPr/>
              </p:nvSpPr>
              <p:spPr>
                <a:xfrm rot="7757420">
                  <a:off x="5797048" y="4755040"/>
                  <a:ext cx="76200" cy="202247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Triangle 7">
                  <a:extLst>
                    <a:ext uri="{FF2B5EF4-FFF2-40B4-BE49-F238E27FC236}">
                      <a16:creationId xmlns:a16="http://schemas.microsoft.com/office/drawing/2014/main" id="{72640878-5B0E-D8BF-D6F5-3809AC703EBD}"/>
                    </a:ext>
                  </a:extLst>
                </p:cNvPr>
                <p:cNvSpPr/>
                <p:nvPr/>
              </p:nvSpPr>
              <p:spPr>
                <a:xfrm rot="7527431">
                  <a:off x="5908952" y="4608986"/>
                  <a:ext cx="76200" cy="202247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Triangle 8">
                  <a:extLst>
                    <a:ext uri="{FF2B5EF4-FFF2-40B4-BE49-F238E27FC236}">
                      <a16:creationId xmlns:a16="http://schemas.microsoft.com/office/drawing/2014/main" id="{82158E67-2467-F106-5D57-344EA661DAA4}"/>
                    </a:ext>
                  </a:extLst>
                </p:cNvPr>
                <p:cNvSpPr/>
                <p:nvPr/>
              </p:nvSpPr>
              <p:spPr>
                <a:xfrm rot="3642541">
                  <a:off x="5899439" y="3289929"/>
                  <a:ext cx="76200" cy="202247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2289159-15F9-96F3-B322-A35659E3DC24}"/>
                </a:ext>
              </a:extLst>
            </p:cNvPr>
            <p:cNvSpPr txBox="1"/>
            <p:nvPr/>
          </p:nvSpPr>
          <p:spPr>
            <a:xfrm>
              <a:off x="4614560" y="2486836"/>
              <a:ext cx="3080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1ABA99D-49D5-26F9-947E-95A986B12CB8}"/>
                </a:ext>
              </a:extLst>
            </p:cNvPr>
            <p:cNvSpPr txBox="1"/>
            <p:nvPr/>
          </p:nvSpPr>
          <p:spPr>
            <a:xfrm>
              <a:off x="4839454" y="2784104"/>
              <a:ext cx="308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69D2886-23CF-D015-81AB-54CBEF1DB86B}"/>
                </a:ext>
              </a:extLst>
            </p:cNvPr>
            <p:cNvSpPr txBox="1"/>
            <p:nvPr/>
          </p:nvSpPr>
          <p:spPr>
            <a:xfrm>
              <a:off x="5302168" y="20928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B697C00-3EE1-8ECC-71FD-A53FF84A3420}"/>
                </a:ext>
              </a:extLst>
            </p:cNvPr>
            <p:cNvSpPr txBox="1"/>
            <p:nvPr/>
          </p:nvSpPr>
          <p:spPr>
            <a:xfrm>
              <a:off x="5387446" y="2459622"/>
              <a:ext cx="3097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</a:t>
              </a:r>
            </a:p>
          </p:txBody>
        </p:sp>
      </p:grpSp>
      <p:pic>
        <p:nvPicPr>
          <p:cNvPr id="81" name="Picture 80" descr="A group of light bulbs&#10;&#10;AI-generated content may be incorrect.">
            <a:extLst>
              <a:ext uri="{FF2B5EF4-FFF2-40B4-BE49-F238E27FC236}">
                <a16:creationId xmlns:a16="http://schemas.microsoft.com/office/drawing/2014/main" id="{08A67D5E-EA85-8689-7361-9E146C3FF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319" y="2666332"/>
            <a:ext cx="1411609" cy="1882146"/>
          </a:xfrm>
          <a:prstGeom prst="rect">
            <a:avLst/>
          </a:prstGeom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179EF20-A82E-55D6-CC8E-4C39C88D4AF3}"/>
              </a:ext>
            </a:extLst>
          </p:cNvPr>
          <p:cNvCxnSpPr/>
          <p:nvPr/>
        </p:nvCxnSpPr>
        <p:spPr>
          <a:xfrm>
            <a:off x="2937852" y="3671376"/>
            <a:ext cx="1679056" cy="345270"/>
          </a:xfrm>
          <a:prstGeom prst="straightConnector1">
            <a:avLst/>
          </a:prstGeom>
          <a:ln w="41275">
            <a:solidFill>
              <a:srgbClr val="C00000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CC22161A-61EB-19CA-5925-964BF7D1F662}"/>
              </a:ext>
            </a:extLst>
          </p:cNvPr>
          <p:cNvSpPr txBox="1"/>
          <p:nvPr/>
        </p:nvSpPr>
        <p:spPr>
          <a:xfrm>
            <a:off x="1314735" y="4523913"/>
            <a:ext cx="209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Slow extracted high intensity protons split into 4 beams (2001)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32E95591-CE7C-3F13-62AA-2E0EF2D0F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3667970" y="124765"/>
            <a:ext cx="1680153" cy="913561"/>
          </a:xfrm>
          <a:prstGeom prst="rect">
            <a:avLst/>
          </a:prstGeom>
        </p:spPr>
      </p:pic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F751158-CAC3-62CB-7501-65DF065BEC16}"/>
              </a:ext>
            </a:extLst>
          </p:cNvPr>
          <p:cNvCxnSpPr>
            <a:cxnSpLocks/>
            <a:endCxn id="74" idx="0"/>
          </p:cNvCxnSpPr>
          <p:nvPr/>
        </p:nvCxnSpPr>
        <p:spPr>
          <a:xfrm>
            <a:off x="4702768" y="958876"/>
            <a:ext cx="290735" cy="1825228"/>
          </a:xfrm>
          <a:prstGeom prst="straightConnector1">
            <a:avLst/>
          </a:prstGeom>
          <a:ln w="41275">
            <a:solidFill>
              <a:srgbClr val="C00000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A464FE7E-428D-8AFA-ECE1-448E247E1ABF}"/>
              </a:ext>
            </a:extLst>
          </p:cNvPr>
          <p:cNvSpPr txBox="1"/>
          <p:nvPr/>
        </p:nvSpPr>
        <p:spPr>
          <a:xfrm>
            <a:off x="1884634" y="261804"/>
            <a:ext cx="181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Slow extracted high intensity protons 2 second spill (2001)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66E38-2AAE-E098-EB5C-D96D717B722E}"/>
              </a:ext>
            </a:extLst>
          </p:cNvPr>
          <p:cNvSpPr txBox="1"/>
          <p:nvPr/>
        </p:nvSpPr>
        <p:spPr>
          <a:xfrm>
            <a:off x="6096000" y="141508"/>
            <a:ext cx="302743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As Vincent already showed</a:t>
            </a:r>
          </a:p>
        </p:txBody>
      </p:sp>
    </p:spTree>
    <p:extLst>
      <p:ext uri="{BB962C8B-B14F-4D97-AF65-F5344CB8AC3E}">
        <p14:creationId xmlns:p14="http://schemas.microsoft.com/office/powerpoint/2010/main" val="404817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33E682D-E04B-1D18-4A3B-1D0C937C0A42}"/>
              </a:ext>
            </a:extLst>
          </p:cNvPr>
          <p:cNvGrpSpPr/>
          <p:nvPr/>
        </p:nvGrpSpPr>
        <p:grpSpPr>
          <a:xfrm>
            <a:off x="336709" y="4370562"/>
            <a:ext cx="4071793" cy="2282371"/>
            <a:chOff x="3924300" y="1192213"/>
            <a:chExt cx="6073775" cy="3746500"/>
          </a:xfrm>
        </p:grpSpPr>
        <p:pic>
          <p:nvPicPr>
            <p:cNvPr id="13" name="Picture 16" descr="F10EJECT">
              <a:extLst>
                <a:ext uri="{FF2B5EF4-FFF2-40B4-BE49-F238E27FC236}">
                  <a16:creationId xmlns:a16="http://schemas.microsoft.com/office/drawing/2014/main" id="{2CEF280F-40D5-BAB0-F3D4-2FBD2D6342C4}"/>
                </a:ext>
              </a:extLst>
            </p:cNvPr>
            <p:cNvPicPr>
              <a:picLocks noChangeAspect="1" noChangeArrowheads="1"/>
            </p:cNvPicPr>
            <p:nvPr>
              <p:ph sz="quarter" idx="4"/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24300" y="1192213"/>
              <a:ext cx="6073775" cy="3746500"/>
            </a:xfr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3A78ED8-A58A-E8DF-32E2-00E0904E5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030538"/>
              <a:ext cx="369888" cy="1635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101882" tIns="50941" rIns="101882" bIns="50941" anchor="ctr"/>
            <a:lstStyle/>
            <a:p>
              <a:pPr algn="ctr" defTabSz="5094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793C97C-D09A-FC77-5611-DF8D774EA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8475" y="305361"/>
            <a:ext cx="6649290" cy="607919"/>
          </a:xfrm>
          <a:solidFill>
            <a:srgbClr val="FFFFFF"/>
          </a:solidFill>
        </p:spPr>
        <p:txBody>
          <a:bodyPr vert="horz" lIns="88481" tIns="46010" rIns="88481" bIns="46010" rtlCol="0" anchor="b">
            <a:normAutofit fontScale="90000"/>
          </a:bodyPr>
          <a:lstStyle/>
          <a:p>
            <a:pPr>
              <a:lnSpc>
                <a:spcPct val="94000"/>
              </a:lnSpc>
              <a:tabLst>
                <a:tab pos="0" algn="l"/>
                <a:tab pos="897920" algn="l"/>
                <a:tab pos="1797240" algn="l"/>
                <a:tab pos="2696560" algn="l"/>
                <a:tab pos="3595880" algn="l"/>
                <a:tab pos="4493798" algn="l"/>
                <a:tab pos="5393119" algn="l"/>
                <a:tab pos="6292439" algn="l"/>
                <a:tab pos="7191759" algn="l"/>
                <a:tab pos="8091079" algn="l"/>
                <a:tab pos="8988998" algn="l"/>
                <a:tab pos="9888318" algn="l"/>
              </a:tabLst>
            </a:pPr>
            <a:r>
              <a:rPr lang="en-GB" altLang="en-US" sz="353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Overview of AGS Slow Extraction</a:t>
            </a:r>
          </a:p>
        </p:txBody>
      </p:sp>
      <p:sp>
        <p:nvSpPr>
          <p:cNvPr id="48131" name="AutoShape 3">
            <a:extLst>
              <a:ext uri="{FF2B5EF4-FFF2-40B4-BE49-F238E27FC236}">
                <a16:creationId xmlns:a16="http://schemas.microsoft.com/office/drawing/2014/main" id="{3A3D54BB-C413-C0B1-BB29-29F0CAF69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471" y="1528203"/>
            <a:ext cx="8875059" cy="2801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896" tIns="44948" rIns="89896" bIns="44948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88">
              <a:latin typeface="Calibri" panose="020F0502020204030204" pitchFamily="34" charset="0"/>
            </a:endParaRPr>
          </a:p>
        </p:txBody>
      </p:sp>
      <p:sp>
        <p:nvSpPr>
          <p:cNvPr id="48132" name="AutoShape 4">
            <a:extLst>
              <a:ext uri="{FF2B5EF4-FFF2-40B4-BE49-F238E27FC236}">
                <a16:creationId xmlns:a16="http://schemas.microsoft.com/office/drawing/2014/main" id="{B52FF741-8D86-2949-D5D1-FFFA08AC3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471" y="1885390"/>
            <a:ext cx="8875059" cy="2801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896" tIns="44948" rIns="89896" bIns="44948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88">
              <a:latin typeface="Calibri" panose="020F0502020204030204" pitchFamily="34" charset="0"/>
            </a:endParaRPr>
          </a:p>
        </p:txBody>
      </p:sp>
      <p:sp>
        <p:nvSpPr>
          <p:cNvPr id="48133" name="AutoShape 5">
            <a:extLst>
              <a:ext uri="{FF2B5EF4-FFF2-40B4-BE49-F238E27FC236}">
                <a16:creationId xmlns:a16="http://schemas.microsoft.com/office/drawing/2014/main" id="{F5CCED1A-C91B-AC6E-52CD-20FEFC3F9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471" y="1700493"/>
            <a:ext cx="8875059" cy="1401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896" tIns="44948" rIns="89896" bIns="44948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88">
              <a:latin typeface="Calibri" panose="020F0502020204030204" pitchFamily="34" charset="0"/>
            </a:endParaRPr>
          </a:p>
        </p:txBody>
      </p:sp>
      <p:pic>
        <p:nvPicPr>
          <p:cNvPr id="48134" name="Picture 8" descr="BrownRemote4">
            <a:extLst>
              <a:ext uri="{FF2B5EF4-FFF2-40B4-BE49-F238E27FC236}">
                <a16:creationId xmlns:a16="http://schemas.microsoft.com/office/drawing/2014/main" id="{E4154984-6CD5-2277-009E-B10C95B36EA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845" y="906275"/>
            <a:ext cx="6356537" cy="5045449"/>
          </a:xfrm>
        </p:spPr>
      </p:pic>
      <p:sp>
        <p:nvSpPr>
          <p:cNvPr id="48135" name="Date Placeholder 6">
            <a:extLst>
              <a:ext uri="{FF2B5EF4-FFF2-40B4-BE49-F238E27FC236}">
                <a16:creationId xmlns:a16="http://schemas.microsoft.com/office/drawing/2014/main" id="{0A04AD8D-314F-D747-0EC5-E9F313B144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7208838" y="7221538"/>
            <a:ext cx="2346325" cy="4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5080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08000" indent="-50800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017588" indent="-103188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527175" indent="-155575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36763" indent="-207963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/>
              <a:t>6/2/10</a:t>
            </a:r>
            <a:endParaRPr lang="en-US" altLang="en-US" sz="1412">
              <a:solidFill>
                <a:srgbClr val="000000"/>
              </a:solidFill>
            </a:endParaRPr>
          </a:p>
        </p:txBody>
      </p:sp>
      <p:sp>
        <p:nvSpPr>
          <p:cNvPr id="48136" name="Slide Number Placeholder 7">
            <a:extLst>
              <a:ext uri="{FF2B5EF4-FFF2-40B4-BE49-F238E27FC236}">
                <a16:creationId xmlns:a16="http://schemas.microsoft.com/office/drawing/2014/main" id="{11E9D50D-D3A5-1C17-4A6D-81C0CD96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668838" y="7204075"/>
            <a:ext cx="1216025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5080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08000" indent="-50800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017588" indent="-103188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527175" indent="-155575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36763" indent="-207963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fld id="{C185B6E7-C548-3B44-9532-05E020B57FA2}" type="slidenum">
              <a:rPr lang="en-US" altLang="en-US" smtClean="0"/>
              <a:pPr/>
              <a:t>7</a:t>
            </a:fld>
            <a:endParaRPr lang="en-US" altLang="en-US" sz="1412">
              <a:solidFill>
                <a:srgbClr val="0000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E78C94-4378-1EEF-EDC1-DFBEE516181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662080" y="1214414"/>
            <a:ext cx="5022012" cy="928542"/>
          </a:xfrm>
          <a:prstGeom prst="straightConnector1">
            <a:avLst/>
          </a:prstGeom>
          <a:ln w="317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7766009-32EB-713F-C969-FCB11126C043}"/>
              </a:ext>
            </a:extLst>
          </p:cNvPr>
          <p:cNvSpPr txBox="1"/>
          <p:nvPr/>
        </p:nvSpPr>
        <p:spPr>
          <a:xfrm>
            <a:off x="771819" y="891248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 Septum</a:t>
            </a:r>
          </a:p>
          <a:p>
            <a:r>
              <a:rPr lang="en-US" dirty="0"/>
              <a:t>0.76 mm, 1.5 </a:t>
            </a:r>
            <a:r>
              <a:rPr lang="en-US" dirty="0" err="1"/>
              <a:t>kG</a:t>
            </a:r>
            <a:endParaRPr lang="en-US" dirty="0"/>
          </a:p>
        </p:txBody>
      </p:sp>
      <p:pic>
        <p:nvPicPr>
          <p:cNvPr id="5" name="Picture 6" descr="THIN_000">
            <a:extLst>
              <a:ext uri="{FF2B5EF4-FFF2-40B4-BE49-F238E27FC236}">
                <a16:creationId xmlns:a16="http://schemas.microsoft.com/office/drawing/2014/main" id="{F75C6CFD-4729-2A0D-CB8E-1425D206D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6" y="1571675"/>
            <a:ext cx="3483194" cy="2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39AC99-6B79-39E9-F16E-4404F081307F}"/>
              </a:ext>
            </a:extLst>
          </p:cNvPr>
          <p:cNvSpPr txBox="1"/>
          <p:nvPr/>
        </p:nvSpPr>
        <p:spPr>
          <a:xfrm>
            <a:off x="1718956" y="4109896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Thick Septum</a:t>
            </a:r>
          </a:p>
          <a:p>
            <a:r>
              <a:rPr lang="en-US" dirty="0"/>
              <a:t>13.5 mm, 9.5 </a:t>
            </a:r>
            <a:r>
              <a:rPr lang="en-US" dirty="0" err="1"/>
              <a:t>kG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F345C9-D401-125D-CA71-820F42874617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609217" y="2245452"/>
            <a:ext cx="4510896" cy="2187610"/>
          </a:xfrm>
          <a:prstGeom prst="straightConnector1">
            <a:avLst/>
          </a:prstGeom>
          <a:ln w="317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6882DFE-67DA-887E-95AD-BD99737735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105352"/>
            <a:ext cx="11049000" cy="1325563"/>
          </a:xfrm>
        </p:spPr>
        <p:txBody>
          <a:bodyPr/>
          <a:lstStyle/>
          <a:p>
            <a:pPr eaLnBrk="1" hangingPunct="1"/>
            <a:r>
              <a:rPr lang="en-US" altLang="en-US" sz="353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AGS Performance History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205AA2B8-AA4F-55C8-7F14-6E49A4ADE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54" y="1070597"/>
            <a:ext cx="10054763" cy="559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eaLnBrk="0" hangingPunct="0"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50" b="1" dirty="0">
                <a:solidFill>
                  <a:srgbClr val="0000FF"/>
                </a:solidFill>
                <a:latin typeface="Times" charset="0"/>
              </a:rPr>
              <a:t>PROTON BEAM	</a:t>
            </a:r>
            <a:r>
              <a:rPr lang="en-US" altLang="en-US" sz="1050" b="1" dirty="0">
                <a:latin typeface="Times" charset="0"/>
              </a:rPr>
              <a:t>FY94	FY95	FY96 	            FY97	                                        FY98/99		FY2000 </a:t>
            </a:r>
          </a:p>
          <a:p>
            <a:pPr eaLnBrk="1" hangingPunct="1"/>
            <a:r>
              <a:rPr lang="en-US" altLang="en-US" sz="1050" b="1" dirty="0">
                <a:latin typeface="Times" charset="0"/>
              </a:rPr>
              <a:t>				SEB	FEB (g-2)	SEB	FEB (g-2)	FEB (g-2)</a:t>
            </a:r>
          </a:p>
          <a:p>
            <a:pPr eaLnBrk="1" hangingPunct="1"/>
            <a:endParaRPr lang="en-US" altLang="en-US" sz="1050" b="1" dirty="0"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Beam Energy	24 GeV	24 GeV	24 GeV	24 GeV	24 GeV	24 GeV	24 GeV	24 GeV 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Peak Beam Intensity	40 x 10</a:t>
            </a:r>
            <a:r>
              <a:rPr lang="en-US" altLang="en-US" sz="1200" baseline="30000" dirty="0">
                <a:latin typeface="Times" charset="0"/>
              </a:rPr>
              <a:t>12</a:t>
            </a:r>
            <a:r>
              <a:rPr lang="en-US" altLang="en-US" sz="1200" dirty="0">
                <a:latin typeface="Times" charset="0"/>
              </a:rPr>
              <a:t> </a:t>
            </a:r>
            <a:r>
              <a:rPr lang="en-US" altLang="en-US" sz="1200" dirty="0" err="1">
                <a:latin typeface="Times" charset="0"/>
              </a:rPr>
              <a:t>ppp</a:t>
            </a:r>
            <a:r>
              <a:rPr lang="en-US" altLang="en-US" sz="1200" dirty="0">
                <a:latin typeface="Times" charset="0"/>
              </a:rPr>
              <a:t>	63 x 10</a:t>
            </a:r>
            <a:r>
              <a:rPr lang="en-US" altLang="en-US" sz="1200" baseline="30000" dirty="0">
                <a:latin typeface="Times" charset="0"/>
              </a:rPr>
              <a:t>12</a:t>
            </a:r>
            <a:r>
              <a:rPr lang="en-US" altLang="en-US" sz="1200" dirty="0">
                <a:latin typeface="Times" charset="0"/>
              </a:rPr>
              <a:t> </a:t>
            </a:r>
            <a:r>
              <a:rPr lang="en-US" altLang="en-US" sz="1200" dirty="0" err="1">
                <a:latin typeface="Times" charset="0"/>
              </a:rPr>
              <a:t>ppp</a:t>
            </a:r>
            <a:r>
              <a:rPr lang="en-US" altLang="en-US" sz="1200" dirty="0">
                <a:latin typeface="Times" charset="0"/>
              </a:rPr>
              <a:t>	62 x 10</a:t>
            </a:r>
            <a:r>
              <a:rPr lang="en-US" altLang="en-US" sz="1200" baseline="30000" dirty="0">
                <a:latin typeface="Times" charset="0"/>
              </a:rPr>
              <a:t>12</a:t>
            </a:r>
            <a:r>
              <a:rPr lang="en-US" altLang="en-US" sz="1200" dirty="0">
                <a:latin typeface="Times" charset="0"/>
              </a:rPr>
              <a:t> </a:t>
            </a:r>
            <a:r>
              <a:rPr lang="en-US" altLang="en-US" sz="1200" dirty="0" err="1">
                <a:latin typeface="Times" charset="0"/>
              </a:rPr>
              <a:t>ppp</a:t>
            </a:r>
            <a:r>
              <a:rPr lang="en-US" altLang="en-US" sz="1200" dirty="0">
                <a:latin typeface="Times" charset="0"/>
              </a:rPr>
              <a:t>	62 x 10</a:t>
            </a:r>
            <a:r>
              <a:rPr lang="en-US" altLang="en-US" sz="1200" baseline="30000" dirty="0">
                <a:latin typeface="Times" charset="0"/>
              </a:rPr>
              <a:t>12</a:t>
            </a:r>
            <a:r>
              <a:rPr lang="en-US" altLang="en-US" sz="1200" dirty="0">
                <a:latin typeface="Times" charset="0"/>
              </a:rPr>
              <a:t> </a:t>
            </a:r>
            <a:r>
              <a:rPr lang="en-US" altLang="en-US" sz="1200" dirty="0" err="1">
                <a:latin typeface="Times" charset="0"/>
              </a:rPr>
              <a:t>ppp</a:t>
            </a:r>
            <a:r>
              <a:rPr lang="en-US" altLang="en-US" sz="1200" dirty="0">
                <a:latin typeface="Times" charset="0"/>
              </a:rPr>
              <a:t>	46 x 10</a:t>
            </a:r>
            <a:r>
              <a:rPr lang="en-US" altLang="en-US" sz="1200" baseline="30000" dirty="0">
                <a:latin typeface="Times" charset="0"/>
              </a:rPr>
              <a:t>12</a:t>
            </a:r>
            <a:r>
              <a:rPr lang="en-US" altLang="en-US" sz="1200" dirty="0">
                <a:latin typeface="Times" charset="0"/>
              </a:rPr>
              <a:t> </a:t>
            </a:r>
            <a:r>
              <a:rPr lang="en-US" altLang="en-US" sz="1200" dirty="0" err="1">
                <a:latin typeface="Times" charset="0"/>
              </a:rPr>
              <a:t>ppp</a:t>
            </a:r>
            <a:r>
              <a:rPr lang="en-US" altLang="en-US" sz="1200" dirty="0">
                <a:latin typeface="Times" charset="0"/>
              </a:rPr>
              <a:t>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72 x 10</a:t>
            </a:r>
            <a:r>
              <a:rPr lang="en-US" altLang="en-US" sz="1200" baseline="30000" dirty="0">
                <a:solidFill>
                  <a:srgbClr val="FF0000"/>
                </a:solidFill>
                <a:latin typeface="Times" charset="0"/>
              </a:rPr>
              <a:t>12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US" altLang="en-US" sz="1200" dirty="0" err="1">
                <a:solidFill>
                  <a:srgbClr val="FF0000"/>
                </a:solidFill>
                <a:latin typeface="Times" charset="0"/>
              </a:rPr>
              <a:t>ppp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	</a:t>
            </a:r>
            <a:r>
              <a:rPr lang="en-US" altLang="en-US" sz="1200" dirty="0">
                <a:latin typeface="Times" charset="0"/>
              </a:rPr>
              <a:t>58 x 10</a:t>
            </a:r>
            <a:r>
              <a:rPr lang="en-US" altLang="en-US" sz="1200" baseline="30000" dirty="0">
                <a:latin typeface="Times" charset="0"/>
              </a:rPr>
              <a:t>12</a:t>
            </a:r>
            <a:r>
              <a:rPr lang="en-US" altLang="en-US" sz="1200" dirty="0">
                <a:latin typeface="Times" charset="0"/>
              </a:rPr>
              <a:t> </a:t>
            </a:r>
            <a:r>
              <a:rPr lang="en-US" altLang="en-US" sz="1200" dirty="0" err="1">
                <a:latin typeface="Times" charset="0"/>
              </a:rPr>
              <a:t>ppp</a:t>
            </a:r>
            <a:r>
              <a:rPr lang="en-US" altLang="en-US" sz="1200" dirty="0">
                <a:latin typeface="Times" charset="0"/>
              </a:rPr>
              <a:t>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61 x 10</a:t>
            </a:r>
            <a:r>
              <a:rPr lang="en-US" altLang="en-US" sz="1200" baseline="30000" dirty="0">
                <a:solidFill>
                  <a:srgbClr val="FF0000"/>
                </a:solidFill>
                <a:latin typeface="Times" charset="0"/>
              </a:rPr>
              <a:t>12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US" altLang="en-US" sz="1200" dirty="0" err="1">
                <a:solidFill>
                  <a:srgbClr val="FF0000"/>
                </a:solidFill>
                <a:latin typeface="Times" charset="0"/>
              </a:rPr>
              <a:t>ppp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 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Total protons accelerated	0.3 x 10</a:t>
            </a:r>
            <a:r>
              <a:rPr lang="en-US" altLang="en-US" sz="1200" baseline="30000" dirty="0">
                <a:latin typeface="Times" charset="0"/>
              </a:rPr>
              <a:t>20</a:t>
            </a:r>
            <a:r>
              <a:rPr lang="en-US" altLang="en-US" sz="1200" dirty="0">
                <a:latin typeface="Times" charset="0"/>
              </a:rPr>
              <a:t> 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1.1 x 10</a:t>
            </a:r>
            <a:r>
              <a:rPr lang="en-US" altLang="en-US" sz="1200" baseline="30000" dirty="0">
                <a:solidFill>
                  <a:srgbClr val="FF0000"/>
                </a:solidFill>
                <a:latin typeface="Times" charset="0"/>
              </a:rPr>
              <a:t>20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 	</a:t>
            </a:r>
            <a:r>
              <a:rPr lang="en-US" altLang="en-US" sz="1200" dirty="0">
                <a:latin typeface="Times" charset="0"/>
              </a:rPr>
              <a:t>0.9 x 10</a:t>
            </a:r>
            <a:r>
              <a:rPr lang="en-US" altLang="en-US" sz="1200" baseline="30000" dirty="0">
                <a:latin typeface="Times" charset="0"/>
              </a:rPr>
              <a:t>20</a:t>
            </a:r>
            <a:r>
              <a:rPr lang="en-US" altLang="en-US" sz="1200" dirty="0">
                <a:latin typeface="Times" charset="0"/>
              </a:rPr>
              <a:t> 	0.4 x 10</a:t>
            </a:r>
            <a:r>
              <a:rPr lang="en-US" altLang="en-US" sz="1200" baseline="30000" dirty="0">
                <a:latin typeface="Times" charset="0"/>
              </a:rPr>
              <a:t>20</a:t>
            </a:r>
            <a:r>
              <a:rPr lang="en-US" altLang="en-US" sz="1200" dirty="0">
                <a:latin typeface="Times" charset="0"/>
              </a:rPr>
              <a:t> 	0.1 x 10</a:t>
            </a:r>
            <a:r>
              <a:rPr lang="en-US" altLang="en-US" sz="1200" baseline="30000" dirty="0">
                <a:latin typeface="Times" charset="0"/>
              </a:rPr>
              <a:t>20</a:t>
            </a:r>
            <a:r>
              <a:rPr lang="en-US" altLang="en-US" sz="1200" dirty="0">
                <a:latin typeface="Times" charset="0"/>
              </a:rPr>
              <a:t>	0.9 x 10</a:t>
            </a:r>
            <a:r>
              <a:rPr lang="en-US" altLang="en-US" sz="1200" baseline="30000" dirty="0">
                <a:latin typeface="Times" charset="0"/>
              </a:rPr>
              <a:t>20</a:t>
            </a:r>
            <a:r>
              <a:rPr lang="en-US" altLang="en-US" sz="1200" dirty="0">
                <a:latin typeface="Times" charset="0"/>
              </a:rPr>
              <a:t>	0.4x 10</a:t>
            </a:r>
            <a:r>
              <a:rPr lang="en-US" altLang="en-US" sz="1200" baseline="30000" dirty="0">
                <a:latin typeface="Times" charset="0"/>
              </a:rPr>
              <a:t>20</a:t>
            </a:r>
            <a:r>
              <a:rPr lang="en-US" altLang="en-US" sz="1200" dirty="0">
                <a:latin typeface="Times" charset="0"/>
              </a:rPr>
              <a:t>	0.5x 10</a:t>
            </a:r>
            <a:r>
              <a:rPr lang="en-US" altLang="en-US" sz="1200" baseline="30000" dirty="0">
                <a:latin typeface="Times" charset="0"/>
              </a:rPr>
              <a:t>20</a:t>
            </a:r>
          </a:p>
          <a:p>
            <a:pPr eaLnBrk="1" hangingPunct="1"/>
            <a:endParaRPr lang="en-US" altLang="en-US" sz="1200" baseline="30000" dirty="0"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Spill Length/Cycle Time	1.0 sec/3.8 sec	1.6 sec/3.6 sec	1.6 sec/3.6 sec	1.6 sec/3.6 sec		2.8 sec/5.1 sec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     -&gt;  Duty Cycle	26%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44%	</a:t>
            </a:r>
            <a:r>
              <a:rPr lang="en-US" altLang="en-US" sz="1200" dirty="0">
                <a:latin typeface="Times" charset="0"/>
              </a:rPr>
              <a:t>44%	44%	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55%</a:t>
            </a:r>
          </a:p>
          <a:p>
            <a:pPr eaLnBrk="1" hangingPunct="1"/>
            <a:endParaRPr lang="en-US" altLang="en-US" sz="1200" dirty="0">
              <a:solidFill>
                <a:srgbClr val="FF0000"/>
              </a:solidFill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Spill Structure Modulation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(peak-average) /average	50%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20%	</a:t>
            </a:r>
            <a:r>
              <a:rPr lang="en-US" altLang="en-US" sz="1200" dirty="0">
                <a:latin typeface="Times" charset="0"/>
              </a:rPr>
              <a:t>20%	20%		20%</a:t>
            </a:r>
          </a:p>
          <a:p>
            <a:pPr eaLnBrk="1" hangingPunct="1"/>
            <a:endParaRPr lang="en-US" altLang="en-US" sz="1200" dirty="0"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Average Availability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/Best Week	~83%	82%/ 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93%	</a:t>
            </a:r>
            <a:r>
              <a:rPr lang="en-US" altLang="en-US" sz="1200" dirty="0">
                <a:latin typeface="Times" charset="0"/>
              </a:rPr>
              <a:t>76% / 92%	71% / 79%	58 % / 67 %	71% / 88%	55 % / 83 %	74 % / 87 %</a:t>
            </a:r>
          </a:p>
          <a:p>
            <a:pPr eaLnBrk="1" hangingPunct="1"/>
            <a:endParaRPr lang="en-US" altLang="en-US" sz="1200" dirty="0">
              <a:latin typeface="Times" charset="0"/>
            </a:endParaRPr>
          </a:p>
          <a:p>
            <a:pPr eaLnBrk="1" hangingPunct="1"/>
            <a:r>
              <a:rPr lang="en-US" altLang="en-US" sz="1200" b="1" dirty="0">
                <a:solidFill>
                  <a:srgbClr val="FF00FF"/>
                </a:solidFill>
                <a:latin typeface="Times" charset="0"/>
              </a:rPr>
              <a:t>HEAVY ION  BEAM	Au	Au	Au	Au	Fe (NASA)	Au	Fe (NASA)</a:t>
            </a:r>
          </a:p>
          <a:p>
            <a:pPr eaLnBrk="1" hangingPunct="1"/>
            <a:endParaRPr lang="en-US" altLang="en-US" sz="1200" b="1" dirty="0">
              <a:solidFill>
                <a:srgbClr val="FF00FF"/>
              </a:solidFill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Beam Energy /nucleon	11 GeV	11 GeV	11 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/ 4 / 2</a:t>
            </a:r>
            <a:r>
              <a:rPr lang="en-US" altLang="en-US" sz="1200" dirty="0">
                <a:latin typeface="Times" charset="0"/>
              </a:rPr>
              <a:t> GeV	11 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/ 8 / 6</a:t>
            </a:r>
            <a:r>
              <a:rPr lang="en-US" altLang="en-US" sz="1200" dirty="0">
                <a:latin typeface="Times" charset="0"/>
              </a:rPr>
              <a:t> GeV	1.0 / 0.6 GeV	11 GeV	1.0 / 0.6 GeV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Peak Beam Intensity	2 x 10</a:t>
            </a:r>
            <a:r>
              <a:rPr lang="en-US" altLang="en-US" sz="1200" baseline="30000" dirty="0">
                <a:latin typeface="Times" charset="0"/>
              </a:rPr>
              <a:t>8</a:t>
            </a:r>
            <a:r>
              <a:rPr lang="en-US" altLang="en-US" sz="1200" dirty="0">
                <a:latin typeface="Times" charset="0"/>
              </a:rPr>
              <a:t> Au/p 	2 x 10</a:t>
            </a:r>
            <a:r>
              <a:rPr lang="en-US" altLang="en-US" sz="1200" baseline="30000" dirty="0">
                <a:latin typeface="Times" charset="0"/>
              </a:rPr>
              <a:t>8</a:t>
            </a:r>
            <a:r>
              <a:rPr lang="en-US" altLang="en-US" sz="1200" dirty="0">
                <a:latin typeface="Times" charset="0"/>
              </a:rPr>
              <a:t> Au/p 	4 x 10</a:t>
            </a:r>
            <a:r>
              <a:rPr lang="en-US" altLang="en-US" sz="1200" baseline="30000" dirty="0">
                <a:latin typeface="Times" charset="0"/>
              </a:rPr>
              <a:t>8</a:t>
            </a:r>
            <a:r>
              <a:rPr lang="en-US" altLang="en-US" sz="1200" dirty="0">
                <a:latin typeface="Times" charset="0"/>
              </a:rPr>
              <a:t> Au/p 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17 x 10</a:t>
            </a:r>
            <a:r>
              <a:rPr lang="en-US" altLang="en-US" sz="1200" baseline="30000" dirty="0">
                <a:solidFill>
                  <a:srgbClr val="FF0000"/>
                </a:solidFill>
                <a:latin typeface="Times" charset="0"/>
              </a:rPr>
              <a:t>8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 Au/p 	</a:t>
            </a:r>
            <a:r>
              <a:rPr lang="en-US" altLang="en-US" sz="1200" dirty="0">
                <a:latin typeface="Times" charset="0"/>
              </a:rPr>
              <a:t>20 x 10</a:t>
            </a:r>
            <a:r>
              <a:rPr lang="en-US" altLang="en-US" sz="1200" baseline="30000" dirty="0">
                <a:latin typeface="Times" charset="0"/>
              </a:rPr>
              <a:t>8</a:t>
            </a:r>
            <a:r>
              <a:rPr lang="en-US" altLang="en-US" sz="1200" dirty="0">
                <a:latin typeface="Times" charset="0"/>
              </a:rPr>
              <a:t> Fe/p 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9 x 10</a:t>
            </a:r>
            <a:r>
              <a:rPr lang="en-US" altLang="en-US" sz="1200" baseline="30000" dirty="0">
                <a:solidFill>
                  <a:srgbClr val="FF0000"/>
                </a:solidFill>
                <a:latin typeface="Times" charset="0"/>
              </a:rPr>
              <a:t>8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 Au/bunch	</a:t>
            </a:r>
            <a:r>
              <a:rPr lang="en-US" altLang="en-US" sz="1200" dirty="0">
                <a:latin typeface="Times" charset="0"/>
              </a:rPr>
              <a:t>36 x 10</a:t>
            </a:r>
            <a:r>
              <a:rPr lang="en-US" altLang="en-US" sz="1200" baseline="30000" dirty="0">
                <a:latin typeface="Times" charset="0"/>
              </a:rPr>
              <a:t>8</a:t>
            </a:r>
            <a:r>
              <a:rPr lang="en-US" altLang="en-US" sz="1200" dirty="0">
                <a:latin typeface="Times" charset="0"/>
              </a:rPr>
              <a:t> Fe/p</a:t>
            </a:r>
          </a:p>
          <a:p>
            <a:pPr eaLnBrk="1" hangingPunct="1"/>
            <a:endParaRPr lang="en-US" altLang="en-US" sz="1200" dirty="0"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Spill Length/Cycle Time	1.0 sec/3.8 sec	1.0 sec/3.8 sec	1.4 sec/3.6 sec	1.5 sec/4.0 sec		1.2 sec/3.0 sec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     -&gt;  Duty Cycle	26%	26%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39%	</a:t>
            </a:r>
            <a:r>
              <a:rPr lang="en-US" altLang="en-US" sz="1200" dirty="0">
                <a:latin typeface="Times" charset="0"/>
              </a:rPr>
              <a:t>38%	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40 %</a:t>
            </a:r>
          </a:p>
          <a:p>
            <a:pPr eaLnBrk="1" hangingPunct="1"/>
            <a:endParaRPr lang="en-US" altLang="en-US" sz="1200" dirty="0">
              <a:solidFill>
                <a:srgbClr val="FF0000"/>
              </a:solidFill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Spill Structure Modulation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(peak-average) /average	50%	20%	&lt;20%	&lt;20%		&lt;20%</a:t>
            </a:r>
          </a:p>
          <a:p>
            <a:pPr eaLnBrk="1" hangingPunct="1"/>
            <a:endParaRPr lang="en-US" altLang="en-US" sz="1200" dirty="0"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Average Availability	~85%	90%	80%	82 %	96 %	81 %	90 %</a:t>
            </a:r>
          </a:p>
          <a:p>
            <a:pPr eaLnBrk="1" hangingPunct="1"/>
            <a:endParaRPr lang="en-US" altLang="en-US" sz="1050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sz="1050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sz="1050" dirty="0">
              <a:latin typeface="Calibri" panose="020F0502020204030204" pitchFamily="34" charset="0"/>
            </a:endParaRPr>
          </a:p>
        </p:txBody>
      </p:sp>
      <p:sp>
        <p:nvSpPr>
          <p:cNvPr id="30724" name="Date Placeholder 3">
            <a:extLst>
              <a:ext uri="{FF2B5EF4-FFF2-40B4-BE49-F238E27FC236}">
                <a16:creationId xmlns:a16="http://schemas.microsoft.com/office/drawing/2014/main" id="{8A98CA18-D199-6DC8-D571-DB85908ED6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7208838" y="7221538"/>
            <a:ext cx="2346325" cy="4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5080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08000" indent="-50800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017588" indent="-103188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527175" indent="-155575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36763" indent="-207963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/>
              <a:t>6/2/10</a:t>
            </a:r>
            <a:endParaRPr lang="en-US" altLang="en-US" sz="1412">
              <a:solidFill>
                <a:srgbClr val="000000"/>
              </a:solidFill>
            </a:endParaRPr>
          </a:p>
        </p:txBody>
      </p:sp>
      <p:sp>
        <p:nvSpPr>
          <p:cNvPr id="30725" name="Slide Number Placeholder 4">
            <a:extLst>
              <a:ext uri="{FF2B5EF4-FFF2-40B4-BE49-F238E27FC236}">
                <a16:creationId xmlns:a16="http://schemas.microsoft.com/office/drawing/2014/main" id="{B1D46702-E570-A34A-D72A-1622B6CDF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668838" y="7204075"/>
            <a:ext cx="1216025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5080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08000" indent="-50800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017588" indent="-103188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527175" indent="-155575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36763" indent="-207963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fld id="{E20B179C-A12A-4040-83D3-D7949251C620}" type="slidenum">
              <a:rPr lang="en-US" altLang="en-US" smtClean="0"/>
              <a:pPr/>
              <a:t>8</a:t>
            </a:fld>
            <a:endParaRPr lang="en-US" altLang="en-US" sz="141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4400" dirty="0"/>
              <a:t>Applications and Requirements</a:t>
            </a:r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02B1611D-C42F-0A41-BAED-D3B41970EBE3}" vid="{7E203859-C242-EE45-BB6D-C700A593D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199</TotalTime>
  <Words>1670</Words>
  <Application>Microsoft Macintosh PowerPoint</Application>
  <PresentationFormat>Widescreen</PresentationFormat>
  <Paragraphs>275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ＭＳ Ｐゴシック</vt:lpstr>
      <vt:lpstr>Arial</vt:lpstr>
      <vt:lpstr>Calibri</vt:lpstr>
      <vt:lpstr>Times</vt:lpstr>
      <vt:lpstr>Times New Roman</vt:lpstr>
      <vt:lpstr>BNL</vt:lpstr>
      <vt:lpstr>Extraction and transport from AGS for fixed target experiments</vt:lpstr>
      <vt:lpstr>Outline</vt:lpstr>
      <vt:lpstr>Overview of AGS Extraction systems</vt:lpstr>
      <vt:lpstr>PowerPoint Presentation</vt:lpstr>
      <vt:lpstr>PowerPoint Presentation</vt:lpstr>
      <vt:lpstr>PowerPoint Presentation</vt:lpstr>
      <vt:lpstr>Overview of AGS Slow Extraction</vt:lpstr>
      <vt:lpstr>AGS Performance History</vt:lpstr>
      <vt:lpstr>Applications and Requirements</vt:lpstr>
      <vt:lpstr>Various Users are looking for beam</vt:lpstr>
      <vt:lpstr>Historically, NP requirements</vt:lpstr>
      <vt:lpstr>Beam transport options</vt:lpstr>
      <vt:lpstr>Status</vt:lpstr>
      <vt:lpstr>PowerPoint Presentation</vt:lpstr>
      <vt:lpstr>Features of old Switchyard</vt:lpstr>
      <vt:lpstr>Options</vt:lpstr>
      <vt:lpstr>PowerPoint Presentation</vt:lpstr>
      <vt:lpstr>Beam Quality and methods to improve duty factor</vt:lpstr>
      <vt:lpstr>Main beam quality issues to consider</vt:lpstr>
      <vt:lpstr>PowerPoint Presentation</vt:lpstr>
      <vt:lpstr>Beam distribution</vt:lpstr>
      <vt:lpstr>PowerPoint Presentation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Brown, Kevin A</dc:creator>
  <cp:keywords/>
  <dc:description/>
  <cp:lastModifiedBy>Brown, Kevin A</cp:lastModifiedBy>
  <cp:revision>4</cp:revision>
  <dcterms:created xsi:type="dcterms:W3CDTF">2025-04-22T20:21:03Z</dcterms:created>
  <dcterms:modified xsi:type="dcterms:W3CDTF">2025-07-09T23:42:32Z</dcterms:modified>
  <cp:category/>
</cp:coreProperties>
</file>