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375" r:id="rId3"/>
    <p:sldId id="866" r:id="rId4"/>
    <p:sldId id="859" r:id="rId5"/>
    <p:sldId id="462" r:id="rId6"/>
    <p:sldId id="850" r:id="rId7"/>
    <p:sldId id="861" r:id="rId8"/>
    <p:sldId id="860" r:id="rId9"/>
    <p:sldId id="852" r:id="rId10"/>
    <p:sldId id="849" r:id="rId11"/>
    <p:sldId id="863" r:id="rId12"/>
    <p:sldId id="857" r:id="rId13"/>
    <p:sldId id="862" r:id="rId14"/>
    <p:sldId id="864" r:id="rId15"/>
    <p:sldId id="865" r:id="rId16"/>
    <p:sldId id="867" r:id="rId17"/>
    <p:sldId id="858" r:id="rId1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3EE"/>
    <a:srgbClr val="05FE04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4" autoAdjust="0"/>
    <p:restoredTop sz="93114" autoAdjust="0"/>
  </p:normalViewPr>
  <p:slideViewPr>
    <p:cSldViewPr>
      <p:cViewPr varScale="1">
        <p:scale>
          <a:sx n="72" d="100"/>
          <a:sy n="72" d="100"/>
        </p:scale>
        <p:origin x="45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62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-2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EEA56-CAD1-455A-AFB9-990E86BA5417}" type="datetimeFigureOut">
              <a:rPr kumimoji="1" lang="ja-JP" altLang="en-US" smtClean="0"/>
              <a:t>2025/7/11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5FE87-84AD-4338-8748-9F23FC97EA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7730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5FE87-84AD-4338-8748-9F23FC97EAA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0908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130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499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13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0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750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7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64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1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143339" y="6365340"/>
            <a:ext cx="672075" cy="365125"/>
          </a:xfrm>
        </p:spPr>
        <p:txBody>
          <a:bodyPr/>
          <a:lstStyle>
            <a:lvl1pPr>
              <a:defRPr sz="1600" b="1"/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469" y="6328670"/>
            <a:ext cx="1641376" cy="40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32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491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856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kumimoji="0"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66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414360" y="1124744"/>
            <a:ext cx="8578183" cy="2232248"/>
          </a:xfrm>
        </p:spPr>
        <p:txBody>
          <a:bodyPr>
            <a:normAutofit/>
          </a:bodyPr>
          <a:lstStyle/>
          <a:p>
            <a:r>
              <a:rPr kumimoji="1" lang="en-US" altLang="ja-JP" sz="5400" dirty="0"/>
              <a:t>Heavy Ion experiments at AGS</a:t>
            </a:r>
            <a:br>
              <a:rPr kumimoji="1" lang="en-US" altLang="ja-JP" sz="5400" dirty="0"/>
            </a:br>
            <a:r>
              <a:rPr kumimoji="1" lang="en-US" altLang="ja-JP" sz="5400" dirty="0"/>
              <a:t>From 1986 to 1990s</a:t>
            </a:r>
            <a:endParaRPr kumimoji="1" lang="ja-JP" altLang="en-US" sz="5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207568" y="3501008"/>
            <a:ext cx="8064896" cy="2423120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Y. Akiba</a:t>
            </a:r>
          </a:p>
          <a:p>
            <a:endParaRPr lang="en-US" altLang="ja-JP" dirty="0"/>
          </a:p>
          <a:p>
            <a:r>
              <a:rPr lang="en-US" altLang="ja-JP" dirty="0"/>
              <a:t>2025/7/11</a:t>
            </a:r>
            <a:endParaRPr kumimoji="1" lang="en-US" altLang="ja-JP" dirty="0"/>
          </a:p>
          <a:p>
            <a:r>
              <a:rPr kumimoji="1" lang="en-US" altLang="ja-JP" dirty="0"/>
              <a:t>CFNS workshop</a:t>
            </a:r>
          </a:p>
        </p:txBody>
      </p:sp>
    </p:spTree>
    <p:extLst>
      <p:ext uri="{BB962C8B-B14F-4D97-AF65-F5344CB8AC3E}">
        <p14:creationId xmlns:p14="http://schemas.microsoft.com/office/powerpoint/2010/main" val="469519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66344C-7EC3-483B-9F70-F5DB95983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64096"/>
          </a:xfrm>
        </p:spPr>
        <p:txBody>
          <a:bodyPr/>
          <a:lstStyle/>
          <a:p>
            <a:r>
              <a:rPr kumimoji="1" lang="en-US" altLang="ja-JP" dirty="0"/>
              <a:t>Main results from E802/859/866/917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E115CFF-786D-495A-8E90-97F9C39ED7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3679" y="980728"/>
                <a:ext cx="10972800" cy="5217444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kumimoji="1" lang="en-US" altLang="ja-JP" dirty="0"/>
                  <a:t>Most cited papers</a:t>
                </a:r>
              </a:p>
              <a:p>
                <a:r>
                  <a:rPr kumimoji="1" lang="en-US" altLang="ja-JP" dirty="0"/>
                  <a:t>Excitation function of</a:t>
                </a:r>
                <a:r>
                  <a:rPr kumimoji="1" lang="en-US" altLang="ja-JP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ja-JP" b="0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ja-JP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and</a:t>
                </a:r>
                <a:r>
                  <a:rPr kumimoji="1" lang="en-US" altLang="ja-JP" b="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ja-JP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</a:t>
                </a:r>
                <a:r>
                  <a:rPr kumimoji="1" lang="en-US" altLang="ja-JP" b="0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ja-JP" b="0" dirty="0" err="1">
                    <a:latin typeface="Cambria Math" panose="02040503050406030204" pitchFamily="18" charset="0"/>
                  </a:rPr>
                  <a:t>AuAu</a:t>
                </a:r>
                <a:endParaRPr kumimoji="1" lang="en-US" altLang="ja-JP" b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kumimoji="1" lang="en-US" altLang="ja-JP" dirty="0">
                    <a:latin typeface="Cambria Math" panose="02040503050406030204" pitchFamily="18" charset="0"/>
                  </a:rPr>
                  <a:t>							</a:t>
                </a:r>
                <a:r>
                  <a:rPr kumimoji="1" lang="en-US" altLang="ja-JP" dirty="0"/>
                  <a:t>PLB476(2000) </a:t>
                </a:r>
                <a:r>
                  <a:rPr kumimoji="1" lang="en-US" altLang="ja-JP" dirty="0">
                    <a:latin typeface="Cambria Math" panose="02040503050406030204" pitchFamily="18" charset="0"/>
                  </a:rPr>
                  <a:t>	207 cites</a:t>
                </a:r>
                <a:endParaRPr kumimoji="1" lang="en-US" altLang="ja-JP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kumimoji="1" lang="en-US" altLang="ja-JP" dirty="0"/>
                  <a:t> and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production in </a:t>
                </a:r>
                <a:r>
                  <a:rPr kumimoji="1" lang="en-US" altLang="ja-JP" dirty="0" err="1"/>
                  <a:t>Si+Au</a:t>
                </a:r>
                <a:r>
                  <a:rPr kumimoji="1" lang="en-US" altLang="ja-JP" dirty="0"/>
                  <a:t>		PRL64 (1990)	205 cites</a:t>
                </a:r>
              </a:p>
              <a:p>
                <a:r>
                  <a:rPr kumimoji="1" lang="en-US" altLang="ja-JP" dirty="0"/>
                  <a:t>Particle production in </a:t>
                </a:r>
                <a:r>
                  <a:rPr kumimoji="1" lang="en-US" altLang="ja-JP" dirty="0" err="1"/>
                  <a:t>Au+Au</a:t>
                </a:r>
                <a:r>
                  <a:rPr kumimoji="1" lang="en-US" altLang="ja-JP" dirty="0"/>
                  <a:t>		PRC57 (1998)	201 cites</a:t>
                </a:r>
              </a:p>
              <a:p>
                <a:r>
                  <a:rPr kumimoji="1" lang="en-US" altLang="ja-JP" dirty="0"/>
                  <a:t>Excitation function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ja-JP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1" lang="en-US" altLang="ja-JP" dirty="0"/>
                  <a:t> in </a:t>
                </a:r>
                <a:r>
                  <a:rPr kumimoji="1" lang="en-US" altLang="ja-JP" dirty="0" err="1"/>
                  <a:t>AuAu</a:t>
                </a:r>
                <a:endParaRPr kumimoji="1" lang="en-US" altLang="ja-JP" dirty="0"/>
              </a:p>
              <a:p>
                <a:pPr marL="0" indent="0">
                  <a:buNone/>
                </a:pPr>
                <a:r>
                  <a:rPr kumimoji="1" lang="en-US" altLang="ja-JP" dirty="0"/>
                  <a:t>							PLB490(2000)	185 cites</a:t>
                </a:r>
              </a:p>
              <a:p>
                <a:r>
                  <a:rPr kumimoji="1" lang="en-US" altLang="ja-JP" dirty="0"/>
                  <a:t>Particle production in </a:t>
                </a:r>
                <a:r>
                  <a:rPr kumimoji="1" lang="en-US" altLang="ja-JP" dirty="0" err="1"/>
                  <a:t>p+A</a:t>
                </a:r>
                <a:r>
                  <a:rPr kumimoji="1" lang="en-US" altLang="ja-JP" dirty="0"/>
                  <a:t>			PRD45 (1992)	169 cites</a:t>
                </a:r>
              </a:p>
              <a:p>
                <a:r>
                  <a:rPr kumimoji="1" lang="en-US" altLang="ja-JP" dirty="0"/>
                  <a:t>Proton and deuteron in </a:t>
                </a:r>
                <a:r>
                  <a:rPr kumimoji="1" lang="en-US" altLang="ja-JP" dirty="0" err="1"/>
                  <a:t>Au+Au</a:t>
                </a:r>
                <a:r>
                  <a:rPr kumimoji="1" lang="en-US" altLang="ja-JP" dirty="0"/>
                  <a:t>		PRC60 (1999)	168 cites</a:t>
                </a:r>
              </a:p>
              <a:p>
                <a:r>
                  <a:rPr kumimoji="1" lang="en-US" altLang="ja-JP" dirty="0"/>
                  <a:t>Kaon yield in </a:t>
                </a:r>
                <a:r>
                  <a:rPr kumimoji="1" lang="en-US" altLang="ja-JP" dirty="0" err="1"/>
                  <a:t>Si+A</a:t>
                </a:r>
                <a:r>
                  <a:rPr kumimoji="1" lang="en-US" altLang="ja-JP" dirty="0"/>
                  <a:t> and </a:t>
                </a:r>
                <a:r>
                  <a:rPr kumimoji="1" lang="en-US" altLang="ja-JP" dirty="0" err="1"/>
                  <a:t>Au+Au</a:t>
                </a:r>
                <a:r>
                  <a:rPr kumimoji="1" lang="en-US" altLang="ja-JP" dirty="0"/>
                  <a:t>		PRC50(1994)	114 cites</a:t>
                </a:r>
              </a:p>
              <a:p>
                <a:r>
                  <a:rPr kumimoji="1" lang="en-US" altLang="ja-JP" dirty="0"/>
                  <a:t>Kaon production in </a:t>
                </a:r>
                <a:r>
                  <a:rPr kumimoji="1" lang="en-US" altLang="ja-JP" dirty="0" err="1"/>
                  <a:t>Au+Au</a:t>
                </a:r>
                <a:r>
                  <a:rPr kumimoji="1" lang="en-US" altLang="ja-JP" dirty="0"/>
                  <a:t>			PRC58(1998)	114 cites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E115CFF-786D-495A-8E90-97F9C39ED7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3679" y="980728"/>
                <a:ext cx="10972800" cy="5217444"/>
              </a:xfrm>
              <a:blipFill>
                <a:blip r:embed="rId2"/>
                <a:stretch>
                  <a:fillRect l="-1333" t="-3037" b="-2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4792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CD8C6B-6FC0-4911-A5E5-DE0D6A90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4624"/>
            <a:ext cx="10972800" cy="850106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Main results of E866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229EB18-DB9D-4E6F-9D10-D4CA7CE520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60007" y="5600995"/>
                <a:ext cx="3974232" cy="1257005"/>
              </a:xfrm>
            </p:spPr>
            <p:txBody>
              <a:bodyPr>
                <a:normAutofit fontScale="92500"/>
              </a:bodyPr>
              <a:lstStyle/>
              <a:p>
                <a:r>
                  <a:rPr kumimoji="1" lang="en-US" altLang="ja-JP" dirty="0"/>
                  <a:t>Enhanced production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ja-JP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kumimoji="1"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229EB18-DB9D-4E6F-9D10-D4CA7CE520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60007" y="5600995"/>
                <a:ext cx="3974232" cy="1257005"/>
              </a:xfrm>
              <a:blipFill>
                <a:blip r:embed="rId2"/>
                <a:stretch>
                  <a:fillRect l="-3067" t="-5825" r="-23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>
            <a:extLst>
              <a:ext uri="{FF2B5EF4-FFF2-40B4-BE49-F238E27FC236}">
                <a16:creationId xmlns:a16="http://schemas.microsoft.com/office/drawing/2014/main" id="{427A8FE2-6B34-4417-B21B-7BF46ADB3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144" y="1206023"/>
            <a:ext cx="4320480" cy="439497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84C51B4-606E-4C24-A795-16EBC8F67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272" y="894730"/>
            <a:ext cx="3330805" cy="485547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5E24F08-B750-405F-8C31-0B4FCA385B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44" y="1268760"/>
            <a:ext cx="3559998" cy="3494876"/>
          </a:xfrm>
          <a:prstGeom prst="rect">
            <a:avLst/>
          </a:prstGeom>
        </p:spPr>
      </p:pic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3EC780FE-77E4-48B7-8AAF-88E86E81DF91}"/>
              </a:ext>
            </a:extLst>
          </p:cNvPr>
          <p:cNvSpPr txBox="1">
            <a:spLocks/>
          </p:cNvSpPr>
          <p:nvPr/>
        </p:nvSpPr>
        <p:spPr>
          <a:xfrm>
            <a:off x="0" y="4991810"/>
            <a:ext cx="4104457" cy="745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Radial flow of proton</a:t>
            </a:r>
            <a:endParaRPr kumimoji="1" lang="en-US" altLang="ja-JP" dirty="0"/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B6AFAB85-B9FF-430C-A537-6D75C4D821DC}"/>
              </a:ext>
            </a:extLst>
          </p:cNvPr>
          <p:cNvSpPr txBox="1">
            <a:spLocks/>
          </p:cNvSpPr>
          <p:nvPr/>
        </p:nvSpPr>
        <p:spPr>
          <a:xfrm>
            <a:off x="1127448" y="5622374"/>
            <a:ext cx="6840760" cy="11189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Stopping of baryon</a:t>
            </a:r>
          </a:p>
          <a:p>
            <a:r>
              <a:rPr kumimoji="1" lang="en-US" altLang="ja-JP" dirty="0"/>
              <a:t>Formation of high baryon density</a:t>
            </a:r>
          </a:p>
        </p:txBody>
      </p:sp>
    </p:spTree>
    <p:extLst>
      <p:ext uri="{BB962C8B-B14F-4D97-AF65-F5344CB8AC3E}">
        <p14:creationId xmlns:p14="http://schemas.microsoft.com/office/powerpoint/2010/main" val="3948881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38DC6A-1D4B-40E9-8F95-D09A2E0E9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8098"/>
          </a:xfrm>
        </p:spPr>
        <p:txBody>
          <a:bodyPr/>
          <a:lstStyle/>
          <a:p>
            <a:r>
              <a:rPr kumimoji="1" lang="en-US" altLang="ja-JP" dirty="0"/>
              <a:t>Main results from E810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6DDCF22-7CD5-4867-942C-550716B3C1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052737"/>
                <a:ext cx="11463064" cy="2592287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kumimoji="1" lang="en-US" altLang="ja-JP" dirty="0"/>
                  <a:t>Most cited papers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kumimoji="1" lang="en-US" altLang="ja-JP" dirty="0"/>
                  <a:t> production in </a:t>
                </a:r>
                <a:r>
                  <a:rPr kumimoji="1" lang="en-US" altLang="ja-JP" dirty="0" err="1"/>
                  <a:t>Si+Au</a:t>
                </a:r>
                <a:r>
                  <a:rPr kumimoji="1" lang="en-US" altLang="ja-JP" dirty="0"/>
                  <a:t>		PLB297 (1992)	36 cites</a:t>
                </a:r>
              </a:p>
              <a:p>
                <a:r>
                  <a:rPr kumimoji="1" lang="en-US" altLang="ja-JP" dirty="0"/>
                  <a:t>Neutral V production with Si beam	PLB248 (1990)	23 cites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Ξ</m:t>
                    </m:r>
                  </m:oMath>
                </a14:m>
                <a:r>
                  <a:rPr kumimoji="1" lang="en-US" altLang="ja-JP" dirty="0"/>
                  <a:t> production in heavy ion collision	PLB325 (1994)	17 cites</a:t>
                </a:r>
              </a:p>
              <a:p>
                <a:pPr marL="0" indent="0">
                  <a:buNone/>
                </a:pPr>
                <a:r>
                  <a:rPr kumimoji="1" lang="en-US" altLang="ja-JP" dirty="0"/>
                  <a:t> </a:t>
                </a:r>
              </a:p>
              <a:p>
                <a:pPr marL="0" indent="0"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6DDCF22-7CD5-4867-942C-550716B3C1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052737"/>
                <a:ext cx="11463064" cy="2592287"/>
              </a:xfrm>
              <a:blipFill>
                <a:blip r:embed="rId2"/>
                <a:stretch>
                  <a:fillRect l="-1223" t="-47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704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9CF2F2-9005-4293-9EAF-449177960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36712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Main results from E814/E877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ABDB2B6-704F-419D-8F94-7C4284078C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1384" y="1097361"/>
                <a:ext cx="10972800" cy="5760639"/>
              </a:xfrm>
            </p:spPr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kumimoji="1" lang="en-US" altLang="ja-JP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𝜋</m:t>
                    </m:r>
                  </m:oMath>
                </a14:m>
                <a:r>
                  <a:rPr kumimoji="1" lang="en-US" altLang="ja-JP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production relative to reaction plane</a:t>
                </a:r>
              </a:p>
              <a:p>
                <a:pPr marL="0" indent="0">
                  <a:buNone/>
                </a:pPr>
                <a:r>
                  <a:rPr kumimoji="1" lang="en-US" altLang="ja-JP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			PRC56(1997)	197 cites</a:t>
                </a:r>
                <a:endParaRPr kumimoji="1" lang="en-US" altLang="ja-JP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kumimoji="1" lang="en-US" altLang="ja-JP" dirty="0">
                    <a:latin typeface="Calibri" panose="020F0502020204030204" pitchFamily="34" charset="0"/>
                    <a:cs typeface="Calibri" panose="020F0502020204030204" pitchFamily="34" charset="0"/>
                  </a:rPr>
                  <a:t>Observation of </a:t>
                </a:r>
                <a:r>
                  <a:rPr kumimoji="1" lang="en-US" altLang="ja-JP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anistropic</a:t>
                </a:r>
                <a:r>
                  <a:rPr kumimoji="1" lang="en-US" altLang="ja-JP" dirty="0">
                    <a:latin typeface="Calibri" panose="020F0502020204030204" pitchFamily="34" charset="0"/>
                    <a:cs typeface="Calibri" panose="020F0502020204030204" pitchFamily="34" charset="0"/>
                  </a:rPr>
                  <a:t> event shapes and flow in </a:t>
                </a:r>
                <a:r>
                  <a:rPr kumimoji="1" lang="en-US" altLang="ja-JP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AuAu</a:t>
                </a:r>
                <a:endParaRPr kumimoji="1" lang="en-US" altLang="ja-JP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kumimoji="1" lang="en-US" altLang="ja-JP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			 PRL73(1994)	194 cites</a:t>
                </a:r>
              </a:p>
              <a:p>
                <a:r>
                  <a:rPr kumimoji="1" lang="en-US" altLang="ja-JP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Energy and charged particle flow in </a:t>
                </a:r>
                <a:r>
                  <a:rPr kumimoji="1" lang="en-US" altLang="ja-JP" b="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AuAu</a:t>
                </a:r>
                <a:endParaRPr kumimoji="1" lang="en-US" altLang="ja-JP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kumimoji="1" lang="en-US" altLang="ja-JP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			PRC55(1997)	188 cites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ja-JP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kumimoji="1" lang="en-US" altLang="ja-JP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kumimoji="1" lang="en-US" altLang="ja-JP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𝜋</m:t>
                    </m:r>
                  </m:oMath>
                </a14:m>
                <a:r>
                  <a:rPr kumimoji="1" lang="en-US" altLang="ja-JP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production in </a:t>
                </a:r>
                <a:r>
                  <a:rPr kumimoji="1" lang="en-US" altLang="ja-JP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Au+Au</a:t>
                </a:r>
                <a:r>
                  <a:rPr kumimoji="1" lang="en-US" altLang="ja-JP" dirty="0">
                    <a:latin typeface="Calibri" panose="020F0502020204030204" pitchFamily="34" charset="0"/>
                    <a:cs typeface="Calibri" panose="020F0502020204030204" pitchFamily="34" charset="0"/>
                  </a:rPr>
                  <a:t>	PRC62(2000)	122 cites</a:t>
                </a:r>
                <a:endParaRPr kumimoji="1" lang="en-US" altLang="ja-JP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production in </a:t>
                </a:r>
                <a:r>
                  <a:rPr kumimoji="1" lang="en-US" altLang="ja-JP" dirty="0" err="1"/>
                  <a:t>Si+Au</a:t>
                </a:r>
                <a:r>
                  <a:rPr kumimoji="1" lang="en-US" altLang="ja-JP" dirty="0"/>
                  <a:t>		PRL70(1993)	68 cites</a:t>
                </a:r>
              </a:p>
              <a:p>
                <a:r>
                  <a:rPr kumimoji="1" lang="en-US" altLang="ja-JP" dirty="0"/>
                  <a:t>Energy flow and stopping		PRL64(1990)	63 cites</a:t>
                </a:r>
              </a:p>
              <a:p>
                <a:r>
                  <a:rPr kumimoji="1" lang="en-US" altLang="ja-JP" dirty="0"/>
                  <a:t>Pion enhancement in </a:t>
                </a:r>
                <a:r>
                  <a:rPr kumimoji="1" lang="en-US" altLang="ja-JP" dirty="0" err="1"/>
                  <a:t>Si+A</a:t>
                </a:r>
                <a:r>
                  <a:rPr kumimoji="1" lang="en-US" altLang="ja-JP" dirty="0"/>
                  <a:t>		PLB351(1995)	58 cites</a:t>
                </a:r>
              </a:p>
              <a:p>
                <a:r>
                  <a:rPr kumimoji="1" lang="en-US" altLang="ja-JP" dirty="0"/>
                  <a:t>Two pion correlation in </a:t>
                </a:r>
                <a:r>
                  <a:rPr kumimoji="1" lang="en-US" altLang="ja-JP" dirty="0" err="1"/>
                  <a:t>Au+Au</a:t>
                </a:r>
                <a:r>
                  <a:rPr kumimoji="1" lang="en-US" altLang="ja-JP" dirty="0"/>
                  <a:t>	PRL78(1997)	57 cites</a:t>
                </a:r>
              </a:p>
              <a:p>
                <a:r>
                  <a:rPr kumimoji="1" lang="en-US" altLang="ja-JP" dirty="0"/>
                  <a:t>Light nuclei production		PRC50(1994)	52 cites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ABDB2B6-704F-419D-8F94-7C4284078C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1384" y="1097361"/>
                <a:ext cx="10972800" cy="5760639"/>
              </a:xfrm>
              <a:blipFill>
                <a:blip r:embed="rId2"/>
                <a:stretch>
                  <a:fillRect l="-1111" t="-27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323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6B33CD-9524-4B7B-A082-0314E9485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08720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Main results from E895 (EOS)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A6CE097-5A1A-460C-B4A9-F6E3220096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9336" y="836713"/>
                <a:ext cx="11881320" cy="5472607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kumimoji="1" lang="en-US" altLang="ja-JP" dirty="0"/>
                  <a:t>Most cited papers</a:t>
                </a:r>
              </a:p>
              <a:p>
                <a:r>
                  <a:rPr kumimoji="1" lang="en-US" altLang="ja-JP" dirty="0"/>
                  <a:t>Elliptic flow: </a:t>
                </a:r>
                <a:r>
                  <a:rPr kumimoji="1" lang="en-US" altLang="ja-JP" dirty="0" err="1"/>
                  <a:t>transiton</a:t>
                </a:r>
                <a:r>
                  <a:rPr kumimoji="1" lang="en-US" altLang="ja-JP" dirty="0"/>
                  <a:t> from </a:t>
                </a:r>
                <a:r>
                  <a:rPr kumimoji="1" lang="en-US" altLang="ja-JP" dirty="0" err="1"/>
                  <a:t>out-of</a:t>
                </a:r>
                <a:r>
                  <a:rPr kumimoji="1" lang="en-US" altLang="ja-JP" dirty="0"/>
                  <a:t> plane to in-plane</a:t>
                </a:r>
              </a:p>
              <a:p>
                <a:pPr marL="0" indent="0">
                  <a:buNone/>
                </a:pPr>
                <a:r>
                  <a:rPr kumimoji="1" lang="en-US" altLang="ja-JP" dirty="0"/>
                  <a:t>									PRL83(1999) 262 cites</a:t>
                </a:r>
              </a:p>
              <a:p>
                <a:r>
                  <a:rPr kumimoji="1" lang="en-US" altLang="ja-JP" dirty="0"/>
                  <a:t>Longitudinal flow from 2A GeV to 8 A GeV </a:t>
                </a:r>
                <a:r>
                  <a:rPr kumimoji="1" lang="en-US" altLang="ja-JP" dirty="0" err="1"/>
                  <a:t>Au+Au</a:t>
                </a:r>
                <a:endParaRPr kumimoji="1" lang="en-US" altLang="ja-JP" dirty="0"/>
              </a:p>
              <a:p>
                <a:pPr marL="0" indent="0">
                  <a:buNone/>
                </a:pPr>
                <a:r>
                  <a:rPr kumimoji="1" lang="en-US" altLang="ja-JP" dirty="0"/>
                  <a:t>									PRL88(2002) 138 cites</a:t>
                </a:r>
              </a:p>
              <a:p>
                <a:r>
                  <a:rPr kumimoji="1" lang="en-US" altLang="ja-JP" dirty="0"/>
                  <a:t>Sideward flow in </a:t>
                </a:r>
                <a:r>
                  <a:rPr kumimoji="1" lang="en-US" altLang="ja-JP" dirty="0" err="1"/>
                  <a:t>Au+Au</a:t>
                </a:r>
                <a:r>
                  <a:rPr kumimoji="1" lang="en-US" altLang="ja-JP" dirty="0"/>
                  <a:t> between 2A GeV to 8A GeV</a:t>
                </a:r>
              </a:p>
              <a:p>
                <a:pPr marL="0" indent="0">
                  <a:buNone/>
                </a:pPr>
                <a:r>
                  <a:rPr kumimoji="1" lang="en-US" altLang="ja-JP" dirty="0"/>
                  <a:t>									PRL84(2000) 134 cites</a:t>
                </a:r>
              </a:p>
              <a:p>
                <a:r>
                  <a:rPr kumimoji="1" lang="en-US" altLang="ja-JP" dirty="0"/>
                  <a:t>Azimuthal dependence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1" lang="en-US" altLang="ja-JP" dirty="0"/>
                  <a:t> interferometry		PRL84(2000)	  94 cites</a:t>
                </a:r>
              </a:p>
              <a:p>
                <a:r>
                  <a:rPr kumimoji="1" lang="en-US" altLang="ja-JP" dirty="0"/>
                  <a:t>Azimuthal dependence of pion interferometry		PLB496(2000) 87 cites</a:t>
                </a:r>
              </a:p>
              <a:p>
                <a:r>
                  <a:rPr kumimoji="1" lang="en-US" altLang="ja-JP" dirty="0"/>
                  <a:t>Near threshold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Ξ</m:t>
                    </m:r>
                  </m:oMath>
                </a14:m>
                <a:r>
                  <a:rPr kumimoji="1" lang="en-US" altLang="ja-JP" dirty="0"/>
                  <a:t> production					PRL91(2003)	  82 cites</a:t>
                </a:r>
              </a:p>
              <a:p>
                <a:r>
                  <a:rPr kumimoji="1" lang="en-US" altLang="ja-JP" dirty="0"/>
                  <a:t>Production and flow of strange particles in </a:t>
                </a:r>
                <a:r>
                  <a:rPr kumimoji="1" lang="en-US" altLang="ja-JP" dirty="0" err="1"/>
                  <a:t>Au+Au</a:t>
                </a:r>
                <a:r>
                  <a:rPr kumimoji="1" lang="en-US" altLang="ja-JP" dirty="0"/>
                  <a:t>		(QM2001)	  68 cites</a:t>
                </a:r>
              </a:p>
              <a:p>
                <a:endParaRPr kumimoji="1" lang="en-US" altLang="ja-JP" dirty="0"/>
              </a:p>
              <a:p>
                <a:endParaRPr kumimoji="1" lang="en-US" altLang="ja-JP" dirty="0"/>
              </a:p>
              <a:p>
                <a:pPr marL="0" indent="0">
                  <a:buNone/>
                </a:pPr>
                <a:endParaRPr kumimoji="1" lang="en-US" altLang="ja-JP" dirty="0"/>
              </a:p>
              <a:p>
                <a:pPr marL="0" indent="0">
                  <a:buNone/>
                </a:pPr>
                <a:endParaRPr kumimoji="1" lang="en-US" altLang="ja-JP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A6CE097-5A1A-460C-B4A9-F6E3220096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336" y="836713"/>
                <a:ext cx="11881320" cy="5472607"/>
              </a:xfrm>
              <a:blipFill>
                <a:blip r:embed="rId2"/>
                <a:stretch>
                  <a:fillRect l="-975" t="-16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7069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939EE-AA2E-4952-99AD-73C612094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50106"/>
          </a:xfrm>
        </p:spPr>
        <p:txBody>
          <a:bodyPr/>
          <a:lstStyle/>
          <a:p>
            <a:r>
              <a:rPr kumimoji="1" lang="en-US" altLang="ja-JP" dirty="0"/>
              <a:t>Main results of E895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ADF27FA-0FB3-4D75-890E-7AD17753B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4032" y="1600201"/>
            <a:ext cx="5616624" cy="4525963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/>
              <a:t>PRL83, 1295(1999) from E895 is the most cited paper from all of AGS HI experiment</a:t>
            </a:r>
          </a:p>
          <a:p>
            <a:r>
              <a:rPr kumimoji="1" lang="en-US" altLang="ja-JP" dirty="0"/>
              <a:t>This is due to the interest to the elliptic flow after the start of RHIC and discovery of strong elliptic flow at RHIC</a:t>
            </a:r>
          </a:p>
          <a:p>
            <a:r>
              <a:rPr kumimoji="1" lang="en-US" altLang="ja-JP" dirty="0"/>
              <a:t>The data show that the sign of the elliptic flow changes at about </a:t>
            </a:r>
            <a:r>
              <a:rPr kumimoji="1" lang="en-US" altLang="ja-JP" dirty="0" err="1"/>
              <a:t>Elab</a:t>
            </a:r>
            <a:r>
              <a:rPr kumimoji="1" lang="en-US" altLang="ja-JP" dirty="0"/>
              <a:t>=4 GeV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F9EB824-E7BA-4246-ABDC-AFAA4CBA3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449357"/>
            <a:ext cx="5400600" cy="467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10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93158C-6AAE-41A3-907A-C367A93C4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44624"/>
            <a:ext cx="10972800" cy="687211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Some remark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DDF7E6-861C-447E-BF9B-570FAECA3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66" y="758083"/>
            <a:ext cx="11953328" cy="5839269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Many results were obtained from the AGS HI experiments. These results includes</a:t>
            </a:r>
          </a:p>
          <a:p>
            <a:pPr lvl="1"/>
            <a:r>
              <a:rPr kumimoji="1" lang="en-US" altLang="ja-JP" dirty="0"/>
              <a:t>Strangeness enhancement / chemical equilibrium </a:t>
            </a:r>
          </a:p>
          <a:p>
            <a:pPr lvl="1"/>
            <a:r>
              <a:rPr kumimoji="1" lang="en-US" altLang="ja-JP" dirty="0"/>
              <a:t>High baryon density</a:t>
            </a:r>
          </a:p>
          <a:p>
            <a:pPr lvl="1"/>
            <a:r>
              <a:rPr kumimoji="1" lang="en-US" altLang="ja-JP" dirty="0"/>
              <a:t>Radial flow</a:t>
            </a:r>
          </a:p>
          <a:p>
            <a:pPr lvl="1"/>
            <a:r>
              <a:rPr kumimoji="1" lang="en-US" altLang="ja-JP" dirty="0"/>
              <a:t>Directed flow and elliptic flow </a:t>
            </a:r>
          </a:p>
          <a:p>
            <a:r>
              <a:rPr kumimoji="1" lang="en-US" altLang="ja-JP" dirty="0"/>
              <a:t>New experiment requires a lot of effort (money and person power) . Easily obtainable results were already obtained</a:t>
            </a:r>
          </a:p>
          <a:p>
            <a:r>
              <a:rPr kumimoji="1" lang="en-US" altLang="ja-JP" dirty="0"/>
              <a:t> If you want to do a new heavy ion experiment at the AGS energy, you need to promise a new and very significant results that justify the cost and the effort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2444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9A0A08-C412-4A63-A419-F90AC4C1A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8098"/>
          </a:xfrm>
        </p:spPr>
        <p:txBody>
          <a:bodyPr/>
          <a:lstStyle/>
          <a:p>
            <a:r>
              <a:rPr kumimoji="1" lang="en-US" altLang="ja-JP" dirty="0"/>
              <a:t>Disclaimer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E7C780-AB20-4084-9BA4-8D55C3F68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6753"/>
            <a:ext cx="10972800" cy="4929412"/>
          </a:xfrm>
        </p:spPr>
        <p:txBody>
          <a:bodyPr/>
          <a:lstStyle/>
          <a:p>
            <a:r>
              <a:rPr kumimoji="1" lang="en-US" altLang="ja-JP" dirty="0"/>
              <a:t>I am asked to review the AGS heavy ion experiments in 1980’s and 1990s</a:t>
            </a:r>
          </a:p>
          <a:p>
            <a:r>
              <a:rPr lang="en-US" altLang="ja-JP" dirty="0"/>
              <a:t>I participated in E802, one of the first generation AGS heavy ion experiment, and continue to work in E859 and E866.</a:t>
            </a:r>
          </a:p>
          <a:p>
            <a:r>
              <a:rPr lang="en-US" altLang="ja-JP" dirty="0"/>
              <a:t>However, it is a long time ago.</a:t>
            </a:r>
          </a:p>
          <a:p>
            <a:r>
              <a:rPr lang="en-US" altLang="ja-JP" dirty="0"/>
              <a:t>It is a challenge to prepare a comprehensive review of the AGS experiments.</a:t>
            </a:r>
          </a:p>
          <a:p>
            <a:r>
              <a:rPr lang="en-US" altLang="ja-JP" dirty="0"/>
              <a:t>So this is a rather limited review of the AGS HI experiment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344D14-5DB6-4838-B3A9-CB4EDB7A5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0487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294FED-3F61-4795-A2A8-C96FCB432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792088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Time line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4FED46-9A19-4171-BCA0-1026CACC5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980728"/>
            <a:ext cx="11881320" cy="5472607"/>
          </a:xfrm>
        </p:spPr>
        <p:txBody>
          <a:bodyPr>
            <a:normAutofit/>
          </a:bodyPr>
          <a:lstStyle/>
          <a:p>
            <a:pPr marL="514350" indent="-514350">
              <a:buAutoNum type="arabicPlain" startAt="1983"/>
            </a:pPr>
            <a:r>
              <a:rPr kumimoji="1" lang="en-US" altLang="ja-JP" dirty="0"/>
              <a:t>   Birth of the concept of RHIC</a:t>
            </a:r>
          </a:p>
          <a:p>
            <a:pPr marL="0" indent="0">
              <a:buNone/>
            </a:pPr>
            <a:r>
              <a:rPr lang="en-US" altLang="ja-JP" dirty="0"/>
              <a:t>1984   Start of construction of the first generation HI experiments</a:t>
            </a:r>
          </a:p>
          <a:p>
            <a:pPr marL="0" indent="0">
              <a:buNone/>
            </a:pPr>
            <a:r>
              <a:rPr lang="en-US" altLang="ja-JP" dirty="0"/>
              <a:t>	  (E802, E810, and E814)    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1986   First heavy ion beam (</a:t>
            </a:r>
            <a:r>
              <a:rPr kumimoji="1" lang="en-US" altLang="ja-JP" baseline="30000" dirty="0"/>
              <a:t>16</a:t>
            </a:r>
            <a:r>
              <a:rPr kumimoji="1" lang="en-US" altLang="ja-JP" dirty="0"/>
              <a:t>O) from the AGS. Pre-E802 and pre-</a:t>
            </a:r>
            <a:r>
              <a:rPr lang="en-US" altLang="ja-JP" dirty="0"/>
              <a:t>E814</a:t>
            </a:r>
            <a:endParaRPr kumimoji="1" lang="en-US" altLang="ja-JP" dirty="0"/>
          </a:p>
          <a:p>
            <a:pPr marL="514350" indent="-514350">
              <a:buAutoNum type="arabicPlain" startAt="1987"/>
            </a:pPr>
            <a:r>
              <a:rPr kumimoji="1" lang="en-US" altLang="ja-JP" dirty="0"/>
              <a:t>   First </a:t>
            </a:r>
            <a:r>
              <a:rPr kumimoji="1" lang="en-US" altLang="ja-JP" baseline="30000" dirty="0"/>
              <a:t>28</a:t>
            </a:r>
            <a:r>
              <a:rPr lang="en-US" altLang="ja-JP" dirty="0"/>
              <a:t>Si </a:t>
            </a:r>
            <a:r>
              <a:rPr kumimoji="1" lang="en-US" altLang="ja-JP" dirty="0"/>
              <a:t>beam from the AGS and first run of E802, E810, E814</a:t>
            </a:r>
          </a:p>
          <a:p>
            <a:pPr marL="0" indent="0">
              <a:buNone/>
            </a:pPr>
            <a:r>
              <a:rPr kumimoji="1" lang="en-US" altLang="ja-JP" dirty="0"/>
              <a:t>	  Quark Matter 87. First results from AGS and SPS HIP Exp.</a:t>
            </a:r>
          </a:p>
          <a:p>
            <a:pPr marL="0" indent="0">
              <a:buNone/>
            </a:pPr>
            <a:r>
              <a:rPr kumimoji="1" lang="en-US" altLang="ja-JP" dirty="0"/>
              <a:t>1990   E859    upgrade of E802 with high level trigger</a:t>
            </a:r>
          </a:p>
          <a:p>
            <a:pPr marL="0" indent="0">
              <a:buNone/>
            </a:pPr>
            <a:r>
              <a:rPr kumimoji="1" lang="en-US" altLang="ja-JP" dirty="0"/>
              <a:t>1994   E866    upgrade of E802 with 2</a:t>
            </a:r>
            <a:r>
              <a:rPr kumimoji="1" lang="en-US" altLang="ja-JP" baseline="30000" dirty="0"/>
              <a:t>nd</a:t>
            </a:r>
            <a:r>
              <a:rPr kumimoji="1" lang="en-US" altLang="ja-JP" dirty="0"/>
              <a:t> spectrometer</a:t>
            </a:r>
          </a:p>
          <a:p>
            <a:pPr marL="0" indent="0">
              <a:buNone/>
            </a:pPr>
            <a:r>
              <a:rPr kumimoji="1" lang="en-US" altLang="ja-JP" dirty="0"/>
              <a:t>	  First Au beam from the AGS 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3053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CE6021-2848-434A-80B2-707656F93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674"/>
            <a:ext cx="10972800" cy="70609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AGS HI experiments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853A43-9C55-443B-8626-35D23EFD0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36712"/>
            <a:ext cx="11175032" cy="5893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/>
              <a:t>1986		First HI beam from AGS. </a:t>
            </a:r>
            <a:r>
              <a:rPr lang="en-US" altLang="ja-JP" baseline="30000" dirty="0"/>
              <a:t>16</a:t>
            </a:r>
            <a:r>
              <a:rPr lang="en-US" altLang="ja-JP" dirty="0"/>
              <a:t>O at 14.6 GeV/c</a:t>
            </a:r>
          </a:p>
          <a:p>
            <a:pPr marL="0" indent="0">
              <a:buNone/>
            </a:pPr>
            <a:r>
              <a:rPr lang="en-US" altLang="ja-JP" dirty="0"/>
              <a:t>1987 to 1993   </a:t>
            </a:r>
            <a:r>
              <a:rPr lang="en-US" altLang="ja-JP" baseline="30000" dirty="0"/>
              <a:t>28</a:t>
            </a:r>
            <a:r>
              <a:rPr lang="en-US" altLang="ja-JP" dirty="0"/>
              <a:t>Si beam at 14.6 GeV/c per nucleon</a:t>
            </a:r>
          </a:p>
          <a:p>
            <a:pPr marL="0" indent="0">
              <a:buNone/>
            </a:pPr>
            <a:r>
              <a:rPr kumimoji="1" lang="en-US" altLang="ja-JP" dirty="0"/>
              <a:t>1994-	Au beam at 11.6 GeV/c per nucleon</a:t>
            </a:r>
          </a:p>
          <a:p>
            <a:pPr marL="0" indent="0">
              <a:buNone/>
            </a:pPr>
            <a:endParaRPr kumimoji="1" lang="en-US" altLang="ja-JP" dirty="0"/>
          </a:p>
          <a:p>
            <a:r>
              <a:rPr kumimoji="1" lang="en-US" altLang="ja-JP" dirty="0"/>
              <a:t>E802/859/866/917		Particle production with centrality</a:t>
            </a:r>
          </a:p>
          <a:p>
            <a:r>
              <a:rPr lang="en-US" altLang="ja-JP" dirty="0"/>
              <a:t>E810				multi-particle spectrometer</a:t>
            </a:r>
          </a:p>
          <a:p>
            <a:r>
              <a:rPr kumimoji="1" lang="en-US" altLang="ja-JP" dirty="0"/>
              <a:t>E814/864/877			Forward measurement</a:t>
            </a:r>
          </a:p>
          <a:p>
            <a:pPr marL="0" indent="0">
              <a:buNone/>
            </a:pPr>
            <a:r>
              <a:rPr kumimoji="1" lang="en-US" altLang="ja-JP" dirty="0"/>
              <a:t>					</a:t>
            </a:r>
            <a:r>
              <a:rPr kumimoji="1" lang="ja-JP" altLang="en-US" dirty="0"/>
              <a:t>（</a:t>
            </a:r>
            <a:r>
              <a:rPr kumimoji="1" lang="en-US" altLang="ja-JP" dirty="0"/>
              <a:t>E864:strangelet search)</a:t>
            </a:r>
          </a:p>
          <a:p>
            <a:r>
              <a:rPr lang="en-US" altLang="ja-JP" dirty="0"/>
              <a:t>E895 (EOS)			flow measurement</a:t>
            </a:r>
            <a:endParaRPr kumimoji="1" lang="en-US" altLang="ja-JP" dirty="0"/>
          </a:p>
          <a:p>
            <a:r>
              <a:rPr lang="en-US" altLang="ja-JP" dirty="0"/>
              <a:t>(E896  				H-Dibaryon search)</a:t>
            </a: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E9B6F27-51F2-4977-A1E0-C8BB1DAB3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8084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3F2090-E529-46B7-AA3B-EABC6397E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80728"/>
          </a:xfrm>
        </p:spPr>
        <p:txBody>
          <a:bodyPr>
            <a:normAutofit fontScale="90000"/>
          </a:bodyPr>
          <a:lstStyle/>
          <a:p>
            <a:r>
              <a:rPr kumimoji="1" lang="en-US" altLang="ja-JP" sz="6000" dirty="0"/>
              <a:t>E802 (1987-1990), E859(1990-1993)</a:t>
            </a:r>
            <a:endParaRPr kumimoji="1" lang="ja-JP" altLang="en-US" sz="60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CEAB2D-52CA-4841-B7F6-FFE5B2D58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4900" y="1085647"/>
            <a:ext cx="5959732" cy="5511705"/>
          </a:xfrm>
        </p:spPr>
        <p:txBody>
          <a:bodyPr>
            <a:normAutofit fontScale="85000" lnSpcReduction="10000"/>
          </a:bodyPr>
          <a:lstStyle/>
          <a:p>
            <a:r>
              <a:rPr kumimoji="1" lang="en-US" altLang="ja-JP" dirty="0"/>
              <a:t>E802 is the one of the first heavy ion experiment at the AGS</a:t>
            </a:r>
          </a:p>
          <a:p>
            <a:r>
              <a:rPr kumimoji="1" lang="en-US" altLang="ja-JP" dirty="0"/>
              <a:t>It consists of a single arm spectrometer with hadron PID detectors (TOF, Gas </a:t>
            </a:r>
            <a:r>
              <a:rPr kumimoji="1" lang="en-US" altLang="ja-JP" dirty="0" err="1"/>
              <a:t>cerenkovs</a:t>
            </a:r>
            <a:r>
              <a:rPr kumimoji="1" lang="en-US" altLang="ja-JP" dirty="0"/>
              <a:t>) and global (TMA, </a:t>
            </a:r>
            <a:r>
              <a:rPr kumimoji="1" lang="en-US" altLang="ja-JP" dirty="0" err="1"/>
              <a:t>PbGl</a:t>
            </a:r>
            <a:r>
              <a:rPr kumimoji="1" lang="en-US" altLang="ja-JP" dirty="0"/>
              <a:t> wall, ZCAL, and BBC)</a:t>
            </a:r>
          </a:p>
          <a:p>
            <a:r>
              <a:rPr kumimoji="1" lang="en-US" altLang="ja-JP" dirty="0"/>
              <a:t>Study hadron production with </a:t>
            </a:r>
            <a:r>
              <a:rPr kumimoji="1" lang="en-US" altLang="ja-JP" dirty="0" err="1"/>
              <a:t>Si+A</a:t>
            </a:r>
            <a:r>
              <a:rPr kumimoji="1" lang="en-US" altLang="ja-JP" dirty="0"/>
              <a:t> collisions</a:t>
            </a:r>
          </a:p>
          <a:p>
            <a:r>
              <a:rPr kumimoji="1" lang="en-US" altLang="ja-JP" dirty="0"/>
              <a:t>E859 is upgrade of E802 with higher level trigger</a:t>
            </a:r>
          </a:p>
          <a:p>
            <a:r>
              <a:rPr kumimoji="1" lang="en-US" altLang="ja-JP" dirty="0"/>
              <a:t>E802/E859 produced many interesting results, including observation of kaon enhancement. 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A3CAEBF-3708-497D-8B4A-DCA2CAE9A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085646"/>
            <a:ext cx="5417532" cy="504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13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2ABB34-3EFD-474A-BC8E-4A37238ED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92088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E810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9478080-F338-452D-ADA3-333565B3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5018842"/>
            <a:ext cx="11377264" cy="1722526"/>
          </a:xfrm>
        </p:spPr>
        <p:txBody>
          <a:bodyPr>
            <a:normAutofit fontScale="92500"/>
          </a:bodyPr>
          <a:lstStyle/>
          <a:p>
            <a:r>
              <a:rPr kumimoji="1" lang="en-US" altLang="ja-JP" dirty="0"/>
              <a:t>E810 is a large solid-angle multiparticle spectrometer based on TPCs</a:t>
            </a:r>
          </a:p>
          <a:p>
            <a:r>
              <a:rPr kumimoji="1" lang="en-US" altLang="ja-JP" dirty="0"/>
              <a:t>Beam rate was limited to &lt;5000 Si ions/s to limit the ionization in TPC</a:t>
            </a:r>
          </a:p>
          <a:p>
            <a:r>
              <a:rPr kumimoji="1" lang="en-US" altLang="ja-JP" dirty="0"/>
              <a:t>DAQ rate is low. I think it was O(1)Hz or even less.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BDBEA92-0E27-4B84-9A37-C2173CD5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74" y="1052736"/>
            <a:ext cx="5737821" cy="370545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3CAFFA3-4069-4F3C-B045-E2D915D1E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104" y="980728"/>
            <a:ext cx="3527739" cy="358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93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E12A82-A90C-44C2-B38D-C7F65468E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16632"/>
            <a:ext cx="10972800" cy="64807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E814 (</a:t>
            </a:r>
            <a:r>
              <a:rPr kumimoji="1" lang="en-US" altLang="ja-JP" dirty="0" err="1"/>
              <a:t>Si+A</a:t>
            </a:r>
            <a:r>
              <a:rPr kumimoji="1" lang="en-US" altLang="ja-JP" dirty="0"/>
              <a:t>) and E877 (</a:t>
            </a:r>
            <a:r>
              <a:rPr kumimoji="1" lang="en-US" altLang="ja-JP" dirty="0" err="1"/>
              <a:t>Au+A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2D00D61-F4AC-4B5C-A437-B99A9DD5B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8088" y="980728"/>
            <a:ext cx="5328592" cy="2592288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E814 studied energy flow and forward particles </a:t>
            </a:r>
          </a:p>
          <a:p>
            <a:r>
              <a:rPr kumimoji="1" lang="en-US" altLang="ja-JP" dirty="0"/>
              <a:t>E877 is the upgrade of E814 for </a:t>
            </a:r>
            <a:r>
              <a:rPr kumimoji="1" lang="en-US" altLang="ja-JP" dirty="0" err="1"/>
              <a:t>Au+A</a:t>
            </a:r>
            <a:r>
              <a:rPr kumimoji="1" lang="en-US" altLang="ja-JP" dirty="0"/>
              <a:t> collisions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9D62F44-9576-4BCF-9AF8-DFD941A38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3" y="855737"/>
            <a:ext cx="6237031" cy="307731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81CD247-272C-4ADD-9728-3307D4623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3885629"/>
            <a:ext cx="4392488" cy="289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57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E12A82-A90C-44C2-B38D-C7F65468E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16632"/>
            <a:ext cx="10972800" cy="850106"/>
          </a:xfrm>
        </p:spPr>
        <p:txBody>
          <a:bodyPr/>
          <a:lstStyle/>
          <a:p>
            <a:r>
              <a:rPr kumimoji="1" lang="en-US" altLang="ja-JP" dirty="0"/>
              <a:t>E866:  </a:t>
            </a:r>
            <a:r>
              <a:rPr kumimoji="1" lang="en-US" altLang="ja-JP" dirty="0" err="1"/>
              <a:t>Au+Au</a:t>
            </a:r>
            <a:r>
              <a:rPr kumimoji="1" lang="en-US" altLang="ja-JP" dirty="0"/>
              <a:t> collisions at the AGS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2D00D61-F4AC-4B5C-A437-B99A9DD5B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8088" y="1124744"/>
            <a:ext cx="5328592" cy="4785396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E866 is an upgrade of E802 with the 2</a:t>
            </a:r>
            <a:r>
              <a:rPr kumimoji="1" lang="en-US" altLang="ja-JP" baseline="30000" dirty="0"/>
              <a:t>nd</a:t>
            </a:r>
            <a:r>
              <a:rPr kumimoji="1" lang="en-US" altLang="ja-JP" dirty="0"/>
              <a:t> spectrometer (Forward Spectrometer) to cover mid-rapidity of produced protons</a:t>
            </a:r>
          </a:p>
          <a:p>
            <a:r>
              <a:rPr kumimoji="1" lang="en-US" altLang="ja-JP" dirty="0"/>
              <a:t>E866 studied PID hadron production in </a:t>
            </a:r>
            <a:r>
              <a:rPr kumimoji="1" lang="en-US" altLang="ja-JP" dirty="0" err="1"/>
              <a:t>Au+Au</a:t>
            </a:r>
            <a:r>
              <a:rPr kumimoji="1" lang="en-US" altLang="ja-JP" dirty="0"/>
              <a:t> collisions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94B8811-93AA-45D3-819E-E7090A101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6941190" cy="396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49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B31BD6-D643-4D94-91C3-3DCFB7529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74938"/>
            <a:ext cx="11031016" cy="70609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1986: pre-E802 and the first E</a:t>
            </a:r>
            <a:r>
              <a:rPr kumimoji="1" lang="en-US" altLang="ja-JP" baseline="-25000" dirty="0"/>
              <a:t>T</a:t>
            </a:r>
            <a:r>
              <a:rPr kumimoji="1" lang="en-US" altLang="ja-JP" dirty="0"/>
              <a:t> measurement 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6922C94-B36D-4582-AE71-CA06BCC4B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8173" y="1052736"/>
            <a:ext cx="5613827" cy="5805264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2400" dirty="0"/>
              <a:t>In November 1986, the AGS has its first heavy ion beam: </a:t>
            </a:r>
            <a:r>
              <a:rPr kumimoji="1" lang="en-US" altLang="ja-JP" sz="2400" baseline="30000" dirty="0"/>
              <a:t>16</a:t>
            </a:r>
            <a:r>
              <a:rPr kumimoji="1" lang="en-US" altLang="ja-JP" sz="2400" dirty="0"/>
              <a:t>O at 14.5 A GeV.</a:t>
            </a:r>
          </a:p>
          <a:p>
            <a:r>
              <a:rPr kumimoji="1" lang="en-US" altLang="ja-JP" sz="2400" dirty="0"/>
              <a:t>E802 detector was not ready, and a small pre-E802 experiment was set up to take data. I was one of the proposers</a:t>
            </a:r>
          </a:p>
          <a:p>
            <a:r>
              <a:rPr kumimoji="1" lang="en-US" altLang="ja-JP" sz="2400" dirty="0"/>
              <a:t>The pre-E802 measured ET flow in O+A collisions with an array of 96 </a:t>
            </a:r>
            <a:r>
              <a:rPr kumimoji="1" lang="en-US" altLang="ja-JP" sz="2400" dirty="0" err="1"/>
              <a:t>PbGL</a:t>
            </a:r>
            <a:r>
              <a:rPr kumimoji="1" lang="en-US" altLang="ja-JP" sz="2400" dirty="0"/>
              <a:t> blocks</a:t>
            </a:r>
          </a:p>
          <a:p>
            <a:r>
              <a:rPr kumimoji="1" lang="en-US" altLang="ja-JP" sz="2400" dirty="0"/>
              <a:t>ET distribution is well reproduced by convolution of ET distribution of </a:t>
            </a:r>
            <a:r>
              <a:rPr kumimoji="1" lang="en-US" altLang="ja-JP" sz="2400" dirty="0" err="1"/>
              <a:t>p+Au</a:t>
            </a:r>
            <a:r>
              <a:rPr kumimoji="1" lang="en-US" altLang="ja-JP" sz="2400" dirty="0"/>
              <a:t> collisions with a geometrical model (Wounded participant nucleon model)</a:t>
            </a:r>
          </a:p>
          <a:p>
            <a:r>
              <a:rPr kumimoji="1" lang="en-US" altLang="ja-JP" sz="2400" dirty="0"/>
              <a:t>This became the first publication of E802 and the AGS heavy ion program</a:t>
            </a:r>
          </a:p>
          <a:p>
            <a:r>
              <a:rPr kumimoji="1" lang="en-US" altLang="ja-JP" sz="2400" dirty="0"/>
              <a:t>In RHIC era, this kind of measurement is used to estimate </a:t>
            </a:r>
            <a:r>
              <a:rPr kumimoji="1" lang="en-US" altLang="ja-JP" sz="2400" dirty="0" err="1"/>
              <a:t>Npart</a:t>
            </a:r>
            <a:r>
              <a:rPr kumimoji="1" lang="en-US" altLang="ja-JP" sz="2400" dirty="0"/>
              <a:t> and </a:t>
            </a:r>
            <a:r>
              <a:rPr kumimoji="1" lang="en-US" altLang="ja-JP" sz="2400" dirty="0" err="1"/>
              <a:t>Ncoll</a:t>
            </a:r>
            <a:endParaRPr kumimoji="1" lang="ja-JP" altLang="en-US" sz="24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5D16A01-C678-4C95-8779-BED39F478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861" y="4077072"/>
            <a:ext cx="2808312" cy="230257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F10C0C0-3C8B-4E31-8529-EE9997E23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4844"/>
            <a:ext cx="6432944" cy="52198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07FD2FC-191E-48E3-9454-049CA83DB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42" y="2060848"/>
            <a:ext cx="3631585" cy="439248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78F5646-12BB-45B2-A064-A77FBC03D32F}"/>
              </a:ext>
            </a:extLst>
          </p:cNvPr>
          <p:cNvSpPr txBox="1"/>
          <p:nvPr/>
        </p:nvSpPr>
        <p:spPr>
          <a:xfrm>
            <a:off x="87943" y="925044"/>
            <a:ext cx="4211479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PLB197, 285 (1987)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E443BB3-A08C-4FF8-BD65-333CF4BC7BA8}"/>
              </a:ext>
            </a:extLst>
          </p:cNvPr>
          <p:cNvSpPr txBox="1"/>
          <p:nvPr/>
        </p:nvSpPr>
        <p:spPr>
          <a:xfrm>
            <a:off x="3652263" y="3212976"/>
            <a:ext cx="3037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Figure of QM87 proceeding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Convolution of ET distribution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of 1 to 16 beam participants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491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8521</TotalTime>
  <Words>1259</Words>
  <Application>Microsoft Office PowerPoint</Application>
  <PresentationFormat>ワイド画面</PresentationFormat>
  <Paragraphs>125</Paragraphs>
  <Slides>16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Calibri</vt:lpstr>
      <vt:lpstr>Cambria Math</vt:lpstr>
      <vt:lpstr>Office テーマ</vt:lpstr>
      <vt:lpstr>6_Office Theme</vt:lpstr>
      <vt:lpstr>Heavy Ion experiments at AGS From 1986 to 1990s</vt:lpstr>
      <vt:lpstr>Disclaimer</vt:lpstr>
      <vt:lpstr>Time line</vt:lpstr>
      <vt:lpstr>AGS HI experiments</vt:lpstr>
      <vt:lpstr>E802 (1987-1990), E859(1990-1993)</vt:lpstr>
      <vt:lpstr>E810</vt:lpstr>
      <vt:lpstr>E814 (Si+A) and E877 (Au+A)</vt:lpstr>
      <vt:lpstr>E866:  Au+Au collisions at the AGS</vt:lpstr>
      <vt:lpstr>1986: pre-E802 and the first ET measurement </vt:lpstr>
      <vt:lpstr>Main results from E802/859/866/917</vt:lpstr>
      <vt:lpstr>Main results of E866</vt:lpstr>
      <vt:lpstr>Main results from E810</vt:lpstr>
      <vt:lpstr>Main results from E814/E877</vt:lpstr>
      <vt:lpstr>Main results from E895 (EOS)</vt:lpstr>
      <vt:lpstr>Main results of E895</vt:lpstr>
      <vt:lpstr>Some remark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Silicon Tracker</dc:title>
  <dc:creator>Yasuyuki Akiba</dc:creator>
  <cp:lastModifiedBy>秋葉康之</cp:lastModifiedBy>
  <cp:revision>1042</cp:revision>
  <dcterms:created xsi:type="dcterms:W3CDTF">2015-06-16T03:12:57Z</dcterms:created>
  <dcterms:modified xsi:type="dcterms:W3CDTF">2025-07-11T14:03:26Z</dcterms:modified>
</cp:coreProperties>
</file>