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35"/>
  </p:notesMasterIdLst>
  <p:handoutMasterIdLst>
    <p:handoutMasterId r:id="rId36"/>
  </p:handoutMasterIdLst>
  <p:sldIdLst>
    <p:sldId id="270" r:id="rId5"/>
    <p:sldId id="323" r:id="rId6"/>
    <p:sldId id="290" r:id="rId7"/>
    <p:sldId id="291" r:id="rId8"/>
    <p:sldId id="305" r:id="rId9"/>
    <p:sldId id="306" r:id="rId10"/>
    <p:sldId id="303" r:id="rId11"/>
    <p:sldId id="295" r:id="rId12"/>
    <p:sldId id="302" r:id="rId13"/>
    <p:sldId id="293" r:id="rId14"/>
    <p:sldId id="297" r:id="rId15"/>
    <p:sldId id="296" r:id="rId16"/>
    <p:sldId id="298" r:id="rId17"/>
    <p:sldId id="300" r:id="rId18"/>
    <p:sldId id="301" r:id="rId19"/>
    <p:sldId id="310" r:id="rId20"/>
    <p:sldId id="324" r:id="rId21"/>
    <p:sldId id="311" r:id="rId22"/>
    <p:sldId id="313" r:id="rId23"/>
    <p:sldId id="314" r:id="rId24"/>
    <p:sldId id="315" r:id="rId25"/>
    <p:sldId id="316" r:id="rId26"/>
    <p:sldId id="317" r:id="rId27"/>
    <p:sldId id="320" r:id="rId28"/>
    <p:sldId id="321" r:id="rId29"/>
    <p:sldId id="318" r:id="rId30"/>
    <p:sldId id="319" r:id="rId31"/>
    <p:sldId id="308" r:id="rId32"/>
    <p:sldId id="307" r:id="rId33"/>
    <p:sldId id="309" r:id="rId34"/>
  </p:sldIdLst>
  <p:sldSz cx="12192000" cy="6858000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4D0"/>
    <a:srgbClr val="FFF500"/>
    <a:srgbClr val="B3B3FF"/>
    <a:srgbClr val="FEACAA"/>
    <a:srgbClr val="49674A"/>
    <a:srgbClr val="008000"/>
    <a:srgbClr val="9A9F96"/>
    <a:srgbClr val="58A873"/>
    <a:srgbClr val="00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6163" autoAdjust="0"/>
  </p:normalViewPr>
  <p:slideViewPr>
    <p:cSldViewPr snapToObjects="1">
      <p:cViewPr varScale="1">
        <p:scale>
          <a:sx n="104" d="100"/>
          <a:sy n="104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16" y="84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725"/>
          </a:xfrm>
          <a:prstGeom prst="rect">
            <a:avLst/>
          </a:prstGeom>
        </p:spPr>
        <p:txBody>
          <a:bodyPr vert="horz" wrap="square" lIns="91929" tIns="45964" rIns="91929" bIns="45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1725"/>
          </a:xfrm>
          <a:prstGeom prst="rect">
            <a:avLst/>
          </a:prstGeom>
        </p:spPr>
        <p:txBody>
          <a:bodyPr vert="horz" wrap="square" lIns="91929" tIns="45964" rIns="91929" bIns="4596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929" tIns="45964" rIns="91929" bIns="4596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76"/>
            <a:ext cx="5560060" cy="4155519"/>
          </a:xfrm>
          <a:prstGeom prst="rect">
            <a:avLst/>
          </a:prstGeom>
        </p:spPr>
        <p:txBody>
          <a:bodyPr vert="horz" wrap="square" lIns="91929" tIns="45964" rIns="91929" bIns="4596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764"/>
            <a:ext cx="3011699" cy="461724"/>
          </a:xfrm>
          <a:prstGeom prst="rect">
            <a:avLst/>
          </a:prstGeom>
        </p:spPr>
        <p:txBody>
          <a:bodyPr vert="horz" wrap="square" lIns="91929" tIns="45964" rIns="91929" bIns="45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764"/>
            <a:ext cx="3011699" cy="461724"/>
          </a:xfrm>
          <a:prstGeom prst="rect">
            <a:avLst/>
          </a:prstGeom>
        </p:spPr>
        <p:txBody>
          <a:bodyPr vert="horz" wrap="square" lIns="91929" tIns="45964" rIns="91929" bIns="4596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699" y="1238250"/>
            <a:ext cx="9986635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03425" y="3899443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6" y="2851531"/>
            <a:ext cx="12001499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39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466532"/>
            <a:ext cx="1341120" cy="171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70"/>
            <a:ext cx="12192000" cy="7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648" y="132715"/>
            <a:ext cx="11988800" cy="4245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7" descr="FRIB_ppt_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1652"/>
            <a:ext cx="12208209" cy="7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34228"/>
            <a:ext cx="11987896" cy="53853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3159" y="6125128"/>
            <a:ext cx="52577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  <a:endParaRPr lang="en-US" sz="1000" kern="1200" dirty="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72200"/>
            <a:ext cx="571983" cy="673319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FB4FC8F-E110-881A-2104-11C5A5F12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56450"/>
            <a:ext cx="6858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FEAC465F-1904-D725-ECDE-A1E1CCC23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70"/>
            <a:ext cx="12192000" cy="7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048F67-29FE-136D-7C46-F0EC7BFB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73510"/>
            <a:ext cx="11988800" cy="4245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7" descr="FRIB_ppt_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1866"/>
            <a:ext cx="12192000" cy="7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24A7B5C-70BA-C453-D6A5-037102CD6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7538" y="6356069"/>
            <a:ext cx="5985293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Isaiah Richardson, 1 August 2024, Group Meeting,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3493" y="6140618"/>
            <a:ext cx="52577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  <a:endParaRPr lang="en-US" sz="1000" kern="1200" dirty="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72200"/>
            <a:ext cx="571983" cy="673319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F7B234F-F1D9-4CB0-3E71-B3E5EFCF8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506" y="6356450"/>
            <a:ext cx="6858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FEAC465F-1904-D725-ECDE-A1E1CCC23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70"/>
            <a:ext cx="12192000" cy="7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048F67-29FE-136D-7C46-F0EC7BFB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28" y="173510"/>
            <a:ext cx="10713221" cy="4245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picture containing text, first-aid kit&#10;&#10;Description automatically generated">
            <a:extLst>
              <a:ext uri="{FF2B5EF4-FFF2-40B4-BE49-F238E27FC236}">
                <a16:creationId xmlns:a16="http://schemas.microsoft.com/office/drawing/2014/main" id="{D4987981-37BB-A9F8-A92C-8F44C3D560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6" y="55757"/>
            <a:ext cx="630936" cy="63093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D680491-9D6F-3060-AB26-FFF2D1B4C8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8615" y="43723"/>
            <a:ext cx="632919" cy="632919"/>
          </a:xfrm>
          <a:prstGeom prst="rect">
            <a:avLst/>
          </a:prstGeom>
        </p:spPr>
      </p:pic>
      <p:pic>
        <p:nvPicPr>
          <p:cNvPr id="12" name="Picture 7" descr="FRIB_ppt_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9719"/>
            <a:ext cx="12190476" cy="7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24A7B5C-70BA-C453-D6A5-037102CD6CB4}"/>
              </a:ext>
            </a:extLst>
          </p:cNvPr>
          <p:cNvSpPr txBox="1">
            <a:spLocks/>
          </p:cNvSpPr>
          <p:nvPr userDrawn="1"/>
        </p:nvSpPr>
        <p:spPr>
          <a:xfrm>
            <a:off x="5381079" y="6456493"/>
            <a:ext cx="5985293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Isaiah Richardson, 1 August 2024, Group Meeting,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600" y="6172200"/>
            <a:ext cx="52577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  <a:endParaRPr lang="en-US" sz="1000" kern="1200" dirty="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" y="6172876"/>
            <a:ext cx="571983" cy="673319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F7B234F-F1D9-4CB0-3E71-B3E5EFCF8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6735" y="6456493"/>
            <a:ext cx="6858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5" y="75904"/>
            <a:ext cx="11990413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5" y="990600"/>
            <a:ext cx="11990413" cy="51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1F64723-FA42-D8A1-4B30-73077F4DF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44707" y="6356450"/>
            <a:ext cx="5985293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Isaiah Richardson, 9 May 2024, PhD Guidance Committee Meeting, 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3A894A4-D579-CB9D-A1BF-64C7A8F69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244" y="6356450"/>
            <a:ext cx="6858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5" r:id="rId3"/>
    <p:sldLayoutId id="2147483999" r:id="rId4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712119" y="4724400"/>
            <a:ext cx="8767762" cy="1109662"/>
          </a:xfrm>
        </p:spPr>
        <p:txBody>
          <a:bodyPr/>
          <a:lstStyle/>
          <a:p>
            <a:r>
              <a:rPr lang="en-US" sz="1600" dirty="0">
                <a:latin typeface="Arial" pitchFamily="34" charset="0"/>
                <a:ea typeface="ＭＳ Ｐゴシック"/>
                <a:cs typeface="ＭＳ Ｐゴシック"/>
              </a:rPr>
              <a:t>Facility for Rare Isotope Beams, Michigan State University, East Lansing, MI 48824 USA</a:t>
            </a:r>
          </a:p>
          <a:p>
            <a:pPr>
              <a:spcBef>
                <a:spcPts val="600"/>
              </a:spcBef>
            </a:pPr>
            <a:endParaRPr lang="en-US" sz="1600" dirty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itchFamily="34" charset="0"/>
                <a:ea typeface="ＭＳ Ｐゴシック"/>
                <a:cs typeface="ＭＳ Ｐゴシック"/>
              </a:rPr>
              <a:t>2025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51548" y="2895600"/>
            <a:ext cx="10972800" cy="695338"/>
          </a:xfrm>
        </p:spPr>
        <p:txBody>
          <a:bodyPr/>
          <a:lstStyle/>
          <a:p>
            <a:r>
              <a:rPr lang="en-US" sz="2400" dirty="0" err="1">
                <a:latin typeface="Arial" pitchFamily="34" charset="0"/>
                <a:ea typeface="ＭＳ Ｐゴシック"/>
                <a:cs typeface="ＭＳ Ｐゴシック"/>
              </a:rPr>
              <a:t>BeAGLE</a:t>
            </a:r>
            <a:r>
              <a:rPr lang="en-US" sz="2400" dirty="0">
                <a:latin typeface="Arial" pitchFamily="34" charset="0"/>
                <a:ea typeface="ＭＳ Ｐゴシック"/>
                <a:cs typeface="ＭＳ Ｐゴシック"/>
              </a:rPr>
              <a:t> analysis: Excitation Energy Distribution dependence on Formation Time Parameter Variation</a:t>
            </a:r>
            <a:endParaRPr lang="en-US" sz="18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973948" y="3810000"/>
            <a:ext cx="812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32235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864469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None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296702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728938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None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161172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593406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025640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457874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Isaiah Richardson</a:t>
            </a:r>
          </a:p>
          <a:p>
            <a:r>
              <a:rPr lang="en-US" kern="0" dirty="0"/>
              <a:t>5/28/2025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327F-D178-675E-90F8-9853EA47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All Models: </a:t>
            </a:r>
            <a:r>
              <a:rPr lang="en-US" baseline="30000" dirty="0"/>
              <a:t>228</a:t>
            </a:r>
            <a:r>
              <a:rPr lang="en-US" dirty="0"/>
              <a:t>Ac - </a:t>
            </a:r>
            <a:r>
              <a:rPr lang="en-US" dirty="0" err="1"/>
              <a:t>dA</a:t>
            </a:r>
            <a:r>
              <a:rPr lang="en-US" dirty="0"/>
              <a:t> = 10, </a:t>
            </a:r>
            <a:r>
              <a:rPr lang="en-US" dirty="0" err="1"/>
              <a:t>dZ</a:t>
            </a:r>
            <a:r>
              <a:rPr lang="en-US" dirty="0"/>
              <a:t>=3, </a:t>
            </a:r>
            <a:r>
              <a:rPr lang="en-US" dirty="0" err="1"/>
              <a:t>dN</a:t>
            </a:r>
            <a:r>
              <a:rPr lang="en-US" dirty="0"/>
              <a:t>=7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DA20-B9AB-C47E-3591-9D79734ED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78F4FD-D55E-B54F-E18B-4CBCC1B2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00" y="718514"/>
            <a:ext cx="11987896" cy="1415085"/>
          </a:xfrm>
        </p:spPr>
        <p:txBody>
          <a:bodyPr/>
          <a:lstStyle/>
          <a:p>
            <a:r>
              <a:rPr lang="en-US" dirty="0"/>
              <a:t>We see the large difference between the Original (Purple) and new 𝜏</a:t>
            </a:r>
            <a:r>
              <a:rPr lang="en-US" baseline="-25000" dirty="0"/>
              <a:t>0</a:t>
            </a:r>
            <a:r>
              <a:rPr lang="en-US" dirty="0"/>
              <a:t> = 10 (Red)</a:t>
            </a:r>
          </a:p>
          <a:p>
            <a:r>
              <a:rPr lang="en-US" dirty="0"/>
              <a:t>This helps explain behavior between </a:t>
            </a:r>
            <a:r>
              <a:rPr lang="en-US" dirty="0" err="1"/>
              <a:t>BeAGLE</a:t>
            </a:r>
            <a:r>
              <a:rPr lang="en-US" dirty="0"/>
              <a:t> and Liège Mode and Median (Slides 28, 29)</a:t>
            </a:r>
          </a:p>
          <a:p>
            <a:pPr lvl="1"/>
            <a:r>
              <a:rPr lang="en-US" dirty="0"/>
              <a:t>The Mode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20</a:t>
            </a:r>
          </a:p>
          <a:p>
            <a:pPr lvl="1"/>
            <a:r>
              <a:rPr lang="en-US" dirty="0"/>
              <a:t>The Median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F3F3F-DBDE-6E9C-B4F4-B1A1EEED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00" y="2133599"/>
            <a:ext cx="5354151" cy="3773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E8438-D9A8-0E2B-4C48-F657A8C36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51" y="2133598"/>
            <a:ext cx="5451304" cy="38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1333-F178-2D5F-A0FC-0F0BDB1E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9FC8-37B7-2390-7DA7-5F0608D2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𝜏 only : </a:t>
            </a:r>
            <a:r>
              <a:rPr lang="en-US" baseline="30000" dirty="0"/>
              <a:t>228</a:t>
            </a:r>
            <a:r>
              <a:rPr lang="en-US" dirty="0"/>
              <a:t>Ac - </a:t>
            </a:r>
            <a:r>
              <a:rPr lang="en-US" dirty="0" err="1"/>
              <a:t>dA</a:t>
            </a:r>
            <a:r>
              <a:rPr lang="en-US" dirty="0"/>
              <a:t> = 10, </a:t>
            </a:r>
            <a:r>
              <a:rPr lang="en-US" dirty="0" err="1"/>
              <a:t>dZ</a:t>
            </a:r>
            <a:r>
              <a:rPr lang="en-US" dirty="0"/>
              <a:t>=3, </a:t>
            </a:r>
            <a:r>
              <a:rPr lang="en-US" dirty="0" err="1"/>
              <a:t>dN</a:t>
            </a:r>
            <a:r>
              <a:rPr lang="en-US" dirty="0"/>
              <a:t>=7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8F100-B062-BA56-B44D-E55E864B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2DE49-EE3C-1250-42BC-CC6B9386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Yellow lognormal amplitude is much bigger than red and so is the blue curve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3C6AC-5FBC-CAC6-8D5B-CBD305E6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98596"/>
            <a:ext cx="5227331" cy="3688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A76F8-8C71-AFC8-9DE6-5944171E1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96" y="2458657"/>
            <a:ext cx="5233532" cy="36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0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A3B16-843B-7B87-4376-F636464F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645A-B643-683A-B97A-AFC9CB9E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All Models : </a:t>
            </a:r>
            <a:r>
              <a:rPr lang="en-US" baseline="30000" dirty="0"/>
              <a:t>228</a:t>
            </a:r>
            <a:r>
              <a:rPr lang="en-US" dirty="0"/>
              <a:t>Rn - </a:t>
            </a:r>
            <a:r>
              <a:rPr lang="en-US" dirty="0" err="1"/>
              <a:t>dA</a:t>
            </a:r>
            <a:r>
              <a:rPr lang="en-US" dirty="0"/>
              <a:t> = 10, </a:t>
            </a:r>
            <a:r>
              <a:rPr lang="en-US" dirty="0" err="1"/>
              <a:t>dZ</a:t>
            </a:r>
            <a:r>
              <a:rPr lang="en-US" dirty="0"/>
              <a:t>=6, </a:t>
            </a:r>
            <a:r>
              <a:rPr lang="en-US" dirty="0" err="1"/>
              <a:t>dN</a:t>
            </a:r>
            <a:r>
              <a:rPr lang="en-US" dirty="0"/>
              <a:t> = 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98EFE-3C6E-B248-1769-6CABE693F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58B6F6-9139-0352-5DB9-6507C905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00" y="718514"/>
            <a:ext cx="11987896" cy="1415085"/>
          </a:xfrm>
        </p:spPr>
        <p:txBody>
          <a:bodyPr/>
          <a:lstStyle/>
          <a:p>
            <a:r>
              <a:rPr lang="en-US" dirty="0"/>
              <a:t>We see the large difference between the Original (Purple) and new 𝜏</a:t>
            </a:r>
            <a:r>
              <a:rPr lang="en-US" baseline="-25000" dirty="0"/>
              <a:t>0</a:t>
            </a:r>
            <a:r>
              <a:rPr lang="en-US" dirty="0"/>
              <a:t> = 10 (Red)</a:t>
            </a:r>
          </a:p>
          <a:p>
            <a:r>
              <a:rPr lang="en-US" dirty="0"/>
              <a:t>This helps explain behavior between </a:t>
            </a:r>
            <a:r>
              <a:rPr lang="en-US" dirty="0" err="1"/>
              <a:t>BeAGLE</a:t>
            </a:r>
            <a:r>
              <a:rPr lang="en-US" dirty="0"/>
              <a:t> and Liège Mode and Median (Slides 28, 29)</a:t>
            </a:r>
          </a:p>
          <a:p>
            <a:pPr lvl="1"/>
            <a:r>
              <a:rPr lang="en-US" dirty="0"/>
              <a:t>The Mode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20</a:t>
            </a:r>
          </a:p>
          <a:p>
            <a:pPr lvl="1"/>
            <a:r>
              <a:rPr lang="en-US" dirty="0"/>
              <a:t>The Median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D42C2-41D7-9D88-AF4E-F7DCB154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94892"/>
            <a:ext cx="5042503" cy="3680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C4E1D-E036-5D60-E39B-BF0AD292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48" y="2294892"/>
            <a:ext cx="5078987" cy="37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EFAF5-0443-95C6-355A-E2CFD187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536F-D1C8-013C-3BF6-6A9E48C5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228</a:t>
            </a:r>
            <a:r>
              <a:rPr lang="en-US" dirty="0"/>
              <a:t>Rn - </a:t>
            </a:r>
            <a:r>
              <a:rPr lang="en-US" dirty="0" err="1"/>
              <a:t>dA</a:t>
            </a:r>
            <a:r>
              <a:rPr lang="en-US" dirty="0"/>
              <a:t> = 10, </a:t>
            </a:r>
            <a:r>
              <a:rPr lang="en-US" dirty="0" err="1"/>
              <a:t>dZ</a:t>
            </a:r>
            <a:r>
              <a:rPr lang="en-US" dirty="0"/>
              <a:t>=6, </a:t>
            </a:r>
            <a:r>
              <a:rPr lang="en-US" dirty="0" err="1"/>
              <a:t>dN</a:t>
            </a:r>
            <a:r>
              <a:rPr lang="en-US" dirty="0"/>
              <a:t> = 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22C7-D31D-BC03-6A66-685EC43D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27D625-EB7A-8D00-C447-9628567A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Yellow lognormal amplitude is much bigger than red and so is the blue curve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AF474-FAFD-5E5E-4557-E99E05B6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2590800"/>
            <a:ext cx="4964260" cy="3620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74F43-72F7-7975-FCAC-0A76CFE8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7727"/>
            <a:ext cx="4964260" cy="36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9A30-8D1A-B62B-BAAE-C23873FA4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54A1-F477-4FAC-C660-9864F9B6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All Models: </a:t>
            </a:r>
            <a:r>
              <a:rPr lang="en-US" baseline="30000" dirty="0"/>
              <a:t>233</a:t>
            </a:r>
            <a:r>
              <a:rPr lang="en-US" dirty="0"/>
              <a:t>Ra - </a:t>
            </a:r>
            <a:r>
              <a:rPr lang="en-US" dirty="0" err="1"/>
              <a:t>dA</a:t>
            </a:r>
            <a:r>
              <a:rPr lang="en-US" dirty="0"/>
              <a:t> = 5, </a:t>
            </a:r>
            <a:r>
              <a:rPr lang="en-US" dirty="0" err="1"/>
              <a:t>dZ</a:t>
            </a:r>
            <a:r>
              <a:rPr lang="en-US" dirty="0"/>
              <a:t>=4, </a:t>
            </a:r>
            <a:r>
              <a:rPr lang="en-US" dirty="0" err="1"/>
              <a:t>dN</a:t>
            </a:r>
            <a:r>
              <a:rPr lang="en-US" dirty="0"/>
              <a:t> =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5DD05-E3CD-30CC-B49B-B13931D2C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4CD6B5-6F1B-5F97-5C5B-B6637EF4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9" y="811165"/>
            <a:ext cx="11987896" cy="1389086"/>
          </a:xfrm>
        </p:spPr>
        <p:txBody>
          <a:bodyPr/>
          <a:lstStyle/>
          <a:p>
            <a:r>
              <a:rPr lang="en-US" dirty="0"/>
              <a:t>We see the difference between the Original (Purple) and new 𝜏</a:t>
            </a:r>
            <a:r>
              <a:rPr lang="en-US" baseline="-25000" dirty="0"/>
              <a:t>0</a:t>
            </a:r>
            <a:r>
              <a:rPr lang="en-US" dirty="0"/>
              <a:t> = 10 (Red)</a:t>
            </a:r>
          </a:p>
          <a:p>
            <a:r>
              <a:rPr lang="en-US" dirty="0"/>
              <a:t>This helps explain behavior between </a:t>
            </a:r>
            <a:r>
              <a:rPr lang="en-US" dirty="0" err="1"/>
              <a:t>BeAGLE</a:t>
            </a:r>
            <a:r>
              <a:rPr lang="en-US" dirty="0"/>
              <a:t> and Liège Mode and Median (Slides 28, 29)</a:t>
            </a:r>
          </a:p>
          <a:p>
            <a:pPr lvl="1"/>
            <a:r>
              <a:rPr lang="en-US" dirty="0"/>
              <a:t>The Mode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20</a:t>
            </a:r>
          </a:p>
          <a:p>
            <a:pPr lvl="1"/>
            <a:r>
              <a:rPr lang="en-US" dirty="0"/>
              <a:t>The Median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81666-0905-D060-193F-11784A2F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4705"/>
            <a:ext cx="5109950" cy="3601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6A4FF1-BE00-1F75-FFEF-56D5721D5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54705"/>
            <a:ext cx="5109950" cy="36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AC60-585F-A0D4-0E44-3DDD24D6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E911-7BE0-6D4E-35DC-402BE72B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233</a:t>
            </a:r>
            <a:r>
              <a:rPr lang="en-US" dirty="0"/>
              <a:t>Ra - </a:t>
            </a:r>
            <a:r>
              <a:rPr lang="en-US" dirty="0" err="1"/>
              <a:t>dA</a:t>
            </a:r>
            <a:r>
              <a:rPr lang="en-US" dirty="0"/>
              <a:t> = 5, </a:t>
            </a:r>
            <a:r>
              <a:rPr lang="en-US" dirty="0" err="1"/>
              <a:t>dZ</a:t>
            </a:r>
            <a:r>
              <a:rPr lang="en-US" dirty="0"/>
              <a:t>=4, </a:t>
            </a:r>
            <a:r>
              <a:rPr lang="en-US" dirty="0" err="1"/>
              <a:t>dN</a:t>
            </a:r>
            <a:r>
              <a:rPr lang="en-US" dirty="0"/>
              <a:t> =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E3CB0-3B64-364F-E19D-F267A70FA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4757E0-9980-95CA-342F-AFB194A8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 = 2 has the higher mode and median and 𝜏</a:t>
            </a:r>
            <a:r>
              <a:rPr lang="en-US" baseline="-25000" dirty="0"/>
              <a:t>0 </a:t>
            </a:r>
            <a:r>
              <a:rPr lang="en-US" dirty="0"/>
              <a:t>= 20 has the lower median and mode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7F0C-51B5-A9B0-DE04-A7556107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29595"/>
            <a:ext cx="5343956" cy="3771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A5A25-C7D9-D434-60AC-004A2E5E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6" y="2129596"/>
            <a:ext cx="5343956" cy="37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C1C1-3AB3-5566-A187-C7B3F2C4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78</a:t>
            </a:r>
            <a:r>
              <a:rPr lang="en-US" dirty="0"/>
              <a:t>Kr color table comparison – Original vs New - 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70DA-645E-6F23-17D7-A2DAB28C4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34228"/>
            <a:ext cx="3327400" cy="5385300"/>
          </a:xfrm>
        </p:spPr>
        <p:txBody>
          <a:bodyPr/>
          <a:lstStyle/>
          <a:p>
            <a:r>
              <a:rPr lang="en-US" sz="2000" dirty="0"/>
              <a:t>Noticed </a:t>
            </a:r>
            <a:r>
              <a:rPr lang="en-US" sz="2000" baseline="30000" dirty="0"/>
              <a:t>78</a:t>
            </a:r>
            <a:r>
              <a:rPr lang="en-US" sz="2000" dirty="0"/>
              <a:t>Kr and </a:t>
            </a:r>
            <a:r>
              <a:rPr lang="en-US" sz="2000" baseline="30000" dirty="0"/>
              <a:t>78</a:t>
            </a:r>
            <a:r>
              <a:rPr lang="en-US" sz="2000" dirty="0"/>
              <a:t>Kr 𝜏</a:t>
            </a:r>
            <a:r>
              <a:rPr lang="en-US" sz="2000" baseline="-25000" dirty="0"/>
              <a:t>0</a:t>
            </a:r>
            <a:r>
              <a:rPr lang="en-US" sz="2400" dirty="0"/>
              <a:t> = 10 Mode/</a:t>
            </a:r>
            <a:r>
              <a:rPr lang="en-US" sz="2400" dirty="0" err="1"/>
              <a:t>dA</a:t>
            </a:r>
            <a:r>
              <a:rPr lang="en-US" sz="2000" dirty="0"/>
              <a:t> are nearly identical</a:t>
            </a:r>
          </a:p>
          <a:p>
            <a:pPr lvl="1"/>
            <a:r>
              <a:rPr lang="en-US" sz="1800" dirty="0"/>
              <a:t>E* is about the same for the new </a:t>
            </a:r>
            <a:r>
              <a:rPr lang="en-US" dirty="0"/>
              <a:t>𝜏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sz="1800" dirty="0"/>
              <a:t>= 10 the differences are most likely statistical</a:t>
            </a:r>
          </a:p>
          <a:p>
            <a:pPr lvl="1"/>
            <a:r>
              <a:rPr lang="en-US" sz="1800" dirty="0"/>
              <a:t>This is the result I was expecting when I started the analysis because the Original analysis was done at </a:t>
            </a:r>
            <a:r>
              <a:rPr lang="en-US" sz="2400" dirty="0"/>
              <a:t>𝜏</a:t>
            </a:r>
            <a:r>
              <a:rPr lang="en-US" sz="2400" baseline="-25000" dirty="0"/>
              <a:t>0</a:t>
            </a:r>
            <a:r>
              <a:rPr lang="en-US" sz="1800" dirty="0"/>
              <a:t> = 10</a:t>
            </a:r>
            <a:r>
              <a:rPr lang="en-US" sz="1600" dirty="0"/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FFFC1-2A73-915C-DFBF-BF3AF201C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BA325C-EB0C-1DB4-7C17-8E951A466B1C}"/>
              </a:ext>
            </a:extLst>
          </p:cNvPr>
          <p:cNvGrpSpPr/>
          <p:nvPr/>
        </p:nvGrpSpPr>
        <p:grpSpPr>
          <a:xfrm>
            <a:off x="6407547" y="834228"/>
            <a:ext cx="5600700" cy="2124075"/>
            <a:chOff x="5791200" y="829610"/>
            <a:chExt cx="5600700" cy="21240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2E8A55-265B-F0AA-FA98-06097C0B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829610"/>
              <a:ext cx="5600700" cy="21240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E6A43D-E4F5-D008-FDB8-D1F5F165806B}"/>
                </a:ext>
              </a:extLst>
            </p:cNvPr>
            <p:cNvSpPr txBox="1"/>
            <p:nvPr/>
          </p:nvSpPr>
          <p:spPr>
            <a:xfrm>
              <a:off x="8210495" y="829610"/>
              <a:ext cx="1354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78</a:t>
              </a:r>
              <a:r>
                <a:rPr lang="en-US" sz="1400" b="1" dirty="0"/>
                <a:t>Kr - Original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525146-9880-6CB3-ECE5-D0540424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83" y="3429000"/>
            <a:ext cx="5210175" cy="212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D9E6C-1FF0-2642-9A53-EBD947A3B81C}"/>
              </a:ext>
            </a:extLst>
          </p:cNvPr>
          <p:cNvSpPr txBox="1"/>
          <p:nvPr/>
        </p:nvSpPr>
        <p:spPr>
          <a:xfrm>
            <a:off x="9021870" y="3394137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/>
              <a:t>78</a:t>
            </a:r>
            <a:r>
              <a:rPr lang="en-US" sz="1400" b="1" dirty="0"/>
              <a:t>Kr - 𝜏 =10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4860A-59DA-40BE-4BC9-1D9E14EA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701914"/>
            <a:ext cx="2457450" cy="1171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3563C9-146A-5BE2-41D9-99099C6A5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377974"/>
            <a:ext cx="24574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0CE3-0B41-D120-E256-EE03866D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38E6-398C-946E-14A0-485FC189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78</a:t>
            </a:r>
            <a:r>
              <a:rPr lang="en-US" dirty="0"/>
              <a:t>Kr sum comparison – Original vs New - 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05BB-30A3-AA91-0788-7290DE47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34228"/>
            <a:ext cx="5384800" cy="5385300"/>
          </a:xfrm>
        </p:spPr>
        <p:txBody>
          <a:bodyPr/>
          <a:lstStyle/>
          <a:p>
            <a:r>
              <a:rPr lang="en-US" sz="2400" dirty="0"/>
              <a:t>Noticed </a:t>
            </a:r>
            <a:r>
              <a:rPr lang="en-US" sz="2400" baseline="30000" dirty="0"/>
              <a:t>78</a:t>
            </a:r>
            <a:r>
              <a:rPr lang="en-US" sz="2400" dirty="0"/>
              <a:t>Kr and </a:t>
            </a:r>
            <a:r>
              <a:rPr lang="en-US" sz="2400" baseline="30000" dirty="0"/>
              <a:t>78</a:t>
            </a:r>
            <a:r>
              <a:rPr lang="en-US" sz="2400" dirty="0"/>
              <a:t>Kr </a:t>
            </a:r>
            <a:r>
              <a:rPr lang="en-US" sz="2800" dirty="0"/>
              <a:t>𝜏</a:t>
            </a:r>
            <a:r>
              <a:rPr lang="en-US" sz="2800" baseline="-25000" dirty="0"/>
              <a:t>0</a:t>
            </a:r>
            <a:r>
              <a:rPr lang="en-US" sz="2400" dirty="0"/>
              <a:t> </a:t>
            </a:r>
            <a:r>
              <a:rPr lang="en-US" sz="2800" dirty="0"/>
              <a:t>= 10</a:t>
            </a:r>
            <a:r>
              <a:rPr lang="en-US" sz="2400" dirty="0"/>
              <a:t> sum are nearly identical</a:t>
            </a:r>
          </a:p>
          <a:p>
            <a:pPr lvl="1"/>
            <a:r>
              <a:rPr lang="en-US" dirty="0"/>
              <a:t>This is the result I was expecting when I started the analysis because the Original analysis was done at 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Total sum for Original: 988,637</a:t>
            </a:r>
          </a:p>
          <a:p>
            <a:pPr lvl="1"/>
            <a:r>
              <a:rPr lang="en-US" sz="1800" dirty="0"/>
              <a:t>Total sum for </a:t>
            </a:r>
            <a:r>
              <a:rPr lang="en-US" dirty="0"/>
              <a:t>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  <a:r>
              <a:rPr lang="en-US" sz="1800" dirty="0"/>
              <a:t>: 999,585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24D5C-5557-5700-2199-6F3EDD97D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AC513-A48F-3321-74F6-89F23B3D91B9}"/>
              </a:ext>
            </a:extLst>
          </p:cNvPr>
          <p:cNvGrpSpPr/>
          <p:nvPr/>
        </p:nvGrpSpPr>
        <p:grpSpPr>
          <a:xfrm>
            <a:off x="6504584" y="3416157"/>
            <a:ext cx="5581864" cy="2285770"/>
            <a:chOff x="6638925" y="3681544"/>
            <a:chExt cx="5581864" cy="22857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1BD68-9D09-8FCF-926D-B0793588C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8925" y="3701914"/>
              <a:ext cx="5581864" cy="2265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2044D-3B4C-0500-6A6E-D47061E9F3CF}"/>
                </a:ext>
              </a:extLst>
            </p:cNvPr>
            <p:cNvSpPr txBox="1"/>
            <p:nvPr/>
          </p:nvSpPr>
          <p:spPr>
            <a:xfrm>
              <a:off x="9251943" y="3681544"/>
              <a:ext cx="1157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78</a:t>
              </a:r>
              <a:r>
                <a:rPr lang="en-US" sz="1400" b="1" dirty="0"/>
                <a:t>Kr - 𝜏 =10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6481E-DB5C-556A-69B6-00E1451A6A02}"/>
              </a:ext>
            </a:extLst>
          </p:cNvPr>
          <p:cNvGrpSpPr/>
          <p:nvPr/>
        </p:nvGrpSpPr>
        <p:grpSpPr>
          <a:xfrm>
            <a:off x="6508865" y="1054817"/>
            <a:ext cx="5600700" cy="2170425"/>
            <a:chOff x="6280079" y="998942"/>
            <a:chExt cx="5600700" cy="21704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187E2F-F326-D949-5505-85DB39CD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0079" y="1054817"/>
              <a:ext cx="5600700" cy="21145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F98623-E5B2-D94F-C19A-767042BC1D49}"/>
                </a:ext>
              </a:extLst>
            </p:cNvPr>
            <p:cNvSpPr txBox="1"/>
            <p:nvPr/>
          </p:nvSpPr>
          <p:spPr>
            <a:xfrm>
              <a:off x="8694853" y="998942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78</a:t>
              </a:r>
              <a:r>
                <a:rPr lang="en-US" sz="1400" b="1" dirty="0"/>
                <a:t>Kr - Original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61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DFA1-9C86-C17C-8E0B-033BF382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78</a:t>
            </a:r>
            <a:r>
              <a:rPr lang="en-US" dirty="0"/>
              <a:t>Kr for 𝜏</a:t>
            </a:r>
            <a:r>
              <a:rPr lang="en-US" baseline="-25000" dirty="0"/>
              <a:t>0</a:t>
            </a:r>
            <a:r>
              <a:rPr lang="en-US" dirty="0"/>
              <a:t> = 2: Color table and Sum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8A9E-3E7B-3DD0-9976-13A9F24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34228"/>
            <a:ext cx="4318000" cy="5385300"/>
          </a:xfrm>
        </p:spPr>
        <p:txBody>
          <a:bodyPr/>
          <a:lstStyle/>
          <a:p>
            <a:r>
              <a:rPr lang="en-US" dirty="0"/>
              <a:t>A overall higher E* was observed for this data set</a:t>
            </a:r>
          </a:p>
          <a:p>
            <a:r>
              <a:rPr lang="en-US" dirty="0"/>
              <a:t>More nuclei were produced</a:t>
            </a:r>
          </a:p>
          <a:p>
            <a:pPr lvl="1"/>
            <a:r>
              <a:rPr lang="en-US" dirty="0"/>
              <a:t>Less formation time gives more </a:t>
            </a:r>
            <a:r>
              <a:rPr lang="en-US" dirty="0" err="1"/>
              <a:t>prefragments</a:t>
            </a:r>
            <a:r>
              <a:rPr lang="en-US" dirty="0"/>
              <a:t> produced</a:t>
            </a:r>
          </a:p>
          <a:p>
            <a:r>
              <a:rPr lang="en-US" dirty="0"/>
              <a:t>Same effect as the </a:t>
            </a:r>
            <a:r>
              <a:rPr lang="en-US" baseline="30000" dirty="0"/>
              <a:t>238</a:t>
            </a:r>
            <a:r>
              <a:rPr lang="en-US" dirty="0"/>
              <a:t>U set</a:t>
            </a:r>
          </a:p>
          <a:p>
            <a:r>
              <a:rPr lang="en-US" dirty="0"/>
              <a:t>Total Sum for 𝜏</a:t>
            </a:r>
            <a:r>
              <a:rPr lang="en-US" baseline="-25000" dirty="0"/>
              <a:t>0</a:t>
            </a:r>
            <a:r>
              <a:rPr lang="en-US" dirty="0"/>
              <a:t> = 2: 998,924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AD3F-FC39-33E4-03F0-42A8B3B8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B5C4B-8D1B-29B9-6AFB-3A005F1B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73" y="834228"/>
            <a:ext cx="5933802" cy="2537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AE923-0AB2-8D84-4089-FD887841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473" y="3467326"/>
            <a:ext cx="5933802" cy="2530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8AF03-D928-FAAB-C50D-B6CF1A5FE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19" y="3467326"/>
            <a:ext cx="2313709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BDCE3-5A5E-8700-213E-67E90766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D49A-ACA9-7783-076A-47241A3B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78</a:t>
            </a:r>
            <a:r>
              <a:rPr lang="en-US" dirty="0"/>
              <a:t>Kr </a:t>
            </a:r>
            <a:r>
              <a:rPr lang="en-US"/>
              <a:t>for 𝜏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 dirty="0"/>
              <a:t>= 20: Color table and Sum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8D7-BCA6-B957-C44B-E9B7B50D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34228"/>
            <a:ext cx="4089400" cy="5385300"/>
          </a:xfrm>
        </p:spPr>
        <p:txBody>
          <a:bodyPr/>
          <a:lstStyle/>
          <a:p>
            <a:r>
              <a:rPr lang="en-US" dirty="0"/>
              <a:t>A overall lower E* was observed for this data set</a:t>
            </a:r>
          </a:p>
          <a:p>
            <a:r>
              <a:rPr lang="en-US" dirty="0"/>
              <a:t>Less nuclei were produced</a:t>
            </a:r>
          </a:p>
          <a:p>
            <a:pPr lvl="1"/>
            <a:r>
              <a:rPr lang="en-US" dirty="0"/>
              <a:t>More formation time gives less </a:t>
            </a:r>
            <a:r>
              <a:rPr lang="en-US" dirty="0" err="1"/>
              <a:t>prefragments</a:t>
            </a:r>
            <a:r>
              <a:rPr lang="en-US" dirty="0"/>
              <a:t> produced</a:t>
            </a:r>
          </a:p>
          <a:p>
            <a:r>
              <a:rPr lang="en-US" dirty="0"/>
              <a:t>Same effect as the </a:t>
            </a:r>
            <a:r>
              <a:rPr lang="en-US" baseline="30000" dirty="0"/>
              <a:t>238</a:t>
            </a:r>
            <a:r>
              <a:rPr lang="en-US" dirty="0"/>
              <a:t>U set</a:t>
            </a:r>
          </a:p>
          <a:p>
            <a:r>
              <a:rPr lang="en-US" dirty="0"/>
              <a:t>This data set is not too much different from the 𝜏</a:t>
            </a:r>
            <a:r>
              <a:rPr lang="en-US" baseline="-25000" dirty="0"/>
              <a:t>0</a:t>
            </a:r>
            <a:r>
              <a:rPr lang="en-US" dirty="0"/>
              <a:t> = 10 data set</a:t>
            </a:r>
          </a:p>
          <a:p>
            <a:r>
              <a:rPr lang="en-US" dirty="0"/>
              <a:t>Total sum for 𝜏</a:t>
            </a:r>
            <a:r>
              <a:rPr lang="en-US" baseline="-25000" dirty="0"/>
              <a:t>0</a:t>
            </a:r>
            <a:r>
              <a:rPr lang="en-US" dirty="0"/>
              <a:t> = 20: 999,752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4EF0D-10B1-4696-451E-D289BF3D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6E95A-967A-50F5-A072-4FFA1DF6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18" y="1447800"/>
            <a:ext cx="492442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948D7-9B7C-49EF-4AD0-DB318481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45" y="3366655"/>
            <a:ext cx="4924425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54F63-FC62-9313-F573-F3254C0B2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584" y="3362037"/>
            <a:ext cx="24574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C9C1-6B47-3F81-9EBE-4AEA4521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observed with our data (Barak and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CBC3-4767-E19E-BC4C-876273F5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" y="807303"/>
            <a:ext cx="4851400" cy="5385300"/>
          </a:xfrm>
        </p:spPr>
        <p:txBody>
          <a:bodyPr/>
          <a:lstStyle/>
          <a:p>
            <a:r>
              <a:rPr lang="en-US" sz="2400" dirty="0"/>
              <a:t>Barak Previous analysis showed</a:t>
            </a:r>
          </a:p>
          <a:p>
            <a:pPr lvl="1"/>
            <a:r>
              <a:rPr lang="en-US" dirty="0"/>
              <a:t>The yellow curve (2 </a:t>
            </a:r>
            <a:r>
              <a:rPr lang="en-US" dirty="0" err="1"/>
              <a:t>fm</a:t>
            </a:r>
            <a:r>
              <a:rPr lang="en-US" dirty="0"/>
              <a:t>/c) has a larger mode and median than red curve (10 </a:t>
            </a:r>
            <a:r>
              <a:rPr lang="en-US" dirty="0" err="1"/>
              <a:t>fm</a:t>
            </a:r>
            <a:r>
              <a:rPr lang="en-US" dirty="0"/>
              <a:t>/c) as </a:t>
            </a:r>
            <a:r>
              <a:rPr lang="en-US" dirty="0" err="1"/>
              <a:t>dA</a:t>
            </a:r>
            <a:r>
              <a:rPr lang="en-US" dirty="0"/>
              <a:t> increases</a:t>
            </a:r>
          </a:p>
          <a:p>
            <a:pPr lvl="1"/>
            <a:r>
              <a:rPr lang="en-US" dirty="0"/>
              <a:t>The blue curve (20 </a:t>
            </a:r>
            <a:r>
              <a:rPr lang="en-US" dirty="0" err="1"/>
              <a:t>fm</a:t>
            </a:r>
            <a:r>
              <a:rPr lang="en-US" dirty="0"/>
              <a:t>/c) has a smaller mode and median than red curve (10 </a:t>
            </a:r>
            <a:r>
              <a:rPr lang="en-US" dirty="0" err="1"/>
              <a:t>fm</a:t>
            </a:r>
            <a:r>
              <a:rPr lang="en-US" dirty="0"/>
              <a:t>/c) as </a:t>
            </a:r>
            <a:r>
              <a:rPr lang="en-US" dirty="0" err="1"/>
              <a:t>dA</a:t>
            </a:r>
            <a:r>
              <a:rPr lang="en-US" dirty="0"/>
              <a:t> increases</a:t>
            </a:r>
          </a:p>
          <a:p>
            <a:r>
              <a:rPr lang="en-US" sz="2400" dirty="0"/>
              <a:t>My data shows the same trend</a:t>
            </a:r>
          </a:p>
          <a:p>
            <a:pPr lvl="1"/>
            <a:r>
              <a:rPr lang="en-US" dirty="0"/>
              <a:t>Color tables show that 20 </a:t>
            </a:r>
            <a:r>
              <a:rPr lang="en-US" dirty="0" err="1"/>
              <a:t>fm</a:t>
            </a:r>
            <a:r>
              <a:rPr lang="en-US" dirty="0"/>
              <a:t>/c has lower mode while 2 </a:t>
            </a:r>
            <a:r>
              <a:rPr lang="en-US" dirty="0" err="1"/>
              <a:t>fm</a:t>
            </a:r>
            <a:r>
              <a:rPr lang="en-US" dirty="0"/>
              <a:t>/c has much larger mode which agrees with </a:t>
            </a:r>
            <a:r>
              <a:rPr lang="en-US" dirty="0" err="1"/>
              <a:t>Baraks</a:t>
            </a:r>
            <a:r>
              <a:rPr lang="en-US" dirty="0"/>
              <a:t> previous work (see Slides 3, 5, 7,16, 18, 19)</a:t>
            </a:r>
          </a:p>
          <a:p>
            <a:pPr lvl="1"/>
            <a:r>
              <a:rPr lang="en-US" dirty="0"/>
              <a:t>My analysis differs for </a:t>
            </a:r>
            <a:r>
              <a:rPr lang="en-US" baseline="30000" dirty="0"/>
              <a:t>238</a:t>
            </a:r>
            <a:r>
              <a:rPr lang="en-US" dirty="0"/>
              <a:t>U and </a:t>
            </a:r>
            <a:r>
              <a:rPr lang="en-US" baseline="30000" dirty="0"/>
              <a:t>78</a:t>
            </a:r>
            <a:r>
              <a:rPr lang="en-US" dirty="0"/>
              <a:t>Kr because typically the red or blue lognormal is shorter in amplitude than yellow lognormal (See slides 9, 11, 13, 15, 21, 23, 25, 27)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6FE6A-92F1-870C-A326-0CF03D71A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604F1-8C25-A4C0-D2C9-4A9E33BD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34303"/>
            <a:ext cx="6885193" cy="47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0641-78A9-9E6E-0731-92897B89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F767-EEED-E8E9-79A2-299E03D2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All Models : </a:t>
            </a:r>
            <a:r>
              <a:rPr lang="en-US" baseline="30000" dirty="0"/>
              <a:t>70</a:t>
            </a:r>
            <a:r>
              <a:rPr lang="en-US" dirty="0"/>
              <a:t>Ge - </a:t>
            </a:r>
            <a:r>
              <a:rPr lang="en-US" dirty="0" err="1"/>
              <a:t>dA</a:t>
            </a:r>
            <a:r>
              <a:rPr lang="en-US" dirty="0"/>
              <a:t>=8, </a:t>
            </a:r>
            <a:r>
              <a:rPr lang="en-US" dirty="0" err="1"/>
              <a:t>dZ</a:t>
            </a:r>
            <a:r>
              <a:rPr lang="en-US" dirty="0"/>
              <a:t>=4, </a:t>
            </a:r>
            <a:r>
              <a:rPr lang="en-US" dirty="0" err="1"/>
              <a:t>dN</a:t>
            </a:r>
            <a:r>
              <a:rPr lang="en-US" dirty="0"/>
              <a:t>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A7A2B-CC25-B17B-1446-438706D38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30777-234A-0EA0-1423-4AB0652D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8" y="691536"/>
            <a:ext cx="11987896" cy="1389086"/>
          </a:xfrm>
        </p:spPr>
        <p:txBody>
          <a:bodyPr/>
          <a:lstStyle/>
          <a:p>
            <a:r>
              <a:rPr lang="en-US" dirty="0"/>
              <a:t>We see the similarity between the Original (Purple) and new 𝜏</a:t>
            </a:r>
            <a:r>
              <a:rPr lang="en-US" baseline="-25000" dirty="0"/>
              <a:t>0</a:t>
            </a:r>
            <a:r>
              <a:rPr lang="en-US" dirty="0"/>
              <a:t> = 10 (Red) in contrast to </a:t>
            </a:r>
            <a:r>
              <a:rPr lang="en-US" baseline="30000" dirty="0"/>
              <a:t>238</a:t>
            </a:r>
            <a:r>
              <a:rPr lang="en-US" dirty="0"/>
              <a:t>U</a:t>
            </a:r>
          </a:p>
          <a:p>
            <a:r>
              <a:rPr lang="en-US" dirty="0"/>
              <a:t>This helps explain behavior between </a:t>
            </a:r>
            <a:r>
              <a:rPr lang="en-US" dirty="0" err="1"/>
              <a:t>BeAGLE</a:t>
            </a:r>
            <a:r>
              <a:rPr lang="en-US" dirty="0"/>
              <a:t> and Liège Mode and Median (Slides 28, 29)</a:t>
            </a:r>
          </a:p>
          <a:p>
            <a:pPr lvl="1"/>
            <a:r>
              <a:rPr lang="en-US" dirty="0"/>
              <a:t>The Mode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20</a:t>
            </a:r>
          </a:p>
          <a:p>
            <a:pPr lvl="1"/>
            <a:r>
              <a:rPr lang="en-US" dirty="0"/>
              <a:t>The Median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09D0AD-A3C9-44D6-B9F3-E871441B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14937"/>
            <a:ext cx="5320157" cy="3749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ACD3D-CB2C-7D80-A006-A16259DF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37" y="2214937"/>
            <a:ext cx="5320158" cy="37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B095E-EEAD-BA3E-265A-A4F7B8AE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8103-3728-E18E-4CA9-56C26F88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𝜏 only: </a:t>
            </a:r>
            <a:r>
              <a:rPr lang="en-US" baseline="30000" dirty="0"/>
              <a:t>70</a:t>
            </a:r>
            <a:r>
              <a:rPr lang="en-US" dirty="0"/>
              <a:t>Ge - </a:t>
            </a:r>
            <a:r>
              <a:rPr lang="en-US" dirty="0" err="1"/>
              <a:t>dA</a:t>
            </a:r>
            <a:r>
              <a:rPr lang="en-US" dirty="0"/>
              <a:t>=8, </a:t>
            </a:r>
            <a:r>
              <a:rPr lang="en-US" dirty="0" err="1"/>
              <a:t>dZ</a:t>
            </a:r>
            <a:r>
              <a:rPr lang="en-US" dirty="0"/>
              <a:t>=4, </a:t>
            </a:r>
            <a:r>
              <a:rPr lang="en-US" dirty="0" err="1"/>
              <a:t>dN</a:t>
            </a:r>
            <a:r>
              <a:rPr lang="en-US" dirty="0"/>
              <a:t>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DDBE-5F63-9CF9-2AAA-E2B55CBA6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E79FF7-44D8-AA55-F366-9645EF05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3ACA4-CD05-9A4B-1A06-6A0DFF23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0" y="2141140"/>
            <a:ext cx="5462648" cy="3850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D5203B-E1C9-D007-2C87-9FB98CD59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455" y="2148067"/>
            <a:ext cx="5462648" cy="38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0640C-D41A-A526-030A-658ADCB0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3B70-FC71-7000-7E45-9A2744EC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All Models : </a:t>
            </a:r>
            <a:r>
              <a:rPr lang="en-US" baseline="30000" dirty="0"/>
              <a:t>76</a:t>
            </a:r>
            <a:r>
              <a:rPr lang="en-US" dirty="0"/>
              <a:t>Kr - </a:t>
            </a:r>
            <a:r>
              <a:rPr lang="en-US" dirty="0" err="1"/>
              <a:t>dA</a:t>
            </a:r>
            <a:r>
              <a:rPr lang="en-US" dirty="0"/>
              <a:t>=2, </a:t>
            </a:r>
            <a:r>
              <a:rPr lang="en-US" dirty="0" err="1"/>
              <a:t>dZ</a:t>
            </a:r>
            <a:r>
              <a:rPr lang="en-US" dirty="0"/>
              <a:t>=0,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7C196-23FE-23AE-89B5-8E37471F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3D293-9CC7-428E-E62F-315994A0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8" y="691536"/>
            <a:ext cx="11987896" cy="1389086"/>
          </a:xfrm>
        </p:spPr>
        <p:txBody>
          <a:bodyPr/>
          <a:lstStyle/>
          <a:p>
            <a:r>
              <a:rPr lang="en-US" sz="2000" dirty="0"/>
              <a:t>We see the similarity between the Original (Purple) and new 𝜏 = 10 (Red) in contrast to </a:t>
            </a:r>
            <a:r>
              <a:rPr lang="en-US" sz="2000" baseline="30000" dirty="0"/>
              <a:t>238</a:t>
            </a:r>
            <a:r>
              <a:rPr lang="en-US" sz="2000" dirty="0"/>
              <a:t>U</a:t>
            </a:r>
          </a:p>
          <a:p>
            <a:pPr lvl="1"/>
            <a:r>
              <a:rPr lang="en-US" sz="1800" dirty="0"/>
              <a:t>In this distribution they are nearly identical</a:t>
            </a:r>
          </a:p>
          <a:p>
            <a:r>
              <a:rPr lang="en-US" sz="2000" dirty="0"/>
              <a:t>This helps explain behavior between </a:t>
            </a:r>
            <a:r>
              <a:rPr lang="en-US" sz="2000" dirty="0" err="1"/>
              <a:t>BeAGLE</a:t>
            </a:r>
            <a:r>
              <a:rPr lang="en-US" sz="2000" dirty="0"/>
              <a:t> and Liège Mode and Median (Slides 28, 29)</a:t>
            </a:r>
          </a:p>
          <a:p>
            <a:pPr lvl="1"/>
            <a:r>
              <a:rPr lang="en-US" sz="1800" dirty="0"/>
              <a:t>The Mode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20</a:t>
            </a:r>
          </a:p>
          <a:p>
            <a:pPr lvl="1"/>
            <a:r>
              <a:rPr lang="en-US" sz="1800" dirty="0"/>
              <a:t>The Median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</a:t>
            </a:r>
          </a:p>
          <a:p>
            <a:r>
              <a:rPr lang="en-US" sz="2000" dirty="0"/>
              <a:t>Less right tail peak demonstrated for 𝜏</a:t>
            </a:r>
            <a:r>
              <a:rPr lang="en-US" sz="2000" baseline="-25000" dirty="0"/>
              <a:t>0 </a:t>
            </a:r>
            <a:r>
              <a:rPr lang="en-US" sz="2000" dirty="0"/>
              <a:t>=2 than 𝜏</a:t>
            </a:r>
            <a:r>
              <a:rPr lang="en-US" sz="2000" baseline="-25000" dirty="0"/>
              <a:t>0 </a:t>
            </a:r>
            <a:r>
              <a:rPr lang="en-US" sz="2000" dirty="0"/>
              <a:t>=10 and 𝜏</a:t>
            </a:r>
            <a:r>
              <a:rPr lang="en-US" sz="2000" baseline="-25000" dirty="0"/>
              <a:t>0 </a:t>
            </a:r>
            <a:r>
              <a:rPr lang="en-US" sz="2000" dirty="0"/>
              <a:t>=20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9B445-E146-89D9-508F-E4CAA13F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9982"/>
            <a:ext cx="5106823" cy="359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1D706-4616-84C9-653D-96B4F180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35" y="2786927"/>
            <a:ext cx="5543107" cy="35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8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37792-F16D-2E33-C1A8-FEBCB062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A123-4666-EA25-3E85-1F5FA852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76</a:t>
            </a:r>
            <a:r>
              <a:rPr lang="en-US" dirty="0"/>
              <a:t>Kr - </a:t>
            </a:r>
            <a:r>
              <a:rPr lang="en-US" dirty="0" err="1"/>
              <a:t>dA</a:t>
            </a:r>
            <a:r>
              <a:rPr lang="en-US" dirty="0"/>
              <a:t>=2, </a:t>
            </a:r>
            <a:r>
              <a:rPr lang="en-US" dirty="0" err="1"/>
              <a:t>dZ</a:t>
            </a:r>
            <a:r>
              <a:rPr lang="en-US" dirty="0"/>
              <a:t>=0,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279D-F436-C6DD-5F08-66714E4C7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E9D4A8-E700-D421-3264-66E6B19D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BB362-7DE2-963A-186C-6793B68A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5035704" cy="3549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3ACEE-BD82-8DFD-1631-798B1F0B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62683"/>
            <a:ext cx="5538847" cy="35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4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2B5A4-7ECC-70B8-DABA-BD83777F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5550-2224-EA0B-1AB8-7DE3B571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All Models : </a:t>
            </a:r>
            <a:r>
              <a:rPr lang="en-US" baseline="30000" dirty="0"/>
              <a:t>73</a:t>
            </a:r>
            <a:r>
              <a:rPr lang="en-US" dirty="0"/>
              <a:t>Se - </a:t>
            </a:r>
            <a:r>
              <a:rPr lang="en-US" dirty="0" err="1"/>
              <a:t>dA</a:t>
            </a:r>
            <a:r>
              <a:rPr lang="en-US" dirty="0"/>
              <a:t>=5, </a:t>
            </a:r>
            <a:r>
              <a:rPr lang="en-US" dirty="0" err="1"/>
              <a:t>dZ</a:t>
            </a:r>
            <a:r>
              <a:rPr lang="en-US" dirty="0"/>
              <a:t>=2, </a:t>
            </a:r>
            <a:r>
              <a:rPr lang="en-US" dirty="0" err="1"/>
              <a:t>dN</a:t>
            </a:r>
            <a:r>
              <a:rPr lang="en-US" dirty="0"/>
              <a:t>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8B15-3D5D-AC5A-2B43-46A848CDE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E2868A-4C3D-9924-B3CF-AB355511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8" y="691536"/>
            <a:ext cx="11987896" cy="1389086"/>
          </a:xfrm>
        </p:spPr>
        <p:txBody>
          <a:bodyPr/>
          <a:lstStyle/>
          <a:p>
            <a:r>
              <a:rPr lang="en-US" sz="2000" dirty="0"/>
              <a:t>We see the similarity between the Original (Purple) and new 𝜏 = 10 (Red) in contrast to </a:t>
            </a:r>
            <a:r>
              <a:rPr lang="en-US" sz="2000" baseline="30000" dirty="0"/>
              <a:t>238</a:t>
            </a:r>
            <a:r>
              <a:rPr lang="en-US" sz="2000" dirty="0"/>
              <a:t>U</a:t>
            </a:r>
          </a:p>
          <a:p>
            <a:pPr lvl="1"/>
            <a:r>
              <a:rPr lang="en-US" sz="1800" dirty="0"/>
              <a:t>In this distribution they are nearly identical</a:t>
            </a:r>
          </a:p>
          <a:p>
            <a:r>
              <a:rPr lang="en-US" sz="2000" dirty="0"/>
              <a:t>This helps explain behavior between </a:t>
            </a:r>
            <a:r>
              <a:rPr lang="en-US" sz="2000" dirty="0" err="1"/>
              <a:t>BeAGLE</a:t>
            </a:r>
            <a:r>
              <a:rPr lang="en-US" sz="2000" dirty="0"/>
              <a:t> and Liège Mode and Median (Slides 28, 29)</a:t>
            </a:r>
          </a:p>
          <a:p>
            <a:pPr lvl="1"/>
            <a:r>
              <a:rPr lang="en-US" sz="1800" dirty="0"/>
              <a:t>The Mode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20</a:t>
            </a:r>
          </a:p>
          <a:p>
            <a:pPr lvl="1"/>
            <a:r>
              <a:rPr lang="en-US" sz="1800" dirty="0"/>
              <a:t>The Median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</a:t>
            </a:r>
          </a:p>
          <a:p>
            <a:r>
              <a:rPr lang="en-US" sz="2000" dirty="0"/>
              <a:t>Less right tail peak demonstrated for 𝜏</a:t>
            </a:r>
            <a:r>
              <a:rPr lang="en-US" sz="2000" baseline="-25000" dirty="0"/>
              <a:t>0 </a:t>
            </a:r>
            <a:r>
              <a:rPr lang="en-US" sz="2000" dirty="0"/>
              <a:t>=2 than 𝜏</a:t>
            </a:r>
            <a:r>
              <a:rPr lang="en-US" sz="2000" baseline="-25000" dirty="0"/>
              <a:t>0 </a:t>
            </a:r>
            <a:r>
              <a:rPr lang="en-US" sz="2000" dirty="0"/>
              <a:t>=10 and 𝜏</a:t>
            </a:r>
            <a:r>
              <a:rPr lang="en-US" sz="2000" baseline="-25000" dirty="0"/>
              <a:t>0 </a:t>
            </a:r>
            <a:r>
              <a:rPr lang="en-US" sz="2000" dirty="0"/>
              <a:t>=20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D7852-FF1A-9714-8700-715D4EB7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93687"/>
            <a:ext cx="5054644" cy="3562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096D3-6FBA-A645-67B4-18491EA4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5" y="2793686"/>
            <a:ext cx="5054644" cy="35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EC75-4E98-4009-C522-983F64E5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CB70-B195-B1A5-CCED-E383F56D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73</a:t>
            </a:r>
            <a:r>
              <a:rPr lang="en-US" dirty="0"/>
              <a:t>Se - </a:t>
            </a:r>
            <a:r>
              <a:rPr lang="en-US" dirty="0" err="1"/>
              <a:t>dA</a:t>
            </a:r>
            <a:r>
              <a:rPr lang="en-US" dirty="0"/>
              <a:t>=5, </a:t>
            </a:r>
            <a:r>
              <a:rPr lang="en-US" dirty="0" err="1"/>
              <a:t>dZ</a:t>
            </a:r>
            <a:r>
              <a:rPr lang="en-US" dirty="0"/>
              <a:t>=2, </a:t>
            </a:r>
            <a:r>
              <a:rPr lang="en-US" dirty="0" err="1"/>
              <a:t>dN</a:t>
            </a:r>
            <a:r>
              <a:rPr lang="en-US" dirty="0"/>
              <a:t>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FA8D-3434-6A14-B026-F9F909849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0A7EDE-5318-4BAD-E117-C7E49067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438D4-A157-5F36-9E59-D4D043BA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2" y="2451209"/>
            <a:ext cx="5501221" cy="387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9C70F-227D-0012-1664-D3DA342C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51209"/>
            <a:ext cx="5455206" cy="38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184AA-6627-B995-BCC4-093A0332C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B73-DB4C-EBB4-6ECF-2BA96DC3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All Models : </a:t>
            </a:r>
            <a:r>
              <a:rPr lang="en-US" baseline="30000" dirty="0"/>
              <a:t>75</a:t>
            </a:r>
            <a:r>
              <a:rPr lang="en-US" dirty="0"/>
              <a:t>Br - </a:t>
            </a:r>
            <a:r>
              <a:rPr lang="en-US" dirty="0" err="1"/>
              <a:t>dA</a:t>
            </a:r>
            <a:r>
              <a:rPr lang="en-US" dirty="0"/>
              <a:t>=3, </a:t>
            </a:r>
            <a:r>
              <a:rPr lang="en-US" dirty="0" err="1"/>
              <a:t>dZ</a:t>
            </a:r>
            <a:r>
              <a:rPr lang="en-US" dirty="0"/>
              <a:t>=1,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1BF75-5731-F65B-688E-322251001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B0F654-DD67-751E-89D1-7BF0DAC6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8" y="691536"/>
            <a:ext cx="11987896" cy="1389086"/>
          </a:xfrm>
        </p:spPr>
        <p:txBody>
          <a:bodyPr/>
          <a:lstStyle/>
          <a:p>
            <a:r>
              <a:rPr lang="en-US" sz="2000" dirty="0"/>
              <a:t>We see the similarity between the Original (Purple) and new 𝜏</a:t>
            </a:r>
            <a:r>
              <a:rPr lang="en-US" sz="2000" baseline="-25000" dirty="0"/>
              <a:t>0</a:t>
            </a:r>
            <a:r>
              <a:rPr lang="en-US" sz="1800" dirty="0"/>
              <a:t> </a:t>
            </a:r>
            <a:r>
              <a:rPr lang="en-US" sz="2000" dirty="0"/>
              <a:t>= 10 (Red) in contrast to </a:t>
            </a:r>
            <a:r>
              <a:rPr lang="en-US" sz="2000" baseline="30000" dirty="0"/>
              <a:t>238</a:t>
            </a:r>
            <a:r>
              <a:rPr lang="en-US" sz="2000" dirty="0"/>
              <a:t>U</a:t>
            </a:r>
          </a:p>
          <a:p>
            <a:pPr lvl="1"/>
            <a:r>
              <a:rPr lang="en-US" sz="1800" dirty="0"/>
              <a:t>In this distribution they are nearly identical</a:t>
            </a:r>
          </a:p>
          <a:p>
            <a:r>
              <a:rPr lang="en-US" sz="2000" dirty="0"/>
              <a:t>This helps explain behavior between </a:t>
            </a:r>
            <a:r>
              <a:rPr lang="en-US" sz="2000" dirty="0" err="1"/>
              <a:t>BeAGLE</a:t>
            </a:r>
            <a:r>
              <a:rPr lang="en-US" sz="2000" dirty="0"/>
              <a:t> and Liège Mode and Median (Slides 28, 29)</a:t>
            </a:r>
          </a:p>
          <a:p>
            <a:pPr lvl="1"/>
            <a:r>
              <a:rPr lang="en-US" sz="1800" dirty="0"/>
              <a:t>The Mode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20</a:t>
            </a:r>
          </a:p>
          <a:p>
            <a:pPr lvl="1"/>
            <a:r>
              <a:rPr lang="en-US" sz="1800" dirty="0"/>
              <a:t>The Median for the Liège Data (Green) matches closer to 𝜏</a:t>
            </a:r>
            <a:r>
              <a:rPr lang="en-US" sz="1800" baseline="-25000" dirty="0"/>
              <a:t>0</a:t>
            </a:r>
            <a:r>
              <a:rPr lang="en-US" sz="1800" dirty="0"/>
              <a:t> = 2</a:t>
            </a:r>
          </a:p>
          <a:p>
            <a:r>
              <a:rPr lang="en-US" sz="2000" dirty="0"/>
              <a:t>Less right tail peak demonstrated for 𝜏</a:t>
            </a:r>
            <a:r>
              <a:rPr lang="en-US" sz="2000" baseline="-25000" dirty="0"/>
              <a:t>0 </a:t>
            </a:r>
            <a:r>
              <a:rPr lang="en-US" sz="2000" dirty="0"/>
              <a:t>=2 than 𝜏</a:t>
            </a:r>
            <a:r>
              <a:rPr lang="en-US" sz="2000" baseline="-25000" dirty="0"/>
              <a:t>0 </a:t>
            </a:r>
            <a:r>
              <a:rPr lang="en-US" sz="2000" dirty="0"/>
              <a:t>=10 and 𝜏</a:t>
            </a:r>
            <a:r>
              <a:rPr lang="en-US" sz="2000" baseline="-25000" dirty="0"/>
              <a:t>0 </a:t>
            </a:r>
            <a:r>
              <a:rPr lang="en-US" sz="2000" dirty="0"/>
              <a:t>=20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F09B4-6F49-B207-F76C-91805434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2774653"/>
            <a:ext cx="5081648" cy="3581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F91C8-F5CC-D4D5-6C3A-B89CB065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76" y="2758489"/>
            <a:ext cx="5081648" cy="35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2140-86F6-30E0-4A15-243C768A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5054-010B-B9AF-56D4-C98971EA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78</a:t>
            </a:r>
            <a:r>
              <a:rPr lang="en-US" dirty="0"/>
              <a:t>Kr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75</a:t>
            </a:r>
            <a:r>
              <a:rPr lang="en-US" dirty="0"/>
              <a:t>Br - </a:t>
            </a:r>
            <a:r>
              <a:rPr lang="en-US" dirty="0" err="1"/>
              <a:t>dA</a:t>
            </a:r>
            <a:r>
              <a:rPr lang="en-US" dirty="0"/>
              <a:t>=3, </a:t>
            </a:r>
            <a:r>
              <a:rPr lang="en-US" dirty="0" err="1"/>
              <a:t>dZ</a:t>
            </a:r>
            <a:r>
              <a:rPr lang="en-US" dirty="0"/>
              <a:t>=1,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86196-5115-44E6-5F4F-40509D78B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0E79CE-0ECE-A954-0387-6C6FA948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28380-3FFB-EAF0-A841-2AEA2FA4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3" y="1828800"/>
            <a:ext cx="5823104" cy="4109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D507-B14E-1010-3C4B-5652DA85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11" y="1889492"/>
            <a:ext cx="5651094" cy="39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C346-4A15-FADA-C0F0-AE871D7B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32F-6D2A-2EDC-5CA4-919E7382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3463"/>
            <a:ext cx="11988800" cy="424506"/>
          </a:xfrm>
        </p:spPr>
        <p:txBody>
          <a:bodyPr/>
          <a:lstStyle/>
          <a:p>
            <a:pPr algn="l"/>
            <a:r>
              <a:rPr lang="en-US" dirty="0"/>
              <a:t>Mode/</a:t>
            </a:r>
            <a:r>
              <a:rPr lang="en-US" dirty="0" err="1"/>
              <a:t>dA</a:t>
            </a:r>
            <a:r>
              <a:rPr lang="en-US" dirty="0"/>
              <a:t> Global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DACFB-0336-6DF2-C78A-49856D894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6571DF-20C9-0C72-0E5D-ED371BBE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52" y="721914"/>
            <a:ext cx="4089400" cy="5414172"/>
          </a:xfrm>
        </p:spPr>
        <p:txBody>
          <a:bodyPr/>
          <a:lstStyle/>
          <a:p>
            <a:r>
              <a:rPr lang="en-US" sz="1800" dirty="0"/>
              <a:t>This plot is the a</a:t>
            </a:r>
            <a:r>
              <a:rPr lang="en-US" sz="1800" baseline="-25000" dirty="0"/>
              <a:t>0</a:t>
            </a:r>
            <a:r>
              <a:rPr lang="en-US" sz="1800" dirty="0"/>
              <a:t> parameter from the linear E* model </a:t>
            </a:r>
            <a:r>
              <a:rPr lang="pt-BR" sz="1800" dirty="0"/>
              <a:t>a</a:t>
            </a:r>
            <a:r>
              <a:rPr lang="pt-BR" sz="1800" baseline="-25000" dirty="0"/>
              <a:t>0</a:t>
            </a:r>
            <a:r>
              <a:rPr lang="pt-BR" sz="1800" dirty="0"/>
              <a:t> + a</a:t>
            </a:r>
            <a:r>
              <a:rPr lang="pt-BR" sz="1800" baseline="-25000" dirty="0"/>
              <a:t>1</a:t>
            </a:r>
            <a:r>
              <a:rPr lang="pt-BR" sz="1800" dirty="0"/>
              <a:t>*dZ + a</a:t>
            </a:r>
            <a:r>
              <a:rPr lang="pt-BR" sz="1800" baseline="-25000" dirty="0"/>
              <a:t>2</a:t>
            </a:r>
            <a:r>
              <a:rPr lang="pt-BR" sz="1800" dirty="0"/>
              <a:t>*dN to the color tables </a:t>
            </a:r>
            <a:r>
              <a:rPr lang="en-US" sz="1800" dirty="0"/>
              <a:t>(Slides 3, 5, 7, 16, 18, 19)</a:t>
            </a:r>
          </a:p>
          <a:p>
            <a:r>
              <a:rPr lang="en-US" sz="1800" dirty="0"/>
              <a:t>The blue points are </a:t>
            </a:r>
            <a:r>
              <a:rPr lang="en-US" sz="1800" dirty="0" err="1"/>
              <a:t>BeAGLE</a:t>
            </a:r>
            <a:r>
              <a:rPr lang="en-US" sz="1800" dirty="0"/>
              <a:t> data</a:t>
            </a:r>
          </a:p>
          <a:p>
            <a:pPr lvl="1"/>
            <a:r>
              <a:rPr lang="en-US" sz="1600" dirty="0"/>
              <a:t>The blue points with a red border is the new 𝜏</a:t>
            </a:r>
            <a:r>
              <a:rPr lang="en-US" sz="1600" baseline="-25000" dirty="0"/>
              <a:t>0</a:t>
            </a:r>
            <a:r>
              <a:rPr lang="en-US" sz="1200" dirty="0"/>
              <a:t> </a:t>
            </a:r>
            <a:r>
              <a:rPr lang="en-US" sz="1600" dirty="0"/>
              <a:t>= 2, 10, 20 data sets</a:t>
            </a:r>
          </a:p>
          <a:p>
            <a:r>
              <a:rPr lang="en-US" sz="1800" dirty="0"/>
              <a:t>The Green points are the Liège Model</a:t>
            </a:r>
          </a:p>
          <a:p>
            <a:pPr lvl="1"/>
            <a:r>
              <a:rPr lang="en-US" sz="1600" dirty="0"/>
              <a:t>Red Border: 250 MeV beam, Brown border: Be target, Black Border: C target </a:t>
            </a:r>
          </a:p>
          <a:p>
            <a:r>
              <a:rPr lang="en-US" sz="1800" dirty="0"/>
              <a:t>I observed the 𝜏</a:t>
            </a:r>
            <a:r>
              <a:rPr lang="en-US" sz="1800" baseline="-25000" dirty="0"/>
              <a:t>0</a:t>
            </a:r>
            <a:r>
              <a:rPr lang="en-US" sz="1800" dirty="0"/>
              <a:t> = 10 data set to match closer to the Liège results I obtained before  </a:t>
            </a:r>
          </a:p>
          <a:p>
            <a:r>
              <a:rPr lang="en-US" sz="1800" dirty="0"/>
              <a:t>I also observed a shift between the Original data set and 𝜏</a:t>
            </a:r>
            <a:r>
              <a:rPr lang="en-US" sz="1800" baseline="-25000" dirty="0"/>
              <a:t>0</a:t>
            </a:r>
            <a:r>
              <a:rPr lang="en-US" sz="1800" dirty="0"/>
              <a:t> = 10 for </a:t>
            </a:r>
            <a:r>
              <a:rPr lang="en-US" sz="1800" baseline="30000" dirty="0"/>
              <a:t>238</a:t>
            </a:r>
            <a:r>
              <a:rPr lang="en-US" sz="1800" dirty="0"/>
              <a:t>U but not for </a:t>
            </a:r>
            <a:r>
              <a:rPr lang="en-US" sz="1800" baseline="30000" dirty="0"/>
              <a:t>78</a:t>
            </a:r>
            <a:r>
              <a:rPr lang="en-US" sz="1800" dirty="0"/>
              <a:t>Kr	</a:t>
            </a:r>
          </a:p>
          <a:p>
            <a:pPr lvl="1"/>
            <a:r>
              <a:rPr lang="en-US" sz="1600" dirty="0" err="1"/>
              <a:t>BeAGLE</a:t>
            </a:r>
            <a:r>
              <a:rPr lang="en-US" sz="1600" dirty="0"/>
              <a:t> version for original data was before v.1.01.03</a:t>
            </a:r>
          </a:p>
          <a:p>
            <a:pPr lvl="2"/>
            <a:r>
              <a:rPr lang="en-US" sz="1400" dirty="0"/>
              <a:t>Fermi motion and binding energy changes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9F88E-BAAF-EA67-3303-AE9B8EAD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73" y="3276600"/>
            <a:ext cx="7707745" cy="358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1E771-DD81-8ABC-BC71-1F500145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73" y="-15541"/>
            <a:ext cx="7696200" cy="32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6FE1-7374-C8F5-8F64-16E8560F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Median/</a:t>
            </a:r>
            <a:r>
              <a:rPr lang="en-US" dirty="0" err="1"/>
              <a:t>dA</a:t>
            </a:r>
            <a:r>
              <a:rPr lang="en-US" dirty="0"/>
              <a:t> Global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298B-5680-EF30-5F0D-A8D8BC69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34228"/>
            <a:ext cx="4394200" cy="4880772"/>
          </a:xfrm>
        </p:spPr>
        <p:txBody>
          <a:bodyPr/>
          <a:lstStyle/>
          <a:p>
            <a:r>
              <a:rPr lang="en-US" dirty="0"/>
              <a:t>This plot is the a</a:t>
            </a:r>
            <a:r>
              <a:rPr lang="en-US" baseline="-25000" dirty="0"/>
              <a:t>0</a:t>
            </a:r>
            <a:r>
              <a:rPr lang="en-US" dirty="0"/>
              <a:t> parameter from the linear E* model </a:t>
            </a:r>
            <a:r>
              <a:rPr lang="pt-BR" dirty="0"/>
              <a:t>a</a:t>
            </a:r>
            <a:r>
              <a:rPr lang="pt-BR" baseline="-25000" dirty="0"/>
              <a:t>0</a:t>
            </a:r>
            <a:r>
              <a:rPr lang="pt-BR" dirty="0"/>
              <a:t> + a</a:t>
            </a:r>
            <a:r>
              <a:rPr lang="pt-BR" baseline="-25000" dirty="0"/>
              <a:t>1</a:t>
            </a:r>
            <a:r>
              <a:rPr lang="pt-BR" dirty="0"/>
              <a:t>*dZ + a</a:t>
            </a:r>
            <a:r>
              <a:rPr lang="pt-BR" baseline="-25000" dirty="0"/>
              <a:t>2</a:t>
            </a:r>
            <a:r>
              <a:rPr lang="pt-BR" dirty="0"/>
              <a:t>*dN to the color tables </a:t>
            </a:r>
            <a:r>
              <a:rPr lang="en-US" dirty="0"/>
              <a:t>(Slides 3, 5, 7, 16, 18, 19)</a:t>
            </a:r>
          </a:p>
          <a:p>
            <a:r>
              <a:rPr lang="en-US" dirty="0"/>
              <a:t>The blue points are </a:t>
            </a:r>
            <a:r>
              <a:rPr lang="en-US" dirty="0" err="1"/>
              <a:t>BeAGLE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The blue points with a red border is the new 𝜏</a:t>
            </a:r>
            <a:r>
              <a:rPr lang="en-US" baseline="-25000" dirty="0"/>
              <a:t>0</a:t>
            </a:r>
            <a:r>
              <a:rPr lang="en-US" dirty="0"/>
              <a:t> = 2, 10, 20 data sets</a:t>
            </a:r>
          </a:p>
          <a:p>
            <a:r>
              <a:rPr lang="en-US" dirty="0"/>
              <a:t>The Green points are the Liège Model </a:t>
            </a:r>
          </a:p>
          <a:p>
            <a:r>
              <a:rPr lang="en-US" dirty="0"/>
              <a:t>I observed the 𝜏</a:t>
            </a:r>
            <a:r>
              <a:rPr lang="en-US" baseline="-25000" dirty="0"/>
              <a:t>0 </a:t>
            </a:r>
            <a:r>
              <a:rPr lang="en-US" dirty="0"/>
              <a:t>= 2 data set to match closer to the Liège results I obtained before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135FC-0526-C3C3-106F-FDA487B2A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0A21F-D791-1C6B-C3D3-4E2D56BC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80806"/>
            <a:ext cx="7158515" cy="4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BD01-6FBC-C855-930B-32346D631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F590-151D-4539-AD7D-BBD54DE2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color table comparison – Original vs New for 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13B5-7397-AD8F-C47A-7821054C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3" y="876248"/>
            <a:ext cx="3196577" cy="4205055"/>
          </a:xfrm>
        </p:spPr>
        <p:txBody>
          <a:bodyPr/>
          <a:lstStyle/>
          <a:p>
            <a:r>
              <a:rPr lang="en-US" sz="1800" dirty="0"/>
              <a:t>Noticed </a:t>
            </a:r>
            <a:r>
              <a:rPr lang="en-US" sz="1800" baseline="30000" dirty="0"/>
              <a:t>238</a:t>
            </a:r>
            <a:r>
              <a:rPr lang="en-US" sz="1800" dirty="0"/>
              <a:t>U (Original) and </a:t>
            </a:r>
            <a:r>
              <a:rPr lang="en-US" sz="1800" baseline="30000" dirty="0"/>
              <a:t>238</a:t>
            </a:r>
            <a:r>
              <a:rPr lang="en-US" sz="1800" dirty="0"/>
              <a:t>U </a:t>
            </a:r>
            <a:r>
              <a:rPr lang="en-US" sz="2000" dirty="0"/>
              <a:t>𝜏=10 Mode/</a:t>
            </a:r>
            <a:r>
              <a:rPr lang="en-US" sz="2000" dirty="0" err="1"/>
              <a:t>dA</a:t>
            </a:r>
            <a:r>
              <a:rPr lang="en-US" sz="1800" dirty="0"/>
              <a:t> is quite different</a:t>
            </a:r>
          </a:p>
          <a:p>
            <a:pPr lvl="1"/>
            <a:r>
              <a:rPr lang="en-US" sz="1600" dirty="0"/>
              <a:t>E* is generally higher in the new </a:t>
            </a:r>
            <a:r>
              <a:rPr lang="en-US" sz="1800" dirty="0"/>
              <a:t>𝜏 </a:t>
            </a:r>
            <a:r>
              <a:rPr lang="en-US" sz="1600" dirty="0"/>
              <a:t>= 10 by about 3 MeV on average.</a:t>
            </a:r>
          </a:p>
          <a:p>
            <a:pPr lvl="1"/>
            <a:r>
              <a:rPr lang="en-US" sz="1600" dirty="0"/>
              <a:t>I was expecting these two to be the same because the original analysis was 𝜏=10</a:t>
            </a:r>
            <a:r>
              <a:rPr lang="en-US" sz="1400" dirty="0"/>
              <a:t> </a:t>
            </a:r>
            <a:endParaRPr lang="en-US" sz="1600" dirty="0"/>
          </a:p>
          <a:p>
            <a:r>
              <a:rPr lang="en-US" sz="1800" dirty="0"/>
              <a:t>I also observed a shift between the Original data set and 𝜏 = 10 for </a:t>
            </a:r>
            <a:r>
              <a:rPr lang="en-US" sz="1800" baseline="30000" dirty="0"/>
              <a:t>238</a:t>
            </a:r>
            <a:r>
              <a:rPr lang="en-US" sz="1800" dirty="0"/>
              <a:t>U but not for </a:t>
            </a:r>
            <a:r>
              <a:rPr lang="en-US" sz="1800" baseline="30000" dirty="0"/>
              <a:t>78</a:t>
            </a:r>
            <a:r>
              <a:rPr lang="en-US" sz="1800" dirty="0"/>
              <a:t>Kr	</a:t>
            </a:r>
          </a:p>
          <a:p>
            <a:pPr lvl="1"/>
            <a:r>
              <a:rPr lang="en-US" sz="1600" dirty="0" err="1"/>
              <a:t>BeAGLE</a:t>
            </a:r>
            <a:r>
              <a:rPr lang="en-US" sz="1600" dirty="0"/>
              <a:t> version for original data was before v.1.01.03</a:t>
            </a:r>
          </a:p>
          <a:p>
            <a:pPr lvl="2"/>
            <a:r>
              <a:rPr lang="en-US" sz="1400" dirty="0"/>
              <a:t>Fermi motion and binding energy changes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4C66-0569-EDAC-FDA1-8B79AFE10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066A-F7E3-8AB6-F42E-D14E1266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68" y="722359"/>
            <a:ext cx="1895032" cy="111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4C444-2C16-8DD1-5B3F-61E5B7DA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483" y="3860006"/>
            <a:ext cx="1822517" cy="1110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445FF32-BFF3-3FF0-99BC-F69973231C83}"/>
              </a:ext>
            </a:extLst>
          </p:cNvPr>
          <p:cNvGrpSpPr/>
          <p:nvPr/>
        </p:nvGrpSpPr>
        <p:grpSpPr>
          <a:xfrm>
            <a:off x="3428999" y="3444887"/>
            <a:ext cx="6940483" cy="2577891"/>
            <a:chOff x="1762813" y="3477422"/>
            <a:chExt cx="8305800" cy="25778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707F77-35C8-FED3-CEDE-68128997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2813" y="3527117"/>
              <a:ext cx="8305800" cy="25281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1EE348-16FE-2F38-1A71-F7F5CCC97D13}"/>
                </a:ext>
              </a:extLst>
            </p:cNvPr>
            <p:cNvSpPr txBox="1"/>
            <p:nvPr/>
          </p:nvSpPr>
          <p:spPr>
            <a:xfrm>
              <a:off x="5463102" y="3477422"/>
              <a:ext cx="1504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238</a:t>
              </a:r>
              <a:r>
                <a:rPr lang="en-US" sz="1400" b="1" dirty="0"/>
                <a:t>U - 𝜏</a:t>
              </a:r>
              <a:r>
                <a:rPr lang="en-US" sz="1400" b="1" baseline="-25000" dirty="0"/>
                <a:t>0</a:t>
              </a:r>
              <a:r>
                <a:rPr lang="en-US" sz="1400" b="1" dirty="0"/>
                <a:t> =10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85A1DE-A2F1-964B-6E7A-6C75A4D27F82}"/>
              </a:ext>
            </a:extLst>
          </p:cNvPr>
          <p:cNvGrpSpPr/>
          <p:nvPr/>
        </p:nvGrpSpPr>
        <p:grpSpPr>
          <a:xfrm>
            <a:off x="3428999" y="659821"/>
            <a:ext cx="6867969" cy="2804758"/>
            <a:chOff x="1901650" y="722359"/>
            <a:chExt cx="8166963" cy="28047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4990FD-5662-1A43-7198-3AA6DA72F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650" y="745615"/>
              <a:ext cx="8166963" cy="278150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8D25C1-F544-1671-077B-B743AC528F7F}"/>
                </a:ext>
              </a:extLst>
            </p:cNvPr>
            <p:cNvSpPr txBox="1"/>
            <p:nvPr/>
          </p:nvSpPr>
          <p:spPr>
            <a:xfrm>
              <a:off x="5366120" y="722359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238</a:t>
              </a:r>
              <a:r>
                <a:rPr lang="en-US" sz="1400" b="1" dirty="0"/>
                <a:t>U - Original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12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E30F-D48A-8DAB-DD85-DBFEFD5D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FDE5E-4062-D0A9-4284-252B7407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distributions of </a:t>
            </a:r>
            <a:r>
              <a:rPr lang="en-US" sz="1800" dirty="0" err="1"/>
              <a:t>BeAGLE</a:t>
            </a:r>
            <a:r>
              <a:rPr lang="en-US" sz="1800" dirty="0"/>
              <a:t> and Liège differ</a:t>
            </a:r>
          </a:p>
          <a:p>
            <a:pPr lvl="1"/>
            <a:r>
              <a:rPr lang="en-US" sz="1600" dirty="0"/>
              <a:t>Lognormal does not fit to Liège as well as </a:t>
            </a:r>
            <a:r>
              <a:rPr lang="en-US" sz="1600" dirty="0" err="1"/>
              <a:t>BeAGLE</a:t>
            </a:r>
            <a:r>
              <a:rPr lang="en-US" sz="1600" dirty="0"/>
              <a:t> for some </a:t>
            </a:r>
            <a:r>
              <a:rPr lang="en-US" sz="1600" dirty="0" err="1"/>
              <a:t>prefragments</a:t>
            </a:r>
            <a:endParaRPr lang="en-US" sz="1600" dirty="0"/>
          </a:p>
          <a:p>
            <a:pPr lvl="2"/>
            <a:r>
              <a:rPr lang="en-US" sz="1400" dirty="0"/>
              <a:t>This seems more the case for </a:t>
            </a:r>
            <a:r>
              <a:rPr lang="en-US" sz="1400" baseline="30000" dirty="0"/>
              <a:t>238</a:t>
            </a:r>
            <a:r>
              <a:rPr lang="en-US" sz="1400" dirty="0"/>
              <a:t>U than </a:t>
            </a:r>
            <a:r>
              <a:rPr lang="en-US" sz="1400" baseline="30000" dirty="0"/>
              <a:t>78</a:t>
            </a:r>
            <a:r>
              <a:rPr lang="en-US" sz="1400" dirty="0"/>
              <a:t>Kr</a:t>
            </a:r>
          </a:p>
          <a:p>
            <a:pPr lvl="2"/>
            <a:r>
              <a:rPr lang="en-US" sz="1400" dirty="0"/>
              <a:t>However, Lognormal is is a good model for Liège for most Prefragments beyond 100 MeV</a:t>
            </a:r>
          </a:p>
          <a:p>
            <a:r>
              <a:rPr lang="en-US" sz="1800" dirty="0"/>
              <a:t>I did not fully reproduce the behavior of </a:t>
            </a:r>
            <a:r>
              <a:rPr lang="en-US" sz="1800" dirty="0" err="1"/>
              <a:t>Baraks</a:t>
            </a:r>
            <a:r>
              <a:rPr lang="en-US" sz="1800" dirty="0"/>
              <a:t> original analysis</a:t>
            </a:r>
          </a:p>
          <a:p>
            <a:pPr lvl="1"/>
            <a:r>
              <a:rPr lang="en-US" sz="1600" dirty="0"/>
              <a:t>The mode and median behavior is properly reproduced</a:t>
            </a:r>
          </a:p>
          <a:p>
            <a:pPr lvl="2"/>
            <a:r>
              <a:rPr lang="en-US" sz="1400" dirty="0"/>
              <a:t>𝜏</a:t>
            </a:r>
            <a:r>
              <a:rPr lang="en-US" sz="1400" baseline="-25000" dirty="0"/>
              <a:t>0</a:t>
            </a:r>
            <a:r>
              <a:rPr lang="en-US" sz="1400" dirty="0"/>
              <a:t> = 2 (blue) distribution always proceeds 𝜏</a:t>
            </a:r>
            <a:r>
              <a:rPr lang="en-US" sz="1400" baseline="-25000" dirty="0"/>
              <a:t>0</a:t>
            </a:r>
            <a:r>
              <a:rPr lang="en-US" sz="1400" dirty="0"/>
              <a:t> = 10  while 𝜏</a:t>
            </a:r>
            <a:r>
              <a:rPr lang="en-US" sz="1400" baseline="-25000" dirty="0"/>
              <a:t>0</a:t>
            </a:r>
            <a:r>
              <a:rPr lang="en-US" sz="1400" dirty="0"/>
              <a:t> = 20 is larger than 𝜏</a:t>
            </a:r>
            <a:r>
              <a:rPr lang="en-US" sz="1400" baseline="-25000" dirty="0"/>
              <a:t>0</a:t>
            </a:r>
            <a:r>
              <a:rPr lang="en-US" sz="1400" dirty="0"/>
              <a:t> = 10 </a:t>
            </a:r>
          </a:p>
          <a:p>
            <a:pPr lvl="1"/>
            <a:r>
              <a:rPr lang="en-US" sz="1600" dirty="0"/>
              <a:t>The relative amplitudes of the different 𝜏 data sets differed depending on the </a:t>
            </a:r>
            <a:r>
              <a:rPr lang="en-US" sz="1600" dirty="0" err="1"/>
              <a:t>prefragment</a:t>
            </a:r>
            <a:endParaRPr lang="en-US" sz="1600" dirty="0"/>
          </a:p>
          <a:p>
            <a:pPr lvl="2"/>
            <a:r>
              <a:rPr lang="en-US" sz="1400" dirty="0"/>
              <a:t>Possibly due to statistics or </a:t>
            </a:r>
            <a:r>
              <a:rPr lang="en-US" sz="1400" dirty="0" err="1"/>
              <a:t>prefragment</a:t>
            </a:r>
            <a:r>
              <a:rPr lang="en-US" sz="1400" dirty="0"/>
              <a:t> selection</a:t>
            </a:r>
          </a:p>
          <a:p>
            <a:pPr lvl="1"/>
            <a:r>
              <a:rPr lang="en-US" sz="1600" dirty="0"/>
              <a:t>The Original analysis I did and the new 𝜏</a:t>
            </a:r>
            <a:r>
              <a:rPr lang="en-US" sz="1600" baseline="-25000" dirty="0"/>
              <a:t>0</a:t>
            </a:r>
            <a:r>
              <a:rPr lang="en-US" sz="1600" dirty="0"/>
              <a:t> = 10 data set do not match for </a:t>
            </a:r>
            <a:r>
              <a:rPr lang="en-US" sz="1600" baseline="30000" dirty="0"/>
              <a:t>238</a:t>
            </a:r>
            <a:r>
              <a:rPr lang="en-US" sz="1600" dirty="0"/>
              <a:t>U but does for </a:t>
            </a:r>
            <a:r>
              <a:rPr lang="en-US" sz="1600" baseline="30000" dirty="0"/>
              <a:t>78</a:t>
            </a:r>
            <a:r>
              <a:rPr lang="en-US" sz="1600" dirty="0"/>
              <a:t>Kr</a:t>
            </a:r>
          </a:p>
          <a:p>
            <a:pPr lvl="2"/>
            <a:r>
              <a:rPr lang="en-US" sz="1400" dirty="0"/>
              <a:t>If this is consistent then the 𝜏</a:t>
            </a:r>
            <a:r>
              <a:rPr lang="en-US" sz="1400" baseline="-25000" dirty="0"/>
              <a:t>0</a:t>
            </a:r>
            <a:r>
              <a:rPr lang="en-US" sz="1400" dirty="0"/>
              <a:t> = 10 would be the best parameter to match the Mode of Liège</a:t>
            </a:r>
          </a:p>
          <a:p>
            <a:pPr lvl="2"/>
            <a:r>
              <a:rPr lang="en-US" sz="1400" dirty="0"/>
              <a:t>We are normally more interested about the Mode of the distribution rather than the Median for systematics</a:t>
            </a:r>
          </a:p>
          <a:p>
            <a:r>
              <a:rPr lang="en-US" sz="1800" dirty="0"/>
              <a:t>The formation time parameter affects the E* distribution </a:t>
            </a:r>
          </a:p>
          <a:p>
            <a:pPr lvl="1"/>
            <a:r>
              <a:rPr lang="en-US" sz="1600" dirty="0"/>
              <a:t>The lower the formation time parameter, the more nuclei are produced from the reaction, E* is larger</a:t>
            </a:r>
          </a:p>
          <a:p>
            <a:pPr lvl="1"/>
            <a:r>
              <a:rPr lang="en-US" sz="1600" dirty="0"/>
              <a:t>The higher the formation time parameter, the less nuclei are produced from the reaction, E* is smaller</a:t>
            </a:r>
          </a:p>
          <a:p>
            <a:r>
              <a:rPr lang="en-US" sz="1800" dirty="0"/>
              <a:t>Next Steps</a:t>
            </a:r>
          </a:p>
          <a:p>
            <a:pPr lvl="1"/>
            <a:r>
              <a:rPr lang="en-US" sz="1600" dirty="0"/>
              <a:t>Perhaps Deeper Analysis is needed to see overall trends of Lognormal Distribution</a:t>
            </a:r>
          </a:p>
          <a:p>
            <a:pPr lvl="1"/>
            <a:r>
              <a:rPr lang="en-US" sz="1400" dirty="0"/>
              <a:t>Why does Lognormal not fit to Liège data as well as </a:t>
            </a:r>
            <a:r>
              <a:rPr lang="en-US" sz="1400" dirty="0" err="1"/>
              <a:t>BeAGLE</a:t>
            </a:r>
            <a:r>
              <a:rPr lang="en-US" sz="1400" dirty="0"/>
              <a:t> for some </a:t>
            </a:r>
            <a:r>
              <a:rPr lang="en-US" sz="1400" dirty="0" err="1"/>
              <a:t>prefragments</a:t>
            </a:r>
            <a:endParaRPr lang="en-US" sz="1400" dirty="0"/>
          </a:p>
          <a:p>
            <a:pPr lvl="1"/>
            <a:r>
              <a:rPr lang="en-US" sz="1600" dirty="0"/>
              <a:t>Perhaps using Different beam energies</a:t>
            </a:r>
          </a:p>
          <a:p>
            <a:pPr lvl="2"/>
            <a:r>
              <a:rPr lang="en-US" sz="1400" dirty="0"/>
              <a:t>18 GeV e- on 110 GeV A is what we have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225D-5470-065E-38E9-C9400EE08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4999-8C30-CA81-4C52-7B773D53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570B-6626-2A7F-BC0C-3DA4102D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Sum comparison – Original vs New - 𝜏</a:t>
            </a:r>
            <a:r>
              <a:rPr lang="en-US" baseline="-25000" dirty="0"/>
              <a:t>0</a:t>
            </a:r>
            <a:r>
              <a:rPr lang="en-US" dirty="0"/>
              <a:t> =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BB20-4CB5-7699-0569-93CDFCE4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3" y="876248"/>
            <a:ext cx="4034777" cy="4205055"/>
          </a:xfrm>
        </p:spPr>
        <p:txBody>
          <a:bodyPr/>
          <a:lstStyle/>
          <a:p>
            <a:r>
              <a:rPr lang="en-US" sz="2000" dirty="0"/>
              <a:t>Sum of Counts for each </a:t>
            </a:r>
            <a:r>
              <a:rPr lang="en-US" sz="2000" dirty="0" err="1"/>
              <a:t>prefragment</a:t>
            </a:r>
            <a:r>
              <a:rPr lang="en-US" sz="2000" dirty="0"/>
              <a:t> was observed between the Original and 𝜏 =10 to be nearly the same</a:t>
            </a:r>
          </a:p>
          <a:p>
            <a:pPr lvl="1"/>
            <a:r>
              <a:rPr lang="en-US" sz="1800" dirty="0"/>
              <a:t>The sum can’t be the reason why the E* is so different</a:t>
            </a:r>
          </a:p>
          <a:p>
            <a:pPr lvl="1"/>
            <a:r>
              <a:rPr lang="en-US" sz="1800" dirty="0"/>
              <a:t>Total Sum Original: 9,998,941</a:t>
            </a:r>
          </a:p>
          <a:p>
            <a:pPr lvl="1"/>
            <a:r>
              <a:rPr lang="en-US" sz="1800" dirty="0"/>
              <a:t>Total Sum 𝜏 = 10: 9,999,094</a:t>
            </a:r>
          </a:p>
          <a:p>
            <a:pPr lvl="1"/>
            <a:r>
              <a:rPr lang="en-US" sz="1800" dirty="0"/>
              <a:t>(about 10 million events sent)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6EBDD-03C9-5FA0-AC78-56165F66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6ADFA0-9D88-B7C7-3DB3-8F52168C27E0}"/>
              </a:ext>
            </a:extLst>
          </p:cNvPr>
          <p:cNvGrpSpPr/>
          <p:nvPr/>
        </p:nvGrpSpPr>
        <p:grpSpPr>
          <a:xfrm>
            <a:off x="5334000" y="3234174"/>
            <a:ext cx="6680200" cy="2874162"/>
            <a:chOff x="4876800" y="3271438"/>
            <a:chExt cx="7289800" cy="28741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8A9F30-0F84-D904-993B-CC123C3D0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283404"/>
              <a:ext cx="7289800" cy="28621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D968AB-E6D9-B8AB-6E60-41DDD8F9AEE7}"/>
                </a:ext>
              </a:extLst>
            </p:cNvPr>
            <p:cNvSpPr txBox="1"/>
            <p:nvPr/>
          </p:nvSpPr>
          <p:spPr>
            <a:xfrm>
              <a:off x="8153400" y="3271438"/>
              <a:ext cx="1157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238</a:t>
              </a:r>
              <a:r>
                <a:rPr lang="en-US" sz="1400" b="1" dirty="0"/>
                <a:t>U - 𝜏 =10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060812-C044-683B-5683-A22B81797DC3}"/>
              </a:ext>
            </a:extLst>
          </p:cNvPr>
          <p:cNvGrpSpPr/>
          <p:nvPr/>
        </p:nvGrpSpPr>
        <p:grpSpPr>
          <a:xfrm>
            <a:off x="4800600" y="637438"/>
            <a:ext cx="7366000" cy="2612900"/>
            <a:chOff x="4876800" y="637438"/>
            <a:chExt cx="7289800" cy="26129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48F2FB-67B8-A20F-AB78-F22D1EDC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705053"/>
              <a:ext cx="7289800" cy="254528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2173E7-732B-74A4-F307-D7B62B6690EC}"/>
                </a:ext>
              </a:extLst>
            </p:cNvPr>
            <p:cNvSpPr txBox="1"/>
            <p:nvPr/>
          </p:nvSpPr>
          <p:spPr>
            <a:xfrm>
              <a:off x="7959437" y="637438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/>
                <a:t>238</a:t>
              </a:r>
              <a:r>
                <a:rPr lang="en-US" sz="1400" b="1" dirty="0"/>
                <a:t>U - Original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72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097FF-CE92-08ED-C27D-C354C036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23CC-23FB-4DB2-6524-78498F44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for 𝜏</a:t>
            </a:r>
            <a:r>
              <a:rPr lang="en-US" baseline="-25000" dirty="0"/>
              <a:t>0</a:t>
            </a:r>
            <a:r>
              <a:rPr lang="en-US" dirty="0"/>
              <a:t> = 2: Color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511F7-AAF9-C484-8B19-6CCBC533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2" y="847071"/>
            <a:ext cx="11987896" cy="1223172"/>
          </a:xfrm>
        </p:spPr>
        <p:txBody>
          <a:bodyPr/>
          <a:lstStyle/>
          <a:p>
            <a:r>
              <a:rPr lang="en-US" dirty="0"/>
              <a:t>A overall higher E* was observed for this data set</a:t>
            </a:r>
          </a:p>
          <a:p>
            <a:r>
              <a:rPr lang="en-US" dirty="0"/>
              <a:t>More nuclei were produced overall</a:t>
            </a:r>
          </a:p>
          <a:p>
            <a:pPr lvl="1"/>
            <a:r>
              <a:rPr lang="en-US" dirty="0"/>
              <a:t>Less formation time gives more </a:t>
            </a:r>
            <a:r>
              <a:rPr lang="en-US" dirty="0" err="1"/>
              <a:t>prefragments</a:t>
            </a:r>
            <a:r>
              <a:rPr lang="en-US" dirty="0"/>
              <a:t> produced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8215C-055B-E26B-79A2-6789FC371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B2E58-A7AF-8089-F476-AA249310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8" y="2209800"/>
            <a:ext cx="11987896" cy="3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927E-4DEF-7F1F-BCE0-14370E79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279-2874-8C04-20A6-FDCF999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for 𝜏</a:t>
            </a:r>
            <a:r>
              <a:rPr lang="en-US" baseline="-25000" dirty="0"/>
              <a:t>0</a:t>
            </a:r>
            <a:r>
              <a:rPr lang="en-US" dirty="0"/>
              <a:t> = 2: Sum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BEA8-0ED1-9488-0799-6E4F8FB8D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28E8C-55AC-4A23-514F-48503BDA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7" y="1939654"/>
            <a:ext cx="11988800" cy="29786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940B-B232-9EEE-87B2-1C478C37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2" y="847071"/>
            <a:ext cx="11987896" cy="1223172"/>
          </a:xfrm>
        </p:spPr>
        <p:txBody>
          <a:bodyPr/>
          <a:lstStyle/>
          <a:p>
            <a:r>
              <a:rPr lang="en-US" dirty="0"/>
              <a:t>Total Sum in the color table for 𝜏 = 2: 997,134 (1 million events were sent)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6239-72A7-36C1-47B6-C3A03F40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for 𝜏</a:t>
            </a:r>
            <a:r>
              <a:rPr lang="en-US" baseline="-25000" dirty="0"/>
              <a:t>0</a:t>
            </a:r>
            <a:r>
              <a:rPr lang="en-US" dirty="0"/>
              <a:t> = 20 : Color table and Sum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9464-88B7-2895-0D6F-C0D041944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4699000" cy="1070772"/>
          </a:xfrm>
        </p:spPr>
        <p:txBody>
          <a:bodyPr/>
          <a:lstStyle/>
          <a:p>
            <a:r>
              <a:rPr lang="en-US" dirty="0"/>
              <a:t>A overall lower E* was observed for this data set</a:t>
            </a:r>
          </a:p>
          <a:p>
            <a:r>
              <a:rPr lang="en-US" dirty="0"/>
              <a:t>Less nuclei were produced</a:t>
            </a:r>
          </a:p>
          <a:p>
            <a:pPr lvl="1"/>
            <a:r>
              <a:rPr lang="en-US" dirty="0"/>
              <a:t>More formation time gives less </a:t>
            </a:r>
            <a:r>
              <a:rPr lang="en-US" dirty="0" err="1"/>
              <a:t>prefragments</a:t>
            </a:r>
            <a:r>
              <a:rPr lang="en-US" dirty="0"/>
              <a:t> produced</a:t>
            </a:r>
          </a:p>
          <a:p>
            <a:r>
              <a:rPr lang="en-US" dirty="0"/>
              <a:t>Total Sum in the color table for 𝜏</a:t>
            </a:r>
            <a:r>
              <a:rPr lang="en-US" baseline="-25000" dirty="0"/>
              <a:t>0</a:t>
            </a:r>
            <a:r>
              <a:rPr lang="en-US" dirty="0"/>
              <a:t> = 20: 997,134 (1 million events were sent) *Double check number*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F87DF-FD21-AD43-BED5-643F73082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BCD7F-4590-3C75-B989-62D2F8A6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43000"/>
            <a:ext cx="641985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3AA3B-C208-5EF3-B38B-D6C5A3A5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63636"/>
            <a:ext cx="6419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9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0B17-3F51-C539-2012-E3FA42FA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C8B8-4221-8691-56DE-DA8AD655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All Models : </a:t>
            </a:r>
            <a:r>
              <a:rPr lang="en-US" baseline="30000" dirty="0"/>
              <a:t>236</a:t>
            </a:r>
            <a:r>
              <a:rPr lang="en-US" dirty="0"/>
              <a:t>U - </a:t>
            </a:r>
            <a:r>
              <a:rPr lang="en-US" dirty="0" err="1"/>
              <a:t>dA</a:t>
            </a:r>
            <a:r>
              <a:rPr lang="en-US" dirty="0"/>
              <a:t>=2, </a:t>
            </a:r>
            <a:r>
              <a:rPr lang="en-US" dirty="0" err="1"/>
              <a:t>dZ</a:t>
            </a:r>
            <a:r>
              <a:rPr lang="en-US" dirty="0"/>
              <a:t>=0,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7C92F-B831-02D2-03BC-F0E9A8CC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7E632B-47D6-6948-9984-96D415F8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8" y="691536"/>
            <a:ext cx="11987896" cy="1389086"/>
          </a:xfrm>
        </p:spPr>
        <p:txBody>
          <a:bodyPr/>
          <a:lstStyle/>
          <a:p>
            <a:r>
              <a:rPr lang="en-US" dirty="0"/>
              <a:t>We see the slight difference between the Original (Purple) and new 𝜏</a:t>
            </a:r>
            <a:r>
              <a:rPr lang="en-US" baseline="-25000" dirty="0"/>
              <a:t>0</a:t>
            </a:r>
            <a:r>
              <a:rPr lang="en-US" dirty="0"/>
              <a:t> = 10 (Red)</a:t>
            </a:r>
          </a:p>
          <a:p>
            <a:r>
              <a:rPr lang="en-US" dirty="0"/>
              <a:t>This helps explain behavior between </a:t>
            </a:r>
            <a:r>
              <a:rPr lang="en-US" dirty="0" err="1"/>
              <a:t>BeAGLE</a:t>
            </a:r>
            <a:r>
              <a:rPr lang="en-US" dirty="0"/>
              <a:t> and Liège Mode and Median (Slides 28, 29)</a:t>
            </a:r>
          </a:p>
          <a:p>
            <a:pPr lvl="1"/>
            <a:r>
              <a:rPr lang="en-US" dirty="0"/>
              <a:t>The Mode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20</a:t>
            </a:r>
          </a:p>
          <a:p>
            <a:pPr lvl="1"/>
            <a:r>
              <a:rPr lang="en-US" dirty="0"/>
              <a:t>The Median for the Liège Data (Green) matches closer to 𝜏</a:t>
            </a:r>
            <a:r>
              <a:rPr lang="en-US" baseline="-25000" dirty="0"/>
              <a:t>0</a:t>
            </a:r>
            <a:r>
              <a:rPr lang="en-US" dirty="0"/>
              <a:t> = 2 (my note check better E* dist. Liege)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160A-87A9-A1F6-2254-8D1B50B6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14937"/>
            <a:ext cx="5257800" cy="3705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CAD55-EB4D-D2AA-16AF-47A23FE3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14936"/>
            <a:ext cx="5251572" cy="37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9AEAE-624E-0E14-A967-041A4D6A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843E-5578-D5A4-3444-B56F71E5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</a:t>
            </a:r>
            <a:r>
              <a:rPr lang="en-US" baseline="30000" dirty="0"/>
              <a:t>238</a:t>
            </a:r>
            <a:r>
              <a:rPr lang="en-US" dirty="0"/>
              <a:t>U using 𝜏</a:t>
            </a:r>
            <a:r>
              <a:rPr lang="en-US" baseline="-25000" dirty="0"/>
              <a:t>0</a:t>
            </a:r>
            <a:r>
              <a:rPr lang="en-US" dirty="0"/>
              <a:t> only: </a:t>
            </a:r>
            <a:r>
              <a:rPr lang="en-US" baseline="30000" dirty="0"/>
              <a:t>236</a:t>
            </a:r>
            <a:r>
              <a:rPr lang="en-US" dirty="0"/>
              <a:t>U - </a:t>
            </a:r>
            <a:r>
              <a:rPr lang="en-US" dirty="0" err="1"/>
              <a:t>dA</a:t>
            </a:r>
            <a:r>
              <a:rPr lang="en-US" dirty="0"/>
              <a:t>=2, </a:t>
            </a:r>
            <a:r>
              <a:rPr lang="en-US" dirty="0" err="1"/>
              <a:t>dZ</a:t>
            </a:r>
            <a:r>
              <a:rPr lang="en-US" dirty="0"/>
              <a:t>=0, </a:t>
            </a:r>
            <a:r>
              <a:rPr lang="en-US" dirty="0" err="1"/>
              <a:t>dN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83B8-18DD-491C-8BBB-7C4AA75B0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Slide </a:t>
            </a:r>
            <a:fld id="{D30A2C6D-39BC-4576-856C-8743CF76CC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50C3BF-FF92-F0AF-6BEE-EC5146A0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" y="740509"/>
            <a:ext cx="11987896" cy="1389086"/>
          </a:xfrm>
        </p:spPr>
        <p:txBody>
          <a:bodyPr/>
          <a:lstStyle/>
          <a:p>
            <a:r>
              <a:rPr lang="en-US" dirty="0"/>
              <a:t>We see the similar trend to Barak’s original data (slide 2)</a:t>
            </a:r>
          </a:p>
          <a:p>
            <a:pPr lvl="1"/>
            <a:r>
              <a:rPr lang="en-US" dirty="0"/>
              <a:t>𝜏</a:t>
            </a:r>
            <a:r>
              <a:rPr lang="en-US" baseline="-25000" dirty="0"/>
              <a:t>0 </a:t>
            </a:r>
            <a:r>
              <a:rPr lang="en-US" dirty="0"/>
              <a:t>=2 has the higher mode and median and 𝜏</a:t>
            </a:r>
            <a:r>
              <a:rPr lang="en-US" baseline="-25000" dirty="0"/>
              <a:t>0</a:t>
            </a:r>
            <a:r>
              <a:rPr lang="en-US" dirty="0"/>
              <a:t> = 20 has the lower median and mode</a:t>
            </a:r>
          </a:p>
          <a:p>
            <a:pPr lvl="1"/>
            <a:r>
              <a:rPr lang="en-US" dirty="0"/>
              <a:t>Amplitudes with normalized axes follow trend of Slide 2</a:t>
            </a:r>
          </a:p>
          <a:p>
            <a:r>
              <a:rPr lang="en-US" dirty="0"/>
              <a:t>Less right tail peak demonstrated for 𝜏</a:t>
            </a:r>
            <a:r>
              <a:rPr lang="en-US" baseline="-25000" dirty="0"/>
              <a:t>0 </a:t>
            </a:r>
            <a:r>
              <a:rPr lang="en-US" dirty="0"/>
              <a:t>=2 than 𝜏</a:t>
            </a:r>
            <a:r>
              <a:rPr lang="en-US" baseline="-25000" dirty="0"/>
              <a:t>0 </a:t>
            </a:r>
            <a:r>
              <a:rPr lang="en-US" dirty="0"/>
              <a:t>=10 and 𝜏</a:t>
            </a:r>
            <a:r>
              <a:rPr lang="en-US" baseline="-25000" dirty="0"/>
              <a:t>0 </a:t>
            </a:r>
            <a:r>
              <a:rPr lang="en-US" dirty="0"/>
              <a:t>=20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5F03B-7EA3-89B6-1013-689C7416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12883"/>
            <a:ext cx="5291564" cy="372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60F1A-E92F-0F5C-4CB2-59E1C09E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12883"/>
            <a:ext cx="5291564" cy="37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4225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9FD740420CB4190DA15E86FAB0C31" ma:contentTypeVersion="1" ma:contentTypeDescription="Create a new document." ma:contentTypeScope="" ma:versionID="9ac093e89db22755cb87a465afde84c8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7d47d7ec698e4a557d3174bd2381506b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372982-A913-48B8-BDA9-944320EC1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267733</TotalTime>
  <Words>2815</Words>
  <Application>Microsoft Office PowerPoint</Application>
  <PresentationFormat>Widescreen</PresentationFormat>
  <Paragraphs>218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BeAGLE analysis: Excitation Energy Distribution dependence on Formation Time Parameter Variation</vt:lpstr>
      <vt:lpstr>Results observed with our data (Barak and I)</vt:lpstr>
      <vt:lpstr>238U color table comparison – Original vs New for 𝜏0 = 10</vt:lpstr>
      <vt:lpstr>238U Sum comparison – Original vs New - 𝜏0 = 10</vt:lpstr>
      <vt:lpstr>238U for 𝜏0 = 2: Color table</vt:lpstr>
      <vt:lpstr>238U for 𝜏0 = 2: Sum table</vt:lpstr>
      <vt:lpstr>238U for 𝜏0 = 20 : Color table and Sum Table</vt:lpstr>
      <vt:lpstr>Example for 238U using All Models : 236U - dA=2, dZ=0, dN=2</vt:lpstr>
      <vt:lpstr>Example for 238U using 𝜏0 only: 236U - dA=2, dZ=0, dN=2</vt:lpstr>
      <vt:lpstr>Example for 238U using All Models: 228Ac - dA = 10, dZ=3, dN=7</vt:lpstr>
      <vt:lpstr>Example for 238U using 𝜏 only : 228Ac - dA = 10, dZ=3, dN=7</vt:lpstr>
      <vt:lpstr>Example for 238U using All Models : 228Rn - dA = 10, dZ=6, dN = 4 </vt:lpstr>
      <vt:lpstr>Example for 238U using 𝜏0 only: 228Rn - dA = 10, dZ=6, dN = 4 </vt:lpstr>
      <vt:lpstr>Example for 238U using All Models: 233Ra - dA = 5, dZ=4, dN = 1 </vt:lpstr>
      <vt:lpstr>Example for 238U using 𝜏0 only: 233Ra - dA = 5, dZ=4, dN = 1 </vt:lpstr>
      <vt:lpstr>78Kr color table comparison – Original vs New - 𝜏0 = 10</vt:lpstr>
      <vt:lpstr>78Kr sum comparison – Original vs New - 𝜏0 = 10</vt:lpstr>
      <vt:lpstr>78Kr for 𝜏0 = 2: Color table and Sum Table</vt:lpstr>
      <vt:lpstr>78Kr for 𝜏0 = 20: Color table and Sum Table</vt:lpstr>
      <vt:lpstr>Example for 78Kr using All Models : 70Ge - dA=8, dZ=4, dN=4</vt:lpstr>
      <vt:lpstr>Example for 78Kr using 𝜏 only: 70Ge - dA=8, dZ=4, dN=4</vt:lpstr>
      <vt:lpstr>Example for 78Kr using All Models : 76Kr - dA=2, dZ=0, dN=2</vt:lpstr>
      <vt:lpstr>Example for 78Kr using 𝜏0 only: 76Kr - dA=2, dZ=0, dN=2</vt:lpstr>
      <vt:lpstr>Example for 78Kr using All Models : 73Se - dA=5, dZ=2, dN=3</vt:lpstr>
      <vt:lpstr>Example for 78Kr using 𝜏0 only: 73Se - dA=5, dZ=2, dN=3</vt:lpstr>
      <vt:lpstr>Example for 78Kr using All Models : 75Br - dA=3, dZ=1, dN=2</vt:lpstr>
      <vt:lpstr>Example for 78Kr using 𝜏0 only: 75Br - dA=3, dZ=1, dN=2</vt:lpstr>
      <vt:lpstr>Mode/dA Global Trend</vt:lpstr>
      <vt:lpstr>Median/dA Global Trend</vt:lpstr>
      <vt:lpstr>Conclusion</vt:lpstr>
    </vt:vector>
  </TitlesOfParts>
  <Company>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14_RAO_Wedge System Collimation Status Plans</dc:title>
  <dc:creator>Hannon, Bethany</dc:creator>
  <cp:lastModifiedBy>Richardson, Isaiah</cp:lastModifiedBy>
  <cp:revision>1441</cp:revision>
  <cp:lastPrinted>2024-04-09T18:58:37Z</cp:lastPrinted>
  <dcterms:created xsi:type="dcterms:W3CDTF">2020-08-12T19:44:25Z</dcterms:created>
  <dcterms:modified xsi:type="dcterms:W3CDTF">2025-05-30T15:50:37Z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0x010100B179FD740420CB4190DA15E86FAB0C31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1000</vt:r8>
  </property>
</Properties>
</file>