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726" r:id="rId4"/>
    <p:sldId id="325" r:id="rId5"/>
    <p:sldId id="731" r:id="rId6"/>
    <p:sldId id="405" r:id="rId7"/>
    <p:sldId id="690" r:id="rId8"/>
    <p:sldId id="676" r:id="rId9"/>
    <p:sldId id="732" r:id="rId10"/>
    <p:sldId id="260" r:id="rId11"/>
    <p:sldId id="283" r:id="rId12"/>
    <p:sldId id="259" r:id="rId13"/>
    <p:sldId id="284" r:id="rId14"/>
    <p:sldId id="724" r:id="rId15"/>
    <p:sldId id="286" r:id="rId16"/>
    <p:sldId id="292" r:id="rId17"/>
    <p:sldId id="296" r:id="rId18"/>
    <p:sldId id="261" r:id="rId19"/>
    <p:sldId id="295" r:id="rId20"/>
    <p:sldId id="723" r:id="rId21"/>
    <p:sldId id="298" r:id="rId22"/>
    <p:sldId id="299" r:id="rId23"/>
    <p:sldId id="263" r:id="rId24"/>
    <p:sldId id="300" r:id="rId25"/>
    <p:sldId id="301" r:id="rId26"/>
    <p:sldId id="716" r:id="rId27"/>
    <p:sldId id="725" r:id="rId28"/>
    <p:sldId id="727" r:id="rId29"/>
    <p:sldId id="728" r:id="rId30"/>
    <p:sldId id="302" r:id="rId31"/>
    <p:sldId id="730" r:id="rId32"/>
    <p:sldId id="73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11"/>
    <p:restoredTop sz="94694"/>
  </p:normalViewPr>
  <p:slideViewPr>
    <p:cSldViewPr snapToGrid="0" snapToObjects="1">
      <p:cViewPr varScale="1">
        <p:scale>
          <a:sx n="113" d="100"/>
          <a:sy n="113" d="100"/>
        </p:scale>
        <p:origin x="19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53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F34DDBF-8055-C444-AC59-6C1CFCF80468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27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C5C7A5EA-7C62-001B-5270-366ACFA4D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8633AA57-8BBD-CFA9-1834-717B135BF1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0C6E5-88D5-44B3-C699-BB3332B9F8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B61EE74-254E-EF45-817F-E92E5686AD82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F4991-068F-E940-968A-3672396D8F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1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4BB94C9-85CE-1C28-F2ED-9F4DB7A68F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595313"/>
            <a:ext cx="5289550" cy="2976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Text Box 3">
            <a:extLst>
              <a:ext uri="{FF2B5EF4-FFF2-40B4-BE49-F238E27FC236}">
                <a16:creationId xmlns:a16="http://schemas.microsoft.com/office/drawing/2014/main" id="{FEFEA87D-7E13-AFB0-4BDB-7728FD5DC4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3746500"/>
            <a:ext cx="5419725" cy="3524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3" tIns="40091" rIns="80183" bIns="40091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7A988895-1840-821B-5911-2610949F9D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BD3C839-C194-2C41-A2C2-FEFA24DF395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CB9CD149-BD61-B5DB-B994-E2F59C987B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D573C930-E040-332F-11AE-9D948422B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6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Fixed Target Options and Parameters at the AGS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30, 2025       Exploring a Fixed-Target Program at the EIC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Kevin Brown</a:t>
            </a:r>
          </a:p>
          <a:p>
            <a:r>
              <a:rPr lang="en-US" dirty="0"/>
              <a:t>Collider-Accelerator Department, Brookhaven National Lab.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2DEAC-C078-F1FF-7B54-C168D3C0A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1EE93-2BBA-B089-0CB4-06FEA4DB8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32BB9-0FF6-284A-B8C3-4EB138C0E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Overview of AGS Extraction systems</a:t>
            </a:r>
          </a:p>
        </p:txBody>
      </p:sp>
    </p:spTree>
    <p:extLst>
      <p:ext uri="{BB962C8B-B14F-4D97-AF65-F5344CB8AC3E}">
        <p14:creationId xmlns:p14="http://schemas.microsoft.com/office/powerpoint/2010/main" val="1316932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Date Placeholder 3">
            <a:extLst>
              <a:ext uri="{FF2B5EF4-FFF2-40B4-BE49-F238E27FC236}">
                <a16:creationId xmlns:a16="http://schemas.microsoft.com/office/drawing/2014/main" id="{77B10AA0-CF97-62F6-6F38-1E60ACAC01F6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7208838" y="7221538"/>
            <a:ext cx="2346325" cy="4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/>
              <a:t>6/2/10</a:t>
            </a:r>
            <a:endParaRPr lang="en-US" altLang="en-US" sz="1412">
              <a:solidFill>
                <a:srgbClr val="000000"/>
              </a:solidFill>
            </a:endParaRPr>
          </a:p>
        </p:txBody>
      </p:sp>
      <p:sp>
        <p:nvSpPr>
          <p:cNvPr id="25604" name="Slide Number Placeholder 4">
            <a:extLst>
              <a:ext uri="{FF2B5EF4-FFF2-40B4-BE49-F238E27FC236}">
                <a16:creationId xmlns:a16="http://schemas.microsoft.com/office/drawing/2014/main" id="{C2DD5B37-20BE-C6EF-00E3-8160ECD228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668838" y="7204075"/>
            <a:ext cx="1216025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fld id="{C185B6E7-C548-3B44-9532-05E020B57FA2}" type="slidenum">
              <a:rPr lang="en-US" altLang="en-US" smtClean="0"/>
              <a:pPr eaLnBrk="1" hangingPunct="1"/>
              <a:t>11</a:t>
            </a:fld>
            <a:endParaRPr lang="en-US" altLang="en-US" sz="1412">
              <a:solidFill>
                <a:srgbClr val="000000"/>
              </a:solidFill>
            </a:endParaRPr>
          </a:p>
        </p:txBody>
      </p:sp>
      <p:pic>
        <p:nvPicPr>
          <p:cNvPr id="25605" name="Picture 7" descr="3293671738_e88330ee53_b.jpg">
            <a:extLst>
              <a:ext uri="{FF2B5EF4-FFF2-40B4-BE49-F238E27FC236}">
                <a16:creationId xmlns:a16="http://schemas.microsoft.com/office/drawing/2014/main" id="{74EE3489-943F-9853-20A4-48857D1E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1"/>
          <a:stretch>
            <a:fillRect/>
          </a:stretch>
        </p:blipFill>
        <p:spPr bwMode="auto">
          <a:xfrm>
            <a:off x="3954250" y="0"/>
            <a:ext cx="8237750" cy="674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0">
            <a:extLst>
              <a:ext uri="{FF2B5EF4-FFF2-40B4-BE49-F238E27FC236}">
                <a16:creationId xmlns:a16="http://schemas.microsoft.com/office/drawing/2014/main" id="{E0EC7AA6-E17F-B16F-C5D5-CBCB5B1A0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070" y="3139251"/>
            <a:ext cx="1354511" cy="57949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lIns="89896" tIns="44948" rIns="89896" bIns="449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88" b="1" dirty="0">
                <a:solidFill>
                  <a:srgbClr val="FF0000"/>
                </a:solidFill>
                <a:latin typeface="Calibri" panose="020F0502020204030204" pitchFamily="34" charset="0"/>
              </a:rPr>
              <a:t>Old Fixed Target Area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2A3EE-C1F5-923A-BA45-9E2B4817C924}"/>
              </a:ext>
            </a:extLst>
          </p:cNvPr>
          <p:cNvSpPr txBox="1"/>
          <p:nvPr/>
        </p:nvSpPr>
        <p:spPr>
          <a:xfrm>
            <a:off x="244696" y="581891"/>
            <a:ext cx="37095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old image but shows 3 things.</a:t>
            </a:r>
          </a:p>
          <a:p>
            <a:pPr marL="342900" indent="-342900">
              <a:buAutoNum type="arabicPeriod"/>
            </a:pPr>
            <a:r>
              <a:rPr lang="en-US" dirty="0"/>
              <a:t>Fixed target Area (912)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Slow extracted beams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Single bunch fast beam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Micro &amp; mini-bunched SX</a:t>
            </a:r>
          </a:p>
          <a:p>
            <a:pPr marL="160020" indent="-342900">
              <a:buFont typeface="+mj-lt"/>
              <a:buAutoNum type="arabicPeriod"/>
            </a:pPr>
            <a:r>
              <a:rPr lang="en-US" dirty="0"/>
              <a:t>G-2 with fast single bunch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US" dirty="0"/>
              <a:t>12 bunches, 33msec apart</a:t>
            </a:r>
          </a:p>
          <a:p>
            <a:pPr marL="160020" indent="-342900">
              <a:buFont typeface="+mj-lt"/>
              <a:buAutoNum type="arabicPeriod"/>
            </a:pPr>
            <a:r>
              <a:rPr lang="en-US" dirty="0" err="1"/>
              <a:t>AtR</a:t>
            </a:r>
            <a:r>
              <a:rPr lang="en-US" dirty="0"/>
              <a:t>, with fast single bunch to RHIC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6" name="Picture 4" descr="floor2001">
            <a:extLst>
              <a:ext uri="{FF2B5EF4-FFF2-40B4-BE49-F238E27FC236}">
                <a16:creationId xmlns:a16="http://schemas.microsoft.com/office/drawing/2014/main" id="{BEF1D77F-87B7-F40F-B190-440146D41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93" y="143789"/>
            <a:ext cx="8493351" cy="65379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773EF0-DD94-E1E0-A356-C1EC8D498FA7}"/>
              </a:ext>
            </a:extLst>
          </p:cNvPr>
          <p:cNvSpPr txBox="1"/>
          <p:nvPr/>
        </p:nvSpPr>
        <p:spPr>
          <a:xfrm>
            <a:off x="8682344" y="914400"/>
            <a:ext cx="33206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used to handle a large variety of experiments.</a:t>
            </a:r>
          </a:p>
          <a:p>
            <a:endParaRPr lang="en-US" dirty="0"/>
          </a:p>
          <a:p>
            <a:r>
              <a:rPr lang="en-US" dirty="0"/>
              <a:t>After 2002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HEP experiments ended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NP experiments ended with RHIC startup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NASA moved to new facility off the AGS 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G-2 finished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Radiography ran 1 year</a:t>
            </a:r>
          </a:p>
        </p:txBody>
      </p:sp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ED980C-5291-B6EF-232C-FAD383989A97}"/>
              </a:ext>
            </a:extLst>
          </p:cNvPr>
          <p:cNvSpPr txBox="1"/>
          <p:nvPr/>
        </p:nvSpPr>
        <p:spPr>
          <a:xfrm>
            <a:off x="6096000" y="604837"/>
            <a:ext cx="59253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Ways to extract beam from the AGS</a:t>
            </a:r>
          </a:p>
          <a:p>
            <a:endParaRPr lang="en-US" dirty="0"/>
          </a:p>
          <a:p>
            <a:r>
              <a:rPr lang="en-US" dirty="0"/>
              <a:t>1. Fast beams (single bunches)</a:t>
            </a:r>
          </a:p>
          <a:p>
            <a:pPr lvl="1"/>
            <a:r>
              <a:rPr lang="en-US" dirty="0"/>
              <a:t>To Uline via G10 kick into H10 Septum</a:t>
            </a:r>
          </a:p>
          <a:p>
            <a:pPr lvl="1"/>
            <a:r>
              <a:rPr lang="en-US" dirty="0"/>
              <a:t>OR</a:t>
            </a:r>
          </a:p>
          <a:p>
            <a:pPr lvl="1"/>
            <a:r>
              <a:rPr lang="en-US" dirty="0"/>
              <a:t>To 912 (A,B,C, or D) via G10 kick into</a:t>
            </a:r>
          </a:p>
          <a:p>
            <a:pPr lvl="1"/>
            <a:r>
              <a:rPr lang="en-US" dirty="0"/>
              <a:t>F5 and F10 Septa (requires correct horizontal tune)</a:t>
            </a:r>
          </a:p>
          <a:p>
            <a:pPr lvl="1"/>
            <a:endParaRPr lang="en-US" dirty="0"/>
          </a:p>
          <a:p>
            <a:r>
              <a:rPr lang="en-US" dirty="0"/>
              <a:t>2. Slow extracted beams (1 – 2 seconds long)</a:t>
            </a:r>
          </a:p>
          <a:p>
            <a:r>
              <a:rPr lang="en-US" dirty="0"/>
              <a:t>           To 912 via F5 and F10 septa</a:t>
            </a:r>
          </a:p>
          <a:p>
            <a:endParaRPr lang="en-US" dirty="0"/>
          </a:p>
          <a:p>
            <a:r>
              <a:rPr lang="en-US" dirty="0"/>
              <a:t>3. Slow extracted modes</a:t>
            </a:r>
          </a:p>
          <a:p>
            <a:r>
              <a:rPr lang="en-US" dirty="0"/>
              <a:t>            Bunched beam slow extraction</a:t>
            </a:r>
          </a:p>
          <a:p>
            <a:endParaRPr lang="en-US" dirty="0"/>
          </a:p>
          <a:p>
            <a:r>
              <a:rPr lang="en-US" dirty="0"/>
              <a:t>            Micro-bunched beam slow extraction</a:t>
            </a:r>
          </a:p>
          <a:p>
            <a:endParaRPr lang="en-US" dirty="0"/>
          </a:p>
          <a:p>
            <a:r>
              <a:rPr lang="en-US" dirty="0"/>
              <a:t>We do not have the ability to extract full turn. This would require a new kicker magnet.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278D61D-7DC1-0784-9C1D-DC7036BC0B22}"/>
              </a:ext>
            </a:extLst>
          </p:cNvPr>
          <p:cNvGrpSpPr/>
          <p:nvPr/>
        </p:nvGrpSpPr>
        <p:grpSpPr>
          <a:xfrm>
            <a:off x="186872" y="1418491"/>
            <a:ext cx="6021613" cy="4084237"/>
            <a:chOff x="186872" y="1418491"/>
            <a:chExt cx="6021613" cy="4084237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7F38B0B-3BEF-5375-EB57-AEBD520C0E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6872" y="1418491"/>
              <a:ext cx="6021613" cy="4084237"/>
              <a:chOff x="2717801" y="2251249"/>
              <a:chExt cx="4844657" cy="328595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A1B30CB-9759-B482-F5DB-0A787BC616DD}"/>
                  </a:ext>
                </a:extLst>
              </p:cNvPr>
              <p:cNvGrpSpPr/>
              <p:nvPr/>
            </p:nvGrpSpPr>
            <p:grpSpPr>
              <a:xfrm>
                <a:off x="2717801" y="2251249"/>
                <a:ext cx="4844657" cy="3285951"/>
                <a:chOff x="2717801" y="2251249"/>
                <a:chExt cx="4844657" cy="3285951"/>
              </a:xfrm>
            </p:grpSpPr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D1DA490B-D29C-AB7D-9160-6A7FEBD1DAD5}"/>
                    </a:ext>
                  </a:extLst>
                </p:cNvPr>
                <p:cNvCxnSpPr/>
                <p:nvPr/>
              </p:nvCxnSpPr>
              <p:spPr>
                <a:xfrm flipH="1">
                  <a:off x="3349625" y="3133725"/>
                  <a:ext cx="142875" cy="533400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riangle 5">
                  <a:extLst>
                    <a:ext uri="{FF2B5EF4-FFF2-40B4-BE49-F238E27FC236}">
                      <a16:creationId xmlns:a16="http://schemas.microsoft.com/office/drawing/2014/main" id="{95B8436B-36C0-C452-1821-78E4A424ABF4}"/>
                    </a:ext>
                  </a:extLst>
                </p:cNvPr>
                <p:cNvSpPr/>
                <p:nvPr/>
              </p:nvSpPr>
              <p:spPr>
                <a:xfrm rot="5400000">
                  <a:off x="6105023" y="3954940"/>
                  <a:ext cx="76200" cy="202247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DD7F039A-D41A-1FBB-9096-6D5A3505C0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540375" y="2260600"/>
                  <a:ext cx="514324" cy="1038225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1BA1A466-DB01-3FB0-B3BF-5110662E9EAB}"/>
                    </a:ext>
                  </a:extLst>
                </p:cNvPr>
                <p:cNvSpPr/>
                <p:nvPr/>
              </p:nvSpPr>
              <p:spPr>
                <a:xfrm>
                  <a:off x="3298825" y="2574926"/>
                  <a:ext cx="2964472" cy="2962274"/>
                </a:xfrm>
                <a:prstGeom prst="ellipse">
                  <a:avLst/>
                </a:prstGeom>
                <a:noFill/>
                <a:ln w="317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1F024363-CE2C-F70A-6B15-D33B30791B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57874" y="3200400"/>
                  <a:ext cx="889026" cy="159623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63EE9229-6EB0-DA42-FB5C-CB7788483E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78575" y="3305174"/>
                  <a:ext cx="37526" cy="91122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C370EB8-27BC-1252-810B-542F9C2414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8100" y="3556000"/>
                  <a:ext cx="196850" cy="63499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31B0784-CD41-FCC1-70AA-CE19C53B2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46875" y="3009900"/>
                  <a:ext cx="210350" cy="54421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841CCB2D-D006-85F6-41C6-6405D23EB7BD}"/>
                    </a:ext>
                  </a:extLst>
                </p:cNvPr>
                <p:cNvSpPr/>
                <p:nvPr/>
              </p:nvSpPr>
              <p:spPr>
                <a:xfrm rot="12185875">
                  <a:off x="5459107" y="5024214"/>
                  <a:ext cx="298621" cy="470434"/>
                </a:xfrm>
                <a:custGeom>
                  <a:avLst/>
                  <a:gdLst>
                    <a:gd name="connsiteX0" fmla="*/ 0 w 400534"/>
                    <a:gd name="connsiteY0" fmla="*/ 577850 h 577850"/>
                    <a:gd name="connsiteX1" fmla="*/ 336550 w 400534"/>
                    <a:gd name="connsiteY1" fmla="*/ 346075 h 577850"/>
                    <a:gd name="connsiteX2" fmla="*/ 400050 w 400534"/>
                    <a:gd name="connsiteY2" fmla="*/ 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0534" h="577850">
                      <a:moveTo>
                        <a:pt x="0" y="577850"/>
                      </a:moveTo>
                      <a:cubicBezTo>
                        <a:pt x="134937" y="510116"/>
                        <a:pt x="269875" y="442383"/>
                        <a:pt x="336550" y="346075"/>
                      </a:cubicBezTo>
                      <a:cubicBezTo>
                        <a:pt x="403225" y="249767"/>
                        <a:pt x="401637" y="124883"/>
                        <a:pt x="40005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4B1CB5C4-0BCB-A374-8BA1-BEAB41D37E33}"/>
                    </a:ext>
                  </a:extLst>
                </p:cNvPr>
                <p:cNvSpPr/>
                <p:nvPr/>
              </p:nvSpPr>
              <p:spPr>
                <a:xfrm>
                  <a:off x="5838035" y="4633180"/>
                  <a:ext cx="298621" cy="470434"/>
                </a:xfrm>
                <a:custGeom>
                  <a:avLst/>
                  <a:gdLst>
                    <a:gd name="connsiteX0" fmla="*/ 0 w 400534"/>
                    <a:gd name="connsiteY0" fmla="*/ 577850 h 577850"/>
                    <a:gd name="connsiteX1" fmla="*/ 336550 w 400534"/>
                    <a:gd name="connsiteY1" fmla="*/ 346075 h 577850"/>
                    <a:gd name="connsiteX2" fmla="*/ 400050 w 400534"/>
                    <a:gd name="connsiteY2" fmla="*/ 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0534" h="577850">
                      <a:moveTo>
                        <a:pt x="0" y="577850"/>
                      </a:moveTo>
                      <a:cubicBezTo>
                        <a:pt x="134937" y="510116"/>
                        <a:pt x="269875" y="442383"/>
                        <a:pt x="336550" y="346075"/>
                      </a:cubicBezTo>
                      <a:cubicBezTo>
                        <a:pt x="403225" y="249767"/>
                        <a:pt x="401637" y="124883"/>
                        <a:pt x="40005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6DB981C0-4329-F27C-4B6A-8E6C502A8C34}"/>
                    </a:ext>
                  </a:extLst>
                </p:cNvPr>
                <p:cNvSpPr/>
                <p:nvPr/>
              </p:nvSpPr>
              <p:spPr>
                <a:xfrm rot="9693507">
                  <a:off x="6053915" y="4142084"/>
                  <a:ext cx="298621" cy="470434"/>
                </a:xfrm>
                <a:custGeom>
                  <a:avLst/>
                  <a:gdLst>
                    <a:gd name="connsiteX0" fmla="*/ 0 w 400534"/>
                    <a:gd name="connsiteY0" fmla="*/ 577850 h 577850"/>
                    <a:gd name="connsiteX1" fmla="*/ 336550 w 400534"/>
                    <a:gd name="connsiteY1" fmla="*/ 346075 h 577850"/>
                    <a:gd name="connsiteX2" fmla="*/ 400050 w 400534"/>
                    <a:gd name="connsiteY2" fmla="*/ 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0534" h="577850">
                      <a:moveTo>
                        <a:pt x="0" y="577850"/>
                      </a:moveTo>
                      <a:cubicBezTo>
                        <a:pt x="134937" y="510116"/>
                        <a:pt x="269875" y="442383"/>
                        <a:pt x="336550" y="346075"/>
                      </a:cubicBezTo>
                      <a:cubicBezTo>
                        <a:pt x="403225" y="249767"/>
                        <a:pt x="401637" y="124883"/>
                        <a:pt x="40005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26F10E64-0B4C-F151-E8C8-123EF25427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54400" y="3025775"/>
                  <a:ext cx="41275" cy="123825"/>
                </a:xfrm>
                <a:prstGeom prst="straightConnector1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6A79E9B-C586-2B3F-DA33-984EA133FD90}"/>
                    </a:ext>
                  </a:extLst>
                </p:cNvPr>
                <p:cNvSpPr/>
                <p:nvPr/>
              </p:nvSpPr>
              <p:spPr>
                <a:xfrm>
                  <a:off x="2717801" y="2670175"/>
                  <a:ext cx="733424" cy="736600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2D85B6F-0693-E979-71DC-E1BB9D97BEC4}"/>
                    </a:ext>
                  </a:extLst>
                </p:cNvPr>
                <p:cNvSpPr txBox="1"/>
                <p:nvPr/>
              </p:nvSpPr>
              <p:spPr>
                <a:xfrm>
                  <a:off x="2754922" y="2872115"/>
                  <a:ext cx="66075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Booster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5A0401F-A2C4-4890-F83C-2EBD7F52065F}"/>
                    </a:ext>
                  </a:extLst>
                </p:cNvPr>
                <p:cNvSpPr txBox="1"/>
                <p:nvPr/>
              </p:nvSpPr>
              <p:spPr>
                <a:xfrm>
                  <a:off x="4476234" y="2780268"/>
                  <a:ext cx="6096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AGS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E4812CC-1917-C26B-FB7B-2E4987950721}"/>
                    </a:ext>
                  </a:extLst>
                </p:cNvPr>
                <p:cNvSpPr txBox="1"/>
                <p:nvPr/>
              </p:nvSpPr>
              <p:spPr>
                <a:xfrm>
                  <a:off x="5435242" y="3308176"/>
                  <a:ext cx="66075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H10</a:t>
                  </a:r>
                </a:p>
                <a:p>
                  <a:r>
                    <a:rPr lang="en-US" sz="1050" dirty="0"/>
                    <a:t>Septum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9F12FFC-1E29-8A65-FC04-78D9B2520576}"/>
                    </a:ext>
                  </a:extLst>
                </p:cNvPr>
                <p:cNvSpPr txBox="1"/>
                <p:nvPr/>
              </p:nvSpPr>
              <p:spPr>
                <a:xfrm>
                  <a:off x="5225877" y="3846621"/>
                  <a:ext cx="8996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/>
                    <a:t>Single bunch</a:t>
                  </a:r>
                </a:p>
                <a:p>
                  <a:r>
                    <a:rPr lang="en-US" sz="1000" dirty="0"/>
                    <a:t>Kicker, G10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AAD6BF0-97F1-23D5-6FB6-D69814B18559}"/>
                    </a:ext>
                  </a:extLst>
                </p:cNvPr>
                <p:cNvSpPr txBox="1"/>
                <p:nvPr/>
              </p:nvSpPr>
              <p:spPr>
                <a:xfrm>
                  <a:off x="5467405" y="4245635"/>
                  <a:ext cx="66075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F10</a:t>
                  </a:r>
                </a:p>
                <a:p>
                  <a:r>
                    <a:rPr lang="en-US" sz="1050" dirty="0"/>
                    <a:t>Septum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FDEE956-1E67-DF19-E3AA-9003C9300740}"/>
                    </a:ext>
                  </a:extLst>
                </p:cNvPr>
                <p:cNvSpPr txBox="1"/>
                <p:nvPr/>
              </p:nvSpPr>
              <p:spPr>
                <a:xfrm>
                  <a:off x="5276147" y="4640719"/>
                  <a:ext cx="66075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F5</a:t>
                  </a:r>
                </a:p>
                <a:p>
                  <a:r>
                    <a:rPr lang="en-US" sz="1050" dirty="0"/>
                    <a:t>Septum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7D3ECF3-1D45-77E1-0683-C04A6C244229}"/>
                    </a:ext>
                  </a:extLst>
                </p:cNvPr>
                <p:cNvSpPr txBox="1"/>
                <p:nvPr/>
              </p:nvSpPr>
              <p:spPr>
                <a:xfrm>
                  <a:off x="6039557" y="4817690"/>
                  <a:ext cx="70243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F7 Bump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B55CFDE-F99E-245C-4E60-29D03F450997}"/>
                    </a:ext>
                  </a:extLst>
                </p:cNvPr>
                <p:cNvSpPr txBox="1"/>
                <p:nvPr/>
              </p:nvSpPr>
              <p:spPr>
                <a:xfrm>
                  <a:off x="5606526" y="2251249"/>
                  <a:ext cx="68961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U line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D05F7E4-04DE-7DEB-2589-DFFD6179951B}"/>
                    </a:ext>
                  </a:extLst>
                </p:cNvPr>
                <p:cNvSpPr txBox="1"/>
                <p:nvPr/>
              </p:nvSpPr>
              <p:spPr>
                <a:xfrm>
                  <a:off x="6617969" y="3571998"/>
                  <a:ext cx="94448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Bldg</a:t>
                  </a:r>
                  <a:r>
                    <a:rPr lang="en-US" sz="1600" dirty="0"/>
                    <a:t> 912</a:t>
                  </a: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3A723F50-9C5A-3AA6-B8A0-625AB19B603A}"/>
                  </a:ext>
                </a:extLst>
              </p:cNvPr>
              <p:cNvGrpSpPr/>
              <p:nvPr/>
            </p:nvGrpSpPr>
            <p:grpSpPr>
              <a:xfrm>
                <a:off x="5734024" y="3352953"/>
                <a:ext cx="314151" cy="1541311"/>
                <a:chOff x="5734024" y="3352953"/>
                <a:chExt cx="314151" cy="1541311"/>
              </a:xfrm>
            </p:grpSpPr>
            <p:sp>
              <p:nvSpPr>
                <p:cNvPr id="7" name="Triangle 6">
                  <a:extLst>
                    <a:ext uri="{FF2B5EF4-FFF2-40B4-BE49-F238E27FC236}">
                      <a16:creationId xmlns:a16="http://schemas.microsoft.com/office/drawing/2014/main" id="{EBD536CE-B93E-3724-6715-C581A62B00FF}"/>
                    </a:ext>
                  </a:extLst>
                </p:cNvPr>
                <p:cNvSpPr/>
                <p:nvPr/>
              </p:nvSpPr>
              <p:spPr>
                <a:xfrm rot="7757420">
                  <a:off x="5797048" y="4755040"/>
                  <a:ext cx="76200" cy="202247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Triangle 7">
                  <a:extLst>
                    <a:ext uri="{FF2B5EF4-FFF2-40B4-BE49-F238E27FC236}">
                      <a16:creationId xmlns:a16="http://schemas.microsoft.com/office/drawing/2014/main" id="{72640878-5B0E-D8BF-D6F5-3809AC703EBD}"/>
                    </a:ext>
                  </a:extLst>
                </p:cNvPr>
                <p:cNvSpPr/>
                <p:nvPr/>
              </p:nvSpPr>
              <p:spPr>
                <a:xfrm rot="7527431">
                  <a:off x="5908952" y="4608986"/>
                  <a:ext cx="76200" cy="202247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riangle 8">
                  <a:extLst>
                    <a:ext uri="{FF2B5EF4-FFF2-40B4-BE49-F238E27FC236}">
                      <a16:creationId xmlns:a16="http://schemas.microsoft.com/office/drawing/2014/main" id="{82158E67-2467-F106-5D57-344EA661DAA4}"/>
                    </a:ext>
                  </a:extLst>
                </p:cNvPr>
                <p:cNvSpPr/>
                <p:nvPr/>
              </p:nvSpPr>
              <p:spPr>
                <a:xfrm rot="3642541">
                  <a:off x="5899439" y="3289929"/>
                  <a:ext cx="76200" cy="202247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2289159-15F9-96F3-B322-A35659E3DC24}"/>
                </a:ext>
              </a:extLst>
            </p:cNvPr>
            <p:cNvSpPr txBox="1"/>
            <p:nvPr/>
          </p:nvSpPr>
          <p:spPr>
            <a:xfrm>
              <a:off x="4614560" y="2486836"/>
              <a:ext cx="30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1ABA99D-49D5-26F9-947E-95A986B12CB8}"/>
                </a:ext>
              </a:extLst>
            </p:cNvPr>
            <p:cNvSpPr txBox="1"/>
            <p:nvPr/>
          </p:nvSpPr>
          <p:spPr>
            <a:xfrm>
              <a:off x="4839454" y="2784104"/>
              <a:ext cx="308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69D2886-23CF-D015-81AB-54CBEF1DB86B}"/>
                </a:ext>
              </a:extLst>
            </p:cNvPr>
            <p:cNvSpPr txBox="1"/>
            <p:nvPr/>
          </p:nvSpPr>
          <p:spPr>
            <a:xfrm>
              <a:off x="5302168" y="20928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B697C00-3EE1-8ECC-71FD-A53FF84A3420}"/>
                </a:ext>
              </a:extLst>
            </p:cNvPr>
            <p:cNvSpPr txBox="1"/>
            <p:nvPr/>
          </p:nvSpPr>
          <p:spPr>
            <a:xfrm>
              <a:off x="5387446" y="2459622"/>
              <a:ext cx="3097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</a:t>
              </a:r>
            </a:p>
          </p:txBody>
        </p:sp>
      </p:grpSp>
      <p:pic>
        <p:nvPicPr>
          <p:cNvPr id="81" name="Picture 80" descr="A group of light bulbs&#10;&#10;AI-generated content may be incorrect.">
            <a:extLst>
              <a:ext uri="{FF2B5EF4-FFF2-40B4-BE49-F238E27FC236}">
                <a16:creationId xmlns:a16="http://schemas.microsoft.com/office/drawing/2014/main" id="{08A67D5E-EA85-8689-7361-9E146C3FF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19" y="2666332"/>
            <a:ext cx="1411609" cy="1882146"/>
          </a:xfrm>
          <a:prstGeom prst="rect">
            <a:avLst/>
          </a:prstGeom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179EF20-A82E-55D6-CC8E-4C39C88D4AF3}"/>
              </a:ext>
            </a:extLst>
          </p:cNvPr>
          <p:cNvCxnSpPr/>
          <p:nvPr/>
        </p:nvCxnSpPr>
        <p:spPr>
          <a:xfrm>
            <a:off x="2937852" y="3671376"/>
            <a:ext cx="1679056" cy="345270"/>
          </a:xfrm>
          <a:prstGeom prst="straightConnector1">
            <a:avLst/>
          </a:prstGeom>
          <a:ln w="41275">
            <a:solidFill>
              <a:srgbClr val="C00000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C22161A-61EB-19CA-5925-964BF7D1F662}"/>
              </a:ext>
            </a:extLst>
          </p:cNvPr>
          <p:cNvSpPr txBox="1"/>
          <p:nvPr/>
        </p:nvSpPr>
        <p:spPr>
          <a:xfrm>
            <a:off x="1314735" y="4523913"/>
            <a:ext cx="209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Slow extracted high intensity protons split into 4 beams (2001)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32E95591-CE7C-3F13-62AA-2E0EF2D0F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3667970" y="124765"/>
            <a:ext cx="1680153" cy="913561"/>
          </a:xfrm>
          <a:prstGeom prst="rect">
            <a:avLst/>
          </a:prstGeom>
        </p:spPr>
      </p:pic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F751158-CAC3-62CB-7501-65DF065BEC16}"/>
              </a:ext>
            </a:extLst>
          </p:cNvPr>
          <p:cNvCxnSpPr>
            <a:cxnSpLocks/>
            <a:endCxn id="74" idx="0"/>
          </p:cNvCxnSpPr>
          <p:nvPr/>
        </p:nvCxnSpPr>
        <p:spPr>
          <a:xfrm>
            <a:off x="4702768" y="958876"/>
            <a:ext cx="290735" cy="1825228"/>
          </a:xfrm>
          <a:prstGeom prst="straightConnector1">
            <a:avLst/>
          </a:prstGeom>
          <a:ln w="41275">
            <a:solidFill>
              <a:srgbClr val="C00000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464FE7E-428D-8AFA-ECE1-448E247E1ABF}"/>
              </a:ext>
            </a:extLst>
          </p:cNvPr>
          <p:cNvSpPr txBox="1"/>
          <p:nvPr/>
        </p:nvSpPr>
        <p:spPr>
          <a:xfrm>
            <a:off x="1884634" y="261804"/>
            <a:ext cx="181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Slow extracted high intensity protons 2 second spill (2001)</a:t>
            </a:r>
          </a:p>
        </p:txBody>
      </p:sp>
    </p:spTree>
    <p:extLst>
      <p:ext uri="{BB962C8B-B14F-4D97-AF65-F5344CB8AC3E}">
        <p14:creationId xmlns:p14="http://schemas.microsoft.com/office/powerpoint/2010/main" val="404817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10809-F2A4-26D6-0540-629291C1B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/>
          <a:lstStyle/>
          <a:p>
            <a:pPr algn="ctr"/>
            <a:r>
              <a:rPr lang="en-US" dirty="0"/>
              <a:t>A little on Fast Extracted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D1A4E-1F30-0FF8-154E-EAF4AA12C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57" y="1054631"/>
            <a:ext cx="4961810" cy="40705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G-2, p=24 GeV/c protons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ran ~6x10</a:t>
            </a:r>
            <a:r>
              <a:rPr lang="en-US" baseline="30000" dirty="0"/>
              <a:t>12</a:t>
            </a:r>
            <a:r>
              <a:rPr lang="en-US" dirty="0"/>
              <a:t> p / bunch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Bunches were about ~80 </a:t>
            </a:r>
            <a:r>
              <a:rPr lang="en-US" dirty="0" err="1"/>
              <a:t>nsec</a:t>
            </a:r>
            <a:r>
              <a:rPr lang="en-US" dirty="0"/>
              <a:t> long (at the baseline)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Single Bunches extracted at 30 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 ions can be extracted in a similar way, but for RHIC they are transferred on demand, cogged for bucket-to-bucket transfer.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91E8D-A5C3-06C2-1D1C-884903E3B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32133-FB52-F570-64F4-4C6182C9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856" y="1025526"/>
            <a:ext cx="6355644" cy="54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81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33E682D-E04B-1D18-4A3B-1D0C937C0A42}"/>
              </a:ext>
            </a:extLst>
          </p:cNvPr>
          <p:cNvGrpSpPr/>
          <p:nvPr/>
        </p:nvGrpSpPr>
        <p:grpSpPr>
          <a:xfrm>
            <a:off x="336709" y="4370562"/>
            <a:ext cx="4071793" cy="2282371"/>
            <a:chOff x="3924300" y="1192213"/>
            <a:chExt cx="6073775" cy="3746500"/>
          </a:xfrm>
        </p:grpSpPr>
        <p:pic>
          <p:nvPicPr>
            <p:cNvPr id="13" name="Picture 16" descr="F10EJECT">
              <a:extLst>
                <a:ext uri="{FF2B5EF4-FFF2-40B4-BE49-F238E27FC236}">
                  <a16:creationId xmlns:a16="http://schemas.microsoft.com/office/drawing/2014/main" id="{2CEF280F-40D5-BAB0-F3D4-2FBD2D6342C4}"/>
                </a:ext>
              </a:extLst>
            </p:cNvPr>
            <p:cNvPicPr>
              <a:picLocks noGrp="1" noChangeAspect="1" noChangeArrowheads="1"/>
            </p:cNvPicPr>
            <p:nvPr>
              <p:ph sz="quarter" idx="4"/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24300" y="1192213"/>
              <a:ext cx="6073775" cy="3746500"/>
            </a:xfr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3A78ED8-A58A-E8DF-32E2-00E0904E5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030538"/>
              <a:ext cx="369888" cy="1635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101882" tIns="50941" rIns="101882" bIns="50941" anchor="ctr"/>
            <a:lstStyle/>
            <a:p>
              <a:pPr algn="ctr" defTabSz="5094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793C97C-D09A-FC77-5611-DF8D774EA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475" y="305361"/>
            <a:ext cx="6649290" cy="607919"/>
          </a:xfrm>
          <a:solidFill>
            <a:srgbClr val="FFFFFF"/>
          </a:solidFill>
        </p:spPr>
        <p:txBody>
          <a:bodyPr vert="horz" lIns="88481" tIns="46010" rIns="88481" bIns="46010" rtlCol="0" anchor="b">
            <a:normAutofit fontScale="90000"/>
          </a:bodyPr>
          <a:lstStyle/>
          <a:p>
            <a:pPr>
              <a:lnSpc>
                <a:spcPct val="94000"/>
              </a:lnSpc>
              <a:tabLst>
                <a:tab pos="0" algn="l"/>
                <a:tab pos="897920" algn="l"/>
                <a:tab pos="1797240" algn="l"/>
                <a:tab pos="2696560" algn="l"/>
                <a:tab pos="3595880" algn="l"/>
                <a:tab pos="4493798" algn="l"/>
                <a:tab pos="5393119" algn="l"/>
                <a:tab pos="6292439" algn="l"/>
                <a:tab pos="7191759" algn="l"/>
                <a:tab pos="8091079" algn="l"/>
                <a:tab pos="8988998" algn="l"/>
                <a:tab pos="9888318" algn="l"/>
              </a:tabLst>
            </a:pPr>
            <a:r>
              <a:rPr lang="en-GB" altLang="en-US" sz="353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Overview of AGS Slow Extraction</a:t>
            </a:r>
          </a:p>
        </p:txBody>
      </p:sp>
      <p:sp>
        <p:nvSpPr>
          <p:cNvPr id="48131" name="AutoShape 3">
            <a:extLst>
              <a:ext uri="{FF2B5EF4-FFF2-40B4-BE49-F238E27FC236}">
                <a16:creationId xmlns:a16="http://schemas.microsoft.com/office/drawing/2014/main" id="{3A3D54BB-C413-C0B1-BB29-29F0CAF69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471" y="1528203"/>
            <a:ext cx="8875059" cy="2801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896" tIns="44948" rIns="89896" bIns="44948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88">
              <a:latin typeface="Calibri" panose="020F0502020204030204" pitchFamily="34" charset="0"/>
            </a:endParaRPr>
          </a:p>
        </p:txBody>
      </p:sp>
      <p:sp>
        <p:nvSpPr>
          <p:cNvPr id="48132" name="AutoShape 4">
            <a:extLst>
              <a:ext uri="{FF2B5EF4-FFF2-40B4-BE49-F238E27FC236}">
                <a16:creationId xmlns:a16="http://schemas.microsoft.com/office/drawing/2014/main" id="{B52FF741-8D86-2949-D5D1-FFFA08AC3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471" y="1885390"/>
            <a:ext cx="8875059" cy="2801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896" tIns="44948" rIns="89896" bIns="44948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88">
              <a:latin typeface="Calibri" panose="020F0502020204030204" pitchFamily="34" charset="0"/>
            </a:endParaRPr>
          </a:p>
        </p:txBody>
      </p:sp>
      <p:sp>
        <p:nvSpPr>
          <p:cNvPr id="48133" name="AutoShape 5">
            <a:extLst>
              <a:ext uri="{FF2B5EF4-FFF2-40B4-BE49-F238E27FC236}">
                <a16:creationId xmlns:a16="http://schemas.microsoft.com/office/drawing/2014/main" id="{F5CCED1A-C91B-AC6E-52CD-20FEFC3F9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471" y="1700493"/>
            <a:ext cx="8875059" cy="1401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896" tIns="44948" rIns="89896" bIns="44948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88">
              <a:latin typeface="Calibri" panose="020F0502020204030204" pitchFamily="34" charset="0"/>
            </a:endParaRPr>
          </a:p>
        </p:txBody>
      </p:sp>
      <p:pic>
        <p:nvPicPr>
          <p:cNvPr id="48134" name="Picture 8" descr="BrownRemote4">
            <a:extLst>
              <a:ext uri="{FF2B5EF4-FFF2-40B4-BE49-F238E27FC236}">
                <a16:creationId xmlns:a16="http://schemas.microsoft.com/office/drawing/2014/main" id="{E4154984-6CD5-2277-009E-B10C95B36E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845" y="906275"/>
            <a:ext cx="6356537" cy="5045449"/>
          </a:xfrm>
        </p:spPr>
      </p:pic>
      <p:sp>
        <p:nvSpPr>
          <p:cNvPr id="48135" name="Date Placeholder 6">
            <a:extLst>
              <a:ext uri="{FF2B5EF4-FFF2-40B4-BE49-F238E27FC236}">
                <a16:creationId xmlns:a16="http://schemas.microsoft.com/office/drawing/2014/main" id="{0A04AD8D-314F-D747-0EC5-E9F313B144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7208838" y="7221538"/>
            <a:ext cx="2346325" cy="4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/>
              <a:t>6/2/10</a:t>
            </a:r>
            <a:endParaRPr lang="en-US" altLang="en-US" sz="1412">
              <a:solidFill>
                <a:srgbClr val="000000"/>
              </a:solidFill>
            </a:endParaRPr>
          </a:p>
        </p:txBody>
      </p:sp>
      <p:sp>
        <p:nvSpPr>
          <p:cNvPr id="48136" name="Slide Number Placeholder 7">
            <a:extLst>
              <a:ext uri="{FF2B5EF4-FFF2-40B4-BE49-F238E27FC236}">
                <a16:creationId xmlns:a16="http://schemas.microsoft.com/office/drawing/2014/main" id="{11E9D50D-D3A5-1C17-4A6D-81C0CD96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668838" y="7204075"/>
            <a:ext cx="1216025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fld id="{C185B6E7-C548-3B44-9532-05E020B57FA2}" type="slidenum">
              <a:rPr lang="en-US" altLang="en-US" smtClean="0"/>
              <a:pPr eaLnBrk="1" hangingPunct="1"/>
              <a:t>15</a:t>
            </a:fld>
            <a:endParaRPr lang="en-US" altLang="en-US" sz="1412">
              <a:solidFill>
                <a:srgbClr val="0000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E78C94-4378-1EEF-EDC1-DFBEE516181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662080" y="1214414"/>
            <a:ext cx="5022012" cy="928542"/>
          </a:xfrm>
          <a:prstGeom prst="straightConnector1">
            <a:avLst/>
          </a:prstGeom>
          <a:ln w="317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7766009-32EB-713F-C969-FCB11126C043}"/>
              </a:ext>
            </a:extLst>
          </p:cNvPr>
          <p:cNvSpPr txBox="1"/>
          <p:nvPr/>
        </p:nvSpPr>
        <p:spPr>
          <a:xfrm>
            <a:off x="771819" y="891248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 Septum</a:t>
            </a:r>
          </a:p>
          <a:p>
            <a:r>
              <a:rPr lang="en-US" dirty="0"/>
              <a:t>0.76 mm, 1.5 </a:t>
            </a:r>
            <a:r>
              <a:rPr lang="en-US" dirty="0" err="1"/>
              <a:t>kG</a:t>
            </a:r>
            <a:endParaRPr lang="en-US" dirty="0"/>
          </a:p>
        </p:txBody>
      </p:sp>
      <p:pic>
        <p:nvPicPr>
          <p:cNvPr id="5" name="Picture 6" descr="THIN_000">
            <a:extLst>
              <a:ext uri="{FF2B5EF4-FFF2-40B4-BE49-F238E27FC236}">
                <a16:creationId xmlns:a16="http://schemas.microsoft.com/office/drawing/2014/main" id="{F75C6CFD-4729-2A0D-CB8E-1425D206D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6" y="1571675"/>
            <a:ext cx="3483194" cy="24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39AC99-6B79-39E9-F16E-4404F081307F}"/>
              </a:ext>
            </a:extLst>
          </p:cNvPr>
          <p:cNvSpPr txBox="1"/>
          <p:nvPr/>
        </p:nvSpPr>
        <p:spPr>
          <a:xfrm>
            <a:off x="1718956" y="4109896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Thick Septum</a:t>
            </a:r>
          </a:p>
          <a:p>
            <a:r>
              <a:rPr lang="en-US" dirty="0"/>
              <a:t>13.5 mm, 9.5 </a:t>
            </a:r>
            <a:r>
              <a:rPr lang="en-US" dirty="0" err="1"/>
              <a:t>kG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F345C9-D401-125D-CA71-820F42874617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609217" y="2245452"/>
            <a:ext cx="4510896" cy="2187610"/>
          </a:xfrm>
          <a:prstGeom prst="straightConnector1">
            <a:avLst/>
          </a:prstGeom>
          <a:ln w="317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6882DFE-67DA-887E-95AD-BD99737735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105352"/>
            <a:ext cx="11049000" cy="1325563"/>
          </a:xfrm>
        </p:spPr>
        <p:txBody>
          <a:bodyPr/>
          <a:lstStyle/>
          <a:p>
            <a:pPr eaLnBrk="1" hangingPunct="1"/>
            <a:r>
              <a:rPr lang="en-US" altLang="en-US" sz="353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AGS Performance History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205AA2B8-AA4F-55C8-7F14-6E49A4ADE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54" y="1070597"/>
            <a:ext cx="10054763" cy="559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 eaLnBrk="0" hangingPunct="0"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82763" algn="l"/>
                <a:tab pos="2800350" algn="l"/>
                <a:tab pos="3819525" algn="l"/>
                <a:tab pos="4838700" algn="l"/>
                <a:tab pos="5857875" algn="l"/>
                <a:tab pos="6877050" algn="l"/>
                <a:tab pos="7894638" algn="l"/>
                <a:tab pos="8913813" algn="l"/>
                <a:tab pos="101869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srgbClr val="0000FF"/>
                </a:solidFill>
                <a:latin typeface="Times" charset="0"/>
              </a:rPr>
              <a:t>PROTON BEAM	</a:t>
            </a:r>
            <a:r>
              <a:rPr lang="en-US" altLang="en-US" sz="1050" b="1" dirty="0">
                <a:latin typeface="Times" charset="0"/>
              </a:rPr>
              <a:t>FY94	FY95	FY96 	            FY97	                                        FY98/99		FY2000 </a:t>
            </a:r>
          </a:p>
          <a:p>
            <a:pPr eaLnBrk="1" hangingPunct="1"/>
            <a:r>
              <a:rPr lang="en-US" altLang="en-US" sz="1050" b="1" dirty="0">
                <a:latin typeface="Times" charset="0"/>
              </a:rPr>
              <a:t>				SEB	FEB (g-2)	SEB	FEB (g-2)	FEB (g-2)</a:t>
            </a:r>
          </a:p>
          <a:p>
            <a:pPr eaLnBrk="1" hangingPunct="1"/>
            <a:endParaRPr lang="en-US" altLang="en-US" sz="1050" b="1" dirty="0"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Beam Energy	24 GeV	24 GeV	24 GeV	24 GeV	24 GeV	24 GeV	24 GeV	24 GeV 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Peak Beam Intensity	40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63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62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62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46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72 x 10</a:t>
            </a:r>
            <a:r>
              <a:rPr lang="en-US" altLang="en-US" sz="1200" baseline="30000" dirty="0">
                <a:solidFill>
                  <a:srgbClr val="FF0000"/>
                </a:solidFill>
                <a:latin typeface="Times" charset="0"/>
              </a:rPr>
              <a:t>12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altLang="en-US" sz="1200" dirty="0" err="1">
                <a:solidFill>
                  <a:srgbClr val="FF0000"/>
                </a:solidFill>
                <a:latin typeface="Times" charset="0"/>
              </a:rPr>
              <a:t>ppp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	</a:t>
            </a:r>
            <a:r>
              <a:rPr lang="en-US" altLang="en-US" sz="1200" dirty="0">
                <a:latin typeface="Times" charset="0"/>
              </a:rPr>
              <a:t>58 x 10</a:t>
            </a:r>
            <a:r>
              <a:rPr lang="en-US" altLang="en-US" sz="1200" baseline="30000" dirty="0">
                <a:latin typeface="Times" charset="0"/>
              </a:rPr>
              <a:t>12</a:t>
            </a:r>
            <a:r>
              <a:rPr lang="en-US" altLang="en-US" sz="1200" dirty="0">
                <a:latin typeface="Times" charset="0"/>
              </a:rPr>
              <a:t> </a:t>
            </a:r>
            <a:r>
              <a:rPr lang="en-US" altLang="en-US" sz="1200" dirty="0" err="1">
                <a:latin typeface="Times" charset="0"/>
              </a:rPr>
              <a:t>ppp</a:t>
            </a:r>
            <a:r>
              <a:rPr lang="en-US" altLang="en-US" sz="1200" dirty="0">
                <a:latin typeface="Times" charset="0"/>
              </a:rPr>
              <a:t>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61 x 10</a:t>
            </a:r>
            <a:r>
              <a:rPr lang="en-US" altLang="en-US" sz="1200" baseline="30000" dirty="0">
                <a:solidFill>
                  <a:srgbClr val="FF0000"/>
                </a:solidFill>
                <a:latin typeface="Times" charset="0"/>
              </a:rPr>
              <a:t>12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altLang="en-US" sz="1200" dirty="0" err="1">
                <a:solidFill>
                  <a:srgbClr val="FF0000"/>
                </a:solidFill>
                <a:latin typeface="Times" charset="0"/>
              </a:rPr>
              <a:t>ppp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Total protons accelerated	0.3 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 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1.1 x 10</a:t>
            </a:r>
            <a:r>
              <a:rPr lang="en-US" altLang="en-US" sz="1200" baseline="30000" dirty="0">
                <a:solidFill>
                  <a:srgbClr val="FF0000"/>
                </a:solidFill>
                <a:latin typeface="Times" charset="0"/>
              </a:rPr>
              <a:t>20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	</a:t>
            </a:r>
            <a:r>
              <a:rPr lang="en-US" altLang="en-US" sz="1200" dirty="0">
                <a:latin typeface="Times" charset="0"/>
              </a:rPr>
              <a:t>0.9 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 	0.4 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 	0.1 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	0.9 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	0.4x 10</a:t>
            </a:r>
            <a:r>
              <a:rPr lang="en-US" altLang="en-US" sz="1200" baseline="30000" dirty="0">
                <a:latin typeface="Times" charset="0"/>
              </a:rPr>
              <a:t>20</a:t>
            </a:r>
            <a:r>
              <a:rPr lang="en-US" altLang="en-US" sz="1200" dirty="0">
                <a:latin typeface="Times" charset="0"/>
              </a:rPr>
              <a:t>	0.5x 10</a:t>
            </a:r>
            <a:r>
              <a:rPr lang="en-US" altLang="en-US" sz="1200" baseline="30000" dirty="0">
                <a:latin typeface="Times" charset="0"/>
              </a:rPr>
              <a:t>20</a:t>
            </a:r>
          </a:p>
          <a:p>
            <a:pPr eaLnBrk="1" hangingPunct="1"/>
            <a:endParaRPr lang="en-US" altLang="en-US" sz="1200" baseline="30000" dirty="0"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Spill Length/Cycle Time	1.0 sec/3.8 sec	1.6 sec/3.6 sec	1.6 sec/3.6 sec	1.6 sec/3.6 sec		2.8 sec/5.1 sec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     -&gt;  Duty Cycle	26%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44%	</a:t>
            </a:r>
            <a:r>
              <a:rPr lang="en-US" altLang="en-US" sz="1200" dirty="0">
                <a:latin typeface="Times" charset="0"/>
              </a:rPr>
              <a:t>44%	44%	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55%</a:t>
            </a:r>
          </a:p>
          <a:p>
            <a:pPr eaLnBrk="1" hangingPunct="1"/>
            <a:endParaRPr lang="en-US" altLang="en-US" sz="1200" dirty="0">
              <a:solidFill>
                <a:srgbClr val="FF0000"/>
              </a:solidFill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Spill Structure Modulation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(peak-average) /average	50%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20%	</a:t>
            </a:r>
            <a:r>
              <a:rPr lang="en-US" altLang="en-US" sz="1200" dirty="0">
                <a:latin typeface="Times" charset="0"/>
              </a:rPr>
              <a:t>20%	20%		20%</a:t>
            </a:r>
          </a:p>
          <a:p>
            <a:pPr eaLnBrk="1" hangingPunct="1"/>
            <a:endParaRPr lang="en-US" altLang="en-US" sz="1200" dirty="0"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Average Availability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/Best Week	~83%	82%/ 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93%	</a:t>
            </a:r>
            <a:r>
              <a:rPr lang="en-US" altLang="en-US" sz="1200" dirty="0">
                <a:latin typeface="Times" charset="0"/>
              </a:rPr>
              <a:t>76% / 92%	71% / 79%	58 % / 67 %	71% / 88%	55 % / 83 %	74 % / 87 %</a:t>
            </a:r>
          </a:p>
          <a:p>
            <a:pPr eaLnBrk="1" hangingPunct="1"/>
            <a:endParaRPr lang="en-US" altLang="en-US" sz="1200" dirty="0">
              <a:latin typeface="Times" charset="0"/>
            </a:endParaRPr>
          </a:p>
          <a:p>
            <a:pPr eaLnBrk="1" hangingPunct="1"/>
            <a:r>
              <a:rPr lang="en-US" altLang="en-US" sz="1200" b="1" dirty="0">
                <a:solidFill>
                  <a:srgbClr val="FF00FF"/>
                </a:solidFill>
                <a:latin typeface="Times" charset="0"/>
              </a:rPr>
              <a:t>HEAVY ION  BEAM	Au	Au	Au	Au	Fe (NASA)	Au	Fe (NASA)</a:t>
            </a:r>
          </a:p>
          <a:p>
            <a:pPr eaLnBrk="1" hangingPunct="1"/>
            <a:endParaRPr lang="en-US" altLang="en-US" sz="1200" b="1" dirty="0">
              <a:solidFill>
                <a:srgbClr val="FF00FF"/>
              </a:solidFill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Beam Energy /nucleon	11 GeV	11 GeV	11 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/ 4 / 2</a:t>
            </a:r>
            <a:r>
              <a:rPr lang="en-US" altLang="en-US" sz="1200" dirty="0">
                <a:latin typeface="Times" charset="0"/>
              </a:rPr>
              <a:t> GeV	11 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/ 8 / 6</a:t>
            </a:r>
            <a:r>
              <a:rPr lang="en-US" altLang="en-US" sz="1200" dirty="0">
                <a:latin typeface="Times" charset="0"/>
              </a:rPr>
              <a:t> GeV	1.0 / 0.6 GeV	11 GeV	1.0 / 0.6 GeV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Peak Beam Intensity	2 x 10</a:t>
            </a:r>
            <a:r>
              <a:rPr lang="en-US" altLang="en-US" sz="1200" baseline="30000" dirty="0">
                <a:latin typeface="Times" charset="0"/>
              </a:rPr>
              <a:t>8</a:t>
            </a:r>
            <a:r>
              <a:rPr lang="en-US" altLang="en-US" sz="1200" dirty="0">
                <a:latin typeface="Times" charset="0"/>
              </a:rPr>
              <a:t> Au/p 	2 x 10</a:t>
            </a:r>
            <a:r>
              <a:rPr lang="en-US" altLang="en-US" sz="1200" baseline="30000" dirty="0">
                <a:latin typeface="Times" charset="0"/>
              </a:rPr>
              <a:t>8</a:t>
            </a:r>
            <a:r>
              <a:rPr lang="en-US" altLang="en-US" sz="1200" dirty="0">
                <a:latin typeface="Times" charset="0"/>
              </a:rPr>
              <a:t> Au/p 	4 x 10</a:t>
            </a:r>
            <a:r>
              <a:rPr lang="en-US" altLang="en-US" sz="1200" baseline="30000" dirty="0">
                <a:latin typeface="Times" charset="0"/>
              </a:rPr>
              <a:t>8</a:t>
            </a:r>
            <a:r>
              <a:rPr lang="en-US" altLang="en-US" sz="1200" dirty="0">
                <a:latin typeface="Times" charset="0"/>
              </a:rPr>
              <a:t> Au/p 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17 x 10</a:t>
            </a:r>
            <a:r>
              <a:rPr lang="en-US" altLang="en-US" sz="1200" baseline="30000" dirty="0">
                <a:solidFill>
                  <a:srgbClr val="FF0000"/>
                </a:solidFill>
                <a:latin typeface="Times" charset="0"/>
              </a:rPr>
              <a:t>8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Au/p 	</a:t>
            </a:r>
            <a:r>
              <a:rPr lang="en-US" altLang="en-US" sz="1200" dirty="0">
                <a:latin typeface="Times" charset="0"/>
              </a:rPr>
              <a:t>20 x 10</a:t>
            </a:r>
            <a:r>
              <a:rPr lang="en-US" altLang="en-US" sz="1200" baseline="30000" dirty="0">
                <a:latin typeface="Times" charset="0"/>
              </a:rPr>
              <a:t>8</a:t>
            </a:r>
            <a:r>
              <a:rPr lang="en-US" altLang="en-US" sz="1200" dirty="0">
                <a:latin typeface="Times" charset="0"/>
              </a:rPr>
              <a:t> Fe/p 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9 x 10</a:t>
            </a:r>
            <a:r>
              <a:rPr lang="en-US" altLang="en-US" sz="1200" baseline="30000" dirty="0">
                <a:solidFill>
                  <a:srgbClr val="FF0000"/>
                </a:solidFill>
                <a:latin typeface="Times" charset="0"/>
              </a:rPr>
              <a:t>8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 Au/bunch	</a:t>
            </a:r>
            <a:r>
              <a:rPr lang="en-US" altLang="en-US" sz="1200" dirty="0">
                <a:latin typeface="Times" charset="0"/>
              </a:rPr>
              <a:t>36 x 10</a:t>
            </a:r>
            <a:r>
              <a:rPr lang="en-US" altLang="en-US" sz="1200" baseline="30000" dirty="0">
                <a:latin typeface="Times" charset="0"/>
              </a:rPr>
              <a:t>8</a:t>
            </a:r>
            <a:r>
              <a:rPr lang="en-US" altLang="en-US" sz="1200" dirty="0">
                <a:latin typeface="Times" charset="0"/>
              </a:rPr>
              <a:t> Fe/p</a:t>
            </a:r>
          </a:p>
          <a:p>
            <a:pPr eaLnBrk="1" hangingPunct="1"/>
            <a:endParaRPr lang="en-US" altLang="en-US" sz="1200" dirty="0"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Spill Length/Cycle Time	1.0 sec/3.8 sec	1.0 sec/3.8 sec	1.4 sec/3.6 sec	1.5 sec/4.0 sec		1.2 sec/3.0 sec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     -&gt;  Duty Cycle	26%	26%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39%	</a:t>
            </a:r>
            <a:r>
              <a:rPr lang="en-US" altLang="en-US" sz="1200" dirty="0">
                <a:latin typeface="Times" charset="0"/>
              </a:rPr>
              <a:t>38%		</a:t>
            </a:r>
            <a:r>
              <a:rPr lang="en-US" altLang="en-US" sz="1200" dirty="0">
                <a:solidFill>
                  <a:srgbClr val="FF0000"/>
                </a:solidFill>
                <a:latin typeface="Times" charset="0"/>
              </a:rPr>
              <a:t>40 %</a:t>
            </a:r>
          </a:p>
          <a:p>
            <a:pPr eaLnBrk="1" hangingPunct="1"/>
            <a:endParaRPr lang="en-US" altLang="en-US" sz="1200" dirty="0">
              <a:solidFill>
                <a:srgbClr val="FF0000"/>
              </a:solidFill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Spill Structure Modulation</a:t>
            </a:r>
          </a:p>
          <a:p>
            <a:pPr eaLnBrk="1" hangingPunct="1"/>
            <a:r>
              <a:rPr lang="en-US" altLang="en-US" sz="1200" dirty="0">
                <a:latin typeface="Times" charset="0"/>
              </a:rPr>
              <a:t>(peak-average) /average	50%	20%	&lt;20%	&lt;20%		&lt;20%</a:t>
            </a:r>
          </a:p>
          <a:p>
            <a:pPr eaLnBrk="1" hangingPunct="1"/>
            <a:endParaRPr lang="en-US" altLang="en-US" sz="1200" dirty="0">
              <a:latin typeface="Times" charset="0"/>
            </a:endParaRPr>
          </a:p>
          <a:p>
            <a:pPr eaLnBrk="1" hangingPunct="1"/>
            <a:r>
              <a:rPr lang="en-US" altLang="en-US" sz="1200" dirty="0">
                <a:latin typeface="Times" charset="0"/>
              </a:rPr>
              <a:t>Average Availability	~85%	90%	80%	82 %	96 %	81 %	90 %</a:t>
            </a:r>
          </a:p>
          <a:p>
            <a:pPr eaLnBrk="1" hangingPunct="1"/>
            <a:endParaRPr lang="en-US" altLang="en-US" sz="1050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1050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1050" dirty="0">
              <a:latin typeface="Calibri" panose="020F0502020204030204" pitchFamily="34" charset="0"/>
            </a:endParaRPr>
          </a:p>
        </p:txBody>
      </p:sp>
      <p:sp>
        <p:nvSpPr>
          <p:cNvPr id="30724" name="Date Placeholder 3">
            <a:extLst>
              <a:ext uri="{FF2B5EF4-FFF2-40B4-BE49-F238E27FC236}">
                <a16:creationId xmlns:a16="http://schemas.microsoft.com/office/drawing/2014/main" id="{8A98CA18-D199-6DC8-D571-DB85908ED6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7208838" y="7221538"/>
            <a:ext cx="2346325" cy="4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/>
              <a:t>6/2/10</a:t>
            </a:r>
            <a:endParaRPr lang="en-US" altLang="en-US" sz="1412">
              <a:solidFill>
                <a:srgbClr val="000000"/>
              </a:solidFill>
            </a:endParaRPr>
          </a:p>
        </p:txBody>
      </p:sp>
      <p:sp>
        <p:nvSpPr>
          <p:cNvPr id="30725" name="Slide Number Placeholder 4">
            <a:extLst>
              <a:ext uri="{FF2B5EF4-FFF2-40B4-BE49-F238E27FC236}">
                <a16:creationId xmlns:a16="http://schemas.microsoft.com/office/drawing/2014/main" id="{B1D46702-E570-A34A-D72A-1622B6CD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668838" y="7204075"/>
            <a:ext cx="1216025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508000" indent="-50800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017588" indent="-103188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527175" indent="-155575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36763" indent="-207963" algn="l" defTabSz="5080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fld id="{E20B179C-A12A-4040-83D3-D7949251C620}" type="slidenum">
              <a:rPr lang="en-US" altLang="en-US" smtClean="0"/>
              <a:pPr eaLnBrk="1" hangingPunct="1"/>
              <a:t>16</a:t>
            </a:fld>
            <a:endParaRPr lang="en-US" altLang="en-US" sz="1412">
              <a:solidFill>
                <a:srgbClr val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D21C8B-CF5C-CD32-1545-2786C9F2CFA7}"/>
              </a:ext>
            </a:extLst>
          </p:cNvPr>
          <p:cNvSpPr/>
          <p:nvPr/>
        </p:nvSpPr>
        <p:spPr>
          <a:xfrm>
            <a:off x="654756" y="3838222"/>
            <a:ext cx="10735733" cy="2664178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8C4FA-E83A-CFB1-E6A0-A1DF72078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AC3E2-8BD8-C6E6-D5D1-5AB1BA36B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6B323-ED1A-4F1F-65B8-0C054D7D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-23649"/>
            <a:ext cx="11049000" cy="833377"/>
          </a:xfrm>
        </p:spPr>
        <p:txBody>
          <a:bodyPr/>
          <a:lstStyle/>
          <a:p>
            <a:r>
              <a:rPr lang="en-US" dirty="0"/>
              <a:t>Intensity range of AGS (today)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1CA516-E835-8B4E-1078-C0E4C4DC3FA0}"/>
              </a:ext>
            </a:extLst>
          </p:cNvPr>
          <p:cNvGraphicFramePr>
            <a:graphicFrameLocks noGrp="1"/>
          </p:cNvGraphicFramePr>
          <p:nvPr/>
        </p:nvGraphicFramePr>
        <p:xfrm>
          <a:off x="6528816" y="1305560"/>
          <a:ext cx="540335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752">
                  <a:extLst>
                    <a:ext uri="{9D8B030D-6E8A-4147-A177-3AD203B41FA5}">
                      <a16:colId xmlns:a16="http://schemas.microsoft.com/office/drawing/2014/main" val="2975833221"/>
                    </a:ext>
                  </a:extLst>
                </a:gridCol>
                <a:gridCol w="2240280">
                  <a:extLst>
                    <a:ext uri="{9D8B030D-6E8A-4147-A177-3AD203B41FA5}">
                      <a16:colId xmlns:a16="http://schemas.microsoft.com/office/drawing/2014/main" val="2758481883"/>
                    </a:ext>
                  </a:extLst>
                </a:gridCol>
                <a:gridCol w="1718323">
                  <a:extLst>
                    <a:ext uri="{9D8B030D-6E8A-4147-A177-3AD203B41FA5}">
                      <a16:colId xmlns:a16="http://schemas.microsoft.com/office/drawing/2014/main" val="1057313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“Routine” highest intensity/bunch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Bunches/AGS cycle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391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Pol.Protons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3x10</a:t>
                      </a:r>
                      <a:r>
                        <a:rPr lang="en-US" baseline="30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143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3x10</a:t>
                      </a:r>
                      <a:r>
                        <a:rPr lang="en-US" baseline="30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900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4x10</a:t>
                      </a:r>
                      <a:r>
                        <a:rPr lang="en-US" baseline="30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2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1x10</a:t>
                      </a:r>
                      <a:r>
                        <a:rPr lang="en-US" baseline="30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7514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295F140-6470-2258-90D1-79DAF688BC2B}"/>
              </a:ext>
            </a:extLst>
          </p:cNvPr>
          <p:cNvSpPr txBox="1"/>
          <p:nvPr/>
        </p:nvSpPr>
        <p:spPr>
          <a:xfrm>
            <a:off x="7622628" y="3594538"/>
            <a:ext cx="436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 bunch intensities achievable with ‘normal’ efforts (i.e. for a RHIC run)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DDE9F-F9D4-4492-2B89-E0F375439D17}"/>
              </a:ext>
            </a:extLst>
          </p:cNvPr>
          <p:cNvSpPr txBox="1"/>
          <p:nvPr/>
        </p:nvSpPr>
        <p:spPr>
          <a:xfrm>
            <a:off x="539496" y="1160792"/>
            <a:ext cx="55565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AGS intensity in recent years driven entirely by RHIC needs; higher per bunch intensity, polarization,  not a lot of concern for high bunch number per cycle</a:t>
            </a:r>
          </a:p>
          <a:p>
            <a:endParaRPr lang="en-US" dirty="0"/>
          </a:p>
          <a:p>
            <a:r>
              <a:rPr lang="en-US" dirty="0"/>
              <a:t>(unpolarized) Proton intensity and number of bunches per cycle not pushed since g-2 (~2002)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 bunches/cycle, 6x10</a:t>
            </a:r>
            <a:r>
              <a:rPr lang="en-US" baseline="30000" dirty="0"/>
              <a:t>12</a:t>
            </a:r>
            <a:r>
              <a:rPr lang="en-US" dirty="0"/>
              <a:t>/bunch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would require (re)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Intensity of new species in AGS generally needs to be studied: main limitations are initial source production intensity and stripping foil efficiency</a:t>
            </a:r>
          </a:p>
          <a:p>
            <a:r>
              <a:rPr lang="en-US" dirty="0"/>
              <a:t>(many of the species on the NSRL Booster list have not been stripped/injected into AGS)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91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6E5E4-62B1-A9BC-55E0-B04C9B9E6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D62E1-C2FE-E559-CE6D-65241A463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9CFF6-06AC-4840-032E-4EF9DA3AE5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4400" dirty="0"/>
              <a:t>Beam transport options</a:t>
            </a:r>
          </a:p>
        </p:txBody>
      </p:sp>
    </p:spTree>
    <p:extLst>
      <p:ext uri="{BB962C8B-B14F-4D97-AF65-F5344CB8AC3E}">
        <p14:creationId xmlns:p14="http://schemas.microsoft.com/office/powerpoint/2010/main" val="3771373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9445-7DAC-42AD-7115-4E095241E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BCD36-BCB4-C289-EC66-849F526F3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25407"/>
            <a:ext cx="11338278" cy="458997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Slow extraction from AGS has been disabled, to re-enable we need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thin and thick septa (have one still) magnets and power supplies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F7 bump reinstalled with new cables and new 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4 </a:t>
            </a:r>
            <a:r>
              <a:rPr lang="en-US" dirty="0" err="1"/>
              <a:t>sextupole</a:t>
            </a:r>
            <a:r>
              <a:rPr lang="en-US" dirty="0"/>
              <a:t> magnets powered with new 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active filter (to reduce spill ripple)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vacuum pipe from F10 to F12, for extraction channel (have old one)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Refurbished magnets in 912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Refurbished and some new PSs for magnets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vacuum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instrumentation</a:t>
            </a:r>
          </a:p>
          <a:p>
            <a:pPr marL="0" indent="0"/>
            <a:r>
              <a:rPr lang="en-US" dirty="0"/>
              <a:t>Getting all this back in place and operating will take ~3 years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9030D-F328-4893-737D-12462CDDA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397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99598"/>
            <a:ext cx="11049000" cy="4207185"/>
          </a:xfrm>
        </p:spPr>
        <p:txBody>
          <a:bodyPr>
            <a:normAutofit/>
          </a:bodyPr>
          <a:lstStyle/>
          <a:p>
            <a:r>
              <a:rPr lang="en-US" dirty="0"/>
              <a:t>Overview of AGS Extraction systems</a:t>
            </a:r>
          </a:p>
          <a:p>
            <a:r>
              <a:rPr lang="en-US" dirty="0"/>
              <a:t>Replicating the Space Environment in the lab</a:t>
            </a:r>
          </a:p>
          <a:p>
            <a:pPr marL="0" indent="0"/>
            <a:r>
              <a:rPr lang="en-US" dirty="0"/>
              <a:t>Beam Transport Options</a:t>
            </a:r>
          </a:p>
          <a:p>
            <a:pPr marL="0" indent="0"/>
            <a:r>
              <a:rPr lang="en-US" dirty="0"/>
              <a:t>Beam Quality and methods to improve duty factor</a:t>
            </a:r>
          </a:p>
          <a:p>
            <a:pPr marL="0" indent="0"/>
            <a:r>
              <a:rPr lang="en-US" dirty="0"/>
              <a:t>Options for NP fixed target experiments</a:t>
            </a:r>
          </a:p>
          <a:p>
            <a:pPr marL="0" indent="0"/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32F2C-50C4-D118-F481-1714268A9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86248" y="-1004998"/>
            <a:ext cx="6730766" cy="87104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267BCB-31EB-F4F3-0868-6291B1EF8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D2902-F0C6-27BA-80A6-45AACB8A2EEF}"/>
              </a:ext>
            </a:extLst>
          </p:cNvPr>
          <p:cNvSpPr txBox="1"/>
          <p:nvPr/>
        </p:nvSpPr>
        <p:spPr>
          <a:xfrm>
            <a:off x="1776846" y="405245"/>
            <a:ext cx="3145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Building 912 today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00232-7048-3B8E-A0E2-F64A34C04315}"/>
              </a:ext>
            </a:extLst>
          </p:cNvPr>
          <p:cNvSpPr txBox="1"/>
          <p:nvPr/>
        </p:nvSpPr>
        <p:spPr>
          <a:xfrm>
            <a:off x="8856089" y="852055"/>
            <a:ext cx="31454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of the old switchyard is still in place.</a:t>
            </a:r>
          </a:p>
          <a:p>
            <a:r>
              <a:rPr lang="en-US" dirty="0"/>
              <a:t>But,</a:t>
            </a:r>
          </a:p>
          <a:p>
            <a:r>
              <a:rPr lang="en-US" dirty="0"/>
              <a:t>Not operated in 25 years.</a:t>
            </a:r>
          </a:p>
          <a:p>
            <a:endParaRPr lang="en-US" dirty="0"/>
          </a:p>
          <a:p>
            <a:r>
              <a:rPr lang="en-US" dirty="0"/>
              <a:t>All formed experiments and detectors have been removed.</a:t>
            </a:r>
          </a:p>
          <a:p>
            <a:endParaRPr lang="en-US" dirty="0"/>
          </a:p>
          <a:p>
            <a:r>
              <a:rPr lang="en-US" dirty="0"/>
              <a:t>Some magnets have been removed, to repurpose and use for other applications.</a:t>
            </a:r>
          </a:p>
          <a:p>
            <a:endParaRPr lang="en-US" dirty="0"/>
          </a:p>
          <a:p>
            <a:r>
              <a:rPr lang="en-US" dirty="0"/>
              <a:t>Electrical infrastructure does not meet code – needs upgrading before running.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E1045-E584-AB8C-FEC2-61F62B775535}"/>
              </a:ext>
            </a:extLst>
          </p:cNvPr>
          <p:cNvSpPr txBox="1"/>
          <p:nvPr/>
        </p:nvSpPr>
        <p:spPr>
          <a:xfrm>
            <a:off x="9002731" y="5468703"/>
            <a:ext cx="285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EEBA no longer available!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82CBB2-A844-873A-DB2D-8863AD6709BF}"/>
              </a:ext>
            </a:extLst>
          </p:cNvPr>
          <p:cNvCxnSpPr>
            <a:cxnSpLocks/>
          </p:cNvCxnSpPr>
          <p:nvPr/>
        </p:nvCxnSpPr>
        <p:spPr>
          <a:xfrm flipH="1" flipV="1">
            <a:off x="7718961" y="4990143"/>
            <a:ext cx="1279566" cy="663226"/>
          </a:xfrm>
          <a:prstGeom prst="straightConnector1">
            <a:avLst/>
          </a:prstGeom>
          <a:ln w="381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F03D32-2240-B934-7F09-F876836E4F39}"/>
              </a:ext>
            </a:extLst>
          </p:cNvPr>
          <p:cNvSpPr txBox="1"/>
          <p:nvPr/>
        </p:nvSpPr>
        <p:spPr>
          <a:xfrm>
            <a:off x="1686360" y="3621281"/>
            <a:ext cx="1249060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53835"/>
            </a:schemeClr>
          </a:solidFill>
          <a:ln w="317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70,000 ft</a:t>
            </a:r>
            <a:r>
              <a:rPr lang="en-US" baseline="30000" dirty="0"/>
              <a:t>2 </a:t>
            </a:r>
          </a:p>
          <a:p>
            <a:r>
              <a:rPr lang="en-US" dirty="0"/>
              <a:t>floorspace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611370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3E547-A8F6-0C2D-E2F1-9F7FC2FB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836"/>
            <a:ext cx="11049000" cy="1079042"/>
          </a:xfrm>
        </p:spPr>
        <p:txBody>
          <a:bodyPr/>
          <a:lstStyle/>
          <a:p>
            <a:r>
              <a:rPr lang="en-US" dirty="0"/>
              <a:t>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AED4-86DC-248E-2A47-2D37A2CE2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49482"/>
            <a:ext cx="11049000" cy="294062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could do split beams again, but we could simplify the design.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many beamlines are needed?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could look into horizontally splitting, rather than vertical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Handling momentum dispersion will be an issue. Would want to design achromatic tune and split where D=D’=0 (oddly enough, this is simpler).</a:t>
            </a:r>
          </a:p>
          <a:p>
            <a:pPr marL="0" indent="0"/>
            <a:r>
              <a:rPr lang="en-US" dirty="0"/>
              <a:t>We could eliminate splitters and use a switching magnet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each beamline has a different purpose this is the best option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NP experiments share a single target?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7086E-FED0-001F-4298-FEE4E5106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CBE13-6172-98D7-576E-C3F5D0733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84013" y="3311952"/>
            <a:ext cx="1778938" cy="3837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E44AE9-37E8-A285-9054-C655503831E2}"/>
              </a:ext>
            </a:extLst>
          </p:cNvPr>
          <p:cNvSpPr txBox="1"/>
          <p:nvPr/>
        </p:nvSpPr>
        <p:spPr>
          <a:xfrm>
            <a:off x="1392382" y="3990109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Electrostatic splitter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BC6FC-F5D5-B534-136D-4549E14E3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334" y="4273089"/>
            <a:ext cx="2643332" cy="2556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366484-39E5-7C29-E926-0D78C94788D1}"/>
              </a:ext>
            </a:extLst>
          </p:cNvPr>
          <p:cNvSpPr txBox="1"/>
          <p:nvPr/>
        </p:nvSpPr>
        <p:spPr>
          <a:xfrm>
            <a:off x="4693227" y="3946933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Thin Lambertson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86FF6B-A2DF-F35F-EEB0-038580E92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323" y="4107324"/>
            <a:ext cx="2953487" cy="2721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E2221C-53C9-3EB6-D0FC-C548E17AC297}"/>
              </a:ext>
            </a:extLst>
          </p:cNvPr>
          <p:cNvSpPr txBox="1"/>
          <p:nvPr/>
        </p:nvSpPr>
        <p:spPr>
          <a:xfrm>
            <a:off x="8046549" y="378385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Thick Lambertson</a:t>
            </a:r>
          </a:p>
        </p:txBody>
      </p:sp>
    </p:spTree>
    <p:extLst>
      <p:ext uri="{BB962C8B-B14F-4D97-AF65-F5344CB8AC3E}">
        <p14:creationId xmlns:p14="http://schemas.microsoft.com/office/powerpoint/2010/main" val="2603829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10A20C-5294-9114-3B77-087A179A0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C2F94365-673E-5026-0E54-EBAA84A5F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87" y="1072572"/>
            <a:ext cx="7818484" cy="3613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46F9B7-07B2-8778-9968-FA9C4E6401DB}"/>
              </a:ext>
            </a:extLst>
          </p:cNvPr>
          <p:cNvSpPr txBox="1"/>
          <p:nvPr/>
        </p:nvSpPr>
        <p:spPr>
          <a:xfrm>
            <a:off x="371187" y="394855"/>
            <a:ext cx="505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 Example: 3 different Users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9DFD56-B34D-C2DD-8F01-C6E3461A745F}"/>
              </a:ext>
            </a:extLst>
          </p:cNvPr>
          <p:cNvSpPr txBox="1"/>
          <p:nvPr/>
        </p:nvSpPr>
        <p:spPr>
          <a:xfrm>
            <a:off x="4416137" y="4575372"/>
            <a:ext cx="315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Beam or NP Experiment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CF489D-0A72-9E94-3DB8-6746CB5EDE79}"/>
              </a:ext>
            </a:extLst>
          </p:cNvPr>
          <p:cNvSpPr txBox="1"/>
          <p:nvPr/>
        </p:nvSpPr>
        <p:spPr>
          <a:xfrm>
            <a:off x="7733891" y="2310353"/>
            <a:ext cx="4086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US1 might be electronics testers</a:t>
            </a:r>
          </a:p>
          <a:p>
            <a:r>
              <a:rPr lang="en-US" dirty="0"/>
              <a:t>Best use of </a:t>
            </a:r>
            <a:r>
              <a:rPr lang="en-US" dirty="0" err="1"/>
              <a:t>Dline</a:t>
            </a:r>
            <a:r>
              <a:rPr lang="en-US" dirty="0"/>
              <a:t> is for low energies</a:t>
            </a:r>
          </a:p>
          <a:p>
            <a:r>
              <a:rPr lang="en-US" dirty="0"/>
              <a:t>Designed to give large uniform beams created using octupole magnets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F9177-2DF0-BDB1-46A1-9C6C23AEC56B}"/>
              </a:ext>
            </a:extLst>
          </p:cNvPr>
          <p:cNvSpPr txBox="1"/>
          <p:nvPr/>
        </p:nvSpPr>
        <p:spPr>
          <a:xfrm>
            <a:off x="7733891" y="3636825"/>
            <a:ext cx="4160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US2 may be anything</a:t>
            </a:r>
          </a:p>
          <a:p>
            <a:r>
              <a:rPr lang="en-US" dirty="0"/>
              <a:t>Designed to give large uniform beams but by </a:t>
            </a:r>
            <a:r>
              <a:rPr lang="en-US" dirty="0" err="1"/>
              <a:t>rastering</a:t>
            </a:r>
            <a:r>
              <a:rPr lang="en-US" dirty="0"/>
              <a:t> a small beam.</a:t>
            </a:r>
          </a:p>
          <a:p>
            <a:r>
              <a:rPr lang="en-US" dirty="0"/>
              <a:t>Could deliver small beams on a target.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075BD-5D6A-0574-B1FC-A2AFEDB33836}"/>
              </a:ext>
            </a:extLst>
          </p:cNvPr>
          <p:cNvSpPr txBox="1"/>
          <p:nvPr/>
        </p:nvSpPr>
        <p:spPr>
          <a:xfrm>
            <a:off x="371187" y="3850247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Switching magnet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ED7158-4883-E294-98BD-CD9AF6704D56}"/>
              </a:ext>
            </a:extLst>
          </p:cNvPr>
          <p:cNvCxnSpPr/>
          <p:nvPr/>
        </p:nvCxnSpPr>
        <p:spPr>
          <a:xfrm flipV="1">
            <a:off x="2047009" y="3429000"/>
            <a:ext cx="498764" cy="457200"/>
          </a:xfrm>
          <a:prstGeom prst="straightConnector1">
            <a:avLst/>
          </a:prstGeom>
          <a:ln w="381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754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21B1D-2D7F-90E9-7887-07C510DBE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BC02F-F651-7E82-2BEC-75C4179D9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1235E-BFFB-189F-1829-0BC3E5C8D1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4400" dirty="0"/>
              <a:t>Beam Quality and methods to improve duty factor</a:t>
            </a:r>
          </a:p>
        </p:txBody>
      </p:sp>
    </p:spTree>
    <p:extLst>
      <p:ext uri="{BB962C8B-B14F-4D97-AF65-F5344CB8AC3E}">
        <p14:creationId xmlns:p14="http://schemas.microsoft.com/office/powerpoint/2010/main" val="5528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C7A99-75EA-F517-3B78-0ABE9DA17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713"/>
            <a:ext cx="11049000" cy="1325563"/>
          </a:xfrm>
        </p:spPr>
        <p:txBody>
          <a:bodyPr/>
          <a:lstStyle/>
          <a:p>
            <a:r>
              <a:rPr lang="en-US" dirty="0"/>
              <a:t>Main beam quality issues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E28F5-969B-0770-034C-E5EE1F75C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38470"/>
            <a:ext cx="11049000" cy="480080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Spill quality</a:t>
            </a:r>
          </a:p>
          <a:p>
            <a:pPr marL="914400" lvl="1" indent="-457200"/>
            <a:r>
              <a:rPr lang="en-US" dirty="0"/>
              <a:t>Historically it was around 30-40% modulated</a:t>
            </a:r>
          </a:p>
          <a:p>
            <a:pPr marL="914400" lvl="1" indent="-457200"/>
            <a:r>
              <a:rPr lang="en-US" dirty="0"/>
              <a:t>Modulation comes from tune ripple in the AGS (ripple on power supplies modulate the </a:t>
            </a:r>
            <a:r>
              <a:rPr lang="en-US" dirty="0" err="1"/>
              <a:t>betatron</a:t>
            </a:r>
            <a:r>
              <a:rPr lang="en-US" dirty="0"/>
              <a:t> tune during extraction)</a:t>
            </a:r>
          </a:p>
          <a:p>
            <a:pPr marL="914400" lvl="1" indent="-457200"/>
            <a:r>
              <a:rPr lang="en-US" dirty="0"/>
              <a:t>Active filter (on AGS Main magnet PS) helps</a:t>
            </a:r>
          </a:p>
          <a:p>
            <a:pPr marL="914400" lvl="1" indent="-457200"/>
            <a:r>
              <a:rPr lang="en-US" dirty="0"/>
              <a:t>Additionally, adding a high frequency quadrupole and modulate will remove the ripple structure (have such system Booster, R&amp;D project)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size and shape</a:t>
            </a:r>
          </a:p>
          <a:p>
            <a:pPr marL="914400" lvl="1" indent="-457200"/>
            <a:r>
              <a:rPr lang="en-US" dirty="0"/>
              <a:t>small Gaussian shaped beams (~ a few mm diameter)</a:t>
            </a:r>
          </a:p>
          <a:p>
            <a:pPr marL="914400" lvl="1" indent="-457200"/>
            <a:r>
              <a:rPr lang="en-US" dirty="0"/>
              <a:t>Making very small beams increases the angular divergence – so a careful analysis of the beam parameters is needed to inform the optics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Motion on target</a:t>
            </a:r>
          </a:p>
          <a:p>
            <a:pPr marL="914400" lvl="1" indent="-457200"/>
            <a:r>
              <a:rPr lang="en-US" dirty="0"/>
              <a:t>Historically a challenge in the switchyard. No dispersion control.</a:t>
            </a:r>
          </a:p>
          <a:p>
            <a:pPr marL="914400" lvl="1" indent="-457200"/>
            <a:r>
              <a:rPr lang="en-US" dirty="0"/>
              <a:t>Two ways to fix it: ramp dipoles with spill or design achromatic tune.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F3281-14A5-BAE0-EFAC-403A0E13F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0522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794D2-53C8-4F9A-1D32-95F87217B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252394-04CA-7D17-B226-36E525A2EEB0}"/>
              </a:ext>
            </a:extLst>
          </p:cNvPr>
          <p:cNvSpPr txBox="1">
            <a:spLocks/>
          </p:cNvSpPr>
          <p:nvPr/>
        </p:nvSpPr>
        <p:spPr>
          <a:xfrm>
            <a:off x="86818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u="sng"/>
              <a:t>Samples of Spills</a:t>
            </a:r>
            <a:endParaRPr lang="en-US" u="sng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B3A4DB-AADE-5035-EDF0-53D1312FB825}"/>
              </a:ext>
            </a:extLst>
          </p:cNvPr>
          <p:cNvGrpSpPr/>
          <p:nvPr/>
        </p:nvGrpSpPr>
        <p:grpSpPr>
          <a:xfrm>
            <a:off x="6954748" y="87975"/>
            <a:ext cx="4233266" cy="2063895"/>
            <a:chOff x="549683" y="1189964"/>
            <a:chExt cx="4233266" cy="2063895"/>
          </a:xfrm>
        </p:grpSpPr>
        <p:pic>
          <p:nvPicPr>
            <p:cNvPr id="6" name="Content Placeholder 7">
              <a:extLst>
                <a:ext uri="{FF2B5EF4-FFF2-40B4-BE49-F238E27FC236}">
                  <a16:creationId xmlns:a16="http://schemas.microsoft.com/office/drawing/2014/main" id="{89C553C5-A835-B916-D594-0AE27CEE3B7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00">
              <a:off x="549683" y="1189964"/>
              <a:ext cx="4233266" cy="173583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203D31D-F166-8FBD-5037-7436C9D8E789}"/>
                </a:ext>
              </a:extLst>
            </p:cNvPr>
            <p:cNvCxnSpPr/>
            <p:nvPr/>
          </p:nvCxnSpPr>
          <p:spPr>
            <a:xfrm>
              <a:off x="1455689" y="1748553"/>
              <a:ext cx="298342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D5D11E-EE72-8E4A-5230-F2629A2DD740}"/>
                </a:ext>
              </a:extLst>
            </p:cNvPr>
            <p:cNvSpPr txBox="1"/>
            <p:nvPr/>
          </p:nvSpPr>
          <p:spPr>
            <a:xfrm>
              <a:off x="2274703" y="1378421"/>
              <a:ext cx="103342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2.2 Seconds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D6BC32-FAE8-0B0E-BA99-0F2324501E29}"/>
                </a:ext>
              </a:extLst>
            </p:cNvPr>
            <p:cNvSpPr txBox="1"/>
            <p:nvPr/>
          </p:nvSpPr>
          <p:spPr>
            <a:xfrm>
              <a:off x="1044783" y="2884527"/>
              <a:ext cx="34932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 2001 high intensity protons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2525372-4076-0B87-8AA2-222AD0A6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09" y="4571980"/>
            <a:ext cx="3958700" cy="2133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E2958C-A4DF-F58D-91E0-3818961AD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109" y="4571980"/>
            <a:ext cx="3621056" cy="22860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8FD636-D0F5-CDAB-D346-AE9208EEF66C}"/>
              </a:ext>
            </a:extLst>
          </p:cNvPr>
          <p:cNvSpPr txBox="1"/>
          <p:nvPr/>
        </p:nvSpPr>
        <p:spPr>
          <a:xfrm flipH="1">
            <a:off x="7860754" y="5038407"/>
            <a:ext cx="396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JPARC has some unique problems, due to operation with zero chromaticity.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A2AEA5-9801-9D01-BE34-F601D1A21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294" y="2246232"/>
            <a:ext cx="4820029" cy="23257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585D21-1223-53EC-8F18-6EADE30C8518}"/>
              </a:ext>
            </a:extLst>
          </p:cNvPr>
          <p:cNvSpPr txBox="1"/>
          <p:nvPr/>
        </p:nvSpPr>
        <p:spPr>
          <a:xfrm>
            <a:off x="10056140" y="2549319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CERN SPS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5FD9CF-4EDD-AAC0-5F4F-9D986B3A0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62" y="866569"/>
            <a:ext cx="5854700" cy="3365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753608-207C-D898-F011-9D88A3B9177B}"/>
              </a:ext>
            </a:extLst>
          </p:cNvPr>
          <p:cNvSpPr txBox="1"/>
          <p:nvPr/>
        </p:nvSpPr>
        <p:spPr>
          <a:xfrm>
            <a:off x="3666623" y="1261227"/>
            <a:ext cx="252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CNAO, </a:t>
            </a:r>
            <a:r>
              <a:rPr lang="en-US" dirty="0" err="1"/>
              <a:t>MedAustron</a:t>
            </a:r>
            <a:r>
              <a:rPr lang="en-US" dirty="0"/>
              <a:t>, Italy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4B43FC-F6E0-8A94-826C-790C52072726}"/>
              </a:ext>
            </a:extLst>
          </p:cNvPr>
          <p:cNvSpPr/>
          <p:nvPr/>
        </p:nvSpPr>
        <p:spPr>
          <a:xfrm>
            <a:off x="3927131" y="3109154"/>
            <a:ext cx="1740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Air core quad feed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81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F1BE12-3CA6-7D1A-4D41-22CA20CE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992777"/>
          </a:xfrm>
        </p:spPr>
        <p:txBody>
          <a:bodyPr>
            <a:normAutofit/>
          </a:bodyPr>
          <a:lstStyle/>
          <a:p>
            <a:r>
              <a:rPr lang="en-US" sz="3200" dirty="0"/>
              <a:t>Beamline instrumentation: commercial ion chambers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49A76-B21A-89A2-D839-A0EF80F7B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3D880-FE3F-6B7F-069B-3F82BA109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96" y="2352539"/>
            <a:ext cx="4908967" cy="3416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841A6-FE5B-BEEF-24C6-6EC92094609C}"/>
              </a:ext>
            </a:extLst>
          </p:cNvPr>
          <p:cNvSpPr txBox="1"/>
          <p:nvPr/>
        </p:nvSpPr>
        <p:spPr>
          <a:xfrm>
            <a:off x="367937" y="875211"/>
            <a:ext cx="73320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Pyramid Technical Consultants make a wide array of devices.</a:t>
            </a:r>
          </a:p>
          <a:p>
            <a:r>
              <a:rPr lang="en-US" dirty="0"/>
              <a:t>We have a large 25x25 cm unit with pretty big pixels in a 16x16 array. </a:t>
            </a:r>
          </a:p>
          <a:p>
            <a:r>
              <a:rPr lang="en-US" dirty="0"/>
              <a:t>We have plans for a 16x16 cm unit with 1 cm pixels. We hope to end </a:t>
            </a:r>
          </a:p>
          <a:p>
            <a:r>
              <a:rPr lang="en-US" dirty="0"/>
              <a:t>up with a wide range of both thin and thick detectors fairly soon, </a:t>
            </a:r>
          </a:p>
          <a:p>
            <a:r>
              <a:rPr lang="en-US" dirty="0"/>
              <a:t>but with 16x16 pixels in all cases. </a:t>
            </a:r>
          </a:p>
        </p:txBody>
      </p:sp>
      <p:pic>
        <p:nvPicPr>
          <p:cNvPr id="3074" name="Picture 2" descr="IC Pixel Grid Close Up">
            <a:extLst>
              <a:ext uri="{FF2B5EF4-FFF2-40B4-BE49-F238E27FC236}">
                <a16:creationId xmlns:a16="http://schemas.microsoft.com/office/drawing/2014/main" id="{B3B05A84-EB4B-2139-F331-DF205D3B5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53" y="870654"/>
            <a:ext cx="3696904" cy="207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9FE94-5899-0688-11DA-0D7EBF066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239" y="3226525"/>
            <a:ext cx="3438761" cy="2760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C89E5F-3A09-AF07-A97B-CAED126C2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374" y="3383405"/>
            <a:ext cx="3280954" cy="2769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A72472-B14C-8492-1FED-4A9ADC9F1D14}"/>
              </a:ext>
            </a:extLst>
          </p:cNvPr>
          <p:cNvSpPr txBox="1"/>
          <p:nvPr/>
        </p:nvSpPr>
        <p:spPr>
          <a:xfrm>
            <a:off x="367937" y="5885085"/>
            <a:ext cx="2976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ptcusa.com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74061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DD9F7-D291-D362-BBF1-2C71D11AA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3002EA-8936-76C4-3014-B061494366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Options for NP fixed target experiments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1F865E-0A93-7722-467F-EFA1D31279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03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42076-13EA-EA9B-D093-85AC411C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/>
          <a:lstStyle/>
          <a:p>
            <a:r>
              <a:rPr lang="en-US" dirty="0"/>
              <a:t>What’s available?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2ADB6-2BEF-59E3-8658-93AF96AF3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73776"/>
            <a:ext cx="11049000" cy="51109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Ions’?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NSRL has used </a:t>
            </a:r>
          </a:p>
          <a:p>
            <a:pPr marL="0" indent="0"/>
            <a:r>
              <a:rPr lang="en-US" dirty="0"/>
              <a:t>	C, Ne, Si, Cl, </a:t>
            </a:r>
            <a:r>
              <a:rPr lang="en-US" dirty="0" err="1"/>
              <a:t>Ar</a:t>
            </a:r>
            <a:r>
              <a:rPr lang="en-US" dirty="0"/>
              <a:t>, Ti, Fe, Kr, Nb, Ag, Xe, Tb, Ta, Au, W, Bi, 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RHIC has used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800" dirty="0"/>
              <a:t>d, Al, O, Cu, Zr, Ru, Au, 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Old SEB  =&gt; mostly Au at 11 GeV/n/c</a:t>
            </a:r>
          </a:p>
          <a:p>
            <a:pPr marL="0" indent="0"/>
            <a:r>
              <a:rPr lang="en-US" dirty="0"/>
              <a:t>Energies?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AGS can run as high as B</a:t>
            </a:r>
            <a:r>
              <a:rPr lang="en-US" i="1" dirty="0">
                <a:latin typeface="Symbol" pitchFamily="2" charset="2"/>
              </a:rPr>
              <a:t>r</a:t>
            </a:r>
            <a:r>
              <a:rPr lang="en-US" dirty="0"/>
              <a:t> = 100 Tm (roughly 28 GeV/c protons or 10.8 GeV/n Au)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Lower energies are possible, but beam size gets bigger. However, we might get down to ~10 Tm, or ~1.2 GeV/n for Au. Beam will be x3 larger, so likely higher losses.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 =&gt; 14 GeV/n and He3 =&gt; 19 GeV/n (fully stripped in AGS)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C6F38-6721-C299-927C-2576E4EB0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8959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947CD-72AC-B52F-FCEE-393358CA8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0515"/>
            <a:ext cx="11049000" cy="1325563"/>
          </a:xfrm>
        </p:spPr>
        <p:txBody>
          <a:bodyPr/>
          <a:lstStyle/>
          <a:p>
            <a:r>
              <a:rPr lang="en-US" dirty="0"/>
              <a:t>Operation Modes to Switchyard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C4A02-7748-F881-04BC-6C33EF3EC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81" y="1125636"/>
            <a:ext cx="7779362" cy="4912872"/>
          </a:xfrm>
        </p:spPr>
        <p:txBody>
          <a:bodyPr/>
          <a:lstStyle/>
          <a:p>
            <a:r>
              <a:rPr lang="en-US" dirty="0"/>
              <a:t>Once Extraction to switchyard is re-established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Slow extraction from the AGS with 2- to 4-second-long spills</a:t>
            </a:r>
          </a:p>
          <a:p>
            <a:pPr marL="914400" lvl="1" indent="-457200"/>
            <a:r>
              <a:rPr lang="en-US" dirty="0"/>
              <a:t>Options: </a:t>
            </a:r>
          </a:p>
          <a:p>
            <a:pPr marL="914400" lvl="1" indent="-457200"/>
            <a:r>
              <a:rPr lang="en-US" dirty="0"/>
              <a:t>Completely </a:t>
            </a:r>
            <a:r>
              <a:rPr lang="en-US" dirty="0" err="1"/>
              <a:t>debunched</a:t>
            </a:r>
            <a:r>
              <a:rPr lang="en-US" dirty="0"/>
              <a:t>, smooth constant flux</a:t>
            </a:r>
          </a:p>
          <a:p>
            <a:pPr marL="914400" lvl="1" indent="-457200"/>
            <a:r>
              <a:rPr lang="en-US" dirty="0"/>
              <a:t>bunched beam SX, to get 0.2 - 2.5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sec bunch spacings – simulate collider beams</a:t>
            </a:r>
          </a:p>
          <a:p>
            <a:pPr marL="914400" lvl="1" indent="-457200"/>
            <a:r>
              <a:rPr lang="en-US" dirty="0"/>
              <a:t>Possible </a:t>
            </a:r>
            <a:r>
              <a:rPr lang="en-US" dirty="0" err="1"/>
              <a:t>microbunched</a:t>
            </a:r>
            <a:r>
              <a:rPr lang="en-US" dirty="0"/>
              <a:t> beam, but will require high </a:t>
            </a:r>
            <a:r>
              <a:rPr lang="en-US" dirty="0" err="1"/>
              <a:t>freq</a:t>
            </a:r>
            <a:r>
              <a:rPr lang="en-US" dirty="0"/>
              <a:t> RF </a:t>
            </a:r>
          </a:p>
          <a:p>
            <a:pPr marL="457200" lvl="1" indent="0">
              <a:buNone/>
            </a:pPr>
            <a:r>
              <a:rPr lang="en-US" dirty="0"/>
              <a:t>	(e.g., &lt;1 </a:t>
            </a:r>
            <a:r>
              <a:rPr lang="en-US" dirty="0" err="1"/>
              <a:t>nsec</a:t>
            </a:r>
            <a:r>
              <a:rPr lang="en-US" dirty="0"/>
              <a:t> bunches w/ 10 – 40 </a:t>
            </a:r>
            <a:r>
              <a:rPr lang="en-US" dirty="0" err="1"/>
              <a:t>nsec</a:t>
            </a:r>
            <a:r>
              <a:rPr lang="en-US" dirty="0"/>
              <a:t> spacing)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Fast Extracted single bunches (like G-2, but to the switchyard beamlines)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8913C-D3D9-2B2A-E7B0-84D9BC0D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0E826-7AB2-C8EC-F2D5-84A76543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067" y="1251445"/>
            <a:ext cx="3856080" cy="456662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3E3026-1A98-D332-BBB2-F96FE2B812BA}"/>
              </a:ext>
            </a:extLst>
          </p:cNvPr>
          <p:cNvCxnSpPr>
            <a:cxnSpLocks/>
          </p:cNvCxnSpPr>
          <p:nvPr/>
        </p:nvCxnSpPr>
        <p:spPr>
          <a:xfrm flipV="1">
            <a:off x="7480774" y="2948152"/>
            <a:ext cx="1221792" cy="393495"/>
          </a:xfrm>
          <a:prstGeom prst="straightConnector1">
            <a:avLst/>
          </a:prstGeom>
          <a:ln w="4762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16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D0788B-8124-0741-8224-F61198A533F2}"/>
              </a:ext>
            </a:extLst>
          </p:cNvPr>
          <p:cNvSpPr txBox="1">
            <a:spLocks/>
          </p:cNvSpPr>
          <p:nvPr/>
        </p:nvSpPr>
        <p:spPr>
          <a:xfrm>
            <a:off x="55606" y="36402"/>
            <a:ext cx="7540119" cy="59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BNL RHIC </a:t>
            </a:r>
            <a:r>
              <a:rPr lang="en-US" sz="3600" dirty="0">
                <a:latin typeface="+mj-lt"/>
                <a:ea typeface="+mj-ea"/>
                <a:cs typeface="+mj-cs"/>
              </a:rPr>
              <a:t>Accelerator Complex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0E4FBC-9B69-DC4B-BA37-EAFE4916E7B2}"/>
              </a:ext>
            </a:extLst>
          </p:cNvPr>
          <p:cNvGrpSpPr/>
          <p:nvPr/>
        </p:nvGrpSpPr>
        <p:grpSpPr>
          <a:xfrm>
            <a:off x="5373052" y="1153786"/>
            <a:ext cx="6514736" cy="4165583"/>
            <a:chOff x="3027413" y="879362"/>
            <a:chExt cx="9136868" cy="5842199"/>
          </a:xfrm>
        </p:grpSpPr>
        <p:pic>
          <p:nvPicPr>
            <p:cNvPr id="5" name="Picture 4" descr="2012-0710 RHIC complex aerial 3.jpg">
              <a:extLst>
                <a:ext uri="{FF2B5EF4-FFF2-40B4-BE49-F238E27FC236}">
                  <a16:creationId xmlns:a16="http://schemas.microsoft.com/office/drawing/2014/main" id="{F89AD554-778F-C442-A060-E28BD9F1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413" y="879362"/>
              <a:ext cx="9136868" cy="58421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2D153F-929B-0744-9AB6-702EE30953E3}"/>
                </a:ext>
              </a:extLst>
            </p:cNvPr>
            <p:cNvSpPr/>
            <p:nvPr/>
          </p:nvSpPr>
          <p:spPr>
            <a:xfrm rot="20700000">
              <a:off x="10169611" y="5523471"/>
              <a:ext cx="308919" cy="1235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BA2882-7811-1049-80B8-231A4E5D859B}"/>
                </a:ext>
              </a:extLst>
            </p:cNvPr>
            <p:cNvSpPr/>
            <p:nvPr/>
          </p:nvSpPr>
          <p:spPr>
            <a:xfrm rot="20700000">
              <a:off x="10556792" y="5428734"/>
              <a:ext cx="308919" cy="1235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7C26712-D01D-3A45-8FDE-37C0B6005F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2270" y="5263978"/>
              <a:ext cx="3580975" cy="7146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BE42B7-A008-1E43-A87A-28901FD522A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3245" y="5251621"/>
              <a:ext cx="88982" cy="12688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48D7194-F60A-944B-A15B-16287214317E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10860448" y="5390862"/>
              <a:ext cx="143879" cy="5967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FF20AF-3ECC-D742-A8C1-598E49105D37}"/>
                </a:ext>
              </a:extLst>
            </p:cNvPr>
            <p:cNvCxnSpPr>
              <a:cxnSpLocks/>
            </p:cNvCxnSpPr>
            <p:nvPr/>
          </p:nvCxnSpPr>
          <p:spPr>
            <a:xfrm>
              <a:off x="5036580" y="4565436"/>
              <a:ext cx="2315690" cy="141320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1D05F94-0672-5C4D-8570-F0BDA99F0773}"/>
                </a:ext>
              </a:extLst>
            </p:cNvPr>
            <p:cNvCxnSpPr>
              <a:cxnSpLocks/>
            </p:cNvCxnSpPr>
            <p:nvPr/>
          </p:nvCxnSpPr>
          <p:spPr>
            <a:xfrm>
              <a:off x="4979773" y="4275438"/>
              <a:ext cx="56807" cy="28999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6CCBD7-A8AA-6E4F-82C0-051B82184E9C}"/>
                </a:ext>
              </a:extLst>
            </p:cNvPr>
            <p:cNvSpPr txBox="1"/>
            <p:nvPr/>
          </p:nvSpPr>
          <p:spPr>
            <a:xfrm>
              <a:off x="8204273" y="5940837"/>
              <a:ext cx="2283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Tandem van de Graaff</a:t>
              </a: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5B03A59-EC39-7C48-A4F8-78E557598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954654"/>
              </p:ext>
            </p:extLst>
          </p:nvPr>
        </p:nvGraphicFramePr>
        <p:xfrm>
          <a:off x="278502" y="3249702"/>
          <a:ext cx="433426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755">
                  <a:extLst>
                    <a:ext uri="{9D8B030D-6E8A-4147-A177-3AD203B41FA5}">
                      <a16:colId xmlns:a16="http://schemas.microsoft.com/office/drawing/2014/main" val="3426616496"/>
                    </a:ext>
                  </a:extLst>
                </a:gridCol>
                <a:gridCol w="1268027">
                  <a:extLst>
                    <a:ext uri="{9D8B030D-6E8A-4147-A177-3AD203B41FA5}">
                      <a16:colId xmlns:a16="http://schemas.microsoft.com/office/drawing/2014/main" val="1489275549"/>
                    </a:ext>
                  </a:extLst>
                </a:gridCol>
                <a:gridCol w="1621487">
                  <a:extLst>
                    <a:ext uri="{9D8B030D-6E8A-4147-A177-3AD203B41FA5}">
                      <a16:colId xmlns:a16="http://schemas.microsoft.com/office/drawing/2014/main" val="2779191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Pol. Protons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700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(H</a:t>
                      </a:r>
                      <a:r>
                        <a:rPr lang="en-US" baseline="30000" dirty="0"/>
                        <a:t>-</a:t>
                      </a:r>
                      <a:r>
                        <a:rPr lang="en-US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01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047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73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14595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DF743B-385D-3A43-81CB-9681D3104A45}"/>
              </a:ext>
            </a:extLst>
          </p:cNvPr>
          <p:cNvSpPr txBox="1"/>
          <p:nvPr/>
        </p:nvSpPr>
        <p:spPr>
          <a:xfrm>
            <a:off x="540690" y="2867245"/>
            <a:ext cx="319427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Typical Top Energies [GeV/N]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556DCC9-0E1B-FA47-9F43-5686484D04B3}"/>
              </a:ext>
            </a:extLst>
          </p:cNvPr>
          <p:cNvGraphicFramePr>
            <a:graphicFrameLocks noGrp="1"/>
          </p:cNvGraphicFramePr>
          <p:nvPr/>
        </p:nvGraphicFramePr>
        <p:xfrm>
          <a:off x="441543" y="1153786"/>
          <a:ext cx="408486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917">
                  <a:extLst>
                    <a:ext uri="{9D8B030D-6E8A-4147-A177-3AD203B41FA5}">
                      <a16:colId xmlns:a16="http://schemas.microsoft.com/office/drawing/2014/main" val="3426616496"/>
                    </a:ext>
                  </a:extLst>
                </a:gridCol>
                <a:gridCol w="2571946">
                  <a:extLst>
                    <a:ext uri="{9D8B030D-6E8A-4147-A177-3AD203B41FA5}">
                      <a16:colId xmlns:a16="http://schemas.microsoft.com/office/drawing/2014/main" val="14892755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Circumference [m]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00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Booster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047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73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RHIC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3833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145955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3F5E166-7FD3-AB42-81C5-4F3493586C93}"/>
              </a:ext>
            </a:extLst>
          </p:cNvPr>
          <p:cNvSpPr txBox="1"/>
          <p:nvPr/>
        </p:nvSpPr>
        <p:spPr>
          <a:xfrm>
            <a:off x="1442797" y="780449"/>
            <a:ext cx="200567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Accelerator Rings</a:t>
            </a:r>
          </a:p>
        </p:txBody>
      </p:sp>
      <p:sp>
        <p:nvSpPr>
          <p:cNvPr id="23" name="Slide Number Placeholder 147">
            <a:extLst>
              <a:ext uri="{FF2B5EF4-FFF2-40B4-BE49-F238E27FC236}">
                <a16:creationId xmlns:a16="http://schemas.microsoft.com/office/drawing/2014/main" id="{E9A5FC7F-F296-8141-B4FE-06CB88F53AE1}"/>
              </a:ext>
            </a:extLst>
          </p:cNvPr>
          <p:cNvSpPr txBox="1">
            <a:spLocks/>
          </p:cNvSpPr>
          <p:nvPr/>
        </p:nvSpPr>
        <p:spPr>
          <a:xfrm>
            <a:off x="8792291" y="6257446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753F49-A31E-491A-BC93-736BACC1B1B4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2A07BE4-A4AB-A149-A69F-2635351F3968}"/>
              </a:ext>
            </a:extLst>
          </p:cNvPr>
          <p:cNvGraphicFramePr>
            <a:graphicFrameLocks noGrp="1"/>
          </p:cNvGraphicFramePr>
          <p:nvPr/>
        </p:nvGraphicFramePr>
        <p:xfrm>
          <a:off x="5518721" y="5405306"/>
          <a:ext cx="5876050" cy="138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38025">
                  <a:extLst>
                    <a:ext uri="{9D8B030D-6E8A-4147-A177-3AD203B41FA5}">
                      <a16:colId xmlns:a16="http://schemas.microsoft.com/office/drawing/2014/main" val="3569572830"/>
                    </a:ext>
                  </a:extLst>
                </a:gridCol>
                <a:gridCol w="2938025">
                  <a:extLst>
                    <a:ext uri="{9D8B030D-6E8A-4147-A177-3AD203B41FA5}">
                      <a16:colId xmlns:a16="http://schemas.microsoft.com/office/drawing/2014/main" val="3381948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Heavy 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424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E-beam Ion Source (EBIS)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OPPIS (polarized)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391413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r>
                        <a:rPr lang="en-US" dirty="0"/>
                        <a:t>Tandem Van de Graaf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High-intensity H</a:t>
                      </a:r>
                      <a:r>
                        <a:rPr lang="en-US" baseline="30000" dirty="0"/>
                        <a:t>- </a:t>
                      </a:r>
                      <a:r>
                        <a:rPr lang="en-US" baseline="0" dirty="0"/>
                        <a:t>(unpolarized)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2794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A223EC-B96A-0AC9-AF9C-CA00CE230D15}"/>
              </a:ext>
            </a:extLst>
          </p:cNvPr>
          <p:cNvSpPr txBox="1"/>
          <p:nvPr/>
        </p:nvSpPr>
        <p:spPr>
          <a:xfrm>
            <a:off x="2188384" y="5516678"/>
            <a:ext cx="3093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</a:t>
            </a:r>
          </a:p>
          <a:p>
            <a:r>
              <a:rPr lang="en-US" dirty="0"/>
              <a:t>Tandem and EBIS can supply protons, as well.</a:t>
            </a:r>
          </a:p>
        </p:txBody>
      </p:sp>
    </p:spTree>
    <p:extLst>
      <p:ext uri="{BB962C8B-B14F-4D97-AF65-F5344CB8AC3E}">
        <p14:creationId xmlns:p14="http://schemas.microsoft.com/office/powerpoint/2010/main" val="743893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B31E-3569-ABAC-FB89-076AD560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74404"/>
            <a:ext cx="11049000" cy="671938"/>
          </a:xfrm>
        </p:spPr>
        <p:txBody>
          <a:bodyPr>
            <a:normAutofit fontScale="90000"/>
          </a:bodyPr>
          <a:lstStyle/>
          <a:p>
            <a:r>
              <a:rPr lang="en-US" dirty="0"/>
              <a:t>Scheduling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05ECA0-88B1-08E5-09D2-22BA7B8B1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4F074B-7C4B-0C83-C793-AF7A18B907B0}"/>
              </a:ext>
            </a:extLst>
          </p:cNvPr>
          <p:cNvSpPr txBox="1"/>
          <p:nvPr/>
        </p:nvSpPr>
        <p:spPr>
          <a:xfrm>
            <a:off x="535258" y="746342"/>
            <a:ext cx="103293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RHIC operations to end some time between Dec 2025 and Apr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RHIC equipment removal to commence immediately to begin ~10 year construction effort for the Electron-Ion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BLIP, NSRL operation to continue in the intervening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Requires only sources and Booster in stretches of several weeks to a few months throughout the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AGS to be operated for (on average) two months a year for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Exact distribution of time not at all settled, funding contingent (longer, less frequent blocks better?)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Development time planned mostly for polarized species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Principally: development of polarized 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He</a:t>
            </a:r>
            <a:r>
              <a:rPr lang="en-US" dirty="0"/>
              <a:t>.  Dominates the time, requires new equipment in Booster and challenging AGS setup.  Only the second polarized species in AGS.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Commissioning new systems: Polarization resonance correction schemes, TBT BPMs, upgraded tune meter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Other AGS efforts, like test beams, not currently allotted</a:t>
            </a:r>
          </a:p>
        </p:txBody>
      </p:sp>
    </p:spTree>
    <p:extLst>
      <p:ext uri="{BB962C8B-B14F-4D97-AF65-F5344CB8AC3E}">
        <p14:creationId xmlns:p14="http://schemas.microsoft.com/office/powerpoint/2010/main" val="3189767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9D625-F1EB-72EE-602C-61A89DC72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05A56-CAEB-A991-8DEB-E767E2201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41846"/>
            <a:ext cx="11049000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have a long history of delivering many kinds of beams to experiments from the AGS.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Slow extraction from the AGS is currently disabled. Will require $10’s of millions to resurrect beam in building 912.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have many questions, but much depends on experimental requirements and how well AGS capabilities can match those requirements.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we started today, it would take a few years to have beam.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59115-49C1-3A02-5AD2-3CA5369A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33477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2950-BD36-4393-F1F4-9CBE3751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(from me)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D918B-838B-13CF-BDA8-545A2317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90689"/>
            <a:ext cx="11049000" cy="4342122"/>
          </a:xfrm>
        </p:spPr>
        <p:txBody>
          <a:bodyPr/>
          <a:lstStyle/>
          <a:p>
            <a:r>
              <a:rPr lang="en-US" dirty="0"/>
              <a:t>We assume interest is in polarized beams, d, and He3 ions.</a:t>
            </a:r>
          </a:p>
          <a:p>
            <a:r>
              <a:rPr lang="en-US" dirty="0"/>
              <a:t>Does community want K.E. = 10.8 GeV/n Au beams?</a:t>
            </a:r>
          </a:p>
          <a:p>
            <a:r>
              <a:rPr lang="en-US" dirty="0"/>
              <a:t>Can a cheap new detector be built from old STAR/</a:t>
            </a:r>
            <a:r>
              <a:rPr lang="en-US" dirty="0" err="1"/>
              <a:t>sPHENIX</a:t>
            </a:r>
            <a:r>
              <a:rPr lang="en-US" dirty="0"/>
              <a:t> parts?</a:t>
            </a:r>
          </a:p>
          <a:p>
            <a:r>
              <a:rPr lang="en-US" dirty="0"/>
              <a:t>What kind of targets are needed? Polarized? Jets? Solid?</a:t>
            </a:r>
          </a:p>
          <a:p>
            <a:r>
              <a:rPr lang="en-US" dirty="0"/>
              <a:t>How long to get a detector installed?</a:t>
            </a:r>
          </a:p>
          <a:p>
            <a:endParaRPr lang="en-US" dirty="0"/>
          </a:p>
          <a:p>
            <a:r>
              <a:rPr lang="en-US" dirty="0"/>
              <a:t>Please note: assume a schedule of 3 years to get beam in 912.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63476-F2D1-B45F-75D9-F86B2F08E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0062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355584" y="41389"/>
            <a:ext cx="7986993" cy="801221"/>
          </a:xfrm>
        </p:spPr>
        <p:txBody>
          <a:bodyPr/>
          <a:lstStyle/>
          <a:p>
            <a:r>
              <a:rPr lang="en-US" altLang="en-US" sz="3530" dirty="0">
                <a:solidFill>
                  <a:srgbClr val="FF0000"/>
                </a:solidFill>
              </a:rPr>
              <a:t>Slow Extraction at the 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332" y="760779"/>
            <a:ext cx="7802096" cy="5370419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/>
              <a:t>March 1968: first SE for HEP, 3Q</a:t>
            </a:r>
            <a:r>
              <a:rPr lang="en-US" baseline="-25000" dirty="0"/>
              <a:t>H</a:t>
            </a:r>
            <a:r>
              <a:rPr lang="en-US" dirty="0"/>
              <a:t>=26</a:t>
            </a:r>
          </a:p>
          <a:p>
            <a:pPr lvl="1">
              <a:defRPr/>
            </a:pPr>
            <a:r>
              <a:rPr lang="en-US" dirty="0"/>
              <a:t>Simple system with no ES septum</a:t>
            </a:r>
          </a:p>
          <a:p>
            <a:pPr>
              <a:defRPr/>
            </a:pPr>
            <a:r>
              <a:rPr lang="en-US" dirty="0"/>
              <a:t>1972: 200 MeV LINAC (previous was 50 MeV), H+ injection to AGS</a:t>
            </a:r>
          </a:p>
          <a:p>
            <a:pPr>
              <a:defRPr/>
            </a:pPr>
            <a:r>
              <a:rPr lang="en-US" dirty="0"/>
              <a:t>1979: first ES septum installed</a:t>
            </a:r>
          </a:p>
          <a:p>
            <a:pPr>
              <a:defRPr/>
            </a:pPr>
            <a:r>
              <a:rPr lang="en-US" dirty="0"/>
              <a:t>1979: new multi-hall switchyard (3 lines)</a:t>
            </a:r>
          </a:p>
          <a:p>
            <a:pPr>
              <a:defRPr/>
            </a:pPr>
            <a:r>
              <a:rPr lang="en-US" dirty="0"/>
              <a:t>1980’s: pre-Booster era, H- injection to AGS</a:t>
            </a:r>
          </a:p>
          <a:p>
            <a:pPr lvl="1">
              <a:defRPr/>
            </a:pPr>
            <a:r>
              <a:rPr lang="en-US" dirty="0"/>
              <a:t>Intensities 1.0 – 1.6 x 10</a:t>
            </a:r>
            <a:r>
              <a:rPr lang="en-US" baseline="30000" dirty="0"/>
              <a:t>13</a:t>
            </a:r>
            <a:r>
              <a:rPr lang="en-US" dirty="0"/>
              <a:t> protons/pulse</a:t>
            </a:r>
          </a:p>
          <a:p>
            <a:pPr lvl="1">
              <a:defRPr/>
            </a:pPr>
            <a:r>
              <a:rPr lang="en-US" dirty="0"/>
              <a:t>Extraction momentum 25-29 GeV/c</a:t>
            </a:r>
          </a:p>
          <a:p>
            <a:pPr lvl="1">
              <a:defRPr/>
            </a:pPr>
            <a:r>
              <a:rPr lang="en-US" dirty="0"/>
              <a:t>Spills 1 – 2 sec., repetition periods 2.4 - 4.0 sec.</a:t>
            </a:r>
          </a:p>
          <a:p>
            <a:pPr lvl="1">
              <a:defRPr/>
            </a:pPr>
            <a:r>
              <a:rPr lang="en-US" dirty="0"/>
              <a:t>Extraction inefficiency 3 – 5 %</a:t>
            </a:r>
          </a:p>
          <a:p>
            <a:pPr lvl="1">
              <a:defRPr/>
            </a:pPr>
            <a:r>
              <a:rPr lang="en-US" dirty="0"/>
              <a:t>Began doing heavy ion experiments (NPP)</a:t>
            </a:r>
          </a:p>
          <a:p>
            <a:pPr>
              <a:defRPr/>
            </a:pPr>
            <a:r>
              <a:rPr lang="en-US" dirty="0"/>
              <a:t>1990’s: post-Booster era</a:t>
            </a:r>
          </a:p>
          <a:p>
            <a:pPr lvl="1">
              <a:defRPr/>
            </a:pPr>
            <a:r>
              <a:rPr lang="en-US" dirty="0"/>
              <a:t>Intensities 5.0 – 7.6 x 10</a:t>
            </a:r>
            <a:r>
              <a:rPr lang="en-US" baseline="30000" dirty="0"/>
              <a:t>13</a:t>
            </a:r>
            <a:r>
              <a:rPr lang="en-US" dirty="0"/>
              <a:t> protons/pulse</a:t>
            </a:r>
          </a:p>
          <a:p>
            <a:pPr lvl="1">
              <a:defRPr/>
            </a:pPr>
            <a:r>
              <a:rPr lang="en-US" dirty="0"/>
              <a:t>Extraction momentum 25.5 GeV/c (to improve uptime)</a:t>
            </a:r>
          </a:p>
          <a:p>
            <a:pPr lvl="1">
              <a:defRPr/>
            </a:pPr>
            <a:r>
              <a:rPr lang="en-US" dirty="0"/>
              <a:t>Similar spills and rep periods, more optimization on duty factor</a:t>
            </a:r>
          </a:p>
          <a:p>
            <a:pPr lvl="1">
              <a:defRPr/>
            </a:pPr>
            <a:r>
              <a:rPr lang="en-US" dirty="0"/>
              <a:t>Extraction inefficiency 2 – 3 %</a:t>
            </a:r>
          </a:p>
          <a:p>
            <a:pPr lvl="1">
              <a:defRPr/>
            </a:pPr>
            <a:r>
              <a:rPr lang="en-US" dirty="0"/>
              <a:t>Problem! Higher losses in switchyard beam transport </a:t>
            </a:r>
          </a:p>
          <a:p>
            <a:pPr>
              <a:defRPr/>
            </a:pPr>
            <a:r>
              <a:rPr lang="en-US" dirty="0"/>
              <a:t>2002: program ends. RHIC era.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94700" y="7058025"/>
            <a:ext cx="1160463" cy="414338"/>
          </a:xfrm>
          <a:prstGeom prst="rect">
            <a:avLst/>
          </a:prstGeom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508000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508000" indent="-50800"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017588" indent="-103188"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527175" indent="-155575"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36763" indent="-207963"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47971094-36B4-4848-B36D-464BED3D8FFC}" type="slidenum">
              <a:rPr lang="en-US" altLang="en-US" smtClean="0"/>
              <a:pPr>
                <a:defRPr/>
              </a:pPr>
              <a:t>4</a:t>
            </a:fld>
            <a:r>
              <a:rPr lang="en-US" altLang="en-US"/>
              <a:t> / 43</a:t>
            </a: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716319-4961-E794-2067-1D9BFFC03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00" y="341679"/>
            <a:ext cx="3581400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3D24C8-9077-43E2-ECFF-7E12306360F0}"/>
              </a:ext>
            </a:extLst>
          </p:cNvPr>
          <p:cNvSpPr txBox="1"/>
          <p:nvPr/>
        </p:nvSpPr>
        <p:spPr>
          <a:xfrm>
            <a:off x="8342577" y="116736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1963 (work started in 1961)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3468D-2E98-8294-A110-B81F6811A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442" y="1129622"/>
            <a:ext cx="2957386" cy="223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B6454C-CA76-9B97-3CDE-B00D31664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554" y="3308268"/>
            <a:ext cx="4546600" cy="113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904A3-31BB-C777-984C-E1E695226999}"/>
              </a:ext>
            </a:extLst>
          </p:cNvPr>
          <p:cNvSpPr txBox="1"/>
          <p:nvPr/>
        </p:nvSpPr>
        <p:spPr>
          <a:xfrm>
            <a:off x="7644950" y="31236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8123B3-4345-8EC7-FE79-AA438D3D9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889" y="4380530"/>
            <a:ext cx="3681166" cy="23309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23188F-2528-48B6-545D-F5B2367FC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3427" y="5569398"/>
            <a:ext cx="4305300" cy="482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4C7CFD-77D7-EA69-B717-A6323BBFA66A}"/>
              </a:ext>
            </a:extLst>
          </p:cNvPr>
          <p:cNvSpPr txBox="1"/>
          <p:nvPr/>
        </p:nvSpPr>
        <p:spPr>
          <a:xfrm>
            <a:off x="1992956" y="5912555"/>
            <a:ext cx="3251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Kobayashi Hamiltonian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62B7AB-DBBA-22EB-4143-671D341FD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798" y="6050786"/>
            <a:ext cx="3151061" cy="6426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98572C-CFF7-B1DE-B8F7-457E0CF45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CC4C13-0E3A-C151-66E7-E0749D4F5A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Replicating the Space Environment in the lab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990D3-6A62-A934-462C-E92CC4E882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13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14789"/>
          <a:stretch/>
        </p:blipFill>
        <p:spPr bwMode="auto">
          <a:xfrm>
            <a:off x="211931" y="0"/>
            <a:ext cx="1197659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6840465" y="236687"/>
            <a:ext cx="3725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  <a:ea typeface="ＭＳ Ｐゴシック" charset="-128"/>
              </a:rPr>
              <a:t>SPACE WEATHER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75727" y="135084"/>
            <a:ext cx="5105400" cy="4964113"/>
            <a:chOff x="0" y="0"/>
            <a:chExt cx="5105400" cy="4964113"/>
          </a:xfrm>
        </p:grpSpPr>
        <p:grpSp>
          <p:nvGrpSpPr>
            <p:cNvPr id="9225" name="Group 7"/>
            <p:cNvGrpSpPr>
              <a:grpSpLocks/>
            </p:cNvGrpSpPr>
            <p:nvPr/>
          </p:nvGrpSpPr>
          <p:grpSpPr bwMode="auto">
            <a:xfrm>
              <a:off x="0" y="0"/>
              <a:ext cx="5105400" cy="4964113"/>
              <a:chOff x="0" y="0"/>
              <a:chExt cx="5105400" cy="4963583"/>
            </a:xfrm>
          </p:grpSpPr>
          <p:pic>
            <p:nvPicPr>
              <p:cNvPr id="9227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105400" cy="4963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28" name="TextBox 5"/>
              <p:cNvSpPr txBox="1">
                <a:spLocks noChangeArrowheads="1"/>
              </p:cNvSpPr>
              <p:nvPr/>
            </p:nvSpPr>
            <p:spPr bwMode="auto">
              <a:xfrm>
                <a:off x="1752600" y="152400"/>
                <a:ext cx="2875507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3200" b="1" dirty="0">
                    <a:solidFill>
                      <a:schemeClr val="bg1"/>
                    </a:solidFill>
                    <a:ea typeface="ＭＳ Ｐゴシック" charset="-128"/>
                  </a:rPr>
                  <a:t>Coronal Mass</a:t>
                </a:r>
              </a:p>
              <a:p>
                <a:r>
                  <a:rPr lang="en-US" altLang="en-US" sz="3200" b="1" dirty="0">
                    <a:solidFill>
                      <a:schemeClr val="bg1"/>
                    </a:solidFill>
                    <a:ea typeface="ＭＳ Ｐゴシック" charset="-128"/>
                  </a:rPr>
                  <a:t>Ejections</a:t>
                </a:r>
              </a:p>
            </p:txBody>
          </p:sp>
        </p:grpSp>
        <p:sp>
          <p:nvSpPr>
            <p:cNvPr id="9226" name="Rectangle 1"/>
            <p:cNvSpPr>
              <a:spLocks noChangeArrowheads="1"/>
            </p:cNvSpPr>
            <p:nvPr/>
          </p:nvSpPr>
          <p:spPr bwMode="auto">
            <a:xfrm>
              <a:off x="38100" y="4572000"/>
              <a:ext cx="24422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chemeClr val="bg1"/>
                  </a:solidFill>
                  <a:ea typeface="ＭＳ Ｐゴシック" charset="-128"/>
                </a:rPr>
                <a:t>SOHO (ESA &amp; NASA)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314210" y="2497287"/>
            <a:ext cx="5486400" cy="3775075"/>
            <a:chOff x="3657600" y="1905000"/>
            <a:chExt cx="5486400" cy="3775075"/>
          </a:xfrm>
        </p:grpSpPr>
        <p:pic>
          <p:nvPicPr>
            <p:cNvPr id="9221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1905000"/>
              <a:ext cx="5486400" cy="377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TextBox 6"/>
            <p:cNvSpPr txBox="1">
              <a:spLocks noChangeArrowheads="1"/>
            </p:cNvSpPr>
            <p:nvPr/>
          </p:nvSpPr>
          <p:spPr bwMode="auto">
            <a:xfrm>
              <a:off x="3810000" y="2209800"/>
              <a:ext cx="44735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200" b="1" dirty="0">
                  <a:solidFill>
                    <a:schemeClr val="bg1"/>
                  </a:solidFill>
                  <a:ea typeface="ＭＳ Ｐゴシック" charset="-128"/>
                </a:rPr>
                <a:t>Galactic Cosmic Rays</a:t>
              </a:r>
            </a:p>
          </p:txBody>
        </p:sp>
        <p:sp>
          <p:nvSpPr>
            <p:cNvPr id="9223" name="Rectangle 10"/>
            <p:cNvSpPr>
              <a:spLocks noChangeArrowheads="1"/>
            </p:cNvSpPr>
            <p:nvPr/>
          </p:nvSpPr>
          <p:spPr bwMode="auto">
            <a:xfrm>
              <a:off x="7543800" y="5257800"/>
              <a:ext cx="16002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chemeClr val="bg1"/>
                  </a:solidFill>
                  <a:ea typeface="ＭＳ Ｐゴシック" charset="-128"/>
                </a:rPr>
                <a:t>EGRET Team</a:t>
              </a:r>
            </a:p>
          </p:txBody>
        </p:sp>
      </p:grpSp>
      <p:sp>
        <p:nvSpPr>
          <p:cNvPr id="922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67400" y="6324601"/>
            <a:ext cx="381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7CD6D2D-376C-BE4D-9B5E-7002E531B066}" type="slidenum">
              <a:rPr lang="en-US" altLang="en-US" sz="1200">
                <a:solidFill>
                  <a:srgbClr val="898989"/>
                </a:solidFill>
                <a:ea typeface="ＭＳ Ｐゴシック" charset="-128"/>
              </a:rPr>
              <a:pPr/>
              <a:t>6</a:t>
            </a:fld>
            <a:endParaRPr lang="en-US" altLang="en-US" sz="1200">
              <a:solidFill>
                <a:srgbClr val="898989"/>
              </a:solidFill>
              <a:ea typeface="ＭＳ Ｐゴシック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2CD5B-C93C-9042-D647-435500FE725D}"/>
              </a:ext>
            </a:extLst>
          </p:cNvPr>
          <p:cNvSpPr txBox="1"/>
          <p:nvPr/>
        </p:nvSpPr>
        <p:spPr>
          <a:xfrm>
            <a:off x="5893430" y="941021"/>
            <a:ext cx="6086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SPE:  Solar Particle Events = Coronal Mass Ejections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GCR: Galactic Cosmic Rays </a:t>
            </a:r>
          </a:p>
          <a:p>
            <a:r>
              <a:rPr lang="en-US" b="1" dirty="0">
                <a:solidFill>
                  <a:schemeClr val="bg1"/>
                </a:solidFill>
              </a:rPr>
              <a:t>	= particles from outside the solar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6A032B-E127-DD25-2F8F-DDA5BAB7B1D0}"/>
              </a:ext>
            </a:extLst>
          </p:cNvPr>
          <p:cNvSpPr txBox="1"/>
          <p:nvPr/>
        </p:nvSpPr>
        <p:spPr>
          <a:xfrm>
            <a:off x="291206" y="5449977"/>
            <a:ext cx="5804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Space is filled with charged ionizing radiation.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47DC3-7DE0-B482-409E-AF9328C28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/>
          <a:lstStyle/>
          <a:p>
            <a:r>
              <a:rPr lang="en-US" dirty="0"/>
              <a:t>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A0681-43E6-02F7-4347-876D0E4D9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56" y="1075376"/>
            <a:ext cx="7631595" cy="47072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Things we put in space encounter two types of radiation effects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Continuous bombardment from high energy particles is called cumulative dose and can lead to equipment failures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Single event effects are a single particle hitting a sensitive part, such as a cell in computer memory or even the microprocessor</a:t>
            </a:r>
          </a:p>
          <a:p>
            <a:pPr marL="0" indent="0"/>
            <a:r>
              <a:rPr lang="en-US" dirty="0"/>
              <a:t>As we see in current events, there is a new space race taking place and we will soon see people going to the moon and beyond.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C313B-03FF-E08C-9901-A5DB75FB2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9C02704-B54E-0032-CDC1-5BC967F4D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470" y="0"/>
            <a:ext cx="4116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43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06D0F-13B8-0B89-6CF1-4FB6B9B5B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2C2F5-A268-5EEF-78D3-992A60340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45085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61E596-E56A-059B-0311-3534E4A9030E}"/>
              </a:ext>
            </a:extLst>
          </p:cNvPr>
          <p:cNvSpPr txBox="1"/>
          <p:nvPr/>
        </p:nvSpPr>
        <p:spPr>
          <a:xfrm>
            <a:off x="7876221" y="6426263"/>
            <a:ext cx="2746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https://imagine.gsfc.nasa.gov/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05012E-EC97-CD69-CB03-420B31D8A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5" y="2462645"/>
            <a:ext cx="5292330" cy="396361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AC444DC-8638-6908-44EF-1BAFED240759}"/>
              </a:ext>
            </a:extLst>
          </p:cNvPr>
          <p:cNvSpPr txBox="1">
            <a:spLocks/>
          </p:cNvSpPr>
          <p:nvPr/>
        </p:nvSpPr>
        <p:spPr>
          <a:xfrm>
            <a:off x="5080000" y="176280"/>
            <a:ext cx="6837217" cy="22863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GCR is Composed of all naturally occurring elements</a:t>
            </a:r>
          </a:p>
          <a:p>
            <a:pPr lvl="1"/>
            <a:r>
              <a:rPr lang="en-US" sz="1600" dirty="0"/>
              <a:t>90% hydrogen</a:t>
            </a:r>
          </a:p>
          <a:p>
            <a:pPr lvl="1"/>
            <a:r>
              <a:rPr lang="en-US" sz="1600" dirty="0"/>
              <a:t>9% helium</a:t>
            </a:r>
          </a:p>
          <a:p>
            <a:pPr lvl="1"/>
            <a:r>
              <a:rPr lang="en-US" sz="1600" dirty="0"/>
              <a:t>1% heavier ions</a:t>
            </a:r>
          </a:p>
          <a:p>
            <a:r>
              <a:rPr lang="en-US" sz="1800" dirty="0"/>
              <a:t>Generally similar to solar abundances but secondary products due to interstellar GCR fragmentation smooths out abundances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77057-6F4D-53D8-73D8-7AE4430CCA93}"/>
              </a:ext>
            </a:extLst>
          </p:cNvPr>
          <p:cNvSpPr txBox="1"/>
          <p:nvPr/>
        </p:nvSpPr>
        <p:spPr>
          <a:xfrm>
            <a:off x="9694719" y="358486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Iron</a:t>
            </a:r>
          </a:p>
        </p:txBody>
      </p:sp>
    </p:spTree>
    <p:extLst>
      <p:ext uri="{BB962C8B-B14F-4D97-AF65-F5344CB8AC3E}">
        <p14:creationId xmlns:p14="http://schemas.microsoft.com/office/powerpoint/2010/main" val="2465452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502A6-3F08-2186-A3C4-B047DEF1D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7D4E0-1D4C-E2E6-6FA4-B5258775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73" t="8105" r="2116" b="1265"/>
          <a:stretch/>
        </p:blipFill>
        <p:spPr>
          <a:xfrm>
            <a:off x="1151466" y="253286"/>
            <a:ext cx="9503172" cy="5729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9A93FE-4452-D75D-CCAD-CD0D99A985CD}"/>
              </a:ext>
            </a:extLst>
          </p:cNvPr>
          <p:cNvSpPr txBox="1"/>
          <p:nvPr/>
        </p:nvSpPr>
        <p:spPr>
          <a:xfrm>
            <a:off x="5288089" y="510011"/>
            <a:ext cx="213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Range vs LET</a:t>
            </a:r>
          </a:p>
        </p:txBody>
      </p:sp>
    </p:spTree>
    <p:extLst>
      <p:ext uri="{BB962C8B-B14F-4D97-AF65-F5344CB8AC3E}">
        <p14:creationId xmlns:p14="http://schemas.microsoft.com/office/powerpoint/2010/main" val="83470714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-ppt-template-widescreen" id="{2FAA90DE-76E0-C546-B795-34BAB7059161}" vid="{16103801-E0B8-E740-95E9-0BBF2039DA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71016</TotalTime>
  <Words>2654</Words>
  <Application>Microsoft Macintosh PowerPoint</Application>
  <PresentationFormat>Widescreen</PresentationFormat>
  <Paragraphs>374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ＭＳ Ｐゴシック</vt:lpstr>
      <vt:lpstr>Arial</vt:lpstr>
      <vt:lpstr>Calibri</vt:lpstr>
      <vt:lpstr>Symbol</vt:lpstr>
      <vt:lpstr>Times</vt:lpstr>
      <vt:lpstr>Times New Roman</vt:lpstr>
      <vt:lpstr>BNL</vt:lpstr>
      <vt:lpstr>Fixed Target Options and Parameters at the AGS</vt:lpstr>
      <vt:lpstr>Outline</vt:lpstr>
      <vt:lpstr>PowerPoint Presentation</vt:lpstr>
      <vt:lpstr>Slow Extraction at the AGS</vt:lpstr>
      <vt:lpstr>Replicating the Space Environment in the lab</vt:lpstr>
      <vt:lpstr>PowerPoint Presentation</vt:lpstr>
      <vt:lpstr>Why is it important?</vt:lpstr>
      <vt:lpstr>PowerPoint Presentation</vt:lpstr>
      <vt:lpstr>PowerPoint Presentation</vt:lpstr>
      <vt:lpstr>Overview of AGS Extraction systems</vt:lpstr>
      <vt:lpstr>PowerPoint Presentation</vt:lpstr>
      <vt:lpstr>PowerPoint Presentation</vt:lpstr>
      <vt:lpstr>PowerPoint Presentation</vt:lpstr>
      <vt:lpstr>A little on Fast Extracted Beams</vt:lpstr>
      <vt:lpstr>Overview of AGS Slow Extraction</vt:lpstr>
      <vt:lpstr>AGS Performance History</vt:lpstr>
      <vt:lpstr>Intensity range of AGS (today)</vt:lpstr>
      <vt:lpstr>Beam transport options</vt:lpstr>
      <vt:lpstr>Status</vt:lpstr>
      <vt:lpstr>PowerPoint Presentation</vt:lpstr>
      <vt:lpstr>Options</vt:lpstr>
      <vt:lpstr>PowerPoint Presentation</vt:lpstr>
      <vt:lpstr>Beam Quality and methods to improve duty factor</vt:lpstr>
      <vt:lpstr>Main beam quality issues to consider</vt:lpstr>
      <vt:lpstr>PowerPoint Presentation</vt:lpstr>
      <vt:lpstr>Beamline instrumentation: commercial ion chambers</vt:lpstr>
      <vt:lpstr>Options for NP fixed target experiments</vt:lpstr>
      <vt:lpstr>What’s available?</vt:lpstr>
      <vt:lpstr>Operation Modes to Switchyard</vt:lpstr>
      <vt:lpstr>Scheduling</vt:lpstr>
      <vt:lpstr>Summary</vt:lpstr>
      <vt:lpstr>Questions (from me)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Abramowitz, Jennifer</dc:creator>
  <cp:keywords/>
  <dc:description/>
  <cp:lastModifiedBy>Brown, Kevin A</cp:lastModifiedBy>
  <cp:revision>43</cp:revision>
  <dcterms:created xsi:type="dcterms:W3CDTF">2025-03-13T20:01:11Z</dcterms:created>
  <dcterms:modified xsi:type="dcterms:W3CDTF">2025-09-30T12:11:34Z</dcterms:modified>
  <cp:category/>
</cp:coreProperties>
</file>