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311" r:id="rId2"/>
    <p:sldId id="312" r:id="rId3"/>
    <p:sldId id="3746" r:id="rId4"/>
    <p:sldId id="3556" r:id="rId5"/>
    <p:sldId id="395" r:id="rId6"/>
    <p:sldId id="3557" r:id="rId7"/>
    <p:sldId id="2295" r:id="rId8"/>
    <p:sldId id="2297" r:id="rId9"/>
    <p:sldId id="3568" r:id="rId10"/>
    <p:sldId id="2147375431" r:id="rId11"/>
    <p:sldId id="2147375409" r:id="rId12"/>
    <p:sldId id="2147375410" r:id="rId13"/>
    <p:sldId id="2147375411" r:id="rId14"/>
    <p:sldId id="2147375419" r:id="rId15"/>
    <p:sldId id="2147375430" r:id="rId16"/>
    <p:sldId id="2147375435" r:id="rId17"/>
    <p:sldId id="2147375432" r:id="rId18"/>
    <p:sldId id="2243" r:id="rId19"/>
    <p:sldId id="292" r:id="rId20"/>
    <p:sldId id="2244" r:id="rId21"/>
    <p:sldId id="2147375394" r:id="rId22"/>
    <p:sldId id="258" r:id="rId23"/>
    <p:sldId id="2147375438" r:id="rId24"/>
    <p:sldId id="3923" r:id="rId25"/>
    <p:sldId id="2147375439" r:id="rId26"/>
    <p:sldId id="2147375408" r:id="rId27"/>
    <p:sldId id="313" r:id="rId28"/>
    <p:sldId id="2147375433" r:id="rId29"/>
    <p:sldId id="2147375434" r:id="rId30"/>
    <p:sldId id="2147375437" r:id="rId31"/>
    <p:sldId id="2147375436" r:id="rId32"/>
    <p:sldId id="257" r:id="rId33"/>
    <p:sldId id="262" r:id="rId34"/>
    <p:sldId id="2147375352" r:id="rId35"/>
    <p:sldId id="2147375413" r:id="rId36"/>
    <p:sldId id="2147375414" r:id="rId37"/>
    <p:sldId id="2147375415" r:id="rId38"/>
    <p:sldId id="2147375416" r:id="rId39"/>
    <p:sldId id="2147375417" r:id="rId40"/>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21"/>
    <p:restoredTop sz="94789"/>
  </p:normalViewPr>
  <p:slideViewPr>
    <p:cSldViewPr snapToGrid="0">
      <p:cViewPr varScale="1">
        <p:scale>
          <a:sx n="106" d="100"/>
          <a:sy n="106" d="100"/>
        </p:scale>
        <p:origin x="216"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F03EA4-F0EE-46F0-848F-F2EFFB12DE5A}" type="datetimeFigureOut">
              <a:t>9/23/25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22C2D-4426-4EF5-AF57-04774FD62C05}" type="slidenum">
              <a:t>‹#›</a:t>
            </a:fld>
            <a:endParaRPr lang="en-US"/>
          </a:p>
        </p:txBody>
      </p:sp>
    </p:spTree>
    <p:extLst>
      <p:ext uri="{BB962C8B-B14F-4D97-AF65-F5344CB8AC3E}">
        <p14:creationId xmlns:p14="http://schemas.microsoft.com/office/powerpoint/2010/main" val="1516895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t>Several decades following Rutherford's landmark experiment, our understanding solidified, revealing that atoms are composed of nucleons and electrons. Furthermore, the discovery of quarks and gluons as the constituents of nucleons further expanded our knowledge. However, physicists sought to generate an abundant supply of quarks and gluons to comprehensively study their properties and interactions.</a:t>
            </a:r>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3</a:t>
            </a:fld>
            <a:endParaRPr lang="en-US"/>
          </a:p>
        </p:txBody>
      </p:sp>
    </p:spTree>
    <p:extLst>
      <p:ext uri="{BB962C8B-B14F-4D97-AF65-F5344CB8AC3E}">
        <p14:creationId xmlns:p14="http://schemas.microsoft.com/office/powerpoint/2010/main" val="2812540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D0EA5-774C-407D-95D8-8E8C2B4B7A07}" type="slidenum">
              <a:rPr lang="en-US"/>
              <a:pPr fontAlgn="base">
                <a:spcBef>
                  <a:spcPct val="0"/>
                </a:spcBef>
                <a:spcAft>
                  <a:spcPct val="0"/>
                </a:spcAft>
                <a:defRPr/>
              </a:pPr>
              <a:t>6</a:t>
            </a:fld>
            <a:endParaRPr lang="en-US"/>
          </a:p>
        </p:txBody>
      </p:sp>
      <p:sp>
        <p:nvSpPr>
          <p:cNvPr id="242690" name="Rectangle 2"/>
          <p:cNvSpPr>
            <a:spLocks noGrp="1" noRot="1" noChangeAspect="1" noChangeArrowheads="1" noTextEdit="1"/>
          </p:cNvSpPr>
          <p:nvPr>
            <p:ph type="sldImg"/>
          </p:nvPr>
        </p:nvSpPr>
        <p:spPr bwMode="auto">
          <a:xfrm>
            <a:off x="706438" y="1160463"/>
            <a:ext cx="5572125" cy="3133725"/>
          </a:xfrm>
          <a:noFill/>
          <a:ln>
            <a:solidFill>
              <a:srgbClr val="000000"/>
            </a:solidFill>
            <a:miter lim="800000"/>
            <a:headEnd/>
            <a:tailEnd/>
          </a:ln>
        </p:spPr>
      </p:sp>
      <p:sp>
        <p:nvSpPr>
          <p:cNvPr id="2426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68416C-1674-AD4B-9B42-C314EDC34650}" type="slidenum">
              <a:rPr lang="en-US" smtClean="0"/>
              <a:t>8</a:t>
            </a:fld>
            <a:endParaRPr lang="en-US"/>
          </a:p>
        </p:txBody>
      </p:sp>
    </p:spTree>
    <p:extLst>
      <p:ext uri="{BB962C8B-B14F-4D97-AF65-F5344CB8AC3E}">
        <p14:creationId xmlns:p14="http://schemas.microsoft.com/office/powerpoint/2010/main" val="2278214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3E146D-72E3-4D17-8794-005420F3EB37}" type="slidenum">
              <a:rPr lang="en-US" smtClean="0"/>
              <a:t>18</a:t>
            </a:fld>
            <a:endParaRPr lang="en-US"/>
          </a:p>
        </p:txBody>
      </p:sp>
    </p:spTree>
    <p:extLst>
      <p:ext uri="{BB962C8B-B14F-4D97-AF65-F5344CB8AC3E}">
        <p14:creationId xmlns:p14="http://schemas.microsoft.com/office/powerpoint/2010/main" val="3911395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22C2D-4426-4EF5-AF57-04774FD62C05}" type="slidenum">
              <a:rPr lang="en-US" smtClean="0"/>
              <a:t>19</a:t>
            </a:fld>
            <a:endParaRPr lang="en-US"/>
          </a:p>
        </p:txBody>
      </p:sp>
    </p:spTree>
    <p:extLst>
      <p:ext uri="{BB962C8B-B14F-4D97-AF65-F5344CB8AC3E}">
        <p14:creationId xmlns:p14="http://schemas.microsoft.com/office/powerpoint/2010/main" val="28991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7" y="2541806"/>
            <a:ext cx="10334625"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7" y="5773231"/>
            <a:ext cx="10334625"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7" y="4501446"/>
            <a:ext cx="10334625"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48885" y="5761051"/>
            <a:ext cx="43180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F6A01-719B-4CF2-9A66-C5796C7DA5B8}" type="slidenum">
              <a:rPr lang="en-US" smtClean="0"/>
              <a:t>‹#›</a:t>
            </a:fld>
            <a:endParaRPr lang="en-US"/>
          </a:p>
        </p:txBody>
      </p:sp>
    </p:spTree>
    <p:extLst>
      <p:ext uri="{BB962C8B-B14F-4D97-AF65-F5344CB8AC3E}">
        <p14:creationId xmlns:p14="http://schemas.microsoft.com/office/powerpoint/2010/main" val="3022022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EIC CD-3B Director’s Review, October 22-24, 2024</a:t>
            </a:r>
          </a:p>
        </p:txBody>
      </p:sp>
      <p:sp>
        <p:nvSpPr>
          <p:cNvPr id="4" name="Text Placeholder 2">
            <a:extLst>
              <a:ext uri="{FF2B5EF4-FFF2-40B4-BE49-F238E27FC236}">
                <a16:creationId xmlns:a16="http://schemas.microsoft.com/office/drawing/2014/main" id="{30C71E18-8584-A0E2-3682-9547339B30E0}"/>
              </a:ext>
            </a:extLst>
          </p:cNvPr>
          <p:cNvSpPr>
            <a:spLocks noGrp="1"/>
          </p:cNvSpPr>
          <p:nvPr>
            <p:ph type="body" sz="quarter" idx="11" hasCustomPrompt="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Presenter First Initial, Last Name</a:t>
            </a:r>
          </a:p>
        </p:txBody>
      </p:sp>
    </p:spTree>
    <p:extLst>
      <p:ext uri="{BB962C8B-B14F-4D97-AF65-F5344CB8AC3E}">
        <p14:creationId xmlns:p14="http://schemas.microsoft.com/office/powerpoint/2010/main" val="2620050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255480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7" y="2541806"/>
            <a:ext cx="10334625"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7" y="5773231"/>
            <a:ext cx="10334625"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7" y="4501446"/>
            <a:ext cx="10334625"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tretch>
            <a:fillRect/>
          </a:stretch>
        </p:blipFill>
        <p:spPr>
          <a:xfrm>
            <a:off x="7248885" y="5761050"/>
            <a:ext cx="4318000" cy="419100"/>
          </a:xfrm>
          <a:prstGeom prst="rect">
            <a:avLst/>
          </a:prstGeom>
        </p:spPr>
      </p:pic>
    </p:spTree>
    <p:extLst>
      <p:ext uri="{BB962C8B-B14F-4D97-AF65-F5344CB8AC3E}">
        <p14:creationId xmlns:p14="http://schemas.microsoft.com/office/powerpoint/2010/main" val="485114529"/>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7" y="2541806"/>
            <a:ext cx="10334625"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7" y="4501446"/>
            <a:ext cx="10334625"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7" y="2541806"/>
            <a:ext cx="10334625"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7" y="4501446"/>
            <a:ext cx="10334625"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219681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1"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7"/>
            <a:ext cx="11049000" cy="1325563"/>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7"/>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 id="2147483675" r:id="rId15"/>
    <p:sldLayoutId id="2147483677" r:id="rId16"/>
  </p:sldLayoutIdLst>
  <p:hf hdr="0" ft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6.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64FE-DD3F-A0E0-285C-551374CF161F}"/>
              </a:ext>
            </a:extLst>
          </p:cNvPr>
          <p:cNvSpPr>
            <a:spLocks noGrp="1"/>
          </p:cNvSpPr>
          <p:nvPr>
            <p:ph type="ctrTitle"/>
          </p:nvPr>
        </p:nvSpPr>
        <p:spPr>
          <a:xfrm>
            <a:off x="813177" y="2216835"/>
            <a:ext cx="10334625" cy="1947460"/>
          </a:xfrm>
        </p:spPr>
        <p:txBody>
          <a:bodyPr>
            <a:normAutofit/>
          </a:bodyPr>
          <a:lstStyle/>
          <a:p>
            <a:r>
              <a:rPr lang="en-US">
                <a:cs typeface="Arial"/>
              </a:rPr>
              <a:t>The Potential of EIC Machines for Fixed Target Experiments</a:t>
            </a:r>
            <a:endParaRPr lang="en-US"/>
          </a:p>
        </p:txBody>
      </p:sp>
      <p:sp>
        <p:nvSpPr>
          <p:cNvPr id="3" name="Subtitle 2">
            <a:extLst>
              <a:ext uri="{FF2B5EF4-FFF2-40B4-BE49-F238E27FC236}">
                <a16:creationId xmlns:a16="http://schemas.microsoft.com/office/drawing/2014/main" id="{2C9D0A2C-7F21-EA22-C0AA-1786BD40BFFA}"/>
              </a:ext>
            </a:extLst>
          </p:cNvPr>
          <p:cNvSpPr>
            <a:spLocks noGrp="1"/>
          </p:cNvSpPr>
          <p:nvPr>
            <p:ph type="subTitle" idx="1"/>
          </p:nvPr>
        </p:nvSpPr>
        <p:spPr>
          <a:xfrm>
            <a:off x="813177" y="5609625"/>
            <a:ext cx="7568823" cy="746185"/>
          </a:xfrm>
        </p:spPr>
        <p:txBody>
          <a:bodyPr vert="horz" lIns="91440" tIns="45720" rIns="91440" bIns="45720" rtlCol="0" anchor="t">
            <a:normAutofit/>
          </a:bodyPr>
          <a:lstStyle/>
          <a:p>
            <a:r>
              <a:rPr lang="en-US" dirty="0">
                <a:cs typeface="Arial"/>
              </a:rPr>
              <a:t>Exploring a Fixed-Target Program at the EIC workshop, Stony Brook University, USA, Sep 29-30, 2025</a:t>
            </a:r>
          </a:p>
        </p:txBody>
      </p:sp>
      <p:sp>
        <p:nvSpPr>
          <p:cNvPr id="4" name="Text Placeholder 3">
            <a:extLst>
              <a:ext uri="{FF2B5EF4-FFF2-40B4-BE49-F238E27FC236}">
                <a16:creationId xmlns:a16="http://schemas.microsoft.com/office/drawing/2014/main" id="{F575E662-9C8C-F403-E4A2-8B0E952D38C1}"/>
              </a:ext>
            </a:extLst>
          </p:cNvPr>
          <p:cNvSpPr>
            <a:spLocks noGrp="1"/>
          </p:cNvSpPr>
          <p:nvPr>
            <p:ph type="body" sz="quarter" idx="10"/>
          </p:nvPr>
        </p:nvSpPr>
        <p:spPr/>
        <p:txBody>
          <a:bodyPr vert="horz" lIns="91440" tIns="45720" rIns="91440" bIns="45720" rtlCol="0" anchor="t">
            <a:noAutofit/>
          </a:bodyPr>
          <a:lstStyle/>
          <a:p>
            <a:r>
              <a:rPr lang="en-US" dirty="0">
                <a:cs typeface="Arial"/>
              </a:rPr>
              <a:t>Chuyu Liu</a:t>
            </a:r>
          </a:p>
          <a:p>
            <a:r>
              <a:rPr lang="en-US" sz="2000" dirty="0">
                <a:cs typeface="Arial"/>
              </a:rPr>
              <a:t>Collider-Accelerator Department, BNL</a:t>
            </a:r>
            <a:endParaRPr lang="en-US" sz="2000" dirty="0"/>
          </a:p>
        </p:txBody>
      </p:sp>
    </p:spTree>
    <p:extLst>
      <p:ext uri="{BB962C8B-B14F-4D97-AF65-F5344CB8AC3E}">
        <p14:creationId xmlns:p14="http://schemas.microsoft.com/office/powerpoint/2010/main" val="3514316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A90FA4-BA82-19A9-A949-B58F7488BAE1}"/>
              </a:ext>
            </a:extLst>
          </p:cNvPr>
          <p:cNvSpPr>
            <a:spLocks noGrp="1"/>
          </p:cNvSpPr>
          <p:nvPr>
            <p:ph type="sldNum" sz="quarter" idx="4"/>
          </p:nvPr>
        </p:nvSpPr>
        <p:spPr/>
        <p:txBody>
          <a:bodyPr/>
          <a:lstStyle/>
          <a:p>
            <a:fld id="{933A556B-7C63-244D-9B7C-B0EA8042B330}" type="slidenum">
              <a:rPr lang="en-US" smtClean="0"/>
              <a:pPr/>
              <a:t>10</a:t>
            </a:fld>
            <a:endParaRPr lang="en-US"/>
          </a:p>
        </p:txBody>
      </p:sp>
      <p:sp>
        <p:nvSpPr>
          <p:cNvPr id="3" name="Title 2">
            <a:extLst>
              <a:ext uri="{FF2B5EF4-FFF2-40B4-BE49-F238E27FC236}">
                <a16:creationId xmlns:a16="http://schemas.microsoft.com/office/drawing/2014/main" id="{9220B7E8-28F0-16C5-B3A5-8C1B6EC0B260}"/>
              </a:ext>
            </a:extLst>
          </p:cNvPr>
          <p:cNvSpPr>
            <a:spLocks noGrp="1"/>
          </p:cNvSpPr>
          <p:nvPr>
            <p:ph type="ctrTitle"/>
          </p:nvPr>
        </p:nvSpPr>
        <p:spPr>
          <a:xfrm>
            <a:off x="813177" y="2541806"/>
            <a:ext cx="11169273" cy="1947460"/>
          </a:xfrm>
        </p:spPr>
        <p:txBody>
          <a:bodyPr/>
          <a:lstStyle/>
          <a:p>
            <a:r>
              <a:rPr lang="en-US" dirty="0"/>
              <a:t>RHIC STAR Halo-on-Target FXT Experiment Experience</a:t>
            </a:r>
          </a:p>
        </p:txBody>
      </p:sp>
    </p:spTree>
    <p:extLst>
      <p:ext uri="{BB962C8B-B14F-4D97-AF65-F5344CB8AC3E}">
        <p14:creationId xmlns:p14="http://schemas.microsoft.com/office/powerpoint/2010/main" val="631095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506894-4A90-9A73-7E53-92F34250AACE}"/>
              </a:ext>
            </a:extLst>
          </p:cNvPr>
          <p:cNvPicPr>
            <a:picLocks noChangeAspect="1"/>
          </p:cNvPicPr>
          <p:nvPr/>
        </p:nvPicPr>
        <p:blipFill>
          <a:blip r:embed="rId2"/>
          <a:stretch>
            <a:fillRect/>
          </a:stretch>
        </p:blipFill>
        <p:spPr>
          <a:xfrm>
            <a:off x="5249305" y="3429000"/>
            <a:ext cx="4877315" cy="2872174"/>
          </a:xfrm>
          <a:prstGeom prst="rect">
            <a:avLst/>
          </a:prstGeom>
        </p:spPr>
      </p:pic>
      <p:sp>
        <p:nvSpPr>
          <p:cNvPr id="2" name="Title 1">
            <a:extLst>
              <a:ext uri="{FF2B5EF4-FFF2-40B4-BE49-F238E27FC236}">
                <a16:creationId xmlns:a16="http://schemas.microsoft.com/office/drawing/2014/main" id="{133BFF32-9212-FE00-D2D3-052C325CF954}"/>
              </a:ext>
            </a:extLst>
          </p:cNvPr>
          <p:cNvSpPr>
            <a:spLocks noGrp="1"/>
          </p:cNvSpPr>
          <p:nvPr>
            <p:ph type="title"/>
          </p:nvPr>
        </p:nvSpPr>
        <p:spPr>
          <a:xfrm>
            <a:off x="490682" y="145763"/>
            <a:ext cx="11049000" cy="1325563"/>
          </a:xfrm>
        </p:spPr>
        <p:txBody>
          <a:bodyPr/>
          <a:lstStyle/>
          <a:p>
            <a:r>
              <a:rPr lang="en-US">
                <a:cs typeface="Arial"/>
              </a:rPr>
              <a:t>STAR FXT setup </a:t>
            </a:r>
            <a:endParaRPr lang="en-US"/>
          </a:p>
        </p:txBody>
      </p:sp>
      <p:pic>
        <p:nvPicPr>
          <p:cNvPr id="5" name="Content Placeholder 4">
            <a:extLst>
              <a:ext uri="{FF2B5EF4-FFF2-40B4-BE49-F238E27FC236}">
                <a16:creationId xmlns:a16="http://schemas.microsoft.com/office/drawing/2014/main" id="{8A87FBA8-0C41-A7CD-18FD-A67B0700A6A6}"/>
              </a:ext>
            </a:extLst>
          </p:cNvPr>
          <p:cNvPicPr>
            <a:picLocks noGrp="1" noChangeAspect="1"/>
          </p:cNvPicPr>
          <p:nvPr>
            <p:ph idx="1"/>
          </p:nvPr>
        </p:nvPicPr>
        <p:blipFill>
          <a:blip r:embed="rId3"/>
          <a:stretch>
            <a:fillRect/>
          </a:stretch>
        </p:blipFill>
        <p:spPr>
          <a:xfrm>
            <a:off x="9756718" y="5094240"/>
            <a:ext cx="2214815" cy="1323487"/>
          </a:xfrm>
          <a:prstGeom prst="rect">
            <a:avLst/>
          </a:prstGeom>
        </p:spPr>
      </p:pic>
      <p:sp>
        <p:nvSpPr>
          <p:cNvPr id="4" name="Slide Number Placeholder 3">
            <a:extLst>
              <a:ext uri="{FF2B5EF4-FFF2-40B4-BE49-F238E27FC236}">
                <a16:creationId xmlns:a16="http://schemas.microsoft.com/office/drawing/2014/main" id="{9E45DE15-C850-C9A4-B390-CDC770B8D9FD}"/>
              </a:ext>
            </a:extLst>
          </p:cNvPr>
          <p:cNvSpPr>
            <a:spLocks noGrp="1"/>
          </p:cNvSpPr>
          <p:nvPr>
            <p:ph type="sldNum" sz="quarter" idx="4"/>
          </p:nvPr>
        </p:nvSpPr>
        <p:spPr/>
        <p:txBody>
          <a:bodyPr/>
          <a:lstStyle/>
          <a:p>
            <a:fld id="{933A556B-7C63-244D-9B7C-B0EA8042B330}" type="slidenum">
              <a:rPr lang="en-US" smtClean="0"/>
              <a:pPr/>
              <a:t>11</a:t>
            </a:fld>
            <a:endParaRPr lang="en-US" sz="750"/>
          </a:p>
        </p:txBody>
      </p:sp>
      <p:pic>
        <p:nvPicPr>
          <p:cNvPr id="6" name="Picture 5">
            <a:extLst>
              <a:ext uri="{FF2B5EF4-FFF2-40B4-BE49-F238E27FC236}">
                <a16:creationId xmlns:a16="http://schemas.microsoft.com/office/drawing/2014/main" id="{3728CCA9-913A-F2E3-B8FA-C4C29158130E}"/>
              </a:ext>
            </a:extLst>
          </p:cNvPr>
          <p:cNvPicPr>
            <a:picLocks noChangeAspect="1"/>
          </p:cNvPicPr>
          <p:nvPr/>
        </p:nvPicPr>
        <p:blipFill>
          <a:blip r:embed="rId4"/>
          <a:stretch>
            <a:fillRect/>
          </a:stretch>
        </p:blipFill>
        <p:spPr>
          <a:xfrm>
            <a:off x="652318" y="1428177"/>
            <a:ext cx="4970875" cy="4891217"/>
          </a:xfrm>
          <a:prstGeom prst="rect">
            <a:avLst/>
          </a:prstGeom>
        </p:spPr>
      </p:pic>
      <p:sp>
        <p:nvSpPr>
          <p:cNvPr id="8" name="TextBox 7">
            <a:extLst>
              <a:ext uri="{FF2B5EF4-FFF2-40B4-BE49-F238E27FC236}">
                <a16:creationId xmlns:a16="http://schemas.microsoft.com/office/drawing/2014/main" id="{5794711A-389A-BC75-8C81-140F843B8AEF}"/>
              </a:ext>
            </a:extLst>
          </p:cNvPr>
          <p:cNvSpPr txBox="1"/>
          <p:nvPr/>
        </p:nvSpPr>
        <p:spPr>
          <a:xfrm>
            <a:off x="5875533" y="579317"/>
            <a:ext cx="6096000" cy="2862322"/>
          </a:xfrm>
          <a:prstGeom prst="rect">
            <a:avLst/>
          </a:prstGeom>
          <a:noFill/>
        </p:spPr>
        <p:txBody>
          <a:bodyPr wrap="square">
            <a:spAutoFit/>
          </a:bodyPr>
          <a:lstStyle/>
          <a:p>
            <a:r>
              <a:rPr lang="en-US" dirty="0"/>
              <a:t>The beam energy scan I (BES-I) was completed during 2007-2014. However, the transition between QGP and hadronic gas has not been understood yet. The BES-I program offered limited statistics because the RHIC luminosity decreases steeply at lower energies. Therefore, the beam energy Scan II (BES-II) was performed with the luminosity improved by a factor of ∼ 4 at multiple beam energies (3.85, 4.55, 5.75, 7.3 and 9.8 GeV/nucleon). In addition, FXT experiments were carried out to extend the energy reach out of the nominal beam energy range.</a:t>
            </a:r>
          </a:p>
        </p:txBody>
      </p:sp>
      <p:sp>
        <p:nvSpPr>
          <p:cNvPr id="11" name="TextBox 10">
            <a:extLst>
              <a:ext uri="{FF2B5EF4-FFF2-40B4-BE49-F238E27FC236}">
                <a16:creationId xmlns:a16="http://schemas.microsoft.com/office/drawing/2014/main" id="{7009C7A8-904E-4884-D74B-58B38E2BA2B7}"/>
              </a:ext>
            </a:extLst>
          </p:cNvPr>
          <p:cNvSpPr txBox="1"/>
          <p:nvPr/>
        </p:nvSpPr>
        <p:spPr>
          <a:xfrm>
            <a:off x="10276572" y="6417727"/>
            <a:ext cx="1120820" cy="369332"/>
          </a:xfrm>
          <a:prstGeom prst="rect">
            <a:avLst/>
          </a:prstGeom>
          <a:noFill/>
        </p:spPr>
        <p:txBody>
          <a:bodyPr wrap="none" rtlCol="0">
            <a:spAutoFit/>
          </a:bodyPr>
          <a:lstStyle/>
          <a:p>
            <a:r>
              <a:rPr lang="en-US" dirty="0"/>
              <a:t>Au target</a:t>
            </a:r>
          </a:p>
        </p:txBody>
      </p:sp>
    </p:spTree>
    <p:extLst>
      <p:ext uri="{BB962C8B-B14F-4D97-AF65-F5344CB8AC3E}">
        <p14:creationId xmlns:p14="http://schemas.microsoft.com/office/powerpoint/2010/main" val="408093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01473-E92A-ED25-1AF8-9D9418314615}"/>
              </a:ext>
            </a:extLst>
          </p:cNvPr>
          <p:cNvSpPr>
            <a:spLocks noGrp="1"/>
          </p:cNvSpPr>
          <p:nvPr>
            <p:ph type="title"/>
          </p:nvPr>
        </p:nvSpPr>
        <p:spPr/>
        <p:txBody>
          <a:bodyPr/>
          <a:lstStyle/>
          <a:p>
            <a:r>
              <a:rPr lang="en-US" dirty="0">
                <a:cs typeface="Arial"/>
              </a:rPr>
              <a:t>FXT Operations in 2019</a:t>
            </a:r>
            <a:endParaRPr lang="en-US" dirty="0"/>
          </a:p>
        </p:txBody>
      </p:sp>
      <p:pic>
        <p:nvPicPr>
          <p:cNvPr id="5" name="Content Placeholder 4">
            <a:extLst>
              <a:ext uri="{FF2B5EF4-FFF2-40B4-BE49-F238E27FC236}">
                <a16:creationId xmlns:a16="http://schemas.microsoft.com/office/drawing/2014/main" id="{A227C00F-F59B-2DEA-7B61-4863CAF634A6}"/>
              </a:ext>
            </a:extLst>
          </p:cNvPr>
          <p:cNvPicPr>
            <a:picLocks noGrp="1" noChangeAspect="1"/>
          </p:cNvPicPr>
          <p:nvPr>
            <p:ph idx="1"/>
          </p:nvPr>
        </p:nvPicPr>
        <p:blipFill>
          <a:blip r:embed="rId2"/>
          <a:stretch>
            <a:fillRect/>
          </a:stretch>
        </p:blipFill>
        <p:spPr>
          <a:xfrm>
            <a:off x="396960" y="2281714"/>
            <a:ext cx="3960084" cy="3107749"/>
          </a:xfrm>
          <a:prstGeom prst="rect">
            <a:avLst/>
          </a:prstGeom>
          <a:ln w="19050">
            <a:solidFill>
              <a:schemeClr val="accent1"/>
            </a:solidFill>
          </a:ln>
        </p:spPr>
      </p:pic>
      <p:sp>
        <p:nvSpPr>
          <p:cNvPr id="4" name="Slide Number Placeholder 3">
            <a:extLst>
              <a:ext uri="{FF2B5EF4-FFF2-40B4-BE49-F238E27FC236}">
                <a16:creationId xmlns:a16="http://schemas.microsoft.com/office/drawing/2014/main" id="{B4D3B773-F966-4D7D-4919-5D736AA87029}"/>
              </a:ext>
            </a:extLst>
          </p:cNvPr>
          <p:cNvSpPr>
            <a:spLocks noGrp="1"/>
          </p:cNvSpPr>
          <p:nvPr>
            <p:ph type="sldNum" sz="quarter" idx="4"/>
          </p:nvPr>
        </p:nvSpPr>
        <p:spPr/>
        <p:txBody>
          <a:bodyPr/>
          <a:lstStyle/>
          <a:p>
            <a:fld id="{933A556B-7C63-244D-9B7C-B0EA8042B330}" type="slidenum">
              <a:rPr lang="en-US" smtClean="0"/>
              <a:pPr/>
              <a:t>12</a:t>
            </a:fld>
            <a:endParaRPr lang="en-US" sz="750"/>
          </a:p>
        </p:txBody>
      </p:sp>
      <p:pic>
        <p:nvPicPr>
          <p:cNvPr id="6" name="Picture 5">
            <a:extLst>
              <a:ext uri="{FF2B5EF4-FFF2-40B4-BE49-F238E27FC236}">
                <a16:creationId xmlns:a16="http://schemas.microsoft.com/office/drawing/2014/main" id="{5F8B53A1-E6F0-B4E5-1AA7-3446D7C4634F}"/>
              </a:ext>
            </a:extLst>
          </p:cNvPr>
          <p:cNvPicPr>
            <a:picLocks noChangeAspect="1"/>
          </p:cNvPicPr>
          <p:nvPr/>
        </p:nvPicPr>
        <p:blipFill>
          <a:blip r:embed="rId3"/>
          <a:stretch>
            <a:fillRect/>
          </a:stretch>
        </p:blipFill>
        <p:spPr>
          <a:xfrm>
            <a:off x="8121737" y="2281714"/>
            <a:ext cx="3498763" cy="3123604"/>
          </a:xfrm>
          <a:prstGeom prst="rect">
            <a:avLst/>
          </a:prstGeom>
          <a:ln w="15875">
            <a:solidFill>
              <a:schemeClr val="accent1"/>
            </a:solidFill>
          </a:ln>
        </p:spPr>
      </p:pic>
      <p:pic>
        <p:nvPicPr>
          <p:cNvPr id="7" name="Picture 6">
            <a:extLst>
              <a:ext uri="{FF2B5EF4-FFF2-40B4-BE49-F238E27FC236}">
                <a16:creationId xmlns:a16="http://schemas.microsoft.com/office/drawing/2014/main" id="{F33FE3C2-9597-D35A-0CCA-4CA1EAB6D844}"/>
              </a:ext>
            </a:extLst>
          </p:cNvPr>
          <p:cNvPicPr>
            <a:picLocks noChangeAspect="1"/>
          </p:cNvPicPr>
          <p:nvPr/>
        </p:nvPicPr>
        <p:blipFill>
          <a:blip r:embed="rId4"/>
          <a:stretch>
            <a:fillRect/>
          </a:stretch>
        </p:blipFill>
        <p:spPr>
          <a:xfrm>
            <a:off x="4459528" y="2281713"/>
            <a:ext cx="3559725" cy="3123605"/>
          </a:xfrm>
          <a:prstGeom prst="rect">
            <a:avLst/>
          </a:prstGeom>
          <a:ln w="15875">
            <a:solidFill>
              <a:schemeClr val="accent1"/>
            </a:solidFill>
          </a:ln>
        </p:spPr>
      </p:pic>
      <p:sp>
        <p:nvSpPr>
          <p:cNvPr id="9" name="TextBox 8">
            <a:extLst>
              <a:ext uri="{FF2B5EF4-FFF2-40B4-BE49-F238E27FC236}">
                <a16:creationId xmlns:a16="http://schemas.microsoft.com/office/drawing/2014/main" id="{37C5D791-6AD7-E054-2594-551C46AE37CE}"/>
              </a:ext>
            </a:extLst>
          </p:cNvPr>
          <p:cNvSpPr txBox="1"/>
          <p:nvPr/>
        </p:nvSpPr>
        <p:spPr>
          <a:xfrm>
            <a:off x="1427809" y="1875356"/>
            <a:ext cx="2031325" cy="369332"/>
          </a:xfrm>
          <a:prstGeom prst="rect">
            <a:avLst/>
          </a:prstGeom>
          <a:noFill/>
        </p:spPr>
        <p:txBody>
          <a:bodyPr wrap="none" rtlCol="0">
            <a:spAutoFit/>
          </a:bodyPr>
          <a:lstStyle/>
          <a:p>
            <a:r>
              <a:rPr lang="en-US" dirty="0"/>
              <a:t>4.59 GeV/nucleon</a:t>
            </a:r>
          </a:p>
        </p:txBody>
      </p:sp>
      <p:sp>
        <p:nvSpPr>
          <p:cNvPr id="10" name="TextBox 9">
            <a:extLst>
              <a:ext uri="{FF2B5EF4-FFF2-40B4-BE49-F238E27FC236}">
                <a16:creationId xmlns:a16="http://schemas.microsoft.com/office/drawing/2014/main" id="{71967924-A9EE-1123-22A8-4E99A6F379E9}"/>
              </a:ext>
            </a:extLst>
          </p:cNvPr>
          <p:cNvSpPr txBox="1"/>
          <p:nvPr/>
        </p:nvSpPr>
        <p:spPr>
          <a:xfrm>
            <a:off x="348129" y="1912382"/>
            <a:ext cx="582211" cy="369332"/>
          </a:xfrm>
          <a:prstGeom prst="rect">
            <a:avLst/>
          </a:prstGeom>
          <a:noFill/>
        </p:spPr>
        <p:txBody>
          <a:bodyPr wrap="none" rtlCol="0">
            <a:spAutoFit/>
          </a:bodyPr>
          <a:lstStyle/>
          <a:p>
            <a:r>
              <a:rPr lang="en-US" dirty="0"/>
              <a:t>rate</a:t>
            </a:r>
          </a:p>
        </p:txBody>
      </p:sp>
      <p:sp>
        <p:nvSpPr>
          <p:cNvPr id="3" name="TextBox 2">
            <a:extLst>
              <a:ext uri="{FF2B5EF4-FFF2-40B4-BE49-F238E27FC236}">
                <a16:creationId xmlns:a16="http://schemas.microsoft.com/office/drawing/2014/main" id="{891772CF-A68D-91BD-3382-3C9DA4F14337}"/>
              </a:ext>
            </a:extLst>
          </p:cNvPr>
          <p:cNvSpPr txBox="1"/>
          <p:nvPr/>
        </p:nvSpPr>
        <p:spPr>
          <a:xfrm>
            <a:off x="5290402" y="1846781"/>
            <a:ext cx="1903085" cy="369332"/>
          </a:xfrm>
          <a:prstGeom prst="rect">
            <a:avLst/>
          </a:prstGeom>
          <a:noFill/>
        </p:spPr>
        <p:txBody>
          <a:bodyPr wrap="none" rtlCol="0">
            <a:spAutoFit/>
          </a:bodyPr>
          <a:lstStyle/>
          <a:p>
            <a:r>
              <a:rPr lang="en-US" dirty="0"/>
              <a:t>7.3 GeV/nucleon</a:t>
            </a:r>
          </a:p>
        </p:txBody>
      </p:sp>
      <p:sp>
        <p:nvSpPr>
          <p:cNvPr id="8" name="TextBox 7">
            <a:extLst>
              <a:ext uri="{FF2B5EF4-FFF2-40B4-BE49-F238E27FC236}">
                <a16:creationId xmlns:a16="http://schemas.microsoft.com/office/drawing/2014/main" id="{32B1BC6E-0622-F101-FC88-3DB1B170D849}"/>
              </a:ext>
            </a:extLst>
          </p:cNvPr>
          <p:cNvSpPr txBox="1"/>
          <p:nvPr/>
        </p:nvSpPr>
        <p:spPr>
          <a:xfrm>
            <a:off x="9024755" y="1801535"/>
            <a:ext cx="2031325" cy="369332"/>
          </a:xfrm>
          <a:prstGeom prst="rect">
            <a:avLst/>
          </a:prstGeom>
          <a:noFill/>
        </p:spPr>
        <p:txBody>
          <a:bodyPr wrap="none" rtlCol="0">
            <a:spAutoFit/>
          </a:bodyPr>
          <a:lstStyle/>
          <a:p>
            <a:r>
              <a:rPr lang="en-US" dirty="0"/>
              <a:t>31.2 GeV/nucleon</a:t>
            </a:r>
          </a:p>
        </p:txBody>
      </p:sp>
    </p:spTree>
    <p:extLst>
      <p:ext uri="{BB962C8B-B14F-4D97-AF65-F5344CB8AC3E}">
        <p14:creationId xmlns:p14="http://schemas.microsoft.com/office/powerpoint/2010/main" val="764440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24F30-3F96-5DB1-0621-B301B7A588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8C941A-912B-CE63-B755-53CCDE3D499E}"/>
              </a:ext>
            </a:extLst>
          </p:cNvPr>
          <p:cNvSpPr>
            <a:spLocks noGrp="1"/>
          </p:cNvSpPr>
          <p:nvPr>
            <p:ph type="title"/>
          </p:nvPr>
        </p:nvSpPr>
        <p:spPr/>
        <p:txBody>
          <a:bodyPr/>
          <a:lstStyle/>
          <a:p>
            <a:r>
              <a:rPr lang="en-US" dirty="0">
                <a:cs typeface="Arial"/>
              </a:rPr>
              <a:t>FXT Operations in 2019 (cant.)</a:t>
            </a:r>
            <a:endParaRPr lang="en-US" dirty="0"/>
          </a:p>
        </p:txBody>
      </p:sp>
      <p:sp>
        <p:nvSpPr>
          <p:cNvPr id="4" name="Slide Number Placeholder 3">
            <a:extLst>
              <a:ext uri="{FF2B5EF4-FFF2-40B4-BE49-F238E27FC236}">
                <a16:creationId xmlns:a16="http://schemas.microsoft.com/office/drawing/2014/main" id="{87C2D622-1E1A-61AB-7C17-2F22A271C1B5}"/>
              </a:ext>
            </a:extLst>
          </p:cNvPr>
          <p:cNvSpPr>
            <a:spLocks noGrp="1"/>
          </p:cNvSpPr>
          <p:nvPr>
            <p:ph type="sldNum" sz="quarter" idx="4"/>
          </p:nvPr>
        </p:nvSpPr>
        <p:spPr/>
        <p:txBody>
          <a:bodyPr/>
          <a:lstStyle/>
          <a:p>
            <a:fld id="{933A556B-7C63-244D-9B7C-B0EA8042B330}" type="slidenum">
              <a:rPr lang="en-US" smtClean="0"/>
              <a:pPr/>
              <a:t>13</a:t>
            </a:fld>
            <a:endParaRPr lang="en-US" sz="750"/>
          </a:p>
        </p:txBody>
      </p:sp>
      <p:pic>
        <p:nvPicPr>
          <p:cNvPr id="10" name="Picture 9">
            <a:extLst>
              <a:ext uri="{FF2B5EF4-FFF2-40B4-BE49-F238E27FC236}">
                <a16:creationId xmlns:a16="http://schemas.microsoft.com/office/drawing/2014/main" id="{5B6400B2-ED67-76C0-1E16-408AC46CC6C0}"/>
              </a:ext>
            </a:extLst>
          </p:cNvPr>
          <p:cNvPicPr>
            <a:picLocks noChangeAspect="1"/>
          </p:cNvPicPr>
          <p:nvPr/>
        </p:nvPicPr>
        <p:blipFill>
          <a:blip r:embed="rId2"/>
          <a:stretch>
            <a:fillRect/>
          </a:stretch>
        </p:blipFill>
        <p:spPr>
          <a:xfrm>
            <a:off x="8275939" y="2705256"/>
            <a:ext cx="2591057" cy="2086073"/>
          </a:xfrm>
          <a:prstGeom prst="rect">
            <a:avLst/>
          </a:prstGeom>
          <a:ln>
            <a:solidFill>
              <a:schemeClr val="accent1"/>
            </a:solidFill>
          </a:ln>
        </p:spPr>
      </p:pic>
      <p:pic>
        <p:nvPicPr>
          <p:cNvPr id="11" name="Picture 10">
            <a:extLst>
              <a:ext uri="{FF2B5EF4-FFF2-40B4-BE49-F238E27FC236}">
                <a16:creationId xmlns:a16="http://schemas.microsoft.com/office/drawing/2014/main" id="{C086DAD2-0DFB-9628-8639-8051BD7EEE73}"/>
              </a:ext>
            </a:extLst>
          </p:cNvPr>
          <p:cNvPicPr>
            <a:picLocks noChangeAspect="1"/>
          </p:cNvPicPr>
          <p:nvPr/>
        </p:nvPicPr>
        <p:blipFill>
          <a:blip r:embed="rId3"/>
          <a:stretch>
            <a:fillRect/>
          </a:stretch>
        </p:blipFill>
        <p:spPr>
          <a:xfrm>
            <a:off x="8285464" y="599782"/>
            <a:ext cx="2591057" cy="2086073"/>
          </a:xfrm>
          <a:prstGeom prst="rect">
            <a:avLst/>
          </a:prstGeom>
          <a:ln>
            <a:solidFill>
              <a:schemeClr val="accent1"/>
            </a:solidFill>
          </a:ln>
        </p:spPr>
      </p:pic>
      <p:sp>
        <p:nvSpPr>
          <p:cNvPr id="6" name="Content Placeholder 5">
            <a:extLst>
              <a:ext uri="{FF2B5EF4-FFF2-40B4-BE49-F238E27FC236}">
                <a16:creationId xmlns:a16="http://schemas.microsoft.com/office/drawing/2014/main" id="{9AC32727-6660-6FF5-5A2F-6A75139ADCD5}"/>
              </a:ext>
            </a:extLst>
          </p:cNvPr>
          <p:cNvSpPr>
            <a:spLocks noGrp="1"/>
          </p:cNvSpPr>
          <p:nvPr>
            <p:ph idx="1"/>
          </p:nvPr>
        </p:nvSpPr>
        <p:spPr>
          <a:xfrm>
            <a:off x="571501" y="1825628"/>
            <a:ext cx="6696074" cy="4403722"/>
          </a:xfrm>
        </p:spPr>
        <p:txBody>
          <a:bodyPr>
            <a:normAutofit fontScale="92500"/>
          </a:bodyPr>
          <a:lstStyle/>
          <a:p>
            <a:pPr marL="342900" indent="-342900">
              <a:buFont typeface="Wingdings" panose="05000000000000000000" pitchFamily="2" charset="2"/>
              <a:buChar char="§"/>
            </a:pPr>
            <a:r>
              <a:rPr lang="en-US" dirty="0"/>
              <a:t>Tune meter kicker was turned on towards the end of the 4.59 GeV/nucleon store to replenish beam halo therefore maintain the rates</a:t>
            </a:r>
          </a:p>
          <a:p>
            <a:pPr marL="342900" indent="-342900">
              <a:buFont typeface="Wingdings" panose="05000000000000000000" pitchFamily="2" charset="2"/>
              <a:buChar char="§"/>
            </a:pPr>
            <a:r>
              <a:rPr lang="en-US" dirty="0"/>
              <a:t>For the later half of the 7.3 GeV/nucleon store, the tune meter kicker was on to sustain the rate.</a:t>
            </a:r>
          </a:p>
          <a:p>
            <a:pPr marL="342900" indent="-342900">
              <a:buFont typeface="Wingdings" panose="05000000000000000000" pitchFamily="2" charset="2"/>
              <a:buChar char="§"/>
            </a:pPr>
            <a:r>
              <a:rPr lang="en-US" dirty="0"/>
              <a:t>The event rate at 31.2 GeV/nucleon was extremely sensitive to the beam position once the beam halo is scraping on the target. It was found that the BBQ kickers were not strong enough to blow up beam emittance in a reasonable amount of time. A desirable event rate was only achieved when the horizontal emittance was diluted by instability with a close to zero chromaticity.</a:t>
            </a:r>
          </a:p>
          <a:p>
            <a:pPr marL="342900" indent="-342900">
              <a:buFont typeface="Wingdings" panose="05000000000000000000" pitchFamily="2" charset="2"/>
              <a:buChar char="§"/>
            </a:pPr>
            <a:endParaRPr lang="en-US" dirty="0"/>
          </a:p>
          <a:p>
            <a:pPr marL="342900" indent="-342900">
              <a:buFont typeface="Wingdings" panose="05000000000000000000" pitchFamily="2" charset="2"/>
              <a:buChar char="§"/>
            </a:pPr>
            <a:endParaRPr lang="en-US" dirty="0"/>
          </a:p>
          <a:p>
            <a:pPr marL="342900" indent="-342900">
              <a:buFont typeface="Wingdings" panose="05000000000000000000" pitchFamily="2" charset="2"/>
              <a:buChar char="§"/>
            </a:pPr>
            <a:endParaRPr lang="en-US" dirty="0"/>
          </a:p>
        </p:txBody>
      </p:sp>
      <p:pic>
        <p:nvPicPr>
          <p:cNvPr id="7" name="Picture 6">
            <a:extLst>
              <a:ext uri="{FF2B5EF4-FFF2-40B4-BE49-F238E27FC236}">
                <a16:creationId xmlns:a16="http://schemas.microsoft.com/office/drawing/2014/main" id="{A86DD46F-6446-C8CB-7238-89D291F2F6E1}"/>
              </a:ext>
            </a:extLst>
          </p:cNvPr>
          <p:cNvPicPr>
            <a:picLocks noChangeAspect="1"/>
          </p:cNvPicPr>
          <p:nvPr/>
        </p:nvPicPr>
        <p:blipFill>
          <a:blip r:embed="rId4"/>
          <a:stretch>
            <a:fillRect/>
          </a:stretch>
        </p:blipFill>
        <p:spPr>
          <a:xfrm>
            <a:off x="8285464" y="4771928"/>
            <a:ext cx="2591057" cy="2086072"/>
          </a:xfrm>
          <a:prstGeom prst="rect">
            <a:avLst/>
          </a:prstGeom>
          <a:ln w="6350">
            <a:solidFill>
              <a:schemeClr val="accent1"/>
            </a:solidFill>
          </a:ln>
        </p:spPr>
      </p:pic>
      <p:cxnSp>
        <p:nvCxnSpPr>
          <p:cNvPr id="12" name="Straight Arrow Connector 11">
            <a:extLst>
              <a:ext uri="{FF2B5EF4-FFF2-40B4-BE49-F238E27FC236}">
                <a16:creationId xmlns:a16="http://schemas.microsoft.com/office/drawing/2014/main" id="{6D7505E5-717D-1532-C615-18020618584D}"/>
              </a:ext>
            </a:extLst>
          </p:cNvPr>
          <p:cNvCxnSpPr/>
          <p:nvPr/>
        </p:nvCxnSpPr>
        <p:spPr>
          <a:xfrm flipV="1">
            <a:off x="7162800" y="1266825"/>
            <a:ext cx="3162300" cy="1104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0E771B6-7C6C-4575-40CB-2C40FA9C075B}"/>
              </a:ext>
            </a:extLst>
          </p:cNvPr>
          <p:cNvSpPr/>
          <p:nvPr/>
        </p:nvSpPr>
        <p:spPr>
          <a:xfrm>
            <a:off x="10287000" y="365127"/>
            <a:ext cx="342900" cy="11683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75B5F600-9330-DE60-9A2D-165555EAA58A}"/>
              </a:ext>
            </a:extLst>
          </p:cNvPr>
          <p:cNvCxnSpPr>
            <a:cxnSpLocks/>
          </p:cNvCxnSpPr>
          <p:nvPr/>
        </p:nvCxnSpPr>
        <p:spPr>
          <a:xfrm>
            <a:off x="6915150" y="3178821"/>
            <a:ext cx="2542661" cy="885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0803A96-6B39-A476-F077-129EC144F277}"/>
              </a:ext>
            </a:extLst>
          </p:cNvPr>
          <p:cNvSpPr/>
          <p:nvPr/>
        </p:nvSpPr>
        <p:spPr>
          <a:xfrm>
            <a:off x="9457810" y="2689223"/>
            <a:ext cx="1017889" cy="200660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868265FD-BA6C-3C0A-115D-38B55372ED12}"/>
              </a:ext>
            </a:extLst>
          </p:cNvPr>
          <p:cNvCxnSpPr>
            <a:cxnSpLocks/>
          </p:cNvCxnSpPr>
          <p:nvPr/>
        </p:nvCxnSpPr>
        <p:spPr>
          <a:xfrm flipV="1">
            <a:off x="6667500" y="5086058"/>
            <a:ext cx="2256911" cy="5829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5883096-E6E5-F483-6229-C334DA10B8DD}"/>
              </a:ext>
            </a:extLst>
          </p:cNvPr>
          <p:cNvSpPr/>
          <p:nvPr/>
        </p:nvSpPr>
        <p:spPr>
          <a:xfrm>
            <a:off x="8974867" y="4634116"/>
            <a:ext cx="342900" cy="11683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9839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66C30-E557-0577-E046-CC7251E42444}"/>
              </a:ext>
            </a:extLst>
          </p:cNvPr>
          <p:cNvSpPr>
            <a:spLocks noGrp="1"/>
          </p:cNvSpPr>
          <p:nvPr>
            <p:ph type="title"/>
          </p:nvPr>
        </p:nvSpPr>
        <p:spPr/>
        <p:txBody>
          <a:bodyPr/>
          <a:lstStyle/>
          <a:p>
            <a:r>
              <a:rPr lang="en-US" dirty="0">
                <a:cs typeface="Arial"/>
              </a:rPr>
              <a:t>FXT Operations in 2020</a:t>
            </a:r>
            <a:endParaRPr lang="en-US" dirty="0"/>
          </a:p>
        </p:txBody>
      </p:sp>
      <p:sp>
        <p:nvSpPr>
          <p:cNvPr id="3" name="Slide Number Placeholder 2">
            <a:extLst>
              <a:ext uri="{FF2B5EF4-FFF2-40B4-BE49-F238E27FC236}">
                <a16:creationId xmlns:a16="http://schemas.microsoft.com/office/drawing/2014/main" id="{FEB4B592-33C7-493B-D5D0-67950CCC1D0B}"/>
              </a:ext>
            </a:extLst>
          </p:cNvPr>
          <p:cNvSpPr>
            <a:spLocks noGrp="1"/>
          </p:cNvSpPr>
          <p:nvPr>
            <p:ph type="sldNum" sz="quarter" idx="4"/>
          </p:nvPr>
        </p:nvSpPr>
        <p:spPr/>
        <p:txBody>
          <a:bodyPr/>
          <a:lstStyle/>
          <a:p>
            <a:fld id="{933A556B-7C63-244D-9B7C-B0EA8042B330}" type="slidenum">
              <a:rPr lang="en-US" smtClean="0"/>
              <a:pPr/>
              <a:t>14</a:t>
            </a:fld>
            <a:endParaRPr lang="en-US" sz="750"/>
          </a:p>
        </p:txBody>
      </p:sp>
      <p:pic>
        <p:nvPicPr>
          <p:cNvPr id="5" name="Picture 4">
            <a:extLst>
              <a:ext uri="{FF2B5EF4-FFF2-40B4-BE49-F238E27FC236}">
                <a16:creationId xmlns:a16="http://schemas.microsoft.com/office/drawing/2014/main" id="{CEE8F1CC-B83E-5B05-00B8-AFCD650A5286}"/>
              </a:ext>
            </a:extLst>
          </p:cNvPr>
          <p:cNvPicPr>
            <a:picLocks noChangeAspect="1"/>
          </p:cNvPicPr>
          <p:nvPr/>
        </p:nvPicPr>
        <p:blipFill>
          <a:blip r:embed="rId2"/>
          <a:stretch>
            <a:fillRect/>
          </a:stretch>
        </p:blipFill>
        <p:spPr>
          <a:xfrm>
            <a:off x="797498" y="1840535"/>
            <a:ext cx="10823002" cy="3832678"/>
          </a:xfrm>
          <a:prstGeom prst="rect">
            <a:avLst/>
          </a:prstGeom>
        </p:spPr>
      </p:pic>
    </p:spTree>
    <p:extLst>
      <p:ext uri="{BB962C8B-B14F-4D97-AF65-F5344CB8AC3E}">
        <p14:creationId xmlns:p14="http://schemas.microsoft.com/office/powerpoint/2010/main" val="1429554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373E1-8A7A-FD3B-E334-9797C344B2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6F5E73-87F5-0DA9-5328-FB1B6F792687}"/>
              </a:ext>
            </a:extLst>
          </p:cNvPr>
          <p:cNvSpPr>
            <a:spLocks noGrp="1"/>
          </p:cNvSpPr>
          <p:nvPr>
            <p:ph type="title"/>
          </p:nvPr>
        </p:nvSpPr>
        <p:spPr/>
        <p:txBody>
          <a:bodyPr/>
          <a:lstStyle/>
          <a:p>
            <a:r>
              <a:rPr lang="en-US" dirty="0"/>
              <a:t>Summary table for FXT during BES-II</a:t>
            </a:r>
          </a:p>
        </p:txBody>
      </p:sp>
      <p:sp>
        <p:nvSpPr>
          <p:cNvPr id="3" name="Slide Number Placeholder 2">
            <a:extLst>
              <a:ext uri="{FF2B5EF4-FFF2-40B4-BE49-F238E27FC236}">
                <a16:creationId xmlns:a16="http://schemas.microsoft.com/office/drawing/2014/main" id="{E647F3EB-8394-DF44-3794-0F58057FA75D}"/>
              </a:ext>
            </a:extLst>
          </p:cNvPr>
          <p:cNvSpPr>
            <a:spLocks noGrp="1"/>
          </p:cNvSpPr>
          <p:nvPr>
            <p:ph type="sldNum" sz="quarter" idx="4"/>
          </p:nvPr>
        </p:nvSpPr>
        <p:spPr/>
        <p:txBody>
          <a:bodyPr/>
          <a:lstStyle/>
          <a:p>
            <a:fld id="{933A556B-7C63-244D-9B7C-B0EA8042B330}" type="slidenum">
              <a:rPr lang="en-US" smtClean="0"/>
              <a:pPr/>
              <a:t>15</a:t>
            </a:fld>
            <a:endParaRPr lang="en-US" sz="750"/>
          </a:p>
        </p:txBody>
      </p:sp>
      <p:graphicFrame>
        <p:nvGraphicFramePr>
          <p:cNvPr id="4" name="Table 3">
            <a:extLst>
              <a:ext uri="{FF2B5EF4-FFF2-40B4-BE49-F238E27FC236}">
                <a16:creationId xmlns:a16="http://schemas.microsoft.com/office/drawing/2014/main" id="{517578D7-EC18-A4C8-C1D6-E780FE5B5CF6}"/>
              </a:ext>
            </a:extLst>
          </p:cNvPr>
          <p:cNvGraphicFramePr>
            <a:graphicFrameLocks noGrp="1"/>
          </p:cNvGraphicFramePr>
          <p:nvPr>
            <p:extLst>
              <p:ext uri="{D42A27DB-BD31-4B8C-83A1-F6EECF244321}">
                <p14:modId xmlns:p14="http://schemas.microsoft.com/office/powerpoint/2010/main" val="2247422767"/>
              </p:ext>
            </p:extLst>
          </p:nvPr>
        </p:nvGraphicFramePr>
        <p:xfrm>
          <a:off x="361950" y="1796413"/>
          <a:ext cx="11468099" cy="4696460"/>
        </p:xfrm>
        <a:graphic>
          <a:graphicData uri="http://schemas.openxmlformats.org/drawingml/2006/table">
            <a:tbl>
              <a:tblPr firstRow="1" bandRow="1">
                <a:tableStyleId>{5C22544A-7EE6-4342-B048-85BDC9FD1C3A}</a:tableStyleId>
              </a:tblPr>
              <a:tblGrid>
                <a:gridCol w="1080594">
                  <a:extLst>
                    <a:ext uri="{9D8B030D-6E8A-4147-A177-3AD203B41FA5}">
                      <a16:colId xmlns:a16="http://schemas.microsoft.com/office/drawing/2014/main" val="3700093479"/>
                    </a:ext>
                  </a:extLst>
                </a:gridCol>
                <a:gridCol w="1005380">
                  <a:extLst>
                    <a:ext uri="{9D8B030D-6E8A-4147-A177-3AD203B41FA5}">
                      <a16:colId xmlns:a16="http://schemas.microsoft.com/office/drawing/2014/main" val="4035491749"/>
                    </a:ext>
                  </a:extLst>
                </a:gridCol>
                <a:gridCol w="1000125">
                  <a:extLst>
                    <a:ext uri="{9D8B030D-6E8A-4147-A177-3AD203B41FA5}">
                      <a16:colId xmlns:a16="http://schemas.microsoft.com/office/drawing/2014/main" val="110660593"/>
                    </a:ext>
                  </a:extLst>
                </a:gridCol>
                <a:gridCol w="729143">
                  <a:extLst>
                    <a:ext uri="{9D8B030D-6E8A-4147-A177-3AD203B41FA5}">
                      <a16:colId xmlns:a16="http://schemas.microsoft.com/office/drawing/2014/main" val="2629085958"/>
                    </a:ext>
                  </a:extLst>
                </a:gridCol>
                <a:gridCol w="709624">
                  <a:extLst>
                    <a:ext uri="{9D8B030D-6E8A-4147-A177-3AD203B41FA5}">
                      <a16:colId xmlns:a16="http://schemas.microsoft.com/office/drawing/2014/main" val="656951327"/>
                    </a:ext>
                  </a:extLst>
                </a:gridCol>
                <a:gridCol w="744240">
                  <a:extLst>
                    <a:ext uri="{9D8B030D-6E8A-4147-A177-3AD203B41FA5}">
                      <a16:colId xmlns:a16="http://schemas.microsoft.com/office/drawing/2014/main" val="936065440"/>
                    </a:ext>
                  </a:extLst>
                </a:gridCol>
                <a:gridCol w="729721">
                  <a:extLst>
                    <a:ext uri="{9D8B030D-6E8A-4147-A177-3AD203B41FA5}">
                      <a16:colId xmlns:a16="http://schemas.microsoft.com/office/drawing/2014/main" val="2406589425"/>
                    </a:ext>
                  </a:extLst>
                </a:gridCol>
                <a:gridCol w="729088">
                  <a:extLst>
                    <a:ext uri="{9D8B030D-6E8A-4147-A177-3AD203B41FA5}">
                      <a16:colId xmlns:a16="http://schemas.microsoft.com/office/drawing/2014/main" val="3343255294"/>
                    </a:ext>
                  </a:extLst>
                </a:gridCol>
                <a:gridCol w="739294">
                  <a:extLst>
                    <a:ext uri="{9D8B030D-6E8A-4147-A177-3AD203B41FA5}">
                      <a16:colId xmlns:a16="http://schemas.microsoft.com/office/drawing/2014/main" val="1970122798"/>
                    </a:ext>
                  </a:extLst>
                </a:gridCol>
                <a:gridCol w="1133865">
                  <a:extLst>
                    <a:ext uri="{9D8B030D-6E8A-4147-A177-3AD203B41FA5}">
                      <a16:colId xmlns:a16="http://schemas.microsoft.com/office/drawing/2014/main" val="4015580170"/>
                    </a:ext>
                  </a:extLst>
                </a:gridCol>
                <a:gridCol w="733425">
                  <a:extLst>
                    <a:ext uri="{9D8B030D-6E8A-4147-A177-3AD203B41FA5}">
                      <a16:colId xmlns:a16="http://schemas.microsoft.com/office/drawing/2014/main" val="1041904869"/>
                    </a:ext>
                  </a:extLst>
                </a:gridCol>
                <a:gridCol w="723900">
                  <a:extLst>
                    <a:ext uri="{9D8B030D-6E8A-4147-A177-3AD203B41FA5}">
                      <a16:colId xmlns:a16="http://schemas.microsoft.com/office/drawing/2014/main" val="2747690922"/>
                    </a:ext>
                  </a:extLst>
                </a:gridCol>
                <a:gridCol w="1409700">
                  <a:extLst>
                    <a:ext uri="{9D8B030D-6E8A-4147-A177-3AD203B41FA5}">
                      <a16:colId xmlns:a16="http://schemas.microsoft.com/office/drawing/2014/main" val="2381565726"/>
                    </a:ext>
                  </a:extLst>
                </a:gridCol>
              </a:tblGrid>
              <a:tr h="370840">
                <a:tc>
                  <a:txBody>
                    <a:bodyPr/>
                    <a:lstStyle/>
                    <a:p>
                      <a:pPr marL="0" algn="l" defTabSz="685800" rtl="0" eaLnBrk="1" latinLnBrk="0" hangingPunct="1"/>
                      <a:r>
                        <a:rPr lang="en-US" sz="1350" b="0" kern="1200">
                          <a:ln>
                            <a:noFill/>
                          </a:ln>
                          <a:solidFill>
                            <a:schemeClr val="dk1"/>
                          </a:solidFill>
                          <a:latin typeface="+mn-lt"/>
                          <a:ea typeface="+mn-ea"/>
                          <a:cs typeface="+mn-cs"/>
                        </a:rPr>
                        <a:t>Beam Total Energy (GeV/u)</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3.85</a:t>
                      </a:r>
                    </a:p>
                  </a:txBody>
                  <a:tcPr>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4.59</a:t>
                      </a:r>
                    </a:p>
                  </a:txBody>
                  <a:tcPr>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5.75</a:t>
                      </a:r>
                    </a:p>
                  </a:txBody>
                  <a:tcPr>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7.3</a:t>
                      </a:r>
                    </a:p>
                  </a:txBody>
                  <a:tcPr>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9.8</a:t>
                      </a:r>
                    </a:p>
                  </a:txBody>
                  <a:tcPr>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13.5</a:t>
                      </a:r>
                    </a:p>
                  </a:txBody>
                  <a:tcPr>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19.5</a:t>
                      </a:r>
                    </a:p>
                  </a:txBody>
                  <a:tcPr>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26.5</a:t>
                      </a:r>
                    </a:p>
                  </a:txBody>
                  <a:tcPr>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31.2</a:t>
                      </a:r>
                    </a:p>
                  </a:txBody>
                  <a:tcPr>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44.5</a:t>
                      </a:r>
                    </a:p>
                  </a:txBody>
                  <a:tcPr>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70</a:t>
                      </a:r>
                    </a:p>
                  </a:txBody>
                  <a:tcPr>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100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lumMod val="75000"/>
                      </a:schemeClr>
                    </a:solidFill>
                  </a:tcPr>
                </a:tc>
                <a:extLst>
                  <a:ext uri="{0D108BD9-81ED-4DB2-BD59-A6C34878D82A}">
                    <a16:rowId xmlns:a16="http://schemas.microsoft.com/office/drawing/2014/main" val="933817334"/>
                  </a:ext>
                </a:extLst>
              </a:tr>
              <a:tr h="370840">
                <a:tc>
                  <a:txBody>
                    <a:bodyPr/>
                    <a:lstStyle/>
                    <a:p>
                      <a:pPr marL="0" algn="l" defTabSz="685800" rtl="0" eaLnBrk="1" latinLnBrk="0" hangingPunct="1"/>
                      <a:r>
                        <a:rPr lang="en-US" sz="1350" b="0" kern="1200">
                          <a:ln>
                            <a:noFill/>
                          </a:ln>
                          <a:solidFill>
                            <a:schemeClr val="dk1"/>
                          </a:solidFill>
                          <a:latin typeface="+mn-lt"/>
                          <a:ea typeface="+mn-ea"/>
                          <a:cs typeface="+mn-cs"/>
                        </a:rPr>
                        <a:t>Species</a:t>
                      </a:r>
                    </a:p>
                  </a:txBody>
                  <a:tcPr>
                    <a:lnL w="12700" cap="flat" cmpd="sng" algn="ctr">
                      <a:solidFill>
                        <a:schemeClr val="tx1"/>
                      </a:solidFill>
                      <a:prstDash val="solid"/>
                      <a:round/>
                      <a:headEnd type="none" w="med" len="med"/>
                      <a:tailEnd type="none" w="med" len="med"/>
                    </a:lnL>
                    <a:solidFill>
                      <a:schemeClr val="bg2">
                        <a:lumMod val="8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Au</a:t>
                      </a:r>
                    </a:p>
                  </a:txBody>
                  <a:tcPr>
                    <a:solidFill>
                      <a:schemeClr val="bg2">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kern="1200">
                          <a:ln>
                            <a:noFill/>
                          </a:ln>
                          <a:solidFill>
                            <a:schemeClr val="dk1"/>
                          </a:solidFill>
                          <a:latin typeface="+mn-lt"/>
                          <a:ea typeface="+mn-ea"/>
                          <a:cs typeface="+mn-cs"/>
                        </a:rPr>
                        <a:t>Au</a:t>
                      </a:r>
                    </a:p>
                  </a:txBody>
                  <a:tcPr>
                    <a:solidFill>
                      <a:schemeClr val="bg2">
                        <a:lumMod val="8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Au</a:t>
                      </a:r>
                    </a:p>
                  </a:txBody>
                  <a:tcPr>
                    <a:solidFill>
                      <a:schemeClr val="bg2">
                        <a:lumMod val="8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Au</a:t>
                      </a:r>
                    </a:p>
                  </a:txBody>
                  <a:tcPr>
                    <a:solidFill>
                      <a:schemeClr val="bg2">
                        <a:lumMod val="8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Au</a:t>
                      </a:r>
                    </a:p>
                  </a:txBody>
                  <a:tcPr>
                    <a:solidFill>
                      <a:schemeClr val="bg2">
                        <a:lumMod val="8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Au</a:t>
                      </a:r>
                    </a:p>
                  </a:txBody>
                  <a:tcPr>
                    <a:solidFill>
                      <a:schemeClr val="bg2">
                        <a:lumMod val="8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Au</a:t>
                      </a:r>
                    </a:p>
                  </a:txBody>
                  <a:tcPr>
                    <a:solidFill>
                      <a:schemeClr val="bg2">
                        <a:lumMod val="8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Au</a:t>
                      </a:r>
                    </a:p>
                  </a:txBody>
                  <a:tcPr>
                    <a:solidFill>
                      <a:schemeClr val="bg2">
                        <a:lumMod val="8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Au</a:t>
                      </a:r>
                    </a:p>
                  </a:txBody>
                  <a:tcPr>
                    <a:solidFill>
                      <a:schemeClr val="bg2">
                        <a:lumMod val="8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Au</a:t>
                      </a:r>
                    </a:p>
                  </a:txBody>
                  <a:tcPr>
                    <a:solidFill>
                      <a:schemeClr val="bg2">
                        <a:lumMod val="8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Au</a:t>
                      </a:r>
                    </a:p>
                  </a:txBody>
                  <a:tcPr>
                    <a:solidFill>
                      <a:schemeClr val="bg2">
                        <a:lumMod val="85000"/>
                      </a:schemeClr>
                    </a:solidFill>
                  </a:tcPr>
                </a:tc>
                <a:tc>
                  <a:txBody>
                    <a:bodyPr/>
                    <a:lstStyle/>
                    <a:p>
                      <a:pPr marL="0" algn="l" defTabSz="685800" rtl="0" eaLnBrk="1" latinLnBrk="0" hangingPunct="1"/>
                      <a:r>
                        <a:rPr lang="en-US" sz="1350" b="0" kern="1200">
                          <a:ln>
                            <a:noFill/>
                          </a:ln>
                          <a:solidFill>
                            <a:schemeClr val="dk1"/>
                          </a:solidFill>
                          <a:latin typeface="+mn-lt"/>
                          <a:ea typeface="+mn-ea"/>
                          <a:cs typeface="+mn-cs"/>
                        </a:rPr>
                        <a:t>Au</a:t>
                      </a:r>
                    </a:p>
                  </a:txBody>
                  <a:tcPr>
                    <a:lnR w="12700" cap="flat" cmpd="sng" algn="ctr">
                      <a:solidFill>
                        <a:schemeClr val="tx1"/>
                      </a:solidFill>
                      <a:prstDash val="solid"/>
                      <a:round/>
                      <a:headEnd type="none" w="med" len="med"/>
                      <a:tailEnd type="none" w="med" len="med"/>
                    </a:lnR>
                    <a:solidFill>
                      <a:schemeClr val="bg2">
                        <a:lumMod val="85000"/>
                      </a:schemeClr>
                    </a:solidFill>
                  </a:tcPr>
                </a:tc>
                <a:extLst>
                  <a:ext uri="{0D108BD9-81ED-4DB2-BD59-A6C34878D82A}">
                    <a16:rowId xmlns:a16="http://schemas.microsoft.com/office/drawing/2014/main" val="4120650213"/>
                  </a:ext>
                </a:extLst>
              </a:tr>
              <a:tr h="370840">
                <a:tc>
                  <a:txBody>
                    <a:bodyPr/>
                    <a:lstStyle/>
                    <a:p>
                      <a:r>
                        <a:rPr lang="en-US">
                          <a:ln>
                            <a:noFill/>
                          </a:ln>
                          <a:solidFill>
                            <a:schemeClr val="dk1"/>
                          </a:solidFill>
                        </a:rPr>
                        <a:t># of Bunches</a:t>
                      </a:r>
                    </a:p>
                  </a:txBody>
                  <a:tcPr>
                    <a:lnL w="12700" cap="flat" cmpd="sng" algn="ctr">
                      <a:solidFill>
                        <a:schemeClr val="tx1"/>
                      </a:solidFill>
                      <a:prstDash val="solid"/>
                      <a:round/>
                      <a:headEnd type="none" w="med" len="med"/>
                      <a:tailEnd type="none" w="med" len="med"/>
                    </a:lnL>
                  </a:tcPr>
                </a:tc>
                <a:tc>
                  <a:txBody>
                    <a:bodyPr/>
                    <a:lstStyle/>
                    <a:p>
                      <a:r>
                        <a:rPr lang="en-US">
                          <a:ln>
                            <a:noFill/>
                          </a:ln>
                          <a:solidFill>
                            <a:schemeClr val="dk1"/>
                          </a:solidFill>
                        </a:rPr>
                        <a:t>12</a:t>
                      </a:r>
                    </a:p>
                  </a:txBody>
                  <a:tcPr/>
                </a:tc>
                <a:tc>
                  <a:txBody>
                    <a:bodyPr/>
                    <a:lstStyle/>
                    <a:p>
                      <a:r>
                        <a:rPr lang="en-US">
                          <a:ln>
                            <a:noFill/>
                          </a:ln>
                          <a:solidFill>
                            <a:schemeClr val="dk1"/>
                          </a:solidFill>
                        </a:rPr>
                        <a:t>12</a:t>
                      </a:r>
                    </a:p>
                  </a:txBody>
                  <a:tcPr/>
                </a:tc>
                <a:tc>
                  <a:txBody>
                    <a:bodyPr/>
                    <a:lstStyle/>
                    <a:p>
                      <a:r>
                        <a:rPr lang="en-US">
                          <a:ln>
                            <a:noFill/>
                          </a:ln>
                          <a:solidFill>
                            <a:schemeClr val="dk1"/>
                          </a:solidFill>
                        </a:rPr>
                        <a:t>12</a:t>
                      </a:r>
                    </a:p>
                  </a:txBody>
                  <a:tcPr/>
                </a:tc>
                <a:tc>
                  <a:txBody>
                    <a:bodyPr/>
                    <a:lstStyle/>
                    <a:p>
                      <a:r>
                        <a:rPr lang="en-US">
                          <a:ln>
                            <a:noFill/>
                          </a:ln>
                          <a:solidFill>
                            <a:schemeClr val="dk1"/>
                          </a:solidFill>
                        </a:rPr>
                        <a:t>12</a:t>
                      </a:r>
                    </a:p>
                  </a:txBody>
                  <a:tcPr/>
                </a:tc>
                <a:tc>
                  <a:txBody>
                    <a:bodyPr/>
                    <a:lstStyle/>
                    <a:p>
                      <a:r>
                        <a:rPr lang="en-US">
                          <a:ln>
                            <a:noFill/>
                          </a:ln>
                          <a:solidFill>
                            <a:schemeClr val="dk1"/>
                          </a:solidFill>
                        </a:rPr>
                        <a:t>12</a:t>
                      </a:r>
                    </a:p>
                  </a:txBody>
                  <a:tcPr/>
                </a:tc>
                <a:tc>
                  <a:txBody>
                    <a:bodyPr/>
                    <a:lstStyle/>
                    <a:p>
                      <a:r>
                        <a:rPr lang="en-US">
                          <a:ln>
                            <a:noFill/>
                          </a:ln>
                          <a:solidFill>
                            <a:schemeClr val="dk1"/>
                          </a:solidFill>
                        </a:rPr>
                        <a:t>12</a:t>
                      </a:r>
                    </a:p>
                  </a:txBody>
                  <a:tcPr/>
                </a:tc>
                <a:tc>
                  <a:txBody>
                    <a:bodyPr/>
                    <a:lstStyle/>
                    <a:p>
                      <a:r>
                        <a:rPr lang="en-US">
                          <a:ln>
                            <a:noFill/>
                          </a:ln>
                          <a:solidFill>
                            <a:schemeClr val="dk1"/>
                          </a:solidFill>
                        </a:rPr>
                        <a:t>12</a:t>
                      </a:r>
                    </a:p>
                  </a:txBody>
                  <a:tcPr/>
                </a:tc>
                <a:tc>
                  <a:txBody>
                    <a:bodyPr/>
                    <a:lstStyle/>
                    <a:p>
                      <a:r>
                        <a:rPr lang="en-US">
                          <a:ln>
                            <a:noFill/>
                          </a:ln>
                          <a:solidFill>
                            <a:schemeClr val="dk1"/>
                          </a:solidFill>
                        </a:rPr>
                        <a:t>12</a:t>
                      </a:r>
                    </a:p>
                  </a:txBody>
                  <a:tcPr/>
                </a:tc>
                <a:tc>
                  <a:txBody>
                    <a:bodyPr/>
                    <a:lstStyle/>
                    <a:p>
                      <a:r>
                        <a:rPr lang="en-US">
                          <a:ln>
                            <a:noFill/>
                          </a:ln>
                          <a:solidFill>
                            <a:schemeClr val="dk1"/>
                          </a:solidFill>
                        </a:rPr>
                        <a:t>12</a:t>
                      </a:r>
                    </a:p>
                  </a:txBody>
                  <a:tcPr/>
                </a:tc>
                <a:tc>
                  <a:txBody>
                    <a:bodyPr/>
                    <a:lstStyle/>
                    <a:p>
                      <a:r>
                        <a:rPr lang="en-US">
                          <a:ln>
                            <a:noFill/>
                          </a:ln>
                          <a:solidFill>
                            <a:schemeClr val="dk1"/>
                          </a:solidFill>
                        </a:rPr>
                        <a:t>12</a:t>
                      </a:r>
                    </a:p>
                  </a:txBody>
                  <a:tcPr/>
                </a:tc>
                <a:tc>
                  <a:txBody>
                    <a:bodyPr/>
                    <a:lstStyle/>
                    <a:p>
                      <a:r>
                        <a:rPr lang="en-US">
                          <a:ln>
                            <a:noFill/>
                          </a:ln>
                          <a:solidFill>
                            <a:schemeClr val="dk1"/>
                          </a:solidFill>
                        </a:rPr>
                        <a:t>12</a:t>
                      </a:r>
                    </a:p>
                  </a:txBody>
                  <a:tcPr/>
                </a:tc>
                <a:tc>
                  <a:txBody>
                    <a:bodyPr/>
                    <a:lstStyle/>
                    <a:p>
                      <a:r>
                        <a:rPr lang="en-US">
                          <a:ln>
                            <a:noFill/>
                          </a:ln>
                          <a:solidFill>
                            <a:schemeClr val="dk1"/>
                          </a:solidFill>
                        </a:rPr>
                        <a:t>12</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21223061"/>
                  </a:ext>
                </a:extLst>
              </a:tr>
              <a:tr h="370840">
                <a:tc>
                  <a:txBody>
                    <a:bodyPr/>
                    <a:lstStyle/>
                    <a:p>
                      <a:r>
                        <a:rPr lang="en-US">
                          <a:ln>
                            <a:noFill/>
                          </a:ln>
                          <a:solidFill>
                            <a:schemeClr val="dk1"/>
                          </a:solidFill>
                        </a:rPr>
                        <a:t>Ions/bunch</a:t>
                      </a:r>
                    </a:p>
                  </a:txBody>
                  <a:tcPr>
                    <a:lnL w="12700" cap="flat" cmpd="sng" algn="ctr">
                      <a:solidFill>
                        <a:schemeClr val="tx1"/>
                      </a:solidFill>
                      <a:prstDash val="solid"/>
                      <a:round/>
                      <a:headEnd type="none" w="med" len="med"/>
                      <a:tailEnd type="none" w="med" len="med"/>
                    </a:lnL>
                  </a:tcPr>
                </a:tc>
                <a:tc>
                  <a:txBody>
                    <a:bodyPr/>
                    <a:lstStyle/>
                    <a:p>
                      <a:r>
                        <a:rPr lang="en-US">
                          <a:ln>
                            <a:noFill/>
                          </a:ln>
                          <a:solidFill>
                            <a:schemeClr val="dk1"/>
                          </a:solidFill>
                        </a:rPr>
                        <a:t>1.7E9</a:t>
                      </a:r>
                    </a:p>
                  </a:txBody>
                  <a:tcPr/>
                </a:tc>
                <a:tc>
                  <a:txBody>
                    <a:bodyPr/>
                    <a:lstStyle/>
                    <a:p>
                      <a:r>
                        <a:rPr lang="en-US">
                          <a:ln>
                            <a:noFill/>
                          </a:ln>
                          <a:solidFill>
                            <a:schemeClr val="dk1"/>
                          </a:solidFill>
                        </a:rPr>
                        <a:t>0.65E9</a:t>
                      </a:r>
                    </a:p>
                  </a:txBody>
                  <a:tcPr/>
                </a:tc>
                <a:tc>
                  <a:txBody>
                    <a:bodyPr/>
                    <a:lstStyle/>
                    <a:p>
                      <a:r>
                        <a:rPr lang="en-US">
                          <a:ln>
                            <a:noFill/>
                          </a:ln>
                          <a:solidFill>
                            <a:schemeClr val="dk1"/>
                          </a:solidFill>
                        </a:rPr>
                        <a:t>1.0E9</a:t>
                      </a:r>
                    </a:p>
                  </a:txBody>
                  <a:tcPr/>
                </a:tc>
                <a:tc>
                  <a:txBody>
                    <a:bodyPr/>
                    <a:lstStyle/>
                    <a:p>
                      <a:r>
                        <a:rPr lang="en-US">
                          <a:ln>
                            <a:noFill/>
                          </a:ln>
                          <a:solidFill>
                            <a:schemeClr val="dk1"/>
                          </a:solidFill>
                        </a:rPr>
                        <a:t>1.0E9</a:t>
                      </a:r>
                    </a:p>
                  </a:txBody>
                  <a:tcPr/>
                </a:tc>
                <a:tc>
                  <a:txBody>
                    <a:bodyPr/>
                    <a:lstStyle/>
                    <a:p>
                      <a:r>
                        <a:rPr lang="en-US">
                          <a:ln>
                            <a:noFill/>
                          </a:ln>
                          <a:solidFill>
                            <a:schemeClr val="dk1"/>
                          </a:solidFill>
                        </a:rPr>
                        <a:t>1.25E9</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ln>
                            <a:noFill/>
                          </a:ln>
                          <a:solidFill>
                            <a:schemeClr val="dk1"/>
                          </a:solidFill>
                        </a:rPr>
                        <a:t>1.0E9</a:t>
                      </a:r>
                    </a:p>
                    <a:p>
                      <a:endParaRPr lang="en-US" dirty="0">
                        <a:ln>
                          <a:noFill/>
                        </a:ln>
                        <a:solidFill>
                          <a:schemeClr val="dk1"/>
                        </a:solidFill>
                      </a:endParaRPr>
                    </a:p>
                  </a:txBody>
                  <a:tcPr/>
                </a:tc>
                <a:tc>
                  <a:txBody>
                    <a:bodyPr/>
                    <a:lstStyle/>
                    <a:p>
                      <a:r>
                        <a:rPr lang="en-US">
                          <a:ln>
                            <a:noFill/>
                          </a:ln>
                          <a:solidFill>
                            <a:schemeClr val="dk1"/>
                          </a:solidFill>
                        </a:rPr>
                        <a:t>1.0E9</a:t>
                      </a:r>
                    </a:p>
                  </a:txBody>
                  <a:tcPr/>
                </a:tc>
                <a:tc>
                  <a:txBody>
                    <a:bodyPr/>
                    <a:lstStyle/>
                    <a:p>
                      <a:r>
                        <a:rPr lang="en-US">
                          <a:ln>
                            <a:noFill/>
                          </a:ln>
                          <a:solidFill>
                            <a:schemeClr val="dk1"/>
                          </a:solidFill>
                        </a:rPr>
                        <a:t>0.2E9</a:t>
                      </a:r>
                    </a:p>
                  </a:txBody>
                  <a:tcPr/>
                </a:tc>
                <a:tc>
                  <a:txBody>
                    <a:bodyPr/>
                    <a:lstStyle/>
                    <a:p>
                      <a:r>
                        <a:rPr lang="en-US">
                          <a:ln>
                            <a:noFill/>
                          </a:ln>
                          <a:solidFill>
                            <a:schemeClr val="dk1"/>
                          </a:solidFill>
                        </a:rPr>
                        <a:t>1.5E9</a:t>
                      </a:r>
                    </a:p>
                  </a:txBody>
                  <a:tcPr/>
                </a:tc>
                <a:tc>
                  <a:txBody>
                    <a:bodyPr/>
                    <a:lstStyle/>
                    <a:p>
                      <a:r>
                        <a:rPr lang="en-US">
                          <a:ln>
                            <a:noFill/>
                          </a:ln>
                          <a:solidFill>
                            <a:schemeClr val="dk1"/>
                          </a:solidFill>
                        </a:rPr>
                        <a:t>1.5E9</a:t>
                      </a:r>
                    </a:p>
                  </a:txBody>
                  <a:tcPr/>
                </a:tc>
                <a:tc>
                  <a:txBody>
                    <a:bodyPr/>
                    <a:lstStyle/>
                    <a:p>
                      <a:r>
                        <a:rPr lang="en-US">
                          <a:ln>
                            <a:noFill/>
                          </a:ln>
                          <a:solidFill>
                            <a:schemeClr val="dk1"/>
                          </a:solidFill>
                        </a:rPr>
                        <a:t>1.5E9</a:t>
                      </a:r>
                    </a:p>
                  </a:txBody>
                  <a:tcPr/>
                </a:tc>
                <a:tc>
                  <a:txBody>
                    <a:bodyPr/>
                    <a:lstStyle/>
                    <a:p>
                      <a:r>
                        <a:rPr lang="en-US">
                          <a:ln>
                            <a:noFill/>
                          </a:ln>
                          <a:solidFill>
                            <a:schemeClr val="dk1"/>
                          </a:solidFill>
                        </a:rPr>
                        <a:t>1.3E9</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28896321"/>
                  </a:ext>
                </a:extLst>
              </a:tr>
              <a:tr h="370840">
                <a:tc>
                  <a:txBody>
                    <a:bodyPr/>
                    <a:lstStyle/>
                    <a:p>
                      <a:r>
                        <a:rPr lang="en-US">
                          <a:ln>
                            <a:noFill/>
                          </a:ln>
                          <a:solidFill>
                            <a:schemeClr val="dk1"/>
                          </a:solidFill>
                        </a:rPr>
                        <a:t>β* (m)</a:t>
                      </a:r>
                    </a:p>
                  </a:txBody>
                  <a:tcPr>
                    <a:lnL w="12700" cap="flat" cmpd="sng" algn="ctr">
                      <a:solidFill>
                        <a:schemeClr val="tx1"/>
                      </a:solidFill>
                      <a:prstDash val="solid"/>
                      <a:round/>
                      <a:headEnd type="none" w="med" len="med"/>
                      <a:tailEnd type="none" w="med" len="med"/>
                    </a:lnL>
                  </a:tcPr>
                </a:tc>
                <a:tc>
                  <a:txBody>
                    <a:bodyPr/>
                    <a:lstStyle/>
                    <a:p>
                      <a:r>
                        <a:rPr lang="en-US">
                          <a:ln>
                            <a:noFill/>
                          </a:ln>
                          <a:solidFill>
                            <a:schemeClr val="dk1"/>
                          </a:solidFill>
                        </a:rPr>
                        <a:t>10</a:t>
                      </a:r>
                    </a:p>
                  </a:txBody>
                  <a:tcPr/>
                </a:tc>
                <a:tc>
                  <a:txBody>
                    <a:bodyPr/>
                    <a:lstStyle/>
                    <a:p>
                      <a:r>
                        <a:rPr lang="en-US">
                          <a:ln>
                            <a:noFill/>
                          </a:ln>
                          <a:solidFill>
                            <a:schemeClr val="dk1"/>
                          </a:solidFill>
                        </a:rPr>
                        <a:t>10</a:t>
                      </a:r>
                    </a:p>
                  </a:txBody>
                  <a:tcPr/>
                </a:tc>
                <a:tc>
                  <a:txBody>
                    <a:bodyPr/>
                    <a:lstStyle/>
                    <a:p>
                      <a:r>
                        <a:rPr lang="en-US">
                          <a:ln>
                            <a:noFill/>
                          </a:ln>
                          <a:solidFill>
                            <a:schemeClr val="dk1"/>
                          </a:solidFill>
                        </a:rPr>
                        <a:t>10</a:t>
                      </a:r>
                    </a:p>
                  </a:txBody>
                  <a:tcPr/>
                </a:tc>
                <a:tc>
                  <a:txBody>
                    <a:bodyPr/>
                    <a:lstStyle/>
                    <a:p>
                      <a:r>
                        <a:rPr lang="en-US">
                          <a:ln>
                            <a:noFill/>
                          </a:ln>
                          <a:solidFill>
                            <a:schemeClr val="dk1"/>
                          </a:solidFill>
                        </a:rPr>
                        <a:t>10</a:t>
                      </a:r>
                    </a:p>
                  </a:txBody>
                  <a:tcPr/>
                </a:tc>
                <a:tc>
                  <a:txBody>
                    <a:bodyPr/>
                    <a:lstStyle/>
                    <a:p>
                      <a:r>
                        <a:rPr lang="en-US">
                          <a:ln>
                            <a:noFill/>
                          </a:ln>
                          <a:solidFill>
                            <a:schemeClr val="dk1"/>
                          </a:solidFill>
                        </a:rPr>
                        <a:t>10</a:t>
                      </a:r>
                    </a:p>
                  </a:txBody>
                  <a:tcPr/>
                </a:tc>
                <a:tc>
                  <a:txBody>
                    <a:bodyPr/>
                    <a:lstStyle/>
                    <a:p>
                      <a:r>
                        <a:rPr lang="en-US">
                          <a:ln>
                            <a:noFill/>
                          </a:ln>
                          <a:solidFill>
                            <a:schemeClr val="dk1"/>
                          </a:solidFill>
                        </a:rPr>
                        <a:t>10</a:t>
                      </a:r>
                    </a:p>
                  </a:txBody>
                  <a:tcPr/>
                </a:tc>
                <a:tc>
                  <a:txBody>
                    <a:bodyPr/>
                    <a:lstStyle/>
                    <a:p>
                      <a:r>
                        <a:rPr lang="en-US">
                          <a:ln>
                            <a:noFill/>
                          </a:ln>
                          <a:solidFill>
                            <a:schemeClr val="dk1"/>
                          </a:solidFill>
                        </a:rPr>
                        <a:t>10</a:t>
                      </a:r>
                    </a:p>
                  </a:txBody>
                  <a:tcPr/>
                </a:tc>
                <a:tc>
                  <a:txBody>
                    <a:bodyPr/>
                    <a:lstStyle/>
                    <a:p>
                      <a:r>
                        <a:rPr lang="en-US">
                          <a:ln>
                            <a:noFill/>
                          </a:ln>
                          <a:solidFill>
                            <a:schemeClr val="dk1"/>
                          </a:solidFill>
                        </a:rPr>
                        <a:t>5</a:t>
                      </a:r>
                    </a:p>
                  </a:txBody>
                  <a:tcPr/>
                </a:tc>
                <a:tc>
                  <a:txBody>
                    <a:bodyPr/>
                    <a:lstStyle/>
                    <a:p>
                      <a:r>
                        <a:rPr lang="en-US">
                          <a:ln>
                            <a:noFill/>
                          </a:ln>
                          <a:solidFill>
                            <a:schemeClr val="dk1"/>
                          </a:solidFill>
                        </a:rPr>
                        <a:t>5</a:t>
                      </a:r>
                    </a:p>
                  </a:txBody>
                  <a:tcPr/>
                </a:tc>
                <a:tc>
                  <a:txBody>
                    <a:bodyPr/>
                    <a:lstStyle/>
                    <a:p>
                      <a:r>
                        <a:rPr lang="en-US">
                          <a:ln>
                            <a:noFill/>
                          </a:ln>
                          <a:solidFill>
                            <a:schemeClr val="dk1"/>
                          </a:solidFill>
                        </a:rPr>
                        <a:t>5</a:t>
                      </a:r>
                    </a:p>
                  </a:txBody>
                  <a:tcPr/>
                </a:tc>
                <a:tc>
                  <a:txBody>
                    <a:bodyPr/>
                    <a:lstStyle/>
                    <a:p>
                      <a:r>
                        <a:rPr lang="en-US">
                          <a:ln>
                            <a:noFill/>
                          </a:ln>
                          <a:solidFill>
                            <a:schemeClr val="dk1"/>
                          </a:solidFill>
                        </a:rPr>
                        <a:t>5</a:t>
                      </a:r>
                    </a:p>
                  </a:txBody>
                  <a:tcPr/>
                </a:tc>
                <a:tc>
                  <a:txBody>
                    <a:bodyPr/>
                    <a:lstStyle/>
                    <a:p>
                      <a:r>
                        <a:rPr lang="en-US">
                          <a:ln>
                            <a:noFill/>
                          </a:ln>
                          <a:solidFill>
                            <a:schemeClr val="dk1"/>
                          </a:solidFill>
                        </a:rPr>
                        <a:t>5</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6031972"/>
                  </a:ext>
                </a:extLst>
              </a:tr>
              <a:tr h="370840">
                <a:tc>
                  <a:txBody>
                    <a:bodyPr/>
                    <a:lstStyle/>
                    <a:p>
                      <a:r>
                        <a:rPr lang="en-US">
                          <a:ln>
                            <a:noFill/>
                          </a:ln>
                          <a:solidFill>
                            <a:schemeClr val="dk1"/>
                          </a:solidFill>
                        </a:rPr>
                        <a:t>Rms emit. (mm*</a:t>
                      </a:r>
                      <a:r>
                        <a:rPr lang="en-US" err="1">
                          <a:ln>
                            <a:noFill/>
                          </a:ln>
                          <a:solidFill>
                            <a:schemeClr val="dk1"/>
                          </a:solidFill>
                        </a:rPr>
                        <a:t>mrad</a:t>
                      </a:r>
                      <a:r>
                        <a:rPr lang="en-US">
                          <a:ln>
                            <a:noFill/>
                          </a:ln>
                          <a:solidFill>
                            <a:schemeClr val="dk1"/>
                          </a:solidFill>
                        </a:rPr>
                        <a:t>)</a:t>
                      </a:r>
                    </a:p>
                  </a:txBody>
                  <a:tcPr>
                    <a:lnL w="12700" cap="flat" cmpd="sng" algn="ctr">
                      <a:solidFill>
                        <a:schemeClr val="tx1"/>
                      </a:solidFill>
                      <a:prstDash val="solid"/>
                      <a:round/>
                      <a:headEnd type="none" w="med" len="med"/>
                      <a:tailEnd type="none" w="med" len="med"/>
                    </a:lnL>
                  </a:tcPr>
                </a:tc>
                <a:tc>
                  <a:txBody>
                    <a:bodyPr/>
                    <a:lstStyle/>
                    <a:p>
                      <a:r>
                        <a:rPr lang="en-US">
                          <a:ln>
                            <a:noFill/>
                          </a:ln>
                          <a:solidFill>
                            <a:schemeClr val="dk1"/>
                          </a:solidFill>
                        </a:rPr>
                        <a:t>1.1</a:t>
                      </a:r>
                    </a:p>
                  </a:txBody>
                  <a:tcPr/>
                </a:tc>
                <a:tc>
                  <a:txBody>
                    <a:bodyPr/>
                    <a:lstStyle/>
                    <a:p>
                      <a:r>
                        <a:rPr lang="en-US">
                          <a:ln>
                            <a:noFill/>
                          </a:ln>
                          <a:solidFill>
                            <a:schemeClr val="dk1"/>
                          </a:solidFill>
                        </a:rPr>
                        <a:t>1.25</a:t>
                      </a:r>
                    </a:p>
                  </a:txBody>
                  <a:tcPr/>
                </a:tc>
                <a:tc>
                  <a:txBody>
                    <a:bodyPr/>
                    <a:lstStyle/>
                    <a:p>
                      <a:r>
                        <a:rPr lang="en-US">
                          <a:ln>
                            <a:noFill/>
                          </a:ln>
                          <a:solidFill>
                            <a:schemeClr val="dk1"/>
                          </a:solidFill>
                        </a:rPr>
                        <a:t>2</a:t>
                      </a:r>
                    </a:p>
                  </a:txBody>
                  <a:tcPr/>
                </a:tc>
                <a:tc>
                  <a:txBody>
                    <a:bodyPr/>
                    <a:lstStyle/>
                    <a:p>
                      <a:r>
                        <a:rPr lang="en-US">
                          <a:ln>
                            <a:noFill/>
                          </a:ln>
                          <a:solidFill>
                            <a:schemeClr val="dk1"/>
                          </a:solidFill>
                        </a:rPr>
                        <a:t>1.4</a:t>
                      </a:r>
                    </a:p>
                  </a:txBody>
                  <a:tcPr/>
                </a:tc>
                <a:tc>
                  <a:txBody>
                    <a:bodyPr/>
                    <a:lstStyle/>
                    <a:p>
                      <a:r>
                        <a:rPr lang="en-US">
                          <a:ln>
                            <a:noFill/>
                          </a:ln>
                          <a:solidFill>
                            <a:schemeClr val="dk1"/>
                          </a:solidFill>
                        </a:rPr>
                        <a:t>2.0</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n>
                            <a:noFill/>
                          </a:ln>
                          <a:solidFill>
                            <a:schemeClr val="dk1"/>
                          </a:solidFill>
                        </a:rPr>
                        <a:t>2.4</a:t>
                      </a:r>
                    </a:p>
                    <a:p>
                      <a:endParaRPr lang="en-US">
                        <a:ln>
                          <a:noFill/>
                        </a:ln>
                        <a:solidFill>
                          <a:schemeClr val="dk1"/>
                        </a:solidFill>
                      </a:endParaRPr>
                    </a:p>
                  </a:txBody>
                  <a:tcPr/>
                </a:tc>
                <a:tc>
                  <a:txBody>
                    <a:bodyPr/>
                    <a:lstStyle/>
                    <a:p>
                      <a:r>
                        <a:rPr lang="en-US">
                          <a:ln>
                            <a:noFill/>
                          </a:ln>
                          <a:solidFill>
                            <a:schemeClr val="dk1"/>
                          </a:solidFill>
                        </a:rPr>
                        <a:t>1.5</a:t>
                      </a:r>
                    </a:p>
                  </a:txBody>
                  <a:tcPr/>
                </a:tc>
                <a:tc>
                  <a:txBody>
                    <a:bodyPr/>
                    <a:lstStyle/>
                    <a:p>
                      <a:r>
                        <a:rPr lang="en-US">
                          <a:ln>
                            <a:noFill/>
                          </a:ln>
                          <a:solidFill>
                            <a:schemeClr val="dk1"/>
                          </a:solidFill>
                        </a:rPr>
                        <a:t>1.5</a:t>
                      </a:r>
                    </a:p>
                  </a:txBody>
                  <a:tcPr/>
                </a:tc>
                <a:tc>
                  <a:txBody>
                    <a:bodyPr/>
                    <a:lstStyle/>
                    <a:p>
                      <a:r>
                        <a:rPr lang="en-US">
                          <a:ln>
                            <a:noFill/>
                          </a:ln>
                          <a:solidFill>
                            <a:schemeClr val="dk1"/>
                          </a:solidFill>
                        </a:rPr>
                        <a:t>3</a:t>
                      </a:r>
                    </a:p>
                  </a:txBody>
                  <a:tcPr/>
                </a:tc>
                <a:tc>
                  <a:txBody>
                    <a:bodyPr/>
                    <a:lstStyle/>
                    <a:p>
                      <a:r>
                        <a:rPr lang="en-US">
                          <a:ln>
                            <a:noFill/>
                          </a:ln>
                          <a:solidFill>
                            <a:schemeClr val="dk1"/>
                          </a:solidFill>
                        </a:rPr>
                        <a:t>NA</a:t>
                      </a:r>
                    </a:p>
                  </a:txBody>
                  <a:tcPr/>
                </a:tc>
                <a:tc>
                  <a:txBody>
                    <a:bodyPr/>
                    <a:lstStyle/>
                    <a:p>
                      <a:r>
                        <a:rPr lang="en-US">
                          <a:ln>
                            <a:noFill/>
                          </a:ln>
                          <a:solidFill>
                            <a:schemeClr val="dk1"/>
                          </a:solidFill>
                        </a:rPr>
                        <a:t>NA</a:t>
                      </a:r>
                    </a:p>
                  </a:txBody>
                  <a:tcPr/>
                </a:tc>
                <a:tc>
                  <a:txBody>
                    <a:bodyPr/>
                    <a:lstStyle/>
                    <a:p>
                      <a:r>
                        <a:rPr lang="en-US">
                          <a:ln>
                            <a:noFill/>
                          </a:ln>
                          <a:solidFill>
                            <a:schemeClr val="dk1"/>
                          </a:solidFill>
                        </a:rPr>
                        <a:t>15</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72700614"/>
                  </a:ext>
                </a:extLst>
              </a:tr>
              <a:tr h="370839">
                <a:tc>
                  <a:txBody>
                    <a:bodyPr/>
                    <a:lstStyle/>
                    <a:p>
                      <a:pPr lvl="0">
                        <a:buNone/>
                      </a:pPr>
                      <a:r>
                        <a:rPr lang="en-US">
                          <a:ln>
                            <a:noFill/>
                          </a:ln>
                          <a:solidFill>
                            <a:schemeClr val="dk1"/>
                          </a:solidFill>
                        </a:rPr>
                        <a:t>Rate control</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lvl="0">
                        <a:buNone/>
                      </a:pPr>
                      <a:r>
                        <a:rPr lang="en-US" sz="1350" b="0" i="0" kern="1200">
                          <a:solidFill>
                            <a:schemeClr val="dk1"/>
                          </a:solidFill>
                          <a:effectLst/>
                          <a:latin typeface="+mn-lt"/>
                          <a:ea typeface="+mn-ea"/>
                          <a:cs typeface="+mn-cs"/>
                        </a:rPr>
                        <a:t>Orbit control, controlled emittance blow-up with BBQ</a:t>
                      </a:r>
                      <a:endParaRPr lang="en-US">
                        <a:ln>
                          <a:noFill/>
                        </a:ln>
                        <a:solidFill>
                          <a:schemeClr val="dk1"/>
                        </a:solidFill>
                      </a:endParaRPr>
                    </a:p>
                  </a:txBody>
                  <a:tcPr>
                    <a:lnB w="12700" cap="flat" cmpd="sng" algn="ctr">
                      <a:solidFill>
                        <a:schemeClr val="tx1"/>
                      </a:solidFill>
                      <a:prstDash val="solid"/>
                      <a:round/>
                      <a:headEnd type="none" w="med" len="med"/>
                      <a:tailEnd type="none" w="med" len="med"/>
                    </a:lnB>
                  </a:tcPr>
                </a:tc>
                <a:tc>
                  <a:txBody>
                    <a:bodyPr/>
                    <a:lstStyle/>
                    <a:p>
                      <a:pPr lvl="0">
                        <a:buNone/>
                      </a:pPr>
                      <a:r>
                        <a:rPr lang="en-US" sz="1350" b="0" i="0" kern="1200">
                          <a:solidFill>
                            <a:schemeClr val="dk1"/>
                          </a:solidFill>
                          <a:effectLst/>
                          <a:latin typeface="+mn-lt"/>
                          <a:ea typeface="+mn-ea"/>
                          <a:cs typeface="+mn-cs"/>
                        </a:rPr>
                        <a:t>Orbit control, controlled emittance blow-up with BBQ at the end of store​</a:t>
                      </a:r>
                      <a:endParaRPr lang="en-US">
                        <a:ln>
                          <a:noFill/>
                        </a:ln>
                        <a:solidFill>
                          <a:schemeClr val="dk1"/>
                        </a:solidFill>
                      </a:endParaRPr>
                    </a:p>
                  </a:txBody>
                  <a:tcPr>
                    <a:lnB w="12700" cap="flat" cmpd="sng" algn="ctr">
                      <a:solidFill>
                        <a:schemeClr val="tx1"/>
                      </a:solidFill>
                      <a:prstDash val="solid"/>
                      <a:round/>
                      <a:headEnd type="none" w="med" len="med"/>
                      <a:tailEnd type="none" w="med" len="med"/>
                    </a:lnB>
                  </a:tcPr>
                </a:tc>
                <a:tc>
                  <a:txBody>
                    <a:bodyPr/>
                    <a:lstStyle/>
                    <a:p>
                      <a:pPr lvl="0">
                        <a:buNone/>
                      </a:pPr>
                      <a:r>
                        <a:rPr lang="en-US">
                          <a:ln>
                            <a:noFill/>
                          </a:ln>
                          <a:solidFill>
                            <a:schemeClr val="dk1"/>
                          </a:solidFill>
                        </a:rPr>
                        <a:t>Orbit control</a:t>
                      </a:r>
                    </a:p>
                  </a:txBody>
                  <a:tcPr>
                    <a:lnB w="12700" cap="flat" cmpd="sng" algn="ctr">
                      <a:solidFill>
                        <a:schemeClr val="tx1"/>
                      </a:solidFill>
                      <a:prstDash val="solid"/>
                      <a:round/>
                      <a:headEnd type="none" w="med" len="med"/>
                      <a:tailEnd type="none" w="med" len="med"/>
                    </a:lnB>
                  </a:tcPr>
                </a:tc>
                <a:tc>
                  <a:txBody>
                    <a:bodyPr/>
                    <a:lstStyle/>
                    <a:p>
                      <a:pPr lvl="0">
                        <a:buNone/>
                      </a:pPr>
                      <a:r>
                        <a:rPr lang="en-US">
                          <a:ln>
                            <a:noFill/>
                          </a:ln>
                          <a:solidFill>
                            <a:schemeClr val="dk1"/>
                          </a:solidFill>
                        </a:rPr>
                        <a:t>Orbit control</a:t>
                      </a:r>
                    </a:p>
                  </a:txBody>
                  <a:tcPr>
                    <a:lnB w="12700" cap="flat" cmpd="sng" algn="ctr">
                      <a:solidFill>
                        <a:schemeClr val="tx1"/>
                      </a:solidFill>
                      <a:prstDash val="solid"/>
                      <a:round/>
                      <a:headEnd type="none" w="med" len="med"/>
                      <a:tailEnd type="none" w="med" len="med"/>
                    </a:lnB>
                  </a:tcPr>
                </a:tc>
                <a:tc>
                  <a:txBody>
                    <a:bodyPr/>
                    <a:lstStyle/>
                    <a:p>
                      <a:pPr lvl="0">
                        <a:buNone/>
                      </a:pPr>
                      <a:r>
                        <a:rPr lang="en-US">
                          <a:ln>
                            <a:noFill/>
                          </a:ln>
                          <a:solidFill>
                            <a:schemeClr val="dk1"/>
                          </a:solidFill>
                        </a:rPr>
                        <a:t>Orbit control</a:t>
                      </a:r>
                    </a:p>
                  </a:txBody>
                  <a:tcPr>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n>
                            <a:noFill/>
                          </a:ln>
                          <a:solidFill>
                            <a:schemeClr val="dk1"/>
                          </a:solidFill>
                        </a:rPr>
                        <a:t>Orbit control</a:t>
                      </a:r>
                    </a:p>
                    <a:p>
                      <a:pPr lvl="0">
                        <a:buNone/>
                      </a:pPr>
                      <a:endParaRPr lang="en-US">
                        <a:ln>
                          <a:noFill/>
                        </a:ln>
                        <a:solidFill>
                          <a:schemeClr val="dk1"/>
                        </a:solidFill>
                      </a:endParaRPr>
                    </a:p>
                  </a:txBody>
                  <a:tcPr>
                    <a:lnB w="12700" cap="flat" cmpd="sng" algn="ctr">
                      <a:solidFill>
                        <a:schemeClr val="tx1"/>
                      </a:solidFill>
                      <a:prstDash val="solid"/>
                      <a:round/>
                      <a:headEnd type="none" w="med" len="med"/>
                      <a:tailEnd type="none" w="med" len="med"/>
                    </a:lnB>
                  </a:tcPr>
                </a:tc>
                <a:tc>
                  <a:txBody>
                    <a:bodyPr/>
                    <a:lstStyle/>
                    <a:p>
                      <a:pPr lvl="0">
                        <a:buNone/>
                      </a:pPr>
                      <a:r>
                        <a:rPr lang="en-US">
                          <a:ln>
                            <a:noFill/>
                          </a:ln>
                          <a:solidFill>
                            <a:schemeClr val="dk1"/>
                          </a:solidFill>
                        </a:rPr>
                        <a:t>Orbit control</a:t>
                      </a:r>
                    </a:p>
                  </a:txBody>
                  <a:tcPr>
                    <a:lnB w="12700" cap="flat" cmpd="sng" algn="ctr">
                      <a:solidFill>
                        <a:schemeClr val="tx1"/>
                      </a:solidFill>
                      <a:prstDash val="solid"/>
                      <a:round/>
                      <a:headEnd type="none" w="med" len="med"/>
                      <a:tailEnd type="none" w="med" len="med"/>
                    </a:lnB>
                  </a:tcPr>
                </a:tc>
                <a:tc>
                  <a:txBody>
                    <a:bodyPr/>
                    <a:lstStyle/>
                    <a:p>
                      <a:pPr lvl="0">
                        <a:buNone/>
                      </a:pPr>
                      <a:r>
                        <a:rPr lang="en-US">
                          <a:ln>
                            <a:noFill/>
                          </a:ln>
                          <a:solidFill>
                            <a:schemeClr val="dk1"/>
                          </a:solidFill>
                        </a:rPr>
                        <a:t>Orbit control, parallel to </a:t>
                      </a:r>
                      <a:r>
                        <a:rPr lang="en-US" err="1">
                          <a:ln>
                            <a:noFill/>
                          </a:ln>
                          <a:solidFill>
                            <a:schemeClr val="dk1"/>
                          </a:solidFill>
                        </a:rPr>
                        <a:t>CeC</a:t>
                      </a:r>
                      <a:endParaRPr lang="en-US">
                        <a:ln>
                          <a:noFill/>
                        </a:ln>
                        <a:solidFill>
                          <a:schemeClr val="dk1"/>
                        </a:solidFill>
                      </a:endParaRPr>
                    </a:p>
                  </a:txBody>
                  <a:tcPr>
                    <a:lnB w="12700" cap="flat" cmpd="sng" algn="ctr">
                      <a:solidFill>
                        <a:schemeClr val="tx1"/>
                      </a:solidFill>
                      <a:prstDash val="solid"/>
                      <a:round/>
                      <a:headEnd type="none" w="med" len="med"/>
                      <a:tailEnd type="none" w="med" len="med"/>
                    </a:lnB>
                  </a:tcPr>
                </a:tc>
                <a:tc>
                  <a:txBody>
                    <a:bodyPr/>
                    <a:lstStyle/>
                    <a:p>
                      <a:pPr lvl="0">
                        <a:buNone/>
                      </a:pPr>
                      <a:r>
                        <a:rPr lang="en-US" sz="1350" b="0" i="0" kern="1200">
                          <a:solidFill>
                            <a:schemeClr val="dk1"/>
                          </a:solidFill>
                          <a:effectLst/>
                          <a:latin typeface="+mn-lt"/>
                          <a:ea typeface="+mn-ea"/>
                          <a:cs typeface="+mn-cs"/>
                        </a:rPr>
                        <a:t>Orbit control with 50 um step, emit increase with small </a:t>
                      </a:r>
                      <a:r>
                        <a:rPr lang="en-US" sz="1350" b="0" i="0" kern="1200" err="1">
                          <a:solidFill>
                            <a:schemeClr val="dk1"/>
                          </a:solidFill>
                          <a:effectLst/>
                          <a:latin typeface="+mn-lt"/>
                          <a:ea typeface="+mn-ea"/>
                          <a:cs typeface="+mn-cs"/>
                        </a:rPr>
                        <a:t>chrom</a:t>
                      </a:r>
                      <a:r>
                        <a:rPr lang="en-US" sz="1350" b="0" i="0" kern="1200">
                          <a:solidFill>
                            <a:schemeClr val="dk1"/>
                          </a:solidFill>
                          <a:effectLst/>
                          <a:latin typeface="+mn-lt"/>
                          <a:ea typeface="+mn-ea"/>
                          <a:cs typeface="+mn-cs"/>
                        </a:rPr>
                        <a:t> during acceleration​</a:t>
                      </a:r>
                      <a:endParaRPr lang="en-US">
                        <a:ln>
                          <a:noFill/>
                        </a:ln>
                        <a:solidFill>
                          <a:schemeClr val="dk1"/>
                        </a:solidFill>
                      </a:endParaRPr>
                    </a:p>
                  </a:txBody>
                  <a:tcPr>
                    <a:lnB w="12700" cap="flat" cmpd="sng" algn="ctr">
                      <a:solidFill>
                        <a:schemeClr val="tx1"/>
                      </a:solidFill>
                      <a:prstDash val="solid"/>
                      <a:round/>
                      <a:headEnd type="none" w="med" len="med"/>
                      <a:tailEnd type="none" w="med" len="med"/>
                    </a:lnB>
                  </a:tcPr>
                </a:tc>
                <a:tc>
                  <a:txBody>
                    <a:bodyPr/>
                    <a:lstStyle/>
                    <a:p>
                      <a:pPr lvl="0">
                        <a:buNone/>
                      </a:pPr>
                      <a:r>
                        <a:rPr lang="en-US">
                          <a:ln>
                            <a:noFill/>
                          </a:ln>
                          <a:solidFill>
                            <a:schemeClr val="dk1"/>
                          </a:solidFill>
                        </a:rPr>
                        <a:t>Orbit control</a:t>
                      </a:r>
                    </a:p>
                  </a:txBody>
                  <a:tcPr>
                    <a:lnB w="12700" cap="flat" cmpd="sng" algn="ctr">
                      <a:solidFill>
                        <a:schemeClr val="tx1"/>
                      </a:solidFill>
                      <a:prstDash val="solid"/>
                      <a:round/>
                      <a:headEnd type="none" w="med" len="med"/>
                      <a:tailEnd type="none" w="med" len="med"/>
                    </a:lnB>
                  </a:tcPr>
                </a:tc>
                <a:tc>
                  <a:txBody>
                    <a:bodyPr/>
                    <a:lstStyle/>
                    <a:p>
                      <a:pPr lvl="0">
                        <a:buNone/>
                      </a:pPr>
                      <a:r>
                        <a:rPr lang="en-US">
                          <a:ln>
                            <a:noFill/>
                          </a:ln>
                          <a:solidFill>
                            <a:schemeClr val="dk1"/>
                          </a:solidFill>
                        </a:rPr>
                        <a:t>Orbit control</a:t>
                      </a:r>
                    </a:p>
                  </a:txBody>
                  <a:tcPr>
                    <a:lnB w="12700" cap="flat" cmpd="sng" algn="ctr">
                      <a:solidFill>
                        <a:schemeClr val="tx1"/>
                      </a:solidFill>
                      <a:prstDash val="solid"/>
                      <a:round/>
                      <a:headEnd type="none" w="med" len="med"/>
                      <a:tailEnd type="none" w="med" len="med"/>
                    </a:lnB>
                  </a:tcPr>
                </a:tc>
                <a:tc>
                  <a:txBody>
                    <a:bodyPr/>
                    <a:lstStyle/>
                    <a:p>
                      <a:pPr lvl="0">
                        <a:buNone/>
                      </a:pPr>
                      <a:r>
                        <a:rPr lang="en-US" dirty="0">
                          <a:ln>
                            <a:noFill/>
                          </a:ln>
                          <a:solidFill>
                            <a:schemeClr val="dk1"/>
                          </a:solidFill>
                        </a:rPr>
                        <a:t>17 mm orbit bump, injection mismatch, emit increase with small </a:t>
                      </a:r>
                      <a:r>
                        <a:rPr lang="en-US" dirty="0" err="1">
                          <a:ln>
                            <a:noFill/>
                          </a:ln>
                          <a:solidFill>
                            <a:schemeClr val="dk1"/>
                          </a:solidFill>
                        </a:rPr>
                        <a:t>chrom</a:t>
                      </a:r>
                      <a:r>
                        <a:rPr lang="en-US" dirty="0">
                          <a:ln>
                            <a:noFill/>
                          </a:ln>
                          <a:solidFill>
                            <a:schemeClr val="dk1"/>
                          </a:solidFill>
                        </a:rPr>
                        <a:t>, controlled emittance blow-up with BBQ</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1425697"/>
                  </a:ext>
                </a:extLst>
              </a:tr>
            </a:tbl>
          </a:graphicData>
        </a:graphic>
      </p:graphicFrame>
    </p:spTree>
    <p:extLst>
      <p:ext uri="{BB962C8B-B14F-4D97-AF65-F5344CB8AC3E}">
        <p14:creationId xmlns:p14="http://schemas.microsoft.com/office/powerpoint/2010/main" val="572726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5A3D0-B8A5-A0E8-1AB0-E21223F0A2CE}"/>
              </a:ext>
            </a:extLst>
          </p:cNvPr>
          <p:cNvSpPr>
            <a:spLocks noGrp="1"/>
          </p:cNvSpPr>
          <p:nvPr>
            <p:ph type="title"/>
          </p:nvPr>
        </p:nvSpPr>
        <p:spPr/>
        <p:txBody>
          <a:bodyPr/>
          <a:lstStyle/>
          <a:p>
            <a:r>
              <a:rPr lang="en-US" dirty="0"/>
              <a:t>Reasons that we liked FXT</a:t>
            </a:r>
          </a:p>
        </p:txBody>
      </p:sp>
      <p:sp>
        <p:nvSpPr>
          <p:cNvPr id="3" name="Content Placeholder 2">
            <a:extLst>
              <a:ext uri="{FF2B5EF4-FFF2-40B4-BE49-F238E27FC236}">
                <a16:creationId xmlns:a16="http://schemas.microsoft.com/office/drawing/2014/main" id="{9C1FC2D4-31A8-186D-16C1-25ED9B745421}"/>
              </a:ext>
            </a:extLst>
          </p:cNvPr>
          <p:cNvSpPr>
            <a:spLocks noGrp="1"/>
          </p:cNvSpPr>
          <p:nvPr>
            <p:ph idx="1"/>
          </p:nvPr>
        </p:nvSpPr>
        <p:spPr/>
        <p:txBody>
          <a:bodyPr/>
          <a:lstStyle/>
          <a:p>
            <a:pPr marL="342900" indent="-342900">
              <a:buFont typeface="Wingdings" pitchFamily="2" charset="2"/>
              <a:buChar char="§"/>
            </a:pPr>
            <a:r>
              <a:rPr lang="en-US" dirty="0"/>
              <a:t>Easy to establish beam conditions required for FXT experiment.</a:t>
            </a:r>
          </a:p>
          <a:p>
            <a:pPr marL="342900" indent="-342900">
              <a:buFont typeface="Wingdings" pitchFamily="2" charset="2"/>
              <a:buChar char="§"/>
            </a:pPr>
            <a:r>
              <a:rPr lang="en-US" dirty="0"/>
              <a:t>Substantial luminosity can be achieved for Halo-on-Target with very little beam intensity (1E9 ions) in the machine.</a:t>
            </a:r>
          </a:p>
          <a:p>
            <a:pPr marL="342900" indent="-342900">
              <a:buFont typeface="Wingdings" pitchFamily="2" charset="2"/>
              <a:buChar char="§"/>
            </a:pPr>
            <a:r>
              <a:rPr lang="en-US" dirty="0"/>
              <a:t>FXT does not care much deteriorating beam conditions which are unfavorable for colliding beam</a:t>
            </a:r>
          </a:p>
          <a:p>
            <a:pPr marL="685800" lvl="1" indent="-342900">
              <a:buFont typeface="Wingdings" pitchFamily="2" charset="2"/>
              <a:buChar char="§"/>
            </a:pPr>
            <a:r>
              <a:rPr lang="en-US" dirty="0"/>
              <a:t>Rate can be maintained with decreasing beam intensity by measures mentioned in previous slides</a:t>
            </a:r>
          </a:p>
          <a:p>
            <a:pPr marL="685800" lvl="1" indent="-342900">
              <a:buFont typeface="Wingdings" pitchFamily="2" charset="2"/>
              <a:buChar char="§"/>
            </a:pPr>
            <a:r>
              <a:rPr lang="en-US" dirty="0"/>
              <a:t>Increasing beam size makes rate more controllable</a:t>
            </a:r>
          </a:p>
          <a:p>
            <a:pPr marL="685800" lvl="1" indent="-342900">
              <a:buFont typeface="Wingdings" pitchFamily="2" charset="2"/>
              <a:buChar char="§"/>
            </a:pPr>
            <a:r>
              <a:rPr lang="en-US" dirty="0"/>
              <a:t>The typically detrimental effects, such as intra-beam scattering and space charge, can actually aid in populating the beam halo.</a:t>
            </a:r>
          </a:p>
          <a:p>
            <a:pPr marL="342900" indent="-342900">
              <a:buFont typeface="Wingdings" pitchFamily="2" charset="2"/>
              <a:buChar char="§"/>
            </a:pPr>
            <a:r>
              <a:rPr lang="en-US" dirty="0"/>
              <a:t>Background was not difficult to manage with collimators.</a:t>
            </a:r>
          </a:p>
        </p:txBody>
      </p:sp>
      <p:sp>
        <p:nvSpPr>
          <p:cNvPr id="4" name="Slide Number Placeholder 3">
            <a:extLst>
              <a:ext uri="{FF2B5EF4-FFF2-40B4-BE49-F238E27FC236}">
                <a16:creationId xmlns:a16="http://schemas.microsoft.com/office/drawing/2014/main" id="{0C76D9C2-E198-02C5-095A-E360F8F23A09}"/>
              </a:ext>
            </a:extLst>
          </p:cNvPr>
          <p:cNvSpPr>
            <a:spLocks noGrp="1"/>
          </p:cNvSpPr>
          <p:nvPr>
            <p:ph type="sldNum" sz="quarter" idx="4"/>
          </p:nvPr>
        </p:nvSpPr>
        <p:spPr/>
        <p:txBody>
          <a:bodyPr/>
          <a:lstStyle/>
          <a:p>
            <a:fld id="{933A556B-7C63-244D-9B7C-B0EA8042B330}" type="slidenum">
              <a:rPr lang="en-US" smtClean="0"/>
              <a:pPr/>
              <a:t>16</a:t>
            </a:fld>
            <a:endParaRPr lang="en-US" sz="750"/>
          </a:p>
        </p:txBody>
      </p:sp>
    </p:spTree>
    <p:extLst>
      <p:ext uri="{BB962C8B-B14F-4D97-AF65-F5344CB8AC3E}">
        <p14:creationId xmlns:p14="http://schemas.microsoft.com/office/powerpoint/2010/main" val="4040756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FCA19-B444-02FA-C04D-E6D2A376424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85E863-141F-E966-04A9-D29A78FC3F77}"/>
              </a:ext>
            </a:extLst>
          </p:cNvPr>
          <p:cNvSpPr>
            <a:spLocks noGrp="1"/>
          </p:cNvSpPr>
          <p:nvPr>
            <p:ph type="sldNum" sz="quarter" idx="4"/>
          </p:nvPr>
        </p:nvSpPr>
        <p:spPr/>
        <p:txBody>
          <a:bodyPr/>
          <a:lstStyle/>
          <a:p>
            <a:fld id="{933A556B-7C63-244D-9B7C-B0EA8042B330}" type="slidenum">
              <a:rPr lang="en-US" smtClean="0"/>
              <a:pPr/>
              <a:t>17</a:t>
            </a:fld>
            <a:endParaRPr lang="en-US"/>
          </a:p>
        </p:txBody>
      </p:sp>
      <p:sp>
        <p:nvSpPr>
          <p:cNvPr id="3" name="Title 2">
            <a:extLst>
              <a:ext uri="{FF2B5EF4-FFF2-40B4-BE49-F238E27FC236}">
                <a16:creationId xmlns:a16="http://schemas.microsoft.com/office/drawing/2014/main" id="{02539633-28D0-B55A-3FC3-83DB4D0E1369}"/>
              </a:ext>
            </a:extLst>
          </p:cNvPr>
          <p:cNvSpPr>
            <a:spLocks noGrp="1"/>
          </p:cNvSpPr>
          <p:nvPr>
            <p:ph type="ctrTitle"/>
          </p:nvPr>
        </p:nvSpPr>
        <p:spPr>
          <a:xfrm>
            <a:off x="813177" y="2541806"/>
            <a:ext cx="11169273" cy="1947460"/>
          </a:xfrm>
        </p:spPr>
        <p:txBody>
          <a:bodyPr/>
          <a:lstStyle/>
          <a:p>
            <a:pPr algn="ctr"/>
            <a:r>
              <a:rPr lang="en-US" dirty="0"/>
              <a:t>Electron-Ion Collider Overview</a:t>
            </a:r>
          </a:p>
        </p:txBody>
      </p:sp>
    </p:spTree>
    <p:extLst>
      <p:ext uri="{BB962C8B-B14F-4D97-AF65-F5344CB8AC3E}">
        <p14:creationId xmlns:p14="http://schemas.microsoft.com/office/powerpoint/2010/main" val="1695871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ED010-D392-194E-BD30-086D3A9E3CA2}"/>
              </a:ext>
            </a:extLst>
          </p:cNvPr>
          <p:cNvSpPr>
            <a:spLocks noGrp="1"/>
          </p:cNvSpPr>
          <p:nvPr>
            <p:ph type="title"/>
          </p:nvPr>
        </p:nvSpPr>
        <p:spPr>
          <a:xfrm>
            <a:off x="515389" y="142012"/>
            <a:ext cx="9296489" cy="538515"/>
          </a:xfrm>
        </p:spPr>
        <p:txBody>
          <a:bodyPr>
            <a:normAutofit fontScale="90000"/>
          </a:bodyPr>
          <a:lstStyle/>
          <a:p>
            <a:r>
              <a:rPr lang="en-US" sz="4400">
                <a:solidFill>
                  <a:schemeClr val="tx1"/>
                </a:solidFill>
              </a:rPr>
              <a:t>Electron-Ion</a:t>
            </a:r>
            <a:r>
              <a:rPr lang="en-US" sz="4000">
                <a:solidFill>
                  <a:schemeClr val="tx1"/>
                </a:solidFill>
              </a:rPr>
              <a:t> </a:t>
            </a:r>
            <a:r>
              <a:rPr lang="en-US" sz="4400">
                <a:solidFill>
                  <a:schemeClr val="tx1"/>
                </a:solidFill>
              </a:rPr>
              <a:t>Collider </a:t>
            </a:r>
          </a:p>
        </p:txBody>
      </p:sp>
      <p:sp>
        <p:nvSpPr>
          <p:cNvPr id="3" name="Content Placeholder 2">
            <a:extLst>
              <a:ext uri="{FF2B5EF4-FFF2-40B4-BE49-F238E27FC236}">
                <a16:creationId xmlns:a16="http://schemas.microsoft.com/office/drawing/2014/main" id="{AAD80EC5-67EB-4E01-B5A8-1DE1C09D7F55}"/>
              </a:ext>
            </a:extLst>
          </p:cNvPr>
          <p:cNvSpPr>
            <a:spLocks noGrp="1"/>
          </p:cNvSpPr>
          <p:nvPr>
            <p:ph idx="1"/>
          </p:nvPr>
        </p:nvSpPr>
        <p:spPr>
          <a:xfrm>
            <a:off x="759337" y="961503"/>
            <a:ext cx="5957149" cy="5622794"/>
          </a:xfrm>
          <a:noFill/>
        </p:spPr>
        <p:txBody>
          <a:bodyPr vert="horz" lIns="91440" tIns="45720" rIns="91440" bIns="45720" rtlCol="0" anchor="t">
            <a:noAutofit/>
          </a:bodyPr>
          <a:lstStyle/>
          <a:p>
            <a:pPr marL="342900" indent="-342900">
              <a:buFont typeface="Wingdings" pitchFamily="2" charset="2"/>
              <a:buChar char="§"/>
            </a:pPr>
            <a:r>
              <a:rPr lang="en-US" sz="2000" b="1" dirty="0">
                <a:latin typeface="PT Sans"/>
                <a:cs typeface="Arial"/>
              </a:rPr>
              <a:t>Hadron Storage Ring (HSR)</a:t>
            </a:r>
            <a:r>
              <a:rPr lang="en-US" sz="2000" dirty="0">
                <a:latin typeface="PT Sans"/>
                <a:cs typeface="Arial"/>
              </a:rPr>
              <a:t> </a:t>
            </a:r>
            <a:r>
              <a:rPr lang="en-US" sz="2000" b="1" dirty="0">
                <a:latin typeface="PT Sans"/>
                <a:cs typeface="Arial"/>
              </a:rPr>
              <a:t>10-275 GeV</a:t>
            </a:r>
            <a:r>
              <a:rPr lang="en-US" sz="2000" dirty="0">
                <a:latin typeface="PT Sans"/>
                <a:cs typeface="Arial"/>
              </a:rPr>
              <a:t> </a:t>
            </a:r>
          </a:p>
          <a:p>
            <a:pPr lvl="1">
              <a:buFont typeface="Wingdings" pitchFamily="2" charset="2"/>
              <a:buChar char="§"/>
            </a:pPr>
            <a:r>
              <a:rPr lang="en-US" sz="1800" dirty="0">
                <a:latin typeface="PT Sans"/>
                <a:cs typeface="Arial"/>
              </a:rPr>
              <a:t>Superconducting magnets (existing)</a:t>
            </a:r>
          </a:p>
          <a:p>
            <a:pPr lvl="1">
              <a:buFont typeface="Wingdings" pitchFamily="2" charset="2"/>
              <a:buChar char="§"/>
            </a:pPr>
            <a:r>
              <a:rPr lang="en-US" sz="1800" dirty="0">
                <a:latin typeface="PT Sans"/>
                <a:cs typeface="Arial"/>
              </a:rPr>
              <a:t>1160 bunches, 1A beam current  (3x RHIC)</a:t>
            </a:r>
          </a:p>
          <a:p>
            <a:pPr lvl="1">
              <a:buFont typeface="Wingdings" pitchFamily="2" charset="2"/>
              <a:buChar char="§"/>
            </a:pPr>
            <a:r>
              <a:rPr lang="en-US" sz="1800" dirty="0">
                <a:latin typeface="PT Sans"/>
                <a:cs typeface="Arial"/>
              </a:rPr>
              <a:t>Flat beam (11:1 ratio)</a:t>
            </a:r>
          </a:p>
          <a:p>
            <a:pPr lvl="1">
              <a:buFont typeface="Wingdings" pitchFamily="2" charset="2"/>
              <a:buChar char="§"/>
            </a:pPr>
            <a:r>
              <a:rPr lang="en-US" sz="1800" dirty="0">
                <a:latin typeface="PT Sans"/>
                <a:cs typeface="Arial"/>
              </a:rPr>
              <a:t>Beam cooling</a:t>
            </a:r>
          </a:p>
          <a:p>
            <a:pPr marL="342900" indent="-342900">
              <a:buFont typeface="Wingdings" pitchFamily="2" charset="2"/>
              <a:buChar char="§"/>
            </a:pPr>
            <a:r>
              <a:rPr lang="en-US" sz="2000" b="1" dirty="0">
                <a:latin typeface="PT Sans"/>
                <a:cs typeface="Arial"/>
              </a:rPr>
              <a:t>Electron Storage Ring (ESR) 5–18 GeV</a:t>
            </a:r>
            <a:r>
              <a:rPr lang="en-US" sz="2000" dirty="0">
                <a:latin typeface="PT Sans"/>
                <a:cs typeface="Arial"/>
              </a:rPr>
              <a:t> </a:t>
            </a:r>
          </a:p>
          <a:p>
            <a:pPr lvl="1">
              <a:buFont typeface="Wingdings" pitchFamily="2" charset="2"/>
              <a:buChar char="§"/>
            </a:pPr>
            <a:r>
              <a:rPr lang="en-US" sz="1800" dirty="0">
                <a:latin typeface="PT Sans"/>
                <a:cs typeface="Arial"/>
              </a:rPr>
              <a:t>large beam current, 2.5 A </a:t>
            </a:r>
            <a:r>
              <a:rPr lang="en-US" sz="1800" dirty="0">
                <a:latin typeface="PT Sans"/>
                <a:cs typeface="Arial"/>
                <a:sym typeface="Wingdings" panose="05000000000000000000" pitchFamily="2" charset="2"/>
              </a:rPr>
              <a:t> 9 MW S.R. power</a:t>
            </a:r>
            <a:endParaRPr lang="en-US" sz="1800" dirty="0">
              <a:latin typeface="PT Sans"/>
              <a:cs typeface="Arial"/>
            </a:endParaRPr>
          </a:p>
          <a:p>
            <a:pPr lvl="1">
              <a:buFont typeface="Wingdings" pitchFamily="2" charset="2"/>
              <a:buChar char="§"/>
            </a:pPr>
            <a:r>
              <a:rPr lang="en-US" sz="1800" dirty="0">
                <a:latin typeface="PT Sans"/>
                <a:cs typeface="Arial"/>
                <a:sym typeface="Wingdings" panose="05000000000000000000" pitchFamily="2" charset="2"/>
              </a:rPr>
              <a:t>S.C. RF cavities</a:t>
            </a:r>
            <a:endParaRPr lang="en-US" sz="1800" dirty="0">
              <a:latin typeface="PT Sans"/>
              <a:cs typeface="Arial"/>
            </a:endParaRPr>
          </a:p>
          <a:p>
            <a:pPr lvl="1">
              <a:buFont typeface="Wingdings" pitchFamily="2" charset="2"/>
              <a:buChar char="§"/>
            </a:pPr>
            <a:r>
              <a:rPr lang="en-US" sz="1800" dirty="0">
                <a:latin typeface="PT Sans"/>
                <a:cs typeface="Arial"/>
                <a:sym typeface="Wingdings" panose="05000000000000000000" pitchFamily="2" charset="2"/>
              </a:rPr>
              <a:t>Need to inject polarized bunches</a:t>
            </a:r>
            <a:endParaRPr lang="en-US" sz="1800" dirty="0">
              <a:latin typeface="PT Sans"/>
              <a:cs typeface="Arial"/>
            </a:endParaRPr>
          </a:p>
          <a:p>
            <a:pPr marL="342900" indent="-342900">
              <a:buFont typeface="Wingdings" pitchFamily="2" charset="2"/>
              <a:buChar char="§"/>
            </a:pPr>
            <a:r>
              <a:rPr lang="en-US" sz="2000" b="1" dirty="0">
                <a:latin typeface="PT Sans"/>
                <a:cs typeface="Arial"/>
              </a:rPr>
              <a:t>Electron Rapid Cycling Synchrotron (RCS) 750 MeV- 18GeV </a:t>
            </a:r>
            <a:endParaRPr lang="en-US" sz="2000" dirty="0">
              <a:latin typeface="PT Sans" panose="020B0503020203020204" pitchFamily="34" charset="77"/>
            </a:endParaRPr>
          </a:p>
          <a:p>
            <a:pPr lvl="1">
              <a:buFont typeface="Wingdings" pitchFamily="2" charset="2"/>
              <a:buChar char="§"/>
            </a:pPr>
            <a:r>
              <a:rPr lang="en-US" sz="2000" b="1" dirty="0">
                <a:latin typeface="PT Sans"/>
                <a:cs typeface="Arial"/>
              </a:rPr>
              <a:t> </a:t>
            </a:r>
            <a:r>
              <a:rPr lang="en-US" sz="1800" dirty="0">
                <a:latin typeface="PT Sans"/>
                <a:cs typeface="Arial"/>
              </a:rPr>
              <a:t>1 Hz </a:t>
            </a:r>
          </a:p>
          <a:p>
            <a:pPr lvl="1">
              <a:buFont typeface="Wingdings" pitchFamily="2" charset="2"/>
              <a:buChar char="§"/>
            </a:pPr>
            <a:r>
              <a:rPr lang="en-US" sz="1800" dirty="0">
                <a:latin typeface="PT Sans"/>
                <a:cs typeface="Arial"/>
              </a:rPr>
              <a:t> Spin transparent due to high periodicity</a:t>
            </a:r>
          </a:p>
          <a:p>
            <a:pPr marL="342900" indent="-342900">
              <a:buFont typeface="Wingdings" pitchFamily="2" charset="2"/>
              <a:buChar char="§"/>
            </a:pPr>
            <a:r>
              <a:rPr lang="en-US" sz="2000" b="1" dirty="0">
                <a:latin typeface="PT Sans"/>
                <a:cs typeface="Arial"/>
              </a:rPr>
              <a:t>Electron Injector</a:t>
            </a:r>
            <a:endParaRPr lang="en-US" sz="2000" b="1" dirty="0">
              <a:latin typeface="PT Sans" panose="020B0503020203020204" pitchFamily="34" charset="77"/>
            </a:endParaRPr>
          </a:p>
          <a:p>
            <a:pPr lvl="1">
              <a:buFont typeface="Wingdings" pitchFamily="2" charset="2"/>
              <a:buChar char="§"/>
            </a:pPr>
            <a:r>
              <a:rPr lang="en-US" sz="1800" dirty="0">
                <a:latin typeface="PT Sans"/>
                <a:cs typeface="Arial"/>
              </a:rPr>
              <a:t>Warm Linac, 30 Hz</a:t>
            </a:r>
          </a:p>
          <a:p>
            <a:pPr lvl="1">
              <a:buFont typeface="Wingdings" pitchFamily="2" charset="2"/>
              <a:buChar char="§"/>
            </a:pPr>
            <a:r>
              <a:rPr lang="en-US" sz="1800" dirty="0">
                <a:latin typeface="PT Sans"/>
                <a:cs typeface="Arial"/>
              </a:rPr>
              <a:t>Beam Accumulation Ring, 1 Hz</a:t>
            </a:r>
            <a:endParaRPr lang="en-US" sz="1800" dirty="0">
              <a:latin typeface="PT Sans" panose="020B0503020203020204" pitchFamily="34" charset="77"/>
            </a:endParaRPr>
          </a:p>
        </p:txBody>
      </p:sp>
      <p:sp>
        <p:nvSpPr>
          <p:cNvPr id="5" name="Slide Number Placeholder 4">
            <a:extLst>
              <a:ext uri="{FF2B5EF4-FFF2-40B4-BE49-F238E27FC236}">
                <a16:creationId xmlns:a16="http://schemas.microsoft.com/office/drawing/2014/main" id="{D52E43C5-8DC9-4B15-A758-1B539F713192}"/>
              </a:ext>
            </a:extLst>
          </p:cNvPr>
          <p:cNvSpPr>
            <a:spLocks noGrp="1"/>
          </p:cNvSpPr>
          <p:nvPr>
            <p:ph type="sldNum" sz="quarter" idx="12"/>
          </p:nvPr>
        </p:nvSpPr>
        <p:spPr>
          <a:xfrm>
            <a:off x="11191148" y="6382642"/>
            <a:ext cx="916245" cy="403311"/>
          </a:xfrm>
        </p:spPr>
        <p:txBody>
          <a:bodyPr/>
          <a:lstStyle/>
          <a:p>
            <a:fld id="{893C5830-40F3-F04E-B2E3-10E6672BA8FF}" type="slidenum">
              <a:rPr lang="en-US" smtClean="0"/>
              <a:pPr/>
              <a:t>18</a:t>
            </a:fld>
            <a:endParaRPr lang="en-US"/>
          </a:p>
        </p:txBody>
      </p:sp>
      <p:pic>
        <p:nvPicPr>
          <p:cNvPr id="2" name="Picture 1">
            <a:extLst>
              <a:ext uri="{FF2B5EF4-FFF2-40B4-BE49-F238E27FC236}">
                <a16:creationId xmlns:a16="http://schemas.microsoft.com/office/drawing/2014/main" id="{5AD58635-5C7A-0F9F-39CD-7A9BFB31EDB2}"/>
              </a:ext>
            </a:extLst>
          </p:cNvPr>
          <p:cNvPicPr>
            <a:picLocks noChangeAspect="1"/>
          </p:cNvPicPr>
          <p:nvPr/>
        </p:nvPicPr>
        <p:blipFill>
          <a:blip r:embed="rId3"/>
          <a:stretch>
            <a:fillRect/>
          </a:stretch>
        </p:blipFill>
        <p:spPr>
          <a:xfrm>
            <a:off x="7303740" y="1078788"/>
            <a:ext cx="4700423" cy="4700423"/>
          </a:xfrm>
          <a:prstGeom prst="rect">
            <a:avLst/>
          </a:prstGeom>
        </p:spPr>
      </p:pic>
    </p:spTree>
    <p:extLst>
      <p:ext uri="{BB962C8B-B14F-4D97-AF65-F5344CB8AC3E}">
        <p14:creationId xmlns:p14="http://schemas.microsoft.com/office/powerpoint/2010/main" val="1080270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F08AF0-DBDD-06F1-0FAF-C6E8550815A8}"/>
              </a:ext>
            </a:extLst>
          </p:cNvPr>
          <p:cNvSpPr>
            <a:spLocks noGrp="1"/>
          </p:cNvSpPr>
          <p:nvPr>
            <p:ph type="title"/>
          </p:nvPr>
        </p:nvSpPr>
        <p:spPr>
          <a:xfrm>
            <a:off x="543502" y="3177"/>
            <a:ext cx="10030691" cy="1163926"/>
          </a:xfrm>
        </p:spPr>
        <p:txBody>
          <a:bodyPr/>
          <a:lstStyle/>
          <a:p>
            <a:r>
              <a:rPr lang="en-US">
                <a:solidFill>
                  <a:schemeClr val="tx1"/>
                </a:solidFill>
                <a:latin typeface="Arial"/>
                <a:cs typeface="Arial"/>
              </a:rPr>
              <a:t>HSR Machine</a:t>
            </a:r>
            <a:endParaRPr lang="en-US">
              <a:solidFill>
                <a:schemeClr val="tx1"/>
              </a:solidFill>
            </a:endParaRPr>
          </a:p>
        </p:txBody>
      </p:sp>
      <p:sp>
        <p:nvSpPr>
          <p:cNvPr id="7" name="Content Placeholder 6">
            <a:extLst>
              <a:ext uri="{FF2B5EF4-FFF2-40B4-BE49-F238E27FC236}">
                <a16:creationId xmlns:a16="http://schemas.microsoft.com/office/drawing/2014/main" id="{0BB0CCA8-F0FE-5FE3-B74B-3280A6C36AF7}"/>
              </a:ext>
            </a:extLst>
          </p:cNvPr>
          <p:cNvSpPr>
            <a:spLocks noGrp="1"/>
          </p:cNvSpPr>
          <p:nvPr>
            <p:ph idx="1"/>
          </p:nvPr>
        </p:nvSpPr>
        <p:spPr>
          <a:xfrm>
            <a:off x="285750" y="1170036"/>
            <a:ext cx="7200900" cy="4851640"/>
          </a:xfrm>
        </p:spPr>
        <p:txBody>
          <a:bodyPr vert="horz" lIns="91440" tIns="45720" rIns="91440" bIns="45720" rtlCol="0" anchor="t">
            <a:noAutofit/>
          </a:bodyPr>
          <a:lstStyle/>
          <a:p>
            <a:pPr marL="342900" indent="-342900">
              <a:lnSpc>
                <a:spcPct val="100000"/>
              </a:lnSpc>
              <a:spcBef>
                <a:spcPts val="0"/>
              </a:spcBef>
              <a:buFont typeface="Wingdings" panose="05000000000000000000" pitchFamily="2" charset="2"/>
              <a:buChar char="§"/>
            </a:pPr>
            <a:r>
              <a:rPr lang="en-US" dirty="0">
                <a:latin typeface="Arial"/>
                <a:cs typeface="Arial"/>
              </a:rPr>
              <a:t>Design is based on the existing RHIC Complex in BNL.</a:t>
            </a:r>
          </a:p>
          <a:p>
            <a:pPr marL="342900" indent="-342900">
              <a:buFont typeface="Wingdings" panose="05000000000000000000" pitchFamily="2" charset="2"/>
              <a:buChar char="§"/>
            </a:pPr>
            <a:r>
              <a:rPr lang="en-US" dirty="0">
                <a:latin typeface="Arial"/>
                <a:cs typeface="Arial"/>
              </a:rPr>
              <a:t>HSR will be composed of Yellow ring only and new IR6.</a:t>
            </a:r>
          </a:p>
          <a:p>
            <a:pPr marL="342900" indent="-342900">
              <a:buFont typeface="Wingdings" panose="05000000000000000000" pitchFamily="2" charset="2"/>
              <a:buChar char="§"/>
            </a:pPr>
            <a:r>
              <a:rPr lang="en-US" dirty="0">
                <a:latin typeface="Arial"/>
                <a:cs typeface="Arial"/>
              </a:rPr>
              <a:t>HSR warm injection line bring beams from AGS to HSR IR4, where the septum and injection kickers are located.</a:t>
            </a:r>
          </a:p>
          <a:p>
            <a:pPr marL="342900" indent="-342900">
              <a:buFont typeface="Wingdings" panose="05000000000000000000" pitchFamily="2" charset="2"/>
              <a:buChar char="§"/>
            </a:pPr>
            <a:r>
              <a:rPr lang="en-US" dirty="0">
                <a:latin typeface="Arial"/>
                <a:cs typeface="Arial"/>
              </a:rPr>
              <a:t>Low Energy Cooler is located at IR2.</a:t>
            </a:r>
          </a:p>
          <a:p>
            <a:pPr marL="342900" indent="-342900">
              <a:buFont typeface="Wingdings" panose="05000000000000000000" pitchFamily="2" charset="2"/>
              <a:buChar char="§"/>
            </a:pPr>
            <a:r>
              <a:rPr lang="en-US" dirty="0">
                <a:latin typeface="Arial"/>
                <a:cs typeface="Arial"/>
              </a:rPr>
              <a:t>41 GeV bypass will be added between IR12 and IR2.</a:t>
            </a:r>
          </a:p>
          <a:p>
            <a:endParaRPr lang="en-US" sz="2000" dirty="0"/>
          </a:p>
        </p:txBody>
      </p:sp>
      <p:sp>
        <p:nvSpPr>
          <p:cNvPr id="2" name="Slide Number Placeholder 1">
            <a:extLst>
              <a:ext uri="{FF2B5EF4-FFF2-40B4-BE49-F238E27FC236}">
                <a16:creationId xmlns:a16="http://schemas.microsoft.com/office/drawing/2014/main" id="{BFCCA763-6E7E-5660-77BC-7C88D518AF17}"/>
              </a:ext>
            </a:extLst>
          </p:cNvPr>
          <p:cNvSpPr>
            <a:spLocks noGrp="1"/>
          </p:cNvSpPr>
          <p:nvPr>
            <p:ph type="sldNum" sz="quarter" idx="12"/>
          </p:nvPr>
        </p:nvSpPr>
        <p:spPr>
          <a:xfrm>
            <a:off x="10548593" y="6500109"/>
            <a:ext cx="1572415" cy="354714"/>
          </a:xfrm>
        </p:spPr>
        <p:txBody>
          <a:bodyPr/>
          <a:lstStyle/>
          <a:p>
            <a:pPr algn="ctr"/>
            <a:fld id="{933A556B-7C63-244D-9B7C-B0EA8042B330}" type="slidenum">
              <a:rPr lang="en-US" smtClean="0"/>
              <a:pPr algn="ctr"/>
              <a:t>19</a:t>
            </a:fld>
            <a:endParaRPr lang="en-US"/>
          </a:p>
        </p:txBody>
      </p:sp>
      <p:pic>
        <p:nvPicPr>
          <p:cNvPr id="3" name="Picture 2">
            <a:extLst>
              <a:ext uri="{FF2B5EF4-FFF2-40B4-BE49-F238E27FC236}">
                <a16:creationId xmlns:a16="http://schemas.microsoft.com/office/drawing/2014/main" id="{457C3E71-A57B-660F-2841-E7A9108382D1}"/>
              </a:ext>
            </a:extLst>
          </p:cNvPr>
          <p:cNvPicPr>
            <a:picLocks noChangeAspect="1"/>
          </p:cNvPicPr>
          <p:nvPr/>
        </p:nvPicPr>
        <p:blipFill>
          <a:blip r:embed="rId3"/>
          <a:stretch>
            <a:fillRect/>
          </a:stretch>
        </p:blipFill>
        <p:spPr>
          <a:xfrm>
            <a:off x="7424275" y="1080633"/>
            <a:ext cx="4696733" cy="4696733"/>
          </a:xfrm>
          <a:prstGeom prst="rect">
            <a:avLst/>
          </a:prstGeom>
        </p:spPr>
      </p:pic>
    </p:spTree>
    <p:extLst>
      <p:ext uri="{BB962C8B-B14F-4D97-AF65-F5344CB8AC3E}">
        <p14:creationId xmlns:p14="http://schemas.microsoft.com/office/powerpoint/2010/main" val="99722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161FD-2D5E-8DC0-F94B-A3A33DE3A139}"/>
              </a:ext>
            </a:extLst>
          </p:cNvPr>
          <p:cNvSpPr>
            <a:spLocks noGrp="1"/>
          </p:cNvSpPr>
          <p:nvPr>
            <p:ph type="title"/>
          </p:nvPr>
        </p:nvSpPr>
        <p:spPr/>
        <p:txBody>
          <a:bodyPr/>
          <a:lstStyle/>
          <a:p>
            <a:r>
              <a:rPr lang="en-US">
                <a:cs typeface="Arial"/>
              </a:rPr>
              <a:t>Outline</a:t>
            </a:r>
          </a:p>
        </p:txBody>
      </p:sp>
      <p:sp>
        <p:nvSpPr>
          <p:cNvPr id="3" name="Content Placeholder 2">
            <a:extLst>
              <a:ext uri="{FF2B5EF4-FFF2-40B4-BE49-F238E27FC236}">
                <a16:creationId xmlns:a16="http://schemas.microsoft.com/office/drawing/2014/main" id="{01FFDDA7-A967-E4A3-C54F-24A6D5AE502B}"/>
              </a:ext>
            </a:extLst>
          </p:cNvPr>
          <p:cNvSpPr>
            <a:spLocks noGrp="1"/>
          </p:cNvSpPr>
          <p:nvPr>
            <p:ph idx="1"/>
          </p:nvPr>
        </p:nvSpPr>
        <p:spPr>
          <a:xfrm>
            <a:off x="571500" y="1858837"/>
            <a:ext cx="11049000" cy="3916240"/>
          </a:xfrm>
        </p:spPr>
        <p:txBody>
          <a:bodyPr vert="horz" lIns="91440" tIns="45720" rIns="91440" bIns="45720" rtlCol="0" anchor="t">
            <a:normAutofit/>
          </a:bodyPr>
          <a:lstStyle/>
          <a:p>
            <a:pPr marL="342900" indent="-342900">
              <a:spcBef>
                <a:spcPts val="1000"/>
              </a:spcBef>
              <a:spcAft>
                <a:spcPts val="1000"/>
              </a:spcAft>
              <a:buFont typeface="Wingdings" panose="020B0604020202020204" pitchFamily="34" charset="0"/>
              <a:buChar char="§"/>
            </a:pPr>
            <a:r>
              <a:rPr lang="en-US">
                <a:cs typeface="Arial"/>
              </a:rPr>
              <a:t>RHIC Facility Overview</a:t>
            </a:r>
            <a:endParaRPr lang="en-US"/>
          </a:p>
          <a:p>
            <a:pPr marL="342900" indent="-342900">
              <a:spcBef>
                <a:spcPts val="1000"/>
              </a:spcBef>
              <a:spcAft>
                <a:spcPts val="1000"/>
              </a:spcAft>
              <a:buFont typeface="Wingdings" panose="020B0604020202020204" pitchFamily="34" charset="0"/>
              <a:buChar char="§"/>
            </a:pPr>
            <a:r>
              <a:rPr lang="en-US">
                <a:cs typeface="Arial"/>
              </a:rPr>
              <a:t>RHIC STAR FXT Experience</a:t>
            </a:r>
            <a:endParaRPr lang="en-US"/>
          </a:p>
          <a:p>
            <a:pPr marL="342900" indent="-342900">
              <a:spcBef>
                <a:spcPts val="1000"/>
              </a:spcBef>
              <a:spcAft>
                <a:spcPts val="1000"/>
              </a:spcAft>
              <a:buFont typeface="Wingdings" panose="020B0604020202020204" pitchFamily="34" charset="0"/>
              <a:buChar char="§"/>
            </a:pPr>
            <a:r>
              <a:rPr lang="en-US">
                <a:cs typeface="Arial"/>
              </a:rPr>
              <a:t>Electron-Ion Collider (EIC) Overview</a:t>
            </a:r>
          </a:p>
          <a:p>
            <a:pPr marL="342900" indent="-342900">
              <a:spcBef>
                <a:spcPts val="1000"/>
              </a:spcBef>
              <a:spcAft>
                <a:spcPts val="1000"/>
              </a:spcAft>
              <a:buFont typeface="Wingdings" panose="020B0604020202020204" pitchFamily="34" charset="0"/>
              <a:buChar char="§"/>
            </a:pPr>
            <a:r>
              <a:rPr lang="en-US">
                <a:cs typeface="Arial"/>
              </a:rPr>
              <a:t>Hadron Beam Parameters</a:t>
            </a:r>
          </a:p>
          <a:p>
            <a:pPr marL="342900" indent="-342900">
              <a:spcBef>
                <a:spcPts val="1000"/>
              </a:spcBef>
              <a:spcAft>
                <a:spcPts val="1000"/>
              </a:spcAft>
              <a:buFont typeface="Wingdings" panose="020B0604020202020204" pitchFamily="34" charset="0"/>
              <a:buChar char="§"/>
            </a:pPr>
            <a:r>
              <a:rPr lang="en-US">
                <a:cs typeface="Arial"/>
              </a:rPr>
              <a:t>Electron Beam Parameters</a:t>
            </a:r>
          </a:p>
          <a:p>
            <a:pPr marL="342900" indent="-342900">
              <a:spcBef>
                <a:spcPts val="1000"/>
              </a:spcBef>
              <a:spcAft>
                <a:spcPts val="1000"/>
              </a:spcAft>
              <a:buFont typeface="Wingdings" panose="020B0604020202020204" pitchFamily="34" charset="0"/>
              <a:buChar char="§"/>
            </a:pPr>
            <a:r>
              <a:rPr lang="en-US">
                <a:cs typeface="Arial"/>
              </a:rPr>
              <a:t>Summary</a:t>
            </a:r>
          </a:p>
          <a:p>
            <a:pPr marL="342900" indent="-342900">
              <a:spcBef>
                <a:spcPts val="1000"/>
              </a:spcBef>
              <a:spcAft>
                <a:spcPts val="1000"/>
              </a:spcAft>
              <a:buFont typeface="Wingdings" panose="020B0604020202020204" pitchFamily="34" charset="0"/>
              <a:buChar char="§"/>
            </a:pPr>
            <a:endParaRPr lang="en-US">
              <a:cs typeface="Arial"/>
            </a:endParaRPr>
          </a:p>
          <a:p>
            <a:endParaRPr lang="en-US">
              <a:cs typeface="Arial"/>
            </a:endParaRPr>
          </a:p>
        </p:txBody>
      </p:sp>
      <p:sp>
        <p:nvSpPr>
          <p:cNvPr id="4" name="Slide Number Placeholder 3">
            <a:extLst>
              <a:ext uri="{FF2B5EF4-FFF2-40B4-BE49-F238E27FC236}">
                <a16:creationId xmlns:a16="http://schemas.microsoft.com/office/drawing/2014/main" id="{8511EDBA-748F-1749-BF33-525600DCEF29}"/>
              </a:ext>
            </a:extLst>
          </p:cNvPr>
          <p:cNvSpPr>
            <a:spLocks noGrp="1"/>
          </p:cNvSpPr>
          <p:nvPr>
            <p:ph type="sldNum" sz="quarter" idx="4"/>
          </p:nvPr>
        </p:nvSpPr>
        <p:spPr/>
        <p:txBody>
          <a:bodyPr/>
          <a:lstStyle/>
          <a:p>
            <a:fld id="{933A556B-7C63-244D-9B7C-B0EA8042B330}" type="slidenum">
              <a:rPr lang="en-US" smtClean="0"/>
              <a:pPr/>
              <a:t>2</a:t>
            </a:fld>
            <a:endParaRPr lang="en-US" sz="750"/>
          </a:p>
        </p:txBody>
      </p:sp>
    </p:spTree>
    <p:extLst>
      <p:ext uri="{BB962C8B-B14F-4D97-AF65-F5344CB8AC3E}">
        <p14:creationId xmlns:p14="http://schemas.microsoft.com/office/powerpoint/2010/main" val="3148415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95EF90-4555-7303-47E5-9E8DC0A78AAB}"/>
              </a:ext>
            </a:extLst>
          </p:cNvPr>
          <p:cNvSpPr>
            <a:spLocks noGrp="1"/>
          </p:cNvSpPr>
          <p:nvPr>
            <p:ph idx="1"/>
          </p:nvPr>
        </p:nvSpPr>
        <p:spPr>
          <a:xfrm>
            <a:off x="470065" y="1284972"/>
            <a:ext cx="5367481" cy="4735203"/>
          </a:xfrm>
        </p:spPr>
        <p:txBody>
          <a:bodyPr vert="horz" lIns="91440" tIns="45720" rIns="91440" bIns="45720" rtlCol="0" anchor="t">
            <a:normAutofit fontScale="85000" lnSpcReduction="10000"/>
          </a:bodyPr>
          <a:lstStyle/>
          <a:p>
            <a:pPr marL="342900" indent="-342900">
              <a:buFont typeface="Wingdings" panose="05000000000000000000" pitchFamily="2" charset="2"/>
              <a:buChar char="§"/>
            </a:pPr>
            <a:r>
              <a:rPr lang="en-US" sz="2400" dirty="0">
                <a:latin typeface="Arial"/>
                <a:cs typeface="Arial"/>
              </a:rPr>
              <a:t>Several upgrades must be realized in order to satisfy advanced requirements for EIC hadron beams</a:t>
            </a:r>
            <a:r>
              <a:rPr lang="en-US" dirty="0">
                <a:latin typeface="Arial"/>
                <a:cs typeface="Arial"/>
              </a:rPr>
              <a:t>, higher energy, higher current, high polarization, more bunches...</a:t>
            </a:r>
            <a:endParaRPr lang="en-US" dirty="0"/>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
            </a:pPr>
            <a:r>
              <a:rPr lang="en-US" sz="2400" dirty="0">
                <a:latin typeface="Arial"/>
                <a:cs typeface="Arial"/>
              </a:rPr>
              <a:t>Hadron beams include: </a:t>
            </a:r>
          </a:p>
          <a:p>
            <a:pPr lvl="1">
              <a:buFont typeface="Wingdings" panose="05000000000000000000" pitchFamily="2" charset="2"/>
              <a:buChar char="§"/>
            </a:pPr>
            <a:r>
              <a:rPr lang="en-US" dirty="0">
                <a:latin typeface="Arial"/>
                <a:cs typeface="Arial"/>
              </a:rPr>
              <a:t>Polarized protons</a:t>
            </a:r>
          </a:p>
          <a:p>
            <a:pPr lvl="1">
              <a:buFont typeface="Wingdings" panose="05000000000000000000" pitchFamily="2" charset="2"/>
              <a:buChar char="§"/>
            </a:pPr>
            <a:r>
              <a:rPr lang="en-US" dirty="0">
                <a:latin typeface="Arial"/>
                <a:cs typeface="Arial"/>
              </a:rPr>
              <a:t>Polarized 3He ions</a:t>
            </a:r>
          </a:p>
          <a:p>
            <a:pPr lvl="1">
              <a:buFont typeface="Wingdings" panose="05000000000000000000" pitchFamily="2" charset="2"/>
              <a:buChar char="§"/>
            </a:pPr>
            <a:r>
              <a:rPr lang="en-US" dirty="0">
                <a:latin typeface="Arial"/>
                <a:cs typeface="Arial"/>
              </a:rPr>
              <a:t>Unpolarized ion species up to Uranium</a:t>
            </a:r>
          </a:p>
          <a:p>
            <a:pPr lvl="1">
              <a:buFont typeface="Wingdings" panose="05000000000000000000" pitchFamily="2" charset="2"/>
              <a:buChar char="§"/>
            </a:pPr>
            <a:endParaRPr lang="en-US" dirty="0">
              <a:latin typeface="Arial"/>
              <a:cs typeface="Arial"/>
            </a:endParaRPr>
          </a:p>
          <a:p>
            <a:pPr>
              <a:buFont typeface="Wingdings" panose="05000000000000000000" pitchFamily="2" charset="2"/>
              <a:buChar char="§"/>
            </a:pPr>
            <a:r>
              <a:rPr lang="en-US" dirty="0">
                <a:latin typeface="Arial"/>
                <a:cs typeface="Arial"/>
              </a:rPr>
              <a:t> Number of bunches and bunch pattern (at injection) can be flexible for FXT operation. </a:t>
            </a:r>
          </a:p>
          <a:p>
            <a:pPr>
              <a:buFont typeface="Wingdings" panose="05000000000000000000" pitchFamily="2" charset="2"/>
              <a:buChar char="§"/>
            </a:pPr>
            <a:endParaRPr lang="en-US" dirty="0">
              <a:latin typeface="Arial"/>
              <a:cs typeface="Arial"/>
            </a:endParaRPr>
          </a:p>
          <a:p>
            <a:pPr>
              <a:buFont typeface="Wingdings" panose="05000000000000000000" pitchFamily="2" charset="2"/>
              <a:buChar char="§"/>
            </a:pPr>
            <a:r>
              <a:rPr lang="en-US" dirty="0">
                <a:latin typeface="Arial"/>
                <a:cs typeface="Arial"/>
              </a:rPr>
              <a:t> </a:t>
            </a:r>
            <a:r>
              <a:rPr lang="en-US" dirty="0"/>
              <a:t>At injection, a fully configurable bunch-by-bunch spin pattern is available, for experiments. </a:t>
            </a:r>
            <a:endParaRPr lang="en-US" dirty="0">
              <a:latin typeface="Arial"/>
              <a:cs typeface="Arial"/>
            </a:endParaRPr>
          </a:p>
        </p:txBody>
      </p:sp>
      <p:sp>
        <p:nvSpPr>
          <p:cNvPr id="4" name="Slide Number Placeholder 3">
            <a:extLst>
              <a:ext uri="{FF2B5EF4-FFF2-40B4-BE49-F238E27FC236}">
                <a16:creationId xmlns:a16="http://schemas.microsoft.com/office/drawing/2014/main" id="{F1C5A34F-21E1-B6AC-FBC2-CCA3717ED633}"/>
              </a:ext>
            </a:extLst>
          </p:cNvPr>
          <p:cNvSpPr>
            <a:spLocks noGrp="1"/>
          </p:cNvSpPr>
          <p:nvPr>
            <p:ph type="sldNum" sz="quarter" idx="12"/>
          </p:nvPr>
        </p:nvSpPr>
        <p:spPr>
          <a:xfrm>
            <a:off x="11123629" y="6344239"/>
            <a:ext cx="997380" cy="350539"/>
          </a:xfrm>
        </p:spPr>
        <p:txBody>
          <a:bodyPr/>
          <a:lstStyle/>
          <a:p>
            <a:fld id="{893C5830-40F3-F04E-B2E3-10E6672BA8FF}" type="slidenum">
              <a:rPr lang="en-US" smtClean="0"/>
              <a:pPr/>
              <a:t>20</a:t>
            </a:fld>
            <a:endParaRPr lang="en-US"/>
          </a:p>
        </p:txBody>
      </p:sp>
      <p:sp>
        <p:nvSpPr>
          <p:cNvPr id="6" name="Oval 5">
            <a:extLst>
              <a:ext uri="{FF2B5EF4-FFF2-40B4-BE49-F238E27FC236}">
                <a16:creationId xmlns:a16="http://schemas.microsoft.com/office/drawing/2014/main" id="{4C188D94-C7A9-4CEC-5C3E-DEFBC57A9B9F}"/>
              </a:ext>
            </a:extLst>
          </p:cNvPr>
          <p:cNvSpPr/>
          <p:nvPr/>
        </p:nvSpPr>
        <p:spPr>
          <a:xfrm flipV="1">
            <a:off x="8630481" y="1694388"/>
            <a:ext cx="210252" cy="1123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CD4E2B2F-0701-2B20-32B2-9A1A7CCC3E99}"/>
              </a:ext>
            </a:extLst>
          </p:cNvPr>
          <p:cNvCxnSpPr/>
          <p:nvPr/>
        </p:nvCxnSpPr>
        <p:spPr>
          <a:xfrm>
            <a:off x="6417879" y="1746076"/>
            <a:ext cx="2805955" cy="8964"/>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B91BF66-E3C0-DD40-E74F-292093890B72}"/>
              </a:ext>
            </a:extLst>
          </p:cNvPr>
          <p:cNvSpPr txBox="1"/>
          <p:nvPr/>
        </p:nvSpPr>
        <p:spPr>
          <a:xfrm>
            <a:off x="9228596" y="1557256"/>
            <a:ext cx="3600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RHIC:111 bunches all times</a:t>
            </a:r>
          </a:p>
        </p:txBody>
      </p:sp>
      <p:sp>
        <p:nvSpPr>
          <p:cNvPr id="16" name="TextBox 15">
            <a:extLst>
              <a:ext uri="{FF2B5EF4-FFF2-40B4-BE49-F238E27FC236}">
                <a16:creationId xmlns:a16="http://schemas.microsoft.com/office/drawing/2014/main" id="{F651E19E-F414-EB4D-CCD5-009C57DB260E}"/>
              </a:ext>
            </a:extLst>
          </p:cNvPr>
          <p:cNvSpPr txBox="1"/>
          <p:nvPr/>
        </p:nvSpPr>
        <p:spPr>
          <a:xfrm>
            <a:off x="8926067" y="3232204"/>
            <a:ext cx="32659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cs typeface="Arial"/>
              </a:rPr>
              <a:t>HSR: 290 bunches at injection</a:t>
            </a:r>
          </a:p>
        </p:txBody>
      </p:sp>
      <p:sp>
        <p:nvSpPr>
          <p:cNvPr id="18" name="TextBox 17">
            <a:extLst>
              <a:ext uri="{FF2B5EF4-FFF2-40B4-BE49-F238E27FC236}">
                <a16:creationId xmlns:a16="http://schemas.microsoft.com/office/drawing/2014/main" id="{DE1AE751-154D-0054-9EA7-F4FBF6BF9EE5}"/>
              </a:ext>
            </a:extLst>
          </p:cNvPr>
          <p:cNvSpPr txBox="1"/>
          <p:nvPr/>
        </p:nvSpPr>
        <p:spPr>
          <a:xfrm>
            <a:off x="7452535" y="1162538"/>
            <a:ext cx="274319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105 ns</a:t>
            </a:r>
            <a:endParaRPr lang="en-US" dirty="0"/>
          </a:p>
        </p:txBody>
      </p:sp>
      <p:sp>
        <p:nvSpPr>
          <p:cNvPr id="19" name="TextBox 18">
            <a:extLst>
              <a:ext uri="{FF2B5EF4-FFF2-40B4-BE49-F238E27FC236}">
                <a16:creationId xmlns:a16="http://schemas.microsoft.com/office/drawing/2014/main" id="{F9615D3C-10D1-26C2-7F06-898EEE94AA50}"/>
              </a:ext>
            </a:extLst>
          </p:cNvPr>
          <p:cNvSpPr txBox="1"/>
          <p:nvPr/>
        </p:nvSpPr>
        <p:spPr>
          <a:xfrm>
            <a:off x="7408257" y="2839243"/>
            <a:ext cx="274319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40ns</a:t>
            </a:r>
            <a:endParaRPr lang="en-US" dirty="0"/>
          </a:p>
        </p:txBody>
      </p:sp>
      <p:cxnSp>
        <p:nvCxnSpPr>
          <p:cNvPr id="20" name="Straight Arrow Connector 19">
            <a:extLst>
              <a:ext uri="{FF2B5EF4-FFF2-40B4-BE49-F238E27FC236}">
                <a16:creationId xmlns:a16="http://schemas.microsoft.com/office/drawing/2014/main" id="{BFD521E9-4D4D-ADA5-82B5-FD3210817B18}"/>
              </a:ext>
            </a:extLst>
          </p:cNvPr>
          <p:cNvCxnSpPr/>
          <p:nvPr/>
        </p:nvCxnSpPr>
        <p:spPr>
          <a:xfrm>
            <a:off x="6814023" y="1539506"/>
            <a:ext cx="2015065" cy="1385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itle 4">
            <a:extLst>
              <a:ext uri="{FF2B5EF4-FFF2-40B4-BE49-F238E27FC236}">
                <a16:creationId xmlns:a16="http://schemas.microsoft.com/office/drawing/2014/main" id="{EB634B52-4B25-F77D-84A2-223C54D97915}"/>
              </a:ext>
            </a:extLst>
          </p:cNvPr>
          <p:cNvSpPr txBox="1">
            <a:spLocks/>
          </p:cNvSpPr>
          <p:nvPr/>
        </p:nvSpPr>
        <p:spPr>
          <a:xfrm>
            <a:off x="466532" y="-89187"/>
            <a:ext cx="10030691" cy="11639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u="none" kern="1200">
                <a:solidFill>
                  <a:srgbClr val="30519D"/>
                </a:solidFill>
                <a:latin typeface="Arial" charset="0"/>
                <a:ea typeface="Arial" charset="0"/>
                <a:cs typeface="Arial" charset="0"/>
              </a:defRPr>
            </a:lvl1pPr>
          </a:lstStyle>
          <a:p>
            <a:r>
              <a:rPr lang="en-US">
                <a:solidFill>
                  <a:schemeClr val="tx1"/>
                </a:solidFill>
                <a:latin typeface="Arial"/>
                <a:cs typeface="Arial"/>
              </a:rPr>
              <a:t>HSR Machine (cont'd)</a:t>
            </a:r>
            <a:endParaRPr lang="en-US">
              <a:solidFill>
                <a:schemeClr val="tx1"/>
              </a:solidFill>
            </a:endParaRPr>
          </a:p>
        </p:txBody>
      </p:sp>
      <p:sp>
        <p:nvSpPr>
          <p:cNvPr id="2" name="Oval 1">
            <a:extLst>
              <a:ext uri="{FF2B5EF4-FFF2-40B4-BE49-F238E27FC236}">
                <a16:creationId xmlns:a16="http://schemas.microsoft.com/office/drawing/2014/main" id="{131715F9-0588-2B7C-1C9F-15C33DB15B05}"/>
              </a:ext>
            </a:extLst>
          </p:cNvPr>
          <p:cNvSpPr/>
          <p:nvPr/>
        </p:nvSpPr>
        <p:spPr>
          <a:xfrm flipV="1">
            <a:off x="6749293" y="1682481"/>
            <a:ext cx="210252" cy="1123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68277AF-5578-27E9-7F95-3241A39FB2F3}"/>
              </a:ext>
            </a:extLst>
          </p:cNvPr>
          <p:cNvSpPr/>
          <p:nvPr/>
        </p:nvSpPr>
        <p:spPr>
          <a:xfrm flipV="1">
            <a:off x="8517569" y="3342581"/>
            <a:ext cx="210252" cy="1123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F3879048-44A2-85CB-194B-923A6A27F742}"/>
              </a:ext>
            </a:extLst>
          </p:cNvPr>
          <p:cNvCxnSpPr>
            <a:cxnSpLocks/>
          </p:cNvCxnSpPr>
          <p:nvPr/>
        </p:nvCxnSpPr>
        <p:spPr>
          <a:xfrm>
            <a:off x="6304967" y="3394270"/>
            <a:ext cx="2743199" cy="0"/>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FD34FE57-41AB-9C3B-DE2B-00C7C3CDBD7A}"/>
              </a:ext>
            </a:extLst>
          </p:cNvPr>
          <p:cNvSpPr/>
          <p:nvPr/>
        </p:nvSpPr>
        <p:spPr>
          <a:xfrm flipV="1">
            <a:off x="6636382" y="3330675"/>
            <a:ext cx="210252" cy="1123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3B23FD2-CC16-CBE2-E0A1-F5C6B33C36C6}"/>
              </a:ext>
            </a:extLst>
          </p:cNvPr>
          <p:cNvSpPr/>
          <p:nvPr/>
        </p:nvSpPr>
        <p:spPr>
          <a:xfrm flipV="1">
            <a:off x="7303131" y="3342582"/>
            <a:ext cx="210252" cy="1123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7F004E9-A89C-4F76-8B47-C3D92DEF0169}"/>
              </a:ext>
            </a:extLst>
          </p:cNvPr>
          <p:cNvSpPr/>
          <p:nvPr/>
        </p:nvSpPr>
        <p:spPr>
          <a:xfrm flipV="1">
            <a:off x="7957975" y="3342582"/>
            <a:ext cx="210252" cy="1123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355838A-56F9-3B4F-719D-1A369A024ABE}"/>
              </a:ext>
            </a:extLst>
          </p:cNvPr>
          <p:cNvSpPr/>
          <p:nvPr/>
        </p:nvSpPr>
        <p:spPr>
          <a:xfrm>
            <a:off x="6763173" y="5053520"/>
            <a:ext cx="152400" cy="690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845DBA0-9511-6F0D-A46C-D270CCA83D7F}"/>
              </a:ext>
            </a:extLst>
          </p:cNvPr>
          <p:cNvSpPr/>
          <p:nvPr/>
        </p:nvSpPr>
        <p:spPr>
          <a:xfrm>
            <a:off x="7203704" y="5053520"/>
            <a:ext cx="152400" cy="690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3368E2C-AE20-60AA-AC96-C11F35E0391E}"/>
              </a:ext>
            </a:extLst>
          </p:cNvPr>
          <p:cNvSpPr/>
          <p:nvPr/>
        </p:nvSpPr>
        <p:spPr>
          <a:xfrm>
            <a:off x="7608517" y="5053520"/>
            <a:ext cx="152400" cy="690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BDA4C85-8F06-99D1-7977-1FC7B3B53670}"/>
              </a:ext>
            </a:extLst>
          </p:cNvPr>
          <p:cNvSpPr/>
          <p:nvPr/>
        </p:nvSpPr>
        <p:spPr>
          <a:xfrm>
            <a:off x="8013329" y="5053520"/>
            <a:ext cx="152400" cy="690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55821D7-93BB-1D81-FBF1-3A5C67723331}"/>
              </a:ext>
            </a:extLst>
          </p:cNvPr>
          <p:cNvSpPr/>
          <p:nvPr/>
        </p:nvSpPr>
        <p:spPr>
          <a:xfrm>
            <a:off x="6414900" y="3205919"/>
            <a:ext cx="875653" cy="34612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A36AE275-F285-A8B2-E713-528D5BA0A418}"/>
              </a:ext>
            </a:extLst>
          </p:cNvPr>
          <p:cNvCxnSpPr>
            <a:cxnSpLocks/>
          </p:cNvCxnSpPr>
          <p:nvPr/>
        </p:nvCxnSpPr>
        <p:spPr>
          <a:xfrm>
            <a:off x="6982086" y="3643270"/>
            <a:ext cx="470449" cy="1200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325E690-CA3E-D1A3-A279-20760172E837}"/>
              </a:ext>
            </a:extLst>
          </p:cNvPr>
          <p:cNvSpPr txBox="1"/>
          <p:nvPr/>
        </p:nvSpPr>
        <p:spPr>
          <a:xfrm>
            <a:off x="6755538" y="4627112"/>
            <a:ext cx="274319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10ns</a:t>
            </a:r>
            <a:endParaRPr lang="en-US" dirty="0"/>
          </a:p>
        </p:txBody>
      </p:sp>
      <p:sp>
        <p:nvSpPr>
          <p:cNvPr id="41" name="TextBox 40">
            <a:extLst>
              <a:ext uri="{FF2B5EF4-FFF2-40B4-BE49-F238E27FC236}">
                <a16:creationId xmlns:a16="http://schemas.microsoft.com/office/drawing/2014/main" id="{02461D02-9A0A-E218-6745-E61957AC76E3}"/>
              </a:ext>
            </a:extLst>
          </p:cNvPr>
          <p:cNvSpPr txBox="1"/>
          <p:nvPr/>
        </p:nvSpPr>
        <p:spPr>
          <a:xfrm>
            <a:off x="8991618" y="4897576"/>
            <a:ext cx="32003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cs typeface="Arial"/>
              </a:rPr>
              <a:t>HSR: 1160 bunches at store</a:t>
            </a:r>
          </a:p>
        </p:txBody>
      </p:sp>
    </p:spTree>
    <p:extLst>
      <p:ext uri="{BB962C8B-B14F-4D97-AF65-F5344CB8AC3E}">
        <p14:creationId xmlns:p14="http://schemas.microsoft.com/office/powerpoint/2010/main" val="2456524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80B6E-8469-4C32-F83F-02E58D613BA0}"/>
              </a:ext>
            </a:extLst>
          </p:cNvPr>
          <p:cNvSpPr>
            <a:spLocks noGrp="1"/>
          </p:cNvSpPr>
          <p:nvPr>
            <p:ph type="title"/>
          </p:nvPr>
        </p:nvSpPr>
        <p:spPr>
          <a:xfrm>
            <a:off x="467117" y="82245"/>
            <a:ext cx="11602378" cy="766840"/>
          </a:xfrm>
        </p:spPr>
        <p:txBody>
          <a:bodyPr>
            <a:noAutofit/>
          </a:bodyPr>
          <a:lstStyle/>
          <a:p>
            <a:r>
              <a:rPr lang="en-US" sz="3600"/>
              <a:t>Beam Energy and Average Orbit Radius in the HSR</a:t>
            </a:r>
            <a:endParaRPr lang="en-US" sz="3600">
              <a:cs typeface="Arial"/>
            </a:endParaRPr>
          </a:p>
        </p:txBody>
      </p:sp>
      <p:sp>
        <p:nvSpPr>
          <p:cNvPr id="4" name="TextBox 3">
            <a:extLst>
              <a:ext uri="{FF2B5EF4-FFF2-40B4-BE49-F238E27FC236}">
                <a16:creationId xmlns:a16="http://schemas.microsoft.com/office/drawing/2014/main" id="{7462ECA5-6861-1CDB-D337-E4C4507BC907}"/>
              </a:ext>
            </a:extLst>
          </p:cNvPr>
          <p:cNvSpPr txBox="1"/>
          <p:nvPr/>
        </p:nvSpPr>
        <p:spPr>
          <a:xfrm>
            <a:off x="7751736" y="3966793"/>
            <a:ext cx="4330597" cy="1200329"/>
          </a:xfrm>
          <a:prstGeom prst="rect">
            <a:avLst/>
          </a:prstGeom>
          <a:noFill/>
        </p:spPr>
        <p:txBody>
          <a:bodyPr wrap="square" lIns="91440" tIns="45720" rIns="91440" bIns="45720" rtlCol="0" anchor="t">
            <a:spAutoFit/>
          </a:bodyPr>
          <a:lstStyle/>
          <a:p>
            <a:r>
              <a:rPr lang="en-US"/>
              <a:t>Since the electron revolution frequency is fixed, the hadron orbit must be adjusted with energy to keep the collisions in sync.</a:t>
            </a:r>
          </a:p>
        </p:txBody>
      </p:sp>
      <p:grpSp>
        <p:nvGrpSpPr>
          <p:cNvPr id="17" name="Group 16">
            <a:extLst>
              <a:ext uri="{FF2B5EF4-FFF2-40B4-BE49-F238E27FC236}">
                <a16:creationId xmlns:a16="http://schemas.microsoft.com/office/drawing/2014/main" id="{59305C79-C24B-43A4-C02C-05B2ED3397F5}"/>
              </a:ext>
            </a:extLst>
          </p:cNvPr>
          <p:cNvGrpSpPr/>
          <p:nvPr/>
        </p:nvGrpSpPr>
        <p:grpSpPr>
          <a:xfrm>
            <a:off x="8680409" y="1162574"/>
            <a:ext cx="2331720" cy="2732329"/>
            <a:chOff x="566924" y="1430671"/>
            <a:chExt cx="3108960" cy="3643103"/>
          </a:xfrm>
        </p:grpSpPr>
        <p:grpSp>
          <p:nvGrpSpPr>
            <p:cNvPr id="18" name="Group 17">
              <a:extLst>
                <a:ext uri="{FF2B5EF4-FFF2-40B4-BE49-F238E27FC236}">
                  <a16:creationId xmlns:a16="http://schemas.microsoft.com/office/drawing/2014/main" id="{71EE7C67-4F57-EC25-ECA8-D0B08F577C3E}"/>
                </a:ext>
              </a:extLst>
            </p:cNvPr>
            <p:cNvGrpSpPr>
              <a:grpSpLocks noChangeAspect="1"/>
            </p:cNvGrpSpPr>
            <p:nvPr/>
          </p:nvGrpSpPr>
          <p:grpSpPr>
            <a:xfrm>
              <a:off x="566924" y="1430671"/>
              <a:ext cx="3108960" cy="3108960"/>
              <a:chOff x="7748260" y="804828"/>
              <a:chExt cx="1005840" cy="1005840"/>
            </a:xfrm>
          </p:grpSpPr>
          <p:grpSp>
            <p:nvGrpSpPr>
              <p:cNvPr id="28" name="Group 27">
                <a:extLst>
                  <a:ext uri="{FF2B5EF4-FFF2-40B4-BE49-F238E27FC236}">
                    <a16:creationId xmlns:a16="http://schemas.microsoft.com/office/drawing/2014/main" id="{8FDE5C0D-A21F-73BC-F41A-E6B87E95787D}"/>
                  </a:ext>
                </a:extLst>
              </p:cNvPr>
              <p:cNvGrpSpPr>
                <a:grpSpLocks noChangeAspect="1"/>
              </p:cNvGrpSpPr>
              <p:nvPr/>
            </p:nvGrpSpPr>
            <p:grpSpPr>
              <a:xfrm>
                <a:off x="7748260" y="804828"/>
                <a:ext cx="1005840" cy="1005840"/>
                <a:chOff x="8168345" y="52276"/>
                <a:chExt cx="640080" cy="640080"/>
              </a:xfrm>
            </p:grpSpPr>
            <p:sp>
              <p:nvSpPr>
                <p:cNvPr id="32" name="Oval 31">
                  <a:extLst>
                    <a:ext uri="{FF2B5EF4-FFF2-40B4-BE49-F238E27FC236}">
                      <a16:creationId xmlns:a16="http://schemas.microsoft.com/office/drawing/2014/main" id="{5D5C001A-E9CA-9791-05AD-AE7C98F3F13E}"/>
                    </a:ext>
                  </a:extLst>
                </p:cNvPr>
                <p:cNvSpPr/>
                <p:nvPr/>
              </p:nvSpPr>
              <p:spPr>
                <a:xfrm>
                  <a:off x="8168345" y="52276"/>
                  <a:ext cx="640080" cy="6400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3" name="Oval 32">
                  <a:extLst>
                    <a:ext uri="{FF2B5EF4-FFF2-40B4-BE49-F238E27FC236}">
                      <a16:creationId xmlns:a16="http://schemas.microsoft.com/office/drawing/2014/main" id="{B6C5A15D-4F82-66B4-56F2-5838E7A99AB9}"/>
                    </a:ext>
                  </a:extLst>
                </p:cNvPr>
                <p:cNvSpPr/>
                <p:nvPr/>
              </p:nvSpPr>
              <p:spPr>
                <a:xfrm>
                  <a:off x="8305505" y="189436"/>
                  <a:ext cx="365760" cy="36576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cxnSp>
            <p:nvCxnSpPr>
              <p:cNvPr id="29" name="Straight Connector 28">
                <a:extLst>
                  <a:ext uri="{FF2B5EF4-FFF2-40B4-BE49-F238E27FC236}">
                    <a16:creationId xmlns:a16="http://schemas.microsoft.com/office/drawing/2014/main" id="{7027177C-5528-A06C-38F2-1346066EA5D0}"/>
                  </a:ext>
                </a:extLst>
              </p:cNvPr>
              <p:cNvCxnSpPr>
                <a:stCxn id="32" idx="0"/>
                <a:endCxn id="32" idx="4"/>
              </p:cNvCxnSpPr>
              <p:nvPr/>
            </p:nvCxnSpPr>
            <p:spPr>
              <a:xfrm>
                <a:off x="8251180" y="804828"/>
                <a:ext cx="0" cy="10058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B1AE808-DB4D-872E-9D00-2EE48570DE67}"/>
                  </a:ext>
                </a:extLst>
              </p:cNvPr>
              <p:cNvCxnSpPr>
                <a:cxnSpLocks/>
                <a:stCxn id="32" idx="6"/>
                <a:endCxn id="32" idx="2"/>
              </p:cNvCxnSpPr>
              <p:nvPr/>
            </p:nvCxnSpPr>
            <p:spPr>
              <a:xfrm flipH="1">
                <a:off x="7748260" y="1307748"/>
                <a:ext cx="100584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1B9CB58E-2372-FE65-D484-88F6DEF0EF7D}"/>
                  </a:ext>
                </a:extLst>
              </p:cNvPr>
              <p:cNvSpPr>
                <a:spLocks noChangeAspect="1"/>
              </p:cNvSpPr>
              <p:nvPr/>
            </p:nvSpPr>
            <p:spPr>
              <a:xfrm>
                <a:off x="8468885" y="1232649"/>
                <a:ext cx="143691" cy="143691"/>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cxnSp>
          <p:nvCxnSpPr>
            <p:cNvPr id="19" name="Straight Arrow Connector 18">
              <a:extLst>
                <a:ext uri="{FF2B5EF4-FFF2-40B4-BE49-F238E27FC236}">
                  <a16:creationId xmlns:a16="http://schemas.microsoft.com/office/drawing/2014/main" id="{3D13A125-51E7-247D-6B27-5BFF5F5FB6A3}"/>
                </a:ext>
              </a:extLst>
            </p:cNvPr>
            <p:cNvCxnSpPr>
              <a:cxnSpLocks/>
            </p:cNvCxnSpPr>
            <p:nvPr/>
          </p:nvCxnSpPr>
          <p:spPr>
            <a:xfrm>
              <a:off x="588739" y="4624329"/>
              <a:ext cx="3087145" cy="12664"/>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3">
                  <a:extLst>
                    <a:ext uri="{FF2B5EF4-FFF2-40B4-BE49-F238E27FC236}">
                      <a16:creationId xmlns:a16="http://schemas.microsoft.com/office/drawing/2014/main" id="{996B4AAF-8629-0B2F-418B-2F2CB7128FFB}"/>
                    </a:ext>
                  </a:extLst>
                </p:cNvPr>
                <p:cNvSpPr txBox="1"/>
                <p:nvPr/>
              </p:nvSpPr>
              <p:spPr>
                <a:xfrm>
                  <a:off x="1114504" y="4673665"/>
                  <a:ext cx="2013800" cy="40010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a:latin typeface="Arial Narrow" panose="020B0604020202020204" pitchFamily="34" charset="0"/>
                      <a:cs typeface="Arial Narrow" panose="020B0604020202020204" pitchFamily="34" charset="0"/>
                    </a:rPr>
                    <a:t>70 mm </a:t>
                  </a:r>
                  <a14:m>
                    <m:oMath xmlns:m="http://schemas.openxmlformats.org/officeDocument/2006/math">
                      <m:r>
                        <a:rPr lang="en-US" sz="1350">
                          <a:latin typeface="Cambria Math" panose="02040503050406030204" pitchFamily="18" charset="0"/>
                          <a:ea typeface="Cambria Math" panose="02040503050406030204" pitchFamily="18" charset="0"/>
                          <a:cs typeface="Arial Narrow" panose="020B0604020202020204" pitchFamily="34" charset="0"/>
                        </a:rPr>
                        <m:t>∅</m:t>
                      </m:r>
                    </m:oMath>
                  </a14:m>
                  <a:r>
                    <a:rPr lang="en-US" sz="1350">
                      <a:latin typeface="Arial Narrow" panose="020B0604020202020204" pitchFamily="34" charset="0"/>
                      <a:cs typeface="Arial Narrow" panose="020B0604020202020204" pitchFamily="34" charset="0"/>
                    </a:rPr>
                    <a:t> beam pipe </a:t>
                  </a:r>
                </a:p>
              </p:txBody>
            </p:sp>
          </mc:Choice>
          <mc:Fallback xmlns="">
            <p:sp>
              <p:nvSpPr>
                <p:cNvPr id="20" name="TextBox 13">
                  <a:extLst>
                    <a:ext uri="{FF2B5EF4-FFF2-40B4-BE49-F238E27FC236}">
                      <a16:creationId xmlns:a16="http://schemas.microsoft.com/office/drawing/2014/main" id="{996B4AAF-8629-0B2F-418B-2F2CB7128FFB}"/>
                    </a:ext>
                  </a:extLst>
                </p:cNvPr>
                <p:cNvSpPr txBox="1">
                  <a:spLocks noRot="1" noChangeAspect="1" noMove="1" noResize="1" noEditPoints="1" noAdjustHandles="1" noChangeArrowheads="1" noChangeShapeType="1" noTextEdit="1"/>
                </p:cNvSpPr>
                <p:nvPr/>
              </p:nvSpPr>
              <p:spPr>
                <a:xfrm>
                  <a:off x="1114504" y="4673665"/>
                  <a:ext cx="2013800" cy="400109"/>
                </a:xfrm>
                <a:prstGeom prst="rect">
                  <a:avLst/>
                </a:prstGeom>
                <a:blipFill>
                  <a:blip r:embed="rId2"/>
                  <a:stretch>
                    <a:fillRect l="-8871" t="-4082" r="-9677" b="-20408"/>
                  </a:stretch>
                </a:blipFill>
              </p:spPr>
              <p:txBody>
                <a:bodyPr/>
                <a:lstStyle/>
                <a:p>
                  <a:r>
                    <a:rPr lang="en-US">
                      <a:noFill/>
                    </a:rPr>
                    <a:t> </a:t>
                  </a:r>
                </a:p>
              </p:txBody>
            </p:sp>
          </mc:Fallback>
        </mc:AlternateContent>
        <p:sp>
          <p:nvSpPr>
            <p:cNvPr id="21" name="TextBox 14">
              <a:extLst>
                <a:ext uri="{FF2B5EF4-FFF2-40B4-BE49-F238E27FC236}">
                  <a16:creationId xmlns:a16="http://schemas.microsoft.com/office/drawing/2014/main" id="{1A8EF3A7-B4F2-C6E7-7E89-5966F1E40C02}"/>
                </a:ext>
              </a:extLst>
            </p:cNvPr>
            <p:cNvSpPr txBox="1"/>
            <p:nvPr/>
          </p:nvSpPr>
          <p:spPr>
            <a:xfrm>
              <a:off x="2215003" y="2449491"/>
              <a:ext cx="929847" cy="40010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latin typeface="Arial Narrow" panose="020B0604020202020204" pitchFamily="34" charset="0"/>
                  <a:cs typeface="Arial Narrow" panose="020B0604020202020204" pitchFamily="34" charset="0"/>
                </a:rPr>
                <a:t>20 mm </a:t>
              </a:r>
            </a:p>
          </p:txBody>
        </p:sp>
        <p:sp>
          <p:nvSpPr>
            <p:cNvPr id="22" name="Oval 21">
              <a:extLst>
                <a:ext uri="{FF2B5EF4-FFF2-40B4-BE49-F238E27FC236}">
                  <a16:creationId xmlns:a16="http://schemas.microsoft.com/office/drawing/2014/main" id="{AC1507AD-AA33-B8C0-D1B9-99F3548E3F70}"/>
                </a:ext>
              </a:extLst>
            </p:cNvPr>
            <p:cNvSpPr>
              <a:spLocks noChangeAspect="1"/>
            </p:cNvSpPr>
            <p:nvPr/>
          </p:nvSpPr>
          <p:spPr>
            <a:xfrm>
              <a:off x="1906037" y="2734628"/>
              <a:ext cx="444136" cy="444136"/>
            </a:xfrm>
            <a:prstGeom prst="ellipse">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 name="Oval 22">
              <a:extLst>
                <a:ext uri="{FF2B5EF4-FFF2-40B4-BE49-F238E27FC236}">
                  <a16:creationId xmlns:a16="http://schemas.microsoft.com/office/drawing/2014/main" id="{0A4FD3A0-4946-026C-80CD-6404C939EF6B}"/>
                </a:ext>
              </a:extLst>
            </p:cNvPr>
            <p:cNvSpPr>
              <a:spLocks noChangeAspect="1"/>
            </p:cNvSpPr>
            <p:nvPr/>
          </p:nvSpPr>
          <p:spPr>
            <a:xfrm>
              <a:off x="1031252" y="2751478"/>
              <a:ext cx="444136" cy="444136"/>
            </a:xfrm>
            <a:prstGeom prst="ellipse">
              <a:avLst/>
            </a:prstGeom>
            <a:solidFill>
              <a:srgbClr val="30519D"/>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cxnSp>
          <p:nvCxnSpPr>
            <p:cNvPr id="24" name="Straight Arrow Connector 23">
              <a:extLst>
                <a:ext uri="{FF2B5EF4-FFF2-40B4-BE49-F238E27FC236}">
                  <a16:creationId xmlns:a16="http://schemas.microsoft.com/office/drawing/2014/main" id="{97CE27C8-FCF0-40B3-9E88-929FF9656F7D}"/>
                </a:ext>
              </a:extLst>
            </p:cNvPr>
            <p:cNvCxnSpPr>
              <a:cxnSpLocks/>
            </p:cNvCxnSpPr>
            <p:nvPr/>
          </p:nvCxnSpPr>
          <p:spPr>
            <a:xfrm>
              <a:off x="2128105" y="2967215"/>
              <a:ext cx="974426" cy="6331"/>
            </a:xfrm>
            <a:prstGeom prst="straightConnector1">
              <a:avLst/>
            </a:prstGeom>
            <a:ln w="38100">
              <a:solidFill>
                <a:schemeClr val="tx1"/>
              </a:solidFill>
              <a:headEnd type="oval" w="med" len="lg"/>
              <a:tailEnd type="triangle" w="med" len="lg"/>
            </a:ln>
          </p:spPr>
          <p:style>
            <a:lnRef idx="1">
              <a:schemeClr val="accent1"/>
            </a:lnRef>
            <a:fillRef idx="0">
              <a:schemeClr val="accent1"/>
            </a:fillRef>
            <a:effectRef idx="0">
              <a:schemeClr val="accent1"/>
            </a:effectRef>
            <a:fontRef idx="minor">
              <a:schemeClr val="tx1"/>
            </a:fontRef>
          </p:style>
        </p:cxnSp>
        <p:sp>
          <p:nvSpPr>
            <p:cNvPr id="25" name="TextBox 18">
              <a:extLst>
                <a:ext uri="{FF2B5EF4-FFF2-40B4-BE49-F238E27FC236}">
                  <a16:creationId xmlns:a16="http://schemas.microsoft.com/office/drawing/2014/main" id="{8B9E7D2E-0EED-D40A-F342-2B80930EBE13}"/>
                </a:ext>
              </a:extLst>
            </p:cNvPr>
            <p:cNvSpPr txBox="1"/>
            <p:nvPr/>
          </p:nvSpPr>
          <p:spPr>
            <a:xfrm>
              <a:off x="2599880" y="3220068"/>
              <a:ext cx="929847" cy="67710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1">
                  <a:solidFill>
                    <a:schemeClr val="accent2">
                      <a:lumMod val="75000"/>
                    </a:schemeClr>
                  </a:solidFill>
                  <a:latin typeface="Arial Narrow" panose="020B0604020202020204" pitchFamily="34" charset="0"/>
                  <a:cs typeface="Arial Narrow" panose="020B0604020202020204" pitchFamily="34" charset="0"/>
                </a:rPr>
                <a:t>275 GeV</a:t>
              </a:r>
            </a:p>
          </p:txBody>
        </p:sp>
        <p:sp>
          <p:nvSpPr>
            <p:cNvPr id="26" name="TextBox 19">
              <a:extLst>
                <a:ext uri="{FF2B5EF4-FFF2-40B4-BE49-F238E27FC236}">
                  <a16:creationId xmlns:a16="http://schemas.microsoft.com/office/drawing/2014/main" id="{7618AEAF-57D3-86B3-9631-8B66894F159E}"/>
                </a:ext>
              </a:extLst>
            </p:cNvPr>
            <p:cNvSpPr txBox="1"/>
            <p:nvPr/>
          </p:nvSpPr>
          <p:spPr>
            <a:xfrm>
              <a:off x="768207" y="3223623"/>
              <a:ext cx="929847" cy="67710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1">
                  <a:solidFill>
                    <a:srgbClr val="30519D"/>
                  </a:solidFill>
                  <a:latin typeface="Arial Narrow" panose="020B0604020202020204" pitchFamily="34" charset="0"/>
                  <a:cs typeface="Arial Narrow" panose="020B0604020202020204" pitchFamily="34" charset="0"/>
                </a:rPr>
                <a:t>100 GeV</a:t>
              </a:r>
            </a:p>
          </p:txBody>
        </p:sp>
        <p:sp>
          <p:nvSpPr>
            <p:cNvPr id="27" name="TextBox 20">
              <a:extLst>
                <a:ext uri="{FF2B5EF4-FFF2-40B4-BE49-F238E27FC236}">
                  <a16:creationId xmlns:a16="http://schemas.microsoft.com/office/drawing/2014/main" id="{6E5BF642-6183-2C25-EB8B-FDCD476C5F6D}"/>
                </a:ext>
              </a:extLst>
            </p:cNvPr>
            <p:cNvSpPr txBox="1"/>
            <p:nvPr/>
          </p:nvSpPr>
          <p:spPr>
            <a:xfrm>
              <a:off x="1649871" y="3212017"/>
              <a:ext cx="929847" cy="40010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b="1">
                  <a:solidFill>
                    <a:schemeClr val="accent6">
                      <a:lumMod val="75000"/>
                    </a:schemeClr>
                  </a:solidFill>
                  <a:latin typeface="Arial Narrow" panose="020B0604020202020204" pitchFamily="34" charset="0"/>
                  <a:cs typeface="Arial Narrow" panose="020B0604020202020204" pitchFamily="34" charset="0"/>
                </a:rPr>
                <a:t>store</a:t>
              </a:r>
            </a:p>
          </p:txBody>
        </p:sp>
      </p:grpSp>
      <p:sp>
        <p:nvSpPr>
          <p:cNvPr id="34" name="TextBox 33">
            <a:extLst>
              <a:ext uri="{FF2B5EF4-FFF2-40B4-BE49-F238E27FC236}">
                <a16:creationId xmlns:a16="http://schemas.microsoft.com/office/drawing/2014/main" id="{EE62DE5B-6099-B342-E0B4-BFE34C017CFB}"/>
              </a:ext>
            </a:extLst>
          </p:cNvPr>
          <p:cNvSpPr txBox="1"/>
          <p:nvPr/>
        </p:nvSpPr>
        <p:spPr>
          <a:xfrm>
            <a:off x="9524252" y="2489972"/>
            <a:ext cx="740908" cy="261610"/>
          </a:xfrm>
          <a:prstGeom prst="rect">
            <a:avLst/>
          </a:prstGeom>
          <a:solidFill>
            <a:schemeClr val="bg1"/>
          </a:solidFill>
        </p:spPr>
        <p:txBody>
          <a:bodyPr wrap="none" rtlCol="0">
            <a:spAutoFit/>
          </a:bodyPr>
          <a:lstStyle/>
          <a:p>
            <a:r>
              <a:rPr lang="en-US" sz="1100" b="1"/>
              <a:t>130 GeV</a:t>
            </a:r>
          </a:p>
        </p:txBody>
      </p:sp>
      <p:pic>
        <p:nvPicPr>
          <p:cNvPr id="36" name="Picture 35">
            <a:extLst>
              <a:ext uri="{FF2B5EF4-FFF2-40B4-BE49-F238E27FC236}">
                <a16:creationId xmlns:a16="http://schemas.microsoft.com/office/drawing/2014/main" id="{70283D15-B59C-3809-07C3-557C6284BABB}"/>
              </a:ext>
            </a:extLst>
          </p:cNvPr>
          <p:cNvPicPr>
            <a:picLocks noChangeAspect="1"/>
          </p:cNvPicPr>
          <p:nvPr/>
        </p:nvPicPr>
        <p:blipFill>
          <a:blip r:embed="rId3"/>
          <a:stretch>
            <a:fillRect/>
          </a:stretch>
        </p:blipFill>
        <p:spPr>
          <a:xfrm>
            <a:off x="229432" y="1314719"/>
            <a:ext cx="7507182" cy="3947654"/>
          </a:xfrm>
          <a:prstGeom prst="rect">
            <a:avLst/>
          </a:prstGeom>
        </p:spPr>
      </p:pic>
      <p:sp>
        <p:nvSpPr>
          <p:cNvPr id="3" name="Slide Number Placeholder 2">
            <a:extLst>
              <a:ext uri="{FF2B5EF4-FFF2-40B4-BE49-F238E27FC236}">
                <a16:creationId xmlns:a16="http://schemas.microsoft.com/office/drawing/2014/main" id="{653834AC-EBF2-504F-C95F-D1F20F48018A}"/>
              </a:ext>
            </a:extLst>
          </p:cNvPr>
          <p:cNvSpPr>
            <a:spLocks noGrp="1"/>
          </p:cNvSpPr>
          <p:nvPr>
            <p:ph type="sldNum" sz="quarter" idx="4"/>
          </p:nvPr>
        </p:nvSpPr>
        <p:spPr/>
        <p:txBody>
          <a:bodyPr/>
          <a:lstStyle/>
          <a:p>
            <a:fld id="{933A556B-7C63-244D-9B7C-B0EA8042B330}" type="slidenum">
              <a:rPr lang="en-US" smtClean="0"/>
              <a:pPr/>
              <a:t>21</a:t>
            </a:fld>
            <a:endParaRPr lang="en-US" sz="750"/>
          </a:p>
        </p:txBody>
      </p:sp>
      <p:sp>
        <p:nvSpPr>
          <p:cNvPr id="5" name="TextBox 4">
            <a:extLst>
              <a:ext uri="{FF2B5EF4-FFF2-40B4-BE49-F238E27FC236}">
                <a16:creationId xmlns:a16="http://schemas.microsoft.com/office/drawing/2014/main" id="{C9D5171E-5A03-4AC2-789C-8739E1ACED7E}"/>
              </a:ext>
            </a:extLst>
          </p:cNvPr>
          <p:cNvSpPr txBox="1"/>
          <p:nvPr/>
        </p:nvSpPr>
        <p:spPr>
          <a:xfrm>
            <a:off x="5823857" y="5910943"/>
            <a:ext cx="2382062" cy="369332"/>
          </a:xfrm>
          <a:prstGeom prst="rect">
            <a:avLst/>
          </a:prstGeom>
          <a:noFill/>
        </p:spPr>
        <p:txBody>
          <a:bodyPr wrap="none" rtlCol="0">
            <a:spAutoFit/>
          </a:bodyPr>
          <a:lstStyle/>
          <a:p>
            <a:r>
              <a:rPr lang="en-US" dirty="0"/>
              <a:t>Courtesy of V. </a:t>
            </a:r>
            <a:r>
              <a:rPr lang="en-US" dirty="0" err="1"/>
              <a:t>Ptitsyn</a:t>
            </a:r>
            <a:endParaRPr lang="en-US" dirty="0"/>
          </a:p>
        </p:txBody>
      </p:sp>
    </p:spTree>
    <p:extLst>
      <p:ext uri="{BB962C8B-B14F-4D97-AF65-F5344CB8AC3E}">
        <p14:creationId xmlns:p14="http://schemas.microsoft.com/office/powerpoint/2010/main" val="1851185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80B6E-8469-4C32-F83F-02E58D613BA0}"/>
              </a:ext>
            </a:extLst>
          </p:cNvPr>
          <p:cNvSpPr>
            <a:spLocks noGrp="1"/>
          </p:cNvSpPr>
          <p:nvPr>
            <p:ph type="title"/>
          </p:nvPr>
        </p:nvSpPr>
        <p:spPr>
          <a:xfrm>
            <a:off x="390525" y="126468"/>
            <a:ext cx="9591675" cy="1563184"/>
          </a:xfrm>
        </p:spPr>
        <p:txBody>
          <a:bodyPr>
            <a:normAutofit/>
          </a:bodyPr>
          <a:lstStyle/>
          <a:p>
            <a:r>
              <a:rPr lang="en-US" sz="2800"/>
              <a:t>Energy and average orbit radius for different ion species at HSR maximum beam rigidity (917 T*m)</a:t>
            </a:r>
          </a:p>
        </p:txBody>
      </p:sp>
      <p:grpSp>
        <p:nvGrpSpPr>
          <p:cNvPr id="21" name="Group 20">
            <a:extLst>
              <a:ext uri="{FF2B5EF4-FFF2-40B4-BE49-F238E27FC236}">
                <a16:creationId xmlns:a16="http://schemas.microsoft.com/office/drawing/2014/main" id="{241D15BE-3AE5-38E7-3094-BDADA7685579}"/>
              </a:ext>
            </a:extLst>
          </p:cNvPr>
          <p:cNvGrpSpPr/>
          <p:nvPr/>
        </p:nvGrpSpPr>
        <p:grpSpPr>
          <a:xfrm>
            <a:off x="1808867" y="1689652"/>
            <a:ext cx="8087608" cy="4425398"/>
            <a:chOff x="537460" y="1778395"/>
            <a:chExt cx="6221730" cy="3636645"/>
          </a:xfrm>
        </p:grpSpPr>
        <p:pic>
          <p:nvPicPr>
            <p:cNvPr id="20" name="Picture 19">
              <a:extLst>
                <a:ext uri="{FF2B5EF4-FFF2-40B4-BE49-F238E27FC236}">
                  <a16:creationId xmlns:a16="http://schemas.microsoft.com/office/drawing/2014/main" id="{47ACEF28-1D5F-A2BA-DE63-EC0EF9158A52}"/>
                </a:ext>
              </a:extLst>
            </p:cNvPr>
            <p:cNvPicPr>
              <a:picLocks noChangeAspect="1"/>
            </p:cNvPicPr>
            <p:nvPr/>
          </p:nvPicPr>
          <p:blipFill>
            <a:blip r:embed="rId2"/>
            <a:stretch>
              <a:fillRect/>
            </a:stretch>
          </p:blipFill>
          <p:spPr>
            <a:xfrm>
              <a:off x="537460" y="1778395"/>
              <a:ext cx="6221730" cy="3636645"/>
            </a:xfrm>
            <a:prstGeom prst="rect">
              <a:avLst/>
            </a:prstGeom>
          </p:spPr>
        </p:pic>
        <p:sp>
          <p:nvSpPr>
            <p:cNvPr id="10" name="TextBox 9">
              <a:extLst>
                <a:ext uri="{FF2B5EF4-FFF2-40B4-BE49-F238E27FC236}">
                  <a16:creationId xmlns:a16="http://schemas.microsoft.com/office/drawing/2014/main" id="{53646866-E44F-C414-07B7-D74AA77321F0}"/>
                </a:ext>
              </a:extLst>
            </p:cNvPr>
            <p:cNvSpPr txBox="1"/>
            <p:nvPr/>
          </p:nvSpPr>
          <p:spPr>
            <a:xfrm>
              <a:off x="1675158" y="4489435"/>
              <a:ext cx="295274" cy="276999"/>
            </a:xfrm>
            <a:prstGeom prst="rect">
              <a:avLst/>
            </a:prstGeom>
            <a:noFill/>
          </p:spPr>
          <p:txBody>
            <a:bodyPr wrap="none" rtlCol="0">
              <a:spAutoFit/>
            </a:bodyPr>
            <a:lstStyle/>
            <a:p>
              <a:r>
                <a:rPr lang="en-US" sz="1200"/>
                <a:t>U</a:t>
              </a:r>
            </a:p>
          </p:txBody>
        </p:sp>
        <p:sp>
          <p:nvSpPr>
            <p:cNvPr id="12" name="TextBox 11">
              <a:extLst>
                <a:ext uri="{FF2B5EF4-FFF2-40B4-BE49-F238E27FC236}">
                  <a16:creationId xmlns:a16="http://schemas.microsoft.com/office/drawing/2014/main" id="{31C3C228-F717-868D-CF61-899FA8F7E757}"/>
                </a:ext>
              </a:extLst>
            </p:cNvPr>
            <p:cNvSpPr txBox="1"/>
            <p:nvPr/>
          </p:nvSpPr>
          <p:spPr>
            <a:xfrm>
              <a:off x="1796493" y="4489434"/>
              <a:ext cx="372218" cy="276999"/>
            </a:xfrm>
            <a:prstGeom prst="rect">
              <a:avLst/>
            </a:prstGeom>
            <a:noFill/>
          </p:spPr>
          <p:txBody>
            <a:bodyPr wrap="none" rtlCol="0">
              <a:spAutoFit/>
            </a:bodyPr>
            <a:lstStyle/>
            <a:p>
              <a:r>
                <a:rPr lang="en-US" sz="1200"/>
                <a:t>Au</a:t>
              </a:r>
            </a:p>
          </p:txBody>
        </p:sp>
        <p:sp>
          <p:nvSpPr>
            <p:cNvPr id="14" name="TextBox 13">
              <a:extLst>
                <a:ext uri="{FF2B5EF4-FFF2-40B4-BE49-F238E27FC236}">
                  <a16:creationId xmlns:a16="http://schemas.microsoft.com/office/drawing/2014/main" id="{E90942CA-8547-6570-49A4-272CF5B8EE38}"/>
                </a:ext>
              </a:extLst>
            </p:cNvPr>
            <p:cNvSpPr txBox="1"/>
            <p:nvPr/>
          </p:nvSpPr>
          <p:spPr>
            <a:xfrm>
              <a:off x="1991043" y="4489433"/>
              <a:ext cx="330540" cy="276999"/>
            </a:xfrm>
            <a:prstGeom prst="rect">
              <a:avLst/>
            </a:prstGeom>
            <a:noFill/>
          </p:spPr>
          <p:txBody>
            <a:bodyPr wrap="none" rtlCol="0">
              <a:spAutoFit/>
            </a:bodyPr>
            <a:lstStyle/>
            <a:p>
              <a:r>
                <a:rPr lang="en-US" sz="1200"/>
                <a:t>Zr</a:t>
              </a:r>
            </a:p>
          </p:txBody>
        </p:sp>
        <p:sp>
          <p:nvSpPr>
            <p:cNvPr id="15" name="TextBox 14">
              <a:extLst>
                <a:ext uri="{FF2B5EF4-FFF2-40B4-BE49-F238E27FC236}">
                  <a16:creationId xmlns:a16="http://schemas.microsoft.com/office/drawing/2014/main" id="{6C4D2293-1EDD-DE80-420B-537F21DB7936}"/>
                </a:ext>
              </a:extLst>
            </p:cNvPr>
            <p:cNvSpPr txBox="1"/>
            <p:nvPr/>
          </p:nvSpPr>
          <p:spPr>
            <a:xfrm>
              <a:off x="2209206" y="4492456"/>
              <a:ext cx="380232" cy="276999"/>
            </a:xfrm>
            <a:prstGeom prst="rect">
              <a:avLst/>
            </a:prstGeom>
            <a:noFill/>
          </p:spPr>
          <p:txBody>
            <a:bodyPr wrap="none" rtlCol="0">
              <a:spAutoFit/>
            </a:bodyPr>
            <a:lstStyle/>
            <a:p>
              <a:r>
                <a:rPr lang="en-US" sz="1200"/>
                <a:t>Ru</a:t>
              </a:r>
            </a:p>
          </p:txBody>
        </p:sp>
        <p:sp>
          <p:nvSpPr>
            <p:cNvPr id="16" name="TextBox 15">
              <a:extLst>
                <a:ext uri="{FF2B5EF4-FFF2-40B4-BE49-F238E27FC236}">
                  <a16:creationId xmlns:a16="http://schemas.microsoft.com/office/drawing/2014/main" id="{01326E59-3AB7-F6C9-5B23-7DE1BF8EE23F}"/>
                </a:ext>
              </a:extLst>
            </p:cNvPr>
            <p:cNvSpPr txBox="1"/>
            <p:nvPr/>
          </p:nvSpPr>
          <p:spPr>
            <a:xfrm>
              <a:off x="2268560" y="4608206"/>
              <a:ext cx="380232" cy="276999"/>
            </a:xfrm>
            <a:prstGeom prst="rect">
              <a:avLst/>
            </a:prstGeom>
            <a:noFill/>
          </p:spPr>
          <p:txBody>
            <a:bodyPr wrap="none" rtlCol="0">
              <a:spAutoFit/>
            </a:bodyPr>
            <a:lstStyle/>
            <a:p>
              <a:r>
                <a:rPr lang="en-US" sz="1200"/>
                <a:t>Cu</a:t>
              </a:r>
            </a:p>
          </p:txBody>
        </p:sp>
        <p:sp>
          <p:nvSpPr>
            <p:cNvPr id="17" name="TextBox 16">
              <a:extLst>
                <a:ext uri="{FF2B5EF4-FFF2-40B4-BE49-F238E27FC236}">
                  <a16:creationId xmlns:a16="http://schemas.microsoft.com/office/drawing/2014/main" id="{A550C095-38FF-B118-4BAE-8C38D09C5361}"/>
                </a:ext>
              </a:extLst>
            </p:cNvPr>
            <p:cNvSpPr txBox="1"/>
            <p:nvPr/>
          </p:nvSpPr>
          <p:spPr>
            <a:xfrm>
              <a:off x="2544043" y="2109640"/>
              <a:ext cx="269626" cy="276999"/>
            </a:xfrm>
            <a:prstGeom prst="rect">
              <a:avLst/>
            </a:prstGeom>
            <a:noFill/>
          </p:spPr>
          <p:txBody>
            <a:bodyPr wrap="none" rtlCol="0">
              <a:spAutoFit/>
            </a:bodyPr>
            <a:lstStyle/>
            <a:p>
              <a:r>
                <a:rPr lang="en-US" sz="1200"/>
                <a:t>d</a:t>
              </a:r>
            </a:p>
          </p:txBody>
        </p:sp>
        <p:sp>
          <p:nvSpPr>
            <p:cNvPr id="18" name="TextBox 17">
              <a:extLst>
                <a:ext uri="{FF2B5EF4-FFF2-40B4-BE49-F238E27FC236}">
                  <a16:creationId xmlns:a16="http://schemas.microsoft.com/office/drawing/2014/main" id="{B4594F27-8DB3-184B-DFEC-7CCF25B3D715}"/>
                </a:ext>
              </a:extLst>
            </p:cNvPr>
            <p:cNvSpPr txBox="1"/>
            <p:nvPr/>
          </p:nvSpPr>
          <p:spPr>
            <a:xfrm>
              <a:off x="3699505" y="2102288"/>
              <a:ext cx="465192" cy="276999"/>
            </a:xfrm>
            <a:prstGeom prst="rect">
              <a:avLst/>
            </a:prstGeom>
            <a:noFill/>
          </p:spPr>
          <p:txBody>
            <a:bodyPr wrap="none" rtlCol="0">
              <a:spAutoFit/>
            </a:bodyPr>
            <a:lstStyle/>
            <a:p>
              <a:r>
                <a:rPr lang="en-US" sz="1200"/>
                <a:t>3He</a:t>
              </a:r>
            </a:p>
          </p:txBody>
        </p:sp>
        <p:sp>
          <p:nvSpPr>
            <p:cNvPr id="19" name="TextBox 18">
              <a:extLst>
                <a:ext uri="{FF2B5EF4-FFF2-40B4-BE49-F238E27FC236}">
                  <a16:creationId xmlns:a16="http://schemas.microsoft.com/office/drawing/2014/main" id="{24CD3EEC-47ED-D93D-D303-4FD4C4111928}"/>
                </a:ext>
              </a:extLst>
            </p:cNvPr>
            <p:cNvSpPr txBox="1"/>
            <p:nvPr/>
          </p:nvSpPr>
          <p:spPr>
            <a:xfrm>
              <a:off x="6186595" y="2090714"/>
              <a:ext cx="269626" cy="276999"/>
            </a:xfrm>
            <a:prstGeom prst="rect">
              <a:avLst/>
            </a:prstGeom>
            <a:noFill/>
          </p:spPr>
          <p:txBody>
            <a:bodyPr wrap="none" rtlCol="0">
              <a:spAutoFit/>
            </a:bodyPr>
            <a:lstStyle/>
            <a:p>
              <a:r>
                <a:rPr lang="en-US" sz="1200"/>
                <a:t>p</a:t>
              </a:r>
            </a:p>
          </p:txBody>
        </p:sp>
      </p:grpSp>
    </p:spTree>
    <p:extLst>
      <p:ext uri="{BB962C8B-B14F-4D97-AF65-F5344CB8AC3E}">
        <p14:creationId xmlns:p14="http://schemas.microsoft.com/office/powerpoint/2010/main" val="2213361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0B5B3-8F58-CE48-065C-A35E0A2D6C92}"/>
              </a:ext>
            </a:extLst>
          </p:cNvPr>
          <p:cNvSpPr>
            <a:spLocks noGrp="1"/>
          </p:cNvSpPr>
          <p:nvPr>
            <p:ph type="title"/>
          </p:nvPr>
        </p:nvSpPr>
        <p:spPr/>
        <p:txBody>
          <a:bodyPr/>
          <a:lstStyle/>
          <a:p>
            <a:r>
              <a:rPr lang="en-US">
                <a:cs typeface="Arial"/>
              </a:rPr>
              <a:t>Energy gaps for longitudinal spin</a:t>
            </a:r>
            <a:endParaRPr lang="en-US"/>
          </a:p>
        </p:txBody>
      </p:sp>
      <p:sp>
        <p:nvSpPr>
          <p:cNvPr id="3" name="Slide Number Placeholder 2">
            <a:extLst>
              <a:ext uri="{FF2B5EF4-FFF2-40B4-BE49-F238E27FC236}">
                <a16:creationId xmlns:a16="http://schemas.microsoft.com/office/drawing/2014/main" id="{B7B480D7-AD12-44B0-0E74-08FFFAC06A54}"/>
              </a:ext>
            </a:extLst>
          </p:cNvPr>
          <p:cNvSpPr>
            <a:spLocks noGrp="1"/>
          </p:cNvSpPr>
          <p:nvPr>
            <p:ph type="sldNum" sz="quarter" idx="4"/>
          </p:nvPr>
        </p:nvSpPr>
        <p:spPr/>
        <p:txBody>
          <a:bodyPr/>
          <a:lstStyle/>
          <a:p>
            <a:fld id="{933A556B-7C63-244D-9B7C-B0EA8042B330}" type="slidenum">
              <a:rPr lang="en-US" smtClean="0"/>
              <a:pPr/>
              <a:t>23</a:t>
            </a:fld>
            <a:endParaRPr lang="en-US" sz="750"/>
          </a:p>
        </p:txBody>
      </p:sp>
      <p:pic>
        <p:nvPicPr>
          <p:cNvPr id="4" name="Picture 3">
            <a:extLst>
              <a:ext uri="{FF2B5EF4-FFF2-40B4-BE49-F238E27FC236}">
                <a16:creationId xmlns:a16="http://schemas.microsoft.com/office/drawing/2014/main" id="{B062D82C-9290-7B32-67C5-77ACD536E808}"/>
              </a:ext>
            </a:extLst>
          </p:cNvPr>
          <p:cNvPicPr>
            <a:picLocks noChangeAspect="1"/>
          </p:cNvPicPr>
          <p:nvPr/>
        </p:nvPicPr>
        <p:blipFill>
          <a:blip r:embed="rId2"/>
          <a:stretch>
            <a:fillRect/>
          </a:stretch>
        </p:blipFill>
        <p:spPr>
          <a:xfrm>
            <a:off x="1249834" y="1440076"/>
            <a:ext cx="10145413" cy="5069360"/>
          </a:xfrm>
          <a:prstGeom prst="rect">
            <a:avLst/>
          </a:prstGeom>
        </p:spPr>
      </p:pic>
      <p:sp>
        <p:nvSpPr>
          <p:cNvPr id="6" name="TextBox 5">
            <a:extLst>
              <a:ext uri="{FF2B5EF4-FFF2-40B4-BE49-F238E27FC236}">
                <a16:creationId xmlns:a16="http://schemas.microsoft.com/office/drawing/2014/main" id="{7D5FDB45-75B3-A082-49B7-EC2C055D6188}"/>
              </a:ext>
            </a:extLst>
          </p:cNvPr>
          <p:cNvSpPr txBox="1"/>
          <p:nvPr/>
        </p:nvSpPr>
        <p:spPr>
          <a:xfrm>
            <a:off x="7471425" y="5694700"/>
            <a:ext cx="2236510" cy="369332"/>
          </a:xfrm>
          <a:prstGeom prst="rect">
            <a:avLst/>
          </a:prstGeom>
          <a:noFill/>
        </p:spPr>
        <p:txBody>
          <a:bodyPr wrap="square" lIns="91440" tIns="45720" rIns="91440" bIns="45720" rtlCol="0" anchor="t">
            <a:spAutoFit/>
          </a:bodyPr>
          <a:lstStyle/>
          <a:p>
            <a:r>
              <a:rPr lang="en-US"/>
              <a:t>Courtesy of K. Hock</a:t>
            </a:r>
            <a:endParaRPr lang="en-US">
              <a:cs typeface="Arial"/>
            </a:endParaRPr>
          </a:p>
        </p:txBody>
      </p:sp>
    </p:spTree>
    <p:extLst>
      <p:ext uri="{BB962C8B-B14F-4D97-AF65-F5344CB8AC3E}">
        <p14:creationId xmlns:p14="http://schemas.microsoft.com/office/powerpoint/2010/main" val="3505795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54F7A4-4993-8695-6BCB-EC87EB7D8170}"/>
              </a:ext>
            </a:extLst>
          </p:cNvPr>
          <p:cNvPicPr>
            <a:picLocks noChangeAspect="1"/>
          </p:cNvPicPr>
          <p:nvPr/>
        </p:nvPicPr>
        <p:blipFill>
          <a:blip r:embed="rId2"/>
          <a:stretch>
            <a:fillRect/>
          </a:stretch>
        </p:blipFill>
        <p:spPr>
          <a:xfrm>
            <a:off x="8313576" y="1273449"/>
            <a:ext cx="3813110" cy="2738753"/>
          </a:xfrm>
          <a:prstGeom prst="rect">
            <a:avLst/>
          </a:prstGeom>
        </p:spPr>
      </p:pic>
      <p:sp>
        <p:nvSpPr>
          <p:cNvPr id="2" name="Title 1">
            <a:extLst>
              <a:ext uri="{FF2B5EF4-FFF2-40B4-BE49-F238E27FC236}">
                <a16:creationId xmlns:a16="http://schemas.microsoft.com/office/drawing/2014/main" id="{33E72AC5-C82C-7A25-C3AA-EDCBE524EAAE}"/>
              </a:ext>
            </a:extLst>
          </p:cNvPr>
          <p:cNvSpPr>
            <a:spLocks noGrp="1"/>
          </p:cNvSpPr>
          <p:nvPr>
            <p:ph type="title"/>
          </p:nvPr>
        </p:nvSpPr>
        <p:spPr>
          <a:xfrm>
            <a:off x="403412" y="51362"/>
            <a:ext cx="11049000" cy="1325563"/>
          </a:xfrm>
        </p:spPr>
        <p:txBody>
          <a:bodyPr/>
          <a:lstStyle/>
          <a:p>
            <a:r>
              <a:rPr lang="en-US"/>
              <a:t>EIC Electron Storage Ring</a:t>
            </a:r>
          </a:p>
        </p:txBody>
      </p:sp>
      <p:sp>
        <p:nvSpPr>
          <p:cNvPr id="4" name="Content Placeholder 2">
            <a:extLst>
              <a:ext uri="{FF2B5EF4-FFF2-40B4-BE49-F238E27FC236}">
                <a16:creationId xmlns:a16="http://schemas.microsoft.com/office/drawing/2014/main" id="{AFC54354-8AE0-5F40-E10B-D303FE365237}"/>
              </a:ext>
            </a:extLst>
          </p:cNvPr>
          <p:cNvSpPr txBox="1">
            <a:spLocks/>
          </p:cNvSpPr>
          <p:nvPr/>
        </p:nvSpPr>
        <p:spPr>
          <a:xfrm>
            <a:off x="304628" y="1050189"/>
            <a:ext cx="11358625" cy="5487080"/>
          </a:xfrm>
          <a:prstGeom prst="rect">
            <a:avLst/>
          </a:prstGeom>
        </p:spPr>
        <p:txBody>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Electron Storage Ring (ESR) consists of six </a:t>
            </a:r>
            <a:r>
              <a:rPr lang="en-US" dirty="0">
                <a:solidFill>
                  <a:srgbClr val="0070C0"/>
                </a:solidFill>
              </a:rPr>
              <a:t>FODO</a:t>
            </a:r>
            <a:r>
              <a:rPr lang="en-US" dirty="0"/>
              <a:t>-cell arcs, and six straight sections (IRs)</a:t>
            </a:r>
          </a:p>
          <a:p>
            <a:r>
              <a:rPr lang="en-US" dirty="0"/>
              <a:t>High-intensity (28 </a:t>
            </a:r>
            <a:r>
              <a:rPr lang="en-US" dirty="0" err="1"/>
              <a:t>nC</a:t>
            </a:r>
            <a:r>
              <a:rPr lang="en-US" dirty="0"/>
              <a:t>), short (7 mm) bunches</a:t>
            </a:r>
          </a:p>
          <a:p>
            <a:r>
              <a:rPr lang="en-US" dirty="0"/>
              <a:t>Swap-out injection</a:t>
            </a:r>
          </a:p>
          <a:p>
            <a:r>
              <a:rPr lang="en-US" dirty="0"/>
              <a:t>Circulating beam current ~2.5 A and the synchrotron </a:t>
            </a:r>
          </a:p>
          <a:p>
            <a:pPr marL="0" indent="0">
              <a:buNone/>
            </a:pPr>
            <a:r>
              <a:rPr lang="en-US" dirty="0"/>
              <a:t>   radiation power of ~10MW  </a:t>
            </a:r>
          </a:p>
          <a:p>
            <a:pPr lvl="1"/>
            <a:endParaRPr lang="en-US" dirty="0"/>
          </a:p>
        </p:txBody>
      </p:sp>
      <p:sp>
        <p:nvSpPr>
          <p:cNvPr id="6" name="Slide Number Placeholder 5">
            <a:extLst>
              <a:ext uri="{FF2B5EF4-FFF2-40B4-BE49-F238E27FC236}">
                <a16:creationId xmlns:a16="http://schemas.microsoft.com/office/drawing/2014/main" id="{EECC7040-57E4-42DF-B6E1-64F29D14F7B4}"/>
              </a:ext>
            </a:extLst>
          </p:cNvPr>
          <p:cNvSpPr>
            <a:spLocks noGrp="1"/>
          </p:cNvSpPr>
          <p:nvPr>
            <p:ph type="sldNum" sz="quarter" idx="11"/>
          </p:nvPr>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24</a:t>
            </a:fld>
            <a:endParaRPr lang="en-US"/>
          </a:p>
        </p:txBody>
      </p:sp>
      <p:sp>
        <p:nvSpPr>
          <p:cNvPr id="7" name="TextBox 6">
            <a:extLst>
              <a:ext uri="{FF2B5EF4-FFF2-40B4-BE49-F238E27FC236}">
                <a16:creationId xmlns:a16="http://schemas.microsoft.com/office/drawing/2014/main" id="{123AF84F-3360-7F5E-5CC9-29DE6717A1DF}"/>
              </a:ext>
            </a:extLst>
          </p:cNvPr>
          <p:cNvSpPr txBox="1"/>
          <p:nvPr/>
        </p:nvSpPr>
        <p:spPr>
          <a:xfrm>
            <a:off x="8945696" y="2842352"/>
            <a:ext cx="671979" cy="369332"/>
          </a:xfrm>
          <a:prstGeom prst="rect">
            <a:avLst/>
          </a:prstGeom>
          <a:noFill/>
        </p:spPr>
        <p:txBody>
          <a:bodyPr wrap="none" rtlCol="0">
            <a:spAutoFit/>
          </a:bodyPr>
          <a:lstStyle/>
          <a:p>
            <a:r>
              <a:rPr lang="en-US">
                <a:solidFill>
                  <a:srgbClr val="FFFF00"/>
                </a:solidFill>
              </a:rPr>
              <a:t>HSR</a:t>
            </a:r>
          </a:p>
        </p:txBody>
      </p:sp>
      <p:pic>
        <p:nvPicPr>
          <p:cNvPr id="19" name="Picture 18">
            <a:extLst>
              <a:ext uri="{FF2B5EF4-FFF2-40B4-BE49-F238E27FC236}">
                <a16:creationId xmlns:a16="http://schemas.microsoft.com/office/drawing/2014/main" id="{AB13038D-5DE8-A6F6-553F-89845B6E6B19}"/>
              </a:ext>
            </a:extLst>
          </p:cNvPr>
          <p:cNvPicPr>
            <a:picLocks noChangeAspect="1"/>
          </p:cNvPicPr>
          <p:nvPr/>
        </p:nvPicPr>
        <p:blipFill>
          <a:blip r:embed="rId3"/>
          <a:stretch>
            <a:fillRect/>
          </a:stretch>
        </p:blipFill>
        <p:spPr>
          <a:xfrm>
            <a:off x="177987" y="3429000"/>
            <a:ext cx="5777582" cy="3414227"/>
          </a:xfrm>
          <a:prstGeom prst="rect">
            <a:avLst/>
          </a:prstGeom>
        </p:spPr>
      </p:pic>
      <p:sp>
        <p:nvSpPr>
          <p:cNvPr id="20" name="TextBox 19">
            <a:extLst>
              <a:ext uri="{FF2B5EF4-FFF2-40B4-BE49-F238E27FC236}">
                <a16:creationId xmlns:a16="http://schemas.microsoft.com/office/drawing/2014/main" id="{6E02B90C-7EB3-E230-DFC4-93618CC33A68}"/>
              </a:ext>
            </a:extLst>
          </p:cNvPr>
          <p:cNvSpPr txBox="1"/>
          <p:nvPr/>
        </p:nvSpPr>
        <p:spPr>
          <a:xfrm>
            <a:off x="6018937" y="4042506"/>
            <a:ext cx="6107749" cy="2585323"/>
          </a:xfrm>
          <a:prstGeom prst="rect">
            <a:avLst/>
          </a:prstGeom>
          <a:noFill/>
        </p:spPr>
        <p:txBody>
          <a:bodyPr wrap="square" rtlCol="0">
            <a:spAutoFit/>
          </a:bodyPr>
          <a:lstStyle/>
          <a:p>
            <a:r>
              <a:rPr lang="en-US" sz="1800" dirty="0"/>
              <a:t>EIC needs </a:t>
            </a:r>
            <a:r>
              <a:rPr lang="en-US" sz="1800" dirty="0">
                <a:solidFill>
                  <a:srgbClr val="0070C0"/>
                </a:solidFill>
              </a:rPr>
              <a:t>nearly constant (20 to 24 nm) emittance from </a:t>
            </a:r>
          </a:p>
          <a:p>
            <a:r>
              <a:rPr lang="en-US" sz="1800" dirty="0">
                <a:solidFill>
                  <a:srgbClr val="0070C0"/>
                </a:solidFill>
              </a:rPr>
              <a:t>5 to 18 GeV for optimum luminosity, </a:t>
            </a:r>
            <a:r>
              <a:rPr lang="en-US" sz="1800" dirty="0"/>
              <a:t>but equilibrium </a:t>
            </a:r>
          </a:p>
          <a:p>
            <a:r>
              <a:rPr lang="en-US" sz="1800" dirty="0"/>
              <a:t>emittance in an electron storage ring depends on beam energy.</a:t>
            </a:r>
          </a:p>
          <a:p>
            <a:endParaRPr lang="en-US" dirty="0"/>
          </a:p>
          <a:p>
            <a:r>
              <a:rPr lang="en-US" dirty="0"/>
              <a:t>‘Super bends’ (reverse bends) for emittance control below 10 GeV. Optimized for 5 GeV, compatible with 3 GeV</a:t>
            </a:r>
            <a:r>
              <a:rPr lang="en-US"/>
              <a:t>. It reduces damping time therefore allowing for larger beam-beam.</a:t>
            </a:r>
            <a:endParaRPr lang="en-US" dirty="0"/>
          </a:p>
        </p:txBody>
      </p:sp>
      <p:pic>
        <p:nvPicPr>
          <p:cNvPr id="3" name="Picture 2" descr="Diagram&#10;&#10;Description automatically generated">
            <a:extLst>
              <a:ext uri="{FF2B5EF4-FFF2-40B4-BE49-F238E27FC236}">
                <a16:creationId xmlns:a16="http://schemas.microsoft.com/office/drawing/2014/main" id="{F8B78983-B009-44E9-FC4C-43771ACAFC8C}"/>
              </a:ext>
            </a:extLst>
          </p:cNvPr>
          <p:cNvPicPr>
            <a:picLocks noChangeAspect="1"/>
          </p:cNvPicPr>
          <p:nvPr/>
        </p:nvPicPr>
        <p:blipFill>
          <a:blip r:embed="rId4"/>
          <a:srcRect l="4991" t="6930" r="27782" b="25669"/>
          <a:stretch/>
        </p:blipFill>
        <p:spPr>
          <a:xfrm>
            <a:off x="7171310" y="1487723"/>
            <a:ext cx="1268214" cy="1243831"/>
          </a:xfrm>
          <a:prstGeom prst="rect">
            <a:avLst/>
          </a:prstGeom>
        </p:spPr>
      </p:pic>
      <p:sp>
        <p:nvSpPr>
          <p:cNvPr id="5" name="TextBox 4">
            <a:extLst>
              <a:ext uri="{FF2B5EF4-FFF2-40B4-BE49-F238E27FC236}">
                <a16:creationId xmlns:a16="http://schemas.microsoft.com/office/drawing/2014/main" id="{0908FB92-10B2-1247-B4E9-C1B10844D4FE}"/>
              </a:ext>
            </a:extLst>
          </p:cNvPr>
          <p:cNvSpPr txBox="1"/>
          <p:nvPr/>
        </p:nvSpPr>
        <p:spPr>
          <a:xfrm>
            <a:off x="8508477" y="6437306"/>
            <a:ext cx="2492990" cy="369332"/>
          </a:xfrm>
          <a:prstGeom prst="rect">
            <a:avLst/>
          </a:prstGeom>
          <a:noFill/>
        </p:spPr>
        <p:txBody>
          <a:bodyPr wrap="none" rtlCol="0">
            <a:spAutoFit/>
          </a:bodyPr>
          <a:lstStyle/>
          <a:p>
            <a:r>
              <a:rPr lang="en-US" dirty="0"/>
              <a:t>Courtesy of C. Montag</a:t>
            </a:r>
          </a:p>
        </p:txBody>
      </p:sp>
    </p:spTree>
    <p:extLst>
      <p:ext uri="{BB962C8B-B14F-4D97-AF65-F5344CB8AC3E}">
        <p14:creationId xmlns:p14="http://schemas.microsoft.com/office/powerpoint/2010/main" val="766186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7DB2D-C4DB-05E7-B5B6-DB5E612FE66B}"/>
              </a:ext>
            </a:extLst>
          </p:cNvPr>
          <p:cNvSpPr>
            <a:spLocks noGrp="1"/>
          </p:cNvSpPr>
          <p:nvPr>
            <p:ph type="title"/>
          </p:nvPr>
        </p:nvSpPr>
        <p:spPr>
          <a:xfrm>
            <a:off x="571500" y="365127"/>
            <a:ext cx="11049000" cy="1325563"/>
          </a:xfrm>
        </p:spPr>
        <p:txBody>
          <a:bodyPr anchor="ctr">
            <a:normAutofit/>
          </a:bodyPr>
          <a:lstStyle/>
          <a:p>
            <a:r>
              <a:rPr lang="en-US" dirty="0"/>
              <a:t>Longitudinal spin energy gap</a:t>
            </a:r>
          </a:p>
        </p:txBody>
      </p:sp>
      <p:pic>
        <p:nvPicPr>
          <p:cNvPr id="5" name="Picture 4" descr="A graph of a function&#10;&#10;AI-generated content may be incorrect.">
            <a:extLst>
              <a:ext uri="{FF2B5EF4-FFF2-40B4-BE49-F238E27FC236}">
                <a16:creationId xmlns:a16="http://schemas.microsoft.com/office/drawing/2014/main" id="{8B67BCDE-B687-D9DB-44B5-221BD9D9B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967" y="1900051"/>
            <a:ext cx="4207185" cy="4207185"/>
          </a:xfrm>
          <a:prstGeom prst="rect">
            <a:avLst/>
          </a:prstGeom>
          <a:noFill/>
        </p:spPr>
      </p:pic>
      <p:sp>
        <p:nvSpPr>
          <p:cNvPr id="3" name="Slide Number Placeholder 2">
            <a:extLst>
              <a:ext uri="{FF2B5EF4-FFF2-40B4-BE49-F238E27FC236}">
                <a16:creationId xmlns:a16="http://schemas.microsoft.com/office/drawing/2014/main" id="{79134D41-6464-6A73-CA30-C0062A5898B0}"/>
              </a:ext>
            </a:extLst>
          </p:cNvPr>
          <p:cNvSpPr>
            <a:spLocks noGrp="1"/>
          </p:cNvSpPr>
          <p:nvPr>
            <p:ph type="sldNum" sz="quarter" idx="4"/>
          </p:nvPr>
        </p:nvSpPr>
        <p:spPr>
          <a:xfrm>
            <a:off x="11188014" y="6316597"/>
            <a:ext cx="432487" cy="365125"/>
          </a:xfrm>
        </p:spPr>
        <p:txBody>
          <a:bodyPr anchor="ctr">
            <a:normAutofit/>
          </a:bodyPr>
          <a:lstStyle/>
          <a:p>
            <a:pPr>
              <a:spcAft>
                <a:spcPts val="600"/>
              </a:spcAft>
            </a:pPr>
            <a:fld id="{933A556B-7C63-244D-9B7C-B0EA8042B330}" type="slidenum">
              <a:rPr lang="en-US" smtClean="0"/>
              <a:pPr>
                <a:spcAft>
                  <a:spcPts val="600"/>
                </a:spcAft>
              </a:pPr>
              <a:t>25</a:t>
            </a:fld>
            <a:endParaRPr lang="en-US"/>
          </a:p>
        </p:txBody>
      </p:sp>
      <p:sp>
        <p:nvSpPr>
          <p:cNvPr id="7" name="TextBox 6">
            <a:extLst>
              <a:ext uri="{FF2B5EF4-FFF2-40B4-BE49-F238E27FC236}">
                <a16:creationId xmlns:a16="http://schemas.microsoft.com/office/drawing/2014/main" id="{D1F1F527-A3FB-DEB2-8A4B-680BAA7C9608}"/>
              </a:ext>
            </a:extLst>
          </p:cNvPr>
          <p:cNvSpPr txBox="1"/>
          <p:nvPr/>
        </p:nvSpPr>
        <p:spPr>
          <a:xfrm>
            <a:off x="6428849" y="1900051"/>
            <a:ext cx="4965056" cy="1477328"/>
          </a:xfrm>
          <a:prstGeom prst="rect">
            <a:avLst/>
          </a:prstGeom>
          <a:noFill/>
        </p:spPr>
        <p:txBody>
          <a:bodyPr wrap="square">
            <a:spAutoFit/>
          </a:bodyPr>
          <a:lstStyle/>
          <a:p>
            <a:r>
              <a:rPr lang="en-US" dirty="0"/>
              <a:t>The </a:t>
            </a:r>
            <a:r>
              <a:rPr lang="en-US" dirty="0" err="1"/>
              <a:t>psis</a:t>
            </a:r>
            <a:r>
              <a:rPr lang="en-US" dirty="0"/>
              <a:t> correspond to the bend module spin precession, and the phis the solenoid modules. In a bend psi= -theta*a*gamma, where theta is the bend angle. So for some psi_2/psi_1 = theta_2/theta_1 the geometry is fixed. </a:t>
            </a:r>
          </a:p>
        </p:txBody>
      </p:sp>
      <p:sp>
        <p:nvSpPr>
          <p:cNvPr id="9" name="TextBox 8">
            <a:extLst>
              <a:ext uri="{FF2B5EF4-FFF2-40B4-BE49-F238E27FC236}">
                <a16:creationId xmlns:a16="http://schemas.microsoft.com/office/drawing/2014/main" id="{3646F4B4-E912-BECF-3A7F-47478ADF8692}"/>
              </a:ext>
            </a:extLst>
          </p:cNvPr>
          <p:cNvSpPr txBox="1"/>
          <p:nvPr/>
        </p:nvSpPr>
        <p:spPr>
          <a:xfrm>
            <a:off x="6172175" y="4477656"/>
            <a:ext cx="6100010" cy="369332"/>
          </a:xfrm>
          <a:prstGeom prst="rect">
            <a:avLst/>
          </a:prstGeom>
          <a:noFill/>
        </p:spPr>
        <p:txBody>
          <a:bodyPr wrap="square">
            <a:spAutoFit/>
          </a:bodyPr>
          <a:lstStyle/>
          <a:p>
            <a:r>
              <a:rPr lang="en-US" dirty="0">
                <a:solidFill>
                  <a:srgbClr val="FF0000"/>
                </a:solidFill>
              </a:rPr>
              <a:t>The energy exclusion range is 11.7275 - 15.2024 GeV</a:t>
            </a:r>
          </a:p>
        </p:txBody>
      </p:sp>
      <p:sp>
        <p:nvSpPr>
          <p:cNvPr id="10" name="TextBox 9">
            <a:extLst>
              <a:ext uri="{FF2B5EF4-FFF2-40B4-BE49-F238E27FC236}">
                <a16:creationId xmlns:a16="http://schemas.microsoft.com/office/drawing/2014/main" id="{98CCCBEB-79D2-A76E-A4F2-1046E3AFA790}"/>
              </a:ext>
            </a:extLst>
          </p:cNvPr>
          <p:cNvSpPr txBox="1"/>
          <p:nvPr/>
        </p:nvSpPr>
        <p:spPr>
          <a:xfrm>
            <a:off x="6567085" y="5867221"/>
            <a:ext cx="2698175" cy="369332"/>
          </a:xfrm>
          <a:prstGeom prst="rect">
            <a:avLst/>
          </a:prstGeom>
          <a:noFill/>
        </p:spPr>
        <p:txBody>
          <a:bodyPr wrap="none" rtlCol="0">
            <a:spAutoFit/>
          </a:bodyPr>
          <a:lstStyle/>
          <a:p>
            <a:r>
              <a:rPr lang="en-US" dirty="0"/>
              <a:t>Courtesy of M. Signorelli</a:t>
            </a:r>
          </a:p>
        </p:txBody>
      </p:sp>
    </p:spTree>
    <p:extLst>
      <p:ext uri="{BB962C8B-B14F-4D97-AF65-F5344CB8AC3E}">
        <p14:creationId xmlns:p14="http://schemas.microsoft.com/office/powerpoint/2010/main" val="1834916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06902D-327E-A150-853A-A765EAF5C7B7}"/>
              </a:ext>
            </a:extLst>
          </p:cNvPr>
          <p:cNvSpPr>
            <a:spLocks noGrp="1"/>
          </p:cNvSpPr>
          <p:nvPr>
            <p:ph type="title"/>
          </p:nvPr>
        </p:nvSpPr>
        <p:spPr>
          <a:xfrm>
            <a:off x="777727" y="-117788"/>
            <a:ext cx="11049000" cy="1325563"/>
          </a:xfrm>
        </p:spPr>
        <p:txBody>
          <a:bodyPr/>
          <a:lstStyle/>
          <a:p>
            <a:r>
              <a:rPr lang="en-US" dirty="0"/>
              <a:t>Electron Injector</a:t>
            </a:r>
          </a:p>
        </p:txBody>
      </p:sp>
      <p:sp>
        <p:nvSpPr>
          <p:cNvPr id="6" name="Content Placeholder 5">
            <a:extLst>
              <a:ext uri="{FF2B5EF4-FFF2-40B4-BE49-F238E27FC236}">
                <a16:creationId xmlns:a16="http://schemas.microsoft.com/office/drawing/2014/main" id="{0805877C-4300-4270-9D3A-EF0173709E06}"/>
              </a:ext>
            </a:extLst>
          </p:cNvPr>
          <p:cNvSpPr>
            <a:spLocks noGrp="1"/>
          </p:cNvSpPr>
          <p:nvPr>
            <p:ph idx="1"/>
          </p:nvPr>
        </p:nvSpPr>
        <p:spPr>
          <a:xfrm>
            <a:off x="365273" y="1109245"/>
            <a:ext cx="6658983" cy="1041906"/>
          </a:xfrm>
        </p:spPr>
        <p:txBody>
          <a:bodyPr>
            <a:noAutofit/>
          </a:bodyPr>
          <a:lstStyle/>
          <a:p>
            <a:pPr marL="0" indent="0">
              <a:lnSpc>
                <a:spcPct val="100000"/>
              </a:lnSpc>
              <a:spcBef>
                <a:spcPts val="0"/>
              </a:spcBef>
              <a:spcAft>
                <a:spcPts val="600"/>
              </a:spcAft>
              <a:buNone/>
            </a:pPr>
            <a:r>
              <a:rPr lang="en-US" sz="2000" b="1" dirty="0"/>
              <a:t>Function</a:t>
            </a:r>
            <a:r>
              <a:rPr lang="en-US" sz="2000" dirty="0"/>
              <a:t>: Deliver electron bunches of up to 28 </a:t>
            </a:r>
            <a:r>
              <a:rPr lang="en-US" sz="2000" dirty="0" err="1"/>
              <a:t>nC</a:t>
            </a:r>
            <a:r>
              <a:rPr lang="en-US" sz="2000" dirty="0"/>
              <a:t> at a 1 Hz repetition rate for injection into the ESR at various energies of 5 – 18 GeV.</a:t>
            </a:r>
            <a:endParaRPr lang="en-US" altLang="en-US" sz="2000" dirty="0">
              <a:latin typeface="Arial" panose="020B0604020202020204" pitchFamily="34" charset="0"/>
            </a:endParaRPr>
          </a:p>
        </p:txBody>
      </p:sp>
      <p:pic>
        <p:nvPicPr>
          <p:cNvPr id="2" name="Picture 1">
            <a:extLst>
              <a:ext uri="{FF2B5EF4-FFF2-40B4-BE49-F238E27FC236}">
                <a16:creationId xmlns:a16="http://schemas.microsoft.com/office/drawing/2014/main" id="{DFE4348A-CD42-185A-AF58-A00DD323A8E6}"/>
              </a:ext>
            </a:extLst>
          </p:cNvPr>
          <p:cNvPicPr>
            <a:picLocks noChangeAspect="1"/>
          </p:cNvPicPr>
          <p:nvPr/>
        </p:nvPicPr>
        <p:blipFill>
          <a:blip r:embed="rId2"/>
          <a:stretch>
            <a:fillRect/>
          </a:stretch>
        </p:blipFill>
        <p:spPr>
          <a:xfrm>
            <a:off x="3792069" y="2090176"/>
            <a:ext cx="4136379" cy="3551609"/>
          </a:xfrm>
          <a:prstGeom prst="rect">
            <a:avLst/>
          </a:prstGeom>
        </p:spPr>
      </p:pic>
      <p:pic>
        <p:nvPicPr>
          <p:cNvPr id="1026" name="Picture 2">
            <a:extLst>
              <a:ext uri="{FF2B5EF4-FFF2-40B4-BE49-F238E27FC236}">
                <a16:creationId xmlns:a16="http://schemas.microsoft.com/office/drawing/2014/main" id="{526D7F06-694B-2D35-1348-7076EA0E3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4117" y="938337"/>
            <a:ext cx="4232916" cy="13004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03FAC25-DCCD-D696-8A60-5E20F3E7DB89}"/>
              </a:ext>
            </a:extLst>
          </p:cNvPr>
          <p:cNvSpPr txBox="1"/>
          <p:nvPr/>
        </p:nvSpPr>
        <p:spPr>
          <a:xfrm>
            <a:off x="8395609" y="2321302"/>
            <a:ext cx="3221424" cy="923330"/>
          </a:xfrm>
          <a:prstGeom prst="rect">
            <a:avLst/>
          </a:prstGeom>
          <a:noFill/>
        </p:spPr>
        <p:txBody>
          <a:bodyPr wrap="square" rtlCol="0">
            <a:spAutoFit/>
          </a:bodyPr>
          <a:lstStyle/>
          <a:p>
            <a:r>
              <a:rPr lang="en-US"/>
              <a:t>RCS magnet assembly</a:t>
            </a:r>
          </a:p>
          <a:p>
            <a:r>
              <a:rPr lang="en-US"/>
              <a:t>Vacuum chamber: stainless steel, copper coated (50 um)</a:t>
            </a:r>
          </a:p>
        </p:txBody>
      </p:sp>
      <p:pic>
        <p:nvPicPr>
          <p:cNvPr id="7" name="Picture 6" descr="Diagram&#10;&#10;AI-generated content may be incorrect.">
            <a:extLst>
              <a:ext uri="{FF2B5EF4-FFF2-40B4-BE49-F238E27FC236}">
                <a16:creationId xmlns:a16="http://schemas.microsoft.com/office/drawing/2014/main" id="{C16CE3C7-125E-0CE4-9B78-E74B07FFB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657" y="4015863"/>
            <a:ext cx="2198755" cy="2050653"/>
          </a:xfrm>
          <a:prstGeom prst="rect">
            <a:avLst/>
          </a:prstGeom>
        </p:spPr>
      </p:pic>
      <p:sp>
        <p:nvSpPr>
          <p:cNvPr id="8" name="TextBox 7">
            <a:extLst>
              <a:ext uri="{FF2B5EF4-FFF2-40B4-BE49-F238E27FC236}">
                <a16:creationId xmlns:a16="http://schemas.microsoft.com/office/drawing/2014/main" id="{CAB967C1-1755-BC3A-8519-C80E6259734B}"/>
              </a:ext>
            </a:extLst>
          </p:cNvPr>
          <p:cNvSpPr txBox="1"/>
          <p:nvPr/>
        </p:nvSpPr>
        <p:spPr>
          <a:xfrm>
            <a:off x="2612412" y="5491850"/>
            <a:ext cx="2567150" cy="646331"/>
          </a:xfrm>
          <a:prstGeom prst="rect">
            <a:avLst/>
          </a:prstGeom>
          <a:noFill/>
        </p:spPr>
        <p:txBody>
          <a:bodyPr wrap="square" rtlCol="0">
            <a:spAutoFit/>
          </a:bodyPr>
          <a:lstStyle/>
          <a:p>
            <a:r>
              <a:rPr lang="en-US"/>
              <a:t>Polarized Electron Gun</a:t>
            </a:r>
          </a:p>
          <a:p>
            <a:r>
              <a:rPr lang="en-US"/>
              <a:t>1-nC, 30 Hz</a:t>
            </a:r>
          </a:p>
        </p:txBody>
      </p:sp>
      <p:pic>
        <p:nvPicPr>
          <p:cNvPr id="9" name="Picture 8">
            <a:extLst>
              <a:ext uri="{FF2B5EF4-FFF2-40B4-BE49-F238E27FC236}">
                <a16:creationId xmlns:a16="http://schemas.microsoft.com/office/drawing/2014/main" id="{E75E6E6C-8178-8097-6F40-FCCE91EA0C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967" y="2198879"/>
            <a:ext cx="2648912" cy="784867"/>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D4CF006-5B10-C3AA-8E5D-B02FB92D884D}"/>
              </a:ext>
            </a:extLst>
          </p:cNvPr>
          <p:cNvSpPr txBox="1"/>
          <p:nvPr/>
        </p:nvSpPr>
        <p:spPr>
          <a:xfrm>
            <a:off x="206099" y="2922232"/>
            <a:ext cx="2998376" cy="369332"/>
          </a:xfrm>
          <a:prstGeom prst="rect">
            <a:avLst/>
          </a:prstGeom>
          <a:noFill/>
        </p:spPr>
        <p:txBody>
          <a:bodyPr wrap="square" rtlCol="0">
            <a:spAutoFit/>
          </a:bodyPr>
          <a:lstStyle/>
          <a:p>
            <a:r>
              <a:rPr lang="en-US"/>
              <a:t>RCS SRF Cavity, 591 MHz</a:t>
            </a:r>
          </a:p>
        </p:txBody>
      </p:sp>
      <p:pic>
        <p:nvPicPr>
          <p:cNvPr id="13" name="Picture 12">
            <a:extLst>
              <a:ext uri="{FF2B5EF4-FFF2-40B4-BE49-F238E27FC236}">
                <a16:creationId xmlns:a16="http://schemas.microsoft.com/office/drawing/2014/main" id="{F72D2277-367E-F978-5F20-BA95829E2523}"/>
              </a:ext>
            </a:extLst>
          </p:cNvPr>
          <p:cNvPicPr>
            <a:picLocks noChangeAspect="1"/>
          </p:cNvPicPr>
          <p:nvPr/>
        </p:nvPicPr>
        <p:blipFill>
          <a:blip r:embed="rId6"/>
          <a:stretch>
            <a:fillRect/>
          </a:stretch>
        </p:blipFill>
        <p:spPr>
          <a:xfrm>
            <a:off x="8025752" y="3574895"/>
            <a:ext cx="3807682" cy="1929164"/>
          </a:xfrm>
          <a:prstGeom prst="rect">
            <a:avLst/>
          </a:prstGeom>
        </p:spPr>
      </p:pic>
      <p:sp>
        <p:nvSpPr>
          <p:cNvPr id="14" name="TextBox 13">
            <a:extLst>
              <a:ext uri="{FF2B5EF4-FFF2-40B4-BE49-F238E27FC236}">
                <a16:creationId xmlns:a16="http://schemas.microsoft.com/office/drawing/2014/main" id="{D2C6F5E0-3FF6-20A0-FF5A-9A758EDC199C}"/>
              </a:ext>
            </a:extLst>
          </p:cNvPr>
          <p:cNvSpPr txBox="1"/>
          <p:nvPr/>
        </p:nvSpPr>
        <p:spPr>
          <a:xfrm>
            <a:off x="8730509" y="4321648"/>
            <a:ext cx="2714637" cy="646331"/>
          </a:xfrm>
          <a:prstGeom prst="rect">
            <a:avLst/>
          </a:prstGeom>
          <a:noFill/>
        </p:spPr>
        <p:txBody>
          <a:bodyPr wrap="square" rtlCol="0">
            <a:spAutoFit/>
          </a:bodyPr>
          <a:lstStyle/>
          <a:p>
            <a:r>
              <a:rPr lang="en-US"/>
              <a:t>Beam Accumulator Ring</a:t>
            </a:r>
          </a:p>
          <a:p>
            <a:r>
              <a:rPr lang="en-US"/>
              <a:t>    750 MeV, 40 m</a:t>
            </a:r>
          </a:p>
        </p:txBody>
      </p:sp>
      <p:cxnSp>
        <p:nvCxnSpPr>
          <p:cNvPr id="19" name="Straight Arrow Connector 18">
            <a:extLst>
              <a:ext uri="{FF2B5EF4-FFF2-40B4-BE49-F238E27FC236}">
                <a16:creationId xmlns:a16="http://schemas.microsoft.com/office/drawing/2014/main" id="{390E5F2D-6CED-2DDB-38D2-9F05FF1A659E}"/>
              </a:ext>
            </a:extLst>
          </p:cNvPr>
          <p:cNvCxnSpPr>
            <a:cxnSpLocks/>
          </p:cNvCxnSpPr>
          <p:nvPr/>
        </p:nvCxnSpPr>
        <p:spPr>
          <a:xfrm>
            <a:off x="3223879" y="3158918"/>
            <a:ext cx="1686788" cy="140491"/>
          </a:xfrm>
          <a:prstGeom prst="straightConnector1">
            <a:avLst/>
          </a:prstGeom>
          <a:ln w="28575">
            <a:solidFill>
              <a:srgbClr val="00B0F0"/>
            </a:solidFill>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8BB1998-C6D7-D76E-AAF2-D8BD6C602BF1}"/>
              </a:ext>
            </a:extLst>
          </p:cNvPr>
          <p:cNvCxnSpPr>
            <a:cxnSpLocks/>
          </p:cNvCxnSpPr>
          <p:nvPr/>
        </p:nvCxnSpPr>
        <p:spPr>
          <a:xfrm flipV="1">
            <a:off x="5208329" y="5445760"/>
            <a:ext cx="1673378" cy="446534"/>
          </a:xfrm>
          <a:prstGeom prst="straightConnector1">
            <a:avLst/>
          </a:prstGeom>
          <a:ln w="28575">
            <a:solidFill>
              <a:srgbClr val="00B0F0"/>
            </a:solidFil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8046986-3E20-5247-6CB2-5329CA0EB4D3}"/>
              </a:ext>
            </a:extLst>
          </p:cNvPr>
          <p:cNvCxnSpPr>
            <a:cxnSpLocks/>
            <a:stCxn id="14" idx="1"/>
          </p:cNvCxnSpPr>
          <p:nvPr/>
        </p:nvCxnSpPr>
        <p:spPr>
          <a:xfrm flipH="1">
            <a:off x="7300686" y="4644814"/>
            <a:ext cx="1429823" cy="282786"/>
          </a:xfrm>
          <a:prstGeom prst="straightConnector1">
            <a:avLst/>
          </a:prstGeom>
          <a:ln w="28575">
            <a:solidFill>
              <a:srgbClr val="00B0F0"/>
            </a:solidFill>
            <a:tailEnd type="stealth"/>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75ACBB5-AB8A-42C5-3CF2-D54FB8C72955}"/>
              </a:ext>
            </a:extLst>
          </p:cNvPr>
          <p:cNvCxnSpPr>
            <a:cxnSpLocks/>
            <a:stCxn id="3" idx="1"/>
          </p:cNvCxnSpPr>
          <p:nvPr/>
        </p:nvCxnSpPr>
        <p:spPr>
          <a:xfrm flipH="1">
            <a:off x="7574411" y="2782967"/>
            <a:ext cx="821198" cy="340105"/>
          </a:xfrm>
          <a:prstGeom prst="straightConnector1">
            <a:avLst/>
          </a:prstGeom>
          <a:ln w="28575">
            <a:solidFill>
              <a:srgbClr val="00B0F0"/>
            </a:solidFill>
            <a:tailEnd type="stealt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E77C665-1C44-01A9-4BAB-F64BD024BC0A}"/>
              </a:ext>
            </a:extLst>
          </p:cNvPr>
          <p:cNvSpPr txBox="1"/>
          <p:nvPr/>
        </p:nvSpPr>
        <p:spPr>
          <a:xfrm>
            <a:off x="7775479" y="5491851"/>
            <a:ext cx="4002864" cy="646331"/>
          </a:xfrm>
          <a:prstGeom prst="rect">
            <a:avLst/>
          </a:prstGeom>
          <a:noFill/>
        </p:spPr>
        <p:txBody>
          <a:bodyPr wrap="square" rtlCol="0">
            <a:spAutoFit/>
          </a:bodyPr>
          <a:lstStyle/>
          <a:p>
            <a:r>
              <a:rPr lang="en-US"/>
              <a:t>S-band linac, 750 MeV, 30 Hz, 1 </a:t>
            </a:r>
            <a:r>
              <a:rPr lang="en-US" err="1"/>
              <a:t>nC</a:t>
            </a:r>
            <a:r>
              <a:rPr lang="en-US"/>
              <a:t> single bunch</a:t>
            </a:r>
          </a:p>
        </p:txBody>
      </p:sp>
      <p:cxnSp>
        <p:nvCxnSpPr>
          <p:cNvPr id="12" name="Straight Arrow Connector 11">
            <a:extLst>
              <a:ext uri="{FF2B5EF4-FFF2-40B4-BE49-F238E27FC236}">
                <a16:creationId xmlns:a16="http://schemas.microsoft.com/office/drawing/2014/main" id="{EF450BEE-226B-A0DE-3714-15F6BF6F6BF9}"/>
              </a:ext>
            </a:extLst>
          </p:cNvPr>
          <p:cNvCxnSpPr>
            <a:cxnSpLocks/>
            <a:stCxn id="11" idx="1"/>
          </p:cNvCxnSpPr>
          <p:nvPr/>
        </p:nvCxnSpPr>
        <p:spPr>
          <a:xfrm flipH="1" flipV="1">
            <a:off x="7121562" y="5124129"/>
            <a:ext cx="653917" cy="690888"/>
          </a:xfrm>
          <a:prstGeom prst="straightConnector1">
            <a:avLst/>
          </a:prstGeom>
          <a:ln w="28575">
            <a:solidFill>
              <a:srgbClr val="00B0F0"/>
            </a:solidFill>
            <a:tailEnd type="stealt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41D8935-F404-1713-1675-81D9CFCA7D88}"/>
              </a:ext>
            </a:extLst>
          </p:cNvPr>
          <p:cNvSpPr txBox="1"/>
          <p:nvPr/>
        </p:nvSpPr>
        <p:spPr>
          <a:xfrm>
            <a:off x="5301778" y="3619545"/>
            <a:ext cx="2146742" cy="1200329"/>
          </a:xfrm>
          <a:prstGeom prst="rect">
            <a:avLst/>
          </a:prstGeom>
          <a:noFill/>
        </p:spPr>
        <p:txBody>
          <a:bodyPr wrap="none" lIns="91440" tIns="45720" rIns="91440" bIns="45720" rtlCol="0" anchor="t">
            <a:spAutoFit/>
          </a:bodyPr>
          <a:lstStyle/>
          <a:p>
            <a:r>
              <a:rPr lang="en-US" dirty="0"/>
              <a:t>RCS</a:t>
            </a:r>
          </a:p>
          <a:p>
            <a:r>
              <a:rPr lang="en-US" dirty="0"/>
              <a:t>750 MeV – 18 GeV</a:t>
            </a:r>
            <a:endParaRPr lang="en-US" dirty="0">
              <a:cs typeface="Arial"/>
            </a:endParaRPr>
          </a:p>
          <a:p>
            <a:r>
              <a:rPr lang="en-US" dirty="0"/>
              <a:t>28 </a:t>
            </a:r>
            <a:r>
              <a:rPr lang="en-US" dirty="0" err="1"/>
              <a:t>nC</a:t>
            </a:r>
            <a:r>
              <a:rPr lang="en-US" dirty="0"/>
              <a:t>, 1 Hz</a:t>
            </a:r>
          </a:p>
          <a:p>
            <a:r>
              <a:rPr lang="en-US" dirty="0"/>
              <a:t>85% polarization</a:t>
            </a:r>
          </a:p>
        </p:txBody>
      </p:sp>
      <p:sp>
        <p:nvSpPr>
          <p:cNvPr id="18" name="TextBox 17">
            <a:extLst>
              <a:ext uri="{FF2B5EF4-FFF2-40B4-BE49-F238E27FC236}">
                <a16:creationId xmlns:a16="http://schemas.microsoft.com/office/drawing/2014/main" id="{DD5271BB-17CB-03D7-5E12-8A4B1E51BF5F}"/>
              </a:ext>
            </a:extLst>
          </p:cNvPr>
          <p:cNvSpPr txBox="1"/>
          <p:nvPr/>
        </p:nvSpPr>
        <p:spPr>
          <a:xfrm>
            <a:off x="6375149" y="3619545"/>
            <a:ext cx="877163" cy="369332"/>
          </a:xfrm>
          <a:prstGeom prst="rect">
            <a:avLst/>
          </a:prstGeom>
          <a:noFill/>
        </p:spPr>
        <p:txBody>
          <a:bodyPr wrap="none" rtlCol="0">
            <a:spAutoFit/>
          </a:bodyPr>
          <a:lstStyle/>
          <a:p>
            <a:r>
              <a:rPr lang="en-US"/>
              <a:t>1.4 km</a:t>
            </a:r>
          </a:p>
        </p:txBody>
      </p:sp>
      <p:pic>
        <p:nvPicPr>
          <p:cNvPr id="21" name="Picture 20">
            <a:extLst>
              <a:ext uri="{FF2B5EF4-FFF2-40B4-BE49-F238E27FC236}">
                <a16:creationId xmlns:a16="http://schemas.microsoft.com/office/drawing/2014/main" id="{8C22E0A5-D432-B551-1A25-5BC46496F93D}"/>
              </a:ext>
            </a:extLst>
          </p:cNvPr>
          <p:cNvPicPr>
            <a:picLocks noChangeAspect="1"/>
          </p:cNvPicPr>
          <p:nvPr/>
        </p:nvPicPr>
        <p:blipFill>
          <a:blip r:embed="rId7"/>
          <a:stretch>
            <a:fillRect/>
          </a:stretch>
        </p:blipFill>
        <p:spPr>
          <a:xfrm>
            <a:off x="413657" y="3291564"/>
            <a:ext cx="2466267" cy="804410"/>
          </a:xfrm>
          <a:prstGeom prst="rect">
            <a:avLst/>
          </a:prstGeom>
          <a:ln>
            <a:solidFill>
              <a:schemeClr val="accent3"/>
            </a:solidFill>
          </a:ln>
        </p:spPr>
      </p:pic>
      <p:sp>
        <p:nvSpPr>
          <p:cNvPr id="22" name="Text Placeholder 2">
            <a:extLst>
              <a:ext uri="{FF2B5EF4-FFF2-40B4-BE49-F238E27FC236}">
                <a16:creationId xmlns:a16="http://schemas.microsoft.com/office/drawing/2014/main" id="{56134AC6-4381-2E43-FE5E-2403DD86BD84}"/>
              </a:ext>
            </a:extLst>
          </p:cNvPr>
          <p:cNvSpPr txBox="1">
            <a:spLocks/>
          </p:cNvSpPr>
          <p:nvPr/>
        </p:nvSpPr>
        <p:spPr>
          <a:xfrm>
            <a:off x="6201629" y="446451"/>
            <a:ext cx="5510666" cy="6269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rgbClr val="009051"/>
                </a:solidFill>
              </a:rPr>
              <a:t>Concept modeled after the ANL APS-U injector</a:t>
            </a:r>
          </a:p>
        </p:txBody>
      </p:sp>
      <p:sp>
        <p:nvSpPr>
          <p:cNvPr id="4" name="Slide Number Placeholder 3">
            <a:extLst>
              <a:ext uri="{FF2B5EF4-FFF2-40B4-BE49-F238E27FC236}">
                <a16:creationId xmlns:a16="http://schemas.microsoft.com/office/drawing/2014/main" id="{3EBBB640-769A-A134-8152-DDC8FDD42420}"/>
              </a:ext>
            </a:extLst>
          </p:cNvPr>
          <p:cNvSpPr>
            <a:spLocks noGrp="1"/>
          </p:cNvSpPr>
          <p:nvPr>
            <p:ph type="sldNum" sz="quarter" idx="4"/>
          </p:nvPr>
        </p:nvSpPr>
        <p:spPr/>
        <p:txBody>
          <a:bodyPr/>
          <a:lstStyle/>
          <a:p>
            <a:fld id="{933A556B-7C63-244D-9B7C-B0EA8042B330}" type="slidenum">
              <a:rPr lang="en-US" smtClean="0"/>
              <a:pPr/>
              <a:t>26</a:t>
            </a:fld>
            <a:endParaRPr lang="en-US" sz="750"/>
          </a:p>
        </p:txBody>
      </p:sp>
      <p:sp>
        <p:nvSpPr>
          <p:cNvPr id="15" name="TextBox 14">
            <a:extLst>
              <a:ext uri="{FF2B5EF4-FFF2-40B4-BE49-F238E27FC236}">
                <a16:creationId xmlns:a16="http://schemas.microsoft.com/office/drawing/2014/main" id="{42C4C2F9-36F8-10E9-A429-F8A3344EFD06}"/>
              </a:ext>
            </a:extLst>
          </p:cNvPr>
          <p:cNvSpPr txBox="1"/>
          <p:nvPr/>
        </p:nvSpPr>
        <p:spPr>
          <a:xfrm>
            <a:off x="4942822" y="6257302"/>
            <a:ext cx="2078454" cy="369332"/>
          </a:xfrm>
          <a:prstGeom prst="rect">
            <a:avLst/>
          </a:prstGeom>
          <a:noFill/>
        </p:spPr>
        <p:txBody>
          <a:bodyPr wrap="none" rtlCol="0">
            <a:spAutoFit/>
          </a:bodyPr>
          <a:lstStyle/>
          <a:p>
            <a:r>
              <a:rPr lang="en-US" dirty="0"/>
              <a:t>Courtesy of Q. Wu</a:t>
            </a:r>
          </a:p>
        </p:txBody>
      </p:sp>
    </p:spTree>
    <p:extLst>
      <p:ext uri="{BB962C8B-B14F-4D97-AF65-F5344CB8AC3E}">
        <p14:creationId xmlns:p14="http://schemas.microsoft.com/office/powerpoint/2010/main" val="2323183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8157C-DF0B-2FFB-DB22-FF441E62051A}"/>
              </a:ext>
            </a:extLst>
          </p:cNvPr>
          <p:cNvSpPr>
            <a:spLocks noGrp="1"/>
          </p:cNvSpPr>
          <p:nvPr>
            <p:ph type="title"/>
          </p:nvPr>
        </p:nvSpPr>
        <p:spPr/>
        <p:txBody>
          <a:bodyPr/>
          <a:lstStyle/>
          <a:p>
            <a:r>
              <a:rPr lang="en-US" dirty="0"/>
              <a:t>EIC beam parameters</a:t>
            </a:r>
          </a:p>
        </p:txBody>
      </p:sp>
      <p:sp>
        <p:nvSpPr>
          <p:cNvPr id="4" name="Slide Number Placeholder 3">
            <a:extLst>
              <a:ext uri="{FF2B5EF4-FFF2-40B4-BE49-F238E27FC236}">
                <a16:creationId xmlns:a16="http://schemas.microsoft.com/office/drawing/2014/main" id="{D5515BC1-4EEB-9814-1904-71E0F05FCE97}"/>
              </a:ext>
            </a:extLst>
          </p:cNvPr>
          <p:cNvSpPr>
            <a:spLocks noGrp="1"/>
          </p:cNvSpPr>
          <p:nvPr>
            <p:ph type="sldNum" sz="quarter" idx="4"/>
          </p:nvPr>
        </p:nvSpPr>
        <p:spPr/>
        <p:txBody>
          <a:bodyPr/>
          <a:lstStyle/>
          <a:p>
            <a:fld id="{933A556B-7C63-244D-9B7C-B0EA8042B330}" type="slidenum">
              <a:rPr lang="en-US" smtClean="0"/>
              <a:pPr/>
              <a:t>27</a:t>
            </a:fld>
            <a:endParaRPr lang="en-US" sz="750"/>
          </a:p>
        </p:txBody>
      </p:sp>
      <p:sp>
        <p:nvSpPr>
          <p:cNvPr id="9" name="TextBox 8">
            <a:extLst>
              <a:ext uri="{FF2B5EF4-FFF2-40B4-BE49-F238E27FC236}">
                <a16:creationId xmlns:a16="http://schemas.microsoft.com/office/drawing/2014/main" id="{47AA88F2-8F34-0D0F-5570-337243517DD9}"/>
              </a:ext>
            </a:extLst>
          </p:cNvPr>
          <p:cNvSpPr txBox="1"/>
          <p:nvPr/>
        </p:nvSpPr>
        <p:spPr>
          <a:xfrm>
            <a:off x="5479906" y="843242"/>
            <a:ext cx="6891630" cy="369332"/>
          </a:xfrm>
          <a:prstGeom prst="rect">
            <a:avLst/>
          </a:prstGeom>
          <a:noFill/>
        </p:spPr>
        <p:txBody>
          <a:bodyPr wrap="none" rtlCol="0">
            <a:spAutoFit/>
          </a:bodyPr>
          <a:lstStyle/>
          <a:p>
            <a:r>
              <a:rPr lang="en-US" dirty="0"/>
              <a:t>EIC beam parameter table for one of the collider operation modes</a:t>
            </a:r>
          </a:p>
        </p:txBody>
      </p:sp>
      <p:graphicFrame>
        <p:nvGraphicFramePr>
          <p:cNvPr id="10" name="Table 9">
            <a:extLst>
              <a:ext uri="{FF2B5EF4-FFF2-40B4-BE49-F238E27FC236}">
                <a16:creationId xmlns:a16="http://schemas.microsoft.com/office/drawing/2014/main" id="{18E7FAF4-B505-881D-DFD0-E470561D7932}"/>
              </a:ext>
            </a:extLst>
          </p:cNvPr>
          <p:cNvGraphicFramePr>
            <a:graphicFrameLocks noGrp="1"/>
          </p:cNvGraphicFramePr>
          <p:nvPr>
            <p:extLst>
              <p:ext uri="{D42A27DB-BD31-4B8C-83A1-F6EECF244321}">
                <p14:modId xmlns:p14="http://schemas.microsoft.com/office/powerpoint/2010/main" val="2803645488"/>
              </p:ext>
            </p:extLst>
          </p:nvPr>
        </p:nvGraphicFramePr>
        <p:xfrm>
          <a:off x="5219700" y="1432653"/>
          <a:ext cx="6627216" cy="5060209"/>
        </p:xfrm>
        <a:graphic>
          <a:graphicData uri="http://schemas.openxmlformats.org/drawingml/2006/table">
            <a:tbl>
              <a:tblPr/>
              <a:tblGrid>
                <a:gridCol w="542057">
                  <a:extLst>
                    <a:ext uri="{9D8B030D-6E8A-4147-A177-3AD203B41FA5}">
                      <a16:colId xmlns:a16="http://schemas.microsoft.com/office/drawing/2014/main" val="4137854338"/>
                    </a:ext>
                  </a:extLst>
                </a:gridCol>
                <a:gridCol w="1140188">
                  <a:extLst>
                    <a:ext uri="{9D8B030D-6E8A-4147-A177-3AD203B41FA5}">
                      <a16:colId xmlns:a16="http://schemas.microsoft.com/office/drawing/2014/main" val="1302021883"/>
                    </a:ext>
                  </a:extLst>
                </a:gridCol>
                <a:gridCol w="166148">
                  <a:extLst>
                    <a:ext uri="{9D8B030D-6E8A-4147-A177-3AD203B41FA5}">
                      <a16:colId xmlns:a16="http://schemas.microsoft.com/office/drawing/2014/main" val="1942154777"/>
                    </a:ext>
                  </a:extLst>
                </a:gridCol>
                <a:gridCol w="606440">
                  <a:extLst>
                    <a:ext uri="{9D8B030D-6E8A-4147-A177-3AD203B41FA5}">
                      <a16:colId xmlns:a16="http://schemas.microsoft.com/office/drawing/2014/main" val="2704008951"/>
                    </a:ext>
                  </a:extLst>
                </a:gridCol>
                <a:gridCol w="498444">
                  <a:extLst>
                    <a:ext uri="{9D8B030D-6E8A-4147-A177-3AD203B41FA5}">
                      <a16:colId xmlns:a16="http://schemas.microsoft.com/office/drawing/2014/main" val="2913503685"/>
                    </a:ext>
                  </a:extLst>
                </a:gridCol>
                <a:gridCol w="490135">
                  <a:extLst>
                    <a:ext uri="{9D8B030D-6E8A-4147-A177-3AD203B41FA5}">
                      <a16:colId xmlns:a16="http://schemas.microsoft.com/office/drawing/2014/main" val="1927976030"/>
                    </a:ext>
                  </a:extLst>
                </a:gridCol>
                <a:gridCol w="382139">
                  <a:extLst>
                    <a:ext uri="{9D8B030D-6E8A-4147-A177-3AD203B41FA5}">
                      <a16:colId xmlns:a16="http://schemas.microsoft.com/office/drawing/2014/main" val="2919085275"/>
                    </a:ext>
                  </a:extLst>
                </a:gridCol>
                <a:gridCol w="415369">
                  <a:extLst>
                    <a:ext uri="{9D8B030D-6E8A-4147-A177-3AD203B41FA5}">
                      <a16:colId xmlns:a16="http://schemas.microsoft.com/office/drawing/2014/main" val="2590802540"/>
                    </a:ext>
                  </a:extLst>
                </a:gridCol>
                <a:gridCol w="382139">
                  <a:extLst>
                    <a:ext uri="{9D8B030D-6E8A-4147-A177-3AD203B41FA5}">
                      <a16:colId xmlns:a16="http://schemas.microsoft.com/office/drawing/2014/main" val="47465806"/>
                    </a:ext>
                  </a:extLst>
                </a:gridCol>
                <a:gridCol w="382139">
                  <a:extLst>
                    <a:ext uri="{9D8B030D-6E8A-4147-A177-3AD203B41FA5}">
                      <a16:colId xmlns:a16="http://schemas.microsoft.com/office/drawing/2014/main" val="185120883"/>
                    </a:ext>
                  </a:extLst>
                </a:gridCol>
                <a:gridCol w="423677">
                  <a:extLst>
                    <a:ext uri="{9D8B030D-6E8A-4147-A177-3AD203B41FA5}">
                      <a16:colId xmlns:a16="http://schemas.microsoft.com/office/drawing/2014/main" val="4253812134"/>
                    </a:ext>
                  </a:extLst>
                </a:gridCol>
                <a:gridCol w="382139">
                  <a:extLst>
                    <a:ext uri="{9D8B030D-6E8A-4147-A177-3AD203B41FA5}">
                      <a16:colId xmlns:a16="http://schemas.microsoft.com/office/drawing/2014/main" val="1588759660"/>
                    </a:ext>
                  </a:extLst>
                </a:gridCol>
                <a:gridCol w="448600">
                  <a:extLst>
                    <a:ext uri="{9D8B030D-6E8A-4147-A177-3AD203B41FA5}">
                      <a16:colId xmlns:a16="http://schemas.microsoft.com/office/drawing/2014/main" val="1540355739"/>
                    </a:ext>
                  </a:extLst>
                </a:gridCol>
                <a:gridCol w="367602">
                  <a:extLst>
                    <a:ext uri="{9D8B030D-6E8A-4147-A177-3AD203B41FA5}">
                      <a16:colId xmlns:a16="http://schemas.microsoft.com/office/drawing/2014/main" val="4048143069"/>
                    </a:ext>
                  </a:extLst>
                </a:gridCol>
              </a:tblGrid>
              <a:tr h="149365">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a:noFill/>
                    </a:lnR>
                    <a:lnT>
                      <a:noFill/>
                    </a:lnT>
                    <a:lnB>
                      <a:noFill/>
                    </a:lnB>
                    <a:solidFill>
                      <a:srgbClr val="FFFFFF"/>
                    </a:solidFill>
                  </a:tcPr>
                </a:tc>
                <a:tc>
                  <a:txBody>
                    <a:bodyPr/>
                    <a:lstStyle/>
                    <a:p>
                      <a:pPr algn="l" fontAlgn="ctr">
                        <a:buNone/>
                      </a:pPr>
                      <a:endParaRPr lang="en-US" sz="600" b="1" i="0" u="none" strike="noStrike">
                        <a:solidFill>
                          <a:srgbClr val="1F497D"/>
                        </a:solidFill>
                        <a:effectLst/>
                        <a:latin typeface="Calibri" panose="020F0502020204030204" pitchFamily="34" charset="0"/>
                      </a:endParaRPr>
                    </a:p>
                  </a:txBody>
                  <a:tcPr marL="5430" marR="5430" marT="5430" marB="26062" anchor="ctr">
                    <a:lnL>
                      <a:noFill/>
                    </a:lnL>
                    <a:lnR>
                      <a:noFill/>
                    </a:lnR>
                    <a:lnT>
                      <a:noFill/>
                    </a:lnT>
                    <a:lnB>
                      <a:noFill/>
                    </a:lnB>
                    <a:solidFill>
                      <a:srgbClr val="FFFFFF"/>
                    </a:solidFill>
                  </a:tcPr>
                </a:tc>
                <a:tc>
                  <a:txBody>
                    <a:bodyPr/>
                    <a:lstStyle/>
                    <a:p>
                      <a:pPr algn="ctr"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a:noFill/>
                    </a:lnR>
                    <a:lnT>
                      <a:noFill/>
                    </a:lnT>
                    <a:lnB>
                      <a:noFill/>
                    </a:lnB>
                    <a:solidFill>
                      <a:srgbClr val="FFFFFF"/>
                    </a:solidFill>
                  </a:tcPr>
                </a:tc>
                <a:tc>
                  <a:txBody>
                    <a:bodyPr/>
                    <a:lstStyle/>
                    <a:p>
                      <a:pPr algn="ctr"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a:noFill/>
                    </a:lnR>
                    <a:lnT>
                      <a:noFill/>
                    </a:lnT>
                    <a:lnB>
                      <a:noFill/>
                    </a:lnB>
                    <a:solidFill>
                      <a:srgbClr val="FFFFFF"/>
                    </a:solidFill>
                  </a:tcPr>
                </a:tc>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a:noFill/>
                    </a:lnR>
                    <a:lnT>
                      <a:noFill/>
                    </a:lnT>
                    <a:lnB>
                      <a:noFill/>
                    </a:lnB>
                    <a:solidFill>
                      <a:srgbClr val="FFFFFF"/>
                    </a:solidFill>
                  </a:tcPr>
                </a:tc>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a:noFill/>
                    </a:lnR>
                    <a:lnT>
                      <a:noFill/>
                    </a:lnT>
                    <a:lnB>
                      <a:noFill/>
                    </a:lnB>
                    <a:solidFill>
                      <a:srgbClr val="FFFFFF"/>
                    </a:solidFill>
                  </a:tcPr>
                </a:tc>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a:noFill/>
                    </a:lnR>
                    <a:lnT>
                      <a:noFill/>
                    </a:lnT>
                    <a:lnB>
                      <a:noFill/>
                    </a:lnB>
                    <a:solidFill>
                      <a:srgbClr val="FFFFFF"/>
                    </a:solidFill>
                  </a:tcPr>
                </a:tc>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a:noFill/>
                    </a:lnR>
                    <a:lnT>
                      <a:noFill/>
                    </a:lnT>
                    <a:lnB>
                      <a:noFill/>
                    </a:lnB>
                    <a:solidFill>
                      <a:srgbClr val="FFFFFF"/>
                    </a:solidFill>
                  </a:tcPr>
                </a:tc>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a:noFill/>
                    </a:lnR>
                    <a:lnT>
                      <a:noFill/>
                    </a:lnT>
                    <a:lnB>
                      <a:noFill/>
                    </a:lnB>
                    <a:solidFill>
                      <a:srgbClr val="FFFFFF"/>
                    </a:solidFill>
                  </a:tcPr>
                </a:tc>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a:noFill/>
                    </a:lnR>
                    <a:lnT>
                      <a:noFill/>
                    </a:lnT>
                    <a:lnB>
                      <a:noFill/>
                    </a:lnB>
                    <a:solidFill>
                      <a:srgbClr val="FFFFFF"/>
                    </a:solidFill>
                  </a:tcPr>
                </a:tc>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a:noFill/>
                    </a:lnR>
                    <a:lnT>
                      <a:noFill/>
                    </a:lnT>
                    <a:lnB>
                      <a:noFill/>
                    </a:lnB>
                    <a:solidFill>
                      <a:srgbClr val="FFFFFF"/>
                    </a:solidFill>
                  </a:tcPr>
                </a:tc>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a:noFill/>
                    </a:lnR>
                    <a:lnT>
                      <a:noFill/>
                    </a:lnT>
                    <a:lnB>
                      <a:noFill/>
                    </a:lnB>
                    <a:solidFill>
                      <a:srgbClr val="FFFFFF"/>
                    </a:solidFill>
                  </a:tcPr>
                </a:tc>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a:noFill/>
                    </a:lnR>
                    <a:lnT>
                      <a:noFill/>
                    </a:lnT>
                    <a:lnB>
                      <a:noFill/>
                    </a:lnB>
                    <a:solidFill>
                      <a:srgbClr val="FFFFFF"/>
                    </a:solidFill>
                  </a:tcPr>
                </a:tc>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a:noFill/>
                    </a:lnR>
                    <a:lnT>
                      <a:noFill/>
                    </a:lnT>
                    <a:lnB>
                      <a:noFill/>
                    </a:lnB>
                    <a:solidFill>
                      <a:srgbClr val="FFFFFF"/>
                    </a:solidFill>
                  </a:tcPr>
                </a:tc>
                <a:extLst>
                  <a:ext uri="{0D108BD9-81ED-4DB2-BD59-A6C34878D82A}">
                    <a16:rowId xmlns:a16="http://schemas.microsoft.com/office/drawing/2014/main" val="2030706081"/>
                  </a:ext>
                </a:extLst>
              </a:tr>
              <a:tr h="149365">
                <a:tc>
                  <a:txBody>
                    <a:bodyPr/>
                    <a:lstStyle/>
                    <a:p>
                      <a:pPr algn="r" fontAlgn="ctr">
                        <a:buNone/>
                      </a:pPr>
                      <a:r>
                        <a:rPr lang="en-US" sz="600" b="1" i="1" u="none" strike="noStrike">
                          <a:solidFill>
                            <a:srgbClr val="1F497D"/>
                          </a:solidFill>
                          <a:effectLst/>
                          <a:latin typeface="Calibri" panose="020F0502020204030204" pitchFamily="34" charset="0"/>
                        </a:rPr>
                        <a:t>Table 1.1b</a:t>
                      </a:r>
                    </a:p>
                  </a:txBody>
                  <a:tcPr marL="5430" marR="5430" marT="5430" marB="26062" anchor="ctr">
                    <a:lnL>
                      <a:noFill/>
                    </a:lnL>
                    <a:lnR>
                      <a:noFill/>
                    </a:lnR>
                    <a:lnT>
                      <a:noFill/>
                    </a:lnT>
                    <a:lnB>
                      <a:noFill/>
                    </a:lnB>
                    <a:solidFill>
                      <a:srgbClr val="FFFFFF"/>
                    </a:solidFill>
                  </a:tcPr>
                </a:tc>
                <a:tc gridSpan="13">
                  <a:txBody>
                    <a:bodyPr/>
                    <a:lstStyle/>
                    <a:p>
                      <a:pPr algn="l" fontAlgn="ctr">
                        <a:buNone/>
                      </a:pPr>
                      <a:r>
                        <a:rPr lang="en-US" sz="600" b="1" i="0" u="none" strike="noStrike">
                          <a:solidFill>
                            <a:srgbClr val="1F497D"/>
                          </a:solidFill>
                          <a:effectLst/>
                          <a:latin typeface="Calibri" panose="020F0502020204030204" pitchFamily="34" charset="0"/>
                        </a:rPr>
                        <a:t>Main collision related parameters for electron-proton collisions in the High Divergence operation mode, at the EIC Full Capability.</a:t>
                      </a:r>
                    </a:p>
                  </a:txBody>
                  <a:tcPr marL="5430" marR="5430" marT="5430" marB="26062"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10219839"/>
                  </a:ext>
                </a:extLst>
              </a:tr>
              <a:tr h="149365">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l" fontAlgn="ctr">
                        <a:buNone/>
                      </a:pPr>
                      <a:r>
                        <a:rPr lang="en-US" sz="600" b="1" i="0" u="none" strike="noStrike">
                          <a:solidFill>
                            <a:srgbClr val="000000"/>
                          </a:solidFill>
                          <a:effectLst/>
                          <a:latin typeface="Calibri" panose="020F0502020204030204" pitchFamily="34" charset="0"/>
                        </a:rPr>
                        <a:t>Parameter</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hMerge="1">
                  <a:txBody>
                    <a:bodyPr/>
                    <a:lstStyle/>
                    <a:p>
                      <a:endParaRPr lang="en-US"/>
                    </a:p>
                  </a:txBody>
                  <a:tcPr/>
                </a:tc>
                <a:tc>
                  <a:txBody>
                    <a:bodyPr/>
                    <a:lstStyle/>
                    <a:p>
                      <a:pPr algn="ctr" fontAlgn="b">
                        <a:buNone/>
                      </a:pPr>
                      <a:r>
                        <a:rPr lang="en-US" sz="600" b="1" i="0" u="none" strike="noStrike">
                          <a:solidFill>
                            <a:srgbClr val="000000"/>
                          </a:solidFill>
                          <a:effectLst/>
                          <a:latin typeface="Calibri" panose="020F0502020204030204" pitchFamily="34" charset="0"/>
                        </a:rPr>
                        <a:t>Units</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ctr">
                        <a:buNone/>
                      </a:pPr>
                      <a:r>
                        <a:rPr lang="en-US" sz="600" b="1" i="0" u="none" strike="noStrike">
                          <a:solidFill>
                            <a:srgbClr val="2F75B5"/>
                          </a:solidFill>
                          <a:effectLst/>
                          <a:latin typeface="Calibri" panose="020F0502020204030204" pitchFamily="34" charset="0"/>
                        </a:rPr>
                        <a:t>p+</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1" i="0" u="none" strike="noStrike">
                          <a:solidFill>
                            <a:srgbClr val="000000"/>
                          </a:solidFill>
                          <a:effectLst/>
                          <a:latin typeface="Calibri" panose="020F0502020204030204" pitchFamily="34" charset="0"/>
                        </a:rPr>
                        <a:t>e-</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1" i="0" u="none" strike="noStrike">
                          <a:solidFill>
                            <a:srgbClr val="2F75B5"/>
                          </a:solidFill>
                          <a:effectLst/>
                          <a:latin typeface="Calibri" panose="020F0502020204030204" pitchFamily="34" charset="0"/>
                        </a:rPr>
                        <a:t>p+</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1" i="0" u="none" strike="noStrike">
                          <a:solidFill>
                            <a:srgbClr val="000000"/>
                          </a:solidFill>
                          <a:effectLst/>
                          <a:latin typeface="Calibri" panose="020F0502020204030204" pitchFamily="34" charset="0"/>
                        </a:rPr>
                        <a:t>e-</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1" i="0" u="none" strike="noStrike">
                          <a:solidFill>
                            <a:srgbClr val="2F75B5"/>
                          </a:solidFill>
                          <a:effectLst/>
                          <a:latin typeface="Calibri" panose="020F0502020204030204" pitchFamily="34" charset="0"/>
                        </a:rPr>
                        <a:t>p+</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1" i="0" u="none" strike="noStrike">
                          <a:solidFill>
                            <a:srgbClr val="000000"/>
                          </a:solidFill>
                          <a:effectLst/>
                          <a:latin typeface="Calibri" panose="020F0502020204030204" pitchFamily="34" charset="0"/>
                        </a:rPr>
                        <a:t>e-</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1" i="0" u="none" strike="noStrike">
                          <a:solidFill>
                            <a:srgbClr val="2F75B5"/>
                          </a:solidFill>
                          <a:effectLst/>
                          <a:latin typeface="Calibri" panose="020F0502020204030204" pitchFamily="34" charset="0"/>
                        </a:rPr>
                        <a:t>p+</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1" i="0" u="none" strike="noStrike">
                          <a:solidFill>
                            <a:srgbClr val="000000"/>
                          </a:solidFill>
                          <a:effectLst/>
                          <a:latin typeface="Calibri" panose="020F0502020204030204" pitchFamily="34" charset="0"/>
                        </a:rPr>
                        <a:t>e-</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1" i="0" u="none" strike="noStrike">
                          <a:solidFill>
                            <a:srgbClr val="2F75B5"/>
                          </a:solidFill>
                          <a:effectLst/>
                          <a:latin typeface="Calibri" panose="020F0502020204030204" pitchFamily="34" charset="0"/>
                        </a:rPr>
                        <a:t>p+</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1" i="0" u="none" strike="noStrike">
                          <a:solidFill>
                            <a:srgbClr val="000000"/>
                          </a:solidFill>
                          <a:effectLst/>
                          <a:latin typeface="Calibri" panose="020F0502020204030204" pitchFamily="34" charset="0"/>
                        </a:rPr>
                        <a:t>e-</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135225896"/>
                  </a:ext>
                </a:extLst>
              </a:tr>
              <a:tr h="149365">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l" fontAlgn="ctr">
                        <a:buNone/>
                      </a:pPr>
                      <a:r>
                        <a:rPr lang="en-US" sz="600" b="0" i="0" u="none" strike="noStrike">
                          <a:solidFill>
                            <a:srgbClr val="000000"/>
                          </a:solidFill>
                          <a:effectLst/>
                          <a:latin typeface="Calibri" panose="020F0502020204030204" pitchFamily="34" charset="0"/>
                        </a:rPr>
                        <a:t>Energy </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h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GeV</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ctr">
                        <a:buNone/>
                      </a:pPr>
                      <a:r>
                        <a:rPr lang="en-US" sz="600" b="0" i="0" u="none" strike="noStrike">
                          <a:solidFill>
                            <a:srgbClr val="2F75B5"/>
                          </a:solidFill>
                          <a:effectLst/>
                          <a:latin typeface="Calibri" panose="020F0502020204030204" pitchFamily="34" charset="0"/>
                        </a:rPr>
                        <a:t>275</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18</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275</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100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100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5</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41</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5</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3023599635"/>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l" fontAlgn="ctr">
                        <a:buNone/>
                      </a:pPr>
                      <a:r>
                        <a:rPr lang="en-US" sz="600" b="0" i="0" u="none" strike="noStrike">
                          <a:solidFill>
                            <a:srgbClr val="000000"/>
                          </a:solidFill>
                          <a:effectLst/>
                          <a:latin typeface="Calibri" panose="020F0502020204030204" pitchFamily="34" charset="0"/>
                        </a:rPr>
                        <a:t>Gamma</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h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ctr">
                        <a:buNone/>
                      </a:pPr>
                      <a:r>
                        <a:rPr lang="en-US" sz="600" b="0" i="0" u="none" strike="noStrike">
                          <a:solidFill>
                            <a:srgbClr val="2F75B5"/>
                          </a:solidFill>
                          <a:effectLst/>
                          <a:latin typeface="Calibri" panose="020F0502020204030204" pitchFamily="34" charset="0"/>
                        </a:rPr>
                        <a:t>294</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7E1"/>
                    </a:solidFill>
                  </a:tcPr>
                </a:tc>
                <a:tc>
                  <a:txBody>
                    <a:bodyPr/>
                    <a:lstStyle/>
                    <a:p>
                      <a:pPr algn="ctr" fontAlgn="ctr">
                        <a:buNone/>
                      </a:pPr>
                      <a:r>
                        <a:rPr lang="en-US" sz="600" b="0" i="0" u="none" strike="noStrike">
                          <a:solidFill>
                            <a:srgbClr val="000000"/>
                          </a:solidFill>
                          <a:effectLst/>
                          <a:latin typeface="Calibri" panose="020F0502020204030204" pitchFamily="34" charset="0"/>
                        </a:rPr>
                        <a:t>35226</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7E1"/>
                    </a:solidFill>
                  </a:tcPr>
                </a:tc>
                <a:tc>
                  <a:txBody>
                    <a:bodyPr/>
                    <a:lstStyle/>
                    <a:p>
                      <a:pPr algn="ctr" fontAlgn="ctr">
                        <a:buNone/>
                      </a:pPr>
                      <a:r>
                        <a:rPr lang="en-US" sz="600" b="0" i="0" u="none" strike="noStrike">
                          <a:solidFill>
                            <a:srgbClr val="2F75B5"/>
                          </a:solidFill>
                          <a:effectLst/>
                          <a:latin typeface="Calibri" panose="020F0502020204030204" pitchFamily="34" charset="0"/>
                        </a:rPr>
                        <a:t>294</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7E1"/>
                    </a:solidFill>
                  </a:tcPr>
                </a:tc>
                <a:tc>
                  <a:txBody>
                    <a:bodyPr/>
                    <a:lstStyle/>
                    <a:p>
                      <a:pPr algn="ctr" fontAlgn="ctr">
                        <a:buNone/>
                      </a:pPr>
                      <a:r>
                        <a:rPr lang="en-US" sz="600" b="0" i="0" u="none" strike="noStrike">
                          <a:solidFill>
                            <a:srgbClr val="000000"/>
                          </a:solidFill>
                          <a:effectLst/>
                          <a:latin typeface="Calibri" panose="020F0502020204030204" pitchFamily="34" charset="0"/>
                        </a:rPr>
                        <a:t>19570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7E1"/>
                    </a:solidFill>
                  </a:tcPr>
                </a:tc>
                <a:tc>
                  <a:txBody>
                    <a:bodyPr/>
                    <a:lstStyle/>
                    <a:p>
                      <a:pPr algn="ctr" fontAlgn="ctr">
                        <a:buNone/>
                      </a:pPr>
                      <a:r>
                        <a:rPr lang="en-US" sz="600" b="0" i="0" u="none" strike="noStrike">
                          <a:solidFill>
                            <a:srgbClr val="2F75B5"/>
                          </a:solidFill>
                          <a:effectLst/>
                          <a:latin typeface="Calibri" panose="020F0502020204030204" pitchFamily="34" charset="0"/>
                        </a:rPr>
                        <a:t>108</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7E1"/>
                    </a:solidFill>
                  </a:tcPr>
                </a:tc>
                <a:tc>
                  <a:txBody>
                    <a:bodyPr/>
                    <a:lstStyle/>
                    <a:p>
                      <a:pPr algn="ctr" fontAlgn="ctr">
                        <a:buNone/>
                      </a:pPr>
                      <a:r>
                        <a:rPr lang="en-US" sz="600" b="0" i="0" u="none" strike="noStrike">
                          <a:solidFill>
                            <a:srgbClr val="000000"/>
                          </a:solidFill>
                          <a:effectLst/>
                          <a:latin typeface="Calibri" panose="020F0502020204030204" pitchFamily="34" charset="0"/>
                        </a:rPr>
                        <a:t>19570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7E1"/>
                    </a:solidFill>
                  </a:tcPr>
                </a:tc>
                <a:tc>
                  <a:txBody>
                    <a:bodyPr/>
                    <a:lstStyle/>
                    <a:p>
                      <a:pPr algn="ctr" fontAlgn="ctr">
                        <a:buNone/>
                      </a:pPr>
                      <a:r>
                        <a:rPr lang="en-US" sz="600" b="0" i="0" u="none" strike="noStrike">
                          <a:solidFill>
                            <a:srgbClr val="2F75B5"/>
                          </a:solidFill>
                          <a:effectLst/>
                          <a:latin typeface="Calibri" panose="020F0502020204030204" pitchFamily="34" charset="0"/>
                        </a:rPr>
                        <a:t>108</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7E1"/>
                    </a:solidFill>
                  </a:tcPr>
                </a:tc>
                <a:tc>
                  <a:txBody>
                    <a:bodyPr/>
                    <a:lstStyle/>
                    <a:p>
                      <a:pPr algn="ctr" fontAlgn="ctr">
                        <a:buNone/>
                      </a:pPr>
                      <a:r>
                        <a:rPr lang="en-US" sz="600" b="0" i="0" u="none" strike="noStrike">
                          <a:solidFill>
                            <a:srgbClr val="000000"/>
                          </a:solidFill>
                          <a:effectLst/>
                          <a:latin typeface="Calibri" panose="020F0502020204030204" pitchFamily="34" charset="0"/>
                        </a:rPr>
                        <a:t>9786</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7E1"/>
                    </a:solidFill>
                  </a:tcPr>
                </a:tc>
                <a:tc>
                  <a:txBody>
                    <a:bodyPr/>
                    <a:lstStyle/>
                    <a:p>
                      <a:pPr algn="ctr" fontAlgn="ctr">
                        <a:buNone/>
                      </a:pPr>
                      <a:r>
                        <a:rPr lang="en-US" sz="600" b="0" i="0" u="none" strike="noStrike">
                          <a:solidFill>
                            <a:srgbClr val="2F75B5"/>
                          </a:solidFill>
                          <a:effectLst/>
                          <a:latin typeface="Calibri" panose="020F0502020204030204" pitchFamily="34" charset="0"/>
                        </a:rPr>
                        <a:t>45</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7E1"/>
                    </a:solidFill>
                  </a:tcPr>
                </a:tc>
                <a:tc>
                  <a:txBody>
                    <a:bodyPr/>
                    <a:lstStyle/>
                    <a:p>
                      <a:pPr algn="ctr" fontAlgn="ctr">
                        <a:buNone/>
                      </a:pPr>
                      <a:r>
                        <a:rPr lang="en-US" sz="600" b="0" i="0" u="none" strike="noStrike">
                          <a:solidFill>
                            <a:srgbClr val="000000"/>
                          </a:solidFill>
                          <a:effectLst/>
                          <a:latin typeface="Calibri" panose="020F0502020204030204" pitchFamily="34" charset="0"/>
                        </a:rPr>
                        <a:t>9786</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7E1"/>
                    </a:solidFill>
                  </a:tcPr>
                </a:tc>
                <a:extLst>
                  <a:ext uri="{0D108BD9-81ED-4DB2-BD59-A6C34878D82A}">
                    <a16:rowId xmlns:a16="http://schemas.microsoft.com/office/drawing/2014/main" val="4002713037"/>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l" fontAlgn="ctr">
                        <a:buNone/>
                      </a:pPr>
                      <a:r>
                        <a:rPr lang="en-US" sz="600" b="0" i="0" u="none" strike="noStrike">
                          <a:solidFill>
                            <a:srgbClr val="000000"/>
                          </a:solidFill>
                          <a:effectLst/>
                          <a:latin typeface="Calibri" panose="020F0502020204030204" pitchFamily="34" charset="0"/>
                        </a:rPr>
                        <a:t>CM energy </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GeV</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buNone/>
                      </a:pPr>
                      <a:r>
                        <a:rPr lang="en-US" sz="600" b="0" i="0" u="none" strike="noStrike">
                          <a:solidFill>
                            <a:srgbClr val="000000"/>
                          </a:solidFill>
                          <a:effectLst/>
                          <a:latin typeface="Calibri" panose="020F0502020204030204" pitchFamily="34" charset="0"/>
                        </a:rPr>
                        <a:t>140.70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104.90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63.20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44.70</a:t>
                      </a:r>
                    </a:p>
                  </a:txBody>
                  <a:tcPr marL="5430" marR="5430" marT="5430" marB="26062"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28.60</a:t>
                      </a:r>
                    </a:p>
                  </a:txBody>
                  <a:tcPr marL="5430" marR="5430" marT="5430" marB="26062" anchor="ctr">
                    <a:lnL>
                      <a:noFill/>
                    </a:lnL>
                    <a:lnR>
                      <a:noFill/>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F7ED"/>
                    </a:solidFill>
                  </a:tcPr>
                </a:tc>
                <a:tc hMerge="1">
                  <a:txBody>
                    <a:bodyPr/>
                    <a:lstStyle/>
                    <a:p>
                      <a:endParaRPr lang="en-US"/>
                    </a:p>
                  </a:txBody>
                  <a:tcPr/>
                </a:tc>
                <a:extLst>
                  <a:ext uri="{0D108BD9-81ED-4DB2-BD59-A6C34878D82A}">
                    <a16:rowId xmlns:a16="http://schemas.microsoft.com/office/drawing/2014/main" val="1202405257"/>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l" fontAlgn="ctr">
                        <a:buNone/>
                      </a:pPr>
                      <a:r>
                        <a:rPr lang="en-US" sz="600" b="0" i="0" u="none" strike="noStrike">
                          <a:solidFill>
                            <a:srgbClr val="000000"/>
                          </a:solidFill>
                          <a:effectLst/>
                          <a:latin typeface="Calibri" panose="020F0502020204030204" pitchFamily="34" charset="0"/>
                        </a:rPr>
                        <a:t>Bunch intensity </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h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(10</a:t>
                      </a:r>
                      <a:r>
                        <a:rPr lang="en-US" sz="600" b="0" i="0" u="none" strike="noStrike" baseline="30000">
                          <a:solidFill>
                            <a:srgbClr val="000000"/>
                          </a:solidFill>
                          <a:effectLst/>
                          <a:latin typeface="Calibri" panose="020F0502020204030204" pitchFamily="34" charset="0"/>
                        </a:rPr>
                        <a:t>10</a:t>
                      </a:r>
                      <a:r>
                        <a:rPr lang="en-US" sz="600" b="0" i="0" u="none" strike="noStrike">
                          <a:solidFill>
                            <a:srgbClr val="000000"/>
                          </a:solidFill>
                          <a:effectLst/>
                          <a:latin typeface="Calibri" panose="020F0502020204030204" pitchFamily="34" charset="0"/>
                        </a:rPr>
                        <a:t>)\(nC)</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ctr">
                        <a:buNone/>
                      </a:pPr>
                      <a:r>
                        <a:rPr lang="en-US" sz="600" b="0" i="0" u="none" strike="noStrike">
                          <a:solidFill>
                            <a:srgbClr val="2F75B5"/>
                          </a:solidFill>
                          <a:effectLst/>
                          <a:latin typeface="Calibri" panose="020F0502020204030204" pitchFamily="34" charset="0"/>
                        </a:rPr>
                        <a:t>19.1\30.6</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6.2\9.9</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6.9\11.1</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17.2\27.6</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6.9\11.1</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17.2\27.6</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4.8\7.7</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17.2\27.6</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2.6\4.2</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13.3\21.3</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1833829007"/>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l" fontAlgn="ctr">
                        <a:buNone/>
                      </a:pPr>
                      <a:r>
                        <a:rPr lang="en-US" sz="600" b="0" i="0" u="none" strike="noStrike">
                          <a:solidFill>
                            <a:srgbClr val="000000"/>
                          </a:solidFill>
                          <a:effectLst/>
                          <a:latin typeface="Calibri" panose="020F0502020204030204" pitchFamily="34" charset="0"/>
                        </a:rPr>
                        <a:t>Number of bunches</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h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gridSpan="2">
                  <a:txBody>
                    <a:bodyPr/>
                    <a:lstStyle/>
                    <a:p>
                      <a:pPr algn="ctr" fontAlgn="ctr">
                        <a:buNone/>
                      </a:pPr>
                      <a:r>
                        <a:rPr lang="en-US" sz="600" b="0" i="0" u="none" strike="noStrike">
                          <a:solidFill>
                            <a:srgbClr val="000000"/>
                          </a:solidFill>
                          <a:effectLst/>
                          <a:latin typeface="Calibri" panose="020F0502020204030204" pitchFamily="34" charset="0"/>
                        </a:rPr>
                        <a:t>290.00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1160.00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1160.00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1160.00</a:t>
                      </a:r>
                    </a:p>
                  </a:txBody>
                  <a:tcPr marL="5430" marR="5430" marT="5430" marB="26062"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1160.00</a:t>
                      </a:r>
                    </a:p>
                  </a:txBody>
                  <a:tcPr marL="5430" marR="5430" marT="5430" marB="26062"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extLst>
                  <a:ext uri="{0D108BD9-81ED-4DB2-BD59-A6C34878D82A}">
                    <a16:rowId xmlns:a16="http://schemas.microsoft.com/office/drawing/2014/main" val="3303914335"/>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l" fontAlgn="ctr">
                        <a:buNone/>
                      </a:pPr>
                      <a:r>
                        <a:rPr lang="en-US" sz="600" b="0" i="0" u="none" strike="noStrike">
                          <a:solidFill>
                            <a:srgbClr val="000000"/>
                          </a:solidFill>
                          <a:effectLst/>
                          <a:latin typeface="Calibri" panose="020F0502020204030204" pitchFamily="34" charset="0"/>
                        </a:rPr>
                        <a:t>Average beam current </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h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A</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ctr">
                        <a:buNone/>
                      </a:pPr>
                      <a:r>
                        <a:rPr lang="en-US" sz="600" b="0" i="0" u="none" strike="noStrike">
                          <a:solidFill>
                            <a:srgbClr val="2F75B5"/>
                          </a:solidFill>
                          <a:effectLst/>
                          <a:latin typeface="Calibri" panose="020F0502020204030204" pitchFamily="34" charset="0"/>
                        </a:rPr>
                        <a:t>0.69</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0.23</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1.00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2.50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1.00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2.50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0.69</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2.50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0.38</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1.93</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1684949274"/>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rowSpan="2">
                  <a:txBody>
                    <a:bodyPr/>
                    <a:lstStyle/>
                    <a:p>
                      <a:pPr algn="l" fontAlgn="ctr">
                        <a:buNone/>
                      </a:pPr>
                      <a:r>
                        <a:rPr lang="en-US" sz="600" b="0" i="0" u="none" strike="noStrike">
                          <a:solidFill>
                            <a:srgbClr val="000000"/>
                          </a:solidFill>
                          <a:effectLst/>
                          <a:latin typeface="Calibri" panose="020F0502020204030204" pitchFamily="34" charset="0"/>
                        </a:rPr>
                        <a:t>Normalized emittance</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Calibri" panose="020F0502020204030204" pitchFamily="34" charset="0"/>
                        </a:rPr>
                        <a:t>H </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rowSpan="2">
                  <a:txBody>
                    <a:bodyPr/>
                    <a:lstStyle/>
                    <a:p>
                      <a:pPr algn="ctr" fontAlgn="ctr">
                        <a:buNone/>
                      </a:pPr>
                      <a:r>
                        <a:rPr lang="el-GR" sz="600" b="0" i="0" u="none" strike="noStrike">
                          <a:solidFill>
                            <a:srgbClr val="000000"/>
                          </a:solidFill>
                          <a:effectLst/>
                          <a:latin typeface="Calibri" panose="020F0502020204030204" pitchFamily="34" charset="0"/>
                        </a:rPr>
                        <a:t>μ</a:t>
                      </a:r>
                      <a:r>
                        <a:rPr lang="en-US" sz="600" b="0" i="0" u="none" strike="noStrike">
                          <a:solidFill>
                            <a:srgbClr val="000000"/>
                          </a:solidFill>
                          <a:effectLst/>
                          <a:latin typeface="Calibri" panose="020F0502020204030204" pitchFamily="34" charset="0"/>
                        </a:rPr>
                        <a:t>m rms</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ctr">
                        <a:buNone/>
                      </a:pPr>
                      <a:r>
                        <a:rPr lang="en-US" sz="600" b="0" i="0" u="none" strike="noStrike">
                          <a:solidFill>
                            <a:srgbClr val="2F75B5"/>
                          </a:solidFill>
                          <a:effectLst/>
                          <a:latin typeface="Calibri" panose="020F0502020204030204" pitchFamily="34" charset="0"/>
                        </a:rPr>
                        <a:t>5.2</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845</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3.3</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391</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3.2</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391</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2.7</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196</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1.9</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196</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1074295939"/>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V </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vMerge="1">
                  <a:txBody>
                    <a:bodyPr/>
                    <a:lstStyle/>
                    <a:p>
                      <a:endParaRPr lang="en-US"/>
                    </a:p>
                  </a:txBody>
                  <a:tcPr/>
                </a:tc>
                <a:tc>
                  <a:txBody>
                    <a:bodyPr/>
                    <a:lstStyle/>
                    <a:p>
                      <a:pPr algn="ctr" fontAlgn="ctr">
                        <a:buNone/>
                      </a:pPr>
                      <a:r>
                        <a:rPr lang="en-US" sz="600" b="0" i="0" u="none" strike="noStrike">
                          <a:solidFill>
                            <a:srgbClr val="2F75B5"/>
                          </a:solidFill>
                          <a:effectLst/>
                          <a:latin typeface="Calibri" panose="020F0502020204030204" pitchFamily="34" charset="0"/>
                        </a:rPr>
                        <a:t>0.47</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71</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0.3</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26</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0.29</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26</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0.25</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18</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0.45</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34</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587200544"/>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rowSpan="2">
                  <a:txBody>
                    <a:bodyPr/>
                    <a:lstStyle/>
                    <a:p>
                      <a:pPr algn="l" fontAlgn="ctr">
                        <a:buNone/>
                      </a:pPr>
                      <a:r>
                        <a:rPr lang="en-US" sz="600" b="0" i="0" u="none" strike="noStrike">
                          <a:solidFill>
                            <a:srgbClr val="000000"/>
                          </a:solidFill>
                          <a:effectLst/>
                          <a:latin typeface="Calibri" panose="020F0502020204030204" pitchFamily="34" charset="0"/>
                        </a:rPr>
                        <a:t>Unnormalised emittance</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Calibri" panose="020F0502020204030204" pitchFamily="34" charset="0"/>
                        </a:rPr>
                        <a:t>H </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rowSpan="2">
                  <a:txBody>
                    <a:bodyPr/>
                    <a:lstStyle/>
                    <a:p>
                      <a:pPr algn="ctr" fontAlgn="ctr">
                        <a:buNone/>
                      </a:pPr>
                      <a:r>
                        <a:rPr lang="en-US" sz="600" b="0" i="0" u="none" strike="noStrike">
                          <a:solidFill>
                            <a:srgbClr val="000000"/>
                          </a:solidFill>
                          <a:effectLst/>
                          <a:latin typeface="Calibri" panose="020F0502020204030204" pitchFamily="34" charset="0"/>
                        </a:rPr>
                        <a:t>nm rms</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ctr">
                        <a:buNone/>
                      </a:pPr>
                      <a:r>
                        <a:rPr lang="en-US" sz="600" b="0" i="0" u="none" strike="noStrike">
                          <a:solidFill>
                            <a:srgbClr val="2F75B5"/>
                          </a:solidFill>
                          <a:effectLst/>
                          <a:latin typeface="Calibri" panose="020F0502020204030204" pitchFamily="34" charset="0"/>
                        </a:rPr>
                        <a:t>18</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24.0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11.3</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20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30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20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26</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20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44</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20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1178479686"/>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V </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vMerge="1">
                  <a:txBody>
                    <a:bodyPr/>
                    <a:lstStyle/>
                    <a:p>
                      <a:endParaRPr lang="en-US"/>
                    </a:p>
                  </a:txBody>
                  <a:tcPr/>
                </a:tc>
                <a:tc>
                  <a:txBody>
                    <a:bodyPr/>
                    <a:lstStyle/>
                    <a:p>
                      <a:pPr algn="ctr" fontAlgn="ctr">
                        <a:buNone/>
                      </a:pPr>
                      <a:r>
                        <a:rPr lang="en-US" sz="600" b="0" i="0" u="none" strike="noStrike">
                          <a:solidFill>
                            <a:srgbClr val="2F75B5"/>
                          </a:solidFill>
                          <a:effectLst/>
                          <a:latin typeface="Calibri" panose="020F0502020204030204" pitchFamily="34" charset="0"/>
                        </a:rPr>
                        <a:t>1.6</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2.0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1.0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1.3</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2.7</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1.3</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2.3</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1.8</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10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3.5</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3038998321"/>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rowSpan="2">
                  <a:txBody>
                    <a:bodyPr/>
                    <a:lstStyle/>
                    <a:p>
                      <a:pPr algn="l" fontAlgn="ctr">
                        <a:buNone/>
                      </a:pPr>
                      <a:r>
                        <a:rPr lang="en-US" sz="600" b="0" i="0" u="none" strike="noStrike">
                          <a:solidFill>
                            <a:srgbClr val="000000"/>
                          </a:solidFill>
                          <a:effectLst/>
                          <a:latin typeface="Calibri" panose="020F0502020204030204" pitchFamily="34" charset="0"/>
                        </a:rPr>
                        <a:t>Beta</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Calibri" panose="020F0502020204030204" pitchFamily="34" charset="0"/>
                        </a:rPr>
                        <a:t>H </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rowSpan="2">
                  <a:txBody>
                    <a:bodyPr/>
                    <a:lstStyle/>
                    <a:p>
                      <a:pPr algn="ctr" fontAlgn="ctr">
                        <a:buNone/>
                      </a:pPr>
                      <a:r>
                        <a:rPr lang="en-US" sz="600" b="0" i="0" u="none" strike="noStrike">
                          <a:solidFill>
                            <a:srgbClr val="000000"/>
                          </a:solidFill>
                          <a:effectLst/>
                          <a:latin typeface="Calibri" panose="020F0502020204030204" pitchFamily="34" charset="0"/>
                        </a:rPr>
                        <a:t>cm </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ctr">
                        <a:buNone/>
                      </a:pPr>
                      <a:r>
                        <a:rPr lang="en-US" sz="600" b="0" i="0" u="none" strike="noStrike">
                          <a:solidFill>
                            <a:srgbClr val="2F75B5"/>
                          </a:solidFill>
                          <a:effectLst/>
                          <a:latin typeface="Calibri" panose="020F0502020204030204" pitchFamily="34" charset="0"/>
                        </a:rPr>
                        <a:t>80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59</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80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45</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63</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96</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61</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78</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90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196</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3085073194"/>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V </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vMerge="1">
                  <a:txBody>
                    <a:bodyPr/>
                    <a:lstStyle/>
                    <a:p>
                      <a:endParaRPr lang="en-US"/>
                    </a:p>
                  </a:txBody>
                  <a:tcPr/>
                </a:tc>
                <a:tc>
                  <a:txBody>
                    <a:bodyPr/>
                    <a:lstStyle/>
                    <a:p>
                      <a:pPr algn="ctr" fontAlgn="ctr">
                        <a:buNone/>
                      </a:pPr>
                      <a:r>
                        <a:rPr lang="en-US" sz="600" b="0" i="0" u="none" strike="noStrike">
                          <a:solidFill>
                            <a:srgbClr val="2F75B5"/>
                          </a:solidFill>
                          <a:effectLst/>
                          <a:latin typeface="Calibri" panose="020F0502020204030204" pitchFamily="34" charset="0"/>
                        </a:rPr>
                        <a:t>7.1</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5.7</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7.2</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5.6</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5.7</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12</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5.5</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7.1</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7.1</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21</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1196202092"/>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rowSpan="2">
                  <a:txBody>
                    <a:bodyPr/>
                    <a:lstStyle/>
                    <a:p>
                      <a:pPr algn="l" fontAlgn="ctr">
                        <a:buNone/>
                      </a:pPr>
                      <a:r>
                        <a:rPr lang="en-US" sz="600" b="0" i="0" u="none" strike="noStrike">
                          <a:solidFill>
                            <a:srgbClr val="000000"/>
                          </a:solidFill>
                          <a:effectLst/>
                          <a:latin typeface="Calibri" panose="020F0502020204030204" pitchFamily="34" charset="0"/>
                        </a:rPr>
                        <a:t>IP RMS beam size</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buNone/>
                      </a:pPr>
                      <a:r>
                        <a:rPr lang="en-US" sz="600" b="0" i="0" u="none" strike="noStrike">
                          <a:solidFill>
                            <a:srgbClr val="000000"/>
                          </a:solidFill>
                          <a:effectLst/>
                          <a:latin typeface="Calibri" panose="020F0502020204030204" pitchFamily="34" charset="0"/>
                        </a:rPr>
                        <a:t>H </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rowSpan="2">
                  <a:txBody>
                    <a:bodyPr/>
                    <a:lstStyle/>
                    <a:p>
                      <a:pPr algn="ctr" fontAlgn="ctr">
                        <a:buNone/>
                      </a:pPr>
                      <a:r>
                        <a:rPr lang="el-GR" sz="600" b="0" i="0" u="none" strike="noStrike">
                          <a:solidFill>
                            <a:srgbClr val="000000"/>
                          </a:solidFill>
                          <a:effectLst/>
                          <a:latin typeface="Calibri" panose="020F0502020204030204" pitchFamily="34" charset="0"/>
                        </a:rPr>
                        <a:t>μ</a:t>
                      </a:r>
                      <a:r>
                        <a:rPr lang="en-US" sz="600" b="0" i="0" u="none" strike="noStrike">
                          <a:solidFill>
                            <a:srgbClr val="000000"/>
                          </a:solidFill>
                          <a:effectLst/>
                          <a:latin typeface="Calibri" panose="020F0502020204030204" pitchFamily="34" charset="0"/>
                        </a:rPr>
                        <a:t>m </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gridSpan="2">
                  <a:txBody>
                    <a:bodyPr/>
                    <a:lstStyle/>
                    <a:p>
                      <a:pPr algn="ctr" fontAlgn="ctr">
                        <a:buNone/>
                      </a:pPr>
                      <a:r>
                        <a:rPr lang="en-US" sz="600" b="0" i="0" u="none" strike="noStrike">
                          <a:solidFill>
                            <a:srgbClr val="000000"/>
                          </a:solidFill>
                          <a:effectLst/>
                          <a:latin typeface="Calibri" panose="020F0502020204030204" pitchFamily="34" charset="0"/>
                        </a:rPr>
                        <a:t>119</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9.5</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138</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125</a:t>
                      </a:r>
                    </a:p>
                  </a:txBody>
                  <a:tcPr marL="5430" marR="5430" marT="5430" marB="26062"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198</a:t>
                      </a:r>
                    </a:p>
                  </a:txBody>
                  <a:tcPr marL="5430" marR="5430" marT="5430" marB="26062"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extLst>
                  <a:ext uri="{0D108BD9-81ED-4DB2-BD59-A6C34878D82A}">
                    <a16:rowId xmlns:a16="http://schemas.microsoft.com/office/drawing/2014/main" val="2191559553"/>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V </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v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11</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8.5</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12</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11</a:t>
                      </a:r>
                    </a:p>
                  </a:txBody>
                  <a:tcPr marL="5430" marR="5430" marT="5430" marB="26062"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27</a:t>
                      </a:r>
                    </a:p>
                  </a:txBody>
                  <a:tcPr marL="5430" marR="5430" marT="5430" marB="26062"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extLst>
                  <a:ext uri="{0D108BD9-81ED-4DB2-BD59-A6C34878D82A}">
                    <a16:rowId xmlns:a16="http://schemas.microsoft.com/office/drawing/2014/main" val="1697680900"/>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l" fontAlgn="ctr">
                        <a:buNone/>
                      </a:pPr>
                      <a:r>
                        <a:rPr lang="en-US" sz="600" b="0" i="0" u="none" strike="noStrike">
                          <a:solidFill>
                            <a:srgbClr val="000000"/>
                          </a:solidFill>
                          <a:effectLst/>
                          <a:latin typeface="Calibri" panose="020F0502020204030204" pitchFamily="34" charset="0"/>
                        </a:rPr>
                        <a:t>Kx</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h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gridSpan="2">
                  <a:txBody>
                    <a:bodyPr/>
                    <a:lstStyle/>
                    <a:p>
                      <a:pPr algn="ctr" fontAlgn="ctr">
                        <a:buNone/>
                      </a:pPr>
                      <a:r>
                        <a:rPr lang="en-US" sz="600" b="0" i="0" u="none" strike="noStrike">
                          <a:solidFill>
                            <a:srgbClr val="000000"/>
                          </a:solidFill>
                          <a:effectLst/>
                          <a:latin typeface="Calibri" panose="020F0502020204030204" pitchFamily="34" charset="0"/>
                        </a:rPr>
                        <a:t>11.10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11.10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11.10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11.10</a:t>
                      </a:r>
                    </a:p>
                  </a:txBody>
                  <a:tcPr marL="5430" marR="5430" marT="5430" marB="26062"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7.30</a:t>
                      </a:r>
                    </a:p>
                  </a:txBody>
                  <a:tcPr marL="5430" marR="5430" marT="5430" marB="26062"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extLst>
                  <a:ext uri="{0D108BD9-81ED-4DB2-BD59-A6C34878D82A}">
                    <a16:rowId xmlns:a16="http://schemas.microsoft.com/office/drawing/2014/main" val="289276749"/>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rowSpan="2">
                  <a:txBody>
                    <a:bodyPr/>
                    <a:lstStyle/>
                    <a:p>
                      <a:pPr algn="l" fontAlgn="ctr">
                        <a:buNone/>
                      </a:pPr>
                      <a:r>
                        <a:rPr lang="en-US" sz="600" b="0" i="0" u="none" strike="noStrike">
                          <a:solidFill>
                            <a:srgbClr val="000000"/>
                          </a:solidFill>
                          <a:effectLst/>
                          <a:latin typeface="Calibri" panose="020F0502020204030204" pitchFamily="34" charset="0"/>
                        </a:rPr>
                        <a:t>Divergence</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buNone/>
                      </a:pPr>
                      <a:r>
                        <a:rPr lang="en-US" sz="600" b="0" i="0" u="none" strike="noStrike">
                          <a:solidFill>
                            <a:srgbClr val="000000"/>
                          </a:solidFill>
                          <a:effectLst/>
                          <a:latin typeface="Calibri" panose="020F0502020204030204" pitchFamily="34" charset="0"/>
                        </a:rPr>
                        <a:t>H </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rowSpan="2">
                  <a:txBody>
                    <a:bodyPr/>
                    <a:lstStyle/>
                    <a:p>
                      <a:pPr algn="ctr" fontAlgn="ctr">
                        <a:buNone/>
                      </a:pPr>
                      <a:r>
                        <a:rPr lang="el-GR" sz="600" b="0" i="0" u="none" strike="noStrike">
                          <a:solidFill>
                            <a:srgbClr val="000000"/>
                          </a:solidFill>
                          <a:effectLst/>
                          <a:latin typeface="Calibri" panose="020F0502020204030204" pitchFamily="34" charset="0"/>
                        </a:rPr>
                        <a:t>μ</a:t>
                      </a:r>
                      <a:r>
                        <a:rPr lang="en-US" sz="600" b="0" i="0" u="none" strike="noStrike">
                          <a:solidFill>
                            <a:srgbClr val="000000"/>
                          </a:solidFill>
                          <a:effectLst/>
                          <a:latin typeface="Calibri" panose="020F0502020204030204" pitchFamily="34" charset="0"/>
                        </a:rPr>
                        <a:t>rad rms</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ctr">
                        <a:buNone/>
                      </a:pPr>
                      <a:r>
                        <a:rPr lang="en-US" sz="600" b="0" i="0" u="none" strike="noStrike">
                          <a:solidFill>
                            <a:srgbClr val="2F75B5"/>
                          </a:solidFill>
                          <a:effectLst/>
                          <a:latin typeface="Calibri" panose="020F0502020204030204" pitchFamily="34" charset="0"/>
                        </a:rPr>
                        <a:t>150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202</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119</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211</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220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145</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206</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160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220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101</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2561704284"/>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V </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ctr">
                        <a:buNone/>
                      </a:pPr>
                      <a:r>
                        <a:rPr lang="en-US" sz="600" b="0" i="0" u="none" strike="noStrike">
                          <a:solidFill>
                            <a:srgbClr val="2F75B5"/>
                          </a:solidFill>
                          <a:effectLst/>
                          <a:latin typeface="Calibri" panose="020F0502020204030204" pitchFamily="34" charset="0"/>
                        </a:rPr>
                        <a:t>150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187</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119</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252</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220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105</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206</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160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380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129</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1395193110"/>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rowSpan="2">
                  <a:txBody>
                    <a:bodyPr/>
                    <a:lstStyle/>
                    <a:p>
                      <a:pPr algn="l" fontAlgn="ctr">
                        <a:buNone/>
                      </a:pPr>
                      <a:r>
                        <a:rPr lang="en-US" sz="600" b="0" i="0" u="none" strike="noStrike">
                          <a:solidFill>
                            <a:srgbClr val="000000"/>
                          </a:solidFill>
                          <a:effectLst/>
                          <a:latin typeface="Calibri" panose="020F0502020204030204" pitchFamily="34" charset="0"/>
                        </a:rPr>
                        <a:t>BB parameter</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buNone/>
                      </a:pPr>
                      <a:r>
                        <a:rPr lang="en-US" sz="600" b="0" i="0" u="none" strike="noStrike">
                          <a:solidFill>
                            <a:srgbClr val="000000"/>
                          </a:solidFill>
                          <a:effectLst/>
                          <a:latin typeface="Calibri" panose="020F0502020204030204" pitchFamily="34" charset="0"/>
                        </a:rPr>
                        <a:t>H </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rowSpan="2">
                  <a:txBody>
                    <a:bodyPr/>
                    <a:lstStyle/>
                    <a:p>
                      <a:pPr algn="ctr" fontAlgn="ctr">
                        <a:buNone/>
                      </a:pPr>
                      <a:r>
                        <a:rPr lang="en-US" sz="600" b="0" i="0" u="none" strike="noStrike">
                          <a:solidFill>
                            <a:srgbClr val="000000"/>
                          </a:solidFill>
                          <a:effectLst/>
                          <a:latin typeface="Calibri" panose="020F0502020204030204" pitchFamily="34" charset="0"/>
                        </a:rPr>
                        <a:t>10</a:t>
                      </a:r>
                      <a:r>
                        <a:rPr lang="en-US" sz="600" b="0" i="0" u="none" strike="noStrike" baseline="30000">
                          <a:solidFill>
                            <a:srgbClr val="000000"/>
                          </a:solidFill>
                          <a:effectLst/>
                          <a:latin typeface="Calibri" panose="020F0502020204030204" pitchFamily="34" charset="0"/>
                        </a:rPr>
                        <a:t>3</a:t>
                      </a:r>
                      <a:r>
                        <a:rPr lang="en-US" sz="600" b="0" i="0" u="none" strike="noStrike">
                          <a:solidFill>
                            <a:srgbClr val="000000"/>
                          </a:solidFill>
                          <a:effectLst/>
                          <a:latin typeface="Calibri" panose="020F0502020204030204" pitchFamily="34" charset="0"/>
                        </a:rPr>
                        <a:t> </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ctr">
                        <a:buNone/>
                      </a:pPr>
                      <a:r>
                        <a:rPr lang="en-US" sz="600" b="0" i="0" u="none" strike="noStrike">
                          <a:solidFill>
                            <a:srgbClr val="2F75B5"/>
                          </a:solidFill>
                          <a:effectLst/>
                          <a:latin typeface="Calibri" panose="020F0502020204030204" pitchFamily="34" charset="0"/>
                        </a:rPr>
                        <a:t>3</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93</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12</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72</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12</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72</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14</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100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15</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53</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501958074"/>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V </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ctr">
                        <a:buNone/>
                      </a:pPr>
                      <a:r>
                        <a:rPr lang="en-US" sz="600" b="0" i="0" u="none" strike="noStrike">
                          <a:solidFill>
                            <a:srgbClr val="2F75B5"/>
                          </a:solidFill>
                          <a:effectLst/>
                          <a:latin typeface="Calibri" panose="020F0502020204030204" pitchFamily="34" charset="0"/>
                        </a:rPr>
                        <a:t>3</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100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12</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100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12</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100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14</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100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9</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42</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196184555"/>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l" fontAlgn="ctr">
                        <a:buNone/>
                      </a:pPr>
                      <a:r>
                        <a:rPr lang="en-US" sz="600" b="0" i="0" u="none" strike="noStrike">
                          <a:solidFill>
                            <a:srgbClr val="000000"/>
                          </a:solidFill>
                          <a:effectLst/>
                          <a:latin typeface="Calibri" panose="020F0502020204030204" pitchFamily="34" charset="0"/>
                        </a:rPr>
                        <a:t>Longitudinal emittance </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10</a:t>
                      </a:r>
                      <a:r>
                        <a:rPr lang="en-US" sz="600" b="0" i="0" u="none" strike="noStrike" baseline="30000">
                          <a:solidFill>
                            <a:srgbClr val="000000"/>
                          </a:solidFill>
                          <a:effectLst/>
                          <a:latin typeface="Calibri" panose="020F0502020204030204" pitchFamily="34" charset="0"/>
                        </a:rPr>
                        <a:t>-3</a:t>
                      </a:r>
                      <a:r>
                        <a:rPr lang="en-US" sz="600" b="0" i="0" u="none" strike="noStrike">
                          <a:solidFill>
                            <a:srgbClr val="000000"/>
                          </a:solidFill>
                          <a:effectLst/>
                          <a:latin typeface="Calibri" panose="020F0502020204030204" pitchFamily="34" charset="0"/>
                        </a:rPr>
                        <a:t>eV·s rms</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ctr">
                        <a:buNone/>
                      </a:pPr>
                      <a:r>
                        <a:rPr lang="en-US" sz="600" b="0" i="0" u="none" strike="noStrike">
                          <a:solidFill>
                            <a:srgbClr val="2F75B5"/>
                          </a:solidFill>
                          <a:effectLst/>
                          <a:latin typeface="Calibri" panose="020F0502020204030204" pitchFamily="34" charset="0"/>
                        </a:rPr>
                        <a:t>36</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36</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21</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21</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11</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53\42</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319413641"/>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l" fontAlgn="ctr">
                        <a:buNone/>
                      </a:pPr>
                      <a:r>
                        <a:rPr lang="en-US" sz="600" b="0" i="0" u="none" strike="noStrike">
                          <a:solidFill>
                            <a:srgbClr val="000000"/>
                          </a:solidFill>
                          <a:effectLst/>
                          <a:latin typeface="Calibri" panose="020F0502020204030204" pitchFamily="34" charset="0"/>
                        </a:rPr>
                        <a:t>90% longitudnal bunch area</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eV.s</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ctr">
                        <a:buNone/>
                      </a:pPr>
                      <a:r>
                        <a:rPr lang="en-US" sz="600" b="0" i="0" u="none" strike="noStrike">
                          <a:solidFill>
                            <a:srgbClr val="2F75B5"/>
                          </a:solidFill>
                          <a:effectLst/>
                          <a:latin typeface="Calibri" panose="020F0502020204030204" pitchFamily="34" charset="0"/>
                        </a:rPr>
                        <a:t>0.216</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0.216</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0.126</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0.126</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0.066</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0.32\0.25</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2242932701"/>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l" fontAlgn="ctr">
                        <a:buNone/>
                      </a:pPr>
                      <a:r>
                        <a:rPr lang="en-US" sz="600" b="0" i="0" u="none" strike="noStrike">
                          <a:solidFill>
                            <a:srgbClr val="000000"/>
                          </a:solidFill>
                          <a:effectLst/>
                          <a:latin typeface="Calibri" panose="020F0502020204030204" pitchFamily="34" charset="0"/>
                        </a:rPr>
                        <a:t>Bunch length </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cm rms</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ctr">
                        <a:buNone/>
                      </a:pPr>
                      <a:r>
                        <a:rPr lang="en-US" sz="600" b="0" i="0" u="none" strike="noStrike">
                          <a:solidFill>
                            <a:srgbClr val="2F75B5"/>
                          </a:solidFill>
                          <a:effectLst/>
                          <a:latin typeface="Calibri" panose="020F0502020204030204" pitchFamily="34" charset="0"/>
                        </a:rPr>
                        <a:t>6.0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0.9</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6.0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0.7</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7.0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0.7</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7.0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0.7</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7.5</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0.7</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1913782505"/>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l" fontAlgn="ctr">
                        <a:buNone/>
                      </a:pPr>
                      <a:r>
                        <a:rPr lang="en-US" sz="600" b="0" i="0" u="none" strike="noStrike">
                          <a:solidFill>
                            <a:srgbClr val="000000"/>
                          </a:solidFill>
                          <a:effectLst/>
                          <a:latin typeface="Calibri" panose="020F0502020204030204" pitchFamily="34" charset="0"/>
                        </a:rPr>
                        <a:t>Relative momentum spread σ</a:t>
                      </a:r>
                      <a:r>
                        <a:rPr lang="en-US" sz="600" b="0" i="1" u="none" strike="noStrike" baseline="-25000">
                          <a:solidFill>
                            <a:srgbClr val="000000"/>
                          </a:solidFill>
                          <a:effectLst/>
                          <a:latin typeface="Calibri" panose="020F0502020204030204" pitchFamily="34" charset="0"/>
                        </a:rPr>
                        <a:t>p</a:t>
                      </a:r>
                      <a:r>
                        <a:rPr lang="en-US" sz="600" b="0" i="0" u="none" strike="noStrike">
                          <a:solidFill>
                            <a:srgbClr val="000000"/>
                          </a:solidFill>
                          <a:effectLst/>
                          <a:latin typeface="Calibri" panose="020F0502020204030204" pitchFamily="34" charset="0"/>
                        </a:rPr>
                        <a:t>/p </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10</a:t>
                      </a:r>
                      <a:r>
                        <a:rPr lang="en-US" sz="600" b="0" i="0" u="none" strike="noStrike" baseline="30000">
                          <a:solidFill>
                            <a:srgbClr val="000000"/>
                          </a:solidFill>
                          <a:effectLst/>
                          <a:latin typeface="Calibri" panose="020F0502020204030204" pitchFamily="34" charset="0"/>
                        </a:rPr>
                        <a:t>-4</a:t>
                      </a:r>
                      <a:r>
                        <a:rPr lang="en-US" sz="600" b="0" i="0" u="none" strike="noStrike">
                          <a:solidFill>
                            <a:srgbClr val="000000"/>
                          </a:solidFill>
                          <a:effectLst/>
                          <a:latin typeface="Calibri" panose="020F0502020204030204" pitchFamily="34" charset="0"/>
                        </a:rPr>
                        <a:t> rms</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ctr">
                        <a:buNone/>
                      </a:pPr>
                      <a:r>
                        <a:rPr lang="en-US" sz="600" b="0" i="0" u="none" strike="noStrike">
                          <a:solidFill>
                            <a:srgbClr val="2F75B5"/>
                          </a:solidFill>
                          <a:effectLst/>
                          <a:latin typeface="Calibri" panose="020F0502020204030204" pitchFamily="34" charset="0"/>
                        </a:rPr>
                        <a:t>6.8</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10.9</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00"/>
                    </a:solidFill>
                  </a:tcPr>
                </a:tc>
                <a:tc>
                  <a:txBody>
                    <a:bodyPr/>
                    <a:lstStyle/>
                    <a:p>
                      <a:pPr algn="ctr" fontAlgn="ctr">
                        <a:buNone/>
                      </a:pPr>
                      <a:r>
                        <a:rPr lang="en-US" sz="600" b="0" i="0" u="none" strike="noStrike">
                          <a:solidFill>
                            <a:srgbClr val="2F75B5"/>
                          </a:solidFill>
                          <a:effectLst/>
                          <a:latin typeface="Calibri" panose="020F0502020204030204" pitchFamily="34" charset="0"/>
                        </a:rPr>
                        <a:t>6.8</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5.8</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00"/>
                    </a:solidFill>
                  </a:tcPr>
                </a:tc>
                <a:tc>
                  <a:txBody>
                    <a:bodyPr/>
                    <a:lstStyle/>
                    <a:p>
                      <a:pPr algn="ctr" fontAlgn="ctr">
                        <a:buNone/>
                      </a:pPr>
                      <a:r>
                        <a:rPr lang="en-US" sz="600" b="0" i="0" u="none" strike="noStrike">
                          <a:solidFill>
                            <a:srgbClr val="2F75B5"/>
                          </a:solidFill>
                          <a:effectLst/>
                          <a:latin typeface="Calibri" panose="020F0502020204030204" pitchFamily="34" charset="0"/>
                        </a:rPr>
                        <a:t>9.7</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5.8</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00"/>
                    </a:solidFill>
                  </a:tcPr>
                </a:tc>
                <a:tc>
                  <a:txBody>
                    <a:bodyPr/>
                    <a:lstStyle/>
                    <a:p>
                      <a:pPr algn="ctr" fontAlgn="ctr">
                        <a:buNone/>
                      </a:pPr>
                      <a:r>
                        <a:rPr lang="en-US" sz="600" b="0" i="0" u="none" strike="noStrike">
                          <a:solidFill>
                            <a:srgbClr val="2F75B5"/>
                          </a:solidFill>
                          <a:effectLst/>
                          <a:latin typeface="Calibri" panose="020F0502020204030204" pitchFamily="34" charset="0"/>
                        </a:rPr>
                        <a:t>9.7</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6.8</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00"/>
                    </a:solidFill>
                  </a:tcPr>
                </a:tc>
                <a:tc>
                  <a:txBody>
                    <a:bodyPr/>
                    <a:lstStyle/>
                    <a:p>
                      <a:pPr algn="ctr" fontAlgn="ctr">
                        <a:buNone/>
                      </a:pPr>
                      <a:r>
                        <a:rPr lang="en-US" sz="600" b="0" i="0" u="none" strike="noStrike">
                          <a:solidFill>
                            <a:srgbClr val="2F75B5"/>
                          </a:solidFill>
                          <a:effectLst/>
                          <a:latin typeface="Calibri" panose="020F0502020204030204" pitchFamily="34" charset="0"/>
                        </a:rPr>
                        <a:t>10.3</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6.8</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00"/>
                    </a:solidFill>
                  </a:tcPr>
                </a:tc>
                <a:extLst>
                  <a:ext uri="{0D108BD9-81ED-4DB2-BD59-A6C34878D82A}">
                    <a16:rowId xmlns:a16="http://schemas.microsoft.com/office/drawing/2014/main" val="629012787"/>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l" fontAlgn="ctr">
                        <a:buNone/>
                      </a:pPr>
                      <a:r>
                        <a:rPr lang="en-US" sz="600" b="0" i="0" u="none" strike="noStrike">
                          <a:solidFill>
                            <a:srgbClr val="000000"/>
                          </a:solidFill>
                          <a:effectLst/>
                          <a:latin typeface="Calibri" panose="020F0502020204030204" pitchFamily="34" charset="0"/>
                        </a:rPr>
                        <a:t>Maximum space charge</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ctr">
                        <a:buNone/>
                      </a:pPr>
                      <a:r>
                        <a:rPr lang="en-US" sz="600" b="0" i="0" u="none" strike="noStrike">
                          <a:solidFill>
                            <a:srgbClr val="2F75B5"/>
                          </a:solidFill>
                          <a:effectLst/>
                          <a:latin typeface="Calibri" panose="020F0502020204030204" pitchFamily="34" charset="0"/>
                        </a:rPr>
                        <a:t>0.0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Neg</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0.0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Neg</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0.0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Neg</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0.0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Neg</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0.1</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Neg</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364872966"/>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l" fontAlgn="ctr">
                        <a:buNone/>
                      </a:pPr>
                      <a:r>
                        <a:rPr lang="en-US" sz="600" b="0" i="0" u="none" strike="noStrike">
                          <a:solidFill>
                            <a:srgbClr val="000000"/>
                          </a:solidFill>
                          <a:effectLst/>
                          <a:latin typeface="Calibri" panose="020F0502020204030204" pitchFamily="34" charset="0"/>
                        </a:rPr>
                        <a:t>Piwinski angle </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rad </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ctr">
                        <a:buNone/>
                      </a:pPr>
                      <a:r>
                        <a:rPr lang="en-US" sz="600" b="0" i="0" u="none" strike="noStrike">
                          <a:solidFill>
                            <a:srgbClr val="2F75B5"/>
                          </a:solidFill>
                          <a:effectLst/>
                          <a:latin typeface="Calibri" panose="020F0502020204030204" pitchFamily="34" charset="0"/>
                        </a:rPr>
                        <a:t>6.3</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2.1</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7.9</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2.4</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6.3</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1.8</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7.0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2.0</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4.2</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1.1</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1863604624"/>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l" fontAlgn="ctr">
                        <a:buNone/>
                      </a:pPr>
                      <a:r>
                        <a:rPr lang="en-US" sz="600" b="0" i="0" u="none" strike="noStrike">
                          <a:solidFill>
                            <a:srgbClr val="000000"/>
                          </a:solidFill>
                          <a:effectLst/>
                          <a:latin typeface="Calibri" panose="020F0502020204030204" pitchFamily="34" charset="0"/>
                        </a:rPr>
                        <a:t>Longitudinal IBS time </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hrs</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ctr">
                        <a:buNone/>
                      </a:pPr>
                      <a:r>
                        <a:rPr lang="en-US" sz="600" b="0" i="0" u="none" strike="noStrike">
                          <a:solidFill>
                            <a:srgbClr val="2F75B5"/>
                          </a:solidFill>
                          <a:effectLst/>
                          <a:latin typeface="Calibri" panose="020F0502020204030204" pitchFamily="34" charset="0"/>
                        </a:rPr>
                        <a:t>2.0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2.9</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2.5</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3.1</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3.8</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433894757"/>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rowSpan="2">
                  <a:txBody>
                    <a:bodyPr/>
                    <a:lstStyle/>
                    <a:p>
                      <a:pPr algn="ctr" fontAlgn="ctr">
                        <a:buNone/>
                      </a:pPr>
                      <a:r>
                        <a:rPr lang="en-US" sz="600" b="0" i="0" u="none" strike="noStrike">
                          <a:solidFill>
                            <a:srgbClr val="000000"/>
                          </a:solidFill>
                          <a:effectLst/>
                          <a:latin typeface="Calibri" panose="020F0502020204030204" pitchFamily="34" charset="0"/>
                        </a:rPr>
                        <a:t>Transverse IBS time </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b">
                        <a:buNone/>
                      </a:pPr>
                      <a:r>
                        <a:rPr lang="en-US" sz="600" b="0" i="0" u="none" strike="noStrike">
                          <a:solidFill>
                            <a:srgbClr val="000000"/>
                          </a:solidFill>
                          <a:effectLst/>
                          <a:latin typeface="Calibri" panose="020F0502020204030204" pitchFamily="34" charset="0"/>
                        </a:rPr>
                        <a:t>H </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rowSpan="2">
                  <a:txBody>
                    <a:bodyPr/>
                    <a:lstStyle/>
                    <a:p>
                      <a:pPr algn="ctr" fontAlgn="ctr">
                        <a:buNone/>
                      </a:pPr>
                      <a:r>
                        <a:rPr lang="en-US" sz="600" b="0" i="0" u="none" strike="noStrike">
                          <a:solidFill>
                            <a:srgbClr val="000000"/>
                          </a:solidFill>
                          <a:effectLst/>
                          <a:latin typeface="Calibri" panose="020F0502020204030204" pitchFamily="34" charset="0"/>
                        </a:rPr>
                        <a:t>hrs</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a:txBody>
                    <a:bodyPr/>
                    <a:lstStyle/>
                    <a:p>
                      <a:pPr algn="ctr" fontAlgn="ctr">
                        <a:buNone/>
                      </a:pPr>
                      <a:r>
                        <a:rPr lang="en-US" sz="600" b="0" i="0" u="none" strike="noStrike">
                          <a:solidFill>
                            <a:srgbClr val="2F75B5"/>
                          </a:solidFill>
                          <a:effectLst/>
                          <a:latin typeface="Calibri" panose="020F0502020204030204" pitchFamily="34" charset="0"/>
                        </a:rPr>
                        <a:t>2</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2</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2.0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2.0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3.4</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2059899020"/>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V </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ctr">
                        <a:buNone/>
                      </a:pPr>
                      <a:r>
                        <a:rPr lang="en-US" sz="600" b="0" i="0" u="none" strike="noStrike">
                          <a:solidFill>
                            <a:srgbClr val="2F75B5"/>
                          </a:solidFill>
                          <a:effectLst/>
                          <a:latin typeface="Calibri" panose="020F0502020204030204" pitchFamily="34" charset="0"/>
                        </a:rPr>
                        <a:t>Lrg.</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Lrg.</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4.0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4.0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2F75B5"/>
                          </a:solidFill>
                          <a:effectLst/>
                          <a:latin typeface="Calibri" panose="020F0502020204030204" pitchFamily="34" charset="0"/>
                        </a:rPr>
                        <a:t>2.1</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a:txBody>
                    <a:bodyPr/>
                    <a:lstStyle/>
                    <a:p>
                      <a:pPr algn="ctr" fontAlgn="ctr">
                        <a:buNone/>
                      </a:pPr>
                      <a:r>
                        <a:rPr lang="en-US" sz="600" b="0" i="0" u="none" strike="noStrike">
                          <a:solidFill>
                            <a:srgbClr val="000000"/>
                          </a:solidFill>
                          <a:effectLst/>
                          <a:latin typeface="Calibri" panose="020F0502020204030204" pitchFamily="34" charset="0"/>
                        </a:rPr>
                        <a:t>-</a:t>
                      </a: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extLst>
                  <a:ext uri="{0D108BD9-81ED-4DB2-BD59-A6C34878D82A}">
                    <a16:rowId xmlns:a16="http://schemas.microsoft.com/office/drawing/2014/main" val="3638171602"/>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l" fontAlgn="ctr">
                        <a:buNone/>
                      </a:pPr>
                      <a:r>
                        <a:rPr lang="en-US" sz="600" b="0" i="0" u="none" strike="noStrike">
                          <a:solidFill>
                            <a:srgbClr val="000000"/>
                          </a:solidFill>
                          <a:effectLst/>
                          <a:latin typeface="Calibri" panose="020F0502020204030204" pitchFamily="34" charset="0"/>
                        </a:rPr>
                        <a:t>Hourglass factor H</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buNone/>
                      </a:pPr>
                      <a:r>
                        <a:rPr lang="en-US" sz="600" b="0" i="0" u="none" strike="noStrike">
                          <a:solidFill>
                            <a:srgbClr val="000000"/>
                          </a:solidFill>
                          <a:effectLst/>
                          <a:latin typeface="Calibri" panose="020F0502020204030204" pitchFamily="34" charset="0"/>
                        </a:rPr>
                        <a:t>-</a:t>
                      </a:r>
                    </a:p>
                  </a:txBody>
                  <a:tcPr marL="5430" marR="5430" marT="5430" marB="26062" anchor="b">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noFill/>
                  </a:tcPr>
                </a:tc>
                <a:tc gridSpan="2">
                  <a:txBody>
                    <a:bodyPr/>
                    <a:lstStyle/>
                    <a:p>
                      <a:pPr algn="ctr" fontAlgn="ctr">
                        <a:buNone/>
                      </a:pPr>
                      <a:r>
                        <a:rPr lang="en-US" sz="600" b="0" i="0" u="none" strike="noStrike">
                          <a:solidFill>
                            <a:srgbClr val="000000"/>
                          </a:solidFill>
                          <a:effectLst/>
                          <a:latin typeface="Calibri" panose="020F0502020204030204" pitchFamily="34" charset="0"/>
                        </a:rPr>
                        <a:t>0.91</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0.94</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0.90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0.88</a:t>
                      </a:r>
                    </a:p>
                  </a:txBody>
                  <a:tcPr marL="5430" marR="5430" marT="5430" marB="26062"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0.93</a:t>
                      </a:r>
                    </a:p>
                  </a:txBody>
                  <a:tcPr marL="5430" marR="5430" marT="5430" marB="26062" anchor="ctr">
                    <a:lnL>
                      <a:noFill/>
                    </a:lnL>
                    <a:lnR>
                      <a:noFill/>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1F7ED"/>
                    </a:solidFill>
                  </a:tcPr>
                </a:tc>
                <a:tc hMerge="1">
                  <a:txBody>
                    <a:bodyPr/>
                    <a:lstStyle/>
                    <a:p>
                      <a:endParaRPr lang="en-US"/>
                    </a:p>
                  </a:txBody>
                  <a:tcPr/>
                </a:tc>
                <a:extLst>
                  <a:ext uri="{0D108BD9-81ED-4DB2-BD59-A6C34878D82A}">
                    <a16:rowId xmlns:a16="http://schemas.microsoft.com/office/drawing/2014/main" val="841840002"/>
                  </a:ext>
                </a:extLst>
              </a:tr>
              <a:tr h="144520">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l" fontAlgn="ctr">
                        <a:buNone/>
                      </a:pPr>
                      <a:r>
                        <a:rPr lang="en-US" sz="600" b="0" i="0" u="none" strike="noStrike">
                          <a:solidFill>
                            <a:srgbClr val="000000"/>
                          </a:solidFill>
                          <a:effectLst/>
                          <a:latin typeface="Calibri" panose="020F0502020204030204" pitchFamily="34" charset="0"/>
                        </a:rPr>
                        <a:t>Luminosity </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ctr">
                        <a:buNone/>
                      </a:pPr>
                      <a:r>
                        <a:rPr lang="en-US" sz="600" b="0" i="0" u="none" strike="noStrike">
                          <a:solidFill>
                            <a:srgbClr val="000000"/>
                          </a:solidFill>
                          <a:effectLst/>
                          <a:latin typeface="Calibri" panose="020F0502020204030204" pitchFamily="34" charset="0"/>
                        </a:rPr>
                        <a:t>10</a:t>
                      </a:r>
                      <a:r>
                        <a:rPr lang="en-US" sz="600" b="0" i="0" u="none" strike="noStrike" baseline="30000">
                          <a:solidFill>
                            <a:srgbClr val="000000"/>
                          </a:solidFill>
                          <a:effectLst/>
                          <a:latin typeface="Calibri" panose="020F0502020204030204" pitchFamily="34" charset="0"/>
                        </a:rPr>
                        <a:t>33</a:t>
                      </a:r>
                      <a:r>
                        <a:rPr lang="en-US" sz="600" b="0" i="0" u="none" strike="noStrike">
                          <a:solidFill>
                            <a:srgbClr val="000000"/>
                          </a:solidFill>
                          <a:effectLst/>
                          <a:latin typeface="Calibri" panose="020F0502020204030204" pitchFamily="34" charset="0"/>
                        </a:rPr>
                        <a:t>cm</a:t>
                      </a:r>
                      <a:r>
                        <a:rPr lang="en-US" sz="600" b="0" i="0" u="none" strike="noStrike" baseline="30000">
                          <a:solidFill>
                            <a:srgbClr val="000000"/>
                          </a:solidFill>
                          <a:effectLst/>
                          <a:latin typeface="Calibri" panose="020F0502020204030204" pitchFamily="34" charset="0"/>
                        </a:rPr>
                        <a:t>-2</a:t>
                      </a:r>
                      <a:r>
                        <a:rPr lang="en-US" sz="600" b="0" i="0" u="none" strike="noStrike">
                          <a:solidFill>
                            <a:srgbClr val="000000"/>
                          </a:solidFill>
                          <a:effectLst/>
                          <a:latin typeface="Calibri" panose="020F0502020204030204" pitchFamily="34" charset="0"/>
                        </a:rPr>
                        <a:t>s</a:t>
                      </a:r>
                      <a:r>
                        <a:rPr lang="en-US" sz="600" b="0" i="0" u="none" strike="noStrike" baseline="30000">
                          <a:solidFill>
                            <a:srgbClr val="000000"/>
                          </a:solidFill>
                          <a:effectLst/>
                          <a:latin typeface="Calibri" panose="020F0502020204030204" pitchFamily="34" charset="0"/>
                        </a:rPr>
                        <a:t>-1</a:t>
                      </a:r>
                      <a:endParaRPr lang="en-US" sz="600" b="0" i="0" u="none" strike="noStrike">
                        <a:solidFill>
                          <a:srgbClr val="000000"/>
                        </a:solidFill>
                        <a:effectLst/>
                        <a:latin typeface="Calibri" panose="020F0502020204030204" pitchFamily="34" charset="0"/>
                      </a:endParaRPr>
                    </a:p>
                  </a:txBody>
                  <a:tcPr marL="5430" marR="5430" marT="5430" marB="26062" anchor="ctr">
                    <a:lnL w="6350" cap="flat" cmpd="sng" algn="ctr">
                      <a:solidFill>
                        <a:srgbClr val="D9D9D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buNone/>
                      </a:pPr>
                      <a:r>
                        <a:rPr lang="en-US" sz="600" b="0" i="0" u="none" strike="noStrike">
                          <a:solidFill>
                            <a:srgbClr val="000000"/>
                          </a:solidFill>
                          <a:effectLst/>
                          <a:latin typeface="Calibri" panose="020F0502020204030204" pitchFamily="34" charset="0"/>
                        </a:rPr>
                        <a:t>1.54</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10.00</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4.48</a:t>
                      </a:r>
                    </a:p>
                  </a:txBody>
                  <a:tcPr marL="5430" marR="5430" marT="5430" marB="260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3.68</a:t>
                      </a:r>
                    </a:p>
                  </a:txBody>
                  <a:tcPr marL="5430" marR="5430" marT="5430" marB="26062" anchor="ctr">
                    <a:lnL w="6350" cap="flat" cmpd="sng" algn="ctr">
                      <a:solidFill>
                        <a:srgbClr val="000000"/>
                      </a:solidFill>
                      <a:prstDash val="solid"/>
                      <a:round/>
                      <a:headEnd type="none" w="med" len="med"/>
                      <a:tailEnd type="none" w="med" len="med"/>
                    </a:lnL>
                    <a:lnR>
                      <a:noFill/>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F7ED"/>
                    </a:solidFill>
                  </a:tcPr>
                </a:tc>
                <a:tc hMerge="1">
                  <a:txBody>
                    <a:bodyPr/>
                    <a:lstStyle/>
                    <a:p>
                      <a:endParaRPr lang="en-US"/>
                    </a:p>
                  </a:txBody>
                  <a:tcPr/>
                </a:tc>
                <a:tc gridSpan="2">
                  <a:txBody>
                    <a:bodyPr/>
                    <a:lstStyle/>
                    <a:p>
                      <a:pPr algn="ctr" fontAlgn="ctr">
                        <a:buNone/>
                      </a:pPr>
                      <a:r>
                        <a:rPr lang="en-US" sz="600" b="0" i="0" u="none" strike="noStrike">
                          <a:solidFill>
                            <a:srgbClr val="000000"/>
                          </a:solidFill>
                          <a:effectLst/>
                          <a:latin typeface="Calibri" panose="020F0502020204030204" pitchFamily="34" charset="0"/>
                        </a:rPr>
                        <a:t>0.44</a:t>
                      </a:r>
                    </a:p>
                  </a:txBody>
                  <a:tcPr marL="5430" marR="5430" marT="5430" marB="26062" anchor="ctr">
                    <a:lnL>
                      <a:noFill/>
                    </a:lnL>
                    <a:lnR>
                      <a:noFill/>
                    </a:lnR>
                    <a:lnT w="6350" cap="flat" cmpd="sng" algn="ctr">
                      <a:solidFill>
                        <a:srgbClr val="D9D9D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F7ED"/>
                    </a:solidFill>
                  </a:tcPr>
                </a:tc>
                <a:tc hMerge="1">
                  <a:txBody>
                    <a:bodyPr/>
                    <a:lstStyle/>
                    <a:p>
                      <a:endParaRPr lang="en-US"/>
                    </a:p>
                  </a:txBody>
                  <a:tcPr/>
                </a:tc>
                <a:extLst>
                  <a:ext uri="{0D108BD9-81ED-4DB2-BD59-A6C34878D82A}">
                    <a16:rowId xmlns:a16="http://schemas.microsoft.com/office/drawing/2014/main" val="456696141"/>
                  </a:ext>
                </a:extLst>
              </a:tr>
              <a:tr h="271669">
                <a:tc>
                  <a:txBody>
                    <a:bodyPr/>
                    <a:lstStyle/>
                    <a:p>
                      <a:pPr algn="l" fontAlgn="b">
                        <a:buNone/>
                      </a:pPr>
                      <a:endParaRPr lang="en-US" sz="600" b="0" i="0" u="none" strike="noStrike">
                        <a:solidFill>
                          <a:srgbClr val="000000"/>
                        </a:solidFill>
                        <a:effectLst/>
                        <a:latin typeface="Calibri" panose="020F0502020204030204" pitchFamily="34" charset="0"/>
                      </a:endParaRPr>
                    </a:p>
                  </a:txBody>
                  <a:tcPr marL="5430" marR="5430" marT="5430" marB="26062" anchor="b">
                    <a:lnL>
                      <a:noFill/>
                    </a:lnL>
                    <a:lnR>
                      <a:noFill/>
                    </a:lnR>
                    <a:lnT>
                      <a:noFill/>
                    </a:lnT>
                    <a:lnB>
                      <a:noFill/>
                    </a:lnB>
                    <a:solidFill>
                      <a:srgbClr val="FFFFFF"/>
                    </a:solidFill>
                  </a:tcPr>
                </a:tc>
                <a:tc>
                  <a:txBody>
                    <a:bodyPr/>
                    <a:lstStyle/>
                    <a:p>
                      <a:pPr algn="l" fontAlgn="b">
                        <a:buNone/>
                      </a:pPr>
                      <a:r>
                        <a:rPr lang="en-US" sz="500" b="0" i="1" u="none" strike="noStrike">
                          <a:solidFill>
                            <a:srgbClr val="000000"/>
                          </a:solidFill>
                          <a:effectLst/>
                          <a:latin typeface="Calibri" panose="020F0502020204030204" pitchFamily="34" charset="0"/>
                        </a:rPr>
                        <a:t>H=Horizontal, V=Vertical,  </a:t>
                      </a:r>
                      <a:r>
                        <a:rPr lang="en-US" sz="500" b="0" i="1" u="none" strike="noStrike" err="1">
                          <a:solidFill>
                            <a:srgbClr val="000000"/>
                          </a:solidFill>
                          <a:effectLst/>
                          <a:latin typeface="Calibri" panose="020F0502020204030204" pitchFamily="34" charset="0"/>
                        </a:rPr>
                        <a:t>Lrg</a:t>
                      </a:r>
                      <a:r>
                        <a:rPr lang="en-US" sz="500" b="0" i="1" u="none" strike="noStrike">
                          <a:solidFill>
                            <a:srgbClr val="000000"/>
                          </a:solidFill>
                          <a:effectLst/>
                          <a:latin typeface="Calibri" panose="020F0502020204030204" pitchFamily="34" charset="0"/>
                        </a:rPr>
                        <a:t>= Large enough to not require cooling, </a:t>
                      </a:r>
                      <a:r>
                        <a:rPr lang="en-US" sz="500" b="0" i="1" u="none" strike="noStrike" err="1">
                          <a:solidFill>
                            <a:srgbClr val="000000"/>
                          </a:solidFill>
                          <a:effectLst/>
                          <a:latin typeface="Calibri" panose="020F0502020204030204" pitchFamily="34" charset="0"/>
                        </a:rPr>
                        <a:t>negl</a:t>
                      </a:r>
                      <a:r>
                        <a:rPr lang="en-US" sz="500" b="0" i="1" u="none" strike="noStrike">
                          <a:solidFill>
                            <a:srgbClr val="000000"/>
                          </a:solidFill>
                          <a:effectLst/>
                          <a:latin typeface="Calibri" panose="020F0502020204030204" pitchFamily="34" charset="0"/>
                        </a:rPr>
                        <a:t>= Negligible.</a:t>
                      </a:r>
                    </a:p>
                  </a:txBody>
                  <a:tcPr marL="5430" marR="5430" marT="5430" marB="26062"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gridSpan="2">
                  <a:txBody>
                    <a:bodyPr/>
                    <a:lstStyle/>
                    <a:p>
                      <a:pPr algn="l" fontAlgn="b">
                        <a:buNone/>
                      </a:pPr>
                      <a:endParaRPr lang="en-US" sz="500" b="0" i="1" u="none" strike="noStrike">
                        <a:solidFill>
                          <a:srgbClr val="000000"/>
                        </a:solidFill>
                        <a:effectLst/>
                        <a:latin typeface="Calibri" panose="020F0502020204030204" pitchFamily="34" charset="0"/>
                      </a:endParaRPr>
                    </a:p>
                  </a:txBody>
                  <a:tcPr marL="5430" marR="5430" marT="5430" marB="26062"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a:txBody>
                    <a:bodyPr/>
                    <a:lstStyle/>
                    <a:p>
                      <a:pPr algn="ctr" fontAlgn="ctr">
                        <a:buNone/>
                      </a:pPr>
                      <a:endParaRPr lang="en-US" sz="600" b="0" i="0" u="none" strike="noStrike">
                        <a:solidFill>
                          <a:srgbClr val="000000"/>
                        </a:solidFill>
                        <a:effectLst/>
                        <a:latin typeface="Calibri" panose="020F0502020204030204" pitchFamily="34" charset="0"/>
                      </a:endParaRPr>
                    </a:p>
                  </a:txBody>
                  <a:tcPr marL="5430" marR="5430" marT="5430" marB="26062"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buNone/>
                      </a:pPr>
                      <a:endParaRPr lang="en-US" sz="600" b="0" i="0" u="none" strike="noStrike">
                        <a:solidFill>
                          <a:srgbClr val="000000"/>
                        </a:solidFill>
                        <a:effectLst/>
                        <a:latin typeface="Calibri" panose="020F0502020204030204" pitchFamily="34" charset="0"/>
                      </a:endParaRPr>
                    </a:p>
                  </a:txBody>
                  <a:tcPr marL="5430" marR="5430" marT="5430" marB="26062"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buNone/>
                      </a:pPr>
                      <a:endParaRPr lang="en-US" sz="600" b="0" i="0" u="none" strike="noStrike">
                        <a:solidFill>
                          <a:srgbClr val="000000"/>
                        </a:solidFill>
                        <a:effectLst/>
                        <a:latin typeface="Calibri" panose="020F0502020204030204" pitchFamily="34" charset="0"/>
                      </a:endParaRPr>
                    </a:p>
                  </a:txBody>
                  <a:tcPr marL="5430" marR="5430" marT="5430" marB="26062"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buNone/>
                      </a:pPr>
                      <a:endParaRPr lang="en-US" sz="600" b="0" i="0" u="none" strike="noStrike">
                        <a:solidFill>
                          <a:srgbClr val="000000"/>
                        </a:solidFill>
                        <a:effectLst/>
                        <a:latin typeface="Calibri" panose="020F0502020204030204" pitchFamily="34" charset="0"/>
                      </a:endParaRPr>
                    </a:p>
                  </a:txBody>
                  <a:tcPr marL="5430" marR="5430" marT="5430" marB="26062"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buNone/>
                      </a:pPr>
                      <a:endParaRPr lang="en-US" sz="600" b="0" i="0" u="none" strike="noStrike">
                        <a:solidFill>
                          <a:srgbClr val="000000"/>
                        </a:solidFill>
                        <a:effectLst/>
                        <a:latin typeface="Calibri" panose="020F0502020204030204" pitchFamily="34" charset="0"/>
                      </a:endParaRPr>
                    </a:p>
                  </a:txBody>
                  <a:tcPr marL="5430" marR="5430" marT="5430" marB="26062"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buNone/>
                      </a:pPr>
                      <a:endParaRPr lang="en-US" sz="600" b="0" i="0" u="none" strike="noStrike">
                        <a:solidFill>
                          <a:srgbClr val="000000"/>
                        </a:solidFill>
                        <a:effectLst/>
                        <a:latin typeface="Calibri" panose="020F0502020204030204" pitchFamily="34" charset="0"/>
                      </a:endParaRPr>
                    </a:p>
                  </a:txBody>
                  <a:tcPr marL="5430" marR="5430" marT="5430" marB="26062"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buNone/>
                      </a:pPr>
                      <a:endParaRPr lang="en-US" sz="600" b="0" i="0" u="none" strike="noStrike">
                        <a:solidFill>
                          <a:srgbClr val="000000"/>
                        </a:solidFill>
                        <a:effectLst/>
                        <a:latin typeface="Calibri" panose="020F0502020204030204" pitchFamily="34" charset="0"/>
                      </a:endParaRPr>
                    </a:p>
                  </a:txBody>
                  <a:tcPr marL="5430" marR="5430" marT="5430" marB="26062"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buNone/>
                      </a:pPr>
                      <a:endParaRPr lang="en-US" sz="600" b="0" i="0" u="none" strike="noStrike">
                        <a:solidFill>
                          <a:srgbClr val="000000"/>
                        </a:solidFill>
                        <a:effectLst/>
                        <a:latin typeface="Calibri" panose="020F0502020204030204" pitchFamily="34" charset="0"/>
                      </a:endParaRPr>
                    </a:p>
                  </a:txBody>
                  <a:tcPr marL="5430" marR="5430" marT="5430" marB="26062"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buNone/>
                      </a:pPr>
                      <a:endParaRPr lang="en-US" sz="600" b="0" i="0" u="none" strike="noStrike">
                        <a:solidFill>
                          <a:srgbClr val="000000"/>
                        </a:solidFill>
                        <a:effectLst/>
                        <a:latin typeface="Calibri" panose="020F0502020204030204" pitchFamily="34" charset="0"/>
                      </a:endParaRPr>
                    </a:p>
                  </a:txBody>
                  <a:tcPr marL="5430" marR="5430" marT="5430" marB="26062"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buNone/>
                      </a:pPr>
                      <a:endParaRPr lang="en-US" sz="600" b="0" i="0" u="none" strike="noStrike">
                        <a:solidFill>
                          <a:srgbClr val="000000"/>
                        </a:solidFill>
                        <a:effectLst/>
                        <a:latin typeface="Calibri" panose="020F0502020204030204" pitchFamily="34" charset="0"/>
                      </a:endParaRPr>
                    </a:p>
                  </a:txBody>
                  <a:tcPr marL="5430" marR="5430" marT="5430" marB="26062"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148742359"/>
                  </a:ext>
                </a:extLst>
              </a:tr>
            </a:tbl>
          </a:graphicData>
        </a:graphic>
      </p:graphicFrame>
      <p:sp>
        <p:nvSpPr>
          <p:cNvPr id="7" name="Content Placeholder 6">
            <a:extLst>
              <a:ext uri="{FF2B5EF4-FFF2-40B4-BE49-F238E27FC236}">
                <a16:creationId xmlns:a16="http://schemas.microsoft.com/office/drawing/2014/main" id="{7A630108-6BC0-7129-6FC3-821CF197E75B}"/>
              </a:ext>
            </a:extLst>
          </p:cNvPr>
          <p:cNvSpPr>
            <a:spLocks noGrp="1"/>
          </p:cNvSpPr>
          <p:nvPr>
            <p:ph idx="1"/>
          </p:nvPr>
        </p:nvSpPr>
        <p:spPr>
          <a:xfrm>
            <a:off x="388763" y="1753390"/>
            <a:ext cx="5013674" cy="4676771"/>
          </a:xfrm>
        </p:spPr>
        <p:txBody>
          <a:bodyPr>
            <a:normAutofit/>
          </a:bodyPr>
          <a:lstStyle/>
          <a:p>
            <a:pPr marL="342900" indent="-342900">
              <a:buFont typeface="Wingdings" panose="05000000000000000000" pitchFamily="2" charset="2"/>
              <a:buChar char="§"/>
            </a:pPr>
            <a:r>
              <a:rPr lang="en-US" sz="1800"/>
              <a:t>Hadron beam and electron beam operate at a few discrete energies in collider mode, while it is not a constraint for FXT.</a:t>
            </a:r>
          </a:p>
          <a:p>
            <a:pPr marL="342900" indent="-342900">
              <a:buFont typeface="Wingdings" panose="05000000000000000000" pitchFamily="2" charset="2"/>
              <a:buChar char="§"/>
            </a:pPr>
            <a:r>
              <a:rPr lang="en-US" sz="1800"/>
              <a:t>The bunch charge and beam currents are constrained by injector capability, beam-beam and synchrotron radiation in the collider. The assumption is that FXT would not need higher current than that in colliding mode.</a:t>
            </a:r>
          </a:p>
          <a:p>
            <a:pPr marL="342900" indent="-342900">
              <a:buFont typeface="Wingdings" panose="05000000000000000000" pitchFamily="2" charset="2"/>
              <a:buChar char="§"/>
            </a:pPr>
            <a:r>
              <a:rPr lang="en-US" sz="1800"/>
              <a:t>Emittance, beta star and beam size at IP are designed to have 11:1 aspect ratio in collider mode, which is no longer true in FXT mode.</a:t>
            </a:r>
          </a:p>
          <a:p>
            <a:pPr marL="342900" indent="-342900">
              <a:buFont typeface="Wingdings" panose="05000000000000000000" pitchFamily="2" charset="2"/>
              <a:buChar char="§"/>
            </a:pPr>
            <a:endParaRPr lang="en-US" sz="1800"/>
          </a:p>
          <a:p>
            <a:pPr marL="342900" indent="-342900">
              <a:buFont typeface="Wingdings" panose="05000000000000000000" pitchFamily="2" charset="2"/>
              <a:buChar char="§"/>
            </a:pPr>
            <a:endParaRPr lang="en-US" sz="1800"/>
          </a:p>
          <a:p>
            <a:pPr marL="342900" indent="-342900">
              <a:buFont typeface="Wingdings" panose="05000000000000000000" pitchFamily="2" charset="2"/>
              <a:buChar char="§"/>
            </a:pPr>
            <a:endParaRPr lang="en-US" sz="1800"/>
          </a:p>
        </p:txBody>
      </p:sp>
    </p:spTree>
    <p:extLst>
      <p:ext uri="{BB962C8B-B14F-4D97-AF65-F5344CB8AC3E}">
        <p14:creationId xmlns:p14="http://schemas.microsoft.com/office/powerpoint/2010/main" val="121811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A185A-308C-4089-363D-C710643B29DD}"/>
              </a:ext>
            </a:extLst>
          </p:cNvPr>
          <p:cNvSpPr>
            <a:spLocks noGrp="1"/>
          </p:cNvSpPr>
          <p:nvPr>
            <p:ph type="title"/>
          </p:nvPr>
        </p:nvSpPr>
        <p:spPr/>
        <p:txBody>
          <a:bodyPr/>
          <a:lstStyle/>
          <a:p>
            <a:r>
              <a:rPr lang="en-US" dirty="0"/>
              <a:t>HSR beam parameters for FXT experiment</a:t>
            </a:r>
          </a:p>
        </p:txBody>
      </p:sp>
      <p:sp>
        <p:nvSpPr>
          <p:cNvPr id="3" name="Slide Number Placeholder 2">
            <a:extLst>
              <a:ext uri="{FF2B5EF4-FFF2-40B4-BE49-F238E27FC236}">
                <a16:creationId xmlns:a16="http://schemas.microsoft.com/office/drawing/2014/main" id="{A84A9996-6CFB-C449-3A87-1151BC576F77}"/>
              </a:ext>
            </a:extLst>
          </p:cNvPr>
          <p:cNvSpPr>
            <a:spLocks noGrp="1"/>
          </p:cNvSpPr>
          <p:nvPr>
            <p:ph type="sldNum" sz="quarter" idx="4"/>
          </p:nvPr>
        </p:nvSpPr>
        <p:spPr/>
        <p:txBody>
          <a:bodyPr/>
          <a:lstStyle/>
          <a:p>
            <a:fld id="{933A556B-7C63-244D-9B7C-B0EA8042B330}" type="slidenum">
              <a:rPr lang="en-US" smtClean="0"/>
              <a:pPr/>
              <a:t>28</a:t>
            </a:fld>
            <a:endParaRPr lang="en-US" sz="750"/>
          </a:p>
        </p:txBody>
      </p:sp>
      <p:graphicFrame>
        <p:nvGraphicFramePr>
          <p:cNvPr id="4" name="Table 3">
            <a:extLst>
              <a:ext uri="{FF2B5EF4-FFF2-40B4-BE49-F238E27FC236}">
                <a16:creationId xmlns:a16="http://schemas.microsoft.com/office/drawing/2014/main" id="{630A6814-BC30-67E3-C8AD-A5F8A465CE12}"/>
              </a:ext>
            </a:extLst>
          </p:cNvPr>
          <p:cNvGraphicFramePr>
            <a:graphicFrameLocks noGrp="1"/>
          </p:cNvGraphicFramePr>
          <p:nvPr>
            <p:extLst>
              <p:ext uri="{D42A27DB-BD31-4B8C-83A1-F6EECF244321}">
                <p14:modId xmlns:p14="http://schemas.microsoft.com/office/powerpoint/2010/main" val="2273998919"/>
              </p:ext>
            </p:extLst>
          </p:nvPr>
        </p:nvGraphicFramePr>
        <p:xfrm>
          <a:off x="1876926" y="1314973"/>
          <a:ext cx="8133681" cy="5389880"/>
        </p:xfrm>
        <a:graphic>
          <a:graphicData uri="http://schemas.openxmlformats.org/drawingml/2006/table">
            <a:tbl>
              <a:tblPr firstRow="1" bandRow="1">
                <a:tableStyleId>{5C22544A-7EE6-4342-B048-85BDC9FD1C3A}</a:tableStyleId>
              </a:tblPr>
              <a:tblGrid>
                <a:gridCol w="2336132">
                  <a:extLst>
                    <a:ext uri="{9D8B030D-6E8A-4147-A177-3AD203B41FA5}">
                      <a16:colId xmlns:a16="http://schemas.microsoft.com/office/drawing/2014/main" val="837333626"/>
                    </a:ext>
                  </a:extLst>
                </a:gridCol>
                <a:gridCol w="2486025">
                  <a:extLst>
                    <a:ext uri="{9D8B030D-6E8A-4147-A177-3AD203B41FA5}">
                      <a16:colId xmlns:a16="http://schemas.microsoft.com/office/drawing/2014/main" val="1291748097"/>
                    </a:ext>
                  </a:extLst>
                </a:gridCol>
                <a:gridCol w="3311524">
                  <a:extLst>
                    <a:ext uri="{9D8B030D-6E8A-4147-A177-3AD203B41FA5}">
                      <a16:colId xmlns:a16="http://schemas.microsoft.com/office/drawing/2014/main" val="3621874403"/>
                    </a:ext>
                  </a:extLst>
                </a:gridCol>
              </a:tblGrid>
              <a:tr h="370840">
                <a:tc>
                  <a:txBody>
                    <a:bodyPr/>
                    <a:lstStyle/>
                    <a:p>
                      <a:r>
                        <a:rPr lang="en-US" dirty="0"/>
                        <a:t>Parameters</a:t>
                      </a:r>
                    </a:p>
                  </a:txBody>
                  <a:tcPr/>
                </a:tc>
                <a:tc>
                  <a:txBody>
                    <a:bodyPr/>
                    <a:lstStyle/>
                    <a:p>
                      <a:r>
                        <a:rPr lang="en-US" dirty="0"/>
                        <a:t>Value</a:t>
                      </a:r>
                    </a:p>
                  </a:txBody>
                  <a:tcPr/>
                </a:tc>
                <a:tc>
                  <a:txBody>
                    <a:bodyPr/>
                    <a:lstStyle/>
                    <a:p>
                      <a:r>
                        <a:rPr lang="en-US" dirty="0"/>
                        <a:t>Notes</a:t>
                      </a:r>
                    </a:p>
                  </a:txBody>
                  <a:tcPr/>
                </a:tc>
                <a:extLst>
                  <a:ext uri="{0D108BD9-81ED-4DB2-BD59-A6C34878D82A}">
                    <a16:rowId xmlns:a16="http://schemas.microsoft.com/office/drawing/2014/main" val="2141244487"/>
                  </a:ext>
                </a:extLst>
              </a:tr>
              <a:tr h="370840">
                <a:tc>
                  <a:txBody>
                    <a:bodyPr/>
                    <a:lstStyle/>
                    <a:p>
                      <a:r>
                        <a:rPr lang="en-US" dirty="0"/>
                        <a:t>Beam species</a:t>
                      </a:r>
                    </a:p>
                  </a:txBody>
                  <a:tcPr/>
                </a:tc>
                <a:tc>
                  <a:txBody>
                    <a:bodyPr/>
                    <a:lstStyle/>
                    <a:p>
                      <a:r>
                        <a:rPr lang="en-US" dirty="0"/>
                        <a:t>Polarized p, He, unpolarized species up to U</a:t>
                      </a:r>
                    </a:p>
                  </a:txBody>
                  <a:tcPr/>
                </a:tc>
                <a:tc>
                  <a:txBody>
                    <a:bodyPr/>
                    <a:lstStyle/>
                    <a:p>
                      <a:r>
                        <a:rPr lang="en-US" dirty="0"/>
                        <a:t>Use Au as a representative for the rest of beam parameters</a:t>
                      </a:r>
                    </a:p>
                  </a:txBody>
                  <a:tcPr/>
                </a:tc>
                <a:extLst>
                  <a:ext uri="{0D108BD9-81ED-4DB2-BD59-A6C34878D82A}">
                    <a16:rowId xmlns:a16="http://schemas.microsoft.com/office/drawing/2014/main" val="4098169992"/>
                  </a:ext>
                </a:extLst>
              </a:tr>
              <a:tr h="370840">
                <a:tc>
                  <a:txBody>
                    <a:bodyPr/>
                    <a:lstStyle/>
                    <a:p>
                      <a:r>
                        <a:rPr lang="en-US" dirty="0"/>
                        <a:t>Beam Energy</a:t>
                      </a:r>
                    </a:p>
                  </a:txBody>
                  <a:tcPr/>
                </a:tc>
                <a:tc>
                  <a:txBody>
                    <a:bodyPr/>
                    <a:lstStyle/>
                    <a:p>
                      <a:r>
                        <a:rPr lang="en-US" dirty="0"/>
                        <a:t>3.85 to 110 GeV/nucleon</a:t>
                      </a:r>
                    </a:p>
                  </a:txBody>
                  <a:tcPr/>
                </a:tc>
                <a:tc>
                  <a:txBody>
                    <a:bodyPr/>
                    <a:lstStyle/>
                    <a:p>
                      <a:r>
                        <a:rPr lang="en-US" dirty="0"/>
                        <a:t>The updated IR6 might be aperture bottleneck for energies below 9.8 GeV. Near transition energy is not available.</a:t>
                      </a:r>
                    </a:p>
                  </a:txBody>
                  <a:tcPr/>
                </a:tc>
                <a:extLst>
                  <a:ext uri="{0D108BD9-81ED-4DB2-BD59-A6C34878D82A}">
                    <a16:rowId xmlns:a16="http://schemas.microsoft.com/office/drawing/2014/main" val="293885852"/>
                  </a:ext>
                </a:extLst>
              </a:tr>
              <a:tr h="370840">
                <a:tc>
                  <a:txBody>
                    <a:bodyPr/>
                    <a:lstStyle/>
                    <a:p>
                      <a:r>
                        <a:rPr lang="en-US" dirty="0"/>
                        <a:t>Beam Rigidity</a:t>
                      </a:r>
                    </a:p>
                  </a:txBody>
                  <a:tcPr/>
                </a:tc>
                <a:tc>
                  <a:txBody>
                    <a:bodyPr/>
                    <a:lstStyle/>
                    <a:p>
                      <a:r>
                        <a:rPr lang="en-US" dirty="0"/>
                        <a:t>31 to 916 T-m</a:t>
                      </a:r>
                    </a:p>
                  </a:txBody>
                  <a:tcPr/>
                </a:tc>
                <a:tc>
                  <a:txBody>
                    <a:bodyPr/>
                    <a:lstStyle/>
                    <a:p>
                      <a:endParaRPr lang="en-US" dirty="0"/>
                    </a:p>
                  </a:txBody>
                  <a:tcPr/>
                </a:tc>
                <a:extLst>
                  <a:ext uri="{0D108BD9-81ED-4DB2-BD59-A6C34878D82A}">
                    <a16:rowId xmlns:a16="http://schemas.microsoft.com/office/drawing/2014/main" val="717120471"/>
                  </a:ext>
                </a:extLst>
              </a:tr>
              <a:tr h="370840">
                <a:tc>
                  <a:txBody>
                    <a:bodyPr/>
                    <a:lstStyle/>
                    <a:p>
                      <a:r>
                        <a:rPr lang="en-US" dirty="0"/>
                        <a:t>No. Bunches</a:t>
                      </a:r>
                    </a:p>
                  </a:txBody>
                  <a:tcPr/>
                </a:tc>
                <a:tc>
                  <a:txBody>
                    <a:bodyPr/>
                    <a:lstStyle/>
                    <a:p>
                      <a:r>
                        <a:rPr lang="en-US" dirty="0"/>
                        <a:t>12 to 1160</a:t>
                      </a:r>
                    </a:p>
                  </a:txBody>
                  <a:tcPr/>
                </a:tc>
                <a:tc>
                  <a:txBody>
                    <a:bodyPr/>
                    <a:lstStyle/>
                    <a:p>
                      <a:r>
                        <a:rPr lang="en-US" dirty="0"/>
                        <a:t>Bunch split or not?</a:t>
                      </a:r>
                    </a:p>
                  </a:txBody>
                  <a:tcPr/>
                </a:tc>
                <a:extLst>
                  <a:ext uri="{0D108BD9-81ED-4DB2-BD59-A6C34878D82A}">
                    <a16:rowId xmlns:a16="http://schemas.microsoft.com/office/drawing/2014/main" val="2678054015"/>
                  </a:ext>
                </a:extLst>
              </a:tr>
              <a:tr h="370840">
                <a:tc>
                  <a:txBody>
                    <a:bodyPr/>
                    <a:lstStyle/>
                    <a:p>
                      <a:r>
                        <a:rPr lang="en-US" dirty="0"/>
                        <a:t>Average current</a:t>
                      </a:r>
                    </a:p>
                  </a:txBody>
                  <a:tcPr/>
                </a:tc>
                <a:tc>
                  <a:txBody>
                    <a:bodyPr/>
                    <a:lstStyle/>
                    <a:p>
                      <a:r>
                        <a:rPr lang="en-US" dirty="0"/>
                        <a:t>Up to 1 A</a:t>
                      </a:r>
                    </a:p>
                  </a:txBody>
                  <a:tcPr/>
                </a:tc>
                <a:tc>
                  <a:txBody>
                    <a:bodyPr/>
                    <a:lstStyle/>
                    <a:p>
                      <a:r>
                        <a:rPr lang="en-US" dirty="0"/>
                        <a:t>Lower if below injection</a:t>
                      </a:r>
                    </a:p>
                  </a:txBody>
                  <a:tcPr/>
                </a:tc>
                <a:extLst>
                  <a:ext uri="{0D108BD9-81ED-4DB2-BD59-A6C34878D82A}">
                    <a16:rowId xmlns:a16="http://schemas.microsoft.com/office/drawing/2014/main" val="1472619978"/>
                  </a:ext>
                </a:extLst>
              </a:tr>
              <a:tr h="370840">
                <a:tc>
                  <a:txBody>
                    <a:bodyPr/>
                    <a:lstStyle/>
                    <a:p>
                      <a:r>
                        <a:rPr lang="en-US" dirty="0"/>
                        <a:t>Normalized emittance</a:t>
                      </a:r>
                    </a:p>
                  </a:txBody>
                  <a:tcPr/>
                </a:tc>
                <a:tc>
                  <a:txBody>
                    <a:bodyPr/>
                    <a:lstStyle/>
                    <a:p>
                      <a:r>
                        <a:rPr lang="en-US" dirty="0"/>
                        <a:t>H: ~ 2 um, V: 0.25 to 2 um</a:t>
                      </a:r>
                    </a:p>
                  </a:txBody>
                  <a:tcPr/>
                </a:tc>
                <a:tc>
                  <a:txBody>
                    <a:bodyPr/>
                    <a:lstStyle/>
                    <a:p>
                      <a:r>
                        <a:rPr lang="en-US" dirty="0"/>
                        <a:t>One can always blowup emittance, except for low energies when aperture is limited.</a:t>
                      </a:r>
                    </a:p>
                  </a:txBody>
                  <a:tcPr/>
                </a:tc>
                <a:extLst>
                  <a:ext uri="{0D108BD9-81ED-4DB2-BD59-A6C34878D82A}">
                    <a16:rowId xmlns:a16="http://schemas.microsoft.com/office/drawing/2014/main" val="2509704783"/>
                  </a:ext>
                </a:extLst>
              </a:tr>
              <a:tr h="370840">
                <a:tc>
                  <a:txBody>
                    <a:bodyPr/>
                    <a:lstStyle/>
                    <a:p>
                      <a:r>
                        <a:rPr lang="en-US" dirty="0"/>
                        <a:t>Bunch length</a:t>
                      </a:r>
                    </a:p>
                  </a:txBody>
                  <a:tcPr/>
                </a:tc>
                <a:tc>
                  <a:txBody>
                    <a:bodyPr/>
                    <a:lstStyle/>
                    <a:p>
                      <a:r>
                        <a:rPr lang="en-US" dirty="0"/>
                        <a:t>6 cm</a:t>
                      </a:r>
                    </a:p>
                  </a:txBody>
                  <a:tcPr/>
                </a:tc>
                <a:tc>
                  <a:txBody>
                    <a:bodyPr/>
                    <a:lstStyle/>
                    <a:p>
                      <a:r>
                        <a:rPr lang="en-US" dirty="0"/>
                        <a:t>Longer is better for lifetime</a:t>
                      </a:r>
                    </a:p>
                  </a:txBody>
                  <a:tcPr/>
                </a:tc>
                <a:extLst>
                  <a:ext uri="{0D108BD9-81ED-4DB2-BD59-A6C34878D82A}">
                    <a16:rowId xmlns:a16="http://schemas.microsoft.com/office/drawing/2014/main" val="3219382869"/>
                  </a:ext>
                </a:extLst>
              </a:tr>
              <a:tr h="370840">
                <a:tc>
                  <a:txBody>
                    <a:bodyPr/>
                    <a:lstStyle/>
                    <a:p>
                      <a:r>
                        <a:rPr lang="en-US" dirty="0"/>
                        <a:t>Beta star</a:t>
                      </a:r>
                    </a:p>
                  </a:txBody>
                  <a:tcPr/>
                </a:tc>
                <a:tc>
                  <a:txBody>
                    <a:bodyPr/>
                    <a:lstStyle/>
                    <a:p>
                      <a:r>
                        <a:rPr lang="en-US"/>
                        <a:t>H: 80 cm to 10 m, </a:t>
                      </a:r>
                    </a:p>
                    <a:p>
                      <a:r>
                        <a:rPr lang="en-US"/>
                        <a:t>V: 7.1 cm to 90 cm</a:t>
                      </a:r>
                    </a:p>
                  </a:txBody>
                  <a:tcPr/>
                </a:tc>
                <a:tc>
                  <a:txBody>
                    <a:bodyPr/>
                    <a:lstStyle/>
                    <a:p>
                      <a:r>
                        <a:rPr lang="en-US"/>
                        <a:t>Preference?</a:t>
                      </a:r>
                    </a:p>
                  </a:txBody>
                  <a:tcPr/>
                </a:tc>
                <a:extLst>
                  <a:ext uri="{0D108BD9-81ED-4DB2-BD59-A6C34878D82A}">
                    <a16:rowId xmlns:a16="http://schemas.microsoft.com/office/drawing/2014/main" val="3860813622"/>
                  </a:ext>
                </a:extLst>
              </a:tr>
              <a:tr h="370840">
                <a:tc>
                  <a:txBody>
                    <a:bodyPr/>
                    <a:lstStyle/>
                    <a:p>
                      <a:r>
                        <a:rPr lang="en-US" dirty="0"/>
                        <a:t>Crab cavity</a:t>
                      </a:r>
                    </a:p>
                  </a:txBody>
                  <a:tcPr/>
                </a:tc>
                <a:tc>
                  <a:txBody>
                    <a:bodyPr/>
                    <a:lstStyle/>
                    <a:p>
                      <a:r>
                        <a:rPr lang="en-US" dirty="0"/>
                        <a:t>No need</a:t>
                      </a:r>
                    </a:p>
                  </a:txBody>
                  <a:tcPr/>
                </a:tc>
                <a:tc>
                  <a:txBody>
                    <a:bodyPr/>
                    <a:lstStyle/>
                    <a:p>
                      <a:endParaRPr lang="en-US"/>
                    </a:p>
                  </a:txBody>
                  <a:tcPr/>
                </a:tc>
                <a:extLst>
                  <a:ext uri="{0D108BD9-81ED-4DB2-BD59-A6C34878D82A}">
                    <a16:rowId xmlns:a16="http://schemas.microsoft.com/office/drawing/2014/main" val="3071113547"/>
                  </a:ext>
                </a:extLst>
              </a:tr>
              <a:tr h="370840">
                <a:tc>
                  <a:txBody>
                    <a:bodyPr/>
                    <a:lstStyle/>
                    <a:p>
                      <a:r>
                        <a:rPr lang="en-US" dirty="0"/>
                        <a:t>Radial shift</a:t>
                      </a:r>
                    </a:p>
                  </a:txBody>
                  <a:tcPr/>
                </a:tc>
                <a:tc>
                  <a:txBody>
                    <a:bodyPr/>
                    <a:lstStyle/>
                    <a:p>
                      <a:r>
                        <a:rPr lang="en-US" dirty="0"/>
                        <a:t>No need</a:t>
                      </a:r>
                    </a:p>
                  </a:txBody>
                  <a:tcPr/>
                </a:tc>
                <a:tc>
                  <a:txBody>
                    <a:bodyPr/>
                    <a:lstStyle/>
                    <a:p>
                      <a:endParaRPr lang="en-US" dirty="0"/>
                    </a:p>
                  </a:txBody>
                  <a:tcPr/>
                </a:tc>
                <a:extLst>
                  <a:ext uri="{0D108BD9-81ED-4DB2-BD59-A6C34878D82A}">
                    <a16:rowId xmlns:a16="http://schemas.microsoft.com/office/drawing/2014/main" val="2157906978"/>
                  </a:ext>
                </a:extLst>
              </a:tr>
              <a:tr h="370840">
                <a:tc>
                  <a:txBody>
                    <a:bodyPr/>
                    <a:lstStyle/>
                    <a:p>
                      <a:r>
                        <a:rPr lang="en-US" dirty="0"/>
                        <a:t>Low energy bypass</a:t>
                      </a:r>
                    </a:p>
                  </a:txBody>
                  <a:tcPr/>
                </a:tc>
                <a:tc>
                  <a:txBody>
                    <a:bodyPr/>
                    <a:lstStyle/>
                    <a:p>
                      <a:r>
                        <a:rPr lang="en-US" dirty="0"/>
                        <a:t>No need</a:t>
                      </a:r>
                    </a:p>
                  </a:txBody>
                  <a:tcPr/>
                </a:tc>
                <a:tc>
                  <a:txBody>
                    <a:bodyPr/>
                    <a:lstStyle/>
                    <a:p>
                      <a:endParaRPr lang="en-US" dirty="0"/>
                    </a:p>
                  </a:txBody>
                  <a:tcPr/>
                </a:tc>
                <a:extLst>
                  <a:ext uri="{0D108BD9-81ED-4DB2-BD59-A6C34878D82A}">
                    <a16:rowId xmlns:a16="http://schemas.microsoft.com/office/drawing/2014/main" val="345560406"/>
                  </a:ext>
                </a:extLst>
              </a:tr>
            </a:tbl>
          </a:graphicData>
        </a:graphic>
      </p:graphicFrame>
    </p:spTree>
    <p:extLst>
      <p:ext uri="{BB962C8B-B14F-4D97-AF65-F5344CB8AC3E}">
        <p14:creationId xmlns:p14="http://schemas.microsoft.com/office/powerpoint/2010/main" val="3998972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039A3-F03F-3832-3E1C-54FAB2C98B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801E5A-2ADF-F7EE-EE16-835674DBBE8B}"/>
              </a:ext>
            </a:extLst>
          </p:cNvPr>
          <p:cNvSpPr>
            <a:spLocks noGrp="1"/>
          </p:cNvSpPr>
          <p:nvPr>
            <p:ph type="title"/>
          </p:nvPr>
        </p:nvSpPr>
        <p:spPr/>
        <p:txBody>
          <a:bodyPr/>
          <a:lstStyle/>
          <a:p>
            <a:r>
              <a:rPr lang="en-US" dirty="0"/>
              <a:t>ESR beam parameters for FXT experiment</a:t>
            </a:r>
          </a:p>
        </p:txBody>
      </p:sp>
      <p:sp>
        <p:nvSpPr>
          <p:cNvPr id="3" name="Slide Number Placeholder 2">
            <a:extLst>
              <a:ext uri="{FF2B5EF4-FFF2-40B4-BE49-F238E27FC236}">
                <a16:creationId xmlns:a16="http://schemas.microsoft.com/office/drawing/2014/main" id="{8E1EB6F3-61CE-855D-4175-4DB5F2744666}"/>
              </a:ext>
            </a:extLst>
          </p:cNvPr>
          <p:cNvSpPr>
            <a:spLocks noGrp="1"/>
          </p:cNvSpPr>
          <p:nvPr>
            <p:ph type="sldNum" sz="quarter" idx="4"/>
          </p:nvPr>
        </p:nvSpPr>
        <p:spPr/>
        <p:txBody>
          <a:bodyPr/>
          <a:lstStyle/>
          <a:p>
            <a:fld id="{933A556B-7C63-244D-9B7C-B0EA8042B330}" type="slidenum">
              <a:rPr lang="en-US" smtClean="0"/>
              <a:pPr/>
              <a:t>29</a:t>
            </a:fld>
            <a:endParaRPr lang="en-US" sz="750"/>
          </a:p>
        </p:txBody>
      </p:sp>
      <p:graphicFrame>
        <p:nvGraphicFramePr>
          <p:cNvPr id="4" name="Table 3">
            <a:extLst>
              <a:ext uri="{FF2B5EF4-FFF2-40B4-BE49-F238E27FC236}">
                <a16:creationId xmlns:a16="http://schemas.microsoft.com/office/drawing/2014/main" id="{F9B53AC7-7642-0D3C-B197-621B09C5C79D}"/>
              </a:ext>
            </a:extLst>
          </p:cNvPr>
          <p:cNvGraphicFramePr>
            <a:graphicFrameLocks noGrp="1"/>
          </p:cNvGraphicFramePr>
          <p:nvPr>
            <p:extLst>
              <p:ext uri="{D42A27DB-BD31-4B8C-83A1-F6EECF244321}">
                <p14:modId xmlns:p14="http://schemas.microsoft.com/office/powerpoint/2010/main" val="30869917"/>
              </p:ext>
            </p:extLst>
          </p:nvPr>
        </p:nvGraphicFramePr>
        <p:xfrm>
          <a:off x="2032000" y="1919290"/>
          <a:ext cx="8127999" cy="4516120"/>
        </p:xfrm>
        <a:graphic>
          <a:graphicData uri="http://schemas.openxmlformats.org/drawingml/2006/table">
            <a:tbl>
              <a:tblPr firstRow="1" bandRow="1">
                <a:tableStyleId>{5C22544A-7EE6-4342-B048-85BDC9FD1C3A}</a:tableStyleId>
              </a:tblPr>
              <a:tblGrid>
                <a:gridCol w="2330450">
                  <a:extLst>
                    <a:ext uri="{9D8B030D-6E8A-4147-A177-3AD203B41FA5}">
                      <a16:colId xmlns:a16="http://schemas.microsoft.com/office/drawing/2014/main" val="837333626"/>
                    </a:ext>
                  </a:extLst>
                </a:gridCol>
                <a:gridCol w="2486025">
                  <a:extLst>
                    <a:ext uri="{9D8B030D-6E8A-4147-A177-3AD203B41FA5}">
                      <a16:colId xmlns:a16="http://schemas.microsoft.com/office/drawing/2014/main" val="1291748097"/>
                    </a:ext>
                  </a:extLst>
                </a:gridCol>
                <a:gridCol w="3311524">
                  <a:extLst>
                    <a:ext uri="{9D8B030D-6E8A-4147-A177-3AD203B41FA5}">
                      <a16:colId xmlns:a16="http://schemas.microsoft.com/office/drawing/2014/main" val="3621874403"/>
                    </a:ext>
                  </a:extLst>
                </a:gridCol>
              </a:tblGrid>
              <a:tr h="370840">
                <a:tc>
                  <a:txBody>
                    <a:bodyPr/>
                    <a:lstStyle/>
                    <a:p>
                      <a:r>
                        <a:rPr lang="en-US" dirty="0"/>
                        <a:t>Parameters</a:t>
                      </a:r>
                    </a:p>
                  </a:txBody>
                  <a:tcPr/>
                </a:tc>
                <a:tc>
                  <a:txBody>
                    <a:bodyPr/>
                    <a:lstStyle/>
                    <a:p>
                      <a:r>
                        <a:rPr lang="en-US" dirty="0"/>
                        <a:t>Value</a:t>
                      </a:r>
                    </a:p>
                  </a:txBody>
                  <a:tcPr/>
                </a:tc>
                <a:tc>
                  <a:txBody>
                    <a:bodyPr/>
                    <a:lstStyle/>
                    <a:p>
                      <a:r>
                        <a:rPr lang="en-US" dirty="0"/>
                        <a:t>Notes</a:t>
                      </a:r>
                    </a:p>
                  </a:txBody>
                  <a:tcPr/>
                </a:tc>
                <a:extLst>
                  <a:ext uri="{0D108BD9-81ED-4DB2-BD59-A6C34878D82A}">
                    <a16:rowId xmlns:a16="http://schemas.microsoft.com/office/drawing/2014/main" val="2141244487"/>
                  </a:ext>
                </a:extLst>
              </a:tr>
              <a:tr h="370840">
                <a:tc>
                  <a:txBody>
                    <a:bodyPr/>
                    <a:lstStyle/>
                    <a:p>
                      <a:r>
                        <a:rPr lang="en-US" dirty="0"/>
                        <a:t>Beam species</a:t>
                      </a:r>
                    </a:p>
                  </a:txBody>
                  <a:tcPr/>
                </a:tc>
                <a:tc>
                  <a:txBody>
                    <a:bodyPr/>
                    <a:lstStyle/>
                    <a:p>
                      <a:r>
                        <a:rPr lang="en-US" dirty="0"/>
                        <a:t>e</a:t>
                      </a:r>
                    </a:p>
                  </a:txBody>
                  <a:tcPr/>
                </a:tc>
                <a:tc>
                  <a:txBody>
                    <a:bodyPr/>
                    <a:lstStyle/>
                    <a:p>
                      <a:endParaRPr lang="en-US" dirty="0"/>
                    </a:p>
                  </a:txBody>
                  <a:tcPr/>
                </a:tc>
                <a:extLst>
                  <a:ext uri="{0D108BD9-81ED-4DB2-BD59-A6C34878D82A}">
                    <a16:rowId xmlns:a16="http://schemas.microsoft.com/office/drawing/2014/main" val="4098169992"/>
                  </a:ext>
                </a:extLst>
              </a:tr>
              <a:tr h="370840">
                <a:tc>
                  <a:txBody>
                    <a:bodyPr/>
                    <a:lstStyle/>
                    <a:p>
                      <a:r>
                        <a:rPr lang="en-US" dirty="0"/>
                        <a:t>Beam Energy</a:t>
                      </a:r>
                    </a:p>
                  </a:txBody>
                  <a:tcPr/>
                </a:tc>
                <a:tc>
                  <a:txBody>
                    <a:bodyPr/>
                    <a:lstStyle/>
                    <a:p>
                      <a:r>
                        <a:rPr lang="en-US" dirty="0"/>
                        <a:t>3 – 18 GeV</a:t>
                      </a:r>
                    </a:p>
                  </a:txBody>
                  <a:tcPr/>
                </a:tc>
                <a:tc>
                  <a:txBody>
                    <a:bodyPr/>
                    <a:lstStyle/>
                    <a:p>
                      <a:r>
                        <a:rPr lang="en-US" dirty="0"/>
                        <a:t>Any energy in the range, energy below 5 GeV, 11.7-15.2 GeV w/o longitudinal polarization</a:t>
                      </a:r>
                    </a:p>
                  </a:txBody>
                  <a:tcPr/>
                </a:tc>
                <a:extLst>
                  <a:ext uri="{0D108BD9-81ED-4DB2-BD59-A6C34878D82A}">
                    <a16:rowId xmlns:a16="http://schemas.microsoft.com/office/drawing/2014/main" val="293885852"/>
                  </a:ext>
                </a:extLst>
              </a:tr>
              <a:tr h="370840">
                <a:tc>
                  <a:txBody>
                    <a:bodyPr/>
                    <a:lstStyle/>
                    <a:p>
                      <a:r>
                        <a:rPr lang="en-US" dirty="0"/>
                        <a:t>Spin direction</a:t>
                      </a:r>
                    </a:p>
                  </a:txBody>
                  <a:tcPr/>
                </a:tc>
                <a:tc>
                  <a:txBody>
                    <a:bodyPr/>
                    <a:lstStyle/>
                    <a:p>
                      <a:r>
                        <a:rPr lang="en-US"/>
                        <a:t>Longitudinal, vertical</a:t>
                      </a:r>
                    </a:p>
                  </a:txBody>
                  <a:tcPr/>
                </a:tc>
                <a:tc>
                  <a:txBody>
                    <a:bodyPr/>
                    <a:lstStyle/>
                    <a:p>
                      <a:endParaRPr lang="en-US" dirty="0"/>
                    </a:p>
                  </a:txBody>
                  <a:tcPr/>
                </a:tc>
                <a:extLst>
                  <a:ext uri="{0D108BD9-81ED-4DB2-BD59-A6C34878D82A}">
                    <a16:rowId xmlns:a16="http://schemas.microsoft.com/office/drawing/2014/main" val="717120471"/>
                  </a:ext>
                </a:extLst>
              </a:tr>
              <a:tr h="370840">
                <a:tc>
                  <a:txBody>
                    <a:bodyPr/>
                    <a:lstStyle/>
                    <a:p>
                      <a:r>
                        <a:rPr lang="en-US" dirty="0"/>
                        <a:t>No. Bunches</a:t>
                      </a:r>
                    </a:p>
                  </a:txBody>
                  <a:tcPr/>
                </a:tc>
                <a:tc>
                  <a:txBody>
                    <a:bodyPr/>
                    <a:lstStyle/>
                    <a:p>
                      <a:r>
                        <a:rPr lang="en-US" dirty="0"/>
                        <a:t>1 to 1160</a:t>
                      </a:r>
                    </a:p>
                  </a:txBody>
                  <a:tcPr/>
                </a:tc>
                <a:tc>
                  <a:txBody>
                    <a:bodyPr/>
                    <a:lstStyle/>
                    <a:p>
                      <a:r>
                        <a:rPr lang="en-US" dirty="0"/>
                        <a:t>Bunch split or not?</a:t>
                      </a:r>
                    </a:p>
                  </a:txBody>
                  <a:tcPr/>
                </a:tc>
                <a:extLst>
                  <a:ext uri="{0D108BD9-81ED-4DB2-BD59-A6C34878D82A}">
                    <a16:rowId xmlns:a16="http://schemas.microsoft.com/office/drawing/2014/main" val="2678054015"/>
                  </a:ext>
                </a:extLst>
              </a:tr>
              <a:tr h="370840">
                <a:tc>
                  <a:txBody>
                    <a:bodyPr/>
                    <a:lstStyle/>
                    <a:p>
                      <a:r>
                        <a:rPr lang="en-US" dirty="0"/>
                        <a:t>Average current</a:t>
                      </a:r>
                    </a:p>
                  </a:txBody>
                  <a:tcPr/>
                </a:tc>
                <a:tc>
                  <a:txBody>
                    <a:bodyPr/>
                    <a:lstStyle/>
                    <a:p>
                      <a:r>
                        <a:rPr lang="en-US" dirty="0"/>
                        <a:t>Up to 2.5 A</a:t>
                      </a:r>
                    </a:p>
                  </a:txBody>
                  <a:tcPr/>
                </a:tc>
                <a:tc>
                  <a:txBody>
                    <a:bodyPr/>
                    <a:lstStyle/>
                    <a:p>
                      <a:r>
                        <a:rPr lang="en-US" dirty="0"/>
                        <a:t>0.2 A @18 GeV</a:t>
                      </a:r>
                    </a:p>
                  </a:txBody>
                  <a:tcPr/>
                </a:tc>
                <a:extLst>
                  <a:ext uri="{0D108BD9-81ED-4DB2-BD59-A6C34878D82A}">
                    <a16:rowId xmlns:a16="http://schemas.microsoft.com/office/drawing/2014/main" val="1472619978"/>
                  </a:ext>
                </a:extLst>
              </a:tr>
              <a:tr h="370840">
                <a:tc>
                  <a:txBody>
                    <a:bodyPr/>
                    <a:lstStyle/>
                    <a:p>
                      <a:r>
                        <a:rPr lang="en-US" dirty="0"/>
                        <a:t>Normalized emittance</a:t>
                      </a:r>
                    </a:p>
                  </a:txBody>
                  <a:tcPr/>
                </a:tc>
                <a:tc>
                  <a:txBody>
                    <a:bodyPr/>
                    <a:lstStyle/>
                    <a:p>
                      <a:r>
                        <a:rPr lang="en-US" dirty="0"/>
                        <a:t>H: 196 – 845 um</a:t>
                      </a:r>
                    </a:p>
                    <a:p>
                      <a:r>
                        <a:rPr lang="en-US" dirty="0"/>
                        <a:t>V:  18 – 70 um</a:t>
                      </a:r>
                    </a:p>
                  </a:txBody>
                  <a:tcPr/>
                </a:tc>
                <a:tc>
                  <a:txBody>
                    <a:bodyPr/>
                    <a:lstStyle/>
                    <a:p>
                      <a:r>
                        <a:rPr lang="en-US"/>
                        <a:t>Emittance is tunable with super-bend and external excitation, vertical orbit bumps (bagels technique)</a:t>
                      </a:r>
                    </a:p>
                  </a:txBody>
                  <a:tcPr/>
                </a:tc>
                <a:extLst>
                  <a:ext uri="{0D108BD9-81ED-4DB2-BD59-A6C34878D82A}">
                    <a16:rowId xmlns:a16="http://schemas.microsoft.com/office/drawing/2014/main" val="2509704783"/>
                  </a:ext>
                </a:extLst>
              </a:tr>
              <a:tr h="370840">
                <a:tc>
                  <a:txBody>
                    <a:bodyPr/>
                    <a:lstStyle/>
                    <a:p>
                      <a:r>
                        <a:rPr lang="en-US" dirty="0"/>
                        <a:t>Bunch length</a:t>
                      </a:r>
                    </a:p>
                  </a:txBody>
                  <a:tcPr/>
                </a:tc>
                <a:tc>
                  <a:txBody>
                    <a:bodyPr/>
                    <a:lstStyle/>
                    <a:p>
                      <a:r>
                        <a:rPr lang="en-US" dirty="0"/>
                        <a:t>0.7 cm</a:t>
                      </a:r>
                    </a:p>
                  </a:txBody>
                  <a:tcPr/>
                </a:tc>
                <a:tc>
                  <a:txBody>
                    <a:bodyPr/>
                    <a:lstStyle/>
                    <a:p>
                      <a:r>
                        <a:rPr lang="en-US" dirty="0"/>
                        <a:t>Longer is better for lifetime</a:t>
                      </a:r>
                    </a:p>
                  </a:txBody>
                  <a:tcPr/>
                </a:tc>
                <a:extLst>
                  <a:ext uri="{0D108BD9-81ED-4DB2-BD59-A6C34878D82A}">
                    <a16:rowId xmlns:a16="http://schemas.microsoft.com/office/drawing/2014/main" val="2178855504"/>
                  </a:ext>
                </a:extLst>
              </a:tr>
              <a:tr h="370840">
                <a:tc>
                  <a:txBody>
                    <a:bodyPr/>
                    <a:lstStyle/>
                    <a:p>
                      <a:r>
                        <a:rPr lang="en-US" dirty="0"/>
                        <a:t>Beta star</a:t>
                      </a:r>
                    </a:p>
                  </a:txBody>
                  <a:tcPr/>
                </a:tc>
                <a:tc>
                  <a:txBody>
                    <a:bodyPr/>
                    <a:lstStyle/>
                    <a:p>
                      <a:r>
                        <a:rPr lang="en-US" dirty="0"/>
                        <a:t>H: 103 to 306 cm, </a:t>
                      </a:r>
                    </a:p>
                    <a:p>
                      <a:r>
                        <a:rPr lang="en-US" dirty="0"/>
                        <a:t>V: 9.2 to 30 cm</a:t>
                      </a:r>
                    </a:p>
                  </a:txBody>
                  <a:tcPr/>
                </a:tc>
                <a:tc>
                  <a:txBody>
                    <a:bodyPr/>
                    <a:lstStyle/>
                    <a:p>
                      <a:endParaRPr lang="en-US" dirty="0"/>
                    </a:p>
                  </a:txBody>
                  <a:tcPr/>
                </a:tc>
                <a:extLst>
                  <a:ext uri="{0D108BD9-81ED-4DB2-BD59-A6C34878D82A}">
                    <a16:rowId xmlns:a16="http://schemas.microsoft.com/office/drawing/2014/main" val="3860813622"/>
                  </a:ext>
                </a:extLst>
              </a:tr>
              <a:tr h="370840">
                <a:tc>
                  <a:txBody>
                    <a:bodyPr/>
                    <a:lstStyle/>
                    <a:p>
                      <a:r>
                        <a:rPr lang="en-US" dirty="0"/>
                        <a:t>Crab cavity</a:t>
                      </a:r>
                    </a:p>
                  </a:txBody>
                  <a:tcPr/>
                </a:tc>
                <a:tc>
                  <a:txBody>
                    <a:bodyPr/>
                    <a:lstStyle/>
                    <a:p>
                      <a:r>
                        <a:rPr lang="en-US" dirty="0"/>
                        <a:t>No need</a:t>
                      </a:r>
                    </a:p>
                  </a:txBody>
                  <a:tcPr/>
                </a:tc>
                <a:tc>
                  <a:txBody>
                    <a:bodyPr/>
                    <a:lstStyle/>
                    <a:p>
                      <a:endParaRPr lang="en-US" dirty="0"/>
                    </a:p>
                  </a:txBody>
                  <a:tcPr/>
                </a:tc>
                <a:extLst>
                  <a:ext uri="{0D108BD9-81ED-4DB2-BD59-A6C34878D82A}">
                    <a16:rowId xmlns:a16="http://schemas.microsoft.com/office/drawing/2014/main" val="3071113547"/>
                  </a:ext>
                </a:extLst>
              </a:tr>
            </a:tbl>
          </a:graphicData>
        </a:graphic>
      </p:graphicFrame>
    </p:spTree>
    <p:extLst>
      <p:ext uri="{BB962C8B-B14F-4D97-AF65-F5344CB8AC3E}">
        <p14:creationId xmlns:p14="http://schemas.microsoft.com/office/powerpoint/2010/main" val="557334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939FA-37D3-C9FC-318D-B57378443D78}"/>
              </a:ext>
            </a:extLst>
          </p:cNvPr>
          <p:cNvSpPr>
            <a:spLocks noGrp="1"/>
          </p:cNvSpPr>
          <p:nvPr>
            <p:ph type="title"/>
          </p:nvPr>
        </p:nvSpPr>
        <p:spPr>
          <a:xfrm>
            <a:off x="416285" y="-1611"/>
            <a:ext cx="11049000" cy="1325563"/>
          </a:xfrm>
        </p:spPr>
        <p:txBody>
          <a:bodyPr>
            <a:normAutofit/>
          </a:bodyPr>
          <a:lstStyle/>
          <a:p>
            <a:r>
              <a:rPr lang="en-US" sz="4000">
                <a:latin typeface="Avenir Light"/>
              </a:rPr>
              <a:t>Aerial view of the RHIC facility</a:t>
            </a:r>
          </a:p>
        </p:txBody>
      </p:sp>
      <p:sp>
        <p:nvSpPr>
          <p:cNvPr id="4" name="Slide Number Placeholder 3">
            <a:extLst>
              <a:ext uri="{FF2B5EF4-FFF2-40B4-BE49-F238E27FC236}">
                <a16:creationId xmlns:a16="http://schemas.microsoft.com/office/drawing/2014/main" id="{C45FBE91-5419-C7C9-1241-E7874D1621D5}"/>
              </a:ext>
            </a:extLst>
          </p:cNvPr>
          <p:cNvSpPr>
            <a:spLocks noGrp="1"/>
          </p:cNvSpPr>
          <p:nvPr>
            <p:ph type="sldNum" sz="quarter" idx="4"/>
          </p:nvPr>
        </p:nvSpPr>
        <p:spPr/>
        <p:txBody>
          <a:bodyPr/>
          <a:lstStyle/>
          <a:p>
            <a:fld id="{933A556B-7C63-244D-9B7C-B0EA8042B330}" type="slidenum">
              <a:rPr lang="en-US" smtClean="0"/>
              <a:pPr/>
              <a:t>3</a:t>
            </a:fld>
            <a:endParaRPr lang="en-US"/>
          </a:p>
        </p:txBody>
      </p:sp>
      <p:grpSp>
        <p:nvGrpSpPr>
          <p:cNvPr id="61" name="Group 60">
            <a:extLst>
              <a:ext uri="{FF2B5EF4-FFF2-40B4-BE49-F238E27FC236}">
                <a16:creationId xmlns:a16="http://schemas.microsoft.com/office/drawing/2014/main" id="{5ED6FDD7-DAAB-6EF6-9536-7B767D2F548A}"/>
              </a:ext>
            </a:extLst>
          </p:cNvPr>
          <p:cNvGrpSpPr/>
          <p:nvPr/>
        </p:nvGrpSpPr>
        <p:grpSpPr>
          <a:xfrm>
            <a:off x="1761786" y="1024461"/>
            <a:ext cx="9222609" cy="5476658"/>
            <a:chOff x="3511598" y="2308285"/>
            <a:chExt cx="8879831" cy="5187457"/>
          </a:xfrm>
        </p:grpSpPr>
        <p:grpSp>
          <p:nvGrpSpPr>
            <p:cNvPr id="15" name="Group 14">
              <a:extLst>
                <a:ext uri="{FF2B5EF4-FFF2-40B4-BE49-F238E27FC236}">
                  <a16:creationId xmlns:a16="http://schemas.microsoft.com/office/drawing/2014/main" id="{67053547-1BA2-34AC-28A5-65F344158D58}"/>
                </a:ext>
              </a:extLst>
            </p:cNvPr>
            <p:cNvGrpSpPr/>
            <p:nvPr/>
          </p:nvGrpSpPr>
          <p:grpSpPr>
            <a:xfrm>
              <a:off x="3511598" y="2308285"/>
              <a:ext cx="8879831" cy="5187457"/>
              <a:chOff x="-441754" y="668190"/>
              <a:chExt cx="10182460" cy="6095996"/>
            </a:xfrm>
          </p:grpSpPr>
          <p:grpSp>
            <p:nvGrpSpPr>
              <p:cNvPr id="17" name="object 4">
                <a:extLst>
                  <a:ext uri="{FF2B5EF4-FFF2-40B4-BE49-F238E27FC236}">
                    <a16:creationId xmlns:a16="http://schemas.microsoft.com/office/drawing/2014/main" id="{E6451D10-394B-7720-22BC-B138D011AAAE}"/>
                  </a:ext>
                </a:extLst>
              </p:cNvPr>
              <p:cNvGrpSpPr/>
              <p:nvPr/>
            </p:nvGrpSpPr>
            <p:grpSpPr>
              <a:xfrm>
                <a:off x="-441754" y="668190"/>
                <a:ext cx="10182460" cy="6095996"/>
                <a:chOff x="-441754" y="668190"/>
                <a:chExt cx="10182460" cy="6095996"/>
              </a:xfrm>
            </p:grpSpPr>
            <p:pic>
              <p:nvPicPr>
                <p:cNvPr id="37" name="object 5">
                  <a:extLst>
                    <a:ext uri="{FF2B5EF4-FFF2-40B4-BE49-F238E27FC236}">
                      <a16:creationId xmlns:a16="http://schemas.microsoft.com/office/drawing/2014/main" id="{05604512-3E26-7CE5-3009-F4092D1DE425}"/>
                    </a:ext>
                  </a:extLst>
                </p:cNvPr>
                <p:cNvPicPr/>
                <p:nvPr/>
              </p:nvPicPr>
              <p:blipFill>
                <a:blip r:embed="rId3" cstate="print"/>
                <a:stretch>
                  <a:fillRect/>
                </a:stretch>
              </p:blipFill>
              <p:spPr>
                <a:xfrm>
                  <a:off x="-441754" y="668190"/>
                  <a:ext cx="10182460" cy="6095996"/>
                </a:xfrm>
                <a:prstGeom prst="rect">
                  <a:avLst/>
                </a:prstGeom>
              </p:spPr>
            </p:pic>
            <p:pic>
              <p:nvPicPr>
                <p:cNvPr id="38" name="object 6">
                  <a:extLst>
                    <a:ext uri="{FF2B5EF4-FFF2-40B4-BE49-F238E27FC236}">
                      <a16:creationId xmlns:a16="http://schemas.microsoft.com/office/drawing/2014/main" id="{D710879E-74CE-4D81-1C5F-E99758E336BA}"/>
                    </a:ext>
                  </a:extLst>
                </p:cNvPr>
                <p:cNvPicPr/>
                <p:nvPr/>
              </p:nvPicPr>
              <p:blipFill>
                <a:blip r:embed="rId4" cstate="print"/>
                <a:stretch>
                  <a:fillRect/>
                </a:stretch>
              </p:blipFill>
              <p:spPr>
                <a:xfrm>
                  <a:off x="18289" y="980303"/>
                  <a:ext cx="8899911" cy="4224155"/>
                </a:xfrm>
                <a:prstGeom prst="rect">
                  <a:avLst/>
                </a:prstGeom>
              </p:spPr>
            </p:pic>
            <p:sp>
              <p:nvSpPr>
                <p:cNvPr id="39" name="object 7">
                  <a:extLst>
                    <a:ext uri="{FF2B5EF4-FFF2-40B4-BE49-F238E27FC236}">
                      <a16:creationId xmlns:a16="http://schemas.microsoft.com/office/drawing/2014/main" id="{69E6E1D8-3AE9-879A-E5E0-000A0BC1B16C}"/>
                    </a:ext>
                  </a:extLst>
                </p:cNvPr>
                <p:cNvSpPr/>
                <p:nvPr/>
              </p:nvSpPr>
              <p:spPr>
                <a:xfrm>
                  <a:off x="2544318" y="5191505"/>
                  <a:ext cx="3238500" cy="266700"/>
                </a:xfrm>
                <a:custGeom>
                  <a:avLst/>
                  <a:gdLst/>
                  <a:ahLst/>
                  <a:cxnLst/>
                  <a:rect l="l" t="t" r="r" b="b"/>
                  <a:pathLst>
                    <a:path w="3238500" h="266700">
                      <a:moveTo>
                        <a:pt x="0" y="0"/>
                      </a:moveTo>
                      <a:lnTo>
                        <a:pt x="3238499" y="153924"/>
                      </a:lnTo>
                    </a:path>
                    <a:path w="3238500" h="266700">
                      <a:moveTo>
                        <a:pt x="3238499" y="153924"/>
                      </a:moveTo>
                      <a:lnTo>
                        <a:pt x="3160776" y="266700"/>
                      </a:lnTo>
                    </a:path>
                  </a:pathLst>
                </a:custGeom>
                <a:ln w="25908">
                  <a:solidFill>
                    <a:srgbClr val="FFCC00"/>
                  </a:solidFill>
                </a:ln>
              </p:spPr>
              <p:txBody>
                <a:bodyPr wrap="square" lIns="0" tIns="0" rIns="0" bIns="0" rtlCol="0"/>
                <a:lstStyle/>
                <a:p>
                  <a:endParaRPr/>
                </a:p>
              </p:txBody>
            </p:sp>
            <p:sp>
              <p:nvSpPr>
                <p:cNvPr id="40" name="object 8">
                  <a:extLst>
                    <a:ext uri="{FF2B5EF4-FFF2-40B4-BE49-F238E27FC236}">
                      <a16:creationId xmlns:a16="http://schemas.microsoft.com/office/drawing/2014/main" id="{1CAD39AC-0EB7-5647-2B8D-96C5AEF247F5}"/>
                    </a:ext>
                  </a:extLst>
                </p:cNvPr>
                <p:cNvSpPr/>
                <p:nvPr/>
              </p:nvSpPr>
              <p:spPr>
                <a:xfrm>
                  <a:off x="4623561" y="5337175"/>
                  <a:ext cx="312420" cy="93980"/>
                </a:xfrm>
                <a:custGeom>
                  <a:avLst/>
                  <a:gdLst/>
                  <a:ahLst/>
                  <a:cxnLst/>
                  <a:rect l="l" t="t" r="r" b="b"/>
                  <a:pathLst>
                    <a:path w="312420" h="93979">
                      <a:moveTo>
                        <a:pt x="4063" y="0"/>
                      </a:moveTo>
                      <a:lnTo>
                        <a:pt x="0" y="77469"/>
                      </a:lnTo>
                      <a:lnTo>
                        <a:pt x="307848" y="93980"/>
                      </a:lnTo>
                      <a:lnTo>
                        <a:pt x="312038" y="16383"/>
                      </a:lnTo>
                      <a:lnTo>
                        <a:pt x="4063" y="0"/>
                      </a:lnTo>
                      <a:close/>
                    </a:path>
                  </a:pathLst>
                </a:custGeom>
                <a:solidFill>
                  <a:srgbClr val="FFCC00"/>
                </a:solidFill>
              </p:spPr>
              <p:txBody>
                <a:bodyPr wrap="square" lIns="0" tIns="0" rIns="0" bIns="0" rtlCol="0"/>
                <a:lstStyle/>
                <a:p>
                  <a:endParaRPr/>
                </a:p>
              </p:txBody>
            </p:sp>
            <p:sp>
              <p:nvSpPr>
                <p:cNvPr id="41" name="object 9">
                  <a:extLst>
                    <a:ext uri="{FF2B5EF4-FFF2-40B4-BE49-F238E27FC236}">
                      <a16:creationId xmlns:a16="http://schemas.microsoft.com/office/drawing/2014/main" id="{B5F24CFA-A0EB-4973-DC3D-435926A5F674}"/>
                    </a:ext>
                  </a:extLst>
                </p:cNvPr>
                <p:cNvSpPr/>
                <p:nvPr/>
              </p:nvSpPr>
              <p:spPr>
                <a:xfrm>
                  <a:off x="4623561" y="5337175"/>
                  <a:ext cx="312420" cy="93980"/>
                </a:xfrm>
                <a:custGeom>
                  <a:avLst/>
                  <a:gdLst/>
                  <a:ahLst/>
                  <a:cxnLst/>
                  <a:rect l="l" t="t" r="r" b="b"/>
                  <a:pathLst>
                    <a:path w="312420" h="93979">
                      <a:moveTo>
                        <a:pt x="4063" y="0"/>
                      </a:moveTo>
                      <a:lnTo>
                        <a:pt x="312038" y="16383"/>
                      </a:lnTo>
                      <a:lnTo>
                        <a:pt x="307848" y="93980"/>
                      </a:lnTo>
                      <a:lnTo>
                        <a:pt x="0" y="77469"/>
                      </a:lnTo>
                      <a:lnTo>
                        <a:pt x="4063" y="0"/>
                      </a:lnTo>
                      <a:close/>
                    </a:path>
                  </a:pathLst>
                </a:custGeom>
                <a:ln w="9525">
                  <a:solidFill>
                    <a:srgbClr val="FFCC00"/>
                  </a:solidFill>
                </a:ln>
              </p:spPr>
              <p:txBody>
                <a:bodyPr wrap="square" lIns="0" tIns="0" rIns="0" bIns="0" rtlCol="0"/>
                <a:lstStyle/>
                <a:p>
                  <a:endParaRPr/>
                </a:p>
              </p:txBody>
            </p:sp>
            <p:sp>
              <p:nvSpPr>
                <p:cNvPr id="42" name="object 10">
                  <a:extLst>
                    <a:ext uri="{FF2B5EF4-FFF2-40B4-BE49-F238E27FC236}">
                      <a16:creationId xmlns:a16="http://schemas.microsoft.com/office/drawing/2014/main" id="{99D92FA7-B25F-2EFB-7E23-1B4EF947CCD5}"/>
                    </a:ext>
                  </a:extLst>
                </p:cNvPr>
                <p:cNvSpPr/>
                <p:nvPr/>
              </p:nvSpPr>
              <p:spPr>
                <a:xfrm>
                  <a:off x="5163185" y="5374385"/>
                  <a:ext cx="312420" cy="93980"/>
                </a:xfrm>
                <a:custGeom>
                  <a:avLst/>
                  <a:gdLst/>
                  <a:ahLst/>
                  <a:cxnLst/>
                  <a:rect l="l" t="t" r="r" b="b"/>
                  <a:pathLst>
                    <a:path w="312420" h="93979">
                      <a:moveTo>
                        <a:pt x="4063" y="0"/>
                      </a:moveTo>
                      <a:lnTo>
                        <a:pt x="0" y="77469"/>
                      </a:lnTo>
                      <a:lnTo>
                        <a:pt x="307848" y="93979"/>
                      </a:lnTo>
                      <a:lnTo>
                        <a:pt x="312038" y="16382"/>
                      </a:lnTo>
                      <a:lnTo>
                        <a:pt x="4063" y="0"/>
                      </a:lnTo>
                      <a:close/>
                    </a:path>
                  </a:pathLst>
                </a:custGeom>
                <a:solidFill>
                  <a:srgbClr val="FFCC00"/>
                </a:solidFill>
              </p:spPr>
              <p:txBody>
                <a:bodyPr wrap="square" lIns="0" tIns="0" rIns="0" bIns="0" rtlCol="0"/>
                <a:lstStyle/>
                <a:p>
                  <a:endParaRPr/>
                </a:p>
              </p:txBody>
            </p:sp>
            <p:sp>
              <p:nvSpPr>
                <p:cNvPr id="43" name="object 11">
                  <a:extLst>
                    <a:ext uri="{FF2B5EF4-FFF2-40B4-BE49-F238E27FC236}">
                      <a16:creationId xmlns:a16="http://schemas.microsoft.com/office/drawing/2014/main" id="{EFCC7BB5-EF33-597C-D9B1-613CC66CD0F1}"/>
                    </a:ext>
                  </a:extLst>
                </p:cNvPr>
                <p:cNvSpPr/>
                <p:nvPr/>
              </p:nvSpPr>
              <p:spPr>
                <a:xfrm>
                  <a:off x="5163185" y="5374385"/>
                  <a:ext cx="312420" cy="93980"/>
                </a:xfrm>
                <a:custGeom>
                  <a:avLst/>
                  <a:gdLst/>
                  <a:ahLst/>
                  <a:cxnLst/>
                  <a:rect l="l" t="t" r="r" b="b"/>
                  <a:pathLst>
                    <a:path w="312420" h="93979">
                      <a:moveTo>
                        <a:pt x="4063" y="0"/>
                      </a:moveTo>
                      <a:lnTo>
                        <a:pt x="312038" y="16382"/>
                      </a:lnTo>
                      <a:lnTo>
                        <a:pt x="307848" y="93979"/>
                      </a:lnTo>
                      <a:lnTo>
                        <a:pt x="0" y="77469"/>
                      </a:lnTo>
                      <a:lnTo>
                        <a:pt x="4063" y="0"/>
                      </a:lnTo>
                      <a:close/>
                    </a:path>
                  </a:pathLst>
                </a:custGeom>
                <a:ln w="9525">
                  <a:solidFill>
                    <a:srgbClr val="FFCC00"/>
                  </a:solidFill>
                </a:ln>
              </p:spPr>
              <p:txBody>
                <a:bodyPr wrap="square" lIns="0" tIns="0" rIns="0" bIns="0" rtlCol="0"/>
                <a:lstStyle/>
                <a:p>
                  <a:endParaRPr/>
                </a:p>
              </p:txBody>
            </p:sp>
            <p:sp>
              <p:nvSpPr>
                <p:cNvPr id="44" name="object 12">
                  <a:extLst>
                    <a:ext uri="{FF2B5EF4-FFF2-40B4-BE49-F238E27FC236}">
                      <a16:creationId xmlns:a16="http://schemas.microsoft.com/office/drawing/2014/main" id="{20427156-646A-BF65-538D-513E6A58505B}"/>
                    </a:ext>
                  </a:extLst>
                </p:cNvPr>
                <p:cNvSpPr/>
                <p:nvPr/>
              </p:nvSpPr>
              <p:spPr>
                <a:xfrm>
                  <a:off x="5473573" y="5431028"/>
                  <a:ext cx="258445" cy="16510"/>
                </a:xfrm>
                <a:custGeom>
                  <a:avLst/>
                  <a:gdLst/>
                  <a:ahLst/>
                  <a:cxnLst/>
                  <a:rect l="l" t="t" r="r" b="b"/>
                  <a:pathLst>
                    <a:path w="258445" h="16510">
                      <a:moveTo>
                        <a:pt x="-12700" y="8128"/>
                      </a:moveTo>
                      <a:lnTo>
                        <a:pt x="270763" y="8128"/>
                      </a:lnTo>
                    </a:path>
                  </a:pathLst>
                </a:custGeom>
                <a:ln w="41656">
                  <a:solidFill>
                    <a:srgbClr val="FFCC00"/>
                  </a:solidFill>
                </a:ln>
              </p:spPr>
              <p:txBody>
                <a:bodyPr wrap="square" lIns="0" tIns="0" rIns="0" bIns="0" rtlCol="0"/>
                <a:lstStyle/>
                <a:p>
                  <a:endParaRPr/>
                </a:p>
              </p:txBody>
            </p:sp>
            <p:sp>
              <p:nvSpPr>
                <p:cNvPr id="45" name="object 13">
                  <a:extLst>
                    <a:ext uri="{FF2B5EF4-FFF2-40B4-BE49-F238E27FC236}">
                      <a16:creationId xmlns:a16="http://schemas.microsoft.com/office/drawing/2014/main" id="{E489447D-9B91-C8D6-2BAD-F302D8D1C243}"/>
                    </a:ext>
                  </a:extLst>
                </p:cNvPr>
                <p:cNvSpPr/>
                <p:nvPr/>
              </p:nvSpPr>
              <p:spPr>
                <a:xfrm>
                  <a:off x="4933823" y="5387340"/>
                  <a:ext cx="154305" cy="10160"/>
                </a:xfrm>
                <a:custGeom>
                  <a:avLst/>
                  <a:gdLst/>
                  <a:ahLst/>
                  <a:cxnLst/>
                  <a:rect l="l" t="t" r="r" b="b"/>
                  <a:pathLst>
                    <a:path w="154304" h="10160">
                      <a:moveTo>
                        <a:pt x="-12700" y="4889"/>
                      </a:moveTo>
                      <a:lnTo>
                        <a:pt x="166624" y="4889"/>
                      </a:lnTo>
                    </a:path>
                  </a:pathLst>
                </a:custGeom>
                <a:ln w="35178">
                  <a:solidFill>
                    <a:srgbClr val="FFCC00"/>
                  </a:solidFill>
                  <a:prstDash val="dash"/>
                </a:ln>
              </p:spPr>
              <p:txBody>
                <a:bodyPr wrap="square" lIns="0" tIns="0" rIns="0" bIns="0" rtlCol="0"/>
                <a:lstStyle/>
                <a:p>
                  <a:endParaRPr/>
                </a:p>
              </p:txBody>
            </p:sp>
            <p:sp>
              <p:nvSpPr>
                <p:cNvPr id="46" name="object 14">
                  <a:extLst>
                    <a:ext uri="{FF2B5EF4-FFF2-40B4-BE49-F238E27FC236}">
                      <a16:creationId xmlns:a16="http://schemas.microsoft.com/office/drawing/2014/main" id="{A5618FFC-B349-5AE2-5AB6-F29B1F93C441}"/>
                    </a:ext>
                  </a:extLst>
                </p:cNvPr>
                <p:cNvSpPr/>
                <p:nvPr/>
              </p:nvSpPr>
              <p:spPr>
                <a:xfrm>
                  <a:off x="5087111" y="5344540"/>
                  <a:ext cx="81915" cy="73025"/>
                </a:xfrm>
                <a:custGeom>
                  <a:avLst/>
                  <a:gdLst/>
                  <a:ahLst/>
                  <a:cxnLst/>
                  <a:rect l="l" t="t" r="r" b="b"/>
                  <a:pathLst>
                    <a:path w="81914" h="73025">
                      <a:moveTo>
                        <a:pt x="81787" y="0"/>
                      </a:moveTo>
                      <a:lnTo>
                        <a:pt x="0" y="72644"/>
                      </a:lnTo>
                    </a:path>
                  </a:pathLst>
                </a:custGeom>
                <a:ln w="25400">
                  <a:solidFill>
                    <a:srgbClr val="FFCC00"/>
                  </a:solidFill>
                  <a:prstDash val="dash"/>
                </a:ln>
              </p:spPr>
              <p:txBody>
                <a:bodyPr wrap="square" lIns="0" tIns="0" rIns="0" bIns="0" rtlCol="0"/>
                <a:lstStyle/>
                <a:p>
                  <a:endParaRPr/>
                </a:p>
              </p:txBody>
            </p:sp>
            <p:sp>
              <p:nvSpPr>
                <p:cNvPr id="47" name="object 15">
                  <a:extLst>
                    <a:ext uri="{FF2B5EF4-FFF2-40B4-BE49-F238E27FC236}">
                      <a16:creationId xmlns:a16="http://schemas.microsoft.com/office/drawing/2014/main" id="{ADCACEED-35DD-BB5B-42DD-EE68735EA639}"/>
                    </a:ext>
                  </a:extLst>
                </p:cNvPr>
                <p:cNvSpPr/>
                <p:nvPr/>
              </p:nvSpPr>
              <p:spPr>
                <a:xfrm>
                  <a:off x="5165216" y="5344540"/>
                  <a:ext cx="385445" cy="20955"/>
                </a:xfrm>
                <a:custGeom>
                  <a:avLst/>
                  <a:gdLst/>
                  <a:ahLst/>
                  <a:cxnLst/>
                  <a:rect l="l" t="t" r="r" b="b"/>
                  <a:pathLst>
                    <a:path w="385445" h="20954">
                      <a:moveTo>
                        <a:pt x="-12699" y="10477"/>
                      </a:moveTo>
                      <a:lnTo>
                        <a:pt x="397637" y="10477"/>
                      </a:lnTo>
                    </a:path>
                  </a:pathLst>
                </a:custGeom>
                <a:ln w="46355">
                  <a:solidFill>
                    <a:srgbClr val="FFCC00"/>
                  </a:solidFill>
                  <a:prstDash val="dash"/>
                </a:ln>
              </p:spPr>
              <p:txBody>
                <a:bodyPr wrap="square" lIns="0" tIns="0" rIns="0" bIns="0" rtlCol="0"/>
                <a:lstStyle/>
                <a:p>
                  <a:endParaRPr/>
                </a:p>
              </p:txBody>
            </p:sp>
            <p:sp>
              <p:nvSpPr>
                <p:cNvPr id="48" name="object 16">
                  <a:extLst>
                    <a:ext uri="{FF2B5EF4-FFF2-40B4-BE49-F238E27FC236}">
                      <a16:creationId xmlns:a16="http://schemas.microsoft.com/office/drawing/2014/main" id="{A333FCA0-EFFE-7EB6-6973-A6A843AB4388}"/>
                    </a:ext>
                  </a:extLst>
                </p:cNvPr>
                <p:cNvSpPr/>
                <p:nvPr/>
              </p:nvSpPr>
              <p:spPr>
                <a:xfrm>
                  <a:off x="5546471" y="5352669"/>
                  <a:ext cx="72390" cy="82550"/>
                </a:xfrm>
                <a:custGeom>
                  <a:avLst/>
                  <a:gdLst/>
                  <a:ahLst/>
                  <a:cxnLst/>
                  <a:rect l="l" t="t" r="r" b="b"/>
                  <a:pathLst>
                    <a:path w="72389" h="82550">
                      <a:moveTo>
                        <a:pt x="72136" y="82422"/>
                      </a:moveTo>
                      <a:lnTo>
                        <a:pt x="0" y="0"/>
                      </a:lnTo>
                    </a:path>
                  </a:pathLst>
                </a:custGeom>
                <a:ln w="25400">
                  <a:solidFill>
                    <a:srgbClr val="FFCC00"/>
                  </a:solidFill>
                  <a:prstDash val="dash"/>
                </a:ln>
              </p:spPr>
              <p:txBody>
                <a:bodyPr wrap="square" lIns="0" tIns="0" rIns="0" bIns="0" rtlCol="0"/>
                <a:lstStyle/>
                <a:p>
                  <a:endParaRPr/>
                </a:p>
              </p:txBody>
            </p:sp>
            <p:sp>
              <p:nvSpPr>
                <p:cNvPr id="49" name="object 17">
                  <a:extLst>
                    <a:ext uri="{FF2B5EF4-FFF2-40B4-BE49-F238E27FC236}">
                      <a16:creationId xmlns:a16="http://schemas.microsoft.com/office/drawing/2014/main" id="{035A8377-6054-B00B-7F69-80E79872F5A2}"/>
                    </a:ext>
                  </a:extLst>
                </p:cNvPr>
                <p:cNvSpPr/>
                <p:nvPr/>
              </p:nvSpPr>
              <p:spPr>
                <a:xfrm>
                  <a:off x="2842387" y="3655186"/>
                  <a:ext cx="405765" cy="196850"/>
                </a:xfrm>
                <a:custGeom>
                  <a:avLst/>
                  <a:gdLst/>
                  <a:ahLst/>
                  <a:cxnLst/>
                  <a:rect l="l" t="t" r="r" b="b"/>
                  <a:pathLst>
                    <a:path w="405764" h="196850">
                      <a:moveTo>
                        <a:pt x="405256" y="196342"/>
                      </a:moveTo>
                      <a:lnTo>
                        <a:pt x="0" y="0"/>
                      </a:lnTo>
                    </a:path>
                  </a:pathLst>
                </a:custGeom>
                <a:ln w="25400">
                  <a:solidFill>
                    <a:srgbClr val="FF00FF"/>
                  </a:solidFill>
                </a:ln>
              </p:spPr>
              <p:txBody>
                <a:bodyPr wrap="square" lIns="0" tIns="0" rIns="0" bIns="0" rtlCol="0"/>
                <a:lstStyle/>
                <a:p>
                  <a:endParaRPr/>
                </a:p>
              </p:txBody>
            </p:sp>
            <p:pic>
              <p:nvPicPr>
                <p:cNvPr id="50" name="object 18">
                  <a:extLst>
                    <a:ext uri="{FF2B5EF4-FFF2-40B4-BE49-F238E27FC236}">
                      <a16:creationId xmlns:a16="http://schemas.microsoft.com/office/drawing/2014/main" id="{D789322A-CCED-8FF2-8738-00C0325F5AE1}"/>
                    </a:ext>
                  </a:extLst>
                </p:cNvPr>
                <p:cNvPicPr/>
                <p:nvPr/>
              </p:nvPicPr>
              <p:blipFill>
                <a:blip r:embed="rId5" cstate="print"/>
                <a:stretch>
                  <a:fillRect/>
                </a:stretch>
              </p:blipFill>
              <p:spPr>
                <a:xfrm>
                  <a:off x="2301240" y="3499104"/>
                  <a:ext cx="256032" cy="176783"/>
                </a:xfrm>
                <a:prstGeom prst="rect">
                  <a:avLst/>
                </a:prstGeom>
              </p:spPr>
            </p:pic>
            <p:sp>
              <p:nvSpPr>
                <p:cNvPr id="51" name="object 19">
                  <a:extLst>
                    <a:ext uri="{FF2B5EF4-FFF2-40B4-BE49-F238E27FC236}">
                      <a16:creationId xmlns:a16="http://schemas.microsoft.com/office/drawing/2014/main" id="{0C5F7560-7855-3077-7D2B-1F0888186FD8}"/>
                    </a:ext>
                  </a:extLst>
                </p:cNvPr>
                <p:cNvSpPr/>
                <p:nvPr/>
              </p:nvSpPr>
              <p:spPr>
                <a:xfrm>
                  <a:off x="3239262" y="3792473"/>
                  <a:ext cx="615950" cy="437515"/>
                </a:xfrm>
                <a:custGeom>
                  <a:avLst/>
                  <a:gdLst/>
                  <a:ahLst/>
                  <a:cxnLst/>
                  <a:rect l="l" t="t" r="r" b="b"/>
                  <a:pathLst>
                    <a:path w="615950" h="437514">
                      <a:moveTo>
                        <a:pt x="230124" y="310895"/>
                      </a:moveTo>
                      <a:lnTo>
                        <a:pt x="0" y="437388"/>
                      </a:lnTo>
                    </a:path>
                    <a:path w="615950" h="437514">
                      <a:moveTo>
                        <a:pt x="384048" y="0"/>
                      </a:moveTo>
                      <a:lnTo>
                        <a:pt x="76200" y="388619"/>
                      </a:lnTo>
                    </a:path>
                    <a:path w="615950" h="437514">
                      <a:moveTo>
                        <a:pt x="384048" y="155448"/>
                      </a:moveTo>
                      <a:lnTo>
                        <a:pt x="230124" y="310895"/>
                      </a:lnTo>
                    </a:path>
                    <a:path w="615950" h="437514">
                      <a:moveTo>
                        <a:pt x="615696" y="155448"/>
                      </a:moveTo>
                      <a:lnTo>
                        <a:pt x="230124" y="310895"/>
                      </a:lnTo>
                    </a:path>
                  </a:pathLst>
                </a:custGeom>
                <a:ln w="25908">
                  <a:solidFill>
                    <a:srgbClr val="00FF00"/>
                  </a:solidFill>
                </a:ln>
              </p:spPr>
              <p:txBody>
                <a:bodyPr wrap="square" lIns="0" tIns="0" rIns="0" bIns="0" rtlCol="0"/>
                <a:lstStyle/>
                <a:p>
                  <a:endParaRPr/>
                </a:p>
              </p:txBody>
            </p:sp>
            <p:sp>
              <p:nvSpPr>
                <p:cNvPr id="52" name="object 20">
                  <a:extLst>
                    <a:ext uri="{FF2B5EF4-FFF2-40B4-BE49-F238E27FC236}">
                      <a16:creationId xmlns:a16="http://schemas.microsoft.com/office/drawing/2014/main" id="{93081211-9926-14D5-CD01-72F296F3DA77}"/>
                    </a:ext>
                  </a:extLst>
                </p:cNvPr>
                <p:cNvSpPr/>
                <p:nvPr/>
              </p:nvSpPr>
              <p:spPr>
                <a:xfrm>
                  <a:off x="3790441" y="3850767"/>
                  <a:ext cx="128270" cy="116205"/>
                </a:xfrm>
                <a:custGeom>
                  <a:avLst/>
                  <a:gdLst/>
                  <a:ahLst/>
                  <a:cxnLst/>
                  <a:rect l="l" t="t" r="r" b="b"/>
                  <a:pathLst>
                    <a:path w="128270" h="116204">
                      <a:moveTo>
                        <a:pt x="128016" y="0"/>
                      </a:moveTo>
                      <a:lnTo>
                        <a:pt x="0" y="115823"/>
                      </a:lnTo>
                    </a:path>
                  </a:pathLst>
                </a:custGeom>
                <a:ln w="25400">
                  <a:solidFill>
                    <a:srgbClr val="00FF00"/>
                  </a:solidFill>
                </a:ln>
              </p:spPr>
              <p:txBody>
                <a:bodyPr wrap="square" lIns="0" tIns="0" rIns="0" bIns="0" rtlCol="0"/>
                <a:lstStyle/>
                <a:p>
                  <a:endParaRPr/>
                </a:p>
              </p:txBody>
            </p:sp>
            <p:sp>
              <p:nvSpPr>
                <p:cNvPr id="53" name="object 21">
                  <a:extLst>
                    <a:ext uri="{FF2B5EF4-FFF2-40B4-BE49-F238E27FC236}">
                      <a16:creationId xmlns:a16="http://schemas.microsoft.com/office/drawing/2014/main" id="{7188D912-8DC0-A02C-81DB-E80AE057CA4E}"/>
                    </a:ext>
                  </a:extLst>
                </p:cNvPr>
                <p:cNvSpPr/>
                <p:nvPr/>
              </p:nvSpPr>
              <p:spPr>
                <a:xfrm>
                  <a:off x="3860927" y="3752850"/>
                  <a:ext cx="382270" cy="192405"/>
                </a:xfrm>
                <a:custGeom>
                  <a:avLst/>
                  <a:gdLst/>
                  <a:ahLst/>
                  <a:cxnLst/>
                  <a:rect l="l" t="t" r="r" b="b"/>
                  <a:pathLst>
                    <a:path w="382270" h="192404">
                      <a:moveTo>
                        <a:pt x="382143" y="0"/>
                      </a:moveTo>
                      <a:lnTo>
                        <a:pt x="0" y="191897"/>
                      </a:lnTo>
                    </a:path>
                  </a:pathLst>
                </a:custGeom>
                <a:ln w="25400">
                  <a:solidFill>
                    <a:srgbClr val="00FF00"/>
                  </a:solidFill>
                </a:ln>
              </p:spPr>
              <p:txBody>
                <a:bodyPr wrap="square" lIns="0" tIns="0" rIns="0" bIns="0" rtlCol="0"/>
                <a:lstStyle/>
                <a:p>
                  <a:endParaRPr/>
                </a:p>
              </p:txBody>
            </p:sp>
            <p:sp>
              <p:nvSpPr>
                <p:cNvPr id="54" name="object 22">
                  <a:extLst>
                    <a:ext uri="{FF2B5EF4-FFF2-40B4-BE49-F238E27FC236}">
                      <a16:creationId xmlns:a16="http://schemas.microsoft.com/office/drawing/2014/main" id="{A63A2F26-237E-07C5-2ED1-00501B40B355}"/>
                    </a:ext>
                  </a:extLst>
                </p:cNvPr>
                <p:cNvSpPr/>
                <p:nvPr/>
              </p:nvSpPr>
              <p:spPr>
                <a:xfrm>
                  <a:off x="3243325" y="3851020"/>
                  <a:ext cx="59690" cy="106045"/>
                </a:xfrm>
                <a:custGeom>
                  <a:avLst/>
                  <a:gdLst/>
                  <a:ahLst/>
                  <a:cxnLst/>
                  <a:rect l="l" t="t" r="r" b="b"/>
                  <a:pathLst>
                    <a:path w="59689" h="106045">
                      <a:moveTo>
                        <a:pt x="59562" y="105663"/>
                      </a:moveTo>
                      <a:lnTo>
                        <a:pt x="0" y="0"/>
                      </a:lnTo>
                    </a:path>
                  </a:pathLst>
                </a:custGeom>
                <a:ln w="25399">
                  <a:solidFill>
                    <a:srgbClr val="FF00FF"/>
                  </a:solidFill>
                </a:ln>
              </p:spPr>
              <p:txBody>
                <a:bodyPr wrap="square" lIns="0" tIns="0" rIns="0" bIns="0" rtlCol="0"/>
                <a:lstStyle/>
                <a:p>
                  <a:endParaRPr/>
                </a:p>
              </p:txBody>
            </p:sp>
            <p:sp>
              <p:nvSpPr>
                <p:cNvPr id="55" name="object 23">
                  <a:extLst>
                    <a:ext uri="{FF2B5EF4-FFF2-40B4-BE49-F238E27FC236}">
                      <a16:creationId xmlns:a16="http://schemas.microsoft.com/office/drawing/2014/main" id="{CA8DC158-EC88-F821-1852-379E01018709}"/>
                    </a:ext>
                  </a:extLst>
                </p:cNvPr>
                <p:cNvSpPr/>
                <p:nvPr/>
              </p:nvSpPr>
              <p:spPr>
                <a:xfrm>
                  <a:off x="3161537" y="3249929"/>
                  <a:ext cx="78105" cy="233679"/>
                </a:xfrm>
                <a:custGeom>
                  <a:avLst/>
                  <a:gdLst/>
                  <a:ahLst/>
                  <a:cxnLst/>
                  <a:rect l="l" t="t" r="r" b="b"/>
                  <a:pathLst>
                    <a:path w="78105" h="233679">
                      <a:moveTo>
                        <a:pt x="77724" y="233172"/>
                      </a:moveTo>
                      <a:lnTo>
                        <a:pt x="0" y="0"/>
                      </a:lnTo>
                    </a:path>
                  </a:pathLst>
                </a:custGeom>
                <a:ln w="25907">
                  <a:solidFill>
                    <a:srgbClr val="00CCFF"/>
                  </a:solidFill>
                </a:ln>
              </p:spPr>
              <p:txBody>
                <a:bodyPr wrap="square" lIns="0" tIns="0" rIns="0" bIns="0" rtlCol="0"/>
                <a:lstStyle/>
                <a:p>
                  <a:endParaRPr/>
                </a:p>
              </p:txBody>
            </p:sp>
            <p:sp>
              <p:nvSpPr>
                <p:cNvPr id="56" name="object 24">
                  <a:extLst>
                    <a:ext uri="{FF2B5EF4-FFF2-40B4-BE49-F238E27FC236}">
                      <a16:creationId xmlns:a16="http://schemas.microsoft.com/office/drawing/2014/main" id="{67270014-BAFD-3D82-234D-8A56E128B41E}"/>
                    </a:ext>
                  </a:extLst>
                </p:cNvPr>
                <p:cNvSpPr/>
                <p:nvPr/>
              </p:nvSpPr>
              <p:spPr>
                <a:xfrm>
                  <a:off x="1270761" y="3669538"/>
                  <a:ext cx="121285" cy="3175"/>
                </a:xfrm>
                <a:custGeom>
                  <a:avLst/>
                  <a:gdLst/>
                  <a:ahLst/>
                  <a:cxnLst/>
                  <a:rect l="l" t="t" r="r" b="b"/>
                  <a:pathLst>
                    <a:path w="121284" h="3175">
                      <a:moveTo>
                        <a:pt x="-12700" y="1333"/>
                      </a:moveTo>
                      <a:lnTo>
                        <a:pt x="133985" y="1333"/>
                      </a:lnTo>
                    </a:path>
                  </a:pathLst>
                </a:custGeom>
                <a:ln w="28067">
                  <a:solidFill>
                    <a:srgbClr val="993366"/>
                  </a:solidFill>
                </a:ln>
              </p:spPr>
              <p:txBody>
                <a:bodyPr wrap="square" lIns="0" tIns="0" rIns="0" bIns="0" rtlCol="0"/>
                <a:lstStyle/>
                <a:p>
                  <a:endParaRPr/>
                </a:p>
              </p:txBody>
            </p:sp>
            <p:pic>
              <p:nvPicPr>
                <p:cNvPr id="57" name="object 25">
                  <a:extLst>
                    <a:ext uri="{FF2B5EF4-FFF2-40B4-BE49-F238E27FC236}">
                      <a16:creationId xmlns:a16="http://schemas.microsoft.com/office/drawing/2014/main" id="{0DA22F60-6752-8E27-2C11-5D1DA94BBC5A}"/>
                    </a:ext>
                  </a:extLst>
                </p:cNvPr>
                <p:cNvPicPr/>
                <p:nvPr/>
              </p:nvPicPr>
              <p:blipFill>
                <a:blip r:embed="rId6" cstate="print"/>
                <a:stretch>
                  <a:fillRect/>
                </a:stretch>
              </p:blipFill>
              <p:spPr>
                <a:xfrm>
                  <a:off x="1567116" y="3427920"/>
                  <a:ext cx="180594" cy="133222"/>
                </a:xfrm>
                <a:prstGeom prst="rect">
                  <a:avLst/>
                </a:prstGeom>
              </p:spPr>
            </p:pic>
            <p:sp>
              <p:nvSpPr>
                <p:cNvPr id="58" name="object 26">
                  <a:extLst>
                    <a:ext uri="{FF2B5EF4-FFF2-40B4-BE49-F238E27FC236}">
                      <a16:creationId xmlns:a16="http://schemas.microsoft.com/office/drawing/2014/main" id="{5003E61D-A1E0-8713-9125-3AFC95BA0295}"/>
                    </a:ext>
                  </a:extLst>
                </p:cNvPr>
                <p:cNvSpPr/>
                <p:nvPr/>
              </p:nvSpPr>
              <p:spPr>
                <a:xfrm>
                  <a:off x="1389887" y="3503295"/>
                  <a:ext cx="304165" cy="168275"/>
                </a:xfrm>
                <a:custGeom>
                  <a:avLst/>
                  <a:gdLst/>
                  <a:ahLst/>
                  <a:cxnLst/>
                  <a:rect l="l" t="t" r="r" b="b"/>
                  <a:pathLst>
                    <a:path w="304164" h="168275">
                      <a:moveTo>
                        <a:pt x="303784" y="73532"/>
                      </a:moveTo>
                      <a:lnTo>
                        <a:pt x="0" y="167766"/>
                      </a:lnTo>
                    </a:path>
                    <a:path w="304164" h="168275">
                      <a:moveTo>
                        <a:pt x="270382" y="0"/>
                      </a:moveTo>
                      <a:lnTo>
                        <a:pt x="296925" y="73025"/>
                      </a:lnTo>
                    </a:path>
                  </a:pathLst>
                </a:custGeom>
                <a:ln w="25400">
                  <a:solidFill>
                    <a:srgbClr val="993366"/>
                  </a:solidFill>
                </a:ln>
              </p:spPr>
              <p:txBody>
                <a:bodyPr wrap="square" lIns="0" tIns="0" rIns="0" bIns="0" rtlCol="0"/>
                <a:lstStyle/>
                <a:p>
                  <a:endParaRPr/>
                </a:p>
              </p:txBody>
            </p:sp>
          </p:grpSp>
          <p:sp>
            <p:nvSpPr>
              <p:cNvPr id="18" name="object 27">
                <a:extLst>
                  <a:ext uri="{FF2B5EF4-FFF2-40B4-BE49-F238E27FC236}">
                    <a16:creationId xmlns:a16="http://schemas.microsoft.com/office/drawing/2014/main" id="{1D47B559-ADB0-F695-E9F4-FC04BB7A88F7}"/>
                  </a:ext>
                </a:extLst>
              </p:cNvPr>
              <p:cNvSpPr txBox="1"/>
              <p:nvPr/>
            </p:nvSpPr>
            <p:spPr>
              <a:xfrm>
                <a:off x="1312291" y="3198621"/>
                <a:ext cx="750279" cy="301476"/>
              </a:xfrm>
              <a:prstGeom prst="rect">
                <a:avLst/>
              </a:prstGeom>
            </p:spPr>
            <p:txBody>
              <a:bodyPr vert="horz" wrap="square" lIns="0" tIns="13335" rIns="0" bIns="0" rtlCol="0">
                <a:spAutoFit/>
              </a:bodyPr>
              <a:lstStyle/>
              <a:p>
                <a:pPr marL="12700">
                  <a:lnSpc>
                    <a:spcPct val="100000"/>
                  </a:lnSpc>
                  <a:spcBef>
                    <a:spcPts val="105"/>
                  </a:spcBef>
                </a:pPr>
                <a:r>
                  <a:rPr sz="1400" b="1" spc="-10">
                    <a:solidFill>
                      <a:srgbClr val="FFFFFF"/>
                    </a:solidFill>
                    <a:latin typeface="Times New Roman"/>
                    <a:cs typeface="Times New Roman"/>
                  </a:rPr>
                  <a:t>N</a:t>
                </a:r>
                <a:r>
                  <a:rPr sz="1400" b="1">
                    <a:solidFill>
                      <a:srgbClr val="FFFFFF"/>
                    </a:solidFill>
                    <a:latin typeface="Times New Roman"/>
                    <a:cs typeface="Times New Roman"/>
                  </a:rPr>
                  <a:t>S</a:t>
                </a:r>
                <a:r>
                  <a:rPr sz="1400" b="1" spc="-10">
                    <a:solidFill>
                      <a:srgbClr val="FFFFFF"/>
                    </a:solidFill>
                    <a:latin typeface="Times New Roman"/>
                    <a:cs typeface="Times New Roman"/>
                  </a:rPr>
                  <a:t>R</a:t>
                </a:r>
                <a:r>
                  <a:rPr sz="1400" b="1">
                    <a:solidFill>
                      <a:srgbClr val="FFFFFF"/>
                    </a:solidFill>
                    <a:latin typeface="Times New Roman"/>
                    <a:cs typeface="Times New Roman"/>
                  </a:rPr>
                  <a:t>L</a:t>
                </a:r>
                <a:endParaRPr sz="1400">
                  <a:latin typeface="Times New Roman"/>
                  <a:cs typeface="Times New Roman"/>
                </a:endParaRPr>
              </a:p>
            </p:txBody>
          </p:sp>
          <p:sp>
            <p:nvSpPr>
              <p:cNvPr id="19" name="object 28">
                <a:extLst>
                  <a:ext uri="{FF2B5EF4-FFF2-40B4-BE49-F238E27FC236}">
                    <a16:creationId xmlns:a16="http://schemas.microsoft.com/office/drawing/2014/main" id="{D8235285-49E7-3EDE-37A6-3BF3D84CE0CD}"/>
                  </a:ext>
                </a:extLst>
              </p:cNvPr>
              <p:cNvSpPr txBox="1"/>
              <p:nvPr/>
            </p:nvSpPr>
            <p:spPr>
              <a:xfrm>
                <a:off x="-138690" y="3157804"/>
                <a:ext cx="978560" cy="318603"/>
              </a:xfrm>
              <a:prstGeom prst="rect">
                <a:avLst/>
              </a:prstGeom>
            </p:spPr>
            <p:txBody>
              <a:bodyPr vert="horz" wrap="square" lIns="0" tIns="13335" rIns="0" bIns="0" rtlCol="0">
                <a:spAutoFit/>
              </a:bodyPr>
              <a:lstStyle/>
              <a:p>
                <a:pPr marL="12700">
                  <a:lnSpc>
                    <a:spcPct val="100000"/>
                  </a:lnSpc>
                  <a:spcBef>
                    <a:spcPts val="105"/>
                  </a:spcBef>
                </a:pPr>
                <a:r>
                  <a:rPr sz="1400" b="1">
                    <a:solidFill>
                      <a:srgbClr val="FFFFFF"/>
                    </a:solidFill>
                    <a:latin typeface="Times New Roman"/>
                    <a:cs typeface="Times New Roman"/>
                  </a:rPr>
                  <a:t>LI</a:t>
                </a:r>
                <a:r>
                  <a:rPr sz="1400" b="1" spc="-5">
                    <a:solidFill>
                      <a:srgbClr val="FFFFFF"/>
                    </a:solidFill>
                    <a:latin typeface="Times New Roman"/>
                    <a:cs typeface="Times New Roman"/>
                  </a:rPr>
                  <a:t>N</a:t>
                </a:r>
                <a:r>
                  <a:rPr sz="1400" b="1" spc="-10">
                    <a:solidFill>
                      <a:srgbClr val="FFFFFF"/>
                    </a:solidFill>
                    <a:latin typeface="Times New Roman"/>
                    <a:cs typeface="Times New Roman"/>
                  </a:rPr>
                  <a:t>A</a:t>
                </a:r>
                <a:r>
                  <a:rPr sz="1400" b="1">
                    <a:solidFill>
                      <a:srgbClr val="FFFFFF"/>
                    </a:solidFill>
                    <a:latin typeface="Times New Roman"/>
                    <a:cs typeface="Times New Roman"/>
                  </a:rPr>
                  <a:t>C</a:t>
                </a:r>
                <a:endParaRPr sz="1400">
                  <a:latin typeface="Times New Roman"/>
                  <a:cs typeface="Times New Roman"/>
                </a:endParaRPr>
              </a:p>
            </p:txBody>
          </p:sp>
          <p:sp>
            <p:nvSpPr>
              <p:cNvPr id="20" name="object 29">
                <a:extLst>
                  <a:ext uri="{FF2B5EF4-FFF2-40B4-BE49-F238E27FC236}">
                    <a16:creationId xmlns:a16="http://schemas.microsoft.com/office/drawing/2014/main" id="{E386F143-E359-2419-DED0-A4C80A81BE51}"/>
                  </a:ext>
                </a:extLst>
              </p:cNvPr>
              <p:cNvSpPr txBox="1"/>
              <p:nvPr/>
            </p:nvSpPr>
            <p:spPr>
              <a:xfrm>
                <a:off x="2493610" y="3189571"/>
                <a:ext cx="376555" cy="239395"/>
              </a:xfrm>
              <a:prstGeom prst="rect">
                <a:avLst/>
              </a:prstGeom>
            </p:spPr>
            <p:txBody>
              <a:bodyPr vert="horz" wrap="square" lIns="0" tIns="13335" rIns="0" bIns="0" rtlCol="0">
                <a:spAutoFit/>
              </a:bodyPr>
              <a:lstStyle/>
              <a:p>
                <a:pPr marL="12700">
                  <a:lnSpc>
                    <a:spcPct val="100000"/>
                  </a:lnSpc>
                  <a:spcBef>
                    <a:spcPts val="105"/>
                  </a:spcBef>
                  <a:tabLst>
                    <a:tab pos="363220" algn="l"/>
                  </a:tabLst>
                </a:pPr>
                <a:r>
                  <a:rPr sz="1400" b="1" u="heavy">
                    <a:solidFill>
                      <a:srgbClr val="FFFFFF"/>
                    </a:solidFill>
                    <a:uFill>
                      <a:solidFill>
                        <a:srgbClr val="FF00FF"/>
                      </a:solidFill>
                    </a:uFill>
                    <a:latin typeface="Times New Roman"/>
                    <a:cs typeface="Times New Roman"/>
                  </a:rPr>
                  <a:t> 	</a:t>
                </a:r>
                <a:endParaRPr sz="1400">
                  <a:latin typeface="Times New Roman"/>
                  <a:cs typeface="Times New Roman"/>
                </a:endParaRPr>
              </a:p>
            </p:txBody>
          </p:sp>
          <p:sp>
            <p:nvSpPr>
              <p:cNvPr id="21" name="object 30">
                <a:extLst>
                  <a:ext uri="{FF2B5EF4-FFF2-40B4-BE49-F238E27FC236}">
                    <a16:creationId xmlns:a16="http://schemas.microsoft.com/office/drawing/2014/main" id="{96E081D9-8318-F8E8-BF3A-C7C5DC4315B1}"/>
                  </a:ext>
                </a:extLst>
              </p:cNvPr>
              <p:cNvSpPr txBox="1"/>
              <p:nvPr/>
            </p:nvSpPr>
            <p:spPr>
              <a:xfrm>
                <a:off x="1774949" y="3833242"/>
                <a:ext cx="791395" cy="340583"/>
              </a:xfrm>
              <a:prstGeom prst="rect">
                <a:avLst/>
              </a:prstGeom>
            </p:spPr>
            <p:txBody>
              <a:bodyPr vert="horz" wrap="square" lIns="0" tIns="12700" rIns="0" bIns="0" rtlCol="0">
                <a:spAutoFit/>
              </a:bodyPr>
              <a:lstStyle/>
              <a:p>
                <a:pPr marL="12700">
                  <a:lnSpc>
                    <a:spcPct val="100000"/>
                  </a:lnSpc>
                  <a:spcBef>
                    <a:spcPts val="100"/>
                  </a:spcBef>
                </a:pPr>
                <a:r>
                  <a:rPr sz="1800" b="1" spc="-5">
                    <a:solidFill>
                      <a:srgbClr val="FFFFFF"/>
                    </a:solidFill>
                    <a:latin typeface="Times New Roman"/>
                    <a:cs typeface="Times New Roman"/>
                  </a:rPr>
                  <a:t>AGS</a:t>
                </a:r>
                <a:endParaRPr sz="1800">
                  <a:latin typeface="Times New Roman"/>
                  <a:cs typeface="Times New Roman"/>
                </a:endParaRPr>
              </a:p>
            </p:txBody>
          </p:sp>
          <p:sp>
            <p:nvSpPr>
              <p:cNvPr id="22" name="object 31">
                <a:extLst>
                  <a:ext uri="{FF2B5EF4-FFF2-40B4-BE49-F238E27FC236}">
                    <a16:creationId xmlns:a16="http://schemas.microsoft.com/office/drawing/2014/main" id="{3BDF00B8-57E7-0DB8-D757-B48576CBAC6D}"/>
                  </a:ext>
                </a:extLst>
              </p:cNvPr>
              <p:cNvSpPr txBox="1"/>
              <p:nvPr/>
            </p:nvSpPr>
            <p:spPr>
              <a:xfrm>
                <a:off x="4935982" y="5062854"/>
                <a:ext cx="970047" cy="300632"/>
              </a:xfrm>
              <a:prstGeom prst="rect">
                <a:avLst/>
              </a:prstGeom>
            </p:spPr>
            <p:txBody>
              <a:bodyPr vert="horz" wrap="square" lIns="0" tIns="12700" rIns="0" bIns="0" rtlCol="0" anchor="t">
                <a:spAutoFit/>
              </a:bodyPr>
              <a:lstStyle/>
              <a:p>
                <a:pPr marL="12700">
                  <a:lnSpc>
                    <a:spcPct val="100000"/>
                  </a:lnSpc>
                  <a:spcBef>
                    <a:spcPts val="100"/>
                  </a:spcBef>
                </a:pPr>
                <a:r>
                  <a:rPr lang="en-US" sz="1400" b="1" spc="-135">
                    <a:solidFill>
                      <a:srgbClr val="FFFFFF"/>
                    </a:solidFill>
                    <a:latin typeface="Times New Roman"/>
                    <a:cs typeface="Times New Roman"/>
                  </a:rPr>
                  <a:t>T</a:t>
                </a:r>
                <a:r>
                  <a:rPr lang="en-US" sz="1400" b="1">
                    <a:solidFill>
                      <a:srgbClr val="FFFFFF"/>
                    </a:solidFill>
                    <a:latin typeface="Times New Roman"/>
                    <a:cs typeface="Times New Roman"/>
                  </a:rPr>
                  <a:t>ande</a:t>
                </a:r>
                <a:r>
                  <a:rPr lang="en-US" sz="1400" b="1" spc="-20">
                    <a:solidFill>
                      <a:srgbClr val="FFFFFF"/>
                    </a:solidFill>
                    <a:latin typeface="Times New Roman"/>
                    <a:cs typeface="Times New Roman"/>
                  </a:rPr>
                  <a:t>m</a:t>
                </a:r>
                <a:endParaRPr lang="en-US" sz="1400" b="1">
                  <a:solidFill>
                    <a:srgbClr val="FFFFFF"/>
                  </a:solidFill>
                  <a:latin typeface="Times New Roman"/>
                  <a:cs typeface="Times New Roman"/>
                </a:endParaRPr>
              </a:p>
            </p:txBody>
          </p:sp>
          <p:grpSp>
            <p:nvGrpSpPr>
              <p:cNvPr id="23" name="object 32">
                <a:extLst>
                  <a:ext uri="{FF2B5EF4-FFF2-40B4-BE49-F238E27FC236}">
                    <a16:creationId xmlns:a16="http://schemas.microsoft.com/office/drawing/2014/main" id="{143E84B6-EBBE-5453-F4A1-B0137453DC01}"/>
                  </a:ext>
                </a:extLst>
              </p:cNvPr>
              <p:cNvGrpSpPr/>
              <p:nvPr/>
            </p:nvGrpSpPr>
            <p:grpSpPr>
              <a:xfrm>
                <a:off x="910996" y="1052321"/>
                <a:ext cx="7582891" cy="1754505"/>
                <a:chOff x="910996" y="1052321"/>
                <a:chExt cx="7582891" cy="1754505"/>
              </a:xfrm>
            </p:grpSpPr>
            <p:sp>
              <p:nvSpPr>
                <p:cNvPr id="31" name="object 33">
                  <a:extLst>
                    <a:ext uri="{FF2B5EF4-FFF2-40B4-BE49-F238E27FC236}">
                      <a16:creationId xmlns:a16="http://schemas.microsoft.com/office/drawing/2014/main" id="{44C5ECB9-DF34-D2B8-2B09-28304DFDE3CA}"/>
                    </a:ext>
                  </a:extLst>
                </p:cNvPr>
                <p:cNvSpPr/>
                <p:nvPr/>
              </p:nvSpPr>
              <p:spPr>
                <a:xfrm>
                  <a:off x="3623309" y="2705861"/>
                  <a:ext cx="155575" cy="100965"/>
                </a:xfrm>
                <a:custGeom>
                  <a:avLst/>
                  <a:gdLst/>
                  <a:ahLst/>
                  <a:cxnLst/>
                  <a:rect l="l" t="t" r="r" b="b"/>
                  <a:pathLst>
                    <a:path w="155575" h="100964">
                      <a:moveTo>
                        <a:pt x="0" y="100584"/>
                      </a:moveTo>
                      <a:lnTo>
                        <a:pt x="155448" y="100584"/>
                      </a:lnTo>
                      <a:lnTo>
                        <a:pt x="155448" y="0"/>
                      </a:lnTo>
                      <a:lnTo>
                        <a:pt x="0" y="0"/>
                      </a:lnTo>
                      <a:lnTo>
                        <a:pt x="0" y="100584"/>
                      </a:lnTo>
                      <a:close/>
                    </a:path>
                  </a:pathLst>
                </a:custGeom>
                <a:ln w="25907">
                  <a:solidFill>
                    <a:srgbClr val="FFFFFF"/>
                  </a:solidFill>
                </a:ln>
              </p:spPr>
              <p:txBody>
                <a:bodyPr wrap="square" lIns="0" tIns="0" rIns="0" bIns="0" rtlCol="0"/>
                <a:lstStyle/>
                <a:p>
                  <a:endParaRPr/>
                </a:p>
              </p:txBody>
            </p:sp>
            <p:sp>
              <p:nvSpPr>
                <p:cNvPr id="32" name="object 34">
                  <a:extLst>
                    <a:ext uri="{FF2B5EF4-FFF2-40B4-BE49-F238E27FC236}">
                      <a16:creationId xmlns:a16="http://schemas.microsoft.com/office/drawing/2014/main" id="{E67AC44F-00F3-091C-8271-916406317BCF}"/>
                    </a:ext>
                  </a:extLst>
                </p:cNvPr>
                <p:cNvSpPr/>
                <p:nvPr/>
              </p:nvSpPr>
              <p:spPr>
                <a:xfrm>
                  <a:off x="910996" y="2045715"/>
                  <a:ext cx="182880" cy="176530"/>
                </a:xfrm>
                <a:custGeom>
                  <a:avLst/>
                  <a:gdLst/>
                  <a:ahLst/>
                  <a:cxnLst/>
                  <a:rect l="l" t="t" r="r" b="b"/>
                  <a:pathLst>
                    <a:path w="182880" h="176530">
                      <a:moveTo>
                        <a:pt x="65328" y="0"/>
                      </a:moveTo>
                      <a:lnTo>
                        <a:pt x="182321" y="100330"/>
                      </a:lnTo>
                      <a:lnTo>
                        <a:pt x="116992" y="176530"/>
                      </a:lnTo>
                      <a:lnTo>
                        <a:pt x="0" y="76073"/>
                      </a:lnTo>
                      <a:lnTo>
                        <a:pt x="65328" y="0"/>
                      </a:lnTo>
                    </a:path>
                  </a:pathLst>
                </a:custGeom>
                <a:ln w="25400">
                  <a:solidFill>
                    <a:srgbClr val="FFFFFF"/>
                  </a:solidFill>
                </a:ln>
              </p:spPr>
              <p:txBody>
                <a:bodyPr wrap="square" lIns="0" tIns="0" rIns="0" bIns="0" rtlCol="0"/>
                <a:lstStyle/>
                <a:p>
                  <a:endParaRPr/>
                </a:p>
              </p:txBody>
            </p:sp>
            <p:sp>
              <p:nvSpPr>
                <p:cNvPr id="33" name="object 35">
                  <a:extLst>
                    <a:ext uri="{FF2B5EF4-FFF2-40B4-BE49-F238E27FC236}">
                      <a16:creationId xmlns:a16="http://schemas.microsoft.com/office/drawing/2014/main" id="{6E15AEB1-6495-A4E2-0F0A-6C23823AC36D}"/>
                    </a:ext>
                  </a:extLst>
                </p:cNvPr>
                <p:cNvSpPr/>
                <p:nvPr/>
              </p:nvSpPr>
              <p:spPr>
                <a:xfrm>
                  <a:off x="6244589" y="2705861"/>
                  <a:ext cx="154305" cy="100965"/>
                </a:xfrm>
                <a:custGeom>
                  <a:avLst/>
                  <a:gdLst/>
                  <a:ahLst/>
                  <a:cxnLst/>
                  <a:rect l="l" t="t" r="r" b="b"/>
                  <a:pathLst>
                    <a:path w="154304" h="100964">
                      <a:moveTo>
                        <a:pt x="0" y="100584"/>
                      </a:moveTo>
                      <a:lnTo>
                        <a:pt x="153924" y="100584"/>
                      </a:lnTo>
                      <a:lnTo>
                        <a:pt x="153924" y="0"/>
                      </a:lnTo>
                      <a:lnTo>
                        <a:pt x="0" y="0"/>
                      </a:lnTo>
                      <a:lnTo>
                        <a:pt x="0" y="100584"/>
                      </a:lnTo>
                      <a:close/>
                    </a:path>
                  </a:pathLst>
                </a:custGeom>
                <a:ln w="25908">
                  <a:solidFill>
                    <a:srgbClr val="FFFFFF"/>
                  </a:solidFill>
                </a:ln>
              </p:spPr>
              <p:txBody>
                <a:bodyPr wrap="square" lIns="0" tIns="0" rIns="0" bIns="0" rtlCol="0"/>
                <a:lstStyle/>
                <a:p>
                  <a:endParaRPr/>
                </a:p>
              </p:txBody>
            </p:sp>
            <p:sp>
              <p:nvSpPr>
                <p:cNvPr id="34" name="object 36">
                  <a:extLst>
                    <a:ext uri="{FF2B5EF4-FFF2-40B4-BE49-F238E27FC236}">
                      <a16:creationId xmlns:a16="http://schemas.microsoft.com/office/drawing/2014/main" id="{031DD6AE-C343-BAAC-C677-DEA916C47730}"/>
                    </a:ext>
                  </a:extLst>
                </p:cNvPr>
                <p:cNvSpPr/>
                <p:nvPr/>
              </p:nvSpPr>
              <p:spPr>
                <a:xfrm>
                  <a:off x="8311642" y="1434464"/>
                  <a:ext cx="182245" cy="156845"/>
                </a:xfrm>
                <a:custGeom>
                  <a:avLst/>
                  <a:gdLst/>
                  <a:ahLst/>
                  <a:cxnLst/>
                  <a:rect l="l" t="t" r="r" b="b"/>
                  <a:pathLst>
                    <a:path w="182245" h="156844">
                      <a:moveTo>
                        <a:pt x="42544" y="0"/>
                      </a:moveTo>
                      <a:lnTo>
                        <a:pt x="182244" y="65532"/>
                      </a:lnTo>
                      <a:lnTo>
                        <a:pt x="139573" y="156337"/>
                      </a:lnTo>
                      <a:lnTo>
                        <a:pt x="0" y="90805"/>
                      </a:lnTo>
                      <a:lnTo>
                        <a:pt x="42544" y="0"/>
                      </a:lnTo>
                    </a:path>
                  </a:pathLst>
                </a:custGeom>
                <a:ln w="25400">
                  <a:solidFill>
                    <a:srgbClr val="FFFFFF"/>
                  </a:solidFill>
                </a:ln>
              </p:spPr>
              <p:txBody>
                <a:bodyPr wrap="square" lIns="0" tIns="0" rIns="0" bIns="0" rtlCol="0"/>
                <a:lstStyle/>
                <a:p>
                  <a:endParaRPr/>
                </a:p>
              </p:txBody>
            </p:sp>
            <p:sp>
              <p:nvSpPr>
                <p:cNvPr id="35" name="object 37">
                  <a:extLst>
                    <a:ext uri="{FF2B5EF4-FFF2-40B4-BE49-F238E27FC236}">
                      <a16:creationId xmlns:a16="http://schemas.microsoft.com/office/drawing/2014/main" id="{CF546C52-9355-6EE0-8BE4-1F11495A6573}"/>
                    </a:ext>
                  </a:extLst>
                </p:cNvPr>
                <p:cNvSpPr/>
                <p:nvPr/>
              </p:nvSpPr>
              <p:spPr>
                <a:xfrm>
                  <a:off x="5397245" y="1052321"/>
                  <a:ext cx="154305" cy="100965"/>
                </a:xfrm>
                <a:custGeom>
                  <a:avLst/>
                  <a:gdLst/>
                  <a:ahLst/>
                  <a:cxnLst/>
                  <a:rect l="l" t="t" r="r" b="b"/>
                  <a:pathLst>
                    <a:path w="154304" h="100965">
                      <a:moveTo>
                        <a:pt x="0" y="100584"/>
                      </a:moveTo>
                      <a:lnTo>
                        <a:pt x="153924" y="100584"/>
                      </a:lnTo>
                      <a:lnTo>
                        <a:pt x="153924" y="0"/>
                      </a:lnTo>
                      <a:lnTo>
                        <a:pt x="0" y="0"/>
                      </a:lnTo>
                      <a:lnTo>
                        <a:pt x="0" y="100584"/>
                      </a:lnTo>
                      <a:close/>
                    </a:path>
                  </a:pathLst>
                </a:custGeom>
                <a:ln w="25908">
                  <a:solidFill>
                    <a:srgbClr val="FFFFFF"/>
                  </a:solidFill>
                </a:ln>
              </p:spPr>
              <p:txBody>
                <a:bodyPr wrap="square" lIns="0" tIns="0" rIns="0" bIns="0" rtlCol="0"/>
                <a:lstStyle/>
                <a:p>
                  <a:endParaRPr/>
                </a:p>
              </p:txBody>
            </p:sp>
            <p:sp>
              <p:nvSpPr>
                <p:cNvPr id="36" name="object 38">
                  <a:extLst>
                    <a:ext uri="{FF2B5EF4-FFF2-40B4-BE49-F238E27FC236}">
                      <a16:creationId xmlns:a16="http://schemas.microsoft.com/office/drawing/2014/main" id="{09E00955-B6D2-E941-F144-78279AC03707}"/>
                    </a:ext>
                  </a:extLst>
                </p:cNvPr>
                <p:cNvSpPr/>
                <p:nvPr/>
              </p:nvSpPr>
              <p:spPr>
                <a:xfrm>
                  <a:off x="2767837" y="1139570"/>
                  <a:ext cx="168910" cy="125095"/>
                </a:xfrm>
                <a:custGeom>
                  <a:avLst/>
                  <a:gdLst/>
                  <a:ahLst/>
                  <a:cxnLst/>
                  <a:rect l="l" t="t" r="r" b="b"/>
                  <a:pathLst>
                    <a:path w="168910" h="125094">
                      <a:moveTo>
                        <a:pt x="0" y="26034"/>
                      </a:moveTo>
                      <a:lnTo>
                        <a:pt x="152019" y="0"/>
                      </a:lnTo>
                      <a:lnTo>
                        <a:pt x="168910" y="98932"/>
                      </a:lnTo>
                      <a:lnTo>
                        <a:pt x="16891" y="124840"/>
                      </a:lnTo>
                      <a:lnTo>
                        <a:pt x="0" y="26034"/>
                      </a:lnTo>
                      <a:close/>
                    </a:path>
                  </a:pathLst>
                </a:custGeom>
                <a:ln w="25400">
                  <a:solidFill>
                    <a:srgbClr val="FFFFFF"/>
                  </a:solidFill>
                </a:ln>
              </p:spPr>
              <p:txBody>
                <a:bodyPr wrap="square" lIns="0" tIns="0" rIns="0" bIns="0" rtlCol="0"/>
                <a:lstStyle/>
                <a:p>
                  <a:endParaRPr/>
                </a:p>
              </p:txBody>
            </p:sp>
          </p:grpSp>
          <p:sp>
            <p:nvSpPr>
              <p:cNvPr id="24" name="object 39">
                <a:extLst>
                  <a:ext uri="{FF2B5EF4-FFF2-40B4-BE49-F238E27FC236}">
                    <a16:creationId xmlns:a16="http://schemas.microsoft.com/office/drawing/2014/main" id="{12171E6A-3AEA-2CB6-632B-F9AF095DB5FC}"/>
                  </a:ext>
                </a:extLst>
              </p:cNvPr>
              <p:cNvSpPr txBox="1"/>
              <p:nvPr/>
            </p:nvSpPr>
            <p:spPr>
              <a:xfrm>
                <a:off x="3761994" y="2884677"/>
                <a:ext cx="1068705" cy="269240"/>
              </a:xfrm>
              <a:prstGeom prst="rect">
                <a:avLst/>
              </a:prstGeom>
            </p:spPr>
            <p:txBody>
              <a:bodyPr vert="horz" wrap="square" lIns="0" tIns="12065" rIns="0" bIns="0" rtlCol="0">
                <a:spAutoFit/>
              </a:bodyPr>
              <a:lstStyle/>
              <a:p>
                <a:pPr marL="12700">
                  <a:lnSpc>
                    <a:spcPct val="100000"/>
                  </a:lnSpc>
                  <a:spcBef>
                    <a:spcPts val="95"/>
                  </a:spcBef>
                </a:pPr>
                <a:r>
                  <a:rPr sz="1600" b="1" spc="-5">
                    <a:solidFill>
                      <a:srgbClr val="FFFF00"/>
                    </a:solidFill>
                    <a:latin typeface="Times New Roman"/>
                    <a:cs typeface="Times New Roman"/>
                  </a:rPr>
                  <a:t>6:00</a:t>
                </a:r>
                <a:r>
                  <a:rPr sz="1600" b="1" spc="-50">
                    <a:solidFill>
                      <a:srgbClr val="FFFF00"/>
                    </a:solidFill>
                    <a:latin typeface="Times New Roman"/>
                    <a:cs typeface="Times New Roman"/>
                  </a:rPr>
                  <a:t> </a:t>
                </a:r>
                <a:r>
                  <a:rPr sz="1600" b="1" spc="-5">
                    <a:solidFill>
                      <a:srgbClr val="FFFF00"/>
                    </a:solidFill>
                    <a:latin typeface="Times New Roman"/>
                    <a:cs typeface="Times New Roman"/>
                  </a:rPr>
                  <a:t>o’clock</a:t>
                </a:r>
                <a:endParaRPr sz="1600">
                  <a:latin typeface="Times New Roman"/>
                  <a:cs typeface="Times New Roman"/>
                </a:endParaRPr>
              </a:p>
            </p:txBody>
          </p:sp>
          <p:sp>
            <p:nvSpPr>
              <p:cNvPr id="25" name="object 40">
                <a:extLst>
                  <a:ext uri="{FF2B5EF4-FFF2-40B4-BE49-F238E27FC236}">
                    <a16:creationId xmlns:a16="http://schemas.microsoft.com/office/drawing/2014/main" id="{D42F8179-4AF7-D559-B974-D2E5660ED725}"/>
                  </a:ext>
                </a:extLst>
              </p:cNvPr>
              <p:cNvSpPr txBox="1"/>
              <p:nvPr/>
            </p:nvSpPr>
            <p:spPr>
              <a:xfrm>
                <a:off x="525272" y="2218181"/>
                <a:ext cx="1068705" cy="269240"/>
              </a:xfrm>
              <a:prstGeom prst="rect">
                <a:avLst/>
              </a:prstGeom>
            </p:spPr>
            <p:txBody>
              <a:bodyPr vert="horz" wrap="square" lIns="0" tIns="12065" rIns="0" bIns="0" rtlCol="0">
                <a:spAutoFit/>
              </a:bodyPr>
              <a:lstStyle/>
              <a:p>
                <a:pPr marL="12700">
                  <a:lnSpc>
                    <a:spcPct val="100000"/>
                  </a:lnSpc>
                  <a:spcBef>
                    <a:spcPts val="95"/>
                  </a:spcBef>
                </a:pPr>
                <a:r>
                  <a:rPr sz="1600" b="1" spc="-5">
                    <a:solidFill>
                      <a:srgbClr val="FFFF00"/>
                    </a:solidFill>
                    <a:latin typeface="Times New Roman"/>
                    <a:cs typeface="Times New Roman"/>
                  </a:rPr>
                  <a:t>8:00</a:t>
                </a:r>
                <a:r>
                  <a:rPr sz="1600" b="1" spc="-50">
                    <a:solidFill>
                      <a:srgbClr val="FFFF00"/>
                    </a:solidFill>
                    <a:latin typeface="Times New Roman"/>
                    <a:cs typeface="Times New Roman"/>
                  </a:rPr>
                  <a:t> </a:t>
                </a:r>
                <a:r>
                  <a:rPr sz="1600" b="1" spc="-5">
                    <a:solidFill>
                      <a:srgbClr val="FFFF00"/>
                    </a:solidFill>
                    <a:latin typeface="Times New Roman"/>
                    <a:cs typeface="Times New Roman"/>
                  </a:rPr>
                  <a:t>o’clock</a:t>
                </a:r>
                <a:endParaRPr sz="1600">
                  <a:latin typeface="Times New Roman"/>
                  <a:cs typeface="Times New Roman"/>
                </a:endParaRPr>
              </a:p>
            </p:txBody>
          </p:sp>
          <p:sp>
            <p:nvSpPr>
              <p:cNvPr id="26" name="object 41">
                <a:extLst>
                  <a:ext uri="{FF2B5EF4-FFF2-40B4-BE49-F238E27FC236}">
                    <a16:creationId xmlns:a16="http://schemas.microsoft.com/office/drawing/2014/main" id="{41AC7D11-3797-0455-6C03-0CC13973B526}"/>
                  </a:ext>
                </a:extLst>
              </p:cNvPr>
              <p:cNvSpPr txBox="1"/>
              <p:nvPr/>
            </p:nvSpPr>
            <p:spPr>
              <a:xfrm>
                <a:off x="2305050" y="1339342"/>
                <a:ext cx="1170940" cy="269240"/>
              </a:xfrm>
              <a:prstGeom prst="rect">
                <a:avLst/>
              </a:prstGeom>
            </p:spPr>
            <p:txBody>
              <a:bodyPr vert="horz" wrap="square" lIns="0" tIns="12065" rIns="0" bIns="0" rtlCol="0">
                <a:spAutoFit/>
              </a:bodyPr>
              <a:lstStyle/>
              <a:p>
                <a:pPr marL="12700">
                  <a:lnSpc>
                    <a:spcPct val="100000"/>
                  </a:lnSpc>
                  <a:spcBef>
                    <a:spcPts val="95"/>
                  </a:spcBef>
                </a:pPr>
                <a:r>
                  <a:rPr sz="1600" b="1" spc="-5">
                    <a:solidFill>
                      <a:srgbClr val="FFFF00"/>
                    </a:solidFill>
                    <a:latin typeface="Times New Roman"/>
                    <a:cs typeface="Times New Roman"/>
                  </a:rPr>
                  <a:t>10:00</a:t>
                </a:r>
                <a:r>
                  <a:rPr sz="1600" b="1" spc="-45">
                    <a:solidFill>
                      <a:srgbClr val="FFFF00"/>
                    </a:solidFill>
                    <a:latin typeface="Times New Roman"/>
                    <a:cs typeface="Times New Roman"/>
                  </a:rPr>
                  <a:t> </a:t>
                </a:r>
                <a:r>
                  <a:rPr sz="1600" b="1" spc="-5">
                    <a:solidFill>
                      <a:srgbClr val="FFFF00"/>
                    </a:solidFill>
                    <a:latin typeface="Times New Roman"/>
                    <a:cs typeface="Times New Roman"/>
                  </a:rPr>
                  <a:t>o’clock</a:t>
                </a:r>
                <a:endParaRPr sz="1600">
                  <a:latin typeface="Times New Roman"/>
                  <a:cs typeface="Times New Roman"/>
                </a:endParaRPr>
              </a:p>
            </p:txBody>
          </p:sp>
          <p:sp>
            <p:nvSpPr>
              <p:cNvPr id="27" name="object 42">
                <a:extLst>
                  <a:ext uri="{FF2B5EF4-FFF2-40B4-BE49-F238E27FC236}">
                    <a16:creationId xmlns:a16="http://schemas.microsoft.com/office/drawing/2014/main" id="{C78CAB38-557A-E71B-6FDA-1793755D0034}"/>
                  </a:ext>
                </a:extLst>
              </p:cNvPr>
              <p:cNvSpPr txBox="1"/>
              <p:nvPr/>
            </p:nvSpPr>
            <p:spPr>
              <a:xfrm>
                <a:off x="4319396" y="1162203"/>
                <a:ext cx="1727200" cy="826769"/>
              </a:xfrm>
              <a:prstGeom prst="rect">
                <a:avLst/>
              </a:prstGeom>
            </p:spPr>
            <p:txBody>
              <a:bodyPr vert="horz" wrap="square" lIns="0" tIns="67310" rIns="0" bIns="0" rtlCol="0">
                <a:spAutoFit/>
              </a:bodyPr>
              <a:lstStyle/>
              <a:p>
                <a:pPr marL="709295">
                  <a:lnSpc>
                    <a:spcPct val="100000"/>
                  </a:lnSpc>
                  <a:spcBef>
                    <a:spcPts val="530"/>
                  </a:spcBef>
                </a:pPr>
                <a:r>
                  <a:rPr sz="1400" b="1">
                    <a:solidFill>
                      <a:srgbClr val="FFFF00"/>
                    </a:solidFill>
                    <a:latin typeface="Times New Roman"/>
                    <a:cs typeface="Times New Roman"/>
                  </a:rPr>
                  <a:t>12:00</a:t>
                </a:r>
                <a:r>
                  <a:rPr sz="1400" b="1" spc="-85">
                    <a:solidFill>
                      <a:srgbClr val="FFFF00"/>
                    </a:solidFill>
                    <a:latin typeface="Times New Roman"/>
                    <a:cs typeface="Times New Roman"/>
                  </a:rPr>
                  <a:t> </a:t>
                </a:r>
                <a:r>
                  <a:rPr sz="1400" b="1">
                    <a:solidFill>
                      <a:srgbClr val="FFFF00"/>
                    </a:solidFill>
                    <a:latin typeface="Times New Roman"/>
                    <a:cs typeface="Times New Roman"/>
                  </a:rPr>
                  <a:t>o’clock</a:t>
                </a:r>
                <a:endParaRPr sz="1400">
                  <a:latin typeface="Times New Roman"/>
                  <a:cs typeface="Times New Roman"/>
                </a:endParaRPr>
              </a:p>
              <a:p>
                <a:pPr marL="12700">
                  <a:lnSpc>
                    <a:spcPct val="100000"/>
                  </a:lnSpc>
                  <a:spcBef>
                    <a:spcPts val="835"/>
                  </a:spcBef>
                </a:pPr>
                <a:r>
                  <a:rPr sz="2800" b="1" spc="-5">
                    <a:solidFill>
                      <a:srgbClr val="FFFFFF"/>
                    </a:solidFill>
                    <a:latin typeface="Times New Roman"/>
                    <a:cs typeface="Times New Roman"/>
                  </a:rPr>
                  <a:t>RHIC</a:t>
                </a:r>
                <a:endParaRPr sz="2800">
                  <a:latin typeface="Times New Roman"/>
                  <a:cs typeface="Times New Roman"/>
                </a:endParaRPr>
              </a:p>
            </p:txBody>
          </p:sp>
          <p:sp>
            <p:nvSpPr>
              <p:cNvPr id="28" name="object 43">
                <a:extLst>
                  <a:ext uri="{FF2B5EF4-FFF2-40B4-BE49-F238E27FC236}">
                    <a16:creationId xmlns:a16="http://schemas.microsoft.com/office/drawing/2014/main" id="{8645C935-AEB1-F22A-A770-78EB57B0BA80}"/>
                  </a:ext>
                </a:extLst>
              </p:cNvPr>
              <p:cNvSpPr txBox="1"/>
              <p:nvPr/>
            </p:nvSpPr>
            <p:spPr>
              <a:xfrm>
                <a:off x="6095746" y="2876804"/>
                <a:ext cx="942340" cy="239395"/>
              </a:xfrm>
              <a:prstGeom prst="rect">
                <a:avLst/>
              </a:prstGeom>
            </p:spPr>
            <p:txBody>
              <a:bodyPr vert="horz" wrap="square" lIns="0" tIns="13335" rIns="0" bIns="0" rtlCol="0">
                <a:spAutoFit/>
              </a:bodyPr>
              <a:lstStyle/>
              <a:p>
                <a:pPr marL="12700">
                  <a:lnSpc>
                    <a:spcPct val="100000"/>
                  </a:lnSpc>
                  <a:spcBef>
                    <a:spcPts val="105"/>
                  </a:spcBef>
                </a:pPr>
                <a:r>
                  <a:rPr sz="1400" b="1">
                    <a:solidFill>
                      <a:srgbClr val="FFFF00"/>
                    </a:solidFill>
                    <a:latin typeface="Times New Roman"/>
                    <a:cs typeface="Times New Roman"/>
                  </a:rPr>
                  <a:t>4:00</a:t>
                </a:r>
                <a:r>
                  <a:rPr sz="1400" b="1" spc="-80">
                    <a:solidFill>
                      <a:srgbClr val="FFFF00"/>
                    </a:solidFill>
                    <a:latin typeface="Times New Roman"/>
                    <a:cs typeface="Times New Roman"/>
                  </a:rPr>
                  <a:t> </a:t>
                </a:r>
                <a:r>
                  <a:rPr sz="1400" b="1">
                    <a:solidFill>
                      <a:srgbClr val="FFFF00"/>
                    </a:solidFill>
                    <a:latin typeface="Times New Roman"/>
                    <a:cs typeface="Times New Roman"/>
                  </a:rPr>
                  <a:t>o’clock</a:t>
                </a:r>
                <a:endParaRPr sz="1400">
                  <a:latin typeface="Times New Roman"/>
                  <a:cs typeface="Times New Roman"/>
                </a:endParaRPr>
              </a:p>
            </p:txBody>
          </p:sp>
          <p:sp>
            <p:nvSpPr>
              <p:cNvPr id="29" name="object 44">
                <a:extLst>
                  <a:ext uri="{FF2B5EF4-FFF2-40B4-BE49-F238E27FC236}">
                    <a16:creationId xmlns:a16="http://schemas.microsoft.com/office/drawing/2014/main" id="{21E24640-1493-CE34-F51B-3F14FBE72D46}"/>
                  </a:ext>
                </a:extLst>
              </p:cNvPr>
              <p:cNvSpPr txBox="1"/>
              <p:nvPr/>
            </p:nvSpPr>
            <p:spPr>
              <a:xfrm>
                <a:off x="7648225" y="1397055"/>
                <a:ext cx="1069340" cy="259045"/>
              </a:xfrm>
              <a:prstGeom prst="rect">
                <a:avLst/>
              </a:prstGeom>
            </p:spPr>
            <p:txBody>
              <a:bodyPr vert="horz" wrap="square" lIns="0" tIns="12700" rIns="0" bIns="0" rtlCol="0">
                <a:spAutoFit/>
              </a:bodyPr>
              <a:lstStyle/>
              <a:p>
                <a:pPr marL="12700">
                  <a:lnSpc>
                    <a:spcPct val="100000"/>
                  </a:lnSpc>
                  <a:spcBef>
                    <a:spcPts val="5"/>
                  </a:spcBef>
                </a:pPr>
                <a:r>
                  <a:rPr sz="1600" b="1" spc="-5">
                    <a:solidFill>
                      <a:srgbClr val="FFFF00"/>
                    </a:solidFill>
                    <a:latin typeface="Times New Roman"/>
                    <a:cs typeface="Times New Roman"/>
                  </a:rPr>
                  <a:t>2:00</a:t>
                </a:r>
                <a:r>
                  <a:rPr sz="1600" b="1" spc="-50">
                    <a:solidFill>
                      <a:srgbClr val="FFFF00"/>
                    </a:solidFill>
                    <a:latin typeface="Times New Roman"/>
                    <a:cs typeface="Times New Roman"/>
                  </a:rPr>
                  <a:t> </a:t>
                </a:r>
                <a:r>
                  <a:rPr sz="1600" b="1" spc="-5">
                    <a:solidFill>
                      <a:srgbClr val="FFFF00"/>
                    </a:solidFill>
                    <a:latin typeface="Times New Roman"/>
                    <a:cs typeface="Times New Roman"/>
                  </a:rPr>
                  <a:t>o’clock</a:t>
                </a:r>
                <a:endParaRPr sz="1600">
                  <a:latin typeface="Times New Roman"/>
                  <a:cs typeface="Times New Roman"/>
                </a:endParaRPr>
              </a:p>
            </p:txBody>
          </p:sp>
          <p:sp>
            <p:nvSpPr>
              <p:cNvPr id="30" name="object 45">
                <a:extLst>
                  <a:ext uri="{FF2B5EF4-FFF2-40B4-BE49-F238E27FC236}">
                    <a16:creationId xmlns:a16="http://schemas.microsoft.com/office/drawing/2014/main" id="{15519282-A729-CD99-8AF6-D5A1087D76EF}"/>
                  </a:ext>
                </a:extLst>
              </p:cNvPr>
              <p:cNvSpPr txBox="1"/>
              <p:nvPr/>
            </p:nvSpPr>
            <p:spPr>
              <a:xfrm>
                <a:off x="497264" y="3411659"/>
                <a:ext cx="1557704" cy="318603"/>
              </a:xfrm>
              <a:prstGeom prst="rect">
                <a:avLst/>
              </a:prstGeom>
            </p:spPr>
            <p:txBody>
              <a:bodyPr vert="horz" wrap="square" lIns="0" tIns="13335" rIns="0" bIns="0" rtlCol="0">
                <a:spAutoFit/>
              </a:bodyPr>
              <a:lstStyle/>
              <a:p>
                <a:pPr marL="38100">
                  <a:lnSpc>
                    <a:spcPct val="100000"/>
                  </a:lnSpc>
                  <a:spcBef>
                    <a:spcPts val="105"/>
                  </a:spcBef>
                </a:pPr>
                <a:r>
                  <a:rPr sz="2100" b="1" spc="-97" baseline="27777">
                    <a:solidFill>
                      <a:srgbClr val="FFFFFF"/>
                    </a:solidFill>
                    <a:latin typeface="Times New Roman"/>
                    <a:cs typeface="Times New Roman"/>
                  </a:rPr>
                  <a:t>EBIS</a:t>
                </a:r>
                <a:r>
                  <a:rPr sz="1400" b="1" spc="-65">
                    <a:solidFill>
                      <a:srgbClr val="FFFFFF"/>
                    </a:solidFill>
                    <a:latin typeface="Times New Roman"/>
                    <a:cs typeface="Times New Roman"/>
                  </a:rPr>
                  <a:t>Booster</a:t>
                </a:r>
                <a:endParaRPr sz="1400">
                  <a:latin typeface="Times New Roman"/>
                  <a:cs typeface="Times New Roman"/>
                </a:endParaRPr>
              </a:p>
            </p:txBody>
          </p:sp>
        </p:grpSp>
        <p:sp>
          <p:nvSpPr>
            <p:cNvPr id="60" name="Rectangle 59">
              <a:extLst>
                <a:ext uri="{FF2B5EF4-FFF2-40B4-BE49-F238E27FC236}">
                  <a16:creationId xmlns:a16="http://schemas.microsoft.com/office/drawing/2014/main" id="{1BB12522-E7C9-979D-AA12-CF5A53C1406A}"/>
                </a:ext>
              </a:extLst>
            </p:cNvPr>
            <p:cNvSpPr/>
            <p:nvPr/>
          </p:nvSpPr>
          <p:spPr>
            <a:xfrm>
              <a:off x="10436469" y="2762637"/>
              <a:ext cx="967788" cy="71786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2166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2B9BF-FFA9-D0A5-6874-7D733664BB0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48C52F7-A45E-023D-CD24-84933B274CBE}"/>
              </a:ext>
            </a:extLst>
          </p:cNvPr>
          <p:cNvSpPr>
            <a:spLocks noGrp="1"/>
          </p:cNvSpPr>
          <p:nvPr>
            <p:ph idx="1"/>
          </p:nvPr>
        </p:nvSpPr>
        <p:spPr/>
        <p:txBody>
          <a:bodyPr>
            <a:normAutofit/>
          </a:bodyPr>
          <a:lstStyle/>
          <a:p>
            <a:pPr marL="342900" indent="-342900">
              <a:buFont typeface="Wingdings" panose="05000000000000000000" pitchFamily="2" charset="2"/>
              <a:buChar char="§"/>
            </a:pPr>
            <a:r>
              <a:rPr lang="en-US" sz="2000"/>
              <a:t>The operational conditions for fixed-target (FXT) experiments at the EIC are generally less demanding, as they do not require crab cavities, radial shifts, or beam-beam collisions. </a:t>
            </a:r>
          </a:p>
          <a:p>
            <a:pPr marL="342900" indent="-342900">
              <a:buFont typeface="Wingdings" panose="05000000000000000000" pitchFamily="2" charset="2"/>
              <a:buChar char="§"/>
            </a:pPr>
            <a:r>
              <a:rPr lang="en-US" sz="2000"/>
              <a:t>The relevant beam parameters for the HSR and ESR in FXT mode are summarized. Detailed beam requirements will need to be revisited once the target specifications are further defined.</a:t>
            </a:r>
          </a:p>
          <a:p>
            <a:pPr marL="342900" indent="-342900">
              <a:buFont typeface="Wingdings" panose="05000000000000000000" pitchFamily="2" charset="2"/>
              <a:buChar char="§"/>
            </a:pPr>
            <a:r>
              <a:rPr lang="en-US" sz="2000"/>
              <a:t>The hadron beam exhibits a well-defined Gaussian-like transverse distribution with a gradually evolving halo primarily driven by physical processes such as intra-beam scattering. In contrast, the electron beam develops a rapidly replenished halo due to quantum excitation effects.</a:t>
            </a:r>
          </a:p>
          <a:p>
            <a:pPr marL="342900" indent="-342900">
              <a:buFont typeface="Wingdings" panose="05000000000000000000" pitchFamily="2" charset="2"/>
              <a:buChar char="§"/>
            </a:pPr>
            <a:r>
              <a:rPr lang="en-US" sz="2000"/>
              <a:t>Although both beams can be delivered over a wide range of energies, certain gaps exist where longitudinal polarization cannot be achieved.</a:t>
            </a:r>
          </a:p>
          <a:p>
            <a:pPr marL="342900" indent="-342900">
              <a:buFont typeface="Wingdings" panose="05000000000000000000" pitchFamily="2" charset="2"/>
              <a:buChar char="§"/>
            </a:pPr>
            <a:r>
              <a:rPr lang="en-US" sz="2000"/>
              <a:t>Extraction of RCS beam for FXT experiment is possible in principle however costly. In addition, operation of EIC at 18 GeV would require non-stop operation of the RCS (1Hz).</a:t>
            </a:r>
          </a:p>
          <a:p>
            <a:pPr marL="342900" indent="-342900">
              <a:buFont typeface="Wingdings" panose="05000000000000000000" pitchFamily="2" charset="2"/>
              <a:buChar char="§"/>
            </a:pPr>
            <a:endParaRPr lang="en-US" sz="2000"/>
          </a:p>
          <a:p>
            <a:pPr marL="0" indent="0"/>
            <a:endParaRPr lang="en-US" sz="2000"/>
          </a:p>
          <a:p>
            <a:pPr marL="342900" indent="-342900">
              <a:buFont typeface="Wingdings" panose="05000000000000000000" pitchFamily="2" charset="2"/>
              <a:buChar char="§"/>
            </a:pPr>
            <a:endParaRPr lang="en-US" sz="2000"/>
          </a:p>
        </p:txBody>
      </p:sp>
      <p:sp>
        <p:nvSpPr>
          <p:cNvPr id="4" name="Slide Number Placeholder 3">
            <a:extLst>
              <a:ext uri="{FF2B5EF4-FFF2-40B4-BE49-F238E27FC236}">
                <a16:creationId xmlns:a16="http://schemas.microsoft.com/office/drawing/2014/main" id="{DD616EC5-7804-94CB-21E1-EDDF4D0E2A4A}"/>
              </a:ext>
            </a:extLst>
          </p:cNvPr>
          <p:cNvSpPr>
            <a:spLocks noGrp="1"/>
          </p:cNvSpPr>
          <p:nvPr>
            <p:ph type="sldNum" sz="quarter" idx="4"/>
          </p:nvPr>
        </p:nvSpPr>
        <p:spPr/>
        <p:txBody>
          <a:bodyPr/>
          <a:lstStyle/>
          <a:p>
            <a:fld id="{933A556B-7C63-244D-9B7C-B0EA8042B330}" type="slidenum">
              <a:rPr lang="en-US" smtClean="0"/>
              <a:pPr/>
              <a:t>30</a:t>
            </a:fld>
            <a:endParaRPr lang="en-US" sz="750"/>
          </a:p>
        </p:txBody>
      </p:sp>
    </p:spTree>
    <p:extLst>
      <p:ext uri="{BB962C8B-B14F-4D97-AF65-F5344CB8AC3E}">
        <p14:creationId xmlns:p14="http://schemas.microsoft.com/office/powerpoint/2010/main" val="1739351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052E7C-A382-4C7B-9324-F406D52FCD30}"/>
              </a:ext>
            </a:extLst>
          </p:cNvPr>
          <p:cNvSpPr>
            <a:spLocks noGrp="1"/>
          </p:cNvSpPr>
          <p:nvPr>
            <p:ph type="sldNum" sz="quarter" idx="4"/>
          </p:nvPr>
        </p:nvSpPr>
        <p:spPr/>
        <p:txBody>
          <a:bodyPr/>
          <a:lstStyle/>
          <a:p>
            <a:fld id="{933A556B-7C63-244D-9B7C-B0EA8042B330}" type="slidenum">
              <a:rPr lang="en-US" smtClean="0"/>
              <a:pPr/>
              <a:t>31</a:t>
            </a:fld>
            <a:endParaRPr lang="en-US"/>
          </a:p>
        </p:txBody>
      </p:sp>
      <p:sp>
        <p:nvSpPr>
          <p:cNvPr id="3" name="Title 2">
            <a:extLst>
              <a:ext uri="{FF2B5EF4-FFF2-40B4-BE49-F238E27FC236}">
                <a16:creationId xmlns:a16="http://schemas.microsoft.com/office/drawing/2014/main" id="{3254449B-2B58-89EA-FBDA-B3B470D627C9}"/>
              </a:ext>
            </a:extLst>
          </p:cNvPr>
          <p:cNvSpPr>
            <a:spLocks noGrp="1"/>
          </p:cNvSpPr>
          <p:nvPr>
            <p:ph type="ctrTitle"/>
          </p:nvPr>
        </p:nvSpPr>
        <p:spPr/>
        <p:txBody>
          <a:bodyPr/>
          <a:lstStyle/>
          <a:p>
            <a:pPr algn="ctr"/>
            <a:r>
              <a:rPr lang="en-US" dirty="0"/>
              <a:t>Additional slides</a:t>
            </a:r>
          </a:p>
        </p:txBody>
      </p:sp>
    </p:spTree>
    <p:extLst>
      <p:ext uri="{BB962C8B-B14F-4D97-AF65-F5344CB8AC3E}">
        <p14:creationId xmlns:p14="http://schemas.microsoft.com/office/powerpoint/2010/main" val="1650791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80B6E-8469-4C32-F83F-02E58D613BA0}"/>
              </a:ext>
            </a:extLst>
          </p:cNvPr>
          <p:cNvSpPr>
            <a:spLocks noGrp="1"/>
          </p:cNvSpPr>
          <p:nvPr>
            <p:ph type="title"/>
          </p:nvPr>
        </p:nvSpPr>
        <p:spPr>
          <a:xfrm>
            <a:off x="514351" y="126468"/>
            <a:ext cx="9467850" cy="1563184"/>
          </a:xfrm>
        </p:spPr>
        <p:txBody>
          <a:bodyPr>
            <a:normAutofit/>
          </a:bodyPr>
          <a:lstStyle/>
          <a:p>
            <a:r>
              <a:rPr lang="en-US" sz="2800"/>
              <a:t>Energy and average orbit radius for different ion species at RHIC maximum beam rigidity (833 T*m)</a:t>
            </a:r>
          </a:p>
        </p:txBody>
      </p:sp>
      <p:grpSp>
        <p:nvGrpSpPr>
          <p:cNvPr id="14" name="Group 13">
            <a:extLst>
              <a:ext uri="{FF2B5EF4-FFF2-40B4-BE49-F238E27FC236}">
                <a16:creationId xmlns:a16="http://schemas.microsoft.com/office/drawing/2014/main" id="{1A0D31B5-08A3-6EB4-FB73-7685B3F48D8F}"/>
              </a:ext>
            </a:extLst>
          </p:cNvPr>
          <p:cNvGrpSpPr/>
          <p:nvPr/>
        </p:nvGrpSpPr>
        <p:grpSpPr>
          <a:xfrm>
            <a:off x="1609724" y="1565827"/>
            <a:ext cx="8696325" cy="4749248"/>
            <a:chOff x="1577533" y="1454309"/>
            <a:chExt cx="6244792" cy="3650125"/>
          </a:xfrm>
        </p:grpSpPr>
        <p:pic>
          <p:nvPicPr>
            <p:cNvPr id="3" name="Picture 2">
              <a:extLst>
                <a:ext uri="{FF2B5EF4-FFF2-40B4-BE49-F238E27FC236}">
                  <a16:creationId xmlns:a16="http://schemas.microsoft.com/office/drawing/2014/main" id="{E4E164FA-FA70-A4C6-F75C-0CB49CE0BA28}"/>
                </a:ext>
              </a:extLst>
            </p:cNvPr>
            <p:cNvPicPr>
              <a:picLocks noChangeAspect="1"/>
            </p:cNvPicPr>
            <p:nvPr/>
          </p:nvPicPr>
          <p:blipFill>
            <a:blip r:embed="rId2"/>
            <a:stretch>
              <a:fillRect/>
            </a:stretch>
          </p:blipFill>
          <p:spPr>
            <a:xfrm>
              <a:off x="1577533" y="1454309"/>
              <a:ext cx="6244792" cy="3650125"/>
            </a:xfrm>
            <a:prstGeom prst="rect">
              <a:avLst/>
            </a:prstGeom>
          </p:spPr>
        </p:pic>
        <p:sp>
          <p:nvSpPr>
            <p:cNvPr id="5" name="TextBox 4">
              <a:extLst>
                <a:ext uri="{FF2B5EF4-FFF2-40B4-BE49-F238E27FC236}">
                  <a16:creationId xmlns:a16="http://schemas.microsoft.com/office/drawing/2014/main" id="{912B8E80-9C2A-F08E-94D7-57E3047120EB}"/>
                </a:ext>
              </a:extLst>
            </p:cNvPr>
            <p:cNvSpPr txBox="1"/>
            <p:nvPr/>
          </p:nvSpPr>
          <p:spPr>
            <a:xfrm>
              <a:off x="2450665" y="4254092"/>
              <a:ext cx="295274" cy="276999"/>
            </a:xfrm>
            <a:prstGeom prst="rect">
              <a:avLst/>
            </a:prstGeom>
            <a:noFill/>
          </p:spPr>
          <p:txBody>
            <a:bodyPr wrap="none" rtlCol="0">
              <a:spAutoFit/>
            </a:bodyPr>
            <a:lstStyle/>
            <a:p>
              <a:r>
                <a:rPr lang="en-US" sz="1200"/>
                <a:t>U</a:t>
              </a:r>
            </a:p>
          </p:txBody>
        </p:sp>
        <p:sp>
          <p:nvSpPr>
            <p:cNvPr id="6" name="TextBox 5">
              <a:extLst>
                <a:ext uri="{FF2B5EF4-FFF2-40B4-BE49-F238E27FC236}">
                  <a16:creationId xmlns:a16="http://schemas.microsoft.com/office/drawing/2014/main" id="{04DBB905-AF8F-8BCA-89B1-AC57C830281F}"/>
                </a:ext>
              </a:extLst>
            </p:cNvPr>
            <p:cNvSpPr txBox="1"/>
            <p:nvPr/>
          </p:nvSpPr>
          <p:spPr>
            <a:xfrm>
              <a:off x="2583575" y="4254091"/>
              <a:ext cx="372218" cy="276999"/>
            </a:xfrm>
            <a:prstGeom prst="rect">
              <a:avLst/>
            </a:prstGeom>
            <a:noFill/>
          </p:spPr>
          <p:txBody>
            <a:bodyPr wrap="none" rtlCol="0">
              <a:spAutoFit/>
            </a:bodyPr>
            <a:lstStyle/>
            <a:p>
              <a:r>
                <a:rPr lang="en-US" sz="1200"/>
                <a:t>Au</a:t>
              </a:r>
            </a:p>
          </p:txBody>
        </p:sp>
        <p:sp>
          <p:nvSpPr>
            <p:cNvPr id="7" name="TextBox 6">
              <a:extLst>
                <a:ext uri="{FF2B5EF4-FFF2-40B4-BE49-F238E27FC236}">
                  <a16:creationId xmlns:a16="http://schemas.microsoft.com/office/drawing/2014/main" id="{7E029C04-07C2-921A-C8EB-B8528F5458DE}"/>
                </a:ext>
              </a:extLst>
            </p:cNvPr>
            <p:cNvSpPr txBox="1"/>
            <p:nvPr/>
          </p:nvSpPr>
          <p:spPr>
            <a:xfrm>
              <a:off x="2766551" y="4254090"/>
              <a:ext cx="330540" cy="276999"/>
            </a:xfrm>
            <a:prstGeom prst="rect">
              <a:avLst/>
            </a:prstGeom>
            <a:noFill/>
          </p:spPr>
          <p:txBody>
            <a:bodyPr wrap="none" rtlCol="0">
              <a:spAutoFit/>
            </a:bodyPr>
            <a:lstStyle/>
            <a:p>
              <a:r>
                <a:rPr lang="en-US" sz="1200"/>
                <a:t>Zr</a:t>
              </a:r>
            </a:p>
          </p:txBody>
        </p:sp>
        <p:sp>
          <p:nvSpPr>
            <p:cNvPr id="8" name="TextBox 7">
              <a:extLst>
                <a:ext uri="{FF2B5EF4-FFF2-40B4-BE49-F238E27FC236}">
                  <a16:creationId xmlns:a16="http://schemas.microsoft.com/office/drawing/2014/main" id="{9A19F02C-CA37-51E8-4E6B-6A43DE0A2B0D}"/>
                </a:ext>
              </a:extLst>
            </p:cNvPr>
            <p:cNvSpPr txBox="1"/>
            <p:nvPr/>
          </p:nvSpPr>
          <p:spPr>
            <a:xfrm>
              <a:off x="2938414" y="4257113"/>
              <a:ext cx="380232" cy="276999"/>
            </a:xfrm>
            <a:prstGeom prst="rect">
              <a:avLst/>
            </a:prstGeom>
            <a:noFill/>
          </p:spPr>
          <p:txBody>
            <a:bodyPr wrap="none" rtlCol="0">
              <a:spAutoFit/>
            </a:bodyPr>
            <a:lstStyle/>
            <a:p>
              <a:r>
                <a:rPr lang="en-US" sz="1200"/>
                <a:t>Ru</a:t>
              </a:r>
            </a:p>
          </p:txBody>
        </p:sp>
        <p:sp>
          <p:nvSpPr>
            <p:cNvPr id="9" name="TextBox 8">
              <a:extLst>
                <a:ext uri="{FF2B5EF4-FFF2-40B4-BE49-F238E27FC236}">
                  <a16:creationId xmlns:a16="http://schemas.microsoft.com/office/drawing/2014/main" id="{E20E5C29-44FC-7641-8CBE-594A6DD0E032}"/>
                </a:ext>
              </a:extLst>
            </p:cNvPr>
            <p:cNvSpPr txBox="1"/>
            <p:nvPr/>
          </p:nvSpPr>
          <p:spPr>
            <a:xfrm>
              <a:off x="2997768" y="4372863"/>
              <a:ext cx="380232" cy="276999"/>
            </a:xfrm>
            <a:prstGeom prst="rect">
              <a:avLst/>
            </a:prstGeom>
            <a:noFill/>
          </p:spPr>
          <p:txBody>
            <a:bodyPr wrap="none" rtlCol="0">
              <a:spAutoFit/>
            </a:bodyPr>
            <a:lstStyle/>
            <a:p>
              <a:r>
                <a:rPr lang="en-US" sz="1200"/>
                <a:t>Cu</a:t>
              </a:r>
            </a:p>
          </p:txBody>
        </p:sp>
        <p:sp>
          <p:nvSpPr>
            <p:cNvPr id="11" name="TextBox 10">
              <a:extLst>
                <a:ext uri="{FF2B5EF4-FFF2-40B4-BE49-F238E27FC236}">
                  <a16:creationId xmlns:a16="http://schemas.microsoft.com/office/drawing/2014/main" id="{42891A4B-AE01-FD7B-9572-6B27D63DF779}"/>
                </a:ext>
              </a:extLst>
            </p:cNvPr>
            <p:cNvSpPr txBox="1"/>
            <p:nvPr/>
          </p:nvSpPr>
          <p:spPr>
            <a:xfrm>
              <a:off x="3284827" y="4247115"/>
              <a:ext cx="269626" cy="276999"/>
            </a:xfrm>
            <a:prstGeom prst="rect">
              <a:avLst/>
            </a:prstGeom>
            <a:noFill/>
          </p:spPr>
          <p:txBody>
            <a:bodyPr wrap="none" rtlCol="0">
              <a:spAutoFit/>
            </a:bodyPr>
            <a:lstStyle/>
            <a:p>
              <a:r>
                <a:rPr lang="en-US" sz="1200"/>
                <a:t>d</a:t>
              </a:r>
            </a:p>
          </p:txBody>
        </p:sp>
        <p:sp>
          <p:nvSpPr>
            <p:cNvPr id="12" name="TextBox 11">
              <a:extLst>
                <a:ext uri="{FF2B5EF4-FFF2-40B4-BE49-F238E27FC236}">
                  <a16:creationId xmlns:a16="http://schemas.microsoft.com/office/drawing/2014/main" id="{37C7FDAC-D18A-0C35-6F66-B23125CE8BE2}"/>
                </a:ext>
              </a:extLst>
            </p:cNvPr>
            <p:cNvSpPr txBox="1"/>
            <p:nvPr/>
          </p:nvSpPr>
          <p:spPr>
            <a:xfrm>
              <a:off x="4324544" y="1762770"/>
              <a:ext cx="465192" cy="276999"/>
            </a:xfrm>
            <a:prstGeom prst="rect">
              <a:avLst/>
            </a:prstGeom>
            <a:noFill/>
          </p:spPr>
          <p:txBody>
            <a:bodyPr wrap="none" rtlCol="0">
              <a:spAutoFit/>
            </a:bodyPr>
            <a:lstStyle/>
            <a:p>
              <a:r>
                <a:rPr lang="en-US" sz="1200"/>
                <a:t>3He</a:t>
              </a:r>
            </a:p>
          </p:txBody>
        </p:sp>
        <p:sp>
          <p:nvSpPr>
            <p:cNvPr id="13" name="TextBox 12">
              <a:extLst>
                <a:ext uri="{FF2B5EF4-FFF2-40B4-BE49-F238E27FC236}">
                  <a16:creationId xmlns:a16="http://schemas.microsoft.com/office/drawing/2014/main" id="{1BD99D9A-F4D6-2C26-57B5-68D320292CDA}"/>
                </a:ext>
              </a:extLst>
            </p:cNvPr>
            <p:cNvSpPr txBox="1"/>
            <p:nvPr/>
          </p:nvSpPr>
          <p:spPr>
            <a:xfrm>
              <a:off x="6591709" y="1762771"/>
              <a:ext cx="269626" cy="276999"/>
            </a:xfrm>
            <a:prstGeom prst="rect">
              <a:avLst/>
            </a:prstGeom>
            <a:noFill/>
          </p:spPr>
          <p:txBody>
            <a:bodyPr wrap="none" rtlCol="0">
              <a:spAutoFit/>
            </a:bodyPr>
            <a:lstStyle/>
            <a:p>
              <a:r>
                <a:rPr lang="en-US" sz="1200"/>
                <a:t>p</a:t>
              </a:r>
            </a:p>
          </p:txBody>
        </p:sp>
      </p:grpSp>
    </p:spTree>
    <p:extLst>
      <p:ext uri="{BB962C8B-B14F-4D97-AF65-F5344CB8AC3E}">
        <p14:creationId xmlns:p14="http://schemas.microsoft.com/office/powerpoint/2010/main" val="2908702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06902D-327E-A150-853A-A765EAF5C7B7}"/>
              </a:ext>
            </a:extLst>
          </p:cNvPr>
          <p:cNvSpPr>
            <a:spLocks noGrp="1"/>
          </p:cNvSpPr>
          <p:nvPr>
            <p:ph type="title"/>
          </p:nvPr>
        </p:nvSpPr>
        <p:spPr>
          <a:xfrm>
            <a:off x="302559" y="-105520"/>
            <a:ext cx="11049000" cy="1325563"/>
          </a:xfrm>
        </p:spPr>
        <p:txBody>
          <a:bodyPr/>
          <a:lstStyle/>
          <a:p>
            <a:r>
              <a:rPr lang="en-US"/>
              <a:t>Subproject EIN Scope Defined</a:t>
            </a:r>
          </a:p>
        </p:txBody>
      </p:sp>
      <p:sp>
        <p:nvSpPr>
          <p:cNvPr id="6" name="Content Placeholder 5">
            <a:extLst>
              <a:ext uri="{FF2B5EF4-FFF2-40B4-BE49-F238E27FC236}">
                <a16:creationId xmlns:a16="http://schemas.microsoft.com/office/drawing/2014/main" id="{0805877C-4300-4270-9D3A-EF0173709E06}"/>
              </a:ext>
            </a:extLst>
          </p:cNvPr>
          <p:cNvSpPr>
            <a:spLocks noGrp="1"/>
          </p:cNvSpPr>
          <p:nvPr>
            <p:ph idx="1"/>
          </p:nvPr>
        </p:nvSpPr>
        <p:spPr>
          <a:xfrm>
            <a:off x="298707" y="920148"/>
            <a:ext cx="6263786" cy="5267848"/>
          </a:xfrm>
        </p:spPr>
        <p:txBody>
          <a:bodyPr>
            <a:noAutofit/>
          </a:bodyPr>
          <a:lstStyle/>
          <a:p>
            <a:pPr marL="0" indent="0">
              <a:lnSpc>
                <a:spcPct val="100000"/>
              </a:lnSpc>
              <a:spcBef>
                <a:spcPts val="0"/>
              </a:spcBef>
              <a:spcAft>
                <a:spcPts val="600"/>
              </a:spcAft>
              <a:buNone/>
            </a:pPr>
            <a:r>
              <a:rPr lang="en-US" sz="1600"/>
              <a:t>The Electron Injectors Subproject includes the following systems:  </a:t>
            </a:r>
          </a:p>
          <a:p>
            <a:pPr marL="458788" lvl="1" indent="-230188">
              <a:spcBef>
                <a:spcPts val="0"/>
              </a:spcBef>
              <a:spcAft>
                <a:spcPts val="600"/>
              </a:spcAft>
              <a:buFont typeface="+mj-lt"/>
              <a:buAutoNum type="arabicPeriod"/>
            </a:pPr>
            <a:r>
              <a:rPr lang="en-US" sz="1600"/>
              <a:t>Pre-Injector</a:t>
            </a:r>
          </a:p>
          <a:p>
            <a:pPr marL="458788" lvl="1" indent="-230188">
              <a:spcBef>
                <a:spcPts val="0"/>
              </a:spcBef>
              <a:spcAft>
                <a:spcPts val="600"/>
              </a:spcAft>
              <a:buFont typeface="+mj-lt"/>
              <a:buAutoNum type="arabicPeriod"/>
            </a:pPr>
            <a:r>
              <a:rPr lang="en-US" sz="1600"/>
              <a:t>Beam Accumulator Ring </a:t>
            </a:r>
          </a:p>
          <a:p>
            <a:pPr marL="458788" lvl="1" indent="-230188">
              <a:spcBef>
                <a:spcPts val="0"/>
              </a:spcBef>
              <a:spcAft>
                <a:spcPts val="600"/>
              </a:spcAft>
              <a:buFont typeface="+mj-lt"/>
              <a:buAutoNum type="arabicPeriod"/>
            </a:pPr>
            <a:r>
              <a:rPr lang="en-US" sz="1600"/>
              <a:t>Rapid Cycling Synchrotron </a:t>
            </a:r>
          </a:p>
          <a:p>
            <a:pPr marL="458788" lvl="1" indent="-230188">
              <a:spcBef>
                <a:spcPts val="0"/>
              </a:spcBef>
              <a:spcAft>
                <a:spcPts val="600"/>
              </a:spcAft>
              <a:buFont typeface="+mj-lt"/>
              <a:buAutoNum type="arabicPeriod"/>
            </a:pPr>
            <a:r>
              <a:rPr lang="en-US" sz="1600"/>
              <a:t>Electron Storage Ring injection and swap-out systems</a:t>
            </a:r>
          </a:p>
          <a:p>
            <a:pPr marL="458788" lvl="1" indent="-230188">
              <a:spcBef>
                <a:spcPts val="0"/>
              </a:spcBef>
              <a:spcAft>
                <a:spcPts val="600"/>
              </a:spcAft>
              <a:buFont typeface="+mj-lt"/>
              <a:buAutoNum type="arabicPeriod"/>
            </a:pPr>
            <a:r>
              <a:rPr lang="en-US" sz="1600"/>
              <a:t>Infrastructure and utilities limited to the local systems, services, and connections required specifically for the systems listed above.</a:t>
            </a:r>
          </a:p>
          <a:p>
            <a:pPr eaLnBrk="0" fontAlgn="base" hangingPunct="0">
              <a:lnSpc>
                <a:spcPct val="100000"/>
              </a:lnSpc>
              <a:spcBef>
                <a:spcPts val="0"/>
              </a:spcBef>
              <a:spcAft>
                <a:spcPts val="1000"/>
              </a:spcAft>
            </a:pPr>
            <a:r>
              <a:rPr lang="en-US" altLang="en-US" sz="1600" b="1">
                <a:latin typeface="Arial" panose="020B0604020202020204" pitchFamily="34" charset="0"/>
              </a:rPr>
              <a:t>Design of the above accelerator systems</a:t>
            </a:r>
            <a:r>
              <a:rPr lang="en-US" altLang="en-US" sz="1600">
                <a:latin typeface="Arial" panose="020B0604020202020204" pitchFamily="34" charset="0"/>
              </a:rPr>
              <a:t> to support the full operational requirements of the EIC electron beam, including up to 11 </a:t>
            </a:r>
            <a:r>
              <a:rPr lang="en-US" altLang="en-US" sz="1600" err="1">
                <a:latin typeface="Arial" panose="020B0604020202020204" pitchFamily="34" charset="0"/>
              </a:rPr>
              <a:t>nC</a:t>
            </a:r>
            <a:r>
              <a:rPr lang="en-US" altLang="en-US" sz="1600">
                <a:latin typeface="Arial" panose="020B0604020202020204" pitchFamily="34" charset="0"/>
              </a:rPr>
              <a:t> at 18 GeV and 28 </a:t>
            </a:r>
            <a:r>
              <a:rPr lang="en-US" altLang="en-US" sz="1600" err="1">
                <a:latin typeface="Arial" panose="020B0604020202020204" pitchFamily="34" charset="0"/>
              </a:rPr>
              <a:t>nC</a:t>
            </a:r>
            <a:r>
              <a:rPr lang="en-US" altLang="en-US" sz="1600">
                <a:latin typeface="Arial" panose="020B0604020202020204" pitchFamily="34" charset="0"/>
              </a:rPr>
              <a:t> at 10 GeV.</a:t>
            </a:r>
          </a:p>
          <a:p>
            <a:pPr eaLnBrk="0" fontAlgn="base" hangingPunct="0">
              <a:lnSpc>
                <a:spcPct val="100000"/>
              </a:lnSpc>
              <a:spcBef>
                <a:spcPts val="0"/>
              </a:spcBef>
              <a:spcAft>
                <a:spcPts val="1000"/>
              </a:spcAft>
            </a:pPr>
            <a:r>
              <a:rPr lang="en-US" altLang="en-US" sz="1600" b="1">
                <a:latin typeface="Arial" panose="020B0604020202020204" pitchFamily="34" charset="0"/>
              </a:rPr>
              <a:t>Design of supporting infrastructure and utilities</a:t>
            </a:r>
            <a:r>
              <a:rPr lang="en-US" altLang="en-US" sz="1600">
                <a:latin typeface="Arial" panose="020B0604020202020204" pitchFamily="34" charset="0"/>
              </a:rPr>
              <a:t> necessary to enable the start of the EIC physics program.</a:t>
            </a:r>
          </a:p>
          <a:p>
            <a:pPr eaLnBrk="0" fontAlgn="base" hangingPunct="0">
              <a:lnSpc>
                <a:spcPct val="100000"/>
              </a:lnSpc>
              <a:spcBef>
                <a:spcPts val="0"/>
              </a:spcBef>
              <a:spcAft>
                <a:spcPts val="1000"/>
              </a:spcAft>
            </a:pPr>
            <a:r>
              <a:rPr lang="en-US" altLang="en-US" sz="1600" b="1">
                <a:latin typeface="Arial" panose="020B0604020202020204" pitchFamily="34" charset="0"/>
              </a:rPr>
              <a:t>Installation and hardware commissioning</a:t>
            </a:r>
            <a:r>
              <a:rPr lang="en-US" altLang="en-US" sz="1600">
                <a:latin typeface="Arial" panose="020B0604020202020204" pitchFamily="34" charset="0"/>
              </a:rPr>
              <a:t> of the above systems, once integrated with other subprojects, are essential for starting the physics program.</a:t>
            </a:r>
          </a:p>
        </p:txBody>
      </p:sp>
      <p:pic>
        <p:nvPicPr>
          <p:cNvPr id="11" name="Picture 10">
            <a:extLst>
              <a:ext uri="{FF2B5EF4-FFF2-40B4-BE49-F238E27FC236}">
                <a16:creationId xmlns:a16="http://schemas.microsoft.com/office/drawing/2014/main" id="{199EBB8A-1D50-AFAE-FAA4-64EE53E9947F}"/>
              </a:ext>
            </a:extLst>
          </p:cNvPr>
          <p:cNvPicPr>
            <a:picLocks noChangeAspect="1"/>
          </p:cNvPicPr>
          <p:nvPr/>
        </p:nvPicPr>
        <p:blipFill>
          <a:blip r:embed="rId2"/>
          <a:srcRect l="8226" t="3419" r="1282" b="3739"/>
          <a:stretch>
            <a:fillRect/>
          </a:stretch>
        </p:blipFill>
        <p:spPr>
          <a:xfrm>
            <a:off x="6784731" y="923192"/>
            <a:ext cx="5018955" cy="5143505"/>
          </a:xfrm>
          <a:prstGeom prst="rect">
            <a:avLst/>
          </a:prstGeom>
        </p:spPr>
      </p:pic>
      <p:sp>
        <p:nvSpPr>
          <p:cNvPr id="2" name="Slide Number Placeholder 1">
            <a:extLst>
              <a:ext uri="{FF2B5EF4-FFF2-40B4-BE49-F238E27FC236}">
                <a16:creationId xmlns:a16="http://schemas.microsoft.com/office/drawing/2014/main" id="{580127F6-A926-DBA1-8CF9-32F05636382C}"/>
              </a:ext>
            </a:extLst>
          </p:cNvPr>
          <p:cNvSpPr>
            <a:spLocks noGrp="1"/>
          </p:cNvSpPr>
          <p:nvPr>
            <p:ph type="sldNum" sz="quarter" idx="4"/>
          </p:nvPr>
        </p:nvSpPr>
        <p:spPr/>
        <p:txBody>
          <a:bodyPr/>
          <a:lstStyle/>
          <a:p>
            <a:fld id="{933A556B-7C63-244D-9B7C-B0EA8042B330}" type="slidenum">
              <a:rPr lang="en-US" smtClean="0"/>
              <a:pPr/>
              <a:t>33</a:t>
            </a:fld>
            <a:endParaRPr lang="en-US" sz="750"/>
          </a:p>
        </p:txBody>
      </p:sp>
    </p:spTree>
    <p:extLst>
      <p:ext uri="{BB962C8B-B14F-4D97-AF65-F5344CB8AC3E}">
        <p14:creationId xmlns:p14="http://schemas.microsoft.com/office/powerpoint/2010/main" val="1056918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A193-98D5-9047-85ED-99C5179EAC9B}"/>
              </a:ext>
            </a:extLst>
          </p:cNvPr>
          <p:cNvSpPr>
            <a:spLocks noGrp="1"/>
          </p:cNvSpPr>
          <p:nvPr>
            <p:ph type="title"/>
          </p:nvPr>
        </p:nvSpPr>
        <p:spPr>
          <a:xfrm>
            <a:off x="493059" y="-4667"/>
            <a:ext cx="11049000" cy="1325563"/>
          </a:xfrm>
        </p:spPr>
        <p:txBody>
          <a:bodyPr>
            <a:noAutofit/>
          </a:bodyPr>
          <a:lstStyle/>
          <a:p>
            <a:r>
              <a:rPr lang="en-US" sz="3600">
                <a:cs typeface="Arial" panose="020B0604020202020204" pitchFamily="34" charset="0"/>
              </a:rPr>
              <a:t>Proposal for EIC Science Program in the First Years </a:t>
            </a:r>
            <a:endParaRPr lang="en-US" sz="3600"/>
          </a:p>
        </p:txBody>
      </p:sp>
      <p:sp>
        <p:nvSpPr>
          <p:cNvPr id="3" name="Right Arrow 2">
            <a:extLst>
              <a:ext uri="{FF2B5EF4-FFF2-40B4-BE49-F238E27FC236}">
                <a16:creationId xmlns:a16="http://schemas.microsoft.com/office/drawing/2014/main" id="{10760064-9766-7948-AAD6-7133A0CFE818}"/>
              </a:ext>
            </a:extLst>
          </p:cNvPr>
          <p:cNvSpPr/>
          <p:nvPr/>
        </p:nvSpPr>
        <p:spPr>
          <a:xfrm>
            <a:off x="630051" y="1228513"/>
            <a:ext cx="11499234" cy="477760"/>
          </a:xfrm>
          <a:prstGeom prst="rightArrow">
            <a:avLst>
              <a:gd name="adj1" fmla="val 50000"/>
              <a:gd name="adj2" fmla="val 70000"/>
            </a:avLst>
          </a:prstGeom>
          <a:solidFill>
            <a:schemeClr val="bg2">
              <a:lumMod val="60000"/>
              <a:lumOff val="40000"/>
            </a:schemeClr>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754956EF-CFB7-D040-821F-CC908DB51AC2}"/>
              </a:ext>
            </a:extLst>
          </p:cNvPr>
          <p:cNvCxnSpPr/>
          <p:nvPr/>
        </p:nvCxnSpPr>
        <p:spPr bwMode="auto">
          <a:xfrm>
            <a:off x="918365" y="1225924"/>
            <a:ext cx="0" cy="609600"/>
          </a:xfrm>
          <a:prstGeom prst="line">
            <a:avLst/>
          </a:prstGeom>
          <a:noFill/>
          <a:ln w="28575" cap="flat" cmpd="sng" algn="ctr">
            <a:solidFill>
              <a:schemeClr val="tx1"/>
            </a:solidFill>
            <a:prstDash val="solid"/>
            <a:round/>
            <a:headEnd type="none" w="med" len="med"/>
            <a:tailEnd type="none" w="med" len="med"/>
          </a:ln>
          <a:effectLst/>
        </p:spPr>
      </p:cxnSp>
      <p:sp>
        <p:nvSpPr>
          <p:cNvPr id="5" name="TextBox 4">
            <a:extLst>
              <a:ext uri="{FF2B5EF4-FFF2-40B4-BE49-F238E27FC236}">
                <a16:creationId xmlns:a16="http://schemas.microsoft.com/office/drawing/2014/main" id="{0A230823-90F4-FA43-BCBE-BD67CA0AA6BF}"/>
              </a:ext>
            </a:extLst>
          </p:cNvPr>
          <p:cNvSpPr txBox="1"/>
          <p:nvPr/>
        </p:nvSpPr>
        <p:spPr>
          <a:xfrm>
            <a:off x="415633" y="1753463"/>
            <a:ext cx="1005468" cy="369332"/>
          </a:xfrm>
          <a:prstGeom prst="rect">
            <a:avLst/>
          </a:prstGeom>
          <a:noFill/>
        </p:spPr>
        <p:txBody>
          <a:bodyPr wrap="none" rtlCol="0">
            <a:spAutoFit/>
          </a:bodyPr>
          <a:lstStyle/>
          <a:p>
            <a:pPr algn="ctr"/>
            <a:r>
              <a:rPr lang="en-US" b="1">
                <a:latin typeface="Arial" panose="020B0604020202020204" pitchFamily="34" charset="0"/>
                <a:cs typeface="Arial" panose="020B0604020202020204" pitchFamily="34" charset="0"/>
              </a:rPr>
              <a:t>Year - 1</a:t>
            </a:r>
          </a:p>
        </p:txBody>
      </p:sp>
      <p:sp>
        <p:nvSpPr>
          <p:cNvPr id="6" name="TextBox 5">
            <a:extLst>
              <a:ext uri="{FF2B5EF4-FFF2-40B4-BE49-F238E27FC236}">
                <a16:creationId xmlns:a16="http://schemas.microsoft.com/office/drawing/2014/main" id="{3D05E0D4-F16B-F941-B737-056020471C69}"/>
              </a:ext>
            </a:extLst>
          </p:cNvPr>
          <p:cNvSpPr txBox="1"/>
          <p:nvPr/>
        </p:nvSpPr>
        <p:spPr>
          <a:xfrm>
            <a:off x="412374" y="2117286"/>
            <a:ext cx="2086968" cy="2462213"/>
          </a:xfrm>
          <a:prstGeom prst="rect">
            <a:avLst/>
          </a:prstGeom>
          <a:noFill/>
        </p:spPr>
        <p:txBody>
          <a:bodyPr wrap="square" rtlCol="0">
            <a:spAutoFit/>
          </a:bodyPr>
          <a:lstStyle/>
          <a:p>
            <a:r>
              <a:rPr lang="en-US" sz="1400"/>
              <a:t>Start EIC Science</a:t>
            </a:r>
          </a:p>
          <a:p>
            <a:endParaRPr lang="en-US" sz="1400" b="1">
              <a:solidFill>
                <a:schemeClr val="bg2">
                  <a:lumMod val="60000"/>
                  <a:lumOff val="40000"/>
                </a:schemeClr>
              </a:solidFill>
            </a:endParaRPr>
          </a:p>
          <a:p>
            <a:r>
              <a:rPr lang="en-US" sz="1400" b="1">
                <a:solidFill>
                  <a:schemeClr val="bg2">
                    <a:lumMod val="60000"/>
                    <a:lumOff val="40000"/>
                  </a:schemeClr>
                </a:solidFill>
              </a:rPr>
              <a:t>New Capability:</a:t>
            </a:r>
          </a:p>
          <a:p>
            <a:r>
              <a:rPr lang="en-US" sz="1400"/>
              <a:t>Commission electron polarization in parallel</a:t>
            </a:r>
          </a:p>
          <a:p>
            <a:endParaRPr lang="en-US" sz="1400" b="1">
              <a:solidFill>
                <a:srgbClr val="3333FF"/>
              </a:solidFill>
            </a:endParaRPr>
          </a:p>
          <a:p>
            <a:r>
              <a:rPr lang="en-US" sz="1400" b="1">
                <a:solidFill>
                  <a:srgbClr val="3333FF"/>
                </a:solidFill>
              </a:rPr>
              <a:t>Collider:</a:t>
            </a:r>
          </a:p>
          <a:p>
            <a:r>
              <a:rPr lang="en-US" sz="1400"/>
              <a:t>10 GeV electrons on 115 GeV/u heavy ion beams  (Ag or Nb) </a:t>
            </a:r>
          </a:p>
          <a:p>
            <a:endParaRPr lang="en-US" sz="1400" b="1">
              <a:solidFill>
                <a:srgbClr val="FF40FF"/>
              </a:solidFill>
              <a:sym typeface="Wingdings" pitchFamily="2" charset="2"/>
            </a:endParaRPr>
          </a:p>
        </p:txBody>
      </p:sp>
      <p:cxnSp>
        <p:nvCxnSpPr>
          <p:cNvPr id="7" name="Straight Connector 6">
            <a:extLst>
              <a:ext uri="{FF2B5EF4-FFF2-40B4-BE49-F238E27FC236}">
                <a16:creationId xmlns:a16="http://schemas.microsoft.com/office/drawing/2014/main" id="{933D9231-4CE4-F548-8B28-E048AC6418C4}"/>
              </a:ext>
            </a:extLst>
          </p:cNvPr>
          <p:cNvCxnSpPr/>
          <p:nvPr/>
        </p:nvCxnSpPr>
        <p:spPr bwMode="auto">
          <a:xfrm>
            <a:off x="3302077" y="1190865"/>
            <a:ext cx="0" cy="609600"/>
          </a:xfrm>
          <a:prstGeom prst="line">
            <a:avLst/>
          </a:prstGeom>
          <a:noFill/>
          <a:ln w="28575" cap="flat" cmpd="sng" algn="ctr">
            <a:solidFill>
              <a:schemeClr val="tx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8C87AED3-7B9E-534F-918A-17475D229209}"/>
              </a:ext>
            </a:extLst>
          </p:cNvPr>
          <p:cNvSpPr txBox="1"/>
          <p:nvPr/>
        </p:nvSpPr>
        <p:spPr>
          <a:xfrm>
            <a:off x="2799345" y="1718405"/>
            <a:ext cx="1005468" cy="369332"/>
          </a:xfrm>
          <a:prstGeom prst="rect">
            <a:avLst/>
          </a:prstGeom>
          <a:noFill/>
        </p:spPr>
        <p:txBody>
          <a:bodyPr wrap="none" rtlCol="0">
            <a:spAutoFit/>
          </a:bodyPr>
          <a:lstStyle/>
          <a:p>
            <a:pPr algn="ctr"/>
            <a:r>
              <a:rPr lang="en-US" b="1">
                <a:latin typeface="Arial" panose="020B0604020202020204" pitchFamily="34" charset="0"/>
                <a:cs typeface="Arial" panose="020B0604020202020204" pitchFamily="34" charset="0"/>
              </a:rPr>
              <a:t>Year - 2</a:t>
            </a:r>
          </a:p>
        </p:txBody>
      </p:sp>
      <p:sp>
        <p:nvSpPr>
          <p:cNvPr id="9" name="TextBox 8">
            <a:extLst>
              <a:ext uri="{FF2B5EF4-FFF2-40B4-BE49-F238E27FC236}">
                <a16:creationId xmlns:a16="http://schemas.microsoft.com/office/drawing/2014/main" id="{20CD4B23-8A38-F34D-99F3-3BB78FC8A621}"/>
              </a:ext>
            </a:extLst>
          </p:cNvPr>
          <p:cNvSpPr txBox="1"/>
          <p:nvPr/>
        </p:nvSpPr>
        <p:spPr>
          <a:xfrm>
            <a:off x="2387446" y="2058894"/>
            <a:ext cx="2341177" cy="3539430"/>
          </a:xfrm>
          <a:prstGeom prst="rect">
            <a:avLst/>
          </a:prstGeom>
          <a:noFill/>
        </p:spPr>
        <p:txBody>
          <a:bodyPr wrap="square" rtlCol="0">
            <a:spAutoFit/>
          </a:bodyPr>
          <a:lstStyle/>
          <a:p>
            <a:r>
              <a:rPr lang="en-US" sz="1400"/>
              <a:t>+Long. electron polarization</a:t>
            </a:r>
          </a:p>
          <a:p>
            <a:endParaRPr lang="en-US" sz="1400" b="1">
              <a:solidFill>
                <a:schemeClr val="bg2">
                  <a:lumMod val="60000"/>
                  <a:lumOff val="40000"/>
                </a:schemeClr>
              </a:solidFill>
            </a:endParaRPr>
          </a:p>
          <a:p>
            <a:r>
              <a:rPr lang="en-US" sz="1400" b="1">
                <a:solidFill>
                  <a:schemeClr val="bg2">
                    <a:lumMod val="60000"/>
                    <a:lumOff val="40000"/>
                  </a:schemeClr>
                </a:solidFill>
              </a:rPr>
              <a:t>New Capability:</a:t>
            </a:r>
          </a:p>
          <a:p>
            <a:r>
              <a:rPr lang="en-US" sz="1400"/>
              <a:t>Commission proton polarization in parallel</a:t>
            </a:r>
          </a:p>
          <a:p>
            <a:endParaRPr lang="en-US" sz="1400" b="1">
              <a:solidFill>
                <a:srgbClr val="3333FF"/>
              </a:solidFill>
            </a:endParaRPr>
          </a:p>
          <a:p>
            <a:r>
              <a:rPr lang="en-US" sz="1400" b="1">
                <a:solidFill>
                  <a:srgbClr val="3333FF"/>
                </a:solidFill>
              </a:rPr>
              <a:t>Collider (base goal):</a:t>
            </a:r>
          </a:p>
          <a:p>
            <a:r>
              <a:rPr lang="en-US" sz="1400"/>
              <a:t>10 GeV long. polarized electrons on 130 GeV/u Deuterium</a:t>
            </a:r>
          </a:p>
          <a:p>
            <a:endParaRPr lang="en-US" sz="1400" b="1">
              <a:solidFill>
                <a:srgbClr val="FF40FF"/>
              </a:solidFill>
              <a:sym typeface="Wingdings" pitchFamily="2" charset="2"/>
            </a:endParaRPr>
          </a:p>
          <a:p>
            <a:r>
              <a:rPr lang="en-US" sz="1400" b="1">
                <a:solidFill>
                  <a:srgbClr val="3333FF"/>
                </a:solidFill>
                <a:sym typeface="Wingdings" pitchFamily="2" charset="2"/>
              </a:rPr>
              <a:t>Collider (stretch goal):</a:t>
            </a:r>
          </a:p>
          <a:p>
            <a:r>
              <a:rPr lang="en-US" sz="1400"/>
              <a:t>Last weeks: 10 GeV long. polarized electrons and 130 GeV polarized protons </a:t>
            </a:r>
          </a:p>
        </p:txBody>
      </p:sp>
      <p:cxnSp>
        <p:nvCxnSpPr>
          <p:cNvPr id="10" name="Straight Connector 9">
            <a:extLst>
              <a:ext uri="{FF2B5EF4-FFF2-40B4-BE49-F238E27FC236}">
                <a16:creationId xmlns:a16="http://schemas.microsoft.com/office/drawing/2014/main" id="{DA276410-07ED-0149-88FA-924EE72E786B}"/>
              </a:ext>
            </a:extLst>
          </p:cNvPr>
          <p:cNvCxnSpPr/>
          <p:nvPr/>
        </p:nvCxnSpPr>
        <p:spPr bwMode="auto">
          <a:xfrm>
            <a:off x="5513863" y="1155696"/>
            <a:ext cx="0" cy="609600"/>
          </a:xfrm>
          <a:prstGeom prst="line">
            <a:avLst/>
          </a:prstGeom>
          <a:noFill/>
          <a:ln w="28575" cap="flat" cmpd="sng" algn="ctr">
            <a:solidFill>
              <a:schemeClr val="tx1"/>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68321531-A91E-5B45-A726-3BDA04710A43}"/>
              </a:ext>
            </a:extLst>
          </p:cNvPr>
          <p:cNvSpPr txBox="1"/>
          <p:nvPr/>
        </p:nvSpPr>
        <p:spPr>
          <a:xfrm>
            <a:off x="5011131" y="1718405"/>
            <a:ext cx="1005468" cy="369332"/>
          </a:xfrm>
          <a:prstGeom prst="rect">
            <a:avLst/>
          </a:prstGeom>
          <a:noFill/>
        </p:spPr>
        <p:txBody>
          <a:bodyPr wrap="none" rtlCol="0">
            <a:spAutoFit/>
          </a:bodyPr>
          <a:lstStyle/>
          <a:p>
            <a:pPr algn="ctr"/>
            <a:r>
              <a:rPr lang="en-US" b="1">
                <a:latin typeface="Arial" panose="020B0604020202020204" pitchFamily="34" charset="0"/>
                <a:cs typeface="Arial" panose="020B0604020202020204" pitchFamily="34" charset="0"/>
              </a:rPr>
              <a:t>Year - 3</a:t>
            </a:r>
          </a:p>
        </p:txBody>
      </p:sp>
      <p:sp>
        <p:nvSpPr>
          <p:cNvPr id="12" name="TextBox 11">
            <a:extLst>
              <a:ext uri="{FF2B5EF4-FFF2-40B4-BE49-F238E27FC236}">
                <a16:creationId xmlns:a16="http://schemas.microsoft.com/office/drawing/2014/main" id="{D717E07A-0DBE-E642-AACE-87EC180EBA10}"/>
              </a:ext>
            </a:extLst>
          </p:cNvPr>
          <p:cNvSpPr txBox="1"/>
          <p:nvPr/>
        </p:nvSpPr>
        <p:spPr>
          <a:xfrm>
            <a:off x="4591177" y="2082229"/>
            <a:ext cx="2341176" cy="3970318"/>
          </a:xfrm>
          <a:prstGeom prst="rect">
            <a:avLst/>
          </a:prstGeom>
          <a:noFill/>
        </p:spPr>
        <p:txBody>
          <a:bodyPr wrap="square" rtlCol="0">
            <a:spAutoFit/>
          </a:bodyPr>
          <a:lstStyle/>
          <a:p>
            <a:r>
              <a:rPr lang="en-US" sz="1400"/>
              <a:t>+Long. electron polarization</a:t>
            </a:r>
          </a:p>
          <a:p>
            <a:r>
              <a:rPr lang="en-US" sz="1400"/>
              <a:t>+ Proton polarization</a:t>
            </a:r>
          </a:p>
          <a:p>
            <a:endParaRPr lang="en-US" sz="1400" b="1">
              <a:solidFill>
                <a:schemeClr val="bg2">
                  <a:lumMod val="60000"/>
                  <a:lumOff val="40000"/>
                </a:schemeClr>
              </a:solidFill>
            </a:endParaRPr>
          </a:p>
          <a:p>
            <a:r>
              <a:rPr lang="en-US" sz="1400" b="1">
                <a:solidFill>
                  <a:schemeClr val="bg2">
                    <a:lumMod val="60000"/>
                    <a:lumOff val="40000"/>
                  </a:schemeClr>
                </a:solidFill>
              </a:rPr>
              <a:t>New Capability:</a:t>
            </a:r>
          </a:p>
          <a:p>
            <a:r>
              <a:rPr lang="en-US" sz="1400"/>
              <a:t>Commission hadron spin rotators</a:t>
            </a:r>
          </a:p>
          <a:p>
            <a:endParaRPr lang="en-US" sz="1400" b="1">
              <a:solidFill>
                <a:srgbClr val="3333FF"/>
              </a:solidFill>
            </a:endParaRPr>
          </a:p>
          <a:p>
            <a:r>
              <a:rPr lang="en-US" sz="1400" b="1">
                <a:solidFill>
                  <a:srgbClr val="3333FF"/>
                </a:solidFill>
              </a:rPr>
              <a:t>Collider (base goal):</a:t>
            </a:r>
          </a:p>
          <a:p>
            <a:r>
              <a:rPr lang="en-US" sz="1400"/>
              <a:t>10 GeV long. polarized electrons on 130 GeV transverse-polarized protons</a:t>
            </a:r>
          </a:p>
          <a:p>
            <a:pPr>
              <a:buClr>
                <a:schemeClr val="bg2"/>
              </a:buClr>
            </a:pPr>
            <a:endParaRPr lang="en-US" sz="1400" b="1">
              <a:solidFill>
                <a:srgbClr val="3333FF"/>
              </a:solidFill>
              <a:sym typeface="Wingdings" pitchFamily="2" charset="2"/>
            </a:endParaRPr>
          </a:p>
          <a:p>
            <a:pPr>
              <a:buClr>
                <a:schemeClr val="bg2"/>
              </a:buClr>
            </a:pPr>
            <a:r>
              <a:rPr lang="en-US" sz="1400" b="1">
                <a:solidFill>
                  <a:srgbClr val="3333FF"/>
                </a:solidFill>
                <a:sym typeface="Wingdings" pitchFamily="2" charset="2"/>
              </a:rPr>
              <a:t>Collider (stretch goal):</a:t>
            </a:r>
          </a:p>
          <a:p>
            <a:r>
              <a:rPr lang="en-US" sz="1400"/>
              <a:t>Last weeks switch to longitudinal proton polarization</a:t>
            </a:r>
          </a:p>
        </p:txBody>
      </p:sp>
      <p:cxnSp>
        <p:nvCxnSpPr>
          <p:cNvPr id="13" name="Straight Connector 12">
            <a:extLst>
              <a:ext uri="{FF2B5EF4-FFF2-40B4-BE49-F238E27FC236}">
                <a16:creationId xmlns:a16="http://schemas.microsoft.com/office/drawing/2014/main" id="{46DE94F1-5BAC-A146-B68D-852606A4A65A}"/>
              </a:ext>
            </a:extLst>
          </p:cNvPr>
          <p:cNvCxnSpPr/>
          <p:nvPr/>
        </p:nvCxnSpPr>
        <p:spPr bwMode="auto">
          <a:xfrm>
            <a:off x="7811614" y="1180081"/>
            <a:ext cx="0" cy="609600"/>
          </a:xfrm>
          <a:prstGeom prst="line">
            <a:avLst/>
          </a:prstGeom>
          <a:noFill/>
          <a:ln w="28575" cap="flat" cmpd="sng" algn="ctr">
            <a:solidFill>
              <a:schemeClr val="tx1"/>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1F28E9E9-4BD2-1543-A780-64123BD911FF}"/>
              </a:ext>
            </a:extLst>
          </p:cNvPr>
          <p:cNvSpPr txBox="1"/>
          <p:nvPr/>
        </p:nvSpPr>
        <p:spPr>
          <a:xfrm>
            <a:off x="7308882" y="1742789"/>
            <a:ext cx="1005468" cy="369332"/>
          </a:xfrm>
          <a:prstGeom prst="rect">
            <a:avLst/>
          </a:prstGeom>
          <a:noFill/>
        </p:spPr>
        <p:txBody>
          <a:bodyPr wrap="none" rtlCol="0">
            <a:spAutoFit/>
          </a:bodyPr>
          <a:lstStyle/>
          <a:p>
            <a:pPr algn="ctr"/>
            <a:r>
              <a:rPr lang="en-US" b="1">
                <a:latin typeface="Arial" panose="020B0604020202020204" pitchFamily="34" charset="0"/>
                <a:cs typeface="Arial" panose="020B0604020202020204" pitchFamily="34" charset="0"/>
              </a:rPr>
              <a:t>Year - 4</a:t>
            </a:r>
          </a:p>
        </p:txBody>
      </p:sp>
      <p:sp>
        <p:nvSpPr>
          <p:cNvPr id="15" name="TextBox 14">
            <a:extLst>
              <a:ext uri="{FF2B5EF4-FFF2-40B4-BE49-F238E27FC236}">
                <a16:creationId xmlns:a16="http://schemas.microsoft.com/office/drawing/2014/main" id="{42AFE867-F6E4-ED4F-8A4D-AD652ED19B20}"/>
              </a:ext>
            </a:extLst>
          </p:cNvPr>
          <p:cNvSpPr txBox="1"/>
          <p:nvPr/>
        </p:nvSpPr>
        <p:spPr>
          <a:xfrm>
            <a:off x="6898774" y="2106614"/>
            <a:ext cx="2517671" cy="3970318"/>
          </a:xfrm>
          <a:prstGeom prst="rect">
            <a:avLst/>
          </a:prstGeom>
          <a:noFill/>
        </p:spPr>
        <p:txBody>
          <a:bodyPr wrap="square" rtlCol="0">
            <a:spAutoFit/>
          </a:bodyPr>
          <a:lstStyle/>
          <a:p>
            <a:r>
              <a:rPr lang="en-US" sz="1400"/>
              <a:t>+ Long. electron polarization</a:t>
            </a:r>
          </a:p>
          <a:p>
            <a:r>
              <a:rPr lang="en-US" sz="1400"/>
              <a:t>+ Proton polarization</a:t>
            </a:r>
          </a:p>
          <a:p>
            <a:r>
              <a:rPr lang="en-US" sz="1400"/>
              <a:t>+ Hadron spin rotators</a:t>
            </a:r>
          </a:p>
          <a:p>
            <a:endParaRPr lang="en-US" sz="1400" b="1">
              <a:solidFill>
                <a:schemeClr val="bg2">
                  <a:lumMod val="60000"/>
                  <a:lumOff val="40000"/>
                </a:schemeClr>
              </a:solidFill>
            </a:endParaRPr>
          </a:p>
          <a:p>
            <a:r>
              <a:rPr lang="en-US" sz="1400" b="1">
                <a:solidFill>
                  <a:schemeClr val="bg2">
                    <a:lumMod val="60000"/>
                    <a:lumOff val="40000"/>
                  </a:schemeClr>
                </a:solidFill>
              </a:rPr>
              <a:t>New Capability:</a:t>
            </a:r>
          </a:p>
          <a:p>
            <a:r>
              <a:rPr lang="en-US" sz="1400"/>
              <a:t>Commission hadron accelerator to operate with off-center orbits</a:t>
            </a:r>
          </a:p>
          <a:p>
            <a:endParaRPr lang="en-US" sz="1400" b="1">
              <a:solidFill>
                <a:srgbClr val="3333FF"/>
              </a:solidFill>
            </a:endParaRPr>
          </a:p>
          <a:p>
            <a:r>
              <a:rPr lang="en-US" sz="1400" b="1">
                <a:solidFill>
                  <a:srgbClr val="3333FF"/>
                </a:solidFill>
              </a:rPr>
              <a:t>Collider (base goal):</a:t>
            </a:r>
          </a:p>
          <a:p>
            <a:r>
              <a:rPr lang="en-US" sz="1400"/>
              <a:t>10 GeV long. polarized electrons on 100 GeV Au</a:t>
            </a:r>
          </a:p>
          <a:p>
            <a:endParaRPr lang="en-US" sz="1400" b="1">
              <a:solidFill>
                <a:srgbClr val="3333FF"/>
              </a:solidFill>
            </a:endParaRPr>
          </a:p>
          <a:p>
            <a:r>
              <a:rPr lang="en-US" sz="1400" b="1">
                <a:solidFill>
                  <a:srgbClr val="3333FF"/>
                </a:solidFill>
                <a:sym typeface="Wingdings" pitchFamily="2" charset="2"/>
              </a:rPr>
              <a:t>Collider (stretch goal):</a:t>
            </a:r>
          </a:p>
          <a:p>
            <a:r>
              <a:rPr lang="en-US" sz="1400"/>
              <a:t>10 GeV long. polarized electrons on 250 GeV transverse and longitudinal polarized protons</a:t>
            </a:r>
          </a:p>
        </p:txBody>
      </p:sp>
      <p:cxnSp>
        <p:nvCxnSpPr>
          <p:cNvPr id="16" name="Straight Connector 15">
            <a:extLst>
              <a:ext uri="{FF2B5EF4-FFF2-40B4-BE49-F238E27FC236}">
                <a16:creationId xmlns:a16="http://schemas.microsoft.com/office/drawing/2014/main" id="{397288E5-ED9B-7048-8BA8-495C7496E309}"/>
              </a:ext>
            </a:extLst>
          </p:cNvPr>
          <p:cNvCxnSpPr/>
          <p:nvPr/>
        </p:nvCxnSpPr>
        <p:spPr bwMode="auto">
          <a:xfrm>
            <a:off x="10346831" y="1237062"/>
            <a:ext cx="0" cy="609600"/>
          </a:xfrm>
          <a:prstGeom prst="line">
            <a:avLst/>
          </a:prstGeom>
          <a:noFill/>
          <a:ln w="28575" cap="flat" cmpd="sng" algn="ctr">
            <a:solidFill>
              <a:schemeClr val="tx1"/>
            </a:solidFill>
            <a:prstDash val="solid"/>
            <a:round/>
            <a:headEnd type="none" w="med" len="med"/>
            <a:tailEnd type="none" w="med" len="med"/>
          </a:ln>
          <a:effectLst/>
        </p:spPr>
      </p:cxnSp>
      <p:sp>
        <p:nvSpPr>
          <p:cNvPr id="17" name="TextBox 16">
            <a:extLst>
              <a:ext uri="{FF2B5EF4-FFF2-40B4-BE49-F238E27FC236}">
                <a16:creationId xmlns:a16="http://schemas.microsoft.com/office/drawing/2014/main" id="{F55E531B-41F8-DB40-9B81-740A9C75BD44}"/>
              </a:ext>
            </a:extLst>
          </p:cNvPr>
          <p:cNvSpPr txBox="1"/>
          <p:nvPr/>
        </p:nvSpPr>
        <p:spPr>
          <a:xfrm>
            <a:off x="9844099" y="1799769"/>
            <a:ext cx="1005468" cy="369332"/>
          </a:xfrm>
          <a:prstGeom prst="rect">
            <a:avLst/>
          </a:prstGeom>
          <a:noFill/>
        </p:spPr>
        <p:txBody>
          <a:bodyPr wrap="none" rtlCol="0">
            <a:spAutoFit/>
          </a:bodyPr>
          <a:lstStyle/>
          <a:p>
            <a:pPr algn="ctr"/>
            <a:r>
              <a:rPr lang="en-US" b="1">
                <a:latin typeface="Arial" panose="020B0604020202020204" pitchFamily="34" charset="0"/>
                <a:cs typeface="Arial" panose="020B0604020202020204" pitchFamily="34" charset="0"/>
              </a:rPr>
              <a:t>Year - 5</a:t>
            </a:r>
          </a:p>
        </p:txBody>
      </p:sp>
      <p:sp>
        <p:nvSpPr>
          <p:cNvPr id="18" name="TextBox 17">
            <a:extLst>
              <a:ext uri="{FF2B5EF4-FFF2-40B4-BE49-F238E27FC236}">
                <a16:creationId xmlns:a16="http://schemas.microsoft.com/office/drawing/2014/main" id="{8442A075-1D2D-9E46-8B19-84F6FFE27713}"/>
              </a:ext>
            </a:extLst>
          </p:cNvPr>
          <p:cNvSpPr txBox="1"/>
          <p:nvPr/>
        </p:nvSpPr>
        <p:spPr>
          <a:xfrm>
            <a:off x="9455273" y="2117286"/>
            <a:ext cx="2548636" cy="3323987"/>
          </a:xfrm>
          <a:prstGeom prst="rect">
            <a:avLst/>
          </a:prstGeom>
          <a:noFill/>
        </p:spPr>
        <p:txBody>
          <a:bodyPr wrap="square" rtlCol="0">
            <a:spAutoFit/>
          </a:bodyPr>
          <a:lstStyle/>
          <a:p>
            <a:r>
              <a:rPr lang="en-US" sz="1400"/>
              <a:t>+ Long. electron polarization</a:t>
            </a:r>
          </a:p>
          <a:p>
            <a:r>
              <a:rPr lang="en-US" sz="1400"/>
              <a:t>+ Proton polarization</a:t>
            </a:r>
          </a:p>
          <a:p>
            <a:r>
              <a:rPr lang="en-US" sz="1400"/>
              <a:t>+ Hadron spin rotators</a:t>
            </a:r>
          </a:p>
          <a:p>
            <a:r>
              <a:rPr lang="en-US" sz="1400"/>
              <a:t>+ Hadron beams with off-center orbits</a:t>
            </a:r>
          </a:p>
          <a:p>
            <a:endParaRPr lang="en-US" sz="1400" b="1">
              <a:solidFill>
                <a:srgbClr val="3333FF"/>
              </a:solidFill>
            </a:endParaRPr>
          </a:p>
          <a:p>
            <a:r>
              <a:rPr lang="en-US" sz="1400" b="1">
                <a:solidFill>
                  <a:srgbClr val="3333FF"/>
                </a:solidFill>
              </a:rPr>
              <a:t>Collider (base goal):</a:t>
            </a:r>
          </a:p>
          <a:p>
            <a:r>
              <a:rPr lang="en-US" sz="1400"/>
              <a:t>10 GeV long. polarized electrons on 100 GeV Au</a:t>
            </a:r>
          </a:p>
          <a:p>
            <a:endParaRPr lang="en-US" sz="1400" b="1">
              <a:solidFill>
                <a:srgbClr val="3333FF"/>
              </a:solidFill>
            </a:endParaRPr>
          </a:p>
          <a:p>
            <a:r>
              <a:rPr lang="en-US" sz="1400" b="1">
                <a:solidFill>
                  <a:srgbClr val="3333FF"/>
                </a:solidFill>
                <a:sym typeface="Wingdings" pitchFamily="2" charset="2"/>
              </a:rPr>
              <a:t>Collider (stretch goal):</a:t>
            </a:r>
          </a:p>
          <a:p>
            <a:r>
              <a:rPr lang="en-US" sz="1400"/>
              <a:t>10 GeV long. polarized electrons on 166 GeV transverse and longitudinal polarized He-3</a:t>
            </a:r>
          </a:p>
        </p:txBody>
      </p:sp>
      <p:sp>
        <p:nvSpPr>
          <p:cNvPr id="19" name="Right Brace 18">
            <a:extLst>
              <a:ext uri="{FF2B5EF4-FFF2-40B4-BE49-F238E27FC236}">
                <a16:creationId xmlns:a16="http://schemas.microsoft.com/office/drawing/2014/main" id="{7CE2647B-4539-A449-81CF-F58CFF2F2389}"/>
              </a:ext>
            </a:extLst>
          </p:cNvPr>
          <p:cNvSpPr/>
          <p:nvPr/>
        </p:nvSpPr>
        <p:spPr>
          <a:xfrm rot="5400000">
            <a:off x="9270347" y="3642447"/>
            <a:ext cx="276858" cy="5020005"/>
          </a:xfrm>
          <a:prstGeom prst="rightBrace">
            <a:avLst/>
          </a:prstGeom>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275DEC0A-E68C-154F-BEF2-2B22DAC2D1EC}"/>
              </a:ext>
            </a:extLst>
          </p:cNvPr>
          <p:cNvSpPr txBox="1"/>
          <p:nvPr/>
        </p:nvSpPr>
        <p:spPr>
          <a:xfrm>
            <a:off x="7422790" y="6399431"/>
            <a:ext cx="3971985" cy="369332"/>
          </a:xfrm>
          <a:prstGeom prst="rect">
            <a:avLst/>
          </a:prstGeom>
          <a:noFill/>
        </p:spPr>
        <p:txBody>
          <a:bodyPr wrap="none" rtlCol="0">
            <a:spAutoFit/>
          </a:bodyPr>
          <a:lstStyle/>
          <a:p>
            <a:pPr algn="ctr"/>
            <a:r>
              <a:rPr lang="en-US"/>
              <a:t>Time to construct the ELR subproject</a:t>
            </a:r>
          </a:p>
        </p:txBody>
      </p:sp>
      <p:sp>
        <p:nvSpPr>
          <p:cNvPr id="21" name="Slide Number Placeholder 5">
            <a:extLst>
              <a:ext uri="{FF2B5EF4-FFF2-40B4-BE49-F238E27FC236}">
                <a16:creationId xmlns:a16="http://schemas.microsoft.com/office/drawing/2014/main" id="{B35FF666-E198-9C01-0A1B-33C0016A2B03}"/>
              </a:ext>
            </a:extLst>
          </p:cNvPr>
          <p:cNvSpPr>
            <a:spLocks noGrp="1"/>
          </p:cNvSpPr>
          <p:nvPr>
            <p:ph type="sldNum" sz="quarter" idx="4"/>
          </p:nvPr>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34</a:t>
            </a:fld>
            <a:endParaRPr lang="en-US"/>
          </a:p>
        </p:txBody>
      </p:sp>
    </p:spTree>
    <p:extLst>
      <p:ext uri="{BB962C8B-B14F-4D97-AF65-F5344CB8AC3E}">
        <p14:creationId xmlns:p14="http://schemas.microsoft.com/office/powerpoint/2010/main" val="29320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6473E-EAE6-707D-1B41-49A3B8174F2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65CD3CE3-4607-FBF9-A647-4681DE3706DB}"/>
              </a:ext>
            </a:extLst>
          </p:cNvPr>
          <p:cNvSpPr>
            <a:spLocks noGrp="1"/>
          </p:cNvSpPr>
          <p:nvPr>
            <p:ph type="sldNum" sz="quarter" idx="4"/>
          </p:nvPr>
        </p:nvSpPr>
        <p:spPr/>
        <p:txBody>
          <a:bodyPr/>
          <a:lstStyle/>
          <a:p>
            <a:fld id="{933A556B-7C63-244D-9B7C-B0EA8042B330}" type="slidenum">
              <a:rPr lang="en-US" smtClean="0"/>
              <a:pPr/>
              <a:t>35</a:t>
            </a:fld>
            <a:endParaRPr lang="en-US" sz="750"/>
          </a:p>
        </p:txBody>
      </p:sp>
      <p:pic>
        <p:nvPicPr>
          <p:cNvPr id="4" name="Picture 3">
            <a:extLst>
              <a:ext uri="{FF2B5EF4-FFF2-40B4-BE49-F238E27FC236}">
                <a16:creationId xmlns:a16="http://schemas.microsoft.com/office/drawing/2014/main" id="{01B33A21-A082-C1C1-1B7A-6D175658C3EC}"/>
              </a:ext>
            </a:extLst>
          </p:cNvPr>
          <p:cNvPicPr>
            <a:picLocks noChangeAspect="1"/>
          </p:cNvPicPr>
          <p:nvPr/>
        </p:nvPicPr>
        <p:blipFill>
          <a:blip r:embed="rId2"/>
          <a:stretch>
            <a:fillRect/>
          </a:stretch>
        </p:blipFill>
        <p:spPr>
          <a:xfrm>
            <a:off x="689919" y="2096542"/>
            <a:ext cx="10822460" cy="3262160"/>
          </a:xfrm>
          <a:prstGeom prst="rect">
            <a:avLst/>
          </a:prstGeom>
        </p:spPr>
      </p:pic>
      <p:sp>
        <p:nvSpPr>
          <p:cNvPr id="5" name="TextBox 4">
            <a:extLst>
              <a:ext uri="{FF2B5EF4-FFF2-40B4-BE49-F238E27FC236}">
                <a16:creationId xmlns:a16="http://schemas.microsoft.com/office/drawing/2014/main" id="{654606B6-0AAA-6916-D826-1D75C1030D16}"/>
              </a:ext>
            </a:extLst>
          </p:cNvPr>
          <p:cNvSpPr txBox="1"/>
          <p:nvPr/>
        </p:nvSpPr>
        <p:spPr>
          <a:xfrm>
            <a:off x="3788229" y="5998029"/>
            <a:ext cx="4095993" cy="369332"/>
          </a:xfrm>
          <a:prstGeom prst="rect">
            <a:avLst/>
          </a:prstGeom>
          <a:noFill/>
        </p:spPr>
        <p:txBody>
          <a:bodyPr wrap="none" rtlCol="0">
            <a:spAutoFit/>
          </a:bodyPr>
          <a:lstStyle/>
          <a:p>
            <a:r>
              <a:rPr lang="en-US" dirty="0"/>
              <a:t>Summary tables provided by D. </a:t>
            </a:r>
            <a:r>
              <a:rPr lang="en-US" dirty="0" err="1"/>
              <a:t>Cebra</a:t>
            </a:r>
            <a:endParaRPr lang="en-US" dirty="0"/>
          </a:p>
        </p:txBody>
      </p:sp>
    </p:spTree>
    <p:extLst>
      <p:ext uri="{BB962C8B-B14F-4D97-AF65-F5344CB8AC3E}">
        <p14:creationId xmlns:p14="http://schemas.microsoft.com/office/powerpoint/2010/main" val="3936684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AA9B-3589-48E1-4409-234F25AC0DCC}"/>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4DF4656B-A3CE-8FC3-E901-EA9F310F02B9}"/>
              </a:ext>
            </a:extLst>
          </p:cNvPr>
          <p:cNvSpPr>
            <a:spLocks noGrp="1"/>
          </p:cNvSpPr>
          <p:nvPr>
            <p:ph type="sldNum" sz="quarter" idx="4"/>
          </p:nvPr>
        </p:nvSpPr>
        <p:spPr/>
        <p:txBody>
          <a:bodyPr/>
          <a:lstStyle/>
          <a:p>
            <a:fld id="{933A556B-7C63-244D-9B7C-B0EA8042B330}" type="slidenum">
              <a:rPr lang="en-US" smtClean="0"/>
              <a:pPr/>
              <a:t>36</a:t>
            </a:fld>
            <a:endParaRPr lang="en-US" sz="750"/>
          </a:p>
        </p:txBody>
      </p:sp>
      <p:pic>
        <p:nvPicPr>
          <p:cNvPr id="4" name="Picture 3">
            <a:extLst>
              <a:ext uri="{FF2B5EF4-FFF2-40B4-BE49-F238E27FC236}">
                <a16:creationId xmlns:a16="http://schemas.microsoft.com/office/drawing/2014/main" id="{5D8B9B43-A8E7-790B-74CF-679C6F1E3D1A}"/>
              </a:ext>
            </a:extLst>
          </p:cNvPr>
          <p:cNvPicPr>
            <a:picLocks noChangeAspect="1"/>
          </p:cNvPicPr>
          <p:nvPr/>
        </p:nvPicPr>
        <p:blipFill>
          <a:blip r:embed="rId2"/>
          <a:stretch>
            <a:fillRect/>
          </a:stretch>
        </p:blipFill>
        <p:spPr>
          <a:xfrm>
            <a:off x="604838" y="171450"/>
            <a:ext cx="10982325" cy="6515100"/>
          </a:xfrm>
          <a:prstGeom prst="rect">
            <a:avLst/>
          </a:prstGeom>
        </p:spPr>
      </p:pic>
    </p:spTree>
    <p:extLst>
      <p:ext uri="{BB962C8B-B14F-4D97-AF65-F5344CB8AC3E}">
        <p14:creationId xmlns:p14="http://schemas.microsoft.com/office/powerpoint/2010/main" val="1916301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0732-0235-2BD0-EDA1-9FE7BCB9090A}"/>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635D6415-8410-E967-BEFB-A9C7B77159F2}"/>
              </a:ext>
            </a:extLst>
          </p:cNvPr>
          <p:cNvSpPr>
            <a:spLocks noGrp="1"/>
          </p:cNvSpPr>
          <p:nvPr>
            <p:ph type="sldNum" sz="quarter" idx="4"/>
          </p:nvPr>
        </p:nvSpPr>
        <p:spPr/>
        <p:txBody>
          <a:bodyPr/>
          <a:lstStyle/>
          <a:p>
            <a:fld id="{933A556B-7C63-244D-9B7C-B0EA8042B330}" type="slidenum">
              <a:rPr lang="en-US" smtClean="0"/>
              <a:pPr/>
              <a:t>37</a:t>
            </a:fld>
            <a:endParaRPr lang="en-US" sz="750"/>
          </a:p>
        </p:txBody>
      </p:sp>
      <p:pic>
        <p:nvPicPr>
          <p:cNvPr id="4" name="Picture 3">
            <a:extLst>
              <a:ext uri="{FF2B5EF4-FFF2-40B4-BE49-F238E27FC236}">
                <a16:creationId xmlns:a16="http://schemas.microsoft.com/office/drawing/2014/main" id="{9AF377CD-AD78-58A5-BB0C-7BF9348FFB23}"/>
              </a:ext>
            </a:extLst>
          </p:cNvPr>
          <p:cNvPicPr>
            <a:picLocks noChangeAspect="1"/>
          </p:cNvPicPr>
          <p:nvPr/>
        </p:nvPicPr>
        <p:blipFill>
          <a:blip r:embed="rId2"/>
          <a:stretch>
            <a:fillRect/>
          </a:stretch>
        </p:blipFill>
        <p:spPr>
          <a:xfrm>
            <a:off x="561975" y="161925"/>
            <a:ext cx="11068050" cy="6534150"/>
          </a:xfrm>
          <a:prstGeom prst="rect">
            <a:avLst/>
          </a:prstGeom>
        </p:spPr>
      </p:pic>
    </p:spTree>
    <p:extLst>
      <p:ext uri="{BB962C8B-B14F-4D97-AF65-F5344CB8AC3E}">
        <p14:creationId xmlns:p14="http://schemas.microsoft.com/office/powerpoint/2010/main" val="597369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6757D-0CA0-8CCC-02E6-8507300AFB63}"/>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E93EEB1-5570-9BE3-0B0D-0456F2D9B409}"/>
              </a:ext>
            </a:extLst>
          </p:cNvPr>
          <p:cNvSpPr>
            <a:spLocks noGrp="1"/>
          </p:cNvSpPr>
          <p:nvPr>
            <p:ph type="sldNum" sz="quarter" idx="4"/>
          </p:nvPr>
        </p:nvSpPr>
        <p:spPr/>
        <p:txBody>
          <a:bodyPr/>
          <a:lstStyle/>
          <a:p>
            <a:fld id="{933A556B-7C63-244D-9B7C-B0EA8042B330}" type="slidenum">
              <a:rPr lang="en-US" smtClean="0"/>
              <a:pPr/>
              <a:t>38</a:t>
            </a:fld>
            <a:endParaRPr lang="en-US" sz="750"/>
          </a:p>
        </p:txBody>
      </p:sp>
      <p:pic>
        <p:nvPicPr>
          <p:cNvPr id="4" name="Picture 3">
            <a:extLst>
              <a:ext uri="{FF2B5EF4-FFF2-40B4-BE49-F238E27FC236}">
                <a16:creationId xmlns:a16="http://schemas.microsoft.com/office/drawing/2014/main" id="{43406880-A0DC-8BA6-3A89-344E19BA66EA}"/>
              </a:ext>
            </a:extLst>
          </p:cNvPr>
          <p:cNvPicPr>
            <a:picLocks noChangeAspect="1"/>
          </p:cNvPicPr>
          <p:nvPr/>
        </p:nvPicPr>
        <p:blipFill>
          <a:blip r:embed="rId2"/>
          <a:stretch>
            <a:fillRect/>
          </a:stretch>
        </p:blipFill>
        <p:spPr>
          <a:xfrm>
            <a:off x="767206" y="0"/>
            <a:ext cx="10657588" cy="6858000"/>
          </a:xfrm>
          <a:prstGeom prst="rect">
            <a:avLst/>
          </a:prstGeom>
        </p:spPr>
      </p:pic>
    </p:spTree>
    <p:extLst>
      <p:ext uri="{BB962C8B-B14F-4D97-AF65-F5344CB8AC3E}">
        <p14:creationId xmlns:p14="http://schemas.microsoft.com/office/powerpoint/2010/main" val="2969138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0E053-3CA7-07AE-D658-883B1BD10B7E}"/>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C5928314-1B6B-0F56-9A3C-6C2F364728FF}"/>
              </a:ext>
            </a:extLst>
          </p:cNvPr>
          <p:cNvSpPr>
            <a:spLocks noGrp="1"/>
          </p:cNvSpPr>
          <p:nvPr>
            <p:ph type="sldNum" sz="quarter" idx="4"/>
          </p:nvPr>
        </p:nvSpPr>
        <p:spPr/>
        <p:txBody>
          <a:bodyPr/>
          <a:lstStyle/>
          <a:p>
            <a:fld id="{933A556B-7C63-244D-9B7C-B0EA8042B330}" type="slidenum">
              <a:rPr lang="en-US" smtClean="0"/>
              <a:pPr/>
              <a:t>39</a:t>
            </a:fld>
            <a:endParaRPr lang="en-US" sz="750"/>
          </a:p>
        </p:txBody>
      </p:sp>
      <p:pic>
        <p:nvPicPr>
          <p:cNvPr id="4" name="Picture 3">
            <a:extLst>
              <a:ext uri="{FF2B5EF4-FFF2-40B4-BE49-F238E27FC236}">
                <a16:creationId xmlns:a16="http://schemas.microsoft.com/office/drawing/2014/main" id="{B8EB5E8F-DCAF-AD0A-A91D-8F7729DAB249}"/>
              </a:ext>
            </a:extLst>
          </p:cNvPr>
          <p:cNvPicPr>
            <a:picLocks noChangeAspect="1"/>
          </p:cNvPicPr>
          <p:nvPr/>
        </p:nvPicPr>
        <p:blipFill>
          <a:blip r:embed="rId2"/>
          <a:stretch>
            <a:fillRect/>
          </a:stretch>
        </p:blipFill>
        <p:spPr>
          <a:xfrm>
            <a:off x="1237519" y="0"/>
            <a:ext cx="9716962" cy="6858000"/>
          </a:xfrm>
          <a:prstGeom prst="rect">
            <a:avLst/>
          </a:prstGeom>
        </p:spPr>
      </p:pic>
    </p:spTree>
    <p:extLst>
      <p:ext uri="{BB962C8B-B14F-4D97-AF65-F5344CB8AC3E}">
        <p14:creationId xmlns:p14="http://schemas.microsoft.com/office/powerpoint/2010/main" val="4286851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63B33-5652-8E4B-A490-F6D37C237348}"/>
              </a:ext>
            </a:extLst>
          </p:cNvPr>
          <p:cNvSpPr>
            <a:spLocks noGrp="1"/>
          </p:cNvSpPr>
          <p:nvPr>
            <p:ph type="title"/>
          </p:nvPr>
        </p:nvSpPr>
        <p:spPr/>
        <p:txBody>
          <a:bodyPr/>
          <a:lstStyle/>
          <a:p>
            <a:r>
              <a:rPr lang="en-US"/>
              <a:t>Hadron Preinjector at BNL</a:t>
            </a:r>
          </a:p>
        </p:txBody>
      </p:sp>
      <p:sp>
        <p:nvSpPr>
          <p:cNvPr id="3" name="Content Placeholder 2">
            <a:extLst>
              <a:ext uri="{FF2B5EF4-FFF2-40B4-BE49-F238E27FC236}">
                <a16:creationId xmlns:a16="http://schemas.microsoft.com/office/drawing/2014/main" id="{4CC7A9B1-87E7-B644-8C7C-8FE590A6F241}"/>
              </a:ext>
            </a:extLst>
          </p:cNvPr>
          <p:cNvSpPr>
            <a:spLocks noGrp="1"/>
          </p:cNvSpPr>
          <p:nvPr>
            <p:ph idx="1"/>
          </p:nvPr>
        </p:nvSpPr>
        <p:spPr/>
        <p:txBody>
          <a:bodyPr/>
          <a:lstStyle/>
          <a:p>
            <a:r>
              <a:rPr lang="en-US">
                <a:solidFill>
                  <a:srgbClr val="FF0000"/>
                </a:solidFill>
              </a:rPr>
              <a:t>Linac (1970)</a:t>
            </a:r>
            <a:r>
              <a:rPr lang="en-US">
                <a:solidFill>
                  <a:srgbClr val="00B050"/>
                </a:solidFill>
              </a:rPr>
              <a:t>	</a:t>
            </a:r>
            <a:r>
              <a:rPr lang="en-US">
                <a:solidFill>
                  <a:srgbClr val="C00000"/>
                </a:solidFill>
              </a:rPr>
              <a:t>	EBIS injector (2010)	      Tandem (1970)</a:t>
            </a:r>
          </a:p>
        </p:txBody>
      </p:sp>
      <p:sp>
        <p:nvSpPr>
          <p:cNvPr id="4" name="Slide Number Placeholder 3">
            <a:extLst>
              <a:ext uri="{FF2B5EF4-FFF2-40B4-BE49-F238E27FC236}">
                <a16:creationId xmlns:a16="http://schemas.microsoft.com/office/drawing/2014/main" id="{E56EB0EA-8C07-5949-A535-1A742FA76674}"/>
              </a:ext>
            </a:extLst>
          </p:cNvPr>
          <p:cNvSpPr>
            <a:spLocks noGrp="1"/>
          </p:cNvSpPr>
          <p:nvPr>
            <p:ph type="sldNum" sz="quarter" idx="4"/>
          </p:nvPr>
        </p:nvSpPr>
        <p:spPr>
          <a:xfrm>
            <a:off x="11188014" y="6316597"/>
            <a:ext cx="432487" cy="365125"/>
          </a:xfrm>
          <a:prstGeom prst="rect">
            <a:avLst/>
          </a:prstGeom>
        </p:spPr>
        <p:txBody>
          <a:bodyPr lIns="0" tIns="0" rIns="45720" bIns="0" anchor="ctr"/>
          <a:lstStyle>
            <a:defPPr>
              <a:defRPr lang="en-US"/>
            </a:defPPr>
            <a:lvl1pPr marL="0" algn="r"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4</a:t>
            </a:fld>
            <a:endParaRPr lang="en-US"/>
          </a:p>
        </p:txBody>
      </p:sp>
      <p:pic>
        <p:nvPicPr>
          <p:cNvPr id="6" name="Content Placeholder 8">
            <a:extLst>
              <a:ext uri="{FF2B5EF4-FFF2-40B4-BE49-F238E27FC236}">
                <a16:creationId xmlns:a16="http://schemas.microsoft.com/office/drawing/2014/main" id="{6EFA29BE-ADCC-DF4B-9847-316F139B7EAA}"/>
              </a:ext>
            </a:extLst>
          </p:cNvPr>
          <p:cNvPicPr>
            <a:picLocks noChangeAspect="1"/>
          </p:cNvPicPr>
          <p:nvPr/>
        </p:nvPicPr>
        <p:blipFill>
          <a:blip r:embed="rId2"/>
          <a:stretch>
            <a:fillRect/>
          </a:stretch>
        </p:blipFill>
        <p:spPr>
          <a:xfrm>
            <a:off x="7957828" y="2422247"/>
            <a:ext cx="3230186" cy="1679696"/>
          </a:xfrm>
          <a:prstGeom prst="rect">
            <a:avLst/>
          </a:prstGeom>
        </p:spPr>
      </p:pic>
      <p:pic>
        <p:nvPicPr>
          <p:cNvPr id="7" name="Picture 6">
            <a:extLst>
              <a:ext uri="{FF2B5EF4-FFF2-40B4-BE49-F238E27FC236}">
                <a16:creationId xmlns:a16="http://schemas.microsoft.com/office/drawing/2014/main" id="{44483640-DA3A-5A43-99AF-2EAC0AD5245C}"/>
              </a:ext>
            </a:extLst>
          </p:cNvPr>
          <p:cNvPicPr>
            <a:picLocks noChangeAspect="1"/>
          </p:cNvPicPr>
          <p:nvPr/>
        </p:nvPicPr>
        <p:blipFill>
          <a:blip r:embed="rId3"/>
          <a:stretch>
            <a:fillRect/>
          </a:stretch>
        </p:blipFill>
        <p:spPr>
          <a:xfrm>
            <a:off x="4324276" y="2397970"/>
            <a:ext cx="2575891" cy="1679696"/>
          </a:xfrm>
          <a:prstGeom prst="rect">
            <a:avLst/>
          </a:prstGeom>
        </p:spPr>
      </p:pic>
      <p:sp>
        <p:nvSpPr>
          <p:cNvPr id="8" name="TextBox 7">
            <a:extLst>
              <a:ext uri="{FF2B5EF4-FFF2-40B4-BE49-F238E27FC236}">
                <a16:creationId xmlns:a16="http://schemas.microsoft.com/office/drawing/2014/main" id="{A07C82A6-C3BD-1346-8C65-FD5BCA458233}"/>
              </a:ext>
            </a:extLst>
          </p:cNvPr>
          <p:cNvSpPr txBox="1"/>
          <p:nvPr/>
        </p:nvSpPr>
        <p:spPr>
          <a:xfrm>
            <a:off x="571499" y="4401101"/>
            <a:ext cx="11049002" cy="1754326"/>
          </a:xfrm>
          <a:prstGeom prst="rect">
            <a:avLst/>
          </a:prstGeom>
          <a:noFill/>
        </p:spPr>
        <p:txBody>
          <a:bodyPr wrap="square" rtlCol="0">
            <a:spAutoFit/>
          </a:bodyPr>
          <a:lstStyle/>
          <a:p>
            <a:r>
              <a:rPr lang="en-US"/>
              <a:t>Ion: 	H</a:t>
            </a:r>
            <a:r>
              <a:rPr lang="en-US" baseline="30000"/>
              <a:t>-</a:t>
            </a:r>
            <a:r>
              <a:rPr lang="en-US"/>
              <a:t>, H</a:t>
            </a:r>
            <a:r>
              <a:rPr lang="en-US" baseline="30000"/>
              <a:t>-^</a:t>
            </a:r>
            <a:r>
              <a:rPr lang="en-US"/>
              <a:t>			H-U				H-U</a:t>
            </a:r>
          </a:p>
          <a:p>
            <a:r>
              <a:rPr lang="en-US">
                <a:solidFill>
                  <a:srgbClr val="7030A0"/>
                </a:solidFill>
              </a:rPr>
              <a:t>E:	10 -200 MeV		2 MeV/u				14 MV(1+q)</a:t>
            </a:r>
          </a:p>
          <a:p>
            <a:r>
              <a:rPr lang="en-US"/>
              <a:t>I</a:t>
            </a:r>
            <a:r>
              <a:rPr lang="en-US" baseline="-25000"/>
              <a:t>ave </a:t>
            </a:r>
            <a:r>
              <a:rPr lang="en-US"/>
              <a:t>:	200uA, 			~150 nA				 ~10 μA</a:t>
            </a:r>
          </a:p>
          <a:p>
            <a:r>
              <a:rPr lang="en-US"/>
              <a:t>RR:	10 Hz			5 Hz				dc/pulsed </a:t>
            </a:r>
          </a:p>
          <a:p>
            <a:r>
              <a:rPr lang="en-US">
                <a:solidFill>
                  <a:srgbClr val="7030A0"/>
                </a:solidFill>
              </a:rPr>
              <a:t>User:      </a:t>
            </a:r>
            <a:r>
              <a:rPr lang="en-US" b="1">
                <a:solidFill>
                  <a:srgbClr val="7030A0"/>
                </a:solidFill>
              </a:rPr>
              <a:t>BLIP,</a:t>
            </a:r>
            <a:r>
              <a:rPr lang="en-US">
                <a:solidFill>
                  <a:srgbClr val="7030A0"/>
                </a:solidFill>
              </a:rPr>
              <a:t> NSRL, 		NSRL, RHIC			SEU, NSRL</a:t>
            </a:r>
          </a:p>
          <a:p>
            <a:r>
              <a:rPr lang="en-US">
                <a:solidFill>
                  <a:srgbClr val="7030A0"/>
                </a:solidFill>
              </a:rPr>
              <a:t>	RHIC							 RHIC, </a:t>
            </a:r>
          </a:p>
        </p:txBody>
      </p:sp>
      <p:pic>
        <p:nvPicPr>
          <p:cNvPr id="10242" name="Picture 2" descr="banner image">
            <a:extLst>
              <a:ext uri="{FF2B5EF4-FFF2-40B4-BE49-F238E27FC236}">
                <a16:creationId xmlns:a16="http://schemas.microsoft.com/office/drawing/2014/main" id="{E9862FEB-739A-5040-AC63-528E4AE96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355300"/>
            <a:ext cx="2827718" cy="17650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379C3AB-5F13-C441-980A-0F5DCF6C2832}"/>
              </a:ext>
            </a:extLst>
          </p:cNvPr>
          <p:cNvSpPr txBox="1"/>
          <p:nvPr/>
        </p:nvSpPr>
        <p:spPr>
          <a:xfrm>
            <a:off x="4107615" y="6101332"/>
            <a:ext cx="4095993" cy="369332"/>
          </a:xfrm>
          <a:prstGeom prst="rect">
            <a:avLst/>
          </a:prstGeom>
          <a:noFill/>
        </p:spPr>
        <p:txBody>
          <a:bodyPr wrap="none" rtlCol="0">
            <a:spAutoFit/>
          </a:bodyPr>
          <a:lstStyle/>
          <a:p>
            <a:r>
              <a:rPr lang="en-US" b="1">
                <a:solidFill>
                  <a:srgbClr val="C00000"/>
                </a:solidFill>
              </a:rPr>
              <a:t>Can serve all users simultaneously </a:t>
            </a:r>
          </a:p>
        </p:txBody>
      </p:sp>
      <p:sp>
        <p:nvSpPr>
          <p:cNvPr id="5" name="TextBox 4">
            <a:extLst>
              <a:ext uri="{FF2B5EF4-FFF2-40B4-BE49-F238E27FC236}">
                <a16:creationId xmlns:a16="http://schemas.microsoft.com/office/drawing/2014/main" id="{360480D6-D220-ECA4-2961-6F73C090946C}"/>
              </a:ext>
            </a:extLst>
          </p:cNvPr>
          <p:cNvSpPr txBox="1"/>
          <p:nvPr/>
        </p:nvSpPr>
        <p:spPr>
          <a:xfrm>
            <a:off x="8296002" y="6103492"/>
            <a:ext cx="3211135" cy="369332"/>
          </a:xfrm>
          <a:prstGeom prst="rect">
            <a:avLst/>
          </a:prstGeom>
          <a:noFill/>
        </p:spPr>
        <p:txBody>
          <a:bodyPr wrap="none" rtlCol="0">
            <a:spAutoFit/>
          </a:bodyPr>
          <a:lstStyle/>
          <a:p>
            <a:r>
              <a:rPr lang="en-US" dirty="0"/>
              <a:t>Courtesy of Deepak  </a:t>
            </a:r>
            <a:r>
              <a:rPr lang="en-US" dirty="0" err="1"/>
              <a:t>Raparia</a:t>
            </a:r>
            <a:endParaRPr lang="en-US" dirty="0"/>
          </a:p>
        </p:txBody>
      </p:sp>
    </p:spTree>
    <p:extLst>
      <p:ext uri="{BB962C8B-B14F-4D97-AF65-F5344CB8AC3E}">
        <p14:creationId xmlns:p14="http://schemas.microsoft.com/office/powerpoint/2010/main" val="2345276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alessi.BNL\Desktop\3293671738_e88330ee53_b.jpg"/>
          <p:cNvPicPr>
            <a:picLocks noChangeAspect="1" noChangeArrowheads="1"/>
          </p:cNvPicPr>
          <p:nvPr/>
        </p:nvPicPr>
        <p:blipFill>
          <a:blip r:embed="rId2" cstate="print"/>
          <a:srcRect l="2109" t="3815" r="5625" b="47682"/>
          <a:stretch>
            <a:fillRect/>
          </a:stretch>
        </p:blipFill>
        <p:spPr bwMode="auto">
          <a:xfrm>
            <a:off x="3505201" y="4382869"/>
            <a:ext cx="2444689" cy="947546"/>
          </a:xfrm>
          <a:prstGeom prst="rect">
            <a:avLst/>
          </a:prstGeom>
          <a:noFill/>
        </p:spPr>
      </p:pic>
      <p:pic>
        <p:nvPicPr>
          <p:cNvPr id="6" name="Picture 6" descr="http://www.bnl.gov/medical/NASA/images/NSRL_tunnel-w2.jpg"/>
          <p:cNvPicPr>
            <a:picLocks noChangeAspect="1" noChangeArrowheads="1"/>
          </p:cNvPicPr>
          <p:nvPr/>
        </p:nvPicPr>
        <p:blipFill>
          <a:blip r:embed="rId3" cstate="print"/>
          <a:srcRect/>
          <a:stretch>
            <a:fillRect/>
          </a:stretch>
        </p:blipFill>
        <p:spPr bwMode="auto">
          <a:xfrm>
            <a:off x="6248400" y="4114801"/>
            <a:ext cx="2007546" cy="1485901"/>
          </a:xfrm>
          <a:prstGeom prst="rect">
            <a:avLst/>
          </a:prstGeom>
          <a:noFill/>
        </p:spPr>
      </p:pic>
      <p:pic>
        <p:nvPicPr>
          <p:cNvPr id="7" name="Picture 4"/>
          <p:cNvPicPr>
            <a:picLocks noChangeAspect="1" noChangeArrowheads="1"/>
          </p:cNvPicPr>
          <p:nvPr/>
        </p:nvPicPr>
        <p:blipFill>
          <a:blip r:embed="rId4" cstate="print"/>
          <a:srcRect l="49500" t="36000" r="21000" b="31200"/>
          <a:stretch>
            <a:fillRect/>
          </a:stretch>
        </p:blipFill>
        <p:spPr bwMode="auto">
          <a:xfrm>
            <a:off x="8638427" y="4114800"/>
            <a:ext cx="1771557" cy="1231082"/>
          </a:xfrm>
          <a:prstGeom prst="rect">
            <a:avLst/>
          </a:prstGeom>
          <a:noFill/>
          <a:ln w="9525">
            <a:noFill/>
            <a:miter lim="800000"/>
            <a:headEnd/>
            <a:tailEnd/>
          </a:ln>
        </p:spPr>
      </p:pic>
      <p:pic>
        <p:nvPicPr>
          <p:cNvPr id="8" name="Picture 2" descr="TAND0609pa"/>
          <p:cNvPicPr>
            <a:picLocks noChangeAspect="1" noChangeArrowheads="1"/>
          </p:cNvPicPr>
          <p:nvPr/>
        </p:nvPicPr>
        <p:blipFill>
          <a:blip r:embed="rId5" cstate="print"/>
          <a:srcRect/>
          <a:stretch>
            <a:fillRect/>
          </a:stretch>
        </p:blipFill>
        <p:spPr bwMode="auto">
          <a:xfrm>
            <a:off x="1905001" y="3886200"/>
            <a:ext cx="1406307" cy="1874838"/>
          </a:xfrm>
          <a:prstGeom prst="rect">
            <a:avLst/>
          </a:prstGeom>
          <a:noFill/>
        </p:spPr>
      </p:pic>
      <p:sp>
        <p:nvSpPr>
          <p:cNvPr id="9" name="TextBox 8"/>
          <p:cNvSpPr txBox="1"/>
          <p:nvPr/>
        </p:nvSpPr>
        <p:spPr>
          <a:xfrm>
            <a:off x="1676400" y="5791200"/>
            <a:ext cx="2032864" cy="369332"/>
          </a:xfrm>
          <a:prstGeom prst="rect">
            <a:avLst/>
          </a:prstGeom>
          <a:noFill/>
        </p:spPr>
        <p:txBody>
          <a:bodyPr wrap="none" rtlCol="0">
            <a:spAutoFit/>
          </a:bodyPr>
          <a:lstStyle/>
          <a:p>
            <a:r>
              <a:rPr lang="en-US"/>
              <a:t>Single Event Upset</a:t>
            </a:r>
          </a:p>
        </p:txBody>
      </p:sp>
      <p:sp>
        <p:nvSpPr>
          <p:cNvPr id="10" name="TextBox 9"/>
          <p:cNvSpPr txBox="1"/>
          <p:nvPr/>
        </p:nvSpPr>
        <p:spPr>
          <a:xfrm>
            <a:off x="6553200" y="5582697"/>
            <a:ext cx="1752600" cy="646331"/>
          </a:xfrm>
          <a:prstGeom prst="rect">
            <a:avLst/>
          </a:prstGeom>
          <a:noFill/>
        </p:spPr>
        <p:txBody>
          <a:bodyPr wrap="square" rtlCol="0">
            <a:spAutoFit/>
          </a:bodyPr>
          <a:lstStyle/>
          <a:p>
            <a:r>
              <a:rPr lang="en-US"/>
              <a:t>NASA Space Radiation Lab</a:t>
            </a:r>
          </a:p>
        </p:txBody>
      </p:sp>
      <p:sp>
        <p:nvSpPr>
          <p:cNvPr id="11" name="TextBox 10"/>
          <p:cNvSpPr txBox="1"/>
          <p:nvPr/>
        </p:nvSpPr>
        <p:spPr>
          <a:xfrm>
            <a:off x="3733800" y="5373469"/>
            <a:ext cx="1905000" cy="923330"/>
          </a:xfrm>
          <a:prstGeom prst="rect">
            <a:avLst/>
          </a:prstGeom>
          <a:noFill/>
        </p:spPr>
        <p:txBody>
          <a:bodyPr wrap="square" rtlCol="0">
            <a:spAutoFit/>
          </a:bodyPr>
          <a:lstStyle/>
          <a:p>
            <a:r>
              <a:rPr lang="en-US"/>
              <a:t>Relativistic Heavy Ion Collider</a:t>
            </a:r>
          </a:p>
        </p:txBody>
      </p:sp>
      <p:sp>
        <p:nvSpPr>
          <p:cNvPr id="12" name="TextBox 11"/>
          <p:cNvSpPr txBox="1"/>
          <p:nvPr/>
        </p:nvSpPr>
        <p:spPr>
          <a:xfrm>
            <a:off x="8496299" y="5403839"/>
            <a:ext cx="2257425" cy="646331"/>
          </a:xfrm>
          <a:prstGeom prst="rect">
            <a:avLst/>
          </a:prstGeom>
          <a:noFill/>
        </p:spPr>
        <p:txBody>
          <a:bodyPr wrap="square" rtlCol="0">
            <a:spAutoFit/>
          </a:bodyPr>
          <a:lstStyle/>
          <a:p>
            <a:r>
              <a:rPr lang="en-US" dirty="0"/>
              <a:t>Brookhaven Linac Isotope Producer</a:t>
            </a:r>
          </a:p>
        </p:txBody>
      </p:sp>
      <p:pic>
        <p:nvPicPr>
          <p:cNvPr id="13" name="Picture 6" descr="DCP_0304"/>
          <p:cNvPicPr>
            <a:picLocks noChangeAspect="1" noChangeArrowheads="1"/>
          </p:cNvPicPr>
          <p:nvPr/>
        </p:nvPicPr>
        <p:blipFill>
          <a:blip r:embed="rId6" cstate="print"/>
          <a:srcRect/>
          <a:stretch>
            <a:fillRect/>
          </a:stretch>
        </p:blipFill>
        <p:spPr>
          <a:xfrm>
            <a:off x="8220374" y="838200"/>
            <a:ext cx="2066626" cy="1371600"/>
          </a:xfrm>
          <a:prstGeom prst="rect">
            <a:avLst/>
          </a:prstGeom>
          <a:noFill/>
          <a:ln/>
        </p:spPr>
      </p:pic>
      <p:pic>
        <p:nvPicPr>
          <p:cNvPr id="14" name="Picture 3" descr="OPPIS_source1207"/>
          <p:cNvPicPr>
            <a:picLocks noChangeAspect="1" noChangeArrowheads="1"/>
          </p:cNvPicPr>
          <p:nvPr/>
        </p:nvPicPr>
        <p:blipFill>
          <a:blip r:embed="rId7" cstate="print"/>
          <a:srcRect/>
          <a:stretch>
            <a:fillRect/>
          </a:stretch>
        </p:blipFill>
        <p:spPr bwMode="auto">
          <a:xfrm>
            <a:off x="5937482" y="818614"/>
            <a:ext cx="2215919" cy="1695986"/>
          </a:xfrm>
          <a:prstGeom prst="rect">
            <a:avLst/>
          </a:prstGeom>
          <a:noFill/>
        </p:spPr>
      </p:pic>
      <p:pic>
        <p:nvPicPr>
          <p:cNvPr id="15" name="Picture 2" descr="D:\Dell D600 files\My Documents from Dell D600 10-21-07 final transfer\My Pictures\Work photos\Tandem\DSC00254.JPG"/>
          <p:cNvPicPr>
            <a:picLocks noChangeAspect="1" noChangeArrowheads="1"/>
          </p:cNvPicPr>
          <p:nvPr/>
        </p:nvPicPr>
        <p:blipFill>
          <a:blip r:embed="rId8" cstate="print"/>
          <a:srcRect/>
          <a:stretch>
            <a:fillRect/>
          </a:stretch>
        </p:blipFill>
        <p:spPr bwMode="auto">
          <a:xfrm>
            <a:off x="4038600" y="838200"/>
            <a:ext cx="1727200" cy="1295400"/>
          </a:xfrm>
          <a:prstGeom prst="rect">
            <a:avLst/>
          </a:prstGeom>
          <a:noFill/>
        </p:spPr>
      </p:pic>
      <p:pic>
        <p:nvPicPr>
          <p:cNvPr id="16" name="Picture 2"/>
          <p:cNvPicPr>
            <a:picLocks noChangeAspect="1" noChangeArrowheads="1"/>
          </p:cNvPicPr>
          <p:nvPr/>
        </p:nvPicPr>
        <p:blipFill>
          <a:blip r:embed="rId9" cstate="print"/>
          <a:srcRect/>
          <a:stretch>
            <a:fillRect/>
          </a:stretch>
        </p:blipFill>
        <p:spPr bwMode="auto">
          <a:xfrm>
            <a:off x="1676400" y="914400"/>
            <a:ext cx="2209800" cy="1473200"/>
          </a:xfrm>
          <a:prstGeom prst="rect">
            <a:avLst/>
          </a:prstGeom>
          <a:noFill/>
          <a:ln w="9525">
            <a:noFill/>
            <a:miter lim="800000"/>
            <a:headEnd/>
            <a:tailEnd/>
          </a:ln>
        </p:spPr>
      </p:pic>
      <p:sp>
        <p:nvSpPr>
          <p:cNvPr id="17" name="TextBox 16"/>
          <p:cNvSpPr txBox="1"/>
          <p:nvPr/>
        </p:nvSpPr>
        <p:spPr>
          <a:xfrm>
            <a:off x="8377631" y="381000"/>
            <a:ext cx="1976888" cy="369332"/>
          </a:xfrm>
          <a:prstGeom prst="rect">
            <a:avLst/>
          </a:prstGeom>
          <a:noFill/>
        </p:spPr>
        <p:txBody>
          <a:bodyPr wrap="none" rtlCol="0">
            <a:spAutoFit/>
          </a:bodyPr>
          <a:lstStyle/>
          <a:p>
            <a:r>
              <a:rPr lang="en-US"/>
              <a:t>Magnetron (Linac)</a:t>
            </a:r>
          </a:p>
        </p:txBody>
      </p:sp>
      <p:sp>
        <p:nvSpPr>
          <p:cNvPr id="18" name="TextBox 17"/>
          <p:cNvSpPr txBox="1"/>
          <p:nvPr/>
        </p:nvSpPr>
        <p:spPr>
          <a:xfrm>
            <a:off x="6359834" y="304800"/>
            <a:ext cx="1531188" cy="369332"/>
          </a:xfrm>
          <a:prstGeom prst="rect">
            <a:avLst/>
          </a:prstGeom>
          <a:noFill/>
        </p:spPr>
        <p:txBody>
          <a:bodyPr wrap="none" rtlCol="0">
            <a:spAutoFit/>
          </a:bodyPr>
          <a:lstStyle/>
          <a:p>
            <a:r>
              <a:rPr lang="en-US"/>
              <a:t>OPPIS (Linac)</a:t>
            </a:r>
          </a:p>
        </p:txBody>
      </p:sp>
      <p:sp>
        <p:nvSpPr>
          <p:cNvPr id="19" name="TextBox 18"/>
          <p:cNvSpPr txBox="1"/>
          <p:nvPr/>
        </p:nvSpPr>
        <p:spPr>
          <a:xfrm>
            <a:off x="3962401" y="304800"/>
            <a:ext cx="2195537" cy="369332"/>
          </a:xfrm>
          <a:prstGeom prst="rect">
            <a:avLst/>
          </a:prstGeom>
          <a:noFill/>
        </p:spPr>
        <p:txBody>
          <a:bodyPr wrap="none" rtlCol="0">
            <a:spAutoFit/>
          </a:bodyPr>
          <a:lstStyle/>
          <a:p>
            <a:r>
              <a:rPr lang="en-US"/>
              <a:t>Cs sputter (Tandem)</a:t>
            </a:r>
          </a:p>
        </p:txBody>
      </p:sp>
      <p:sp>
        <p:nvSpPr>
          <p:cNvPr id="20" name="TextBox 19"/>
          <p:cNvSpPr txBox="1"/>
          <p:nvPr/>
        </p:nvSpPr>
        <p:spPr>
          <a:xfrm>
            <a:off x="1676401" y="468868"/>
            <a:ext cx="2386935" cy="369332"/>
          </a:xfrm>
          <a:prstGeom prst="rect">
            <a:avLst/>
          </a:prstGeom>
          <a:noFill/>
        </p:spPr>
        <p:txBody>
          <a:bodyPr wrap="none" rtlCol="0">
            <a:spAutoFit/>
          </a:bodyPr>
          <a:lstStyle/>
          <a:p>
            <a:r>
              <a:rPr lang="en-US"/>
              <a:t>EBIS (Heavy Ion Linac)</a:t>
            </a:r>
          </a:p>
        </p:txBody>
      </p:sp>
      <p:cxnSp>
        <p:nvCxnSpPr>
          <p:cNvPr id="22" name="Straight Arrow Connector 21"/>
          <p:cNvCxnSpPr/>
          <p:nvPr/>
        </p:nvCxnSpPr>
        <p:spPr>
          <a:xfrm rot="5400000">
            <a:off x="8686800" y="3276600"/>
            <a:ext cx="1676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V="1">
            <a:off x="5029200" y="2667000"/>
            <a:ext cx="1752600" cy="1447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7696200" y="2743200"/>
            <a:ext cx="1600200" cy="990600"/>
          </a:xfrm>
          <a:prstGeom prst="straightConnector1">
            <a:avLst/>
          </a:prstGeom>
          <a:ln w="1905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40" idx="3"/>
          </p:cNvCxnSpPr>
          <p:nvPr/>
        </p:nvCxnSpPr>
        <p:spPr>
          <a:xfrm>
            <a:off x="7340824" y="2709314"/>
            <a:ext cx="125982" cy="13300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6200000" flipH="1">
            <a:off x="5410200" y="2514600"/>
            <a:ext cx="1524000" cy="1524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657600" y="2514600"/>
            <a:ext cx="2743200" cy="1524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43" idx="2"/>
          </p:cNvCxnSpPr>
          <p:nvPr/>
        </p:nvCxnSpPr>
        <p:spPr>
          <a:xfrm>
            <a:off x="4612809" y="2502933"/>
            <a:ext cx="187793" cy="168806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6200000" flipH="1">
            <a:off x="3086100" y="3086100"/>
            <a:ext cx="1447800" cy="762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43" idx="1"/>
          </p:cNvCxnSpPr>
          <p:nvPr/>
        </p:nvCxnSpPr>
        <p:spPr>
          <a:xfrm flipH="1">
            <a:off x="3124200" y="2318266"/>
            <a:ext cx="1143000" cy="14917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144000" y="2209800"/>
            <a:ext cx="426720" cy="369332"/>
          </a:xfrm>
          <a:prstGeom prst="rect">
            <a:avLst/>
          </a:prstGeom>
          <a:noFill/>
        </p:spPr>
        <p:txBody>
          <a:bodyPr wrap="none" rtlCol="0">
            <a:spAutoFit/>
          </a:bodyPr>
          <a:lstStyle/>
          <a:p>
            <a:r>
              <a:rPr lang="en-US"/>
              <a:t>H-</a:t>
            </a:r>
          </a:p>
        </p:txBody>
      </p:sp>
      <p:sp>
        <p:nvSpPr>
          <p:cNvPr id="40" name="TextBox 39"/>
          <p:cNvSpPr txBox="1"/>
          <p:nvPr/>
        </p:nvSpPr>
        <p:spPr>
          <a:xfrm>
            <a:off x="6914104" y="2524648"/>
            <a:ext cx="426720" cy="369332"/>
          </a:xfrm>
          <a:prstGeom prst="rect">
            <a:avLst/>
          </a:prstGeom>
          <a:noFill/>
        </p:spPr>
        <p:txBody>
          <a:bodyPr wrap="none" rtlCol="0">
            <a:spAutoFit/>
          </a:bodyPr>
          <a:lstStyle/>
          <a:p>
            <a:r>
              <a:rPr lang="en-US"/>
              <a:t>H-</a:t>
            </a:r>
          </a:p>
        </p:txBody>
      </p:sp>
      <p:cxnSp>
        <p:nvCxnSpPr>
          <p:cNvPr id="42" name="Straight Arrow Connector 41"/>
          <p:cNvCxnSpPr/>
          <p:nvPr/>
        </p:nvCxnSpPr>
        <p:spPr>
          <a:xfrm>
            <a:off x="7020448" y="2579132"/>
            <a:ext cx="152400" cy="158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267201" y="2133600"/>
            <a:ext cx="691215" cy="369332"/>
          </a:xfrm>
          <a:prstGeom prst="rect">
            <a:avLst/>
          </a:prstGeom>
          <a:noFill/>
        </p:spPr>
        <p:txBody>
          <a:bodyPr wrap="none" rtlCol="0">
            <a:spAutoFit/>
          </a:bodyPr>
          <a:lstStyle/>
          <a:p>
            <a:r>
              <a:rPr lang="en-US"/>
              <a:t>H-Au</a:t>
            </a:r>
          </a:p>
        </p:txBody>
      </p:sp>
      <p:sp>
        <p:nvSpPr>
          <p:cNvPr id="44" name="TextBox 43"/>
          <p:cNvSpPr txBox="1"/>
          <p:nvPr/>
        </p:nvSpPr>
        <p:spPr>
          <a:xfrm>
            <a:off x="1828800" y="2362200"/>
            <a:ext cx="783228" cy="369332"/>
          </a:xfrm>
          <a:prstGeom prst="rect">
            <a:avLst/>
          </a:prstGeom>
          <a:noFill/>
        </p:spPr>
        <p:txBody>
          <a:bodyPr wrap="none" rtlCol="0">
            <a:spAutoFit/>
          </a:bodyPr>
          <a:lstStyle/>
          <a:p>
            <a:r>
              <a:rPr lang="en-US"/>
              <a:t> H- U, </a:t>
            </a:r>
          </a:p>
        </p:txBody>
      </p:sp>
      <p:sp>
        <p:nvSpPr>
          <p:cNvPr id="2" name="TextBox 1">
            <a:extLst>
              <a:ext uri="{FF2B5EF4-FFF2-40B4-BE49-F238E27FC236}">
                <a16:creationId xmlns:a16="http://schemas.microsoft.com/office/drawing/2014/main" id="{0CB2ABE8-3142-7C15-6946-9CD662C56E9C}"/>
              </a:ext>
            </a:extLst>
          </p:cNvPr>
          <p:cNvSpPr txBox="1"/>
          <p:nvPr/>
        </p:nvSpPr>
        <p:spPr>
          <a:xfrm>
            <a:off x="4309312" y="6296799"/>
            <a:ext cx="3015184" cy="369332"/>
          </a:xfrm>
          <a:prstGeom prst="rect">
            <a:avLst/>
          </a:prstGeom>
          <a:noFill/>
        </p:spPr>
        <p:txBody>
          <a:bodyPr wrap="none" rtlCol="0">
            <a:spAutoFit/>
          </a:bodyPr>
          <a:lstStyle/>
          <a:p>
            <a:r>
              <a:rPr lang="en-US" b="1">
                <a:solidFill>
                  <a:srgbClr val="C00000"/>
                </a:solidFill>
              </a:rPr>
              <a:t>Ion Sources at Pre-Injector </a:t>
            </a:r>
          </a:p>
        </p:txBody>
      </p:sp>
      <p:sp>
        <p:nvSpPr>
          <p:cNvPr id="3" name="TextBox 2">
            <a:extLst>
              <a:ext uri="{FF2B5EF4-FFF2-40B4-BE49-F238E27FC236}">
                <a16:creationId xmlns:a16="http://schemas.microsoft.com/office/drawing/2014/main" id="{DE56F87D-81FC-FE3F-515B-34DABA3AB107}"/>
              </a:ext>
            </a:extLst>
          </p:cNvPr>
          <p:cNvSpPr txBox="1"/>
          <p:nvPr/>
        </p:nvSpPr>
        <p:spPr>
          <a:xfrm>
            <a:off x="7760507" y="6296799"/>
            <a:ext cx="3211135" cy="369332"/>
          </a:xfrm>
          <a:prstGeom prst="rect">
            <a:avLst/>
          </a:prstGeom>
          <a:noFill/>
        </p:spPr>
        <p:txBody>
          <a:bodyPr wrap="none" rtlCol="0">
            <a:spAutoFit/>
          </a:bodyPr>
          <a:lstStyle/>
          <a:p>
            <a:r>
              <a:rPr lang="en-US" dirty="0"/>
              <a:t>Courtesy of Deepak  </a:t>
            </a:r>
            <a:r>
              <a:rPr lang="en-US" dirty="0" err="1"/>
              <a:t>Raparia</a:t>
            </a:r>
            <a:endParaRPr lang="en-US" dirty="0"/>
          </a:p>
        </p:txBody>
      </p:sp>
      <p:sp>
        <p:nvSpPr>
          <p:cNvPr id="4" name="Slide Number Placeholder 3">
            <a:extLst>
              <a:ext uri="{FF2B5EF4-FFF2-40B4-BE49-F238E27FC236}">
                <a16:creationId xmlns:a16="http://schemas.microsoft.com/office/drawing/2014/main" id="{C50BE6C6-039B-5222-A4A6-BE70E5818885}"/>
              </a:ext>
            </a:extLst>
          </p:cNvPr>
          <p:cNvSpPr>
            <a:spLocks noGrp="1"/>
          </p:cNvSpPr>
          <p:nvPr>
            <p:ph type="sldNum" sz="quarter" idx="4"/>
          </p:nvPr>
        </p:nvSpPr>
        <p:spPr/>
        <p:txBody>
          <a:bodyPr/>
          <a:lstStyle/>
          <a:p>
            <a:fld id="{933A556B-7C63-244D-9B7C-B0EA8042B330}" type="slidenum">
              <a:rPr lang="en-US" smtClean="0"/>
              <a:pPr/>
              <a:t>5</a:t>
            </a:fld>
            <a:endParaRPr lang="en-US" sz="75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noChangeArrowheads="1"/>
          </p:cNvSpPr>
          <p:nvPr>
            <p:ph type="title"/>
          </p:nvPr>
        </p:nvSpPr>
        <p:spPr>
          <a:xfrm>
            <a:off x="1820299" y="0"/>
            <a:ext cx="8458200" cy="1143000"/>
          </a:xfrm>
        </p:spPr>
        <p:txBody>
          <a:bodyPr/>
          <a:lstStyle/>
          <a:p>
            <a:pPr eaLnBrk="1" hangingPunct="1"/>
            <a:r>
              <a:rPr lang="en-US"/>
              <a:t>BNL LINAC Beam Parameters</a:t>
            </a:r>
          </a:p>
        </p:txBody>
      </p:sp>
      <p:sp>
        <p:nvSpPr>
          <p:cNvPr id="241666" name="Rectangle 3"/>
          <p:cNvSpPr>
            <a:spLocks noGrp="1" noChangeArrowheads="1"/>
          </p:cNvSpPr>
          <p:nvPr>
            <p:ph type="body" idx="1"/>
          </p:nvPr>
        </p:nvSpPr>
        <p:spPr>
          <a:xfrm>
            <a:off x="799071" y="1143000"/>
            <a:ext cx="8550275" cy="4459288"/>
          </a:xfrm>
        </p:spPr>
        <p:txBody>
          <a:bodyPr>
            <a:normAutofit lnSpcReduction="10000"/>
          </a:bodyPr>
          <a:lstStyle/>
          <a:p>
            <a:pPr eaLnBrk="1" hangingPunct="1">
              <a:lnSpc>
                <a:spcPct val="90000"/>
              </a:lnSpc>
            </a:pPr>
            <a:r>
              <a:rPr lang="en-US" sz="2600" b="1" dirty="0"/>
              <a:t>Frequency				201.25 MHz</a:t>
            </a:r>
          </a:p>
          <a:p>
            <a:pPr eaLnBrk="1" hangingPunct="1">
              <a:lnSpc>
                <a:spcPct val="90000"/>
              </a:lnSpc>
            </a:pPr>
            <a:r>
              <a:rPr lang="en-US" sz="2600" b="1" dirty="0"/>
              <a:t>Injection Energy			0.750 MeV</a:t>
            </a:r>
          </a:p>
          <a:p>
            <a:pPr eaLnBrk="1" hangingPunct="1">
              <a:lnSpc>
                <a:spcPct val="90000"/>
              </a:lnSpc>
            </a:pPr>
            <a:r>
              <a:rPr lang="en-US" sz="2600" b="1" dirty="0"/>
              <a:t>Final Energy 			10-200 MeV</a:t>
            </a:r>
            <a:endParaRPr lang="en-US" sz="2600" b="1" dirty="0">
              <a:sym typeface="Symbol" pitchFamily="18" charset="2"/>
            </a:endParaRPr>
          </a:p>
          <a:p>
            <a:pPr eaLnBrk="1" hangingPunct="1">
              <a:lnSpc>
                <a:spcPct val="90000"/>
              </a:lnSpc>
            </a:pPr>
            <a:r>
              <a:rPr lang="en-US" sz="2600" b="1" dirty="0">
                <a:sym typeface="Symbol" pitchFamily="18" charset="2"/>
              </a:rPr>
              <a:t>Peak Current		       ~60 mA/ ~ .5 mA P^</a:t>
            </a:r>
          </a:p>
          <a:p>
            <a:pPr eaLnBrk="1" hangingPunct="1">
              <a:lnSpc>
                <a:spcPct val="90000"/>
              </a:lnSpc>
            </a:pPr>
            <a:r>
              <a:rPr lang="en-US" sz="2600" b="1" dirty="0">
                <a:sym typeface="Symbol" pitchFamily="18" charset="2"/>
              </a:rPr>
              <a:t>Pulse Length			</a:t>
            </a:r>
            <a:r>
              <a:rPr lang="en-US" sz="2600" b="1" dirty="0">
                <a:solidFill>
                  <a:srgbClr val="FF0000"/>
                </a:solidFill>
                <a:sym typeface="Symbol" pitchFamily="18" charset="2"/>
              </a:rPr>
              <a:t>600 </a:t>
            </a:r>
            <a:r>
              <a:rPr lang="el-GR" sz="2600" b="1" dirty="0">
                <a:sym typeface="Symbol" pitchFamily="18" charset="2"/>
              </a:rPr>
              <a:t>μ</a:t>
            </a:r>
            <a:r>
              <a:rPr lang="en-US" sz="2600" b="1" dirty="0">
                <a:sym typeface="Symbol" pitchFamily="18" charset="2"/>
              </a:rPr>
              <a:t>s</a:t>
            </a:r>
          </a:p>
          <a:p>
            <a:pPr eaLnBrk="1" hangingPunct="1">
              <a:lnSpc>
                <a:spcPct val="90000"/>
              </a:lnSpc>
            </a:pPr>
            <a:r>
              <a:rPr lang="en-US" sz="2600" b="1" dirty="0">
                <a:sym typeface="Symbol" pitchFamily="18" charset="2"/>
              </a:rPr>
              <a:t>Repetition Rate			6.67 Hz</a:t>
            </a:r>
          </a:p>
          <a:p>
            <a:pPr eaLnBrk="1" hangingPunct="1">
              <a:lnSpc>
                <a:spcPct val="90000"/>
              </a:lnSpc>
            </a:pPr>
            <a:r>
              <a:rPr lang="en-US" sz="2600" b="1" dirty="0">
                <a:sym typeface="Symbol" pitchFamily="18" charset="2"/>
              </a:rPr>
              <a:t>Number of cavities			9</a:t>
            </a:r>
          </a:p>
          <a:p>
            <a:pPr eaLnBrk="1" hangingPunct="1">
              <a:lnSpc>
                <a:spcPct val="90000"/>
              </a:lnSpc>
            </a:pPr>
            <a:r>
              <a:rPr lang="en-US" sz="2600" b="1" dirty="0">
                <a:sym typeface="Symbol" pitchFamily="18" charset="2"/>
              </a:rPr>
              <a:t>Length				144.8 m</a:t>
            </a:r>
          </a:p>
          <a:p>
            <a:pPr eaLnBrk="1" hangingPunct="1">
              <a:lnSpc>
                <a:spcPct val="90000"/>
              </a:lnSpc>
            </a:pPr>
            <a:r>
              <a:rPr lang="en-US" sz="2600" b="1" dirty="0">
                <a:sym typeface="Symbol" pitchFamily="18" charset="2"/>
              </a:rPr>
              <a:t>Total Peak RF Power		22 MW</a:t>
            </a:r>
          </a:p>
          <a:p>
            <a:pPr eaLnBrk="1" hangingPunct="1">
              <a:lnSpc>
                <a:spcPct val="90000"/>
              </a:lnSpc>
              <a:buFont typeface="Arial" charset="0"/>
              <a:buNone/>
            </a:pPr>
            <a:r>
              <a:rPr lang="en-US" sz="2600" b="1" dirty="0">
                <a:solidFill>
                  <a:schemeClr val="folHlink"/>
                </a:solidFill>
                <a:sym typeface="Symbol" pitchFamily="18" charset="2"/>
              </a:rPr>
              <a:t>	</a:t>
            </a:r>
          </a:p>
          <a:p>
            <a:pPr eaLnBrk="1" hangingPunct="1">
              <a:lnSpc>
                <a:spcPct val="90000"/>
              </a:lnSpc>
            </a:pPr>
            <a:endParaRPr lang="en-US" sz="3000" b="1" dirty="0">
              <a:solidFill>
                <a:schemeClr val="folHlink"/>
              </a:solidFill>
              <a:sym typeface="Symbol" pitchFamily="18" charset="2"/>
            </a:endParaRPr>
          </a:p>
          <a:p>
            <a:pPr eaLnBrk="1" hangingPunct="1">
              <a:lnSpc>
                <a:spcPct val="90000"/>
              </a:lnSpc>
              <a:buFont typeface="Arial" charset="0"/>
              <a:buNone/>
            </a:pPr>
            <a:endParaRPr lang="en-US" sz="3000" b="1" dirty="0">
              <a:solidFill>
                <a:schemeClr val="folHlink"/>
              </a:solidFill>
              <a:sym typeface="Symbol" pitchFamily="18" charset="2"/>
            </a:endParaRPr>
          </a:p>
          <a:p>
            <a:pPr eaLnBrk="1" hangingPunct="1">
              <a:lnSpc>
                <a:spcPct val="90000"/>
              </a:lnSpc>
              <a:buFont typeface="Monotype Sorts" pitchFamily="2" charset="2"/>
              <a:buNone/>
            </a:pPr>
            <a:endParaRPr lang="en-US" sz="3000" dirty="0">
              <a:solidFill>
                <a:schemeClr val="folHlink"/>
              </a:solidFill>
            </a:endParaRPr>
          </a:p>
        </p:txBody>
      </p:sp>
      <p:sp>
        <p:nvSpPr>
          <p:cNvPr id="241667" name="Text Box 4"/>
          <p:cNvSpPr txBox="1">
            <a:spLocks noChangeArrowheads="1"/>
          </p:cNvSpPr>
          <p:nvPr/>
        </p:nvSpPr>
        <p:spPr bwMode="auto">
          <a:xfrm>
            <a:off x="1812926" y="5754688"/>
            <a:ext cx="184731" cy="369332"/>
          </a:xfrm>
          <a:prstGeom prst="rect">
            <a:avLst/>
          </a:prstGeom>
          <a:noFill/>
          <a:ln w="9525">
            <a:noFill/>
            <a:miter lim="800000"/>
            <a:headEnd/>
            <a:tailEnd/>
          </a:ln>
        </p:spPr>
        <p:txBody>
          <a:bodyPr wrap="none">
            <a:spAutoFit/>
          </a:bodyPr>
          <a:lstStyle/>
          <a:p>
            <a:endParaRPr lang="en-US"/>
          </a:p>
        </p:txBody>
      </p:sp>
      <p:sp>
        <p:nvSpPr>
          <p:cNvPr id="2" name="TextBox 1">
            <a:extLst>
              <a:ext uri="{FF2B5EF4-FFF2-40B4-BE49-F238E27FC236}">
                <a16:creationId xmlns:a16="http://schemas.microsoft.com/office/drawing/2014/main" id="{CF448D2C-A5F4-6037-3CE6-C7EF7D422AA3}"/>
              </a:ext>
            </a:extLst>
          </p:cNvPr>
          <p:cNvSpPr txBox="1"/>
          <p:nvPr/>
        </p:nvSpPr>
        <p:spPr>
          <a:xfrm>
            <a:off x="8147222" y="844692"/>
            <a:ext cx="3814119" cy="5909310"/>
          </a:xfrm>
          <a:prstGeom prst="rect">
            <a:avLst/>
          </a:prstGeom>
          <a:noFill/>
        </p:spPr>
        <p:txBody>
          <a:bodyPr wrap="square" rtlCol="0">
            <a:spAutoFit/>
          </a:bodyPr>
          <a:lstStyle/>
          <a:p>
            <a:r>
              <a:rPr lang="en-US" b="1" dirty="0">
                <a:solidFill>
                  <a:srgbClr val="C00000"/>
                </a:solidFill>
              </a:rPr>
              <a:t>RHIC Program</a:t>
            </a:r>
            <a:endParaRPr lang="en-US" dirty="0">
              <a:solidFill>
                <a:srgbClr val="C00000"/>
              </a:solidFill>
            </a:endParaRPr>
          </a:p>
          <a:p>
            <a:r>
              <a:rPr lang="en-US" dirty="0"/>
              <a:t>Energy: 200 MeV , </a:t>
            </a:r>
          </a:p>
          <a:p>
            <a:r>
              <a:rPr lang="en-US" dirty="0"/>
              <a:t>Intensity: ~400 </a:t>
            </a:r>
            <a:r>
              <a:rPr lang="en-US" dirty="0" err="1"/>
              <a:t>μA</a:t>
            </a:r>
            <a:r>
              <a:rPr lang="en-US" dirty="0"/>
              <a:t> , </a:t>
            </a:r>
          </a:p>
          <a:p>
            <a:r>
              <a:rPr lang="en-US" dirty="0"/>
              <a:t>Pulse length: 300 </a:t>
            </a:r>
            <a:r>
              <a:rPr lang="en-US" dirty="0" err="1"/>
              <a:t>μs</a:t>
            </a:r>
            <a:r>
              <a:rPr lang="en-US" dirty="0"/>
              <a:t> </a:t>
            </a:r>
          </a:p>
          <a:p>
            <a:r>
              <a:rPr lang="en-US" dirty="0"/>
              <a:t>Pol: 85%</a:t>
            </a:r>
          </a:p>
          <a:p>
            <a:r>
              <a:rPr lang="en-US" dirty="0"/>
              <a:t> goals: max. pol. &amp;  min. emit.</a:t>
            </a:r>
          </a:p>
          <a:p>
            <a:r>
              <a:rPr lang="en-US" dirty="0"/>
              <a:t> </a:t>
            </a:r>
            <a:r>
              <a:rPr lang="en-US" b="1" dirty="0">
                <a:solidFill>
                  <a:srgbClr val="C00000"/>
                </a:solidFill>
              </a:rPr>
              <a:t>BLIP Program</a:t>
            </a:r>
            <a:endParaRPr lang="en-US" dirty="0">
              <a:solidFill>
                <a:srgbClr val="C00000"/>
              </a:solidFill>
            </a:endParaRPr>
          </a:p>
          <a:p>
            <a:r>
              <a:rPr lang="en-US" dirty="0"/>
              <a:t>Energy: 66–200 MeV  </a:t>
            </a:r>
          </a:p>
          <a:p>
            <a:r>
              <a:rPr lang="en-US" dirty="0"/>
              <a:t>Pulse length :~600 </a:t>
            </a:r>
            <a:r>
              <a:rPr lang="en-US" dirty="0" err="1"/>
              <a:t>μs</a:t>
            </a:r>
            <a:endParaRPr lang="en-US" dirty="0"/>
          </a:p>
          <a:p>
            <a:r>
              <a:rPr lang="en-US" dirty="0"/>
              <a:t>Intensity 60 mA</a:t>
            </a:r>
          </a:p>
          <a:p>
            <a:r>
              <a:rPr lang="en-US" dirty="0"/>
              <a:t>Goals: uniform beam &amp; min. losses. </a:t>
            </a:r>
          </a:p>
          <a:p>
            <a:r>
              <a:rPr lang="en-US" b="1" dirty="0">
                <a:solidFill>
                  <a:srgbClr val="C00000"/>
                </a:solidFill>
              </a:rPr>
              <a:t>NSRL Program: </a:t>
            </a:r>
          </a:p>
          <a:p>
            <a:r>
              <a:rPr lang="en-US" dirty="0"/>
              <a:t>Energy : 200 MeV</a:t>
            </a:r>
          </a:p>
          <a:p>
            <a:r>
              <a:rPr lang="en-US" dirty="0"/>
              <a:t>Intensity: ~350 </a:t>
            </a:r>
            <a:r>
              <a:rPr lang="en-US" dirty="0" err="1"/>
              <a:t>μA</a:t>
            </a:r>
            <a:r>
              <a:rPr lang="en-US" dirty="0"/>
              <a:t> , </a:t>
            </a:r>
          </a:p>
          <a:p>
            <a:r>
              <a:rPr lang="en-US" dirty="0"/>
              <a:t>Pulse length: 300 </a:t>
            </a:r>
            <a:r>
              <a:rPr lang="en-US" dirty="0" err="1"/>
              <a:t>μs</a:t>
            </a:r>
            <a:r>
              <a:rPr lang="en-US" dirty="0"/>
              <a:t> </a:t>
            </a:r>
          </a:p>
          <a:p>
            <a:r>
              <a:rPr lang="en-US" dirty="0"/>
              <a:t>Goal: schedule </a:t>
            </a:r>
          </a:p>
          <a:p>
            <a:endParaRPr lang="en-US" dirty="0"/>
          </a:p>
          <a:p>
            <a:r>
              <a:rPr lang="en-US" b="1" dirty="0">
                <a:solidFill>
                  <a:srgbClr val="7030A0"/>
                </a:solidFill>
              </a:rPr>
              <a:t>Can be serve all programs  simultaneously </a:t>
            </a:r>
          </a:p>
          <a:p>
            <a:endParaRPr lang="en-US" dirty="0"/>
          </a:p>
          <a:p>
            <a:endParaRPr lang="en-US" dirty="0"/>
          </a:p>
        </p:txBody>
      </p:sp>
      <p:sp>
        <p:nvSpPr>
          <p:cNvPr id="3" name="TextBox 2">
            <a:extLst>
              <a:ext uri="{FF2B5EF4-FFF2-40B4-BE49-F238E27FC236}">
                <a16:creationId xmlns:a16="http://schemas.microsoft.com/office/drawing/2014/main" id="{995BA4ED-806F-BD1F-9154-3F964BC880E8}"/>
              </a:ext>
            </a:extLst>
          </p:cNvPr>
          <p:cNvSpPr txBox="1"/>
          <p:nvPr/>
        </p:nvSpPr>
        <p:spPr>
          <a:xfrm>
            <a:off x="5908371" y="6131931"/>
            <a:ext cx="3211135" cy="369332"/>
          </a:xfrm>
          <a:prstGeom prst="rect">
            <a:avLst/>
          </a:prstGeom>
          <a:noFill/>
        </p:spPr>
        <p:txBody>
          <a:bodyPr wrap="none" rtlCol="0">
            <a:spAutoFit/>
          </a:bodyPr>
          <a:lstStyle/>
          <a:p>
            <a:r>
              <a:rPr lang="en-US" dirty="0"/>
              <a:t>Courtesy of Deepak  </a:t>
            </a:r>
            <a:r>
              <a:rPr lang="en-US" dirty="0" err="1"/>
              <a:t>Raparia</a:t>
            </a:r>
            <a:endParaRPr lang="en-US" dirty="0"/>
          </a:p>
        </p:txBody>
      </p:sp>
      <p:sp>
        <p:nvSpPr>
          <p:cNvPr id="4" name="Slide Number Placeholder 3">
            <a:extLst>
              <a:ext uri="{FF2B5EF4-FFF2-40B4-BE49-F238E27FC236}">
                <a16:creationId xmlns:a16="http://schemas.microsoft.com/office/drawing/2014/main" id="{DD23CE8C-A6B8-9CA3-1090-EBFD34BC577D}"/>
              </a:ext>
            </a:extLst>
          </p:cNvPr>
          <p:cNvSpPr>
            <a:spLocks noGrp="1"/>
          </p:cNvSpPr>
          <p:nvPr>
            <p:ph type="sldNum" sz="quarter" idx="4"/>
          </p:nvPr>
        </p:nvSpPr>
        <p:spPr/>
        <p:txBody>
          <a:bodyPr/>
          <a:lstStyle/>
          <a:p>
            <a:fld id="{933A556B-7C63-244D-9B7C-B0EA8042B330}" type="slidenum">
              <a:rPr lang="en-US" smtClean="0"/>
              <a:pPr/>
              <a:t>6</a:t>
            </a:fld>
            <a:endParaRPr lang="en-US" sz="75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p:cNvGraphicFramePr>
            <a:graphicFrameLocks/>
          </p:cNvGraphicFramePr>
          <p:nvPr/>
        </p:nvGraphicFramePr>
        <p:xfrm>
          <a:off x="7848600" y="3728218"/>
          <a:ext cx="2819400" cy="2177463"/>
        </p:xfrm>
        <a:graphic>
          <a:graphicData uri="http://schemas.openxmlformats.org/drawingml/2006/table">
            <a:tbl>
              <a:tblPr/>
              <a:tblGrid>
                <a:gridCol w="1306917">
                  <a:extLst>
                    <a:ext uri="{9D8B030D-6E8A-4147-A177-3AD203B41FA5}">
                      <a16:colId xmlns:a16="http://schemas.microsoft.com/office/drawing/2014/main" val="20000"/>
                    </a:ext>
                  </a:extLst>
                </a:gridCol>
                <a:gridCol w="1512483">
                  <a:extLst>
                    <a:ext uri="{9D8B030D-6E8A-4147-A177-3AD203B41FA5}">
                      <a16:colId xmlns:a16="http://schemas.microsoft.com/office/drawing/2014/main" val="20001"/>
                    </a:ext>
                  </a:extLst>
                </a:gridCol>
              </a:tblGrid>
              <a:tr h="29327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Ions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H - U</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9327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Q / m</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≥1/6</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9327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Current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&gt; 1.5 </a:t>
                      </a:r>
                      <a:r>
                        <a:rPr kumimoji="0" lang="en-US" sz="1400" b="1" i="0" u="none" strike="noStrike" cap="none" normalizeH="0" baseline="0" err="1">
                          <a:ln>
                            <a:noFill/>
                          </a:ln>
                          <a:solidFill>
                            <a:schemeClr val="tx1"/>
                          </a:solidFill>
                          <a:effectLst/>
                          <a:latin typeface="Times New Roman" pitchFamily="18" charset="0"/>
                          <a:cs typeface="Times New Roman" pitchFamily="18" charset="0"/>
                        </a:rPr>
                        <a:t>emA</a:t>
                      </a:r>
                      <a:r>
                        <a:rPr kumimoji="0" lang="en-US" sz="1400" b="1" i="0" u="none" strike="noStrike" cap="none" normalizeH="0" baseline="0">
                          <a:ln>
                            <a:noFill/>
                          </a:ln>
                          <a:solidFill>
                            <a:schemeClr val="tx1"/>
                          </a:solidFill>
                          <a:effectLst/>
                          <a:latin typeface="Times New Roman" pitchFamily="18" charset="0"/>
                          <a:cs typeface="Times New Roman" pitchFamily="18" charset="0"/>
                        </a:rPr>
                        <a:t> (20 </a:t>
                      </a:r>
                      <a:r>
                        <a:rPr kumimoji="0" lang="en-US" sz="1400" b="1" i="0" u="none" strike="noStrike" cap="none" normalizeH="0" baseline="0">
                          <a:ln>
                            <a:noFill/>
                          </a:ln>
                          <a:solidFill>
                            <a:schemeClr val="tx1"/>
                          </a:solidFill>
                          <a:effectLst/>
                          <a:latin typeface="Times New Roman" pitchFamily="18" charset="0"/>
                          <a:cs typeface="Times New Roman" pitchFamily="18" charset="0"/>
                          <a:sym typeface="Symbol" pitchFamily="18" charset="2"/>
                        </a:rPr>
                        <a:t>s</a:t>
                      </a:r>
                      <a:r>
                        <a:rPr kumimoji="0" lang="en-US" sz="1400" b="1" i="0" u="none" strike="noStrike" cap="none" normalizeH="0" baseline="0">
                          <a:ln>
                            <a:noFill/>
                          </a:ln>
                          <a:solidFill>
                            <a:schemeClr val="tx1"/>
                          </a:solidFill>
                          <a:effectLst/>
                          <a:latin typeface="Times New Roman" pitchFamily="18" charset="0"/>
                          <a:cs typeface="Times New Roman" pitchFamily="18" charset="0"/>
                        </a:rPr>
                        <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6317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Pulse length</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10-40 </a:t>
                      </a:r>
                      <a:r>
                        <a:rPr kumimoji="0" lang="en-US" sz="1400" b="1" i="0" u="none" strike="noStrike" cap="none" normalizeH="0" baseline="0">
                          <a:ln>
                            <a:noFill/>
                          </a:ln>
                          <a:solidFill>
                            <a:schemeClr val="tx1"/>
                          </a:solidFill>
                          <a:effectLst/>
                          <a:latin typeface="Times New Roman" pitchFamily="18" charset="0"/>
                          <a:cs typeface="Times New Roman" pitchFamily="18" charset="0"/>
                          <a:sym typeface="Symbol" pitchFamily="18" charset="2"/>
                        </a:rPr>
                        <a:t></a:t>
                      </a:r>
                      <a:r>
                        <a:rPr kumimoji="0" lang="en-US" sz="1400" b="1" i="0" u="none" strike="noStrike" cap="none" normalizeH="0" baseline="0">
                          <a:ln>
                            <a:noFill/>
                          </a:ln>
                          <a:solidFill>
                            <a:schemeClr val="tx1"/>
                          </a:solidFill>
                          <a:effectLst/>
                          <a:latin typeface="Times New Roman" pitchFamily="18" charset="0"/>
                          <a:cs typeface="Times New Roman" pitchFamily="18" charset="0"/>
                        </a:rPr>
                        <a:t>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9327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Rep rate</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5 Hz</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9327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Output energy</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2 </a:t>
                      </a:r>
                      <a:r>
                        <a:rPr kumimoji="0" lang="en-US" sz="1400" b="1" i="0" u="none" strike="noStrike" cap="none" normalizeH="0" baseline="0" err="1">
                          <a:ln>
                            <a:noFill/>
                          </a:ln>
                          <a:solidFill>
                            <a:schemeClr val="tx1"/>
                          </a:solidFill>
                          <a:effectLst/>
                          <a:latin typeface="Times New Roman" pitchFamily="18" charset="0"/>
                          <a:cs typeface="Times New Roman" pitchFamily="18" charset="0"/>
                        </a:rPr>
                        <a:t>MeV</a:t>
                      </a:r>
                      <a:r>
                        <a:rPr kumimoji="0" lang="en-US" sz="1400" b="1" i="0" u="none" strike="noStrike" cap="none" normalizeH="0" baseline="0">
                          <a:ln>
                            <a:noFill/>
                          </a:ln>
                          <a:solidFill>
                            <a:schemeClr val="tx1"/>
                          </a:solidFill>
                          <a:effectLst/>
                          <a:latin typeface="Times New Roman" pitchFamily="18" charset="0"/>
                          <a:cs typeface="Times New Roman" pitchFamily="18" charset="0"/>
                        </a:rPr>
                        <a:t> / u</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4791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Time to switch species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1 second</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10" name="Rectangle 2"/>
          <p:cNvSpPr txBox="1">
            <a:spLocks noChangeArrowheads="1"/>
          </p:cNvSpPr>
          <p:nvPr/>
        </p:nvSpPr>
        <p:spPr bwMode="auto">
          <a:xfrm>
            <a:off x="1828800" y="0"/>
            <a:ext cx="8523252" cy="914400"/>
          </a:xfrm>
          <a:prstGeom prst="rect">
            <a:avLst/>
          </a:prstGeom>
          <a:noFill/>
          <a:ln w="9525">
            <a:noFill/>
            <a:miter lim="800000"/>
            <a:headEnd/>
            <a:tailEnd/>
          </a:ln>
        </p:spPr>
        <p:txBody>
          <a:bodyPr anchor="ctr"/>
          <a:lstStyle/>
          <a:p>
            <a:pPr>
              <a:defRPr/>
            </a:pPr>
            <a:r>
              <a:rPr lang="en-US" sz="3200" b="1" kern="0">
                <a:solidFill>
                  <a:srgbClr val="FF0000"/>
                </a:solidFill>
              </a:rPr>
              <a:t>EBIS Preinjector  (2 MeV/u)</a:t>
            </a:r>
          </a:p>
        </p:txBody>
      </p:sp>
      <p:pic>
        <p:nvPicPr>
          <p:cNvPr id="3" name="Picture 2" descr="PastedGraphic-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606" y="3580604"/>
            <a:ext cx="5953594" cy="2676392"/>
          </a:xfrm>
          <a:prstGeom prst="rect">
            <a:avLst/>
          </a:prstGeom>
        </p:spPr>
      </p:pic>
      <p:pic>
        <p:nvPicPr>
          <p:cNvPr id="5" name="Picture 4" descr="ET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084952"/>
            <a:ext cx="9144000" cy="2495652"/>
          </a:xfrm>
          <a:prstGeom prst="rect">
            <a:avLst/>
          </a:prstGeom>
        </p:spPr>
      </p:pic>
      <p:sp>
        <p:nvSpPr>
          <p:cNvPr id="6" name="TextBox 5"/>
          <p:cNvSpPr txBox="1"/>
          <p:nvPr/>
        </p:nvSpPr>
        <p:spPr>
          <a:xfrm>
            <a:off x="1828800" y="2884984"/>
            <a:ext cx="542136" cy="307777"/>
          </a:xfrm>
          <a:prstGeom prst="rect">
            <a:avLst/>
          </a:prstGeom>
          <a:noFill/>
        </p:spPr>
        <p:txBody>
          <a:bodyPr wrap="none" rtlCol="0">
            <a:spAutoFit/>
          </a:bodyPr>
          <a:lstStyle/>
          <a:p>
            <a:r>
              <a:rPr lang="en-US" sz="1400" b="1">
                <a:latin typeface="+mj-lt"/>
              </a:rPr>
              <a:t>EBIS</a:t>
            </a:r>
          </a:p>
        </p:txBody>
      </p:sp>
      <p:sp>
        <p:nvSpPr>
          <p:cNvPr id="7" name="TextBox 6"/>
          <p:cNvSpPr txBox="1"/>
          <p:nvPr/>
        </p:nvSpPr>
        <p:spPr>
          <a:xfrm>
            <a:off x="3126859" y="2882103"/>
            <a:ext cx="467629" cy="276999"/>
          </a:xfrm>
          <a:prstGeom prst="rect">
            <a:avLst/>
          </a:prstGeom>
          <a:noFill/>
        </p:spPr>
        <p:txBody>
          <a:bodyPr wrap="none" rtlCol="0">
            <a:spAutoFit/>
          </a:bodyPr>
          <a:lstStyle/>
          <a:p>
            <a:r>
              <a:rPr lang="en-US" sz="1200" b="1">
                <a:latin typeface="+mj-lt"/>
              </a:rPr>
              <a:t>RFQ</a:t>
            </a:r>
          </a:p>
        </p:txBody>
      </p:sp>
      <p:sp>
        <p:nvSpPr>
          <p:cNvPr id="9" name="TextBox 8"/>
          <p:cNvSpPr txBox="1"/>
          <p:nvPr/>
        </p:nvSpPr>
        <p:spPr>
          <a:xfrm>
            <a:off x="3822812" y="2882103"/>
            <a:ext cx="809965" cy="276999"/>
          </a:xfrm>
          <a:prstGeom prst="rect">
            <a:avLst/>
          </a:prstGeom>
          <a:noFill/>
        </p:spPr>
        <p:txBody>
          <a:bodyPr wrap="none" rtlCol="0">
            <a:spAutoFit/>
          </a:bodyPr>
          <a:lstStyle/>
          <a:p>
            <a:r>
              <a:rPr lang="en-US" sz="1200" b="1"/>
              <a:t>IH LINAC</a:t>
            </a:r>
          </a:p>
        </p:txBody>
      </p:sp>
      <p:sp>
        <p:nvSpPr>
          <p:cNvPr id="11" name="TextBox 10"/>
          <p:cNvSpPr txBox="1"/>
          <p:nvPr/>
        </p:nvSpPr>
        <p:spPr>
          <a:xfrm>
            <a:off x="5062619" y="2780591"/>
            <a:ext cx="1831335" cy="276999"/>
          </a:xfrm>
          <a:prstGeom prst="rect">
            <a:avLst/>
          </a:prstGeom>
          <a:noFill/>
        </p:spPr>
        <p:txBody>
          <a:bodyPr wrap="none" rtlCol="0">
            <a:spAutoFit/>
          </a:bodyPr>
          <a:lstStyle/>
          <a:p>
            <a:r>
              <a:rPr lang="en-US" sz="1200" b="1"/>
              <a:t>BEAM TRANSPORT LINE</a:t>
            </a:r>
          </a:p>
        </p:txBody>
      </p:sp>
      <p:sp>
        <p:nvSpPr>
          <p:cNvPr id="12" name="TextBox 11"/>
          <p:cNvSpPr txBox="1"/>
          <p:nvPr/>
        </p:nvSpPr>
        <p:spPr>
          <a:xfrm>
            <a:off x="9451992" y="2164142"/>
            <a:ext cx="869149" cy="276999"/>
          </a:xfrm>
          <a:prstGeom prst="rect">
            <a:avLst/>
          </a:prstGeom>
          <a:noFill/>
        </p:spPr>
        <p:txBody>
          <a:bodyPr wrap="none" rtlCol="0">
            <a:spAutoFit/>
          </a:bodyPr>
          <a:lstStyle/>
          <a:p>
            <a:r>
              <a:rPr lang="en-US" sz="1200" b="1"/>
              <a:t>BIG BEND</a:t>
            </a:r>
          </a:p>
        </p:txBody>
      </p:sp>
      <p:sp>
        <p:nvSpPr>
          <p:cNvPr id="33" name="TextBox 32"/>
          <p:cNvSpPr txBox="1"/>
          <p:nvPr/>
        </p:nvSpPr>
        <p:spPr>
          <a:xfrm>
            <a:off x="9291699" y="1084953"/>
            <a:ext cx="860172" cy="276999"/>
          </a:xfrm>
          <a:prstGeom prst="rect">
            <a:avLst/>
          </a:prstGeom>
          <a:noFill/>
        </p:spPr>
        <p:txBody>
          <a:bodyPr wrap="none" rtlCol="0">
            <a:spAutoFit/>
          </a:bodyPr>
          <a:lstStyle/>
          <a:p>
            <a:r>
              <a:rPr lang="en-US" sz="1200" b="1"/>
              <a:t>BOOSTER</a:t>
            </a:r>
          </a:p>
        </p:txBody>
      </p:sp>
      <p:sp>
        <p:nvSpPr>
          <p:cNvPr id="34" name="TextBox 33"/>
          <p:cNvSpPr txBox="1"/>
          <p:nvPr/>
        </p:nvSpPr>
        <p:spPr>
          <a:xfrm>
            <a:off x="2296874" y="4641461"/>
            <a:ext cx="503664" cy="276999"/>
          </a:xfrm>
          <a:prstGeom prst="rect">
            <a:avLst/>
          </a:prstGeom>
          <a:noFill/>
        </p:spPr>
        <p:txBody>
          <a:bodyPr wrap="none" rtlCol="0">
            <a:spAutoFit/>
          </a:bodyPr>
          <a:lstStyle/>
          <a:p>
            <a:r>
              <a:rPr lang="en-US" sz="1200" b="1">
                <a:solidFill>
                  <a:srgbClr val="FF0000"/>
                </a:solidFill>
              </a:rPr>
              <a:t>EBIS</a:t>
            </a:r>
          </a:p>
        </p:txBody>
      </p:sp>
      <p:sp>
        <p:nvSpPr>
          <p:cNvPr id="37" name="TextBox 36"/>
          <p:cNvSpPr txBox="1"/>
          <p:nvPr/>
        </p:nvSpPr>
        <p:spPr>
          <a:xfrm>
            <a:off x="4807869" y="5053492"/>
            <a:ext cx="478849" cy="276999"/>
          </a:xfrm>
          <a:prstGeom prst="rect">
            <a:avLst/>
          </a:prstGeom>
          <a:noFill/>
        </p:spPr>
        <p:txBody>
          <a:bodyPr wrap="none" rtlCol="0">
            <a:spAutoFit/>
          </a:bodyPr>
          <a:lstStyle/>
          <a:p>
            <a:r>
              <a:rPr lang="en-US" sz="1200" b="1">
                <a:solidFill>
                  <a:srgbClr val="FF0000"/>
                </a:solidFill>
              </a:rPr>
              <a:t>RFQ</a:t>
            </a:r>
          </a:p>
        </p:txBody>
      </p:sp>
      <p:sp>
        <p:nvSpPr>
          <p:cNvPr id="40" name="TextBox 39"/>
          <p:cNvSpPr txBox="1"/>
          <p:nvPr/>
        </p:nvSpPr>
        <p:spPr>
          <a:xfrm>
            <a:off x="5307599" y="5665407"/>
            <a:ext cx="809965" cy="276999"/>
          </a:xfrm>
          <a:prstGeom prst="rect">
            <a:avLst/>
          </a:prstGeom>
          <a:noFill/>
        </p:spPr>
        <p:txBody>
          <a:bodyPr wrap="none" rtlCol="0">
            <a:spAutoFit/>
          </a:bodyPr>
          <a:lstStyle/>
          <a:p>
            <a:r>
              <a:rPr lang="en-US" sz="1200" b="1">
                <a:solidFill>
                  <a:srgbClr val="FF0000"/>
                </a:solidFill>
              </a:rPr>
              <a:t>IH LINAC</a:t>
            </a:r>
          </a:p>
        </p:txBody>
      </p:sp>
      <p:sp>
        <p:nvSpPr>
          <p:cNvPr id="41" name="TextBox 40"/>
          <p:cNvSpPr txBox="1"/>
          <p:nvPr/>
        </p:nvSpPr>
        <p:spPr>
          <a:xfrm>
            <a:off x="5983820" y="3725662"/>
            <a:ext cx="552255" cy="276999"/>
          </a:xfrm>
          <a:prstGeom prst="rect">
            <a:avLst/>
          </a:prstGeom>
          <a:noFill/>
        </p:spPr>
        <p:txBody>
          <a:bodyPr wrap="none" rtlCol="0">
            <a:spAutoFit/>
          </a:bodyPr>
          <a:lstStyle/>
          <a:p>
            <a:r>
              <a:rPr lang="en-US" sz="1200" b="1">
                <a:solidFill>
                  <a:srgbClr val="FF0000"/>
                </a:solidFill>
              </a:rPr>
              <a:t>LION</a:t>
            </a:r>
          </a:p>
        </p:txBody>
      </p:sp>
      <p:sp>
        <p:nvSpPr>
          <p:cNvPr id="42" name="TextBox 41"/>
          <p:cNvSpPr txBox="1"/>
          <p:nvPr/>
        </p:nvSpPr>
        <p:spPr>
          <a:xfrm>
            <a:off x="4854629" y="4502962"/>
            <a:ext cx="637915" cy="276999"/>
          </a:xfrm>
          <a:prstGeom prst="rect">
            <a:avLst/>
          </a:prstGeom>
          <a:noFill/>
        </p:spPr>
        <p:txBody>
          <a:bodyPr wrap="none" rtlCol="0">
            <a:spAutoFit/>
          </a:bodyPr>
          <a:lstStyle/>
          <a:p>
            <a:r>
              <a:rPr lang="en-US" sz="1200" b="1">
                <a:solidFill>
                  <a:srgbClr val="FF0000"/>
                </a:solidFill>
              </a:rPr>
              <a:t>HCIS2</a:t>
            </a:r>
          </a:p>
        </p:txBody>
      </p:sp>
      <p:sp>
        <p:nvSpPr>
          <p:cNvPr id="43" name="TextBox 42"/>
          <p:cNvSpPr txBox="1"/>
          <p:nvPr/>
        </p:nvSpPr>
        <p:spPr>
          <a:xfrm>
            <a:off x="4535671" y="3902529"/>
            <a:ext cx="637915" cy="276999"/>
          </a:xfrm>
          <a:prstGeom prst="rect">
            <a:avLst/>
          </a:prstGeom>
          <a:noFill/>
        </p:spPr>
        <p:txBody>
          <a:bodyPr wrap="none" rtlCol="0">
            <a:spAutoFit/>
          </a:bodyPr>
          <a:lstStyle/>
          <a:p>
            <a:r>
              <a:rPr lang="en-US" sz="1200" b="1">
                <a:solidFill>
                  <a:srgbClr val="FF0000"/>
                </a:solidFill>
              </a:rPr>
              <a:t>HCIS1</a:t>
            </a:r>
          </a:p>
        </p:txBody>
      </p:sp>
      <p:sp>
        <p:nvSpPr>
          <p:cNvPr id="2" name="TextBox 1"/>
          <p:cNvSpPr txBox="1"/>
          <p:nvPr/>
        </p:nvSpPr>
        <p:spPr>
          <a:xfrm>
            <a:off x="4010526" y="4918460"/>
            <a:ext cx="456856" cy="276999"/>
          </a:xfrm>
          <a:prstGeom prst="rect">
            <a:avLst/>
          </a:prstGeom>
          <a:noFill/>
        </p:spPr>
        <p:txBody>
          <a:bodyPr wrap="none" rtlCol="0">
            <a:spAutoFit/>
          </a:bodyPr>
          <a:lstStyle/>
          <a:p>
            <a:r>
              <a:rPr lang="en-US" sz="1200" b="1">
                <a:solidFill>
                  <a:srgbClr val="FF0000"/>
                </a:solidFill>
              </a:rPr>
              <a:t>TOF</a:t>
            </a:r>
          </a:p>
        </p:txBody>
      </p:sp>
      <p:sp>
        <p:nvSpPr>
          <p:cNvPr id="4" name="Slide Number Placeholder 3">
            <a:extLst>
              <a:ext uri="{FF2B5EF4-FFF2-40B4-BE49-F238E27FC236}">
                <a16:creationId xmlns:a16="http://schemas.microsoft.com/office/drawing/2014/main" id="{67D66015-9121-8806-25AC-5D3F293308B3}"/>
              </a:ext>
            </a:extLst>
          </p:cNvPr>
          <p:cNvSpPr>
            <a:spLocks noGrp="1"/>
          </p:cNvSpPr>
          <p:nvPr>
            <p:ph type="sldNum" sz="quarter" idx="4"/>
          </p:nvPr>
        </p:nvSpPr>
        <p:spPr/>
        <p:txBody>
          <a:bodyPr/>
          <a:lstStyle/>
          <a:p>
            <a:fld id="{933A556B-7C63-244D-9B7C-B0EA8042B330}" type="slidenum">
              <a:rPr lang="en-US" smtClean="0"/>
              <a:pPr/>
              <a:t>7</a:t>
            </a:fld>
            <a:endParaRPr lang="en-US" sz="750"/>
          </a:p>
        </p:txBody>
      </p:sp>
      <p:sp>
        <p:nvSpPr>
          <p:cNvPr id="13" name="TextBox 12">
            <a:extLst>
              <a:ext uri="{FF2B5EF4-FFF2-40B4-BE49-F238E27FC236}">
                <a16:creationId xmlns:a16="http://schemas.microsoft.com/office/drawing/2014/main" id="{2D47F460-351F-8B6A-0AB0-6BFB309C8DD2}"/>
              </a:ext>
            </a:extLst>
          </p:cNvPr>
          <p:cNvSpPr txBox="1"/>
          <p:nvPr/>
        </p:nvSpPr>
        <p:spPr>
          <a:xfrm>
            <a:off x="7976879" y="6131931"/>
            <a:ext cx="3211135" cy="369332"/>
          </a:xfrm>
          <a:prstGeom prst="rect">
            <a:avLst/>
          </a:prstGeom>
          <a:noFill/>
        </p:spPr>
        <p:txBody>
          <a:bodyPr wrap="none" rtlCol="0">
            <a:spAutoFit/>
          </a:bodyPr>
          <a:lstStyle/>
          <a:p>
            <a:r>
              <a:rPr lang="en-US" dirty="0"/>
              <a:t>Courtesy of Deepak  </a:t>
            </a:r>
            <a:r>
              <a:rPr lang="en-US" dirty="0" err="1"/>
              <a:t>Raparia</a:t>
            </a:r>
            <a:endParaRPr lang="en-US" dirty="0"/>
          </a:p>
        </p:txBody>
      </p:sp>
    </p:spTree>
    <p:extLst>
      <p:ext uri="{BB962C8B-B14F-4D97-AF65-F5344CB8AC3E}">
        <p14:creationId xmlns:p14="http://schemas.microsoft.com/office/powerpoint/2010/main" val="1019606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8-18 at 2.34.0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1866" y="1018467"/>
            <a:ext cx="6858000" cy="3727774"/>
          </a:xfrm>
          <a:prstGeom prst="rect">
            <a:avLst/>
          </a:prstGeom>
        </p:spPr>
      </p:pic>
      <p:sp>
        <p:nvSpPr>
          <p:cNvPr id="5" name="Oval 4"/>
          <p:cNvSpPr/>
          <p:nvPr/>
        </p:nvSpPr>
        <p:spPr>
          <a:xfrm>
            <a:off x="6227236" y="1461688"/>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6" name="Oval 5"/>
          <p:cNvSpPr/>
          <p:nvPr/>
        </p:nvSpPr>
        <p:spPr>
          <a:xfrm>
            <a:off x="6168998" y="1774544"/>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7" name="Oval 6"/>
          <p:cNvSpPr/>
          <p:nvPr/>
        </p:nvSpPr>
        <p:spPr>
          <a:xfrm>
            <a:off x="6214408" y="2116721"/>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8" name="Oval 7"/>
          <p:cNvSpPr/>
          <p:nvPr/>
        </p:nvSpPr>
        <p:spPr>
          <a:xfrm>
            <a:off x="6214408" y="2446131"/>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9" name="Oval 8"/>
          <p:cNvSpPr/>
          <p:nvPr/>
        </p:nvSpPr>
        <p:spPr>
          <a:xfrm>
            <a:off x="6168998" y="2803503"/>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0" name="Oval 9"/>
          <p:cNvSpPr/>
          <p:nvPr/>
        </p:nvSpPr>
        <p:spPr>
          <a:xfrm>
            <a:off x="5539264" y="1783818"/>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1" name="Oval 10"/>
          <p:cNvSpPr/>
          <p:nvPr/>
        </p:nvSpPr>
        <p:spPr>
          <a:xfrm>
            <a:off x="4587022" y="2131108"/>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2" name="Oval 11"/>
          <p:cNvSpPr/>
          <p:nvPr/>
        </p:nvSpPr>
        <p:spPr>
          <a:xfrm>
            <a:off x="687234" y="1472302"/>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3" name="Oval 12"/>
          <p:cNvSpPr/>
          <p:nvPr/>
        </p:nvSpPr>
        <p:spPr>
          <a:xfrm>
            <a:off x="687234" y="1832044"/>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4" name="Oval 13"/>
          <p:cNvSpPr/>
          <p:nvPr/>
        </p:nvSpPr>
        <p:spPr>
          <a:xfrm>
            <a:off x="4909530" y="1783818"/>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5" name="Oval 14"/>
          <p:cNvSpPr/>
          <p:nvPr/>
        </p:nvSpPr>
        <p:spPr>
          <a:xfrm>
            <a:off x="1691704" y="2409820"/>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6" name="Oval 15"/>
          <p:cNvSpPr/>
          <p:nvPr/>
        </p:nvSpPr>
        <p:spPr>
          <a:xfrm>
            <a:off x="2959636" y="2409819"/>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7" name="Oval 16"/>
          <p:cNvSpPr/>
          <p:nvPr/>
        </p:nvSpPr>
        <p:spPr>
          <a:xfrm>
            <a:off x="4001457" y="2423767"/>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8" name="Oval 17"/>
          <p:cNvSpPr/>
          <p:nvPr/>
        </p:nvSpPr>
        <p:spPr>
          <a:xfrm>
            <a:off x="4929091" y="2118765"/>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9" name="Oval 18"/>
          <p:cNvSpPr/>
          <p:nvPr/>
        </p:nvSpPr>
        <p:spPr>
          <a:xfrm>
            <a:off x="3932806" y="3076941"/>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0" name="Oval 19"/>
          <p:cNvSpPr/>
          <p:nvPr/>
        </p:nvSpPr>
        <p:spPr>
          <a:xfrm>
            <a:off x="1997313" y="3050956"/>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1" name="Oval 20"/>
          <p:cNvSpPr/>
          <p:nvPr/>
        </p:nvSpPr>
        <p:spPr>
          <a:xfrm>
            <a:off x="1009742" y="2409820"/>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2" name="Oval 21"/>
          <p:cNvSpPr/>
          <p:nvPr/>
        </p:nvSpPr>
        <p:spPr>
          <a:xfrm>
            <a:off x="4890686" y="3061804"/>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3" name="Oval 22"/>
          <p:cNvSpPr/>
          <p:nvPr/>
        </p:nvSpPr>
        <p:spPr>
          <a:xfrm>
            <a:off x="1852958" y="4078342"/>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4" name="TextBox 23"/>
          <p:cNvSpPr txBox="1"/>
          <p:nvPr/>
        </p:nvSpPr>
        <p:spPr>
          <a:xfrm>
            <a:off x="2367974" y="621059"/>
            <a:ext cx="2450543" cy="369332"/>
          </a:xfrm>
          <a:prstGeom prst="rect">
            <a:avLst/>
          </a:prstGeom>
          <a:noFill/>
        </p:spPr>
        <p:txBody>
          <a:bodyPr wrap="none" rtlCol="0">
            <a:spAutoFit/>
          </a:bodyPr>
          <a:lstStyle/>
          <a:p>
            <a:pPr defTabSz="342900"/>
            <a:r>
              <a:rPr lang="en-US" b="1">
                <a:solidFill>
                  <a:srgbClr val="FF0000"/>
                </a:solidFill>
                <a:latin typeface="Calibri"/>
              </a:rPr>
              <a:t>EBIS beams run to date </a:t>
            </a:r>
          </a:p>
        </p:txBody>
      </p:sp>
      <p:sp>
        <p:nvSpPr>
          <p:cNvPr id="25" name="TextBox 24"/>
          <p:cNvSpPr txBox="1"/>
          <p:nvPr/>
        </p:nvSpPr>
        <p:spPr>
          <a:xfrm>
            <a:off x="687234" y="4427477"/>
            <a:ext cx="5992664" cy="1384995"/>
          </a:xfrm>
          <a:prstGeom prst="rect">
            <a:avLst/>
          </a:prstGeom>
          <a:noFill/>
        </p:spPr>
        <p:txBody>
          <a:bodyPr wrap="square" rtlCol="0">
            <a:spAutoFit/>
          </a:bodyPr>
          <a:lstStyle/>
          <a:p>
            <a:pPr defTabSz="342900"/>
            <a:r>
              <a:rPr lang="en-US">
                <a:solidFill>
                  <a:srgbClr val="0000FF"/>
                </a:solidFill>
                <a:latin typeface="Calibri"/>
              </a:rPr>
              <a:t>H, H</a:t>
            </a:r>
            <a:r>
              <a:rPr lang="en-US" baseline="-25000">
                <a:solidFill>
                  <a:srgbClr val="0000FF"/>
                </a:solidFill>
                <a:latin typeface="Calibri"/>
              </a:rPr>
              <a:t>2</a:t>
            </a:r>
            <a:r>
              <a:rPr lang="en-US" baseline="30000">
                <a:solidFill>
                  <a:srgbClr val="0000FF"/>
                </a:solidFill>
                <a:latin typeface="Calibri"/>
              </a:rPr>
              <a:t>+</a:t>
            </a:r>
            <a:r>
              <a:rPr lang="en-US">
                <a:solidFill>
                  <a:srgbClr val="0000FF"/>
                </a:solidFill>
                <a:latin typeface="Calibri"/>
              </a:rPr>
              <a:t>, D,  </a:t>
            </a:r>
            <a:r>
              <a:rPr lang="en-US" baseline="30000">
                <a:solidFill>
                  <a:srgbClr val="FF0000"/>
                </a:solidFill>
                <a:latin typeface="Calibri"/>
              </a:rPr>
              <a:t>3</a:t>
            </a:r>
            <a:r>
              <a:rPr lang="en-US">
                <a:solidFill>
                  <a:srgbClr val="FF0000"/>
                </a:solidFill>
                <a:latin typeface="Calibri"/>
              </a:rPr>
              <a:t>He</a:t>
            </a:r>
            <a:r>
              <a:rPr lang="en-US" baseline="30000">
                <a:solidFill>
                  <a:srgbClr val="FF0000"/>
                </a:solidFill>
                <a:latin typeface="Calibri"/>
              </a:rPr>
              <a:t>2+</a:t>
            </a:r>
            <a:r>
              <a:rPr lang="en-US">
                <a:solidFill>
                  <a:srgbClr val="0000FF"/>
                </a:solidFill>
                <a:latin typeface="Calibri"/>
              </a:rPr>
              <a:t>,  </a:t>
            </a:r>
            <a:r>
              <a:rPr lang="en-US" baseline="30000">
                <a:solidFill>
                  <a:srgbClr val="0000FF"/>
                </a:solidFill>
                <a:latin typeface="Calibri"/>
              </a:rPr>
              <a:t>4</a:t>
            </a:r>
            <a:r>
              <a:rPr lang="en-US">
                <a:solidFill>
                  <a:srgbClr val="0000FF"/>
                </a:solidFill>
                <a:latin typeface="Calibri"/>
              </a:rPr>
              <a:t>He</a:t>
            </a:r>
            <a:r>
              <a:rPr lang="en-US" baseline="30000">
                <a:solidFill>
                  <a:srgbClr val="0000FF"/>
                </a:solidFill>
                <a:latin typeface="Calibri"/>
              </a:rPr>
              <a:t>1+,2+</a:t>
            </a:r>
            <a:r>
              <a:rPr lang="en-US">
                <a:solidFill>
                  <a:srgbClr val="0000FF"/>
                </a:solidFill>
                <a:latin typeface="Calibri"/>
              </a:rPr>
              <a:t>,  Li</a:t>
            </a:r>
            <a:r>
              <a:rPr lang="en-US" baseline="30000">
                <a:solidFill>
                  <a:srgbClr val="0000FF"/>
                </a:solidFill>
                <a:latin typeface="Calibri"/>
              </a:rPr>
              <a:t>3+</a:t>
            </a:r>
            <a:r>
              <a:rPr lang="en-US">
                <a:solidFill>
                  <a:srgbClr val="0000FF"/>
                </a:solidFill>
                <a:latin typeface="Calibri"/>
              </a:rPr>
              <a:t>,  C</a:t>
            </a:r>
            <a:r>
              <a:rPr lang="en-US" baseline="30000">
                <a:solidFill>
                  <a:srgbClr val="0000FF"/>
                </a:solidFill>
                <a:latin typeface="Calibri"/>
              </a:rPr>
              <a:t>5+,6+</a:t>
            </a:r>
            <a:r>
              <a:rPr lang="en-US">
                <a:solidFill>
                  <a:srgbClr val="0000FF"/>
                </a:solidFill>
                <a:latin typeface="Calibri"/>
              </a:rPr>
              <a:t>,  O</a:t>
            </a:r>
            <a:r>
              <a:rPr lang="en-US" baseline="30000">
                <a:solidFill>
                  <a:srgbClr val="0000FF"/>
                </a:solidFill>
                <a:latin typeface="Calibri"/>
              </a:rPr>
              <a:t>7+</a:t>
            </a:r>
            <a:r>
              <a:rPr lang="en-US">
                <a:solidFill>
                  <a:srgbClr val="0000FF"/>
                </a:solidFill>
                <a:latin typeface="Calibri"/>
              </a:rPr>
              <a:t>,  Ne</a:t>
            </a:r>
            <a:r>
              <a:rPr lang="en-US" baseline="30000">
                <a:solidFill>
                  <a:srgbClr val="0000FF"/>
                </a:solidFill>
                <a:latin typeface="Calibri"/>
              </a:rPr>
              <a:t>5+</a:t>
            </a:r>
            <a:r>
              <a:rPr lang="en-US">
                <a:solidFill>
                  <a:srgbClr val="0000FF"/>
                </a:solidFill>
                <a:latin typeface="Calibri"/>
              </a:rPr>
              <a:t>,  </a:t>
            </a:r>
            <a:r>
              <a:rPr lang="en-US">
                <a:solidFill>
                  <a:srgbClr val="FF0000"/>
                </a:solidFill>
                <a:latin typeface="Calibri"/>
              </a:rPr>
              <a:t>Al</a:t>
            </a:r>
            <a:r>
              <a:rPr lang="en-US" baseline="30000">
                <a:solidFill>
                  <a:srgbClr val="FF0000"/>
                </a:solidFill>
                <a:latin typeface="Calibri"/>
              </a:rPr>
              <a:t>5+</a:t>
            </a:r>
            <a:r>
              <a:rPr lang="en-US">
                <a:solidFill>
                  <a:srgbClr val="0000FF"/>
                </a:solidFill>
                <a:latin typeface="Calibri"/>
              </a:rPr>
              <a:t>,  Si</a:t>
            </a:r>
            <a:r>
              <a:rPr lang="en-US" baseline="30000">
                <a:solidFill>
                  <a:srgbClr val="0000FF"/>
                </a:solidFill>
                <a:latin typeface="Calibri"/>
              </a:rPr>
              <a:t>11+,12+</a:t>
            </a:r>
            <a:r>
              <a:rPr lang="en-US">
                <a:solidFill>
                  <a:srgbClr val="0000FF"/>
                </a:solidFill>
                <a:latin typeface="Calibri"/>
              </a:rPr>
              <a:t>,  Ar</a:t>
            </a:r>
            <a:r>
              <a:rPr lang="en-US" baseline="30000">
                <a:solidFill>
                  <a:srgbClr val="0000FF"/>
                </a:solidFill>
                <a:latin typeface="Calibri"/>
              </a:rPr>
              <a:t>11+</a:t>
            </a:r>
            <a:r>
              <a:rPr lang="en-US">
                <a:solidFill>
                  <a:srgbClr val="0000FF"/>
                </a:solidFill>
                <a:latin typeface="Calibri"/>
              </a:rPr>
              <a:t>, Ca</a:t>
            </a:r>
            <a:r>
              <a:rPr lang="en-US" baseline="30000">
                <a:solidFill>
                  <a:srgbClr val="0000FF"/>
                </a:solidFill>
                <a:latin typeface="Calibri"/>
              </a:rPr>
              <a:t>14+</a:t>
            </a:r>
            <a:r>
              <a:rPr lang="en-US">
                <a:solidFill>
                  <a:srgbClr val="0000FF"/>
                </a:solidFill>
                <a:latin typeface="Calibri"/>
              </a:rPr>
              <a:t>, Ti</a:t>
            </a:r>
            <a:r>
              <a:rPr lang="en-US" baseline="30000">
                <a:solidFill>
                  <a:srgbClr val="0000FF"/>
                </a:solidFill>
                <a:latin typeface="Calibri"/>
              </a:rPr>
              <a:t>18+</a:t>
            </a:r>
            <a:r>
              <a:rPr lang="en-US">
                <a:solidFill>
                  <a:srgbClr val="0000FF"/>
                </a:solidFill>
                <a:latin typeface="Calibri"/>
              </a:rPr>
              <a:t>, Fe</a:t>
            </a:r>
            <a:r>
              <a:rPr lang="en-US" baseline="30000">
                <a:solidFill>
                  <a:srgbClr val="0000FF"/>
                </a:solidFill>
                <a:latin typeface="Calibri"/>
              </a:rPr>
              <a:t>20+,24+</a:t>
            </a:r>
            <a:r>
              <a:rPr lang="en-US">
                <a:solidFill>
                  <a:srgbClr val="0000FF"/>
                </a:solidFill>
                <a:latin typeface="Calibri"/>
              </a:rPr>
              <a:t>, </a:t>
            </a:r>
            <a:r>
              <a:rPr lang="en-US">
                <a:solidFill>
                  <a:srgbClr val="FF0000"/>
                </a:solidFill>
                <a:latin typeface="Calibri"/>
              </a:rPr>
              <a:t>Cu</a:t>
            </a:r>
            <a:r>
              <a:rPr lang="en-US" baseline="30000">
                <a:solidFill>
                  <a:srgbClr val="FF0000"/>
                </a:solidFill>
                <a:latin typeface="Calibri"/>
              </a:rPr>
              <a:t>11+</a:t>
            </a:r>
            <a:r>
              <a:rPr lang="en-US">
                <a:solidFill>
                  <a:srgbClr val="0000FF"/>
                </a:solidFill>
                <a:latin typeface="Calibri"/>
              </a:rPr>
              <a:t>, Kr</a:t>
            </a:r>
            <a:r>
              <a:rPr lang="en-US" baseline="30000">
                <a:solidFill>
                  <a:srgbClr val="0000FF"/>
                </a:solidFill>
                <a:latin typeface="Calibri"/>
              </a:rPr>
              <a:t>18+</a:t>
            </a:r>
            <a:r>
              <a:rPr lang="en-US">
                <a:solidFill>
                  <a:srgbClr val="0000FF"/>
                </a:solidFill>
                <a:latin typeface="Calibri"/>
              </a:rPr>
              <a:t>, </a:t>
            </a:r>
            <a:r>
              <a:rPr lang="en-US" b="1" baseline="30000">
                <a:solidFill>
                  <a:srgbClr val="FF0000"/>
                </a:solidFill>
                <a:latin typeface="Calibri"/>
              </a:rPr>
              <a:t>90</a:t>
            </a:r>
            <a:r>
              <a:rPr lang="en-US" b="1">
                <a:solidFill>
                  <a:srgbClr val="FF0000"/>
                </a:solidFill>
                <a:latin typeface="Calibri"/>
              </a:rPr>
              <a:t>Zr</a:t>
            </a:r>
            <a:r>
              <a:rPr lang="en-US" b="1" baseline="30000">
                <a:solidFill>
                  <a:srgbClr val="FF0000"/>
                </a:solidFill>
                <a:latin typeface="Calibri"/>
              </a:rPr>
              <a:t>15+</a:t>
            </a:r>
            <a:r>
              <a:rPr lang="en-US" b="1">
                <a:solidFill>
                  <a:srgbClr val="FF0000"/>
                </a:solidFill>
                <a:latin typeface="Calibri"/>
              </a:rPr>
              <a:t>, </a:t>
            </a:r>
            <a:r>
              <a:rPr lang="en-US" b="1" baseline="30000">
                <a:solidFill>
                  <a:srgbClr val="FF0000"/>
                </a:solidFill>
                <a:latin typeface="Calibri"/>
              </a:rPr>
              <a:t>96</a:t>
            </a:r>
            <a:r>
              <a:rPr lang="en-US" b="1">
                <a:solidFill>
                  <a:srgbClr val="FF0000"/>
                </a:solidFill>
                <a:latin typeface="Calibri"/>
              </a:rPr>
              <a:t>Zr</a:t>
            </a:r>
            <a:r>
              <a:rPr lang="en-US" b="1" baseline="30000">
                <a:solidFill>
                  <a:srgbClr val="FF0000"/>
                </a:solidFill>
                <a:latin typeface="Calibri"/>
              </a:rPr>
              <a:t>16+</a:t>
            </a:r>
            <a:r>
              <a:rPr lang="en-US" b="1">
                <a:solidFill>
                  <a:srgbClr val="FF0000"/>
                </a:solidFill>
                <a:latin typeface="Calibri"/>
              </a:rPr>
              <a:t>, </a:t>
            </a:r>
            <a:r>
              <a:rPr lang="en-US" b="1">
                <a:solidFill>
                  <a:srgbClr val="1518F4"/>
                </a:solidFill>
                <a:latin typeface="Calibri"/>
              </a:rPr>
              <a:t>Nb</a:t>
            </a:r>
            <a:r>
              <a:rPr lang="en-US" b="1" baseline="30000">
                <a:solidFill>
                  <a:srgbClr val="1518F4"/>
                </a:solidFill>
                <a:latin typeface="Calibri"/>
              </a:rPr>
              <a:t>+16</a:t>
            </a:r>
            <a:r>
              <a:rPr lang="en-US" b="1">
                <a:solidFill>
                  <a:srgbClr val="1518F4"/>
                </a:solidFill>
                <a:latin typeface="Calibri"/>
              </a:rPr>
              <a:t>,Ag</a:t>
            </a:r>
            <a:r>
              <a:rPr lang="en-US" baseline="30000">
                <a:solidFill>
                  <a:srgbClr val="1518F4"/>
                </a:solidFill>
                <a:latin typeface="Calibri"/>
              </a:rPr>
              <a:t>+29 </a:t>
            </a:r>
            <a:r>
              <a:rPr lang="en-US">
                <a:solidFill>
                  <a:srgbClr val="0000FF"/>
                </a:solidFill>
                <a:latin typeface="Calibri"/>
              </a:rPr>
              <a:t>Xe</a:t>
            </a:r>
            <a:r>
              <a:rPr lang="en-US" baseline="30000">
                <a:solidFill>
                  <a:srgbClr val="0000FF"/>
                </a:solidFill>
                <a:latin typeface="Calibri"/>
              </a:rPr>
              <a:t>27+</a:t>
            </a:r>
            <a:r>
              <a:rPr lang="en-US">
                <a:solidFill>
                  <a:srgbClr val="0000FF"/>
                </a:solidFill>
                <a:latin typeface="Calibri"/>
              </a:rPr>
              <a:t>, Ta</a:t>
            </a:r>
            <a:r>
              <a:rPr lang="en-US" baseline="30000">
                <a:solidFill>
                  <a:srgbClr val="0000FF"/>
                </a:solidFill>
                <a:latin typeface="Calibri"/>
              </a:rPr>
              <a:t>38+</a:t>
            </a:r>
            <a:r>
              <a:rPr lang="en-US">
                <a:solidFill>
                  <a:srgbClr val="0000FF"/>
                </a:solidFill>
                <a:latin typeface="Calibri"/>
              </a:rPr>
              <a:t>, </a:t>
            </a:r>
            <a:r>
              <a:rPr lang="en-US" b="1" baseline="30000">
                <a:solidFill>
                  <a:srgbClr val="0000FF"/>
                </a:solidFill>
                <a:latin typeface="Calibri"/>
              </a:rPr>
              <a:t>184</a:t>
            </a:r>
            <a:r>
              <a:rPr lang="en-US" b="1">
                <a:solidFill>
                  <a:srgbClr val="0000FF"/>
                </a:solidFill>
                <a:latin typeface="Calibri"/>
              </a:rPr>
              <a:t>W</a:t>
            </a:r>
            <a:r>
              <a:rPr lang="en-US" b="1" baseline="30000">
                <a:solidFill>
                  <a:srgbClr val="0000FF"/>
                </a:solidFill>
                <a:latin typeface="Calibri"/>
              </a:rPr>
              <a:t>31+</a:t>
            </a:r>
            <a:r>
              <a:rPr lang="en-US">
                <a:solidFill>
                  <a:srgbClr val="0000FF"/>
                </a:solidFill>
                <a:latin typeface="Calibri"/>
              </a:rPr>
              <a:t>, </a:t>
            </a:r>
            <a:r>
              <a:rPr lang="en-US">
                <a:solidFill>
                  <a:srgbClr val="FF0000"/>
                </a:solidFill>
                <a:latin typeface="Calibri"/>
              </a:rPr>
              <a:t>Au</a:t>
            </a:r>
            <a:r>
              <a:rPr lang="en-US" baseline="30000">
                <a:solidFill>
                  <a:srgbClr val="FF0000"/>
                </a:solidFill>
                <a:latin typeface="Calibri"/>
              </a:rPr>
              <a:t>32+</a:t>
            </a:r>
            <a:r>
              <a:rPr lang="en-US">
                <a:solidFill>
                  <a:srgbClr val="0000FF"/>
                </a:solidFill>
                <a:latin typeface="Calibri"/>
              </a:rPr>
              <a:t>, Pb</a:t>
            </a:r>
            <a:r>
              <a:rPr lang="en-US" baseline="30000">
                <a:solidFill>
                  <a:srgbClr val="0000FF"/>
                </a:solidFill>
                <a:latin typeface="Calibri"/>
              </a:rPr>
              <a:t>34+</a:t>
            </a:r>
            <a:r>
              <a:rPr lang="en-US">
                <a:solidFill>
                  <a:srgbClr val="0000FF"/>
                </a:solidFill>
                <a:latin typeface="Calibri"/>
              </a:rPr>
              <a:t>, Bi</a:t>
            </a:r>
            <a:r>
              <a:rPr lang="en-US" baseline="30000">
                <a:solidFill>
                  <a:srgbClr val="0000FF"/>
                </a:solidFill>
                <a:latin typeface="Calibri"/>
              </a:rPr>
              <a:t>+39</a:t>
            </a:r>
            <a:r>
              <a:rPr lang="en-US">
                <a:solidFill>
                  <a:srgbClr val="0000FF"/>
                </a:solidFill>
                <a:latin typeface="Calibri"/>
              </a:rPr>
              <a:t>, </a:t>
            </a:r>
            <a:r>
              <a:rPr lang="en-US" b="1" baseline="30000">
                <a:solidFill>
                  <a:srgbClr val="0000FF"/>
                </a:solidFill>
                <a:latin typeface="Calibri"/>
              </a:rPr>
              <a:t>232</a:t>
            </a:r>
            <a:r>
              <a:rPr lang="en-US" b="1">
                <a:solidFill>
                  <a:srgbClr val="0000FF"/>
                </a:solidFill>
                <a:latin typeface="Calibri"/>
              </a:rPr>
              <a:t>Th</a:t>
            </a:r>
            <a:r>
              <a:rPr lang="en-US" b="1" baseline="30000">
                <a:solidFill>
                  <a:srgbClr val="0000FF"/>
                </a:solidFill>
                <a:latin typeface="Calibri"/>
              </a:rPr>
              <a:t>39+</a:t>
            </a:r>
            <a:r>
              <a:rPr lang="en-US">
                <a:solidFill>
                  <a:srgbClr val="0000FF"/>
                </a:solidFill>
                <a:latin typeface="Calibri"/>
              </a:rPr>
              <a:t>, </a:t>
            </a:r>
            <a:r>
              <a:rPr lang="en-US">
                <a:solidFill>
                  <a:srgbClr val="FF0000"/>
                </a:solidFill>
                <a:latin typeface="Calibri"/>
              </a:rPr>
              <a:t>U</a:t>
            </a:r>
            <a:r>
              <a:rPr lang="en-US" baseline="30000">
                <a:solidFill>
                  <a:srgbClr val="FF0000"/>
                </a:solidFill>
                <a:latin typeface="Calibri"/>
              </a:rPr>
              <a:t>39+</a:t>
            </a:r>
          </a:p>
          <a:p>
            <a:pPr defTabSz="342900"/>
            <a:r>
              <a:rPr lang="en-US" baseline="30000">
                <a:solidFill>
                  <a:srgbClr val="FF0000"/>
                </a:solidFill>
                <a:latin typeface="Calibri"/>
              </a:rPr>
              <a:t>Red: RHIC</a:t>
            </a:r>
            <a:r>
              <a:rPr lang="en-US" baseline="30000">
                <a:solidFill>
                  <a:schemeClr val="tx2">
                    <a:lumMod val="90000"/>
                    <a:lumOff val="10000"/>
                  </a:schemeClr>
                </a:solidFill>
                <a:latin typeface="Calibri"/>
              </a:rPr>
              <a:t>.   </a:t>
            </a:r>
            <a:r>
              <a:rPr lang="en-US" baseline="30000">
                <a:solidFill>
                  <a:schemeClr val="tx2">
                    <a:lumMod val="75000"/>
                    <a:lumOff val="25000"/>
                  </a:schemeClr>
                </a:solidFill>
                <a:latin typeface="Calibri"/>
              </a:rPr>
              <a:t>Blue: NSRL</a:t>
            </a:r>
          </a:p>
        </p:txBody>
      </p:sp>
      <p:sp>
        <p:nvSpPr>
          <p:cNvPr id="26" name="TextBox 25"/>
          <p:cNvSpPr txBox="1"/>
          <p:nvPr/>
        </p:nvSpPr>
        <p:spPr>
          <a:xfrm>
            <a:off x="545690" y="5746863"/>
            <a:ext cx="5472908" cy="507831"/>
          </a:xfrm>
          <a:prstGeom prst="rect">
            <a:avLst/>
          </a:prstGeom>
          <a:noFill/>
        </p:spPr>
        <p:txBody>
          <a:bodyPr wrap="none" rtlCol="0">
            <a:spAutoFit/>
          </a:bodyPr>
          <a:lstStyle/>
          <a:p>
            <a:pPr defTabSz="342900"/>
            <a:r>
              <a:rPr lang="en-US" sz="1350" b="1" i="1">
                <a:solidFill>
                  <a:prstClr val="black"/>
                </a:solidFill>
                <a:latin typeface="Calibri"/>
              </a:rPr>
              <a:t>1 second switching </a:t>
            </a:r>
            <a:r>
              <a:rPr lang="en-US" sz="1350">
                <a:solidFill>
                  <a:prstClr val="black"/>
                </a:solidFill>
                <a:latin typeface="Calibri"/>
              </a:rPr>
              <a:t>between species (2, or more), alternating</a:t>
            </a:r>
          </a:p>
          <a:p>
            <a:pPr defTabSz="342900"/>
            <a:r>
              <a:rPr lang="en-US" sz="1350">
                <a:solidFill>
                  <a:prstClr val="black"/>
                </a:solidFill>
                <a:latin typeface="Calibri"/>
              </a:rPr>
              <a:t>&lt;30 second switching among almost any 10, if loaded into external sources </a:t>
            </a:r>
          </a:p>
        </p:txBody>
      </p:sp>
      <p:sp>
        <p:nvSpPr>
          <p:cNvPr id="27" name="Oval 26"/>
          <p:cNvSpPr/>
          <p:nvPr/>
        </p:nvSpPr>
        <p:spPr>
          <a:xfrm>
            <a:off x="2516604" y="4078341"/>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9" name="Oval 28"/>
          <p:cNvSpPr/>
          <p:nvPr/>
        </p:nvSpPr>
        <p:spPr>
          <a:xfrm>
            <a:off x="2367974" y="3048099"/>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30" name="Oval 29"/>
          <p:cNvSpPr/>
          <p:nvPr/>
        </p:nvSpPr>
        <p:spPr>
          <a:xfrm>
            <a:off x="1653380" y="2738790"/>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31" name="Oval 30"/>
          <p:cNvSpPr/>
          <p:nvPr/>
        </p:nvSpPr>
        <p:spPr>
          <a:xfrm>
            <a:off x="2051563" y="2716852"/>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 name="Oval 1">
            <a:extLst>
              <a:ext uri="{FF2B5EF4-FFF2-40B4-BE49-F238E27FC236}">
                <a16:creationId xmlns:a16="http://schemas.microsoft.com/office/drawing/2014/main" id="{2BDE9D02-663D-D612-B6CF-D90D7F29639D}"/>
              </a:ext>
            </a:extLst>
          </p:cNvPr>
          <p:cNvSpPr/>
          <p:nvPr/>
        </p:nvSpPr>
        <p:spPr>
          <a:xfrm>
            <a:off x="5216756" y="3052851"/>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32" name="Oval 31">
            <a:extLst>
              <a:ext uri="{FF2B5EF4-FFF2-40B4-BE49-F238E27FC236}">
                <a16:creationId xmlns:a16="http://schemas.microsoft.com/office/drawing/2014/main" id="{4B1A6139-6946-862C-49D5-BBAAFF850214}"/>
              </a:ext>
            </a:extLst>
          </p:cNvPr>
          <p:cNvSpPr/>
          <p:nvPr/>
        </p:nvSpPr>
        <p:spPr>
          <a:xfrm>
            <a:off x="3937388" y="2746781"/>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8" name="TextBox 27">
            <a:extLst>
              <a:ext uri="{FF2B5EF4-FFF2-40B4-BE49-F238E27FC236}">
                <a16:creationId xmlns:a16="http://schemas.microsoft.com/office/drawing/2014/main" id="{ED2553A5-7CA4-88EE-3132-E5B8EDC6AAA1}"/>
              </a:ext>
            </a:extLst>
          </p:cNvPr>
          <p:cNvSpPr txBox="1"/>
          <p:nvPr/>
        </p:nvSpPr>
        <p:spPr>
          <a:xfrm>
            <a:off x="7901245" y="1613270"/>
            <a:ext cx="3787575" cy="1938992"/>
          </a:xfrm>
          <a:prstGeom prst="rect">
            <a:avLst/>
          </a:prstGeom>
          <a:noFill/>
        </p:spPr>
        <p:txBody>
          <a:bodyPr wrap="none" rtlCol="0">
            <a:spAutoFit/>
          </a:bodyPr>
          <a:lstStyle/>
          <a:p>
            <a:endParaRPr lang="en-US"/>
          </a:p>
          <a:p>
            <a:r>
              <a:rPr lang="en-US" baseline="30000"/>
              <a:t>3</a:t>
            </a:r>
            <a:r>
              <a:rPr lang="en-US"/>
              <a:t>He</a:t>
            </a:r>
            <a:r>
              <a:rPr lang="en-US" baseline="30000"/>
              <a:t>+2  </a:t>
            </a:r>
            <a:r>
              <a:rPr lang="en-US"/>
              <a:t>: will be installing 3He Gas cell</a:t>
            </a:r>
          </a:p>
          <a:p>
            <a:r>
              <a:rPr lang="en-US"/>
              <a:t>                 summer 2026, </a:t>
            </a:r>
          </a:p>
          <a:p>
            <a:r>
              <a:rPr lang="en-US"/>
              <a:t>               Capable of 2.5E11/pulse</a:t>
            </a:r>
          </a:p>
          <a:p>
            <a:r>
              <a:rPr lang="en-US"/>
              <a:t>                polarization ~65% at 6 MeV</a:t>
            </a:r>
          </a:p>
          <a:p>
            <a:r>
              <a:rPr lang="en-US"/>
              <a:t>                 Goal: 85%</a:t>
            </a:r>
          </a:p>
          <a:p>
            <a:r>
              <a:rPr lang="en-US" baseline="30000"/>
              <a:t>                      </a:t>
            </a:r>
          </a:p>
        </p:txBody>
      </p:sp>
      <p:sp>
        <p:nvSpPr>
          <p:cNvPr id="3" name="Slide Number Placeholder 2">
            <a:extLst>
              <a:ext uri="{FF2B5EF4-FFF2-40B4-BE49-F238E27FC236}">
                <a16:creationId xmlns:a16="http://schemas.microsoft.com/office/drawing/2014/main" id="{44331B4E-11AF-7190-3135-690626AAE64E}"/>
              </a:ext>
            </a:extLst>
          </p:cNvPr>
          <p:cNvSpPr>
            <a:spLocks noGrp="1"/>
          </p:cNvSpPr>
          <p:nvPr>
            <p:ph type="sldNum" sz="quarter" idx="12"/>
          </p:nvPr>
        </p:nvSpPr>
        <p:spPr/>
        <p:txBody>
          <a:bodyPr/>
          <a:lstStyle/>
          <a:p>
            <a:fld id="{F1FF6A01-719B-4CF2-9A66-C5796C7DA5B8}" type="slidenum">
              <a:rPr lang="en-US" smtClean="0"/>
              <a:t>8</a:t>
            </a:fld>
            <a:endParaRPr lang="en-US"/>
          </a:p>
        </p:txBody>
      </p:sp>
      <p:sp>
        <p:nvSpPr>
          <p:cNvPr id="33" name="TextBox 32">
            <a:extLst>
              <a:ext uri="{FF2B5EF4-FFF2-40B4-BE49-F238E27FC236}">
                <a16:creationId xmlns:a16="http://schemas.microsoft.com/office/drawing/2014/main" id="{0DBAEBC6-D332-9D5C-081C-178ED5EFF0EC}"/>
              </a:ext>
            </a:extLst>
          </p:cNvPr>
          <p:cNvSpPr txBox="1"/>
          <p:nvPr/>
        </p:nvSpPr>
        <p:spPr>
          <a:xfrm>
            <a:off x="7683570" y="6070028"/>
            <a:ext cx="3211135" cy="369332"/>
          </a:xfrm>
          <a:prstGeom prst="rect">
            <a:avLst/>
          </a:prstGeom>
          <a:noFill/>
        </p:spPr>
        <p:txBody>
          <a:bodyPr wrap="none" rtlCol="0">
            <a:spAutoFit/>
          </a:bodyPr>
          <a:lstStyle/>
          <a:p>
            <a:r>
              <a:rPr lang="en-US" dirty="0"/>
              <a:t>Courtesy of Deepak  </a:t>
            </a:r>
            <a:r>
              <a:rPr lang="en-US" dirty="0" err="1"/>
              <a:t>Raparia</a:t>
            </a:r>
            <a:endParaRPr lang="en-US" dirty="0"/>
          </a:p>
        </p:txBody>
      </p:sp>
    </p:spTree>
    <p:extLst>
      <p:ext uri="{BB962C8B-B14F-4D97-AF65-F5344CB8AC3E}">
        <p14:creationId xmlns:p14="http://schemas.microsoft.com/office/powerpoint/2010/main" val="3749205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026D-4EB1-BA7E-4AA5-00A1DEC425AB}"/>
              </a:ext>
            </a:extLst>
          </p:cNvPr>
          <p:cNvSpPr>
            <a:spLocks noGrp="1"/>
          </p:cNvSpPr>
          <p:nvPr>
            <p:ph type="title"/>
          </p:nvPr>
        </p:nvSpPr>
        <p:spPr/>
        <p:txBody>
          <a:bodyPr/>
          <a:lstStyle/>
          <a:p>
            <a:r>
              <a:rPr lang="en-US">
                <a:solidFill>
                  <a:srgbClr val="C00000"/>
                </a:solidFill>
              </a:rPr>
              <a:t>Tandem Van de Graff Facility </a:t>
            </a:r>
          </a:p>
        </p:txBody>
      </p:sp>
      <p:sp>
        <p:nvSpPr>
          <p:cNvPr id="4" name="Slide Number Placeholder 3">
            <a:extLst>
              <a:ext uri="{FF2B5EF4-FFF2-40B4-BE49-F238E27FC236}">
                <a16:creationId xmlns:a16="http://schemas.microsoft.com/office/drawing/2014/main" id="{E9BC78D4-2C78-285C-E531-0F949CE5349A}"/>
              </a:ext>
            </a:extLst>
          </p:cNvPr>
          <p:cNvSpPr>
            <a:spLocks noGrp="1"/>
          </p:cNvSpPr>
          <p:nvPr>
            <p:ph type="sldNum" sz="quarter" idx="4"/>
          </p:nvPr>
        </p:nvSpPr>
        <p:spPr>
          <a:xfrm>
            <a:off x="11235492" y="6203479"/>
            <a:ext cx="324365" cy="365125"/>
          </a:xfrm>
          <a:prstGeom prst="rect">
            <a:avLst/>
          </a:prstGeom>
        </p:spPr>
        <p:txBody>
          <a:bodyPr lIns="0" tIns="0" rIns="45720" bIns="0" anchor="ctr"/>
          <a:lstStyle>
            <a:defPPr>
              <a:defRPr lang="en-US"/>
            </a:defPPr>
            <a:lvl1pPr marL="0" algn="r"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9</a:t>
            </a:fld>
            <a:endParaRPr lang="en-US" sz="750" dirty="0"/>
          </a:p>
        </p:txBody>
      </p:sp>
      <p:pic>
        <p:nvPicPr>
          <p:cNvPr id="5" name="Content Placeholder 8">
            <a:extLst>
              <a:ext uri="{FF2B5EF4-FFF2-40B4-BE49-F238E27FC236}">
                <a16:creationId xmlns:a16="http://schemas.microsoft.com/office/drawing/2014/main" id="{77CD5255-3E76-D085-FFBB-603FC36C9733}"/>
              </a:ext>
            </a:extLst>
          </p:cNvPr>
          <p:cNvPicPr>
            <a:picLocks noGrp="1" noChangeAspect="1"/>
          </p:cNvPicPr>
          <p:nvPr>
            <p:ph idx="1"/>
          </p:nvPr>
        </p:nvPicPr>
        <p:blipFill>
          <a:blip r:embed="rId2"/>
          <a:stretch>
            <a:fillRect/>
          </a:stretch>
        </p:blipFill>
        <p:spPr>
          <a:xfrm>
            <a:off x="1934674" y="1592574"/>
            <a:ext cx="4807391" cy="2492721"/>
          </a:xfrm>
          <a:prstGeom prst="rect">
            <a:avLst/>
          </a:prstGeom>
        </p:spPr>
      </p:pic>
      <p:sp>
        <p:nvSpPr>
          <p:cNvPr id="6" name="TextBox 5">
            <a:extLst>
              <a:ext uri="{FF2B5EF4-FFF2-40B4-BE49-F238E27FC236}">
                <a16:creationId xmlns:a16="http://schemas.microsoft.com/office/drawing/2014/main" id="{EE720CCD-F1A7-568E-4EB8-0A089FB29975}"/>
              </a:ext>
            </a:extLst>
          </p:cNvPr>
          <p:cNvSpPr txBox="1"/>
          <p:nvPr/>
        </p:nvSpPr>
        <p:spPr>
          <a:xfrm>
            <a:off x="2935356" y="3244334"/>
            <a:ext cx="1281954" cy="369332"/>
          </a:xfrm>
          <a:prstGeom prst="rect">
            <a:avLst/>
          </a:prstGeom>
          <a:noFill/>
        </p:spPr>
        <p:txBody>
          <a:bodyPr wrap="none" rtlCol="0">
            <a:spAutoFit/>
          </a:bodyPr>
          <a:lstStyle/>
          <a:p>
            <a:r>
              <a:rPr lang="en-US"/>
              <a:t>Two 15 MV </a:t>
            </a:r>
          </a:p>
        </p:txBody>
      </p:sp>
      <p:sp>
        <p:nvSpPr>
          <p:cNvPr id="7" name="TextBox 6">
            <a:extLst>
              <a:ext uri="{FF2B5EF4-FFF2-40B4-BE49-F238E27FC236}">
                <a16:creationId xmlns:a16="http://schemas.microsoft.com/office/drawing/2014/main" id="{88855798-F11A-5C62-FA8E-78240CFFE622}"/>
              </a:ext>
            </a:extLst>
          </p:cNvPr>
          <p:cNvSpPr txBox="1"/>
          <p:nvPr/>
        </p:nvSpPr>
        <p:spPr>
          <a:xfrm>
            <a:off x="1830894" y="4351703"/>
            <a:ext cx="5099666" cy="1631216"/>
          </a:xfrm>
          <a:prstGeom prst="rect">
            <a:avLst/>
          </a:prstGeom>
          <a:noFill/>
        </p:spPr>
        <p:txBody>
          <a:bodyPr wrap="none" rtlCol="0">
            <a:spAutoFit/>
          </a:bodyPr>
          <a:lstStyle/>
          <a:p>
            <a:pPr marL="285750" indent="-285750">
              <a:buFont typeface="Arial" panose="020B0604020202020204" pitchFamily="34" charset="0"/>
              <a:buChar char="•"/>
            </a:pPr>
            <a:r>
              <a:rPr lang="en-US" sz="2000"/>
              <a:t>Radiation Effects testing and Calibration </a:t>
            </a:r>
          </a:p>
          <a:p>
            <a:pPr marL="285750" indent="-285750">
              <a:buFont typeface="Arial" panose="020B0604020202020204" pitchFamily="34" charset="0"/>
              <a:buChar char="•"/>
            </a:pPr>
            <a:r>
              <a:rPr lang="en-US" sz="2000">
                <a:solidFill>
                  <a:srgbClr val="7030A0"/>
                </a:solidFill>
              </a:rPr>
              <a:t>Sigle Event Upset Test facility</a:t>
            </a:r>
          </a:p>
          <a:p>
            <a:pPr marL="285750" indent="-285750">
              <a:buFont typeface="Arial" panose="020B0604020202020204" pitchFamily="34" charset="0"/>
              <a:buChar char="•"/>
            </a:pPr>
            <a:r>
              <a:rPr lang="en-US" sz="2000"/>
              <a:t>Ion irradiation/implantation</a:t>
            </a:r>
          </a:p>
          <a:p>
            <a:pPr marL="285750" indent="-285750">
              <a:buFont typeface="Arial" panose="020B0604020202020204" pitchFamily="34" charset="0"/>
              <a:buChar char="•"/>
            </a:pPr>
            <a:r>
              <a:rPr lang="en-US" sz="2000">
                <a:solidFill>
                  <a:srgbClr val="7030A0"/>
                </a:solidFill>
              </a:rPr>
              <a:t>Radiobiology Research Facility</a:t>
            </a:r>
          </a:p>
          <a:p>
            <a:pPr marL="285750" indent="-285750">
              <a:buFont typeface="Arial" panose="020B0604020202020204" pitchFamily="34" charset="0"/>
              <a:buChar char="•"/>
            </a:pPr>
            <a:r>
              <a:rPr lang="en-US" sz="2000">
                <a:solidFill>
                  <a:srgbClr val="7030A0"/>
                </a:solidFill>
              </a:rPr>
              <a:t>Also, backup for EBIS</a:t>
            </a:r>
          </a:p>
        </p:txBody>
      </p:sp>
      <p:pic>
        <p:nvPicPr>
          <p:cNvPr id="8" name="Picture 7" descr="A diagram of a diagram of a diagram&#10;&#10;Description automatically generated">
            <a:extLst>
              <a:ext uri="{FF2B5EF4-FFF2-40B4-BE49-F238E27FC236}">
                <a16:creationId xmlns:a16="http://schemas.microsoft.com/office/drawing/2014/main" id="{CD595009-A220-778F-EA4B-845DA6FD048D}"/>
              </a:ext>
            </a:extLst>
          </p:cNvPr>
          <p:cNvPicPr>
            <a:picLocks noChangeAspect="1"/>
          </p:cNvPicPr>
          <p:nvPr/>
        </p:nvPicPr>
        <p:blipFill>
          <a:blip r:embed="rId3"/>
          <a:stretch>
            <a:fillRect/>
          </a:stretch>
        </p:blipFill>
        <p:spPr>
          <a:xfrm>
            <a:off x="6758081" y="4183410"/>
            <a:ext cx="3653774" cy="2015654"/>
          </a:xfrm>
          <a:prstGeom prst="rect">
            <a:avLst/>
          </a:prstGeom>
        </p:spPr>
      </p:pic>
      <p:sp>
        <p:nvSpPr>
          <p:cNvPr id="10" name="TextBox 9">
            <a:extLst>
              <a:ext uri="{FF2B5EF4-FFF2-40B4-BE49-F238E27FC236}">
                <a16:creationId xmlns:a16="http://schemas.microsoft.com/office/drawing/2014/main" id="{61C374C7-DB96-993E-8888-EC4862A6A1A3}"/>
              </a:ext>
            </a:extLst>
          </p:cNvPr>
          <p:cNvSpPr txBox="1"/>
          <p:nvPr/>
        </p:nvSpPr>
        <p:spPr>
          <a:xfrm>
            <a:off x="6758081" y="3337816"/>
            <a:ext cx="4572000" cy="307777"/>
          </a:xfrm>
          <a:prstGeom prst="rect">
            <a:avLst/>
          </a:prstGeom>
          <a:noFill/>
        </p:spPr>
        <p:txBody>
          <a:bodyPr wrap="square">
            <a:spAutoFit/>
          </a:bodyPr>
          <a:lstStyle/>
          <a:p>
            <a:r>
              <a:rPr lang="en-US" sz="1400" b="1">
                <a:solidFill>
                  <a:srgbClr val="7030A0"/>
                </a:solidFill>
              </a:rPr>
              <a:t>Neutron production experiment at Tandem</a:t>
            </a:r>
            <a:endParaRPr lang="en-US" sz="1400">
              <a:solidFill>
                <a:srgbClr val="7030A0"/>
              </a:solidFill>
            </a:endParaRPr>
          </a:p>
        </p:txBody>
      </p:sp>
      <p:sp>
        <p:nvSpPr>
          <p:cNvPr id="12" name="TextBox 11">
            <a:extLst>
              <a:ext uri="{FF2B5EF4-FFF2-40B4-BE49-F238E27FC236}">
                <a16:creationId xmlns:a16="http://schemas.microsoft.com/office/drawing/2014/main" id="{61A12BD6-2B3A-4715-F9EF-A593598DF4C0}"/>
              </a:ext>
            </a:extLst>
          </p:cNvPr>
          <p:cNvSpPr txBox="1"/>
          <p:nvPr/>
        </p:nvSpPr>
        <p:spPr>
          <a:xfrm>
            <a:off x="6265390" y="6110827"/>
            <a:ext cx="4938584" cy="276999"/>
          </a:xfrm>
          <a:prstGeom prst="rect">
            <a:avLst/>
          </a:prstGeom>
          <a:noFill/>
        </p:spPr>
        <p:txBody>
          <a:bodyPr wrap="square">
            <a:spAutoFit/>
          </a:bodyPr>
          <a:lstStyle/>
          <a:p>
            <a:r>
              <a:rPr lang="en-US" sz="1200"/>
              <a:t>Very high directivity was confirmed using Shadow Cone technique</a:t>
            </a:r>
          </a:p>
        </p:txBody>
      </p:sp>
      <p:sp>
        <p:nvSpPr>
          <p:cNvPr id="14" name="TextBox 13">
            <a:extLst>
              <a:ext uri="{FF2B5EF4-FFF2-40B4-BE49-F238E27FC236}">
                <a16:creationId xmlns:a16="http://schemas.microsoft.com/office/drawing/2014/main" id="{FE182F6A-1F28-AA75-DACB-35D72EB7C983}"/>
              </a:ext>
            </a:extLst>
          </p:cNvPr>
          <p:cNvSpPr txBox="1"/>
          <p:nvPr/>
        </p:nvSpPr>
        <p:spPr>
          <a:xfrm>
            <a:off x="6758081" y="3629219"/>
            <a:ext cx="4905632" cy="369332"/>
          </a:xfrm>
          <a:prstGeom prst="rect">
            <a:avLst/>
          </a:prstGeom>
          <a:noFill/>
        </p:spPr>
        <p:txBody>
          <a:bodyPr wrap="square">
            <a:spAutoFit/>
          </a:bodyPr>
          <a:lstStyle/>
          <a:p>
            <a:r>
              <a:rPr lang="en-US" sz="900"/>
              <a:t>Masahiro, Toshiro, </a:t>
            </a:r>
            <a:r>
              <a:rPr lang="en-US" sz="900" err="1"/>
              <a:t>Madhawa</a:t>
            </a:r>
            <a:r>
              <a:rPr lang="en-US" sz="900"/>
              <a:t>, Antonino, Takeshi, Shunsuke, Dannie, </a:t>
            </a:r>
          </a:p>
          <a:p>
            <a:r>
              <a:rPr lang="en-US" sz="900"/>
              <a:t>Benedikt (Germany), Phillip (Germany)</a:t>
            </a:r>
          </a:p>
        </p:txBody>
      </p:sp>
      <p:sp>
        <p:nvSpPr>
          <p:cNvPr id="9" name="TextBox 8">
            <a:extLst>
              <a:ext uri="{FF2B5EF4-FFF2-40B4-BE49-F238E27FC236}">
                <a16:creationId xmlns:a16="http://schemas.microsoft.com/office/drawing/2014/main" id="{D6951A04-15AF-4920-B1A3-5D9654924C42}"/>
              </a:ext>
            </a:extLst>
          </p:cNvPr>
          <p:cNvSpPr txBox="1"/>
          <p:nvPr/>
        </p:nvSpPr>
        <p:spPr>
          <a:xfrm>
            <a:off x="8715375" y="1690688"/>
            <a:ext cx="2004075" cy="1200329"/>
          </a:xfrm>
          <a:prstGeom prst="rect">
            <a:avLst/>
          </a:prstGeom>
          <a:noFill/>
        </p:spPr>
        <p:txBody>
          <a:bodyPr wrap="none" rtlCol="0">
            <a:spAutoFit/>
          </a:bodyPr>
          <a:lstStyle/>
          <a:p>
            <a:r>
              <a:rPr lang="en-US"/>
              <a:t>ION:     H-U</a:t>
            </a:r>
          </a:p>
          <a:p>
            <a:r>
              <a:rPr lang="en-US"/>
              <a:t>E:           14MV(1+Q)</a:t>
            </a:r>
          </a:p>
          <a:p>
            <a:r>
              <a:rPr lang="en-US"/>
              <a:t>I (Ave):  ~ 10uA</a:t>
            </a:r>
          </a:p>
          <a:p>
            <a:r>
              <a:rPr lang="en-US"/>
              <a:t>RR.      :    Dc/Pulse</a:t>
            </a:r>
          </a:p>
        </p:txBody>
      </p:sp>
      <p:sp>
        <p:nvSpPr>
          <p:cNvPr id="11" name="TextBox 10">
            <a:extLst>
              <a:ext uri="{FF2B5EF4-FFF2-40B4-BE49-F238E27FC236}">
                <a16:creationId xmlns:a16="http://schemas.microsoft.com/office/drawing/2014/main" id="{290B6C64-D523-8B79-2F48-8BBBE14A4644}"/>
              </a:ext>
            </a:extLst>
          </p:cNvPr>
          <p:cNvSpPr txBox="1"/>
          <p:nvPr/>
        </p:nvSpPr>
        <p:spPr>
          <a:xfrm>
            <a:off x="3054255" y="6386042"/>
            <a:ext cx="3211135" cy="369332"/>
          </a:xfrm>
          <a:prstGeom prst="rect">
            <a:avLst/>
          </a:prstGeom>
          <a:noFill/>
        </p:spPr>
        <p:txBody>
          <a:bodyPr wrap="none" rtlCol="0">
            <a:spAutoFit/>
          </a:bodyPr>
          <a:lstStyle/>
          <a:p>
            <a:r>
              <a:rPr lang="en-US" dirty="0"/>
              <a:t>Courtesy of Deepak  </a:t>
            </a:r>
            <a:r>
              <a:rPr lang="en-US" dirty="0" err="1"/>
              <a:t>Raparia</a:t>
            </a:r>
            <a:endParaRPr lang="en-US" dirty="0"/>
          </a:p>
        </p:txBody>
      </p:sp>
    </p:spTree>
    <p:extLst>
      <p:ext uri="{BB962C8B-B14F-4D97-AF65-F5344CB8AC3E}">
        <p14:creationId xmlns:p14="http://schemas.microsoft.com/office/powerpoint/2010/main" val="3757918820"/>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Standard_Compressed_060121" id="{81931DB4-BE11-AC4C-8733-C612231D0574}" vid="{9DFA2559-1B1D-A844-9731-917E9F0BD7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1009</TotalTime>
  <Words>3443</Words>
  <Application>Microsoft Macintosh PowerPoint</Application>
  <PresentationFormat>Widescreen</PresentationFormat>
  <Paragraphs>883</Paragraphs>
  <Slides>39</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Arial</vt:lpstr>
      <vt:lpstr>Arial Narrow</vt:lpstr>
      <vt:lpstr>Avenir Light</vt:lpstr>
      <vt:lpstr>Calibri</vt:lpstr>
      <vt:lpstr>Cambria Math</vt:lpstr>
      <vt:lpstr>Monotype Sorts</vt:lpstr>
      <vt:lpstr>PT Sans</vt:lpstr>
      <vt:lpstr>Symbol</vt:lpstr>
      <vt:lpstr>Times New Roman</vt:lpstr>
      <vt:lpstr>Wingdings</vt:lpstr>
      <vt:lpstr>BNL</vt:lpstr>
      <vt:lpstr>The Potential of EIC Machines for Fixed Target Experiments</vt:lpstr>
      <vt:lpstr>Outline</vt:lpstr>
      <vt:lpstr>Aerial view of the RHIC facility</vt:lpstr>
      <vt:lpstr>Hadron Preinjector at BNL</vt:lpstr>
      <vt:lpstr>PowerPoint Presentation</vt:lpstr>
      <vt:lpstr>BNL LINAC Beam Parameters</vt:lpstr>
      <vt:lpstr>PowerPoint Presentation</vt:lpstr>
      <vt:lpstr>PowerPoint Presentation</vt:lpstr>
      <vt:lpstr>Tandem Van de Graff Facility </vt:lpstr>
      <vt:lpstr>RHIC STAR Halo-on-Target FXT Experiment Experience</vt:lpstr>
      <vt:lpstr>STAR FXT setup </vt:lpstr>
      <vt:lpstr>FXT Operations in 2019</vt:lpstr>
      <vt:lpstr>FXT Operations in 2019 (cant.)</vt:lpstr>
      <vt:lpstr>FXT Operations in 2020</vt:lpstr>
      <vt:lpstr>Summary table for FXT during BES-II</vt:lpstr>
      <vt:lpstr>Reasons that we liked FXT</vt:lpstr>
      <vt:lpstr>Electron-Ion Collider Overview</vt:lpstr>
      <vt:lpstr>Electron-Ion Collider </vt:lpstr>
      <vt:lpstr>HSR Machine</vt:lpstr>
      <vt:lpstr>PowerPoint Presentation</vt:lpstr>
      <vt:lpstr>Beam Energy and Average Orbit Radius in the HSR</vt:lpstr>
      <vt:lpstr>Energy and average orbit radius for different ion species at HSR maximum beam rigidity (917 T*m)</vt:lpstr>
      <vt:lpstr>Energy gaps for longitudinal spin</vt:lpstr>
      <vt:lpstr>EIC Electron Storage Ring</vt:lpstr>
      <vt:lpstr>Longitudinal spin energy gap</vt:lpstr>
      <vt:lpstr>Electron Injector</vt:lpstr>
      <vt:lpstr>EIC beam parameters</vt:lpstr>
      <vt:lpstr>HSR beam parameters for FXT experiment</vt:lpstr>
      <vt:lpstr>ESR beam parameters for FXT experiment</vt:lpstr>
      <vt:lpstr>Summary</vt:lpstr>
      <vt:lpstr>Additional slides</vt:lpstr>
      <vt:lpstr>Energy and average orbit radius for different ion species at RHIC maximum beam rigidity (833 T*m)</vt:lpstr>
      <vt:lpstr>Subproject EIN Scope Defined</vt:lpstr>
      <vt:lpstr>Proposal for EIC Science Program in the First Years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Chuyu Liu</cp:lastModifiedBy>
  <cp:revision>4</cp:revision>
  <cp:lastPrinted>2025-09-29T20:17:13Z</cp:lastPrinted>
  <dcterms:created xsi:type="dcterms:W3CDTF">2024-12-20T18:13:17Z</dcterms:created>
  <dcterms:modified xsi:type="dcterms:W3CDTF">2025-09-30T14:35:15Z</dcterms:modified>
</cp:coreProperties>
</file>