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438" r:id="rId3"/>
    <p:sldId id="452" r:id="rId4"/>
    <p:sldId id="453" r:id="rId5"/>
    <p:sldId id="454" r:id="rId6"/>
    <p:sldId id="455" r:id="rId7"/>
    <p:sldId id="341" r:id="rId8"/>
    <p:sldId id="399" r:id="rId9"/>
    <p:sldId id="439" r:id="rId10"/>
    <p:sldId id="440" r:id="rId11"/>
    <p:sldId id="441" r:id="rId12"/>
    <p:sldId id="442" r:id="rId13"/>
    <p:sldId id="443" r:id="rId14"/>
    <p:sldId id="444" r:id="rId15"/>
    <p:sldId id="445" r:id="rId16"/>
  </p:sldIdLst>
  <p:sldSz cx="12188825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zhuang Liu" initials="YL" lastIdx="1" clrIdx="0">
    <p:extLst>
      <p:ext uri="{19B8F6BF-5375-455C-9EA6-DF929625EA0E}">
        <p15:presenceInfo xmlns:p15="http://schemas.microsoft.com/office/powerpoint/2012/main" userId="f68ebb4eb93807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1EE"/>
    <a:srgbClr val="FF7C80"/>
    <a:srgbClr val="8167D0"/>
    <a:srgbClr val="672FD1"/>
    <a:srgbClr val="CF3131"/>
    <a:srgbClr val="FF0066"/>
    <a:srgbClr val="66CFEE"/>
    <a:srgbClr val="FF7174"/>
    <a:srgbClr val="FF505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1" autoAdjust="0"/>
    <p:restoredTop sz="94020" autoAdjust="0"/>
  </p:normalViewPr>
  <p:slideViewPr>
    <p:cSldViewPr>
      <p:cViewPr varScale="1">
        <p:scale>
          <a:sx n="92" d="100"/>
          <a:sy n="92" d="100"/>
        </p:scale>
        <p:origin x="1698" y="30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20B349-F2EE-40B7-9A96-7F76E2326DFA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2025/10/9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79AF599-AE6F-4E1C-94D1-C707F302C5B5}" type="datetime1">
              <a:rPr lang="zh-CN" altLang="en-US" smtClean="0"/>
              <a:pPr/>
              <a:t>2025/10/9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1F2A70B-78F2-4DCF-B53B-C990D2FAFB8A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altLang="zh-CN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38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6" name="线条" descr="线条图形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任意多边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9" name="任意多边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任意多边形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ACF6A5-CA30-4724-8A74-55B65EA2DB8E}" type="datetime1">
              <a:rPr lang="zh-CN" altLang="en-US" smtClean="0"/>
              <a:t>2025/10/9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7" name="线条" descr="线条图形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vert"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9B0CA52-F532-4FDA-A3F9-4BF9C8E5C82E}" type="datetime1">
              <a:rPr lang="zh-CN" altLang="en-US" smtClean="0"/>
              <a:t>2025/10/9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7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5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6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7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8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9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0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1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486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7772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0058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234440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AAE51B8-C16C-4D58-B4E7-426249342FB6}" type="datetime1">
              <a:rPr lang="zh-CN" altLang="en-US" smtClean="0"/>
              <a:t>2025/10/9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255" name="线条" descr="线条图形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任意多边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7" name="任意多边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8" name="任意多边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9" name="任意多边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任意多边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任意多边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任意多边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任意多边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任意多边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任意多边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任意多边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7" name="任意多边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8" name="任意多边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9" name="任意多边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任意多边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任意多边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任意多边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任意多边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任意多边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任意多边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任意多边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任意多边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任意多边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任意多边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任意多边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任意多边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2" name="任意多边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3" name="任意多边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4" name="任意多边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5" name="任意多边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6" name="任意多边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7" name="任意多边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" name="任意多边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" name="任意多边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任意多边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任意多边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任意多边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任意多边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任意多边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任意多边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任意多边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" name="任意多边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8" name="任意多边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9" name="任意多边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0" name="任意多边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1" name="任意多边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2" name="任意多边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3" name="任意多边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4" name="任意多边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任意多边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任意多边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任意多边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任意多边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任意多边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任意多边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任意多边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2" name="任意多边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3" name="任意多边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4" name="任意多边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5" name="任意多边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6" name="任意多边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7" name="任意多边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8" name="任意多边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9" name="任意多边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任意多边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任意多边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任意多边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任意多边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任意多边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任意多边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任意多边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7" name="任意多边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8" name="任意多边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9" name="任意多边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0" name="任意多边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任意多边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2" name="任意多边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3" name="任意多边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4" name="任意多边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任意多边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任意多边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任意多边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任意多边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任意多边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任意多边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任意多边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2" name="任意多边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3" name="任意多边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4" name="任意多边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5" name="任意多边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6" name="任意多边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7" name="任意多边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8" name="任意多边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9" name="任意多边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任意多边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任意多边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任意多边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任意多边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任意多边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任意多边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任意多边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7" name="任意多边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8" name="任意多边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9" name="任意多边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0" name="任意多边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1" name="任意多边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2" name="任意多边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" name="任意多边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" name="任意多边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任意多边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任意多边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任意多边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任意多边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任意多边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任意多边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任意多边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2" name="任意多边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3" name="任意多边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4" name="任意多边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5" name="任意多边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6" name="任意多边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7" name="任意多边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8" name="任意多边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E642744-2BC1-482F-8D65-D67812FCF761}" type="datetime1">
              <a:rPr lang="zh-CN" altLang="en-US" smtClean="0"/>
              <a:t>2025/10/9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8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57C6E4D-621D-4515-8831-14D98E9F728C}" type="datetime1">
              <a:rPr lang="zh-CN" altLang="en-US" smtClean="0"/>
              <a:t>2025/10/9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60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任意多边形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1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2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3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4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noProof="0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 rtlCol="0"/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263600"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0157F41-EA24-4D6C-B76B-51104A4FF3D3}" type="datetime1">
              <a:rPr lang="zh-CN" altLang="en-US" smtClean="0"/>
              <a:t>2025/10/9</a:t>
            </a:fld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grpSp>
        <p:nvGrpSpPr>
          <p:cNvPr id="156" name="线条" descr="线条图形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任意多边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8" name="任意多边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9" name="任意多边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0" name="任意多边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1" name="任意多边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2" name="任意多边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3" name="任意多边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4" name="任意多边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5" name="任意多边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6" name="任意多边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7" name="任意多边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8" name="任意多边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9" name="任意多边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0" name="任意多边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1" name="任意多边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2" name="任意多边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3" name="任意多边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4" name="任意多边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5" name="任意多边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6" name="任意多边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7" name="任意多边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8" name="任意多边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9" name="任意多边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0" name="任意多边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1" name="任意多边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2" name="任意多边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3" name="任意多边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任意多边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5" name="任意多边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6" name="任意多边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7" name="任意多边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8" name="任意多边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9" name="任意多边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0" name="任意多边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1" name="任意多边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2" name="任意多边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3" name="任意多边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4" name="任意多边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5" name="任意多边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6" name="任意多边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7" name="任意多边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8" name="任意多边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9" name="任意多边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0" name="任意多边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1" name="任意多边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2" name="任意多边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3" name="任意多边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4" name="任意多边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5" name="任意多边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" name="任意多边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7" name="任意多边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8" name="任意多边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9" name="任意多边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0" name="任意多边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1" name="任意多边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2" name="任意多边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3" name="任意多边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4" name="任意多边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5" name="任意多边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6" name="任意多边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7" name="任意多边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8" name="任意多边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9" name="任意多边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0" name="任意多边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1" name="任意多边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2" name="任意多边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3" name="任意多边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4" name="任意多边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5" name="任意多边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6" name="任意多边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7" name="任意多边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8" name="任意多边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9" name="任意多边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0" name="任意多边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n>
                  <a:noFill/>
                </a:ln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41E27CD-26C5-4927-9077-9E87DDF8ECF7}" type="datetime1">
              <a:rPr lang="zh-CN" altLang="en-US" smtClean="0"/>
              <a:t>2025/10/9</a:t>
            </a:fld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0B1C2-D5D7-4DF1-B631-6247EDFA3201}" type="datetime1">
              <a:rPr lang="zh-CN" altLang="en-US" noProof="0" smtClean="0"/>
              <a:t>2025/10/9</a:t>
            </a:fld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grpSp>
        <p:nvGrpSpPr>
          <p:cNvPr id="615" name="框架" descr="方框图形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组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组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任意多边形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7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9" name="组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任意多边形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3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7" name="组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组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任意多边形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7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9" name="组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任意多边形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3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noProof="0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F6D0992-68C0-47A5-BA2C-3DDCADB492E0}" type="datetime1">
              <a:rPr lang="zh-CN" altLang="en-US" smtClean="0"/>
              <a:t>2025/10/9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grpSp>
        <p:nvGrpSpPr>
          <p:cNvPr id="614" name="框架" descr="方框图形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组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组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任意多边形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4" name="任意多边形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5" name="任意多边形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6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7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8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9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0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1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2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3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4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5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6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7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8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59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0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1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2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3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4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5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6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7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8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69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0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1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2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3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4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5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6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7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8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79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0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1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2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3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4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5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6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7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8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89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0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1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2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4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5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6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7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8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99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0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1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2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3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4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5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6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7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8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09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0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1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2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3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4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5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16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768" name="组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任意多边形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0" name="任意多边形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任意多边形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3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4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5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6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7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8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9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0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1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2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3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4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5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6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7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8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99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0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1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2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3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4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5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6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7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8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09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0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1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2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3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6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7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8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9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0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1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2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3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4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5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6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7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8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39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0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1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42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616" name="组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组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任意多边形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4" name="任意多边形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5" name="任意多边形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6" name="任意多边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7" name="任意多边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8" name="任意多边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9" name="任意多边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0" name="任意多边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1" name="任意多边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2" name="任意多边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3" name="任意多边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4" name="任意多边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5" name="任意多边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6" name="任意多边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任意多边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任意多边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任意多边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任意多边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任意多边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任意多边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任意多边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任意多边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任意多边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6" name="任意多边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7" name="任意多边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8" name="任意多边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9" name="任意多边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0" name="任意多边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1" name="任意多边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2" name="任意多边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3" name="任意多边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4" name="任意多边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5" name="任意多边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6" name="任意多边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7" name="任意多边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8" name="任意多边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29" name="任意多边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0" name="任意多边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1" name="任意多边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2" name="任意多边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3" name="任意多边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4" name="任意多边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5" name="任意多边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任意多边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任意多边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任意多边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任意多边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任意多边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任意多边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任意多边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任意多边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任意多边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任意多边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任意多边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任意多边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任意多边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任意多边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任意多边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任意多边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任意多边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任意多边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任意多边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任意多边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任意多边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任意多边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任意多边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任意多边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任意多边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任意多边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任意多边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任意多边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任意多边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任意多边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任意多边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18" name="组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任意多边形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0" name="任意多边形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1" name="任意多边形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2" name="任意多边形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3" name="任意多边形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4" name="任意多边形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5" name="任意多边形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6" name="任意多边形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7" name="任意多边形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8" name="任意多边形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29" name="任意多边形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0" name="任意多边形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1" name="任意多边形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任意多边形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3" name="任意多边形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任意多边形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5" name="任意多边形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6" name="任意多边形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7" name="任意多边形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8" name="任意多边形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9" name="任意多边形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0" name="任意多边形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1" name="任意多边形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2" name="任意多边形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3" name="任意多边形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4" name="任意多边形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5" name="任意多边形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6" name="任意多边形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7" name="任意多边形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8" name="任意多边形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49" name="任意多边形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0" name="任意多边形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1" name="任意多边形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2" name="任意多边形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3" name="任意多边形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4" name="任意多边形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5" name="任意多边形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6" name="任意多边形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7" name="任意多边形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8" name="任意多边形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59" name="任意多边形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0" name="任意多边形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1" name="任意多边形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2" name="任意多边形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3" name="任意多边形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4" name="任意多边形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5" name="任意多边形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6" name="任意多边形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7" name="任意多边形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8" name="任意多边形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69" name="任意多边形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0" name="任意多边形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1" name="任意多边形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2" name="任意多边形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3" name="任意多边形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4" name="任意多边形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5" name="任意多边形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6" name="任意多边形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7" name="任意多边形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8" name="任意多边形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79" name="任意多边形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0" name="任意多边形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1" name="任意多边形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2" name="任意多边形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3" name="任意多边形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4" name="任意多边形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5" name="任意多边形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6" name="任意多边形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7" name="任意多边形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8" name="任意多边形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89" name="任意多边形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0" name="任意多边形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1" name="任意多边形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92" name="任意多边形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CN" altLang="en-US" dirty="0">
                    <a:ln>
                      <a:noFill/>
                    </a:ln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59FDE26-7774-42D9-B09F-897A3804FF77}" type="datetime1">
              <a:rPr lang="zh-CN" altLang="en-US" smtClean="0"/>
              <a:t>2025/10/9</a:t>
            </a:fld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</a:schemeClr>
            </a:gs>
            <a:gs pos="100000">
              <a:schemeClr val="accent1">
                <a:lumMod val="5000"/>
                <a:lumOff val="95000"/>
              </a:schemeClr>
            </a:gs>
            <a:gs pos="10884">
              <a:schemeClr val="accent6"/>
            </a:gs>
            <a:gs pos="92000">
              <a:srgbClr val="002060"/>
            </a:gs>
            <a:gs pos="5900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3212" y="6400801"/>
            <a:ext cx="13962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F03606D-7858-4AA2-9E18-693315C12F6C}" type="datetime1">
              <a:rPr lang="zh-CN" altLang="en-US" noProof="0" smtClean="0"/>
              <a:t>2025/10/9</a:t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5BA54BD-C84D-46CE-8B72-31BFB26ABA43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9836" y="1268760"/>
            <a:ext cx="10873208" cy="2520280"/>
          </a:xfrm>
        </p:spPr>
        <p:txBody>
          <a:bodyPr rtlCol="0"/>
          <a:lstStyle/>
          <a:p>
            <a:pPr rtl="0"/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Short distance </a:t>
            </a:r>
            <a:r>
              <a:rPr lang="en-US" altLang="zh-CN" sz="6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asymptotics</a:t>
            </a:r>
            <a:r>
              <a:rPr lang="en-US" altLang="zh-CN" sz="6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through OPE with condensates: several examples</a:t>
            </a:r>
            <a:endParaRPr lang="zh-CN" alt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0B31C-80FB-584E-82F2-8894EDD4B108}"/>
              </a:ext>
            </a:extLst>
          </p:cNvPr>
          <p:cNvSpPr txBox="1"/>
          <p:nvPr/>
        </p:nvSpPr>
        <p:spPr>
          <a:xfrm>
            <a:off x="3574132" y="4509120"/>
            <a:ext cx="2850460" cy="122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kumimoji="0" lang="en-US" sz="32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Monotype Corsiva" panose="03010101010201010101" pitchFamily="66" charset="0"/>
                <a:ea typeface="Microsoft YaHei UI" panose="020B0503020204020204" pitchFamily="34" charset="-122"/>
              </a:rPr>
              <a:t>Yizhuang Liu, UJ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  <a:ea typeface="Microsoft YaHei UI" panose="020B0503020204020204" pitchFamily="34" charset="-122"/>
              </a:rPr>
              <a:t>LaMET 2025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Monotype Corsiva" panose="03010101010201010101" pitchFamily="66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Space-like structure function </a:t>
            </a:r>
            <a:endParaRPr lang="en-US" altLang="zh-CN" sz="3600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Define the ``twist-three-type’’ correlator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acc>
                      <m:accPr>
                        <m:chr m:val="̅"/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600" b="0" i="1" dirty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600" b="0" i="1" dirty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−⟨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space-like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Analyticity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in whole complex plane.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We calculate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to NLO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One-bubble-chain diagrams.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d>
                      <m:d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altLang="zh-CN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b="0" i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800"/>
                  </a:spcBef>
                  <a:spcAft>
                    <a:spcPts val="0"/>
                  </a:spcAft>
                  <a:buClrTx/>
                  <a:buSzPct val="100000"/>
                  <a:buFont typeface="+mj-lt"/>
                  <a:buAutoNum type="arabicPeriod"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Bjorken limit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→0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 at fixed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𝜆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fornian FB" panose="0207040306080B030204" pitchFamily="18" charset="0"/>
                    <a:ea typeface="Microsoft YaHei UI" panose="020B0503020204020204" pitchFamily="34" charset="-122"/>
                    <a:cs typeface="+mn-cs"/>
                  </a:rPr>
                  <a:t>. Exact twist-expansion.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8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Twist-expansion. </a:t>
            </a:r>
            <a:endParaRPr lang="en-US" altLang="zh-CN" sz="3600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Hard functions and non-perturbative functions.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nary>
                    <m:nary>
                      <m:naryPr>
                        <m:limLoc m:val="undOvr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nary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nary>
                              <m:naryPr>
                                <m:ctrlPr>
                                  <a:rPr lang="en-US" altLang="zh-CN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CN" b="0" i="1" smtClean="0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i="1">
                                                <a:ln>
                                                  <a:solidFill>
                                                    <a:prstClr val="black"/>
                                                  </a:solidFill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altLang="zh-CN" i="1">
                                                    <a:ln>
                                                      <a:solidFill>
                                                        <a:prstClr val="black"/>
                                                      </a:solidFill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i="1">
                                                    <a:ln>
                                                      <a:solidFill>
                                                        <a:prstClr val="black"/>
                                                      </a:solidFill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i="1">
                                                    <a:ln>
                                                      <a:solidFill>
                                                        <a:prstClr val="black"/>
                                                      </a:solidFill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en-US" altLang="zh-CN" i="1">
                                                    <a:ln>
                                                      <a:solidFill>
                                                        <a:prstClr val="black"/>
                                                      </a:solidFill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i="1">
                                                    <a:ln>
                                                      <a:solidFill>
                                                        <a:prstClr val="black"/>
                                                      </a:solidFill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i="1">
                                                    <a:ln>
                                                      <a:solidFill>
                                                        <a:prstClr val="black"/>
                                                      </a:solidFill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en-US" altLang="zh-CN" i="1">
                                                <a:ln>
                                                  <a:solidFill>
                                                    <a:prstClr val="black"/>
                                                  </a:solidFill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i="1">
                                        <a:ln>
                                          <a:solidFill>
                                            <a:prstClr val="black"/>
                                          </a:solidFill>
                                        </a:ln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CN" i="1">
                                                <a:ln>
                                                  <a:solidFill>
                                                    <a:prstClr val="black"/>
                                                  </a:solidFill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i="1">
                                                <a:ln>
                                                  <a:solidFill>
                                                    <a:prstClr val="black"/>
                                                  </a:solidFill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i="1">
                                                <a:ln>
                                                  <a:solidFill>
                                                    <a:prstClr val="black"/>
                                                  </a:solidFill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altLang="zh-CN" i="1">
                                                <a:ln>
                                                  <a:solidFill>
                                                    <a:prstClr val="black"/>
                                                  </a:solidFill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i="1">
                                                <a:ln>
                                                  <a:solidFill>
                                                    <a:prstClr val="black"/>
                                                  </a:solidFill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i="1">
                                                <a:ln>
                                                  <a:solidFill>
                                                    <a:prstClr val="black"/>
                                                  </a:solidFill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altLang="zh-CN" i="1">
                                            <a:ln>
                                              <a:solidFill>
                                                <a:prstClr val="black"/>
                                              </a:solidFill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Borel integrands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ℋ</m:t>
                        </m:r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sup>
                    </m:sSubSup>
                    <m:d>
                      <m:d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𝜆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contains renormalon singularity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that cancels with the singularity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dependency cancels between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dependency cancels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sup>
                    </m:sSub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sup>
                    </m:sSubSup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≡0.</m:t>
                    </m:r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contains no Borel singularity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8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Operator content at LP</a:t>
            </a:r>
            <a:endParaRPr lang="en-US" altLang="zh-CN" sz="3600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A0F061-93DE-46DE-B689-5E7F275D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628800"/>
            <a:ext cx="10801200" cy="5122004"/>
          </a:xfrm>
        </p:spPr>
        <p:txBody>
          <a:bodyPr>
            <a:normAutofit/>
          </a:bodyPr>
          <a:lstStyle/>
          <a:p>
            <a:r>
              <a:rPr lang="en-US" altLang="zh-CN" sz="2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Operator content. There are four quark operator even at LP.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The ``Hard function’’ at LP reads</a:t>
            </a:r>
            <a:r>
              <a:rPr lang="en-US" altLang="zh-CN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 </a:t>
            </a:r>
          </a:p>
          <a:p>
            <a:endParaRPr lang="en-US" altLang="zh-CN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endParaRPr lang="en-US" altLang="zh-CN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The first-line:  explained by the operators 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altLang="zh-CN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Second line:  explained by the four-quark operators </a:t>
            </a:r>
            <a:endParaRPr lang="en-US" altLang="zh-CN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1DD4A2-ACE2-F992-0A2C-E348487AE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636912"/>
            <a:ext cx="7416824" cy="13241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65F2F9-119C-4FF8-ADA8-0F2EB607D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40" y="5301208"/>
            <a:ext cx="7821116" cy="9145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E3C324-0439-A096-3FC3-E03BD01D8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588" y="4005064"/>
            <a:ext cx="3778593" cy="6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kumimoji="0" lang="en-US" altLang="zh-CN" sz="3200" b="0" i="0" u="none" strike="noStrike" kern="1200" cap="none" spc="0" normalizeH="0" baseline="0" noProof="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effectLst/>
                <a:uLnTx/>
                <a:uFillTx/>
                <a:latin typeface="Californian FB" panose="0207040306080B030204" pitchFamily="18" charset="0"/>
                <a:ea typeface="Microsoft YaHei UI" panose="020B0503020204020204" pitchFamily="34" charset="-122"/>
                <a:cs typeface="+mj-cs"/>
              </a:rPr>
              <a:t>Operator content at LP : condensate contributes </a:t>
            </a:r>
            <a:endParaRPr lang="en-US" altLang="zh-CN" sz="3600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Due to the fact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begChr m:val="⟨"/>
                        <m:endChr m:val="⟩"/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The contributions from </a:t>
                </a:r>
              </a:p>
              <a:p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 are non-vanishing at the order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. Namely,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</m:acc>
                      </m:e>
                      <m:sub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is of order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while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is of order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Thus, vacuum condensates start to contribute even at the leading power.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At NLP (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), there are up to eight quark operators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600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Parton picture is non-longer convenient.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44CABB2-2A97-98FC-A1A3-048FDCFB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04" y="2348880"/>
            <a:ext cx="5976664" cy="69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Twist-expansion and threshold expansion </a:t>
            </a:r>
            <a:endParaRPr lang="en-US" altLang="zh-CN" sz="3600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small-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expansion, in terms of the Borel-resumed hard and ``collinear’’ functions, converges absolutely for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No instanton-like contributions in the coefficient functions.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threshold expansion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→+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can also be performed exactly.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Threshold expansion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commute with small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expansion.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Threshold expansion is asymptotic. Resurgence analysis can be performed.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``Conspiracy’’ between Borel singularity of threshold expansion and branch-singularity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for small-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expansion. </a:t>
                </a:r>
              </a:p>
              <a:p>
                <a:endParaRPr lang="en-US" altLang="zh-CN" sz="28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4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Conclusion </a:t>
            </a:r>
            <a:endParaRPr lang="en-US" altLang="zh-CN" sz="3600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A0F061-93DE-46DE-B689-5E7F275D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44" y="1628800"/>
            <a:ext cx="10801200" cy="51220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UV fixed points of local QFTs.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Operator condensates appear even in short distance expansion of super-renormalizable QFTs. UV/IR ambiguities cancellation.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Divergence of power-expansion in a super-renormalizable quartic model.  The power of logarithms.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OPE in 2D large-N NLSM. Summation over infinitely many scaleless condensates. Ambiguity of the trace-anomaly condensate cancels with an </a:t>
            </a:r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UV </a:t>
            </a: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renormalon.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fornian FB" panose="0207040306080B030204" pitchFamily="18" charset="0"/>
              </a:rPr>
              <a:t>Small-distance expansion of a twist-three type correlator in 2D large-N Gross-Neveu. Vacuum condensates contribute even at LP.   </a:t>
            </a:r>
          </a:p>
        </p:txBody>
      </p:sp>
    </p:spTree>
    <p:extLst>
      <p:ext uri="{BB962C8B-B14F-4D97-AF65-F5344CB8AC3E}">
        <p14:creationId xmlns:p14="http://schemas.microsoft.com/office/powerpoint/2010/main" val="3262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068E5-9568-4A1C-84A8-FF5878AE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Outline</a:t>
            </a:r>
            <a:endParaRPr lang="zh-CN" altLang="en-US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5390CB-5711-4D6E-AE6F-5919E63C4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772816"/>
            <a:ext cx="10081120" cy="490837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Part I:  Various examples of short distance </a:t>
            </a:r>
            <a:r>
              <a:rPr lang="en-US" altLang="zh-CN" sz="2800" dirty="0" err="1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asymptotics</a:t>
            </a:r>
            <a:r>
              <a:rPr lang="en-US" altLang="zh-CN" sz="28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 with operator condensates. </a:t>
            </a:r>
          </a:p>
        </p:txBody>
      </p:sp>
    </p:spTree>
    <p:extLst>
      <p:ext uri="{BB962C8B-B14F-4D97-AF65-F5344CB8AC3E}">
        <p14:creationId xmlns:p14="http://schemas.microsoft.com/office/powerpoint/2010/main" val="26038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UV/IR fixed-point and local QFT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Massive scaling-limits for near-critical lattice model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Massive scaling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−|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→∞;</m:t>
                    </m:r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altLang="zh-CN" b="0" i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,|</m:t>
                    </m:r>
                    <m:r>
                      <m:rPr>
                        <m:sty m:val="p"/>
                      </m:rPr>
                      <a:rPr lang="en-US" altLang="zh-CN" b="0" i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altLang="zh-CN" b="0" i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→0.</m:t>
                    </m:r>
                  </m:oMath>
                </a14:m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 </a:t>
                </a:r>
                <a:endParaRPr lang="en-US" altLang="zh-CN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Schwinger functions (Euclidean-time Green functions) for a </a:t>
                </a:r>
                <a:r>
                  <a:rPr lang="en-US" altLang="zh-CN" sz="28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local-QFT.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Universal short-distance </a:t>
                </a:r>
                <a:r>
                  <a:rPr lang="en-US" altLang="zh-CN" sz="280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asymptotics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controlled by UV CFT.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For critical lattice system with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, one has universal massless scaling limits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  <m:d>
                          <m:d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d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𝜎</m:t>
                        </m:r>
                        <m:d>
                          <m:d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zh-CN" altLang="en-US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→∞</m:t>
                        </m:r>
                      </m:sub>
                    </m:sSub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  <m:f>
                      <m:f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altLang="zh-CN" sz="2400" b="0" i="1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400" b="0" i="0" u="none" strike="noStrike" kern="1200" cap="none" spc="0" normalizeH="0" baseline="0" noProof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ln</m:t>
                            </m:r>
                          </m:e>
                          <m:sup>
                            <m:f>
                              <m:fPr>
                                <m:ctrlPr>
                                  <a:rPr kumimoji="0" lang="en-US" altLang="zh-CN" sz="2400" b="0" i="1" u="none" strike="noStrike" kern="1200" cap="none" spc="0" normalizeH="0" baseline="0" noProof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0" lang="en-US" altLang="zh-CN" sz="2400" b="0" i="1" u="none" strike="noStrike" kern="1200" cap="none" spc="0" normalizeH="0" baseline="0" noProof="0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|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|</m:t>
                        </m:r>
                      </m:fName>
                      <m:e>
                        <m:r>
                          <a:rPr kumimoji="0" lang="en-US" altLang="zh-CN" sz="2400" b="0" i="1" u="none" strike="noStrike" kern="1200" cap="none" spc="0" normalizeH="0" baseline="0" noProof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controlled by IR CFT. </a:t>
                </a:r>
              </a:p>
              <a:p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UV of IR (massive local QFT)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IR of UV (critical lattice model).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9836" y="1700808"/>
                <a:ext cx="10729192" cy="490598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2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273600"/>
            <a:ext cx="9289032" cy="1067168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Condenstates in super-renormalizable QFT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2D </a:t>
                </a:r>
                <a:r>
                  <a:rPr lang="en-US" altLang="zh-CN" sz="260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Ising</a:t>
                </a: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CFT/Massive </a:t>
                </a:r>
                <a:r>
                  <a:rPr lang="en-US" altLang="zh-CN" sz="260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Ising</a:t>
                </a: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QFTs.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massive scaling functions worked out in mid 1970s by Barry McCoy.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6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→0</m:t>
                        </m:r>
                      </m:sub>
                    </m:sSub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f>
                      <m:f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den>
                    </m:f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𝑥𝑚</m:t>
                            </m:r>
                          </m:num>
                          <m:den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6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26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altLang="zh-CN" sz="2600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600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zh-CN" sz="2600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𝑥𝑚</m:t>
                                </m:r>
                              </m:num>
                              <m:den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func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𝑥𝑚</m:t>
                                </m:r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𝑥𝑚</m:t>
                                </m:r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32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6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26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altLang="zh-CN" sz="2600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600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zh-CN" sz="2600" b="0" i="1" smtClean="0">
                                            <a:ln>
                                              <a:solidFill>
                                                <a:schemeClr val="bg1"/>
                                              </a:solidFill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𝑥𝑚</m:t>
                                </m:r>
                              </m:num>
                              <m:den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func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endParaRPr lang="en-US" altLang="zh-CN" sz="2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Asymptotic description in terms of perturbation theory to UV CFT:</a:t>
                </a:r>
                <a14:m>
                  <m:oMath xmlns:m="http://schemas.openxmlformats.org/officeDocument/2006/math">
                    <m:r>
                      <a:rPr lang="en-US" altLang="zh-CN" sz="2600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600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∫</m:t>
                                </m:r>
                                <m:sSup>
                                  <m:sSupPr>
                                    <m:ctrlPr>
                                      <a:rPr lang="en-US" altLang="zh-CN" sz="26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zh-CN" sz="26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zh-CN" altLang="en-US" sz="26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d>
                                  <m:dPr>
                                    <m:ctrlPr>
                                      <a:rPr lang="en-US" altLang="zh-CN" sz="2600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600" b="0" i="1" smtClean="0">
                                        <a:ln>
                                          <a:solidFill>
                                            <a:srgbClr val="7E91EE"/>
                                          </a:solidFill>
                                        </a:ln>
                                        <a:solidFill>
                                          <a:srgbClr val="7E91E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b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𝐼𝑠𝑖𝑛𝑔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𝐶𝐹𝑇</m:t>
                        </m:r>
                      </m:sub>
                    </m:sSub>
                  </m:oMath>
                </a14:m>
                <a:r>
                  <a:rPr lang="en-US" altLang="zh-CN" sz="2600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perturbation is </a:t>
                </a:r>
                <a:r>
                  <a:rPr lang="en-US" altLang="zh-CN" sz="2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relevant(sub-critical)</a:t>
                </a:r>
                <a14:m>
                  <m:oMath xmlns:m="http://schemas.openxmlformats.org/officeDocument/2006/math">
                    <m:r>
                      <a:rPr lang="en-US" altLang="zh-CN" sz="2600" b="0" i="0" smtClean="0">
                        <a:ln>
                          <a:solidFill>
                            <a:srgbClr val="7E91EE"/>
                          </a:solidFill>
                        </a:ln>
                        <a:solidFill>
                          <a:srgbClr val="7E91E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finite number of logarithms at each power. Absence of logarithm at leading power.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2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Coefficient function (perturbative) + operator condensates (non-perturbative).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600" b="0" i="0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sz="2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𝑚𝑥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rgbClr val="7E91EE"/>
                              </a:solidFill>
                            </a:ln>
                            <a:solidFill>
                              <a:srgbClr val="7E91EE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func>
                          <m:funcPr>
                            <m:ctrlPr>
                              <a:rPr lang="en-US" altLang="zh-CN" sz="26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600" b="0" i="0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m:rPr>
                                    <m:lit/>
                                  </m:rPr>
                                  <a:rPr lang="en-US" altLang="zh-CN" sz="26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den>
                            </m:f>
                            <m:r>
                              <a:rPr lang="en-US" altLang="zh-CN" sz="2600" b="0" i="1" smtClean="0">
                                <a:ln>
                                  <a:solidFill>
                                    <a:srgbClr val="7E91EE"/>
                                  </a:solidFill>
                                </a:ln>
                                <a:solidFill>
                                  <a:srgbClr val="7E91EE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600" b="0" i="0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rgbClr val="7E91EE"/>
                                      </a:solidFill>
                                    </a:ln>
                                    <a:solidFill>
                                      <a:srgbClr val="7E91E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altLang="zh-CN" sz="2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. IR/UV ambiguity and cancellation.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2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20FEB-0D7D-8441-D8F7-FE48EAEDE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3B58F2-73D8-C7A5-EA7A-D59DD58D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460956" cy="1067168"/>
          </a:xfrm>
        </p:spPr>
        <p:txBody>
          <a:bodyPr>
            <a:normAutofit fontScale="90000"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Short distance </a:t>
            </a:r>
            <a:r>
              <a:rPr lang="en-US" altLang="zh-CN" sz="3600" dirty="0" err="1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asymptotics</a:t>
            </a:r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 of super-renormalizable QFT: divergence of OPE (Liu 2025)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946E160-7720-2B69-F780-461C289F8E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Another example: the large-N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quartic model. NLP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=∫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[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b="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latin typeface="Californian FB" panose="0207040306080B030204" pitchFamily="18" charset="0"/>
                  </a:rPr>
                  <a:t>].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=1,2,…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b="0" dirty="0">
                  <a:ln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Californian FB" panose="0207040306080B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two-point correlator</a:t>
                </a:r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m:rPr>
                                <m:lit/>
                              </m:r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altLang="zh-CN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altLang="zh-CN" i="1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in the momentum space can be expanded in the 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limit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)⟨</m:t>
                        </m:r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zh-CN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p>
                                <m:r>
                                  <a:rPr lang="en-US" altLang="zh-CN" b="0" i="0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0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CN" b="0" i="1" dirty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altLang="zh-CN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are non-trivial operator </a:t>
                </a:r>
                <a:r>
                  <a:rPr lang="en-US" altLang="zh-CN" b="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condenstates</a:t>
                </a:r>
                <a:r>
                  <a:rPr lang="en-US" altLang="zh-CN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coefficient function of the identity operator. Perturbative  (both in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and g) with IR divergences. Cancel with UV ambiguities of operator condensates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!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The OPE is factorially divergent. Factorial growths cancel between operators and coefficient functions </a:t>
                </a:r>
                <a:r>
                  <a:rPr lang="en-US" altLang="zh-CN" i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off-diagonally.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946E160-7720-2B69-F780-461C289F8E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657184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1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Marginal short distance </a:t>
            </a:r>
            <a:r>
              <a:rPr lang="en-US" altLang="zh-CN" sz="3600" dirty="0" err="1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asymptotics</a:t>
            </a:r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What if the dimension of the perturbation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space-time dimension ?</a:t>
                </a:r>
              </a:p>
              <a:p>
                <a:pPr marL="0" indent="0">
                  <a:buNone/>
                </a:pP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  Then the perturbation is called </a:t>
                </a:r>
                <a:r>
                  <a:rPr lang="en-US" altLang="zh-CN" sz="2600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marginal. Infinitely many logarithms.</a:t>
                </a:r>
              </a:p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Marginal perturbative series is tricky to handle and has certain special features</a:t>
                </a:r>
                <a:r>
                  <a:rPr lang="en-US" altLang="zh-CN" sz="28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Fixed order PT suffers UV/IR divergences and must be renormalized, resulting in increasing numbers of logarithms that might destroy the asymptotic nature of the PT expansion.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Can be handled only after the discovery of RGE structure in early 1970s. Key observation: logarithms re-summed into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running couplings.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Marginally relevant (asymptotically safe in UV) and Marginally irrelevant (AS in IR).</a:t>
                </a:r>
              </a:p>
              <a:p>
                <a:pPr marL="0" indent="0">
                  <a:buNone/>
                </a:pPr>
                <a:endParaRPr lang="en-US" altLang="zh-CN" dirty="0">
                  <a:ln>
                    <a:solidFill>
                      <a:srgbClr val="8167D0"/>
                    </a:solidFill>
                  </a:ln>
                  <a:solidFill>
                    <a:srgbClr val="8167D0"/>
                  </a:solidFill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6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Marginal PT: A simple 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Prime Number Theorem:</a:t>
                </a:r>
              </a:p>
              <a:p>
                <a:pPr marL="0" indent="0">
                  <a:buNone/>
                </a:pPr>
                <a:r>
                  <a:rPr lang="en-US" altLang="zh-CN" sz="2800" b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unc>
                          <m:func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nary>
                      <m:naryPr>
                        <m:chr m:val="∑"/>
                        <m:ctrl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8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8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800" b="0" i="0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e>
                                  <m:sup>
                                    <m:r>
                                      <a:rPr lang="en-US" altLang="zh-CN" sz="2800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altLang="zh-CN" sz="2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</m:e>
                    </m:nary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→∞.</m:t>
                    </m:r>
                  </m:oMath>
                </a14:m>
                <a:endParaRPr lang="en-US" altLang="zh-CN" sz="2800" i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:  the “running coupling constant”.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Non-alternating factorial growth: Borel non-summable.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Borel re-summation: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n-US" altLang="zh-CN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den>
                        </m:f>
                      </m:e>
                    </m:nary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has a singularity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“Renormalon-singularity”.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Large</a:t>
                </a:r>
                <a:r>
                  <a:rPr lang="en-US" altLang="zh-CN" dirty="0">
                    <a:ln>
                      <a:solidFill>
                        <a:schemeClr val="tx1"/>
                      </a:solidFill>
                    </a:ln>
                    <a:latin typeface="Californian FB" panose="0207040306080B030204" pitchFamily="18" charset="0"/>
                  </a:rPr>
                  <a:t>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power-corrections:</a:t>
                </a:r>
                <a:r>
                  <a:rPr lang="en-US" altLang="zh-CN" dirty="0">
                    <a:ln>
                      <a:solidFill>
                        <a:srgbClr val="8167D0"/>
                      </a:solidFill>
                    </a:ln>
                    <a:solidFill>
                      <a:srgbClr val="8167D0"/>
                    </a:solidFill>
                    <a:latin typeface="Californian FB" panose="0207040306080B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𝑃𝑉</m:t>
                    </m:r>
                    <m:nary>
                      <m:nary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den>
                        </m:f>
                      </m:e>
                    </m:nary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“Resurgence” fails. </a:t>
                </a:r>
              </a:p>
              <a:p>
                <a:pPr marL="0" indent="0">
                  <a:buNone/>
                </a:pPr>
                <a:endParaRPr lang="en-US" altLang="zh-CN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089232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CF9D-EE71-6FFF-30B7-C6B52C95E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82BC39-78CF-B9F9-D550-F4229C6E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273600"/>
            <a:ext cx="10009112" cy="10207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Marginal short distance limit: O(N) NLSM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05F0FA3-C4D3-553A-FFAC-7C7CBEE22C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820" y="1619364"/>
                <a:ext cx="11305256" cy="523863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Two-point function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6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m:rPr>
                                <m:lit/>
                              </m:r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sz="2600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2600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can be expanded again as an OPE.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0,   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=0,1,…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Required at leading power.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1,   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i="1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 1,..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Required at the next-to-leading power.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sum over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transmutes to the perturbative expansion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The leading </a:t>
                </a:r>
                <a:r>
                  <a:rPr lang="en-US" altLang="zh-CN" dirty="0">
                    <a:ln>
                      <a:solidFill>
                        <a:srgbClr val="7E91EE"/>
                      </a:solidFill>
                    </a:ln>
                    <a:solidFill>
                      <a:srgbClr val="7E91EE"/>
                    </a:solidFill>
                    <a:latin typeface="Californian FB" panose="0207040306080B030204" pitchFamily="18" charset="0"/>
                  </a:rPr>
                  <a:t>UV</a:t>
                </a: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renormalon of the perturbative series at LP cancels with ambiguity of the condensate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CN" i="1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altLang="zh-CN" i="1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1±</m:t>
                        </m:r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nary>
                          <m:naryPr>
                            <m:ctrlP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altLang="zh-CN" b="0" i="1" smtClean="0">
                                <a:ln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𝑑𝑔</m:t>
                            </m:r>
                          </m:e>
                        </m:nary>
                        <m:r>
                          <a:rPr lang="en-US" altLang="zh-CN" b="0" i="1" smtClean="0">
                            <a:ln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Renormalons appear only after the power-expansion. No expansion = no renormalon. </a:t>
                </a:r>
              </a:p>
              <a:p>
                <a:pPr marL="0" indent="0">
                  <a:buNone/>
                </a:pPr>
                <a:endParaRPr lang="en-US" altLang="zh-CN" sz="24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05F0FA3-C4D3-553A-FFAC-7C7CBEE22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820" y="1619364"/>
                <a:ext cx="11305256" cy="52386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4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DFCAA-D2BB-4875-A8F9-19DA7E27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000" y="273600"/>
            <a:ext cx="9171280" cy="1020762"/>
          </a:xfrm>
        </p:spPr>
        <p:txBody>
          <a:bodyPr>
            <a:normAutofit/>
          </a:bodyPr>
          <a:lstStyle/>
          <a:p>
            <a:r>
              <a:rPr lang="en-US" altLang="zh-CN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A space-like </a:t>
            </a:r>
            <a:r>
              <a:rPr lang="en-US" altLang="zh-CN" dirty="0">
                <a:ln>
                  <a:solidFill>
                    <a:srgbClr val="7E91EE"/>
                  </a:solidFill>
                </a:ln>
                <a:solidFill>
                  <a:srgbClr val="7E91EE"/>
                </a:solidFill>
                <a:latin typeface="Californian FB" panose="0207040306080B030204" pitchFamily="18" charset="0"/>
              </a:rPr>
              <a:t>structure function in 2D Gross-Neveu</a:t>
            </a:r>
            <a:endParaRPr lang="en-US" altLang="zh-CN" sz="3600" dirty="0">
              <a:ln>
                <a:solidFill>
                  <a:srgbClr val="7E91EE"/>
                </a:solidFill>
              </a:ln>
              <a:solidFill>
                <a:srgbClr val="7E91EE"/>
              </a:solidFill>
              <a:latin typeface="Californian FB" panose="0207040306080B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Consider the 2D Gross </a:t>
                </a:r>
                <a:r>
                  <a:rPr lang="en-US" altLang="zh-CN" sz="260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Neveu</a:t>
                </a:r>
                <a:r>
                  <a:rPr lang="en-US" altLang="zh-CN" sz="2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in large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𝜕𝜓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altLang="zh-CN" sz="26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600" b="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6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altLang="zh-CN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alifornian FB" panose="0207040306080B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expansion. Condensate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(fermion mass). Running coupling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unc>
                      <m:func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expansion can be performed systematically using the effective coupling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∞ </m:t>
                            </m:r>
                          </m:sub>
                          <m:sup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𝑑𝑠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1−2</m:t>
                                    </m:r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nary>
                      </m:e>
                    </m:nary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The propagator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 expansion: shifts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Borel-integrals at power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n>
                                          <a:solidFill>
                                            <a:schemeClr val="bg1"/>
                                          </a:solidFill>
                                        </a:ln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Californian FB" panose="0207040306080B030204" pitchFamily="18" charset="0"/>
                  </a:rPr>
                  <a:t>.  Marginality manifest. </a:t>
                </a:r>
              </a:p>
              <a:p>
                <a:pPr marL="0" indent="0">
                  <a:buNone/>
                </a:pPr>
                <a:endParaRPr lang="en-US" altLang="zh-CN" sz="2800" dirty="0">
                  <a:ln>
                    <a:solidFill>
                      <a:schemeClr val="tx1"/>
                    </a:solidFill>
                  </a:ln>
                  <a:latin typeface="Californian FB" panose="0207040306080B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2A0F061-93DE-46DE-B689-5E7F275D0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844" y="1628800"/>
                <a:ext cx="10801200" cy="51220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9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黑板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1800"/>
          </a:spcBef>
          <a:spcAft>
            <a:spcPts val="0"/>
          </a:spcAft>
          <a:buClrTx/>
          <a:buSzPct val="100000"/>
          <a:buFontTx/>
          <a:buNone/>
          <a:tabLst/>
          <a:defRPr kumimoji="0" sz="1800" b="0" i="0" u="none" strike="noStrike" kern="1200" cap="none" spc="0" normalizeH="0" baseline="0" noProof="0" dirty="0">
            <a:ln>
              <a:solidFill>
                <a:srgbClr val="FFC000"/>
              </a:solidFill>
            </a:ln>
            <a:solidFill>
              <a:srgbClr val="FFC000"/>
            </a:solidFill>
            <a:effectLst/>
            <a:uLnTx/>
            <a:uFillTx/>
            <a:latin typeface="CMR9"/>
            <a:ea typeface="Microsoft YaHei UI" panose="020B0503020204020204" pitchFamily="34" charset="-122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5_TF02804846_TF02804846" id="{118C6178-8627-4F1A-8ADE-4D23F9B5C89B}" vid="{47D4BC64-CC5E-41E6-96A6-68E3DA472C92}"/>
    </a:ext>
  </a:extLst>
</a:theme>
</file>

<file path=ppt/theme/theme2.xml><?xml version="1.0" encoding="utf-8"?>
<a:theme xmlns:a="http://schemas.openxmlformats.org/drawingml/2006/main" name="办公室主题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TM03457515[[fn=风景]]</Template>
  <TotalTime>10485</TotalTime>
  <Words>1256</Words>
  <Application>Microsoft Office PowerPoint</Application>
  <PresentationFormat>自定义</PresentationFormat>
  <Paragraphs>94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Microsoft YaHei UI</vt:lpstr>
      <vt:lpstr>Arial</vt:lpstr>
      <vt:lpstr>Californian FB</vt:lpstr>
      <vt:lpstr>Cambria Math</vt:lpstr>
      <vt:lpstr>Consolas</vt:lpstr>
      <vt:lpstr>Monotype Corsiva</vt:lpstr>
      <vt:lpstr>黑板 16 x 9</vt:lpstr>
      <vt:lpstr>Short distance asymptotics through OPE with condensates: several examples</vt:lpstr>
      <vt:lpstr>Outline</vt:lpstr>
      <vt:lpstr>UV/IR fixed-point and local QFT</vt:lpstr>
      <vt:lpstr>Condenstates in super-renormalizable QFT </vt:lpstr>
      <vt:lpstr>Short distance asymptotics of super-renormalizable QFT: divergence of OPE (Liu 2025)</vt:lpstr>
      <vt:lpstr>Marginal short distance asymptotics </vt:lpstr>
      <vt:lpstr>Marginal PT: A simple example </vt:lpstr>
      <vt:lpstr>Marginal short distance limit: O(N) NLSM </vt:lpstr>
      <vt:lpstr>A space-like structure function in 2D Gross-Neveu</vt:lpstr>
      <vt:lpstr>Space-like structure function </vt:lpstr>
      <vt:lpstr>Twist-expansion. </vt:lpstr>
      <vt:lpstr>Operator content at LP</vt:lpstr>
      <vt:lpstr>Operator content at LP : condensate contributes </vt:lpstr>
      <vt:lpstr>Twist-expansion and threshold expansion </vt:lpstr>
      <vt:lpstr>Conclusion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renormalon</dc:title>
  <dc:subject/>
  <dc:creator>Yizhuang Liu</dc:creator>
  <cp:keywords/>
  <dc:description/>
  <cp:lastModifiedBy>Yizhuang Liu</cp:lastModifiedBy>
  <cp:revision>310</cp:revision>
  <dcterms:created xsi:type="dcterms:W3CDTF">2020-09-04T03:50:01Z</dcterms:created>
  <dcterms:modified xsi:type="dcterms:W3CDTF">2025-10-09T15:33:47Z</dcterms:modified>
  <cp:category/>
</cp:coreProperties>
</file>