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7387C-95A1-AB4A-6CDD-EC31CD778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E9BB5-1C7D-67D6-8C85-C10D165D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2FBE-391D-4D58-B0C9-69460687E68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AE759-88DB-3116-B1E3-6ED1AE89D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5EF04-9EDF-ACDE-0A30-1F38B16BF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B1DAA-702F-4164-8EBC-4EE5C9A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2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1628D6-2CB7-B0FA-AE1C-247EE73C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C3177-51B0-DC83-D2CF-1BF20BCE5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F55D8-3F6F-F956-B433-9F90F52AF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9B2FBE-391D-4D58-B0C9-69460687E686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57566-7579-7CA7-27DC-EFF661A0A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4194A-1C5F-4076-D24D-9A962921B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B1DAA-702F-4164-8EBC-4EE5C9A47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2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049AF5-A6D7-781B-E6AC-14B246CFB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800">
                <a:solidFill>
                  <a:schemeClr val="tx2"/>
                </a:solidFill>
              </a:rPr>
            </a:br>
            <a:r>
              <a:rPr lang="en-US" sz="4800" b="1">
                <a:solidFill>
                  <a:schemeClr val="tx2"/>
                </a:solidFill>
              </a:rPr>
              <a:t> </a:t>
            </a:r>
            <a:r>
              <a:rPr lang="en-US" sz="4800" b="1">
                <a:solidFill>
                  <a:schemeClr val="tx2"/>
                </a:solidFill>
                <a:latin typeface="Bahnschrift SemiBold SemiConden" panose="020B0502040204020203" pitchFamily="34" charset="0"/>
              </a:rPr>
              <a:t>An Introduction to Parton EFTs </a:t>
            </a:r>
            <a:br>
              <a:rPr lang="en-US" sz="4800" b="1"/>
            </a:br>
            <a:r>
              <a:rPr lang="en-US" sz="4800" b="1">
                <a:solidFill>
                  <a:schemeClr val="tx2"/>
                </a:solidFill>
              </a:rPr>
              <a:t> </a:t>
            </a:r>
            <a:br>
              <a:rPr lang="en-US" sz="4800" b="1">
                <a:solidFill>
                  <a:schemeClr val="tx2"/>
                </a:solidFill>
              </a:rPr>
            </a:br>
            <a:r>
              <a:rPr lang="en-US" sz="2800" b="1">
                <a:solidFill>
                  <a:schemeClr val="tx2"/>
                </a:solidFill>
                <a:latin typeface="Bahnschrift SemiBold SemiConden" panose="020B0502040204020203" pitchFamily="34" charset="0"/>
              </a:rPr>
              <a:t>lecture1: </a:t>
            </a:r>
            <a:br>
              <a:rPr lang="en-US" sz="2800" b="1">
                <a:solidFill>
                  <a:srgbClr val="00B050"/>
                </a:solidFill>
                <a:latin typeface="Bahnschrift SemiBold SemiConden" panose="020B0502040204020203" pitchFamily="34" charset="0"/>
              </a:rPr>
            </a:br>
            <a:r>
              <a:rPr lang="en-US" sz="2800" b="1">
                <a:solidFill>
                  <a:schemeClr val="tx2"/>
                </a:solidFill>
                <a:latin typeface="Bahnschrift SemiBold SemiConden" panose="020B0502040204020203" pitchFamily="34" charset="0"/>
              </a:rPr>
              <a:t>Parton model: an EFT for high-energy collisions </a:t>
            </a:r>
            <a:br>
              <a:rPr lang="en-US" sz="2800" b="1">
                <a:solidFill>
                  <a:srgbClr val="00B050"/>
                </a:solidFill>
                <a:latin typeface="Bahnschrift SemiBold SemiConden" panose="020B0502040204020203" pitchFamily="34" charset="0"/>
              </a:rPr>
            </a:br>
            <a:br>
              <a:rPr lang="en-US" sz="2800" b="1">
                <a:solidFill>
                  <a:schemeClr val="tx2"/>
                </a:solidFill>
                <a:latin typeface="Bahnschrift SemiBold SemiConden" panose="020B0502040204020203" pitchFamily="34" charset="0"/>
              </a:rPr>
            </a:br>
            <a:r>
              <a:rPr lang="en-US" sz="2800" b="1">
                <a:solidFill>
                  <a:schemeClr val="tx2"/>
                </a:solidFill>
                <a:latin typeface="Bahnschrift SemiBold SemiConden" panose="020B0502040204020203" pitchFamily="34" charset="0"/>
              </a:rPr>
              <a:t>lecture2: </a:t>
            </a:r>
            <a:br>
              <a:rPr lang="en-US" sz="2800" b="1">
                <a:solidFill>
                  <a:schemeClr val="tx2"/>
                </a:solidFill>
                <a:latin typeface="Bahnschrift SemiBold SemiConden" panose="020B0502040204020203" pitchFamily="34" charset="0"/>
              </a:rPr>
            </a:br>
            <a:r>
              <a:rPr lang="en-US" sz="2800" b="1">
                <a:solidFill>
                  <a:schemeClr val="tx2"/>
                </a:solidFill>
                <a:latin typeface="Bahnschrift SemiBold SemiConden" panose="020B0502040204020203" pitchFamily="34" charset="0"/>
              </a:rPr>
              <a:t>LaMET: an EFT for computing parton distributions</a:t>
            </a:r>
            <a:endParaRPr lang="en-US" sz="4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33B94-EDBA-15BC-7D92-32EEB91C1D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6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81DDB2-1778-BE33-0E69-9953782E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pp scattering at LHC: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348DA-C38E-CCE9-2873-CC2F3DB0DA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72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D2E6EB-7B93-65C5-5D14-BD9BBD46E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Good news and bad news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922E9-2FC8-5ED1-1645-C5873B2CED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23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D7952C-7D1A-CDA3-C99E-25F41A6F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Phenomenological PDFs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BF3580-F6DD-FDCE-18F7-DF9E4DA9F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61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7B2B92-5A3B-D6EE-19CC-B6CB9835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chemeClr val="tx2"/>
                </a:solidFill>
                <a:latin typeface="Bahnschrift SemiBold SemiConden" panose="020B0502040204020203" pitchFamily="34" charset="0"/>
              </a:rPr>
              <a:t>(Longitudinal) momentum distributions </a:t>
            </a:r>
            <a:endParaRPr lang="en-US" sz="44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ECD3D-F0B8-2FAE-EB30-038D5C4269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18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F25D78-D487-8E17-01FC-8A3E642FB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momentum distributions in</a:t>
            </a:r>
            <a:br>
              <a:rPr lang="en-US"/>
            </a:br>
            <a:r>
              <a:rPr lang="en-US"/>
              <a:t>non-relativistic systems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37CE4-DF5F-E397-C7C3-2C2FD55E07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16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8C27F2-B626-4471-B55D-09E2CB345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Electrons in Quantum Materials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73F9E-6D05-DB9B-1055-AA8C81C7AE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80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0E11D6-DFEC-AF27-4D8A-C3DB1F68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features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1050E-A401-522A-E49B-2CC580ADED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94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E022FD-9D9D-F8EB-EEB9-C7A240F9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Electron-proton deep-inelastic scattering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DEF69-1FF8-19C2-C4A6-2758100853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09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13A779-022A-F228-B0BE-3537055AE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Breit frame 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373F6-E660-7CD6-14E7-167CC85A4F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19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2EB990-E1A7-2217-8C4B-91A7F3353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Impulse approximation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82890-DE57-5315-65A9-C2C9FD6791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8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5C83BA-403A-0DF0-6912-D4135420C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solidFill>
                  <a:schemeClr val="tx2"/>
                </a:solidFill>
                <a:latin typeface="Bahnschrift SemiBold SemiConden" panose="020B0502040204020203" pitchFamily="34" charset="0"/>
              </a:rPr>
              <a:t>Lecture 1: </a:t>
            </a:r>
            <a:r>
              <a:rPr lang="en-US" sz="4800" b="1">
                <a:solidFill>
                  <a:schemeClr val="tx2"/>
                </a:solidFill>
                <a:latin typeface="Bahnschrift SemiBold SemiConden" panose="020B0502040204020203" pitchFamily="34" charset="0"/>
              </a:rPr>
              <a:t>: Parton model: an EFT for high-energy collisions</a:t>
            </a:r>
            <a:r>
              <a:rPr lang="en-US" sz="4800">
                <a:solidFill>
                  <a:schemeClr val="tx2"/>
                </a:solidFill>
                <a:latin typeface="Bahnschrift SemiBold SemiConden" panose="020B0502040204020203" pitchFamily="34" charset="0"/>
              </a:rPr>
              <a:t> </a:t>
            </a:r>
            <a:endParaRPr lang="en-US" sz="48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1ED29-C353-58DB-6771-4D00CDC924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55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4F050D-CE89-D705-A565-9C9994964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Collinear modes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FCF82-9DE7-50A8-D49B-ADAB1F2622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27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6995ED-C8D1-03BA-3957-8BB7636C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Finishing the calculation…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0F3816-FA42-4036-34F3-3DD5E42C67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92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 hidden="1">
                <a:extLst>
                  <a:ext uri="{FF2B5EF4-FFF2-40B4-BE49-F238E27FC236}">
                    <a16:creationId xmlns:a16="http://schemas.microsoft.com/office/drawing/2014/main" id="{D0340B50-7844-BFE8-099E-4EE0EBE4C41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Physics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 hidden="1">
                <a:extLst>
                  <a:ext uri="{FF2B5EF4-FFF2-40B4-BE49-F238E27FC236}">
                    <a16:creationId xmlns:a16="http://schemas.microsoft.com/office/drawing/2014/main" id="{D0340B50-7844-BFE8-099E-4EE0EBE4C4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3A13B90-3687-5CD9-90CC-E3EDB13E441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44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F579C5-3397-C2F3-18AF-A31B8E83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factorization theorems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288B4-1A84-ACF1-6423-1465CD692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90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DFAAD6-F142-4AD7-5098-13E61ED4C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chemeClr val="tx2"/>
                </a:solidFill>
                <a:latin typeface="Bahnschrift SemiBold SemiConden" panose="020B0502040204020203" pitchFamily="34" charset="0"/>
              </a:rPr>
              <a:t>Infinite momentum limit &amp; </a:t>
            </a:r>
            <a:br>
              <a:rPr lang="en-US" sz="4400">
                <a:solidFill>
                  <a:schemeClr val="tx2"/>
                </a:solidFill>
                <a:latin typeface="Bahnschrift SemiBold SemiConden" panose="020B0502040204020203" pitchFamily="34" charset="0"/>
              </a:rPr>
            </a:br>
            <a:r>
              <a:rPr lang="en-US" sz="4400">
                <a:solidFill>
                  <a:schemeClr val="tx2"/>
                </a:solidFill>
                <a:latin typeface="Bahnschrift SemiBold SemiConden" panose="020B0502040204020203" pitchFamily="34" charset="0"/>
              </a:rPr>
              <a:t>Effective theories for partons: </a:t>
            </a:r>
            <a:br>
              <a:rPr lang="en-US" sz="4400">
                <a:latin typeface="Bahnschrift SemiBold SemiConden" panose="020B0502040204020203" pitchFamily="34" charset="0"/>
              </a:rPr>
            </a:br>
            <a:r>
              <a:rPr lang="en-US" sz="3600">
                <a:solidFill>
                  <a:schemeClr val="accent1"/>
                </a:solidFill>
                <a:latin typeface="Bahnschrift SemiBold Condensed" panose="020B0502040204020203" pitchFamily="34" charset="0"/>
              </a:rPr>
              <a:t>Soft-collinear effective theory &amp; light-front quantization</a:t>
            </a:r>
            <a:endParaRPr lang="en-US" sz="4400" dirty="0">
              <a:solidFill>
                <a:schemeClr val="accent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BE7A2-6543-A872-A1B6-08295FB82A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56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EC74E9-9B3F-6568-3F04-94515C7EA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Bjorken limit and partons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D82A2-4A4E-BF88-3855-7A6FC59788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0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289545-86DB-2726-F151-6E5F589C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H-atoms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92C04-C6F1-0298-15E3-1EE4C46FD2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02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B55F1C-FB8C-627F-546A-89A3EC5BF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t’ Hooft model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4C751-1D5E-2474-2607-DD2622105E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75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E574EF-8CC0-16B9-18EF-D2F13779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QCD, the limit does not exist!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17729-AE40-6062-1BCB-61CE436D5D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0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CFACFF-CBF2-F3B6-B23D-301D6E13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However…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D325F9-AD58-D6ED-A11C-651F9C5C15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5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914A31-6CAA-50C8-D376-A4E9DB78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points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EB275-DE36-004E-162F-10FEDCED77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11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9A0339-2D54-BBA7-FBD6-6710EE44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Parton effective theory  (I)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F6124-11AB-307F-32CB-2080FE329C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41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CAB829-1823-14D6-9621-059136C2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parton EFT is not solvable?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0203D-20A8-BCD5-B4DA-FB0E2A2822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99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152C9F-2A95-8820-4831-5FDEA442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Effective Theory for partons (II)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908AE-C487-32D5-71DF-2868FFC572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55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1AEF94-F997-2ED1-CB32-390EC26A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problems with LFQ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54F8E-A52C-F10F-E4DD-9F76979900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51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822929-FB08-E067-63B6-B21B42B1E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D5269-8FD6-A1B0-406D-1BAA336E75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19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222A63-03D9-AB55-77BE-43B6A8B5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chemeClr val="tx2"/>
                </a:solidFill>
                <a:latin typeface="Bahnschrift SemiBold SemiConden" panose="020B0502040204020203" pitchFamily="34" charset="0"/>
              </a:rPr>
              <a:t>Lecture 2: LaMET: an EFT for computing parton distributions</a:t>
            </a:r>
            <a:endParaRPr lang="en-US" sz="44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333B5-7D3B-2A6F-FDEA-2BD680D7F3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22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63C1FC-CF92-3F38-D78E-028F001ED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 points 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483A5-3A73-649E-3545-0CA9C7230D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76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C37FD5-36D4-97AB-4964-5A78A960B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chemeClr val="tx2"/>
                </a:solidFill>
                <a:latin typeface="Bahnschrift SemiBold SemiConden" panose="020B0502040204020203" pitchFamily="34" charset="0"/>
              </a:rPr>
              <a:t>What is LaMET? EFT lagrangian, Power counting, &amp; systematic expansion. </a:t>
            </a:r>
            <a:endParaRPr lang="en-US" sz="44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F04CA-FF0C-D689-23D2-9A3D8F98C3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18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C0B99D-5039-C451-9A81-20010439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 we keep only good news?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95BCA-91CB-791B-6670-C27E8548F2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59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0B2A9F-D60B-92A1-BE29-FAE0ABEDB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LaMET lagrangian 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B5558-D674-E7F1-5E2B-95A4DBF351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0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92E668-C827-D61F-E8F2-CB2923904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chemeClr val="tx2"/>
                </a:solidFill>
                <a:latin typeface="Bahnschrift SemiBold SemiConden" panose="020B0502040204020203" pitchFamily="34" charset="0"/>
              </a:rPr>
              <a:t>Textbook review: parton model and high-energy scattering</a:t>
            </a:r>
            <a:endParaRPr lang="en-US" sz="44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0BE36-CB24-7F29-2E56-5BAEE8F025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504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E7FCD2-8F15-627E-14E4-872D13FDA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Uses of LaMET power counting 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E29F6-BB90-3360-EB18-6734FBA611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60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BA2479-F263-7258-2031-8D165CC5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Effective vs. ineffective operators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971BD-6A45-68BB-7077-E9C6EDF5AD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65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C79A7D-6FD1-7168-DFEA-8FC70AE1A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EFT expansion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26FEB-2070-1499-2212-6ED9E25252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89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97AD15-7D7B-F998-5405-1582CB09D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chemeClr val="tx2"/>
                </a:solidFill>
                <a:latin typeface="Bahnschrift SemiBold SemiConden" panose="020B0502040204020203" pitchFamily="34" charset="0"/>
              </a:rPr>
              <a:t>A walk-through for pion PDF</a:t>
            </a:r>
            <a:endParaRPr lang="en-US" sz="44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DB0C5-25F1-FDF6-0C90-A9E422A448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82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4E37D7-318E-C12F-14C7-EFCF26E78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Bare correlation on lattice  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4A8035-939D-6083-996C-9D02B7627A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81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417FB1-6E16-3C9B-FEC5-749D0B6B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Raw data: no continuum limit!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10BDF-7FBE-6600-FF89-C4BAE574C7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80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05B83F-6BDB-7E3F-0DEF-E70C0449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Wilson line self-energy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4BCA6-57C5-EDB9-E2D9-B61852DABA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56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947542-018A-2431-FDE3-9492211F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Renormalization of linear divergences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75F49-6EDB-AB21-DBC2-9E84301D18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8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47C74E-E69D-7DB4-02DD-BBD36BFF5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Renormalization using multi-lattice spacing fits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FF03D-FFC0-093D-D007-7C9FCDCB5F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442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 hidden="1">
                <a:extLst>
                  <a:ext uri="{FF2B5EF4-FFF2-40B4-BE49-F238E27FC236}">
                    <a16:creationId xmlns:a16="http://schemas.microsoft.com/office/drawing/2014/main" id="{D2EDD5F3-99BB-C002-A3E2-638457A99D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Renormalized correlation function for different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dirty="0"/>
                  <a:t> in MS-bar scheme</a:t>
                </a:r>
              </a:p>
            </p:txBody>
          </p:sp>
        </mc:Choice>
        <mc:Fallback>
          <p:sp>
            <p:nvSpPr>
              <p:cNvPr id="2" name="Title 1" hidden="1">
                <a:extLst>
                  <a:ext uri="{FF2B5EF4-FFF2-40B4-BE49-F238E27FC236}">
                    <a16:creationId xmlns:a16="http://schemas.microsoft.com/office/drawing/2014/main" id="{D2EDD5F3-99BB-C002-A3E2-638457A99D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 b="-3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3FD1AF8-5264-41A1-AC1F-4BD17F2C60A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8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ADE2F3-5489-9B8B-3348-D549E4BD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Protons in high-energy collision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C520DF-AD0B-7134-334E-3427D37D0F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06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9DDC32-393E-4C82-57B7-70E34684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Large-z extrapolation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1C1F4-11AA-E384-CC8F-951122C09C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238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49CA0A-42B8-024D-1A00-F44A48BC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Large-z extrapolation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6CC7D-7AB8-9E8D-CB43-46877D96C8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60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2C9C6B-308D-544C-9CC7-4C841FBE4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Leading order LaMET expansion coefficient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973C1-49B1-F49D-83D8-4A12FA5896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415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644B7C-988B-DA1F-1551-0BE06C0B9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Leading order LaMET expansion for PDF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4624A-4D9B-3BD8-9139-FA4A40A07E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674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58B478-1E40-2AD8-5165-8C8FD7D9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Leading-order lattice PDF vs exp fits</a:t>
            </a:r>
            <a:br>
              <a:rPr lang="en-US"/>
            </a:br>
            <a:r>
              <a:rPr lang="en-US" sz="2800"/>
              <a:t>  </a:t>
            </a:r>
            <a:r>
              <a:rPr lang="en-US" sz="2800">
                <a:solidFill>
                  <a:srgbClr val="00B050"/>
                </a:solidFill>
              </a:rPr>
              <a:t>X.Gao et al. PRL108 (2022), ANL/BNL collaboration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7DBA4-A154-C16A-89AB-A7DA7E914E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31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869B20-1734-EF31-56C3-70219D855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Resummation of the large logs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66BE96-D7EE-AE6B-A70D-F597D69681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224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9430FE-CEDD-9902-FAEC-70868DB66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Leading renormalon resummation</a:t>
            </a:r>
            <a:br>
              <a:rPr lang="en-US"/>
            </a:br>
            <a:r>
              <a:rPr lang="en-US" sz="2700">
                <a:solidFill>
                  <a:srgbClr val="00B050"/>
                </a:solidFill>
              </a:rPr>
              <a:t>R. Zhang et al,  </a:t>
            </a:r>
            <a:r>
              <a:rPr lang="en-US" sz="2700" i="1">
                <a:solidFill>
                  <a:srgbClr val="00B050"/>
                </a:solidFill>
              </a:rPr>
              <a:t>Phys.Lett.B</a:t>
            </a:r>
            <a:r>
              <a:rPr lang="en-US" sz="2700">
                <a:solidFill>
                  <a:srgbClr val="00B050"/>
                </a:solidFill>
              </a:rPr>
              <a:t> 844 (2023) 138081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C1907-C20D-DD44-DA71-D6F707D64C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88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F6EB2A-FBA4-6A79-3F8B-C8486320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Precisions in expansion</a:t>
            </a:r>
            <a:br>
              <a:rPr lang="en-US">
                <a:solidFill>
                  <a:srgbClr val="00B050"/>
                </a:solidFill>
              </a:rPr>
            </a:br>
            <a:r>
              <a:rPr lang="en-US" sz="2800">
                <a:solidFill>
                  <a:srgbClr val="00B050"/>
                </a:solidFill>
              </a:rPr>
              <a:t>   Y. S. Su et al.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731D6-2690-279C-68F7-FDC76791FC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70577D-9AA7-51FC-209F-773FA6D6B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solidFill>
                  <a:schemeClr val="tx2"/>
                </a:solidFill>
                <a:latin typeface="Bahnschrift SemiBold SemiConden" panose="020B0502040204020203" pitchFamily="34" charset="0"/>
              </a:rPr>
              <a:t>Examples of state-of-art calculations</a:t>
            </a:r>
            <a:endParaRPr lang="en-US" sz="4400" dirty="0">
              <a:solidFill>
                <a:schemeClr val="tx2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3A81A-EE21-ED60-A3DC-3962589785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398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AC66BF-FD0E-73F9-A4E7-61FB08BA4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comparison with exp data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54CCE8-CA8D-1462-1029-63E0470B63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3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3F21EB-917E-5800-65AC-F03642C0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Standard model successes: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FE8D6-F144-0DA4-0D2F-E8D390D5A0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75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5C318E-70D9-A145-657A-15063670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Quark transversity dis. in the proton</a:t>
            </a:r>
            <a:br>
              <a:rPr lang="en-US"/>
            </a:br>
            <a:r>
              <a:rPr lang="fr-FR" sz="2700">
                <a:solidFill>
                  <a:srgbClr val="00B050"/>
                </a:solidFill>
              </a:rPr>
              <a:t>F. Yao et al. Phys. Rev. Lett. 131,261901 (2023)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CC23A-1958-16DD-350F-EA8B19CB62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19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5BC724-508A-357C-929F-D551CC8C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Generalized Parton Distributions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B5E03-22C7-7567-11C2-1A4B6C94B2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133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7A81EF-103A-3105-29A4-092F739E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Pion GPDs:  </a:t>
            </a:r>
            <a:r>
              <a:rPr lang="en-US" sz="2400">
                <a:solidFill>
                  <a:srgbClr val="00B050"/>
                </a:solidFill>
              </a:rPr>
              <a:t>H.T.Ding et al, </a:t>
            </a:r>
            <a:r>
              <a:rPr lang="en-US" sz="2400" i="1">
                <a:solidFill>
                  <a:srgbClr val="00B050"/>
                </a:solidFill>
              </a:rPr>
              <a:t>JHEP</a:t>
            </a:r>
            <a:r>
              <a:rPr lang="en-US" sz="2400">
                <a:solidFill>
                  <a:srgbClr val="00B050"/>
                </a:solidFill>
              </a:rPr>
              <a:t> 02 (2025) 056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1FDA1-3F2C-E05A-A9AB-342407054A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022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9A7768-AEB5-76FD-45F4-AEBC0BA1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Quark transverse-plan distributions in the proton from lattice</a:t>
            </a:r>
            <a:r>
              <a:rPr lang="en-US" sz="4000"/>
              <a:t> </a:t>
            </a:r>
            <a:r>
              <a:rPr lang="en-US" sz="2400">
                <a:solidFill>
                  <a:srgbClr val="00B050"/>
                </a:solidFill>
              </a:rPr>
              <a:t>(H.W.Lin, PRL2021)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3E485-EE98-954F-4995-FA0938306E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739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41985F-9405-EA69-D5CF-26AB8B0B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TMD PDFs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D44A3D-1378-A9C0-1DE1-1A5712F77E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395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E132F4-9995-7DDB-7713-888E4E4CE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Mom. Dis. &amp; TMDPDF </a:t>
            </a:r>
            <a:r>
              <a:rPr lang="en-US" sz="2700">
                <a:solidFill>
                  <a:srgbClr val="00B050"/>
                </a:solidFill>
              </a:rPr>
              <a:t>(Ji, Liu, Liu, PLB2020, Ebert et al 2022)</a:t>
            </a:r>
            <a:br>
              <a:rPr lang="en-US" sz="3600">
                <a:solidFill>
                  <a:srgbClr val="00B050"/>
                </a:solidFill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38E1B2-B9E5-4D2E-3012-1BF00A9FA2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7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A00BF5-D836-CE76-E83F-A54715984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Collins-Soper evolution kernel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5E080-BA63-4F36-4907-B0BAA2F7D7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313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1ED263-BC3C-2C04-FEDB-1860E8E19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 function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18BF6-FCD5-D32D-6E16-AB6860CB77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218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B6E961-4997-6BAB-FB42-9FCF52AE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proton TMD PDF results </a:t>
            </a:r>
            <a:br>
              <a:rPr lang="en-US"/>
            </a:br>
            <a:r>
              <a:rPr lang="en-US" sz="2400">
                <a:solidFill>
                  <a:srgbClr val="00B050"/>
                </a:solidFill>
              </a:rPr>
              <a:t> J. C. He et al (LPC),   </a:t>
            </a:r>
            <a:r>
              <a:rPr lang="en-US" sz="2400" i="1">
                <a:solidFill>
                  <a:srgbClr val="00B050"/>
                </a:solidFill>
              </a:rPr>
              <a:t>Phys. Rev. D</a:t>
            </a:r>
            <a:r>
              <a:rPr lang="en-US" sz="2400">
                <a:solidFill>
                  <a:srgbClr val="00B050"/>
                </a:solidFill>
              </a:rPr>
              <a:t> 109 (2024) 11, 114513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D983E-B333-683C-7883-04E34CF168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845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2AF7FE-F120-7BAB-BEE2-7B944D36F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pion TMD PDF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C48CD-5E92-9D3C-19B9-B3B79B6BAE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28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AD877A-1B7C-E708-BD1F-1BB17100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Bjorken-Feynman parton model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A1851-8283-D79B-26E3-FCA78BC777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741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F75E09-1C22-BAE3-6B42-887ED7ED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F1A2B-D0C3-4269-617F-ABA2040457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584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B0D5F5-35AA-BC75-C0A4-C7608423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C143F8-B1F4-08BF-9318-CF6554A33A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11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419781-5C0E-3359-5B9A-76771D960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D2B68-B12B-03B4-D882-EB61DD70BC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10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B4EFF2-AEB9-8110-72DC-E6BFC5A2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Parton distribution functions (PDF)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E39E1-2ED2-EE14-483F-A7C3C9EDFA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76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485</Words>
  <Application>Microsoft Office PowerPoint</Application>
  <PresentationFormat>On-screen Show (4:3)</PresentationFormat>
  <Paragraphs>68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Aptos</vt:lpstr>
      <vt:lpstr>Aptos Display</vt:lpstr>
      <vt:lpstr>Arial</vt:lpstr>
      <vt:lpstr>Bahnschrift SemiBold Condensed</vt:lpstr>
      <vt:lpstr>Bahnschrift SemiBold SemiConden</vt:lpstr>
      <vt:lpstr>Cambria Math</vt:lpstr>
      <vt:lpstr>Office Theme</vt:lpstr>
      <vt:lpstr>  An Introduction to Parton EFTs    lecture1:  Parton model: an EFT for high-energy collisions   lecture2:  LaMET: an EFT for computing parton distributions</vt:lpstr>
      <vt:lpstr>Lecture 1: : Parton model: an EFT for high-energy collisions </vt:lpstr>
      <vt:lpstr>Main points</vt:lpstr>
      <vt:lpstr>Textbook review: parton model and high-energy scattering</vt:lpstr>
      <vt:lpstr>Protons in high-energy collision</vt:lpstr>
      <vt:lpstr>Standard model successes:</vt:lpstr>
      <vt:lpstr>Bjorken-Feynman parton model</vt:lpstr>
      <vt:lpstr>PowerPoint Presentation</vt:lpstr>
      <vt:lpstr>Parton distribution functions (PDF)</vt:lpstr>
      <vt:lpstr>pp scattering at LHC:</vt:lpstr>
      <vt:lpstr>Good news and bad news</vt:lpstr>
      <vt:lpstr>Phenomenological PDFs</vt:lpstr>
      <vt:lpstr>(Longitudinal) momentum distributions </vt:lpstr>
      <vt:lpstr>Measuring momentum distributions in non-relativistic systems</vt:lpstr>
      <vt:lpstr>Electrons in Quantum Materials</vt:lpstr>
      <vt:lpstr>Common features </vt:lpstr>
      <vt:lpstr>Electron-proton deep-inelastic scattering </vt:lpstr>
      <vt:lpstr>Breit frame  </vt:lpstr>
      <vt:lpstr>Impulse approximation</vt:lpstr>
      <vt:lpstr>Collinear modes </vt:lpstr>
      <vt:lpstr>Finishing the calculation…</vt:lpstr>
      <vt:lpstr>Physics of f ̃(y,P^z)</vt:lpstr>
      <vt:lpstr>New factorization theorems</vt:lpstr>
      <vt:lpstr>Infinite momentum limit &amp;  Effective theories for partons:  Soft-collinear effective theory &amp; light-front quantization</vt:lpstr>
      <vt:lpstr>Bjorken limit and partons</vt:lpstr>
      <vt:lpstr>Example: H-atoms </vt:lpstr>
      <vt:lpstr>Example: t’ Hooft model </vt:lpstr>
      <vt:lpstr>In QCD, the limit does not exist! </vt:lpstr>
      <vt:lpstr>However…</vt:lpstr>
      <vt:lpstr>Parton effective theory  (I) </vt:lpstr>
      <vt:lpstr>Why parton EFT is not solvable?</vt:lpstr>
      <vt:lpstr>Effective Theory for partons (II)</vt:lpstr>
      <vt:lpstr>Major problems with LFQ </vt:lpstr>
      <vt:lpstr>PowerPoint Presentation</vt:lpstr>
      <vt:lpstr>Lecture 2: LaMET: an EFT for computing parton distributions</vt:lpstr>
      <vt:lpstr>Main points  </vt:lpstr>
      <vt:lpstr>What is LaMET? EFT lagrangian, Power counting, &amp; systematic expansion. </vt:lpstr>
      <vt:lpstr>Can we keep only good news? </vt:lpstr>
      <vt:lpstr>LaMET lagrangian  </vt:lpstr>
      <vt:lpstr>Uses of LaMET power counting  </vt:lpstr>
      <vt:lpstr>Effective vs. ineffective operators</vt:lpstr>
      <vt:lpstr>An EFT expansion </vt:lpstr>
      <vt:lpstr>A walk-through for pion PDF</vt:lpstr>
      <vt:lpstr>Bare correlation on lattice   </vt:lpstr>
      <vt:lpstr>Raw data: no continuum limit!</vt:lpstr>
      <vt:lpstr>Wilson line self-energy</vt:lpstr>
      <vt:lpstr>Renormalization of linear divergences</vt:lpstr>
      <vt:lpstr>Renormalization using multi-lattice spacing fits </vt:lpstr>
      <vt:lpstr>Renormalized correlation function for different P^z in MS-bar scheme</vt:lpstr>
      <vt:lpstr>Large-z extrapolation </vt:lpstr>
      <vt:lpstr>Large-z extrapolation </vt:lpstr>
      <vt:lpstr>Leading order LaMET expansion coefficient</vt:lpstr>
      <vt:lpstr>Leading order LaMET expansion for PDF </vt:lpstr>
      <vt:lpstr>Leading-order lattice PDF vs exp fits   X.Gao et al. PRL108 (2022), ANL/BNL collaboration</vt:lpstr>
      <vt:lpstr>Resummation of the large logs</vt:lpstr>
      <vt:lpstr>Leading renormalon resummation R. Zhang et al,  Phys.Lett.B 844 (2023) 138081</vt:lpstr>
      <vt:lpstr>Precisions in expansion    Y. S. Su et al. </vt:lpstr>
      <vt:lpstr>Examples of state-of-art calculations</vt:lpstr>
      <vt:lpstr>Updated comparison with exp data</vt:lpstr>
      <vt:lpstr>Quark transversity dis. in the proton F. Yao et al. Phys. Rev. Lett. 131,261901 (2023)</vt:lpstr>
      <vt:lpstr>Generalized Parton Distributions</vt:lpstr>
      <vt:lpstr>Pion GPDs:  H.T.Ding et al, JHEP 02 (2025) 056</vt:lpstr>
      <vt:lpstr>Quark transverse-plan distributions in the proton from lattice (H.W.Lin, PRL2021)</vt:lpstr>
      <vt:lpstr>TMD PDFs </vt:lpstr>
      <vt:lpstr>Mom. Dis. &amp; TMDPDF (Ji, Liu, Liu, PLB2020, Ebert et al 2022) </vt:lpstr>
      <vt:lpstr>Collins-Soper evolution kernel </vt:lpstr>
      <vt:lpstr>Soft function </vt:lpstr>
      <vt:lpstr>First proton TMD PDF results   J. C. He et al (LPC),   Phys. Rev. D 109 (2024) 11, 114513</vt:lpstr>
      <vt:lpstr>First pion TMD PDF 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sean Ji</dc:creator>
  <cp:lastModifiedBy>sean Ji</cp:lastModifiedBy>
  <cp:revision>1</cp:revision>
  <dcterms:created xsi:type="dcterms:W3CDTF">2025-09-23T06:22:21Z</dcterms:created>
  <dcterms:modified xsi:type="dcterms:W3CDTF">2025-09-23T06:22:21Z</dcterms:modified>
</cp:coreProperties>
</file>