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handoutMasterIdLst>
    <p:handoutMasterId r:id="rId30"/>
  </p:handoutMasterIdLst>
  <p:sldIdLst>
    <p:sldId id="1129" r:id="rId2"/>
    <p:sldId id="1047" r:id="rId3"/>
    <p:sldId id="984" r:id="rId4"/>
    <p:sldId id="1127" r:id="rId5"/>
    <p:sldId id="1126" r:id="rId6"/>
    <p:sldId id="1007" r:id="rId7"/>
    <p:sldId id="1060" r:id="rId8"/>
    <p:sldId id="1028" r:id="rId9"/>
    <p:sldId id="1106" r:id="rId10"/>
    <p:sldId id="1124" r:id="rId11"/>
    <p:sldId id="1123" r:id="rId12"/>
    <p:sldId id="1125" r:id="rId13"/>
    <p:sldId id="1107" r:id="rId14"/>
    <p:sldId id="1109" r:id="rId15"/>
    <p:sldId id="1131" r:id="rId16"/>
    <p:sldId id="1136" r:id="rId17"/>
    <p:sldId id="1164" r:id="rId18"/>
    <p:sldId id="1138" r:id="rId19"/>
    <p:sldId id="1162" r:id="rId20"/>
    <p:sldId id="1147" r:id="rId21"/>
    <p:sldId id="1169" r:id="rId22"/>
    <p:sldId id="1168" r:id="rId23"/>
    <p:sldId id="1170" r:id="rId24"/>
    <p:sldId id="1166" r:id="rId25"/>
    <p:sldId id="1159" r:id="rId26"/>
    <p:sldId id="1171" r:id="rId27"/>
    <p:sldId id="1121" r:id="rId28"/>
  </p:sldIdLst>
  <p:sldSz cx="12192000" cy="6858000"/>
  <p:notesSz cx="6858000" cy="9312275"/>
  <p:defaultTextStyle>
    <a:defPPr>
      <a:defRPr lang="en-US"/>
    </a:defPPr>
    <a:lvl1pPr algn="l" rtl="0" eaLnBrk="0" fontAlgn="base" hangingPunct="0">
      <a:spcBef>
        <a:spcPct val="0"/>
      </a:spcBef>
      <a:spcAft>
        <a:spcPct val="0"/>
      </a:spcAft>
      <a:defRPr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itchFamily="18" charset="0"/>
        <a:ea typeface="+mn-ea"/>
        <a:cs typeface="+mn-cs"/>
      </a:defRPr>
    </a:lvl5pPr>
    <a:lvl6pPr marL="2286000" algn="l" defTabSz="914400" rtl="0" eaLnBrk="1" latinLnBrk="0" hangingPunct="1">
      <a:defRPr b="1" kern="1200">
        <a:solidFill>
          <a:schemeClr val="tx1"/>
        </a:solidFill>
        <a:latin typeface="Times New Roman" pitchFamily="18" charset="0"/>
        <a:ea typeface="+mn-ea"/>
        <a:cs typeface="+mn-cs"/>
      </a:defRPr>
    </a:lvl6pPr>
    <a:lvl7pPr marL="2743200" algn="l" defTabSz="914400" rtl="0" eaLnBrk="1" latinLnBrk="0" hangingPunct="1">
      <a:defRPr b="1" kern="1200">
        <a:solidFill>
          <a:schemeClr val="tx1"/>
        </a:solidFill>
        <a:latin typeface="Times New Roman" pitchFamily="18" charset="0"/>
        <a:ea typeface="+mn-ea"/>
        <a:cs typeface="+mn-cs"/>
      </a:defRPr>
    </a:lvl7pPr>
    <a:lvl8pPr marL="3200400" algn="l" defTabSz="914400" rtl="0" eaLnBrk="1" latinLnBrk="0" hangingPunct="1">
      <a:defRPr b="1" kern="1200">
        <a:solidFill>
          <a:schemeClr val="tx1"/>
        </a:solidFill>
        <a:latin typeface="Times New Roman" pitchFamily="18" charset="0"/>
        <a:ea typeface="+mn-ea"/>
        <a:cs typeface="+mn-cs"/>
      </a:defRPr>
    </a:lvl8pPr>
    <a:lvl9pPr marL="3657600" algn="l" defTabSz="914400" rtl="0" eaLnBrk="1" latinLnBrk="0" hangingPunct="1">
      <a:defRPr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3FFD"/>
    <a:srgbClr val="8A8A0F"/>
    <a:srgbClr val="36C83D"/>
    <a:srgbClr val="E2EFDA"/>
    <a:srgbClr val="F2F2F2"/>
    <a:srgbClr val="FFF2CC"/>
    <a:srgbClr val="EED3D8"/>
    <a:srgbClr val="F3DFE2"/>
    <a:srgbClr val="00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5515BE-3CFC-4F54-B7D4-6554BB46B568}" v="295" dt="2025-08-22T00:11:17.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5046" autoAdjust="0"/>
  </p:normalViewPr>
  <p:slideViewPr>
    <p:cSldViewPr snapToGrid="0">
      <p:cViewPr varScale="1">
        <p:scale>
          <a:sx n="107" d="100"/>
          <a:sy n="107" d="100"/>
        </p:scale>
        <p:origin x="468" y="84"/>
      </p:cViewPr>
      <p:guideLst>
        <p:guide orient="horz" pos="2160"/>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p:scale>
          <a:sx n="100" d="100"/>
          <a:sy n="100" d="100"/>
        </p:scale>
        <p:origin x="1878" y="-1044"/>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l Drees" userId="bad451d78ccb7e14" providerId="LiveId" clId="{D15515BE-3CFC-4F54-B7D4-6554BB46B568}"/>
    <pc:docChg chg="undo redo custSel addSld delSld modSld sldOrd">
      <pc:chgData name="Axel Drees" userId="bad451d78ccb7e14" providerId="LiveId" clId="{D15515BE-3CFC-4F54-B7D4-6554BB46B568}" dt="2025-08-22T00:16:40.901" v="759"/>
      <pc:docMkLst>
        <pc:docMk/>
      </pc:docMkLst>
      <pc:sldChg chg="del">
        <pc:chgData name="Axel Drees" userId="bad451d78ccb7e14" providerId="LiveId" clId="{D15515BE-3CFC-4F54-B7D4-6554BB46B568}" dt="2025-08-21T18:33:25.215" v="115" actId="47"/>
        <pc:sldMkLst>
          <pc:docMk/>
          <pc:sldMk cId="1701106551" sldId="973"/>
        </pc:sldMkLst>
      </pc:sldChg>
      <pc:sldChg chg="ord">
        <pc:chgData name="Axel Drees" userId="bad451d78ccb7e14" providerId="LiveId" clId="{D15515BE-3CFC-4F54-B7D4-6554BB46B568}" dt="2025-08-21T18:53:16.913" v="268" actId="20578"/>
        <pc:sldMkLst>
          <pc:docMk/>
          <pc:sldMk cId="2881479038" sldId="1007"/>
        </pc:sldMkLst>
      </pc:sldChg>
      <pc:sldChg chg="del">
        <pc:chgData name="Axel Drees" userId="bad451d78ccb7e14" providerId="LiveId" clId="{D15515BE-3CFC-4F54-B7D4-6554BB46B568}" dt="2025-08-21T18:33:25.215" v="115" actId="47"/>
        <pc:sldMkLst>
          <pc:docMk/>
          <pc:sldMk cId="1943318632" sldId="1061"/>
        </pc:sldMkLst>
      </pc:sldChg>
      <pc:sldChg chg="del">
        <pc:chgData name="Axel Drees" userId="bad451d78ccb7e14" providerId="LiveId" clId="{D15515BE-3CFC-4F54-B7D4-6554BB46B568}" dt="2025-08-21T18:33:25.215" v="115" actId="47"/>
        <pc:sldMkLst>
          <pc:docMk/>
          <pc:sldMk cId="1687935635" sldId="1062"/>
        </pc:sldMkLst>
      </pc:sldChg>
      <pc:sldChg chg="del">
        <pc:chgData name="Axel Drees" userId="bad451d78ccb7e14" providerId="LiveId" clId="{D15515BE-3CFC-4F54-B7D4-6554BB46B568}" dt="2025-08-21T18:28:20.433" v="0" actId="47"/>
        <pc:sldMkLst>
          <pc:docMk/>
          <pc:sldMk cId="1664814210" sldId="1105"/>
        </pc:sldMkLst>
      </pc:sldChg>
      <pc:sldChg chg="add del">
        <pc:chgData name="Axel Drees" userId="bad451d78ccb7e14" providerId="LiveId" clId="{D15515BE-3CFC-4F54-B7D4-6554BB46B568}" dt="2025-08-21T18:32:58.098" v="113" actId="47"/>
        <pc:sldMkLst>
          <pc:docMk/>
          <pc:sldMk cId="540734338" sldId="1109"/>
        </pc:sldMkLst>
      </pc:sldChg>
      <pc:sldChg chg="add del">
        <pc:chgData name="Axel Drees" userId="bad451d78ccb7e14" providerId="LiveId" clId="{D15515BE-3CFC-4F54-B7D4-6554BB46B568}" dt="2025-08-21T18:33:12.846" v="114" actId="47"/>
        <pc:sldMkLst>
          <pc:docMk/>
          <pc:sldMk cId="4020635300" sldId="1113"/>
        </pc:sldMkLst>
      </pc:sldChg>
      <pc:sldChg chg="add del">
        <pc:chgData name="Axel Drees" userId="bad451d78ccb7e14" providerId="LiveId" clId="{D15515BE-3CFC-4F54-B7D4-6554BB46B568}" dt="2025-08-21T23:42:48.064" v="564" actId="47"/>
        <pc:sldMkLst>
          <pc:docMk/>
          <pc:sldMk cId="2246388385" sldId="1115"/>
        </pc:sldMkLst>
      </pc:sldChg>
      <pc:sldChg chg="del">
        <pc:chgData name="Axel Drees" userId="bad451d78ccb7e14" providerId="LiveId" clId="{D15515BE-3CFC-4F54-B7D4-6554BB46B568}" dt="2025-08-21T18:31:46.876" v="103" actId="47"/>
        <pc:sldMkLst>
          <pc:docMk/>
          <pc:sldMk cId="1748964768" sldId="1117"/>
        </pc:sldMkLst>
      </pc:sldChg>
      <pc:sldChg chg="add del">
        <pc:chgData name="Axel Drees" userId="bad451d78ccb7e14" providerId="LiveId" clId="{D15515BE-3CFC-4F54-B7D4-6554BB46B568}" dt="2025-08-21T18:33:12.846" v="114" actId="47"/>
        <pc:sldMkLst>
          <pc:docMk/>
          <pc:sldMk cId="3207431612" sldId="1118"/>
        </pc:sldMkLst>
      </pc:sldChg>
      <pc:sldChg chg="add del">
        <pc:chgData name="Axel Drees" userId="bad451d78ccb7e14" providerId="LiveId" clId="{D15515BE-3CFC-4F54-B7D4-6554BB46B568}" dt="2025-08-21T18:33:12.846" v="114" actId="47"/>
        <pc:sldMkLst>
          <pc:docMk/>
          <pc:sldMk cId="71862417" sldId="1119"/>
        </pc:sldMkLst>
      </pc:sldChg>
      <pc:sldChg chg="ord">
        <pc:chgData name="Axel Drees" userId="bad451d78ccb7e14" providerId="LiveId" clId="{D15515BE-3CFC-4F54-B7D4-6554BB46B568}" dt="2025-08-21T18:38:20.881" v="251"/>
        <pc:sldMkLst>
          <pc:docMk/>
          <pc:sldMk cId="654497643" sldId="1121"/>
        </pc:sldMkLst>
      </pc:sldChg>
      <pc:sldChg chg="del">
        <pc:chgData name="Axel Drees" userId="bad451d78ccb7e14" providerId="LiveId" clId="{D15515BE-3CFC-4F54-B7D4-6554BB46B568}" dt="2025-08-21T18:30:50.366" v="102" actId="47"/>
        <pc:sldMkLst>
          <pc:docMk/>
          <pc:sldMk cId="1188398710" sldId="1122"/>
        </pc:sldMkLst>
      </pc:sldChg>
      <pc:sldChg chg="addSp delSp modSp mod">
        <pc:chgData name="Axel Drees" userId="bad451d78ccb7e14" providerId="LiveId" clId="{D15515BE-3CFC-4F54-B7D4-6554BB46B568}" dt="2025-08-21T23:03:08.941" v="301" actId="1076"/>
        <pc:sldMkLst>
          <pc:docMk/>
          <pc:sldMk cId="1839621266" sldId="1124"/>
        </pc:sldMkLst>
        <pc:spChg chg="add mod">
          <ac:chgData name="Axel Drees" userId="bad451d78ccb7e14" providerId="LiveId" clId="{D15515BE-3CFC-4F54-B7D4-6554BB46B568}" dt="2025-08-21T18:38:10.853" v="249" actId="1035"/>
          <ac:spMkLst>
            <pc:docMk/>
            <pc:sldMk cId="1839621266" sldId="1124"/>
            <ac:spMk id="3" creationId="{8250B0A5-2828-C6ED-A1B5-C04C8C9BBA20}"/>
          </ac:spMkLst>
        </pc:spChg>
        <pc:spChg chg="mod">
          <ac:chgData name="Axel Drees" userId="bad451d78ccb7e14" providerId="LiveId" clId="{D15515BE-3CFC-4F54-B7D4-6554BB46B568}" dt="2025-08-21T23:01:31.924" v="281" actId="1076"/>
          <ac:spMkLst>
            <pc:docMk/>
            <pc:sldMk cId="1839621266" sldId="1124"/>
            <ac:spMk id="5" creationId="{FE62D2F0-798F-418E-4193-DE8233CB1D05}"/>
          </ac:spMkLst>
        </pc:spChg>
        <pc:spChg chg="add mod">
          <ac:chgData name="Axel Drees" userId="bad451d78ccb7e14" providerId="LiveId" clId="{D15515BE-3CFC-4F54-B7D4-6554BB46B568}" dt="2025-08-21T23:01:52.263" v="284" actId="1076"/>
          <ac:spMkLst>
            <pc:docMk/>
            <pc:sldMk cId="1839621266" sldId="1124"/>
            <ac:spMk id="9" creationId="{4C8D5B6F-E402-333B-C839-E36517D0943B}"/>
          </ac:spMkLst>
        </pc:spChg>
        <pc:spChg chg="add del">
          <ac:chgData name="Axel Drees" userId="bad451d78ccb7e14" providerId="LiveId" clId="{D15515BE-3CFC-4F54-B7D4-6554BB46B568}" dt="2025-08-21T23:02:12.261" v="288" actId="22"/>
          <ac:spMkLst>
            <pc:docMk/>
            <pc:sldMk cId="1839621266" sldId="1124"/>
            <ac:spMk id="11" creationId="{C5D89179-BE7A-885B-B280-E4FFD5EB4F3D}"/>
          </ac:spMkLst>
        </pc:spChg>
        <pc:spChg chg="add mod">
          <ac:chgData name="Axel Drees" userId="bad451d78ccb7e14" providerId="LiveId" clId="{D15515BE-3CFC-4F54-B7D4-6554BB46B568}" dt="2025-08-21T23:03:08.941" v="301" actId="1076"/>
          <ac:spMkLst>
            <pc:docMk/>
            <pc:sldMk cId="1839621266" sldId="1124"/>
            <ac:spMk id="13" creationId="{E825F329-D3BD-10BD-3622-4264D98AA8CE}"/>
          </ac:spMkLst>
        </pc:spChg>
        <pc:picChg chg="mod">
          <ac:chgData name="Axel Drees" userId="bad451d78ccb7e14" providerId="LiveId" clId="{D15515BE-3CFC-4F54-B7D4-6554BB46B568}" dt="2025-08-21T23:01:26.760" v="280" actId="1036"/>
          <ac:picMkLst>
            <pc:docMk/>
            <pc:sldMk cId="1839621266" sldId="1124"/>
            <ac:picMk id="6" creationId="{79AEBD8B-C9F7-7A1D-7CB0-ABAB9EE1CEF7}"/>
          </ac:picMkLst>
        </pc:picChg>
        <pc:picChg chg="add mod">
          <ac:chgData name="Axel Drees" userId="bad451d78ccb7e14" providerId="LiveId" clId="{D15515BE-3CFC-4F54-B7D4-6554BB46B568}" dt="2025-08-21T23:01:22.327" v="273" actId="1076"/>
          <ac:picMkLst>
            <pc:docMk/>
            <pc:sldMk cId="1839621266" sldId="1124"/>
            <ac:picMk id="7" creationId="{6C56FA0D-054C-47EA-9571-D0C9D06B0C8A}"/>
          </ac:picMkLst>
        </pc:picChg>
        <pc:picChg chg="add">
          <ac:chgData name="Axel Drees" userId="bad451d78ccb7e14" providerId="LiveId" clId="{D15515BE-3CFC-4F54-B7D4-6554BB46B568}" dt="2025-08-21T23:01:43.719" v="282"/>
          <ac:picMkLst>
            <pc:docMk/>
            <pc:sldMk cId="1839621266" sldId="1124"/>
            <ac:picMk id="8" creationId="{2CE29751-A9A2-9763-050F-B729BCA1FBB9}"/>
          </ac:picMkLst>
        </pc:picChg>
      </pc:sldChg>
      <pc:sldChg chg="modSp mod">
        <pc:chgData name="Axel Drees" userId="bad451d78ccb7e14" providerId="LiveId" clId="{D15515BE-3CFC-4F54-B7D4-6554BB46B568}" dt="2025-08-21T23:33:14.922" v="563" actId="1076"/>
        <pc:sldMkLst>
          <pc:docMk/>
          <pc:sldMk cId="2799576461" sldId="1125"/>
        </pc:sldMkLst>
        <pc:picChg chg="mod">
          <ac:chgData name="Axel Drees" userId="bad451d78ccb7e14" providerId="LiveId" clId="{D15515BE-3CFC-4F54-B7D4-6554BB46B568}" dt="2025-08-21T23:33:14.922" v="563" actId="1076"/>
          <ac:picMkLst>
            <pc:docMk/>
            <pc:sldMk cId="2799576461" sldId="1125"/>
            <ac:picMk id="8" creationId="{8F974B2D-0B99-CE64-3F91-E47663A3A174}"/>
          </ac:picMkLst>
        </pc:picChg>
      </pc:sldChg>
      <pc:sldChg chg="addSp delSp modSp mod">
        <pc:chgData name="Axel Drees" userId="bad451d78ccb7e14" providerId="LiveId" clId="{D15515BE-3CFC-4F54-B7D4-6554BB46B568}" dt="2025-08-22T00:09:51.687" v="663" actId="1076"/>
        <pc:sldMkLst>
          <pc:docMk/>
          <pc:sldMk cId="905755071" sldId="1127"/>
        </pc:sldMkLst>
        <pc:spChg chg="mod">
          <ac:chgData name="Axel Drees" userId="bad451d78ccb7e14" providerId="LiveId" clId="{D15515BE-3CFC-4F54-B7D4-6554BB46B568}" dt="2025-08-22T00:09:51.687" v="663" actId="1076"/>
          <ac:spMkLst>
            <pc:docMk/>
            <pc:sldMk cId="905755071" sldId="1127"/>
            <ac:spMk id="3" creationId="{8E5E7F3C-A0D6-A155-48C6-0128F4BB76CE}"/>
          </ac:spMkLst>
        </pc:spChg>
        <pc:spChg chg="mod">
          <ac:chgData name="Axel Drees" userId="bad451d78ccb7e14" providerId="LiveId" clId="{D15515BE-3CFC-4F54-B7D4-6554BB46B568}" dt="2025-08-21T23:28:18.978" v="562" actId="1076"/>
          <ac:spMkLst>
            <pc:docMk/>
            <pc:sldMk cId="905755071" sldId="1127"/>
            <ac:spMk id="5" creationId="{05264473-738A-32F3-16B8-D8970E60692D}"/>
          </ac:spMkLst>
        </pc:spChg>
        <pc:spChg chg="add mod">
          <ac:chgData name="Axel Drees" userId="bad451d78ccb7e14" providerId="LiveId" clId="{D15515BE-3CFC-4F54-B7D4-6554BB46B568}" dt="2025-08-21T23:26:42.783" v="541" actId="20577"/>
          <ac:spMkLst>
            <pc:docMk/>
            <pc:sldMk cId="905755071" sldId="1127"/>
            <ac:spMk id="9" creationId="{5AFE3FF4-3CA3-4D1C-92C8-C26FBF028892}"/>
          </ac:spMkLst>
        </pc:spChg>
        <pc:spChg chg="mod">
          <ac:chgData name="Axel Drees" userId="bad451d78ccb7e14" providerId="LiveId" clId="{D15515BE-3CFC-4F54-B7D4-6554BB46B568}" dt="2025-08-21T23:19:33.989" v="500" actId="1076"/>
          <ac:spMkLst>
            <pc:docMk/>
            <pc:sldMk cId="905755071" sldId="1127"/>
            <ac:spMk id="10" creationId="{00000000-0000-0000-0000-000000000000}"/>
          </ac:spMkLst>
        </pc:spChg>
        <pc:spChg chg="add mod">
          <ac:chgData name="Axel Drees" userId="bad451d78ccb7e14" providerId="LiveId" clId="{D15515BE-3CFC-4F54-B7D4-6554BB46B568}" dt="2025-08-21T23:28:13.063" v="561" actId="1076"/>
          <ac:spMkLst>
            <pc:docMk/>
            <pc:sldMk cId="905755071" sldId="1127"/>
            <ac:spMk id="12" creationId="{205A4AA4-6FD0-C653-1071-7F832B41D864}"/>
          </ac:spMkLst>
        </pc:spChg>
        <pc:graphicFrameChg chg="del">
          <ac:chgData name="Axel Drees" userId="bad451d78ccb7e14" providerId="LiveId" clId="{D15515BE-3CFC-4F54-B7D4-6554BB46B568}" dt="2025-08-21T23:05:43.412" v="302" actId="478"/>
          <ac:graphicFrameMkLst>
            <pc:docMk/>
            <pc:sldMk cId="905755071" sldId="1127"/>
            <ac:graphicFrameMk id="128005" creationId="{00000000-0000-0000-0000-000000000000}"/>
          </ac:graphicFrameMkLst>
        </pc:graphicFrameChg>
        <pc:picChg chg="add mod">
          <ac:chgData name="Axel Drees" userId="bad451d78ccb7e14" providerId="LiveId" clId="{D15515BE-3CFC-4F54-B7D4-6554BB46B568}" dt="2025-08-21T23:17:49.477" v="472" actId="1076"/>
          <ac:picMkLst>
            <pc:docMk/>
            <pc:sldMk cId="905755071" sldId="1127"/>
            <ac:picMk id="8" creationId="{DB4B930D-32AE-5A5B-2B4A-A4108E0CBBD3}"/>
          </ac:picMkLst>
        </pc:picChg>
      </pc:sldChg>
      <pc:sldChg chg="del">
        <pc:chgData name="Axel Drees" userId="bad451d78ccb7e14" providerId="LiveId" clId="{D15515BE-3CFC-4F54-B7D4-6554BB46B568}" dt="2025-08-21T18:33:25.215" v="115" actId="47"/>
        <pc:sldMkLst>
          <pc:docMk/>
          <pc:sldMk cId="2793295469" sldId="1128"/>
        </pc:sldMkLst>
      </pc:sldChg>
      <pc:sldChg chg="delSp modSp mod">
        <pc:chgData name="Axel Drees" userId="bad451d78ccb7e14" providerId="LiveId" clId="{D15515BE-3CFC-4F54-B7D4-6554BB46B568}" dt="2025-08-21T18:50:24.893" v="265" actId="6549"/>
        <pc:sldMkLst>
          <pc:docMk/>
          <pc:sldMk cId="1680855426" sldId="1129"/>
        </pc:sldMkLst>
        <pc:spChg chg="mod">
          <ac:chgData name="Axel Drees" userId="bad451d78ccb7e14" providerId="LiveId" clId="{D15515BE-3CFC-4F54-B7D4-6554BB46B568}" dt="2025-08-21T18:34:48.992" v="205" actId="313"/>
          <ac:spMkLst>
            <pc:docMk/>
            <pc:sldMk cId="1680855426" sldId="1129"/>
            <ac:spMk id="6" creationId="{B5800DF4-9CBD-5B80-39FF-43EEC4CD7EC5}"/>
          </ac:spMkLst>
        </pc:spChg>
        <pc:spChg chg="mod">
          <ac:chgData name="Axel Drees" userId="bad451d78ccb7e14" providerId="LiveId" clId="{D15515BE-3CFC-4F54-B7D4-6554BB46B568}" dt="2025-08-21T18:35:11.679" v="231" actId="5793"/>
          <ac:spMkLst>
            <pc:docMk/>
            <pc:sldMk cId="1680855426" sldId="1129"/>
            <ac:spMk id="7" creationId="{89A0AF43-31AE-E94E-8719-8F1E0EAA6100}"/>
          </ac:spMkLst>
        </pc:spChg>
        <pc:spChg chg="mod">
          <ac:chgData name="Axel Drees" userId="bad451d78ccb7e14" providerId="LiveId" clId="{D15515BE-3CFC-4F54-B7D4-6554BB46B568}" dt="2025-08-21T18:50:24.893" v="265" actId="6549"/>
          <ac:spMkLst>
            <pc:docMk/>
            <pc:sldMk cId="1680855426" sldId="1129"/>
            <ac:spMk id="9" creationId="{D8AFE6DE-34CD-C241-466F-092C65460F68}"/>
          </ac:spMkLst>
        </pc:spChg>
        <pc:spChg chg="del">
          <ac:chgData name="Axel Drees" userId="bad451d78ccb7e14" providerId="LiveId" clId="{D15515BE-3CFC-4F54-B7D4-6554BB46B568}" dt="2025-08-21T18:29:03.324" v="3" actId="478"/>
          <ac:spMkLst>
            <pc:docMk/>
            <pc:sldMk cId="1680855426" sldId="1129"/>
            <ac:spMk id="11" creationId="{9B41000F-56ED-3D89-3AFE-B6831C9DC4B9}"/>
          </ac:spMkLst>
        </pc:spChg>
        <pc:picChg chg="del">
          <ac:chgData name="Axel Drees" userId="bad451d78ccb7e14" providerId="LiveId" clId="{D15515BE-3CFC-4F54-B7D4-6554BB46B568}" dt="2025-08-21T18:28:54.551" v="1" actId="478"/>
          <ac:picMkLst>
            <pc:docMk/>
            <pc:sldMk cId="1680855426" sldId="1129"/>
            <ac:picMk id="8" creationId="{BDBBD243-2361-C2CA-13A1-7AD71F2C3ACE}"/>
          </ac:picMkLst>
        </pc:picChg>
        <pc:picChg chg="del">
          <ac:chgData name="Axel Drees" userId="bad451d78ccb7e14" providerId="LiveId" clId="{D15515BE-3CFC-4F54-B7D4-6554BB46B568}" dt="2025-08-21T18:29:46.157" v="66" actId="478"/>
          <ac:picMkLst>
            <pc:docMk/>
            <pc:sldMk cId="1680855426" sldId="1129"/>
            <ac:picMk id="14" creationId="{C6C5E576-0894-0C82-A366-B1A1A6A2CE6F}"/>
          </ac:picMkLst>
        </pc:picChg>
      </pc:sldChg>
      <pc:sldChg chg="add del">
        <pc:chgData name="Axel Drees" userId="bad451d78ccb7e14" providerId="LiveId" clId="{D15515BE-3CFC-4F54-B7D4-6554BB46B568}" dt="2025-08-21T18:32:57.250" v="112" actId="47"/>
        <pc:sldMkLst>
          <pc:docMk/>
          <pc:sldMk cId="2159017340" sldId="1131"/>
        </pc:sldMkLst>
      </pc:sldChg>
      <pc:sldChg chg="add del">
        <pc:chgData name="Axel Drees" userId="bad451d78ccb7e14" providerId="LiveId" clId="{D15515BE-3CFC-4F54-B7D4-6554BB46B568}" dt="2025-08-21T18:33:12.846" v="114" actId="47"/>
        <pc:sldMkLst>
          <pc:docMk/>
          <pc:sldMk cId="1205590952" sldId="1137"/>
        </pc:sldMkLst>
      </pc:sldChg>
      <pc:sldChg chg="add del">
        <pc:chgData name="Axel Drees" userId="bad451d78ccb7e14" providerId="LiveId" clId="{D15515BE-3CFC-4F54-B7D4-6554BB46B568}" dt="2025-08-21T18:34:03.794" v="116"/>
        <pc:sldMkLst>
          <pc:docMk/>
          <pc:sldMk cId="1661001313" sldId="1138"/>
        </pc:sldMkLst>
      </pc:sldChg>
      <pc:sldChg chg="del">
        <pc:chgData name="Axel Drees" userId="bad451d78ccb7e14" providerId="LiveId" clId="{D15515BE-3CFC-4F54-B7D4-6554BB46B568}" dt="2025-08-21T18:33:25.215" v="115" actId="47"/>
        <pc:sldMkLst>
          <pc:docMk/>
          <pc:sldMk cId="1295836523" sldId="1140"/>
        </pc:sldMkLst>
      </pc:sldChg>
      <pc:sldChg chg="del">
        <pc:chgData name="Axel Drees" userId="bad451d78ccb7e14" providerId="LiveId" clId="{D15515BE-3CFC-4F54-B7D4-6554BB46B568}" dt="2025-08-21T18:33:25.215" v="115" actId="47"/>
        <pc:sldMkLst>
          <pc:docMk/>
          <pc:sldMk cId="74569949" sldId="1141"/>
        </pc:sldMkLst>
      </pc:sldChg>
      <pc:sldChg chg="del">
        <pc:chgData name="Axel Drees" userId="bad451d78ccb7e14" providerId="LiveId" clId="{D15515BE-3CFC-4F54-B7D4-6554BB46B568}" dt="2025-08-21T18:33:25.215" v="115" actId="47"/>
        <pc:sldMkLst>
          <pc:docMk/>
          <pc:sldMk cId="3579354857" sldId="1142"/>
        </pc:sldMkLst>
      </pc:sldChg>
      <pc:sldChg chg="del">
        <pc:chgData name="Axel Drees" userId="bad451d78ccb7e14" providerId="LiveId" clId="{D15515BE-3CFC-4F54-B7D4-6554BB46B568}" dt="2025-08-21T18:33:25.215" v="115" actId="47"/>
        <pc:sldMkLst>
          <pc:docMk/>
          <pc:sldMk cId="3339846329" sldId="1143"/>
        </pc:sldMkLst>
      </pc:sldChg>
      <pc:sldChg chg="del">
        <pc:chgData name="Axel Drees" userId="bad451d78ccb7e14" providerId="LiveId" clId="{D15515BE-3CFC-4F54-B7D4-6554BB46B568}" dt="2025-08-21T18:33:25.215" v="115" actId="47"/>
        <pc:sldMkLst>
          <pc:docMk/>
          <pc:sldMk cId="3668546899" sldId="1144"/>
        </pc:sldMkLst>
      </pc:sldChg>
      <pc:sldChg chg="del">
        <pc:chgData name="Axel Drees" userId="bad451d78ccb7e14" providerId="LiveId" clId="{D15515BE-3CFC-4F54-B7D4-6554BB46B568}" dt="2025-08-21T18:33:25.215" v="115" actId="47"/>
        <pc:sldMkLst>
          <pc:docMk/>
          <pc:sldMk cId="1623370126" sldId="1145"/>
        </pc:sldMkLst>
      </pc:sldChg>
      <pc:sldChg chg="del">
        <pc:chgData name="Axel Drees" userId="bad451d78ccb7e14" providerId="LiveId" clId="{D15515BE-3CFC-4F54-B7D4-6554BB46B568}" dt="2025-08-21T18:33:25.215" v="115" actId="47"/>
        <pc:sldMkLst>
          <pc:docMk/>
          <pc:sldMk cId="1731372164" sldId="1146"/>
        </pc:sldMkLst>
      </pc:sldChg>
      <pc:sldChg chg="add del">
        <pc:chgData name="Axel Drees" userId="bad451d78ccb7e14" providerId="LiveId" clId="{D15515BE-3CFC-4F54-B7D4-6554BB46B568}" dt="2025-08-21T18:34:03.794" v="116"/>
        <pc:sldMkLst>
          <pc:docMk/>
          <pc:sldMk cId="3109155916" sldId="1147"/>
        </pc:sldMkLst>
      </pc:sldChg>
      <pc:sldChg chg="del">
        <pc:chgData name="Axel Drees" userId="bad451d78ccb7e14" providerId="LiveId" clId="{D15515BE-3CFC-4F54-B7D4-6554BB46B568}" dt="2025-08-21T18:33:25.215" v="115" actId="47"/>
        <pc:sldMkLst>
          <pc:docMk/>
          <pc:sldMk cId="1928834719" sldId="1148"/>
        </pc:sldMkLst>
      </pc:sldChg>
      <pc:sldChg chg="del">
        <pc:chgData name="Axel Drees" userId="bad451d78ccb7e14" providerId="LiveId" clId="{D15515BE-3CFC-4F54-B7D4-6554BB46B568}" dt="2025-08-21T18:33:25.215" v="115" actId="47"/>
        <pc:sldMkLst>
          <pc:docMk/>
          <pc:sldMk cId="2920333255" sldId="1151"/>
        </pc:sldMkLst>
      </pc:sldChg>
      <pc:sldChg chg="del">
        <pc:chgData name="Axel Drees" userId="bad451d78ccb7e14" providerId="LiveId" clId="{D15515BE-3CFC-4F54-B7D4-6554BB46B568}" dt="2025-08-21T18:33:25.215" v="115" actId="47"/>
        <pc:sldMkLst>
          <pc:docMk/>
          <pc:sldMk cId="1877683279" sldId="1152"/>
        </pc:sldMkLst>
      </pc:sldChg>
      <pc:sldChg chg="del">
        <pc:chgData name="Axel Drees" userId="bad451d78ccb7e14" providerId="LiveId" clId="{D15515BE-3CFC-4F54-B7D4-6554BB46B568}" dt="2025-08-21T18:33:25.215" v="115" actId="47"/>
        <pc:sldMkLst>
          <pc:docMk/>
          <pc:sldMk cId="2427837786" sldId="1153"/>
        </pc:sldMkLst>
      </pc:sldChg>
      <pc:sldChg chg="del">
        <pc:chgData name="Axel Drees" userId="bad451d78ccb7e14" providerId="LiveId" clId="{D15515BE-3CFC-4F54-B7D4-6554BB46B568}" dt="2025-08-21T18:33:25.215" v="115" actId="47"/>
        <pc:sldMkLst>
          <pc:docMk/>
          <pc:sldMk cId="1832246404" sldId="1154"/>
        </pc:sldMkLst>
      </pc:sldChg>
      <pc:sldChg chg="del">
        <pc:chgData name="Axel Drees" userId="bad451d78ccb7e14" providerId="LiveId" clId="{D15515BE-3CFC-4F54-B7D4-6554BB46B568}" dt="2025-08-21T18:33:25.215" v="115" actId="47"/>
        <pc:sldMkLst>
          <pc:docMk/>
          <pc:sldMk cId="2074076939" sldId="1156"/>
        </pc:sldMkLst>
      </pc:sldChg>
      <pc:sldChg chg="del">
        <pc:chgData name="Axel Drees" userId="bad451d78ccb7e14" providerId="LiveId" clId="{D15515BE-3CFC-4F54-B7D4-6554BB46B568}" dt="2025-08-21T18:28:20.433" v="0" actId="47"/>
        <pc:sldMkLst>
          <pc:docMk/>
          <pc:sldMk cId="692727863" sldId="1157"/>
        </pc:sldMkLst>
      </pc:sldChg>
      <pc:sldChg chg="del">
        <pc:chgData name="Axel Drees" userId="bad451d78ccb7e14" providerId="LiveId" clId="{D15515BE-3CFC-4F54-B7D4-6554BB46B568}" dt="2025-08-21T18:28:20.433" v="0" actId="47"/>
        <pc:sldMkLst>
          <pc:docMk/>
          <pc:sldMk cId="3645165365" sldId="1158"/>
        </pc:sldMkLst>
      </pc:sldChg>
      <pc:sldChg chg="add del">
        <pc:chgData name="Axel Drees" userId="bad451d78ccb7e14" providerId="LiveId" clId="{D15515BE-3CFC-4F54-B7D4-6554BB46B568}" dt="2025-08-21T18:34:03.794" v="116"/>
        <pc:sldMkLst>
          <pc:docMk/>
          <pc:sldMk cId="840131220" sldId="1159"/>
        </pc:sldMkLst>
      </pc:sldChg>
      <pc:sldChg chg="del">
        <pc:chgData name="Axel Drees" userId="bad451d78ccb7e14" providerId="LiveId" clId="{D15515BE-3CFC-4F54-B7D4-6554BB46B568}" dt="2025-08-21T18:33:25.215" v="115" actId="47"/>
        <pc:sldMkLst>
          <pc:docMk/>
          <pc:sldMk cId="1313051606" sldId="1160"/>
        </pc:sldMkLst>
      </pc:sldChg>
      <pc:sldChg chg="del">
        <pc:chgData name="Axel Drees" userId="bad451d78ccb7e14" providerId="LiveId" clId="{D15515BE-3CFC-4F54-B7D4-6554BB46B568}" dt="2025-08-21T18:33:25.215" v="115" actId="47"/>
        <pc:sldMkLst>
          <pc:docMk/>
          <pc:sldMk cId="312355351" sldId="1161"/>
        </pc:sldMkLst>
      </pc:sldChg>
      <pc:sldChg chg="del">
        <pc:chgData name="Axel Drees" userId="bad451d78ccb7e14" providerId="LiveId" clId="{D15515BE-3CFC-4F54-B7D4-6554BB46B568}" dt="2025-08-21T18:33:25.215" v="115" actId="47"/>
        <pc:sldMkLst>
          <pc:docMk/>
          <pc:sldMk cId="363367960" sldId="1162"/>
        </pc:sldMkLst>
      </pc:sldChg>
      <pc:sldChg chg="add">
        <pc:chgData name="Axel Drees" userId="bad451d78ccb7e14" providerId="LiveId" clId="{D15515BE-3CFC-4F54-B7D4-6554BB46B568}" dt="2025-08-21T18:34:03.794" v="116"/>
        <pc:sldMkLst>
          <pc:docMk/>
          <pc:sldMk cId="1413017030" sldId="1162"/>
        </pc:sldMkLst>
      </pc:sldChg>
      <pc:sldChg chg="add del">
        <pc:chgData name="Axel Drees" userId="bad451d78ccb7e14" providerId="LiveId" clId="{D15515BE-3CFC-4F54-B7D4-6554BB46B568}" dt="2025-08-22T00:09:31.942" v="660" actId="47"/>
        <pc:sldMkLst>
          <pc:docMk/>
          <pc:sldMk cId="358960022" sldId="1163"/>
        </pc:sldMkLst>
      </pc:sldChg>
      <pc:sldChg chg="addSp delSp modSp add mod">
        <pc:chgData name="Axel Drees" userId="bad451d78ccb7e14" providerId="LiveId" clId="{D15515BE-3CFC-4F54-B7D4-6554BB46B568}" dt="2025-08-22T00:08:06.325" v="659" actId="478"/>
        <pc:sldMkLst>
          <pc:docMk/>
          <pc:sldMk cId="1518492313" sldId="1164"/>
        </pc:sldMkLst>
        <pc:cxnChg chg="add del mod">
          <ac:chgData name="Axel Drees" userId="bad451d78ccb7e14" providerId="LiveId" clId="{D15515BE-3CFC-4F54-B7D4-6554BB46B568}" dt="2025-08-22T00:08:06.325" v="659" actId="478"/>
          <ac:cxnSpMkLst>
            <pc:docMk/>
            <pc:sldMk cId="1518492313" sldId="1164"/>
            <ac:cxnSpMk id="6" creationId="{24BB3677-025B-4462-7F16-0CC2E525E05E}"/>
          </ac:cxnSpMkLst>
        </pc:cxnChg>
      </pc:sldChg>
      <pc:sldChg chg="add del">
        <pc:chgData name="Axel Drees" userId="bad451d78ccb7e14" providerId="LiveId" clId="{D15515BE-3CFC-4F54-B7D4-6554BB46B568}" dt="2025-08-22T00:06:11.637" v="565" actId="47"/>
        <pc:sldMkLst>
          <pc:docMk/>
          <pc:sldMk cId="1908201784" sldId="1165"/>
        </pc:sldMkLst>
      </pc:sldChg>
      <pc:sldChg chg="add">
        <pc:chgData name="Axel Drees" userId="bad451d78ccb7e14" providerId="LiveId" clId="{D15515BE-3CFC-4F54-B7D4-6554BB46B568}" dt="2025-08-21T18:34:03.794" v="116"/>
        <pc:sldMkLst>
          <pc:docMk/>
          <pc:sldMk cId="2412705729" sldId="1166"/>
        </pc:sldMkLst>
      </pc:sldChg>
      <pc:sldChg chg="modSp add mod">
        <pc:chgData name="Axel Drees" userId="bad451d78ccb7e14" providerId="LiveId" clId="{D15515BE-3CFC-4F54-B7D4-6554BB46B568}" dt="2025-08-22T00:11:49.017" v="755" actId="14100"/>
        <pc:sldMkLst>
          <pc:docMk/>
          <pc:sldMk cId="3049793657" sldId="1168"/>
        </pc:sldMkLst>
        <pc:spChg chg="mod">
          <ac:chgData name="Axel Drees" userId="bad451d78ccb7e14" providerId="LiveId" clId="{D15515BE-3CFC-4F54-B7D4-6554BB46B568}" dt="2025-08-22T00:11:43.432" v="754" actId="20577"/>
          <ac:spMkLst>
            <pc:docMk/>
            <pc:sldMk cId="3049793657" sldId="1168"/>
            <ac:spMk id="2" creationId="{35A8590C-D0C1-F507-1BDD-8821C8471AEE}"/>
          </ac:spMkLst>
        </pc:spChg>
        <pc:spChg chg="mod">
          <ac:chgData name="Axel Drees" userId="bad451d78ccb7e14" providerId="LiveId" clId="{D15515BE-3CFC-4F54-B7D4-6554BB46B568}" dt="2025-08-22T00:11:28.638" v="752" actId="1076"/>
          <ac:spMkLst>
            <pc:docMk/>
            <pc:sldMk cId="3049793657" sldId="1168"/>
            <ac:spMk id="6" creationId="{17957F6B-975B-9203-BA97-CF08704D50E7}"/>
          </ac:spMkLst>
        </pc:spChg>
        <pc:picChg chg="mod">
          <ac:chgData name="Axel Drees" userId="bad451d78ccb7e14" providerId="LiveId" clId="{D15515BE-3CFC-4F54-B7D4-6554BB46B568}" dt="2025-08-22T00:11:49.017" v="755" actId="14100"/>
          <ac:picMkLst>
            <pc:docMk/>
            <pc:sldMk cId="3049793657" sldId="1168"/>
            <ac:picMk id="9" creationId="{66ECD39F-F700-45DC-B294-87206F946944}"/>
          </ac:picMkLst>
        </pc:picChg>
      </pc:sldChg>
      <pc:sldChg chg="add">
        <pc:chgData name="Axel Drees" userId="bad451d78ccb7e14" providerId="LiveId" clId="{D15515BE-3CFC-4F54-B7D4-6554BB46B568}" dt="2025-08-21T18:34:03.794" v="116"/>
        <pc:sldMkLst>
          <pc:docMk/>
          <pc:sldMk cId="1442733637" sldId="1169"/>
        </pc:sldMkLst>
      </pc:sldChg>
      <pc:sldChg chg="delSp add mod ord">
        <pc:chgData name="Axel Drees" userId="bad451d78ccb7e14" providerId="LiveId" clId="{D15515BE-3CFC-4F54-B7D4-6554BB46B568}" dt="2025-08-22T00:16:40.901" v="759"/>
        <pc:sldMkLst>
          <pc:docMk/>
          <pc:sldMk cId="2776841163" sldId="1170"/>
        </pc:sldMkLst>
        <pc:spChg chg="del">
          <ac:chgData name="Axel Drees" userId="bad451d78ccb7e14" providerId="LiveId" clId="{D15515BE-3CFC-4F54-B7D4-6554BB46B568}" dt="2025-08-22T00:16:32.581" v="756" actId="478"/>
          <ac:spMkLst>
            <pc:docMk/>
            <pc:sldMk cId="2776841163" sldId="1170"/>
            <ac:spMk id="6" creationId="{17957F6B-975B-9203-BA97-CF08704D50E7}"/>
          </ac:spMkLst>
        </pc:spChg>
        <pc:spChg chg="del">
          <ac:chgData name="Axel Drees" userId="bad451d78ccb7e14" providerId="LiveId" clId="{D15515BE-3CFC-4F54-B7D4-6554BB46B568}" dt="2025-08-22T00:16:37.070" v="757" actId="478"/>
          <ac:spMkLst>
            <pc:docMk/>
            <pc:sldMk cId="2776841163" sldId="1170"/>
            <ac:spMk id="10" creationId="{507DFBB8-ACB1-8BC3-2B04-4C1DAD554454}"/>
          </ac:spMkLst>
        </pc:spChg>
      </pc:sldChg>
      <pc:sldChg chg="add">
        <pc:chgData name="Axel Drees" userId="bad451d78ccb7e14" providerId="LiveId" clId="{D15515BE-3CFC-4F54-B7D4-6554BB46B568}" dt="2025-08-21T18:34:03.794" v="116"/>
        <pc:sldMkLst>
          <pc:docMk/>
          <pc:sldMk cId="3894348678" sldId="1171"/>
        </pc:sldMkLst>
      </pc:sldChg>
    </pc:docChg>
  </pc:docChgLst>
  <pc:docChgLst>
    <pc:chgData name="Axel Drees" userId="bad451d78ccb7e14" providerId="LiveId" clId="{3BB1AB64-3784-4F07-B415-51962FB8E03C}"/>
    <pc:docChg chg="undo custSel addSld delSld modSld sldOrd modMainMaster">
      <pc:chgData name="Axel Drees" userId="bad451d78ccb7e14" providerId="LiveId" clId="{3BB1AB64-3784-4F07-B415-51962FB8E03C}" dt="2025-08-01T16:16:57.027" v="39140" actId="14100"/>
      <pc:docMkLst>
        <pc:docMk/>
      </pc:docMkLst>
      <pc:sldChg chg="add del">
        <pc:chgData name="Axel Drees" userId="bad451d78ccb7e14" providerId="LiveId" clId="{3BB1AB64-3784-4F07-B415-51962FB8E03C}" dt="2025-07-21T12:41:29.403" v="9595" actId="47"/>
        <pc:sldMkLst>
          <pc:docMk/>
          <pc:sldMk cId="0" sldId="264"/>
        </pc:sldMkLst>
      </pc:sldChg>
      <pc:sldChg chg="add del">
        <pc:chgData name="Axel Drees" userId="bad451d78ccb7e14" providerId="LiveId" clId="{3BB1AB64-3784-4F07-B415-51962FB8E03C}" dt="2025-07-21T12:41:30.297" v="9596" actId="47"/>
        <pc:sldMkLst>
          <pc:docMk/>
          <pc:sldMk cId="0" sldId="265"/>
        </pc:sldMkLst>
      </pc:sldChg>
      <pc:sldChg chg="add del">
        <pc:chgData name="Axel Drees" userId="bad451d78ccb7e14" providerId="LiveId" clId="{3BB1AB64-3784-4F07-B415-51962FB8E03C}" dt="2025-07-21T12:41:31.157" v="9597" actId="47"/>
        <pc:sldMkLst>
          <pc:docMk/>
          <pc:sldMk cId="0" sldId="266"/>
        </pc:sldMkLst>
      </pc:sldChg>
      <pc:sldChg chg="delSp add del mod">
        <pc:chgData name="Axel Drees" userId="bad451d78ccb7e14" providerId="LiveId" clId="{3BB1AB64-3784-4F07-B415-51962FB8E03C}" dt="2025-07-21T13:36:10.133" v="9811" actId="47"/>
        <pc:sldMkLst>
          <pc:docMk/>
          <pc:sldMk cId="0" sldId="269"/>
        </pc:sldMkLst>
      </pc:sldChg>
      <pc:sldChg chg="modSp add del mod">
        <pc:chgData name="Axel Drees" userId="bad451d78ccb7e14" providerId="LiveId" clId="{3BB1AB64-3784-4F07-B415-51962FB8E03C}" dt="2025-07-21T13:34:02.129" v="9807" actId="47"/>
        <pc:sldMkLst>
          <pc:docMk/>
          <pc:sldMk cId="0" sldId="270"/>
        </pc:sldMkLst>
      </pc:sldChg>
      <pc:sldChg chg="modSp add">
        <pc:chgData name="Axel Drees" userId="bad451d78ccb7e14" providerId="LiveId" clId="{3BB1AB64-3784-4F07-B415-51962FB8E03C}" dt="2025-07-27T14:12:41.404" v="38126"/>
        <pc:sldMkLst>
          <pc:docMk/>
          <pc:sldMk cId="1701106551" sldId="973"/>
        </pc:sldMkLst>
      </pc:sldChg>
      <pc:sldChg chg="addSp delSp modSp add del mod">
        <pc:chgData name="Axel Drees" userId="bad451d78ccb7e14" providerId="LiveId" clId="{3BB1AB64-3784-4F07-B415-51962FB8E03C}" dt="2025-07-20T07:46:54.669" v="4434" actId="47"/>
        <pc:sldMkLst>
          <pc:docMk/>
          <pc:sldMk cId="3366551054" sldId="975"/>
        </pc:sldMkLst>
      </pc:sldChg>
      <pc:sldChg chg="modSp ord modNotesTx">
        <pc:chgData name="Axel Drees" userId="bad451d78ccb7e14" providerId="LiveId" clId="{3BB1AB64-3784-4F07-B415-51962FB8E03C}" dt="2025-07-22T19:16:27.769" v="24623" actId="20577"/>
        <pc:sldMkLst>
          <pc:docMk/>
          <pc:sldMk cId="4241898853" sldId="984"/>
        </pc:sldMkLst>
      </pc:sldChg>
      <pc:sldChg chg="delSp modSp add mod ord modNotesTx">
        <pc:chgData name="Axel Drees" userId="bad451d78ccb7e14" providerId="LiveId" clId="{3BB1AB64-3784-4F07-B415-51962FB8E03C}" dt="2025-07-22T19:57:32.830" v="27076" actId="20577"/>
        <pc:sldMkLst>
          <pc:docMk/>
          <pc:sldMk cId="2881479038" sldId="1007"/>
        </pc:sldMkLst>
      </pc:sldChg>
      <pc:sldChg chg="addSp delSp modSp add mod ord modNotesTx">
        <pc:chgData name="Axel Drees" userId="bad451d78ccb7e14" providerId="LiveId" clId="{3BB1AB64-3784-4F07-B415-51962FB8E03C}" dt="2025-07-22T20:06:58.325" v="28020" actId="20577"/>
        <pc:sldMkLst>
          <pc:docMk/>
          <pc:sldMk cId="4202816666" sldId="1028"/>
        </pc:sldMkLst>
      </pc:sldChg>
      <pc:sldChg chg="modNotesTx">
        <pc:chgData name="Axel Drees" userId="bad451d78ccb7e14" providerId="LiveId" clId="{3BB1AB64-3784-4F07-B415-51962FB8E03C}" dt="2025-07-22T19:13:08.048" v="24464" actId="20577"/>
        <pc:sldMkLst>
          <pc:docMk/>
          <pc:sldMk cId="3828617007" sldId="1047"/>
        </pc:sldMkLst>
      </pc:sldChg>
      <pc:sldChg chg="addSp delSp modSp add mod ord modNotesTx">
        <pc:chgData name="Axel Drees" userId="bad451d78ccb7e14" providerId="LiveId" clId="{3BB1AB64-3784-4F07-B415-51962FB8E03C}" dt="2025-07-24T06:47:50.583" v="37732" actId="20577"/>
        <pc:sldMkLst>
          <pc:docMk/>
          <pc:sldMk cId="3526851667" sldId="1060"/>
        </pc:sldMkLst>
        <pc:spChg chg="mod">
          <ac:chgData name="Axel Drees" userId="bad451d78ccb7e14" providerId="LiveId" clId="{3BB1AB64-3784-4F07-B415-51962FB8E03C}" dt="2025-07-24T06:47:50.583" v="37732" actId="20577"/>
          <ac:spMkLst>
            <pc:docMk/>
            <pc:sldMk cId="3526851667" sldId="1060"/>
            <ac:spMk id="2" creationId="{00000000-0000-0000-0000-000000000000}"/>
          </ac:spMkLst>
        </pc:spChg>
      </pc:sldChg>
      <pc:sldChg chg="modSp add">
        <pc:chgData name="Axel Drees" userId="bad451d78ccb7e14" providerId="LiveId" clId="{3BB1AB64-3784-4F07-B415-51962FB8E03C}" dt="2025-07-22T12:37:38.727" v="18796"/>
        <pc:sldMkLst>
          <pc:docMk/>
          <pc:sldMk cId="1943318632" sldId="1061"/>
        </pc:sldMkLst>
      </pc:sldChg>
      <pc:sldChg chg="modSp add">
        <pc:chgData name="Axel Drees" userId="bad451d78ccb7e14" providerId="LiveId" clId="{3BB1AB64-3784-4F07-B415-51962FB8E03C}" dt="2025-07-22T12:37:38.727" v="18796"/>
        <pc:sldMkLst>
          <pc:docMk/>
          <pc:sldMk cId="1687935635" sldId="1062"/>
        </pc:sldMkLst>
      </pc:sldChg>
      <pc:sldChg chg="addSp delSp modSp mod ord modNotesTx">
        <pc:chgData name="Axel Drees" userId="bad451d78ccb7e14" providerId="LiveId" clId="{3BB1AB64-3784-4F07-B415-51962FB8E03C}" dt="2025-07-22T18:55:42.075" v="23811" actId="6549"/>
        <pc:sldMkLst>
          <pc:docMk/>
          <pc:sldMk cId="1664814210" sldId="1105"/>
        </pc:sldMkLst>
      </pc:sldChg>
      <pc:sldChg chg="modSp mod modNotesTx">
        <pc:chgData name="Axel Drees" userId="bad451d78ccb7e14" providerId="LiveId" clId="{3BB1AB64-3784-4F07-B415-51962FB8E03C}" dt="2025-07-22T20:16:22.115" v="28327" actId="20577"/>
        <pc:sldMkLst>
          <pc:docMk/>
          <pc:sldMk cId="2302321670" sldId="1106"/>
        </pc:sldMkLst>
      </pc:sldChg>
      <pc:sldChg chg="addSp delSp modSp mod modNotesTx">
        <pc:chgData name="Axel Drees" userId="bad451d78ccb7e14" providerId="LiveId" clId="{3BB1AB64-3784-4F07-B415-51962FB8E03C}" dt="2025-07-23T08:16:08.808" v="34785" actId="6549"/>
        <pc:sldMkLst>
          <pc:docMk/>
          <pc:sldMk cId="1137348887" sldId="1107"/>
        </pc:sldMkLst>
        <pc:spChg chg="add mod ord">
          <ac:chgData name="Axel Drees" userId="bad451d78ccb7e14" providerId="LiveId" clId="{3BB1AB64-3784-4F07-B415-51962FB8E03C}" dt="2025-07-23T08:08:20.589" v="34058" actId="5793"/>
          <ac:spMkLst>
            <pc:docMk/>
            <pc:sldMk cId="1137348887" sldId="1107"/>
            <ac:spMk id="2" creationId="{FAFF2FB0-2283-2CF9-0AEF-C98643F0C917}"/>
          </ac:spMkLst>
        </pc:spChg>
        <pc:spChg chg="mod">
          <ac:chgData name="Axel Drees" userId="bad451d78ccb7e14" providerId="LiveId" clId="{3BB1AB64-3784-4F07-B415-51962FB8E03C}" dt="2025-07-23T08:10:12.056" v="34274" actId="14100"/>
          <ac:spMkLst>
            <pc:docMk/>
            <pc:sldMk cId="1137348887" sldId="1107"/>
            <ac:spMk id="11" creationId="{15AF5610-8C85-83F9-FD39-BA84E0315139}"/>
          </ac:spMkLst>
        </pc:spChg>
        <pc:spChg chg="mod">
          <ac:chgData name="Axel Drees" userId="bad451d78ccb7e14" providerId="LiveId" clId="{3BB1AB64-3784-4F07-B415-51962FB8E03C}" dt="2025-07-23T07:53:03.040" v="33542" actId="6549"/>
          <ac:spMkLst>
            <pc:docMk/>
            <pc:sldMk cId="1137348887" sldId="1107"/>
            <ac:spMk id="14" creationId="{8D8666A3-C17C-9B81-542F-393A9F72544A}"/>
          </ac:spMkLst>
        </pc:spChg>
        <pc:spChg chg="mod">
          <ac:chgData name="Axel Drees" userId="bad451d78ccb7e14" providerId="LiveId" clId="{3BB1AB64-3784-4F07-B415-51962FB8E03C}" dt="2025-07-23T07:52:23.348" v="33517" actId="1076"/>
          <ac:spMkLst>
            <pc:docMk/>
            <pc:sldMk cId="1137348887" sldId="1107"/>
            <ac:spMk id="15" creationId="{8939FAF1-1871-F6BB-2627-B9F0D0C91CE0}"/>
          </ac:spMkLst>
        </pc:spChg>
        <pc:picChg chg="mod">
          <ac:chgData name="Axel Drees" userId="bad451d78ccb7e14" providerId="LiveId" clId="{3BB1AB64-3784-4F07-B415-51962FB8E03C}" dt="2025-07-23T07:51:58.008" v="33514" actId="1076"/>
          <ac:picMkLst>
            <pc:docMk/>
            <pc:sldMk cId="1137348887" sldId="1107"/>
            <ac:picMk id="22" creationId="{7762AD0E-6D8B-AADD-088B-DEE03D5B5D62}"/>
          </ac:picMkLst>
        </pc:picChg>
      </pc:sldChg>
      <pc:sldChg chg="addSp delSp modSp mod modNotesTx">
        <pc:chgData name="Axel Drees" userId="bad451d78ccb7e14" providerId="LiveId" clId="{3BB1AB64-3784-4F07-B415-51962FB8E03C}" dt="2025-07-23T08:22:23.343" v="34880" actId="20577"/>
        <pc:sldMkLst>
          <pc:docMk/>
          <pc:sldMk cId="540734338" sldId="1109"/>
        </pc:sldMkLst>
      </pc:sldChg>
      <pc:sldChg chg="addSp delSp modSp del mod ord">
        <pc:chgData name="Axel Drees" userId="bad451d78ccb7e14" providerId="LiveId" clId="{3BB1AB64-3784-4F07-B415-51962FB8E03C}" dt="2025-07-21T13:36:45.616" v="9812" actId="47"/>
        <pc:sldMkLst>
          <pc:docMk/>
          <pc:sldMk cId="3929178086" sldId="1110"/>
        </pc:sldMkLst>
      </pc:sldChg>
      <pc:sldChg chg="addSp delSp modSp del mod">
        <pc:chgData name="Axel Drees" userId="bad451d78ccb7e14" providerId="LiveId" clId="{3BB1AB64-3784-4F07-B415-51962FB8E03C}" dt="2025-07-21T14:03:31.334" v="10500" actId="47"/>
        <pc:sldMkLst>
          <pc:docMk/>
          <pc:sldMk cId="4174479779" sldId="1111"/>
        </pc:sldMkLst>
      </pc:sldChg>
      <pc:sldChg chg="addSp delSp modSp mod modNotesTx">
        <pc:chgData name="Axel Drees" userId="bad451d78ccb7e14" providerId="LiveId" clId="{3BB1AB64-3784-4F07-B415-51962FB8E03C}" dt="2025-07-23T09:05:38.181" v="36733" actId="313"/>
        <pc:sldMkLst>
          <pc:docMk/>
          <pc:sldMk cId="4020635300" sldId="1113"/>
        </pc:sldMkLst>
      </pc:sldChg>
      <pc:sldChg chg="modSp add mod">
        <pc:chgData name="Axel Drees" userId="bad451d78ccb7e14" providerId="LiveId" clId="{3BB1AB64-3784-4F07-B415-51962FB8E03C}" dt="2025-07-23T09:17:55.360" v="37478" actId="20577"/>
        <pc:sldMkLst>
          <pc:docMk/>
          <pc:sldMk cId="2246388385" sldId="1115"/>
        </pc:sldMkLst>
      </pc:sldChg>
      <pc:sldChg chg="del">
        <pc:chgData name="Axel Drees" userId="bad451d78ccb7e14" providerId="LiveId" clId="{3BB1AB64-3784-4F07-B415-51962FB8E03C}" dt="2025-07-21T17:43:13.956" v="14179" actId="2696"/>
        <pc:sldMkLst>
          <pc:docMk/>
          <pc:sldMk cId="2561556858" sldId="1115"/>
        </pc:sldMkLst>
      </pc:sldChg>
      <pc:sldChg chg="del ord">
        <pc:chgData name="Axel Drees" userId="bad451d78ccb7e14" providerId="LiveId" clId="{3BB1AB64-3784-4F07-B415-51962FB8E03C}" dt="2025-07-18T18:24:00.343" v="3191" actId="47"/>
        <pc:sldMkLst>
          <pc:docMk/>
          <pc:sldMk cId="1628106899" sldId="1116"/>
        </pc:sldMkLst>
      </pc:sldChg>
      <pc:sldChg chg="modSp mod modNotesTx">
        <pc:chgData name="Axel Drees" userId="bad451d78ccb7e14" providerId="LiveId" clId="{3BB1AB64-3784-4F07-B415-51962FB8E03C}" dt="2025-07-23T08:40:39.285" v="36252" actId="20577"/>
        <pc:sldMkLst>
          <pc:docMk/>
          <pc:sldMk cId="1748964768" sldId="1117"/>
        </pc:sldMkLst>
      </pc:sldChg>
      <pc:sldChg chg="addSp modSp mod modNotesTx">
        <pc:chgData name="Axel Drees" userId="bad451d78ccb7e14" providerId="LiveId" clId="{3BB1AB64-3784-4F07-B415-51962FB8E03C}" dt="2025-07-23T09:08:39.831" v="36919" actId="20577"/>
        <pc:sldMkLst>
          <pc:docMk/>
          <pc:sldMk cId="3207431612" sldId="1118"/>
        </pc:sldMkLst>
      </pc:sldChg>
      <pc:sldChg chg="addSp modSp modNotesTx">
        <pc:chgData name="Axel Drees" userId="bad451d78ccb7e14" providerId="LiveId" clId="{3BB1AB64-3784-4F07-B415-51962FB8E03C}" dt="2025-07-23T09:15:02.885" v="37354" actId="313"/>
        <pc:sldMkLst>
          <pc:docMk/>
          <pc:sldMk cId="71862417" sldId="1119"/>
        </pc:sldMkLst>
      </pc:sldChg>
      <pc:sldChg chg="addSp modSp new del mod">
        <pc:chgData name="Axel Drees" userId="bad451d78ccb7e14" providerId="LiveId" clId="{3BB1AB64-3784-4F07-B415-51962FB8E03C}" dt="2025-07-20T11:56:31.123" v="5634" actId="47"/>
        <pc:sldMkLst>
          <pc:docMk/>
          <pc:sldMk cId="680854424" sldId="1120"/>
        </pc:sldMkLst>
      </pc:sldChg>
      <pc:sldChg chg="new del">
        <pc:chgData name="Axel Drees" userId="bad451d78ccb7e14" providerId="LiveId" clId="{3BB1AB64-3784-4F07-B415-51962FB8E03C}" dt="2025-07-16T14:45:22.644" v="99" actId="47"/>
        <pc:sldMkLst>
          <pc:docMk/>
          <pc:sldMk cId="690388631" sldId="1120"/>
        </pc:sldMkLst>
      </pc:sldChg>
      <pc:sldChg chg="addSp delSp modSp add mod modNotesTx">
        <pc:chgData name="Axel Drees" userId="bad451d78ccb7e14" providerId="LiveId" clId="{3BB1AB64-3784-4F07-B415-51962FB8E03C}" dt="2025-07-23T07:28:59.919" v="32664" actId="1036"/>
        <pc:sldMkLst>
          <pc:docMk/>
          <pc:sldMk cId="654497643" sldId="1121"/>
        </pc:sldMkLst>
        <pc:spChg chg="add mod">
          <ac:chgData name="Axel Drees" userId="bad451d78ccb7e14" providerId="LiveId" clId="{3BB1AB64-3784-4F07-B415-51962FB8E03C}" dt="2025-07-23T07:28:59.919" v="32664" actId="1036"/>
          <ac:spMkLst>
            <pc:docMk/>
            <pc:sldMk cId="654497643" sldId="1121"/>
            <ac:spMk id="3" creationId="{608E2BC2-5219-B909-E27A-3532085EBC5C}"/>
          </ac:spMkLst>
        </pc:spChg>
        <pc:picChg chg="add mod ord">
          <ac:chgData name="Axel Drees" userId="bad451d78ccb7e14" providerId="LiveId" clId="{3BB1AB64-3784-4F07-B415-51962FB8E03C}" dt="2025-07-23T07:28:50.402" v="32648" actId="14100"/>
          <ac:picMkLst>
            <pc:docMk/>
            <pc:sldMk cId="654497643" sldId="1121"/>
            <ac:picMk id="2" creationId="{5164499C-31BD-3B81-54CD-BC81F547E108}"/>
          </ac:picMkLst>
        </pc:picChg>
      </pc:sldChg>
      <pc:sldChg chg="addSp delSp modSp new mod modNotesTx">
        <pc:chgData name="Axel Drees" userId="bad451d78ccb7e14" providerId="LiveId" clId="{3BB1AB64-3784-4F07-B415-51962FB8E03C}" dt="2025-07-22T20:49:16.484" v="30254" actId="33524"/>
        <pc:sldMkLst>
          <pc:docMk/>
          <pc:sldMk cId="1188398710" sldId="1122"/>
        </pc:sldMkLst>
      </pc:sldChg>
      <pc:sldChg chg="addSp delSp modSp add mod ord modNotesTx">
        <pc:chgData name="Axel Drees" userId="bad451d78ccb7e14" providerId="LiveId" clId="{3BB1AB64-3784-4F07-B415-51962FB8E03C}" dt="2025-07-22T21:17:12.958" v="31178" actId="33524"/>
        <pc:sldMkLst>
          <pc:docMk/>
          <pc:sldMk cId="2957738160" sldId="1123"/>
        </pc:sldMkLst>
      </pc:sldChg>
      <pc:sldChg chg="addSp delSp modSp add mod modNotesTx">
        <pc:chgData name="Axel Drees" userId="bad451d78ccb7e14" providerId="LiveId" clId="{3BB1AB64-3784-4F07-B415-51962FB8E03C}" dt="2025-07-22T20:58:18.179" v="30536" actId="20577"/>
        <pc:sldMkLst>
          <pc:docMk/>
          <pc:sldMk cId="1839621266" sldId="1124"/>
        </pc:sldMkLst>
      </pc:sldChg>
      <pc:sldChg chg="addSp delSp modSp add mod modNotesTx">
        <pc:chgData name="Axel Drees" userId="bad451d78ccb7e14" providerId="LiveId" clId="{3BB1AB64-3784-4F07-B415-51962FB8E03C}" dt="2025-07-23T07:51:34.868" v="33509" actId="6549"/>
        <pc:sldMkLst>
          <pc:docMk/>
          <pc:sldMk cId="2799576461" sldId="1125"/>
        </pc:sldMkLst>
        <pc:spChg chg="mod">
          <ac:chgData name="Axel Drees" userId="bad451d78ccb7e14" providerId="LiveId" clId="{3BB1AB64-3784-4F07-B415-51962FB8E03C}" dt="2025-07-23T07:38:53.370" v="32969" actId="20577"/>
          <ac:spMkLst>
            <pc:docMk/>
            <pc:sldMk cId="2799576461" sldId="1125"/>
            <ac:spMk id="2" creationId="{8511C2C0-00AC-E90F-0742-8D1EF573A452}"/>
          </ac:spMkLst>
        </pc:spChg>
        <pc:spChg chg="add mod">
          <ac:chgData name="Axel Drees" userId="bad451d78ccb7e14" providerId="LiveId" clId="{3BB1AB64-3784-4F07-B415-51962FB8E03C}" dt="2025-07-23T07:43:14.501" v="33142" actId="1037"/>
          <ac:spMkLst>
            <pc:docMk/>
            <pc:sldMk cId="2799576461" sldId="1125"/>
            <ac:spMk id="9" creationId="{851F26B5-4230-D516-1E67-0EF3A419F851}"/>
          </ac:spMkLst>
        </pc:spChg>
        <pc:picChg chg="add mod">
          <ac:chgData name="Axel Drees" userId="bad451d78ccb7e14" providerId="LiveId" clId="{3BB1AB64-3784-4F07-B415-51962FB8E03C}" dt="2025-07-23T07:37:02.779" v="32919" actId="1038"/>
          <ac:picMkLst>
            <pc:docMk/>
            <pc:sldMk cId="2799576461" sldId="1125"/>
            <ac:picMk id="7" creationId="{922A4102-9E0C-4DC7-C739-E9D77C760033}"/>
          </ac:picMkLst>
        </pc:picChg>
        <pc:picChg chg="add mod">
          <ac:chgData name="Axel Drees" userId="bad451d78ccb7e14" providerId="LiveId" clId="{3BB1AB64-3784-4F07-B415-51962FB8E03C}" dt="2025-07-23T07:37:07.926" v="32948" actId="1037"/>
          <ac:picMkLst>
            <pc:docMk/>
            <pc:sldMk cId="2799576461" sldId="1125"/>
            <ac:picMk id="8" creationId="{8F974B2D-0B99-CE64-3F91-E47663A3A174}"/>
          </ac:picMkLst>
        </pc:picChg>
      </pc:sldChg>
      <pc:sldChg chg="addSp delSp modSp add mod modNotesTx">
        <pc:chgData name="Axel Drees" userId="bad451d78ccb7e14" providerId="LiveId" clId="{3BB1AB64-3784-4F07-B415-51962FB8E03C}" dt="2025-07-30T14:29:29.647" v="39059" actId="478"/>
        <pc:sldMkLst>
          <pc:docMk/>
          <pc:sldMk cId="3168727121" sldId="1126"/>
        </pc:sldMkLst>
        <pc:picChg chg="add mod">
          <ac:chgData name="Axel Drees" userId="bad451d78ccb7e14" providerId="LiveId" clId="{3BB1AB64-3784-4F07-B415-51962FB8E03C}" dt="2025-07-27T12:14:56.462" v="37820" actId="1076"/>
          <ac:picMkLst>
            <pc:docMk/>
            <pc:sldMk cId="3168727121" sldId="1126"/>
            <ac:picMk id="4" creationId="{9EA7230A-D7A7-7AEA-7871-98B8FC2A8488}"/>
          </ac:picMkLst>
        </pc:picChg>
      </pc:sldChg>
      <pc:sldChg chg="addSp delSp modSp add mod modNotesTx">
        <pc:chgData name="Axel Drees" userId="bad451d78ccb7e14" providerId="LiveId" clId="{3BB1AB64-3784-4F07-B415-51962FB8E03C}" dt="2025-07-22T19:56:14.293" v="27044" actId="20577"/>
        <pc:sldMkLst>
          <pc:docMk/>
          <pc:sldMk cId="905755071" sldId="1127"/>
        </pc:sldMkLst>
      </pc:sldChg>
      <pc:sldChg chg="add del">
        <pc:chgData name="Axel Drees" userId="bad451d78ccb7e14" providerId="LiveId" clId="{3BB1AB64-3784-4F07-B415-51962FB8E03C}" dt="2025-07-18T21:18:57.578" v="3520" actId="47"/>
        <pc:sldMkLst>
          <pc:docMk/>
          <pc:sldMk cId="3064472984" sldId="1127"/>
        </pc:sldMkLst>
      </pc:sldChg>
      <pc:sldChg chg="add del">
        <pc:chgData name="Axel Drees" userId="bad451d78ccb7e14" providerId="LiveId" clId="{3BB1AB64-3784-4F07-B415-51962FB8E03C}" dt="2025-07-20T07:20:20.616" v="3995"/>
        <pc:sldMkLst>
          <pc:docMk/>
          <pc:sldMk cId="3176746702" sldId="1127"/>
        </pc:sldMkLst>
      </pc:sldChg>
      <pc:sldChg chg="addSp delSp modSp add mod ord">
        <pc:chgData name="Axel Drees" userId="bad451d78ccb7e14" providerId="LiveId" clId="{3BB1AB64-3784-4F07-B415-51962FB8E03C}" dt="2025-07-21T15:20:23.642" v="10806" actId="22"/>
        <pc:sldMkLst>
          <pc:docMk/>
          <pc:sldMk cId="2793295469" sldId="1128"/>
        </pc:sldMkLst>
      </pc:sldChg>
      <pc:sldChg chg="delSp modSp add mod ord modNotesTx">
        <pc:chgData name="Axel Drees" userId="bad451d78ccb7e14" providerId="LiveId" clId="{3BB1AB64-3784-4F07-B415-51962FB8E03C}" dt="2025-07-22T19:02:31.315" v="24271" actId="20577"/>
        <pc:sldMkLst>
          <pc:docMk/>
          <pc:sldMk cId="1680855426" sldId="1129"/>
        </pc:sldMkLst>
      </pc:sldChg>
      <pc:sldChg chg="addSp delSp modSp add del mod">
        <pc:chgData name="Axel Drees" userId="bad451d78ccb7e14" providerId="LiveId" clId="{3BB1AB64-3784-4F07-B415-51962FB8E03C}" dt="2025-07-21T21:46:16.504" v="16458" actId="47"/>
        <pc:sldMkLst>
          <pc:docMk/>
          <pc:sldMk cId="119599264" sldId="1130"/>
        </pc:sldMkLst>
      </pc:sldChg>
      <pc:sldChg chg="addSp delSp modSp add mod">
        <pc:chgData name="Axel Drees" userId="bad451d78ccb7e14" providerId="LiveId" clId="{3BB1AB64-3784-4F07-B415-51962FB8E03C}" dt="2025-07-21T12:35:35.873" v="9260" actId="1035"/>
        <pc:sldMkLst>
          <pc:docMk/>
          <pc:sldMk cId="2159017340" sldId="1131"/>
        </pc:sldMkLst>
      </pc:sldChg>
      <pc:sldChg chg="add del">
        <pc:chgData name="Axel Drees" userId="bad451d78ccb7e14" providerId="LiveId" clId="{3BB1AB64-3784-4F07-B415-51962FB8E03C}" dt="2025-07-21T12:20:44.601" v="8800" actId="47"/>
        <pc:sldMkLst>
          <pc:docMk/>
          <pc:sldMk cId="0" sldId="1132"/>
        </pc:sldMkLst>
      </pc:sldChg>
      <pc:sldChg chg="add del">
        <pc:chgData name="Axel Drees" userId="bad451d78ccb7e14" providerId="LiveId" clId="{3BB1AB64-3784-4F07-B415-51962FB8E03C}" dt="2025-07-21T10:56:00.023" v="8381"/>
        <pc:sldMkLst>
          <pc:docMk/>
          <pc:sldMk cId="2268653447" sldId="1132"/>
        </pc:sldMkLst>
      </pc:sldChg>
      <pc:sldChg chg="add del">
        <pc:chgData name="Axel Drees" userId="bad451d78ccb7e14" providerId="LiveId" clId="{3BB1AB64-3784-4F07-B415-51962FB8E03C}" dt="2025-07-21T12:41:27.247" v="9593" actId="47"/>
        <pc:sldMkLst>
          <pc:docMk/>
          <pc:sldMk cId="0" sldId="1133"/>
        </pc:sldMkLst>
      </pc:sldChg>
      <pc:sldChg chg="add del">
        <pc:chgData name="Axel Drees" userId="bad451d78ccb7e14" providerId="LiveId" clId="{3BB1AB64-3784-4F07-B415-51962FB8E03C}" dt="2025-07-21T12:41:28.333" v="9594" actId="47"/>
        <pc:sldMkLst>
          <pc:docMk/>
          <pc:sldMk cId="0" sldId="1134"/>
        </pc:sldMkLst>
      </pc:sldChg>
      <pc:sldChg chg="addSp delSp modSp new del mod">
        <pc:chgData name="Axel Drees" userId="bad451d78ccb7e14" providerId="LiveId" clId="{3BB1AB64-3784-4F07-B415-51962FB8E03C}" dt="2025-07-21T12:26:03.553" v="8988" actId="47"/>
        <pc:sldMkLst>
          <pc:docMk/>
          <pc:sldMk cId="734940138" sldId="1135"/>
        </pc:sldMkLst>
      </pc:sldChg>
      <pc:sldChg chg="addSp delSp modSp add mod modNotesTx">
        <pc:chgData name="Axel Drees" userId="bad451d78ccb7e14" providerId="LiveId" clId="{3BB1AB64-3784-4F07-B415-51962FB8E03C}" dt="2025-07-23T08:36:25.291" v="35766" actId="313"/>
        <pc:sldMkLst>
          <pc:docMk/>
          <pc:sldMk cId="4138339224" sldId="1136"/>
        </pc:sldMkLst>
      </pc:sldChg>
      <pc:sldChg chg="addSp delSp modSp add mod">
        <pc:chgData name="Axel Drees" userId="bad451d78ccb7e14" providerId="LiveId" clId="{3BB1AB64-3784-4F07-B415-51962FB8E03C}" dt="2025-07-23T09:17:10.053" v="37467" actId="1076"/>
        <pc:sldMkLst>
          <pc:docMk/>
          <pc:sldMk cId="1205590952" sldId="1137"/>
        </pc:sldMkLst>
      </pc:sldChg>
      <pc:sldChg chg="addSp delSp modSp new mod">
        <pc:chgData name="Axel Drees" userId="bad451d78ccb7e14" providerId="LiveId" clId="{3BB1AB64-3784-4F07-B415-51962FB8E03C}" dt="2025-07-22T12:51:23.166" v="19139" actId="20577"/>
        <pc:sldMkLst>
          <pc:docMk/>
          <pc:sldMk cId="1661001313" sldId="1138"/>
        </pc:sldMkLst>
      </pc:sldChg>
      <pc:sldChg chg="add del">
        <pc:chgData name="Axel Drees" userId="bad451d78ccb7e14" providerId="LiveId" clId="{3BB1AB64-3784-4F07-B415-51962FB8E03C}" dt="2025-07-23T21:41:49.386" v="37719" actId="47"/>
        <pc:sldMkLst>
          <pc:docMk/>
          <pc:sldMk cId="2322734217" sldId="1139"/>
        </pc:sldMkLst>
      </pc:sldChg>
      <pc:sldChg chg="addSp delSp modSp new mod">
        <pc:chgData name="Axel Drees" userId="bad451d78ccb7e14" providerId="LiveId" clId="{3BB1AB64-3784-4F07-B415-51962FB8E03C}" dt="2025-07-23T09:20:00.042" v="37480" actId="20577"/>
        <pc:sldMkLst>
          <pc:docMk/>
          <pc:sldMk cId="1295836523" sldId="1140"/>
        </pc:sldMkLst>
      </pc:sldChg>
      <pc:sldChg chg="addSp delSp modSp new mod ord">
        <pc:chgData name="Axel Drees" userId="bad451d78ccb7e14" providerId="LiveId" clId="{3BB1AB64-3784-4F07-B415-51962FB8E03C}" dt="2025-07-22T09:34:39.520" v="18579" actId="20577"/>
        <pc:sldMkLst>
          <pc:docMk/>
          <pc:sldMk cId="74569949" sldId="1141"/>
        </pc:sldMkLst>
      </pc:sldChg>
      <pc:sldChg chg="addSp delSp modSp add mod">
        <pc:chgData name="Axel Drees" userId="bad451d78ccb7e14" providerId="LiveId" clId="{3BB1AB64-3784-4F07-B415-51962FB8E03C}" dt="2025-07-22T07:34:22.899" v="17229" actId="1035"/>
        <pc:sldMkLst>
          <pc:docMk/>
          <pc:sldMk cId="3579354857" sldId="1142"/>
        </pc:sldMkLst>
      </pc:sldChg>
      <pc:sldChg chg="addSp modSp add mod">
        <pc:chgData name="Axel Drees" userId="bad451d78ccb7e14" providerId="LiveId" clId="{3BB1AB64-3784-4F07-B415-51962FB8E03C}" dt="2025-07-22T09:24:57.915" v="18487"/>
        <pc:sldMkLst>
          <pc:docMk/>
          <pc:sldMk cId="3339846329" sldId="1143"/>
        </pc:sldMkLst>
      </pc:sldChg>
      <pc:sldChg chg="addSp modSp add mod">
        <pc:chgData name="Axel Drees" userId="bad451d78ccb7e14" providerId="LiveId" clId="{3BB1AB64-3784-4F07-B415-51962FB8E03C}" dt="2025-07-22T09:25:11.063" v="18488"/>
        <pc:sldMkLst>
          <pc:docMk/>
          <pc:sldMk cId="3668546899" sldId="1144"/>
        </pc:sldMkLst>
      </pc:sldChg>
      <pc:sldChg chg="addSp modSp add mod">
        <pc:chgData name="Axel Drees" userId="bad451d78ccb7e14" providerId="LiveId" clId="{3BB1AB64-3784-4F07-B415-51962FB8E03C}" dt="2025-07-22T09:25:14.407" v="18489"/>
        <pc:sldMkLst>
          <pc:docMk/>
          <pc:sldMk cId="1623370126" sldId="1145"/>
        </pc:sldMkLst>
      </pc:sldChg>
      <pc:sldChg chg="addSp modSp add mod">
        <pc:chgData name="Axel Drees" userId="bad451d78ccb7e14" providerId="LiveId" clId="{3BB1AB64-3784-4F07-B415-51962FB8E03C}" dt="2025-07-22T09:25:18.057" v="18490"/>
        <pc:sldMkLst>
          <pc:docMk/>
          <pc:sldMk cId="1731372164" sldId="1146"/>
        </pc:sldMkLst>
      </pc:sldChg>
      <pc:sldChg chg="addSp delSp modSp add mod">
        <pc:chgData name="Axel Drees" userId="bad451d78ccb7e14" providerId="LiveId" clId="{3BB1AB64-3784-4F07-B415-51962FB8E03C}" dt="2025-07-26T07:38:09.391" v="37819" actId="1036"/>
        <pc:sldMkLst>
          <pc:docMk/>
          <pc:sldMk cId="3109155916" sldId="1147"/>
        </pc:sldMkLst>
      </pc:sldChg>
      <pc:sldChg chg="addSp delSp modSp add mod">
        <pc:chgData name="Axel Drees" userId="bad451d78ccb7e14" providerId="LiveId" clId="{3BB1AB64-3784-4F07-B415-51962FB8E03C}" dt="2025-07-23T09:30:57.047" v="37507" actId="1036"/>
        <pc:sldMkLst>
          <pc:docMk/>
          <pc:sldMk cId="1928834719" sldId="1148"/>
        </pc:sldMkLst>
      </pc:sldChg>
      <pc:sldChg chg="addSp delSp modSp new del mod">
        <pc:chgData name="Axel Drees" userId="bad451d78ccb7e14" providerId="LiveId" clId="{3BB1AB64-3784-4F07-B415-51962FB8E03C}" dt="2025-07-21T21:14:08.902" v="15359" actId="47"/>
        <pc:sldMkLst>
          <pc:docMk/>
          <pc:sldMk cId="1625640833" sldId="1149"/>
        </pc:sldMkLst>
      </pc:sldChg>
      <pc:sldChg chg="modSp add del mod">
        <pc:chgData name="Axel Drees" userId="bad451d78ccb7e14" providerId="LiveId" clId="{3BB1AB64-3784-4F07-B415-51962FB8E03C}" dt="2025-07-21T17:42:09.351" v="14178" actId="47"/>
        <pc:sldMkLst>
          <pc:docMk/>
          <pc:sldMk cId="2004101013" sldId="1149"/>
        </pc:sldMkLst>
      </pc:sldChg>
      <pc:sldChg chg="addSp delSp new del mod">
        <pc:chgData name="Axel Drees" userId="bad451d78ccb7e14" providerId="LiveId" clId="{3BB1AB64-3784-4F07-B415-51962FB8E03C}" dt="2025-07-22T13:53:06.440" v="20531" actId="47"/>
        <pc:sldMkLst>
          <pc:docMk/>
          <pc:sldMk cId="3066559992" sldId="1150"/>
        </pc:sldMkLst>
      </pc:sldChg>
      <pc:sldChg chg="addSp delSp modSp add mod">
        <pc:chgData name="Axel Drees" userId="bad451d78ccb7e14" providerId="LiveId" clId="{3BB1AB64-3784-4F07-B415-51962FB8E03C}" dt="2025-07-22T12:30:08.498" v="18748" actId="313"/>
        <pc:sldMkLst>
          <pc:docMk/>
          <pc:sldMk cId="2920333255" sldId="1151"/>
        </pc:sldMkLst>
      </pc:sldChg>
      <pc:sldChg chg="addSp delSp modSp add mod">
        <pc:chgData name="Axel Drees" userId="bad451d78ccb7e14" providerId="LiveId" clId="{3BB1AB64-3784-4F07-B415-51962FB8E03C}" dt="2025-07-22T12:29:01.310" v="18688" actId="20577"/>
        <pc:sldMkLst>
          <pc:docMk/>
          <pc:sldMk cId="1877683279" sldId="1152"/>
        </pc:sldMkLst>
      </pc:sldChg>
      <pc:sldChg chg="addSp delSp modSp add mod">
        <pc:chgData name="Axel Drees" userId="bad451d78ccb7e14" providerId="LiveId" clId="{3BB1AB64-3784-4F07-B415-51962FB8E03C}" dt="2025-07-22T13:16:58.185" v="20243" actId="1076"/>
        <pc:sldMkLst>
          <pc:docMk/>
          <pc:sldMk cId="2427837786" sldId="1153"/>
        </pc:sldMkLst>
      </pc:sldChg>
      <pc:sldChg chg="addSp delSp modSp add mod ord">
        <pc:chgData name="Axel Drees" userId="bad451d78ccb7e14" providerId="LiveId" clId="{3BB1AB64-3784-4F07-B415-51962FB8E03C}" dt="2025-07-22T13:19:34.834" v="20313" actId="20577"/>
        <pc:sldMkLst>
          <pc:docMk/>
          <pc:sldMk cId="1832246404" sldId="1154"/>
        </pc:sldMkLst>
      </pc:sldChg>
      <pc:sldChg chg="add del">
        <pc:chgData name="Axel Drees" userId="bad451d78ccb7e14" providerId="LiveId" clId="{3BB1AB64-3784-4F07-B415-51962FB8E03C}" dt="2025-07-21T21:45:50.999" v="16456" actId="47"/>
        <pc:sldMkLst>
          <pc:docMk/>
          <pc:sldMk cId="2851935763" sldId="1155"/>
        </pc:sldMkLst>
      </pc:sldChg>
      <pc:sldChg chg="addSp delSp modSp add del mod ord modNotesTx">
        <pc:chgData name="Axel Drees" userId="bad451d78ccb7e14" providerId="LiveId" clId="{3BB1AB64-3784-4F07-B415-51962FB8E03C}" dt="2025-07-23T21:41:45.081" v="37718" actId="47"/>
        <pc:sldMkLst>
          <pc:docMk/>
          <pc:sldMk cId="3493366693" sldId="1155"/>
        </pc:sldMkLst>
      </pc:sldChg>
      <pc:sldChg chg="addSp delSp modSp add mod">
        <pc:chgData name="Axel Drees" userId="bad451d78ccb7e14" providerId="LiveId" clId="{3BB1AB64-3784-4F07-B415-51962FB8E03C}" dt="2025-07-22T14:07:43.611" v="21371" actId="20577"/>
        <pc:sldMkLst>
          <pc:docMk/>
          <pc:sldMk cId="2074076939" sldId="1156"/>
        </pc:sldMkLst>
      </pc:sldChg>
      <pc:sldChg chg="delSp add mod ord modNotesTx">
        <pc:chgData name="Axel Drees" userId="bad451d78ccb7e14" providerId="LiveId" clId="{3BB1AB64-3784-4F07-B415-51962FB8E03C}" dt="2025-07-22T19:00:55.733" v="24181" actId="20577"/>
        <pc:sldMkLst>
          <pc:docMk/>
          <pc:sldMk cId="692727863" sldId="1157"/>
        </pc:sldMkLst>
      </pc:sldChg>
      <pc:sldChg chg="addSp modSp add mod modNotesTx">
        <pc:chgData name="Axel Drees" userId="bad451d78ccb7e14" providerId="LiveId" clId="{3BB1AB64-3784-4F07-B415-51962FB8E03C}" dt="2025-07-23T08:19:12.834" v="34877" actId="20577"/>
        <pc:sldMkLst>
          <pc:docMk/>
          <pc:sldMk cId="3645165365" sldId="1158"/>
        </pc:sldMkLst>
      </pc:sldChg>
      <pc:sldChg chg="addSp delSp modSp new del mod">
        <pc:chgData name="Axel Drees" userId="bad451d78ccb7e14" providerId="LiveId" clId="{3BB1AB64-3784-4F07-B415-51962FB8E03C}" dt="2025-07-23T14:55:35.710" v="37717" actId="47"/>
        <pc:sldMkLst>
          <pc:docMk/>
          <pc:sldMk cId="97303848" sldId="1159"/>
        </pc:sldMkLst>
      </pc:sldChg>
      <pc:sldChg chg="modSp new mod">
        <pc:chgData name="Axel Drees" userId="bad451d78ccb7e14" providerId="LiveId" clId="{3BB1AB64-3784-4F07-B415-51962FB8E03C}" dt="2025-07-23T21:49:26.829" v="37726" actId="20577"/>
        <pc:sldMkLst>
          <pc:docMk/>
          <pc:sldMk cId="840131220" sldId="1159"/>
        </pc:sldMkLst>
        <pc:spChg chg="mod">
          <ac:chgData name="Axel Drees" userId="bad451d78ccb7e14" providerId="LiveId" clId="{3BB1AB64-3784-4F07-B415-51962FB8E03C}" dt="2025-07-23T21:49:26.829" v="37726" actId="20577"/>
          <ac:spMkLst>
            <pc:docMk/>
            <pc:sldMk cId="840131220" sldId="1159"/>
            <ac:spMk id="2" creationId="{DEE73D72-9203-326F-DFD4-E228D0E73719}"/>
          </ac:spMkLst>
        </pc:spChg>
      </pc:sldChg>
      <pc:sldChg chg="addSp modSp new mod">
        <pc:chgData name="Axel Drees" userId="bad451d78ccb7e14" providerId="LiveId" clId="{3BB1AB64-3784-4F07-B415-51962FB8E03C}" dt="2025-07-28T12:41:35.171" v="39056" actId="1036"/>
        <pc:sldMkLst>
          <pc:docMk/>
          <pc:sldMk cId="1313051606" sldId="1160"/>
        </pc:sldMkLst>
      </pc:sldChg>
      <pc:sldChg chg="addSp modSp new mod">
        <pc:chgData name="Axel Drees" userId="bad451d78ccb7e14" providerId="LiveId" clId="{3BB1AB64-3784-4F07-B415-51962FB8E03C}" dt="2025-07-28T12:41:07.301" v="38944" actId="1076"/>
        <pc:sldMkLst>
          <pc:docMk/>
          <pc:sldMk cId="312355351" sldId="1161"/>
        </pc:sldMkLst>
      </pc:sldChg>
      <pc:sldChg chg="addSp delSp modSp new mod">
        <pc:chgData name="Axel Drees" userId="bad451d78ccb7e14" providerId="LiveId" clId="{3BB1AB64-3784-4F07-B415-51962FB8E03C}" dt="2025-08-01T16:16:57.027" v="39140" actId="14100"/>
        <pc:sldMkLst>
          <pc:docMk/>
          <pc:sldMk cId="363367960" sldId="1162"/>
        </pc:sldMkLst>
      </pc:sldChg>
      <pc:sldMasterChg chg="delSp modSp mod delSldLayout modSldLayout">
        <pc:chgData name="Axel Drees" userId="bad451d78ccb7e14" providerId="LiveId" clId="{3BB1AB64-3784-4F07-B415-51962FB8E03C}" dt="2025-07-21T13:36:10.133" v="9811" actId="47"/>
        <pc:sldMasterMkLst>
          <pc:docMk/>
          <pc:sldMasterMk cId="0" sldId="2147483648"/>
        </pc:sldMasterMkLst>
        <pc:sldLayoutChg chg="delSp mod">
          <pc:chgData name="Axel Drees" userId="bad451d78ccb7e14" providerId="LiveId" clId="{3BB1AB64-3784-4F07-B415-51962FB8E03C}" dt="2025-07-21T12:28:33.118" v="9148" actId="478"/>
          <pc:sldLayoutMkLst>
            <pc:docMk/>
            <pc:sldMasterMk cId="0" sldId="2147483648"/>
            <pc:sldLayoutMk cId="0" sldId="2147483730"/>
          </pc:sldLayoutMkLst>
        </pc:sldLayoutChg>
        <pc:sldLayoutChg chg="delSp modSp mod">
          <pc:chgData name="Axel Drees" userId="bad451d78ccb7e14" providerId="LiveId" clId="{3BB1AB64-3784-4F07-B415-51962FB8E03C}" dt="2025-07-21T12:31:52.558" v="9154" actId="478"/>
          <pc:sldLayoutMkLst>
            <pc:docMk/>
            <pc:sldMasterMk cId="0" sldId="2147483648"/>
            <pc:sldLayoutMk cId="1206750139" sldId="2147483742"/>
          </pc:sldLayoutMkLst>
        </pc:sldLayoutChg>
        <pc:sldLayoutChg chg="del">
          <pc:chgData name="Axel Drees" userId="bad451d78ccb7e14" providerId="LiveId" clId="{3BB1AB64-3784-4F07-B415-51962FB8E03C}" dt="2025-07-21T13:36:10.133" v="9811" actId="47"/>
          <pc:sldLayoutMkLst>
            <pc:docMk/>
            <pc:sldMasterMk cId="0" sldId="2147483648"/>
            <pc:sldLayoutMk cId="1105354655" sldId="2147483743"/>
          </pc:sldLayoutMkLst>
        </pc:sldLayoutChg>
        <pc:sldLayoutChg chg="del">
          <pc:chgData name="Axel Drees" userId="bad451d78ccb7e14" providerId="LiveId" clId="{3BB1AB64-3784-4F07-B415-51962FB8E03C}" dt="2025-07-21T12:41:31.157" v="9597" actId="47"/>
          <pc:sldLayoutMkLst>
            <pc:docMk/>
            <pc:sldMasterMk cId="0" sldId="2147483648"/>
            <pc:sldLayoutMk cId="1476151787" sldId="214748374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2972421" cy="465932"/>
          </a:xfrm>
          <a:prstGeom prst="rect">
            <a:avLst/>
          </a:prstGeom>
          <a:noFill/>
          <a:ln w="9525">
            <a:noFill/>
            <a:miter lim="800000"/>
            <a:headEnd/>
            <a:tailEnd/>
          </a:ln>
          <a:effectLst/>
        </p:spPr>
        <p:txBody>
          <a:bodyPr vert="horz" wrap="square" lIns="93219" tIns="46611" rIns="93219" bIns="46611" numCol="1" anchor="t" anchorCtr="0" compatLnSpc="1">
            <a:prstTxWarp prst="textNoShape">
              <a:avLst/>
            </a:prstTxWarp>
          </a:bodyPr>
          <a:lstStyle>
            <a:lvl1pPr defTabSz="930275">
              <a:defRPr sz="1200" b="0">
                <a:latin typeface="Palatino" pitchFamily="18" charset="0"/>
              </a:defRPr>
            </a:lvl1pPr>
          </a:lstStyle>
          <a:p>
            <a:pPr>
              <a:defRPr/>
            </a:pPr>
            <a:endParaRPr lang="en-US"/>
          </a:p>
        </p:txBody>
      </p:sp>
      <p:sp>
        <p:nvSpPr>
          <p:cNvPr id="10243" name="Rectangle 3"/>
          <p:cNvSpPr>
            <a:spLocks noGrp="1" noChangeArrowheads="1"/>
          </p:cNvSpPr>
          <p:nvPr>
            <p:ph type="dt" sz="quarter" idx="1"/>
          </p:nvPr>
        </p:nvSpPr>
        <p:spPr bwMode="auto">
          <a:xfrm>
            <a:off x="3885579" y="0"/>
            <a:ext cx="2972421" cy="465932"/>
          </a:xfrm>
          <a:prstGeom prst="rect">
            <a:avLst/>
          </a:prstGeom>
          <a:noFill/>
          <a:ln w="9525">
            <a:noFill/>
            <a:miter lim="800000"/>
            <a:headEnd/>
            <a:tailEnd/>
          </a:ln>
          <a:effectLst/>
        </p:spPr>
        <p:txBody>
          <a:bodyPr vert="horz" wrap="square" lIns="93219" tIns="46611" rIns="93219" bIns="46611" numCol="1" anchor="t" anchorCtr="0" compatLnSpc="1">
            <a:prstTxWarp prst="textNoShape">
              <a:avLst/>
            </a:prstTxWarp>
          </a:bodyPr>
          <a:lstStyle>
            <a:lvl1pPr algn="r" defTabSz="930275">
              <a:defRPr sz="1200" b="0">
                <a:latin typeface="Palatino" pitchFamily="18" charset="0"/>
              </a:defRPr>
            </a:lvl1pPr>
          </a:lstStyle>
          <a:p>
            <a:pPr>
              <a:defRPr/>
            </a:pPr>
            <a:endParaRPr lang="en-US"/>
          </a:p>
        </p:txBody>
      </p:sp>
      <p:sp>
        <p:nvSpPr>
          <p:cNvPr id="10244" name="Rectangle 4"/>
          <p:cNvSpPr>
            <a:spLocks noGrp="1" noChangeArrowheads="1"/>
          </p:cNvSpPr>
          <p:nvPr>
            <p:ph type="ftr" sz="quarter" idx="2"/>
          </p:nvPr>
        </p:nvSpPr>
        <p:spPr bwMode="auto">
          <a:xfrm>
            <a:off x="1" y="8846344"/>
            <a:ext cx="2972421" cy="465931"/>
          </a:xfrm>
          <a:prstGeom prst="rect">
            <a:avLst/>
          </a:prstGeom>
          <a:noFill/>
          <a:ln w="9525">
            <a:noFill/>
            <a:miter lim="800000"/>
            <a:headEnd/>
            <a:tailEnd/>
          </a:ln>
          <a:effectLst/>
        </p:spPr>
        <p:txBody>
          <a:bodyPr vert="horz" wrap="square" lIns="93219" tIns="46611" rIns="93219" bIns="46611" numCol="1" anchor="b" anchorCtr="0" compatLnSpc="1">
            <a:prstTxWarp prst="textNoShape">
              <a:avLst/>
            </a:prstTxWarp>
          </a:bodyPr>
          <a:lstStyle>
            <a:lvl1pPr defTabSz="930275">
              <a:defRPr sz="1200" b="0">
                <a:latin typeface="Palatino" pitchFamily="18" charset="0"/>
              </a:defRPr>
            </a:lvl1pPr>
          </a:lstStyle>
          <a:p>
            <a:pPr>
              <a:defRPr/>
            </a:pPr>
            <a:endParaRPr lang="en-US"/>
          </a:p>
        </p:txBody>
      </p:sp>
      <p:sp>
        <p:nvSpPr>
          <p:cNvPr id="10245" name="Rectangle 5"/>
          <p:cNvSpPr>
            <a:spLocks noGrp="1" noChangeArrowheads="1"/>
          </p:cNvSpPr>
          <p:nvPr>
            <p:ph type="sldNum" sz="quarter" idx="3"/>
          </p:nvPr>
        </p:nvSpPr>
        <p:spPr bwMode="auto">
          <a:xfrm>
            <a:off x="3885579" y="8846344"/>
            <a:ext cx="2972421" cy="465931"/>
          </a:xfrm>
          <a:prstGeom prst="rect">
            <a:avLst/>
          </a:prstGeom>
          <a:noFill/>
          <a:ln w="9525">
            <a:noFill/>
            <a:miter lim="800000"/>
            <a:headEnd/>
            <a:tailEnd/>
          </a:ln>
          <a:effectLst/>
        </p:spPr>
        <p:txBody>
          <a:bodyPr vert="horz" wrap="square" lIns="93219" tIns="46611" rIns="93219" bIns="46611" numCol="1" anchor="b" anchorCtr="0" compatLnSpc="1">
            <a:prstTxWarp prst="textNoShape">
              <a:avLst/>
            </a:prstTxWarp>
          </a:bodyPr>
          <a:lstStyle>
            <a:lvl1pPr algn="r" defTabSz="930275">
              <a:defRPr sz="1200" b="0">
                <a:latin typeface="Palatino" pitchFamily="18" charset="0"/>
              </a:defRPr>
            </a:lvl1pPr>
          </a:lstStyle>
          <a:p>
            <a:pPr>
              <a:defRPr/>
            </a:pPr>
            <a:fld id="{4B52E2A5-2BDA-4A73-98E4-EF5E6AF5C42C}" type="slidenum">
              <a:rPr lang="en-US"/>
              <a:pPr>
                <a:defRPr/>
              </a:pPr>
              <a:t>‹#›</a:t>
            </a:fld>
            <a:endParaRPr lang="en-US"/>
          </a:p>
        </p:txBody>
      </p:sp>
    </p:spTree>
    <p:extLst>
      <p:ext uri="{BB962C8B-B14F-4D97-AF65-F5344CB8AC3E}">
        <p14:creationId xmlns:p14="http://schemas.microsoft.com/office/powerpoint/2010/main" val="33419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972421" cy="465932"/>
          </a:xfrm>
          <a:prstGeom prst="rect">
            <a:avLst/>
          </a:prstGeom>
          <a:noFill/>
          <a:ln w="9525">
            <a:noFill/>
            <a:miter lim="800000"/>
            <a:headEnd/>
            <a:tailEnd/>
          </a:ln>
          <a:effectLst/>
        </p:spPr>
        <p:txBody>
          <a:bodyPr vert="horz" wrap="square" lIns="93219" tIns="46611" rIns="93219" bIns="46611" numCol="1" anchor="t" anchorCtr="0" compatLnSpc="1">
            <a:prstTxWarp prst="textNoShape">
              <a:avLst/>
            </a:prstTxWarp>
          </a:bodyPr>
          <a:lstStyle>
            <a:lvl1pPr defTabSz="930275">
              <a:defRPr sz="1200" b="0"/>
            </a:lvl1pPr>
          </a:lstStyle>
          <a:p>
            <a:pPr>
              <a:defRPr/>
            </a:pPr>
            <a:endParaRPr lang="en-US"/>
          </a:p>
        </p:txBody>
      </p:sp>
      <p:sp>
        <p:nvSpPr>
          <p:cNvPr id="5123" name="Rectangle 3"/>
          <p:cNvSpPr>
            <a:spLocks noGrp="1" noChangeArrowheads="1"/>
          </p:cNvSpPr>
          <p:nvPr>
            <p:ph type="dt" idx="1"/>
          </p:nvPr>
        </p:nvSpPr>
        <p:spPr bwMode="auto">
          <a:xfrm>
            <a:off x="3885579" y="0"/>
            <a:ext cx="2972421" cy="465932"/>
          </a:xfrm>
          <a:prstGeom prst="rect">
            <a:avLst/>
          </a:prstGeom>
          <a:noFill/>
          <a:ln w="9525">
            <a:noFill/>
            <a:miter lim="800000"/>
            <a:headEnd/>
            <a:tailEnd/>
          </a:ln>
          <a:effectLst/>
        </p:spPr>
        <p:txBody>
          <a:bodyPr vert="horz" wrap="square" lIns="93219" tIns="46611" rIns="93219" bIns="46611" numCol="1" anchor="t" anchorCtr="0" compatLnSpc="1">
            <a:prstTxWarp prst="textNoShape">
              <a:avLst/>
            </a:prstTxWarp>
          </a:bodyPr>
          <a:lstStyle>
            <a:lvl1pPr algn="r" defTabSz="930275">
              <a:defRPr sz="1200" b="0"/>
            </a:lvl1pPr>
          </a:lstStyle>
          <a:p>
            <a:pPr>
              <a:defRPr/>
            </a:pPr>
            <a:endParaRPr lang="en-US"/>
          </a:p>
        </p:txBody>
      </p:sp>
      <p:sp>
        <p:nvSpPr>
          <p:cNvPr id="38916" name="Rectangle 4"/>
          <p:cNvSpPr>
            <a:spLocks noGrp="1" noRot="1" noChangeAspect="1" noChangeArrowheads="1" noTextEdit="1"/>
          </p:cNvSpPr>
          <p:nvPr>
            <p:ph type="sldImg" idx="2"/>
          </p:nvPr>
        </p:nvSpPr>
        <p:spPr bwMode="auto">
          <a:xfrm>
            <a:off x="325438" y="696913"/>
            <a:ext cx="6211887" cy="34956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3158" y="4425558"/>
            <a:ext cx="5031685" cy="4190205"/>
          </a:xfrm>
          <a:prstGeom prst="rect">
            <a:avLst/>
          </a:prstGeom>
          <a:noFill/>
          <a:ln w="9525">
            <a:noFill/>
            <a:miter lim="800000"/>
            <a:headEnd/>
            <a:tailEnd/>
          </a:ln>
          <a:effectLst/>
        </p:spPr>
        <p:txBody>
          <a:bodyPr vert="horz" wrap="square" lIns="93219" tIns="46611" rIns="93219" bIns="466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8846344"/>
            <a:ext cx="2972421" cy="465931"/>
          </a:xfrm>
          <a:prstGeom prst="rect">
            <a:avLst/>
          </a:prstGeom>
          <a:noFill/>
          <a:ln w="9525">
            <a:noFill/>
            <a:miter lim="800000"/>
            <a:headEnd/>
            <a:tailEnd/>
          </a:ln>
          <a:effectLst/>
        </p:spPr>
        <p:txBody>
          <a:bodyPr vert="horz" wrap="square" lIns="93219" tIns="46611" rIns="93219" bIns="46611" numCol="1" anchor="b" anchorCtr="0" compatLnSpc="1">
            <a:prstTxWarp prst="textNoShape">
              <a:avLst/>
            </a:prstTxWarp>
          </a:bodyPr>
          <a:lstStyle>
            <a:lvl1pPr defTabSz="930275">
              <a:defRPr sz="1200" b="0"/>
            </a:lvl1pPr>
          </a:lstStyle>
          <a:p>
            <a:pPr>
              <a:defRPr/>
            </a:pPr>
            <a:endParaRPr lang="en-US"/>
          </a:p>
        </p:txBody>
      </p:sp>
      <p:sp>
        <p:nvSpPr>
          <p:cNvPr id="5127" name="Rectangle 7"/>
          <p:cNvSpPr>
            <a:spLocks noGrp="1" noChangeArrowheads="1"/>
          </p:cNvSpPr>
          <p:nvPr>
            <p:ph type="sldNum" sz="quarter" idx="5"/>
          </p:nvPr>
        </p:nvSpPr>
        <p:spPr bwMode="auto">
          <a:xfrm>
            <a:off x="3885579" y="8846344"/>
            <a:ext cx="2972421" cy="465931"/>
          </a:xfrm>
          <a:prstGeom prst="rect">
            <a:avLst/>
          </a:prstGeom>
          <a:noFill/>
          <a:ln w="9525">
            <a:noFill/>
            <a:miter lim="800000"/>
            <a:headEnd/>
            <a:tailEnd/>
          </a:ln>
          <a:effectLst/>
        </p:spPr>
        <p:txBody>
          <a:bodyPr vert="horz" wrap="square" lIns="93219" tIns="46611" rIns="93219" bIns="46611" numCol="1" anchor="b" anchorCtr="0" compatLnSpc="1">
            <a:prstTxWarp prst="textNoShape">
              <a:avLst/>
            </a:prstTxWarp>
          </a:bodyPr>
          <a:lstStyle>
            <a:lvl1pPr algn="r" defTabSz="930275">
              <a:defRPr sz="1200" b="0"/>
            </a:lvl1pPr>
          </a:lstStyle>
          <a:p>
            <a:pPr>
              <a:defRPr/>
            </a:pPr>
            <a:fld id="{EFE6E505-2269-4563-A0CD-9FD22AFAF263}" type="slidenum">
              <a:rPr lang="en-US"/>
              <a:pPr>
                <a:defRPr/>
              </a:pPr>
              <a:t>‹#›</a:t>
            </a:fld>
            <a:endParaRPr lang="en-US"/>
          </a:p>
        </p:txBody>
      </p:sp>
    </p:spTree>
    <p:extLst>
      <p:ext uri="{BB962C8B-B14F-4D97-AF65-F5344CB8AC3E}">
        <p14:creationId xmlns:p14="http://schemas.microsoft.com/office/powerpoint/2010/main" val="40687783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11887" cy="3495675"/>
          </a:xfrm>
        </p:spPr>
      </p:sp>
      <p:sp>
        <p:nvSpPr>
          <p:cNvPr id="3" name="Notes Placeholder 2"/>
          <p:cNvSpPr>
            <a:spLocks noGrp="1"/>
          </p:cNvSpPr>
          <p:nvPr>
            <p:ph type="body" idx="1"/>
          </p:nvPr>
        </p:nvSpPr>
        <p:spPr/>
        <p:txBody>
          <a:bodyPr/>
          <a:lstStyle/>
          <a:p>
            <a:r>
              <a:rPr lang="en-US" dirty="0"/>
              <a:t>Ok, so here is the outline of my talk: </a:t>
            </a:r>
          </a:p>
          <a:p>
            <a:r>
              <a:rPr lang="en-US" dirty="0"/>
              <a:t>I have a very short introductions</a:t>
            </a:r>
          </a:p>
          <a:p>
            <a:r>
              <a:rPr lang="en-US" dirty="0"/>
              <a:t>And then I will focus on the PHENIX results, and that is split into three parts  </a:t>
            </a:r>
          </a:p>
          <a:p>
            <a:pPr marL="171450" indent="-171450">
              <a:buFontTx/>
              <a:buChar char="-"/>
            </a:pPr>
            <a:r>
              <a:rPr lang="en-US" dirty="0"/>
              <a:t>The experimental techniques used</a:t>
            </a:r>
          </a:p>
          <a:p>
            <a:pPr marL="171450" indent="-171450">
              <a:buFontTx/>
              <a:buChar char="-"/>
            </a:pPr>
            <a:r>
              <a:rPr lang="en-US" dirty="0"/>
              <a:t>The results spectra &amp; flow – where possible compare to ALICE results.</a:t>
            </a:r>
          </a:p>
          <a:p>
            <a:pPr marL="171450" indent="-171450">
              <a:buFontTx/>
              <a:buChar char="-"/>
            </a:pPr>
            <a:r>
              <a:rPr lang="en-US" dirty="0"/>
              <a:t> And then give you a preview on dilepton results that will </a:t>
            </a:r>
          </a:p>
          <a:p>
            <a:pPr marL="0" indent="0">
              <a:buFontTx/>
              <a:buNone/>
            </a:pPr>
            <a:r>
              <a:rPr lang="en-US" dirty="0"/>
              <a:t>At the end I will address the PHENIX – STAR – ALICE comparison</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a:t>
            </a:fld>
            <a:endParaRPr lang="en-US"/>
          </a:p>
        </p:txBody>
      </p:sp>
    </p:spTree>
    <p:extLst>
      <p:ext uri="{BB962C8B-B14F-4D97-AF65-F5344CB8AC3E}">
        <p14:creationId xmlns:p14="http://schemas.microsoft.com/office/powerpoint/2010/main" val="325312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turn back to low pt. This is a similar plot as before but focused on the low pt range and separated by sqrt(s).  </a:t>
            </a:r>
          </a:p>
          <a:p>
            <a:endParaRPr lang="en-US" dirty="0"/>
          </a:p>
          <a:p>
            <a:r>
              <a:rPr lang="en-US" dirty="0"/>
              <a:t>First we will look at the integrated yield verses </a:t>
            </a:r>
            <a:r>
              <a:rPr lang="en-US" dirty="0" err="1"/>
              <a:t>Nch</a:t>
            </a:r>
            <a:r>
              <a:rPr lang="en-US" dirty="0"/>
              <a:t>, and then at inverse slopes.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10</a:t>
            </a:fld>
            <a:endParaRPr lang="en-US"/>
          </a:p>
        </p:txBody>
      </p:sp>
    </p:spTree>
    <p:extLst>
      <p:ext uri="{BB962C8B-B14F-4D97-AF65-F5344CB8AC3E}">
        <p14:creationId xmlns:p14="http://schemas.microsoft.com/office/powerpoint/2010/main" val="421254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F7DE2-5502-21C2-E1B7-AD40CDDD7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DD22F-614B-AF54-1BBF-47C5F71F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81A32-0FC0-A231-6DEA-206C3CE146B3}"/>
              </a:ext>
            </a:extLst>
          </p:cNvPr>
          <p:cNvSpPr>
            <a:spLocks noGrp="1"/>
          </p:cNvSpPr>
          <p:nvPr>
            <p:ph type="body" idx="1"/>
          </p:nvPr>
        </p:nvSpPr>
        <p:spPr/>
        <p:txBody>
          <a:bodyPr/>
          <a:lstStyle/>
          <a:p>
            <a:r>
              <a:rPr lang="en-US" dirty="0"/>
              <a:t>The left hand side shows the yield 1-5 GeV vs </a:t>
            </a:r>
            <a:r>
              <a:rPr lang="en-US" dirty="0" err="1"/>
              <a:t>Nch</a:t>
            </a:r>
            <a:r>
              <a:rPr lang="en-US" dirty="0"/>
              <a:t>. All data sets follow the same trend, including </a:t>
            </a:r>
            <a:r>
              <a:rPr lang="en-US" dirty="0" err="1"/>
              <a:t>PbPb</a:t>
            </a:r>
            <a:r>
              <a:rPr lang="en-US" dirty="0"/>
              <a:t> data. </a:t>
            </a:r>
          </a:p>
          <a:p>
            <a:endParaRPr lang="en-US" dirty="0"/>
          </a:p>
          <a:p>
            <a:r>
              <a:rPr lang="en-US" dirty="0"/>
              <a:t>The dashed line corresponds to alpha 1.23, while the full line fits only the 2014 </a:t>
            </a:r>
            <a:r>
              <a:rPr lang="en-US" dirty="0" err="1"/>
              <a:t>AuAu</a:t>
            </a:r>
            <a:r>
              <a:rPr lang="en-US" dirty="0"/>
              <a:t> data and gives alpha = 1.1.  </a:t>
            </a:r>
          </a:p>
          <a:p>
            <a:endParaRPr lang="en-US" dirty="0"/>
          </a:p>
          <a:p>
            <a:r>
              <a:rPr lang="en-US" dirty="0"/>
              <a:t>Furthermore, if the analysis is repeated in bins of pt one finds that alpha is essentially independent of pt. </a:t>
            </a:r>
          </a:p>
          <a:p>
            <a:endParaRPr lang="en-US" dirty="0"/>
          </a:p>
        </p:txBody>
      </p:sp>
      <p:sp>
        <p:nvSpPr>
          <p:cNvPr id="4" name="Slide Number Placeholder 3">
            <a:extLst>
              <a:ext uri="{FF2B5EF4-FFF2-40B4-BE49-F238E27FC236}">
                <a16:creationId xmlns:a16="http://schemas.microsoft.com/office/drawing/2014/main" id="{F4CFB0E2-D508-21C9-D433-EFCAE6660056}"/>
              </a:ext>
            </a:extLst>
          </p:cNvPr>
          <p:cNvSpPr>
            <a:spLocks noGrp="1"/>
          </p:cNvSpPr>
          <p:nvPr>
            <p:ph type="sldNum" sz="quarter" idx="5"/>
          </p:nvPr>
        </p:nvSpPr>
        <p:spPr/>
        <p:txBody>
          <a:bodyPr/>
          <a:lstStyle/>
          <a:p>
            <a:pPr>
              <a:defRPr/>
            </a:pPr>
            <a:fld id="{EFE6E505-2269-4563-A0CD-9FD22AFAF263}" type="slidenum">
              <a:rPr lang="en-US" smtClean="0"/>
              <a:pPr>
                <a:defRPr/>
              </a:pPr>
              <a:t>11</a:t>
            </a:fld>
            <a:endParaRPr lang="en-US"/>
          </a:p>
        </p:txBody>
      </p:sp>
    </p:spTree>
    <p:extLst>
      <p:ext uri="{BB962C8B-B14F-4D97-AF65-F5344CB8AC3E}">
        <p14:creationId xmlns:p14="http://schemas.microsoft.com/office/powerpoint/2010/main" val="380400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left is another representation of the normalized spectra, overlaying results from central collisions for 62.4, 200, 2760 GeV in the region up to 5 GeV.</a:t>
            </a:r>
          </a:p>
          <a:p>
            <a:endParaRPr lang="en-US" dirty="0"/>
          </a:p>
          <a:p>
            <a:r>
              <a:rPr lang="en-US" dirty="0"/>
              <a:t>Below 2 GeV the spectra are very similar, but they are clearly not exponential, this is illustrated by two exponential fits to specific ranges, 0.4 &lt; pt &lt; 1.3 GeV and 0.9 &lt; pt &lt; 2.1 GeV.  In the bottom panel the data are divided by the common fit in the 0.9 .. 2.1 GeV range. Over the fitted range the ratios for all data sets are consistent with unity indicating that they have the same Teff in this range. </a:t>
            </a:r>
          </a:p>
          <a:p>
            <a:endParaRPr lang="en-US" dirty="0"/>
          </a:p>
          <a:p>
            <a:r>
              <a:rPr lang="en-US" dirty="0"/>
              <a:t>More quantitative results are shown on the right, Teff fitted to each data set in 3 ranges vs sqrt(s). Lets first focus on 200 GeV: The inverse slope increases with pt from 170 MeV for the lowest bin 0.4-1.3 to 290 MeV to more than 400 MeV for the 2-4 GeV range. Fits in the same pt range for other </a:t>
            </a:r>
            <a:r>
              <a:rPr lang="en-US" dirty="0" err="1"/>
              <a:t>sqrt_s</a:t>
            </a:r>
            <a:r>
              <a:rPr lang="en-US" dirty="0"/>
              <a:t> reveal no obvious </a:t>
            </a:r>
            <a:r>
              <a:rPr lang="en-US" dirty="0" err="1"/>
              <a:t>sqrt_s</a:t>
            </a:r>
            <a:r>
              <a:rPr lang="en-US" dirty="0"/>
              <a:t> dependence. Shape of the spectra are very similar, most of the photon emission seems to happen under similar conditions. </a:t>
            </a:r>
          </a:p>
          <a:p>
            <a:endParaRPr lang="en-US" dirty="0"/>
          </a:p>
          <a:p>
            <a:r>
              <a:rPr lang="en-US" dirty="0"/>
              <a:t>Here the top range 2-4 GeV already includes a prompt photon contribution.</a:t>
            </a:r>
          </a:p>
          <a:p>
            <a:endParaRPr lang="en-US" dirty="0"/>
          </a:p>
          <a:p>
            <a:r>
              <a:rPr lang="en-US" dirty="0"/>
              <a:t>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12</a:t>
            </a:fld>
            <a:endParaRPr lang="en-US"/>
          </a:p>
        </p:txBody>
      </p:sp>
    </p:spTree>
    <p:extLst>
      <p:ext uri="{BB962C8B-B14F-4D97-AF65-F5344CB8AC3E}">
        <p14:creationId xmlns:p14="http://schemas.microsoft.com/office/powerpoint/2010/main" val="298334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explore this more we subtract the prompt component from the 2014 </a:t>
            </a:r>
            <a:r>
              <a:rPr lang="en-US" dirty="0" err="1"/>
              <a:t>AuAu</a:t>
            </a:r>
            <a:r>
              <a:rPr lang="en-US" dirty="0"/>
              <a:t> data and redo the fits. </a:t>
            </a:r>
          </a:p>
          <a:p>
            <a:endParaRPr lang="en-US" dirty="0"/>
          </a:p>
          <a:p>
            <a:r>
              <a:rPr lang="en-US" dirty="0"/>
              <a:t>Shown here are the results for two pt ranges for 10% centrality bins. All centralities give consistent results with no obvious centrality dependence.</a:t>
            </a:r>
          </a:p>
          <a:p>
            <a:endParaRPr lang="en-US" dirty="0"/>
          </a:p>
          <a:p>
            <a:r>
              <a:rPr lang="en-US" dirty="0"/>
              <a:t>For the range 0.8-1.9 GeV Teff is 260 MeV, effectively unchanged from before, which is consistent with emission near the phase boundary at chemical equilibration, plus radial flow.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the range 2-4 GeV the slope is somewhat reduced to ~370 MeV, near  or above what is expected for the initial temperature at RHIC. This suggest earlier emission, possibly from the preequilibrium phase.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13</a:t>
            </a:fld>
            <a:endParaRPr lang="en-US"/>
          </a:p>
        </p:txBody>
      </p:sp>
    </p:spTree>
    <p:extLst>
      <p:ext uri="{BB962C8B-B14F-4D97-AF65-F5344CB8AC3E}">
        <p14:creationId xmlns:p14="http://schemas.microsoft.com/office/powerpoint/2010/main" val="170014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reaction volume explodes and cools rapidly, in transverse direction the expansion is anisotropic, and that anisotropy is imprinted in the momentum spectra of the produced particle .. Referred to as elliptic flow and characterized by v2. Photons are emitted from the exploding matter and thus blue shifted, with an azimuthal anisotropy. </a:t>
            </a:r>
          </a:p>
          <a:p>
            <a:endParaRPr lang="en-US" dirty="0"/>
          </a:p>
          <a:p>
            <a:r>
              <a:rPr lang="en-US" dirty="0"/>
              <a:t>That is what one finds experimentally, shown is here the v2 coefficient of direct photons as function of pt. The red points are our newest results, compared to other earlier results for 0-20% centrality. Results are consistent, v2 is positive, peaks around 2-3 GeV, and becomes zero at high pt where direct photon production is dominated by hard scattering.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14</a:t>
            </a:fld>
            <a:endParaRPr lang="en-US"/>
          </a:p>
        </p:txBody>
      </p:sp>
    </p:spTree>
    <p:extLst>
      <p:ext uri="{BB962C8B-B14F-4D97-AF65-F5344CB8AC3E}">
        <p14:creationId xmlns:p14="http://schemas.microsoft.com/office/powerpoint/2010/main" val="86145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4B066-9B25-F693-3396-AE80B0A21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DA3B0-B4AB-86FB-B934-E68AC92C8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1A6EF-E55F-8FEA-DE73-FD98DE1FF3BC}"/>
              </a:ext>
            </a:extLst>
          </p:cNvPr>
          <p:cNvSpPr>
            <a:spLocks noGrp="1"/>
          </p:cNvSpPr>
          <p:nvPr>
            <p:ph type="body" idx="1"/>
          </p:nvPr>
        </p:nvSpPr>
        <p:spPr/>
        <p:txBody>
          <a:bodyPr/>
          <a:lstStyle/>
          <a:p>
            <a:r>
              <a:rPr lang="en-US" dirty="0"/>
              <a:t>We were able to measure the centrality dependence. There is a clear dependence at lower pt .. Similar to what is seen for hadrons, at high pt consistent with 0 and no obvious centrality dependence. </a:t>
            </a:r>
          </a:p>
        </p:txBody>
      </p:sp>
      <p:sp>
        <p:nvSpPr>
          <p:cNvPr id="4" name="Slide Number Placeholder 3">
            <a:extLst>
              <a:ext uri="{FF2B5EF4-FFF2-40B4-BE49-F238E27FC236}">
                <a16:creationId xmlns:a16="http://schemas.microsoft.com/office/drawing/2014/main" id="{EE02A793-EF63-8733-598B-79975F7C86D0}"/>
              </a:ext>
            </a:extLst>
          </p:cNvPr>
          <p:cNvSpPr>
            <a:spLocks noGrp="1"/>
          </p:cNvSpPr>
          <p:nvPr>
            <p:ph type="sldNum" sz="quarter" idx="5"/>
          </p:nvPr>
        </p:nvSpPr>
        <p:spPr/>
        <p:txBody>
          <a:bodyPr/>
          <a:lstStyle/>
          <a:p>
            <a:pPr>
              <a:defRPr/>
            </a:pPr>
            <a:fld id="{EFE6E505-2269-4563-A0CD-9FD22AFAF263}" type="slidenum">
              <a:rPr lang="en-US" smtClean="0"/>
              <a:pPr>
                <a:defRPr/>
              </a:pPr>
              <a:t>15</a:t>
            </a:fld>
            <a:endParaRPr lang="en-US"/>
          </a:p>
        </p:txBody>
      </p:sp>
    </p:spTree>
    <p:extLst>
      <p:ext uri="{BB962C8B-B14F-4D97-AF65-F5344CB8AC3E}">
        <p14:creationId xmlns:p14="http://schemas.microsoft.com/office/powerpoint/2010/main" val="45443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want to summarize to current results by comparing them to some recent model calculations. </a:t>
            </a:r>
          </a:p>
          <a:p>
            <a:endParaRPr lang="en-US" dirty="0"/>
          </a:p>
          <a:p>
            <a:r>
              <a:rPr lang="en-US" dirty="0"/>
              <a:t>This is of course an incomplete list that is chosen for illustrative purposes:</a:t>
            </a:r>
          </a:p>
          <a:p>
            <a:endParaRPr lang="en-US" dirty="0"/>
          </a:p>
          <a:p>
            <a:r>
              <a:rPr lang="en-US" dirty="0"/>
              <a:t>Green/blue is the </a:t>
            </a:r>
            <a:r>
              <a:rPr lang="en-US" dirty="0" err="1"/>
              <a:t>multimessenger</a:t>
            </a:r>
            <a:r>
              <a:rPr lang="en-US" dirty="0"/>
              <a:t> model HG/QGP w/wo preequilibrium, recent paper adding effect of magnetic fields red, another adding emission at hadronization purple. </a:t>
            </a:r>
          </a:p>
          <a:p>
            <a:endParaRPr lang="en-US" dirty="0"/>
          </a:p>
          <a:p>
            <a:r>
              <a:rPr lang="en-US" dirty="0"/>
              <a:t>On the left the models are compared to the spectra. Shapes are similar but generally the yields are lower than the data.  In the middle is the v2, again the v2 falls short, though </a:t>
            </a:r>
            <a:r>
              <a:rPr lang="en-US" dirty="0" err="1"/>
              <a:t>Bfield</a:t>
            </a:r>
            <a:r>
              <a:rPr lang="en-US" dirty="0"/>
              <a:t> and emission at hadronization increases the v2. Finally on the left is the </a:t>
            </a:r>
            <a:r>
              <a:rPr lang="en-US" dirty="0" err="1"/>
              <a:t>Nch</a:t>
            </a:r>
            <a:r>
              <a:rPr lang="en-US" dirty="0"/>
              <a:t> dependence of the yield. It is not shown but the models predict an increasing alpha. </a:t>
            </a:r>
          </a:p>
          <a:p>
            <a:endParaRPr lang="en-US" dirty="0"/>
          </a:p>
          <a:p>
            <a:r>
              <a:rPr lang="en-US" dirty="0"/>
              <a:t>Overall the models reproduce the data qualitatively but fall short quantitatively. </a:t>
            </a:r>
          </a:p>
          <a:p>
            <a:r>
              <a:rPr lang="en-US" dirty="0"/>
              <a:t>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16</a:t>
            </a:fld>
            <a:endParaRPr lang="en-US"/>
          </a:p>
        </p:txBody>
      </p:sp>
    </p:spTree>
    <p:extLst>
      <p:ext uri="{BB962C8B-B14F-4D97-AF65-F5344CB8AC3E}">
        <p14:creationId xmlns:p14="http://schemas.microsoft.com/office/powerpoint/2010/main" val="3262096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closer look at the system size and energy dependence:   </a:t>
            </a:r>
          </a:p>
          <a:p>
            <a:endParaRPr lang="en-US" dirty="0"/>
          </a:p>
          <a:p>
            <a:r>
              <a:rPr lang="en-US" dirty="0"/>
              <a:t>All direct photon pt spectra here are normalized to Nch^1.25, which makes them surprisingly similar. Ill show on the next slide that the 1.25 is what is expected for hard scattering. But lets first look at the middle panel which shows various centrality selections of </a:t>
            </a:r>
            <a:r>
              <a:rPr lang="en-US" dirty="0" err="1"/>
              <a:t>AuAu</a:t>
            </a:r>
            <a:r>
              <a:rPr lang="en-US" dirty="0"/>
              <a:t> 200.  and pp. At high pt they all fall on top of each other. Below 3 GeV the </a:t>
            </a:r>
            <a:r>
              <a:rPr lang="en-US" dirty="0" err="1"/>
              <a:t>AuAu</a:t>
            </a:r>
            <a:r>
              <a:rPr lang="en-US" dirty="0"/>
              <a:t> data deviate from the pp but all are similar. </a:t>
            </a:r>
          </a:p>
          <a:p>
            <a:endParaRPr lang="en-US" dirty="0"/>
          </a:p>
          <a:p>
            <a:r>
              <a:rPr lang="en-US" dirty="0"/>
              <a:t>On the left are </a:t>
            </a:r>
            <a:r>
              <a:rPr lang="en-US" dirty="0" err="1"/>
              <a:t>AuAu</a:t>
            </a:r>
            <a:r>
              <a:rPr lang="en-US" dirty="0"/>
              <a:t> data from 39 and 62.4 GeV shown together with pp data from the ISR and </a:t>
            </a:r>
            <a:r>
              <a:rPr lang="en-US" dirty="0" err="1"/>
              <a:t>pQCD</a:t>
            </a:r>
            <a:r>
              <a:rPr lang="en-US" dirty="0"/>
              <a:t> calculations. The </a:t>
            </a:r>
            <a:r>
              <a:rPr lang="en-US" dirty="0" err="1"/>
              <a:t>AuAu</a:t>
            </a:r>
            <a:r>
              <a:rPr lang="en-US" dirty="0"/>
              <a:t> data is strikingly similar to 200 GeV at low pt. </a:t>
            </a:r>
          </a:p>
          <a:p>
            <a:endParaRPr lang="en-US" dirty="0"/>
          </a:p>
          <a:p>
            <a:r>
              <a:rPr lang="en-US" dirty="0"/>
              <a:t>On the right-hand side are central collisions from different systems and energies, including the  2.56 TeV Pb-Pb data with a corresponding </a:t>
            </a:r>
            <a:r>
              <a:rPr lang="en-US" dirty="0" err="1"/>
              <a:t>pQCD</a:t>
            </a:r>
            <a:r>
              <a:rPr lang="en-US" dirty="0"/>
              <a:t> calculation. While the Pb-Pb data is distinctively different at high pt, at low pt data from all systems falls on top of each other.  </a:t>
            </a:r>
          </a:p>
          <a:p>
            <a:endParaRPr lang="en-US" dirty="0"/>
          </a:p>
          <a:p>
            <a:r>
              <a:rPr lang="en-US" dirty="0"/>
              <a:t>The similarity suggest that photons are emitted under similar conditions.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27</a:t>
            </a:fld>
            <a:endParaRPr lang="en-US"/>
          </a:p>
        </p:txBody>
      </p:sp>
    </p:spTree>
    <p:extLst>
      <p:ext uri="{BB962C8B-B14F-4D97-AF65-F5344CB8AC3E}">
        <p14:creationId xmlns:p14="http://schemas.microsoft.com/office/powerpoint/2010/main" val="425283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11887" cy="3495675"/>
          </a:xfrm>
        </p:spPr>
      </p:sp>
      <p:sp>
        <p:nvSpPr>
          <p:cNvPr id="3" name="Notes Placeholder 2"/>
          <p:cNvSpPr>
            <a:spLocks noGrp="1"/>
          </p:cNvSpPr>
          <p:nvPr>
            <p:ph type="body" idx="1"/>
          </p:nvPr>
        </p:nvSpPr>
        <p:spPr/>
        <p:txBody>
          <a:bodyPr/>
          <a:lstStyle/>
          <a:p>
            <a:pPr marL="0" indent="0">
              <a:buNone/>
            </a:pPr>
            <a:r>
              <a:rPr lang="en-US" dirty="0"/>
              <a:t>Photons are emitted during the entire duration of a heavy ion collision, and here I have adapted the sketch from Chun Shen to summarize in a big brush picture what properties we expect the photons to have that are emitted in a particular stage. </a:t>
            </a:r>
          </a:p>
          <a:p>
            <a:pPr marL="0" indent="0">
              <a:buNone/>
            </a:pPr>
            <a:endParaRPr lang="en-US" dirty="0"/>
          </a:p>
          <a:p>
            <a:pPr marL="0" indent="0">
              <a:buNone/>
            </a:pPr>
            <a:r>
              <a:rPr lang="en-US" dirty="0"/>
              <a:t>Hard scattering -  hot and dense phase QGP/HG, temperature range 300 to 100 MeV – initially high temperature low blue shift – increasing radial expansion blue shift – drop of temperature, eventually decays of hadrons after freezeout</a:t>
            </a:r>
          </a:p>
          <a:p>
            <a:pPr marL="0" indent="0">
              <a:buNone/>
            </a:pPr>
            <a:endParaRPr lang="en-US" dirty="0"/>
          </a:p>
          <a:p>
            <a:pPr marL="0" indent="0">
              <a:buNone/>
            </a:pPr>
            <a:r>
              <a:rPr lang="en-US" dirty="0"/>
              <a:t>One important feature is that the contribution from each phase has a characteristic relation to the charged particle density that may help constrain sources and lifetime of fireball.</a:t>
            </a:r>
          </a:p>
          <a:p>
            <a:pPr marL="0" indent="0">
              <a:buNone/>
            </a:pPr>
            <a:endParaRPr lang="en-US" dirty="0"/>
          </a:p>
          <a:p>
            <a:pPr marL="0" indent="0">
              <a:buNone/>
            </a:pPr>
            <a:r>
              <a:rPr lang="en-US" dirty="0"/>
              <a:t> </a:t>
            </a:r>
          </a:p>
        </p:txBody>
      </p:sp>
      <p:sp>
        <p:nvSpPr>
          <p:cNvPr id="4" name="Slide Number Placeholder 3"/>
          <p:cNvSpPr>
            <a:spLocks noGrp="1"/>
          </p:cNvSpPr>
          <p:nvPr>
            <p:ph type="sldNum" sz="quarter" idx="10"/>
          </p:nvPr>
        </p:nvSpPr>
        <p:spPr/>
        <p:txBody>
          <a:bodyPr/>
          <a:lstStyle/>
          <a:p>
            <a:pPr>
              <a:defRPr/>
            </a:pPr>
            <a:fld id="{EFE6E505-2269-4563-A0CD-9FD22AFAF263}" type="slidenum">
              <a:rPr lang="en-US" smtClean="0"/>
              <a:pPr>
                <a:defRPr/>
              </a:pPr>
              <a:t>2</a:t>
            </a:fld>
            <a:endParaRPr lang="en-US"/>
          </a:p>
        </p:txBody>
      </p:sp>
    </p:spTree>
    <p:extLst>
      <p:ext uri="{BB962C8B-B14F-4D97-AF65-F5344CB8AC3E}">
        <p14:creationId xmlns:p14="http://schemas.microsoft.com/office/powerpoint/2010/main" val="181660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Photons are reasonably easy to measure, the difficulty is to extract the direct contributions from the order of magnitude larger decay photon yield. </a:t>
            </a:r>
          </a:p>
          <a:p>
            <a:endParaRPr lang="en-US" dirty="0"/>
          </a:p>
          <a:p>
            <a:r>
              <a:rPr lang="en-US" dirty="0"/>
              <a:t>In PHENIX we deploy 3 different methods to measure photons .. Cross section of central arm system</a:t>
            </a:r>
          </a:p>
          <a:p>
            <a:endParaRPr lang="en-US" dirty="0"/>
          </a:p>
          <a:p>
            <a:r>
              <a:rPr lang="en-US" dirty="0"/>
              <a:t>Direct measurement of energy in calorimeter</a:t>
            </a:r>
          </a:p>
          <a:p>
            <a:r>
              <a:rPr lang="en-US" dirty="0"/>
              <a:t>Or through </a:t>
            </a:r>
            <a:r>
              <a:rPr lang="en-US" dirty="0" err="1"/>
              <a:t>e+e</a:t>
            </a:r>
            <a:r>
              <a:rPr lang="en-US" dirty="0"/>
              <a:t>- pairs measured in the tracking system</a:t>
            </a:r>
          </a:p>
          <a:p>
            <a:r>
              <a:rPr lang="en-US" dirty="0"/>
              <a:t>Conversion in the detector material (mostly VTX) </a:t>
            </a:r>
          </a:p>
          <a:p>
            <a:r>
              <a:rPr lang="en-US" dirty="0"/>
              <a:t>Virtual photon or Internal conversions</a:t>
            </a:r>
          </a:p>
        </p:txBody>
      </p:sp>
      <p:sp>
        <p:nvSpPr>
          <p:cNvPr id="4" name="Slide Number Placeholder 3"/>
          <p:cNvSpPr>
            <a:spLocks noGrp="1"/>
          </p:cNvSpPr>
          <p:nvPr>
            <p:ph type="sldNum" sz="quarter" idx="10"/>
          </p:nvPr>
        </p:nvSpPr>
        <p:spPr/>
        <p:txBody>
          <a:bodyPr/>
          <a:lstStyle/>
          <a:p>
            <a:pPr>
              <a:defRPr/>
            </a:pPr>
            <a:fld id="{EFE6E505-2269-4563-A0CD-9FD22AFAF263}" type="slidenum">
              <a:rPr lang="en-US" smtClean="0"/>
              <a:pPr>
                <a:defRPr/>
              </a:pPr>
              <a:t>3</a:t>
            </a:fld>
            <a:endParaRPr lang="en-US"/>
          </a:p>
        </p:txBody>
      </p:sp>
    </p:spTree>
    <p:extLst>
      <p:ext uri="{BB962C8B-B14F-4D97-AF65-F5344CB8AC3E}">
        <p14:creationId xmlns:p14="http://schemas.microsoft.com/office/powerpoint/2010/main" val="139293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spend a few minutes to review how we extract the direct photon yields. And I start with the original measurement using virtual photon method published 15 years ago. </a:t>
            </a:r>
          </a:p>
          <a:p>
            <a:endParaRPr lang="en-US" dirty="0"/>
          </a:p>
          <a:p>
            <a:r>
              <a:rPr lang="en-US" dirty="0"/>
              <a:t>All processes that emit gamma also emit gamma* .  For m&lt;pt the yield can be extrapolated to m=0. </a:t>
            </a:r>
          </a:p>
          <a:p>
            <a:endParaRPr lang="en-US" dirty="0"/>
          </a:p>
          <a:p>
            <a:r>
              <a:rPr lang="en-US" dirty="0"/>
              <a:t>The mass distribution of virtual photons generally has a 1/m distribution, as shown here on the left. But for the decay photons the phase space is cut off by the parent mass which gives a distinct shape. And by going to mass &gt; </a:t>
            </a:r>
            <a:r>
              <a:rPr lang="en-US" dirty="0" err="1"/>
              <a:t>mpi</a:t>
            </a:r>
            <a:r>
              <a:rPr lang="en-US" dirty="0"/>
              <a:t> one can remove the decay photons from pi0 decays, which increases the sensitivity by a factor of 10. </a:t>
            </a:r>
          </a:p>
          <a:p>
            <a:endParaRPr lang="en-US" dirty="0"/>
          </a:p>
          <a:p>
            <a:r>
              <a:rPr lang="en-US" dirty="0"/>
              <a:t>Finally by measuring the ratio </a:t>
            </a:r>
            <a:r>
              <a:rPr lang="en-US" dirty="0" err="1"/>
              <a:t>dir</a:t>
            </a:r>
            <a:r>
              <a:rPr lang="en-US" dirty="0"/>
              <a:t>/incl one can cancel many systematic uncertainties.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4</a:t>
            </a:fld>
            <a:endParaRPr lang="en-US"/>
          </a:p>
        </p:txBody>
      </p:sp>
    </p:spTree>
    <p:extLst>
      <p:ext uri="{BB962C8B-B14F-4D97-AF65-F5344CB8AC3E}">
        <p14:creationId xmlns:p14="http://schemas.microsoft.com/office/powerpoint/2010/main" val="22280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accurate measurement requires precise knowledge of</a:t>
            </a:r>
          </a:p>
          <a:p>
            <a:pPr marL="171450" indent="-171450">
              <a:buFontTx/>
              <a:buChar char="-"/>
            </a:pPr>
            <a:r>
              <a:rPr lang="en-US" dirty="0"/>
              <a:t>eta/pi0 ratio</a:t>
            </a:r>
          </a:p>
          <a:p>
            <a:pPr marL="171450" indent="-171450">
              <a:buFontTx/>
              <a:buChar char="-"/>
            </a:pPr>
            <a:r>
              <a:rPr lang="en-US" dirty="0"/>
              <a:t>Detector resolution (i.e. shape of mass distributions)</a:t>
            </a:r>
          </a:p>
          <a:p>
            <a:pPr marL="171450" indent="-171450">
              <a:buFontTx/>
              <a:buChar char="-"/>
            </a:pPr>
            <a:endParaRPr lang="en-US" dirty="0"/>
          </a:p>
          <a:p>
            <a:pPr marL="0" indent="0">
              <a:buFontTx/>
              <a:buNone/>
            </a:pPr>
            <a:r>
              <a:rPr lang="en-US" dirty="0"/>
              <a:t>In PHENIX we have used pp collisions to assure ourselves that we control these inputs. </a:t>
            </a:r>
          </a:p>
          <a:p>
            <a:pPr marL="0" indent="0">
              <a:buFontTx/>
              <a:buNone/>
            </a:pPr>
            <a:endParaRPr lang="en-US" dirty="0"/>
          </a:p>
          <a:p>
            <a:pPr marL="0" indent="0">
              <a:buFontTx/>
              <a:buNone/>
            </a:pPr>
            <a:r>
              <a:rPr lang="en-US" dirty="0"/>
              <a:t>In </a:t>
            </a:r>
            <a:r>
              <a:rPr lang="en-US" dirty="0" err="1"/>
              <a:t>AuAu</a:t>
            </a:r>
            <a:r>
              <a:rPr lang="en-US" dirty="0"/>
              <a:t> one additional issue is the combinatorial background subtraction but that is reasonably small for pt&gt;1 GeV.</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5</a:t>
            </a:fld>
            <a:endParaRPr lang="en-US"/>
          </a:p>
        </p:txBody>
      </p:sp>
    </p:spTree>
    <p:extLst>
      <p:ext uri="{BB962C8B-B14F-4D97-AF65-F5344CB8AC3E}">
        <p14:creationId xmlns:p14="http://schemas.microsoft.com/office/powerpoint/2010/main" val="369663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me switch to real photons:</a:t>
            </a:r>
          </a:p>
          <a:p>
            <a:endParaRPr lang="en-US" baseline="0" dirty="0"/>
          </a:p>
          <a:p>
            <a:r>
              <a:rPr lang="en-US" baseline="0" dirty="0"/>
              <a:t>Photon conversions offer a nearly background free measurement of real photons, a fraction of these photons can be tagged with a photon measured in the calorimeter as pi0 decay photons. In the ratio of incl/tag all efficiencies and acceptance factor, including the conversion length, cancel, except for the conditional </a:t>
            </a:r>
            <a:r>
              <a:rPr lang="en-US" baseline="0" dirty="0" err="1"/>
              <a:t>ef</a:t>
            </a:r>
            <a:r>
              <a:rPr lang="en-US" baseline="0" dirty="0"/>
              <a:t> to tag a pi0 decay photon. Finaly one needs to account for the other hadron decay photons. That is done in this double ratio form assuring explicit cancelation of many systematic uncertainties. </a:t>
            </a:r>
          </a:p>
          <a:p>
            <a:endParaRPr lang="en-US" baseline="0" dirty="0"/>
          </a:p>
          <a:p>
            <a:r>
              <a:rPr lang="en-US" baseline="0" dirty="0"/>
              <a:t>We performed 2 simultaneous measurements from 2007/2010 data with the HBD that were published 2015: 2 data separate analyzers, 2 independent codes, 2 independent methods to determine </a:t>
            </a:r>
            <a:r>
              <a:rPr lang="en-US" baseline="0" dirty="0" err="1"/>
              <a:t>ef</a:t>
            </a:r>
            <a:r>
              <a:rPr lang="en-US" baseline="0" dirty="0"/>
              <a:t>. With consistent results.  </a:t>
            </a:r>
          </a:p>
          <a:p>
            <a:endParaRPr lang="en-US" dirty="0"/>
          </a:p>
        </p:txBody>
      </p:sp>
      <p:sp>
        <p:nvSpPr>
          <p:cNvPr id="4" name="Slide Number Placeholder 3"/>
          <p:cNvSpPr>
            <a:spLocks noGrp="1"/>
          </p:cNvSpPr>
          <p:nvPr>
            <p:ph type="sldNum" sz="quarter" idx="10"/>
          </p:nvPr>
        </p:nvSpPr>
        <p:spPr/>
        <p:txBody>
          <a:bodyPr/>
          <a:lstStyle/>
          <a:p>
            <a:pPr>
              <a:defRPr/>
            </a:pPr>
            <a:fld id="{EFE6E505-2269-4563-A0CD-9FD22AFAF263}" type="slidenum">
              <a:rPr lang="en-US" smtClean="0"/>
              <a:pPr>
                <a:defRPr/>
              </a:pPr>
              <a:t>6</a:t>
            </a:fld>
            <a:endParaRPr lang="en-US"/>
          </a:p>
        </p:txBody>
      </p:sp>
    </p:spTree>
    <p:extLst>
      <p:ext uri="{BB962C8B-B14F-4D97-AF65-F5344CB8AC3E}">
        <p14:creationId xmlns:p14="http://schemas.microsoft.com/office/powerpoint/2010/main" val="210238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performed a 3rd generation of measurements: real photon conversions in the VTX from the high statistics </a:t>
            </a:r>
            <a:r>
              <a:rPr lang="en-US" dirty="0" err="1"/>
              <a:t>AuAu</a:t>
            </a:r>
            <a:r>
              <a:rPr lang="en-US" dirty="0"/>
              <a:t> run in 2014. Published in 2024. </a:t>
            </a:r>
          </a:p>
          <a:p>
            <a:endParaRPr lang="en-US" dirty="0"/>
          </a:p>
          <a:p>
            <a:r>
              <a:rPr lang="en-US" dirty="0"/>
              <a:t>Completely different detector setup, new reconstruction code, and a new analyzer ..</a:t>
            </a:r>
          </a:p>
          <a:p>
            <a:endParaRPr lang="en-US" dirty="0"/>
          </a:p>
          <a:p>
            <a:r>
              <a:rPr lang="en-US" dirty="0"/>
              <a:t>This slide give much more details about each step of the analysis, I just want to point out that for this analysis a full MC closure test was performed showing that the absence of a signal leads to a null result. </a:t>
            </a:r>
          </a:p>
          <a:p>
            <a:endParaRPr lang="en-US" dirty="0"/>
          </a:p>
          <a:p>
            <a:r>
              <a:rPr lang="en-US" dirty="0"/>
              <a:t>Leads to yet another consistent result.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FE6E505-2269-4563-A0CD-9FD22AFAF263}" type="slidenum">
              <a:rPr lang="en-US" smtClean="0"/>
              <a:pPr>
                <a:defRPr/>
              </a:pPr>
              <a:t>7</a:t>
            </a:fld>
            <a:endParaRPr lang="en-US"/>
          </a:p>
        </p:txBody>
      </p:sp>
    </p:spTree>
    <p:extLst>
      <p:ext uri="{BB962C8B-B14F-4D97-AF65-F5344CB8AC3E}">
        <p14:creationId xmlns:p14="http://schemas.microsoft.com/office/powerpoint/2010/main" val="262366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full list of all analyses grouped in the three independent approaches I just outlined.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8</a:t>
            </a:fld>
            <a:endParaRPr lang="en-US"/>
          </a:p>
        </p:txBody>
      </p:sp>
    </p:spTree>
    <p:extLst>
      <p:ext uri="{BB962C8B-B14F-4D97-AF65-F5344CB8AC3E}">
        <p14:creationId xmlns:p14="http://schemas.microsoft.com/office/powerpoint/2010/main" val="826911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we come to the results:</a:t>
            </a:r>
          </a:p>
          <a:p>
            <a:endParaRPr lang="en-US" dirty="0"/>
          </a:p>
          <a:p>
            <a:r>
              <a:rPr lang="en-US" dirty="0"/>
              <a:t>On the left hand side I show the momentum distribution of direct photons measured in pp (bottom) including a </a:t>
            </a:r>
            <a:r>
              <a:rPr lang="en-US" dirty="0" err="1"/>
              <a:t>pQCD</a:t>
            </a:r>
            <a:r>
              <a:rPr lang="en-US" dirty="0"/>
              <a:t> inspired fit, on the top are central 0-20% </a:t>
            </a:r>
            <a:r>
              <a:rPr lang="en-US" dirty="0" err="1"/>
              <a:t>AuAu</a:t>
            </a:r>
            <a:r>
              <a:rPr lang="en-US" dirty="0"/>
              <a:t> both at 200 GeV. Shown are results from multiple independent measurements. The pp data are consistent with </a:t>
            </a:r>
            <a:r>
              <a:rPr lang="en-US" dirty="0" err="1"/>
              <a:t>pQCD</a:t>
            </a:r>
            <a:r>
              <a:rPr lang="en-US" dirty="0"/>
              <a:t> calculations, when those are scaled up by the number of binary collisions </a:t>
            </a:r>
            <a:r>
              <a:rPr lang="en-US" dirty="0" err="1"/>
              <a:t>AuAu</a:t>
            </a:r>
            <a:r>
              <a:rPr lang="en-US" dirty="0"/>
              <a:t> is well described above 4 GeV, Below 3 GeV there is a significant excess, which resembles an exponential shape with an inverse slope of about 240 MeV. On the left is the most recently published results from the much larger 2014 data set. Results broken down into 10% bins in centrality.   </a:t>
            </a:r>
          </a:p>
          <a:p>
            <a:endParaRPr lang="en-US" dirty="0"/>
          </a:p>
          <a:p>
            <a:r>
              <a:rPr lang="en-US" dirty="0"/>
              <a:t>In the following I will look at more details of the results. </a:t>
            </a:r>
          </a:p>
        </p:txBody>
      </p:sp>
      <p:sp>
        <p:nvSpPr>
          <p:cNvPr id="4" name="Slide Number Placeholder 3"/>
          <p:cNvSpPr>
            <a:spLocks noGrp="1"/>
          </p:cNvSpPr>
          <p:nvPr>
            <p:ph type="sldNum" sz="quarter" idx="5"/>
          </p:nvPr>
        </p:nvSpPr>
        <p:spPr/>
        <p:txBody>
          <a:bodyPr/>
          <a:lstStyle/>
          <a:p>
            <a:pPr>
              <a:defRPr/>
            </a:pPr>
            <a:fld id="{EFE6E505-2269-4563-A0CD-9FD22AFAF263}" type="slidenum">
              <a:rPr lang="en-US" smtClean="0"/>
              <a:pPr>
                <a:defRPr/>
              </a:pPr>
              <a:t>9</a:t>
            </a:fld>
            <a:endParaRPr lang="en-US"/>
          </a:p>
        </p:txBody>
      </p:sp>
    </p:spTree>
    <p:extLst>
      <p:ext uri="{BB962C8B-B14F-4D97-AF65-F5344CB8AC3E}">
        <p14:creationId xmlns:p14="http://schemas.microsoft.com/office/powerpoint/2010/main" val="1902019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4" descr="rainbow"/>
          <p:cNvPicPr>
            <a:picLocks noChangeArrowheads="1"/>
          </p:cNvPicPr>
          <p:nvPr/>
        </p:nvPicPr>
        <p:blipFill>
          <a:blip r:embed="rId2" cstate="print"/>
          <a:srcRect/>
          <a:stretch>
            <a:fillRect/>
          </a:stretch>
        </p:blipFill>
        <p:spPr bwMode="auto">
          <a:xfrm>
            <a:off x="381001" y="1936750"/>
            <a:ext cx="11377084" cy="69850"/>
          </a:xfrm>
          <a:prstGeom prst="rect">
            <a:avLst/>
          </a:prstGeom>
          <a:noFill/>
          <a:ln w="9525">
            <a:noFill/>
            <a:miter lim="800000"/>
            <a:headEnd/>
            <a:tailEnd/>
          </a:ln>
        </p:spPr>
      </p:pic>
      <p:pic>
        <p:nvPicPr>
          <p:cNvPr id="6" name="Picture 15" descr="rainbow"/>
          <p:cNvPicPr>
            <a:picLocks noChangeArrowheads="1"/>
          </p:cNvPicPr>
          <p:nvPr/>
        </p:nvPicPr>
        <p:blipFill>
          <a:blip r:embed="rId2" cstate="print"/>
          <a:srcRect/>
          <a:stretch>
            <a:fillRect/>
          </a:stretch>
        </p:blipFill>
        <p:spPr bwMode="auto">
          <a:xfrm>
            <a:off x="381001" y="179388"/>
            <a:ext cx="11377084" cy="69850"/>
          </a:xfrm>
          <a:prstGeom prst="rect">
            <a:avLst/>
          </a:prstGeom>
          <a:noFill/>
          <a:ln w="9525">
            <a:noFill/>
            <a:miter lim="800000"/>
            <a:headEnd/>
            <a:tailEnd/>
          </a:ln>
        </p:spPr>
      </p:pic>
      <p:sp>
        <p:nvSpPr>
          <p:cNvPr id="3074" name="Rectangle 2"/>
          <p:cNvSpPr>
            <a:spLocks noGrp="1" noChangeArrowheads="1"/>
          </p:cNvSpPr>
          <p:nvPr>
            <p:ph type="ctrTitle"/>
          </p:nvPr>
        </p:nvSpPr>
        <p:spPr>
          <a:xfrm>
            <a:off x="0" y="249238"/>
            <a:ext cx="12192000" cy="762000"/>
          </a:xfrm>
          <a:solidFill>
            <a:schemeClr val="bg1"/>
          </a:solidFill>
        </p:spPr>
        <p:txBody>
          <a:bodyPr/>
          <a:lstStyle>
            <a:lvl1pPr>
              <a:defRPr sz="3600"/>
            </a:lvl1pPr>
          </a:lstStyle>
          <a:p>
            <a:endParaRPr lang="en-US" dirty="0"/>
          </a:p>
        </p:txBody>
      </p:sp>
      <p:sp>
        <p:nvSpPr>
          <p:cNvPr id="7" name="Rectangle 4"/>
          <p:cNvSpPr>
            <a:spLocks noGrp="1" noChangeArrowheads="1"/>
          </p:cNvSpPr>
          <p:nvPr>
            <p:ph type="dt" sz="half" idx="10"/>
          </p:nvPr>
        </p:nvSpPr>
        <p:spPr bwMode="auto">
          <a:xfrm>
            <a:off x="0" y="1374775"/>
            <a:ext cx="121920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8" name="Content Placeholder 2"/>
          <p:cNvSpPr>
            <a:spLocks noGrp="1"/>
          </p:cNvSpPr>
          <p:nvPr>
            <p:ph sz="half" idx="12"/>
          </p:nvPr>
        </p:nvSpPr>
        <p:spPr>
          <a:xfrm>
            <a:off x="1111250" y="2598057"/>
            <a:ext cx="9532559" cy="3066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8051" y="1295400"/>
            <a:ext cx="5080000" cy="421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295400"/>
            <a:ext cx="5080000" cy="421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8"/>
          <p:cNvSpPr>
            <a:spLocks noGrp="1" noChangeArrowheads="1"/>
          </p:cNvSpPr>
          <p:nvPr>
            <p:ph type="sldNum" sz="quarter" idx="11"/>
          </p:nvPr>
        </p:nvSpPr>
        <p:spPr>
          <a:ln/>
        </p:spPr>
        <p:txBody>
          <a:bodyPr/>
          <a:lstStyle>
            <a:lvl1pPr>
              <a:defRPr/>
            </a:lvl1pPr>
          </a:lstStyle>
          <a:p>
            <a:pPr>
              <a:defRPr/>
            </a:pPr>
            <a:fld id="{CF9891A7-94B0-4C3F-B27E-D0D84BAAEB1D}" type="slidenum">
              <a:rPr lang="en-US"/>
              <a:pPr>
                <a:defRPr/>
              </a:pPr>
              <a:t>‹#›</a:t>
            </a:fld>
            <a:endParaRPr lang="en-US"/>
          </a:p>
        </p:txBody>
      </p:sp>
    </p:spTree>
    <p:extLst>
      <p:ext uri="{BB962C8B-B14F-4D97-AF65-F5344CB8AC3E}">
        <p14:creationId xmlns:p14="http://schemas.microsoft.com/office/powerpoint/2010/main" val="1206750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49238"/>
            <a:ext cx="12192000" cy="762000"/>
          </a:xfrm>
          <a:solidFill>
            <a:schemeClr val="bg1"/>
          </a:solidFill>
        </p:spPr>
        <p:txBody>
          <a:bodyPr/>
          <a:lstStyle>
            <a:lvl1pPr>
              <a:defRPr sz="3600"/>
            </a:lvl1pPr>
          </a:lstStyle>
          <a:p>
            <a:endParaRPr lang="en-US" dirty="0"/>
          </a:p>
        </p:txBody>
      </p:sp>
      <p:sp>
        <p:nvSpPr>
          <p:cNvPr id="7" name="Rectangle 4"/>
          <p:cNvSpPr>
            <a:spLocks noGrp="1" noChangeArrowheads="1"/>
          </p:cNvSpPr>
          <p:nvPr>
            <p:ph type="dt" sz="half" idx="10"/>
          </p:nvPr>
        </p:nvSpPr>
        <p:spPr bwMode="auto">
          <a:xfrm>
            <a:off x="0" y="1374775"/>
            <a:ext cx="121920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8" name="Content Placeholder 2"/>
          <p:cNvSpPr>
            <a:spLocks noGrp="1"/>
          </p:cNvSpPr>
          <p:nvPr>
            <p:ph sz="half" idx="12"/>
          </p:nvPr>
        </p:nvSpPr>
        <p:spPr>
          <a:xfrm>
            <a:off x="1111250" y="2598057"/>
            <a:ext cx="9532559" cy="3066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7671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04532" y="1251857"/>
            <a:ext cx="10363200" cy="421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8"/>
          <p:cNvSpPr>
            <a:spLocks noGrp="1" noChangeArrowheads="1"/>
          </p:cNvSpPr>
          <p:nvPr>
            <p:ph type="sldNum" sz="quarter" idx="11"/>
          </p:nvPr>
        </p:nvSpPr>
        <p:spPr>
          <a:ln/>
        </p:spPr>
        <p:txBody>
          <a:bodyPr/>
          <a:lstStyle>
            <a:lvl1pPr>
              <a:defRPr/>
            </a:lvl1pPr>
          </a:lstStyle>
          <a:p>
            <a:pPr>
              <a:defRPr/>
            </a:pPr>
            <a:fld id="{135EE78E-5777-4D05-9851-C078A0AB136D}"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8051" y="1295400"/>
            <a:ext cx="5080000" cy="421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295400"/>
            <a:ext cx="5080000" cy="421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8"/>
          <p:cNvSpPr>
            <a:spLocks noGrp="1" noChangeArrowheads="1"/>
          </p:cNvSpPr>
          <p:nvPr>
            <p:ph type="sldNum" sz="quarter" idx="11"/>
          </p:nvPr>
        </p:nvSpPr>
        <p:spPr>
          <a:ln/>
        </p:spPr>
        <p:txBody>
          <a:bodyPr/>
          <a:lstStyle>
            <a:lvl1pPr>
              <a:defRPr/>
            </a:lvl1pPr>
          </a:lstStyle>
          <a:p>
            <a:pPr>
              <a:defRPr/>
            </a:pPr>
            <a:fld id="{CF9891A7-94B0-4C3F-B27E-D0D84BAAEB1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18"/>
          <p:cNvSpPr>
            <a:spLocks noGrp="1" noChangeArrowheads="1"/>
          </p:cNvSpPr>
          <p:nvPr>
            <p:ph type="sldNum" sz="quarter" idx="11"/>
          </p:nvPr>
        </p:nvSpPr>
        <p:spPr>
          <a:ln/>
        </p:spPr>
        <p:txBody>
          <a:bodyPr/>
          <a:lstStyle>
            <a:lvl1pPr>
              <a:defRPr/>
            </a:lvl1pPr>
          </a:lstStyle>
          <a:p>
            <a:pPr>
              <a:defRPr/>
            </a:pPr>
            <a:fld id="{A7E4ECD6-AAA4-45C8-B8D2-31366C0C59C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18"/>
          <p:cNvSpPr>
            <a:spLocks noGrp="1" noChangeArrowheads="1"/>
          </p:cNvSpPr>
          <p:nvPr>
            <p:ph type="sldNum" sz="quarter" idx="11"/>
          </p:nvPr>
        </p:nvSpPr>
        <p:spPr>
          <a:ln/>
        </p:spPr>
        <p:txBody>
          <a:bodyPr/>
          <a:lstStyle>
            <a:lvl1pPr>
              <a:defRPr/>
            </a:lvl1pPr>
          </a:lstStyle>
          <a:p>
            <a:pPr>
              <a:defRPr/>
            </a:pPr>
            <a:fld id="{D5B416D0-25D6-4843-8CC9-04CCAF9549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91117" y="133350"/>
            <a:ext cx="10363200" cy="457200"/>
          </a:xfrm>
        </p:spPr>
        <p:txBody>
          <a:bodyPr/>
          <a:lstStyle/>
          <a:p>
            <a:r>
              <a:rPr lang="en-US"/>
              <a:t>Click to edit Master title style</a:t>
            </a:r>
          </a:p>
        </p:txBody>
      </p:sp>
      <p:sp>
        <p:nvSpPr>
          <p:cNvPr id="3" name="Content Placeholder 2"/>
          <p:cNvSpPr>
            <a:spLocks noGrp="1"/>
          </p:cNvSpPr>
          <p:nvPr>
            <p:ph sz="half" idx="1"/>
          </p:nvPr>
        </p:nvSpPr>
        <p:spPr>
          <a:xfrm>
            <a:off x="908051" y="1295400"/>
            <a:ext cx="5080000"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1251" y="1295400"/>
            <a:ext cx="5080000"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8"/>
          <p:cNvSpPr>
            <a:spLocks noGrp="1" noChangeArrowheads="1"/>
          </p:cNvSpPr>
          <p:nvPr>
            <p:ph type="sldNum" sz="quarter" idx="11"/>
          </p:nvPr>
        </p:nvSpPr>
        <p:spPr>
          <a:ln/>
        </p:spPr>
        <p:txBody>
          <a:bodyPr/>
          <a:lstStyle>
            <a:lvl1pPr>
              <a:defRPr/>
            </a:lvl1pPr>
          </a:lstStyle>
          <a:p>
            <a:pPr>
              <a:defRPr/>
            </a:pPr>
            <a:fld id="{12F8293A-6CC3-4952-860A-E7D84B1BA6E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1117" y="133350"/>
            <a:ext cx="10363200" cy="457200"/>
          </a:xfrm>
        </p:spPr>
        <p:txBody>
          <a:bodyPr/>
          <a:lstStyle/>
          <a:p>
            <a:r>
              <a:rPr lang="en-US"/>
              <a:t>Click to edit Master title style</a:t>
            </a:r>
          </a:p>
        </p:txBody>
      </p:sp>
      <p:sp>
        <p:nvSpPr>
          <p:cNvPr id="3" name="Text Placeholder 2"/>
          <p:cNvSpPr>
            <a:spLocks noGrp="1"/>
          </p:cNvSpPr>
          <p:nvPr>
            <p:ph type="body" sz="half" idx="1"/>
          </p:nvPr>
        </p:nvSpPr>
        <p:spPr>
          <a:xfrm>
            <a:off x="908051" y="1295400"/>
            <a:ext cx="5080000"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295400"/>
            <a:ext cx="5080000"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8"/>
          <p:cNvSpPr>
            <a:spLocks noGrp="1" noChangeArrowheads="1"/>
          </p:cNvSpPr>
          <p:nvPr>
            <p:ph type="sldNum" sz="quarter" idx="11"/>
          </p:nvPr>
        </p:nvSpPr>
        <p:spPr>
          <a:ln/>
        </p:spPr>
        <p:txBody>
          <a:bodyPr/>
          <a:lstStyle>
            <a:lvl1pPr>
              <a:defRPr/>
            </a:lvl1pPr>
          </a:lstStyle>
          <a:p>
            <a:pPr>
              <a:defRPr/>
            </a:pPr>
            <a:fld id="{79B69276-D25A-49A0-BD58-C930B76D8B8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14" descr="rainbow"/>
          <p:cNvPicPr>
            <a:picLocks noChangeArrowheads="1"/>
          </p:cNvPicPr>
          <p:nvPr/>
        </p:nvPicPr>
        <p:blipFill>
          <a:blip r:embed="rId2" cstate="print"/>
          <a:srcRect/>
          <a:stretch>
            <a:fillRect/>
          </a:stretch>
        </p:blipFill>
        <p:spPr bwMode="auto">
          <a:xfrm>
            <a:off x="381001" y="1936750"/>
            <a:ext cx="11377084" cy="69850"/>
          </a:xfrm>
          <a:prstGeom prst="rect">
            <a:avLst/>
          </a:prstGeom>
          <a:noFill/>
          <a:ln w="9525">
            <a:noFill/>
            <a:miter lim="800000"/>
            <a:headEnd/>
            <a:tailEnd/>
          </a:ln>
        </p:spPr>
      </p:pic>
      <p:pic>
        <p:nvPicPr>
          <p:cNvPr id="6" name="Picture 15" descr="rainbow"/>
          <p:cNvPicPr>
            <a:picLocks noChangeArrowheads="1"/>
          </p:cNvPicPr>
          <p:nvPr/>
        </p:nvPicPr>
        <p:blipFill>
          <a:blip r:embed="rId2" cstate="print"/>
          <a:srcRect/>
          <a:stretch>
            <a:fillRect/>
          </a:stretch>
        </p:blipFill>
        <p:spPr bwMode="auto">
          <a:xfrm>
            <a:off x="381001" y="179388"/>
            <a:ext cx="11377084" cy="69850"/>
          </a:xfrm>
          <a:prstGeom prst="rect">
            <a:avLst/>
          </a:prstGeom>
          <a:noFill/>
          <a:ln w="9525">
            <a:noFill/>
            <a:miter lim="800000"/>
            <a:headEnd/>
            <a:tailEnd/>
          </a:ln>
        </p:spPr>
      </p:pic>
      <p:sp>
        <p:nvSpPr>
          <p:cNvPr id="3074" name="Rectangle 2"/>
          <p:cNvSpPr>
            <a:spLocks noGrp="1" noChangeArrowheads="1"/>
          </p:cNvSpPr>
          <p:nvPr>
            <p:ph type="ctrTitle"/>
          </p:nvPr>
        </p:nvSpPr>
        <p:spPr>
          <a:xfrm>
            <a:off x="0" y="249238"/>
            <a:ext cx="12192000" cy="762000"/>
          </a:xfrm>
          <a:solidFill>
            <a:schemeClr val="bg1"/>
          </a:solidFill>
        </p:spPr>
        <p:txBody>
          <a:bodyPr/>
          <a:lstStyle>
            <a:lvl1pPr>
              <a:defRPr sz="3600"/>
            </a:lvl1pPr>
          </a:lstStyle>
          <a:p>
            <a:endParaRPr lang="en-US" dirty="0"/>
          </a:p>
        </p:txBody>
      </p:sp>
      <p:sp>
        <p:nvSpPr>
          <p:cNvPr id="7" name="Rectangle 4"/>
          <p:cNvSpPr>
            <a:spLocks noGrp="1" noChangeArrowheads="1"/>
          </p:cNvSpPr>
          <p:nvPr>
            <p:ph type="dt" sz="half" idx="10"/>
          </p:nvPr>
        </p:nvSpPr>
        <p:spPr bwMode="auto">
          <a:xfrm>
            <a:off x="0" y="1374775"/>
            <a:ext cx="121920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8" name="Content Placeholder 2"/>
          <p:cNvSpPr>
            <a:spLocks noGrp="1"/>
          </p:cNvSpPr>
          <p:nvPr>
            <p:ph sz="half" idx="12"/>
          </p:nvPr>
        </p:nvSpPr>
        <p:spPr>
          <a:xfrm>
            <a:off x="1111250" y="2598057"/>
            <a:ext cx="9532559" cy="3066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098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bwMode="auto">
          <a:xfrm>
            <a:off x="891117" y="133350"/>
            <a:ext cx="10363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908051" y="1295400"/>
            <a:ext cx="10363200" cy="421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ChangeArrowheads="1"/>
          </p:cNvSpPr>
          <p:nvPr/>
        </p:nvSpPr>
        <p:spPr bwMode="auto">
          <a:xfrm>
            <a:off x="914400" y="152400"/>
            <a:ext cx="10363200" cy="838200"/>
          </a:xfrm>
          <a:prstGeom prst="rect">
            <a:avLst/>
          </a:prstGeom>
          <a:noFill/>
          <a:ln w="9525">
            <a:noFill/>
            <a:miter lim="800000"/>
            <a:headEnd/>
            <a:tailEnd/>
          </a:ln>
          <a:effectLst/>
        </p:spPr>
        <p:txBody>
          <a:bodyPr anchor="ctr"/>
          <a:lstStyle/>
          <a:p>
            <a:pPr algn="ctr">
              <a:defRPr/>
            </a:pPr>
            <a:endParaRPr lang="en-US" sz="3200">
              <a:solidFill>
                <a:schemeClr val="accent2"/>
              </a:solidFill>
            </a:endParaRPr>
          </a:p>
        </p:txBody>
      </p:sp>
      <p:pic>
        <p:nvPicPr>
          <p:cNvPr id="1033" name="Picture 13" descr="rainbow"/>
          <p:cNvPicPr>
            <a:picLocks noChangeArrowheads="1"/>
          </p:cNvPicPr>
          <p:nvPr/>
        </p:nvPicPr>
        <p:blipFill>
          <a:blip r:embed="rId12" cstate="print"/>
          <a:srcRect/>
          <a:stretch>
            <a:fillRect/>
          </a:stretch>
        </p:blipFill>
        <p:spPr bwMode="auto">
          <a:xfrm>
            <a:off x="404285" y="627063"/>
            <a:ext cx="11374967" cy="69850"/>
          </a:xfrm>
          <a:prstGeom prst="rect">
            <a:avLst/>
          </a:prstGeom>
          <a:noFill/>
          <a:ln w="9525">
            <a:noFill/>
            <a:miter lim="800000"/>
            <a:headEnd/>
            <a:tailEnd/>
          </a:ln>
        </p:spPr>
      </p:pic>
      <p:sp>
        <p:nvSpPr>
          <p:cNvPr id="1042" name="Rectangle 18"/>
          <p:cNvSpPr>
            <a:spLocks noGrp="1" noChangeArrowheads="1"/>
          </p:cNvSpPr>
          <p:nvPr>
            <p:ph type="sldNum" sz="quarter" idx="4"/>
          </p:nvPr>
        </p:nvSpPr>
        <p:spPr bwMode="auto">
          <a:xfrm>
            <a:off x="4622800" y="65849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2"/>
                </a:solidFill>
              </a:defRPr>
            </a:lvl1pPr>
          </a:lstStyle>
          <a:p>
            <a:pPr>
              <a:defRPr/>
            </a:pPr>
            <a:fld id="{1097361F-C521-4739-8571-407151FC62E8}" type="slidenum">
              <a:rPr lang="en-US"/>
              <a:pPr>
                <a:defRPr/>
              </a:pPr>
              <a:t>‹#›</a:t>
            </a:fld>
            <a:endParaRPr lang="en-US"/>
          </a:p>
        </p:txBody>
      </p:sp>
      <p:pic>
        <p:nvPicPr>
          <p:cNvPr id="3" name="Picture 153" descr="C:\Users\Axel\AppData\Local\Temp\Rar$DI01.276\SBU horz_2clr.jpg">
            <a:extLst>
              <a:ext uri="{FF2B5EF4-FFF2-40B4-BE49-F238E27FC236}">
                <a16:creationId xmlns:a16="http://schemas.microsoft.com/office/drawing/2014/main" id="{FFF0651A-A814-5A54-148C-86157ACC408F}"/>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993130" y="6480898"/>
            <a:ext cx="2144658" cy="362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BF78393-3DFF-3053-91E5-8131269D8446}"/>
              </a:ext>
            </a:extLst>
          </p:cNvPr>
          <p:cNvPicPr>
            <a:picLocks noChangeAspect="1"/>
          </p:cNvPicPr>
          <p:nvPr userDrawn="1"/>
        </p:nvPicPr>
        <p:blipFill>
          <a:blip r:embed="rId14">
            <a:clrChange>
              <a:clrFrom>
                <a:srgbClr val="FFFFFF"/>
              </a:clrFrom>
              <a:clrTo>
                <a:srgbClr val="FFFFFF">
                  <a:alpha val="0"/>
                </a:srgbClr>
              </a:clrTo>
            </a:clrChange>
          </a:blip>
          <a:stretch>
            <a:fillRect/>
          </a:stretch>
        </p:blipFill>
        <p:spPr>
          <a:xfrm>
            <a:off x="31980" y="6158074"/>
            <a:ext cx="1408772" cy="697015"/>
          </a:xfrm>
          <a:prstGeom prst="rect">
            <a:avLst/>
          </a:prstGeom>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25" r:id="rId3"/>
    <p:sldLayoutId id="2147483727" r:id="rId4"/>
    <p:sldLayoutId id="2147483729" r:id="rId5"/>
    <p:sldLayoutId id="2147483730" r:id="rId6"/>
    <p:sldLayoutId id="2147483735" r:id="rId7"/>
    <p:sldLayoutId id="2147483736" r:id="rId8"/>
    <p:sldLayoutId id="2147483740" r:id="rId9"/>
    <p:sldLayoutId id="2147483742" r:id="rId1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Times New Roman" pitchFamily="18" charset="0"/>
        </a:defRPr>
      </a:lvl2pPr>
      <a:lvl3pPr algn="ctr" rtl="0" eaLnBrk="0" fontAlgn="base" hangingPunct="0">
        <a:spcBef>
          <a:spcPct val="0"/>
        </a:spcBef>
        <a:spcAft>
          <a:spcPct val="0"/>
        </a:spcAft>
        <a:defRPr sz="3200" b="1">
          <a:solidFill>
            <a:schemeClr val="accent2"/>
          </a:solidFill>
          <a:latin typeface="Times New Roman" pitchFamily="18" charset="0"/>
        </a:defRPr>
      </a:lvl3pPr>
      <a:lvl4pPr algn="ctr" rtl="0" eaLnBrk="0" fontAlgn="base" hangingPunct="0">
        <a:spcBef>
          <a:spcPct val="0"/>
        </a:spcBef>
        <a:spcAft>
          <a:spcPct val="0"/>
        </a:spcAft>
        <a:defRPr sz="3200" b="1">
          <a:solidFill>
            <a:schemeClr val="accent2"/>
          </a:solidFill>
          <a:latin typeface="Times New Roman" pitchFamily="18" charset="0"/>
        </a:defRPr>
      </a:lvl4pPr>
      <a:lvl5pPr algn="ctr" rtl="0" eaLnBrk="0" fontAlgn="base" hangingPunct="0">
        <a:spcBef>
          <a:spcPct val="0"/>
        </a:spcBef>
        <a:spcAft>
          <a:spcPct val="0"/>
        </a:spcAft>
        <a:defRPr sz="3200" b="1">
          <a:solidFill>
            <a:schemeClr val="accent2"/>
          </a:solidFill>
          <a:latin typeface="Times New Roman" pitchFamily="18" charset="0"/>
        </a:defRPr>
      </a:lvl5pPr>
      <a:lvl6pPr marL="457200" algn="ctr" rtl="0" eaLnBrk="0" fontAlgn="base" hangingPunct="0">
        <a:spcBef>
          <a:spcPct val="0"/>
        </a:spcBef>
        <a:spcAft>
          <a:spcPct val="0"/>
        </a:spcAft>
        <a:defRPr sz="3200" b="1">
          <a:solidFill>
            <a:schemeClr val="accent2"/>
          </a:solidFill>
          <a:latin typeface="Times New Roman" pitchFamily="18" charset="0"/>
        </a:defRPr>
      </a:lvl6pPr>
      <a:lvl7pPr marL="914400" algn="ctr" rtl="0" eaLnBrk="0" fontAlgn="base" hangingPunct="0">
        <a:spcBef>
          <a:spcPct val="0"/>
        </a:spcBef>
        <a:spcAft>
          <a:spcPct val="0"/>
        </a:spcAft>
        <a:defRPr sz="3200" b="1">
          <a:solidFill>
            <a:schemeClr val="accent2"/>
          </a:solidFill>
          <a:latin typeface="Times New Roman" pitchFamily="18" charset="0"/>
        </a:defRPr>
      </a:lvl7pPr>
      <a:lvl8pPr marL="1371600" algn="ctr" rtl="0" eaLnBrk="0" fontAlgn="base" hangingPunct="0">
        <a:spcBef>
          <a:spcPct val="0"/>
        </a:spcBef>
        <a:spcAft>
          <a:spcPct val="0"/>
        </a:spcAft>
        <a:defRPr sz="3200" b="1">
          <a:solidFill>
            <a:schemeClr val="accent2"/>
          </a:solidFill>
          <a:latin typeface="Times New Roman" pitchFamily="18" charset="0"/>
        </a:defRPr>
      </a:lvl8pPr>
      <a:lvl9pPr marL="1828800" algn="ctr" rtl="0" eaLnBrk="0" fontAlgn="base" hangingPunct="0">
        <a:spcBef>
          <a:spcPct val="0"/>
        </a:spcBef>
        <a:spcAft>
          <a:spcPct val="0"/>
        </a:spcAft>
        <a:defRPr sz="3200" b="1">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5000"/>
        <a:buFont typeface="Monotype Sorts" pitchFamily="2" charset="2"/>
        <a:buBlip>
          <a:blip r:embed="rId15"/>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16"/>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700.png"/><Relationship Id="rId5" Type="http://schemas.openxmlformats.org/officeDocument/2006/relationships/image" Target="../media/image7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260.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250.png"/><Relationship Id="rId5" Type="http://schemas.openxmlformats.org/officeDocument/2006/relationships/image" Target="../media/image242.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30.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oleObject" Target="../embeddings/oleObject1.bin"/><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9.png"/><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00.png"/><Relationship Id="rId4" Type="http://schemas.openxmlformats.org/officeDocument/2006/relationships/image" Target="../media/image24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0.wmf"/><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oleObject" Target="../embeddings/oleObject2.bin"/><Relationship Id="rId11" Type="http://schemas.openxmlformats.org/officeDocument/2006/relationships/image" Target="../media/image34.png"/><Relationship Id="rId5" Type="http://schemas.openxmlformats.org/officeDocument/2006/relationships/image" Target="../media/image241.png"/><Relationship Id="rId4" Type="http://schemas.openxmlformats.org/officeDocument/2006/relationships/image" Target="../media/image23.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7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27.png"/><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800DF4-9CBD-5B80-39FF-43EEC4CD7EC5}"/>
              </a:ext>
            </a:extLst>
          </p:cNvPr>
          <p:cNvSpPr txBox="1">
            <a:spLocks/>
          </p:cNvSpPr>
          <p:nvPr/>
        </p:nvSpPr>
        <p:spPr>
          <a:xfrm>
            <a:off x="-2" y="0"/>
            <a:ext cx="12192001" cy="1204507"/>
          </a:xfrm>
          <a:prstGeom prst="rect">
            <a:avLst/>
          </a:prstGeom>
          <a:noFill/>
        </p:spPr>
        <p:txBody>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Times New Roman" pitchFamily="18" charset="0"/>
              </a:defRPr>
            </a:lvl2pPr>
            <a:lvl3pPr algn="ctr" rtl="0" eaLnBrk="0" fontAlgn="base" hangingPunct="0">
              <a:spcBef>
                <a:spcPct val="0"/>
              </a:spcBef>
              <a:spcAft>
                <a:spcPct val="0"/>
              </a:spcAft>
              <a:defRPr sz="3200" b="1">
                <a:solidFill>
                  <a:schemeClr val="accent2"/>
                </a:solidFill>
                <a:latin typeface="Times New Roman" pitchFamily="18" charset="0"/>
              </a:defRPr>
            </a:lvl3pPr>
            <a:lvl4pPr algn="ctr" rtl="0" eaLnBrk="0" fontAlgn="base" hangingPunct="0">
              <a:spcBef>
                <a:spcPct val="0"/>
              </a:spcBef>
              <a:spcAft>
                <a:spcPct val="0"/>
              </a:spcAft>
              <a:defRPr sz="3200" b="1">
                <a:solidFill>
                  <a:schemeClr val="accent2"/>
                </a:solidFill>
                <a:latin typeface="Times New Roman" pitchFamily="18" charset="0"/>
              </a:defRPr>
            </a:lvl4pPr>
            <a:lvl5pPr algn="ctr" rtl="0" eaLnBrk="0" fontAlgn="base" hangingPunct="0">
              <a:spcBef>
                <a:spcPct val="0"/>
              </a:spcBef>
              <a:spcAft>
                <a:spcPct val="0"/>
              </a:spcAft>
              <a:defRPr sz="3200" b="1">
                <a:solidFill>
                  <a:schemeClr val="accent2"/>
                </a:solidFill>
                <a:latin typeface="Times New Roman" pitchFamily="18" charset="0"/>
              </a:defRPr>
            </a:lvl5pPr>
            <a:lvl6pPr marL="457200" algn="ctr" rtl="0" eaLnBrk="0" fontAlgn="base" hangingPunct="0">
              <a:spcBef>
                <a:spcPct val="0"/>
              </a:spcBef>
              <a:spcAft>
                <a:spcPct val="0"/>
              </a:spcAft>
              <a:defRPr sz="3200" b="1">
                <a:solidFill>
                  <a:schemeClr val="accent2"/>
                </a:solidFill>
                <a:latin typeface="Times New Roman" pitchFamily="18" charset="0"/>
              </a:defRPr>
            </a:lvl6pPr>
            <a:lvl7pPr marL="914400" algn="ctr" rtl="0" eaLnBrk="0" fontAlgn="base" hangingPunct="0">
              <a:spcBef>
                <a:spcPct val="0"/>
              </a:spcBef>
              <a:spcAft>
                <a:spcPct val="0"/>
              </a:spcAft>
              <a:defRPr sz="3200" b="1">
                <a:solidFill>
                  <a:schemeClr val="accent2"/>
                </a:solidFill>
                <a:latin typeface="Times New Roman" pitchFamily="18" charset="0"/>
              </a:defRPr>
            </a:lvl7pPr>
            <a:lvl8pPr marL="1371600" algn="ctr" rtl="0" eaLnBrk="0" fontAlgn="base" hangingPunct="0">
              <a:spcBef>
                <a:spcPct val="0"/>
              </a:spcBef>
              <a:spcAft>
                <a:spcPct val="0"/>
              </a:spcAft>
              <a:defRPr sz="3200" b="1">
                <a:solidFill>
                  <a:schemeClr val="accent2"/>
                </a:solidFill>
                <a:latin typeface="Times New Roman" pitchFamily="18" charset="0"/>
              </a:defRPr>
            </a:lvl8pPr>
            <a:lvl9pPr marL="1828800" algn="ctr" rtl="0" eaLnBrk="0" fontAlgn="base" hangingPunct="0">
              <a:spcBef>
                <a:spcPct val="0"/>
              </a:spcBef>
              <a:spcAft>
                <a:spcPct val="0"/>
              </a:spcAft>
              <a:defRPr sz="3200" b="1">
                <a:solidFill>
                  <a:schemeClr val="accent2"/>
                </a:solidFill>
                <a:latin typeface="Times New Roman" pitchFamily="18" charset="0"/>
              </a:defRPr>
            </a:lvl9pPr>
          </a:lstStyle>
          <a:p>
            <a:r>
              <a:rPr lang="en-US" sz="3600" dirty="0"/>
              <a:t>The STAR PHENIX Direct-Photon Discrepancy</a:t>
            </a:r>
            <a:endParaRPr lang="en-US" sz="3600" kern="0" dirty="0">
              <a:solidFill>
                <a:schemeClr val="tx1"/>
              </a:solidFill>
            </a:endParaRPr>
          </a:p>
        </p:txBody>
      </p:sp>
      <p:sp>
        <p:nvSpPr>
          <p:cNvPr id="7" name="Content Placeholder 2">
            <a:extLst>
              <a:ext uri="{FF2B5EF4-FFF2-40B4-BE49-F238E27FC236}">
                <a16:creationId xmlns:a16="http://schemas.microsoft.com/office/drawing/2014/main" id="{89A0AF43-31AE-E94E-8719-8F1E0EAA6100}"/>
              </a:ext>
            </a:extLst>
          </p:cNvPr>
          <p:cNvSpPr txBox="1">
            <a:spLocks/>
          </p:cNvSpPr>
          <p:nvPr/>
        </p:nvSpPr>
        <p:spPr>
          <a:xfrm>
            <a:off x="2094473" y="1900304"/>
            <a:ext cx="8949975" cy="3156491"/>
          </a:xfrm>
          <a:prstGeom prst="rect">
            <a:avLst/>
          </a:prstGeom>
        </p:spPr>
        <p:txBody>
          <a:bodyPr/>
          <a:lstStyle>
            <a:lvl1pPr marL="342900" indent="-342900" algn="l" rtl="0" eaLnBrk="0" fontAlgn="base" hangingPunct="0">
              <a:spcBef>
                <a:spcPct val="20000"/>
              </a:spcBef>
              <a:spcAft>
                <a:spcPct val="0"/>
              </a:spcAft>
              <a:buClr>
                <a:schemeClr val="hlink"/>
              </a:buClr>
              <a:buSzPct val="85000"/>
              <a:buFont typeface="Monotype Sorts" pitchFamily="2" charset="2"/>
              <a:buBlip>
                <a:blip r:embed="rId3"/>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4"/>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a:lstStyle>
          <a:p>
            <a:r>
              <a:rPr lang="en-US" sz="2800" kern="0" dirty="0"/>
              <a:t>Direct Photon Emission from AA collisions</a:t>
            </a:r>
          </a:p>
          <a:p>
            <a:r>
              <a:rPr lang="en-US" sz="2800" kern="0" dirty="0"/>
              <a:t>PHENIX results </a:t>
            </a:r>
          </a:p>
          <a:p>
            <a:pPr lvl="1"/>
            <a:r>
              <a:rPr lang="en-US" sz="2400" kern="0" dirty="0"/>
              <a:t>Experimental techniques</a:t>
            </a:r>
          </a:p>
          <a:p>
            <a:pPr lvl="1"/>
            <a:r>
              <a:rPr lang="en-US" sz="2400" kern="0" dirty="0"/>
              <a:t>Direct photon spectra and flow </a:t>
            </a:r>
          </a:p>
          <a:p>
            <a:pPr marL="457200" lvl="1" indent="0">
              <a:buNone/>
            </a:pPr>
            <a:endParaRPr lang="en-US" sz="2400" dirty="0"/>
          </a:p>
          <a:p>
            <a:r>
              <a:rPr lang="en-US" sz="2800" dirty="0"/>
              <a:t>PHENIX – STAR </a:t>
            </a:r>
            <a:r>
              <a:rPr lang="en-US" sz="2800" dirty="0" err="1"/>
              <a:t>Discrapancy</a:t>
            </a:r>
            <a:endParaRPr lang="en-US" sz="2800" dirty="0"/>
          </a:p>
          <a:p>
            <a:pPr marL="0" indent="0">
              <a:buNone/>
            </a:pPr>
            <a:endParaRPr lang="en-US" sz="2800" kern="0" dirty="0"/>
          </a:p>
        </p:txBody>
      </p:sp>
      <p:sp>
        <p:nvSpPr>
          <p:cNvPr id="9" name="TextBox 8">
            <a:extLst>
              <a:ext uri="{FF2B5EF4-FFF2-40B4-BE49-F238E27FC236}">
                <a16:creationId xmlns:a16="http://schemas.microsoft.com/office/drawing/2014/main" id="{D8AFE6DE-34CD-C241-466F-092C65460F68}"/>
              </a:ext>
            </a:extLst>
          </p:cNvPr>
          <p:cNvSpPr txBox="1"/>
          <p:nvPr/>
        </p:nvSpPr>
        <p:spPr>
          <a:xfrm>
            <a:off x="0" y="695797"/>
            <a:ext cx="12191999" cy="400110"/>
          </a:xfrm>
          <a:prstGeom prst="rect">
            <a:avLst/>
          </a:prstGeom>
          <a:noFill/>
        </p:spPr>
        <p:txBody>
          <a:bodyPr wrap="square" rtlCol="0">
            <a:spAutoFit/>
          </a:bodyPr>
          <a:lstStyle/>
          <a:p>
            <a:pPr algn="ctr"/>
            <a:r>
              <a:rPr lang="en-US" sz="2000" dirty="0"/>
              <a:t>Axel Drees,  CFNS, 8/22/2025 </a:t>
            </a:r>
          </a:p>
        </p:txBody>
      </p:sp>
    </p:spTree>
    <p:extLst>
      <p:ext uri="{BB962C8B-B14F-4D97-AF65-F5344CB8AC3E}">
        <p14:creationId xmlns:p14="http://schemas.microsoft.com/office/powerpoint/2010/main" val="1680855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F77A-698B-AE6F-73E0-160F32CBD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1C2C0-00AC-E90F-0742-8D1EF573A452}"/>
              </a:ext>
            </a:extLst>
          </p:cNvPr>
          <p:cNvSpPr>
            <a:spLocks noGrp="1"/>
          </p:cNvSpPr>
          <p:nvPr>
            <p:ph type="title"/>
          </p:nvPr>
        </p:nvSpPr>
        <p:spPr/>
        <p:txBody>
          <a:bodyPr/>
          <a:lstStyle/>
          <a:p>
            <a:r>
              <a:rPr lang="en-US" dirty="0"/>
              <a:t>Low </a:t>
            </a:r>
            <a:r>
              <a:rPr lang="en-US" dirty="0" err="1"/>
              <a:t>p</a:t>
            </a:r>
            <a:r>
              <a:rPr lang="en-US" baseline="-25000" dirty="0" err="1"/>
              <a:t>T</a:t>
            </a:r>
            <a:r>
              <a:rPr lang="en-US" dirty="0"/>
              <a:t> “Thermal” Photon Region</a:t>
            </a:r>
          </a:p>
        </p:txBody>
      </p:sp>
      <p:sp>
        <p:nvSpPr>
          <p:cNvPr id="4" name="Slide Number Placeholder 3">
            <a:extLst>
              <a:ext uri="{FF2B5EF4-FFF2-40B4-BE49-F238E27FC236}">
                <a16:creationId xmlns:a16="http://schemas.microsoft.com/office/drawing/2014/main" id="{50B2D70D-6FB5-FD74-DEA8-E1BF9598E780}"/>
              </a:ext>
            </a:extLst>
          </p:cNvPr>
          <p:cNvSpPr>
            <a:spLocks noGrp="1"/>
          </p:cNvSpPr>
          <p:nvPr>
            <p:ph type="sldNum" sz="quarter" idx="11"/>
          </p:nvPr>
        </p:nvSpPr>
        <p:spPr/>
        <p:txBody>
          <a:bodyPr/>
          <a:lstStyle/>
          <a:p>
            <a:pPr>
              <a:defRPr/>
            </a:pPr>
            <a:fld id="{135EE78E-5777-4D05-9851-C078A0AB136D}" type="slidenum">
              <a:rPr lang="en-US" smtClean="0"/>
              <a:pPr>
                <a:defRPr/>
              </a:pPr>
              <a:t>10</a:t>
            </a:fld>
            <a:endParaRPr lang="en-US" dirty="0"/>
          </a:p>
        </p:txBody>
      </p:sp>
      <p:pic>
        <p:nvPicPr>
          <p:cNvPr id="6" name="Picture 5">
            <a:extLst>
              <a:ext uri="{FF2B5EF4-FFF2-40B4-BE49-F238E27FC236}">
                <a16:creationId xmlns:a16="http://schemas.microsoft.com/office/drawing/2014/main" id="{79AEBD8B-C9F7-7A1D-7CB0-ABAB9EE1CE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6971" y="876469"/>
            <a:ext cx="7393063" cy="4574382"/>
          </a:xfrm>
          <a:prstGeom prst="rect">
            <a:avLst/>
          </a:prstGeom>
        </p:spPr>
      </p:pic>
      <p:sp>
        <p:nvSpPr>
          <p:cNvPr id="5" name="TextBox 4">
            <a:extLst>
              <a:ext uri="{FF2B5EF4-FFF2-40B4-BE49-F238E27FC236}">
                <a16:creationId xmlns:a16="http://schemas.microsoft.com/office/drawing/2014/main" id="{FE62D2F0-798F-418E-4193-DE8233CB1D05}"/>
              </a:ext>
            </a:extLst>
          </p:cNvPr>
          <p:cNvSpPr txBox="1"/>
          <p:nvPr/>
        </p:nvSpPr>
        <p:spPr>
          <a:xfrm>
            <a:off x="316442" y="635628"/>
            <a:ext cx="3530082" cy="307777"/>
          </a:xfrm>
          <a:prstGeom prst="rect">
            <a:avLst/>
          </a:prstGeom>
          <a:noFill/>
        </p:spPr>
        <p:txBody>
          <a:bodyPr wrap="square">
            <a:spAutoFit/>
          </a:bodyPr>
          <a:lstStyle/>
          <a:p>
            <a:r>
              <a:rPr lang="en-US" sz="1400" i="1" dirty="0">
                <a:solidFill>
                  <a:schemeClr val="accent2"/>
                </a:solidFill>
              </a:rPr>
              <a:t> PHENIX: Phys. Rev. C 107 (2023) 2, 024914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50B0A5-2828-C6ED-A1B5-C04C8C9BBA20}"/>
                  </a:ext>
                </a:extLst>
              </p:cNvPr>
              <p:cNvSpPr txBox="1"/>
              <p:nvPr/>
            </p:nvSpPr>
            <p:spPr>
              <a:xfrm>
                <a:off x="2827449" y="5537803"/>
                <a:ext cx="6972962" cy="1145250"/>
              </a:xfrm>
              <a:prstGeom prst="rect">
                <a:avLst/>
              </a:prstGeom>
              <a:solidFill>
                <a:schemeClr val="accent2"/>
              </a:solidFill>
            </p:spPr>
            <p:txBody>
              <a:bodyPr wrap="square" rtlCol="0">
                <a:spAutoFit/>
              </a:bodyPr>
              <a:lstStyle/>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Similar thermal photon yield when scaled with </a:t>
                </a:r>
                <a14:m>
                  <m:oMath xmlns:m="http://schemas.openxmlformats.org/officeDocument/2006/math">
                    <m:sSup>
                      <m:sSupPr>
                        <m:ctrlPr>
                          <a:rPr lang="en-US" i="1" smtClean="0">
                            <a:solidFill>
                              <a:srgbClr val="FFFF00"/>
                            </a:solidFill>
                            <a:latin typeface="Cambria Math" panose="02040503050406030204" pitchFamily="18" charset="0"/>
                            <a:ea typeface="Cambria Math" panose="02040503050406030204" pitchFamily="18" charset="0"/>
                          </a:rPr>
                        </m:ctrlPr>
                      </m:sSupPr>
                      <m:e>
                        <m:f>
                          <m:fPr>
                            <m:ctrlPr>
                              <a:rPr lang="en-US" i="1">
                                <a:solidFill>
                                  <a:srgbClr val="FFFF00"/>
                                </a:solidFill>
                                <a:latin typeface="Cambria Math" panose="02040503050406030204" pitchFamily="18" charset="0"/>
                              </a:rPr>
                            </m:ctrlPr>
                          </m:fPr>
                          <m:num>
                            <m:r>
                              <a:rPr lang="en-US" i="1">
                                <a:solidFill>
                                  <a:srgbClr val="FFFF00"/>
                                </a:solidFill>
                                <a:latin typeface="Cambria Math" panose="02040503050406030204" pitchFamily="18" charset="0"/>
                              </a:rPr>
                              <m:t>𝑑</m:t>
                            </m:r>
                            <m:sSub>
                              <m:sSubPr>
                                <m:ctrlPr>
                                  <a:rPr lang="en-US" i="1">
                                    <a:solidFill>
                                      <a:srgbClr val="FFFF00"/>
                                    </a:solidFill>
                                    <a:latin typeface="Cambria Math" panose="02040503050406030204" pitchFamily="18" charset="0"/>
                                  </a:rPr>
                                </m:ctrlPr>
                              </m:sSubPr>
                              <m:e>
                                <m:r>
                                  <a:rPr lang="en-US" i="1">
                                    <a:solidFill>
                                      <a:srgbClr val="FFFF00"/>
                                    </a:solidFill>
                                    <a:latin typeface="Cambria Math" panose="02040503050406030204" pitchFamily="18" charset="0"/>
                                  </a:rPr>
                                  <m:t>𝑵</m:t>
                                </m:r>
                              </m:e>
                              <m:sub>
                                <m:r>
                                  <a:rPr lang="en-US" i="1">
                                    <a:solidFill>
                                      <a:srgbClr val="FFFF00"/>
                                    </a:solidFill>
                                    <a:latin typeface="Cambria Math" panose="02040503050406030204" pitchFamily="18" charset="0"/>
                                  </a:rPr>
                                  <m:t>𝒄𝒉</m:t>
                                </m:r>
                              </m:sub>
                            </m:sSub>
                          </m:num>
                          <m:den>
                            <m:r>
                              <a:rPr lang="en-US" i="1">
                                <a:solidFill>
                                  <a:srgbClr val="FFFF00"/>
                                </a:solidFill>
                                <a:latin typeface="Cambria Math" panose="02040503050406030204" pitchFamily="18" charset="0"/>
                              </a:rPr>
                              <m:t>𝑑</m:t>
                            </m:r>
                            <m:r>
                              <a:rPr lang="en-US" i="1">
                                <a:solidFill>
                                  <a:srgbClr val="FFFF00"/>
                                </a:solidFill>
                                <a:latin typeface="Cambria Math" panose="02040503050406030204" pitchFamily="18" charset="0"/>
                                <a:ea typeface="Cambria Math" panose="02040503050406030204" pitchFamily="18" charset="0"/>
                              </a:rPr>
                              <m:t>𝜼</m:t>
                            </m:r>
                          </m:den>
                        </m:f>
                      </m:e>
                      <m:sup>
                        <m:r>
                          <a:rPr lang="en-US" b="1" i="1" smtClean="0">
                            <a:solidFill>
                              <a:srgbClr val="FFFF00"/>
                            </a:solidFill>
                            <a:latin typeface="Cambria Math" panose="02040503050406030204" pitchFamily="18" charset="0"/>
                            <a:ea typeface="Cambria Math" panose="02040503050406030204" pitchFamily="18" charset="0"/>
                          </a:rPr>
                          <m:t>𝟏</m:t>
                        </m:r>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𝟐𝟓</m:t>
                        </m:r>
                      </m:sup>
                    </m:sSup>
                  </m:oMath>
                </a14:m>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independent of energy, centrality, or system size</a:t>
                </a:r>
              </a:p>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suggests similar conditions at emission </a:t>
                </a:r>
                <a:endParaRPr lang="en-US" baseline="-25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Box 2">
                <a:extLst>
                  <a:ext uri="{FF2B5EF4-FFF2-40B4-BE49-F238E27FC236}">
                    <a16:creationId xmlns:a16="http://schemas.microsoft.com/office/drawing/2014/main" id="{8250B0A5-2828-C6ED-A1B5-C04C8C9BBA20}"/>
                  </a:ext>
                </a:extLst>
              </p:cNvPr>
              <p:cNvSpPr txBox="1">
                <a:spLocks noRot="1" noChangeAspect="1" noMove="1" noResize="1" noEditPoints="1" noAdjustHandles="1" noChangeArrowheads="1" noChangeShapeType="1" noTextEdit="1"/>
              </p:cNvSpPr>
              <p:nvPr/>
            </p:nvSpPr>
            <p:spPr>
              <a:xfrm>
                <a:off x="2827449" y="5537803"/>
                <a:ext cx="6972962" cy="1145250"/>
              </a:xfrm>
              <a:prstGeom prst="rect">
                <a:avLst/>
              </a:prstGeom>
              <a:blipFill>
                <a:blip r:embed="rId4"/>
                <a:stretch>
                  <a:fillRect b="-744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C56FA0D-054C-47EA-9571-D0C9D06B0C8A}"/>
              </a:ext>
            </a:extLst>
          </p:cNvPr>
          <p:cNvPicPr>
            <a:picLocks noChangeAspect="1"/>
          </p:cNvPicPr>
          <p:nvPr/>
        </p:nvPicPr>
        <p:blipFill>
          <a:blip r:embed="rId5"/>
          <a:stretch>
            <a:fillRect/>
          </a:stretch>
        </p:blipFill>
        <p:spPr>
          <a:xfrm>
            <a:off x="8890496" y="1552917"/>
            <a:ext cx="3146717" cy="3258751"/>
          </a:xfrm>
          <a:prstGeom prst="rect">
            <a:avLst/>
          </a:prstGeom>
        </p:spPr>
      </p:pic>
      <p:sp>
        <p:nvSpPr>
          <p:cNvPr id="9" name="TextBox 8">
            <a:extLst>
              <a:ext uri="{FF2B5EF4-FFF2-40B4-BE49-F238E27FC236}">
                <a16:creationId xmlns:a16="http://schemas.microsoft.com/office/drawing/2014/main" id="{4C8D5B6F-E402-333B-C839-E36517D0943B}"/>
              </a:ext>
            </a:extLst>
          </p:cNvPr>
          <p:cNvSpPr txBox="1"/>
          <p:nvPr/>
        </p:nvSpPr>
        <p:spPr>
          <a:xfrm>
            <a:off x="8618695" y="1316685"/>
            <a:ext cx="3958214" cy="307777"/>
          </a:xfrm>
          <a:prstGeom prst="rect">
            <a:avLst/>
          </a:prstGeom>
          <a:noFill/>
        </p:spPr>
        <p:txBody>
          <a:bodyPr wrap="square">
            <a:spAutoFit/>
          </a:bodyPr>
          <a:lstStyle/>
          <a:p>
            <a:r>
              <a:rPr lang="en-US" sz="1400" i="1" dirty="0">
                <a:solidFill>
                  <a:schemeClr val="accent2"/>
                </a:solidFill>
              </a:rPr>
              <a:t> PHENIX: Phys. Rev. Lett. 123 (2019) 022301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25F329-D3BD-10BD-3622-4264D98AA8CE}"/>
                  </a:ext>
                </a:extLst>
              </p:cNvPr>
              <p:cNvSpPr txBox="1"/>
              <p:nvPr/>
            </p:nvSpPr>
            <p:spPr>
              <a:xfrm>
                <a:off x="10424358" y="4834910"/>
                <a:ext cx="1408079" cy="730969"/>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b="1" i="1" smtClean="0">
                              <a:solidFill>
                                <a:schemeClr val="tx1"/>
                              </a:solidFill>
                              <a:latin typeface="Cambria Math" panose="02040503050406030204" pitchFamily="18" charset="0"/>
                              <a:ea typeface="Cambria Math" panose="02040503050406030204" pitchFamily="18" charset="0"/>
                            </a:rPr>
                            <m:t>𝑵</m:t>
                          </m:r>
                        </m:e>
                        <m:sub>
                          <m:r>
                            <a:rPr lang="en-US" b="1" i="1" smtClean="0">
                              <a:solidFill>
                                <a:schemeClr val="tx1"/>
                              </a:solidFill>
                              <a:latin typeface="Cambria Math" panose="02040503050406030204" pitchFamily="18" charset="0"/>
                              <a:ea typeface="Cambria Math" panose="02040503050406030204" pitchFamily="18" charset="0"/>
                            </a:rPr>
                            <m:t>𝒄𝒐𝒍𝒍</m:t>
                          </m:r>
                        </m:sub>
                      </m:sSub>
                      <m:r>
                        <a:rPr lang="en-US" i="1" smtClean="0">
                          <a:solidFill>
                            <a:schemeClr val="tx1"/>
                          </a:solidFill>
                          <a:latin typeface="Cambria Math" panose="02040503050406030204" pitchFamily="18" charset="0"/>
                          <a:ea typeface="Cambria Math" panose="02040503050406030204" pitchFamily="18" charset="0"/>
                        </a:rPr>
                        <m:t>~</m:t>
                      </m:r>
                      <m:sSup>
                        <m:sSupPr>
                          <m:ctrlPr>
                            <a:rPr lang="en-US" i="1" smtClean="0">
                              <a:solidFill>
                                <a:schemeClr val="tx1"/>
                              </a:solidFill>
                              <a:latin typeface="Cambria Math" panose="02040503050406030204" pitchFamily="18" charset="0"/>
                              <a:ea typeface="Cambria Math" panose="02040503050406030204" pitchFamily="18" charset="0"/>
                            </a:rPr>
                          </m:ctrlPr>
                        </m:sSup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𝑑</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𝑵</m:t>
                                  </m:r>
                                </m:e>
                                <m:sub>
                                  <m:r>
                                    <a:rPr lang="en-US" i="1">
                                      <a:solidFill>
                                        <a:schemeClr val="tx1"/>
                                      </a:solidFill>
                                      <a:latin typeface="Cambria Math" panose="02040503050406030204" pitchFamily="18" charset="0"/>
                                    </a:rPr>
                                    <m:t>𝒄𝒉</m:t>
                                  </m:r>
                                </m:sub>
                              </m:sSub>
                            </m:num>
                            <m:den>
                              <m:r>
                                <a:rPr lang="en-US" i="1">
                                  <a:solidFill>
                                    <a:schemeClr val="tx1"/>
                                  </a:solidFill>
                                  <a:latin typeface="Cambria Math" panose="02040503050406030204" pitchFamily="18" charset="0"/>
                                </a:rPr>
                                <m:t>𝑑</m:t>
                              </m:r>
                              <m:r>
                                <a:rPr lang="en-US" i="1">
                                  <a:solidFill>
                                    <a:schemeClr val="tx1"/>
                                  </a:solidFill>
                                  <a:latin typeface="Cambria Math" panose="02040503050406030204" pitchFamily="18" charset="0"/>
                                  <a:ea typeface="Cambria Math" panose="02040503050406030204" pitchFamily="18" charset="0"/>
                                </a:rPr>
                                <m:t>𝜼</m:t>
                              </m:r>
                            </m:den>
                          </m:f>
                        </m:e>
                        <m:sup>
                          <m:r>
                            <a:rPr lang="en-US" b="1" i="1" smtClean="0">
                              <a:solidFill>
                                <a:schemeClr val="tx1"/>
                              </a:solidFill>
                              <a:latin typeface="Cambria Math" panose="02040503050406030204" pitchFamily="18" charset="0"/>
                              <a:ea typeface="Cambria Math" panose="02040503050406030204" pitchFamily="18" charset="0"/>
                            </a:rPr>
                            <m:t>𝟏</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𝟐𝟓</m:t>
                          </m:r>
                        </m:sup>
                      </m:sSup>
                    </m:oMath>
                  </m:oMathPara>
                </a14:m>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E825F329-D3BD-10BD-3622-4264D98AA8CE}"/>
                  </a:ext>
                </a:extLst>
              </p:cNvPr>
              <p:cNvSpPr txBox="1">
                <a:spLocks noRot="1" noChangeAspect="1" noMove="1" noResize="1" noEditPoints="1" noAdjustHandles="1" noChangeArrowheads="1" noChangeShapeType="1" noTextEdit="1"/>
              </p:cNvSpPr>
              <p:nvPr/>
            </p:nvSpPr>
            <p:spPr>
              <a:xfrm>
                <a:off x="10424358" y="4834910"/>
                <a:ext cx="1408079" cy="730969"/>
              </a:xfrm>
              <a:prstGeom prst="rect">
                <a:avLst/>
              </a:prstGeom>
              <a:blipFill>
                <a:blip r:embed="rId6"/>
                <a:stretch>
                  <a:fillRect l="-6926" r="-1299"/>
                </a:stretch>
              </a:blipFill>
            </p:spPr>
            <p:txBody>
              <a:bodyPr/>
              <a:lstStyle/>
              <a:p>
                <a:r>
                  <a:rPr lang="en-US">
                    <a:noFill/>
                  </a:rPr>
                  <a:t> </a:t>
                </a:r>
              </a:p>
            </p:txBody>
          </p:sp>
        </mc:Fallback>
      </mc:AlternateContent>
    </p:spTree>
    <p:extLst>
      <p:ext uri="{BB962C8B-B14F-4D97-AF65-F5344CB8AC3E}">
        <p14:creationId xmlns:p14="http://schemas.microsoft.com/office/powerpoint/2010/main" val="1839621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5DBCC-E0CA-40F9-6283-6FA5A078E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0AF06-38F2-AA43-6C43-5709E0C12D75}"/>
              </a:ext>
            </a:extLst>
          </p:cNvPr>
          <p:cNvSpPr>
            <a:spLocks noGrp="1"/>
          </p:cNvSpPr>
          <p:nvPr>
            <p:ph type="title"/>
          </p:nvPr>
        </p:nvSpPr>
        <p:spPr>
          <a:xfrm>
            <a:off x="0" y="133350"/>
            <a:ext cx="12191999" cy="457200"/>
          </a:xfrm>
        </p:spPr>
        <p:txBody>
          <a:bodyPr/>
          <a:lstStyle/>
          <a:p>
            <a:r>
              <a:rPr lang="en-US" dirty="0"/>
              <a:t>System Size and Energy Dependence of Direct Photon Yield </a:t>
            </a:r>
          </a:p>
        </p:txBody>
      </p:sp>
      <p:sp>
        <p:nvSpPr>
          <p:cNvPr id="4" name="Slide Number Placeholder 3">
            <a:extLst>
              <a:ext uri="{FF2B5EF4-FFF2-40B4-BE49-F238E27FC236}">
                <a16:creationId xmlns:a16="http://schemas.microsoft.com/office/drawing/2014/main" id="{B6663764-A2AF-3AF1-5AD5-984462F86892}"/>
              </a:ext>
            </a:extLst>
          </p:cNvPr>
          <p:cNvSpPr>
            <a:spLocks noGrp="1"/>
          </p:cNvSpPr>
          <p:nvPr>
            <p:ph type="sldNum" sz="quarter" idx="11"/>
          </p:nvPr>
        </p:nvSpPr>
        <p:spPr/>
        <p:txBody>
          <a:bodyPr/>
          <a:lstStyle/>
          <a:p>
            <a:pPr>
              <a:defRPr/>
            </a:pPr>
            <a:fld id="{135EE78E-5777-4D05-9851-C078A0AB136D}" type="slidenum">
              <a:rPr lang="en-US" smtClean="0"/>
              <a:pPr>
                <a:defRPr/>
              </a:pPr>
              <a:t>11</a:t>
            </a:fld>
            <a:endParaRPr lang="en-US" dirty="0"/>
          </a:p>
        </p:txBody>
      </p:sp>
      <p:pic>
        <p:nvPicPr>
          <p:cNvPr id="8" name="Content Placeholder 7">
            <a:extLst>
              <a:ext uri="{FF2B5EF4-FFF2-40B4-BE49-F238E27FC236}">
                <a16:creationId xmlns:a16="http://schemas.microsoft.com/office/drawing/2014/main" id="{4C0A8173-E7AA-A6F5-BF36-0F0C50255569}"/>
              </a:ext>
            </a:extLst>
          </p:cNvPr>
          <p:cNvPicPr>
            <a:picLocks noChangeAspect="1"/>
          </p:cNvPicPr>
          <p:nvPr/>
        </p:nvPicPr>
        <p:blipFill>
          <a:blip r:embed="rId3"/>
          <a:stretch>
            <a:fillRect/>
          </a:stretch>
        </p:blipFill>
        <p:spPr bwMode="auto">
          <a:xfrm>
            <a:off x="0" y="879508"/>
            <a:ext cx="5895376" cy="443966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9" name="Text Box 9">
                <a:extLst>
                  <a:ext uri="{FF2B5EF4-FFF2-40B4-BE49-F238E27FC236}">
                    <a16:creationId xmlns:a16="http://schemas.microsoft.com/office/drawing/2014/main" id="{B2A1F7CD-D968-3FE2-95AA-F807C292DA49}"/>
                  </a:ext>
                </a:extLst>
              </p:cNvPr>
              <p:cNvSpPr txBox="1">
                <a:spLocks noChangeArrowheads="1"/>
              </p:cNvSpPr>
              <p:nvPr/>
            </p:nvSpPr>
            <p:spPr bwMode="auto">
              <a:xfrm>
                <a:off x="2972712" y="5338509"/>
                <a:ext cx="5383196" cy="1252715"/>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Scaling behavior of thermal photon yields in all A+A with </a:t>
                </a:r>
                <a14:m>
                  <m:oMath xmlns:m="http://schemas.openxmlformats.org/officeDocument/2006/math">
                    <m:sSubSup>
                      <m:sSubSupPr>
                        <m:ctrlP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ctrlPr>
                      </m:sSubSupPr>
                      <m:e>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𝑵</m:t>
                        </m:r>
                      </m:e>
                      <m:sub>
                        <m:r>
                          <a:rPr lang="en-US" sz="24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𝜸</m:t>
                        </m:r>
                      </m:sub>
                      <m:sup>
                        <m:r>
                          <a:rPr lang="en-US" sz="24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𝒅𝒊𝒓</m:t>
                        </m:r>
                      </m:sup>
                    </m:sSubSup>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 </m:t>
                    </m:r>
                    <m:sSup>
                      <m:sSupPr>
                        <m:ctrlP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ctrlPr>
                      </m:sSupPr>
                      <m:e>
                        <m:d>
                          <m:dPr>
                            <m:ctrlP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ctrlPr>
                          </m:dPr>
                          <m:e>
                            <m:sSub>
                              <m:sSubPr>
                                <m:ctrlP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ctrlPr>
                              </m:sSubPr>
                              <m:e>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𝑵</m:t>
                                </m:r>
                              </m:e>
                              <m:sub>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𝒄𝒉</m:t>
                                </m:r>
                              </m:sub>
                            </m:sSub>
                          </m:e>
                        </m:d>
                      </m:e>
                      <m:sup>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𝟏</m:t>
                        </m:r>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m:t>
                        </m:r>
                        <m:r>
                          <a:rPr lang="en-US" sz="24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𝟏</m:t>
                        </m:r>
                      </m:sup>
                    </m:sSup>
                    <m:r>
                      <a:rPr lang="en-US" sz="2400" i="1">
                        <a:solidFill>
                          <a:srgbClr val="FFFF00"/>
                        </a:solidFill>
                        <a:latin typeface="Cambria Math" panose="02040503050406030204" pitchFamily="18" charset="0"/>
                        <a:ea typeface="Tahoma" panose="020B0604030504040204" pitchFamily="34" charset="0"/>
                        <a:cs typeface="Tahoma" panose="020B0604030504040204" pitchFamily="34" charset="0"/>
                      </a:rPr>
                      <m:t> </m:t>
                    </m:r>
                  </m:oMath>
                </a14:m>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US" sz="8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with no obvious dependence on </a:t>
                </a:r>
                <a:r>
                  <a:rPr lang="en-US" sz="2000" dirty="0" err="1">
                    <a:solidFill>
                      <a:srgbClr val="FFFF00"/>
                    </a:solidFill>
                    <a:latin typeface="Tahoma" panose="020B0604030504040204" pitchFamily="34" charset="0"/>
                    <a:ea typeface="Tahoma" panose="020B0604030504040204" pitchFamily="34" charset="0"/>
                    <a:cs typeface="Tahoma" panose="020B0604030504040204" pitchFamily="34" charset="0"/>
                  </a:rPr>
                  <a:t>p</a:t>
                </a:r>
                <a:r>
                  <a:rPr lang="en-US" sz="2000" baseline="-25000" dirty="0" err="1">
                    <a:solidFill>
                      <a:srgbClr val="FFFF00"/>
                    </a:solidFill>
                    <a:latin typeface="Tahoma" panose="020B0604030504040204" pitchFamily="34" charset="0"/>
                    <a:ea typeface="Tahoma" panose="020B0604030504040204" pitchFamily="34" charset="0"/>
                    <a:cs typeface="Tahoma" panose="020B0604030504040204" pitchFamily="34" charset="0"/>
                  </a:rPr>
                  <a:t>T</a:t>
                </a:r>
                <a:endParaRPr lang="en-US" sz="2000" baseline="-25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Text Box 9">
                <a:extLst>
                  <a:ext uri="{FF2B5EF4-FFF2-40B4-BE49-F238E27FC236}">
                    <a16:creationId xmlns:a16="http://schemas.microsoft.com/office/drawing/2014/main" id="{B2A1F7CD-D968-3FE2-95AA-F807C292DA49}"/>
                  </a:ext>
                </a:extLst>
              </p:cNvPr>
              <p:cNvSpPr txBox="1">
                <a:spLocks noRot="1" noChangeAspect="1" noMove="1" noResize="1" noEditPoints="1" noAdjustHandles="1" noChangeArrowheads="1" noChangeShapeType="1" noTextEdit="1"/>
              </p:cNvSpPr>
              <p:nvPr/>
            </p:nvSpPr>
            <p:spPr bwMode="auto">
              <a:xfrm>
                <a:off x="2972712" y="5338509"/>
                <a:ext cx="5383196" cy="1252715"/>
              </a:xfrm>
              <a:prstGeom prst="rect">
                <a:avLst/>
              </a:prstGeom>
              <a:blipFill>
                <a:blip r:embed="rId4"/>
                <a:stretch>
                  <a:fillRect t="-2927" b="-829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Equation">
                <a:extLst>
                  <a:ext uri="{FF2B5EF4-FFF2-40B4-BE49-F238E27FC236}">
                    <a16:creationId xmlns:a16="http://schemas.microsoft.com/office/drawing/2014/main" id="{5C464570-FAF0-CC56-4AE0-54B2AF4ECFE3}"/>
                  </a:ext>
                </a:extLst>
              </p:cNvPr>
              <p:cNvSpPr txBox="1"/>
              <p:nvPr/>
            </p:nvSpPr>
            <p:spPr>
              <a:xfrm>
                <a:off x="2293894" y="3804799"/>
                <a:ext cx="1114664" cy="387863"/>
              </a:xfrm>
              <a:prstGeom prst="rect">
                <a:avLst/>
              </a:prstGeom>
              <a:ln w="12700">
                <a:miter lim="400000"/>
              </a:ln>
            </p:spPr>
            <p:txBody>
              <a:bodyPr wrap="none" lIns="0" tIns="0" rIns="0" bIns="0">
                <a:spAutoFit/>
              </a:bodyPr>
              <a:lstStyle/>
              <a:p>
                <a:pPr algn="l" defTabSz="914400" latinLnBrk="1">
                  <a:lnSpc>
                    <a:spcPct val="100000"/>
                  </a:lnSpc>
                  <a:defRPr sz="1800">
                    <a:solidFill>
                      <a:srgbClr val="000000"/>
                    </a:solidFill>
                  </a:defRPr>
                </a:pPr>
                <a14:m>
                  <m:oMathPara xmlns:m="http://schemas.openxmlformats.org/officeDocument/2006/math">
                    <m:oMathParaPr>
                      <m:jc m:val="centerGroup"/>
                    </m:oMathParaPr>
                    <m:oMath xmlns:m="http://schemas.openxmlformats.org/officeDocument/2006/math">
                      <m:f>
                        <m:fPr>
                          <m:ctrlPr>
                            <a:rPr lang="ar-AE" sz="1200" i="1" smtClean="0">
                              <a:solidFill>
                                <a:srgbClr val="000000"/>
                              </a:solidFill>
                              <a:latin typeface="Cambria Math" panose="02040503050406030204" pitchFamily="18" charset="0"/>
                            </a:rPr>
                          </m:ctrlPr>
                        </m:fPr>
                        <m:num>
                          <m:r>
                            <a:rPr lang="ar-AE" sz="1200" b="1" i="1">
                              <a:solidFill>
                                <a:srgbClr val="000000"/>
                              </a:solidFill>
                              <a:latin typeface="Cambria Math" panose="02040503050406030204" pitchFamily="18" charset="0"/>
                            </a:rPr>
                            <m:t>𝒅</m:t>
                          </m:r>
                          <m:sSub>
                            <m:sSubPr>
                              <m:ctrlPr>
                                <a:rPr lang="ar-AE" sz="1200" i="1">
                                  <a:solidFill>
                                    <a:srgbClr val="000000"/>
                                  </a:solidFill>
                                  <a:latin typeface="Cambria Math" panose="02040503050406030204" pitchFamily="18" charset="0"/>
                                </a:rPr>
                              </m:ctrlPr>
                            </m:sSubPr>
                            <m:e>
                              <m:r>
                                <a:rPr lang="ar-AE" sz="1200" b="1" i="1">
                                  <a:solidFill>
                                    <a:srgbClr val="000000"/>
                                  </a:solidFill>
                                  <a:latin typeface="Cambria Math" panose="02040503050406030204" pitchFamily="18" charset="0"/>
                                </a:rPr>
                                <m:t>𝑵</m:t>
                              </m:r>
                            </m:e>
                            <m:sub>
                              <m:r>
                                <a:rPr lang="ar-AE" sz="1200" b="1" i="1">
                                  <a:solidFill>
                                    <a:srgbClr val="000000"/>
                                  </a:solidFill>
                                  <a:latin typeface="Cambria Math" panose="02040503050406030204" pitchFamily="18" charset="0"/>
                                </a:rPr>
                                <m:t>𝜸</m:t>
                              </m:r>
                            </m:sub>
                          </m:sSub>
                        </m:num>
                        <m:den>
                          <m:r>
                            <a:rPr lang="ar-AE" sz="1200" b="1" i="1">
                              <a:solidFill>
                                <a:srgbClr val="000000"/>
                              </a:solidFill>
                              <a:latin typeface="Cambria Math" panose="02040503050406030204" pitchFamily="18" charset="0"/>
                            </a:rPr>
                            <m:t>𝒅𝒚</m:t>
                          </m:r>
                        </m:den>
                      </m:f>
                      <m:r>
                        <a:rPr lang="ar-AE" sz="1200" b="1" i="1" smtClean="0">
                          <a:solidFill>
                            <a:srgbClr val="000000"/>
                          </a:solidFill>
                          <a:latin typeface="Cambria Math" panose="02040503050406030204" pitchFamily="18" charset="0"/>
                        </a:rPr>
                        <m:t> </m:t>
                      </m:r>
                      <m:r>
                        <a:rPr lang="ar-AE" sz="1200" b="1" i="1" smtClean="0">
                          <a:solidFill>
                            <a:srgbClr val="000000"/>
                          </a:solidFill>
                          <a:latin typeface="Cambria Math" panose="02040503050406030204" pitchFamily="18" charset="0"/>
                          <a:ea typeface="Cambria Math" panose="02040503050406030204" pitchFamily="18" charset="0"/>
                        </a:rPr>
                        <m:t>∝</m:t>
                      </m:r>
                      <m:r>
                        <a:rPr lang="ar-AE" sz="1200" b="1" i="1">
                          <a:solidFill>
                            <a:srgbClr val="000000"/>
                          </a:solidFill>
                          <a:latin typeface="Cambria Math" panose="02040503050406030204" pitchFamily="18" charset="0"/>
                        </a:rPr>
                        <m:t>(</m:t>
                      </m:r>
                      <m:f>
                        <m:fPr>
                          <m:ctrlPr>
                            <a:rPr lang="ar-AE" sz="1200" i="1">
                              <a:solidFill>
                                <a:srgbClr val="000000"/>
                              </a:solidFill>
                              <a:latin typeface="Cambria Math" panose="02040503050406030204" pitchFamily="18" charset="0"/>
                            </a:rPr>
                          </m:ctrlPr>
                        </m:fPr>
                        <m:num>
                          <m:r>
                            <a:rPr lang="ar-AE" sz="1200" b="1" i="1">
                              <a:solidFill>
                                <a:srgbClr val="000000"/>
                              </a:solidFill>
                              <a:latin typeface="Cambria Math" panose="02040503050406030204" pitchFamily="18" charset="0"/>
                            </a:rPr>
                            <m:t>𝒅</m:t>
                          </m:r>
                          <m:sSub>
                            <m:sSubPr>
                              <m:ctrlPr>
                                <a:rPr lang="ar-AE" sz="1200" i="1">
                                  <a:solidFill>
                                    <a:srgbClr val="000000"/>
                                  </a:solidFill>
                                  <a:latin typeface="Cambria Math" panose="02040503050406030204" pitchFamily="18" charset="0"/>
                                </a:rPr>
                              </m:ctrlPr>
                            </m:sSubPr>
                            <m:e>
                              <m:r>
                                <a:rPr lang="ar-AE" sz="1200" b="1" i="1">
                                  <a:solidFill>
                                    <a:srgbClr val="000000"/>
                                  </a:solidFill>
                                  <a:latin typeface="Cambria Math" panose="02040503050406030204" pitchFamily="18" charset="0"/>
                                </a:rPr>
                                <m:t>𝑵</m:t>
                              </m:r>
                            </m:e>
                            <m:sub>
                              <m:r>
                                <a:rPr lang="ar-AE" sz="1200" b="1" i="1">
                                  <a:solidFill>
                                    <a:srgbClr val="000000"/>
                                  </a:solidFill>
                                  <a:latin typeface="Cambria Math" panose="02040503050406030204" pitchFamily="18" charset="0"/>
                                </a:rPr>
                                <m:t>𝒄𝒉</m:t>
                              </m:r>
                            </m:sub>
                          </m:sSub>
                        </m:num>
                        <m:den>
                          <m:r>
                            <a:rPr lang="ar-AE" sz="1200" b="1" i="1">
                              <a:solidFill>
                                <a:srgbClr val="000000"/>
                              </a:solidFill>
                              <a:latin typeface="Cambria Math" panose="02040503050406030204" pitchFamily="18" charset="0"/>
                            </a:rPr>
                            <m:t>𝒅</m:t>
                          </m:r>
                          <m:r>
                            <a:rPr lang="ar-AE" sz="1200" b="1" i="1">
                              <a:solidFill>
                                <a:srgbClr val="000000"/>
                              </a:solidFill>
                              <a:latin typeface="Cambria Math" panose="02040503050406030204" pitchFamily="18" charset="0"/>
                            </a:rPr>
                            <m:t>𝜼</m:t>
                          </m:r>
                        </m:den>
                      </m:f>
                      <m:sSup>
                        <m:sSupPr>
                          <m:ctrlPr>
                            <a:rPr lang="ar-AE" sz="1200" i="1">
                              <a:solidFill>
                                <a:srgbClr val="000000"/>
                              </a:solidFill>
                              <a:latin typeface="Cambria Math" panose="02040503050406030204" pitchFamily="18" charset="0"/>
                            </a:rPr>
                          </m:ctrlPr>
                        </m:sSupPr>
                        <m:e>
                          <m:r>
                            <a:rPr lang="ar-AE" sz="1200" b="1" i="1">
                              <a:solidFill>
                                <a:srgbClr val="000000"/>
                              </a:solidFill>
                              <a:latin typeface="Cambria Math" panose="02040503050406030204" pitchFamily="18" charset="0"/>
                            </a:rPr>
                            <m:t>)</m:t>
                          </m:r>
                        </m:e>
                        <m:sup>
                          <m:r>
                            <a:rPr lang="ar-AE" sz="1200" b="1" i="1">
                              <a:solidFill>
                                <a:srgbClr val="000000"/>
                              </a:solidFill>
                              <a:latin typeface="Cambria Math" panose="02040503050406030204" pitchFamily="18" charset="0"/>
                            </a:rPr>
                            <m:t>𝜶</m:t>
                          </m:r>
                        </m:sup>
                      </m:sSup>
                    </m:oMath>
                  </m:oMathPara>
                </a14:m>
                <a:endParaRPr sz="1200" dirty="0"/>
              </a:p>
            </p:txBody>
          </p:sp>
        </mc:Choice>
        <mc:Fallback xmlns="">
          <p:sp>
            <p:nvSpPr>
              <p:cNvPr id="16" name="Equation">
                <a:extLst>
                  <a:ext uri="{FF2B5EF4-FFF2-40B4-BE49-F238E27FC236}">
                    <a16:creationId xmlns:a16="http://schemas.microsoft.com/office/drawing/2014/main" id="{C07AB4AC-DD34-A770-3B87-2DF2D7BDEDA2}"/>
                  </a:ext>
                </a:extLst>
              </p:cNvPr>
              <p:cNvSpPr txBox="1">
                <a:spLocks noRot="1" noChangeAspect="1" noMove="1" noResize="1" noEditPoints="1" noAdjustHandles="1" noChangeArrowheads="1" noChangeShapeType="1" noTextEdit="1"/>
              </p:cNvSpPr>
              <p:nvPr/>
            </p:nvSpPr>
            <p:spPr>
              <a:xfrm>
                <a:off x="2293894" y="3804799"/>
                <a:ext cx="1114664" cy="387863"/>
              </a:xfrm>
              <a:prstGeom prst="rect">
                <a:avLst/>
              </a:prstGeom>
              <a:blipFill>
                <a:blip r:embed="rId5"/>
                <a:stretch>
                  <a:fillRect l="-3279" t="-4688" b="-18750"/>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AD80E8F-B00D-A938-419C-CD3DA9234D3D}"/>
                  </a:ext>
                </a:extLst>
              </p:cNvPr>
              <p:cNvSpPr txBox="1"/>
              <p:nvPr/>
            </p:nvSpPr>
            <p:spPr>
              <a:xfrm>
                <a:off x="1043798" y="4258522"/>
                <a:ext cx="2773131" cy="231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𝜶</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𝟏</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𝟏𝟏</m:t>
                      </m:r>
                      <m:r>
                        <a:rPr lang="en-US" sz="1400" b="1" i="1" smtClean="0">
                          <a:latin typeface="Cambria Math" panose="02040503050406030204" pitchFamily="18" charset="0"/>
                          <a:ea typeface="Cambria Math" panose="02040503050406030204" pitchFamily="18" charset="0"/>
                        </a:rPr>
                        <m:t> ±</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𝟎𝟐</m:t>
                      </m:r>
                      <m:r>
                        <a:rPr lang="en-US" sz="1400" b="1" i="1" smtClean="0">
                          <a:latin typeface="Cambria Math" panose="02040503050406030204" pitchFamily="18" charset="0"/>
                          <a:ea typeface="Cambria Math" panose="02040503050406030204" pitchFamily="18" charset="0"/>
                        </a:rPr>
                        <m:t> </m:t>
                      </m:r>
                      <m:d>
                        <m:dPr>
                          <m:ctrlPr>
                            <a:rPr lang="en-US" sz="1400" b="1" i="1" smtClean="0">
                              <a:latin typeface="Cambria Math" panose="02040503050406030204" pitchFamily="18" charset="0"/>
                              <a:ea typeface="Cambria Math" panose="02040503050406030204" pitchFamily="18" charset="0"/>
                            </a:rPr>
                          </m:ctrlPr>
                        </m:dPr>
                        <m:e>
                          <m:r>
                            <a:rPr lang="en-US" sz="1400" b="1" i="1" smtClean="0">
                              <a:latin typeface="Cambria Math" panose="02040503050406030204" pitchFamily="18" charset="0"/>
                              <a:ea typeface="Cambria Math" panose="02040503050406030204" pitchFamily="18" charset="0"/>
                            </a:rPr>
                            <m:t>𝒔𝒕𝒂𝒕</m:t>
                          </m:r>
                        </m:e>
                      </m:d>
                      <m:sPre>
                        <m:sPrePr>
                          <m:ctrlPr>
                            <a:rPr lang="en-US" sz="1400" b="1" i="1" smtClean="0">
                              <a:latin typeface="Cambria Math" panose="02040503050406030204" pitchFamily="18" charset="0"/>
                              <a:ea typeface="Cambria Math" panose="02040503050406030204" pitchFamily="18" charset="0"/>
                            </a:rPr>
                          </m:ctrlPr>
                        </m:sPrePr>
                        <m:sub>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𝟎𝟖</m:t>
                          </m:r>
                        </m:sub>
                        <m:sup>
                          <m:r>
                            <a:rPr lang="en-US" sz="1400" b="1" i="1" smtClean="0">
                              <a:latin typeface="Cambria Math" panose="02040503050406030204" pitchFamily="18" charset="0"/>
                            </a:rPr>
                            <m:t>+</m:t>
                          </m:r>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𝟎𝟗</m:t>
                          </m:r>
                        </m:sup>
                        <m:e>
                          <m:r>
                            <a:rPr lang="en-US" sz="1400" b="1" i="1" smtClean="0">
                              <a:latin typeface="Cambria Math" panose="02040503050406030204" pitchFamily="18" charset="0"/>
                            </a:rPr>
                            <m:t>(</m:t>
                          </m:r>
                          <m:r>
                            <a:rPr lang="en-US" sz="1400" b="1" i="1" smtClean="0">
                              <a:latin typeface="Cambria Math" panose="02040503050406030204" pitchFamily="18" charset="0"/>
                            </a:rPr>
                            <m:t>𝒔𝒚𝒔</m:t>
                          </m:r>
                          <m:r>
                            <a:rPr lang="en-US" sz="1400" b="1" i="1" smtClean="0">
                              <a:latin typeface="Cambria Math" panose="02040503050406030204" pitchFamily="18" charset="0"/>
                            </a:rPr>
                            <m:t>)</m:t>
                          </m:r>
                        </m:e>
                      </m:sPre>
                    </m:oMath>
                  </m:oMathPara>
                </a14:m>
                <a:endParaRPr lang="en-US" sz="1400" dirty="0"/>
              </a:p>
            </p:txBody>
          </p:sp>
        </mc:Choice>
        <mc:Fallback xmlns="">
          <p:sp>
            <p:nvSpPr>
              <p:cNvPr id="18" name="TextBox 17">
                <a:extLst>
                  <a:ext uri="{FF2B5EF4-FFF2-40B4-BE49-F238E27FC236}">
                    <a16:creationId xmlns:a16="http://schemas.microsoft.com/office/drawing/2014/main" id="{43104F8C-0706-6FFE-C320-3E0FF11CD36F}"/>
                  </a:ext>
                </a:extLst>
              </p:cNvPr>
              <p:cNvSpPr txBox="1">
                <a:spLocks noRot="1" noChangeAspect="1" noMove="1" noResize="1" noEditPoints="1" noAdjustHandles="1" noChangeArrowheads="1" noChangeShapeType="1" noTextEdit="1"/>
              </p:cNvSpPr>
              <p:nvPr/>
            </p:nvSpPr>
            <p:spPr>
              <a:xfrm>
                <a:off x="1043798" y="4258522"/>
                <a:ext cx="2773131" cy="231474"/>
              </a:xfrm>
              <a:prstGeom prst="rect">
                <a:avLst/>
              </a:prstGeom>
              <a:blipFill>
                <a:blip r:embed="rId6"/>
                <a:stretch>
                  <a:fillRect l="-220" r="-1758" b="-2894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92CD072-DA92-E630-FE6D-C6C2A89CF43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41686" y="1124577"/>
            <a:ext cx="5383196" cy="4433740"/>
          </a:xfrm>
          <a:prstGeom prst="rect">
            <a:avLst/>
          </a:prstGeom>
        </p:spPr>
      </p:pic>
      <p:sp>
        <p:nvSpPr>
          <p:cNvPr id="6" name="arXiv:2203.17187…">
            <a:extLst>
              <a:ext uri="{FF2B5EF4-FFF2-40B4-BE49-F238E27FC236}">
                <a16:creationId xmlns:a16="http://schemas.microsoft.com/office/drawing/2014/main" id="{F8FFE164-EBCE-4721-667C-85070C39A8A6}"/>
              </a:ext>
            </a:extLst>
          </p:cNvPr>
          <p:cNvSpPr txBox="1"/>
          <p:nvPr/>
        </p:nvSpPr>
        <p:spPr>
          <a:xfrm>
            <a:off x="8449204" y="635507"/>
            <a:ext cx="3428567"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solidFill>
                  <a:schemeClr val="accent5"/>
                </a:solidFill>
                <a:latin typeface="Arial"/>
                <a:ea typeface="Arial"/>
                <a:cs typeface="Arial"/>
                <a:sym typeface="Arial"/>
              </a:defRPr>
            </a:pPr>
            <a:r>
              <a:rPr lang="en-US" sz="1400" i="1" dirty="0">
                <a:solidFill>
                  <a:schemeClr val="accent2"/>
                </a:solidFill>
                <a:latin typeface="+mj-lt"/>
              </a:rPr>
              <a:t>PHENIX: Phys. Rev. C 109 (2024) 4, 044912</a:t>
            </a:r>
          </a:p>
          <a:p>
            <a:pPr>
              <a:defRPr sz="2500">
                <a:solidFill>
                  <a:schemeClr val="accent5"/>
                </a:solidFill>
                <a:latin typeface="Arial"/>
                <a:ea typeface="Arial"/>
                <a:cs typeface="Arial"/>
                <a:sym typeface="Arial"/>
              </a:defRPr>
            </a:pPr>
            <a:r>
              <a:rPr lang="en-US" sz="1400" i="1" dirty="0">
                <a:solidFill>
                  <a:schemeClr val="accent2"/>
                </a:solidFill>
                <a:latin typeface="+mj-lt"/>
              </a:rPr>
              <a:t>PHENIX: Phys. Rev. C 107 (2023) 2, 024914</a:t>
            </a:r>
          </a:p>
          <a:p>
            <a:pPr>
              <a:defRPr sz="2500">
                <a:solidFill>
                  <a:schemeClr val="accent5"/>
                </a:solidFill>
                <a:latin typeface="Arial"/>
                <a:ea typeface="Arial"/>
                <a:cs typeface="Arial"/>
                <a:sym typeface="Arial"/>
              </a:defRPr>
            </a:pPr>
            <a:r>
              <a:rPr lang="en-US" sz="1400" i="1" dirty="0">
                <a:solidFill>
                  <a:schemeClr val="accent2"/>
                </a:solidFill>
                <a:latin typeface="+mj-lt"/>
              </a:rPr>
              <a:t>ALICE: </a:t>
            </a:r>
            <a:r>
              <a:rPr sz="1400" i="1" dirty="0">
                <a:solidFill>
                  <a:schemeClr val="accent2"/>
                </a:solidFill>
                <a:latin typeface="+mj-lt"/>
              </a:rPr>
              <a:t>Phys. Lett. B 754 (2016) 235-248</a:t>
            </a:r>
          </a:p>
        </p:txBody>
      </p:sp>
    </p:spTree>
    <p:extLst>
      <p:ext uri="{BB962C8B-B14F-4D97-AF65-F5344CB8AC3E}">
        <p14:creationId xmlns:p14="http://schemas.microsoft.com/office/powerpoint/2010/main" val="2957738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F77A-698B-AE6F-73E0-160F32CBD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1C2C0-00AC-E90F-0742-8D1EF573A452}"/>
              </a:ext>
            </a:extLst>
          </p:cNvPr>
          <p:cNvSpPr>
            <a:spLocks noGrp="1"/>
          </p:cNvSpPr>
          <p:nvPr>
            <p:ph type="title"/>
          </p:nvPr>
        </p:nvSpPr>
        <p:spPr/>
        <p:txBody>
          <a:bodyPr/>
          <a:lstStyle/>
          <a:p>
            <a:r>
              <a:rPr lang="en-US" dirty="0"/>
              <a:t>Energy Dependence of Spectral Shape</a:t>
            </a:r>
          </a:p>
        </p:txBody>
      </p:sp>
      <p:sp>
        <p:nvSpPr>
          <p:cNvPr id="4" name="Slide Number Placeholder 3">
            <a:extLst>
              <a:ext uri="{FF2B5EF4-FFF2-40B4-BE49-F238E27FC236}">
                <a16:creationId xmlns:a16="http://schemas.microsoft.com/office/drawing/2014/main" id="{50B2D70D-6FB5-FD74-DEA8-E1BF9598E780}"/>
              </a:ext>
            </a:extLst>
          </p:cNvPr>
          <p:cNvSpPr>
            <a:spLocks noGrp="1"/>
          </p:cNvSpPr>
          <p:nvPr>
            <p:ph type="sldNum" sz="quarter" idx="11"/>
          </p:nvPr>
        </p:nvSpPr>
        <p:spPr/>
        <p:txBody>
          <a:bodyPr/>
          <a:lstStyle/>
          <a:p>
            <a:pPr>
              <a:defRPr/>
            </a:pPr>
            <a:fld id="{135EE78E-5777-4D05-9851-C078A0AB136D}" type="slidenum">
              <a:rPr lang="en-US" smtClean="0"/>
              <a:pPr>
                <a:defRPr/>
              </a:pPr>
              <a:t>12</a:t>
            </a:fld>
            <a:endParaRPr lang="en-US" dirty="0"/>
          </a:p>
        </p:txBody>
      </p:sp>
      <p:pic>
        <p:nvPicPr>
          <p:cNvPr id="7" name="Picture 6">
            <a:extLst>
              <a:ext uri="{FF2B5EF4-FFF2-40B4-BE49-F238E27FC236}">
                <a16:creationId xmlns:a16="http://schemas.microsoft.com/office/drawing/2014/main" id="{922A4102-9E0C-4DC7-C739-E9D77C7600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0574" y="650598"/>
            <a:ext cx="4260714" cy="6101468"/>
          </a:xfrm>
          <a:prstGeom prst="rect">
            <a:avLst/>
          </a:prstGeom>
        </p:spPr>
      </p:pic>
      <p:pic>
        <p:nvPicPr>
          <p:cNvPr id="8" name="Screen Shot 2023-08-23 at 1.43.53 PM.png" descr="Screen Shot 2023-08-23 at 1.43.53 PM.png">
            <a:extLst>
              <a:ext uri="{FF2B5EF4-FFF2-40B4-BE49-F238E27FC236}">
                <a16:creationId xmlns:a16="http://schemas.microsoft.com/office/drawing/2014/main" id="{8F974B2D-0B99-CE64-3F91-E47663A3A174}"/>
              </a:ext>
            </a:extLst>
          </p:cNvPr>
          <p:cNvPicPr>
            <a:picLocks noChangeAspect="1"/>
          </p:cNvPicPr>
          <p:nvPr/>
        </p:nvPicPr>
        <p:blipFill>
          <a:blip r:embed="rId4">
            <a:clrChange>
              <a:clrFrom>
                <a:srgbClr val="FFFFFF"/>
              </a:clrFrom>
              <a:clrTo>
                <a:srgbClr val="FFFFFF">
                  <a:alpha val="0"/>
                </a:srgbClr>
              </a:clrTo>
            </a:clrChange>
          </a:blip>
          <a:srcRect r="9834"/>
          <a:stretch>
            <a:fillRect/>
          </a:stretch>
        </p:blipFill>
        <p:spPr>
          <a:xfrm>
            <a:off x="5762788" y="1313219"/>
            <a:ext cx="5131282" cy="4216400"/>
          </a:xfrm>
          <a:prstGeom prst="rect">
            <a:avLst/>
          </a:prstGeom>
          <a:ln w="12700">
            <a:miter lim="400000"/>
          </a:ln>
        </p:spPr>
      </p:pic>
      <p:sp>
        <p:nvSpPr>
          <p:cNvPr id="5" name="arXiv:2203.17187…">
            <a:extLst>
              <a:ext uri="{FF2B5EF4-FFF2-40B4-BE49-F238E27FC236}">
                <a16:creationId xmlns:a16="http://schemas.microsoft.com/office/drawing/2014/main" id="{040BEC04-D75A-0C15-30DF-96C54F3F2D99}"/>
              </a:ext>
            </a:extLst>
          </p:cNvPr>
          <p:cNvSpPr txBox="1"/>
          <p:nvPr/>
        </p:nvSpPr>
        <p:spPr>
          <a:xfrm>
            <a:off x="8449204" y="635507"/>
            <a:ext cx="3428567"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solidFill>
                  <a:schemeClr val="accent5"/>
                </a:solidFill>
                <a:latin typeface="Arial"/>
                <a:ea typeface="Arial"/>
                <a:cs typeface="Arial"/>
                <a:sym typeface="Arial"/>
              </a:defRPr>
            </a:pPr>
            <a:r>
              <a:rPr lang="en-US" sz="1400" i="1" dirty="0">
                <a:solidFill>
                  <a:schemeClr val="accent2"/>
                </a:solidFill>
                <a:latin typeface="+mj-lt"/>
              </a:rPr>
              <a:t>PHENIX: Phys. Rev. C 109 (2024) 4, 044912</a:t>
            </a:r>
          </a:p>
          <a:p>
            <a:pPr>
              <a:defRPr sz="2500">
                <a:solidFill>
                  <a:schemeClr val="accent5"/>
                </a:solidFill>
                <a:latin typeface="Arial"/>
                <a:ea typeface="Arial"/>
                <a:cs typeface="Arial"/>
                <a:sym typeface="Arial"/>
              </a:defRPr>
            </a:pPr>
            <a:r>
              <a:rPr lang="en-US" sz="1400" i="1" dirty="0">
                <a:solidFill>
                  <a:schemeClr val="accent2"/>
                </a:solidFill>
                <a:latin typeface="+mj-lt"/>
              </a:rPr>
              <a:t>PHENIX: Phys. Rev. C 107 (2023) 2, 024914</a:t>
            </a:r>
          </a:p>
          <a:p>
            <a:pPr>
              <a:defRPr sz="2500">
                <a:solidFill>
                  <a:schemeClr val="accent5"/>
                </a:solidFill>
                <a:latin typeface="Arial"/>
                <a:ea typeface="Arial"/>
                <a:cs typeface="Arial"/>
                <a:sym typeface="Arial"/>
              </a:defRPr>
            </a:pPr>
            <a:r>
              <a:rPr lang="en-US" sz="1400" i="1" dirty="0">
                <a:solidFill>
                  <a:schemeClr val="accent2"/>
                </a:solidFill>
                <a:latin typeface="+mj-lt"/>
              </a:rPr>
              <a:t>ALICE: </a:t>
            </a:r>
            <a:r>
              <a:rPr sz="1400" i="1" dirty="0">
                <a:solidFill>
                  <a:schemeClr val="accent2"/>
                </a:solidFill>
                <a:latin typeface="+mj-lt"/>
              </a:rPr>
              <a:t>Phys. Lett. B 754 (2016) 235-248</a:t>
            </a:r>
          </a:p>
        </p:txBody>
      </p:sp>
      <mc:AlternateContent xmlns:mc="http://schemas.openxmlformats.org/markup-compatibility/2006" xmlns:a14="http://schemas.microsoft.com/office/drawing/2010/main">
        <mc:Choice Requires="a14">
          <p:sp>
            <p:nvSpPr>
              <p:cNvPr id="9" name="Text Box 9">
                <a:extLst>
                  <a:ext uri="{FF2B5EF4-FFF2-40B4-BE49-F238E27FC236}">
                    <a16:creationId xmlns:a16="http://schemas.microsoft.com/office/drawing/2014/main" id="{851F26B5-4230-D516-1E67-0EF3A419F851}"/>
                  </a:ext>
                </a:extLst>
              </p:cNvPr>
              <p:cNvSpPr txBox="1">
                <a:spLocks noChangeArrowheads="1"/>
              </p:cNvSpPr>
              <p:nvPr/>
            </p:nvSpPr>
            <p:spPr bwMode="auto">
              <a:xfrm>
                <a:off x="5161539" y="5458407"/>
                <a:ext cx="5543038" cy="918778"/>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a:t>
                </a:r>
                <a:r>
                  <a:rPr lang="en-US" sz="2000" baseline="-25000" dirty="0">
                    <a:solidFill>
                      <a:srgbClr val="FFFF00"/>
                    </a:solidFill>
                    <a:latin typeface="Tahoma" panose="020B0604030504040204" pitchFamily="34" charset="0"/>
                    <a:ea typeface="Tahoma" panose="020B0604030504040204" pitchFamily="34" charset="0"/>
                    <a:cs typeface="Tahoma" panose="020B0604030504040204" pitchFamily="34" charset="0"/>
                  </a:rPr>
                  <a:t>eff</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increases with </a:t>
                </a:r>
                <a:r>
                  <a:rPr lang="en-US" sz="2000" dirty="0" err="1">
                    <a:solidFill>
                      <a:srgbClr val="FFFF00"/>
                    </a:solidFill>
                    <a:latin typeface="Tahoma" panose="020B0604030504040204" pitchFamily="34" charset="0"/>
                    <a:ea typeface="Tahoma" panose="020B0604030504040204" pitchFamily="34" charset="0"/>
                    <a:cs typeface="Tahoma" panose="020B0604030504040204" pitchFamily="34" charset="0"/>
                  </a:rPr>
                  <a:t>p</a:t>
                </a:r>
                <a:r>
                  <a:rPr lang="en-US" sz="2000" baseline="-25000" dirty="0" err="1">
                    <a:solidFill>
                      <a:srgbClr val="FFFF00"/>
                    </a:solidFill>
                    <a:latin typeface="Tahoma" panose="020B0604030504040204" pitchFamily="34" charset="0"/>
                    <a:ea typeface="Tahoma" panose="020B0604030504040204" pitchFamily="34" charset="0"/>
                    <a:cs typeface="Tahoma" panose="020B0604030504040204" pitchFamily="34" charset="0"/>
                  </a:rPr>
                  <a:t>T</a:t>
                </a:r>
                <a:endParaRPr lang="en-US" sz="2000" baseline="-25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US" sz="2000" baseline="-25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No obvious variation of T</a:t>
                </a:r>
                <a:r>
                  <a:rPr lang="en-US" sz="2000" baseline="-25000" dirty="0">
                    <a:solidFill>
                      <a:srgbClr val="FFFF00"/>
                    </a:solidFill>
                    <a:latin typeface="Tahoma" panose="020B0604030504040204" pitchFamily="34" charset="0"/>
                    <a:ea typeface="Tahoma" panose="020B0604030504040204" pitchFamily="34" charset="0"/>
                    <a:cs typeface="Tahoma" panose="020B0604030504040204" pitchFamily="34" charset="0"/>
                  </a:rPr>
                  <a:t>eff</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with </a:t>
                </a:r>
                <a14:m>
                  <m:oMath xmlns:m="http://schemas.openxmlformats.org/officeDocument/2006/math">
                    <m:rad>
                      <m:radPr>
                        <m:degHide m:val="on"/>
                        <m:ctrlPr>
                          <a:rPr lang="en-US" sz="20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radPr>
                      <m:deg/>
                      <m:e>
                        <m:sSub>
                          <m:sSubPr>
                            <m:ctrlPr>
                              <a:rPr lang="en-US" sz="20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sSubPr>
                          <m:e>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𝒔</m:t>
                            </m:r>
                          </m:e>
                          <m:sub>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𝑵𝑵</m:t>
                            </m:r>
                          </m:sub>
                        </m:sSub>
                      </m:e>
                    </m:rad>
                  </m:oMath>
                </a14:m>
                <a:r>
                  <a:rPr lang="en-US" sz="2000" dirty="0">
                    <a:solidFill>
                      <a:srgbClr val="ECF10D"/>
                    </a:solidFill>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9" name="Text Box 9">
                <a:extLst>
                  <a:ext uri="{FF2B5EF4-FFF2-40B4-BE49-F238E27FC236}">
                    <a16:creationId xmlns:a16="http://schemas.microsoft.com/office/drawing/2014/main" id="{851F26B5-4230-D516-1E67-0EF3A419F851}"/>
                  </a:ext>
                </a:extLst>
              </p:cNvPr>
              <p:cNvSpPr txBox="1">
                <a:spLocks noRot="1" noChangeAspect="1" noMove="1" noResize="1" noEditPoints="1" noAdjustHandles="1" noChangeArrowheads="1" noChangeShapeType="1" noTextEdit="1"/>
              </p:cNvSpPr>
              <p:nvPr/>
            </p:nvSpPr>
            <p:spPr bwMode="auto">
              <a:xfrm>
                <a:off x="5161539" y="5458407"/>
                <a:ext cx="5543038" cy="918778"/>
              </a:xfrm>
              <a:prstGeom prst="rect">
                <a:avLst/>
              </a:prstGeom>
              <a:blipFill>
                <a:blip r:embed="rId5"/>
                <a:stretch>
                  <a:fillRect t="-3311" b="-927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7995764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AFF2FB0-2283-2CF9-0AEF-C98643F0C917}"/>
              </a:ext>
            </a:extLst>
          </p:cNvPr>
          <p:cNvSpPr txBox="1">
            <a:spLocks noGrp="1"/>
          </p:cNvSpPr>
          <p:nvPr>
            <p:ph idx="1"/>
          </p:nvPr>
        </p:nvSpPr>
        <p:spPr bwMode="auto">
          <a:xfrm>
            <a:off x="6690960" y="1059529"/>
            <a:ext cx="5181600" cy="421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5000"/>
              <a:buFont typeface="Monotype Sorts" pitchFamily="2" charset="2"/>
              <a:buBlip>
                <a:blip r:embed="rId3"/>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4"/>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a:lstStyle>
          <a:p>
            <a:r>
              <a:rPr lang="en-US" kern="0" dirty="0" err="1"/>
              <a:t>Nonprompt</a:t>
            </a:r>
            <a:r>
              <a:rPr lang="en-US" kern="0" dirty="0"/>
              <a:t> direct photons, i.e. photons from </a:t>
            </a:r>
            <a:r>
              <a:rPr lang="en-US" dirty="0"/>
              <a:t>the f</a:t>
            </a:r>
            <a:r>
              <a:rPr lang="en-US" kern="0" dirty="0"/>
              <a:t>ireball</a:t>
            </a:r>
          </a:p>
          <a:p>
            <a:pPr lvl="1"/>
            <a:r>
              <a:rPr lang="en-US" dirty="0"/>
              <a:t>Teff increases with pt</a:t>
            </a:r>
          </a:p>
          <a:p>
            <a:pPr lvl="1"/>
            <a:r>
              <a:rPr lang="en-US" dirty="0"/>
              <a:t>No obvious centrality dependence</a:t>
            </a:r>
          </a:p>
          <a:p>
            <a:pPr lvl="1"/>
            <a:endParaRPr lang="en-US" dirty="0"/>
          </a:p>
          <a:p>
            <a:r>
              <a:rPr lang="en-US" dirty="0"/>
              <a:t>T</a:t>
            </a:r>
            <a:r>
              <a:rPr lang="en-US" baseline="-25000" dirty="0"/>
              <a:t>eff</a:t>
            </a:r>
            <a:r>
              <a:rPr lang="en-US" dirty="0"/>
              <a:t> ~ 260 MeV  for  0.8 &lt; </a:t>
            </a:r>
            <a:r>
              <a:rPr lang="en-US" dirty="0" err="1"/>
              <a:t>p</a:t>
            </a:r>
            <a:r>
              <a:rPr lang="en-US" baseline="-25000" dirty="0" err="1"/>
              <a:t>T</a:t>
            </a:r>
            <a:r>
              <a:rPr lang="en-US" dirty="0"/>
              <a:t> &lt; 1.9 GeV</a:t>
            </a:r>
          </a:p>
          <a:p>
            <a:pPr lvl="1"/>
            <a:r>
              <a:rPr lang="en-US" dirty="0"/>
              <a:t>Consistent with emission at chemical equilibrium + blue shift</a:t>
            </a:r>
          </a:p>
          <a:p>
            <a:pPr lvl="1"/>
            <a:endParaRPr lang="en-US" dirty="0"/>
          </a:p>
          <a:p>
            <a:r>
              <a:rPr lang="en-US" dirty="0"/>
              <a:t>T</a:t>
            </a:r>
            <a:r>
              <a:rPr lang="en-US" baseline="-25000" dirty="0"/>
              <a:t>eff</a:t>
            </a:r>
            <a:r>
              <a:rPr lang="en-US" dirty="0"/>
              <a:t> ~ 370 MeV  for  2.0 &lt; </a:t>
            </a:r>
            <a:r>
              <a:rPr lang="en-US" dirty="0" err="1"/>
              <a:t>p</a:t>
            </a:r>
            <a:r>
              <a:rPr lang="en-US" baseline="-25000" dirty="0" err="1"/>
              <a:t>T</a:t>
            </a:r>
            <a:r>
              <a:rPr lang="en-US" dirty="0"/>
              <a:t> &lt; 4.0 GeV</a:t>
            </a:r>
          </a:p>
          <a:p>
            <a:pPr lvl="1"/>
            <a:r>
              <a:rPr lang="en-US" dirty="0"/>
              <a:t>Consistent with earlier emission, possible from pre-equilibrium phase</a:t>
            </a:r>
          </a:p>
          <a:p>
            <a:pPr marL="457200" lvl="1" indent="0">
              <a:buNone/>
            </a:pPr>
            <a:endParaRPr lang="en-US" kern="0" dirty="0">
              <a:latin typeface="+mj-lt"/>
            </a:endParaRPr>
          </a:p>
          <a:p>
            <a:pPr lvl="1">
              <a:buFont typeface="Monotype Sorts" pitchFamily="2" charset="2"/>
              <a:buNone/>
            </a:pPr>
            <a:endParaRPr lang="en-US" kern="0" dirty="0"/>
          </a:p>
          <a:p>
            <a:pPr lvl="1"/>
            <a:endParaRPr lang="en-US" kern="0" dirty="0"/>
          </a:p>
        </p:txBody>
      </p:sp>
      <p:sp>
        <p:nvSpPr>
          <p:cNvPr id="4" name="Slide Number Placeholder 3">
            <a:extLst>
              <a:ext uri="{FF2B5EF4-FFF2-40B4-BE49-F238E27FC236}">
                <a16:creationId xmlns:a16="http://schemas.microsoft.com/office/drawing/2014/main" id="{E58121C1-AB61-C6C2-CE0F-6B2E650494ED}"/>
              </a:ext>
            </a:extLst>
          </p:cNvPr>
          <p:cNvSpPr>
            <a:spLocks noGrp="1"/>
          </p:cNvSpPr>
          <p:nvPr>
            <p:ph type="sldNum" sz="quarter" idx="11"/>
          </p:nvPr>
        </p:nvSpPr>
        <p:spPr/>
        <p:txBody>
          <a:bodyPr/>
          <a:lstStyle/>
          <a:p>
            <a:pPr>
              <a:defRPr/>
            </a:pPr>
            <a:fld id="{135EE78E-5777-4D05-9851-C078A0AB136D}" type="slidenum">
              <a:rPr lang="en-US" smtClean="0"/>
              <a:pPr>
                <a:defRPr/>
              </a:pPr>
              <a:t>13</a:t>
            </a:fld>
            <a:endParaRPr lang="en-US" dirty="0"/>
          </a:p>
        </p:txBody>
      </p:sp>
      <p:sp>
        <p:nvSpPr>
          <p:cNvPr id="11" name="Text Box 9">
            <a:extLst>
              <a:ext uri="{FF2B5EF4-FFF2-40B4-BE49-F238E27FC236}">
                <a16:creationId xmlns:a16="http://schemas.microsoft.com/office/drawing/2014/main" id="{15AF5610-8C85-83F9-FD39-BA84E0315139}"/>
              </a:ext>
            </a:extLst>
          </p:cNvPr>
          <p:cNvSpPr txBox="1">
            <a:spLocks noChangeArrowheads="1"/>
          </p:cNvSpPr>
          <p:nvPr/>
        </p:nvSpPr>
        <p:spPr bwMode="auto">
          <a:xfrm>
            <a:off x="6937248" y="4956907"/>
            <a:ext cx="5071872" cy="1323439"/>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Data suggest bulk of emission near phase boundary</a:t>
            </a:r>
          </a:p>
          <a:p>
            <a:pPr algn="ct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Indication of preequilibrium emission</a:t>
            </a:r>
            <a:endParaRPr lang="en-US" sz="2000" dirty="0">
              <a:solidFill>
                <a:srgbClr val="ECF10D"/>
              </a:solidFill>
              <a:latin typeface="Tahoma" panose="020B0604030504040204" pitchFamily="34" charset="0"/>
              <a:ea typeface="Tahoma" panose="020B0604030504040204" pitchFamily="34" charset="0"/>
              <a:cs typeface="Tahoma" panose="020B0604030504040204" pitchFamily="34" charset="0"/>
            </a:endParaRPr>
          </a:p>
        </p:txBody>
      </p:sp>
      <p:sp>
        <p:nvSpPr>
          <p:cNvPr id="14" name="Title 13">
            <a:extLst>
              <a:ext uri="{FF2B5EF4-FFF2-40B4-BE49-F238E27FC236}">
                <a16:creationId xmlns:a16="http://schemas.microsoft.com/office/drawing/2014/main" id="{8D8666A3-C17C-9B81-542F-393A9F72544A}"/>
              </a:ext>
            </a:extLst>
          </p:cNvPr>
          <p:cNvSpPr>
            <a:spLocks noGrp="1"/>
          </p:cNvSpPr>
          <p:nvPr>
            <p:ph type="title"/>
          </p:nvPr>
        </p:nvSpPr>
        <p:spPr>
          <a:xfrm>
            <a:off x="0" y="133350"/>
            <a:ext cx="12164707" cy="457200"/>
          </a:xfrm>
        </p:spPr>
        <p:txBody>
          <a:bodyPr/>
          <a:lstStyle/>
          <a:p>
            <a:r>
              <a:rPr lang="en-US" dirty="0"/>
              <a:t>Centrality or System Size Dependence of Spectral Shape </a:t>
            </a:r>
          </a:p>
        </p:txBody>
      </p:sp>
      <p:sp>
        <p:nvSpPr>
          <p:cNvPr id="15" name="arXiv:2203.17187…">
            <a:extLst>
              <a:ext uri="{FF2B5EF4-FFF2-40B4-BE49-F238E27FC236}">
                <a16:creationId xmlns:a16="http://schemas.microsoft.com/office/drawing/2014/main" id="{8939FAF1-1871-F6BB-2627-B9F0D0C91CE0}"/>
              </a:ext>
            </a:extLst>
          </p:cNvPr>
          <p:cNvSpPr txBox="1"/>
          <p:nvPr/>
        </p:nvSpPr>
        <p:spPr>
          <a:xfrm>
            <a:off x="1402228" y="788199"/>
            <a:ext cx="342856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solidFill>
                  <a:schemeClr val="accent5"/>
                </a:solidFill>
                <a:latin typeface="Arial"/>
                <a:ea typeface="Arial"/>
                <a:cs typeface="Arial"/>
                <a:sym typeface="Arial"/>
              </a:defRPr>
            </a:pPr>
            <a:r>
              <a:rPr lang="en-US" sz="1400" i="1" dirty="0">
                <a:solidFill>
                  <a:schemeClr val="accent2"/>
                </a:solidFill>
                <a:latin typeface="+mj-lt"/>
              </a:rPr>
              <a:t>PHENIX: Phys. Rev. C 109 (2024) 4, 044912</a:t>
            </a:r>
            <a:endParaRPr sz="1400" i="1" dirty="0">
              <a:solidFill>
                <a:schemeClr val="accent2"/>
              </a:solidFill>
              <a:latin typeface="+mj-lt"/>
            </a:endParaRPr>
          </a:p>
        </p:txBody>
      </p:sp>
      <p:pic>
        <p:nvPicPr>
          <p:cNvPr id="22" name="Picture 21">
            <a:extLst>
              <a:ext uri="{FF2B5EF4-FFF2-40B4-BE49-F238E27FC236}">
                <a16:creationId xmlns:a16="http://schemas.microsoft.com/office/drawing/2014/main" id="{7762AD0E-6D8B-AADD-088B-DEE03D5B5D62}"/>
              </a:ext>
            </a:extLst>
          </p:cNvPr>
          <p:cNvPicPr>
            <a:picLocks noChangeAspect="1"/>
          </p:cNvPicPr>
          <p:nvPr/>
        </p:nvPicPr>
        <p:blipFill>
          <a:blip r:embed="rId5">
            <a:clrChange>
              <a:clrFrom>
                <a:srgbClr val="FEFFFF"/>
              </a:clrFrom>
              <a:clrTo>
                <a:srgbClr val="FEFFFF">
                  <a:alpha val="0"/>
                </a:srgbClr>
              </a:clrTo>
            </a:clrChange>
          </a:blip>
          <a:stretch>
            <a:fillRect/>
          </a:stretch>
        </p:blipFill>
        <p:spPr>
          <a:xfrm>
            <a:off x="420624" y="1046024"/>
            <a:ext cx="6361903" cy="5440119"/>
          </a:xfrm>
          <a:prstGeom prst="rect">
            <a:avLst/>
          </a:prstGeom>
        </p:spPr>
      </p:pic>
    </p:spTree>
    <p:extLst>
      <p:ext uri="{BB962C8B-B14F-4D97-AF65-F5344CB8AC3E}">
        <p14:creationId xmlns:p14="http://schemas.microsoft.com/office/powerpoint/2010/main" val="1137348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F573-DF97-E778-2469-BCC2330FD882}"/>
              </a:ext>
            </a:extLst>
          </p:cNvPr>
          <p:cNvSpPr>
            <a:spLocks noGrp="1"/>
          </p:cNvSpPr>
          <p:nvPr>
            <p:ph type="title"/>
          </p:nvPr>
        </p:nvSpPr>
        <p:spPr/>
        <p:txBody>
          <a:bodyPr/>
          <a:lstStyle/>
          <a:p>
            <a:r>
              <a:rPr lang="en-US" dirty="0"/>
              <a:t>Azimuthal Anisotropy of Direct Photon Production</a:t>
            </a:r>
          </a:p>
        </p:txBody>
      </p:sp>
      <p:sp>
        <p:nvSpPr>
          <p:cNvPr id="4" name="Slide Number Placeholder 3">
            <a:extLst>
              <a:ext uri="{FF2B5EF4-FFF2-40B4-BE49-F238E27FC236}">
                <a16:creationId xmlns:a16="http://schemas.microsoft.com/office/drawing/2014/main" id="{7296158B-9966-4C5A-421F-F4C10DBB1002}"/>
              </a:ext>
            </a:extLst>
          </p:cNvPr>
          <p:cNvSpPr>
            <a:spLocks noGrp="1"/>
          </p:cNvSpPr>
          <p:nvPr>
            <p:ph type="sldNum" sz="quarter" idx="11"/>
          </p:nvPr>
        </p:nvSpPr>
        <p:spPr/>
        <p:txBody>
          <a:bodyPr/>
          <a:lstStyle/>
          <a:p>
            <a:pPr>
              <a:defRPr/>
            </a:pPr>
            <a:fld id="{135EE78E-5777-4D05-9851-C078A0AB136D}" type="slidenum">
              <a:rPr lang="en-US" smtClean="0"/>
              <a:pPr>
                <a:defRPr/>
              </a:pPr>
              <a:t>14</a:t>
            </a:fld>
            <a:endParaRPr lang="en-US" dirty="0"/>
          </a:p>
        </p:txBody>
      </p:sp>
      <p:pic>
        <p:nvPicPr>
          <p:cNvPr id="6" name="Picture 5">
            <a:extLst>
              <a:ext uri="{FF2B5EF4-FFF2-40B4-BE49-F238E27FC236}">
                <a16:creationId xmlns:a16="http://schemas.microsoft.com/office/drawing/2014/main" id="{178DD8F3-1F94-DF8F-AEFE-8DF340AE4645}"/>
              </a:ext>
            </a:extLst>
          </p:cNvPr>
          <p:cNvPicPr>
            <a:picLocks noChangeAspect="1"/>
          </p:cNvPicPr>
          <p:nvPr/>
        </p:nvPicPr>
        <p:blipFill>
          <a:blip r:embed="rId3"/>
          <a:stretch>
            <a:fillRect/>
          </a:stretch>
        </p:blipFill>
        <p:spPr>
          <a:xfrm>
            <a:off x="590176" y="908265"/>
            <a:ext cx="4892424" cy="4833121"/>
          </a:xfrm>
          <a:prstGeom prst="rect">
            <a:avLst/>
          </a:prstGeom>
        </p:spPr>
      </p:pic>
      <p:sp>
        <p:nvSpPr>
          <p:cNvPr id="7" name="Content Placeholder 2">
            <a:extLst>
              <a:ext uri="{FF2B5EF4-FFF2-40B4-BE49-F238E27FC236}">
                <a16:creationId xmlns:a16="http://schemas.microsoft.com/office/drawing/2014/main" id="{EB5FEA30-8FFC-B33C-B75D-0AFBB9C75319}"/>
              </a:ext>
            </a:extLst>
          </p:cNvPr>
          <p:cNvSpPr txBox="1">
            <a:spLocks noGrp="1"/>
          </p:cNvSpPr>
          <p:nvPr>
            <p:ph idx="1"/>
          </p:nvPr>
        </p:nvSpPr>
        <p:spPr bwMode="auto">
          <a:xfrm>
            <a:off x="5910672" y="827881"/>
            <a:ext cx="5181600" cy="421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5000"/>
              <a:buFont typeface="Monotype Sorts" pitchFamily="2" charset="2"/>
              <a:buBlip>
                <a:blip r:embed="rId4"/>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5"/>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a:lstStyle>
          <a:p>
            <a:r>
              <a:rPr lang="en-US" kern="0" dirty="0"/>
              <a:t>Fireball from collision rapidly expands</a:t>
            </a:r>
          </a:p>
          <a:p>
            <a:pPr lvl="1"/>
            <a:r>
              <a:rPr lang="en-US" dirty="0"/>
              <a:t>Radial flow with anisotropy with respect to the reaction plane (elliptic flow)</a:t>
            </a:r>
          </a:p>
          <a:p>
            <a:r>
              <a:rPr lang="en-US" dirty="0"/>
              <a:t>Direct photons emitted from collectively expanding matter</a:t>
            </a:r>
          </a:p>
          <a:p>
            <a:pPr lvl="1"/>
            <a:r>
              <a:rPr lang="en-US" dirty="0"/>
              <a:t>Anisotropic Doppler shift  </a:t>
            </a:r>
          </a:p>
          <a:p>
            <a:pPr marL="0" indent="0">
              <a:buNone/>
            </a:pPr>
            <a:endParaRPr lang="en-US" kern="0" dirty="0">
              <a:latin typeface="+mj-lt"/>
            </a:endParaRPr>
          </a:p>
          <a:p>
            <a:pPr lvl="1"/>
            <a:endParaRPr lang="en-US" kern="0" dirty="0">
              <a:latin typeface="+mj-lt"/>
            </a:endParaRPr>
          </a:p>
          <a:p>
            <a:pPr lvl="1">
              <a:buFont typeface="Monotype Sorts" pitchFamily="2" charset="2"/>
              <a:buNone/>
            </a:pPr>
            <a:endParaRPr lang="en-US" kern="0" dirty="0"/>
          </a:p>
          <a:p>
            <a:pPr lvl="1"/>
            <a:endParaRPr lang="en-US" kern="0" dirty="0"/>
          </a:p>
        </p:txBody>
      </p:sp>
      <p:pic>
        <p:nvPicPr>
          <p:cNvPr id="5" name="Picture 4">
            <a:extLst>
              <a:ext uri="{FF2B5EF4-FFF2-40B4-BE49-F238E27FC236}">
                <a16:creationId xmlns:a16="http://schemas.microsoft.com/office/drawing/2014/main" id="{035DCCDD-5257-D0BF-C40A-CCD07C4D360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30045" y="2967383"/>
            <a:ext cx="5542854" cy="3855692"/>
          </a:xfrm>
          <a:prstGeom prst="rect">
            <a:avLst/>
          </a:prstGeom>
        </p:spPr>
      </p:pic>
      <p:sp>
        <p:nvSpPr>
          <p:cNvPr id="8" name="TextBox 7">
            <a:extLst>
              <a:ext uri="{FF2B5EF4-FFF2-40B4-BE49-F238E27FC236}">
                <a16:creationId xmlns:a16="http://schemas.microsoft.com/office/drawing/2014/main" id="{9BA06AE8-9C1D-8988-9C43-4C6F11475127}"/>
              </a:ext>
            </a:extLst>
          </p:cNvPr>
          <p:cNvSpPr txBox="1"/>
          <p:nvPr/>
        </p:nvSpPr>
        <p:spPr>
          <a:xfrm>
            <a:off x="8949258" y="2704350"/>
            <a:ext cx="2747186" cy="307777"/>
          </a:xfrm>
          <a:prstGeom prst="rect">
            <a:avLst/>
          </a:prstGeom>
          <a:noFill/>
        </p:spPr>
        <p:txBody>
          <a:bodyPr wrap="square">
            <a:spAutoFit/>
          </a:bodyPr>
          <a:lstStyle/>
          <a:p>
            <a:r>
              <a:rPr lang="en-US" sz="1400" i="1" dirty="0">
                <a:solidFill>
                  <a:schemeClr val="accent2"/>
                </a:solidFill>
              </a:rPr>
              <a:t> PHENIX: arXiv:2504.02955</a:t>
            </a:r>
          </a:p>
        </p:txBody>
      </p:sp>
    </p:spTree>
    <p:extLst>
      <p:ext uri="{BB962C8B-B14F-4D97-AF65-F5344CB8AC3E}">
        <p14:creationId xmlns:p14="http://schemas.microsoft.com/office/powerpoint/2010/main" val="540734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8B7C-AA20-FE5D-D784-CEA51998B24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9BBB92-8355-DD7B-11D0-41D8E397350D}"/>
              </a:ext>
            </a:extLst>
          </p:cNvPr>
          <p:cNvPicPr>
            <a:picLocks noChangeAspect="1"/>
          </p:cNvPicPr>
          <p:nvPr/>
        </p:nvPicPr>
        <p:blipFill>
          <a:blip r:embed="rId3"/>
          <a:stretch>
            <a:fillRect/>
          </a:stretch>
        </p:blipFill>
        <p:spPr>
          <a:xfrm>
            <a:off x="103707" y="940159"/>
            <a:ext cx="7096960" cy="4313739"/>
          </a:xfrm>
          <a:prstGeom prst="rect">
            <a:avLst/>
          </a:prstGeom>
        </p:spPr>
      </p:pic>
      <p:sp>
        <p:nvSpPr>
          <p:cNvPr id="2" name="Title 1">
            <a:extLst>
              <a:ext uri="{FF2B5EF4-FFF2-40B4-BE49-F238E27FC236}">
                <a16:creationId xmlns:a16="http://schemas.microsoft.com/office/drawing/2014/main" id="{F3F01877-8C36-0700-36A3-E4F48210A988}"/>
              </a:ext>
            </a:extLst>
          </p:cNvPr>
          <p:cNvSpPr>
            <a:spLocks noGrp="1"/>
          </p:cNvSpPr>
          <p:nvPr>
            <p:ph type="title"/>
          </p:nvPr>
        </p:nvSpPr>
        <p:spPr>
          <a:xfrm>
            <a:off x="0" y="133350"/>
            <a:ext cx="12191999" cy="457200"/>
          </a:xfrm>
        </p:spPr>
        <p:txBody>
          <a:bodyPr/>
          <a:lstStyle/>
          <a:p>
            <a:r>
              <a:rPr lang="en-US" dirty="0"/>
              <a:t>Direct Photon Azimuthal Anisotropy</a:t>
            </a:r>
          </a:p>
        </p:txBody>
      </p:sp>
      <p:sp>
        <p:nvSpPr>
          <p:cNvPr id="4" name="Slide Number Placeholder 3">
            <a:extLst>
              <a:ext uri="{FF2B5EF4-FFF2-40B4-BE49-F238E27FC236}">
                <a16:creationId xmlns:a16="http://schemas.microsoft.com/office/drawing/2014/main" id="{E91889E8-8FA2-32C4-01A6-CE0384135916}"/>
              </a:ext>
            </a:extLst>
          </p:cNvPr>
          <p:cNvSpPr>
            <a:spLocks noGrp="1"/>
          </p:cNvSpPr>
          <p:nvPr>
            <p:ph type="sldNum" sz="quarter" idx="11"/>
          </p:nvPr>
        </p:nvSpPr>
        <p:spPr/>
        <p:txBody>
          <a:bodyPr/>
          <a:lstStyle/>
          <a:p>
            <a:pPr>
              <a:defRPr/>
            </a:pPr>
            <a:fld id="{135EE78E-5777-4D05-9851-C078A0AB136D}" type="slidenum">
              <a:rPr lang="en-US" smtClean="0"/>
              <a:pPr>
                <a:defRPr/>
              </a:pPr>
              <a:t>15</a:t>
            </a:fld>
            <a:endParaRPr lang="en-US" dirty="0"/>
          </a:p>
        </p:txBody>
      </p:sp>
      <p:pic>
        <p:nvPicPr>
          <p:cNvPr id="7" name="Screen Shot 2025-03-25 at 5.00.29 PM.png" descr="Screen Shot 2025-03-25 at 5.00.29 PM.png">
            <a:extLst>
              <a:ext uri="{FF2B5EF4-FFF2-40B4-BE49-F238E27FC236}">
                <a16:creationId xmlns:a16="http://schemas.microsoft.com/office/drawing/2014/main" id="{5E591610-CE34-ACF2-0829-513E5A4EDD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9704" y="651158"/>
            <a:ext cx="4458589" cy="5779077"/>
          </a:xfrm>
          <a:prstGeom prst="rect">
            <a:avLst/>
          </a:prstGeom>
          <a:ln w="12700">
            <a:miter lim="400000"/>
          </a:ln>
        </p:spPr>
      </p:pic>
      <p:sp>
        <p:nvSpPr>
          <p:cNvPr id="8" name="TextBox 7">
            <a:extLst>
              <a:ext uri="{FF2B5EF4-FFF2-40B4-BE49-F238E27FC236}">
                <a16:creationId xmlns:a16="http://schemas.microsoft.com/office/drawing/2014/main" id="{35DDF806-1644-8CD3-3911-E3D8A6497A92}"/>
              </a:ext>
            </a:extLst>
          </p:cNvPr>
          <p:cNvSpPr txBox="1"/>
          <p:nvPr/>
        </p:nvSpPr>
        <p:spPr>
          <a:xfrm>
            <a:off x="9582304" y="702718"/>
            <a:ext cx="2747186" cy="307777"/>
          </a:xfrm>
          <a:prstGeom prst="rect">
            <a:avLst/>
          </a:prstGeom>
          <a:noFill/>
        </p:spPr>
        <p:txBody>
          <a:bodyPr wrap="square">
            <a:spAutoFit/>
          </a:bodyPr>
          <a:lstStyle/>
          <a:p>
            <a:r>
              <a:rPr lang="en-US" sz="1400" i="1" dirty="0">
                <a:solidFill>
                  <a:schemeClr val="accent2"/>
                </a:solidFill>
              </a:rPr>
              <a:t> PHENIX: arXiv:2504.02955</a:t>
            </a:r>
          </a:p>
        </p:txBody>
      </p:sp>
      <mc:AlternateContent xmlns:mc="http://schemas.openxmlformats.org/markup-compatibility/2006" xmlns:a14="http://schemas.microsoft.com/office/drawing/2010/main">
        <mc:Choice Requires="a14">
          <p:sp>
            <p:nvSpPr>
              <p:cNvPr id="6" name="Text Box 9">
                <a:extLst>
                  <a:ext uri="{FF2B5EF4-FFF2-40B4-BE49-F238E27FC236}">
                    <a16:creationId xmlns:a16="http://schemas.microsoft.com/office/drawing/2014/main" id="{8E9E7540-6D19-49C8-58C2-3D435CEF8482}"/>
                  </a:ext>
                </a:extLst>
              </p:cNvPr>
              <p:cNvSpPr txBox="1">
                <a:spLocks noChangeArrowheads="1"/>
              </p:cNvSpPr>
              <p:nvPr/>
            </p:nvSpPr>
            <p:spPr bwMode="auto">
              <a:xfrm>
                <a:off x="2643762" y="5541416"/>
                <a:ext cx="5118912" cy="879984"/>
              </a:xfrm>
              <a:prstGeom prst="rect">
                <a:avLst/>
              </a:prstGeom>
              <a:solidFill>
                <a:schemeClr val="accent2"/>
              </a:solidFill>
              <a:ln w="9525">
                <a:noFill/>
                <a:miter lim="800000"/>
                <a:headEnd/>
                <a:tailEnd/>
              </a:ln>
            </p:spPr>
            <p:txBody>
              <a:bodyPr wrap="square">
                <a:spAutoFit/>
              </a:bodyPr>
              <a:lstStyle/>
              <a:p>
                <a:pPr algn="ctr" defTabSz="457200">
                  <a:defRPr sz="4000" b="1">
                    <a:latin typeface="Times Roman"/>
                    <a:ea typeface="Times Roman"/>
                    <a:cs typeface="Times Roman"/>
                    <a:sym typeface="Times Roman"/>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Low </a:t>
                </a:r>
                <a14:m>
                  <m:oMath xmlns:m="http://schemas.openxmlformats.org/officeDocument/2006/math">
                    <m:sSub>
                      <m:sSubPr>
                        <m:ctrlPr>
                          <a:rPr lang="ar-AE" sz="2400" i="1">
                            <a:solidFill>
                              <a:srgbClr val="FFFF00"/>
                            </a:solidFill>
                            <a:latin typeface="Cambria Math" panose="02040503050406030204" pitchFamily="18" charset="0"/>
                          </a:rPr>
                        </m:ctrlPr>
                      </m:sSubPr>
                      <m:e>
                        <m:r>
                          <a:rPr lang="ar-AE" sz="2400" i="1">
                            <a:solidFill>
                              <a:srgbClr val="FFFF00"/>
                            </a:solidFill>
                            <a:latin typeface="Cambria Math" panose="02040503050406030204" pitchFamily="18" charset="0"/>
                          </a:rPr>
                          <m:t>𝑝</m:t>
                        </m:r>
                      </m:e>
                      <m:sub>
                        <m:r>
                          <a:rPr lang="ar-AE" sz="2400" i="1">
                            <a:solidFill>
                              <a:srgbClr val="FFFF00"/>
                            </a:solidFill>
                            <a:latin typeface="Cambria Math" panose="02040503050406030204" pitchFamily="18" charset="0"/>
                          </a:rPr>
                          <m:t>𝑇</m:t>
                        </m:r>
                      </m:sub>
                    </m:sSub>
                  </m:oMath>
                </a14:m>
                <a:r>
                  <a:rPr lang="ar-AE" sz="2000"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ar-AE" sz="2400" i="1">
                            <a:solidFill>
                              <a:srgbClr val="FFFF00"/>
                            </a:solidFill>
                            <a:latin typeface="Cambria Math" panose="02040503050406030204" pitchFamily="18" charset="0"/>
                          </a:rPr>
                        </m:ctrlPr>
                      </m:sSubSupPr>
                      <m:e>
                        <m:r>
                          <a:rPr lang="ar-AE" sz="2400" i="1">
                            <a:solidFill>
                              <a:srgbClr val="FFFF00"/>
                            </a:solidFill>
                            <a:latin typeface="Cambria Math" panose="02040503050406030204" pitchFamily="18" charset="0"/>
                          </a:rPr>
                          <m:t>𝑣</m:t>
                        </m:r>
                      </m:e>
                      <m:sub>
                        <m:r>
                          <a:rPr lang="ar-AE" sz="2400" i="1">
                            <a:solidFill>
                              <a:srgbClr val="FFFF00"/>
                            </a:solidFill>
                            <a:latin typeface="Cambria Math" panose="02040503050406030204" pitchFamily="18" charset="0"/>
                          </a:rPr>
                          <m:t>2</m:t>
                        </m:r>
                      </m:sub>
                      <m:sup>
                        <m:r>
                          <m:rPr>
                            <m:sty m:val="p"/>
                          </m:rPr>
                          <a:rPr lang="en-US" sz="2400" i="1">
                            <a:solidFill>
                              <a:srgbClr val="FFFF00"/>
                            </a:solidFill>
                            <a:latin typeface="Cambria Math" panose="02040503050406030204" pitchFamily="18" charset="0"/>
                          </a:rPr>
                          <m:t>dir</m:t>
                        </m:r>
                      </m:sup>
                    </m:sSubSup>
                  </m:oMath>
                </a14:m>
                <a:r>
                  <a:rPr lang="ar-AE" sz="20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as large as hadrons</a:t>
                </a: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sym typeface="Helvetica Neue"/>
                </a:endParaRPr>
              </a:p>
              <a:p>
                <a:pPr algn="ctr" defTabSz="457200">
                  <a:defRPr sz="4000" b="1">
                    <a:latin typeface="Times Roman"/>
                    <a:ea typeface="Times Roman"/>
                    <a:cs typeface="Times Roman"/>
                    <a:sym typeface="Times Roman"/>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High </a:t>
                </a:r>
                <a14:m>
                  <m:oMath xmlns:m="http://schemas.openxmlformats.org/officeDocument/2006/math">
                    <m:sSub>
                      <m:sSubPr>
                        <m:ctrlPr>
                          <a:rPr lang="ar-AE" sz="2400" i="1">
                            <a:solidFill>
                              <a:srgbClr val="FFFF00"/>
                            </a:solidFill>
                            <a:latin typeface="Cambria Math" panose="02040503050406030204" pitchFamily="18" charset="0"/>
                          </a:rPr>
                        </m:ctrlPr>
                      </m:sSubPr>
                      <m:e>
                        <m:r>
                          <a:rPr lang="ar-AE" sz="2400" i="1">
                            <a:solidFill>
                              <a:srgbClr val="FFFF00"/>
                            </a:solidFill>
                            <a:latin typeface="Cambria Math" panose="02040503050406030204" pitchFamily="18" charset="0"/>
                          </a:rPr>
                          <m:t>𝑝</m:t>
                        </m:r>
                      </m:e>
                      <m:sub>
                        <m:r>
                          <a:rPr lang="ar-AE" sz="2400" i="1">
                            <a:solidFill>
                              <a:srgbClr val="FFFF00"/>
                            </a:solidFill>
                            <a:latin typeface="Cambria Math" panose="02040503050406030204" pitchFamily="18" charset="0"/>
                          </a:rPr>
                          <m:t>𝑇</m:t>
                        </m:r>
                      </m:sub>
                    </m:sSub>
                  </m:oMath>
                </a14:m>
                <a:r>
                  <a:rPr lang="ar-AE" sz="2000"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ar-AE" sz="2400" i="1">
                            <a:solidFill>
                              <a:srgbClr val="FFFF00"/>
                            </a:solidFill>
                            <a:latin typeface="Cambria Math" panose="02040503050406030204" pitchFamily="18" charset="0"/>
                          </a:rPr>
                        </m:ctrlPr>
                      </m:sSubSupPr>
                      <m:e>
                        <m:r>
                          <a:rPr lang="ar-AE" sz="2400" i="1">
                            <a:solidFill>
                              <a:srgbClr val="FFFF00"/>
                            </a:solidFill>
                            <a:latin typeface="Cambria Math" panose="02040503050406030204" pitchFamily="18" charset="0"/>
                          </a:rPr>
                          <m:t>𝑣</m:t>
                        </m:r>
                      </m:e>
                      <m:sub>
                        <m:r>
                          <a:rPr lang="ar-AE" sz="2400" i="1">
                            <a:solidFill>
                              <a:srgbClr val="FFFF00"/>
                            </a:solidFill>
                            <a:latin typeface="Cambria Math" panose="02040503050406030204" pitchFamily="18" charset="0"/>
                          </a:rPr>
                          <m:t>2</m:t>
                        </m:r>
                      </m:sub>
                      <m:sup>
                        <m:r>
                          <m:rPr>
                            <m:sty m:val="p"/>
                          </m:rPr>
                          <a:rPr lang="en-US" sz="2400" i="1">
                            <a:solidFill>
                              <a:srgbClr val="FFFF00"/>
                            </a:solidFill>
                            <a:latin typeface="Cambria Math" panose="02040503050406030204" pitchFamily="18" charset="0"/>
                          </a:rPr>
                          <m:t>dir</m:t>
                        </m:r>
                      </m:sup>
                    </m:sSubSup>
                  </m:oMath>
                </a14:m>
                <a:r>
                  <a:rPr lang="ar-AE" sz="20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consistent with zero</a:t>
                </a:r>
              </a:p>
            </p:txBody>
          </p:sp>
        </mc:Choice>
        <mc:Fallback xmlns="">
          <p:sp>
            <p:nvSpPr>
              <p:cNvPr id="6" name="Text Box 9">
                <a:extLst>
                  <a:ext uri="{FF2B5EF4-FFF2-40B4-BE49-F238E27FC236}">
                    <a16:creationId xmlns:a16="http://schemas.microsoft.com/office/drawing/2014/main" id="{8E9E7540-6D19-49C8-58C2-3D435CEF8482}"/>
                  </a:ext>
                </a:extLst>
              </p:cNvPr>
              <p:cNvSpPr txBox="1">
                <a:spLocks noRot="1" noChangeAspect="1" noMove="1" noResize="1" noEditPoints="1" noAdjustHandles="1" noChangeArrowheads="1" noChangeShapeType="1" noTextEdit="1"/>
              </p:cNvSpPr>
              <p:nvPr/>
            </p:nvSpPr>
            <p:spPr bwMode="auto">
              <a:xfrm>
                <a:off x="2643762" y="5541416"/>
                <a:ext cx="5118912" cy="879984"/>
              </a:xfrm>
              <a:prstGeom prst="rect">
                <a:avLst/>
              </a:prstGeom>
              <a:blipFill>
                <a:blip r:embed="rId5"/>
                <a:stretch>
                  <a:fillRect b="-10417"/>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159017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632CD-A6BC-0E12-C2E1-76920A46045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43AA6B6-ECEE-8E73-03D1-F84D322AEEE1}"/>
              </a:ext>
            </a:extLst>
          </p:cNvPr>
          <p:cNvSpPr txBox="1"/>
          <p:nvPr/>
        </p:nvSpPr>
        <p:spPr>
          <a:xfrm>
            <a:off x="151992" y="5242629"/>
            <a:ext cx="3938523" cy="1384995"/>
          </a:xfrm>
          <a:prstGeom prst="rect">
            <a:avLst/>
          </a:prstGeom>
          <a:noFill/>
        </p:spPr>
        <p:txBody>
          <a:bodyPr wrap="square">
            <a:spAutoFit/>
          </a:bodyPr>
          <a:lstStyle/>
          <a:p>
            <a:r>
              <a:rPr lang="en-US" sz="1400" i="1" dirty="0">
                <a:solidFill>
                  <a:schemeClr val="accent2"/>
                </a:solidFill>
              </a:rPr>
              <a:t>Model Calculations:</a:t>
            </a:r>
          </a:p>
          <a:p>
            <a:r>
              <a:rPr lang="fr-FR" sz="1400" i="1" dirty="0">
                <a:solidFill>
                  <a:schemeClr val="accent2"/>
                </a:solidFill>
              </a:rPr>
              <a:t>      Gales et al. Phys. </a:t>
            </a:r>
            <a:r>
              <a:rPr lang="fr-FR" sz="1400" i="1" dirty="0" err="1">
                <a:solidFill>
                  <a:schemeClr val="accent2"/>
                </a:solidFill>
              </a:rPr>
              <a:t>Rev</a:t>
            </a:r>
            <a:r>
              <a:rPr lang="fr-FR" sz="1400" i="1" dirty="0">
                <a:solidFill>
                  <a:schemeClr val="accent2"/>
                </a:solidFill>
              </a:rPr>
              <a:t>. C 105 (2022) 014909</a:t>
            </a:r>
          </a:p>
          <a:p>
            <a:r>
              <a:rPr lang="fr-FR" sz="1400" i="1" dirty="0">
                <a:solidFill>
                  <a:schemeClr val="accent2"/>
                </a:solidFill>
              </a:rPr>
              <a:t>      Sun et al. </a:t>
            </a:r>
            <a:r>
              <a:rPr lang="fr-FR" sz="1400" i="1" dirty="0" err="1">
                <a:solidFill>
                  <a:schemeClr val="accent2"/>
                </a:solidFill>
              </a:rPr>
              <a:t>Nucl.Phys.Rev</a:t>
            </a:r>
            <a:r>
              <a:rPr lang="fr-FR" sz="1400" i="1" dirty="0">
                <a:solidFill>
                  <a:schemeClr val="accent2"/>
                </a:solidFill>
              </a:rPr>
              <a:t>. 41 (2024) 558 </a:t>
            </a:r>
          </a:p>
          <a:p>
            <a:r>
              <a:rPr lang="fr-FR" sz="1400" i="1" dirty="0">
                <a:solidFill>
                  <a:schemeClr val="accent2"/>
                </a:solidFill>
              </a:rPr>
              <a:t>      </a:t>
            </a:r>
            <a:r>
              <a:rPr lang="fr-FR" sz="1400" i="1" dirty="0" err="1">
                <a:solidFill>
                  <a:schemeClr val="accent2"/>
                </a:solidFill>
              </a:rPr>
              <a:t>Fujii</a:t>
            </a:r>
            <a:r>
              <a:rPr lang="fr-FR" sz="1400" i="1" dirty="0">
                <a:solidFill>
                  <a:schemeClr val="accent2"/>
                </a:solidFill>
              </a:rPr>
              <a:t> et al. Acta Phys. </a:t>
            </a:r>
            <a:r>
              <a:rPr lang="fr-FR" sz="1400" i="1" dirty="0" err="1">
                <a:solidFill>
                  <a:schemeClr val="accent2"/>
                </a:solidFill>
              </a:rPr>
              <a:t>Polon</a:t>
            </a:r>
            <a:r>
              <a:rPr lang="fr-FR" sz="1400" i="1" dirty="0">
                <a:solidFill>
                  <a:schemeClr val="accent2"/>
                </a:solidFill>
              </a:rPr>
              <a:t>. Supp. 16 (2023) 1</a:t>
            </a:r>
          </a:p>
          <a:p>
            <a:endParaRPr lang="en-US" sz="1400" i="1" dirty="0">
              <a:solidFill>
                <a:schemeClr val="accent2"/>
              </a:solidFill>
            </a:endParaRPr>
          </a:p>
          <a:p>
            <a:r>
              <a:rPr lang="en-US" sz="1400" i="1" dirty="0">
                <a:solidFill>
                  <a:schemeClr val="accent2"/>
                </a:solidFill>
              </a:rPr>
              <a:t>   </a:t>
            </a:r>
          </a:p>
        </p:txBody>
      </p:sp>
      <p:sp>
        <p:nvSpPr>
          <p:cNvPr id="2" name="Slide Number Placeholder 1">
            <a:extLst>
              <a:ext uri="{FF2B5EF4-FFF2-40B4-BE49-F238E27FC236}">
                <a16:creationId xmlns:a16="http://schemas.microsoft.com/office/drawing/2014/main" id="{29EB4091-275F-EBCB-70B0-1206BF779C0D}"/>
              </a:ext>
            </a:extLst>
          </p:cNvPr>
          <p:cNvSpPr>
            <a:spLocks noGrp="1"/>
          </p:cNvSpPr>
          <p:nvPr>
            <p:ph type="sldNum" sz="quarter" idx="11"/>
          </p:nvPr>
        </p:nvSpPr>
        <p:spPr/>
        <p:txBody>
          <a:bodyPr/>
          <a:lstStyle/>
          <a:p>
            <a:pPr>
              <a:defRPr/>
            </a:pPr>
            <a:fld id="{D5B416D0-25D6-4843-8CC9-04CCAF954981}" type="slidenum">
              <a:rPr lang="en-US" smtClean="0"/>
              <a:pPr>
                <a:defRPr/>
              </a:pPr>
              <a:t>16</a:t>
            </a:fld>
            <a:endParaRPr lang="en-US" dirty="0"/>
          </a:p>
        </p:txBody>
      </p:sp>
      <p:pic>
        <p:nvPicPr>
          <p:cNvPr id="3" name="dp_yield.pdf" descr="dp_yield.pdf">
            <a:extLst>
              <a:ext uri="{FF2B5EF4-FFF2-40B4-BE49-F238E27FC236}">
                <a16:creationId xmlns:a16="http://schemas.microsoft.com/office/drawing/2014/main" id="{DC499550-EC53-4758-B9A4-B2BD59D1F4F9}"/>
              </a:ext>
            </a:extLst>
          </p:cNvPr>
          <p:cNvPicPr>
            <a:picLocks noChangeAspect="1"/>
          </p:cNvPicPr>
          <p:nvPr/>
        </p:nvPicPr>
        <p:blipFill>
          <a:blip r:embed="rId3">
            <a:clrChange>
              <a:clrFrom>
                <a:srgbClr val="FFFFFF"/>
              </a:clrFrom>
              <a:clrTo>
                <a:srgbClr val="FFFFFF">
                  <a:alpha val="0"/>
                </a:srgbClr>
              </a:clrTo>
            </a:clrChange>
          </a:blip>
          <a:srcRect l="3050"/>
          <a:stretch>
            <a:fillRect/>
          </a:stretch>
        </p:blipFill>
        <p:spPr>
          <a:xfrm>
            <a:off x="0" y="821460"/>
            <a:ext cx="5012106" cy="4504166"/>
          </a:xfrm>
          <a:prstGeom prst="rect">
            <a:avLst/>
          </a:prstGeom>
          <a:ln w="12700">
            <a:miter lim="400000"/>
          </a:ln>
        </p:spPr>
      </p:pic>
      <p:sp>
        <p:nvSpPr>
          <p:cNvPr id="4" name="TextBox 3">
            <a:extLst>
              <a:ext uri="{FF2B5EF4-FFF2-40B4-BE49-F238E27FC236}">
                <a16:creationId xmlns:a16="http://schemas.microsoft.com/office/drawing/2014/main" id="{91320A08-DF61-439C-DBBC-6567FB577988}"/>
              </a:ext>
            </a:extLst>
          </p:cNvPr>
          <p:cNvSpPr txBox="1"/>
          <p:nvPr/>
        </p:nvSpPr>
        <p:spPr>
          <a:xfrm>
            <a:off x="1020093" y="647558"/>
            <a:ext cx="3435998" cy="307777"/>
          </a:xfrm>
          <a:prstGeom prst="rect">
            <a:avLst/>
          </a:prstGeom>
          <a:noFill/>
        </p:spPr>
        <p:txBody>
          <a:bodyPr wrap="square">
            <a:spAutoFit/>
          </a:bodyPr>
          <a:lstStyle/>
          <a:p>
            <a:r>
              <a:rPr lang="en-US" sz="1400" i="1" dirty="0">
                <a:solidFill>
                  <a:schemeClr val="accent2"/>
                </a:solidFill>
              </a:rPr>
              <a:t>PHENIX: </a:t>
            </a:r>
            <a:r>
              <a:rPr lang="en-US" sz="1400" i="1" dirty="0" err="1">
                <a:solidFill>
                  <a:schemeClr val="accent2"/>
                </a:solidFill>
              </a:rPr>
              <a:t>Phys.Rev.C</a:t>
            </a:r>
            <a:r>
              <a:rPr lang="en-US" sz="1400" i="1" dirty="0">
                <a:solidFill>
                  <a:schemeClr val="accent2"/>
                </a:solidFill>
              </a:rPr>
              <a:t> 109 (2024) 4, 044912</a:t>
            </a:r>
          </a:p>
        </p:txBody>
      </p:sp>
      <p:sp>
        <p:nvSpPr>
          <p:cNvPr id="5" name="Title 1">
            <a:extLst>
              <a:ext uri="{FF2B5EF4-FFF2-40B4-BE49-F238E27FC236}">
                <a16:creationId xmlns:a16="http://schemas.microsoft.com/office/drawing/2014/main" id="{6A2C41CD-D9FD-A61E-D7AE-B5619BD611A3}"/>
              </a:ext>
            </a:extLst>
          </p:cNvPr>
          <p:cNvSpPr txBox="1">
            <a:spLocks/>
          </p:cNvSpPr>
          <p:nvPr/>
        </p:nvSpPr>
        <p:spPr>
          <a:xfrm>
            <a:off x="911213" y="73060"/>
            <a:ext cx="10363200" cy="457200"/>
          </a:xfrm>
          <a:prstGeom prst="rect">
            <a:avLst/>
          </a:prstGeom>
        </p:spPr>
        <p:txBody>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Times New Roman" pitchFamily="18" charset="0"/>
              </a:defRPr>
            </a:lvl2pPr>
            <a:lvl3pPr algn="ctr" rtl="0" eaLnBrk="0" fontAlgn="base" hangingPunct="0">
              <a:spcBef>
                <a:spcPct val="0"/>
              </a:spcBef>
              <a:spcAft>
                <a:spcPct val="0"/>
              </a:spcAft>
              <a:defRPr sz="3200" b="1">
                <a:solidFill>
                  <a:schemeClr val="accent2"/>
                </a:solidFill>
                <a:latin typeface="Times New Roman" pitchFamily="18" charset="0"/>
              </a:defRPr>
            </a:lvl3pPr>
            <a:lvl4pPr algn="ctr" rtl="0" eaLnBrk="0" fontAlgn="base" hangingPunct="0">
              <a:spcBef>
                <a:spcPct val="0"/>
              </a:spcBef>
              <a:spcAft>
                <a:spcPct val="0"/>
              </a:spcAft>
              <a:defRPr sz="3200" b="1">
                <a:solidFill>
                  <a:schemeClr val="accent2"/>
                </a:solidFill>
                <a:latin typeface="Times New Roman" pitchFamily="18" charset="0"/>
              </a:defRPr>
            </a:lvl4pPr>
            <a:lvl5pPr algn="ctr" rtl="0" eaLnBrk="0" fontAlgn="base" hangingPunct="0">
              <a:spcBef>
                <a:spcPct val="0"/>
              </a:spcBef>
              <a:spcAft>
                <a:spcPct val="0"/>
              </a:spcAft>
              <a:defRPr sz="3200" b="1">
                <a:solidFill>
                  <a:schemeClr val="accent2"/>
                </a:solidFill>
                <a:latin typeface="Times New Roman" pitchFamily="18" charset="0"/>
              </a:defRPr>
            </a:lvl5pPr>
            <a:lvl6pPr marL="457200" algn="ctr" rtl="0" eaLnBrk="0" fontAlgn="base" hangingPunct="0">
              <a:spcBef>
                <a:spcPct val="0"/>
              </a:spcBef>
              <a:spcAft>
                <a:spcPct val="0"/>
              </a:spcAft>
              <a:defRPr sz="3200" b="1">
                <a:solidFill>
                  <a:schemeClr val="accent2"/>
                </a:solidFill>
                <a:latin typeface="Times New Roman" pitchFamily="18" charset="0"/>
              </a:defRPr>
            </a:lvl6pPr>
            <a:lvl7pPr marL="914400" algn="ctr" rtl="0" eaLnBrk="0" fontAlgn="base" hangingPunct="0">
              <a:spcBef>
                <a:spcPct val="0"/>
              </a:spcBef>
              <a:spcAft>
                <a:spcPct val="0"/>
              </a:spcAft>
              <a:defRPr sz="3200" b="1">
                <a:solidFill>
                  <a:schemeClr val="accent2"/>
                </a:solidFill>
                <a:latin typeface="Times New Roman" pitchFamily="18" charset="0"/>
              </a:defRPr>
            </a:lvl7pPr>
            <a:lvl8pPr marL="1371600" algn="ctr" rtl="0" eaLnBrk="0" fontAlgn="base" hangingPunct="0">
              <a:spcBef>
                <a:spcPct val="0"/>
              </a:spcBef>
              <a:spcAft>
                <a:spcPct val="0"/>
              </a:spcAft>
              <a:defRPr sz="3200" b="1">
                <a:solidFill>
                  <a:schemeClr val="accent2"/>
                </a:solidFill>
                <a:latin typeface="Times New Roman" pitchFamily="18" charset="0"/>
              </a:defRPr>
            </a:lvl8pPr>
            <a:lvl9pPr marL="1828800" algn="ctr" rtl="0" eaLnBrk="0" fontAlgn="base" hangingPunct="0">
              <a:spcBef>
                <a:spcPct val="0"/>
              </a:spcBef>
              <a:spcAft>
                <a:spcPct val="0"/>
              </a:spcAft>
              <a:defRPr sz="3200" b="1">
                <a:solidFill>
                  <a:schemeClr val="accent2"/>
                </a:solidFill>
                <a:latin typeface="Times New Roman" pitchFamily="18" charset="0"/>
              </a:defRPr>
            </a:lvl9pPr>
          </a:lstStyle>
          <a:p>
            <a:r>
              <a:rPr lang="en-US" kern="0" dirty="0"/>
              <a:t>Comparison to Multi Messenger+ Model Calculations</a:t>
            </a:r>
          </a:p>
        </p:txBody>
      </p:sp>
      <p:pic>
        <p:nvPicPr>
          <p:cNvPr id="7" name="Picture 6">
            <a:extLst>
              <a:ext uri="{FF2B5EF4-FFF2-40B4-BE49-F238E27FC236}">
                <a16:creationId xmlns:a16="http://schemas.microsoft.com/office/drawing/2014/main" id="{B84E6087-AAD9-3A3B-5921-34AD09D5356D}"/>
              </a:ext>
            </a:extLst>
          </p:cNvPr>
          <p:cNvPicPr>
            <a:picLocks noChangeAspect="1"/>
          </p:cNvPicPr>
          <p:nvPr/>
        </p:nvPicPr>
        <p:blipFill>
          <a:blip r:embed="rId4"/>
          <a:stretch>
            <a:fillRect/>
          </a:stretch>
        </p:blipFill>
        <p:spPr>
          <a:xfrm>
            <a:off x="4924382" y="923817"/>
            <a:ext cx="3476195" cy="4534635"/>
          </a:xfrm>
          <a:prstGeom prst="rect">
            <a:avLst/>
          </a:prstGeom>
        </p:spPr>
      </p:pic>
      <p:sp>
        <p:nvSpPr>
          <p:cNvPr id="6" name="TextBox 5">
            <a:extLst>
              <a:ext uri="{FF2B5EF4-FFF2-40B4-BE49-F238E27FC236}">
                <a16:creationId xmlns:a16="http://schemas.microsoft.com/office/drawing/2014/main" id="{18915CE0-A54E-24E7-46CC-4D3372DC0C0C}"/>
              </a:ext>
            </a:extLst>
          </p:cNvPr>
          <p:cNvSpPr txBox="1"/>
          <p:nvPr/>
        </p:nvSpPr>
        <p:spPr>
          <a:xfrm>
            <a:off x="5653391" y="652478"/>
            <a:ext cx="2747186" cy="307777"/>
          </a:xfrm>
          <a:prstGeom prst="rect">
            <a:avLst/>
          </a:prstGeom>
          <a:noFill/>
        </p:spPr>
        <p:txBody>
          <a:bodyPr wrap="square">
            <a:spAutoFit/>
          </a:bodyPr>
          <a:lstStyle/>
          <a:p>
            <a:r>
              <a:rPr lang="en-US" sz="1400" i="1" dirty="0">
                <a:solidFill>
                  <a:schemeClr val="accent2"/>
                </a:solidFill>
              </a:rPr>
              <a:t> PHENIX: arXiv:2504.02955</a:t>
            </a:r>
          </a:p>
        </p:txBody>
      </p:sp>
      <p:pic>
        <p:nvPicPr>
          <p:cNvPr id="8" name="alpha_np.pdf" descr="alpha_np.pdf">
            <a:extLst>
              <a:ext uri="{FF2B5EF4-FFF2-40B4-BE49-F238E27FC236}">
                <a16:creationId xmlns:a16="http://schemas.microsoft.com/office/drawing/2014/main" id="{A43F3D26-FD66-4D80-A7AD-D40ACDC8EED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80221" y="3674234"/>
            <a:ext cx="3409714" cy="2784300"/>
          </a:xfrm>
          <a:prstGeom prst="rect">
            <a:avLst/>
          </a:prstGeom>
          <a:ln w="12700">
            <a:miter lim="400000"/>
          </a:ln>
        </p:spPr>
      </p:pic>
      <p:pic>
        <p:nvPicPr>
          <p:cNvPr id="9" name="scaling_oneplot.pdf" descr="scaling_oneplot.pdf">
            <a:extLst>
              <a:ext uri="{FF2B5EF4-FFF2-40B4-BE49-F238E27FC236}">
                <a16:creationId xmlns:a16="http://schemas.microsoft.com/office/drawing/2014/main" id="{28CDCB19-9F69-F84D-88D8-74A2EB1A9776}"/>
              </a:ext>
            </a:extLst>
          </p:cNvPr>
          <p:cNvPicPr>
            <a:picLocks noChangeAspect="1"/>
          </p:cNvPicPr>
          <p:nvPr/>
        </p:nvPicPr>
        <p:blipFill>
          <a:blip r:embed="rId6"/>
          <a:srcRect l="4168" r="395" b="3804"/>
          <a:stretch>
            <a:fillRect/>
          </a:stretch>
        </p:blipFill>
        <p:spPr>
          <a:xfrm>
            <a:off x="8712249" y="833108"/>
            <a:ext cx="3345753" cy="2884694"/>
          </a:xfrm>
          <a:prstGeom prst="rect">
            <a:avLst/>
          </a:prstGeom>
          <a:ln w="12700">
            <a:miter lim="400000"/>
          </a:ln>
        </p:spPr>
      </p:pic>
      <p:sp>
        <p:nvSpPr>
          <p:cNvPr id="10" name="TextBox 9">
            <a:extLst>
              <a:ext uri="{FF2B5EF4-FFF2-40B4-BE49-F238E27FC236}">
                <a16:creationId xmlns:a16="http://schemas.microsoft.com/office/drawing/2014/main" id="{B2D0AE92-AD8A-FF87-4A0C-49155EF282A1}"/>
              </a:ext>
            </a:extLst>
          </p:cNvPr>
          <p:cNvSpPr txBox="1"/>
          <p:nvPr/>
        </p:nvSpPr>
        <p:spPr>
          <a:xfrm>
            <a:off x="8721187" y="613282"/>
            <a:ext cx="3435998" cy="307777"/>
          </a:xfrm>
          <a:prstGeom prst="rect">
            <a:avLst/>
          </a:prstGeom>
          <a:noFill/>
        </p:spPr>
        <p:txBody>
          <a:bodyPr wrap="square">
            <a:spAutoFit/>
          </a:bodyPr>
          <a:lstStyle/>
          <a:p>
            <a:r>
              <a:rPr lang="en-US" sz="1400" i="1" dirty="0">
                <a:solidFill>
                  <a:schemeClr val="accent2"/>
                </a:solidFill>
              </a:rPr>
              <a:t>PHENIX: </a:t>
            </a:r>
            <a:r>
              <a:rPr lang="en-US" sz="1400" i="1" dirty="0" err="1">
                <a:solidFill>
                  <a:schemeClr val="accent2"/>
                </a:solidFill>
              </a:rPr>
              <a:t>Phys.Rev.C</a:t>
            </a:r>
            <a:r>
              <a:rPr lang="en-US" sz="1400" i="1" dirty="0">
                <a:solidFill>
                  <a:schemeClr val="accent2"/>
                </a:solidFill>
              </a:rPr>
              <a:t> 109 (2024) 4, 044912</a:t>
            </a:r>
          </a:p>
        </p:txBody>
      </p:sp>
      <p:sp>
        <p:nvSpPr>
          <p:cNvPr id="11" name="Text Box 9">
            <a:extLst>
              <a:ext uri="{FF2B5EF4-FFF2-40B4-BE49-F238E27FC236}">
                <a16:creationId xmlns:a16="http://schemas.microsoft.com/office/drawing/2014/main" id="{8D24E813-5EB3-B041-04AC-04749181AAC7}"/>
              </a:ext>
            </a:extLst>
          </p:cNvPr>
          <p:cNvSpPr txBox="1">
            <a:spLocks noChangeArrowheads="1"/>
          </p:cNvSpPr>
          <p:nvPr/>
        </p:nvSpPr>
        <p:spPr bwMode="auto">
          <a:xfrm>
            <a:off x="4090516" y="5501614"/>
            <a:ext cx="4963158" cy="1015663"/>
          </a:xfrm>
          <a:prstGeom prst="rect">
            <a:avLst/>
          </a:prstGeom>
          <a:solidFill>
            <a:schemeClr val="accent2"/>
          </a:solidFill>
          <a:ln w="9525">
            <a:noFill/>
            <a:miter lim="800000"/>
            <a:headEnd/>
            <a:tailEnd/>
          </a:ln>
        </p:spPr>
        <p:txBody>
          <a:bodyPr wrap="square">
            <a:spAutoFit/>
          </a:bodyPr>
          <a:lstStyle/>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Thermal Photon Puzzle: </a:t>
            </a: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Models qualitatively reproduce data </a:t>
            </a: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but fall short quantitatively</a:t>
            </a:r>
          </a:p>
        </p:txBody>
      </p:sp>
      <p:grpSp>
        <p:nvGrpSpPr>
          <p:cNvPr id="19" name="Group 18">
            <a:extLst>
              <a:ext uri="{FF2B5EF4-FFF2-40B4-BE49-F238E27FC236}">
                <a16:creationId xmlns:a16="http://schemas.microsoft.com/office/drawing/2014/main" id="{990D3442-020A-DB96-3AA5-69942810FCE5}"/>
              </a:ext>
            </a:extLst>
          </p:cNvPr>
          <p:cNvGrpSpPr/>
          <p:nvPr/>
        </p:nvGrpSpPr>
        <p:grpSpPr>
          <a:xfrm>
            <a:off x="145641" y="5575300"/>
            <a:ext cx="273459" cy="69850"/>
            <a:chOff x="151991" y="5099050"/>
            <a:chExt cx="273459" cy="69850"/>
          </a:xfrm>
        </p:grpSpPr>
        <p:cxnSp>
          <p:nvCxnSpPr>
            <p:cNvPr id="15" name="Straight Connector 14">
              <a:extLst>
                <a:ext uri="{FF2B5EF4-FFF2-40B4-BE49-F238E27FC236}">
                  <a16:creationId xmlns:a16="http://schemas.microsoft.com/office/drawing/2014/main" id="{C3E2915A-DA88-1A5E-BAA1-9FA5995C78EE}"/>
                </a:ext>
              </a:extLst>
            </p:cNvPr>
            <p:cNvCxnSpPr>
              <a:cxnSpLocks/>
            </p:cNvCxnSpPr>
            <p:nvPr/>
          </p:nvCxnSpPr>
          <p:spPr bwMode="auto">
            <a:xfrm>
              <a:off x="151991" y="5099050"/>
              <a:ext cx="267109" cy="0"/>
            </a:xfrm>
            <a:prstGeom prst="line">
              <a:avLst/>
            </a:prstGeom>
            <a:solidFill>
              <a:schemeClr val="accent1"/>
            </a:solidFill>
            <a:ln w="22225" cap="flat" cmpd="sng" algn="ctr">
              <a:solidFill>
                <a:srgbClr val="00B05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87C0658F-4C4C-E0FB-279E-E3E0F46317C2}"/>
                </a:ext>
              </a:extLst>
            </p:cNvPr>
            <p:cNvCxnSpPr>
              <a:cxnSpLocks/>
            </p:cNvCxnSpPr>
            <p:nvPr/>
          </p:nvCxnSpPr>
          <p:spPr bwMode="auto">
            <a:xfrm>
              <a:off x="158341" y="5168900"/>
              <a:ext cx="267109" cy="0"/>
            </a:xfrm>
            <a:prstGeom prst="line">
              <a:avLst/>
            </a:prstGeom>
            <a:ln w="22225"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21" name="Straight Connector 20">
            <a:extLst>
              <a:ext uri="{FF2B5EF4-FFF2-40B4-BE49-F238E27FC236}">
                <a16:creationId xmlns:a16="http://schemas.microsoft.com/office/drawing/2014/main" id="{C368CC93-D47A-BED3-86BE-7234114D6B09}"/>
              </a:ext>
            </a:extLst>
          </p:cNvPr>
          <p:cNvCxnSpPr>
            <a:cxnSpLocks/>
          </p:cNvCxnSpPr>
          <p:nvPr/>
        </p:nvCxnSpPr>
        <p:spPr bwMode="auto">
          <a:xfrm>
            <a:off x="151991" y="5822950"/>
            <a:ext cx="267109" cy="0"/>
          </a:xfrm>
          <a:prstGeom prst="line">
            <a:avLst/>
          </a:prstGeom>
          <a:solidFill>
            <a:schemeClr val="accent1"/>
          </a:solidFill>
          <a:ln w="22225"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A46CB84B-62EB-18DA-D192-302937A2C34B}"/>
              </a:ext>
            </a:extLst>
          </p:cNvPr>
          <p:cNvCxnSpPr>
            <a:cxnSpLocks/>
          </p:cNvCxnSpPr>
          <p:nvPr/>
        </p:nvCxnSpPr>
        <p:spPr bwMode="auto">
          <a:xfrm>
            <a:off x="158341" y="6045200"/>
            <a:ext cx="267109" cy="0"/>
          </a:xfrm>
          <a:prstGeom prst="line">
            <a:avLst/>
          </a:prstGeom>
          <a:ln w="22225" cap="flat" cmpd="sng" algn="ctr">
            <a:solidFill>
              <a:srgbClr val="7030A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38339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C3E60-5F90-17EF-C06C-B8544E657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A38A6-2ECE-4297-7009-8487F75B743A}"/>
              </a:ext>
            </a:extLst>
          </p:cNvPr>
          <p:cNvSpPr>
            <a:spLocks noGrp="1"/>
          </p:cNvSpPr>
          <p:nvPr>
            <p:ph type="title"/>
          </p:nvPr>
        </p:nvSpPr>
        <p:spPr>
          <a:xfrm>
            <a:off x="1524001" y="74807"/>
            <a:ext cx="9143999" cy="457200"/>
          </a:xfrm>
        </p:spPr>
        <p:txBody>
          <a:bodyPr/>
          <a:lstStyle/>
          <a:p>
            <a:r>
              <a:rPr lang="en-US" dirty="0"/>
              <a:t>PHENIX – STAR Discrepancy </a:t>
            </a:r>
          </a:p>
        </p:txBody>
      </p:sp>
      <p:sp>
        <p:nvSpPr>
          <p:cNvPr id="5" name="Slide Number Placeholder 4">
            <a:extLst>
              <a:ext uri="{FF2B5EF4-FFF2-40B4-BE49-F238E27FC236}">
                <a16:creationId xmlns:a16="http://schemas.microsoft.com/office/drawing/2014/main" id="{14329718-296E-DDFA-15C3-5B879DF444BF}"/>
              </a:ext>
            </a:extLst>
          </p:cNvPr>
          <p:cNvSpPr>
            <a:spLocks noGrp="1"/>
          </p:cNvSpPr>
          <p:nvPr>
            <p:ph type="sldNum" sz="quarter" idx="11"/>
          </p:nvPr>
        </p:nvSpPr>
        <p:spPr/>
        <p:txBody>
          <a:bodyPr/>
          <a:lstStyle/>
          <a:p>
            <a:pPr>
              <a:defRPr/>
            </a:pPr>
            <a:fld id="{135EE78E-5777-4D05-9851-C078A0AB136D}" type="slidenum">
              <a:rPr lang="en-US" smtClean="0"/>
              <a:pPr>
                <a:defRPr/>
              </a:pPr>
              <a:t>17</a:t>
            </a:fld>
            <a:endParaRPr lang="en-US" dirty="0"/>
          </a:p>
        </p:txBody>
      </p:sp>
      <p:sp>
        <p:nvSpPr>
          <p:cNvPr id="9" name="TextBox 8">
            <a:extLst>
              <a:ext uri="{FF2B5EF4-FFF2-40B4-BE49-F238E27FC236}">
                <a16:creationId xmlns:a16="http://schemas.microsoft.com/office/drawing/2014/main" id="{85DB7F83-C91E-712B-2AA3-0F16E07AEC6B}"/>
              </a:ext>
            </a:extLst>
          </p:cNvPr>
          <p:cNvSpPr txBox="1"/>
          <p:nvPr/>
        </p:nvSpPr>
        <p:spPr>
          <a:xfrm>
            <a:off x="6735564" y="683772"/>
            <a:ext cx="3781548" cy="523220"/>
          </a:xfrm>
          <a:prstGeom prst="rect">
            <a:avLst/>
          </a:prstGeom>
          <a:noFill/>
        </p:spPr>
        <p:txBody>
          <a:bodyPr wrap="none" rtlCol="0">
            <a:spAutoFit/>
          </a:bodyPr>
          <a:lstStyle/>
          <a:p>
            <a:r>
              <a:rPr lang="en-US" sz="1400" i="1" dirty="0">
                <a:solidFill>
                  <a:schemeClr val="accent2"/>
                </a:solidFill>
              </a:rPr>
              <a:t>PHENIX </a:t>
            </a:r>
            <a:r>
              <a:rPr lang="en-US" sz="1400" i="1" dirty="0">
                <a:solidFill>
                  <a:schemeClr val="accent2"/>
                </a:solidFill>
                <a:sym typeface="Symbol" panose="05050102010706020507" pitchFamily="18" charset="2"/>
              </a:rPr>
              <a:t></a:t>
            </a:r>
            <a:r>
              <a:rPr lang="en-US" sz="1400" i="1" dirty="0" err="1">
                <a:solidFill>
                  <a:schemeClr val="accent2"/>
                </a:solidFill>
                <a:sym typeface="Symbol" panose="05050102010706020507" pitchFamily="18" charset="2"/>
              </a:rPr>
              <a:t>e</a:t>
            </a:r>
            <a:r>
              <a:rPr lang="en-US" sz="1400" i="1" baseline="30000" dirty="0" err="1">
                <a:solidFill>
                  <a:schemeClr val="accent2"/>
                </a:solidFill>
                <a:sym typeface="Symbol" panose="05050102010706020507" pitchFamily="18" charset="2"/>
              </a:rPr>
              <a:t>+</a:t>
            </a:r>
            <a:r>
              <a:rPr lang="en-US" sz="1400" i="1" dirty="0" err="1">
                <a:solidFill>
                  <a:schemeClr val="accent2"/>
                </a:solidFill>
                <a:sym typeface="Symbol" panose="05050102010706020507" pitchFamily="18" charset="2"/>
              </a:rPr>
              <a:t>e</a:t>
            </a:r>
            <a:r>
              <a:rPr lang="en-US" sz="1400" i="1" baseline="30000" dirty="0">
                <a:solidFill>
                  <a:schemeClr val="accent2"/>
                </a:solidFill>
                <a:sym typeface="Symbol" panose="05050102010706020507" pitchFamily="18" charset="2"/>
              </a:rPr>
              <a:t>-</a:t>
            </a:r>
            <a:r>
              <a:rPr lang="en-US" sz="1400" i="1" dirty="0">
                <a:solidFill>
                  <a:schemeClr val="accent2"/>
                </a:solidFill>
              </a:rPr>
              <a:t>: Phys. Rev. C91 (2015) 064904</a:t>
            </a:r>
          </a:p>
          <a:p>
            <a:r>
              <a:rPr lang="en-US" sz="1400" i="1" dirty="0">
                <a:solidFill>
                  <a:schemeClr val="accent2"/>
                </a:solidFill>
              </a:rPr>
              <a:t>                 </a:t>
            </a:r>
            <a:r>
              <a:rPr lang="en-US" sz="1400" i="1" dirty="0">
                <a:solidFill>
                  <a:schemeClr val="accent2"/>
                </a:solidFill>
                <a:sym typeface="Symbol" panose="05050102010706020507" pitchFamily="18" charset="2"/>
              </a:rPr>
              <a:t>*: Phys. Rev. Lett. 104 (2010) 132301</a:t>
            </a:r>
            <a:endParaRPr lang="en-US" sz="1400" i="1" dirty="0">
              <a:solidFill>
                <a:schemeClr val="accent2"/>
              </a:solidFill>
            </a:endParaRPr>
          </a:p>
        </p:txBody>
      </p:sp>
      <p:sp>
        <p:nvSpPr>
          <p:cNvPr id="10" name="TextBox 9">
            <a:extLst>
              <a:ext uri="{FF2B5EF4-FFF2-40B4-BE49-F238E27FC236}">
                <a16:creationId xmlns:a16="http://schemas.microsoft.com/office/drawing/2014/main" id="{09E68D75-4FA6-463C-1F6D-9410B58D572A}"/>
              </a:ext>
            </a:extLst>
          </p:cNvPr>
          <p:cNvSpPr txBox="1"/>
          <p:nvPr/>
        </p:nvSpPr>
        <p:spPr>
          <a:xfrm>
            <a:off x="2934793" y="899216"/>
            <a:ext cx="2781274" cy="307777"/>
          </a:xfrm>
          <a:prstGeom prst="rect">
            <a:avLst/>
          </a:prstGeom>
          <a:noFill/>
        </p:spPr>
        <p:txBody>
          <a:bodyPr wrap="none" rtlCol="0">
            <a:spAutoFit/>
          </a:bodyPr>
          <a:lstStyle/>
          <a:p>
            <a:r>
              <a:rPr lang="en-US" sz="1400" i="1" dirty="0">
                <a:solidFill>
                  <a:schemeClr val="accent2"/>
                </a:solidFill>
              </a:rPr>
              <a:t>STAR: Phys. Lett. B770 (2017) 451</a:t>
            </a:r>
          </a:p>
        </p:txBody>
      </p:sp>
      <p:pic>
        <p:nvPicPr>
          <p:cNvPr id="4" name="Picture 3">
            <a:extLst>
              <a:ext uri="{FF2B5EF4-FFF2-40B4-BE49-F238E27FC236}">
                <a16:creationId xmlns:a16="http://schemas.microsoft.com/office/drawing/2014/main" id="{AD9D8C68-4E2C-ED32-625B-5CFF819B1C4A}"/>
              </a:ext>
            </a:extLst>
          </p:cNvPr>
          <p:cNvPicPr/>
          <p:nvPr/>
        </p:nvPicPr>
        <p:blipFill>
          <a:blip r:embed="rId2"/>
          <a:stretch>
            <a:fillRect/>
          </a:stretch>
        </p:blipFill>
        <p:spPr>
          <a:xfrm>
            <a:off x="1674888" y="1206992"/>
            <a:ext cx="8868194" cy="5231283"/>
          </a:xfrm>
          <a:prstGeom prst="rect">
            <a:avLst/>
          </a:prstGeom>
        </p:spPr>
      </p:pic>
    </p:spTree>
    <p:extLst>
      <p:ext uri="{BB962C8B-B14F-4D97-AF65-F5344CB8AC3E}">
        <p14:creationId xmlns:p14="http://schemas.microsoft.com/office/powerpoint/2010/main" val="1518492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4AFE-ADEE-A0EE-7FCD-B5B416834510}"/>
              </a:ext>
            </a:extLst>
          </p:cNvPr>
          <p:cNvSpPr>
            <a:spLocks noGrp="1"/>
          </p:cNvSpPr>
          <p:nvPr>
            <p:ph type="title"/>
          </p:nvPr>
        </p:nvSpPr>
        <p:spPr/>
        <p:txBody>
          <a:bodyPr/>
          <a:lstStyle/>
          <a:p>
            <a:r>
              <a:rPr lang="en-US" dirty="0"/>
              <a:t>STAR vs PHENIX Discrepancy</a:t>
            </a:r>
          </a:p>
        </p:txBody>
      </p:sp>
      <p:sp>
        <p:nvSpPr>
          <p:cNvPr id="3" name="Slide Number Placeholder 2">
            <a:extLst>
              <a:ext uri="{FF2B5EF4-FFF2-40B4-BE49-F238E27FC236}">
                <a16:creationId xmlns:a16="http://schemas.microsoft.com/office/drawing/2014/main" id="{8D9C191D-CC9B-B3B2-8E33-1389AA8E593F}"/>
              </a:ext>
            </a:extLst>
          </p:cNvPr>
          <p:cNvSpPr>
            <a:spLocks noGrp="1"/>
          </p:cNvSpPr>
          <p:nvPr>
            <p:ph type="sldNum" sz="quarter" idx="11"/>
          </p:nvPr>
        </p:nvSpPr>
        <p:spPr/>
        <p:txBody>
          <a:bodyPr/>
          <a:lstStyle/>
          <a:p>
            <a:pPr>
              <a:defRPr/>
            </a:pPr>
            <a:fld id="{A7E4ECD6-AAA4-45C8-B8D2-31366C0C59CF}" type="slidenum">
              <a:rPr lang="en-US" smtClean="0"/>
              <a:pPr>
                <a:defRPr/>
              </a:pPr>
              <a:t>18</a:t>
            </a:fld>
            <a:endParaRPr lang="en-US"/>
          </a:p>
        </p:txBody>
      </p:sp>
      <p:pic>
        <p:nvPicPr>
          <p:cNvPr id="5" name="Picture 4">
            <a:extLst>
              <a:ext uri="{FF2B5EF4-FFF2-40B4-BE49-F238E27FC236}">
                <a16:creationId xmlns:a16="http://schemas.microsoft.com/office/drawing/2014/main" id="{A9CC476D-2890-EEC5-D2E1-CF07E12F9D67}"/>
              </a:ext>
            </a:extLst>
          </p:cNvPr>
          <p:cNvPicPr>
            <a:picLocks noChangeAspect="1"/>
          </p:cNvPicPr>
          <p:nvPr/>
        </p:nvPicPr>
        <p:blipFill>
          <a:blip r:embed="rId2"/>
          <a:stretch>
            <a:fillRect/>
          </a:stretch>
        </p:blipFill>
        <p:spPr>
          <a:xfrm>
            <a:off x="258368" y="830856"/>
            <a:ext cx="5786634" cy="5545165"/>
          </a:xfrm>
          <a:prstGeom prst="rect">
            <a:avLst/>
          </a:prstGeom>
        </p:spPr>
      </p:pic>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4E04579B-A2C4-5B8B-D34F-C3367B6F164F}"/>
                  </a:ext>
                </a:extLst>
              </p:cNvPr>
              <p:cNvSpPr txBox="1">
                <a:spLocks/>
              </p:cNvSpPr>
              <p:nvPr/>
            </p:nvSpPr>
            <p:spPr bwMode="auto">
              <a:xfrm>
                <a:off x="6147000" y="1003358"/>
                <a:ext cx="5481408" cy="4570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5000"/>
                  <a:buFont typeface="Monotype Sorts" pitchFamily="2" charset="2"/>
                  <a:buBlip>
                    <a:blip r:embed="rId3"/>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4"/>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a:lstStyle>
              <a:p>
                <a:r>
                  <a:rPr lang="en-US" dirty="0"/>
                  <a:t>STAR results:</a:t>
                </a:r>
                <a:endParaRPr lang="en-US" kern="0" dirty="0"/>
              </a:p>
              <a:p>
                <a:pPr lvl="1"/>
                <a:r>
                  <a:rPr lang="en-US" kern="0" dirty="0"/>
                  <a:t>Virtual photon analysis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  </m:t>
                        </m:r>
                        <m:r>
                          <a:rPr lang="en-US" i="1" dirty="0">
                            <a:latin typeface="Cambria Math" panose="02040503050406030204" pitchFamily="18" charset="0"/>
                            <a:ea typeface="Cambria Math" panose="02040503050406030204" pitchFamily="18" charset="0"/>
                          </a:rPr>
                          <m:t>𝜸</m:t>
                        </m:r>
                      </m:e>
                      <m:sup>
                        <m:r>
                          <a:rPr lang="en-US" i="1" dirty="0">
                            <a:latin typeface="Cambria Math" panose="02040503050406030204" pitchFamily="18" charset="0"/>
                          </a:rPr>
                          <m:t>∗</m:t>
                        </m:r>
                      </m:sup>
                    </m:sSup>
                    <m:r>
                      <a:rPr lang="en-US" i="1" kern="0" dirty="0">
                        <a:latin typeface="Cambria Math" panose="02040503050406030204" pitchFamily="18" charset="0"/>
                        <a:sym typeface="Symbol" pitchFamily="18" charset="2"/>
                      </a:rPr>
                      <m:t> </m:t>
                    </m:r>
                    <m:sSup>
                      <m:sSupPr>
                        <m:ctrlPr>
                          <a:rPr lang="en-US" i="1" kern="0" dirty="0">
                            <a:latin typeface="Cambria Math" panose="02040503050406030204" pitchFamily="18" charset="0"/>
                            <a:sym typeface="Symbol" pitchFamily="18" charset="2"/>
                          </a:rPr>
                        </m:ctrlPr>
                      </m:sSupPr>
                      <m:e>
                        <m:r>
                          <a:rPr lang="en-US" i="1" kern="0" dirty="0">
                            <a:latin typeface="Cambria Math" panose="02040503050406030204" pitchFamily="18" charset="0"/>
                            <a:sym typeface="Symbol" pitchFamily="18" charset="2"/>
                          </a:rPr>
                          <m:t>𝒆</m:t>
                        </m:r>
                      </m:e>
                      <m:sup>
                        <m:r>
                          <a:rPr lang="en-US" i="1" kern="0" dirty="0">
                            <a:latin typeface="Cambria Math" panose="02040503050406030204" pitchFamily="18" charset="0"/>
                            <a:sym typeface="Symbol" pitchFamily="18" charset="2"/>
                          </a:rPr>
                          <m:t>+</m:t>
                        </m:r>
                      </m:sup>
                    </m:sSup>
                    <m:sSup>
                      <m:sSupPr>
                        <m:ctrlPr>
                          <a:rPr lang="en-US" i="1" kern="0" dirty="0">
                            <a:latin typeface="Cambria Math" panose="02040503050406030204" pitchFamily="18" charset="0"/>
                            <a:sym typeface="Symbol" pitchFamily="18" charset="2"/>
                          </a:rPr>
                        </m:ctrlPr>
                      </m:sSupPr>
                      <m:e>
                        <m:r>
                          <a:rPr lang="en-US" i="1" kern="0" dirty="0">
                            <a:latin typeface="Cambria Math" panose="02040503050406030204" pitchFamily="18" charset="0"/>
                            <a:sym typeface="Symbol" pitchFamily="18" charset="2"/>
                          </a:rPr>
                          <m:t>𝒆</m:t>
                        </m:r>
                      </m:e>
                      <m:sup>
                        <m:r>
                          <a:rPr lang="en-US" i="1" kern="0" dirty="0">
                            <a:latin typeface="Cambria Math" panose="02040503050406030204" pitchFamily="18" charset="0"/>
                            <a:sym typeface="Symbol" pitchFamily="18" charset="2"/>
                          </a:rPr>
                          <m:t>−</m:t>
                        </m:r>
                      </m:sup>
                    </m:sSup>
                  </m:oMath>
                </a14:m>
                <a:r>
                  <a:rPr lang="en-US" kern="0" dirty="0"/>
                  <a:t> for </a:t>
                </a:r>
                <a:r>
                  <a:rPr lang="en-US" kern="0" dirty="0" err="1"/>
                  <a:t>Au+Au</a:t>
                </a:r>
                <a:r>
                  <a:rPr lang="en-US" kern="0" dirty="0"/>
                  <a:t> at 14.6, 19.6, 27, 54.4, 200 GeV</a:t>
                </a:r>
              </a:p>
              <a:p>
                <a:pPr lvl="1"/>
                <a:r>
                  <a:rPr lang="en-US" kern="0" dirty="0"/>
                  <a:t>Self consistent analyses &amp; results across energies</a:t>
                </a:r>
              </a:p>
              <a:p>
                <a:pPr lvl="1"/>
                <a:r>
                  <a:rPr lang="en-US" kern="0" dirty="0"/>
                  <a:t>Direct photon yield scales with </a:t>
                </a:r>
                <a14:m>
                  <m:oMath xmlns:m="http://schemas.openxmlformats.org/officeDocument/2006/math">
                    <m:sSubSup>
                      <m:sSubSupPr>
                        <m:ctrlPr>
                          <a:rPr lang="en-US" b="1" i="1" kern="0" smtClean="0">
                            <a:latin typeface="Cambria Math" panose="02040503050406030204" pitchFamily="18" charset="0"/>
                          </a:rPr>
                        </m:ctrlPr>
                      </m:sSubSupPr>
                      <m:e>
                        <m:r>
                          <a:rPr lang="en-US" b="1" i="1" kern="0" smtClean="0">
                            <a:latin typeface="Cambria Math" panose="02040503050406030204" pitchFamily="18" charset="0"/>
                          </a:rPr>
                          <m:t>𝑵</m:t>
                        </m:r>
                      </m:e>
                      <m:sub>
                        <m:r>
                          <a:rPr lang="en-US" b="1" i="1" kern="0" smtClean="0">
                            <a:latin typeface="Cambria Math" panose="02040503050406030204" pitchFamily="18" charset="0"/>
                            <a:ea typeface="Cambria Math" panose="02040503050406030204" pitchFamily="18" charset="0"/>
                          </a:rPr>
                          <m:t>𝜸</m:t>
                        </m:r>
                      </m:sub>
                      <m:sup>
                        <m:r>
                          <a:rPr lang="en-US" b="1" i="1" kern="0" smtClean="0">
                            <a:latin typeface="Cambria Math" panose="02040503050406030204" pitchFamily="18" charset="0"/>
                          </a:rPr>
                          <m:t>𝒅𝒊𝒓</m:t>
                        </m:r>
                      </m:sup>
                    </m:sSubSup>
                    <m:r>
                      <a:rPr lang="en-US" b="1" i="1" kern="0" smtClean="0">
                        <a:latin typeface="Cambria Math" panose="02040503050406030204" pitchFamily="18" charset="0"/>
                      </a:rPr>
                      <m:t>~</m:t>
                    </m:r>
                    <m:sSup>
                      <m:sSupPr>
                        <m:ctrlPr>
                          <a:rPr lang="en-US" b="1" i="1" kern="0" smtClean="0">
                            <a:latin typeface="Cambria Math" panose="02040503050406030204" pitchFamily="18" charset="0"/>
                          </a:rPr>
                        </m:ctrlPr>
                      </m:sSupPr>
                      <m:e>
                        <m:d>
                          <m:dPr>
                            <m:ctrlPr>
                              <a:rPr lang="en-US" i="1" kern="0">
                                <a:latin typeface="Cambria Math" panose="02040503050406030204" pitchFamily="18" charset="0"/>
                              </a:rPr>
                            </m:ctrlPr>
                          </m:dPr>
                          <m:e>
                            <m:f>
                              <m:fPr>
                                <m:ctrlPr>
                                  <a:rPr lang="en-US" i="1" kern="0">
                                    <a:latin typeface="Cambria Math" panose="02040503050406030204" pitchFamily="18" charset="0"/>
                                  </a:rPr>
                                </m:ctrlPr>
                              </m:fPr>
                              <m:num>
                                <m:r>
                                  <a:rPr lang="en-US" i="1" kern="0">
                                    <a:latin typeface="Cambria Math" panose="02040503050406030204" pitchFamily="18" charset="0"/>
                                  </a:rPr>
                                  <m:t>𝒅</m:t>
                                </m:r>
                                <m:sSub>
                                  <m:sSubPr>
                                    <m:ctrlPr>
                                      <a:rPr lang="en-US" i="1" kern="0">
                                        <a:latin typeface="Cambria Math" panose="02040503050406030204" pitchFamily="18" charset="0"/>
                                      </a:rPr>
                                    </m:ctrlPr>
                                  </m:sSubPr>
                                  <m:e>
                                    <m:r>
                                      <a:rPr lang="en-US" i="1" kern="0">
                                        <a:latin typeface="Cambria Math" panose="02040503050406030204" pitchFamily="18" charset="0"/>
                                      </a:rPr>
                                      <m:t>𝑵</m:t>
                                    </m:r>
                                  </m:e>
                                  <m:sub>
                                    <m:r>
                                      <a:rPr lang="en-US" i="1" kern="0">
                                        <a:latin typeface="Cambria Math" panose="02040503050406030204" pitchFamily="18" charset="0"/>
                                      </a:rPr>
                                      <m:t>𝒄𝒉</m:t>
                                    </m:r>
                                  </m:sub>
                                </m:sSub>
                              </m:num>
                              <m:den>
                                <m:r>
                                  <a:rPr lang="en-US" i="1" kern="0">
                                    <a:latin typeface="Cambria Math" panose="02040503050406030204" pitchFamily="18" charset="0"/>
                                  </a:rPr>
                                  <m:t>𝒅</m:t>
                                </m:r>
                                <m:r>
                                  <a:rPr lang="en-US" i="1" kern="0">
                                    <a:latin typeface="Cambria Math" panose="02040503050406030204" pitchFamily="18" charset="0"/>
                                    <a:ea typeface="Cambria Math" panose="02040503050406030204" pitchFamily="18" charset="0"/>
                                  </a:rPr>
                                  <m:t>𝜼</m:t>
                                </m:r>
                              </m:den>
                            </m:f>
                          </m:e>
                        </m:d>
                      </m:e>
                      <m:sup>
                        <m:r>
                          <a:rPr lang="en-US" b="1" i="1" kern="0" smtClean="0">
                            <a:latin typeface="Cambria Math" panose="02040503050406030204" pitchFamily="18" charset="0"/>
                            <a:ea typeface="Cambria Math" panose="02040503050406030204" pitchFamily="18" charset="0"/>
                          </a:rPr>
                          <m:t>𝜶</m:t>
                        </m:r>
                      </m:sup>
                    </m:sSup>
                  </m:oMath>
                </a14:m>
                <a:r>
                  <a:rPr lang="en-US" kern="0" dirty="0"/>
                  <a:t> with </a:t>
                </a:r>
                <a14:m>
                  <m:oMath xmlns:m="http://schemas.openxmlformats.org/officeDocument/2006/math">
                    <m:r>
                      <a:rPr lang="en-US" i="1" kern="0" smtClean="0">
                        <a:latin typeface="Cambria Math" panose="02040503050406030204" pitchFamily="18" charset="0"/>
                        <a:ea typeface="Cambria Math" panose="02040503050406030204" pitchFamily="18" charset="0"/>
                      </a:rPr>
                      <m:t>𝜶</m:t>
                    </m:r>
                    <m:r>
                      <a:rPr lang="en-US" b="1" i="1" kern="0" smtClean="0">
                        <a:latin typeface="Cambria Math" panose="02040503050406030204" pitchFamily="18" charset="0"/>
                        <a:ea typeface="Cambria Math" panose="02040503050406030204" pitchFamily="18" charset="0"/>
                      </a:rPr>
                      <m:t> ~ </m:t>
                    </m:r>
                    <m:r>
                      <a:rPr lang="en-US" b="1" i="1" kern="0" smtClean="0">
                        <a:latin typeface="Cambria Math" panose="02040503050406030204" pitchFamily="18" charset="0"/>
                        <a:ea typeface="Cambria Math" panose="02040503050406030204" pitchFamily="18" charset="0"/>
                      </a:rPr>
                      <m:t>𝟏</m:t>
                    </m:r>
                    <m:r>
                      <a:rPr lang="en-US" b="1" i="1" kern="0" smtClean="0">
                        <a:latin typeface="Cambria Math" panose="02040503050406030204" pitchFamily="18" charset="0"/>
                        <a:ea typeface="Cambria Math" panose="02040503050406030204" pitchFamily="18" charset="0"/>
                      </a:rPr>
                      <m:t>.</m:t>
                    </m:r>
                    <m:r>
                      <a:rPr lang="en-US" b="1" i="1" kern="0" smtClean="0">
                        <a:latin typeface="Cambria Math" panose="02040503050406030204" pitchFamily="18" charset="0"/>
                        <a:ea typeface="Cambria Math" panose="02040503050406030204" pitchFamily="18" charset="0"/>
                      </a:rPr>
                      <m:t>𝟒𝟑</m:t>
                    </m:r>
                    <m:r>
                      <a:rPr lang="en-US" b="1" i="1" kern="0" smtClean="0">
                        <a:latin typeface="Cambria Math" panose="02040503050406030204" pitchFamily="18" charset="0"/>
                        <a:ea typeface="Cambria Math" panose="02040503050406030204" pitchFamily="18" charset="0"/>
                      </a:rPr>
                      <m:t> </m:t>
                    </m:r>
                  </m:oMath>
                </a14:m>
                <a:endParaRPr lang="en-US" kern="0" dirty="0"/>
              </a:p>
              <a:p>
                <a:pPr lvl="1"/>
                <a:endParaRPr lang="en-US" kern="0" dirty="0"/>
              </a:p>
              <a:p>
                <a:r>
                  <a:rPr lang="en-US" kern="0" dirty="0"/>
                  <a:t>Compared to PHENIX results:</a:t>
                </a:r>
              </a:p>
              <a:p>
                <a:pPr lvl="1"/>
                <a:r>
                  <a:rPr lang="en-US" kern="0" dirty="0"/>
                  <a:t>STAR yield a factor of  3-5 below PHENIX</a:t>
                </a:r>
              </a:p>
              <a:p>
                <a:pPr lvl="1"/>
                <a14:m>
                  <m:oMath xmlns:m="http://schemas.openxmlformats.org/officeDocument/2006/math">
                    <m:r>
                      <a:rPr lang="en-US" i="1" kern="0">
                        <a:latin typeface="Cambria Math" panose="02040503050406030204" pitchFamily="18" charset="0"/>
                        <a:ea typeface="Cambria Math" panose="02040503050406030204" pitchFamily="18" charset="0"/>
                      </a:rPr>
                      <m:t>𝜶</m:t>
                    </m:r>
                    <m:r>
                      <a:rPr lang="en-US" i="1" kern="0">
                        <a:latin typeface="Cambria Math" panose="02040503050406030204" pitchFamily="18" charset="0"/>
                        <a:ea typeface="Cambria Math" panose="02040503050406030204" pitchFamily="18" charset="0"/>
                      </a:rPr>
                      <m:t> ~ </m:t>
                    </m:r>
                    <m:r>
                      <a:rPr lang="en-US" i="1" kern="0">
                        <a:latin typeface="Cambria Math" panose="02040503050406030204" pitchFamily="18" charset="0"/>
                        <a:ea typeface="Cambria Math" panose="02040503050406030204" pitchFamily="18" charset="0"/>
                      </a:rPr>
                      <m:t>𝟏</m:t>
                    </m:r>
                    <m:r>
                      <a:rPr lang="en-US"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𝟒𝟑</m:t>
                    </m:r>
                    <m:r>
                      <a:rPr lang="en-US" i="1" kern="0">
                        <a:latin typeface="Cambria Math" panose="02040503050406030204" pitchFamily="18" charset="0"/>
                        <a:ea typeface="Cambria Math" panose="02040503050406030204" pitchFamily="18" charset="0"/>
                      </a:rPr>
                      <m:t> </m:t>
                    </m:r>
                  </m:oMath>
                </a14:m>
                <a:r>
                  <a:rPr lang="en-US" kern="0" dirty="0"/>
                  <a:t>versus </a:t>
                </a:r>
                <a14:m>
                  <m:oMath xmlns:m="http://schemas.openxmlformats.org/officeDocument/2006/math">
                    <m:r>
                      <a:rPr lang="en-US" i="1" kern="0">
                        <a:latin typeface="Cambria Math" panose="02040503050406030204" pitchFamily="18" charset="0"/>
                        <a:ea typeface="Cambria Math" panose="02040503050406030204" pitchFamily="18" charset="0"/>
                      </a:rPr>
                      <m:t>𝜶</m:t>
                    </m:r>
                    <m:r>
                      <a:rPr lang="en-US" i="1" kern="0">
                        <a:latin typeface="Cambria Math" panose="02040503050406030204" pitchFamily="18" charset="0"/>
                        <a:ea typeface="Cambria Math" panose="02040503050406030204" pitchFamily="18" charset="0"/>
                      </a:rPr>
                      <m:t> ~ </m:t>
                    </m:r>
                    <m:r>
                      <a:rPr lang="en-US" i="1" kern="0">
                        <a:latin typeface="Cambria Math" panose="02040503050406030204" pitchFamily="18" charset="0"/>
                        <a:ea typeface="Cambria Math" panose="02040503050406030204" pitchFamily="18" charset="0"/>
                      </a:rPr>
                      <m:t>𝟏</m:t>
                    </m:r>
                    <m:r>
                      <a:rPr lang="en-US" i="1" kern="0">
                        <a:latin typeface="Cambria Math" panose="02040503050406030204" pitchFamily="18" charset="0"/>
                        <a:ea typeface="Cambria Math" panose="02040503050406030204" pitchFamily="18" charset="0"/>
                      </a:rPr>
                      <m:t>.</m:t>
                    </m:r>
                    <m:r>
                      <a:rPr lang="en-US" b="1" i="1" kern="0" smtClean="0">
                        <a:latin typeface="Cambria Math" panose="02040503050406030204" pitchFamily="18" charset="0"/>
                        <a:ea typeface="Cambria Math" panose="02040503050406030204" pitchFamily="18" charset="0"/>
                      </a:rPr>
                      <m:t>𝟏</m:t>
                    </m:r>
                    <m:r>
                      <a:rPr lang="en-US" i="1" kern="0">
                        <a:latin typeface="Cambria Math" panose="02040503050406030204" pitchFamily="18" charset="0"/>
                        <a:ea typeface="Cambria Math" panose="02040503050406030204" pitchFamily="18" charset="0"/>
                      </a:rPr>
                      <m:t> </m:t>
                    </m:r>
                  </m:oMath>
                </a14:m>
                <a:r>
                  <a:rPr lang="en-US" kern="0" dirty="0"/>
                  <a:t>for PHENIX</a:t>
                </a:r>
              </a:p>
            </p:txBody>
          </p:sp>
        </mc:Choice>
        <mc:Fallback xmlns="">
          <p:sp>
            <p:nvSpPr>
              <p:cNvPr id="4" name="Content Placeholder 2">
                <a:extLst>
                  <a:ext uri="{FF2B5EF4-FFF2-40B4-BE49-F238E27FC236}">
                    <a16:creationId xmlns:a16="http://schemas.microsoft.com/office/drawing/2014/main" id="{4E04579B-A2C4-5B8B-D34F-C3367B6F164F}"/>
                  </a:ext>
                </a:extLst>
              </p:cNvPr>
              <p:cNvSpPr txBox="1">
                <a:spLocks noRot="1" noChangeAspect="1" noMove="1" noResize="1" noEditPoints="1" noAdjustHandles="1" noChangeArrowheads="1" noChangeShapeType="1" noTextEdit="1"/>
              </p:cNvSpPr>
              <p:nvPr/>
            </p:nvSpPr>
            <p:spPr bwMode="auto">
              <a:xfrm>
                <a:off x="6147000" y="1003358"/>
                <a:ext cx="5481408" cy="4570587"/>
              </a:xfrm>
              <a:prstGeom prst="rect">
                <a:avLst/>
              </a:prstGeom>
              <a:blipFill>
                <a:blip r:embed="rId5"/>
                <a:stretch>
                  <a:fillRect t="-801"/>
                </a:stretch>
              </a:blipFill>
              <a:ln w="9525">
                <a:noFill/>
                <a:miter lim="800000"/>
                <a:headEnd/>
                <a:tailEnd/>
              </a:ln>
            </p:spPr>
            <p:txBody>
              <a:bodyPr/>
              <a:lstStyle/>
              <a:p>
                <a:r>
                  <a:rPr lang="en-US">
                    <a:noFill/>
                  </a:rPr>
                  <a:t> </a:t>
                </a:r>
              </a:p>
            </p:txBody>
          </p:sp>
        </mc:Fallback>
      </mc:AlternateContent>
      <p:sp>
        <p:nvSpPr>
          <p:cNvPr id="7" name="Text Box 9">
            <a:extLst>
              <a:ext uri="{FF2B5EF4-FFF2-40B4-BE49-F238E27FC236}">
                <a16:creationId xmlns:a16="http://schemas.microsoft.com/office/drawing/2014/main" id="{F6351705-08B3-FEF4-12BD-478D2C182C3E}"/>
              </a:ext>
            </a:extLst>
          </p:cNvPr>
          <p:cNvSpPr txBox="1">
            <a:spLocks noChangeArrowheads="1"/>
          </p:cNvSpPr>
          <p:nvPr/>
        </p:nvSpPr>
        <p:spPr bwMode="auto">
          <a:xfrm>
            <a:off x="6636431" y="4663286"/>
            <a:ext cx="4502546" cy="1631216"/>
          </a:xfrm>
          <a:prstGeom prst="rect">
            <a:avLst/>
          </a:prstGeom>
          <a:solidFill>
            <a:schemeClr val="accent2"/>
          </a:solidFill>
          <a:ln w="9525">
            <a:noFill/>
            <a:miter lim="800000"/>
            <a:headEnd/>
            <a:tailEnd/>
          </a:ln>
        </p:spPr>
        <p:txBody>
          <a:bodyPr wrap="square">
            <a:spAutoFit/>
          </a:bodyPr>
          <a:lstStyle/>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Differences need to be resolved!</a:t>
            </a:r>
          </a:p>
          <a:p>
            <a:pPr algn="ctr">
              <a:defRPr sz="3500">
                <a:solidFill>
                  <a:srgbClr val="000000"/>
                </a:solidFill>
              </a:defRPr>
            </a:pP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Best option compare </a:t>
            </a: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Au-Au 200 GeV </a:t>
            </a: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virtual photon analyses </a:t>
            </a:r>
            <a:endPar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BE7F513C-7D95-24A9-2D22-0D4AC54BA4F2}"/>
              </a:ext>
            </a:extLst>
          </p:cNvPr>
          <p:cNvCxnSpPr>
            <a:cxnSpLocks/>
          </p:cNvCxnSpPr>
          <p:nvPr/>
        </p:nvCxnSpPr>
        <p:spPr bwMode="auto">
          <a:xfrm flipV="1">
            <a:off x="1332862" y="1808920"/>
            <a:ext cx="4352306" cy="1851853"/>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13" name="arXiv:2203.17187…">
            <a:extLst>
              <a:ext uri="{FF2B5EF4-FFF2-40B4-BE49-F238E27FC236}">
                <a16:creationId xmlns:a16="http://schemas.microsoft.com/office/drawing/2014/main" id="{3F479211-CA3C-E9EB-88AF-3F02337795C5}"/>
              </a:ext>
            </a:extLst>
          </p:cNvPr>
          <p:cNvSpPr txBox="1"/>
          <p:nvPr/>
        </p:nvSpPr>
        <p:spPr>
          <a:xfrm>
            <a:off x="4438734" y="622077"/>
            <a:ext cx="142295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solidFill>
                  <a:schemeClr val="accent5"/>
                </a:solidFill>
                <a:latin typeface="Arial"/>
                <a:ea typeface="Arial"/>
                <a:cs typeface="Arial"/>
                <a:sym typeface="Arial"/>
              </a:defRPr>
            </a:pPr>
            <a:r>
              <a:rPr lang="en-US" sz="1400" i="1" dirty="0">
                <a:solidFill>
                  <a:schemeClr val="accent2"/>
                </a:solidFill>
              </a:rPr>
              <a:t>STAR: QM2025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A5105D-625A-E0B3-E76D-9D04D5CBE210}"/>
                  </a:ext>
                </a:extLst>
              </p:cNvPr>
              <p:cNvSpPr txBox="1"/>
              <p:nvPr/>
            </p:nvSpPr>
            <p:spPr>
              <a:xfrm>
                <a:off x="4096152" y="1751178"/>
                <a:ext cx="10615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lumMod val="65000"/>
                            </a:schemeClr>
                          </a:solidFill>
                          <a:latin typeface="Cambria Math" panose="02040503050406030204" pitchFamily="18" charset="0"/>
                          <a:ea typeface="Cambria Math" panose="02040503050406030204" pitchFamily="18" charset="0"/>
                        </a:rPr>
                        <m:t>𝜶</m:t>
                      </m:r>
                      <m:r>
                        <a:rPr lang="en-US" b="1" i="1" smtClean="0">
                          <a:solidFill>
                            <a:schemeClr val="bg1">
                              <a:lumMod val="65000"/>
                            </a:schemeClr>
                          </a:solidFill>
                          <a:latin typeface="Cambria Math" panose="02040503050406030204" pitchFamily="18" charset="0"/>
                          <a:ea typeface="Cambria Math" panose="02040503050406030204" pitchFamily="18" charset="0"/>
                        </a:rPr>
                        <m:t>=</m:t>
                      </m:r>
                      <m:r>
                        <a:rPr lang="en-US" b="1" i="1" smtClean="0">
                          <a:solidFill>
                            <a:schemeClr val="bg1">
                              <a:lumMod val="65000"/>
                            </a:schemeClr>
                          </a:solidFill>
                          <a:latin typeface="Cambria Math" panose="02040503050406030204" pitchFamily="18" charset="0"/>
                          <a:ea typeface="Cambria Math" panose="02040503050406030204" pitchFamily="18" charset="0"/>
                        </a:rPr>
                        <m:t>𝟏</m:t>
                      </m:r>
                      <m:r>
                        <a:rPr lang="en-US" b="1" i="1" smtClean="0">
                          <a:solidFill>
                            <a:schemeClr val="bg1">
                              <a:lumMod val="65000"/>
                            </a:schemeClr>
                          </a:solidFill>
                          <a:latin typeface="Cambria Math" panose="02040503050406030204" pitchFamily="18" charset="0"/>
                          <a:ea typeface="Cambria Math" panose="02040503050406030204" pitchFamily="18" charset="0"/>
                        </a:rPr>
                        <m:t>.</m:t>
                      </m:r>
                      <m:r>
                        <a:rPr lang="en-US" b="1" i="1" smtClean="0">
                          <a:solidFill>
                            <a:schemeClr val="bg1">
                              <a:lumMod val="65000"/>
                            </a:schemeClr>
                          </a:solidFill>
                          <a:latin typeface="Cambria Math" panose="02040503050406030204" pitchFamily="18" charset="0"/>
                          <a:ea typeface="Cambria Math" panose="02040503050406030204" pitchFamily="18" charset="0"/>
                        </a:rPr>
                        <m:t>𝟏</m:t>
                      </m:r>
                    </m:oMath>
                  </m:oMathPara>
                </a14:m>
                <a:endParaRPr lang="en-US"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97A5105D-625A-E0B3-E76D-9D04D5CBE210}"/>
                  </a:ext>
                </a:extLst>
              </p:cNvPr>
              <p:cNvSpPr txBox="1">
                <a:spLocks noRot="1" noChangeAspect="1" noMove="1" noResize="1" noEditPoints="1" noAdjustHandles="1" noChangeArrowheads="1" noChangeShapeType="1" noTextEdit="1"/>
              </p:cNvSpPr>
              <p:nvPr/>
            </p:nvSpPr>
            <p:spPr>
              <a:xfrm>
                <a:off x="4096152" y="1751178"/>
                <a:ext cx="106150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0179FBB-2D32-E4AA-A8B6-8C18737F3BE4}"/>
                  </a:ext>
                </a:extLst>
              </p:cNvPr>
              <p:cNvSpPr txBox="1"/>
              <p:nvPr/>
            </p:nvSpPr>
            <p:spPr>
              <a:xfrm>
                <a:off x="4686293" y="2399690"/>
                <a:ext cx="11993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D3FFD"/>
                          </a:solidFill>
                          <a:latin typeface="Cambria Math" panose="02040503050406030204" pitchFamily="18" charset="0"/>
                          <a:ea typeface="Cambria Math" panose="02040503050406030204" pitchFamily="18" charset="0"/>
                        </a:rPr>
                        <m:t>𝜶</m:t>
                      </m:r>
                      <m:r>
                        <a:rPr lang="en-US" b="1" i="1" smtClean="0">
                          <a:solidFill>
                            <a:srgbClr val="FD3FFD"/>
                          </a:solidFill>
                          <a:latin typeface="Cambria Math" panose="02040503050406030204" pitchFamily="18" charset="0"/>
                          <a:ea typeface="Cambria Math" panose="02040503050406030204" pitchFamily="18" charset="0"/>
                        </a:rPr>
                        <m:t>=</m:t>
                      </m:r>
                      <m:r>
                        <a:rPr lang="en-US" b="1" i="1" smtClean="0">
                          <a:solidFill>
                            <a:srgbClr val="FD3FFD"/>
                          </a:solidFill>
                          <a:latin typeface="Cambria Math" panose="02040503050406030204" pitchFamily="18" charset="0"/>
                          <a:ea typeface="Cambria Math" panose="02040503050406030204" pitchFamily="18" charset="0"/>
                        </a:rPr>
                        <m:t>𝟏</m:t>
                      </m:r>
                      <m:r>
                        <a:rPr lang="en-US" b="1" i="1" smtClean="0">
                          <a:solidFill>
                            <a:srgbClr val="FD3FFD"/>
                          </a:solidFill>
                          <a:latin typeface="Cambria Math" panose="02040503050406030204" pitchFamily="18" charset="0"/>
                          <a:ea typeface="Cambria Math" panose="02040503050406030204" pitchFamily="18" charset="0"/>
                        </a:rPr>
                        <m:t>.</m:t>
                      </m:r>
                      <m:r>
                        <a:rPr lang="en-US" b="1" i="1" smtClean="0">
                          <a:solidFill>
                            <a:srgbClr val="FD3FFD"/>
                          </a:solidFill>
                          <a:latin typeface="Cambria Math" panose="02040503050406030204" pitchFamily="18" charset="0"/>
                          <a:ea typeface="Cambria Math" panose="02040503050406030204" pitchFamily="18" charset="0"/>
                        </a:rPr>
                        <m:t>𝟒𝟑</m:t>
                      </m:r>
                    </m:oMath>
                  </m:oMathPara>
                </a14:m>
                <a:endParaRPr lang="en-US" dirty="0">
                  <a:solidFill>
                    <a:srgbClr val="FD3FFD"/>
                  </a:solidFill>
                </a:endParaRPr>
              </a:p>
            </p:txBody>
          </p:sp>
        </mc:Choice>
        <mc:Fallback xmlns="">
          <p:sp>
            <p:nvSpPr>
              <p:cNvPr id="15" name="TextBox 14">
                <a:extLst>
                  <a:ext uri="{FF2B5EF4-FFF2-40B4-BE49-F238E27FC236}">
                    <a16:creationId xmlns:a16="http://schemas.microsoft.com/office/drawing/2014/main" id="{D0179FBB-2D32-E4AA-A8B6-8C18737F3BE4}"/>
                  </a:ext>
                </a:extLst>
              </p:cNvPr>
              <p:cNvSpPr txBox="1">
                <a:spLocks noRot="1" noChangeAspect="1" noMove="1" noResize="1" noEditPoints="1" noAdjustHandles="1" noChangeArrowheads="1" noChangeShapeType="1" noTextEdit="1"/>
              </p:cNvSpPr>
              <p:nvPr/>
            </p:nvSpPr>
            <p:spPr>
              <a:xfrm>
                <a:off x="4686293" y="2399690"/>
                <a:ext cx="1199367"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1001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590C-D0C1-F507-1BDD-8821C8471AEE}"/>
              </a:ext>
            </a:extLst>
          </p:cNvPr>
          <p:cNvSpPr>
            <a:spLocks noGrp="1"/>
          </p:cNvSpPr>
          <p:nvPr>
            <p:ph type="title"/>
          </p:nvPr>
        </p:nvSpPr>
        <p:spPr/>
        <p:txBody>
          <a:bodyPr/>
          <a:lstStyle/>
          <a:p>
            <a:r>
              <a:rPr lang="en-US" dirty="0"/>
              <a:t>Direct Comparison on the Same Plot</a:t>
            </a:r>
          </a:p>
        </p:txBody>
      </p:sp>
      <p:sp>
        <p:nvSpPr>
          <p:cNvPr id="3" name="Slide Number Placeholder 2">
            <a:extLst>
              <a:ext uri="{FF2B5EF4-FFF2-40B4-BE49-F238E27FC236}">
                <a16:creationId xmlns:a16="http://schemas.microsoft.com/office/drawing/2014/main" id="{5C3289BC-C5F3-FE2C-4D3A-DBA94065D86E}"/>
              </a:ext>
            </a:extLst>
          </p:cNvPr>
          <p:cNvSpPr>
            <a:spLocks noGrp="1"/>
          </p:cNvSpPr>
          <p:nvPr>
            <p:ph type="sldNum" sz="quarter" idx="11"/>
          </p:nvPr>
        </p:nvSpPr>
        <p:spPr/>
        <p:txBody>
          <a:bodyPr/>
          <a:lstStyle/>
          <a:p>
            <a:pPr>
              <a:defRPr/>
            </a:pPr>
            <a:fld id="{A7E4ECD6-AAA4-45C8-B8D2-31366C0C59CF}" type="slidenum">
              <a:rPr lang="en-US" smtClean="0"/>
              <a:pPr>
                <a:defRPr/>
              </a:pPr>
              <a:t>19</a:t>
            </a:fld>
            <a:endParaRPr lang="en-US"/>
          </a:p>
        </p:txBody>
      </p:sp>
      <mc:AlternateContent xmlns:mc="http://schemas.openxmlformats.org/markup-compatibility/2006" xmlns:a14="http://schemas.microsoft.com/office/drawing/2010/main">
        <mc:Choice Requires="a14">
          <p:sp>
            <p:nvSpPr>
              <p:cNvPr id="8" name="Text Box 9">
                <a:extLst>
                  <a:ext uri="{FF2B5EF4-FFF2-40B4-BE49-F238E27FC236}">
                    <a16:creationId xmlns:a16="http://schemas.microsoft.com/office/drawing/2014/main" id="{16FB4451-987B-A74C-82CC-30D89F5CAC58}"/>
                  </a:ext>
                </a:extLst>
              </p:cNvPr>
              <p:cNvSpPr txBox="1">
                <a:spLocks noChangeArrowheads="1"/>
              </p:cNvSpPr>
              <p:nvPr/>
            </p:nvSpPr>
            <p:spPr bwMode="auto">
              <a:xfrm>
                <a:off x="8448747" y="2789730"/>
                <a:ext cx="3518892" cy="2739853"/>
              </a:xfrm>
              <a:prstGeom prst="rect">
                <a:avLst/>
              </a:prstGeom>
              <a:solidFill>
                <a:schemeClr val="accent2"/>
              </a:solidFill>
              <a:ln w="9525">
                <a:noFill/>
                <a:miter lim="800000"/>
                <a:headEnd/>
                <a:tailEnd/>
              </a:ln>
            </p:spPr>
            <p:txBody>
              <a:bodyPr wrap="square">
                <a:spAutoFit/>
              </a:bodyPr>
              <a:lstStyle/>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STAR and PHENIX data agree well in </a:t>
                </a:r>
              </a:p>
              <a:p>
                <a:pPr algn="ctr">
                  <a:defRPr sz="3500">
                    <a:solidFill>
                      <a:srgbClr val="000000"/>
                    </a:solidFill>
                  </a:defRPr>
                </a:pPr>
                <a14:m>
                  <m:oMath xmlns:m="http://schemas.openxmlformats.org/officeDocument/2006/math">
                    <m:sSup>
                      <m:sSupPr>
                        <m:ctrlPr>
                          <a:rPr lang="en-US" sz="20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sSupPr>
                      <m:e>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𝝅</m:t>
                        </m:r>
                      </m:e>
                      <m:sup>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𝟎</m:t>
                        </m:r>
                      </m:sup>
                    </m:sSup>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 &amp; </m:t>
                    </m:r>
                    <m:r>
                      <a:rPr lang="en-US" sz="2000" b="1"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𝜼</m:t>
                    </m:r>
                  </m:oMath>
                </a14:m>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Dalitz region </a:t>
                </a:r>
              </a:p>
              <a:p>
                <a:pPr algn="ctr">
                  <a:defRPr sz="3500">
                    <a:solidFill>
                      <a:srgbClr val="000000"/>
                    </a:solidFill>
                  </a:defRPr>
                </a:pP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Cocktails do not agree</a:t>
                </a:r>
              </a:p>
              <a:p>
                <a:pPr algn="ctr">
                  <a:defRPr sz="3500">
                    <a:solidFill>
                      <a:srgbClr val="000000"/>
                    </a:solidFill>
                  </a:defRPr>
                </a:pP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defRPr sz="3500">
                    <a:solidFill>
                      <a:srgbClr val="000000"/>
                    </a:solidFill>
                  </a:defRPr>
                </a:pPr>
                <a14:m>
                  <m:oMath xmlns:m="http://schemas.openxmlformats.org/officeDocument/2006/math">
                    <m:f>
                      <m:fPr>
                        <m:type m:val="skw"/>
                        <m:ctrlPr>
                          <a:rPr lang="en-US" sz="28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fPr>
                      <m:num>
                        <m:r>
                          <a:rPr lang="en-US" sz="2800" i="1">
                            <a:solidFill>
                              <a:srgbClr val="FFFF00"/>
                            </a:solidFill>
                            <a:latin typeface="Cambria Math" panose="02040503050406030204" pitchFamily="18" charset="0"/>
                            <a:ea typeface="Cambria Math" panose="02040503050406030204" pitchFamily="18" charset="0"/>
                            <a:cs typeface="Tahoma" panose="020B0604030504040204" pitchFamily="34" charset="0"/>
                          </a:rPr>
                          <m:t>𝜼</m:t>
                        </m:r>
                      </m:num>
                      <m:den>
                        <m:sSup>
                          <m:sSupPr>
                            <m:ctrlPr>
                              <a:rPr lang="en-US" sz="2800" i="1">
                                <a:solidFill>
                                  <a:srgbClr val="FFFF00"/>
                                </a:solidFill>
                                <a:latin typeface="Cambria Math" panose="02040503050406030204" pitchFamily="18" charset="0"/>
                                <a:ea typeface="Tahoma" panose="020B0604030504040204" pitchFamily="34" charset="0"/>
                                <a:cs typeface="Tahoma" panose="020B0604030504040204" pitchFamily="34" charset="0"/>
                              </a:rPr>
                            </m:ctrlPr>
                          </m:sSupPr>
                          <m:e>
                            <m:r>
                              <a:rPr lang="en-US" sz="2800" i="1">
                                <a:solidFill>
                                  <a:srgbClr val="FFFF00"/>
                                </a:solidFill>
                                <a:latin typeface="Cambria Math" panose="02040503050406030204" pitchFamily="18" charset="0"/>
                                <a:ea typeface="Cambria Math" panose="02040503050406030204" pitchFamily="18" charset="0"/>
                                <a:cs typeface="Tahoma" panose="020B0604030504040204" pitchFamily="34" charset="0"/>
                              </a:rPr>
                              <m:t>𝝅</m:t>
                            </m:r>
                          </m:e>
                          <m:sup>
                            <m:r>
                              <a:rPr lang="en-US" sz="2800" i="1">
                                <a:solidFill>
                                  <a:srgbClr val="FFFF00"/>
                                </a:solidFill>
                                <a:latin typeface="Cambria Math" panose="02040503050406030204" pitchFamily="18" charset="0"/>
                                <a:ea typeface="Tahoma" panose="020B0604030504040204" pitchFamily="34" charset="0"/>
                                <a:cs typeface="Tahoma" panose="020B0604030504040204" pitchFamily="34" charset="0"/>
                              </a:rPr>
                              <m:t>𝟎</m:t>
                            </m:r>
                          </m:sup>
                        </m:sSup>
                      </m:den>
                    </m:f>
                  </m:oMath>
                </a14:m>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in STAR larger than in PHENIX</a:t>
                </a:r>
              </a:p>
            </p:txBody>
          </p:sp>
        </mc:Choice>
        <mc:Fallback xmlns="">
          <p:sp>
            <p:nvSpPr>
              <p:cNvPr id="8" name="Text Box 9">
                <a:extLst>
                  <a:ext uri="{FF2B5EF4-FFF2-40B4-BE49-F238E27FC236}">
                    <a16:creationId xmlns:a16="http://schemas.microsoft.com/office/drawing/2014/main" id="{16FB4451-987B-A74C-82CC-30D89F5CAC58}"/>
                  </a:ext>
                </a:extLst>
              </p:cNvPr>
              <p:cNvSpPr txBox="1">
                <a:spLocks noRot="1" noChangeAspect="1" noMove="1" noResize="1" noEditPoints="1" noAdjustHandles="1" noChangeArrowheads="1" noChangeShapeType="1" noTextEdit="1"/>
              </p:cNvSpPr>
              <p:nvPr/>
            </p:nvSpPr>
            <p:spPr bwMode="auto">
              <a:xfrm>
                <a:off x="8448747" y="2789730"/>
                <a:ext cx="3518892" cy="2739853"/>
              </a:xfrm>
              <a:prstGeom prst="rect">
                <a:avLst/>
              </a:prstGeom>
              <a:blipFill>
                <a:blip r:embed="rId2"/>
                <a:stretch>
                  <a:fillRect t="-1336" r="-1560" b="-3341"/>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833533B7-2CD0-8BA2-160A-A2E98A9F563D}"/>
              </a:ext>
            </a:extLst>
          </p:cNvPr>
          <p:cNvSpPr txBox="1"/>
          <p:nvPr/>
        </p:nvSpPr>
        <p:spPr>
          <a:xfrm>
            <a:off x="8578687" y="1205335"/>
            <a:ext cx="2416046" cy="1754326"/>
          </a:xfrm>
          <a:prstGeom prst="rect">
            <a:avLst/>
          </a:prstGeom>
          <a:noFill/>
        </p:spPr>
        <p:txBody>
          <a:bodyPr wrap="none" rtlCol="0">
            <a:spAutoFit/>
          </a:bodyPr>
          <a:lstStyle/>
          <a:p>
            <a:r>
              <a:rPr lang="en-US" dirty="0"/>
              <a:t>Same pt selection</a:t>
            </a:r>
          </a:p>
          <a:p>
            <a:endParaRPr lang="en-US" dirty="0"/>
          </a:p>
          <a:p>
            <a:r>
              <a:rPr lang="en-US" dirty="0"/>
              <a:t>All data is normalized </a:t>
            </a:r>
          </a:p>
          <a:p>
            <a:r>
              <a:rPr lang="en-US" dirty="0"/>
              <a:t>for m&lt;30 MeV</a:t>
            </a:r>
          </a:p>
          <a:p>
            <a:endParaRPr lang="en-US" dirty="0"/>
          </a:p>
          <a:p>
            <a:endParaRPr lang="en-US" dirty="0"/>
          </a:p>
        </p:txBody>
      </p:sp>
      <p:pic>
        <p:nvPicPr>
          <p:cNvPr id="5" name="Picture 4">
            <a:extLst>
              <a:ext uri="{FF2B5EF4-FFF2-40B4-BE49-F238E27FC236}">
                <a16:creationId xmlns:a16="http://schemas.microsoft.com/office/drawing/2014/main" id="{4E7F3E08-9D31-C869-ACC7-4936912DF3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716" y="1176423"/>
            <a:ext cx="8052153" cy="5234317"/>
          </a:xfrm>
          <a:prstGeom prst="rect">
            <a:avLst/>
          </a:prstGeom>
        </p:spPr>
      </p:pic>
      <p:sp>
        <p:nvSpPr>
          <p:cNvPr id="4" name="TextBox 3">
            <a:extLst>
              <a:ext uri="{FF2B5EF4-FFF2-40B4-BE49-F238E27FC236}">
                <a16:creationId xmlns:a16="http://schemas.microsoft.com/office/drawing/2014/main" id="{254BE4B2-0477-0E6F-2EC5-238931C14236}"/>
              </a:ext>
            </a:extLst>
          </p:cNvPr>
          <p:cNvSpPr txBox="1"/>
          <p:nvPr/>
        </p:nvSpPr>
        <p:spPr>
          <a:xfrm>
            <a:off x="1055798" y="621876"/>
            <a:ext cx="3567002" cy="523220"/>
          </a:xfrm>
          <a:prstGeom prst="rect">
            <a:avLst/>
          </a:prstGeom>
          <a:noFill/>
        </p:spPr>
        <p:txBody>
          <a:bodyPr wrap="none" rtlCol="0">
            <a:spAutoFit/>
          </a:bodyPr>
          <a:lstStyle/>
          <a:p>
            <a:r>
              <a:rPr lang="en-US" sz="2800" dirty="0" err="1"/>
              <a:t>Au+Au</a:t>
            </a:r>
            <a:r>
              <a:rPr lang="en-US" sz="2800" dirty="0"/>
              <a:t> min. bias data</a:t>
            </a:r>
          </a:p>
        </p:txBody>
      </p:sp>
    </p:spTree>
    <p:extLst>
      <p:ext uri="{BB962C8B-B14F-4D97-AF65-F5344CB8AC3E}">
        <p14:creationId xmlns:p14="http://schemas.microsoft.com/office/powerpoint/2010/main" val="1413017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254C8C-1E4F-9B9B-B15A-5B6286DEA322}"/>
              </a:ext>
            </a:extLst>
          </p:cNvPr>
          <p:cNvSpPr/>
          <p:nvPr/>
        </p:nvSpPr>
        <p:spPr bwMode="auto">
          <a:xfrm>
            <a:off x="-8389" y="-41946"/>
            <a:ext cx="12200389" cy="6899945"/>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imes New Roman"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74" r="1205" b="2990"/>
          <a:stretch/>
        </p:blipFill>
        <p:spPr>
          <a:xfrm>
            <a:off x="1611465" y="-25560"/>
            <a:ext cx="8969072" cy="6850107"/>
          </a:xfrm>
        </p:spPr>
      </p:pic>
      <p:sp>
        <p:nvSpPr>
          <p:cNvPr id="5" name="Slide Number Placeholder 4"/>
          <p:cNvSpPr>
            <a:spLocks noGrp="1"/>
          </p:cNvSpPr>
          <p:nvPr>
            <p:ph type="sldNum" sz="quarter" idx="11"/>
          </p:nvPr>
        </p:nvSpPr>
        <p:spPr/>
        <p:txBody>
          <a:bodyPr/>
          <a:lstStyle/>
          <a:p>
            <a:pPr>
              <a:defRPr/>
            </a:pPr>
            <a:fld id="{135EE78E-5777-4D05-9851-C078A0AB136D}" type="slidenum">
              <a:rPr lang="en-US" smtClean="0"/>
              <a:pPr>
                <a:defRPr/>
              </a:pPr>
              <a:t>2</a:t>
            </a:fld>
            <a:endParaRPr lang="en-US" dirty="0"/>
          </a:p>
        </p:txBody>
      </p:sp>
      <p:sp>
        <p:nvSpPr>
          <p:cNvPr id="3" name="TextBox 2"/>
          <p:cNvSpPr txBox="1"/>
          <p:nvPr/>
        </p:nvSpPr>
        <p:spPr>
          <a:xfrm>
            <a:off x="3301429" y="6455215"/>
            <a:ext cx="267130" cy="369332"/>
          </a:xfrm>
          <a:prstGeom prst="rect">
            <a:avLst/>
          </a:prstGeom>
          <a:solidFill>
            <a:schemeClr val="tx1"/>
          </a:solidFill>
        </p:spPr>
        <p:txBody>
          <a:bodyPr wrap="square" rtlCol="0">
            <a:spAutoFit/>
          </a:bodyPr>
          <a:lstStyle/>
          <a:p>
            <a:r>
              <a:rPr lang="en-US" dirty="0">
                <a:solidFill>
                  <a:schemeClr val="bg1"/>
                </a:solidFill>
              </a:rPr>
              <a:t>&lt;</a:t>
            </a:r>
          </a:p>
        </p:txBody>
      </p:sp>
      <p:sp>
        <p:nvSpPr>
          <p:cNvPr id="4" name="TextBox 3"/>
          <p:cNvSpPr txBox="1"/>
          <p:nvPr/>
        </p:nvSpPr>
        <p:spPr>
          <a:xfrm>
            <a:off x="4528761" y="4705564"/>
            <a:ext cx="2364750" cy="707886"/>
          </a:xfrm>
          <a:prstGeom prst="rect">
            <a:avLst/>
          </a:prstGeom>
          <a:noFill/>
        </p:spPr>
        <p:txBody>
          <a:bodyPr wrap="none" rtlCol="0">
            <a:spAutoFit/>
          </a:bodyPr>
          <a:lstStyle/>
          <a:p>
            <a:r>
              <a:rPr lang="en-US" sz="2000" dirty="0">
                <a:solidFill>
                  <a:schemeClr val="bg1"/>
                </a:solidFill>
                <a:latin typeface="Sakkal Majalla" panose="02000000000000000000" pitchFamily="2" charset="-78"/>
                <a:cs typeface="Sakkal Majalla" panose="02000000000000000000" pitchFamily="2" charset="-78"/>
              </a:rPr>
              <a:t>Confinement</a:t>
            </a:r>
          </a:p>
          <a:p>
            <a:r>
              <a:rPr lang="en-US" sz="2000" dirty="0">
                <a:solidFill>
                  <a:schemeClr val="bg1"/>
                </a:solidFill>
                <a:latin typeface="Sakkal Majalla" panose="02000000000000000000" pitchFamily="2" charset="-78"/>
                <a:cs typeface="Sakkal Majalla" panose="02000000000000000000" pitchFamily="2" charset="-78"/>
              </a:rPr>
              <a:t>Chiral symmetry breaking</a:t>
            </a:r>
          </a:p>
        </p:txBody>
      </p:sp>
      <p:sp>
        <p:nvSpPr>
          <p:cNvPr id="7" name="Rectangle 6">
            <a:extLst>
              <a:ext uri="{FF2B5EF4-FFF2-40B4-BE49-F238E27FC236}">
                <a16:creationId xmlns:a16="http://schemas.microsoft.com/office/drawing/2014/main" id="{2DC6043B-E4EA-4885-BF1E-AEC7473016AD}"/>
              </a:ext>
            </a:extLst>
          </p:cNvPr>
          <p:cNvSpPr/>
          <p:nvPr/>
        </p:nvSpPr>
        <p:spPr bwMode="auto">
          <a:xfrm>
            <a:off x="1627366" y="5072932"/>
            <a:ext cx="5152446" cy="175956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154A485A-2C00-4D0B-B11F-739E0A43D177}"/>
              </a:ext>
            </a:extLst>
          </p:cNvPr>
          <p:cNvSpPr/>
          <p:nvPr/>
        </p:nvSpPr>
        <p:spPr bwMode="auto">
          <a:xfrm>
            <a:off x="3495923" y="4540196"/>
            <a:ext cx="267130" cy="604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n>
                <a:solidFill>
                  <a:sysClr val="windowText" lastClr="000000"/>
                </a:solidFill>
              </a:ln>
              <a:solidFill>
                <a:sysClr val="windowText" lastClr="000000"/>
              </a:solidFill>
            </a:endParaRPr>
          </a:p>
        </p:txBody>
      </p:sp>
      <p:sp>
        <p:nvSpPr>
          <p:cNvPr id="9" name="Rectangle 8">
            <a:extLst>
              <a:ext uri="{FF2B5EF4-FFF2-40B4-BE49-F238E27FC236}">
                <a16:creationId xmlns:a16="http://schemas.microsoft.com/office/drawing/2014/main" id="{4E13EA51-DBFA-421D-AB23-E20001D3BD39}"/>
              </a:ext>
            </a:extLst>
          </p:cNvPr>
          <p:cNvSpPr/>
          <p:nvPr/>
        </p:nvSpPr>
        <p:spPr bwMode="auto">
          <a:xfrm>
            <a:off x="1746638" y="33453"/>
            <a:ext cx="6989196" cy="131367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AEB8746E-72F4-47B2-A153-F5039939D9DB}"/>
              </a:ext>
            </a:extLst>
          </p:cNvPr>
          <p:cNvSpPr/>
          <p:nvPr/>
        </p:nvSpPr>
        <p:spPr bwMode="auto">
          <a:xfrm>
            <a:off x="4593203" y="4802588"/>
            <a:ext cx="1144988" cy="3419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54BFBB98-FF8E-404E-BB95-BE5D0B1F465E}"/>
              </a:ext>
            </a:extLst>
          </p:cNvPr>
          <p:cNvSpPr/>
          <p:nvPr/>
        </p:nvSpPr>
        <p:spPr bwMode="auto">
          <a:xfrm>
            <a:off x="6628737" y="5279667"/>
            <a:ext cx="1129086" cy="154488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0B60F8EA-7FBC-4D96-A5E9-8DE6C9AD1948}"/>
              </a:ext>
            </a:extLst>
          </p:cNvPr>
          <p:cNvSpPr/>
          <p:nvPr/>
        </p:nvSpPr>
        <p:spPr bwMode="auto">
          <a:xfrm>
            <a:off x="7248939" y="5675843"/>
            <a:ext cx="3331597" cy="11487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5978A399-C8EF-42AE-AE1E-17833C7957D6}"/>
              </a:ext>
            </a:extLst>
          </p:cNvPr>
          <p:cNvSpPr txBox="1"/>
          <p:nvPr/>
        </p:nvSpPr>
        <p:spPr>
          <a:xfrm>
            <a:off x="7314530" y="1016832"/>
            <a:ext cx="1380506" cy="400110"/>
          </a:xfrm>
          <a:prstGeom prst="rect">
            <a:avLst/>
          </a:prstGeom>
          <a:noFill/>
        </p:spPr>
        <p:txBody>
          <a:bodyPr wrap="non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110 MeV </a:t>
            </a:r>
          </a:p>
        </p:txBody>
      </p:sp>
      <p:sp>
        <p:nvSpPr>
          <p:cNvPr id="15" name="TextBox 14">
            <a:extLst>
              <a:ext uri="{FF2B5EF4-FFF2-40B4-BE49-F238E27FC236}">
                <a16:creationId xmlns:a16="http://schemas.microsoft.com/office/drawing/2014/main" id="{3586F50A-0034-4DF6-B66A-BA86908D68DE}"/>
              </a:ext>
            </a:extLst>
          </p:cNvPr>
          <p:cNvSpPr txBox="1"/>
          <p:nvPr/>
        </p:nvSpPr>
        <p:spPr>
          <a:xfrm>
            <a:off x="956059" y="1473721"/>
            <a:ext cx="4977645" cy="400110"/>
          </a:xfrm>
          <a:prstGeom prst="rect">
            <a:avLst/>
          </a:prstGeom>
          <a:noFill/>
        </p:spPr>
        <p:txBody>
          <a:bodyPr wrap="non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Hubble Expansion:   </a:t>
            </a:r>
            <a:r>
              <a:rPr lang="en-US" sz="2000" dirty="0">
                <a:solidFill>
                  <a:srgbClr val="FF3300"/>
                </a:solidFill>
                <a:latin typeface="Tahoma" panose="020B0604030504040204" pitchFamily="34" charset="0"/>
                <a:ea typeface="Tahoma" panose="020B0604030504040204" pitchFamily="34" charset="0"/>
                <a:cs typeface="Tahoma" panose="020B0604030504040204" pitchFamily="34" charset="0"/>
              </a:rPr>
              <a:t>T=300-160 MeV</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16" name="TextBox 15">
            <a:extLst>
              <a:ext uri="{FF2B5EF4-FFF2-40B4-BE49-F238E27FC236}">
                <a16:creationId xmlns:a16="http://schemas.microsoft.com/office/drawing/2014/main" id="{B6DD6B91-C8B8-409F-96DA-DBF4C0E6E166}"/>
              </a:ext>
            </a:extLst>
          </p:cNvPr>
          <p:cNvSpPr txBox="1"/>
          <p:nvPr/>
        </p:nvSpPr>
        <p:spPr>
          <a:xfrm>
            <a:off x="0" y="-21459"/>
            <a:ext cx="12192000" cy="646331"/>
          </a:xfrm>
          <a:prstGeom prst="rect">
            <a:avLst/>
          </a:prstGeom>
          <a:noFill/>
        </p:spPr>
        <p:txBody>
          <a:bodyPr wrap="square" rtlCol="0">
            <a:spAutoFit/>
          </a:bodyPr>
          <a:lstStyle/>
          <a:p>
            <a:pPr algn="ctr"/>
            <a:r>
              <a:rPr lang="en-US" sz="3600" dirty="0">
                <a:solidFill>
                  <a:schemeClr val="bg1"/>
                </a:solidFill>
                <a:latin typeface="Taffy" panose="03050402030202030204" pitchFamily="66" charset="0"/>
              </a:rPr>
              <a:t>Electromagnetic Radiation in A+A Collisions: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FE9FF14-35E4-4859-9FC5-20C7D89A71AE}"/>
                  </a:ext>
                </a:extLst>
              </p:cNvPr>
              <p:cNvSpPr txBox="1"/>
              <p:nvPr/>
            </p:nvSpPr>
            <p:spPr>
              <a:xfrm>
                <a:off x="705836" y="5110842"/>
                <a:ext cx="3311318" cy="1554272"/>
              </a:xfrm>
              <a:prstGeom prst="rect">
                <a:avLst/>
              </a:prstGeom>
              <a:noFill/>
            </p:spPr>
            <p:txBody>
              <a:bodyPr wrap="square" rtlCol="0">
                <a:spAutoFit/>
              </a:bodyPr>
              <a:lstStyle/>
              <a:p>
                <a:r>
                  <a:rPr lang="en-US" sz="2400" dirty="0">
                    <a:solidFill>
                      <a:schemeClr val="accent6">
                        <a:lumMod val="20000"/>
                        <a:lumOff val="80000"/>
                      </a:schemeClr>
                    </a:solidFill>
                    <a:latin typeface="Taffy" panose="03050402030202030204" pitchFamily="66" charset="0"/>
                  </a:rPr>
                  <a:t>Initial </a:t>
                </a:r>
                <a:r>
                  <a:rPr lang="en-US" sz="2400" dirty="0" err="1">
                    <a:solidFill>
                      <a:schemeClr val="accent6">
                        <a:lumMod val="20000"/>
                        <a:lumOff val="80000"/>
                      </a:schemeClr>
                    </a:solidFill>
                    <a:latin typeface="Taffy" panose="03050402030202030204" pitchFamily="66" charset="0"/>
                  </a:rPr>
                  <a:t>qg</a:t>
                </a:r>
                <a:r>
                  <a:rPr lang="en-US" sz="2400" dirty="0">
                    <a:solidFill>
                      <a:schemeClr val="accent6">
                        <a:lumMod val="20000"/>
                        <a:lumOff val="80000"/>
                      </a:schemeClr>
                    </a:solidFill>
                    <a:latin typeface="Taffy" panose="03050402030202030204" pitchFamily="66" charset="0"/>
                  </a:rPr>
                  <a:t>-Compton</a:t>
                </a:r>
              </a:p>
              <a:p>
                <a:endParaRPr lang="en-US" sz="1100" dirty="0">
                  <a:solidFill>
                    <a:schemeClr val="accent6">
                      <a:lumMod val="20000"/>
                      <a:lumOff val="80000"/>
                    </a:schemeClr>
                  </a:solidFill>
                  <a:latin typeface="Taffy" panose="03050402030202030204" pitchFamily="66" charset="0"/>
                </a:endParaRPr>
              </a:p>
              <a:p>
                <a:pPr marL="342900" indent="-342900">
                  <a:buFont typeface="Arial" panose="020B0604020202020204" pitchFamily="34" charset="0"/>
                  <a:buChar char="•"/>
                </a:pPr>
                <a:r>
                  <a:rPr lang="en-US" sz="2000" dirty="0" err="1">
                    <a:solidFill>
                      <a:schemeClr val="accent6">
                        <a:lumMod val="20000"/>
                        <a:lumOff val="80000"/>
                      </a:schemeClr>
                    </a:solidFill>
                    <a:latin typeface="Taffy" panose="03050402030202030204" pitchFamily="66" charset="0"/>
                  </a:rPr>
                  <a:t>powerlaw</a:t>
                </a:r>
                <a:r>
                  <a:rPr lang="en-US" sz="2000" dirty="0">
                    <a:solidFill>
                      <a:schemeClr val="accent6">
                        <a:lumMod val="20000"/>
                        <a:lumOff val="80000"/>
                      </a:schemeClr>
                    </a:solidFill>
                    <a:latin typeface="Taffy" panose="03050402030202030204" pitchFamily="66" charset="0"/>
                  </a:rPr>
                  <a:t> spectrum</a:t>
                </a:r>
              </a:p>
              <a:p>
                <a:pPr marL="342900" indent="-342900">
                  <a:buFont typeface="Arial" panose="020B0604020202020204" pitchFamily="34" charset="0"/>
                  <a:buChar char="•"/>
                </a:pPr>
                <a14:m>
                  <m:oMath xmlns:m="http://schemas.openxmlformats.org/officeDocument/2006/math">
                    <m:r>
                      <a:rPr lang="en-US" sz="2000" i="1">
                        <a:solidFill>
                          <a:schemeClr val="accent6">
                            <a:lumMod val="20000"/>
                            <a:lumOff val="80000"/>
                          </a:schemeClr>
                        </a:solidFill>
                        <a:latin typeface="Cambria Math" panose="02040503050406030204" pitchFamily="18" charset="0"/>
                        <a:ea typeface="Cambria Math" panose="02040503050406030204" pitchFamily="18" charset="0"/>
                      </a:rPr>
                      <m:t>∝</m:t>
                    </m:r>
                    <m:sSub>
                      <m:sSubPr>
                        <m:ctrlPr>
                          <a:rPr lang="en-US" sz="2000" i="1">
                            <a:solidFill>
                              <a:schemeClr val="accent6">
                                <a:lumMod val="20000"/>
                                <a:lumOff val="80000"/>
                              </a:schemeClr>
                            </a:solidFill>
                            <a:latin typeface="Cambria Math" panose="02040503050406030204" pitchFamily="18" charset="0"/>
                          </a:rPr>
                        </m:ctrlPr>
                      </m:sSubPr>
                      <m:e>
                        <m:r>
                          <a:rPr lang="en-US" sz="2000" i="1">
                            <a:solidFill>
                              <a:schemeClr val="accent6">
                                <a:lumMod val="20000"/>
                                <a:lumOff val="80000"/>
                              </a:schemeClr>
                            </a:solidFill>
                            <a:latin typeface="Cambria Math" panose="02040503050406030204" pitchFamily="18" charset="0"/>
                          </a:rPr>
                          <m:t>𝑵</m:t>
                        </m:r>
                      </m:e>
                      <m:sub>
                        <m:r>
                          <a:rPr lang="en-US" sz="2000" i="1">
                            <a:solidFill>
                              <a:schemeClr val="accent6">
                                <a:lumMod val="20000"/>
                                <a:lumOff val="80000"/>
                              </a:schemeClr>
                            </a:solidFill>
                            <a:latin typeface="Cambria Math" panose="02040503050406030204" pitchFamily="18" charset="0"/>
                          </a:rPr>
                          <m:t>𝒄𝒐𝒍𝒍</m:t>
                        </m:r>
                      </m:sub>
                    </m:sSub>
                    <m:r>
                      <a:rPr lang="en-US" sz="2000" i="1">
                        <a:solidFill>
                          <a:schemeClr val="accent6">
                            <a:lumMod val="20000"/>
                            <a:lumOff val="80000"/>
                          </a:schemeClr>
                        </a:solidFill>
                        <a:latin typeface="Cambria Math" panose="02040503050406030204" pitchFamily="18" charset="0"/>
                      </a:rPr>
                      <m:t> </m:t>
                    </m:r>
                  </m:oMath>
                </a14:m>
                <a:endParaRPr lang="en-US" sz="2000" dirty="0">
                  <a:solidFill>
                    <a:schemeClr val="accent6">
                      <a:lumMod val="20000"/>
                      <a:lumOff val="80000"/>
                    </a:schemeClr>
                  </a:solidFill>
                  <a:latin typeface="Taffy" panose="03050402030202030204" pitchFamily="66" charset="0"/>
                </a:endParaRPr>
              </a:p>
              <a:p>
                <a:pPr marL="342900" indent="-342900">
                  <a:buFont typeface="Arial" panose="020B0604020202020204" pitchFamily="34" charset="0"/>
                  <a:buChar char="•"/>
                </a:pPr>
                <a:r>
                  <a:rPr lang="en-US" sz="2000" dirty="0">
                    <a:solidFill>
                      <a:schemeClr val="accent6">
                        <a:lumMod val="20000"/>
                        <a:lumOff val="80000"/>
                      </a:schemeClr>
                    </a:solidFill>
                    <a:latin typeface="Taffy" panose="03050402030202030204" pitchFamily="66" charset="0"/>
                  </a:rPr>
                  <a:t>no collective motion</a:t>
                </a:r>
              </a:p>
            </p:txBody>
          </p:sp>
        </mc:Choice>
        <mc:Fallback xmlns="">
          <p:sp>
            <p:nvSpPr>
              <p:cNvPr id="17" name="TextBox 16">
                <a:extLst>
                  <a:ext uri="{FF2B5EF4-FFF2-40B4-BE49-F238E27FC236}">
                    <a16:creationId xmlns:a16="http://schemas.microsoft.com/office/drawing/2014/main" id="{DFE9FF14-35E4-4859-9FC5-20C7D89A71AE}"/>
                  </a:ext>
                </a:extLst>
              </p:cNvPr>
              <p:cNvSpPr txBox="1">
                <a:spLocks noRot="1" noChangeAspect="1" noMove="1" noResize="1" noEditPoints="1" noAdjustHandles="1" noChangeArrowheads="1" noChangeShapeType="1" noTextEdit="1"/>
              </p:cNvSpPr>
              <p:nvPr/>
            </p:nvSpPr>
            <p:spPr>
              <a:xfrm>
                <a:off x="705836" y="5110842"/>
                <a:ext cx="3311318" cy="1554272"/>
              </a:xfrm>
              <a:prstGeom prst="rect">
                <a:avLst/>
              </a:prstGeom>
              <a:blipFill>
                <a:blip r:embed="rId4"/>
                <a:stretch>
                  <a:fillRect l="-2947" t="-3137" b="-62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8948A47-9FF5-4B8E-AD75-61C4746FF597}"/>
                  </a:ext>
                </a:extLst>
              </p:cNvPr>
              <p:cNvSpPr txBox="1"/>
              <p:nvPr/>
            </p:nvSpPr>
            <p:spPr>
              <a:xfrm>
                <a:off x="3352726" y="4655532"/>
                <a:ext cx="3192883" cy="1755865"/>
              </a:xfrm>
              <a:prstGeom prst="rect">
                <a:avLst/>
              </a:prstGeom>
              <a:noFill/>
            </p:spPr>
            <p:txBody>
              <a:bodyPr wrap="square" rtlCol="0">
                <a:spAutoFit/>
              </a:bodyPr>
              <a:lstStyle/>
              <a:p>
                <a:r>
                  <a:rPr lang="en-US" sz="2400" dirty="0" err="1">
                    <a:solidFill>
                      <a:srgbClr val="FF3300"/>
                    </a:solidFill>
                    <a:latin typeface="Taffy" panose="03050402030202030204" pitchFamily="66" charset="0"/>
                  </a:rPr>
                  <a:t>qg</a:t>
                </a:r>
                <a:r>
                  <a:rPr lang="en-US" sz="2400" dirty="0">
                    <a:solidFill>
                      <a:srgbClr val="FF3300"/>
                    </a:solidFill>
                    <a:latin typeface="Taffy" panose="03050402030202030204" pitchFamily="66" charset="0"/>
                  </a:rPr>
                  <a:t>-Compton (deconfinement)</a:t>
                </a:r>
              </a:p>
              <a:p>
                <a:pPr marL="342900" indent="-342900">
                  <a:buFont typeface="Arial" panose="020B0604020202020204" pitchFamily="34" charset="0"/>
                  <a:buChar char="•"/>
                </a:pPr>
                <a:r>
                  <a:rPr lang="en-US" sz="2000" dirty="0">
                    <a:solidFill>
                      <a:srgbClr val="FF3300"/>
                    </a:solidFill>
                    <a:latin typeface="Taffy" panose="03050402030202030204" pitchFamily="66" charset="0"/>
                  </a:rPr>
                  <a:t>high T  spectrum</a:t>
                </a:r>
              </a:p>
              <a:p>
                <a:pPr marL="342900" indent="-342900">
                  <a:buFont typeface="Arial" panose="020B0604020202020204" pitchFamily="34" charset="0"/>
                  <a:buChar char="•"/>
                </a:pPr>
                <a:r>
                  <a:rPr lang="en-US" sz="2000" dirty="0">
                    <a:solidFill>
                      <a:srgbClr val="FF3300"/>
                    </a:solidFill>
                    <a:latin typeface="Taffy" panose="03050402030202030204" pitchFamily="66" charset="0"/>
                  </a:rPr>
                  <a:t>little radial flow</a:t>
                </a:r>
              </a:p>
              <a:p>
                <a:pPr marL="342900" indent="-342900">
                  <a:buFont typeface="Arial" panose="020B0604020202020204" pitchFamily="34" charset="0"/>
                  <a:buChar char="•"/>
                </a:pPr>
                <a:r>
                  <a:rPr lang="en-US" sz="2000" dirty="0">
                    <a:solidFill>
                      <a:srgbClr val="FF3300"/>
                    </a:solidFill>
                    <a:latin typeface="Taffy" panose="03050402030202030204" pitchFamily="66" charset="0"/>
                  </a:rPr>
                  <a:t>yield </a:t>
                </a:r>
                <a14:m>
                  <m:oMath xmlns:m="http://schemas.openxmlformats.org/officeDocument/2006/math">
                    <m:r>
                      <a:rPr lang="en-US" sz="2000" i="1">
                        <a:solidFill>
                          <a:srgbClr val="FF3300"/>
                        </a:solidFill>
                        <a:latin typeface="Cambria Math" panose="02040503050406030204" pitchFamily="18" charset="0"/>
                        <a:ea typeface="Cambria Math" panose="02040503050406030204" pitchFamily="18" charset="0"/>
                      </a:rPr>
                      <m:t>∝ </m:t>
                    </m:r>
                    <m:sSubSup>
                      <m:sSubSupPr>
                        <m:ctrlPr>
                          <a:rPr lang="en-US" sz="2000" i="1">
                            <a:solidFill>
                              <a:srgbClr val="FF3300"/>
                            </a:solidFill>
                            <a:latin typeface="Cambria Math" panose="02040503050406030204" pitchFamily="18" charset="0"/>
                            <a:ea typeface="Cambria Math" panose="02040503050406030204" pitchFamily="18" charset="0"/>
                          </a:rPr>
                        </m:ctrlPr>
                      </m:sSubSupPr>
                      <m:e>
                        <m:r>
                          <a:rPr lang="en-US" sz="2000" i="1">
                            <a:solidFill>
                              <a:srgbClr val="FF3300"/>
                            </a:solidFill>
                            <a:latin typeface="Cambria Math" panose="02040503050406030204" pitchFamily="18" charset="0"/>
                            <a:ea typeface="Cambria Math" panose="02040503050406030204" pitchFamily="18" charset="0"/>
                          </a:rPr>
                          <m:t>𝑵</m:t>
                        </m:r>
                      </m:e>
                      <m:sub>
                        <m:r>
                          <a:rPr lang="en-US" sz="2000" i="1">
                            <a:solidFill>
                              <a:srgbClr val="FF3300"/>
                            </a:solidFill>
                            <a:latin typeface="Cambria Math" panose="02040503050406030204" pitchFamily="18" charset="0"/>
                            <a:ea typeface="Cambria Math" panose="02040503050406030204" pitchFamily="18" charset="0"/>
                          </a:rPr>
                          <m:t>𝒄𝒉</m:t>
                        </m:r>
                      </m:sub>
                      <m:sup>
                        <m:r>
                          <a:rPr lang="en-US" sz="2000" i="1">
                            <a:solidFill>
                              <a:srgbClr val="FF3300"/>
                            </a:solidFill>
                            <a:latin typeface="Cambria Math" panose="02040503050406030204" pitchFamily="18" charset="0"/>
                            <a:ea typeface="Cambria Math" panose="02040503050406030204" pitchFamily="18" charset="0"/>
                          </a:rPr>
                          <m:t>𝜶</m:t>
                        </m:r>
                      </m:sup>
                    </m:sSubSup>
                    <m:r>
                      <a:rPr lang="en-US" sz="2000" i="1">
                        <a:solidFill>
                          <a:srgbClr val="FF3300"/>
                        </a:solidFill>
                        <a:latin typeface="Cambria Math" panose="02040503050406030204" pitchFamily="18" charset="0"/>
                        <a:ea typeface="Cambria Math" panose="02040503050406030204" pitchFamily="18" charset="0"/>
                      </a:rPr>
                      <m:t>  </m:t>
                    </m:r>
                    <m:r>
                      <a:rPr lang="en-US" sz="2000" i="1">
                        <a:solidFill>
                          <a:srgbClr val="FF3300"/>
                        </a:solidFill>
                        <a:latin typeface="Cambria Math" panose="02040503050406030204" pitchFamily="18" charset="0"/>
                        <a:ea typeface="Cambria Math" panose="02040503050406030204" pitchFamily="18" charset="0"/>
                      </a:rPr>
                      <m:t>𝜶</m:t>
                    </m:r>
                    <m:r>
                      <a:rPr lang="en-US" sz="2000" i="1">
                        <a:solidFill>
                          <a:srgbClr val="FF3300"/>
                        </a:solidFill>
                        <a:latin typeface="Cambria Math" panose="02040503050406030204" pitchFamily="18" charset="0"/>
                        <a:ea typeface="Cambria Math" panose="02040503050406030204" pitchFamily="18" charset="0"/>
                      </a:rPr>
                      <m:t> ≤</m:t>
                    </m:r>
                    <m:r>
                      <a:rPr lang="en-US" sz="2000" i="1">
                        <a:solidFill>
                          <a:srgbClr val="FF3300"/>
                        </a:solidFill>
                        <a:latin typeface="Cambria Math" panose="02040503050406030204" pitchFamily="18" charset="0"/>
                        <a:ea typeface="Cambria Math" panose="02040503050406030204" pitchFamily="18" charset="0"/>
                      </a:rPr>
                      <m:t>𝟐</m:t>
                    </m:r>
                  </m:oMath>
                </a14:m>
                <a:endParaRPr lang="en-US" sz="2000" baseline="-25000" dirty="0">
                  <a:solidFill>
                    <a:srgbClr val="FF3300"/>
                  </a:solidFill>
                  <a:latin typeface="Taffy" panose="03050402030202030204" pitchFamily="66" charset="0"/>
                </a:endParaRPr>
              </a:p>
            </p:txBody>
          </p:sp>
        </mc:Choice>
        <mc:Fallback xmlns="">
          <p:sp>
            <p:nvSpPr>
              <p:cNvPr id="19" name="TextBox 18">
                <a:extLst>
                  <a:ext uri="{FF2B5EF4-FFF2-40B4-BE49-F238E27FC236}">
                    <a16:creationId xmlns:a16="http://schemas.microsoft.com/office/drawing/2014/main" id="{F8948A47-9FF5-4B8E-AD75-61C4746FF597}"/>
                  </a:ext>
                </a:extLst>
              </p:cNvPr>
              <p:cNvSpPr txBox="1">
                <a:spLocks noRot="1" noChangeAspect="1" noMove="1" noResize="1" noEditPoints="1" noAdjustHandles="1" noChangeArrowheads="1" noChangeShapeType="1" noTextEdit="1"/>
              </p:cNvSpPr>
              <p:nvPr/>
            </p:nvSpPr>
            <p:spPr>
              <a:xfrm>
                <a:off x="3352726" y="4655532"/>
                <a:ext cx="3192883" cy="1755865"/>
              </a:xfrm>
              <a:prstGeom prst="rect">
                <a:avLst/>
              </a:prstGeom>
              <a:blipFill>
                <a:blip r:embed="rId5"/>
                <a:stretch>
                  <a:fillRect l="-3053" t="-2778"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91DC5C2-6F5F-4A86-9A8A-D49D7FE62D20}"/>
                  </a:ext>
                </a:extLst>
              </p:cNvPr>
              <p:cNvSpPr txBox="1"/>
              <p:nvPr/>
            </p:nvSpPr>
            <p:spPr>
              <a:xfrm>
                <a:off x="5942937" y="5144494"/>
                <a:ext cx="2743187" cy="1909754"/>
              </a:xfrm>
              <a:prstGeom prst="rect">
                <a:avLst/>
              </a:prstGeom>
              <a:noFill/>
            </p:spPr>
            <p:txBody>
              <a:bodyPr wrap="none" rtlCol="0">
                <a:spAutoFit/>
              </a:bodyPr>
              <a:lstStyle/>
              <a:p>
                <a:r>
                  <a:rPr lang="en-US" sz="2400" dirty="0">
                    <a:solidFill>
                      <a:srgbClr val="FFC000"/>
                    </a:solidFill>
                    <a:latin typeface="Taffy" panose="03050402030202030204" pitchFamily="66" charset="0"/>
                    <a:sym typeface="Symbol" panose="05050102010706020507" pitchFamily="18" charset="2"/>
                  </a:rPr>
                  <a:t> Scattering</a:t>
                </a:r>
              </a:p>
              <a:p>
                <a:pPr marL="285750" indent="-285750">
                  <a:buFont typeface="Arial" panose="020B0604020202020204" pitchFamily="34" charset="0"/>
                  <a:buChar char="•"/>
                </a:pPr>
                <a:r>
                  <a:rPr lang="en-US" sz="2000" dirty="0">
                    <a:solidFill>
                      <a:srgbClr val="FFC000"/>
                    </a:solidFill>
                    <a:latin typeface="Taffy" panose="03050402030202030204" pitchFamily="66" charset="0"/>
                    <a:sym typeface="Symbol" panose="05050102010706020507" pitchFamily="18" charset="2"/>
                  </a:rPr>
                  <a:t>Low T spectrum </a:t>
                </a:r>
              </a:p>
              <a:p>
                <a:pPr marL="285750" indent="-285750">
                  <a:buFont typeface="Arial" panose="020B0604020202020204" pitchFamily="34" charset="0"/>
                  <a:buChar char="•"/>
                </a:pPr>
                <a:r>
                  <a:rPr lang="en-US" sz="2000" dirty="0">
                    <a:solidFill>
                      <a:srgbClr val="FFC000"/>
                    </a:solidFill>
                    <a:latin typeface="Taffy" panose="03050402030202030204" pitchFamily="66" charset="0"/>
                    <a:sym typeface="Symbol" panose="05050102010706020507" pitchFamily="18" charset="2"/>
                  </a:rPr>
                  <a:t>Large flow/ blue shift</a:t>
                </a:r>
              </a:p>
              <a:p>
                <a:pPr marL="285750" indent="-285750">
                  <a:buFont typeface="Arial" panose="020B0604020202020204" pitchFamily="34" charset="0"/>
                  <a:buChar char="•"/>
                </a:pPr>
                <a:r>
                  <a:rPr lang="en-US" sz="2000" dirty="0">
                    <a:solidFill>
                      <a:srgbClr val="FFC000"/>
                    </a:solidFill>
                    <a:latin typeface="Taffy" panose="03050402030202030204" pitchFamily="66" charset="0"/>
                  </a:rPr>
                  <a:t>yield </a:t>
                </a:r>
                <a14:m>
                  <m:oMath xmlns:m="http://schemas.openxmlformats.org/officeDocument/2006/math">
                    <m:r>
                      <a:rPr lang="en-US" sz="2000" i="1">
                        <a:solidFill>
                          <a:srgbClr val="FFC000"/>
                        </a:solidFill>
                        <a:latin typeface="Cambria Math" panose="02040503050406030204" pitchFamily="18" charset="0"/>
                        <a:ea typeface="Cambria Math" panose="02040503050406030204" pitchFamily="18" charset="0"/>
                      </a:rPr>
                      <m:t>∝ </m:t>
                    </m:r>
                    <m:sSubSup>
                      <m:sSubSupPr>
                        <m:ctrlPr>
                          <a:rPr lang="en-US" sz="2000" i="1">
                            <a:solidFill>
                              <a:srgbClr val="FFC000"/>
                            </a:solidFill>
                            <a:latin typeface="Cambria Math" panose="02040503050406030204" pitchFamily="18" charset="0"/>
                            <a:ea typeface="Cambria Math" panose="02040503050406030204" pitchFamily="18" charset="0"/>
                          </a:rPr>
                        </m:ctrlPr>
                      </m:sSubSupPr>
                      <m:e>
                        <m:r>
                          <a:rPr lang="en-US" sz="2000" i="1">
                            <a:solidFill>
                              <a:srgbClr val="FFC000"/>
                            </a:solidFill>
                            <a:latin typeface="Cambria Math" panose="02040503050406030204" pitchFamily="18" charset="0"/>
                            <a:ea typeface="Cambria Math" panose="02040503050406030204" pitchFamily="18" charset="0"/>
                          </a:rPr>
                          <m:t>𝑵</m:t>
                        </m:r>
                      </m:e>
                      <m:sub>
                        <m:r>
                          <a:rPr lang="en-US" sz="2000" i="1">
                            <a:solidFill>
                              <a:srgbClr val="FFC000"/>
                            </a:solidFill>
                            <a:latin typeface="Cambria Math" panose="02040503050406030204" pitchFamily="18" charset="0"/>
                            <a:ea typeface="Cambria Math" panose="02040503050406030204" pitchFamily="18" charset="0"/>
                          </a:rPr>
                          <m:t>𝒄𝒉</m:t>
                        </m:r>
                      </m:sub>
                      <m:sup>
                        <m:r>
                          <a:rPr lang="en-US" sz="2000" i="1">
                            <a:solidFill>
                              <a:srgbClr val="FFC000"/>
                            </a:solidFill>
                            <a:latin typeface="Cambria Math" panose="02040503050406030204" pitchFamily="18" charset="0"/>
                            <a:ea typeface="Cambria Math" panose="02040503050406030204" pitchFamily="18" charset="0"/>
                          </a:rPr>
                          <m:t>𝜶</m:t>
                        </m:r>
                      </m:sup>
                    </m:sSubSup>
                    <m:r>
                      <a:rPr lang="en-US" sz="2000" i="1">
                        <a:solidFill>
                          <a:srgbClr val="FFC000"/>
                        </a:solidFill>
                        <a:latin typeface="Cambria Math" panose="02040503050406030204" pitchFamily="18" charset="0"/>
                        <a:ea typeface="Cambria Math" panose="02040503050406030204" pitchFamily="18" charset="0"/>
                      </a:rPr>
                      <m:t>  </m:t>
                    </m:r>
                    <m:r>
                      <a:rPr lang="en-US" sz="2000" i="1">
                        <a:solidFill>
                          <a:srgbClr val="FFC000"/>
                        </a:solidFill>
                        <a:latin typeface="Cambria Math" panose="02040503050406030204" pitchFamily="18" charset="0"/>
                        <a:ea typeface="Cambria Math" panose="02040503050406030204" pitchFamily="18" charset="0"/>
                      </a:rPr>
                      <m:t>𝜶</m:t>
                    </m:r>
                    <m:r>
                      <a:rPr lang="en-US" sz="2000" i="1">
                        <a:solidFill>
                          <a:srgbClr val="FFC000"/>
                        </a:solidFill>
                        <a:latin typeface="Cambria Math" panose="02040503050406030204" pitchFamily="18" charset="0"/>
                        <a:ea typeface="Cambria Math" panose="02040503050406030204" pitchFamily="18" charset="0"/>
                      </a:rPr>
                      <m:t>&gt;</m:t>
                    </m:r>
                    <m:r>
                      <a:rPr lang="en-US" sz="2000" i="1">
                        <a:solidFill>
                          <a:srgbClr val="FFC000"/>
                        </a:solidFill>
                        <a:latin typeface="Cambria Math" panose="02040503050406030204" pitchFamily="18" charset="0"/>
                        <a:ea typeface="Cambria Math" panose="02040503050406030204" pitchFamily="18" charset="0"/>
                      </a:rPr>
                      <m:t>𝟏</m:t>
                    </m:r>
                  </m:oMath>
                </a14:m>
                <a:endParaRPr lang="en-US" sz="2000" baseline="-25000" dirty="0">
                  <a:solidFill>
                    <a:srgbClr val="FFC000"/>
                  </a:solidFill>
                  <a:latin typeface="Taffy" panose="03050402030202030204" pitchFamily="66" charset="0"/>
                </a:endParaRPr>
              </a:p>
              <a:p>
                <a:pPr marL="285750" indent="-285750">
                  <a:buFont typeface="Arial" panose="020B0604020202020204" pitchFamily="34" charset="0"/>
                  <a:buChar char="•"/>
                </a:pPr>
                <a:endParaRPr lang="en-US" sz="1600" dirty="0">
                  <a:solidFill>
                    <a:srgbClr val="FFC000"/>
                  </a:solidFill>
                  <a:latin typeface="Taffy" panose="03050402030202030204" pitchFamily="66" charset="0"/>
                  <a:sym typeface="Symbol" panose="05050102010706020507" pitchFamily="18" charset="2"/>
                </a:endParaRPr>
              </a:p>
              <a:p>
                <a:endParaRPr lang="en-US" dirty="0">
                  <a:solidFill>
                    <a:srgbClr val="FFC000"/>
                  </a:solidFill>
                  <a:latin typeface="Taffy" panose="03050402030202030204" pitchFamily="66" charset="0"/>
                </a:endParaRPr>
              </a:p>
            </p:txBody>
          </p:sp>
        </mc:Choice>
        <mc:Fallback xmlns="">
          <p:sp>
            <p:nvSpPr>
              <p:cNvPr id="20" name="TextBox 19">
                <a:extLst>
                  <a:ext uri="{FF2B5EF4-FFF2-40B4-BE49-F238E27FC236}">
                    <a16:creationId xmlns:a16="http://schemas.microsoft.com/office/drawing/2014/main" id="{791DC5C2-6F5F-4A86-9A8A-D49D7FE62D20}"/>
                  </a:ext>
                </a:extLst>
              </p:cNvPr>
              <p:cNvSpPr txBox="1">
                <a:spLocks noRot="1" noChangeAspect="1" noMove="1" noResize="1" noEditPoints="1" noAdjustHandles="1" noChangeArrowheads="1" noChangeShapeType="1" noTextEdit="1"/>
              </p:cNvSpPr>
              <p:nvPr/>
            </p:nvSpPr>
            <p:spPr>
              <a:xfrm>
                <a:off x="5942937" y="5144494"/>
                <a:ext cx="2743187" cy="1909754"/>
              </a:xfrm>
              <a:prstGeom prst="rect">
                <a:avLst/>
              </a:prstGeom>
              <a:blipFill>
                <a:blip r:embed="rId6"/>
                <a:stretch>
                  <a:fillRect l="-3556" t="-3195" r="-1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AF78CB4-5B2E-4920-8020-C325FF55422E}"/>
                  </a:ext>
                </a:extLst>
              </p:cNvPr>
              <p:cNvSpPr txBox="1"/>
              <p:nvPr/>
            </p:nvSpPr>
            <p:spPr>
              <a:xfrm>
                <a:off x="8714212" y="5268341"/>
                <a:ext cx="3122972" cy="1707390"/>
              </a:xfrm>
              <a:prstGeom prst="rect">
                <a:avLst/>
              </a:prstGeom>
              <a:noFill/>
            </p:spPr>
            <p:txBody>
              <a:bodyPr wrap="square" rtlCol="0">
                <a:spAutoFit/>
              </a:bodyPr>
              <a:lstStyle/>
              <a:p>
                <a:r>
                  <a:rPr lang="en-US" sz="2400" dirty="0">
                    <a:solidFill>
                      <a:schemeClr val="bg1"/>
                    </a:solidFill>
                    <a:latin typeface="Taffy" panose="03050402030202030204" pitchFamily="66" charset="0"/>
                  </a:rPr>
                  <a:t>Hadron Decays </a:t>
                </a:r>
              </a:p>
              <a:p>
                <a:pPr marL="285750" indent="-285750">
                  <a:buFont typeface="Arial" panose="020B0604020202020204" pitchFamily="34" charset="0"/>
                  <a:buChar char="•"/>
                </a:pPr>
                <a:r>
                  <a:rPr lang="en-US" sz="1600" dirty="0">
                    <a:solidFill>
                      <a:schemeClr val="bg1"/>
                    </a:solidFill>
                    <a:latin typeface="Taffy" panose="03050402030202030204" pitchFamily="66" charset="0"/>
                    <a:ea typeface="Cambria Math" panose="02040503050406030204" pitchFamily="18" charset="0"/>
                  </a:rPr>
                  <a:t> </a:t>
                </a:r>
                <a:r>
                  <a:rPr lang="en-US" sz="2000" dirty="0">
                    <a:solidFill>
                      <a:schemeClr val="bg1"/>
                    </a:solidFill>
                    <a:latin typeface="Taffy" panose="03050402030202030204" pitchFamily="66" charset="0"/>
                    <a:ea typeface="Cambria Math" panose="02040503050406030204" pitchFamily="18" charset="0"/>
                  </a:rPr>
                  <a:t>yield </a:t>
                </a:r>
                <a14:m>
                  <m:oMath xmlns:m="http://schemas.openxmlformats.org/officeDocument/2006/math">
                    <m:r>
                      <a:rPr lang="en-US" sz="2000" i="1">
                        <a:solidFill>
                          <a:schemeClr val="bg1"/>
                        </a:solidFill>
                        <a:latin typeface="Cambria Math" panose="02040503050406030204" pitchFamily="18" charset="0"/>
                        <a:ea typeface="Cambria Math" panose="02040503050406030204" pitchFamily="18" charset="0"/>
                      </a:rPr>
                      <m:t>∝  </m:t>
                    </m:r>
                    <m:sSubSup>
                      <m:sSubSupPr>
                        <m:ctrlPr>
                          <a:rPr lang="en-US" sz="2000" i="1">
                            <a:solidFill>
                              <a:schemeClr val="bg1"/>
                            </a:solidFill>
                            <a:latin typeface="Cambria Math" panose="02040503050406030204" pitchFamily="18" charset="0"/>
                            <a:ea typeface="Cambria Math" panose="02040503050406030204" pitchFamily="18" charset="0"/>
                          </a:rPr>
                        </m:ctrlPr>
                      </m:sSubSupPr>
                      <m:e>
                        <m:r>
                          <a:rPr lang="en-US" sz="2000" i="1">
                            <a:solidFill>
                              <a:schemeClr val="bg1"/>
                            </a:solidFill>
                            <a:latin typeface="Cambria Math" panose="02040503050406030204" pitchFamily="18" charset="0"/>
                            <a:ea typeface="Cambria Math" panose="02040503050406030204" pitchFamily="18" charset="0"/>
                          </a:rPr>
                          <m:t>𝑵</m:t>
                        </m:r>
                      </m:e>
                      <m:sub>
                        <m:r>
                          <a:rPr lang="en-US" sz="2000" i="1">
                            <a:solidFill>
                              <a:schemeClr val="bg1"/>
                            </a:solidFill>
                            <a:latin typeface="Cambria Math" panose="02040503050406030204" pitchFamily="18" charset="0"/>
                            <a:ea typeface="Cambria Math" panose="02040503050406030204" pitchFamily="18" charset="0"/>
                          </a:rPr>
                          <m:t>𝒄𝒉</m:t>
                        </m:r>
                      </m:sub>
                      <m:sup/>
                    </m:sSubSup>
                  </m:oMath>
                </a14:m>
                <a:endParaRPr lang="en-US" sz="2000" dirty="0">
                  <a:solidFill>
                    <a:schemeClr val="bg1"/>
                  </a:solidFill>
                  <a:latin typeface="Taffy" panose="03050402030202030204" pitchFamily="66" charset="0"/>
                </a:endParaRPr>
              </a:p>
              <a:p>
                <a:pPr marL="285750" indent="-285750">
                  <a:buFont typeface="Arial" panose="020B0604020202020204" pitchFamily="34" charset="0"/>
                  <a:buChar char="•"/>
                </a:pPr>
                <a:r>
                  <a:rPr lang="en-US" sz="2000" dirty="0">
                    <a:solidFill>
                      <a:schemeClr val="bg1"/>
                    </a:solidFill>
                    <a:latin typeface="Taffy" panose="03050402030202030204" pitchFamily="66" charset="0"/>
                  </a:rPr>
                  <a:t>Spectra derived from parent particles</a:t>
                </a:r>
              </a:p>
              <a:p>
                <a:endParaRPr lang="en-US" dirty="0">
                  <a:solidFill>
                    <a:schemeClr val="bg1"/>
                  </a:solidFill>
                  <a:latin typeface="Taffy" panose="03050402030202030204" pitchFamily="66" charset="0"/>
                </a:endParaRPr>
              </a:p>
            </p:txBody>
          </p:sp>
        </mc:Choice>
        <mc:Fallback xmlns="">
          <p:sp>
            <p:nvSpPr>
              <p:cNvPr id="21" name="TextBox 20">
                <a:extLst>
                  <a:ext uri="{FF2B5EF4-FFF2-40B4-BE49-F238E27FC236}">
                    <a16:creationId xmlns:a16="http://schemas.microsoft.com/office/drawing/2014/main" id="{6AF78CB4-5B2E-4920-8020-C325FF55422E}"/>
                  </a:ext>
                </a:extLst>
              </p:cNvPr>
              <p:cNvSpPr txBox="1">
                <a:spLocks noRot="1" noChangeAspect="1" noMove="1" noResize="1" noEditPoints="1" noAdjustHandles="1" noChangeArrowheads="1" noChangeShapeType="1" noTextEdit="1"/>
              </p:cNvSpPr>
              <p:nvPr/>
            </p:nvSpPr>
            <p:spPr>
              <a:xfrm>
                <a:off x="8714212" y="5268341"/>
                <a:ext cx="3122972" cy="1707390"/>
              </a:xfrm>
              <a:prstGeom prst="rect">
                <a:avLst/>
              </a:prstGeom>
              <a:blipFill>
                <a:blip r:embed="rId7"/>
                <a:stretch>
                  <a:fillRect l="-2924" t="-285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B0D6428-FD55-1D50-5D45-6464262F3E18}"/>
              </a:ext>
            </a:extLst>
          </p:cNvPr>
          <p:cNvSpPr txBox="1"/>
          <p:nvPr/>
        </p:nvSpPr>
        <p:spPr>
          <a:xfrm>
            <a:off x="5106874" y="1007992"/>
            <a:ext cx="2207656" cy="400110"/>
          </a:xfrm>
          <a:prstGeom prst="rect">
            <a:avLst/>
          </a:prstGeom>
          <a:noFill/>
        </p:spPr>
        <p:txBody>
          <a:bodyPr wrap="none" rtlCol="0">
            <a:spAutoFit/>
          </a:bodyPr>
          <a:lstStyle/>
          <a:p>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160-110 MeV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828617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590C-D0C1-F507-1BDD-8821C8471AEE}"/>
              </a:ext>
            </a:extLst>
          </p:cNvPr>
          <p:cNvSpPr>
            <a:spLocks noGrp="1"/>
          </p:cNvSpPr>
          <p:nvPr>
            <p:ph type="title"/>
          </p:nvPr>
        </p:nvSpPr>
        <p:spPr/>
        <p:txBody>
          <a:bodyPr/>
          <a:lstStyle/>
          <a:p>
            <a:r>
              <a:rPr lang="en-US" dirty="0"/>
              <a:t>On the Same Plot</a:t>
            </a:r>
          </a:p>
        </p:txBody>
      </p:sp>
      <p:sp>
        <p:nvSpPr>
          <p:cNvPr id="3" name="Slide Number Placeholder 2">
            <a:extLst>
              <a:ext uri="{FF2B5EF4-FFF2-40B4-BE49-F238E27FC236}">
                <a16:creationId xmlns:a16="http://schemas.microsoft.com/office/drawing/2014/main" id="{5C3289BC-C5F3-FE2C-4D3A-DBA94065D86E}"/>
              </a:ext>
            </a:extLst>
          </p:cNvPr>
          <p:cNvSpPr>
            <a:spLocks noGrp="1"/>
          </p:cNvSpPr>
          <p:nvPr>
            <p:ph type="sldNum" sz="quarter" idx="11"/>
          </p:nvPr>
        </p:nvSpPr>
        <p:spPr/>
        <p:txBody>
          <a:bodyPr/>
          <a:lstStyle/>
          <a:p>
            <a:pPr>
              <a:defRPr/>
            </a:pPr>
            <a:fld id="{A7E4ECD6-AAA4-45C8-B8D2-31366C0C59CF}" type="slidenum">
              <a:rPr lang="en-US" smtClean="0"/>
              <a:pPr>
                <a:defRPr/>
              </a:pPr>
              <a:t>20</a:t>
            </a:fld>
            <a:endParaRPr lang="en-US"/>
          </a:p>
        </p:txBody>
      </p:sp>
      <p:sp>
        <p:nvSpPr>
          <p:cNvPr id="8" name="Text Box 9">
            <a:extLst>
              <a:ext uri="{FF2B5EF4-FFF2-40B4-BE49-F238E27FC236}">
                <a16:creationId xmlns:a16="http://schemas.microsoft.com/office/drawing/2014/main" id="{16FB4451-987B-A74C-82CC-30D89F5CAC58}"/>
              </a:ext>
            </a:extLst>
          </p:cNvPr>
          <p:cNvSpPr txBox="1">
            <a:spLocks noChangeArrowheads="1"/>
          </p:cNvSpPr>
          <p:nvPr/>
        </p:nvSpPr>
        <p:spPr bwMode="auto">
          <a:xfrm>
            <a:off x="8555055" y="2524360"/>
            <a:ext cx="3518892" cy="1938992"/>
          </a:xfrm>
          <a:prstGeom prst="rect">
            <a:avLst/>
          </a:prstGeom>
          <a:solidFill>
            <a:schemeClr val="accent2"/>
          </a:solidFill>
          <a:ln w="9525">
            <a:noFill/>
            <a:miter lim="800000"/>
            <a:headEnd/>
            <a:tailEnd/>
          </a:ln>
        </p:spPr>
        <p:txBody>
          <a:bodyPr wrap="square">
            <a:spAutoFit/>
          </a:bodyPr>
          <a:lstStyle/>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STAR and PHENIX data seem consistent for pt&gt;2GeV!</a:t>
            </a:r>
          </a:p>
          <a:p>
            <a:pPr algn="ctr">
              <a:defRPr sz="3500">
                <a:solidFill>
                  <a:srgbClr val="000000"/>
                </a:solidFill>
              </a:defRPr>
            </a:pP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There is a difference at lower pt</a:t>
            </a:r>
          </a:p>
        </p:txBody>
      </p:sp>
      <p:pic>
        <p:nvPicPr>
          <p:cNvPr id="9" name="Picture 8">
            <a:extLst>
              <a:ext uri="{FF2B5EF4-FFF2-40B4-BE49-F238E27FC236}">
                <a16:creationId xmlns:a16="http://schemas.microsoft.com/office/drawing/2014/main" id="{981E26F3-6233-BE3C-0AB6-6E153261755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4636" y="785631"/>
            <a:ext cx="7692452" cy="5769339"/>
          </a:xfrm>
          <a:prstGeom prst="rect">
            <a:avLst/>
          </a:prstGeom>
        </p:spPr>
      </p:pic>
    </p:spTree>
    <p:extLst>
      <p:ext uri="{BB962C8B-B14F-4D97-AF65-F5344CB8AC3E}">
        <p14:creationId xmlns:p14="http://schemas.microsoft.com/office/powerpoint/2010/main" val="31091559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B5D6-D66D-9ED1-CB66-7D6ECB645A2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233A08CA-209C-F258-A40D-FC47A1216330}"/>
              </a:ext>
            </a:extLst>
          </p:cNvPr>
          <p:cNvSpPr>
            <a:spLocks noGrp="1"/>
          </p:cNvSpPr>
          <p:nvPr>
            <p:ph sz="half" idx="1"/>
          </p:nvPr>
        </p:nvSpPr>
        <p:spPr/>
        <p:txBody>
          <a:bodyPr/>
          <a:lstStyle/>
          <a:p>
            <a:r>
              <a:rPr lang="en-US" dirty="0"/>
              <a:t>Collaborate with STAR</a:t>
            </a:r>
          </a:p>
          <a:p>
            <a:pPr lvl="1"/>
            <a:r>
              <a:rPr lang="en-US" dirty="0"/>
              <a:t>Exchange </a:t>
            </a:r>
            <a:r>
              <a:rPr lang="en-US" dirty="0" err="1"/>
              <a:t>AuAu</a:t>
            </a:r>
            <a:r>
              <a:rPr lang="en-US" dirty="0"/>
              <a:t> virtual gamma data (not all in public domain or HEP data)</a:t>
            </a:r>
          </a:p>
          <a:p>
            <a:pPr lvl="1"/>
            <a:r>
              <a:rPr lang="en-US" dirty="0"/>
              <a:t>Provide standalone software that reproduces experimental data</a:t>
            </a:r>
          </a:p>
          <a:p>
            <a:pPr lvl="1"/>
            <a:r>
              <a:rPr lang="en-US" dirty="0"/>
              <a:t>Independently </a:t>
            </a:r>
            <a:r>
              <a:rPr lang="en-US" dirty="0" err="1"/>
              <a:t>analyse</a:t>
            </a:r>
            <a:r>
              <a:rPr lang="en-US" dirty="0"/>
              <a:t> data from both experiments with same cocktail</a:t>
            </a:r>
          </a:p>
          <a:p>
            <a:pPr lvl="1"/>
            <a:r>
              <a:rPr lang="en-US" dirty="0"/>
              <a:t>Compare &amp; discuss</a:t>
            </a:r>
          </a:p>
        </p:txBody>
      </p:sp>
      <p:sp>
        <p:nvSpPr>
          <p:cNvPr id="4" name="Text Placeholder 3">
            <a:extLst>
              <a:ext uri="{FF2B5EF4-FFF2-40B4-BE49-F238E27FC236}">
                <a16:creationId xmlns:a16="http://schemas.microsoft.com/office/drawing/2014/main" id="{020FD735-0076-9B08-DDBC-EB7DC2058538}"/>
              </a:ext>
            </a:extLst>
          </p:cNvPr>
          <p:cNvSpPr>
            <a:spLocks noGrp="1"/>
          </p:cNvSpPr>
          <p:nvPr>
            <p:ph type="body" sz="half" idx="2"/>
          </p:nvPr>
        </p:nvSpPr>
        <p:spPr/>
        <p:txBody>
          <a:bodyPr/>
          <a:lstStyle/>
          <a:p>
            <a:r>
              <a:rPr lang="en-US" dirty="0"/>
              <a:t>On the PHENIX side</a:t>
            </a:r>
          </a:p>
          <a:p>
            <a:pPr lvl="1"/>
            <a:r>
              <a:rPr lang="en-US" dirty="0"/>
              <a:t>Collect data in sharable form</a:t>
            </a:r>
          </a:p>
          <a:p>
            <a:pPr lvl="1"/>
            <a:r>
              <a:rPr lang="en-US" dirty="0"/>
              <a:t>Develop standalone PHENIX simulator</a:t>
            </a:r>
          </a:p>
          <a:p>
            <a:pPr lvl="1"/>
            <a:r>
              <a:rPr lang="en-US" dirty="0"/>
              <a:t>Create new cocktail based on today's knowledge</a:t>
            </a:r>
          </a:p>
          <a:p>
            <a:pPr marL="457200" lvl="1" indent="0">
              <a:buNone/>
            </a:pPr>
            <a:endParaRPr lang="en-US" dirty="0"/>
          </a:p>
        </p:txBody>
      </p:sp>
      <p:sp>
        <p:nvSpPr>
          <p:cNvPr id="5" name="Slide Number Placeholder 4">
            <a:extLst>
              <a:ext uri="{FF2B5EF4-FFF2-40B4-BE49-F238E27FC236}">
                <a16:creationId xmlns:a16="http://schemas.microsoft.com/office/drawing/2014/main" id="{D03967AD-7073-2E31-57ED-AD0CB8759BBF}"/>
              </a:ext>
            </a:extLst>
          </p:cNvPr>
          <p:cNvSpPr>
            <a:spLocks noGrp="1"/>
          </p:cNvSpPr>
          <p:nvPr>
            <p:ph type="sldNum" sz="quarter" idx="11"/>
          </p:nvPr>
        </p:nvSpPr>
        <p:spPr/>
        <p:txBody>
          <a:bodyPr/>
          <a:lstStyle/>
          <a:p>
            <a:pPr>
              <a:defRPr/>
            </a:pPr>
            <a:fld id="{12F8293A-6CC3-4952-860A-E7D84B1BA6EE}" type="slidenum">
              <a:rPr lang="en-US" smtClean="0"/>
              <a:pPr>
                <a:defRPr/>
              </a:pPr>
              <a:t>21</a:t>
            </a:fld>
            <a:endParaRPr lang="en-US"/>
          </a:p>
        </p:txBody>
      </p:sp>
      <p:pic>
        <p:nvPicPr>
          <p:cNvPr id="7" name="Picture 6" descr="A set of green check marks&#10;&#10;AI-generated content may be incorrect.">
            <a:extLst>
              <a:ext uri="{FF2B5EF4-FFF2-40B4-BE49-F238E27FC236}">
                <a16:creationId xmlns:a16="http://schemas.microsoft.com/office/drawing/2014/main" id="{B1A08651-1B8B-DB9E-D53A-EF210D8326A5}"/>
              </a:ext>
            </a:extLst>
          </p:cNvPr>
          <p:cNvPicPr>
            <a:picLocks noChangeAspect="1"/>
          </p:cNvPicPr>
          <p:nvPr/>
        </p:nvPicPr>
        <p:blipFill>
          <a:blip r:embed="rId2">
            <a:clrChange>
              <a:clrFrom>
                <a:srgbClr val="F9FBF9"/>
              </a:clrFrom>
              <a:clrTo>
                <a:srgbClr val="F9FBF9">
                  <a:alpha val="0"/>
                </a:srgbClr>
              </a:clrTo>
            </a:clrChange>
          </a:blip>
          <a:srcRect l="48242" t="8674" r="4873" b="48004"/>
          <a:stretch>
            <a:fillRect/>
          </a:stretch>
        </p:blipFill>
        <p:spPr>
          <a:xfrm>
            <a:off x="9862988" y="1238082"/>
            <a:ext cx="814451" cy="752558"/>
          </a:xfrm>
          <a:prstGeom prst="rect">
            <a:avLst/>
          </a:prstGeom>
        </p:spPr>
      </p:pic>
      <p:pic>
        <p:nvPicPr>
          <p:cNvPr id="8" name="Picture 7" descr="A set of green check marks&#10;&#10;AI-generated content may be incorrect.">
            <a:extLst>
              <a:ext uri="{FF2B5EF4-FFF2-40B4-BE49-F238E27FC236}">
                <a16:creationId xmlns:a16="http://schemas.microsoft.com/office/drawing/2014/main" id="{471A80CF-B46C-FC30-37E5-E1C57AA25133}"/>
              </a:ext>
            </a:extLst>
          </p:cNvPr>
          <p:cNvPicPr>
            <a:picLocks noChangeAspect="1"/>
          </p:cNvPicPr>
          <p:nvPr/>
        </p:nvPicPr>
        <p:blipFill>
          <a:blip r:embed="rId2">
            <a:clrChange>
              <a:clrFrom>
                <a:srgbClr val="F9FBF9"/>
              </a:clrFrom>
              <a:clrTo>
                <a:srgbClr val="F9FBF9">
                  <a:alpha val="0"/>
                </a:srgbClr>
              </a:clrTo>
            </a:clrChange>
          </a:blip>
          <a:srcRect l="48242" t="8674" r="4873" b="48004"/>
          <a:stretch>
            <a:fillRect/>
          </a:stretch>
        </p:blipFill>
        <p:spPr>
          <a:xfrm>
            <a:off x="10805710" y="1723604"/>
            <a:ext cx="814451" cy="752558"/>
          </a:xfrm>
          <a:prstGeom prst="rect">
            <a:avLst/>
          </a:prstGeom>
        </p:spPr>
      </p:pic>
      <p:sp>
        <p:nvSpPr>
          <p:cNvPr id="9" name="TextBox 8">
            <a:extLst>
              <a:ext uri="{FF2B5EF4-FFF2-40B4-BE49-F238E27FC236}">
                <a16:creationId xmlns:a16="http://schemas.microsoft.com/office/drawing/2014/main" id="{1A71376F-4CAE-3696-8B7F-474F7BE4F62D}"/>
              </a:ext>
            </a:extLst>
          </p:cNvPr>
          <p:cNvSpPr txBox="1"/>
          <p:nvPr/>
        </p:nvSpPr>
        <p:spPr>
          <a:xfrm>
            <a:off x="10242919" y="2535034"/>
            <a:ext cx="1041030" cy="369332"/>
          </a:xfrm>
          <a:prstGeom prst="rect">
            <a:avLst/>
          </a:prstGeom>
          <a:noFill/>
        </p:spPr>
        <p:txBody>
          <a:bodyPr wrap="square" rtlCol="0">
            <a:spAutoFit/>
          </a:bodyPr>
          <a:lstStyle/>
          <a:p>
            <a:r>
              <a:rPr lang="en-US" dirty="0">
                <a:solidFill>
                  <a:srgbClr val="128F3A"/>
                </a:solidFill>
                <a:latin typeface="Tenorite Display" panose="020F0502020204030204" pitchFamily="2" charset="0"/>
              </a:rPr>
              <a:t>started</a:t>
            </a:r>
          </a:p>
        </p:txBody>
      </p:sp>
    </p:spTree>
    <p:extLst>
      <p:ext uri="{BB962C8B-B14F-4D97-AF65-F5344CB8AC3E}">
        <p14:creationId xmlns:p14="http://schemas.microsoft.com/office/powerpoint/2010/main" val="14427336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590C-D0C1-F507-1BDD-8821C8471AEE}"/>
              </a:ext>
            </a:extLst>
          </p:cNvPr>
          <p:cNvSpPr>
            <a:spLocks noGrp="1"/>
          </p:cNvSpPr>
          <p:nvPr>
            <p:ph type="title"/>
          </p:nvPr>
        </p:nvSpPr>
        <p:spPr/>
        <p:txBody>
          <a:bodyPr/>
          <a:lstStyle/>
          <a:p>
            <a:r>
              <a:rPr lang="en-US" dirty="0"/>
              <a:t>Reproducing Results with HELIOS &amp; </a:t>
            </a:r>
            <a:r>
              <a:rPr lang="en-US" dirty="0" err="1"/>
              <a:t>PHENIXSimulator</a:t>
            </a:r>
            <a:endParaRPr lang="en-US" dirty="0"/>
          </a:p>
        </p:txBody>
      </p:sp>
      <p:sp>
        <p:nvSpPr>
          <p:cNvPr id="3" name="Slide Number Placeholder 2">
            <a:extLst>
              <a:ext uri="{FF2B5EF4-FFF2-40B4-BE49-F238E27FC236}">
                <a16:creationId xmlns:a16="http://schemas.microsoft.com/office/drawing/2014/main" id="{5C3289BC-C5F3-FE2C-4D3A-DBA94065D86E}"/>
              </a:ext>
            </a:extLst>
          </p:cNvPr>
          <p:cNvSpPr>
            <a:spLocks noGrp="1"/>
          </p:cNvSpPr>
          <p:nvPr>
            <p:ph type="sldNum" sz="quarter" idx="11"/>
          </p:nvPr>
        </p:nvSpPr>
        <p:spPr/>
        <p:txBody>
          <a:bodyPr/>
          <a:lstStyle/>
          <a:p>
            <a:pPr>
              <a:defRPr/>
            </a:pPr>
            <a:fld id="{A7E4ECD6-AAA4-45C8-B8D2-31366C0C59CF}" type="slidenum">
              <a:rPr lang="en-US" smtClean="0"/>
              <a:pPr>
                <a:defRPr/>
              </a:pPr>
              <a:t>22</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957F6B-975B-9203-BA97-CF08704D50E7}"/>
                  </a:ext>
                </a:extLst>
              </p:cNvPr>
              <p:cNvSpPr txBox="1"/>
              <p:nvPr/>
            </p:nvSpPr>
            <p:spPr>
              <a:xfrm>
                <a:off x="7249540" y="1077386"/>
                <a:ext cx="4456939" cy="2345514"/>
              </a:xfrm>
              <a:prstGeom prst="rect">
                <a:avLst/>
              </a:prstGeom>
              <a:noFill/>
            </p:spPr>
            <p:txBody>
              <a:bodyPr wrap="square" rtlCol="0">
                <a:spAutoFit/>
              </a:bodyPr>
              <a:lstStyle/>
              <a:p>
                <a:r>
                  <a:rPr lang="en-US" sz="1600" dirty="0"/>
                  <a:t>HELIOS input tuned to reproduce </a:t>
                </a:r>
              </a:p>
              <a:p>
                <a:r>
                  <a:rPr lang="en-US" sz="1600" dirty="0"/>
                  <a:t>PHENIX: PRL 104 (2010) 132301</a:t>
                </a:r>
              </a:p>
              <a:p>
                <a:pPr marL="285750" indent="-285750">
                  <a:buFont typeface="Arial" panose="020B0604020202020204" pitchFamily="34" charset="0"/>
                  <a:buChar char="•"/>
                </a:pPr>
                <a:r>
                  <a:rPr lang="en-US" sz="1600" dirty="0"/>
                  <a:t>Same </a:t>
                </a:r>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𝝅</m:t>
                        </m:r>
                      </m:e>
                      <m:sup>
                        <m:r>
                          <a:rPr lang="en-US" sz="1600" b="1" i="1" smtClean="0">
                            <a:latin typeface="Cambria Math" panose="02040503050406030204" pitchFamily="18" charset="0"/>
                          </a:rPr>
                          <m:t>𝟎</m:t>
                        </m:r>
                      </m:sup>
                    </m:sSup>
                  </m:oMath>
                </a14:m>
                <a:r>
                  <a:rPr lang="en-US" sz="1600" dirty="0"/>
                  <a:t> </a:t>
                </a:r>
                <a:r>
                  <a:rPr lang="en-US" sz="1600" dirty="0" err="1"/>
                  <a:t>p</a:t>
                </a:r>
                <a:r>
                  <a:rPr lang="en-US" sz="1600" baseline="-25000" dirty="0" err="1"/>
                  <a:t>T</a:t>
                </a:r>
                <a:r>
                  <a:rPr lang="en-US" sz="1600" dirty="0"/>
                  <a:t> distribution </a:t>
                </a:r>
              </a:p>
              <a:p>
                <a:pPr marL="285750" indent="-285750">
                  <a:buFont typeface="Arial" panose="020B0604020202020204" pitchFamily="34" charset="0"/>
                  <a:buChar char="•"/>
                </a:pPr>
                <a:r>
                  <a:rPr lang="en-US" sz="1600" dirty="0" err="1"/>
                  <a:t>m</a:t>
                </a:r>
                <a:r>
                  <a:rPr lang="en-US" sz="1600" baseline="-25000" dirty="0" err="1"/>
                  <a:t>T</a:t>
                </a:r>
                <a:r>
                  <a:rPr lang="en-US" sz="1600" dirty="0"/>
                  <a:t> scaling </a:t>
                </a:r>
              </a:p>
              <a:p>
                <a:pPr marL="285750" indent="-285750">
                  <a:buFont typeface="Arial" panose="020B0604020202020204" pitchFamily="34" charset="0"/>
                  <a:buChar char="•"/>
                </a:pPr>
                <a14:m>
                  <m:oMath xmlns:m="http://schemas.openxmlformats.org/officeDocument/2006/math">
                    <m:f>
                      <m:fPr>
                        <m:type m:val="skw"/>
                        <m:ctrlPr>
                          <a:rPr lang="en-US" sz="1600" i="1" kern="0" smtClean="0">
                            <a:solidFill>
                              <a:schemeClr val="tx1"/>
                            </a:solidFill>
                            <a:latin typeface="Cambria Math" panose="02040503050406030204" pitchFamily="18" charset="0"/>
                          </a:rPr>
                        </m:ctrlPr>
                      </m:fPr>
                      <m:num>
                        <m:r>
                          <a:rPr lang="en-US" sz="1600" i="1" kern="0">
                            <a:solidFill>
                              <a:schemeClr val="tx1"/>
                            </a:solidFill>
                            <a:latin typeface="Cambria Math" panose="02040503050406030204" pitchFamily="18" charset="0"/>
                            <a:ea typeface="Cambria Math" panose="02040503050406030204" pitchFamily="18" charset="0"/>
                          </a:rPr>
                          <m:t>𝜼</m:t>
                        </m:r>
                      </m:num>
                      <m:den>
                        <m:sSup>
                          <m:sSupPr>
                            <m:ctrlPr>
                              <a:rPr lang="en-US" sz="1600" i="1" kern="0">
                                <a:solidFill>
                                  <a:schemeClr val="tx1"/>
                                </a:solidFill>
                                <a:latin typeface="Cambria Math" panose="02040503050406030204" pitchFamily="18" charset="0"/>
                              </a:rPr>
                            </m:ctrlPr>
                          </m:sSupPr>
                          <m:e>
                            <m:r>
                              <a:rPr lang="en-US" sz="1600" i="1" kern="0">
                                <a:solidFill>
                                  <a:schemeClr val="tx1"/>
                                </a:solidFill>
                                <a:latin typeface="Cambria Math" panose="02040503050406030204" pitchFamily="18" charset="0"/>
                                <a:ea typeface="Cambria Math" panose="02040503050406030204" pitchFamily="18" charset="0"/>
                              </a:rPr>
                              <m:t>𝝅</m:t>
                            </m:r>
                          </m:e>
                          <m:sup>
                            <m:r>
                              <a:rPr lang="en-US" sz="1600" i="1" kern="0">
                                <a:solidFill>
                                  <a:schemeClr val="tx1"/>
                                </a:solidFill>
                                <a:latin typeface="Cambria Math" panose="02040503050406030204" pitchFamily="18" charset="0"/>
                              </a:rPr>
                              <m:t>𝟎</m:t>
                            </m:r>
                          </m:sup>
                        </m:sSup>
                      </m:den>
                    </m:f>
                  </m:oMath>
                </a14:m>
                <a:r>
                  <a:rPr lang="en-US" sz="1600" dirty="0"/>
                  <a:t> = 0.4</a:t>
                </a:r>
              </a:p>
              <a:p>
                <a:pPr marL="285750" indent="-285750">
                  <a:buFont typeface="Arial" panose="020B0604020202020204" pitchFamily="34" charset="0"/>
                  <a:buChar char="•"/>
                </a:pPr>
                <a:endParaRPr lang="en-US" sz="1600" dirty="0"/>
              </a:p>
              <a:p>
                <a:r>
                  <a:rPr lang="en-US" sz="1600" dirty="0"/>
                  <a:t>PHENIX Simulator</a:t>
                </a:r>
              </a:p>
              <a:p>
                <a:pPr marL="285750" indent="-285750">
                  <a:buFont typeface="Arial" panose="020B0604020202020204" pitchFamily="34" charset="0"/>
                  <a:buChar char="•"/>
                </a:pPr>
                <a:r>
                  <a:rPr lang="en-US" sz="1600" dirty="0"/>
                  <a:t>Ideal PHENIX acceptance</a:t>
                </a:r>
              </a:p>
              <a:p>
                <a:pPr marL="285750" indent="-285750">
                  <a:buFont typeface="Arial" panose="020B0604020202020204" pitchFamily="34" charset="0"/>
                  <a:buChar char="•"/>
                </a:pPr>
                <a:r>
                  <a:rPr lang="en-US" sz="1600" dirty="0"/>
                  <a:t>Resolution functions from AN 664 </a:t>
                </a:r>
              </a:p>
            </p:txBody>
          </p:sp>
        </mc:Choice>
        <mc:Fallback xmlns="">
          <p:sp>
            <p:nvSpPr>
              <p:cNvPr id="6" name="TextBox 5">
                <a:extLst>
                  <a:ext uri="{FF2B5EF4-FFF2-40B4-BE49-F238E27FC236}">
                    <a16:creationId xmlns:a16="http://schemas.microsoft.com/office/drawing/2014/main" id="{17957F6B-975B-9203-BA97-CF08704D50E7}"/>
                  </a:ext>
                </a:extLst>
              </p:cNvPr>
              <p:cNvSpPr txBox="1">
                <a:spLocks noRot="1" noChangeAspect="1" noMove="1" noResize="1" noEditPoints="1" noAdjustHandles="1" noChangeArrowheads="1" noChangeShapeType="1" noTextEdit="1"/>
              </p:cNvSpPr>
              <p:nvPr/>
            </p:nvSpPr>
            <p:spPr>
              <a:xfrm>
                <a:off x="7249540" y="1077386"/>
                <a:ext cx="4456939" cy="2345514"/>
              </a:xfrm>
              <a:prstGeom prst="rect">
                <a:avLst/>
              </a:prstGeom>
              <a:blipFill>
                <a:blip r:embed="rId2"/>
                <a:stretch>
                  <a:fillRect l="-684" t="-781" b="-2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9">
                <a:extLst>
                  <a:ext uri="{FF2B5EF4-FFF2-40B4-BE49-F238E27FC236}">
                    <a16:creationId xmlns:a16="http://schemas.microsoft.com/office/drawing/2014/main" id="{507DFBB8-ACB1-8BC3-2B04-4C1DAD554454}"/>
                  </a:ext>
                </a:extLst>
              </p:cNvPr>
              <p:cNvSpPr txBox="1">
                <a:spLocks noChangeArrowheads="1"/>
              </p:cNvSpPr>
              <p:nvPr/>
            </p:nvSpPr>
            <p:spPr bwMode="auto">
              <a:xfrm>
                <a:off x="5769662" y="5895990"/>
                <a:ext cx="2906679" cy="732765"/>
              </a:xfrm>
              <a:prstGeom prst="rect">
                <a:avLst/>
              </a:prstGeom>
              <a:solidFill>
                <a:schemeClr val="accent2"/>
              </a:solidFill>
              <a:ln w="9525">
                <a:noFill/>
                <a:miter lim="800000"/>
                <a:headEnd/>
                <a:tailEnd/>
              </a:ln>
            </p:spPr>
            <p:txBody>
              <a:bodyPr wrap="square">
                <a:spAutoFit/>
              </a:bodyPr>
              <a:lstStyle/>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Cocktail and </a:t>
                </a:r>
                <a14:m>
                  <m:oMath xmlns:m="http://schemas.openxmlformats.org/officeDocument/2006/math">
                    <m:sSub>
                      <m:sSubPr>
                        <m:ctrlPr>
                          <a:rPr lang="en-US" sz="20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sSubPr>
                      <m:e>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𝑹</m:t>
                        </m:r>
                      </m:e>
                      <m:sub>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𝜸</m:t>
                        </m:r>
                      </m:sub>
                    </m:sSub>
                  </m:oMath>
                </a14:m>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defRPr sz="3500">
                    <a:solidFill>
                      <a:srgbClr val="000000"/>
                    </a:solidFill>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Well reproduced</a:t>
                </a:r>
              </a:p>
            </p:txBody>
          </p:sp>
        </mc:Choice>
        <mc:Fallback xmlns="">
          <p:sp>
            <p:nvSpPr>
              <p:cNvPr id="10" name="Text Box 9">
                <a:extLst>
                  <a:ext uri="{FF2B5EF4-FFF2-40B4-BE49-F238E27FC236}">
                    <a16:creationId xmlns:a16="http://schemas.microsoft.com/office/drawing/2014/main" id="{507DFBB8-ACB1-8BC3-2B04-4C1DAD554454}"/>
                  </a:ext>
                </a:extLst>
              </p:cNvPr>
              <p:cNvSpPr txBox="1">
                <a:spLocks noRot="1" noChangeAspect="1" noMove="1" noResize="1" noEditPoints="1" noAdjustHandles="1" noChangeArrowheads="1" noChangeShapeType="1" noTextEdit="1"/>
              </p:cNvSpPr>
              <p:nvPr/>
            </p:nvSpPr>
            <p:spPr bwMode="auto">
              <a:xfrm>
                <a:off x="5769662" y="5895990"/>
                <a:ext cx="2906679" cy="732765"/>
              </a:xfrm>
              <a:prstGeom prst="rect">
                <a:avLst/>
              </a:prstGeom>
              <a:blipFill>
                <a:blip r:embed="rId3"/>
                <a:stretch>
                  <a:fillRect t="-5000" b="-14167"/>
                </a:stretch>
              </a:blipFill>
              <a:ln w="9525">
                <a:noFill/>
                <a:miter lim="800000"/>
                <a:headEnd/>
                <a:tailEnd/>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1C4A6329-22C4-1AB0-A955-0139169ED6E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1196" y="1085341"/>
            <a:ext cx="6410228" cy="4801779"/>
          </a:xfrm>
          <a:prstGeom prst="rect">
            <a:avLst/>
          </a:prstGeom>
        </p:spPr>
      </p:pic>
      <p:pic>
        <p:nvPicPr>
          <p:cNvPr id="9" name="Picture 8">
            <a:extLst>
              <a:ext uri="{FF2B5EF4-FFF2-40B4-BE49-F238E27FC236}">
                <a16:creationId xmlns:a16="http://schemas.microsoft.com/office/drawing/2014/main" id="{66ECD39F-F700-45DC-B294-87206F9469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10235" y="3495908"/>
            <a:ext cx="3168403" cy="3089041"/>
          </a:xfrm>
          <a:prstGeom prst="rect">
            <a:avLst/>
          </a:prstGeom>
        </p:spPr>
      </p:pic>
      <p:sp>
        <p:nvSpPr>
          <p:cNvPr id="4" name="TextBox 3">
            <a:extLst>
              <a:ext uri="{FF2B5EF4-FFF2-40B4-BE49-F238E27FC236}">
                <a16:creationId xmlns:a16="http://schemas.microsoft.com/office/drawing/2014/main" id="{1D393FB9-0DE9-B98B-97F9-29E05ABDDBC4}"/>
              </a:ext>
            </a:extLst>
          </p:cNvPr>
          <p:cNvSpPr txBox="1"/>
          <p:nvPr/>
        </p:nvSpPr>
        <p:spPr>
          <a:xfrm>
            <a:off x="485521" y="708054"/>
            <a:ext cx="8597789" cy="369332"/>
          </a:xfrm>
          <a:prstGeom prst="rect">
            <a:avLst/>
          </a:prstGeom>
          <a:noFill/>
        </p:spPr>
        <p:txBody>
          <a:bodyPr wrap="square" rtlCol="0">
            <a:spAutoFit/>
          </a:bodyPr>
          <a:lstStyle/>
          <a:p>
            <a:r>
              <a:rPr lang="en-US" dirty="0"/>
              <a:t>HELIOS is a new more modular decay generator that runs standalone in ROOT </a:t>
            </a:r>
          </a:p>
        </p:txBody>
      </p:sp>
    </p:spTree>
    <p:extLst>
      <p:ext uri="{BB962C8B-B14F-4D97-AF65-F5344CB8AC3E}">
        <p14:creationId xmlns:p14="http://schemas.microsoft.com/office/powerpoint/2010/main" val="3049793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590C-D0C1-F507-1BDD-8821C8471AEE}"/>
              </a:ext>
            </a:extLst>
          </p:cNvPr>
          <p:cNvSpPr>
            <a:spLocks noGrp="1"/>
          </p:cNvSpPr>
          <p:nvPr>
            <p:ph type="title"/>
          </p:nvPr>
        </p:nvSpPr>
        <p:spPr/>
        <p:txBody>
          <a:bodyPr/>
          <a:lstStyle/>
          <a:p>
            <a:r>
              <a:rPr lang="en-US" dirty="0"/>
              <a:t>Fitting STAR Results with </a:t>
            </a:r>
            <a:r>
              <a:rPr lang="en-US"/>
              <a:t>same Cocktail</a:t>
            </a:r>
            <a:endParaRPr lang="en-US" dirty="0"/>
          </a:p>
        </p:txBody>
      </p:sp>
      <p:sp>
        <p:nvSpPr>
          <p:cNvPr id="3" name="Slide Number Placeholder 2">
            <a:extLst>
              <a:ext uri="{FF2B5EF4-FFF2-40B4-BE49-F238E27FC236}">
                <a16:creationId xmlns:a16="http://schemas.microsoft.com/office/drawing/2014/main" id="{5C3289BC-C5F3-FE2C-4D3A-DBA94065D86E}"/>
              </a:ext>
            </a:extLst>
          </p:cNvPr>
          <p:cNvSpPr>
            <a:spLocks noGrp="1"/>
          </p:cNvSpPr>
          <p:nvPr>
            <p:ph type="sldNum" sz="quarter" idx="11"/>
          </p:nvPr>
        </p:nvSpPr>
        <p:spPr/>
        <p:txBody>
          <a:bodyPr/>
          <a:lstStyle/>
          <a:p>
            <a:pPr>
              <a:defRPr/>
            </a:pPr>
            <a:fld id="{A7E4ECD6-AAA4-45C8-B8D2-31366C0C59CF}" type="slidenum">
              <a:rPr lang="en-US" smtClean="0"/>
              <a:pPr>
                <a:defRPr/>
              </a:pPr>
              <a:t>23</a:t>
            </a:fld>
            <a:endParaRPr lang="en-US"/>
          </a:p>
        </p:txBody>
      </p:sp>
      <p:pic>
        <p:nvPicPr>
          <p:cNvPr id="5" name="Picture 4">
            <a:extLst>
              <a:ext uri="{FF2B5EF4-FFF2-40B4-BE49-F238E27FC236}">
                <a16:creationId xmlns:a16="http://schemas.microsoft.com/office/drawing/2014/main" id="{14022F22-2E19-5FDC-0A15-6300C40BFE6B}"/>
              </a:ext>
            </a:extLst>
          </p:cNvPr>
          <p:cNvPicPr>
            <a:picLocks noChangeAspect="1"/>
          </p:cNvPicPr>
          <p:nvPr/>
        </p:nvPicPr>
        <p:blipFill>
          <a:blip r:embed="rId2"/>
          <a:stretch>
            <a:fillRect/>
          </a:stretch>
        </p:blipFill>
        <p:spPr>
          <a:xfrm>
            <a:off x="101150" y="850697"/>
            <a:ext cx="6712615" cy="5077596"/>
          </a:xfrm>
          <a:prstGeom prst="rect">
            <a:avLst/>
          </a:prstGeom>
        </p:spPr>
      </p:pic>
      <p:pic>
        <p:nvPicPr>
          <p:cNvPr id="11" name="Picture 10">
            <a:extLst>
              <a:ext uri="{FF2B5EF4-FFF2-40B4-BE49-F238E27FC236}">
                <a16:creationId xmlns:a16="http://schemas.microsoft.com/office/drawing/2014/main" id="{35329458-D778-B963-EE2C-80E04FE137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78627" y="2444433"/>
            <a:ext cx="3654269" cy="3168492"/>
          </a:xfrm>
          <a:prstGeom prst="rect">
            <a:avLst/>
          </a:prstGeom>
        </p:spPr>
      </p:pic>
    </p:spTree>
    <p:extLst>
      <p:ext uri="{BB962C8B-B14F-4D97-AF65-F5344CB8AC3E}">
        <p14:creationId xmlns:p14="http://schemas.microsoft.com/office/powerpoint/2010/main" val="2776841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DB9A-C769-10D3-9EB1-752DF35C36A0}"/>
              </a:ext>
            </a:extLst>
          </p:cNvPr>
          <p:cNvSpPr>
            <a:spLocks noGrp="1"/>
          </p:cNvSpPr>
          <p:nvPr>
            <p:ph type="title"/>
          </p:nvPr>
        </p:nvSpPr>
        <p:spPr/>
        <p:txBody>
          <a:bodyPr/>
          <a:lstStyle/>
          <a:p>
            <a:r>
              <a:rPr lang="en-US" dirty="0"/>
              <a:t>Hadron Decay Cocktail: Input</a:t>
            </a:r>
          </a:p>
        </p:txBody>
      </p:sp>
      <p:sp>
        <p:nvSpPr>
          <p:cNvPr id="3" name="Slide Number Placeholder 2">
            <a:extLst>
              <a:ext uri="{FF2B5EF4-FFF2-40B4-BE49-F238E27FC236}">
                <a16:creationId xmlns:a16="http://schemas.microsoft.com/office/drawing/2014/main" id="{9F2A10F6-AC0B-0F0E-D939-27EFF8006899}"/>
              </a:ext>
            </a:extLst>
          </p:cNvPr>
          <p:cNvSpPr>
            <a:spLocks noGrp="1"/>
          </p:cNvSpPr>
          <p:nvPr>
            <p:ph type="sldNum" sz="quarter" idx="11"/>
          </p:nvPr>
        </p:nvSpPr>
        <p:spPr/>
        <p:txBody>
          <a:bodyPr/>
          <a:lstStyle/>
          <a:p>
            <a:pPr>
              <a:defRPr/>
            </a:pPr>
            <a:fld id="{A7E4ECD6-AAA4-45C8-B8D2-31366C0C59CF}" type="slidenum">
              <a:rPr lang="en-US" smtClean="0"/>
              <a:pPr>
                <a:defRPr/>
              </a:pPr>
              <a:t>24</a:t>
            </a:fld>
            <a:endParaRPr lang="en-US"/>
          </a:p>
        </p:txBody>
      </p:sp>
      <p:pic>
        <p:nvPicPr>
          <p:cNvPr id="5" name="Picture 4">
            <a:extLst>
              <a:ext uri="{FF2B5EF4-FFF2-40B4-BE49-F238E27FC236}">
                <a16:creationId xmlns:a16="http://schemas.microsoft.com/office/drawing/2014/main" id="{07397DE7-0FC8-0D65-7C54-FE1AE2A607C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36340" y="3194984"/>
            <a:ext cx="3088462" cy="3683386"/>
          </a:xfrm>
          <a:prstGeom prst="rect">
            <a:avLst/>
          </a:prstGeom>
        </p:spPr>
      </p:pic>
      <p:pic>
        <p:nvPicPr>
          <p:cNvPr id="7" name="Picture 6">
            <a:extLst>
              <a:ext uri="{FF2B5EF4-FFF2-40B4-BE49-F238E27FC236}">
                <a16:creationId xmlns:a16="http://schemas.microsoft.com/office/drawing/2014/main" id="{25D93BD3-A00E-475E-9FA9-B637AD1EF0B3}"/>
              </a:ext>
            </a:extLst>
          </p:cNvPr>
          <p:cNvPicPr>
            <a:picLocks noChangeAspect="1"/>
          </p:cNvPicPr>
          <p:nvPr/>
        </p:nvPicPr>
        <p:blipFill>
          <a:blip r:embed="rId3"/>
          <a:stretch>
            <a:fillRect/>
          </a:stretch>
        </p:blipFill>
        <p:spPr>
          <a:xfrm>
            <a:off x="406147" y="963225"/>
            <a:ext cx="3170000" cy="2156224"/>
          </a:xfrm>
          <a:prstGeom prst="rect">
            <a:avLst/>
          </a:prstGeom>
        </p:spPr>
      </p:pic>
      <p:grpSp>
        <p:nvGrpSpPr>
          <p:cNvPr id="4" name="Group 3">
            <a:extLst>
              <a:ext uri="{FF2B5EF4-FFF2-40B4-BE49-F238E27FC236}">
                <a16:creationId xmlns:a16="http://schemas.microsoft.com/office/drawing/2014/main" id="{F6214028-FD85-46B0-0AE2-DB74B97C3B62}"/>
              </a:ext>
            </a:extLst>
          </p:cNvPr>
          <p:cNvGrpSpPr/>
          <p:nvPr/>
        </p:nvGrpSpPr>
        <p:grpSpPr>
          <a:xfrm>
            <a:off x="4775554" y="1722773"/>
            <a:ext cx="3617912" cy="3288615"/>
            <a:chOff x="150329" y="1743389"/>
            <a:chExt cx="4646948" cy="4473261"/>
          </a:xfrm>
        </p:grpSpPr>
        <p:grpSp>
          <p:nvGrpSpPr>
            <p:cNvPr id="6" name="Group 5">
              <a:extLst>
                <a:ext uri="{FF2B5EF4-FFF2-40B4-BE49-F238E27FC236}">
                  <a16:creationId xmlns:a16="http://schemas.microsoft.com/office/drawing/2014/main" id="{BF5DE91D-3F50-7C7D-F3BE-6E68397FC233}"/>
                </a:ext>
              </a:extLst>
            </p:cNvPr>
            <p:cNvGrpSpPr/>
            <p:nvPr/>
          </p:nvGrpSpPr>
          <p:grpSpPr>
            <a:xfrm>
              <a:off x="150329" y="1743389"/>
              <a:ext cx="4646948" cy="4473261"/>
              <a:chOff x="1115529" y="1702382"/>
              <a:chExt cx="4646948" cy="4473261"/>
            </a:xfrm>
          </p:grpSpPr>
          <p:pic>
            <p:nvPicPr>
              <p:cNvPr id="11" name="Picture 10">
                <a:extLst>
                  <a:ext uri="{FF2B5EF4-FFF2-40B4-BE49-F238E27FC236}">
                    <a16:creationId xmlns:a16="http://schemas.microsoft.com/office/drawing/2014/main" id="{A66C3C6D-1F5C-B4C4-F8FB-2A16F76123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5529" y="1702382"/>
                <a:ext cx="4646948" cy="4473261"/>
              </a:xfrm>
              <a:prstGeom prst="rect">
                <a:avLst/>
              </a:prstGeom>
            </p:spPr>
          </p:pic>
          <p:sp>
            <p:nvSpPr>
              <p:cNvPr id="12" name="Rectangle 11">
                <a:extLst>
                  <a:ext uri="{FF2B5EF4-FFF2-40B4-BE49-F238E27FC236}">
                    <a16:creationId xmlns:a16="http://schemas.microsoft.com/office/drawing/2014/main" id="{010CE4F6-7A19-DC31-300A-2141138DFCFA}"/>
                  </a:ext>
                </a:extLst>
              </p:cNvPr>
              <p:cNvSpPr/>
              <p:nvPr/>
            </p:nvSpPr>
            <p:spPr bwMode="auto">
              <a:xfrm>
                <a:off x="1858107" y="3588025"/>
                <a:ext cx="2087445" cy="808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Freeform: Shape 12">
                <a:extLst>
                  <a:ext uri="{FF2B5EF4-FFF2-40B4-BE49-F238E27FC236}">
                    <a16:creationId xmlns:a16="http://schemas.microsoft.com/office/drawing/2014/main" id="{BF981E9F-EB71-830F-DFEC-7A1EBD9E244C}"/>
                  </a:ext>
                </a:extLst>
              </p:cNvPr>
              <p:cNvSpPr/>
              <p:nvPr/>
            </p:nvSpPr>
            <p:spPr bwMode="auto">
              <a:xfrm>
                <a:off x="1781908" y="3549902"/>
                <a:ext cx="3889865" cy="1619975"/>
              </a:xfrm>
              <a:custGeom>
                <a:avLst/>
                <a:gdLst>
                  <a:gd name="connsiteX0" fmla="*/ 0 w 3889865"/>
                  <a:gd name="connsiteY0" fmla="*/ 1619975 h 1619975"/>
                  <a:gd name="connsiteX1" fmla="*/ 422030 w 3889865"/>
                  <a:gd name="connsiteY1" fmla="*/ 1332760 h 1619975"/>
                  <a:gd name="connsiteX2" fmla="*/ 855784 w 3889865"/>
                  <a:gd name="connsiteY2" fmla="*/ 928313 h 1619975"/>
                  <a:gd name="connsiteX3" fmla="*/ 1400907 w 3889865"/>
                  <a:gd name="connsiteY3" fmla="*/ 518006 h 1619975"/>
                  <a:gd name="connsiteX4" fmla="*/ 1834661 w 3889865"/>
                  <a:gd name="connsiteY4" fmla="*/ 283544 h 1619975"/>
                  <a:gd name="connsiteX5" fmla="*/ 2327030 w 3889865"/>
                  <a:gd name="connsiteY5" fmla="*/ 131144 h 1619975"/>
                  <a:gd name="connsiteX6" fmla="*/ 2825261 w 3889865"/>
                  <a:gd name="connsiteY6" fmla="*/ 66667 h 1619975"/>
                  <a:gd name="connsiteX7" fmla="*/ 3780692 w 3889865"/>
                  <a:gd name="connsiteY7" fmla="*/ 2190 h 1619975"/>
                  <a:gd name="connsiteX8" fmla="*/ 3868615 w 3889865"/>
                  <a:gd name="connsiteY8" fmla="*/ 13913 h 1619975"/>
                  <a:gd name="connsiteX9" fmla="*/ 3868615 w 3889865"/>
                  <a:gd name="connsiteY9" fmla="*/ 13913 h 1619975"/>
                  <a:gd name="connsiteX10" fmla="*/ 3856892 w 3889865"/>
                  <a:gd name="connsiteY10" fmla="*/ 2190 h 161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9865" h="1619975">
                    <a:moveTo>
                      <a:pt x="0" y="1619975"/>
                    </a:moveTo>
                    <a:cubicBezTo>
                      <a:pt x="139699" y="1534006"/>
                      <a:pt x="279399" y="1448037"/>
                      <a:pt x="422030" y="1332760"/>
                    </a:cubicBezTo>
                    <a:cubicBezTo>
                      <a:pt x="564661" y="1217483"/>
                      <a:pt x="692638" y="1064105"/>
                      <a:pt x="855784" y="928313"/>
                    </a:cubicBezTo>
                    <a:cubicBezTo>
                      <a:pt x="1018930" y="792521"/>
                      <a:pt x="1237761" y="625467"/>
                      <a:pt x="1400907" y="518006"/>
                    </a:cubicBezTo>
                    <a:cubicBezTo>
                      <a:pt x="1564053" y="410545"/>
                      <a:pt x="1680307" y="348021"/>
                      <a:pt x="1834661" y="283544"/>
                    </a:cubicBezTo>
                    <a:cubicBezTo>
                      <a:pt x="1989015" y="219067"/>
                      <a:pt x="2161930" y="167290"/>
                      <a:pt x="2327030" y="131144"/>
                    </a:cubicBezTo>
                    <a:cubicBezTo>
                      <a:pt x="2492130" y="94998"/>
                      <a:pt x="2582984" y="88159"/>
                      <a:pt x="2825261" y="66667"/>
                    </a:cubicBezTo>
                    <a:cubicBezTo>
                      <a:pt x="3067538" y="45175"/>
                      <a:pt x="3606800" y="10982"/>
                      <a:pt x="3780692" y="2190"/>
                    </a:cubicBezTo>
                    <a:cubicBezTo>
                      <a:pt x="3954584" y="-6602"/>
                      <a:pt x="3868615" y="13913"/>
                      <a:pt x="3868615" y="13913"/>
                    </a:cubicBezTo>
                    <a:lnTo>
                      <a:pt x="3868615" y="13913"/>
                    </a:lnTo>
                    <a:lnTo>
                      <a:pt x="3856892" y="2190"/>
                    </a:lnTo>
                  </a:path>
                </a:pathLst>
              </a:custGeom>
              <a:noFill/>
              <a:ln w="254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A4FC431B-6C8F-8C24-BC1E-844A1676E109}"/>
                  </a:ext>
                </a:extLst>
              </p:cNvPr>
              <p:cNvSpPr/>
              <p:nvPr/>
            </p:nvSpPr>
            <p:spPr bwMode="auto">
              <a:xfrm>
                <a:off x="1743807" y="3541850"/>
                <a:ext cx="3856893" cy="1541585"/>
              </a:xfrm>
              <a:custGeom>
                <a:avLst/>
                <a:gdLst>
                  <a:gd name="connsiteX0" fmla="*/ 0 w 3856893"/>
                  <a:gd name="connsiteY0" fmla="*/ 1541585 h 1541585"/>
                  <a:gd name="connsiteX1" fmla="*/ 416170 w 3856893"/>
                  <a:gd name="connsiteY1" fmla="*/ 1283677 h 1541585"/>
                  <a:gd name="connsiteX2" fmla="*/ 820616 w 3856893"/>
                  <a:gd name="connsiteY2" fmla="*/ 955431 h 1541585"/>
                  <a:gd name="connsiteX3" fmla="*/ 1201616 w 3856893"/>
                  <a:gd name="connsiteY3" fmla="*/ 609600 h 1541585"/>
                  <a:gd name="connsiteX4" fmla="*/ 1547447 w 3856893"/>
                  <a:gd name="connsiteY4" fmla="*/ 357554 h 1541585"/>
                  <a:gd name="connsiteX5" fmla="*/ 1834662 w 3856893"/>
                  <a:gd name="connsiteY5" fmla="*/ 193431 h 1541585"/>
                  <a:gd name="connsiteX6" fmla="*/ 2121877 w 3856893"/>
                  <a:gd name="connsiteY6" fmla="*/ 82062 h 1541585"/>
                  <a:gd name="connsiteX7" fmla="*/ 2444262 w 3856893"/>
                  <a:gd name="connsiteY7" fmla="*/ 35169 h 1541585"/>
                  <a:gd name="connsiteX8" fmla="*/ 3856893 w 3856893"/>
                  <a:gd name="connsiteY8" fmla="*/ 0 h 1541585"/>
                  <a:gd name="connsiteX0" fmla="*/ 0 w 3856893"/>
                  <a:gd name="connsiteY0" fmla="*/ 1541585 h 1541585"/>
                  <a:gd name="connsiteX1" fmla="*/ 416170 w 3856893"/>
                  <a:gd name="connsiteY1" fmla="*/ 1283677 h 1541585"/>
                  <a:gd name="connsiteX2" fmla="*/ 820616 w 3856893"/>
                  <a:gd name="connsiteY2" fmla="*/ 955431 h 1541585"/>
                  <a:gd name="connsiteX3" fmla="*/ 1201616 w 3856893"/>
                  <a:gd name="connsiteY3" fmla="*/ 609600 h 1541585"/>
                  <a:gd name="connsiteX4" fmla="*/ 1547447 w 3856893"/>
                  <a:gd name="connsiteY4" fmla="*/ 357554 h 1541585"/>
                  <a:gd name="connsiteX5" fmla="*/ 1834662 w 3856893"/>
                  <a:gd name="connsiteY5" fmla="*/ 193431 h 1541585"/>
                  <a:gd name="connsiteX6" fmla="*/ 2121877 w 3856893"/>
                  <a:gd name="connsiteY6" fmla="*/ 82062 h 1541585"/>
                  <a:gd name="connsiteX7" fmla="*/ 2259624 w 3856893"/>
                  <a:gd name="connsiteY7" fmla="*/ 45412 h 1541585"/>
                  <a:gd name="connsiteX8" fmla="*/ 2444262 w 3856893"/>
                  <a:gd name="connsiteY8" fmla="*/ 35169 h 1541585"/>
                  <a:gd name="connsiteX9" fmla="*/ 3856893 w 3856893"/>
                  <a:gd name="connsiteY9" fmla="*/ 0 h 1541585"/>
                  <a:gd name="connsiteX0" fmla="*/ 0 w 3856893"/>
                  <a:gd name="connsiteY0" fmla="*/ 1541585 h 1541585"/>
                  <a:gd name="connsiteX1" fmla="*/ 416170 w 3856893"/>
                  <a:gd name="connsiteY1" fmla="*/ 1283677 h 1541585"/>
                  <a:gd name="connsiteX2" fmla="*/ 820616 w 3856893"/>
                  <a:gd name="connsiteY2" fmla="*/ 955431 h 1541585"/>
                  <a:gd name="connsiteX3" fmla="*/ 1201616 w 3856893"/>
                  <a:gd name="connsiteY3" fmla="*/ 609600 h 1541585"/>
                  <a:gd name="connsiteX4" fmla="*/ 1547447 w 3856893"/>
                  <a:gd name="connsiteY4" fmla="*/ 357554 h 1541585"/>
                  <a:gd name="connsiteX5" fmla="*/ 1834662 w 3856893"/>
                  <a:gd name="connsiteY5" fmla="*/ 193431 h 1541585"/>
                  <a:gd name="connsiteX6" fmla="*/ 2121877 w 3856893"/>
                  <a:gd name="connsiteY6" fmla="*/ 82062 h 1541585"/>
                  <a:gd name="connsiteX7" fmla="*/ 2277208 w 3856893"/>
                  <a:gd name="connsiteY7" fmla="*/ 51273 h 1541585"/>
                  <a:gd name="connsiteX8" fmla="*/ 2444262 w 3856893"/>
                  <a:gd name="connsiteY8" fmla="*/ 35169 h 1541585"/>
                  <a:gd name="connsiteX9" fmla="*/ 3856893 w 3856893"/>
                  <a:gd name="connsiteY9" fmla="*/ 0 h 154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893" h="1541585">
                    <a:moveTo>
                      <a:pt x="0" y="1541585"/>
                    </a:moveTo>
                    <a:cubicBezTo>
                      <a:pt x="139700" y="1461477"/>
                      <a:pt x="279401" y="1381369"/>
                      <a:pt x="416170" y="1283677"/>
                    </a:cubicBezTo>
                    <a:cubicBezTo>
                      <a:pt x="552939" y="1185985"/>
                      <a:pt x="689708" y="1067777"/>
                      <a:pt x="820616" y="955431"/>
                    </a:cubicBezTo>
                    <a:cubicBezTo>
                      <a:pt x="951524" y="843085"/>
                      <a:pt x="1080478" y="709246"/>
                      <a:pt x="1201616" y="609600"/>
                    </a:cubicBezTo>
                    <a:cubicBezTo>
                      <a:pt x="1322754" y="509954"/>
                      <a:pt x="1441939" y="426915"/>
                      <a:pt x="1547447" y="357554"/>
                    </a:cubicBezTo>
                    <a:cubicBezTo>
                      <a:pt x="1652955" y="288193"/>
                      <a:pt x="1738924" y="239346"/>
                      <a:pt x="1834662" y="193431"/>
                    </a:cubicBezTo>
                    <a:cubicBezTo>
                      <a:pt x="1930400" y="147516"/>
                      <a:pt x="2048119" y="105755"/>
                      <a:pt x="2121877" y="82062"/>
                    </a:cubicBezTo>
                    <a:cubicBezTo>
                      <a:pt x="2195635" y="58369"/>
                      <a:pt x="2223477" y="59089"/>
                      <a:pt x="2277208" y="51273"/>
                    </a:cubicBezTo>
                    <a:cubicBezTo>
                      <a:pt x="2330939" y="43457"/>
                      <a:pt x="2178051" y="42738"/>
                      <a:pt x="2444262" y="35169"/>
                    </a:cubicBezTo>
                    <a:cubicBezTo>
                      <a:pt x="2733431" y="21492"/>
                      <a:pt x="3295162" y="10746"/>
                      <a:pt x="3856893" y="0"/>
                    </a:cubicBezTo>
                  </a:path>
                </a:pathLst>
              </a:custGeom>
              <a:no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15" name="Picture 14">
                <a:extLst>
                  <a:ext uri="{FF2B5EF4-FFF2-40B4-BE49-F238E27FC236}">
                    <a16:creationId xmlns:a16="http://schemas.microsoft.com/office/drawing/2014/main" id="{7C934D7B-203D-5803-4195-E78214C5D36B}"/>
                  </a:ext>
                </a:extLst>
              </p:cNvPr>
              <p:cNvPicPr>
                <a:picLocks noChangeAspect="1"/>
              </p:cNvPicPr>
              <p:nvPr/>
            </p:nvPicPr>
            <p:blipFill rotWithShape="1">
              <a:blip r:embed="rId4">
                <a:clrChange>
                  <a:clrFrom>
                    <a:srgbClr val="FFFFFF"/>
                  </a:clrFrom>
                  <a:clrTo>
                    <a:srgbClr val="FFFFFF">
                      <a:alpha val="0"/>
                    </a:srgbClr>
                  </a:clrTo>
                </a:clrChange>
              </a:blip>
              <a:srcRect l="16747" t="45712" r="53275" b="39727"/>
              <a:stretch/>
            </p:blipFill>
            <p:spPr>
              <a:xfrm>
                <a:off x="4140235" y="4800966"/>
                <a:ext cx="1393057" cy="651380"/>
              </a:xfrm>
              <a:prstGeom prst="rect">
                <a:avLst/>
              </a:prstGeom>
            </p:spPr>
          </p:pic>
        </p:grpSp>
        <p:sp>
          <p:nvSpPr>
            <p:cNvPr id="8" name="TextBox 7">
              <a:extLst>
                <a:ext uri="{FF2B5EF4-FFF2-40B4-BE49-F238E27FC236}">
                  <a16:creationId xmlns:a16="http://schemas.microsoft.com/office/drawing/2014/main" id="{729C8383-A45D-C176-51DB-8C6DADE5F1C4}"/>
                </a:ext>
              </a:extLst>
            </p:cNvPr>
            <p:cNvSpPr txBox="1"/>
            <p:nvPr/>
          </p:nvSpPr>
          <p:spPr>
            <a:xfrm>
              <a:off x="886557" y="4224762"/>
              <a:ext cx="716863" cy="307777"/>
            </a:xfrm>
            <a:prstGeom prst="rect">
              <a:avLst/>
            </a:prstGeom>
            <a:noFill/>
          </p:spPr>
          <p:txBody>
            <a:bodyPr wrap="none" rtlCol="0">
              <a:spAutoFit/>
            </a:bodyPr>
            <a:lstStyle/>
            <a:p>
              <a:r>
                <a:rPr lang="en-US" sz="1400" b="0"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1200" b="0" dirty="0">
                  <a:solidFill>
                    <a:srgbClr val="FF0000"/>
                  </a:solidFill>
                  <a:latin typeface="Tahoma" panose="020B0604030504040204" pitchFamily="34" charset="0"/>
                  <a:ea typeface="Tahoma" panose="020B0604030504040204" pitchFamily="34" charset="0"/>
                  <a:cs typeface="Tahoma" panose="020B0604030504040204" pitchFamily="34" charset="0"/>
                </a:rPr>
                <a:t>YTHIA</a:t>
              </a:r>
            </a:p>
          </p:txBody>
        </p:sp>
        <p:sp>
          <p:nvSpPr>
            <p:cNvPr id="10" name="TextBox 9">
              <a:extLst>
                <a:ext uri="{FF2B5EF4-FFF2-40B4-BE49-F238E27FC236}">
                  <a16:creationId xmlns:a16="http://schemas.microsoft.com/office/drawing/2014/main" id="{6AA0F240-6FA2-724D-A361-190EA47264B5}"/>
                </a:ext>
              </a:extLst>
            </p:cNvPr>
            <p:cNvSpPr txBox="1"/>
            <p:nvPr/>
          </p:nvSpPr>
          <p:spPr>
            <a:xfrm>
              <a:off x="951038" y="5003756"/>
              <a:ext cx="985591" cy="307777"/>
            </a:xfrm>
            <a:prstGeom prst="rect">
              <a:avLst/>
            </a:prstGeom>
            <a:noFill/>
          </p:spPr>
          <p:txBody>
            <a:bodyPr wrap="none" rtlCol="0">
              <a:spAutoFit/>
            </a:bodyPr>
            <a:lstStyle/>
            <a:p>
              <a:r>
                <a:rPr lang="en-US" sz="1400" dirty="0" err="1">
                  <a:solidFill>
                    <a:srgbClr val="36C83D"/>
                  </a:solidFill>
                </a:rPr>
                <a:t>m</a:t>
              </a:r>
              <a:r>
                <a:rPr lang="en-US" sz="1400" baseline="-25000" dirty="0" err="1">
                  <a:solidFill>
                    <a:srgbClr val="36C83D"/>
                  </a:solidFill>
                </a:rPr>
                <a:t>T</a:t>
              </a:r>
              <a:r>
                <a:rPr lang="en-US" sz="1400" dirty="0">
                  <a:solidFill>
                    <a:srgbClr val="36C83D"/>
                  </a:solidFill>
                </a:rPr>
                <a:t> scaling</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9484C0-CBFA-F6A0-8A13-1973C4511C7C}"/>
                  </a:ext>
                </a:extLst>
              </p:cNvPr>
              <p:cNvSpPr txBox="1"/>
              <p:nvPr/>
            </p:nvSpPr>
            <p:spPr>
              <a:xfrm>
                <a:off x="720768" y="608427"/>
                <a:ext cx="2986587" cy="37555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rPr>
                          <m:t>𝟎</m:t>
                        </m:r>
                      </m:sup>
                    </m:sSup>
                  </m:oMath>
                </a14:m>
                <a:r>
                  <a:rPr lang="en-US" dirty="0"/>
                  <a:t>and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i="1" smtClean="0">
                            <a:latin typeface="Cambria Math" panose="02040503050406030204" pitchFamily="18" charset="0"/>
                            <a:ea typeface="Cambria Math" panose="02040503050406030204" pitchFamily="18" charset="0"/>
                          </a:rPr>
                          <m:t>±</m:t>
                        </m:r>
                      </m:sup>
                    </m:sSup>
                  </m:oMath>
                </a14:m>
                <a:r>
                  <a:rPr lang="en-US" dirty="0"/>
                  <a:t> input distribution</a:t>
                </a:r>
              </a:p>
            </p:txBody>
          </p:sp>
        </mc:Choice>
        <mc:Fallback xmlns="">
          <p:sp>
            <p:nvSpPr>
              <p:cNvPr id="17" name="TextBox 16">
                <a:extLst>
                  <a:ext uri="{FF2B5EF4-FFF2-40B4-BE49-F238E27FC236}">
                    <a16:creationId xmlns:a16="http://schemas.microsoft.com/office/drawing/2014/main" id="{F69484C0-CBFA-F6A0-8A13-1973C4511C7C}"/>
                  </a:ext>
                </a:extLst>
              </p:cNvPr>
              <p:cNvSpPr txBox="1">
                <a:spLocks noRot="1" noChangeAspect="1" noMove="1" noResize="1" noEditPoints="1" noAdjustHandles="1" noChangeArrowheads="1" noChangeShapeType="1" noTextEdit="1"/>
              </p:cNvSpPr>
              <p:nvPr/>
            </p:nvSpPr>
            <p:spPr>
              <a:xfrm>
                <a:off x="720768" y="608427"/>
                <a:ext cx="2986587" cy="375552"/>
              </a:xfrm>
              <a:prstGeom prst="rect">
                <a:avLst/>
              </a:prstGeom>
              <a:blipFill>
                <a:blip r:embed="rId5"/>
                <a:stretch>
                  <a:fillRect t="-8197" r="-1429" b="-2623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10B87A5-8C72-F908-2C9F-529B3321CFE7}"/>
              </a:ext>
            </a:extLst>
          </p:cNvPr>
          <p:cNvSpPr txBox="1"/>
          <p:nvPr/>
        </p:nvSpPr>
        <p:spPr>
          <a:xfrm>
            <a:off x="-23368" y="5044853"/>
            <a:ext cx="2854179" cy="646331"/>
          </a:xfrm>
          <a:prstGeom prst="rect">
            <a:avLst/>
          </a:prstGeom>
          <a:noFill/>
        </p:spPr>
        <p:txBody>
          <a:bodyPr wrap="none" rtlCol="0">
            <a:spAutoFit/>
          </a:bodyPr>
          <a:lstStyle/>
          <a:p>
            <a:r>
              <a:rPr lang="en-US" dirty="0"/>
              <a:t>Reasonably consistent </a:t>
            </a:r>
          </a:p>
          <a:p>
            <a:r>
              <a:rPr lang="en-US" dirty="0"/>
              <a:t>between STAR &amp; PHENIX</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DF44D3-FBA9-E5F7-5326-6651A0EEB49B}"/>
                  </a:ext>
                </a:extLst>
              </p:cNvPr>
              <p:cNvSpPr txBox="1"/>
              <p:nvPr/>
            </p:nvSpPr>
            <p:spPr>
              <a:xfrm>
                <a:off x="5569307" y="920560"/>
                <a:ext cx="2606483" cy="738664"/>
              </a:xfrm>
              <a:prstGeom prst="rect">
                <a:avLst/>
              </a:prstGeom>
              <a:noFill/>
            </p:spPr>
            <p:txBody>
              <a:bodyPr wrap="none" rtlCol="0">
                <a:spAutoFit/>
              </a:bodyPr>
              <a:lstStyle/>
              <a:p>
                <a:r>
                  <a:rPr lang="en-US" dirty="0"/>
                  <a:t>Universal </a:t>
                </a:r>
                <a14:m>
                  <m:oMath xmlns:m="http://schemas.openxmlformats.org/officeDocument/2006/math">
                    <m:f>
                      <m:fPr>
                        <m:ctrlPr>
                          <a:rPr lang="en-US" b="1"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𝛈</m:t>
                        </m:r>
                      </m:num>
                      <m:den>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rPr>
                              <m:t>𝟎</m:t>
                            </m:r>
                          </m:sup>
                        </m:sSup>
                      </m:den>
                    </m:f>
                  </m:oMath>
                </a14:m>
                <a:r>
                  <a:rPr lang="en-US" dirty="0"/>
                  <a:t> ratio, </a:t>
                </a:r>
              </a:p>
              <a:p>
                <a:r>
                  <a:rPr lang="en-US" dirty="0"/>
                  <a:t>small correction for flow</a:t>
                </a:r>
              </a:p>
            </p:txBody>
          </p:sp>
        </mc:Choice>
        <mc:Fallback xmlns="">
          <p:sp>
            <p:nvSpPr>
              <p:cNvPr id="19" name="TextBox 18">
                <a:extLst>
                  <a:ext uri="{FF2B5EF4-FFF2-40B4-BE49-F238E27FC236}">
                    <a16:creationId xmlns:a16="http://schemas.microsoft.com/office/drawing/2014/main" id="{18DF44D3-FBA9-E5F7-5326-6651A0EEB49B}"/>
                  </a:ext>
                </a:extLst>
              </p:cNvPr>
              <p:cNvSpPr txBox="1">
                <a:spLocks noRot="1" noChangeAspect="1" noMove="1" noResize="1" noEditPoints="1" noAdjustHandles="1" noChangeArrowheads="1" noChangeShapeType="1" noTextEdit="1"/>
              </p:cNvSpPr>
              <p:nvPr/>
            </p:nvSpPr>
            <p:spPr>
              <a:xfrm>
                <a:off x="5569307" y="920560"/>
                <a:ext cx="2606483" cy="738664"/>
              </a:xfrm>
              <a:prstGeom prst="rect">
                <a:avLst/>
              </a:prstGeom>
              <a:blipFill>
                <a:blip r:embed="rId6"/>
                <a:stretch>
                  <a:fillRect l="-2108" r="-1171" b="-1239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9DE4E8D-891D-B960-27F5-6A55382DB77C}"/>
              </a:ext>
            </a:extLst>
          </p:cNvPr>
          <p:cNvSpPr txBox="1"/>
          <p:nvPr/>
        </p:nvSpPr>
        <p:spPr>
          <a:xfrm>
            <a:off x="5294368" y="5085229"/>
            <a:ext cx="3026626" cy="523220"/>
          </a:xfrm>
          <a:prstGeom prst="rect">
            <a:avLst/>
          </a:prstGeom>
          <a:noFill/>
        </p:spPr>
        <p:txBody>
          <a:bodyPr wrap="square">
            <a:spAutoFit/>
          </a:bodyPr>
          <a:lstStyle/>
          <a:p>
            <a:r>
              <a:rPr lang="en-US" sz="1400" i="1" dirty="0"/>
              <a:t>Master Thesis </a:t>
            </a:r>
            <a:r>
              <a:rPr lang="en-US" sz="1400" i="1" dirty="0" err="1"/>
              <a:t>Yuanjie</a:t>
            </a:r>
            <a:r>
              <a:rPr lang="en-US" sz="1400" i="1" dirty="0"/>
              <a:t> Ren, SBU 2020</a:t>
            </a:r>
          </a:p>
          <a:p>
            <a:r>
              <a:rPr lang="en-US" sz="1400" i="1" dirty="0"/>
              <a:t>Phys.Rev.C104 (2021) 054902 </a:t>
            </a:r>
            <a:endParaRPr lang="en-US" sz="14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96184F-09BA-83AF-AB0B-1D1C1D9B60A8}"/>
                  </a:ext>
                </a:extLst>
              </p:cNvPr>
              <p:cNvSpPr txBox="1"/>
              <p:nvPr/>
            </p:nvSpPr>
            <p:spPr>
              <a:xfrm>
                <a:off x="9175324" y="1058963"/>
                <a:ext cx="2474332" cy="461858"/>
              </a:xfrm>
              <a:prstGeom prst="rect">
                <a:avLst/>
              </a:prstGeom>
              <a:noFill/>
            </p:spPr>
            <p:txBody>
              <a:bodyPr wrap="none" rtlCol="0">
                <a:spAutoFit/>
              </a:bodyPr>
              <a:lstStyle/>
              <a:p>
                <a:r>
                  <a:rPr lang="en-US" dirty="0"/>
                  <a:t>Constrains on </a:t>
                </a:r>
                <a14:m>
                  <m:oMath xmlns:m="http://schemas.openxmlformats.org/officeDocument/2006/math">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𝝎</m:t>
                        </m:r>
                      </m:num>
                      <m:den>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rPr>
                              <m:t>𝟎</m:t>
                            </m:r>
                          </m:sup>
                        </m:sSup>
                      </m:den>
                    </m:f>
                  </m:oMath>
                </a14:m>
                <a:r>
                  <a:rPr lang="en-US" dirty="0"/>
                  <a:t> ratio </a:t>
                </a:r>
              </a:p>
            </p:txBody>
          </p:sp>
        </mc:Choice>
        <mc:Fallback xmlns="">
          <p:sp>
            <p:nvSpPr>
              <p:cNvPr id="22" name="TextBox 21">
                <a:extLst>
                  <a:ext uri="{FF2B5EF4-FFF2-40B4-BE49-F238E27FC236}">
                    <a16:creationId xmlns:a16="http://schemas.microsoft.com/office/drawing/2014/main" id="{6796184F-09BA-83AF-AB0B-1D1C1D9B60A8}"/>
                  </a:ext>
                </a:extLst>
              </p:cNvPr>
              <p:cNvSpPr txBox="1">
                <a:spLocks noRot="1" noChangeAspect="1" noMove="1" noResize="1" noEditPoints="1" noAdjustHandles="1" noChangeArrowheads="1" noChangeShapeType="1" noTextEdit="1"/>
              </p:cNvSpPr>
              <p:nvPr/>
            </p:nvSpPr>
            <p:spPr>
              <a:xfrm>
                <a:off x="9175324" y="1058963"/>
                <a:ext cx="2474332" cy="461858"/>
              </a:xfrm>
              <a:prstGeom prst="rect">
                <a:avLst/>
              </a:prstGeom>
              <a:blipFill>
                <a:blip r:embed="rId7"/>
                <a:stretch>
                  <a:fillRect l="-1970" t="-1333" b="-8000"/>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E9049709-D026-8807-D369-CFC37A32510B}"/>
              </a:ext>
            </a:extLst>
          </p:cNvPr>
          <p:cNvPicPr>
            <a:picLocks noChangeAspect="1"/>
          </p:cNvPicPr>
          <p:nvPr/>
        </p:nvPicPr>
        <p:blipFill>
          <a:blip r:embed="rId8"/>
          <a:stretch>
            <a:fillRect/>
          </a:stretch>
        </p:blipFill>
        <p:spPr>
          <a:xfrm>
            <a:off x="8447847" y="1871900"/>
            <a:ext cx="3637989" cy="2083699"/>
          </a:xfrm>
          <a:prstGeom prst="rect">
            <a:avLst/>
          </a:prstGeom>
        </p:spPr>
      </p:pic>
      <p:sp>
        <p:nvSpPr>
          <p:cNvPr id="25" name="TextBox 24">
            <a:extLst>
              <a:ext uri="{FF2B5EF4-FFF2-40B4-BE49-F238E27FC236}">
                <a16:creationId xmlns:a16="http://schemas.microsoft.com/office/drawing/2014/main" id="{4097E353-6AC2-B9A4-C8C9-A7EB597445A2}"/>
              </a:ext>
            </a:extLst>
          </p:cNvPr>
          <p:cNvSpPr txBox="1"/>
          <p:nvPr/>
        </p:nvSpPr>
        <p:spPr>
          <a:xfrm>
            <a:off x="9115192" y="4119703"/>
            <a:ext cx="3026626" cy="523220"/>
          </a:xfrm>
          <a:prstGeom prst="rect">
            <a:avLst/>
          </a:prstGeom>
          <a:noFill/>
        </p:spPr>
        <p:txBody>
          <a:bodyPr wrap="square">
            <a:spAutoFit/>
          </a:bodyPr>
          <a:lstStyle/>
          <a:p>
            <a:r>
              <a:rPr lang="en-US" sz="1400" i="1" dirty="0"/>
              <a:t>REU Student </a:t>
            </a:r>
          </a:p>
          <a:p>
            <a:r>
              <a:rPr lang="en-US" sz="1400" i="1" dirty="0"/>
              <a:t>Konstantin Bauer, SBU 2023</a:t>
            </a:r>
          </a:p>
        </p:txBody>
      </p:sp>
    </p:spTree>
    <p:extLst>
      <p:ext uri="{BB962C8B-B14F-4D97-AF65-F5344CB8AC3E}">
        <p14:creationId xmlns:p14="http://schemas.microsoft.com/office/powerpoint/2010/main" val="2412705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3D72-9203-326F-DFD4-E228D0E73719}"/>
              </a:ext>
            </a:extLst>
          </p:cNvPr>
          <p:cNvSpPr>
            <a:spLocks noGrp="1"/>
          </p:cNvSpPr>
          <p:nvPr>
            <p:ph type="title"/>
          </p:nvPr>
        </p:nvSpPr>
        <p:spPr/>
        <p:txBody>
          <a:bodyPr/>
          <a:lstStyle/>
          <a:p>
            <a:r>
              <a:rPr lang="en-US" dirty="0"/>
              <a:t>Backup</a:t>
            </a:r>
          </a:p>
        </p:txBody>
      </p:sp>
      <p:sp>
        <p:nvSpPr>
          <p:cNvPr id="3" name="Slide Number Placeholder 2">
            <a:extLst>
              <a:ext uri="{FF2B5EF4-FFF2-40B4-BE49-F238E27FC236}">
                <a16:creationId xmlns:a16="http://schemas.microsoft.com/office/drawing/2014/main" id="{260D9554-4DBF-6A73-A7AA-3860275C1526}"/>
              </a:ext>
            </a:extLst>
          </p:cNvPr>
          <p:cNvSpPr>
            <a:spLocks noGrp="1"/>
          </p:cNvSpPr>
          <p:nvPr>
            <p:ph type="sldNum" sz="quarter" idx="11"/>
          </p:nvPr>
        </p:nvSpPr>
        <p:spPr/>
        <p:txBody>
          <a:bodyPr/>
          <a:lstStyle/>
          <a:p>
            <a:pPr>
              <a:defRPr/>
            </a:pPr>
            <a:fld id="{A7E4ECD6-AAA4-45C8-B8D2-31366C0C59CF}" type="slidenum">
              <a:rPr lang="en-US" smtClean="0"/>
              <a:pPr>
                <a:defRPr/>
              </a:pPr>
              <a:t>25</a:t>
            </a:fld>
            <a:endParaRPr lang="en-US"/>
          </a:p>
        </p:txBody>
      </p:sp>
    </p:spTree>
    <p:extLst>
      <p:ext uri="{BB962C8B-B14F-4D97-AF65-F5344CB8AC3E}">
        <p14:creationId xmlns:p14="http://schemas.microsoft.com/office/powerpoint/2010/main" val="840131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9D37-2DA4-2901-04EB-E12816C43CF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DA96F04-A2CB-F36E-39B0-F4DEEDB7FF3C}"/>
                  </a:ext>
                </a:extLst>
              </p:cNvPr>
              <p:cNvSpPr>
                <a:spLocks noGrp="1"/>
              </p:cNvSpPr>
              <p:nvPr>
                <p:ph type="title"/>
              </p:nvPr>
            </p:nvSpPr>
            <p:spPr/>
            <p:txBody>
              <a:bodyPr/>
              <a:lstStyle/>
              <a:p>
                <a:r>
                  <a:rPr lang="en-US" dirty="0"/>
                  <a:t>Test of Universality of </a:t>
                </a:r>
                <a14:m>
                  <m:oMath xmlns:m="http://schemas.openxmlformats.org/officeDocument/2006/math">
                    <m:r>
                      <a:rPr lang="en-US" i="1" smtClean="0">
                        <a:latin typeface="Cambria Math" panose="02040503050406030204" pitchFamily="18" charset="0"/>
                        <a:ea typeface="Cambria Math" panose="02040503050406030204" pitchFamily="18" charset="0"/>
                      </a:rPr>
                      <m:t>𝜼</m:t>
                    </m:r>
                    <m:r>
                      <a:rPr lang="en-US" b="1"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rPr>
                          <m:t>𝟎</m:t>
                        </m:r>
                      </m:sup>
                    </m:sSup>
                  </m:oMath>
                </a14:m>
                <a:r>
                  <a:rPr lang="en-US" dirty="0"/>
                  <a:t>Ratio </a:t>
                </a:r>
              </a:p>
            </p:txBody>
          </p:sp>
        </mc:Choice>
        <mc:Fallback xmlns="">
          <p:sp>
            <p:nvSpPr>
              <p:cNvPr id="2" name="Title 1">
                <a:extLst>
                  <a:ext uri="{FF2B5EF4-FFF2-40B4-BE49-F238E27FC236}">
                    <a16:creationId xmlns:a16="http://schemas.microsoft.com/office/drawing/2014/main" id="{DC305B69-DCB2-4F18-85BA-2E19EA87BD73}"/>
                  </a:ext>
                </a:extLst>
              </p:cNvPr>
              <p:cNvSpPr>
                <a:spLocks noGrp="1" noRot="1" noChangeAspect="1" noMove="1" noResize="1" noEditPoints="1" noAdjustHandles="1" noChangeArrowheads="1" noChangeShapeType="1" noTextEdit="1"/>
              </p:cNvSpPr>
              <p:nvPr>
                <p:ph type="title"/>
              </p:nvPr>
            </p:nvSpPr>
            <p:spPr>
              <a:blipFill>
                <a:blip r:embed="rId2"/>
                <a:stretch>
                  <a:fillRect t="-30667" b="-57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F91445-3025-1464-FD12-B1844C119252}"/>
                  </a:ext>
                </a:extLst>
              </p:cNvPr>
              <p:cNvSpPr>
                <a:spLocks noGrp="1"/>
              </p:cNvSpPr>
              <p:nvPr>
                <p:ph sz="half" idx="1"/>
              </p:nvPr>
            </p:nvSpPr>
            <p:spPr>
              <a:xfrm>
                <a:off x="2192339" y="829735"/>
                <a:ext cx="8065029" cy="728133"/>
              </a:xfrm>
            </p:spPr>
            <p:txBody>
              <a:bodyPr/>
              <a:lstStyle/>
              <a:p>
                <a:r>
                  <a:rPr lang="en-US" sz="2000" dirty="0"/>
                  <a:t>Fit all available data (with empirical fit B) </a:t>
                </a:r>
              </a:p>
              <a:p>
                <a:pPr lvl="1"/>
                <a:r>
                  <a:rPr lang="en-US" sz="1600" dirty="0"/>
                  <a:t>Independent of </a:t>
                </a:r>
                <a14:m>
                  <m:oMath xmlns:m="http://schemas.openxmlformats.org/officeDocument/2006/math">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𝒔</m:t>
                        </m:r>
                      </m:e>
                    </m:rad>
                  </m:oMath>
                </a14:m>
                <a:r>
                  <a:rPr lang="en-US" sz="1600" dirty="0"/>
                  <a:t> , particle multiplicity, and centrality</a:t>
                </a:r>
              </a:p>
            </p:txBody>
          </p:sp>
        </mc:Choice>
        <mc:Fallback xmlns="">
          <p:sp>
            <p:nvSpPr>
              <p:cNvPr id="3" name="Content Placeholder 2">
                <a:extLst>
                  <a:ext uri="{FF2B5EF4-FFF2-40B4-BE49-F238E27FC236}">
                    <a16:creationId xmlns:a16="http://schemas.microsoft.com/office/drawing/2014/main" id="{2D4A69D7-3293-4288-AC56-07CEBB22C474}"/>
                  </a:ext>
                </a:extLst>
              </p:cNvPr>
              <p:cNvSpPr>
                <a:spLocks noGrp="1" noRot="1" noChangeAspect="1" noMove="1" noResize="1" noEditPoints="1" noAdjustHandles="1" noChangeArrowheads="1" noChangeShapeType="1" noTextEdit="1"/>
              </p:cNvSpPr>
              <p:nvPr>
                <p:ph sz="half" idx="1"/>
              </p:nvPr>
            </p:nvSpPr>
            <p:spPr>
              <a:xfrm>
                <a:off x="2192339" y="829735"/>
                <a:ext cx="8065029" cy="728133"/>
              </a:xfrm>
              <a:blipFill>
                <a:blip r:embed="rId3"/>
                <a:stretch>
                  <a:fillRect t="-4167" b="-833"/>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E91B0164-7351-B0EF-DFF4-9FEDBCEA9839}"/>
              </a:ext>
            </a:extLst>
          </p:cNvPr>
          <p:cNvSpPr>
            <a:spLocks noGrp="1"/>
          </p:cNvSpPr>
          <p:nvPr>
            <p:ph type="ftr" sz="quarter" idx="10"/>
          </p:nvPr>
        </p:nvSpPr>
        <p:spPr bwMode="auto">
          <a:xfrm>
            <a:off x="7600950" y="6515100"/>
            <a:ext cx="15430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b="0" kern="1200">
                <a:solidFill>
                  <a:schemeClr val="bg2"/>
                </a:solidFill>
                <a:latin typeface="Times New Roman"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itchFamily="18" charset="0"/>
                <a:ea typeface="+mn-ea"/>
                <a:cs typeface="+mn-cs"/>
              </a:defRPr>
            </a:lvl5pPr>
            <a:lvl6pPr marL="2286000" algn="l" defTabSz="914400" rtl="0" eaLnBrk="1" latinLnBrk="0" hangingPunct="1">
              <a:defRPr b="1" kern="1200">
                <a:solidFill>
                  <a:schemeClr val="tx1"/>
                </a:solidFill>
                <a:latin typeface="Times New Roman" pitchFamily="18" charset="0"/>
                <a:ea typeface="+mn-ea"/>
                <a:cs typeface="+mn-cs"/>
              </a:defRPr>
            </a:lvl6pPr>
            <a:lvl7pPr marL="2743200" algn="l" defTabSz="914400" rtl="0" eaLnBrk="1" latinLnBrk="0" hangingPunct="1">
              <a:defRPr b="1" kern="1200">
                <a:solidFill>
                  <a:schemeClr val="tx1"/>
                </a:solidFill>
                <a:latin typeface="Times New Roman" pitchFamily="18" charset="0"/>
                <a:ea typeface="+mn-ea"/>
                <a:cs typeface="+mn-cs"/>
              </a:defRPr>
            </a:lvl7pPr>
            <a:lvl8pPr marL="3200400" algn="l" defTabSz="914400" rtl="0" eaLnBrk="1" latinLnBrk="0" hangingPunct="1">
              <a:defRPr b="1" kern="1200">
                <a:solidFill>
                  <a:schemeClr val="tx1"/>
                </a:solidFill>
                <a:latin typeface="Times New Roman" pitchFamily="18" charset="0"/>
                <a:ea typeface="+mn-ea"/>
                <a:cs typeface="+mn-cs"/>
              </a:defRPr>
            </a:lvl8pPr>
            <a:lvl9pPr marL="3657600" algn="l" defTabSz="914400" rtl="0" eaLnBrk="1" latinLnBrk="0" hangingPunct="1">
              <a:defRPr b="1" kern="1200">
                <a:solidFill>
                  <a:schemeClr val="tx1"/>
                </a:solidFill>
                <a:latin typeface="Times New Roman" pitchFamily="18" charset="0"/>
                <a:ea typeface="+mn-ea"/>
                <a:cs typeface="+mn-cs"/>
              </a:defRPr>
            </a:lvl9pPr>
          </a:lstStyle>
          <a:p>
            <a:pPr>
              <a:defRPr/>
            </a:pPr>
            <a:r>
              <a:rPr lang="en-US"/>
              <a:t>Axel Drees</a:t>
            </a:r>
          </a:p>
        </p:txBody>
      </p:sp>
      <p:sp>
        <p:nvSpPr>
          <p:cNvPr id="6" name="Slide Number Placeholder 5">
            <a:extLst>
              <a:ext uri="{FF2B5EF4-FFF2-40B4-BE49-F238E27FC236}">
                <a16:creationId xmlns:a16="http://schemas.microsoft.com/office/drawing/2014/main" id="{2687C1DF-A517-9B8D-DC60-0F5921C4296F}"/>
              </a:ext>
            </a:extLst>
          </p:cNvPr>
          <p:cNvSpPr>
            <a:spLocks noGrp="1"/>
          </p:cNvSpPr>
          <p:nvPr>
            <p:ph type="sldNum" sz="quarter" idx="11"/>
          </p:nvPr>
        </p:nvSpPr>
        <p:spPr/>
        <p:txBody>
          <a:bodyPr/>
          <a:lstStyle/>
          <a:p>
            <a:pPr>
              <a:defRPr/>
            </a:pPr>
            <a:fld id="{CF9891A7-94B0-4C3F-B27E-D0D84BAAEB1D}" type="slidenum">
              <a:rPr lang="en-US" smtClean="0"/>
              <a:pPr>
                <a:defRPr/>
              </a:pPr>
              <a:t>26</a:t>
            </a:fld>
            <a:endParaRPr lang="en-US"/>
          </a:p>
        </p:txBody>
      </p:sp>
      <p:pic>
        <p:nvPicPr>
          <p:cNvPr id="8" name="Picture 7">
            <a:extLst>
              <a:ext uri="{FF2B5EF4-FFF2-40B4-BE49-F238E27FC236}">
                <a16:creationId xmlns:a16="http://schemas.microsoft.com/office/drawing/2014/main" id="{EC65C762-6262-A0BF-43E5-ECFAF3BDA1F7}"/>
              </a:ext>
            </a:extLst>
          </p:cNvPr>
          <p:cNvPicPr>
            <a:picLocks noChangeAspect="1"/>
          </p:cNvPicPr>
          <p:nvPr/>
        </p:nvPicPr>
        <p:blipFill>
          <a:blip r:embed="rId4"/>
          <a:stretch>
            <a:fillRect/>
          </a:stretch>
        </p:blipFill>
        <p:spPr>
          <a:xfrm>
            <a:off x="1524000" y="1797051"/>
            <a:ext cx="4389800" cy="4114800"/>
          </a:xfrm>
          <a:prstGeom prst="rect">
            <a:avLst/>
          </a:prstGeom>
        </p:spPr>
      </p:pic>
      <p:pic>
        <p:nvPicPr>
          <p:cNvPr id="10" name="Picture 9">
            <a:extLst>
              <a:ext uri="{FF2B5EF4-FFF2-40B4-BE49-F238E27FC236}">
                <a16:creationId xmlns:a16="http://schemas.microsoft.com/office/drawing/2014/main" id="{B6E1C882-5FAD-EBFA-666D-EEDEE3A097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73221" y="1653119"/>
            <a:ext cx="4208207" cy="41888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85B3BE-8DAD-FA3E-FD5B-A32DB50F7744}"/>
                  </a:ext>
                </a:extLst>
              </p:cNvPr>
              <p:cNvSpPr txBox="1"/>
              <p:nvPr/>
            </p:nvSpPr>
            <p:spPr>
              <a:xfrm>
                <a:off x="4544484" y="6081184"/>
                <a:ext cx="3026833" cy="407099"/>
              </a:xfrm>
              <a:prstGeom prst="rect">
                <a:avLst/>
              </a:prstGeom>
              <a:solidFill>
                <a:schemeClr val="accent2"/>
              </a:solidFill>
            </p:spPr>
            <p:txBody>
              <a:bodyPr wrap="square" rtlCol="0">
                <a:spAutoFit/>
              </a:bodyPr>
              <a:lstStyle/>
              <a:p>
                <a:pPr algn="ctr"/>
                <a:r>
                  <a:rPr lang="en-US" sz="2000" dirty="0">
                    <a:solidFill>
                      <a:srgbClr val="FFFF00"/>
                    </a:solidFill>
                  </a:rPr>
                  <a:t>Universality of </a:t>
                </a:r>
                <a14:m>
                  <m:oMath xmlns:m="http://schemas.openxmlformats.org/officeDocument/2006/math">
                    <m:r>
                      <a:rPr lang="en-US" sz="2000" i="1">
                        <a:solidFill>
                          <a:srgbClr val="FFFF00"/>
                        </a:solidFill>
                        <a:latin typeface="Cambria Math" panose="02040503050406030204" pitchFamily="18" charset="0"/>
                        <a:ea typeface="Cambria Math" panose="02040503050406030204" pitchFamily="18" charset="0"/>
                      </a:rPr>
                      <m:t>𝜼</m:t>
                    </m:r>
                    <m:r>
                      <a:rPr lang="en-US" sz="2000" i="1">
                        <a:solidFill>
                          <a:srgbClr val="FFFF00"/>
                        </a:solidFill>
                        <a:latin typeface="Cambria Math" panose="02040503050406030204" pitchFamily="18" charset="0"/>
                        <a:ea typeface="Cambria Math" panose="02040503050406030204" pitchFamily="18" charset="0"/>
                      </a:rPr>
                      <m:t>/</m:t>
                    </m:r>
                    <m:sSup>
                      <m:sSupPr>
                        <m:ctrlPr>
                          <a:rPr lang="en-US" sz="2000" i="1">
                            <a:solidFill>
                              <a:srgbClr val="FFFF00"/>
                            </a:solidFill>
                            <a:latin typeface="Cambria Math" panose="02040503050406030204" pitchFamily="18" charset="0"/>
                          </a:rPr>
                        </m:ctrlPr>
                      </m:sSupPr>
                      <m:e>
                        <m:r>
                          <a:rPr lang="en-US" sz="2000" i="1">
                            <a:solidFill>
                              <a:srgbClr val="FFFF00"/>
                            </a:solidFill>
                            <a:latin typeface="Cambria Math" panose="02040503050406030204" pitchFamily="18" charset="0"/>
                            <a:ea typeface="Cambria Math" panose="02040503050406030204" pitchFamily="18" charset="0"/>
                          </a:rPr>
                          <m:t>𝝅</m:t>
                        </m:r>
                      </m:e>
                      <m:sup>
                        <m:r>
                          <a:rPr lang="en-US" sz="2000" i="1">
                            <a:solidFill>
                              <a:srgbClr val="FFFF00"/>
                            </a:solidFill>
                            <a:latin typeface="Cambria Math" panose="02040503050406030204" pitchFamily="18" charset="0"/>
                          </a:rPr>
                          <m:t>𝟎</m:t>
                        </m:r>
                      </m:sup>
                    </m:sSup>
                  </m:oMath>
                </a14:m>
                <a:endParaRPr lang="en-US" sz="2000" dirty="0">
                  <a:solidFill>
                    <a:srgbClr val="FFFF00"/>
                  </a:solidFill>
                </a:endParaRPr>
              </a:p>
            </p:txBody>
          </p:sp>
        </mc:Choice>
        <mc:Fallback xmlns="">
          <p:sp>
            <p:nvSpPr>
              <p:cNvPr id="11" name="TextBox 10">
                <a:extLst>
                  <a:ext uri="{FF2B5EF4-FFF2-40B4-BE49-F238E27FC236}">
                    <a16:creationId xmlns:a16="http://schemas.microsoft.com/office/drawing/2014/main" id="{91384604-E8EF-4340-A8F7-CE75959204F4}"/>
                  </a:ext>
                </a:extLst>
              </p:cNvPr>
              <p:cNvSpPr txBox="1">
                <a:spLocks noRot="1" noChangeAspect="1" noMove="1" noResize="1" noEditPoints="1" noAdjustHandles="1" noChangeArrowheads="1" noChangeShapeType="1" noTextEdit="1"/>
              </p:cNvSpPr>
              <p:nvPr/>
            </p:nvSpPr>
            <p:spPr>
              <a:xfrm>
                <a:off x="4544484" y="6081184"/>
                <a:ext cx="3026833" cy="407099"/>
              </a:xfrm>
              <a:prstGeom prst="rect">
                <a:avLst/>
              </a:prstGeom>
              <a:blipFill>
                <a:blip r:embed="rId6"/>
                <a:stretch>
                  <a:fillRect t="-7576" b="-27273"/>
                </a:stretch>
              </a:blipFill>
            </p:spPr>
            <p:txBody>
              <a:bodyPr/>
              <a:lstStyle/>
              <a:p>
                <a:r>
                  <a:rPr lang="en-US">
                    <a:noFill/>
                  </a:rPr>
                  <a:t> </a:t>
                </a:r>
              </a:p>
            </p:txBody>
          </p:sp>
        </mc:Fallback>
      </mc:AlternateContent>
    </p:spTree>
    <p:extLst>
      <p:ext uri="{BB962C8B-B14F-4D97-AF65-F5344CB8AC3E}">
        <p14:creationId xmlns:p14="http://schemas.microsoft.com/office/powerpoint/2010/main" val="3894348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4499C-31BD-3B81-54CD-BC81F547E1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40875" y="602052"/>
            <a:ext cx="8873429" cy="4945344"/>
          </a:xfrm>
          <a:prstGeom prst="rect">
            <a:avLst/>
          </a:prstGeom>
        </p:spPr>
      </p:pic>
      <p:sp>
        <p:nvSpPr>
          <p:cNvPr id="4" name="Slide Number Placeholder 3">
            <a:extLst>
              <a:ext uri="{FF2B5EF4-FFF2-40B4-BE49-F238E27FC236}">
                <a16:creationId xmlns:a16="http://schemas.microsoft.com/office/drawing/2014/main" id="{E58121C1-AB61-C6C2-CE0F-6B2E650494ED}"/>
              </a:ext>
            </a:extLst>
          </p:cNvPr>
          <p:cNvSpPr>
            <a:spLocks noGrp="1"/>
          </p:cNvSpPr>
          <p:nvPr>
            <p:ph type="sldNum" sz="quarter" idx="11"/>
          </p:nvPr>
        </p:nvSpPr>
        <p:spPr/>
        <p:txBody>
          <a:bodyPr/>
          <a:lstStyle/>
          <a:p>
            <a:pPr>
              <a:defRPr/>
            </a:pPr>
            <a:fld id="{135EE78E-5777-4D05-9851-C078A0AB136D}" type="slidenum">
              <a:rPr lang="en-US" smtClean="0"/>
              <a:pPr>
                <a:defRPr/>
              </a:pPr>
              <a:t>27</a:t>
            </a:fld>
            <a:endParaRPr lang="en-US" dirty="0"/>
          </a:p>
        </p:txBody>
      </p:sp>
      <p:sp>
        <p:nvSpPr>
          <p:cNvPr id="14" name="Title 13">
            <a:extLst>
              <a:ext uri="{FF2B5EF4-FFF2-40B4-BE49-F238E27FC236}">
                <a16:creationId xmlns:a16="http://schemas.microsoft.com/office/drawing/2014/main" id="{8D8666A3-C17C-9B81-542F-393A9F72544A}"/>
              </a:ext>
            </a:extLst>
          </p:cNvPr>
          <p:cNvSpPr>
            <a:spLocks noGrp="1"/>
          </p:cNvSpPr>
          <p:nvPr>
            <p:ph type="title"/>
          </p:nvPr>
        </p:nvSpPr>
        <p:spPr>
          <a:xfrm>
            <a:off x="0" y="133350"/>
            <a:ext cx="12164707" cy="457200"/>
          </a:xfrm>
        </p:spPr>
        <p:txBody>
          <a:bodyPr/>
          <a:lstStyle/>
          <a:p>
            <a:r>
              <a:rPr lang="en-US" dirty="0"/>
              <a:t>System Size and Energy Dependence of Spectral Shape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8E2BC2-5219-B909-E27A-3532085EBC5C}"/>
                  </a:ext>
                </a:extLst>
              </p:cNvPr>
              <p:cNvSpPr txBox="1"/>
              <p:nvPr/>
            </p:nvSpPr>
            <p:spPr>
              <a:xfrm>
                <a:off x="2827449" y="5617630"/>
                <a:ext cx="6972962" cy="1145250"/>
              </a:xfrm>
              <a:prstGeom prst="rect">
                <a:avLst/>
              </a:prstGeom>
              <a:solidFill>
                <a:schemeClr val="accent2"/>
              </a:solidFill>
            </p:spPr>
            <p:txBody>
              <a:bodyPr wrap="square" rtlCol="0">
                <a:spAutoFit/>
              </a:bodyPr>
              <a:lstStyle/>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Similar thermal photon yield when scaled with </a:t>
                </a:r>
                <a14:m>
                  <m:oMath xmlns:m="http://schemas.openxmlformats.org/officeDocument/2006/math">
                    <m:sSup>
                      <m:sSupPr>
                        <m:ctrlPr>
                          <a:rPr lang="en-US" i="1" smtClean="0">
                            <a:solidFill>
                              <a:srgbClr val="FFFF00"/>
                            </a:solidFill>
                            <a:latin typeface="Cambria Math" panose="02040503050406030204" pitchFamily="18" charset="0"/>
                            <a:ea typeface="Cambria Math" panose="02040503050406030204" pitchFamily="18" charset="0"/>
                          </a:rPr>
                        </m:ctrlPr>
                      </m:sSupPr>
                      <m:e>
                        <m:f>
                          <m:fPr>
                            <m:ctrlPr>
                              <a:rPr lang="en-US" i="1">
                                <a:solidFill>
                                  <a:srgbClr val="FFFF00"/>
                                </a:solidFill>
                                <a:latin typeface="Cambria Math" panose="02040503050406030204" pitchFamily="18" charset="0"/>
                              </a:rPr>
                            </m:ctrlPr>
                          </m:fPr>
                          <m:num>
                            <m:r>
                              <a:rPr lang="en-US" i="1">
                                <a:solidFill>
                                  <a:srgbClr val="FFFF00"/>
                                </a:solidFill>
                                <a:latin typeface="Cambria Math" panose="02040503050406030204" pitchFamily="18" charset="0"/>
                              </a:rPr>
                              <m:t>𝑑</m:t>
                            </m:r>
                            <m:sSub>
                              <m:sSubPr>
                                <m:ctrlPr>
                                  <a:rPr lang="en-US" i="1">
                                    <a:solidFill>
                                      <a:srgbClr val="FFFF00"/>
                                    </a:solidFill>
                                    <a:latin typeface="Cambria Math" panose="02040503050406030204" pitchFamily="18" charset="0"/>
                                  </a:rPr>
                                </m:ctrlPr>
                              </m:sSubPr>
                              <m:e>
                                <m:r>
                                  <a:rPr lang="en-US" i="1">
                                    <a:solidFill>
                                      <a:srgbClr val="FFFF00"/>
                                    </a:solidFill>
                                    <a:latin typeface="Cambria Math" panose="02040503050406030204" pitchFamily="18" charset="0"/>
                                  </a:rPr>
                                  <m:t>𝑵</m:t>
                                </m:r>
                              </m:e>
                              <m:sub>
                                <m:r>
                                  <a:rPr lang="en-US" i="1">
                                    <a:solidFill>
                                      <a:srgbClr val="FFFF00"/>
                                    </a:solidFill>
                                    <a:latin typeface="Cambria Math" panose="02040503050406030204" pitchFamily="18" charset="0"/>
                                  </a:rPr>
                                  <m:t>𝒄𝒉</m:t>
                                </m:r>
                              </m:sub>
                            </m:sSub>
                          </m:num>
                          <m:den>
                            <m:r>
                              <a:rPr lang="en-US" i="1">
                                <a:solidFill>
                                  <a:srgbClr val="FFFF00"/>
                                </a:solidFill>
                                <a:latin typeface="Cambria Math" panose="02040503050406030204" pitchFamily="18" charset="0"/>
                              </a:rPr>
                              <m:t>𝑑</m:t>
                            </m:r>
                            <m:r>
                              <a:rPr lang="en-US" i="1">
                                <a:solidFill>
                                  <a:srgbClr val="FFFF00"/>
                                </a:solidFill>
                                <a:latin typeface="Cambria Math" panose="02040503050406030204" pitchFamily="18" charset="0"/>
                                <a:ea typeface="Cambria Math" panose="02040503050406030204" pitchFamily="18" charset="0"/>
                              </a:rPr>
                              <m:t>𝜼</m:t>
                            </m:r>
                          </m:den>
                        </m:f>
                      </m:e>
                      <m:sup>
                        <m:r>
                          <a:rPr lang="en-US" b="1" i="1" smtClean="0">
                            <a:solidFill>
                              <a:srgbClr val="FFFF00"/>
                            </a:solidFill>
                            <a:latin typeface="Cambria Math" panose="02040503050406030204" pitchFamily="18" charset="0"/>
                            <a:ea typeface="Cambria Math" panose="02040503050406030204" pitchFamily="18" charset="0"/>
                          </a:rPr>
                          <m:t>𝟏</m:t>
                        </m:r>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𝟐𝟓</m:t>
                        </m:r>
                      </m:sup>
                    </m:sSup>
                  </m:oMath>
                </a14:m>
                <a:endParaRPr lang="en-US"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independent of energy, centrality, or system size</a:t>
                </a:r>
              </a:p>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suggests similar conditions at emission </a:t>
                </a:r>
                <a:endParaRPr lang="en-US" baseline="-25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Box 2">
                <a:extLst>
                  <a:ext uri="{FF2B5EF4-FFF2-40B4-BE49-F238E27FC236}">
                    <a16:creationId xmlns:a16="http://schemas.microsoft.com/office/drawing/2014/main" id="{608E2BC2-5219-B909-E27A-3532085EBC5C}"/>
                  </a:ext>
                </a:extLst>
              </p:cNvPr>
              <p:cNvSpPr txBox="1">
                <a:spLocks noRot="1" noChangeAspect="1" noMove="1" noResize="1" noEditPoints="1" noAdjustHandles="1" noChangeArrowheads="1" noChangeShapeType="1" noTextEdit="1"/>
              </p:cNvSpPr>
              <p:nvPr/>
            </p:nvSpPr>
            <p:spPr>
              <a:xfrm>
                <a:off x="2827449" y="5617630"/>
                <a:ext cx="6972962" cy="1145250"/>
              </a:xfrm>
              <a:prstGeom prst="rect">
                <a:avLst/>
              </a:prstGeom>
              <a:blipFill>
                <a:blip r:embed="rId4"/>
                <a:stretch>
                  <a:fillRect b="-802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FF0AE71-A792-2234-B5C6-6BA7034EFAE5}"/>
              </a:ext>
            </a:extLst>
          </p:cNvPr>
          <p:cNvSpPr txBox="1"/>
          <p:nvPr/>
        </p:nvSpPr>
        <p:spPr>
          <a:xfrm>
            <a:off x="0" y="5348639"/>
            <a:ext cx="3958214" cy="307777"/>
          </a:xfrm>
          <a:prstGeom prst="rect">
            <a:avLst/>
          </a:prstGeom>
          <a:noFill/>
        </p:spPr>
        <p:txBody>
          <a:bodyPr wrap="square">
            <a:spAutoFit/>
          </a:bodyPr>
          <a:lstStyle/>
          <a:p>
            <a:r>
              <a:rPr lang="en-US" sz="1400" i="1" dirty="0">
                <a:solidFill>
                  <a:schemeClr val="accent2"/>
                </a:solidFill>
              </a:rPr>
              <a:t> PHENIX: Phys. Rev. Lett. 123 (2019) 022301</a:t>
            </a:r>
          </a:p>
        </p:txBody>
      </p:sp>
    </p:spTree>
    <p:extLst>
      <p:ext uri="{BB962C8B-B14F-4D97-AF65-F5344CB8AC3E}">
        <p14:creationId xmlns:p14="http://schemas.microsoft.com/office/powerpoint/2010/main" val="6544976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991CA6-89AD-4271-8156-C2FCFC5E53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61884" y="711561"/>
            <a:ext cx="8179983" cy="6080636"/>
          </a:xfrm>
          <a:prstGeom prst="rect">
            <a:avLst/>
          </a:prstGeom>
        </p:spPr>
      </p:pic>
      <p:sp>
        <p:nvSpPr>
          <p:cNvPr id="19" name="Rectangle 18"/>
          <p:cNvSpPr/>
          <p:nvPr/>
        </p:nvSpPr>
        <p:spPr bwMode="auto">
          <a:xfrm>
            <a:off x="2170992" y="680379"/>
            <a:ext cx="954459" cy="3492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29706" name="Group 47"/>
          <p:cNvGrpSpPr>
            <a:grpSpLocks/>
          </p:cNvGrpSpPr>
          <p:nvPr/>
        </p:nvGrpSpPr>
        <p:grpSpPr bwMode="auto">
          <a:xfrm>
            <a:off x="3989723" y="2735880"/>
            <a:ext cx="2370139" cy="3379789"/>
            <a:chOff x="1458" y="1712"/>
            <a:chExt cx="1493" cy="2129"/>
          </a:xfrm>
        </p:grpSpPr>
        <p:grpSp>
          <p:nvGrpSpPr>
            <p:cNvPr id="29747" name="Group 48"/>
            <p:cNvGrpSpPr>
              <a:grpSpLocks/>
            </p:cNvGrpSpPr>
            <p:nvPr/>
          </p:nvGrpSpPr>
          <p:grpSpPr bwMode="auto">
            <a:xfrm>
              <a:off x="1953" y="1712"/>
              <a:ext cx="998" cy="1738"/>
              <a:chOff x="1953" y="1712"/>
              <a:chExt cx="998" cy="1738"/>
            </a:xfrm>
          </p:grpSpPr>
          <p:sp>
            <p:nvSpPr>
              <p:cNvPr id="29749" name="Text Box 49"/>
              <p:cNvSpPr txBox="1">
                <a:spLocks noChangeArrowheads="1"/>
              </p:cNvSpPr>
              <p:nvPr/>
            </p:nvSpPr>
            <p:spPr bwMode="auto">
              <a:xfrm>
                <a:off x="1953" y="3159"/>
                <a:ext cx="472"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400" dirty="0">
                    <a:solidFill>
                      <a:schemeClr val="hlink"/>
                    </a:solidFill>
                  </a:rPr>
                  <a:t>PC1</a:t>
                </a:r>
              </a:p>
            </p:txBody>
          </p:sp>
          <p:sp>
            <p:nvSpPr>
              <p:cNvPr id="29752" name="Text Box 52"/>
              <p:cNvSpPr txBox="1">
                <a:spLocks noChangeArrowheads="1"/>
              </p:cNvSpPr>
              <p:nvPr/>
            </p:nvSpPr>
            <p:spPr bwMode="auto">
              <a:xfrm>
                <a:off x="2554" y="1712"/>
                <a:ext cx="397" cy="29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400" dirty="0">
                    <a:solidFill>
                      <a:schemeClr val="hlink"/>
                    </a:solidFill>
                  </a:rPr>
                  <a:t>DC</a:t>
                </a:r>
              </a:p>
            </p:txBody>
          </p:sp>
        </p:grpSp>
        <p:sp>
          <p:nvSpPr>
            <p:cNvPr id="29748" name="Text Box 53"/>
            <p:cNvSpPr txBox="1">
              <a:spLocks noChangeArrowheads="1"/>
            </p:cNvSpPr>
            <p:nvPr/>
          </p:nvSpPr>
          <p:spPr bwMode="auto">
            <a:xfrm>
              <a:off x="1458" y="3395"/>
              <a:ext cx="1366" cy="4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000" dirty="0">
                  <a:solidFill>
                    <a:schemeClr val="hlink"/>
                  </a:solidFill>
                </a:rPr>
                <a:t>magnetic field &amp;</a:t>
              </a:r>
            </a:p>
            <a:p>
              <a:pPr eaLnBrk="1" hangingPunct="1"/>
              <a:r>
                <a:rPr lang="en-US" sz="2000" dirty="0">
                  <a:solidFill>
                    <a:schemeClr val="hlink"/>
                  </a:solidFill>
                </a:rPr>
                <a:t>tracking detectors</a:t>
              </a:r>
            </a:p>
          </p:txBody>
        </p:sp>
      </p:grpSp>
      <p:sp>
        <p:nvSpPr>
          <p:cNvPr id="29699" name="Rectangle 2"/>
          <p:cNvSpPr>
            <a:spLocks noGrp="1" noChangeArrowheads="1"/>
          </p:cNvSpPr>
          <p:nvPr>
            <p:ph type="title"/>
          </p:nvPr>
        </p:nvSpPr>
        <p:spPr>
          <a:xfrm>
            <a:off x="1558926" y="133350"/>
            <a:ext cx="9055099" cy="457200"/>
          </a:xfrm>
          <a:noFill/>
        </p:spPr>
        <p:txBody>
          <a:bodyPr/>
          <a:lstStyle/>
          <a:p>
            <a:r>
              <a:rPr lang="en-US" dirty="0"/>
              <a:t>Photon Measurements with PHENIX</a:t>
            </a:r>
          </a:p>
        </p:txBody>
      </p:sp>
      <p:sp>
        <p:nvSpPr>
          <p:cNvPr id="29702" name="Text Box 5"/>
          <p:cNvSpPr txBox="1">
            <a:spLocks noChangeArrowheads="1"/>
          </p:cNvSpPr>
          <p:nvPr/>
        </p:nvSpPr>
        <p:spPr bwMode="auto">
          <a:xfrm>
            <a:off x="9114116" y="645472"/>
            <a:ext cx="203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400" dirty="0"/>
              <a:t>Photons,</a:t>
            </a:r>
          </a:p>
          <a:p>
            <a:pPr eaLnBrk="1" hangingPunct="1"/>
            <a:r>
              <a:rPr lang="en-US" sz="2400" dirty="0"/>
              <a:t>  neutral pion </a:t>
            </a:r>
          </a:p>
          <a:p>
            <a:pPr eaLnBrk="1" hangingPunct="1"/>
            <a:r>
              <a:rPr lang="en-US" sz="2400" dirty="0"/>
              <a:t>   </a:t>
            </a:r>
            <a:r>
              <a:rPr lang="en-US" sz="2400" dirty="0">
                <a:latin typeface="Symbol" panose="05050102010706020507" pitchFamily="18" charset="2"/>
              </a:rPr>
              <a:t>g</a:t>
            </a:r>
            <a:r>
              <a:rPr lang="en-US" sz="2400" dirty="0"/>
              <a:t>, </a:t>
            </a:r>
            <a:r>
              <a:rPr lang="en-US" sz="2400" dirty="0">
                <a:latin typeface="Symbol" pitchFamily="18" charset="2"/>
              </a:rPr>
              <a:t>p</a:t>
            </a:r>
            <a:r>
              <a:rPr lang="en-US" sz="2400" baseline="30000" dirty="0"/>
              <a:t>0</a:t>
            </a:r>
            <a:r>
              <a:rPr lang="en-US" sz="2400" dirty="0"/>
              <a:t> </a:t>
            </a:r>
            <a:r>
              <a:rPr lang="en-US" sz="2400" dirty="0">
                <a:sym typeface="Symbol" pitchFamily="18" charset="2"/>
              </a:rPr>
              <a:t></a:t>
            </a:r>
            <a:r>
              <a:rPr lang="en-US" sz="2400" dirty="0"/>
              <a:t> </a:t>
            </a:r>
            <a:r>
              <a:rPr lang="en-US" sz="2400" dirty="0">
                <a:latin typeface="Symbol" pitchFamily="18" charset="2"/>
              </a:rPr>
              <a:t>g </a:t>
            </a:r>
            <a:r>
              <a:rPr lang="en-US" sz="2400" dirty="0" err="1">
                <a:latin typeface="Symbol" pitchFamily="18" charset="2"/>
              </a:rPr>
              <a:t>g</a:t>
            </a:r>
            <a:endParaRPr lang="en-US" sz="2400" baseline="30000" dirty="0">
              <a:latin typeface="Symbol" pitchFamily="18" charset="2"/>
            </a:endParaRPr>
          </a:p>
        </p:txBody>
      </p:sp>
      <p:sp>
        <p:nvSpPr>
          <p:cNvPr id="29704" name="Text Box 45"/>
          <p:cNvSpPr txBox="1">
            <a:spLocks noChangeArrowheads="1"/>
          </p:cNvSpPr>
          <p:nvPr/>
        </p:nvSpPr>
        <p:spPr bwMode="auto">
          <a:xfrm>
            <a:off x="9235480" y="2057568"/>
            <a:ext cx="178927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400" dirty="0">
                <a:solidFill>
                  <a:schemeClr val="hlink"/>
                </a:solidFill>
              </a:rPr>
              <a:t>Calorimeter</a:t>
            </a:r>
          </a:p>
        </p:txBody>
      </p:sp>
      <p:sp>
        <p:nvSpPr>
          <p:cNvPr id="29723" name="Text Box 46"/>
          <p:cNvSpPr txBox="1">
            <a:spLocks noChangeArrowheads="1"/>
          </p:cNvSpPr>
          <p:nvPr/>
        </p:nvSpPr>
        <p:spPr bwMode="auto">
          <a:xfrm>
            <a:off x="1871669" y="586761"/>
            <a:ext cx="24625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400" dirty="0" err="1"/>
              <a:t>e</a:t>
            </a:r>
            <a:r>
              <a:rPr lang="en-US" sz="2400" baseline="30000" dirty="0" err="1"/>
              <a:t>+</a:t>
            </a:r>
            <a:r>
              <a:rPr lang="en-US" sz="2400" dirty="0" err="1"/>
              <a:t>e</a:t>
            </a:r>
            <a:r>
              <a:rPr lang="en-US" sz="2400" baseline="30000" dirty="0"/>
              <a:t>-</a:t>
            </a:r>
            <a:r>
              <a:rPr lang="en-US" sz="2400" dirty="0"/>
              <a:t> identification</a:t>
            </a:r>
          </a:p>
          <a:p>
            <a:pPr eaLnBrk="1" hangingPunct="1"/>
            <a:endParaRPr lang="en-US" sz="2400" dirty="0"/>
          </a:p>
        </p:txBody>
      </p:sp>
      <p:sp>
        <p:nvSpPr>
          <p:cNvPr id="2" name="Slide Number Placeholder 1"/>
          <p:cNvSpPr>
            <a:spLocks noGrp="1"/>
          </p:cNvSpPr>
          <p:nvPr>
            <p:ph type="sldNum" sz="quarter" idx="11"/>
          </p:nvPr>
        </p:nvSpPr>
        <p:spPr/>
        <p:txBody>
          <a:bodyPr/>
          <a:lstStyle/>
          <a:p>
            <a:pPr>
              <a:defRPr/>
            </a:pPr>
            <a:fld id="{CF9891A7-94B0-4C3F-B27E-D0D84BAAEB1D}" type="slidenum">
              <a:rPr lang="en-US" smtClean="0"/>
              <a:pPr>
                <a:defRPr/>
              </a:pPr>
              <a:t>3</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91752" y="2672735"/>
                <a:ext cx="2534348" cy="2742097"/>
              </a:xfrm>
              <a:prstGeom prst="rect">
                <a:avLst/>
              </a:prstGeom>
              <a:noFill/>
            </p:spPr>
            <p:txBody>
              <a:bodyPr wrap="none" lIns="0" tIns="0" rIns="0" bIns="0" rtlCol="0">
                <a:spAutoFit/>
              </a:bodyPr>
              <a:lstStyle/>
              <a:p>
                <a:r>
                  <a:rPr lang="en-US" sz="2400" dirty="0">
                    <a:latin typeface="+mj-lt"/>
                    <a:ea typeface="Cambria Math" panose="02040503050406030204" pitchFamily="18" charset="0"/>
                  </a:rPr>
                  <a:t>Virtual Photons</a:t>
                </a: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𝜸</m:t>
                          </m:r>
                        </m:e>
                        <m:sup>
                          <m:r>
                            <a:rPr lang="en-US" sz="2400" i="1">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oMath>
                  </m:oMathPara>
                </a14:m>
                <a:endParaRPr lang="en-US" sz="2400" i="1" dirty="0">
                  <a:latin typeface="Cambria Math" panose="02040503050406030204" pitchFamily="18" charset="0"/>
                  <a:ea typeface="Cambria Math" panose="02040503050406030204" pitchFamily="18" charset="0"/>
                </a:endParaRPr>
              </a:p>
              <a:p>
                <a:endParaRPr lang="en-US" sz="2400" i="1" dirty="0">
                  <a:latin typeface="Cambria Math" panose="02040503050406030204" pitchFamily="18" charset="0"/>
                  <a:ea typeface="Cambria Math" panose="02040503050406030204" pitchFamily="18" charset="0"/>
                </a:endParaRPr>
              </a:p>
              <a:p>
                <a:r>
                  <a:rPr lang="en-US" sz="2400" dirty="0">
                    <a:latin typeface="+mj-lt"/>
                    <a:ea typeface="Cambria Math" panose="02040503050406030204" pitchFamily="18" charset="0"/>
                  </a:rPr>
                  <a:t>Photons</a:t>
                </a:r>
              </a:p>
              <a:p>
                <a:pPr/>
                <a14:m>
                  <m:oMathPara xmlns:m="http://schemas.openxmlformats.org/officeDocument/2006/math">
                    <m:oMathParaPr>
                      <m:jc m:val="left"/>
                    </m:oMathParaPr>
                    <m:oMath xmlns:m="http://schemas.openxmlformats.org/officeDocument/2006/math">
                      <m:func>
                        <m:funcPr>
                          <m:ctrlPr>
                            <a:rPr lang="en-US" sz="2400" i="1">
                              <a:latin typeface="Cambria Math" panose="02040503050406030204" pitchFamily="18" charset="0"/>
                              <a:ea typeface="Cambria Math" panose="02040503050406030204" pitchFamily="18" charset="0"/>
                            </a:rPr>
                          </m:ctrlPr>
                        </m:funcPr>
                        <m:fName>
                          <m:limLow>
                            <m:limLowPr>
                              <m:ctrlPr>
                                <a:rPr lang="en-US" sz="2400" i="1">
                                  <a:latin typeface="Cambria Math" panose="02040503050406030204" pitchFamily="18" charset="0"/>
                                  <a:ea typeface="Cambria Math" panose="02040503050406030204" pitchFamily="18" charset="0"/>
                                </a:rPr>
                              </m:ctrlPr>
                            </m:limLowPr>
                            <m:e>
                              <m:r>
                                <a:rPr lang="en-US" sz="2400">
                                  <a:latin typeface="Cambria Math" panose="02040503050406030204" pitchFamily="18" charset="0"/>
                                  <a:ea typeface="Cambria Math" panose="02040503050406030204" pitchFamily="18" charset="0"/>
                                </a:rPr>
                                <m:t>  </m:t>
                              </m:r>
                              <m:r>
                                <m:rPr>
                                  <m:sty m:val="p"/>
                                </m:rPr>
                                <a:rPr lang="en-US" sz="2400">
                                  <a:latin typeface="Cambria Math" panose="02040503050406030204" pitchFamily="18" charset="0"/>
                                  <a:ea typeface="Cambria Math" panose="02040503050406030204" pitchFamily="18" charset="0"/>
                                </a:rPr>
                                <m:t>lim</m:t>
                              </m:r>
                            </m:e>
                            <m:lim>
                              <m:sSub>
                                <m:sSubPr>
                                  <m:ctrlPr>
                                    <a:rPr lang="en-US" sz="2400" i="1">
                                      <a:latin typeface="Cambria Math" panose="02040503050406030204" pitchFamily="18" charset="0"/>
                                    </a:rPr>
                                  </m:ctrlPr>
                                </m:sSubPr>
                                <m:e>
                                  <m:r>
                                    <a:rPr lang="en-US" sz="2400" i="1">
                                      <a:latin typeface="Cambria Math" panose="02040503050406030204" pitchFamily="18" charset="0"/>
                                    </a:rPr>
                                    <m:t>𝒎</m:t>
                                  </m:r>
                                </m:e>
                                <m:sub>
                                  <m:r>
                                    <a:rPr lang="en-US" sz="2400" i="1">
                                      <a:latin typeface="Cambria Math" panose="02040503050406030204" pitchFamily="18" charset="0"/>
                                    </a:rPr>
                                    <m:t>𝒆𝒆</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𝟎</m:t>
                              </m:r>
                            </m:lim>
                          </m:limLow>
                        </m:fNa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𝜸</m:t>
                              </m:r>
                            </m:e>
                            <m:sup>
                              <m:r>
                                <a:rPr lang="en-US" sz="2400" i="1">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r>
                            <m:rPr>
                              <m:nor/>
                            </m:rPr>
                            <a:rPr lang="en-US" sz="2400" dirty="0">
                              <a:ea typeface="Cambria Math" panose="02040503050406030204" pitchFamily="18" charset="0"/>
                            </a:rPr>
                            <m:t> ) </m:t>
                          </m:r>
                        </m:e>
                      </m:func>
                    </m:oMath>
                  </m:oMathPara>
                </a14:m>
                <a:endParaRPr lang="en-US"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ea typeface="Cambria Math" panose="02040503050406030204" pitchFamily="18" charset="0"/>
                        </a:rPr>
                        <m:t>𝛄</m:t>
                      </m:r>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𝒆</m:t>
                          </m:r>
                        </m:e>
                        <m:sup>
                          <m:r>
                            <a:rPr lang="en-US" sz="2400" i="1">
                              <a:latin typeface="Cambria Math" panose="02040503050406030204" pitchFamily="18" charset="0"/>
                              <a:ea typeface="Cambria Math" panose="02040503050406030204" pitchFamily="18" charset="0"/>
                            </a:rPr>
                            <m:t>−</m:t>
                          </m:r>
                        </m:sup>
                      </m:sSup>
                    </m:oMath>
                  </m:oMathPara>
                </a14:m>
                <a:endParaRPr lang="en-US"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1" i="0" smtClean="0">
                          <a:latin typeface="Cambria Math" panose="02040503050406030204" pitchFamily="18" charset="0"/>
                          <a:ea typeface="Cambria Math" panose="02040503050406030204" pitchFamily="18" charset="0"/>
                        </a:rPr>
                        <m:t> </m:t>
                      </m:r>
                    </m:oMath>
                  </m:oMathPara>
                </a14:m>
                <a:endParaRPr lang="en-US" sz="2400" b="1" i="0" dirty="0">
                  <a:latin typeface="Cambria Math" panose="02040503050406030204" pitchFamily="18" charset="0"/>
                  <a:ea typeface="Cambria Math"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1752" y="2672735"/>
                <a:ext cx="2534348" cy="2742097"/>
              </a:xfrm>
              <a:prstGeom prst="rect">
                <a:avLst/>
              </a:prstGeom>
              <a:blipFill>
                <a:blip r:embed="rId4"/>
                <a:stretch>
                  <a:fillRect l="-7452" t="-3333"/>
                </a:stretch>
              </a:blipFill>
            </p:spPr>
            <p:txBody>
              <a:bodyPr/>
              <a:lstStyle/>
              <a:p>
                <a:r>
                  <a:rPr lang="en-US">
                    <a:noFill/>
                  </a:rPr>
                  <a:t> </a:t>
                </a:r>
              </a:p>
            </p:txBody>
          </p:sp>
        </mc:Fallback>
      </mc:AlternateContent>
      <p:sp>
        <p:nvSpPr>
          <p:cNvPr id="29724" name="Text Box 45"/>
          <p:cNvSpPr txBox="1">
            <a:spLocks noChangeArrowheads="1"/>
          </p:cNvSpPr>
          <p:nvPr/>
        </p:nvSpPr>
        <p:spPr bwMode="auto">
          <a:xfrm>
            <a:off x="2431481" y="967782"/>
            <a:ext cx="17812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eaLnBrk="1" hangingPunct="1"/>
            <a:r>
              <a:rPr lang="en-US" sz="2000" dirty="0">
                <a:solidFill>
                  <a:schemeClr val="hlink"/>
                </a:solidFill>
              </a:rPr>
              <a:t>E/p and RICH</a:t>
            </a:r>
          </a:p>
        </p:txBody>
      </p:sp>
      <p:sp>
        <p:nvSpPr>
          <p:cNvPr id="18" name="Rectangle 17"/>
          <p:cNvSpPr/>
          <p:nvPr/>
        </p:nvSpPr>
        <p:spPr bwMode="auto">
          <a:xfrm>
            <a:off x="4774905" y="1025072"/>
            <a:ext cx="2684425" cy="26484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solidFill>
                  <a:schemeClr val="bg1">
                    <a:lumMod val="50000"/>
                  </a:schemeClr>
                </a:solidFill>
              </a:rPr>
              <a:t>final setup</a:t>
            </a:r>
          </a:p>
        </p:txBody>
      </p:sp>
    </p:spTree>
    <p:extLst>
      <p:ext uri="{BB962C8B-B14F-4D97-AF65-F5344CB8AC3E}">
        <p14:creationId xmlns:p14="http://schemas.microsoft.com/office/powerpoint/2010/main" val="4241898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5264473-738A-32F3-16B8-D8970E60692D}"/>
                  </a:ext>
                </a:extLst>
              </p:cNvPr>
              <p:cNvSpPr txBox="1"/>
              <p:nvPr/>
            </p:nvSpPr>
            <p:spPr>
              <a:xfrm>
                <a:off x="6694914" y="1704728"/>
                <a:ext cx="5548008" cy="2909130"/>
              </a:xfrm>
              <a:prstGeom prst="rect">
                <a:avLst/>
              </a:prstGeom>
              <a:noFill/>
            </p:spPr>
            <p:txBody>
              <a:bodyPr wrap="square">
                <a:spAutoFit/>
              </a:bodyPr>
              <a:lstStyle/>
              <a:p>
                <a:pPr marL="342900" indent="-342900">
                  <a:spcBef>
                    <a:spcPct val="20000"/>
                  </a:spcBef>
                  <a:buClr>
                    <a:schemeClr val="hlink"/>
                  </a:buClr>
                  <a:buSzPct val="85000"/>
                  <a:buBlip>
                    <a:blip r:embed="rId3"/>
                  </a:buBlip>
                  <a:defRPr/>
                </a:pPr>
                <a:r>
                  <a:rPr lang="en-US" sz="2400" dirty="0"/>
                  <a:t>Using virtual photons</a:t>
                </a:r>
                <a14:m>
                  <m:oMath xmlns:m="http://schemas.openxmlformats.org/officeDocument/2006/math">
                    <m:sSup>
                      <m:sSupPr>
                        <m:ctrlPr>
                          <a:rPr lang="en-US" sz="2400" i="1" dirty="0">
                            <a:latin typeface="Cambria Math" panose="02040503050406030204" pitchFamily="18" charset="0"/>
                          </a:rPr>
                        </m:ctrlPr>
                      </m:sSupPr>
                      <m:e>
                        <m:r>
                          <a:rPr lang="en-US" sz="2400" i="1" dirty="0">
                            <a:latin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𝜸</m:t>
                        </m:r>
                      </m:e>
                      <m:sup>
                        <m:r>
                          <a:rPr lang="en-US" sz="2400" i="1" dirty="0">
                            <a:latin typeface="Cambria Math" panose="02040503050406030204" pitchFamily="18" charset="0"/>
                          </a:rPr>
                          <m:t>∗</m:t>
                        </m:r>
                      </m:sup>
                    </m:sSup>
                    <m:r>
                      <a:rPr lang="en-US" sz="2400" i="1" kern="0" dirty="0">
                        <a:latin typeface="Cambria Math" panose="02040503050406030204" pitchFamily="18" charset="0"/>
                        <a:sym typeface="Symbol" pitchFamily="18" charset="2"/>
                      </a:rPr>
                      <m:t> </m:t>
                    </m:r>
                    <m:sSup>
                      <m:sSupPr>
                        <m:ctrlPr>
                          <a:rPr lang="en-US" sz="2400" i="1" kern="0" dirty="0">
                            <a:latin typeface="Cambria Math" panose="02040503050406030204" pitchFamily="18" charset="0"/>
                            <a:sym typeface="Symbol" pitchFamily="18" charset="2"/>
                          </a:rPr>
                        </m:ctrlPr>
                      </m:sSupPr>
                      <m:e>
                        <m:r>
                          <a:rPr lang="en-US" sz="2400" i="1" kern="0" dirty="0">
                            <a:latin typeface="Cambria Math" panose="02040503050406030204" pitchFamily="18" charset="0"/>
                            <a:sym typeface="Symbol" pitchFamily="18" charset="2"/>
                          </a:rPr>
                          <m:t>𝒆</m:t>
                        </m:r>
                      </m:e>
                      <m:sup>
                        <m:r>
                          <a:rPr lang="en-US" sz="2400" i="1" kern="0" dirty="0">
                            <a:latin typeface="Cambria Math" panose="02040503050406030204" pitchFamily="18" charset="0"/>
                            <a:sym typeface="Symbol" pitchFamily="18" charset="2"/>
                          </a:rPr>
                          <m:t>+</m:t>
                        </m:r>
                      </m:sup>
                    </m:sSup>
                    <m:sSup>
                      <m:sSupPr>
                        <m:ctrlPr>
                          <a:rPr lang="en-US" sz="2400" i="1" kern="0" dirty="0">
                            <a:latin typeface="Cambria Math" panose="02040503050406030204" pitchFamily="18" charset="0"/>
                            <a:sym typeface="Symbol" pitchFamily="18" charset="2"/>
                          </a:rPr>
                        </m:ctrlPr>
                      </m:sSupPr>
                      <m:e>
                        <m:r>
                          <a:rPr lang="en-US" sz="2400" i="1" kern="0" dirty="0">
                            <a:latin typeface="Cambria Math" panose="02040503050406030204" pitchFamily="18" charset="0"/>
                            <a:sym typeface="Symbol" pitchFamily="18" charset="2"/>
                          </a:rPr>
                          <m:t>𝒆</m:t>
                        </m:r>
                      </m:e>
                      <m:sup>
                        <m:r>
                          <a:rPr lang="en-US" sz="2400" i="1" kern="0" dirty="0">
                            <a:latin typeface="Cambria Math" panose="02040503050406030204" pitchFamily="18" charset="0"/>
                            <a:sym typeface="Symbol" pitchFamily="18" charset="2"/>
                          </a:rPr>
                          <m:t>−</m:t>
                        </m:r>
                      </m:sup>
                    </m:sSup>
                  </m:oMath>
                </a14:m>
                <a:r>
                  <a:rPr lang="en-US" sz="2400" dirty="0"/>
                  <a:t>:</a:t>
                </a:r>
                <a:endParaRPr lang="en-US" sz="2000" kern="0" dirty="0">
                  <a:solidFill>
                    <a:schemeClr val="accent2"/>
                  </a:solidFill>
                  <a:latin typeface="+mn-lt"/>
                </a:endParaRPr>
              </a:p>
              <a:p>
                <a:pPr marL="742950" lvl="1" indent="-285750">
                  <a:lnSpc>
                    <a:spcPct val="85000"/>
                  </a:lnSpc>
                  <a:spcBef>
                    <a:spcPct val="20000"/>
                  </a:spcBef>
                  <a:buSzPct val="60000"/>
                  <a:buBlip>
                    <a:blip r:embed="rId4"/>
                  </a:buBlip>
                  <a:defRPr/>
                </a:pPr>
                <a:r>
                  <a:rPr lang="en-US" sz="2000" kern="0" dirty="0">
                    <a:solidFill>
                      <a:schemeClr val="accent2"/>
                    </a:solidFill>
                    <a:latin typeface="+mn-lt"/>
                  </a:rPr>
                  <a:t>any process that radiates </a:t>
                </a:r>
                <a14:m>
                  <m:oMath xmlns:m="http://schemas.openxmlformats.org/officeDocument/2006/math">
                    <m:sSup>
                      <m:sSupPr>
                        <m:ctrlPr>
                          <a:rPr lang="en-US" sz="2000" i="1" kern="0" dirty="0">
                            <a:solidFill>
                              <a:schemeClr val="accent2"/>
                            </a:solidFill>
                            <a:latin typeface="Cambria Math" panose="02040503050406030204" pitchFamily="18" charset="0"/>
                          </a:rPr>
                        </m:ctrlPr>
                      </m:sSupPr>
                      <m:e>
                        <m:r>
                          <a:rPr lang="en-US" sz="2000" i="1" kern="0" dirty="0">
                            <a:solidFill>
                              <a:schemeClr val="accent2"/>
                            </a:solidFill>
                            <a:latin typeface="Cambria Math" panose="02040503050406030204" pitchFamily="18" charset="0"/>
                            <a:ea typeface="Cambria Math" panose="02040503050406030204" pitchFamily="18" charset="0"/>
                          </a:rPr>
                          <m:t>𝜸</m:t>
                        </m:r>
                      </m:e>
                      <m:sup/>
                    </m:sSup>
                  </m:oMath>
                </a14:m>
                <a:r>
                  <a:rPr lang="en-US" sz="2000" kern="0" dirty="0">
                    <a:solidFill>
                      <a:schemeClr val="accent2"/>
                    </a:solidFill>
                    <a:latin typeface="+mn-lt"/>
                  </a:rPr>
                  <a:t> will also radiate </a:t>
                </a:r>
                <a14:m>
                  <m:oMath xmlns:m="http://schemas.openxmlformats.org/officeDocument/2006/math">
                    <m:sSup>
                      <m:sSupPr>
                        <m:ctrlPr>
                          <a:rPr lang="en-US" sz="2000" i="1" kern="0" dirty="0">
                            <a:solidFill>
                              <a:schemeClr val="accent2"/>
                            </a:solidFill>
                            <a:latin typeface="Cambria Math" panose="02040503050406030204" pitchFamily="18" charset="0"/>
                          </a:rPr>
                        </m:ctrlPr>
                      </m:sSupPr>
                      <m:e>
                        <m:r>
                          <a:rPr lang="en-US" sz="2000" i="1" kern="0" dirty="0">
                            <a:solidFill>
                              <a:schemeClr val="accent2"/>
                            </a:solidFill>
                            <a:latin typeface="Cambria Math" panose="02040503050406030204" pitchFamily="18" charset="0"/>
                            <a:ea typeface="Cambria Math" panose="02040503050406030204" pitchFamily="18" charset="0"/>
                          </a:rPr>
                          <m:t>𝜸</m:t>
                        </m:r>
                      </m:e>
                      <m:sup>
                        <m:r>
                          <a:rPr lang="en-US" sz="2000" i="1" kern="0" dirty="0">
                            <a:solidFill>
                              <a:schemeClr val="accent2"/>
                            </a:solidFill>
                            <a:latin typeface="Cambria Math" panose="02040503050406030204" pitchFamily="18" charset="0"/>
                          </a:rPr>
                          <m:t>∗</m:t>
                        </m:r>
                      </m:sup>
                    </m:sSup>
                    <m:r>
                      <a:rPr lang="en-US" sz="2000" i="1" kern="0" dirty="0" smtClean="0">
                        <a:solidFill>
                          <a:schemeClr val="accent2"/>
                        </a:solidFill>
                        <a:latin typeface="Cambria Math" panose="02040503050406030204" pitchFamily="18" charset="0"/>
                        <a:ea typeface="Cambria Math" panose="02040503050406030204" pitchFamily="18" charset="0"/>
                      </a:rPr>
                      <m:t>→</m:t>
                    </m:r>
                    <m:sSup>
                      <m:sSupPr>
                        <m:ctrlPr>
                          <a:rPr lang="en-US" sz="2000" i="1" kern="0" dirty="0" smtClean="0">
                            <a:solidFill>
                              <a:schemeClr val="accent2"/>
                            </a:solidFill>
                            <a:latin typeface="Cambria Math" panose="02040503050406030204" pitchFamily="18" charset="0"/>
                            <a:ea typeface="Cambria Math" panose="02040503050406030204" pitchFamily="18" charset="0"/>
                          </a:rPr>
                        </m:ctrlPr>
                      </m:sSupPr>
                      <m:e>
                        <m:r>
                          <a:rPr lang="en-US" sz="2000" b="1" i="1" kern="0" dirty="0" smtClean="0">
                            <a:solidFill>
                              <a:schemeClr val="accent2"/>
                            </a:solidFill>
                            <a:latin typeface="Cambria Math" panose="02040503050406030204" pitchFamily="18" charset="0"/>
                            <a:ea typeface="Cambria Math" panose="02040503050406030204" pitchFamily="18" charset="0"/>
                          </a:rPr>
                          <m:t>𝒆</m:t>
                        </m:r>
                      </m:e>
                      <m:sup>
                        <m:r>
                          <a:rPr lang="en-US" sz="2000" b="1" i="1" kern="0" dirty="0" smtClean="0">
                            <a:solidFill>
                              <a:schemeClr val="accent2"/>
                            </a:solidFill>
                            <a:latin typeface="Cambria Math" panose="02040503050406030204" pitchFamily="18" charset="0"/>
                            <a:ea typeface="Cambria Math" panose="02040503050406030204" pitchFamily="18" charset="0"/>
                          </a:rPr>
                          <m:t>+</m:t>
                        </m:r>
                      </m:sup>
                    </m:sSup>
                    <m:sSup>
                      <m:sSupPr>
                        <m:ctrlPr>
                          <a:rPr lang="en-US" sz="2000" i="1" kern="0" dirty="0" smtClean="0">
                            <a:solidFill>
                              <a:schemeClr val="accent2"/>
                            </a:solidFill>
                            <a:latin typeface="Cambria Math" panose="02040503050406030204" pitchFamily="18" charset="0"/>
                            <a:ea typeface="Cambria Math" panose="02040503050406030204" pitchFamily="18" charset="0"/>
                          </a:rPr>
                        </m:ctrlPr>
                      </m:sSupPr>
                      <m:e>
                        <m:r>
                          <a:rPr lang="en-US" sz="2000" b="1" i="1" kern="0" dirty="0" smtClean="0">
                            <a:solidFill>
                              <a:schemeClr val="accent2"/>
                            </a:solidFill>
                            <a:latin typeface="Cambria Math" panose="02040503050406030204" pitchFamily="18" charset="0"/>
                            <a:ea typeface="Cambria Math" panose="02040503050406030204" pitchFamily="18" charset="0"/>
                          </a:rPr>
                          <m:t>𝒆</m:t>
                        </m:r>
                      </m:e>
                      <m:sup>
                        <m:r>
                          <a:rPr lang="en-US" sz="2000" b="1" i="1" kern="0" dirty="0" smtClean="0">
                            <a:solidFill>
                              <a:schemeClr val="accent2"/>
                            </a:solidFill>
                            <a:latin typeface="Cambria Math" panose="02040503050406030204" pitchFamily="18" charset="0"/>
                            <a:ea typeface="Cambria Math" panose="02040503050406030204" pitchFamily="18" charset="0"/>
                          </a:rPr>
                          <m:t>−</m:t>
                        </m:r>
                      </m:sup>
                    </m:sSup>
                  </m:oMath>
                </a14:m>
                <a:r>
                  <a:rPr lang="en-US" sz="2000" kern="0" dirty="0">
                    <a:solidFill>
                      <a:schemeClr val="accent2"/>
                    </a:solidFill>
                    <a:latin typeface="Symbol" pitchFamily="18" charset="2"/>
                  </a:rPr>
                  <a:t> </a:t>
                </a:r>
                <a:endParaRPr lang="en-US" sz="800" i="1" kern="0" dirty="0">
                  <a:solidFill>
                    <a:schemeClr val="accent2"/>
                  </a:solidFill>
                  <a:latin typeface="Cambria Math" panose="02040503050406030204" pitchFamily="18" charset="0"/>
                </a:endParaRPr>
              </a:p>
              <a:p>
                <a:pPr lvl="1">
                  <a:lnSpc>
                    <a:spcPct val="85000"/>
                  </a:lnSpc>
                  <a:spcBef>
                    <a:spcPct val="20000"/>
                  </a:spcBef>
                  <a:buSzPct val="60000"/>
                  <a:defRPr/>
                </a:pPr>
                <a:endParaRPr lang="en-US" sz="800" i="1" kern="0" dirty="0">
                  <a:solidFill>
                    <a:schemeClr val="accent2"/>
                  </a:solidFill>
                  <a:latin typeface="Cambria Math" panose="02040503050406030204" pitchFamily="18" charset="0"/>
                </a:endParaRPr>
              </a:p>
              <a:p>
                <a:pPr marL="742950" lvl="1" indent="-285750">
                  <a:lnSpc>
                    <a:spcPct val="85000"/>
                  </a:lnSpc>
                  <a:spcBef>
                    <a:spcPct val="20000"/>
                  </a:spcBef>
                  <a:buSzPct val="60000"/>
                  <a:buBlip>
                    <a:blip r:embed="rId4"/>
                  </a:buBlip>
                  <a:defRPr/>
                </a:pPr>
                <a:r>
                  <a:rPr lang="en-US" sz="2000" kern="0" dirty="0">
                    <a:solidFill>
                      <a:schemeClr val="accent2"/>
                    </a:solidFill>
                  </a:rPr>
                  <a:t>for  </a:t>
                </a:r>
                <a14:m>
                  <m:oMath xmlns:m="http://schemas.openxmlformats.org/officeDocument/2006/math">
                    <m:sSub>
                      <m:sSubPr>
                        <m:ctrlPr>
                          <a:rPr lang="en-US" sz="2000" i="1" kern="0" dirty="0" smtClean="0">
                            <a:solidFill>
                              <a:schemeClr val="accent2"/>
                            </a:solidFill>
                            <a:latin typeface="Cambria Math" panose="02040503050406030204" pitchFamily="18" charset="0"/>
                          </a:rPr>
                        </m:ctrlPr>
                      </m:sSubPr>
                      <m:e>
                        <m:r>
                          <a:rPr lang="en-US" sz="2000" b="1" i="1" kern="0" dirty="0" smtClean="0">
                            <a:solidFill>
                              <a:schemeClr val="accent2"/>
                            </a:solidFill>
                            <a:latin typeface="Cambria Math" panose="02040503050406030204" pitchFamily="18" charset="0"/>
                          </a:rPr>
                          <m:t>𝒎</m:t>
                        </m:r>
                      </m:e>
                      <m:sub>
                        <m:r>
                          <a:rPr lang="en-US" sz="2000" b="1" i="1" kern="0" dirty="0" smtClean="0">
                            <a:solidFill>
                              <a:schemeClr val="accent2"/>
                            </a:solidFill>
                            <a:latin typeface="Cambria Math" panose="02040503050406030204" pitchFamily="18" charset="0"/>
                          </a:rPr>
                          <m:t>𝒆𝒆</m:t>
                        </m:r>
                      </m:sub>
                    </m:sSub>
                    <m:r>
                      <a:rPr lang="en-US" sz="2000" i="1" kern="0" dirty="0">
                        <a:solidFill>
                          <a:schemeClr val="accent2"/>
                        </a:solidFill>
                        <a:latin typeface="Cambria Math" panose="02040503050406030204" pitchFamily="18" charset="0"/>
                        <a:ea typeface="Cambria Math" panose="02040503050406030204" pitchFamily="18" charset="0"/>
                      </a:rPr>
                      <m:t>≪</m:t>
                    </m:r>
                    <m:r>
                      <a:rPr lang="en-US" sz="2000" i="1" kern="0" dirty="0" err="1">
                        <a:solidFill>
                          <a:schemeClr val="accent2"/>
                        </a:solidFill>
                        <a:latin typeface="Cambria Math" panose="02040503050406030204" pitchFamily="18" charset="0"/>
                      </a:rPr>
                      <m:t>𝒑</m:t>
                    </m:r>
                    <m:r>
                      <a:rPr lang="en-US" sz="2000" i="1" kern="0" baseline="-25000" dirty="0" err="1">
                        <a:solidFill>
                          <a:schemeClr val="accent2"/>
                        </a:solidFill>
                        <a:latin typeface="Cambria Math" panose="02040503050406030204" pitchFamily="18" charset="0"/>
                      </a:rPr>
                      <m:t>𝑻</m:t>
                    </m:r>
                    <m:r>
                      <a:rPr lang="en-US" sz="2000" i="1" kern="0" baseline="-25000" dirty="0">
                        <a:solidFill>
                          <a:schemeClr val="accent2"/>
                        </a:solidFill>
                        <a:latin typeface="Cambria Math" panose="02040503050406030204" pitchFamily="18" charset="0"/>
                      </a:rPr>
                      <m:t> </m:t>
                    </m:r>
                  </m:oMath>
                </a14:m>
                <a:r>
                  <a:rPr lang="en-US" sz="2000" kern="0" dirty="0">
                    <a:solidFill>
                      <a:schemeClr val="accent2"/>
                    </a:solidFill>
                  </a:rPr>
                  <a:t> extrapolate </a:t>
                </a:r>
                <a14:m>
                  <m:oMath xmlns:m="http://schemas.openxmlformats.org/officeDocument/2006/math">
                    <m:sSup>
                      <m:sSupPr>
                        <m:ctrlPr>
                          <a:rPr lang="en-US" sz="2000" i="1" kern="0" dirty="0">
                            <a:solidFill>
                              <a:schemeClr val="accent2"/>
                            </a:solidFill>
                            <a:latin typeface="Cambria Math" panose="02040503050406030204" pitchFamily="18" charset="0"/>
                          </a:rPr>
                        </m:ctrlPr>
                      </m:sSupPr>
                      <m:e>
                        <m:r>
                          <a:rPr lang="en-US" sz="2000" i="1" kern="0" dirty="0">
                            <a:solidFill>
                              <a:schemeClr val="accent2"/>
                            </a:solidFill>
                            <a:latin typeface="Cambria Math" panose="02040503050406030204" pitchFamily="18" charset="0"/>
                            <a:ea typeface="Cambria Math" panose="02040503050406030204" pitchFamily="18" charset="0"/>
                          </a:rPr>
                          <m:t>𝜸</m:t>
                        </m:r>
                      </m:e>
                      <m:sup>
                        <m:r>
                          <a:rPr lang="en-US" sz="2000" i="1" kern="0" dirty="0">
                            <a:solidFill>
                              <a:schemeClr val="accent2"/>
                            </a:solidFill>
                            <a:latin typeface="Cambria Math" panose="02040503050406030204" pitchFamily="18" charset="0"/>
                          </a:rPr>
                          <m:t>∗</m:t>
                        </m:r>
                      </m:sup>
                    </m:sSup>
                    <m:r>
                      <a:rPr lang="en-US" sz="2000" i="1" kern="0" dirty="0">
                        <a:solidFill>
                          <a:schemeClr val="accent2"/>
                        </a:solidFill>
                        <a:latin typeface="Cambria Math" panose="02040503050406030204" pitchFamily="18" charset="0"/>
                        <a:sym typeface="Symbol" pitchFamily="18" charset="2"/>
                      </a:rPr>
                      <m:t>  </m:t>
                    </m:r>
                  </m:oMath>
                </a14:m>
                <a:r>
                  <a:rPr lang="en-US" sz="2000" kern="0" dirty="0">
                    <a:solidFill>
                      <a:schemeClr val="accent2"/>
                    </a:solidFill>
                  </a:rPr>
                  <a:t>to </a:t>
                </a:r>
                <a14:m>
                  <m:oMath xmlns:m="http://schemas.openxmlformats.org/officeDocument/2006/math">
                    <m:sSub>
                      <m:sSubPr>
                        <m:ctrlPr>
                          <a:rPr lang="en-US" sz="2000" i="1" kern="0" dirty="0">
                            <a:solidFill>
                              <a:schemeClr val="accent2"/>
                            </a:solidFill>
                            <a:latin typeface="Cambria Math" panose="02040503050406030204" pitchFamily="18" charset="0"/>
                          </a:rPr>
                        </m:ctrlPr>
                      </m:sSubPr>
                      <m:e>
                        <m:r>
                          <a:rPr lang="en-US" sz="2000" i="1" kern="0" dirty="0">
                            <a:solidFill>
                              <a:schemeClr val="accent2"/>
                            </a:solidFill>
                            <a:latin typeface="Cambria Math" panose="02040503050406030204" pitchFamily="18" charset="0"/>
                          </a:rPr>
                          <m:t>𝒎</m:t>
                        </m:r>
                      </m:e>
                      <m:sub>
                        <m:r>
                          <a:rPr lang="en-US" sz="2000" i="1" kern="0" dirty="0">
                            <a:solidFill>
                              <a:schemeClr val="accent2"/>
                            </a:solidFill>
                            <a:latin typeface="Cambria Math" panose="02040503050406030204" pitchFamily="18" charset="0"/>
                          </a:rPr>
                          <m:t>𝒆𝒆</m:t>
                        </m:r>
                      </m:sub>
                    </m:sSub>
                    <m:r>
                      <a:rPr lang="en-US" sz="2000" i="1" kern="0" dirty="0">
                        <a:solidFill>
                          <a:schemeClr val="accent2"/>
                        </a:solidFill>
                        <a:latin typeface="Cambria Math" panose="02040503050406030204" pitchFamily="18" charset="0"/>
                      </a:rPr>
                      <m:t>=</m:t>
                    </m:r>
                    <m:r>
                      <a:rPr lang="en-US" sz="2000" i="1" kern="0" dirty="0">
                        <a:solidFill>
                          <a:schemeClr val="accent2"/>
                        </a:solidFill>
                        <a:latin typeface="Cambria Math" panose="02040503050406030204" pitchFamily="18" charset="0"/>
                      </a:rPr>
                      <m:t>𝟎</m:t>
                    </m:r>
                    <m:r>
                      <a:rPr lang="en-US" sz="2000" i="1" kern="0" dirty="0">
                        <a:solidFill>
                          <a:schemeClr val="accent2"/>
                        </a:solidFill>
                        <a:latin typeface="Cambria Math" panose="02040503050406030204" pitchFamily="18" charset="0"/>
                      </a:rPr>
                      <m:t> </m:t>
                    </m:r>
                  </m:oMath>
                </a14:m>
                <a:endParaRPr lang="en-US" sz="2000" kern="0" dirty="0">
                  <a:solidFill>
                    <a:schemeClr val="accent2"/>
                  </a:solidFill>
                </a:endParaRPr>
              </a:p>
              <a:p>
                <a:pPr lvl="1">
                  <a:lnSpc>
                    <a:spcPct val="85000"/>
                  </a:lnSpc>
                  <a:spcBef>
                    <a:spcPct val="20000"/>
                  </a:spcBef>
                  <a:buSzPct val="60000"/>
                  <a:defRPr/>
                </a:pPr>
                <a:endParaRPr lang="en-US" sz="800" b="1" i="1" kern="0" dirty="0">
                  <a:solidFill>
                    <a:schemeClr val="accent2"/>
                  </a:solidFill>
                  <a:latin typeface="Cambria Math" panose="02040503050406030204" pitchFamily="18" charset="0"/>
                </a:endParaRPr>
              </a:p>
              <a:p>
                <a:pPr marL="742950" lvl="1" indent="-285750">
                  <a:lnSpc>
                    <a:spcPct val="85000"/>
                  </a:lnSpc>
                  <a:spcBef>
                    <a:spcPct val="20000"/>
                  </a:spcBef>
                  <a:buSzPct val="60000"/>
                  <a:buBlip>
                    <a:blip r:embed="rId4"/>
                  </a:buBlip>
                  <a:defRPr/>
                </a:pPr>
                <a14:m>
                  <m:oMath xmlns:m="http://schemas.openxmlformats.org/officeDocument/2006/math">
                    <m:sSub>
                      <m:sSubPr>
                        <m:ctrlPr>
                          <a:rPr lang="en-US" sz="2000" i="1" kern="0" dirty="0">
                            <a:solidFill>
                              <a:schemeClr val="accent2"/>
                            </a:solidFill>
                            <a:latin typeface="Cambria Math" panose="02040503050406030204" pitchFamily="18" charset="0"/>
                          </a:rPr>
                        </m:ctrlPr>
                      </m:sSubPr>
                      <m:e>
                        <m:r>
                          <a:rPr lang="en-US" sz="2000" i="1" kern="0" dirty="0">
                            <a:solidFill>
                              <a:schemeClr val="accent2"/>
                            </a:solidFill>
                            <a:latin typeface="Cambria Math" panose="02040503050406030204" pitchFamily="18" charset="0"/>
                          </a:rPr>
                          <m:t>𝒎</m:t>
                        </m:r>
                      </m:e>
                      <m:sub>
                        <m:r>
                          <a:rPr lang="en-US" sz="2000" i="1" kern="0" dirty="0">
                            <a:solidFill>
                              <a:schemeClr val="accent2"/>
                            </a:solidFill>
                            <a:latin typeface="Cambria Math" panose="02040503050406030204" pitchFamily="18" charset="0"/>
                          </a:rPr>
                          <m:t>𝒆𝒆</m:t>
                        </m:r>
                      </m:sub>
                    </m:sSub>
                    <m:r>
                      <a:rPr lang="en-US" sz="2000" i="1" kern="0" dirty="0" smtClean="0">
                        <a:solidFill>
                          <a:schemeClr val="accent2"/>
                        </a:solidFill>
                        <a:latin typeface="Cambria Math" panose="02040503050406030204" pitchFamily="18" charset="0"/>
                      </a:rPr>
                      <m:t>&gt; </m:t>
                    </m:r>
                    <m:sSub>
                      <m:sSubPr>
                        <m:ctrlPr>
                          <a:rPr lang="en-US" sz="2000" i="1" kern="0" dirty="0" smtClean="0">
                            <a:solidFill>
                              <a:schemeClr val="accent2"/>
                            </a:solidFill>
                            <a:latin typeface="Cambria Math" panose="02040503050406030204" pitchFamily="18" charset="0"/>
                          </a:rPr>
                        </m:ctrlPr>
                      </m:sSubPr>
                      <m:e>
                        <m:r>
                          <a:rPr lang="en-US" sz="2000" b="1" i="1" kern="0" dirty="0" smtClean="0">
                            <a:solidFill>
                              <a:schemeClr val="accent2"/>
                            </a:solidFill>
                            <a:latin typeface="Cambria Math" panose="02040503050406030204" pitchFamily="18" charset="0"/>
                          </a:rPr>
                          <m:t>𝒎</m:t>
                        </m:r>
                      </m:e>
                      <m:sub>
                        <m:r>
                          <a:rPr lang="en-US" sz="2000" i="1" kern="0" dirty="0" smtClean="0">
                            <a:solidFill>
                              <a:schemeClr val="accent2"/>
                            </a:solidFill>
                            <a:latin typeface="Cambria Math" panose="02040503050406030204" pitchFamily="18" charset="0"/>
                            <a:ea typeface="Cambria Math" panose="02040503050406030204" pitchFamily="18" charset="0"/>
                          </a:rPr>
                          <m:t>𝝅</m:t>
                        </m:r>
                      </m:sub>
                    </m:sSub>
                    <m:r>
                      <a:rPr lang="en-US" sz="2000" i="1" kern="0" dirty="0" smtClean="0">
                        <a:solidFill>
                          <a:schemeClr val="accent2"/>
                        </a:solidFill>
                        <a:latin typeface="Cambria Math" panose="02040503050406030204" pitchFamily="18" charset="0"/>
                      </a:rPr>
                      <m:t> </m:t>
                    </m:r>
                  </m:oMath>
                </a14:m>
                <a:r>
                  <a:rPr lang="en-US" sz="2000" kern="0" dirty="0">
                    <a:solidFill>
                      <a:schemeClr val="accent2"/>
                    </a:solidFill>
                  </a:rPr>
                  <a:t>cut improves S/B by factor 10</a:t>
                </a:r>
                <a:endParaRPr lang="en-US" sz="2000" kern="0" dirty="0">
                  <a:solidFill>
                    <a:schemeClr val="accent2"/>
                  </a:solidFill>
                  <a:sym typeface="Wingdings" pitchFamily="2" charset="2"/>
                </a:endParaRPr>
              </a:p>
              <a:p>
                <a:pPr lvl="1">
                  <a:lnSpc>
                    <a:spcPct val="85000"/>
                  </a:lnSpc>
                  <a:spcBef>
                    <a:spcPct val="20000"/>
                  </a:spcBef>
                  <a:buSzPct val="60000"/>
                  <a:defRPr/>
                </a:pPr>
                <a:endParaRPr lang="en-US" sz="800" kern="0" dirty="0">
                  <a:solidFill>
                    <a:schemeClr val="accent2"/>
                  </a:solidFill>
                  <a:latin typeface="+mn-lt"/>
                </a:endParaRPr>
              </a:p>
              <a:p>
                <a:pPr marL="742950" lvl="1" indent="-285750">
                  <a:lnSpc>
                    <a:spcPct val="85000"/>
                  </a:lnSpc>
                  <a:spcBef>
                    <a:spcPct val="20000"/>
                  </a:spcBef>
                  <a:buSzPct val="60000"/>
                  <a:buBlip>
                    <a:blip r:embed="rId4"/>
                  </a:buBlip>
                  <a:defRPr/>
                </a:pPr>
                <a:r>
                  <a:rPr lang="en-US" sz="2000" kern="0" dirty="0">
                    <a:solidFill>
                      <a:schemeClr val="accent2"/>
                    </a:solidFill>
                    <a:sym typeface="Wingdings" pitchFamily="2" charset="2"/>
                  </a:rPr>
                  <a:t>sys. uncertainty cancelation in ratio </a:t>
                </a:r>
                <a14:m>
                  <m:oMath xmlns:m="http://schemas.openxmlformats.org/officeDocument/2006/math">
                    <m:f>
                      <m:fPr>
                        <m:type m:val="lin"/>
                        <m:ctrlPr>
                          <a:rPr lang="en-US" sz="2000" i="1" kern="0" smtClean="0">
                            <a:solidFill>
                              <a:schemeClr val="accent2"/>
                            </a:solidFill>
                            <a:latin typeface="Cambria Math" panose="02040503050406030204" pitchFamily="18" charset="0"/>
                            <a:sym typeface="Wingdings" pitchFamily="2" charset="2"/>
                          </a:rPr>
                        </m:ctrlPr>
                      </m:fPr>
                      <m:num>
                        <m:sSubSup>
                          <m:sSubSupPr>
                            <m:ctrlPr>
                              <a:rPr lang="en-US" sz="2000" i="1" kern="0" smtClean="0">
                                <a:solidFill>
                                  <a:schemeClr val="accent2"/>
                                </a:solidFill>
                                <a:latin typeface="Cambria Math" panose="02040503050406030204" pitchFamily="18" charset="0"/>
                                <a:sym typeface="Wingdings" pitchFamily="2" charset="2"/>
                              </a:rPr>
                            </m:ctrlPr>
                          </m:sSubSupPr>
                          <m:e>
                            <m:r>
                              <a:rPr lang="en-US" sz="2000" i="1" kern="0" smtClean="0">
                                <a:solidFill>
                                  <a:schemeClr val="accent2"/>
                                </a:solidFill>
                                <a:latin typeface="Cambria Math" panose="02040503050406030204" pitchFamily="18" charset="0"/>
                                <a:ea typeface="Cambria Math" panose="02040503050406030204" pitchFamily="18" charset="0"/>
                                <a:sym typeface="Wingdings" pitchFamily="2" charset="2"/>
                              </a:rPr>
                              <m:t>𝜸</m:t>
                            </m:r>
                          </m:e>
                          <m:sub>
                            <m:r>
                              <a:rPr lang="en-US" sz="2000" b="1" i="1" kern="0" smtClean="0">
                                <a:solidFill>
                                  <a:schemeClr val="accent2"/>
                                </a:solidFill>
                                <a:latin typeface="Cambria Math" panose="02040503050406030204" pitchFamily="18" charset="0"/>
                                <a:sym typeface="Wingdings" pitchFamily="2" charset="2"/>
                              </a:rPr>
                              <m:t>𝒅𝒊𝒓</m:t>
                            </m:r>
                          </m:sub>
                          <m:sup>
                            <m:r>
                              <a:rPr lang="en-US" sz="2000" b="1" i="1" kern="0" smtClean="0">
                                <a:solidFill>
                                  <a:schemeClr val="accent2"/>
                                </a:solidFill>
                                <a:latin typeface="Cambria Math" panose="02040503050406030204" pitchFamily="18" charset="0"/>
                                <a:sym typeface="Wingdings" pitchFamily="2" charset="2"/>
                              </a:rPr>
                              <m:t>∗</m:t>
                            </m:r>
                          </m:sup>
                        </m:sSubSup>
                      </m:num>
                      <m:den>
                        <m:sSubSup>
                          <m:sSubSupPr>
                            <m:ctrlPr>
                              <a:rPr lang="en-US" sz="2000" i="1" kern="0" smtClean="0">
                                <a:solidFill>
                                  <a:schemeClr val="accent2"/>
                                </a:solidFill>
                                <a:latin typeface="Cambria Math" panose="02040503050406030204" pitchFamily="18" charset="0"/>
                                <a:sym typeface="Wingdings" pitchFamily="2" charset="2"/>
                              </a:rPr>
                            </m:ctrlPr>
                          </m:sSubSupPr>
                          <m:e>
                            <m:r>
                              <a:rPr lang="en-US" sz="2000" i="1" kern="0" smtClean="0">
                                <a:solidFill>
                                  <a:schemeClr val="accent2"/>
                                </a:solidFill>
                                <a:latin typeface="Cambria Math" panose="02040503050406030204" pitchFamily="18" charset="0"/>
                                <a:ea typeface="Cambria Math" panose="02040503050406030204" pitchFamily="18" charset="0"/>
                                <a:sym typeface="Wingdings" pitchFamily="2" charset="2"/>
                              </a:rPr>
                              <m:t>𝜸</m:t>
                            </m:r>
                          </m:e>
                          <m:sub>
                            <m:r>
                              <a:rPr lang="en-US" sz="2000" b="1" i="1" kern="0" smtClean="0">
                                <a:solidFill>
                                  <a:schemeClr val="accent2"/>
                                </a:solidFill>
                                <a:latin typeface="Cambria Math" panose="02040503050406030204" pitchFamily="18" charset="0"/>
                                <a:sym typeface="Wingdings" pitchFamily="2" charset="2"/>
                              </a:rPr>
                              <m:t>𝒊𝒏𝒄𝒍</m:t>
                            </m:r>
                          </m:sub>
                          <m:sup>
                            <m:r>
                              <a:rPr lang="en-US" sz="2000" b="1" i="1" kern="0" smtClean="0">
                                <a:solidFill>
                                  <a:schemeClr val="accent2"/>
                                </a:solidFill>
                                <a:latin typeface="Cambria Math" panose="02040503050406030204" pitchFamily="18" charset="0"/>
                                <a:sym typeface="Wingdings" pitchFamily="2" charset="2"/>
                              </a:rPr>
                              <m:t>∗</m:t>
                            </m:r>
                          </m:sup>
                        </m:sSubSup>
                      </m:den>
                    </m:f>
                    <m:r>
                      <a:rPr lang="en-US" sz="2000" b="1" i="1" kern="0" smtClean="0">
                        <a:solidFill>
                          <a:schemeClr val="accent2"/>
                        </a:solidFill>
                        <a:latin typeface="Cambria Math" panose="02040503050406030204" pitchFamily="18" charset="0"/>
                        <a:sym typeface="Wingdings" pitchFamily="2" charset="2"/>
                      </a:rPr>
                      <m:t> </m:t>
                    </m:r>
                  </m:oMath>
                </a14:m>
                <a:endParaRPr lang="en-US" sz="2000" kern="0" dirty="0">
                  <a:solidFill>
                    <a:schemeClr val="accent2"/>
                  </a:solidFill>
                  <a:sym typeface="Wingdings" pitchFamily="2" charset="2"/>
                </a:endParaRPr>
              </a:p>
              <a:p>
                <a:pPr marL="742950" lvl="1" indent="-285750">
                  <a:lnSpc>
                    <a:spcPct val="85000"/>
                  </a:lnSpc>
                  <a:spcBef>
                    <a:spcPct val="20000"/>
                  </a:spcBef>
                  <a:buSzPct val="60000"/>
                  <a:buBlip>
                    <a:blip r:embed="rId4"/>
                  </a:buBlip>
                  <a:defRPr/>
                </a:pPr>
                <a:endParaRPr lang="en-US" sz="2000" kern="0" baseline="-25000" dirty="0">
                  <a:solidFill>
                    <a:schemeClr val="accent2"/>
                  </a:solidFill>
                  <a:latin typeface="+mn-lt"/>
                </a:endParaRPr>
              </a:p>
            </p:txBody>
          </p:sp>
        </mc:Choice>
        <mc:Fallback xmlns="">
          <p:sp>
            <p:nvSpPr>
              <p:cNvPr id="5" name="TextBox 4">
                <a:extLst>
                  <a:ext uri="{FF2B5EF4-FFF2-40B4-BE49-F238E27FC236}">
                    <a16:creationId xmlns:a16="http://schemas.microsoft.com/office/drawing/2014/main" id="{05264473-738A-32F3-16B8-D8970E60692D}"/>
                  </a:ext>
                </a:extLst>
              </p:cNvPr>
              <p:cNvSpPr txBox="1">
                <a:spLocks noRot="1" noChangeAspect="1" noMove="1" noResize="1" noEditPoints="1" noAdjustHandles="1" noChangeArrowheads="1" noChangeShapeType="1" noTextEdit="1"/>
              </p:cNvSpPr>
              <p:nvPr/>
            </p:nvSpPr>
            <p:spPr>
              <a:xfrm>
                <a:off x="6694914" y="1704728"/>
                <a:ext cx="5548008" cy="2909130"/>
              </a:xfrm>
              <a:prstGeom prst="rect">
                <a:avLst/>
              </a:prstGeom>
              <a:blipFill>
                <a:blip r:embed="rId5"/>
                <a:stretch>
                  <a:fillRect t="-1677" b="-16562"/>
                </a:stretch>
              </a:blipFill>
            </p:spPr>
            <p:txBody>
              <a:bodyPr/>
              <a:lstStyle/>
              <a:p>
                <a:r>
                  <a:rPr lang="en-US">
                    <a:noFill/>
                  </a:rPr>
                  <a:t> </a:t>
                </a:r>
              </a:p>
            </p:txBody>
          </p:sp>
        </mc:Fallback>
      </mc:AlternateContent>
      <p:pic>
        <p:nvPicPr>
          <p:cNvPr id="11" name="Picture 2"/>
          <p:cNvPicPr>
            <a:picLocks noChangeAspect="1" noChangeArrowheads="1"/>
          </p:cNvPicPr>
          <p:nvPr/>
        </p:nvPicPr>
        <p:blipFill>
          <a:blip r:embed="rId6" cstate="print">
            <a:clrChange>
              <a:clrFrom>
                <a:srgbClr val="FFFFFF"/>
              </a:clrFrom>
              <a:clrTo>
                <a:srgbClr val="FFFFFF">
                  <a:alpha val="0"/>
                </a:srgbClr>
              </a:clrTo>
            </a:clrChange>
          </a:blip>
          <a:srcRect l="4798"/>
          <a:stretch>
            <a:fillRect/>
          </a:stretch>
        </p:blipFill>
        <p:spPr bwMode="auto">
          <a:xfrm>
            <a:off x="314982" y="1432716"/>
            <a:ext cx="6430830" cy="4768700"/>
          </a:xfrm>
          <a:prstGeom prst="rect">
            <a:avLst/>
          </a:prstGeom>
          <a:noFill/>
          <a:ln w="9525">
            <a:noFill/>
            <a:miter lim="800000"/>
            <a:headEnd/>
            <a:tailEnd/>
          </a:ln>
        </p:spPr>
      </p:pic>
      <p:sp>
        <p:nvSpPr>
          <p:cNvPr id="7174" name="Rectangle 2"/>
          <p:cNvSpPr>
            <a:spLocks noGrp="1" noChangeArrowheads="1"/>
          </p:cNvSpPr>
          <p:nvPr>
            <p:ph type="title"/>
          </p:nvPr>
        </p:nvSpPr>
        <p:spPr>
          <a:xfrm>
            <a:off x="1363757" y="91212"/>
            <a:ext cx="9388287" cy="457200"/>
          </a:xfrm>
        </p:spPr>
        <p:txBody>
          <a:bodyPr/>
          <a:lstStyle/>
          <a:p>
            <a:r>
              <a:rPr lang="en-US" sz="2800" dirty="0"/>
              <a:t>PHENIX low </a:t>
            </a:r>
            <a:r>
              <a:rPr lang="en-US" sz="2800" dirty="0" err="1"/>
              <a:t>p</a:t>
            </a:r>
            <a:r>
              <a:rPr lang="en-US" sz="2800" baseline="-25000" dirty="0" err="1"/>
              <a:t>T</a:t>
            </a:r>
            <a:r>
              <a:rPr lang="en-US" sz="2800" dirty="0"/>
              <a:t> Direct Virtual Photon Analyses </a:t>
            </a:r>
          </a:p>
        </p:txBody>
      </p:sp>
      <p:graphicFrame>
        <p:nvGraphicFramePr>
          <p:cNvPr id="7170" name="Object 2"/>
          <p:cNvGraphicFramePr>
            <a:graphicFrameLocks noChangeAspect="1"/>
          </p:cNvGraphicFramePr>
          <p:nvPr/>
        </p:nvGraphicFramePr>
        <p:xfrm>
          <a:off x="5842000" y="1981200"/>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
                  <p:embed/>
                </p:oleObj>
              </mc:Choice>
              <mc:Fallback>
                <p:oleObj name="Equation" r:id="rId7" imgW="914400" imgH="198720" progId="">
                  <p:embed/>
                  <p:pic>
                    <p:nvPicPr>
                      <p:cNvPr id="717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000" y="19812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102831" y="5954530"/>
            <a:ext cx="4164410" cy="584775"/>
          </a:xfrm>
          <a:prstGeom prst="rect">
            <a:avLst/>
          </a:prstGeom>
          <a:noFill/>
        </p:spPr>
        <p:txBody>
          <a:bodyPr wrap="none" rtlCol="0">
            <a:spAutoFit/>
          </a:bodyPr>
          <a:lstStyle/>
          <a:p>
            <a:r>
              <a:rPr lang="en-US" sz="1600" b="0" dirty="0"/>
              <a:t>Direct </a:t>
            </a:r>
            <a:r>
              <a:rPr lang="en-US" sz="1600" b="0" dirty="0">
                <a:sym typeface="Symbol"/>
              </a:rPr>
              <a:t>* </a:t>
            </a:r>
            <a:r>
              <a:rPr lang="en-US" sz="1600" b="0" dirty="0"/>
              <a:t>yield fitted in range 120 to 300 </a:t>
            </a:r>
            <a:r>
              <a:rPr lang="en-US" sz="1600" b="0" dirty="0" err="1"/>
              <a:t>MeV</a:t>
            </a:r>
            <a:endParaRPr lang="en-US" sz="1600" b="0" dirty="0"/>
          </a:p>
          <a:p>
            <a:r>
              <a:rPr lang="en-US" sz="1600" b="0" dirty="0"/>
              <a:t>Insensitive to </a:t>
            </a:r>
            <a:r>
              <a:rPr lang="en-US" sz="1600" b="0" dirty="0">
                <a:sym typeface="Symbol"/>
              </a:rPr>
              <a:t></a:t>
            </a:r>
            <a:r>
              <a:rPr lang="en-US" sz="1600" b="0" baseline="30000" dirty="0">
                <a:sym typeface="Symbol"/>
              </a:rPr>
              <a:t>0  </a:t>
            </a:r>
            <a:r>
              <a:rPr lang="en-US" sz="1600" b="0" dirty="0">
                <a:sym typeface="Symbol"/>
              </a:rPr>
              <a:t>yield</a:t>
            </a:r>
            <a:endParaRPr lang="en-US" sz="1600" b="0" baseline="30000" dirty="0"/>
          </a:p>
        </p:txBody>
      </p:sp>
      <mc:AlternateContent xmlns:mc="http://schemas.openxmlformats.org/markup-compatibility/2006" xmlns:a14="http://schemas.microsoft.com/office/drawing/2010/main">
        <mc:Choice Requires="a14">
          <p:sp>
            <p:nvSpPr>
              <p:cNvPr id="10" name="TextBox 9"/>
              <p:cNvSpPr txBox="1"/>
              <p:nvPr/>
            </p:nvSpPr>
            <p:spPr>
              <a:xfrm>
                <a:off x="5608061" y="3608176"/>
                <a:ext cx="874278" cy="458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dirty="0" smtClean="0">
                              <a:solidFill>
                                <a:srgbClr val="FF0000"/>
                              </a:solidFill>
                              <a:latin typeface="Cambria Math" panose="02040503050406030204" pitchFamily="18" charset="0"/>
                            </a:rPr>
                          </m:ctrlPr>
                        </m:fPr>
                        <m:num>
                          <m:r>
                            <a:rPr lang="en-US" b="1" i="1" dirty="0" smtClean="0">
                              <a:solidFill>
                                <a:srgbClr val="FF0000"/>
                              </a:solidFill>
                              <a:latin typeface="Cambria Math" panose="02040503050406030204" pitchFamily="18" charset="0"/>
                            </a:rPr>
                            <m:t>𝟏</m:t>
                          </m:r>
                        </m:num>
                        <m:den>
                          <m:sSub>
                            <m:sSubPr>
                              <m:ctrlPr>
                                <a:rPr lang="en-US" i="1" dirty="0" smtClean="0">
                                  <a:solidFill>
                                    <a:srgbClr val="FF0000"/>
                                  </a:solidFill>
                                  <a:latin typeface="Cambria Math" panose="02040503050406030204" pitchFamily="18" charset="0"/>
                                </a:rPr>
                              </m:ctrlPr>
                            </m:sSubPr>
                            <m:e>
                              <m:r>
                                <a:rPr lang="en-US" b="1" i="1" dirty="0" smtClean="0">
                                  <a:solidFill>
                                    <a:srgbClr val="FF0000"/>
                                  </a:solidFill>
                                  <a:latin typeface="Cambria Math" panose="02040503050406030204" pitchFamily="18" charset="0"/>
                                </a:rPr>
                                <m:t>𝒎</m:t>
                              </m:r>
                            </m:e>
                            <m:sub>
                              <m:r>
                                <a:rPr lang="en-US" b="1" i="1" dirty="0" smtClean="0">
                                  <a:solidFill>
                                    <a:srgbClr val="FF0000"/>
                                  </a:solidFill>
                                  <a:latin typeface="Cambria Math" panose="02040503050406030204" pitchFamily="18" charset="0"/>
                                </a:rPr>
                                <m:t>𝒆𝒆</m:t>
                              </m:r>
                            </m:sub>
                          </m:sSub>
                        </m:den>
                      </m:f>
                    </m:oMath>
                  </m:oMathPara>
                </a14:m>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608061" y="3608176"/>
                <a:ext cx="874278" cy="458908"/>
              </a:xfrm>
              <a:prstGeom prst="rect">
                <a:avLst/>
              </a:prstGeom>
              <a:blipFill>
                <a:blip r:embed="rId9"/>
                <a:stretch>
                  <a:fillRect l="-33566" t="-118667" r="-43357" b="-184000"/>
                </a:stretch>
              </a:blipFill>
            </p:spPr>
            <p:txBody>
              <a:bodyPr/>
              <a:lstStyle/>
              <a:p>
                <a:r>
                  <a:rPr lang="en-US">
                    <a:noFill/>
                  </a:rPr>
                  <a:t> </a:t>
                </a:r>
              </a:p>
            </p:txBody>
          </p:sp>
        </mc:Fallback>
      </mc:AlternateContent>
      <p:sp>
        <p:nvSpPr>
          <p:cNvPr id="2" name="Slide Number Placeholder 1"/>
          <p:cNvSpPr>
            <a:spLocks noGrp="1"/>
          </p:cNvSpPr>
          <p:nvPr>
            <p:ph type="sldNum" sz="quarter" idx="11"/>
          </p:nvPr>
        </p:nvSpPr>
        <p:spPr/>
        <p:txBody>
          <a:bodyPr/>
          <a:lstStyle/>
          <a:p>
            <a:pPr>
              <a:defRPr/>
            </a:pPr>
            <a:fld id="{135EE78E-5777-4D05-9851-C078A0AB136D}" type="slidenum">
              <a:rPr lang="en-US" smtClean="0"/>
              <a:pPr>
                <a:defRPr/>
              </a:pPr>
              <a:t>4</a:t>
            </a:fld>
            <a:endParaRPr lang="en-US" dirty="0"/>
          </a:p>
        </p:txBody>
      </p:sp>
      <p:sp>
        <p:nvSpPr>
          <p:cNvPr id="3" name="TextBox 2">
            <a:extLst>
              <a:ext uri="{FF2B5EF4-FFF2-40B4-BE49-F238E27FC236}">
                <a16:creationId xmlns:a16="http://schemas.microsoft.com/office/drawing/2014/main" id="{8E5E7F3C-A0D6-A155-48C6-0128F4BB76CE}"/>
              </a:ext>
            </a:extLst>
          </p:cNvPr>
          <p:cNvSpPr txBox="1"/>
          <p:nvPr/>
        </p:nvSpPr>
        <p:spPr>
          <a:xfrm>
            <a:off x="744274" y="1550839"/>
            <a:ext cx="3589188" cy="307777"/>
          </a:xfrm>
          <a:prstGeom prst="rect">
            <a:avLst/>
          </a:prstGeom>
          <a:noFill/>
        </p:spPr>
        <p:txBody>
          <a:bodyPr wrap="none" rtlCol="0">
            <a:spAutoFit/>
          </a:bodyPr>
          <a:lstStyle/>
          <a:p>
            <a:r>
              <a:rPr lang="en-US" sz="1400" i="1" dirty="0">
                <a:solidFill>
                  <a:schemeClr val="accent2"/>
                </a:solidFill>
              </a:rPr>
              <a:t>PHENIX: Phys. Rev. Lett. 104 (2010) 132301</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509816-8D92-5387-8A5F-0207686BFB08}"/>
                  </a:ext>
                </a:extLst>
              </p:cNvPr>
              <p:cNvSpPr txBox="1"/>
              <p:nvPr/>
            </p:nvSpPr>
            <p:spPr>
              <a:xfrm>
                <a:off x="6996471" y="5006778"/>
                <a:ext cx="4944894" cy="1049005"/>
              </a:xfrm>
              <a:prstGeom prst="rect">
                <a:avLst/>
              </a:prstGeom>
              <a:solidFill>
                <a:schemeClr val="accent2"/>
              </a:solidFill>
            </p:spPr>
            <p:txBody>
              <a:bodyPr wrap="square" rtlCol="0">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Increased sensitivity </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10% signal relative to </a:t>
                </a:r>
                <a14:m>
                  <m:oMath xmlns:m="http://schemas.openxmlformats.org/officeDocument/2006/math">
                    <m:sSup>
                      <m:sSupPr>
                        <m:ctrlPr>
                          <a:rPr lang="en-US" sz="2000" i="1" smtClean="0">
                            <a:solidFill>
                              <a:srgbClr val="FFFF00"/>
                            </a:solidFill>
                            <a:latin typeface="Cambria Math" panose="02040503050406030204" pitchFamily="18" charset="0"/>
                            <a:ea typeface="Tahoma" panose="020B0604030504040204" pitchFamily="34" charset="0"/>
                            <a:cs typeface="Tahoma" panose="020B0604030504040204" pitchFamily="34" charset="0"/>
                          </a:rPr>
                        </m:ctrlPr>
                      </m:sSupPr>
                      <m:e>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𝝅</m:t>
                        </m:r>
                      </m:e>
                      <m:sup>
                        <m:r>
                          <a:rPr lang="en-US" sz="2000" b="1" i="1" smtClean="0">
                            <a:solidFill>
                              <a:srgbClr val="FFFF00"/>
                            </a:solidFill>
                            <a:latin typeface="Cambria Math" panose="02040503050406030204" pitchFamily="18" charset="0"/>
                            <a:ea typeface="Tahoma" panose="020B0604030504040204" pitchFamily="34" charset="0"/>
                            <a:cs typeface="Tahoma" panose="020B0604030504040204" pitchFamily="34" charset="0"/>
                          </a:rPr>
                          <m:t>𝟎</m:t>
                        </m:r>
                      </m:sup>
                    </m:sSup>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m:t>
                    </m:r>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𝜸𝜸</m:t>
                    </m:r>
                    <m:r>
                      <a:rPr lang="en-US" sz="2000" b="1" i="0"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 </m:t>
                    </m:r>
                  </m:oMath>
                </a14:m>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100% signal relative to </a:t>
                </a:r>
                <a14:m>
                  <m:oMath xmlns:m="http://schemas.openxmlformats.org/officeDocument/2006/math">
                    <m:r>
                      <a:rPr lang="en-US" sz="2000" i="1" smtClean="0">
                        <a:solidFill>
                          <a:srgbClr val="FFFF00"/>
                        </a:solidFill>
                        <a:latin typeface="Cambria Math" panose="02040503050406030204" pitchFamily="18" charset="0"/>
                        <a:ea typeface="Cambria Math" panose="02040503050406030204" pitchFamily="18" charset="0"/>
                        <a:cs typeface="Tahoma" panose="020B0604030504040204" pitchFamily="34" charset="0"/>
                      </a:rPr>
                      <m:t>𝛈</m:t>
                    </m:r>
                    <m:r>
                      <a:rPr lang="en-US" sz="2000" i="1">
                        <a:solidFill>
                          <a:srgbClr val="FFFF00"/>
                        </a:solidFill>
                        <a:latin typeface="Cambria Math" panose="02040503050406030204" pitchFamily="18" charset="0"/>
                        <a:ea typeface="Cambria Math" panose="02040503050406030204" pitchFamily="18" charset="0"/>
                        <a:cs typeface="Tahoma" panose="020B0604030504040204" pitchFamily="34" charset="0"/>
                      </a:rPr>
                      <m:t>→</m:t>
                    </m:r>
                    <m:r>
                      <a:rPr lang="en-US" sz="2000" i="1">
                        <a:solidFill>
                          <a:srgbClr val="FFFF00"/>
                        </a:solidFill>
                        <a:latin typeface="Cambria Math" panose="02040503050406030204" pitchFamily="18" charset="0"/>
                        <a:ea typeface="Cambria Math" panose="02040503050406030204" pitchFamily="18" charset="0"/>
                        <a:cs typeface="Tahoma" panose="020B0604030504040204" pitchFamily="34" charset="0"/>
                      </a:rPr>
                      <m:t>𝜸𝜸</m:t>
                    </m:r>
                    <m:r>
                      <a:rPr lang="en-US" sz="2000">
                        <a:solidFill>
                          <a:srgbClr val="FFFF00"/>
                        </a:solidFill>
                        <a:latin typeface="Cambria Math" panose="02040503050406030204" pitchFamily="18" charset="0"/>
                        <a:ea typeface="Cambria Math" panose="02040503050406030204" pitchFamily="18" charset="0"/>
                        <a:cs typeface="Tahoma" panose="020B0604030504040204" pitchFamily="34" charset="0"/>
                      </a:rPr>
                      <m:t> </m:t>
                    </m:r>
                  </m:oMath>
                </a14:m>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TextBox 3">
                <a:extLst>
                  <a:ext uri="{FF2B5EF4-FFF2-40B4-BE49-F238E27FC236}">
                    <a16:creationId xmlns:a16="http://schemas.microsoft.com/office/drawing/2014/main" id="{D6509816-8D92-5387-8A5F-0207686BFB08}"/>
                  </a:ext>
                </a:extLst>
              </p:cNvPr>
              <p:cNvSpPr txBox="1">
                <a:spLocks noRot="1" noChangeAspect="1" noMove="1" noResize="1" noEditPoints="1" noAdjustHandles="1" noChangeArrowheads="1" noChangeShapeType="1" noTextEdit="1"/>
              </p:cNvSpPr>
              <p:nvPr/>
            </p:nvSpPr>
            <p:spPr>
              <a:xfrm>
                <a:off x="6996471" y="5006778"/>
                <a:ext cx="4944894" cy="1049005"/>
              </a:xfrm>
              <a:prstGeom prst="rect">
                <a:avLst/>
              </a:prstGeom>
              <a:blipFill>
                <a:blip r:embed="rId11"/>
                <a:stretch>
                  <a:fillRect t="-2907" b="-69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D72FAEA-B292-4E7C-04F6-9912C6906FD4}"/>
              </a:ext>
            </a:extLst>
          </p:cNvPr>
          <p:cNvSpPr txBox="1"/>
          <p:nvPr/>
        </p:nvSpPr>
        <p:spPr>
          <a:xfrm>
            <a:off x="9811722" y="739581"/>
            <a:ext cx="2240100" cy="338554"/>
          </a:xfrm>
          <a:prstGeom prst="rect">
            <a:avLst/>
          </a:prstGeom>
          <a:noFill/>
        </p:spPr>
        <p:txBody>
          <a:bodyPr wrap="none" rtlCol="0">
            <a:spAutoFit/>
          </a:bodyPr>
          <a:lstStyle/>
          <a:p>
            <a:r>
              <a:rPr lang="en-US" sz="1600" i="1" dirty="0"/>
              <a:t>PhD – T. Dahms (2008)</a:t>
            </a:r>
          </a:p>
        </p:txBody>
      </p:sp>
      <p:pic>
        <p:nvPicPr>
          <p:cNvPr id="8" name="Picture 7">
            <a:extLst>
              <a:ext uri="{FF2B5EF4-FFF2-40B4-BE49-F238E27FC236}">
                <a16:creationId xmlns:a16="http://schemas.microsoft.com/office/drawing/2014/main" id="{DB4B930D-32AE-5A5B-2B4A-A4108E0CBBD3}"/>
              </a:ext>
            </a:extLst>
          </p:cNvPr>
          <p:cNvPicPr>
            <a:picLocks noChangeAspect="1"/>
          </p:cNvPicPr>
          <p:nvPr/>
        </p:nvPicPr>
        <p:blipFill>
          <a:blip r:embed="rId12"/>
          <a:stretch>
            <a:fillRect/>
          </a:stretch>
        </p:blipFill>
        <p:spPr>
          <a:xfrm>
            <a:off x="538766" y="806123"/>
            <a:ext cx="3646270" cy="66110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FE3FF4-3CA3-4D1C-92C8-C26FBF028892}"/>
                  </a:ext>
                </a:extLst>
              </p:cNvPr>
              <p:cNvSpPr txBox="1"/>
              <p:nvPr/>
            </p:nvSpPr>
            <p:spPr>
              <a:xfrm>
                <a:off x="4333462" y="664753"/>
                <a:ext cx="269785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𝛾</m:t>
                          </m:r>
                        </m:e>
                        <m:sub>
                          <m:r>
                            <a:rPr lang="en-US" sz="1600" b="0" i="1" smtClean="0">
                              <a:latin typeface="Cambria Math" panose="02040503050406030204" pitchFamily="18" charset="0"/>
                            </a:rPr>
                            <m:t>𝑑𝑖𝑟</m:t>
                          </m:r>
                        </m:sub>
                      </m:sSub>
                      <m:r>
                        <a:rPr lang="en-US" sz="1600" b="0" i="1" smtClean="0">
                          <a:latin typeface="Cambria Math" panose="02040503050406030204" pitchFamily="18" charset="0"/>
                        </a:rPr>
                        <m:t>:      </m:t>
                      </m:r>
                      <m:r>
                        <a:rPr lang="en-US" sz="1600" b="0" i="1" smtClean="0">
                          <a:latin typeface="Cambria Math" panose="02040503050406030204" pitchFamily="18" charset="0"/>
                        </a:rPr>
                        <m:t>𝑆</m:t>
                      </m:r>
                      <m:r>
                        <a:rPr lang="en-US" sz="1600" b="0" i="1" smtClean="0">
                          <a:latin typeface="Cambria Math" panose="02040503050406030204" pitchFamily="18" charset="0"/>
                        </a:rPr>
                        <m:t> ~ 1  </m:t>
                      </m:r>
                      <m:r>
                        <m:rPr>
                          <m:sty m:val="p"/>
                        </m:rPr>
                        <a:rPr lang="en-US" sz="1600" b="0" i="0" smtClean="0">
                          <a:latin typeface="Cambria Math" panose="02040503050406030204" pitchFamily="18" charset="0"/>
                        </a:rPr>
                        <m:t>for</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sSub>
                            <m:sSubPr>
                              <m:ctrlPr>
                                <a:rPr lang="en-US" sz="1600" b="0" i="1">
                                  <a:latin typeface="Cambria Math" panose="02040503050406030204" pitchFamily="18" charset="0"/>
                                </a:rPr>
                              </m:ctrlPr>
                            </m:sSubPr>
                            <m:e>
                              <m:r>
                                <a:rPr lang="en-US" sz="1600" b="0" i="1">
                                  <a:latin typeface="Cambria Math" panose="02040503050406030204" pitchFamily="18" charset="0"/>
                                </a:rPr>
                                <m:t>𝑚</m:t>
                              </m:r>
                            </m:e>
                            <m:sub>
                              <m:r>
                                <a:rPr lang="en-US" sz="1600" b="0" i="1">
                                  <a:latin typeface="Cambria Math" panose="02040503050406030204" pitchFamily="18" charset="0"/>
                                </a:rPr>
                                <m:t>𝑒𝑒</m:t>
                              </m:r>
                            </m:sub>
                          </m:sSub>
                          <m:r>
                            <a:rPr lang="en-US" sz="1600" b="0" i="1" smtClean="0">
                              <a:latin typeface="Cambria Math" panose="02040503050406030204" pitchFamily="18" charset="0"/>
                            </a:rPr>
                            <m:t>≪</m:t>
                          </m:r>
                          <m:r>
                            <a:rPr lang="en-US" sz="1600" b="0" i="1" smtClean="0">
                              <a:latin typeface="Cambria Math" panose="02040503050406030204" pitchFamily="18" charset="0"/>
                            </a:rPr>
                            <m:t>𝑝</m:t>
                          </m:r>
                        </m:e>
                        <m:sub>
                          <m:r>
                            <a:rPr lang="en-US" sz="1600" b="0" i="1" smtClean="0">
                              <a:latin typeface="Cambria Math" panose="02040503050406030204" pitchFamily="18" charset="0"/>
                            </a:rPr>
                            <m:t>𝑇</m:t>
                          </m:r>
                        </m:sub>
                      </m:sSub>
                    </m:oMath>
                  </m:oMathPara>
                </a14:m>
                <a:endParaRPr lang="en-US" sz="1600" b="0" dirty="0"/>
              </a:p>
            </p:txBody>
          </p:sp>
        </mc:Choice>
        <mc:Fallback xmlns="">
          <p:sp>
            <p:nvSpPr>
              <p:cNvPr id="9" name="TextBox 8">
                <a:extLst>
                  <a:ext uri="{FF2B5EF4-FFF2-40B4-BE49-F238E27FC236}">
                    <a16:creationId xmlns:a16="http://schemas.microsoft.com/office/drawing/2014/main" id="{5AFE3FF4-3CA3-4D1C-92C8-C26FBF028892}"/>
                  </a:ext>
                </a:extLst>
              </p:cNvPr>
              <p:cNvSpPr txBox="1">
                <a:spLocks noRot="1" noChangeAspect="1" noMove="1" noResize="1" noEditPoints="1" noAdjustHandles="1" noChangeArrowheads="1" noChangeShapeType="1" noTextEdit="1"/>
              </p:cNvSpPr>
              <p:nvPr/>
            </p:nvSpPr>
            <p:spPr>
              <a:xfrm>
                <a:off x="4333462" y="664753"/>
                <a:ext cx="2697854" cy="338554"/>
              </a:xfrm>
              <a:prstGeom prst="rect">
                <a:avLst/>
              </a:prstGeom>
              <a:blipFill>
                <a:blip r:embed="rId13"/>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5A4AA4-6FD0-C653-1071-7F832B41D864}"/>
                  </a:ext>
                </a:extLst>
              </p:cNvPr>
              <p:cNvSpPr txBox="1"/>
              <p:nvPr/>
            </p:nvSpPr>
            <p:spPr>
              <a:xfrm>
                <a:off x="4308410" y="898281"/>
                <a:ext cx="3473580" cy="6991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𝛾</m:t>
                          </m:r>
                        </m:e>
                        <m:sub>
                          <m:r>
                            <a:rPr lang="en-US" sz="1600" b="0" i="1" smtClean="0">
                              <a:latin typeface="Cambria Math" panose="02040503050406030204" pitchFamily="18" charset="0"/>
                            </a:rPr>
                            <m:t>h𝑎𝑑</m:t>
                          </m:r>
                        </m:sub>
                      </m:sSub>
                      <m:r>
                        <a:rPr lang="en-US" sz="1600" b="0" i="1" smtClean="0">
                          <a:latin typeface="Cambria Math" panose="02040503050406030204" pitchFamily="18" charset="0"/>
                        </a:rPr>
                        <m:t>:     </m:t>
                      </m:r>
                      <m:r>
                        <a:rPr lang="en-US" sz="1600" b="0" i="1" smtClean="0">
                          <a:latin typeface="Cambria Math" panose="02040503050406030204" pitchFamily="18" charset="0"/>
                        </a:rPr>
                        <m:t>𝑆</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a:latin typeface="Cambria Math" panose="02040503050406030204" pitchFamily="18" charset="0"/>
                                </a:rPr>
                              </m:ctrlPr>
                            </m:dPr>
                            <m:e>
                              <m:r>
                                <a:rPr lang="en-US" sz="1600" b="0" i="1">
                                  <a:latin typeface="Cambria Math" panose="02040503050406030204" pitchFamily="18" charset="0"/>
                                </a:rPr>
                                <m:t>1−</m:t>
                              </m:r>
                              <m:f>
                                <m:fPr>
                                  <m:ctrlPr>
                                    <a:rPr lang="en-US" sz="1600" b="0" i="1">
                                      <a:latin typeface="Cambria Math" panose="02040503050406030204" pitchFamily="18" charset="0"/>
                                    </a:rPr>
                                  </m:ctrlPr>
                                </m:fPr>
                                <m:num>
                                  <m:sSubSup>
                                    <m:sSubSupPr>
                                      <m:ctrlPr>
                                        <a:rPr lang="en-US" sz="1600" b="0" i="1">
                                          <a:latin typeface="Cambria Math" panose="02040503050406030204" pitchFamily="18" charset="0"/>
                                        </a:rPr>
                                      </m:ctrlPr>
                                    </m:sSubSupPr>
                                    <m:e>
                                      <m:r>
                                        <a:rPr lang="en-US" sz="1600" b="0" i="1">
                                          <a:latin typeface="Cambria Math" panose="02040503050406030204" pitchFamily="18" charset="0"/>
                                        </a:rPr>
                                        <m:t>𝑚</m:t>
                                      </m:r>
                                    </m:e>
                                    <m:sub>
                                      <m:r>
                                        <a:rPr lang="en-US" sz="1600" b="0" i="1">
                                          <a:latin typeface="Cambria Math" panose="02040503050406030204" pitchFamily="18" charset="0"/>
                                        </a:rPr>
                                        <m:t>𝑒𝑒</m:t>
                                      </m:r>
                                    </m:sub>
                                    <m:sup>
                                      <m:r>
                                        <a:rPr lang="en-US" sz="1600" b="0" i="1">
                                          <a:latin typeface="Cambria Math" panose="02040503050406030204" pitchFamily="18" charset="0"/>
                                        </a:rPr>
                                        <m:t>2</m:t>
                                      </m:r>
                                    </m:sup>
                                  </m:sSubSup>
                                </m:num>
                                <m:den>
                                  <m:sSubSup>
                                    <m:sSubSupPr>
                                      <m:ctrlPr>
                                        <a:rPr lang="en-US" sz="1600" b="0" i="1">
                                          <a:latin typeface="Cambria Math" panose="02040503050406030204" pitchFamily="18" charset="0"/>
                                        </a:rPr>
                                      </m:ctrlPr>
                                    </m:sSubSupPr>
                                    <m:e>
                                      <m:r>
                                        <a:rPr lang="en-US" sz="1600" b="0" i="1">
                                          <a:latin typeface="Cambria Math" panose="02040503050406030204" pitchFamily="18" charset="0"/>
                                        </a:rPr>
                                        <m:t>𝑀</m:t>
                                      </m:r>
                                    </m:e>
                                    <m:sub>
                                      <m:r>
                                        <a:rPr lang="en-US" sz="1600" b="0" i="1">
                                          <a:latin typeface="Cambria Math" panose="02040503050406030204" pitchFamily="18" charset="0"/>
                                        </a:rPr>
                                        <m:t>h𝑎𝑑</m:t>
                                      </m:r>
                                    </m:sub>
                                    <m:sup>
                                      <m:r>
                                        <a:rPr lang="en-US" sz="1600" b="0" i="1">
                                          <a:latin typeface="Cambria Math" panose="02040503050406030204" pitchFamily="18" charset="0"/>
                                        </a:rPr>
                                        <m:t>2</m:t>
                                      </m:r>
                                    </m:sup>
                                  </m:sSubSup>
                                </m:den>
                              </m:f>
                            </m:e>
                          </m:d>
                        </m:e>
                        <m:sup>
                          <m:r>
                            <a:rPr lang="en-US" sz="1600" b="0" i="1" smtClean="0">
                              <a:latin typeface="Cambria Math" panose="02040503050406030204" pitchFamily="18" charset="0"/>
                            </a:rPr>
                            <m:t>3</m:t>
                          </m:r>
                        </m:sup>
                      </m:sSup>
                      <m:r>
                        <a:rPr lang="en-US" sz="1600" b="0" i="1" smtClean="0">
                          <a:latin typeface="Cambria Math" panose="02040503050406030204" pitchFamily="18" charset="0"/>
                        </a:rPr>
                        <m:t>  </m:t>
                      </m:r>
                      <m:sSup>
                        <m:sSupPr>
                          <m:ctrlPr>
                            <a:rPr lang="en-US" sz="1600" b="0" i="1" smtClean="0">
                              <a:latin typeface="Cambria Math" panose="02040503050406030204" pitchFamily="18" charset="0"/>
                            </a:rPr>
                          </m:ctrlPr>
                        </m:sSupPr>
                        <m:e>
                          <m:d>
                            <m:dPr>
                              <m:begChr m:val="|"/>
                              <m:endChr m:val="|"/>
                              <m:ctrlPr>
                                <a:rPr lang="en-US" sz="1600" b="0" i="1">
                                  <a:latin typeface="Cambria Math" panose="02040503050406030204" pitchFamily="18" charset="0"/>
                                </a:rPr>
                              </m:ctrlPr>
                            </m:dPr>
                            <m:e>
                              <m:r>
                                <a:rPr lang="en-US" sz="1600" b="0" i="1">
                                  <a:latin typeface="Cambria Math" panose="02040503050406030204" pitchFamily="18" charset="0"/>
                                </a:rPr>
                                <m:t>𝐹</m:t>
                              </m:r>
                              <m:r>
                                <a:rPr lang="en-US" sz="1600" b="0" i="1">
                                  <a:latin typeface="Cambria Math" panose="02040503050406030204" pitchFamily="18" charset="0"/>
                                </a:rPr>
                                <m:t>(</m:t>
                              </m:r>
                              <m:sSubSup>
                                <m:sSubSupPr>
                                  <m:ctrlPr>
                                    <a:rPr lang="en-US" sz="1600" b="0" i="1">
                                      <a:latin typeface="Cambria Math" panose="02040503050406030204" pitchFamily="18" charset="0"/>
                                    </a:rPr>
                                  </m:ctrlPr>
                                </m:sSubSupPr>
                                <m:e>
                                  <m:r>
                                    <a:rPr lang="en-US" sz="1600" b="0" i="1">
                                      <a:latin typeface="Cambria Math" panose="02040503050406030204" pitchFamily="18" charset="0"/>
                                    </a:rPr>
                                    <m:t>𝑚</m:t>
                                  </m:r>
                                </m:e>
                                <m:sub>
                                  <m:r>
                                    <a:rPr lang="en-US" sz="1600" b="0" i="1">
                                      <a:latin typeface="Cambria Math" panose="02040503050406030204" pitchFamily="18" charset="0"/>
                                    </a:rPr>
                                    <m:t>𝑒𝑒</m:t>
                                  </m:r>
                                </m:sub>
                                <m:sup>
                                  <m:r>
                                    <a:rPr lang="en-US" sz="1600" b="0" i="1">
                                      <a:latin typeface="Cambria Math" panose="02040503050406030204" pitchFamily="18" charset="0"/>
                                    </a:rPr>
                                    <m:t>2</m:t>
                                  </m:r>
                                </m:sup>
                              </m:sSubSup>
                              <m:r>
                                <a:rPr lang="en-US" sz="1600" b="0" i="1" smtClean="0">
                                  <a:latin typeface="Cambria Math" panose="02040503050406030204" pitchFamily="18" charset="0"/>
                                </a:rPr>
                                <m:t>)</m:t>
                              </m:r>
                            </m:e>
                          </m:d>
                        </m:e>
                        <m:sup>
                          <m:r>
                            <a:rPr lang="en-US" sz="1600" b="0" i="1" smtClean="0">
                              <a:latin typeface="Cambria Math" panose="02040503050406030204" pitchFamily="18" charset="0"/>
                            </a:rPr>
                            <m:t>2</m:t>
                          </m:r>
                        </m:sup>
                      </m:sSup>
                    </m:oMath>
                  </m:oMathPara>
                </a14:m>
                <a:endParaRPr lang="en-US" sz="1600" b="0" dirty="0"/>
              </a:p>
            </p:txBody>
          </p:sp>
        </mc:Choice>
        <mc:Fallback xmlns="">
          <p:sp>
            <p:nvSpPr>
              <p:cNvPr id="12" name="TextBox 11">
                <a:extLst>
                  <a:ext uri="{FF2B5EF4-FFF2-40B4-BE49-F238E27FC236}">
                    <a16:creationId xmlns:a16="http://schemas.microsoft.com/office/drawing/2014/main" id="{205A4AA4-6FD0-C653-1071-7F832B41D864}"/>
                  </a:ext>
                </a:extLst>
              </p:cNvPr>
              <p:cNvSpPr txBox="1">
                <a:spLocks noRot="1" noChangeAspect="1" noMove="1" noResize="1" noEditPoints="1" noAdjustHandles="1" noChangeArrowheads="1" noChangeShapeType="1" noTextEdit="1"/>
              </p:cNvSpPr>
              <p:nvPr/>
            </p:nvSpPr>
            <p:spPr>
              <a:xfrm>
                <a:off x="4308410" y="898281"/>
                <a:ext cx="3473580" cy="69916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5755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4A4A05-6915-1577-078E-C212E383A0A2}"/>
                  </a:ext>
                </a:extLst>
              </p:cNvPr>
              <p:cNvSpPr txBox="1"/>
              <p:nvPr/>
            </p:nvSpPr>
            <p:spPr>
              <a:xfrm>
                <a:off x="7795011" y="913321"/>
                <a:ext cx="4617709" cy="3973973"/>
              </a:xfrm>
              <a:prstGeom prst="rect">
                <a:avLst/>
              </a:prstGeom>
              <a:noFill/>
            </p:spPr>
            <p:txBody>
              <a:bodyPr wrap="square">
                <a:spAutoFit/>
              </a:bodyPr>
              <a:lstStyle/>
              <a:p>
                <a:pPr marL="342900" indent="-342900">
                  <a:spcBef>
                    <a:spcPct val="20000"/>
                  </a:spcBef>
                  <a:buClr>
                    <a:schemeClr val="hlink"/>
                  </a:buClr>
                  <a:buSzPct val="85000"/>
                  <a:buBlip>
                    <a:blip r:embed="rId3"/>
                  </a:buBlip>
                  <a:defRPr/>
                </a:pPr>
                <a:r>
                  <a:rPr lang="en-US" sz="2400" dirty="0"/>
                  <a:t>Measurement requires accurate knowledge of:</a:t>
                </a:r>
              </a:p>
              <a:p>
                <a:pPr marL="742950" lvl="1" indent="-285750">
                  <a:lnSpc>
                    <a:spcPct val="85000"/>
                  </a:lnSpc>
                  <a:spcBef>
                    <a:spcPct val="20000"/>
                  </a:spcBef>
                  <a:buSzPct val="60000"/>
                  <a:buBlip>
                    <a:blip r:embed="rId4"/>
                  </a:buBlip>
                  <a:defRPr/>
                </a:pPr>
                <a:r>
                  <a:rPr lang="en-US" sz="2000" kern="0" dirty="0">
                    <a:solidFill>
                      <a:schemeClr val="accent2"/>
                    </a:solidFill>
                  </a:rPr>
                  <a:t> </a:t>
                </a:r>
                <a14:m>
                  <m:oMath xmlns:m="http://schemas.openxmlformats.org/officeDocument/2006/math">
                    <m:f>
                      <m:fPr>
                        <m:type m:val="skw"/>
                        <m:ctrlPr>
                          <a:rPr lang="en-US" sz="2400" i="1" kern="0">
                            <a:solidFill>
                              <a:schemeClr val="accent2"/>
                            </a:solidFill>
                            <a:latin typeface="Cambria Math" panose="02040503050406030204" pitchFamily="18" charset="0"/>
                          </a:rPr>
                        </m:ctrlPr>
                      </m:fPr>
                      <m:num>
                        <m:r>
                          <a:rPr lang="en-US" sz="2400" i="1" kern="0">
                            <a:solidFill>
                              <a:schemeClr val="accent2"/>
                            </a:solidFill>
                            <a:latin typeface="Cambria Math" panose="02040503050406030204" pitchFamily="18" charset="0"/>
                            <a:ea typeface="Cambria Math" panose="02040503050406030204" pitchFamily="18" charset="0"/>
                          </a:rPr>
                          <m:t>𝜼</m:t>
                        </m:r>
                      </m:num>
                      <m:den>
                        <m:sSup>
                          <m:sSupPr>
                            <m:ctrlPr>
                              <a:rPr lang="en-US" sz="2400" i="1" kern="0">
                                <a:solidFill>
                                  <a:schemeClr val="accent2"/>
                                </a:solidFill>
                                <a:latin typeface="Cambria Math" panose="02040503050406030204" pitchFamily="18" charset="0"/>
                              </a:rPr>
                            </m:ctrlPr>
                          </m:sSupPr>
                          <m:e>
                            <m:r>
                              <a:rPr lang="en-US" sz="2400" i="1" kern="0">
                                <a:solidFill>
                                  <a:schemeClr val="accent2"/>
                                </a:solidFill>
                                <a:latin typeface="Cambria Math" panose="02040503050406030204" pitchFamily="18" charset="0"/>
                                <a:ea typeface="Cambria Math" panose="02040503050406030204" pitchFamily="18" charset="0"/>
                              </a:rPr>
                              <m:t>𝝅</m:t>
                            </m:r>
                          </m:e>
                          <m:sup>
                            <m:r>
                              <a:rPr lang="en-US" sz="2400" i="1" kern="0">
                                <a:solidFill>
                                  <a:schemeClr val="accent2"/>
                                </a:solidFill>
                                <a:latin typeface="Cambria Math" panose="02040503050406030204" pitchFamily="18" charset="0"/>
                              </a:rPr>
                              <m:t>𝟎</m:t>
                            </m:r>
                          </m:sup>
                        </m:sSup>
                      </m:den>
                    </m:f>
                  </m:oMath>
                </a14:m>
                <a:r>
                  <a:rPr lang="en-US" sz="2000" kern="0" dirty="0">
                    <a:solidFill>
                      <a:schemeClr val="accent2"/>
                    </a:solidFill>
                    <a:latin typeface="+mn-lt"/>
                  </a:rPr>
                  <a:t>  ratio</a:t>
                </a:r>
              </a:p>
              <a:p>
                <a:pPr marL="742950" lvl="1" indent="-285750">
                  <a:lnSpc>
                    <a:spcPct val="85000"/>
                  </a:lnSpc>
                  <a:spcBef>
                    <a:spcPct val="20000"/>
                  </a:spcBef>
                  <a:buSzPct val="60000"/>
                  <a:buBlip>
                    <a:blip r:embed="rId4"/>
                  </a:buBlip>
                  <a:defRPr/>
                </a:pPr>
                <a:r>
                  <a:rPr lang="en-US" sz="2000" kern="0" dirty="0">
                    <a:solidFill>
                      <a:schemeClr val="accent2"/>
                    </a:solidFill>
                    <a:latin typeface="+mn-lt"/>
                  </a:rPr>
                  <a:t>detector resolutions</a:t>
                </a:r>
              </a:p>
              <a:p>
                <a:pPr marL="742950" lvl="1" indent="-285750">
                  <a:lnSpc>
                    <a:spcPct val="85000"/>
                  </a:lnSpc>
                  <a:spcBef>
                    <a:spcPct val="20000"/>
                  </a:spcBef>
                  <a:buSzPct val="60000"/>
                  <a:buBlip>
                    <a:blip r:embed="rId4"/>
                  </a:buBlip>
                  <a:defRPr/>
                </a:pPr>
                <a:endParaRPr lang="en-US" sz="2000" kern="0" dirty="0">
                  <a:solidFill>
                    <a:schemeClr val="accent2"/>
                  </a:solidFill>
                  <a:latin typeface="+mn-lt"/>
                </a:endParaRPr>
              </a:p>
              <a:p>
                <a:pPr marL="742950" lvl="1" indent="-285750">
                  <a:lnSpc>
                    <a:spcPct val="85000"/>
                  </a:lnSpc>
                  <a:spcBef>
                    <a:spcPct val="20000"/>
                  </a:spcBef>
                  <a:buSzPct val="60000"/>
                  <a:buBlip>
                    <a:blip r:embed="rId4"/>
                  </a:buBlip>
                  <a:defRPr/>
                </a:pPr>
                <a:endParaRPr lang="en-US" sz="2000" kern="0" dirty="0">
                  <a:solidFill>
                    <a:schemeClr val="accent2"/>
                  </a:solidFill>
                  <a:latin typeface="+mn-lt"/>
                </a:endParaRPr>
              </a:p>
              <a:p>
                <a:pPr marL="742950" lvl="1" indent="-285750">
                  <a:lnSpc>
                    <a:spcPct val="85000"/>
                  </a:lnSpc>
                  <a:spcBef>
                    <a:spcPct val="20000"/>
                  </a:spcBef>
                  <a:buSzPct val="60000"/>
                  <a:buBlip>
                    <a:blip r:embed="rId4"/>
                  </a:buBlip>
                  <a:defRPr/>
                </a:pPr>
                <a:endParaRPr lang="en-US" sz="2000" kern="0" dirty="0">
                  <a:solidFill>
                    <a:schemeClr val="accent2"/>
                  </a:solidFill>
                  <a:latin typeface="+mn-lt"/>
                </a:endParaRPr>
              </a:p>
              <a:p>
                <a:pPr lvl="1">
                  <a:lnSpc>
                    <a:spcPct val="85000"/>
                  </a:lnSpc>
                  <a:spcBef>
                    <a:spcPct val="20000"/>
                  </a:spcBef>
                  <a:buSzPct val="60000"/>
                  <a:defRPr/>
                </a:pPr>
                <a:endParaRPr lang="en-US" sz="2000" kern="0" dirty="0">
                  <a:solidFill>
                    <a:schemeClr val="accent2"/>
                  </a:solidFill>
                  <a:latin typeface="+mn-lt"/>
                </a:endParaRPr>
              </a:p>
              <a:p>
                <a:pPr lvl="1">
                  <a:lnSpc>
                    <a:spcPct val="85000"/>
                  </a:lnSpc>
                  <a:spcBef>
                    <a:spcPct val="20000"/>
                  </a:spcBef>
                  <a:buSzPct val="60000"/>
                  <a:defRPr/>
                </a:pPr>
                <a:endParaRPr lang="en-US" sz="2000" kern="0" dirty="0">
                  <a:solidFill>
                    <a:schemeClr val="accent2"/>
                  </a:solidFill>
                  <a:latin typeface="+mn-lt"/>
                </a:endParaRPr>
              </a:p>
              <a:p>
                <a:pPr marL="742950" lvl="1" indent="-285750">
                  <a:lnSpc>
                    <a:spcPct val="85000"/>
                  </a:lnSpc>
                  <a:spcBef>
                    <a:spcPct val="20000"/>
                  </a:spcBef>
                  <a:buSzPct val="60000"/>
                  <a:buBlip>
                    <a:blip r:embed="rId4"/>
                  </a:buBlip>
                  <a:defRPr/>
                </a:pPr>
                <a:r>
                  <a:rPr lang="en-US" sz="2000" kern="0" dirty="0">
                    <a:solidFill>
                      <a:schemeClr val="accent2"/>
                    </a:solidFill>
                    <a:latin typeface="+mn-lt"/>
                  </a:rPr>
                  <a:t>background subtraction</a:t>
                </a:r>
              </a:p>
              <a:p>
                <a:pPr>
                  <a:spcBef>
                    <a:spcPct val="20000"/>
                  </a:spcBef>
                  <a:buClr>
                    <a:schemeClr val="hlink"/>
                  </a:buClr>
                  <a:buSzPct val="85000"/>
                  <a:defRPr/>
                </a:pPr>
                <a:endParaRPr lang="en-US" sz="2400" kern="0" dirty="0">
                  <a:solidFill>
                    <a:schemeClr val="accent2"/>
                  </a:solidFill>
                  <a:latin typeface="+mn-lt"/>
                </a:endParaRPr>
              </a:p>
            </p:txBody>
          </p:sp>
        </mc:Choice>
        <mc:Fallback xmlns="">
          <p:sp>
            <p:nvSpPr>
              <p:cNvPr id="7" name="TextBox 6">
                <a:extLst>
                  <a:ext uri="{FF2B5EF4-FFF2-40B4-BE49-F238E27FC236}">
                    <a16:creationId xmlns:a16="http://schemas.microsoft.com/office/drawing/2014/main" id="{4C4A4A05-6915-1577-078E-C212E383A0A2}"/>
                  </a:ext>
                </a:extLst>
              </p:cNvPr>
              <p:cNvSpPr txBox="1">
                <a:spLocks noRot="1" noChangeAspect="1" noMove="1" noResize="1" noEditPoints="1" noAdjustHandles="1" noChangeArrowheads="1" noChangeShapeType="1" noTextEdit="1"/>
              </p:cNvSpPr>
              <p:nvPr/>
            </p:nvSpPr>
            <p:spPr>
              <a:xfrm>
                <a:off x="7795011" y="913321"/>
                <a:ext cx="4617709" cy="3973973"/>
              </a:xfrm>
              <a:prstGeom prst="rect">
                <a:avLst/>
              </a:prstGeom>
              <a:blipFill>
                <a:blip r:embed="rId5"/>
                <a:stretch>
                  <a:fillRect t="-122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PHENIX Low </a:t>
            </a:r>
            <a:r>
              <a:rPr lang="en-US" dirty="0" err="1"/>
              <a:t>p</a:t>
            </a:r>
            <a:r>
              <a:rPr lang="en-US" baseline="-25000" dirty="0" err="1"/>
              <a:t>T</a:t>
            </a:r>
            <a:r>
              <a:rPr lang="en-US" dirty="0"/>
              <a:t> Direct Virtual Photon Analyses </a:t>
            </a:r>
          </a:p>
        </p:txBody>
      </p:sp>
      <p:sp>
        <p:nvSpPr>
          <p:cNvPr id="6" name="Slide Number Placeholder 5"/>
          <p:cNvSpPr>
            <a:spLocks noGrp="1"/>
          </p:cNvSpPr>
          <p:nvPr>
            <p:ph type="sldNum" sz="quarter" idx="11"/>
          </p:nvPr>
        </p:nvSpPr>
        <p:spPr/>
        <p:txBody>
          <a:bodyPr/>
          <a:lstStyle/>
          <a:p>
            <a:pPr>
              <a:defRPr/>
            </a:pPr>
            <a:fld id="{CF9891A7-94B0-4C3F-B27E-D0D84BAAEB1D}" type="slidenum">
              <a:rPr lang="en-US">
                <a:solidFill>
                  <a:srgbClr val="808080"/>
                </a:solidFill>
              </a:rPr>
              <a:pPr>
                <a:defRPr/>
              </a:pPr>
              <a:t>5</a:t>
            </a:fld>
            <a:endParaRPr lang="en-US">
              <a:solidFill>
                <a:srgbClr val="808080"/>
              </a:solidFill>
            </a:endParaRPr>
          </a:p>
        </p:txBody>
      </p:sp>
      <p:sp>
        <p:nvSpPr>
          <p:cNvPr id="11" name="TextBox 10"/>
          <p:cNvSpPr txBox="1"/>
          <p:nvPr/>
        </p:nvSpPr>
        <p:spPr>
          <a:xfrm>
            <a:off x="8140742" y="2910642"/>
            <a:ext cx="2844800" cy="677108"/>
          </a:xfrm>
          <a:prstGeom prst="rect">
            <a:avLst/>
          </a:prstGeom>
          <a:solidFill>
            <a:schemeClr val="accent2"/>
          </a:solidFill>
        </p:spPr>
        <p:txBody>
          <a:bodyPr wrap="square" rtlCol="0">
            <a:spAutoFit/>
          </a:bodyPr>
          <a:lstStyle/>
          <a:p>
            <a:pPr algn="ctr">
              <a:lnSpc>
                <a:spcPct val="85000"/>
              </a:lnSpc>
              <a:spcBef>
                <a:spcPct val="20000"/>
              </a:spcBef>
              <a:buSzPct val="60000"/>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pp data confirm</a:t>
            </a:r>
          </a:p>
          <a:p>
            <a:pPr algn="ctr">
              <a:lnSpc>
                <a:spcPct val="85000"/>
              </a:lnSpc>
              <a:spcBef>
                <a:spcPct val="20000"/>
              </a:spcBef>
              <a:buSzPct val="60000"/>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understanding   </a:t>
            </a:r>
          </a:p>
        </p:txBody>
      </p:sp>
      <p:pic>
        <p:nvPicPr>
          <p:cNvPr id="4" name="Picture 3">
            <a:extLst>
              <a:ext uri="{FF2B5EF4-FFF2-40B4-BE49-F238E27FC236}">
                <a16:creationId xmlns:a16="http://schemas.microsoft.com/office/drawing/2014/main" id="{9EA7230A-D7A7-7AEA-7871-98B8FC2A848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931" y="1168599"/>
            <a:ext cx="7730800" cy="5105741"/>
          </a:xfrm>
          <a:prstGeom prst="rect">
            <a:avLst/>
          </a:prstGeom>
        </p:spPr>
      </p:pic>
      <p:sp>
        <p:nvSpPr>
          <p:cNvPr id="3" name="TextBox 2">
            <a:extLst>
              <a:ext uri="{FF2B5EF4-FFF2-40B4-BE49-F238E27FC236}">
                <a16:creationId xmlns:a16="http://schemas.microsoft.com/office/drawing/2014/main" id="{11F215D7-A80B-0722-D0EB-6C7BD7424878}"/>
              </a:ext>
            </a:extLst>
          </p:cNvPr>
          <p:cNvSpPr txBox="1"/>
          <p:nvPr/>
        </p:nvSpPr>
        <p:spPr>
          <a:xfrm>
            <a:off x="667461" y="725686"/>
            <a:ext cx="3544304" cy="307777"/>
          </a:xfrm>
          <a:prstGeom prst="rect">
            <a:avLst/>
          </a:prstGeom>
          <a:noFill/>
        </p:spPr>
        <p:txBody>
          <a:bodyPr wrap="none" rtlCol="0">
            <a:spAutoFit/>
          </a:bodyPr>
          <a:lstStyle/>
          <a:p>
            <a:r>
              <a:rPr lang="en-US" sz="1400" i="1" dirty="0">
                <a:solidFill>
                  <a:schemeClr val="accent2"/>
                </a:solidFill>
              </a:rPr>
              <a:t>PHENIX: Phys. Rev. Lett. 104 (2010) 132301</a:t>
            </a:r>
          </a:p>
        </p:txBody>
      </p:sp>
      <p:sp>
        <p:nvSpPr>
          <p:cNvPr id="10" name="TextBox 9">
            <a:extLst>
              <a:ext uri="{FF2B5EF4-FFF2-40B4-BE49-F238E27FC236}">
                <a16:creationId xmlns:a16="http://schemas.microsoft.com/office/drawing/2014/main" id="{3241EB61-F833-8FBC-ACF6-351B809CB91B}"/>
              </a:ext>
            </a:extLst>
          </p:cNvPr>
          <p:cNvSpPr txBox="1"/>
          <p:nvPr/>
        </p:nvSpPr>
        <p:spPr>
          <a:xfrm>
            <a:off x="8140742" y="4709928"/>
            <a:ext cx="2844800" cy="1000274"/>
          </a:xfrm>
          <a:prstGeom prst="rect">
            <a:avLst/>
          </a:prstGeom>
          <a:solidFill>
            <a:schemeClr val="accent2"/>
          </a:solidFill>
        </p:spPr>
        <p:txBody>
          <a:bodyPr wrap="square" rtlCol="0">
            <a:spAutoFit/>
          </a:bodyPr>
          <a:lstStyle/>
          <a:p>
            <a:pPr algn="ctr">
              <a:lnSpc>
                <a:spcPct val="85000"/>
              </a:lnSpc>
              <a:spcBef>
                <a:spcPct val="20000"/>
              </a:spcBef>
              <a:buSzPct val="60000"/>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S/B &gt; 1/10 </a:t>
            </a:r>
          </a:p>
          <a:p>
            <a:pPr algn="ctr">
              <a:lnSpc>
                <a:spcPct val="85000"/>
              </a:lnSpc>
              <a:spcBef>
                <a:spcPct val="20000"/>
              </a:spcBef>
              <a:buSzPct val="60000"/>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for </a:t>
            </a:r>
            <a:r>
              <a:rPr lang="en-US" sz="2000" dirty="0" err="1">
                <a:solidFill>
                  <a:srgbClr val="FFFF00"/>
                </a:solidFill>
                <a:latin typeface="Tahoma" panose="020B0604030504040204" pitchFamily="34" charset="0"/>
                <a:ea typeface="Tahoma" panose="020B0604030504040204" pitchFamily="34" charset="0"/>
                <a:cs typeface="Tahoma" panose="020B0604030504040204" pitchFamily="34" charset="0"/>
              </a:rPr>
              <a:t>p</a:t>
            </a:r>
            <a:r>
              <a:rPr lang="en-US" sz="2000" baseline="-25000" dirty="0" err="1">
                <a:solidFill>
                  <a:srgbClr val="FFFF00"/>
                </a:solidFill>
                <a:latin typeface="Tahoma" panose="020B0604030504040204" pitchFamily="34" charset="0"/>
                <a:ea typeface="Tahoma" panose="020B0604030504040204" pitchFamily="34" charset="0"/>
                <a:cs typeface="Tahoma" panose="020B0604030504040204" pitchFamily="34" charset="0"/>
              </a:rPr>
              <a:t>T</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&gt; 1 GeV</a:t>
            </a:r>
          </a:p>
          <a:p>
            <a:pPr algn="ctr">
              <a:lnSpc>
                <a:spcPct val="85000"/>
              </a:lnSpc>
              <a:spcBef>
                <a:spcPct val="20000"/>
              </a:spcBef>
              <a:buSzPct val="60000"/>
              <a:defRPr/>
            </a:pP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Min. bias </a:t>
            </a:r>
            <a:r>
              <a:rPr lang="en-US" sz="2000" dirty="0" err="1">
                <a:solidFill>
                  <a:srgbClr val="FFFF00"/>
                </a:solidFill>
                <a:latin typeface="Tahoma" panose="020B0604030504040204" pitchFamily="34" charset="0"/>
                <a:ea typeface="Tahoma" panose="020B0604030504040204" pitchFamily="34" charset="0"/>
                <a:cs typeface="Tahoma" panose="020B0604030504040204" pitchFamily="34" charset="0"/>
              </a:rPr>
              <a:t>AuAu</a:t>
            </a: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8727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146058" y="3265387"/>
            <a:ext cx="6235287" cy="3505848"/>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900845" y="133350"/>
                <a:ext cx="10363200" cy="457200"/>
              </a:xfrm>
            </p:spPr>
            <p:txBody>
              <a:bodyPr/>
              <a:lstStyle/>
              <a:p>
                <a:r>
                  <a:rPr lang="en-US" dirty="0"/>
                  <a:t>PHENIX Direct Photon </a:t>
                </a:r>
                <a14:m>
                  <m:oMath xmlns:m="http://schemas.openxmlformats.org/officeDocument/2006/math">
                    <m:r>
                      <a:rPr lang="en-US" i="1" smtClean="0">
                        <a:latin typeface="Cambria Math" panose="02040503050406030204" pitchFamily="18" charset="0"/>
                        <a:ea typeface="Cambria Math" panose="02040503050406030204" pitchFamily="18" charset="0"/>
                      </a:rPr>
                      <m:t>𝜸</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oMath>
                </a14:m>
                <a:r>
                  <a:rPr lang="en-US" dirty="0"/>
                  <a:t> (HBD) Measurements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900845" y="133350"/>
                <a:ext cx="10363200" cy="457200"/>
              </a:xfrm>
              <a:blipFill>
                <a:blip r:embed="rId4"/>
                <a:stretch>
                  <a:fillRect t="-32000" b="-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1"/>
              </p:nvPr>
            </p:nvSpPr>
            <p:spPr>
              <a:xfrm>
                <a:off x="346593" y="758483"/>
                <a:ext cx="6585203" cy="2634785"/>
              </a:xfrm>
            </p:spPr>
            <p:txBody>
              <a:bodyPr/>
              <a:lstStyle/>
              <a:p>
                <a:r>
                  <a:rPr lang="en-US" sz="2400" dirty="0"/>
                  <a:t>Double ratio tagging method minimizes systematic uncertainties</a:t>
                </a:r>
              </a:p>
              <a:p>
                <a:pPr lvl="1"/>
                <a:r>
                  <a:rPr lang="en-US" sz="2000" dirty="0"/>
                  <a:t>Clean photon sample </a:t>
                </a:r>
                <a14:m>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𝑵</m:t>
                        </m:r>
                      </m:e>
                      <m:sub>
                        <m:r>
                          <a:rPr lang="en-US" sz="2000" i="1" smtClean="0">
                            <a:latin typeface="Cambria Math" panose="02040503050406030204" pitchFamily="18" charset="0"/>
                            <a:ea typeface="Cambria Math" panose="02040503050406030204" pitchFamily="18" charset="0"/>
                          </a:rPr>
                          <m:t>𝜸</m:t>
                        </m:r>
                      </m:sub>
                    </m:sSub>
                    <m:r>
                      <a:rPr lang="en-US" sz="2000" b="1" i="0" smtClean="0">
                        <a:latin typeface="Cambria Math" panose="02040503050406030204" pitchFamily="18" charset="0"/>
                      </a:rPr>
                      <m:t> </m:t>
                    </m:r>
                  </m:oMath>
                </a14:m>
                <a:r>
                  <a:rPr lang="en-US" sz="2000" dirty="0"/>
                  <a:t>with photon conversion </a:t>
                </a:r>
              </a:p>
              <a:p>
                <a:pPr lvl="1"/>
                <a:r>
                  <a:rPr lang="en-US" sz="2000" dirty="0"/>
                  <a:t>Tag </a:t>
                </a:r>
                <a14:m>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rPr>
                          <m:t>𝟎</m:t>
                        </m:r>
                      </m:sup>
                    </m:sSup>
                  </m:oMath>
                </a14:m>
                <a:r>
                  <a:rPr lang="en-US" sz="2000" dirty="0"/>
                  <a:t>decay photons </a:t>
                </a:r>
                <a14:m>
                  <m:oMath xmlns:m="http://schemas.openxmlformats.org/officeDocument/2006/math">
                    <m:sSubSup>
                      <m:sSubSupPr>
                        <m:ctrlPr>
                          <a:rPr lang="en-US" sz="2000" i="1" smtClean="0">
                            <a:latin typeface="Cambria Math" panose="02040503050406030204" pitchFamily="18" charset="0"/>
                          </a:rPr>
                        </m:ctrlPr>
                      </m:sSubSupPr>
                      <m:e>
                        <m:r>
                          <a:rPr lang="en-US" sz="2000" b="1" i="1" smtClean="0">
                            <a:latin typeface="Cambria Math" panose="02040503050406030204" pitchFamily="18" charset="0"/>
                          </a:rPr>
                          <m:t>𝑵</m:t>
                        </m:r>
                      </m:e>
                      <m:sub>
                        <m:r>
                          <a:rPr lang="en-US" sz="2000" i="1" smtClean="0">
                            <a:latin typeface="Cambria Math" panose="02040503050406030204" pitchFamily="18" charset="0"/>
                            <a:ea typeface="Cambria Math" panose="02040503050406030204" pitchFamily="18" charset="0"/>
                          </a:rPr>
                          <m:t>𝜸</m:t>
                        </m:r>
                      </m:sub>
                      <m:sup>
                        <m:sSup>
                          <m:sSupPr>
                            <m:ctrlPr>
                              <a:rPr lang="en-US" sz="2000" i="1" smtClean="0">
                                <a:latin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rPr>
                              <m:t>𝟎</m:t>
                            </m:r>
                          </m:sup>
                        </m:sSup>
                        <m:r>
                          <a:rPr lang="en-US" sz="2000" b="1" i="1" smtClean="0">
                            <a:latin typeface="Cambria Math" panose="02040503050406030204" pitchFamily="18" charset="0"/>
                          </a:rPr>
                          <m:t> </m:t>
                        </m:r>
                        <m:r>
                          <a:rPr lang="en-US" sz="2000" b="1" i="1" smtClean="0">
                            <a:latin typeface="Cambria Math" panose="02040503050406030204" pitchFamily="18" charset="0"/>
                          </a:rPr>
                          <m:t>𝒕𝒂𝒈</m:t>
                        </m:r>
                      </m:sup>
                    </m:sSubSup>
                  </m:oMath>
                </a14:m>
                <a:r>
                  <a:rPr lang="en-US" sz="2000" dirty="0"/>
                  <a:t> in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𝑵</m:t>
                        </m:r>
                      </m:e>
                      <m:sub>
                        <m:r>
                          <a:rPr lang="en-US" sz="2000" i="1">
                            <a:latin typeface="Cambria Math" panose="02040503050406030204" pitchFamily="18" charset="0"/>
                            <a:ea typeface="Cambria Math" panose="02040503050406030204" pitchFamily="18" charset="0"/>
                          </a:rPr>
                          <m:t>𝜸</m:t>
                        </m:r>
                      </m:sub>
                    </m:sSub>
                  </m:oMath>
                </a14:m>
                <a:r>
                  <a:rPr lang="en-US" sz="2000" dirty="0"/>
                  <a:t> sample</a:t>
                </a:r>
              </a:p>
              <a:p>
                <a:pPr lvl="1"/>
                <a:r>
                  <a:rPr lang="en-US" sz="2000" dirty="0"/>
                  <a:t>Correct for conditional tagging efficiency </a:t>
                </a:r>
                <a14:m>
                  <m:oMath xmlns:m="http://schemas.openxmlformats.org/officeDocument/2006/math">
                    <m:d>
                      <m:dPr>
                        <m:begChr m:val="⟨"/>
                        <m:endChr m:val="⟩"/>
                        <m:ctrlPr>
                          <a:rPr lang="en-US" sz="2000" i="1" smtClean="0">
                            <a:latin typeface="Cambria Math" panose="02040503050406030204" pitchFamily="18" charset="0"/>
                          </a:rPr>
                        </m:ctrlPr>
                      </m:dPr>
                      <m:e>
                        <m:r>
                          <a:rPr lang="en-US" sz="2000" i="1" smtClean="0">
                            <a:latin typeface="Cambria Math" panose="02040503050406030204" pitchFamily="18" charset="0"/>
                            <a:ea typeface="Cambria Math" panose="02040503050406030204" pitchFamily="18" charset="0"/>
                          </a:rPr>
                          <m:t>𝜺</m:t>
                        </m:r>
                        <m:r>
                          <a:rPr lang="en-US" sz="2000" b="1" i="1" smtClean="0">
                            <a:latin typeface="Cambria Math" panose="02040503050406030204" pitchFamily="18" charset="0"/>
                            <a:ea typeface="Cambria Math" panose="02040503050406030204" pitchFamily="18" charset="0"/>
                          </a:rPr>
                          <m:t>𝒇</m:t>
                        </m:r>
                      </m:e>
                    </m:d>
                  </m:oMath>
                </a14:m>
                <a:endParaRPr lang="en-US" sz="2000" dirty="0"/>
              </a:p>
              <a:p>
                <a:pPr lvl="1"/>
                <a:r>
                  <a:rPr lang="en-US" sz="2000" dirty="0"/>
                  <a:t>Scale for other decay photon contribution</a:t>
                </a:r>
              </a:p>
              <a:p>
                <a:pPr lvl="1"/>
                <a:endParaRPr lang="en-US" sz="2000" dirty="0"/>
              </a:p>
              <a:p>
                <a:pPr lvl="1"/>
                <a:endParaRPr lang="en-US" sz="2000" dirty="0"/>
              </a:p>
            </p:txBody>
          </p:sp>
        </mc:Choice>
        <mc:Fallback xmlns="">
          <p:sp>
            <p:nvSpPr>
              <p:cNvPr id="4" name="Content Placeholder 3"/>
              <p:cNvSpPr>
                <a:spLocks noGrp="1" noRot="1" noChangeAspect="1" noMove="1" noResize="1" noEditPoints="1" noAdjustHandles="1" noChangeArrowheads="1" noChangeShapeType="1" noTextEdit="1"/>
              </p:cNvSpPr>
              <p:nvPr>
                <p:ph sz="half" idx="1"/>
              </p:nvPr>
            </p:nvSpPr>
            <p:spPr>
              <a:xfrm>
                <a:off x="346593" y="758483"/>
                <a:ext cx="6585203" cy="2634785"/>
              </a:xfrm>
              <a:blipFill>
                <a:blip r:embed="rId5"/>
                <a:stretch>
                  <a:fillRect t="-1848"/>
                </a:stretch>
              </a:blipFill>
            </p:spPr>
            <p:txBody>
              <a:bodyPr/>
              <a:lstStyle/>
              <a:p>
                <a:r>
                  <a:rPr lang="en-US">
                    <a:noFill/>
                  </a:rPr>
                  <a:t> </a:t>
                </a:r>
              </a:p>
            </p:txBody>
          </p:sp>
        </mc:Fallback>
      </mc:AlternateContent>
      <p:sp>
        <p:nvSpPr>
          <p:cNvPr id="6" name="Slide Number Placeholder 5"/>
          <p:cNvSpPr>
            <a:spLocks noGrp="1"/>
          </p:cNvSpPr>
          <p:nvPr>
            <p:ph type="sldNum" sz="quarter" idx="11"/>
          </p:nvPr>
        </p:nvSpPr>
        <p:spPr/>
        <p:txBody>
          <a:bodyPr/>
          <a:lstStyle/>
          <a:p>
            <a:pPr>
              <a:defRPr/>
            </a:pPr>
            <a:fld id="{CF9891A7-94B0-4C3F-B27E-D0D84BAAEB1D}" type="slidenum">
              <a:rPr lang="en-US" smtClean="0"/>
              <a:pPr>
                <a:defRPr/>
              </a:pPr>
              <a:t>6</a:t>
            </a:fld>
            <a:endParaRPr lang="en-US"/>
          </a:p>
        </p:txBody>
      </p:sp>
      <mc:AlternateContent xmlns:mc="http://schemas.openxmlformats.org/markup-compatibility/2006" xmlns:a14="http://schemas.microsoft.com/office/drawing/2010/main">
        <mc:Choice Requires="a14">
          <p:sp>
            <p:nvSpPr>
              <p:cNvPr id="12" name="Text Box 9"/>
              <p:cNvSpPr txBox="1">
                <a:spLocks noChangeArrowheads="1"/>
              </p:cNvSpPr>
              <p:nvPr/>
            </p:nvSpPr>
            <p:spPr bwMode="auto">
              <a:xfrm>
                <a:off x="6829945" y="4324104"/>
                <a:ext cx="4570872" cy="2062103"/>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2007 &amp; 2010 data sets with HBD</a:t>
                </a:r>
              </a:p>
              <a:p>
                <a:pPr algn="ctr"/>
                <a:endParaRPr lang="en-US" sz="8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two analyzers</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two independent analysis codes</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two independent methods for</a:t>
                </a:r>
                <a:r>
                  <a:rPr lang="en-US" sz="2000" dirty="0">
                    <a:solidFill>
                      <a:srgbClr val="FFFF00"/>
                    </a:solidFill>
                  </a:rPr>
                  <a:t> </a:t>
                </a:r>
                <a14:m>
                  <m:oMath xmlns:m="http://schemas.openxmlformats.org/officeDocument/2006/math">
                    <m:d>
                      <m:dPr>
                        <m:begChr m:val="⟨"/>
                        <m:endChr m:val="⟩"/>
                        <m:ctrlPr>
                          <a:rPr lang="en-US" sz="2000" i="1">
                            <a:solidFill>
                              <a:srgbClr val="FFFF00"/>
                            </a:solidFill>
                            <a:latin typeface="Cambria Math" panose="02040503050406030204" pitchFamily="18" charset="0"/>
                          </a:rPr>
                        </m:ctrlPr>
                      </m:dPr>
                      <m:e>
                        <m:r>
                          <a:rPr lang="en-US" sz="2000" i="1">
                            <a:solidFill>
                              <a:srgbClr val="FFFF00"/>
                            </a:solidFill>
                            <a:latin typeface="Cambria Math" panose="02040503050406030204" pitchFamily="18" charset="0"/>
                            <a:ea typeface="Cambria Math" panose="02040503050406030204" pitchFamily="18" charset="0"/>
                          </a:rPr>
                          <m:t>𝜺</m:t>
                        </m:r>
                        <m:r>
                          <a:rPr lang="en-US" sz="2000" i="1">
                            <a:solidFill>
                              <a:srgbClr val="FFFF00"/>
                            </a:solidFill>
                            <a:latin typeface="Cambria Math" panose="02040503050406030204" pitchFamily="18" charset="0"/>
                            <a:ea typeface="Cambria Math" panose="02040503050406030204" pitchFamily="18" charset="0"/>
                          </a:rPr>
                          <m:t>𝒇</m:t>
                        </m:r>
                      </m:e>
                    </m:d>
                  </m:oMath>
                </a14:m>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Consistent results</a:t>
                </a:r>
              </a:p>
            </p:txBody>
          </p:sp>
        </mc:Choice>
        <mc:Fallback xmlns="">
          <p:sp>
            <p:nvSpPr>
              <p:cNvPr id="12" name="Text Box 9"/>
              <p:cNvSpPr txBox="1">
                <a:spLocks noRot="1" noChangeAspect="1" noMove="1" noResize="1" noEditPoints="1" noAdjustHandles="1" noChangeArrowheads="1" noChangeShapeType="1" noTextEdit="1"/>
              </p:cNvSpPr>
              <p:nvPr/>
            </p:nvSpPr>
            <p:spPr bwMode="auto">
              <a:xfrm>
                <a:off x="6829945" y="4324104"/>
                <a:ext cx="4570872" cy="2062103"/>
              </a:xfrm>
              <a:prstGeom prst="rect">
                <a:avLst/>
              </a:prstGeom>
              <a:blipFill>
                <a:blip r:embed="rId6"/>
                <a:stretch>
                  <a:fillRect l="-400" t="-1475" b="-4130"/>
                </a:stretch>
              </a:blipFill>
              <a:ln w="9525">
                <a:noFill/>
                <a:miter lim="800000"/>
                <a:headEnd/>
                <a:tailEnd/>
              </a:ln>
            </p:spPr>
            <p:txBody>
              <a:bodyPr/>
              <a:lstStyle/>
              <a:p>
                <a:r>
                  <a:rPr lang="en-US">
                    <a:noFill/>
                  </a:rPr>
                  <a:t> </a:t>
                </a:r>
              </a:p>
            </p:txBody>
          </p:sp>
        </mc:Fallback>
      </mc:AlternateContent>
      <p:graphicFrame>
        <p:nvGraphicFramePr>
          <p:cNvPr id="13" name="Object 12"/>
          <p:cNvGraphicFramePr>
            <a:graphicFrameLocks noChangeAspect="1"/>
          </p:cNvGraphicFramePr>
          <p:nvPr>
            <p:extLst>
              <p:ext uri="{D42A27DB-BD31-4B8C-83A1-F6EECF244321}">
                <p14:modId xmlns:p14="http://schemas.microsoft.com/office/powerpoint/2010/main" val="1784408308"/>
              </p:ext>
            </p:extLst>
          </p:nvPr>
        </p:nvGraphicFramePr>
        <p:xfrm>
          <a:off x="8189859" y="1695778"/>
          <a:ext cx="3086100" cy="1739900"/>
        </p:xfrm>
        <a:graphic>
          <a:graphicData uri="http://schemas.openxmlformats.org/presentationml/2006/ole">
            <mc:AlternateContent xmlns:mc="http://schemas.openxmlformats.org/markup-compatibility/2006">
              <mc:Choice xmlns:v="urn:schemas-microsoft-com:vml" Requires="v">
                <p:oleObj name="Equation" r:id="rId7" imgW="1981080" imgH="1117440" progId="Equation.3">
                  <p:embed/>
                </p:oleObj>
              </mc:Choice>
              <mc:Fallback>
                <p:oleObj name="Equation" r:id="rId7" imgW="1981080" imgH="1117440" progId="Equation.3">
                  <p:embed/>
                  <p:pic>
                    <p:nvPicPr>
                      <p:cNvPr id="13" name="Object 12"/>
                      <p:cNvPicPr/>
                      <p:nvPr/>
                    </p:nvPicPr>
                    <p:blipFill>
                      <a:blip r:embed="rId8"/>
                      <a:stretch>
                        <a:fillRect/>
                      </a:stretch>
                    </p:blipFill>
                    <p:spPr>
                      <a:xfrm>
                        <a:off x="8189859" y="1695778"/>
                        <a:ext cx="3086100" cy="1739900"/>
                      </a:xfrm>
                      <a:prstGeom prst="rect">
                        <a:avLst/>
                      </a:prstGeom>
                    </p:spPr>
                  </p:pic>
                </p:oleObj>
              </mc:Fallback>
            </mc:AlternateContent>
          </a:graphicData>
        </a:graphic>
      </p:graphicFrame>
      <p:sp>
        <p:nvSpPr>
          <p:cNvPr id="14" name="TextBox 13"/>
          <p:cNvSpPr txBox="1"/>
          <p:nvPr/>
        </p:nvSpPr>
        <p:spPr>
          <a:xfrm>
            <a:off x="9694810" y="3569713"/>
            <a:ext cx="1595309" cy="584775"/>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simulated based</a:t>
            </a:r>
          </a:p>
          <a:p>
            <a:r>
              <a:rPr lang="en-US" sz="1600" dirty="0"/>
              <a:t>on hadron data</a:t>
            </a:r>
          </a:p>
        </p:txBody>
      </p:sp>
      <p:sp>
        <p:nvSpPr>
          <p:cNvPr id="15" name="TextBox 14"/>
          <p:cNvSpPr txBox="1"/>
          <p:nvPr/>
        </p:nvSpPr>
        <p:spPr>
          <a:xfrm>
            <a:off x="10093437" y="1025854"/>
            <a:ext cx="108824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measured </a:t>
            </a:r>
          </a:p>
          <a:p>
            <a:r>
              <a:rPr lang="en-US" sz="1600" dirty="0"/>
              <a:t>raw yields</a:t>
            </a:r>
          </a:p>
        </p:txBody>
      </p:sp>
      <p:sp>
        <p:nvSpPr>
          <p:cNvPr id="16" name="TextBox 15"/>
          <p:cNvSpPr txBox="1"/>
          <p:nvPr/>
        </p:nvSpPr>
        <p:spPr>
          <a:xfrm>
            <a:off x="8035614" y="1197303"/>
            <a:ext cx="1773242" cy="584775"/>
          </a:xfrm>
          <a:prstGeom prst="rect">
            <a:avLst/>
          </a:prstGeom>
          <a:ln>
            <a:solidFill>
              <a:srgbClr val="0066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conditional </a:t>
            </a:r>
          </a:p>
          <a:p>
            <a:r>
              <a:rPr lang="en-US" sz="1600" dirty="0"/>
              <a:t>tagging efficiency </a:t>
            </a:r>
          </a:p>
        </p:txBody>
      </p:sp>
      <p:sp>
        <p:nvSpPr>
          <p:cNvPr id="17" name="Rectangle 16"/>
          <p:cNvSpPr/>
          <p:nvPr/>
        </p:nvSpPr>
        <p:spPr bwMode="auto">
          <a:xfrm>
            <a:off x="9971034" y="1705877"/>
            <a:ext cx="1280984" cy="843976"/>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9794440" y="2587953"/>
            <a:ext cx="1280984" cy="843976"/>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9447159" y="1930728"/>
            <a:ext cx="508410" cy="390525"/>
          </a:xfrm>
          <a:prstGeom prst="rect">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TextBox 19"/>
          <p:cNvSpPr txBox="1"/>
          <p:nvPr/>
        </p:nvSpPr>
        <p:spPr>
          <a:xfrm>
            <a:off x="8547122" y="700669"/>
            <a:ext cx="3464282" cy="338554"/>
          </a:xfrm>
          <a:prstGeom prst="rect">
            <a:avLst/>
          </a:prstGeom>
          <a:noFill/>
        </p:spPr>
        <p:txBody>
          <a:bodyPr wrap="none" rtlCol="0">
            <a:spAutoFit/>
          </a:bodyPr>
          <a:lstStyle/>
          <a:p>
            <a:r>
              <a:rPr lang="en-US" sz="1600" i="1" dirty="0"/>
              <a:t>PhD - B. </a:t>
            </a:r>
            <a:r>
              <a:rPr lang="en-US" sz="1600" i="1" dirty="0" err="1"/>
              <a:t>Bannier</a:t>
            </a:r>
            <a:r>
              <a:rPr lang="en-US" sz="1600" i="1" dirty="0"/>
              <a:t>, R. Petti (2014/2013)</a:t>
            </a:r>
          </a:p>
        </p:txBody>
      </p:sp>
      <p:sp>
        <p:nvSpPr>
          <p:cNvPr id="22" name="TextBox 21"/>
          <p:cNvSpPr txBox="1"/>
          <p:nvPr/>
        </p:nvSpPr>
        <p:spPr>
          <a:xfrm>
            <a:off x="503732" y="3208775"/>
            <a:ext cx="3286221" cy="307777"/>
          </a:xfrm>
          <a:prstGeom prst="rect">
            <a:avLst/>
          </a:prstGeom>
          <a:noFill/>
        </p:spPr>
        <p:txBody>
          <a:bodyPr wrap="none" rtlCol="0">
            <a:spAutoFit/>
          </a:bodyPr>
          <a:lstStyle/>
          <a:p>
            <a:r>
              <a:rPr lang="en-US" sz="1400" i="1" dirty="0">
                <a:solidFill>
                  <a:schemeClr val="accent2"/>
                </a:solidFill>
              </a:rPr>
              <a:t>PHENIX: Phys. Rev. C 91 (2015)  064904</a:t>
            </a:r>
          </a:p>
        </p:txBody>
      </p:sp>
    </p:spTree>
    <p:extLst>
      <p:ext uri="{BB962C8B-B14F-4D97-AF65-F5344CB8AC3E}">
        <p14:creationId xmlns:p14="http://schemas.microsoft.com/office/powerpoint/2010/main" val="2881479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5A0DE9-7AD2-4D3F-975D-FC057DBAA66E}"/>
              </a:ext>
            </a:extLst>
          </p:cNvPr>
          <p:cNvPicPr>
            <a:picLocks noChangeAspect="1"/>
          </p:cNvPicPr>
          <p:nvPr/>
        </p:nvPicPr>
        <p:blipFill>
          <a:blip r:embed="rId3"/>
          <a:stretch>
            <a:fillRect/>
          </a:stretch>
        </p:blipFill>
        <p:spPr>
          <a:xfrm>
            <a:off x="9245531" y="1260635"/>
            <a:ext cx="2729374" cy="3448832"/>
          </a:xfrm>
          <a:prstGeom prst="rect">
            <a:avLst/>
          </a:prstGeom>
        </p:spPr>
      </p:pic>
      <p:pic>
        <p:nvPicPr>
          <p:cNvPr id="25" name="Picture 24">
            <a:extLst>
              <a:ext uri="{FF2B5EF4-FFF2-40B4-BE49-F238E27FC236}">
                <a16:creationId xmlns:a16="http://schemas.microsoft.com/office/drawing/2014/main" id="{5CA67E0B-865B-4E94-BD8E-D4CD81C903A4}"/>
              </a:ext>
            </a:extLst>
          </p:cNvPr>
          <p:cNvPicPr>
            <a:picLocks noChangeAspect="1"/>
          </p:cNvPicPr>
          <p:nvPr/>
        </p:nvPicPr>
        <p:blipFill>
          <a:blip r:embed="rId4"/>
          <a:stretch>
            <a:fillRect/>
          </a:stretch>
        </p:blipFill>
        <p:spPr>
          <a:xfrm>
            <a:off x="521284" y="1277201"/>
            <a:ext cx="2990116" cy="2976525"/>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PHENIX Direct Photon </a:t>
                </a:r>
                <a14:m>
                  <m:oMath xmlns:m="http://schemas.openxmlformats.org/officeDocument/2006/math">
                    <m:r>
                      <a:rPr lang="en-US" i="1">
                        <a:latin typeface="Cambria Math" panose="02040503050406030204" pitchFamily="18" charset="0"/>
                        <a:ea typeface="Cambria Math" panose="02040503050406030204" pitchFamily="18" charset="0"/>
                      </a:rPr>
                      <m:t>𝜸</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𝒆</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𝒆</m:t>
                        </m:r>
                      </m:e>
                      <m:sup>
                        <m:r>
                          <a:rPr lang="en-US" i="1">
                            <a:latin typeface="Cambria Math" panose="02040503050406030204" pitchFamily="18" charset="0"/>
                            <a:ea typeface="Cambria Math" panose="02040503050406030204" pitchFamily="18" charset="0"/>
                          </a:rPr>
                          <m:t>−</m:t>
                        </m:r>
                      </m:sup>
                    </m:sSup>
                  </m:oMath>
                </a14:m>
                <a:r>
                  <a:rPr lang="en-US" dirty="0"/>
                  <a:t> </a:t>
                </a:r>
                <a:r>
                  <a:rPr lang="en-US"/>
                  <a:t>(VTX) </a:t>
                </a:r>
                <a:r>
                  <a:rPr lang="en-US" dirty="0"/>
                  <a:t>Measurements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t="-32000" b="-56000"/>
                </a:stretch>
              </a:blipFill>
            </p:spPr>
            <p:txBody>
              <a:bodyPr/>
              <a:lstStyle/>
              <a:p>
                <a:r>
                  <a:rPr lang="en-US">
                    <a:noFill/>
                  </a:rPr>
                  <a:t> </a:t>
                </a:r>
              </a:p>
            </p:txBody>
          </p:sp>
        </mc:Fallback>
      </mc:AlternateContent>
      <p:sp>
        <p:nvSpPr>
          <p:cNvPr id="6" name="Slide Number Placeholder 5"/>
          <p:cNvSpPr>
            <a:spLocks noGrp="1"/>
          </p:cNvSpPr>
          <p:nvPr>
            <p:ph type="sldNum" sz="quarter" idx="11"/>
          </p:nvPr>
        </p:nvSpPr>
        <p:spPr/>
        <p:txBody>
          <a:bodyPr/>
          <a:lstStyle/>
          <a:p>
            <a:pPr>
              <a:defRPr/>
            </a:pPr>
            <a:fld id="{CF9891A7-94B0-4C3F-B27E-D0D84BAAEB1D}" type="slidenum">
              <a:rPr lang="en-US" smtClean="0"/>
              <a:pPr>
                <a:defRPr/>
              </a:pPr>
              <a:t>7</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7834473"/>
              </p:ext>
            </p:extLst>
          </p:nvPr>
        </p:nvGraphicFramePr>
        <p:xfrm>
          <a:off x="5620766" y="3149972"/>
          <a:ext cx="3681413" cy="2074862"/>
        </p:xfrm>
        <a:graphic>
          <a:graphicData uri="http://schemas.openxmlformats.org/presentationml/2006/ole">
            <mc:AlternateContent xmlns:mc="http://schemas.openxmlformats.org/markup-compatibility/2006">
              <mc:Choice xmlns:v="urn:schemas-microsoft-com:vml" Requires="v">
                <p:oleObj name="Equation" r:id="rId6" imgW="1981080" imgH="1117440" progId="Equation.3">
                  <p:embed/>
                </p:oleObj>
              </mc:Choice>
              <mc:Fallback>
                <p:oleObj name="Equation" r:id="rId6" imgW="1981080" imgH="1117440" progId="Equation.3">
                  <p:embed/>
                  <p:pic>
                    <p:nvPicPr>
                      <p:cNvPr id="13" name="Object 12"/>
                      <p:cNvPicPr/>
                      <p:nvPr/>
                    </p:nvPicPr>
                    <p:blipFill>
                      <a:blip r:embed="rId7"/>
                      <a:stretch>
                        <a:fillRect/>
                      </a:stretch>
                    </p:blipFill>
                    <p:spPr>
                      <a:xfrm>
                        <a:off x="5620766" y="3149972"/>
                        <a:ext cx="3681413" cy="2074862"/>
                      </a:xfrm>
                      <a:prstGeom prst="rect">
                        <a:avLst/>
                      </a:prstGeom>
                    </p:spPr>
                  </p:pic>
                </p:oleObj>
              </mc:Fallback>
            </mc:AlternateContent>
          </a:graphicData>
        </a:graphic>
      </p:graphicFrame>
      <p:sp>
        <p:nvSpPr>
          <p:cNvPr id="14" name="TextBox 13"/>
          <p:cNvSpPr txBox="1"/>
          <p:nvPr/>
        </p:nvSpPr>
        <p:spPr>
          <a:xfrm>
            <a:off x="8503395" y="5429783"/>
            <a:ext cx="1610377" cy="646331"/>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Photons from</a:t>
            </a:r>
          </a:p>
          <a:p>
            <a:r>
              <a:rPr lang="en-US" dirty="0"/>
              <a:t>hadron decays</a:t>
            </a:r>
          </a:p>
        </p:txBody>
      </p:sp>
      <p:sp>
        <p:nvSpPr>
          <p:cNvPr id="15" name="TextBox 14"/>
          <p:cNvSpPr txBox="1"/>
          <p:nvPr/>
        </p:nvSpPr>
        <p:spPr>
          <a:xfrm>
            <a:off x="7947731" y="1969532"/>
            <a:ext cx="1200008" cy="646331"/>
          </a:xfrm>
          <a:prstGeom prst="rect">
            <a:avLst/>
          </a:prstGeom>
          <a:ln>
            <a:solidFill>
              <a:srgbClr val="36C83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measured </a:t>
            </a:r>
          </a:p>
          <a:p>
            <a:r>
              <a:rPr lang="en-US" dirty="0"/>
              <a:t>raw yields</a:t>
            </a:r>
          </a:p>
        </p:txBody>
      </p:sp>
      <p:sp>
        <p:nvSpPr>
          <p:cNvPr id="16" name="TextBox 15"/>
          <p:cNvSpPr txBox="1"/>
          <p:nvPr/>
        </p:nvSpPr>
        <p:spPr>
          <a:xfrm>
            <a:off x="3069313" y="1043407"/>
            <a:ext cx="1967205" cy="646331"/>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conditional </a:t>
            </a:r>
          </a:p>
          <a:p>
            <a:r>
              <a:rPr lang="en-US" dirty="0"/>
              <a:t>tagging efficiency </a:t>
            </a:r>
          </a:p>
        </p:txBody>
      </p:sp>
      <p:sp>
        <p:nvSpPr>
          <p:cNvPr id="17" name="Rectangle 16"/>
          <p:cNvSpPr/>
          <p:nvPr/>
        </p:nvSpPr>
        <p:spPr bwMode="auto">
          <a:xfrm>
            <a:off x="7807470" y="3193567"/>
            <a:ext cx="1450694" cy="938625"/>
          </a:xfrm>
          <a:prstGeom prst="rect">
            <a:avLst/>
          </a:prstGeom>
          <a:noFill/>
          <a:ln w="25400" cap="flat" cmpd="sng" algn="ctr">
            <a:solidFill>
              <a:srgbClr val="36C83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54153" y="4231322"/>
            <a:ext cx="1280984" cy="1057383"/>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7170822" y="3535331"/>
            <a:ext cx="508410" cy="390525"/>
          </a:xfrm>
          <a:prstGeom prst="rect">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TextBox 19"/>
          <p:cNvSpPr txBox="1"/>
          <p:nvPr/>
        </p:nvSpPr>
        <p:spPr>
          <a:xfrm>
            <a:off x="10204459" y="631003"/>
            <a:ext cx="1943417" cy="338554"/>
          </a:xfrm>
          <a:prstGeom prst="rect">
            <a:avLst/>
          </a:prstGeom>
          <a:noFill/>
        </p:spPr>
        <p:txBody>
          <a:bodyPr wrap="none" rtlCol="0">
            <a:spAutoFit/>
          </a:bodyPr>
          <a:lstStyle/>
          <a:p>
            <a:r>
              <a:rPr lang="en-US" sz="1600" i="1" dirty="0"/>
              <a:t>PhD – </a:t>
            </a:r>
            <a:r>
              <a:rPr lang="en-US" sz="1600" i="1" dirty="0" err="1"/>
              <a:t>W.Fan</a:t>
            </a:r>
            <a:r>
              <a:rPr lang="en-US" sz="1600" i="1" dirty="0"/>
              <a:t> (2019)</a:t>
            </a:r>
          </a:p>
        </p:txBody>
      </p:sp>
      <p:pic>
        <p:nvPicPr>
          <p:cNvPr id="9" name="Picture 8">
            <a:extLst>
              <a:ext uri="{FF2B5EF4-FFF2-40B4-BE49-F238E27FC236}">
                <a16:creationId xmlns:a16="http://schemas.microsoft.com/office/drawing/2014/main" id="{1B5B7E0E-9916-4E3F-92B0-0F72A70F73F0}"/>
              </a:ext>
            </a:extLst>
          </p:cNvPr>
          <p:cNvPicPr>
            <a:picLocks noChangeAspect="1"/>
          </p:cNvPicPr>
          <p:nvPr/>
        </p:nvPicPr>
        <p:blipFill>
          <a:blip r:embed="rId8"/>
          <a:stretch>
            <a:fillRect/>
          </a:stretch>
        </p:blipFill>
        <p:spPr>
          <a:xfrm>
            <a:off x="5074314" y="782397"/>
            <a:ext cx="2357610" cy="2374271"/>
          </a:xfrm>
          <a:prstGeom prst="rect">
            <a:avLst/>
          </a:prstGeom>
        </p:spPr>
      </p:pic>
      <p:sp>
        <p:nvSpPr>
          <p:cNvPr id="26" name="TextBox 25">
            <a:extLst>
              <a:ext uri="{FF2B5EF4-FFF2-40B4-BE49-F238E27FC236}">
                <a16:creationId xmlns:a16="http://schemas.microsoft.com/office/drawing/2014/main" id="{02F1BBCD-8BD6-4531-8E6F-DD216DD2304F}"/>
              </a:ext>
            </a:extLst>
          </p:cNvPr>
          <p:cNvSpPr txBox="1"/>
          <p:nvPr/>
        </p:nvSpPr>
        <p:spPr>
          <a:xfrm>
            <a:off x="692848" y="1075969"/>
            <a:ext cx="1909497" cy="338554"/>
          </a:xfrm>
          <a:prstGeom prst="rect">
            <a:avLst/>
          </a:prstGeom>
          <a:noFill/>
        </p:spPr>
        <p:txBody>
          <a:bodyPr wrap="none" rtlCol="0">
            <a:spAutoFit/>
          </a:bodyPr>
          <a:lstStyle/>
          <a:p>
            <a:r>
              <a:rPr lang="en-US" sz="1600" dirty="0"/>
              <a:t>Full MC simulation</a:t>
            </a:r>
          </a:p>
        </p:txBody>
      </p:sp>
      <p:cxnSp>
        <p:nvCxnSpPr>
          <p:cNvPr id="28" name="Straight Arrow Connector 27">
            <a:extLst>
              <a:ext uri="{FF2B5EF4-FFF2-40B4-BE49-F238E27FC236}">
                <a16:creationId xmlns:a16="http://schemas.microsoft.com/office/drawing/2014/main" id="{ED583CEF-3597-4D0C-AEC9-62FFB3C8D083}"/>
              </a:ext>
            </a:extLst>
          </p:cNvPr>
          <p:cNvCxnSpPr>
            <a:cxnSpLocks/>
          </p:cNvCxnSpPr>
          <p:nvPr/>
        </p:nvCxnSpPr>
        <p:spPr bwMode="auto">
          <a:xfrm>
            <a:off x="3498083" y="3166665"/>
            <a:ext cx="2934471" cy="634112"/>
          </a:xfrm>
          <a:prstGeom prst="straightConnector1">
            <a:avLst/>
          </a:prstGeom>
          <a:solidFill>
            <a:schemeClr val="accent1"/>
          </a:solidFill>
          <a:ln w="22225" cap="flat" cmpd="sng" algn="ctr">
            <a:solidFill>
              <a:srgbClr val="FFC000"/>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20F0D654-16B8-4D73-ADBD-BF5095D3E44F}"/>
              </a:ext>
            </a:extLst>
          </p:cNvPr>
          <p:cNvCxnSpPr>
            <a:cxnSpLocks/>
          </p:cNvCxnSpPr>
          <p:nvPr/>
        </p:nvCxnSpPr>
        <p:spPr bwMode="auto">
          <a:xfrm>
            <a:off x="7513263" y="2745898"/>
            <a:ext cx="390997" cy="346470"/>
          </a:xfrm>
          <a:prstGeom prst="straightConnector1">
            <a:avLst/>
          </a:prstGeom>
          <a:solidFill>
            <a:schemeClr val="accent1"/>
          </a:solidFill>
          <a:ln w="22225" cap="flat" cmpd="sng" algn="ctr">
            <a:solidFill>
              <a:srgbClr val="36C83D"/>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7EEC0E8A-DC7E-4116-8768-7911437FD99F}"/>
              </a:ext>
            </a:extLst>
          </p:cNvPr>
          <p:cNvCxnSpPr>
            <a:cxnSpLocks/>
          </p:cNvCxnSpPr>
          <p:nvPr/>
        </p:nvCxnSpPr>
        <p:spPr bwMode="auto">
          <a:xfrm flipH="1">
            <a:off x="9308583" y="3563259"/>
            <a:ext cx="274797" cy="148473"/>
          </a:xfrm>
          <a:prstGeom prst="straightConnector1">
            <a:avLst/>
          </a:prstGeom>
          <a:solidFill>
            <a:schemeClr val="accent1"/>
          </a:solidFill>
          <a:ln w="22225" cap="flat" cmpd="sng" algn="ctr">
            <a:solidFill>
              <a:srgbClr val="36C83D"/>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7F66274-3C56-4383-8C7C-23BAD5D0A307}"/>
                  </a:ext>
                </a:extLst>
              </p:cNvPr>
              <p:cNvSpPr txBox="1"/>
              <p:nvPr/>
            </p:nvSpPr>
            <p:spPr>
              <a:xfrm>
                <a:off x="6253119" y="2393651"/>
                <a:ext cx="397480" cy="3297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𝑵</m:t>
                          </m:r>
                        </m:e>
                        <m:sub>
                          <m:r>
                            <a:rPr lang="en-US" i="1" smtClean="0">
                              <a:latin typeface="Cambria Math" panose="02040503050406030204" pitchFamily="18" charset="0"/>
                              <a:ea typeface="Cambria Math" panose="02040503050406030204" pitchFamily="18" charset="0"/>
                            </a:rPr>
                            <m:t>𝜸</m:t>
                          </m:r>
                        </m:sub>
                        <m:sup/>
                      </m:sSubSup>
                    </m:oMath>
                  </m:oMathPara>
                </a14:m>
                <a:endParaRPr lang="en-US" dirty="0"/>
              </a:p>
            </p:txBody>
          </p:sp>
        </mc:Choice>
        <mc:Fallback xmlns="">
          <p:sp>
            <p:nvSpPr>
              <p:cNvPr id="34" name="TextBox 33">
                <a:extLst>
                  <a:ext uri="{FF2B5EF4-FFF2-40B4-BE49-F238E27FC236}">
                    <a16:creationId xmlns:a16="http://schemas.microsoft.com/office/drawing/2014/main" id="{27F66274-3C56-4383-8C7C-23BAD5D0A307}"/>
                  </a:ext>
                </a:extLst>
              </p:cNvPr>
              <p:cNvSpPr txBox="1">
                <a:spLocks noRot="1" noChangeAspect="1" noMove="1" noResize="1" noEditPoints="1" noAdjustHandles="1" noChangeArrowheads="1" noChangeShapeType="1" noTextEdit="1"/>
              </p:cNvSpPr>
              <p:nvPr/>
            </p:nvSpPr>
            <p:spPr>
              <a:xfrm>
                <a:off x="6253119" y="2393651"/>
                <a:ext cx="397480" cy="329706"/>
              </a:xfrm>
              <a:prstGeom prst="rect">
                <a:avLst/>
              </a:prstGeom>
              <a:blipFill>
                <a:blip r:embed="rId11"/>
                <a:stretch>
                  <a:fillRect l="-1384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949334C-FD3D-46CC-ADBE-9DD848208B44}"/>
                  </a:ext>
                </a:extLst>
              </p:cNvPr>
              <p:cNvSpPr txBox="1"/>
              <p:nvPr/>
            </p:nvSpPr>
            <p:spPr>
              <a:xfrm>
                <a:off x="10134600" y="3189508"/>
                <a:ext cx="682816" cy="350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𝑵</m:t>
                          </m:r>
                        </m:e>
                        <m:sub>
                          <m:r>
                            <a:rPr lang="en-US" i="1" smtClean="0">
                              <a:latin typeface="Cambria Math" panose="02040503050406030204" pitchFamily="18" charset="0"/>
                              <a:ea typeface="Cambria Math" panose="02040503050406030204" pitchFamily="18" charset="0"/>
                            </a:rPr>
                            <m:t>𝜸</m:t>
                          </m:r>
                        </m:sub>
                        <m:sup>
                          <m:r>
                            <a:rPr lang="en-US" i="1" smtClean="0">
                              <a:latin typeface="Cambria Math" panose="02040503050406030204" pitchFamily="18" charset="0"/>
                              <a:ea typeface="Cambria Math" panose="02040503050406030204" pitchFamily="18" charset="0"/>
                            </a:rPr>
                            <m:t>𝝅</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𝒕𝒂𝒈</m:t>
                          </m:r>
                        </m:sup>
                      </m:sSubSup>
                    </m:oMath>
                  </m:oMathPara>
                </a14:m>
                <a:endParaRPr lang="en-US" dirty="0"/>
              </a:p>
            </p:txBody>
          </p:sp>
        </mc:Choice>
        <mc:Fallback xmlns="">
          <p:sp>
            <p:nvSpPr>
              <p:cNvPr id="35" name="TextBox 34">
                <a:extLst>
                  <a:ext uri="{FF2B5EF4-FFF2-40B4-BE49-F238E27FC236}">
                    <a16:creationId xmlns:a16="http://schemas.microsoft.com/office/drawing/2014/main" id="{A949334C-FD3D-46CC-ADBE-9DD848208B44}"/>
                  </a:ext>
                </a:extLst>
              </p:cNvPr>
              <p:cNvSpPr txBox="1">
                <a:spLocks noRot="1" noChangeAspect="1" noMove="1" noResize="1" noEditPoints="1" noAdjustHandles="1" noChangeArrowheads="1" noChangeShapeType="1" noTextEdit="1"/>
              </p:cNvSpPr>
              <p:nvPr/>
            </p:nvSpPr>
            <p:spPr>
              <a:xfrm>
                <a:off x="10134600" y="3189508"/>
                <a:ext cx="682816" cy="350160"/>
              </a:xfrm>
              <a:prstGeom prst="rect">
                <a:avLst/>
              </a:prstGeom>
              <a:blipFill>
                <a:blip r:embed="rId12"/>
                <a:stretch>
                  <a:fillRect l="-8036" r="-3571" b="-1551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1DA8A91F-EB34-479C-9170-D42E1C5EBEC3}"/>
              </a:ext>
            </a:extLst>
          </p:cNvPr>
          <p:cNvSpPr txBox="1"/>
          <p:nvPr/>
        </p:nvSpPr>
        <p:spPr>
          <a:xfrm>
            <a:off x="7631383" y="939787"/>
            <a:ext cx="2066078" cy="830997"/>
          </a:xfrm>
          <a:prstGeom prst="rect">
            <a:avLst/>
          </a:prstGeom>
          <a:noFill/>
        </p:spPr>
        <p:txBody>
          <a:bodyPr wrap="none" rtlCol="0">
            <a:spAutoFit/>
          </a:bodyPr>
          <a:lstStyle/>
          <a:p>
            <a:r>
              <a:rPr lang="en-US" sz="1600" dirty="0"/>
              <a:t>Closure test with full </a:t>
            </a:r>
          </a:p>
          <a:p>
            <a:r>
              <a:rPr lang="en-US" sz="1600" dirty="0"/>
              <a:t>high multiplicity </a:t>
            </a:r>
          </a:p>
          <a:p>
            <a:r>
              <a:rPr lang="en-US" sz="1600" dirty="0"/>
              <a:t>MC simulation</a:t>
            </a:r>
          </a:p>
        </p:txBody>
      </p:sp>
      <p:sp>
        <p:nvSpPr>
          <p:cNvPr id="37" name="TextBox 36">
            <a:extLst>
              <a:ext uri="{FF2B5EF4-FFF2-40B4-BE49-F238E27FC236}">
                <a16:creationId xmlns:a16="http://schemas.microsoft.com/office/drawing/2014/main" id="{E0486C91-BC37-4C30-AA10-393510ACCF31}"/>
              </a:ext>
            </a:extLst>
          </p:cNvPr>
          <p:cNvSpPr txBox="1"/>
          <p:nvPr/>
        </p:nvSpPr>
        <p:spPr>
          <a:xfrm>
            <a:off x="3442241" y="1944575"/>
            <a:ext cx="1821268" cy="1169551"/>
          </a:xfrm>
          <a:prstGeom prst="rect">
            <a:avLst/>
          </a:prstGeom>
          <a:noFill/>
        </p:spPr>
        <p:txBody>
          <a:bodyPr wrap="none" rtlCol="0">
            <a:spAutoFit/>
          </a:bodyPr>
          <a:lstStyle/>
          <a:p>
            <a:r>
              <a:rPr lang="en-US" sz="1400" dirty="0"/>
              <a:t>Key contributions</a:t>
            </a:r>
          </a:p>
          <a:p>
            <a:pPr marL="285750" indent="-285750">
              <a:buFont typeface="Arial" panose="020B0604020202020204" pitchFamily="34" charset="0"/>
              <a:buChar char="•"/>
            </a:pPr>
            <a:r>
              <a:rPr lang="en-US" sz="1400" dirty="0"/>
              <a:t>Energy cut</a:t>
            </a:r>
          </a:p>
          <a:p>
            <a:pPr marL="285750" indent="-285750">
              <a:buFont typeface="Arial" panose="020B0604020202020204" pitchFamily="34" charset="0"/>
              <a:buChar char="•"/>
            </a:pPr>
            <a:r>
              <a:rPr lang="en-US" sz="1400" dirty="0"/>
              <a:t>Acceptance</a:t>
            </a:r>
          </a:p>
          <a:p>
            <a:pPr marL="285750" indent="-285750">
              <a:buFont typeface="Arial" panose="020B0604020202020204" pitchFamily="34" charset="0"/>
              <a:buChar char="•"/>
            </a:pPr>
            <a:r>
              <a:rPr lang="en-US" sz="1400" dirty="0"/>
              <a:t>Detector material</a:t>
            </a:r>
          </a:p>
          <a:p>
            <a:endParaRPr lang="en-US" sz="14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5A996A-DCA5-4B9E-86C3-2D9705115D72}"/>
                  </a:ext>
                </a:extLst>
              </p:cNvPr>
              <p:cNvSpPr txBox="1"/>
              <p:nvPr/>
            </p:nvSpPr>
            <p:spPr>
              <a:xfrm>
                <a:off x="9129396" y="4849401"/>
                <a:ext cx="1572866" cy="528030"/>
              </a:xfrm>
              <a:prstGeom prst="rect">
                <a:avLst/>
              </a:prstGeom>
              <a:noFill/>
            </p:spPr>
            <p:txBody>
              <a:bodyPr wrap="none" rtlCol="0">
                <a:spAutoFit/>
              </a:bodyPr>
              <a:lstStyle/>
              <a:p>
                <a14:m>
                  <m:oMath xmlns:m="http://schemas.openxmlformats.org/officeDocument/2006/math">
                    <m:r>
                      <a:rPr lang="en-US" sz="1400" i="1">
                        <a:latin typeface="Cambria Math" panose="02040503050406030204" pitchFamily="18" charset="0"/>
                        <a:ea typeface="Cambria Math" panose="02040503050406030204" pitchFamily="18" charset="0"/>
                      </a:rPr>
                      <m:t>𝜼</m:t>
                    </m:r>
                    <m:r>
                      <a:rPr lang="en-US" sz="1400" i="1">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𝝅</m:t>
                        </m:r>
                      </m:e>
                      <m:sup>
                        <m:r>
                          <a:rPr lang="en-US" sz="1400" i="1">
                            <a:latin typeface="Cambria Math" panose="02040503050406030204" pitchFamily="18" charset="0"/>
                            <a:ea typeface="Cambria Math" panose="02040503050406030204" pitchFamily="18" charset="0"/>
                          </a:rPr>
                          <m:t>𝟎</m:t>
                        </m:r>
                      </m:sup>
                    </m:sSup>
                  </m:oMath>
                </a14:m>
                <a:r>
                  <a:rPr lang="en-US" sz="1400" dirty="0"/>
                  <a:t> ratio</a:t>
                </a:r>
              </a:p>
              <a:p>
                <a:r>
                  <a:rPr lang="en-US" sz="1400" dirty="0"/>
                  <a:t>main contribution</a:t>
                </a:r>
              </a:p>
            </p:txBody>
          </p:sp>
        </mc:Choice>
        <mc:Fallback xmlns="">
          <p:sp>
            <p:nvSpPr>
              <p:cNvPr id="38" name="TextBox 37">
                <a:extLst>
                  <a:ext uri="{FF2B5EF4-FFF2-40B4-BE49-F238E27FC236}">
                    <a16:creationId xmlns:a16="http://schemas.microsoft.com/office/drawing/2014/main" id="{9E5A996A-DCA5-4B9E-86C3-2D9705115D72}"/>
                  </a:ext>
                </a:extLst>
              </p:cNvPr>
              <p:cNvSpPr txBox="1">
                <a:spLocks noRot="1" noChangeAspect="1" noMove="1" noResize="1" noEditPoints="1" noAdjustHandles="1" noChangeArrowheads="1" noChangeShapeType="1" noTextEdit="1"/>
              </p:cNvSpPr>
              <p:nvPr/>
            </p:nvSpPr>
            <p:spPr>
              <a:xfrm>
                <a:off x="9129396" y="4849401"/>
                <a:ext cx="1572866" cy="528030"/>
              </a:xfrm>
              <a:prstGeom prst="rect">
                <a:avLst/>
              </a:prstGeom>
              <a:blipFill>
                <a:blip r:embed="rId14"/>
                <a:stretch>
                  <a:fillRect l="-1163" t="-1163" b="-11628"/>
                </a:stretch>
              </a:blipFill>
            </p:spPr>
            <p:txBody>
              <a:bodyPr/>
              <a:lstStyle/>
              <a:p>
                <a:r>
                  <a:rPr lang="en-US">
                    <a:noFill/>
                  </a:rPr>
                  <a:t> </a:t>
                </a:r>
              </a:p>
            </p:txBody>
          </p:sp>
        </mc:Fallback>
      </mc:AlternateContent>
      <p:sp>
        <p:nvSpPr>
          <p:cNvPr id="22" name="Text Box 9">
            <a:extLst>
              <a:ext uri="{FF2B5EF4-FFF2-40B4-BE49-F238E27FC236}">
                <a16:creationId xmlns:a16="http://schemas.microsoft.com/office/drawing/2014/main" id="{6762B7DB-F8A3-F84B-BD73-AFC22952F83B}"/>
              </a:ext>
            </a:extLst>
          </p:cNvPr>
          <p:cNvSpPr txBox="1">
            <a:spLocks noChangeArrowheads="1"/>
          </p:cNvSpPr>
          <p:nvPr/>
        </p:nvSpPr>
        <p:spPr bwMode="auto">
          <a:xfrm>
            <a:off x="887018" y="4506741"/>
            <a:ext cx="5357765" cy="1877437"/>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2014 high statistics data sets with VTX</a:t>
            </a:r>
          </a:p>
          <a:p>
            <a:pPr algn="ctr"/>
            <a:endParaRPr lang="en-US" sz="8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independent analyzers</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Different detector setup</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Full MC closure test</a:t>
            </a:r>
          </a:p>
          <a:p>
            <a:pPr algn="ctr"/>
            <a:endParaRPr lang="en-US" sz="8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consistent results</a:t>
            </a:r>
          </a:p>
        </p:txBody>
      </p:sp>
      <p:sp>
        <p:nvSpPr>
          <p:cNvPr id="3" name="TextBox 2">
            <a:extLst>
              <a:ext uri="{FF2B5EF4-FFF2-40B4-BE49-F238E27FC236}">
                <a16:creationId xmlns:a16="http://schemas.microsoft.com/office/drawing/2014/main" id="{8282190F-386C-DA68-1271-1881F38A8F23}"/>
              </a:ext>
            </a:extLst>
          </p:cNvPr>
          <p:cNvSpPr txBox="1"/>
          <p:nvPr/>
        </p:nvSpPr>
        <p:spPr>
          <a:xfrm>
            <a:off x="-20211" y="738740"/>
            <a:ext cx="3435998" cy="307777"/>
          </a:xfrm>
          <a:prstGeom prst="rect">
            <a:avLst/>
          </a:prstGeom>
          <a:noFill/>
        </p:spPr>
        <p:txBody>
          <a:bodyPr wrap="square">
            <a:spAutoFit/>
          </a:bodyPr>
          <a:lstStyle/>
          <a:p>
            <a:r>
              <a:rPr lang="en-US" sz="1400" i="1" dirty="0">
                <a:solidFill>
                  <a:schemeClr val="accent2"/>
                </a:solidFill>
              </a:rPr>
              <a:t>PHENIX: </a:t>
            </a:r>
            <a:r>
              <a:rPr lang="en-US" sz="1400" i="1" dirty="0" err="1">
                <a:solidFill>
                  <a:schemeClr val="accent2"/>
                </a:solidFill>
              </a:rPr>
              <a:t>Phys.Rev.C</a:t>
            </a:r>
            <a:r>
              <a:rPr lang="en-US" sz="1400" i="1" dirty="0">
                <a:solidFill>
                  <a:schemeClr val="accent2"/>
                </a:solidFill>
              </a:rPr>
              <a:t> 109 (2024) 4, 044912</a:t>
            </a:r>
          </a:p>
        </p:txBody>
      </p:sp>
    </p:spTree>
    <p:extLst>
      <p:ext uri="{BB962C8B-B14F-4D97-AF65-F5344CB8AC3E}">
        <p14:creationId xmlns:p14="http://schemas.microsoft.com/office/powerpoint/2010/main" val="3526851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PHENIX Low </a:t>
            </a:r>
            <a:r>
              <a:rPr lang="en-US" dirty="0" err="1"/>
              <a:t>p</a:t>
            </a:r>
            <a:r>
              <a:rPr lang="en-US" baseline="-25000" dirty="0" err="1"/>
              <a:t>T</a:t>
            </a:r>
            <a:r>
              <a:rPr lang="en-US" dirty="0"/>
              <a:t> Direct Photon Analyses </a:t>
            </a:r>
          </a:p>
        </p:txBody>
      </p:sp>
      <p:sp>
        <p:nvSpPr>
          <p:cNvPr id="6" name="Slide Number Placeholder 5"/>
          <p:cNvSpPr>
            <a:spLocks noGrp="1"/>
          </p:cNvSpPr>
          <p:nvPr>
            <p:ph type="sldNum" sz="quarter" idx="11"/>
          </p:nvPr>
        </p:nvSpPr>
        <p:spPr/>
        <p:txBody>
          <a:bodyPr/>
          <a:lstStyle/>
          <a:p>
            <a:pPr>
              <a:defRPr/>
            </a:pPr>
            <a:fld id="{CF9891A7-94B0-4C3F-B27E-D0D84BAAEB1D}" type="slidenum">
              <a:rPr lang="en-US">
                <a:solidFill>
                  <a:srgbClr val="808080"/>
                </a:solidFill>
              </a:rPr>
              <a:pPr>
                <a:defRPr/>
              </a:pPr>
              <a:t>8</a:t>
            </a:fld>
            <a:endParaRPr lang="en-US">
              <a:solidFill>
                <a:srgbClr val="808080"/>
              </a:solidFill>
            </a:endParaRPr>
          </a:p>
        </p:txBody>
      </p:sp>
      <p:sp>
        <p:nvSpPr>
          <p:cNvPr id="11" name="TextBox 10"/>
          <p:cNvSpPr txBox="1"/>
          <p:nvPr/>
        </p:nvSpPr>
        <p:spPr>
          <a:xfrm>
            <a:off x="2141003" y="5641845"/>
            <a:ext cx="7854006" cy="707886"/>
          </a:xfrm>
          <a:prstGeom prst="rect">
            <a:avLst/>
          </a:prstGeom>
          <a:solidFill>
            <a:schemeClr val="accent2"/>
          </a:solidFill>
        </p:spPr>
        <p:txBody>
          <a:bodyPr wrap="square" rtlCol="0">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Multiple independent analyses with significant crosschecks </a:t>
            </a:r>
          </a:p>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3 different methods, 11 theses, 10 publications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017F4DC-BE37-D2D9-7AF0-D89E88A297CE}"/>
                  </a:ext>
                </a:extLst>
              </p:cNvPr>
              <p:cNvSpPr txBox="1"/>
              <p:nvPr/>
            </p:nvSpPr>
            <p:spPr>
              <a:xfrm>
                <a:off x="9533851" y="1197672"/>
                <a:ext cx="2377639" cy="646331"/>
              </a:xfrm>
              <a:prstGeom prst="rect">
                <a:avLst/>
              </a:prstGeom>
              <a:solidFill>
                <a:srgbClr val="FFF2CC"/>
              </a:solidFill>
            </p:spPr>
            <p:txBody>
              <a:bodyPr wrap="non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𝜸</m:t>
                    </m:r>
                  </m:oMath>
                </a14:m>
                <a:r>
                  <a:rPr lang="en-US" dirty="0"/>
                  <a:t>* analyses</a:t>
                </a:r>
              </a:p>
              <a:p>
                <a:pPr algn="ctr"/>
                <a:r>
                  <a:rPr lang="en-US" dirty="0"/>
                  <a:t>pp, </a:t>
                </a:r>
                <a:r>
                  <a:rPr lang="en-US" dirty="0" err="1"/>
                  <a:t>dAu</a:t>
                </a:r>
                <a:r>
                  <a:rPr lang="en-US" dirty="0"/>
                  <a:t>, </a:t>
                </a:r>
                <a:r>
                  <a:rPr lang="en-US" dirty="0" err="1"/>
                  <a:t>AuAu</a:t>
                </a:r>
                <a:r>
                  <a:rPr lang="en-US" dirty="0"/>
                  <a:t>, CuCu</a:t>
                </a:r>
              </a:p>
            </p:txBody>
          </p:sp>
        </mc:Choice>
        <mc:Fallback xmlns="">
          <p:sp>
            <p:nvSpPr>
              <p:cNvPr id="7" name="TextBox 6">
                <a:extLst>
                  <a:ext uri="{FF2B5EF4-FFF2-40B4-BE49-F238E27FC236}">
                    <a16:creationId xmlns:a16="http://schemas.microsoft.com/office/drawing/2014/main" id="{3017F4DC-BE37-D2D9-7AF0-D89E88A297CE}"/>
                  </a:ext>
                </a:extLst>
              </p:cNvPr>
              <p:cNvSpPr txBox="1">
                <a:spLocks noRot="1" noChangeAspect="1" noMove="1" noResize="1" noEditPoints="1" noAdjustHandles="1" noChangeArrowheads="1" noChangeShapeType="1" noTextEdit="1"/>
              </p:cNvSpPr>
              <p:nvPr/>
            </p:nvSpPr>
            <p:spPr>
              <a:xfrm>
                <a:off x="9533851" y="1197672"/>
                <a:ext cx="2377639" cy="646331"/>
              </a:xfrm>
              <a:prstGeom prst="rect">
                <a:avLst/>
              </a:prstGeom>
              <a:blipFill>
                <a:blip r:embed="rId3"/>
                <a:stretch>
                  <a:fillRect l="-1538" t="-4717" r="-179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591B64F-D5B4-1026-C2AE-C4559ED84747}"/>
                  </a:ext>
                </a:extLst>
              </p:cNvPr>
              <p:cNvSpPr txBox="1"/>
              <p:nvPr/>
            </p:nvSpPr>
            <p:spPr>
              <a:xfrm>
                <a:off x="9515414" y="2243166"/>
                <a:ext cx="2550698" cy="646331"/>
              </a:xfrm>
              <a:prstGeom prst="rect">
                <a:avLst/>
              </a:prstGeom>
              <a:solidFill>
                <a:srgbClr val="F2F2F2"/>
              </a:solidFill>
            </p:spPr>
            <p:txBody>
              <a:bodyPr wrap="non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𝜸</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oMath>
                </a14:m>
                <a:r>
                  <a:rPr lang="en-US" dirty="0"/>
                  <a:t> (HBD)</a:t>
                </a:r>
              </a:p>
              <a:p>
                <a:pPr algn="ctr"/>
                <a:r>
                  <a:rPr lang="en-US" dirty="0" err="1"/>
                  <a:t>AuAu</a:t>
                </a:r>
                <a:r>
                  <a:rPr lang="en-US" dirty="0"/>
                  <a:t> 39, 62.4, 200 GeV</a:t>
                </a:r>
              </a:p>
            </p:txBody>
          </p:sp>
        </mc:Choice>
        <mc:Fallback xmlns="">
          <p:sp>
            <p:nvSpPr>
              <p:cNvPr id="8" name="TextBox 7">
                <a:extLst>
                  <a:ext uri="{FF2B5EF4-FFF2-40B4-BE49-F238E27FC236}">
                    <a16:creationId xmlns:a16="http://schemas.microsoft.com/office/drawing/2014/main" id="{6591B64F-D5B4-1026-C2AE-C4559ED84747}"/>
                  </a:ext>
                </a:extLst>
              </p:cNvPr>
              <p:cNvSpPr txBox="1">
                <a:spLocks noRot="1" noChangeAspect="1" noMove="1" noResize="1" noEditPoints="1" noAdjustHandles="1" noChangeArrowheads="1" noChangeShapeType="1" noTextEdit="1"/>
              </p:cNvSpPr>
              <p:nvPr/>
            </p:nvSpPr>
            <p:spPr>
              <a:xfrm>
                <a:off x="9515414" y="2243166"/>
                <a:ext cx="2550698" cy="646331"/>
              </a:xfrm>
              <a:prstGeom prst="rect">
                <a:avLst/>
              </a:prstGeom>
              <a:blipFill>
                <a:blip r:embed="rId4"/>
                <a:stretch>
                  <a:fillRect l="-1675" t="-5660" r="-167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CCA4E2-F3AD-7C0A-5F1B-50EDEFDDF3E2}"/>
                  </a:ext>
                </a:extLst>
              </p:cNvPr>
              <p:cNvSpPr txBox="1"/>
              <p:nvPr/>
            </p:nvSpPr>
            <p:spPr>
              <a:xfrm>
                <a:off x="9733662" y="3063809"/>
                <a:ext cx="1861279" cy="646331"/>
              </a:xfrm>
              <a:prstGeom prst="rect">
                <a:avLst/>
              </a:prstGeom>
              <a:solidFill>
                <a:srgbClr val="E2EFDA"/>
              </a:solidFill>
            </p:spPr>
            <p:txBody>
              <a:bodyPr wrap="non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𝜸</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oMath>
                </a14:m>
                <a:r>
                  <a:rPr lang="en-US" dirty="0"/>
                  <a:t> (VTX)</a:t>
                </a:r>
              </a:p>
              <a:p>
                <a:pPr algn="ctr"/>
                <a:r>
                  <a:rPr lang="en-US" dirty="0" err="1"/>
                  <a:t>AuAu</a:t>
                </a:r>
                <a:r>
                  <a:rPr lang="en-US" dirty="0"/>
                  <a:t> 200 GeV</a:t>
                </a:r>
              </a:p>
            </p:txBody>
          </p:sp>
        </mc:Choice>
        <mc:Fallback xmlns="">
          <p:sp>
            <p:nvSpPr>
              <p:cNvPr id="9" name="TextBox 8">
                <a:extLst>
                  <a:ext uri="{FF2B5EF4-FFF2-40B4-BE49-F238E27FC236}">
                    <a16:creationId xmlns:a16="http://schemas.microsoft.com/office/drawing/2014/main" id="{86CCA4E2-F3AD-7C0A-5F1B-50EDEFDDF3E2}"/>
                  </a:ext>
                </a:extLst>
              </p:cNvPr>
              <p:cNvSpPr txBox="1">
                <a:spLocks noRot="1" noChangeAspect="1" noMove="1" noResize="1" noEditPoints="1" noAdjustHandles="1" noChangeArrowheads="1" noChangeShapeType="1" noTextEdit="1"/>
              </p:cNvSpPr>
              <p:nvPr/>
            </p:nvSpPr>
            <p:spPr>
              <a:xfrm>
                <a:off x="9733662" y="3063809"/>
                <a:ext cx="1861279" cy="646331"/>
              </a:xfrm>
              <a:prstGeom prst="rect">
                <a:avLst/>
              </a:prstGeom>
              <a:blipFill>
                <a:blip r:embed="rId5"/>
                <a:stretch>
                  <a:fillRect t="-5660" r="-2295" b="-1415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768954D-49C4-E22B-B3E2-E2EEF2C69A7A}"/>
              </a:ext>
            </a:extLst>
          </p:cNvPr>
          <p:cNvPicPr>
            <a:picLocks noChangeAspect="1"/>
          </p:cNvPicPr>
          <p:nvPr/>
        </p:nvPicPr>
        <p:blipFill>
          <a:blip r:embed="rId6"/>
          <a:stretch>
            <a:fillRect/>
          </a:stretch>
        </p:blipFill>
        <p:spPr>
          <a:xfrm>
            <a:off x="80860" y="647158"/>
            <a:ext cx="9358324" cy="482796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9180B5-8863-9496-00B8-DED884B61FB8}"/>
                  </a:ext>
                </a:extLst>
              </p:cNvPr>
              <p:cNvSpPr txBox="1"/>
              <p:nvPr/>
            </p:nvSpPr>
            <p:spPr>
              <a:xfrm>
                <a:off x="9622091" y="4450168"/>
                <a:ext cx="2492991" cy="923330"/>
              </a:xfrm>
              <a:prstGeom prst="rect">
                <a:avLst/>
              </a:prstGeom>
              <a:noFill/>
            </p:spPr>
            <p:txBody>
              <a:bodyPr wrap="none" rtlCol="0">
                <a:spAutoFit/>
              </a:bodyPr>
              <a:lstStyle/>
              <a:p>
                <a:pPr algn="ctr"/>
                <a:r>
                  <a:rPr lang="en-US" i="1" dirty="0">
                    <a:latin typeface="Cambria Math" panose="02040503050406030204" pitchFamily="18" charset="0"/>
                    <a:ea typeface="Cambria Math" panose="02040503050406030204" pitchFamily="18" charset="0"/>
                  </a:rPr>
                  <a:t>ongoing  analyses:</a:t>
                </a:r>
              </a:p>
              <a:p>
                <a:pPr algn="ctr"/>
                <a14:m>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sSup>
                      <m:sSupPr>
                        <m:ctrlPr>
                          <a:rPr lang="en-US"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oMath>
                </a14:m>
                <a:r>
                  <a:rPr lang="en-US" i="1" dirty="0"/>
                  <a:t> (VTX)</a:t>
                </a:r>
              </a:p>
              <a:p>
                <a:pPr algn="ctr"/>
                <a:r>
                  <a:rPr lang="en-US" i="1" dirty="0"/>
                  <a:t>pp, </a:t>
                </a:r>
                <a:r>
                  <a:rPr lang="en-US" i="1" dirty="0" err="1"/>
                  <a:t>pAu</a:t>
                </a:r>
                <a:r>
                  <a:rPr lang="en-US" i="1" dirty="0"/>
                  <a:t>, </a:t>
                </a:r>
                <a:r>
                  <a:rPr lang="en-US" i="1" dirty="0" err="1"/>
                  <a:t>CuAu</a:t>
                </a:r>
                <a:r>
                  <a:rPr lang="en-US" i="1" dirty="0"/>
                  <a:t> 200 GeV</a:t>
                </a:r>
              </a:p>
            </p:txBody>
          </p:sp>
        </mc:Choice>
        <mc:Fallback xmlns="">
          <p:sp>
            <p:nvSpPr>
              <p:cNvPr id="4" name="TextBox 3">
                <a:extLst>
                  <a:ext uri="{FF2B5EF4-FFF2-40B4-BE49-F238E27FC236}">
                    <a16:creationId xmlns:a16="http://schemas.microsoft.com/office/drawing/2014/main" id="{1B9180B5-8863-9496-00B8-DED884B61FB8}"/>
                  </a:ext>
                </a:extLst>
              </p:cNvPr>
              <p:cNvSpPr txBox="1">
                <a:spLocks noRot="1" noChangeAspect="1" noMove="1" noResize="1" noEditPoints="1" noAdjustHandles="1" noChangeArrowheads="1" noChangeShapeType="1" noTextEdit="1"/>
              </p:cNvSpPr>
              <p:nvPr/>
            </p:nvSpPr>
            <p:spPr>
              <a:xfrm>
                <a:off x="9622091" y="4450168"/>
                <a:ext cx="2492991" cy="923330"/>
              </a:xfrm>
              <a:prstGeom prst="rect">
                <a:avLst/>
              </a:prstGeom>
              <a:blipFill>
                <a:blip r:embed="rId7"/>
                <a:stretch>
                  <a:fillRect l="-1467" t="-3974" r="-1711" b="-9934"/>
                </a:stretch>
              </a:blipFill>
            </p:spPr>
            <p:txBody>
              <a:bodyPr/>
              <a:lstStyle/>
              <a:p>
                <a:r>
                  <a:rPr lang="en-US">
                    <a:noFill/>
                  </a:rPr>
                  <a:t> </a:t>
                </a:r>
              </a:p>
            </p:txBody>
          </p:sp>
        </mc:Fallback>
      </mc:AlternateContent>
    </p:spTree>
    <p:extLst>
      <p:ext uri="{BB962C8B-B14F-4D97-AF65-F5344CB8AC3E}">
        <p14:creationId xmlns:p14="http://schemas.microsoft.com/office/powerpoint/2010/main" val="4202816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CA57-7792-6717-6595-DD09E1ED4EEC}"/>
              </a:ext>
            </a:extLst>
          </p:cNvPr>
          <p:cNvSpPr>
            <a:spLocks noGrp="1"/>
          </p:cNvSpPr>
          <p:nvPr>
            <p:ph type="title"/>
          </p:nvPr>
        </p:nvSpPr>
        <p:spPr/>
        <p:txBody>
          <a:bodyPr/>
          <a:lstStyle/>
          <a:p>
            <a:r>
              <a:rPr lang="fr-FR" dirty="0"/>
              <a:t>Direct Photons in </a:t>
            </a:r>
            <a:r>
              <a:rPr lang="fr-FR" dirty="0" err="1"/>
              <a:t>p+p</a:t>
            </a:r>
            <a:r>
              <a:rPr lang="fr-FR" dirty="0"/>
              <a:t> and </a:t>
            </a:r>
            <a:r>
              <a:rPr lang="fr-FR" dirty="0" err="1"/>
              <a:t>Au+Au</a:t>
            </a:r>
            <a:r>
              <a:rPr lang="fr-FR" dirty="0"/>
              <a:t> at </a:t>
            </a:r>
            <a:r>
              <a:rPr lang="fr-FR" dirty="0">
                <a:sym typeface="Symbol" panose="05050102010706020507" pitchFamily="18" charset="2"/>
              </a:rPr>
              <a:t></a:t>
            </a:r>
            <a:r>
              <a:rPr lang="fr-FR" dirty="0" err="1">
                <a:sym typeface="Symbol" panose="05050102010706020507" pitchFamily="18" charset="2"/>
              </a:rPr>
              <a:t>s</a:t>
            </a:r>
            <a:r>
              <a:rPr lang="fr-FR" baseline="-25000" dirty="0" err="1">
                <a:sym typeface="Symbol" panose="05050102010706020507" pitchFamily="18" charset="2"/>
              </a:rPr>
              <a:t>NN</a:t>
            </a:r>
            <a:r>
              <a:rPr lang="fr-FR" dirty="0">
                <a:sym typeface="Symbol" panose="05050102010706020507" pitchFamily="18" charset="2"/>
              </a:rPr>
              <a:t>= 200 </a:t>
            </a:r>
            <a:r>
              <a:rPr lang="fr-FR" dirty="0" err="1">
                <a:sym typeface="Symbol" panose="05050102010706020507" pitchFamily="18" charset="2"/>
              </a:rPr>
              <a:t>GeV</a:t>
            </a:r>
            <a:endParaRPr lang="en-US" dirty="0"/>
          </a:p>
        </p:txBody>
      </p:sp>
      <p:pic>
        <p:nvPicPr>
          <p:cNvPr id="7" name="Content Placeholder 6" descr="A graph of a phenotype">
            <a:extLst>
              <a:ext uri="{FF2B5EF4-FFF2-40B4-BE49-F238E27FC236}">
                <a16:creationId xmlns:a16="http://schemas.microsoft.com/office/drawing/2014/main" id="{75C886AD-ED3F-3CB6-1E7B-7E8C939AA4B2}"/>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33" y="1018335"/>
            <a:ext cx="4167834" cy="5079317"/>
          </a:xfrm>
        </p:spPr>
      </p:pic>
      <p:sp>
        <p:nvSpPr>
          <p:cNvPr id="4" name="Slide Number Placeholder 3">
            <a:extLst>
              <a:ext uri="{FF2B5EF4-FFF2-40B4-BE49-F238E27FC236}">
                <a16:creationId xmlns:a16="http://schemas.microsoft.com/office/drawing/2014/main" id="{A70A5F7B-5E00-B609-B1A2-A5E13E6DC8BB}"/>
              </a:ext>
            </a:extLst>
          </p:cNvPr>
          <p:cNvSpPr>
            <a:spLocks noGrp="1"/>
          </p:cNvSpPr>
          <p:nvPr>
            <p:ph type="sldNum" sz="quarter" idx="11"/>
          </p:nvPr>
        </p:nvSpPr>
        <p:spPr/>
        <p:txBody>
          <a:bodyPr/>
          <a:lstStyle/>
          <a:p>
            <a:pPr>
              <a:defRPr/>
            </a:pPr>
            <a:fld id="{135EE78E-5777-4D05-9851-C078A0AB136D}" type="slidenum">
              <a:rPr lang="en-US" smtClean="0"/>
              <a:pPr>
                <a:defRPr/>
              </a:pPr>
              <a:t>9</a:t>
            </a:fld>
            <a:endParaRPr lang="en-US" dirty="0"/>
          </a:p>
        </p:txBody>
      </p:sp>
      <p:pic>
        <p:nvPicPr>
          <p:cNvPr id="9" name="Picture 8">
            <a:extLst>
              <a:ext uri="{FF2B5EF4-FFF2-40B4-BE49-F238E27FC236}">
                <a16:creationId xmlns:a16="http://schemas.microsoft.com/office/drawing/2014/main" id="{A4795196-B806-5066-1812-D1A4F76EF7BA}"/>
              </a:ext>
            </a:extLst>
          </p:cNvPr>
          <p:cNvPicPr>
            <a:picLocks noChangeAspect="1"/>
          </p:cNvPicPr>
          <p:nvPr/>
        </p:nvPicPr>
        <p:blipFill rotWithShape="1">
          <a:blip r:embed="rId4">
            <a:clrChange>
              <a:clrFrom>
                <a:srgbClr val="FFFFFE"/>
              </a:clrFrom>
              <a:clrTo>
                <a:srgbClr val="FFFFFE">
                  <a:alpha val="0"/>
                </a:srgbClr>
              </a:clrTo>
            </a:clrChange>
          </a:blip>
          <a:srcRect r="2105"/>
          <a:stretch/>
        </p:blipFill>
        <p:spPr>
          <a:xfrm>
            <a:off x="7823247" y="1051125"/>
            <a:ext cx="4358858" cy="5219043"/>
          </a:xfrm>
          <a:prstGeom prst="rect">
            <a:avLst/>
          </a:prstGeom>
        </p:spPr>
      </p:pic>
      <p:sp>
        <p:nvSpPr>
          <p:cNvPr id="11" name="TextBox 10">
            <a:extLst>
              <a:ext uri="{FF2B5EF4-FFF2-40B4-BE49-F238E27FC236}">
                <a16:creationId xmlns:a16="http://schemas.microsoft.com/office/drawing/2014/main" id="{885BBD34-EB19-F626-65F2-4D09936147D6}"/>
              </a:ext>
            </a:extLst>
          </p:cNvPr>
          <p:cNvSpPr txBox="1"/>
          <p:nvPr/>
        </p:nvSpPr>
        <p:spPr>
          <a:xfrm>
            <a:off x="552061" y="897236"/>
            <a:ext cx="3530082" cy="307777"/>
          </a:xfrm>
          <a:prstGeom prst="rect">
            <a:avLst/>
          </a:prstGeom>
          <a:noFill/>
        </p:spPr>
        <p:txBody>
          <a:bodyPr wrap="square">
            <a:spAutoFit/>
          </a:bodyPr>
          <a:lstStyle/>
          <a:p>
            <a:r>
              <a:rPr lang="en-US" sz="1400" i="1" dirty="0">
                <a:solidFill>
                  <a:schemeClr val="accent2"/>
                </a:solidFill>
              </a:rPr>
              <a:t> PHENIX: Phys. Rev. C 107 (2023) 2, 024914</a:t>
            </a:r>
          </a:p>
        </p:txBody>
      </p:sp>
      <p:sp>
        <p:nvSpPr>
          <p:cNvPr id="13" name="TextBox 12">
            <a:extLst>
              <a:ext uri="{FF2B5EF4-FFF2-40B4-BE49-F238E27FC236}">
                <a16:creationId xmlns:a16="http://schemas.microsoft.com/office/drawing/2014/main" id="{F301419C-7966-1173-CAF2-3E8A83CB401B}"/>
              </a:ext>
            </a:extLst>
          </p:cNvPr>
          <p:cNvSpPr txBox="1"/>
          <p:nvPr/>
        </p:nvSpPr>
        <p:spPr>
          <a:xfrm>
            <a:off x="8697069" y="897236"/>
            <a:ext cx="3435998" cy="307777"/>
          </a:xfrm>
          <a:prstGeom prst="rect">
            <a:avLst/>
          </a:prstGeom>
          <a:noFill/>
        </p:spPr>
        <p:txBody>
          <a:bodyPr wrap="square">
            <a:spAutoFit/>
          </a:bodyPr>
          <a:lstStyle/>
          <a:p>
            <a:r>
              <a:rPr lang="en-US" sz="1400" i="1" dirty="0">
                <a:solidFill>
                  <a:schemeClr val="accent2"/>
                </a:solidFill>
              </a:rPr>
              <a:t>PHENIX: </a:t>
            </a:r>
            <a:r>
              <a:rPr lang="en-US" sz="1400" i="1" dirty="0" err="1">
                <a:solidFill>
                  <a:schemeClr val="accent2"/>
                </a:solidFill>
              </a:rPr>
              <a:t>Phys.Rev.C</a:t>
            </a:r>
            <a:r>
              <a:rPr lang="en-US" sz="1400" i="1" dirty="0">
                <a:solidFill>
                  <a:schemeClr val="accent2"/>
                </a:solidFill>
              </a:rPr>
              <a:t> 109 (2024) 4, 044912</a:t>
            </a:r>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650CB3DA-E6F5-3F2C-E08D-FCE4B8C220AD}"/>
                  </a:ext>
                </a:extLst>
              </p:cNvPr>
              <p:cNvSpPr txBox="1">
                <a:spLocks/>
              </p:cNvSpPr>
              <p:nvPr/>
            </p:nvSpPr>
            <p:spPr bwMode="auto">
              <a:xfrm>
                <a:off x="4226767" y="1448624"/>
                <a:ext cx="3956180" cy="279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5000"/>
                  <a:buFont typeface="Monotype Sorts" pitchFamily="2" charset="2"/>
                  <a:buBlip>
                    <a:blip r:embed="rId5"/>
                  </a:buBlip>
                  <a:defRPr sz="2000" b="1">
                    <a:solidFill>
                      <a:schemeClr val="tx1"/>
                    </a:solidFill>
                    <a:latin typeface="+mn-lt"/>
                    <a:ea typeface="+mn-ea"/>
                    <a:cs typeface="+mn-cs"/>
                  </a:defRPr>
                </a:lvl1pPr>
                <a:lvl2pPr marL="742950" indent="-285750" algn="l" rtl="0" eaLnBrk="0" fontAlgn="base" hangingPunct="0">
                  <a:lnSpc>
                    <a:spcPct val="85000"/>
                  </a:lnSpc>
                  <a:spcBef>
                    <a:spcPct val="20000"/>
                  </a:spcBef>
                  <a:spcAft>
                    <a:spcPct val="0"/>
                  </a:spcAft>
                  <a:buSzPct val="60000"/>
                  <a:buFont typeface="Monotype Sorts" pitchFamily="2" charset="2"/>
                  <a:buBlip>
                    <a:blip r:embed="rId6"/>
                  </a:buBlip>
                  <a:defRPr b="1">
                    <a:solidFill>
                      <a:schemeClr val="accent2"/>
                    </a:solidFill>
                    <a:latin typeface="+mn-lt"/>
                  </a:defRPr>
                </a:lvl2pPr>
                <a:lvl3pPr marL="1143000" indent="-228600" algn="l" rtl="0" eaLnBrk="0" fontAlgn="base" hangingPunct="0">
                  <a:lnSpc>
                    <a:spcPct val="85000"/>
                  </a:lnSpc>
                  <a:spcBef>
                    <a:spcPct val="20000"/>
                  </a:spcBef>
                  <a:spcAft>
                    <a:spcPct val="0"/>
                  </a:spcAft>
                  <a:defRPr sz="1600" b="1">
                    <a:solidFill>
                      <a:schemeClr val="tx1"/>
                    </a:solidFill>
                    <a:latin typeface="+mn-lt"/>
                  </a:defRPr>
                </a:lvl3pPr>
                <a:lvl4pPr marL="1600200" indent="-228600" algn="l" rtl="0" eaLnBrk="0" fontAlgn="base" hangingPunct="0">
                  <a:lnSpc>
                    <a:spcPct val="85000"/>
                  </a:lnSpc>
                  <a:spcBef>
                    <a:spcPct val="20000"/>
                  </a:spcBef>
                  <a:spcAft>
                    <a:spcPct val="0"/>
                  </a:spcAft>
                  <a:buChar char="–"/>
                  <a:defRPr sz="1400" b="1">
                    <a:solidFill>
                      <a:schemeClr val="tx1"/>
                    </a:solidFill>
                    <a:latin typeface="+mn-lt"/>
                  </a:defRPr>
                </a:lvl4pPr>
                <a:lvl5pPr marL="2057400" indent="-228600" algn="l" rtl="0" eaLnBrk="0" fontAlgn="base" hangingPunct="0">
                  <a:lnSpc>
                    <a:spcPct val="85000"/>
                  </a:lnSpc>
                  <a:spcBef>
                    <a:spcPct val="20000"/>
                  </a:spcBef>
                  <a:spcAft>
                    <a:spcPct val="0"/>
                  </a:spcAft>
                  <a:buChar char="»"/>
                  <a:defRPr sz="1400" b="1">
                    <a:solidFill>
                      <a:schemeClr val="tx1"/>
                    </a:solidFill>
                    <a:latin typeface="+mn-lt"/>
                  </a:defRPr>
                </a:lvl5pPr>
                <a:lvl6pPr marL="2514600" indent="-228600" algn="l" rtl="0" eaLnBrk="0" fontAlgn="base" hangingPunct="0">
                  <a:lnSpc>
                    <a:spcPct val="85000"/>
                  </a:lnSpc>
                  <a:spcBef>
                    <a:spcPct val="20000"/>
                  </a:spcBef>
                  <a:spcAft>
                    <a:spcPct val="0"/>
                  </a:spcAft>
                  <a:buChar char="»"/>
                  <a:defRPr sz="1400" b="1">
                    <a:solidFill>
                      <a:schemeClr val="tx1"/>
                    </a:solidFill>
                    <a:latin typeface="+mn-lt"/>
                  </a:defRPr>
                </a:lvl6pPr>
                <a:lvl7pPr marL="2971800" indent="-228600" algn="l" rtl="0" eaLnBrk="0" fontAlgn="base" hangingPunct="0">
                  <a:lnSpc>
                    <a:spcPct val="85000"/>
                  </a:lnSpc>
                  <a:spcBef>
                    <a:spcPct val="20000"/>
                  </a:spcBef>
                  <a:spcAft>
                    <a:spcPct val="0"/>
                  </a:spcAft>
                  <a:buChar char="»"/>
                  <a:defRPr sz="1400" b="1">
                    <a:solidFill>
                      <a:schemeClr val="tx1"/>
                    </a:solidFill>
                    <a:latin typeface="+mn-lt"/>
                  </a:defRPr>
                </a:lvl7pPr>
                <a:lvl8pPr marL="3429000" indent="-228600" algn="l" rtl="0" eaLnBrk="0" fontAlgn="base" hangingPunct="0">
                  <a:lnSpc>
                    <a:spcPct val="85000"/>
                  </a:lnSpc>
                  <a:spcBef>
                    <a:spcPct val="20000"/>
                  </a:spcBef>
                  <a:spcAft>
                    <a:spcPct val="0"/>
                  </a:spcAft>
                  <a:buChar char="»"/>
                  <a:defRPr sz="1400" b="1">
                    <a:solidFill>
                      <a:schemeClr val="tx1"/>
                    </a:solidFill>
                    <a:latin typeface="+mn-lt"/>
                  </a:defRPr>
                </a:lvl8pPr>
                <a:lvl9pPr marL="3886200" indent="-228600" algn="l" rtl="0" eaLnBrk="0" fontAlgn="base" hangingPunct="0">
                  <a:lnSpc>
                    <a:spcPct val="85000"/>
                  </a:lnSpc>
                  <a:spcBef>
                    <a:spcPct val="20000"/>
                  </a:spcBef>
                  <a:spcAft>
                    <a:spcPct val="0"/>
                  </a:spcAft>
                  <a:buChar char="»"/>
                  <a:defRPr sz="1400" b="1">
                    <a:solidFill>
                      <a:schemeClr val="tx1"/>
                    </a:solidFill>
                    <a:latin typeface="+mn-lt"/>
                  </a:defRPr>
                </a:lvl9pPr>
              </a:lstStyle>
              <a:p>
                <a:r>
                  <a:rPr lang="en-US" kern="0" dirty="0"/>
                  <a:t>Direct photon yield well established </a:t>
                </a:r>
              </a:p>
              <a:p>
                <a:pPr lvl="1"/>
                <a:r>
                  <a:rPr lang="en-US" kern="0" dirty="0"/>
                  <a:t>pp consistent with </a:t>
                </a:r>
                <a:r>
                  <a:rPr lang="en-US" kern="0" dirty="0" err="1"/>
                  <a:t>pQCD</a:t>
                </a:r>
                <a:endParaRPr lang="en-US" kern="0" dirty="0"/>
              </a:p>
              <a:p>
                <a:pPr lvl="1"/>
                <a:endParaRPr lang="en-US" kern="0" dirty="0"/>
              </a:p>
              <a:p>
                <a:pPr lvl="1"/>
                <a:r>
                  <a:rPr lang="en-US" kern="0" dirty="0" err="1"/>
                  <a:t>AuAu</a:t>
                </a:r>
                <a:r>
                  <a:rPr lang="en-US" kern="0" dirty="0"/>
                  <a:t> follows </a:t>
                </a:r>
                <a14:m>
                  <m:oMath xmlns:m="http://schemas.openxmlformats.org/officeDocument/2006/math">
                    <m:sSub>
                      <m:sSubPr>
                        <m:ctrlPr>
                          <a:rPr lang="en-US" i="1" kern="0" dirty="0" smtClean="0">
                            <a:latin typeface="Cambria Math" panose="02040503050406030204" pitchFamily="18" charset="0"/>
                          </a:rPr>
                        </m:ctrlPr>
                      </m:sSubPr>
                      <m:e>
                        <m:r>
                          <a:rPr lang="en-US" i="1" kern="0" dirty="0" smtClean="0">
                            <a:latin typeface="Cambria Math" panose="02040503050406030204" pitchFamily="18" charset="0"/>
                          </a:rPr>
                          <m:t>𝑵</m:t>
                        </m:r>
                      </m:e>
                      <m:sub>
                        <m:r>
                          <a:rPr lang="en-US" i="1" kern="0" dirty="0" smtClean="0">
                            <a:latin typeface="Cambria Math" panose="02040503050406030204" pitchFamily="18" charset="0"/>
                          </a:rPr>
                          <m:t>𝒄𝒐𝒍𝒍</m:t>
                        </m:r>
                      </m:sub>
                    </m:sSub>
                  </m:oMath>
                </a14:m>
                <a:r>
                  <a:rPr lang="en-US" kern="0" dirty="0"/>
                  <a:t> scaled      pp above 4 GeV</a:t>
                </a:r>
              </a:p>
              <a:p>
                <a:pPr marL="457200" lvl="1" indent="0">
                  <a:buNone/>
                </a:pPr>
                <a:endParaRPr lang="en-US" kern="0" dirty="0">
                  <a:latin typeface="+mj-lt"/>
                </a:endParaRPr>
              </a:p>
              <a:p>
                <a:pPr lvl="1"/>
                <a:r>
                  <a:rPr lang="en-US" kern="0" dirty="0">
                    <a:latin typeface="+mj-lt"/>
                  </a:rPr>
                  <a:t>Significant excess below           3 GeV in </a:t>
                </a:r>
                <a:r>
                  <a:rPr lang="en-US" kern="0" dirty="0" err="1">
                    <a:latin typeface="+mj-lt"/>
                  </a:rPr>
                  <a:t>AuAu</a:t>
                </a:r>
                <a:endParaRPr lang="en-US" kern="0" dirty="0">
                  <a:latin typeface="+mj-lt"/>
                </a:endParaRPr>
              </a:p>
              <a:p>
                <a:pPr lvl="1"/>
                <a:endParaRPr lang="en-US" kern="0" dirty="0">
                  <a:latin typeface="+mj-lt"/>
                </a:endParaRPr>
              </a:p>
              <a:p>
                <a:pPr lvl="1"/>
                <a:r>
                  <a:rPr lang="en-US" kern="0" dirty="0">
                    <a:latin typeface="+mj-lt"/>
                  </a:rPr>
                  <a:t>Excess has close to exponential shape with  T</a:t>
                </a:r>
                <a:r>
                  <a:rPr lang="en-US" kern="0" baseline="-25000" dirty="0">
                    <a:latin typeface="+mj-lt"/>
                  </a:rPr>
                  <a:t>eff</a:t>
                </a:r>
                <a:r>
                  <a:rPr lang="en-US" kern="0" dirty="0">
                    <a:latin typeface="+mj-lt"/>
                  </a:rPr>
                  <a:t> ~ 240 MeV</a:t>
                </a:r>
              </a:p>
              <a:p>
                <a:pPr lvl="1"/>
                <a:endParaRPr lang="en-US" kern="0" dirty="0">
                  <a:latin typeface="+mj-lt"/>
                </a:endParaRPr>
              </a:p>
              <a:p>
                <a:pPr marL="0" indent="0">
                  <a:buNone/>
                </a:pPr>
                <a:endParaRPr lang="en-US" kern="0" dirty="0">
                  <a:latin typeface="+mj-lt"/>
                </a:endParaRPr>
              </a:p>
              <a:p>
                <a:pPr lvl="1"/>
                <a:endParaRPr lang="en-US" kern="0" dirty="0">
                  <a:latin typeface="+mj-lt"/>
                </a:endParaRPr>
              </a:p>
              <a:p>
                <a:pPr lvl="1">
                  <a:buFont typeface="Monotype Sorts" pitchFamily="2" charset="2"/>
                  <a:buNone/>
                </a:pPr>
                <a:endParaRPr lang="en-US" kern="0" dirty="0"/>
              </a:p>
              <a:p>
                <a:pPr lvl="1"/>
                <a:endParaRPr lang="en-US" kern="0" dirty="0"/>
              </a:p>
            </p:txBody>
          </p:sp>
        </mc:Choice>
        <mc:Fallback xmlns="">
          <p:sp>
            <p:nvSpPr>
              <p:cNvPr id="14" name="Content Placeholder 2">
                <a:extLst>
                  <a:ext uri="{FF2B5EF4-FFF2-40B4-BE49-F238E27FC236}">
                    <a16:creationId xmlns:a16="http://schemas.microsoft.com/office/drawing/2014/main" id="{650CB3DA-E6F5-3F2C-E08D-FCE4B8C220AD}"/>
                  </a:ext>
                </a:extLst>
              </p:cNvPr>
              <p:cNvSpPr txBox="1">
                <a:spLocks noRot="1" noChangeAspect="1" noMove="1" noResize="1" noEditPoints="1" noAdjustHandles="1" noChangeArrowheads="1" noChangeShapeType="1" noTextEdit="1"/>
              </p:cNvSpPr>
              <p:nvPr/>
            </p:nvSpPr>
            <p:spPr bwMode="auto">
              <a:xfrm>
                <a:off x="4226767" y="1448624"/>
                <a:ext cx="3956180" cy="2798472"/>
              </a:xfrm>
              <a:prstGeom prst="rect">
                <a:avLst/>
              </a:prstGeom>
              <a:blipFill>
                <a:blip r:embed="rId7"/>
                <a:stretch>
                  <a:fillRect t="-1307" r="-2003" b="-25708"/>
                </a:stretch>
              </a:blipFill>
              <a:ln w="9525">
                <a:noFill/>
                <a:miter lim="800000"/>
                <a:headEnd/>
                <a:tailEnd/>
              </a:ln>
            </p:spPr>
            <p:txBody>
              <a:bodyPr/>
              <a:lstStyle/>
              <a:p>
                <a:r>
                  <a:rPr lang="en-US">
                    <a:noFill/>
                  </a:rPr>
                  <a:t> </a:t>
                </a:r>
              </a:p>
            </p:txBody>
          </p:sp>
        </mc:Fallback>
      </mc:AlternateContent>
      <p:sp>
        <p:nvSpPr>
          <p:cNvPr id="17" name="Text Box 9">
            <a:extLst>
              <a:ext uri="{FF2B5EF4-FFF2-40B4-BE49-F238E27FC236}">
                <a16:creationId xmlns:a16="http://schemas.microsoft.com/office/drawing/2014/main" id="{0E7758F0-0287-879F-7B00-9FD444DE67BE}"/>
              </a:ext>
            </a:extLst>
          </p:cNvPr>
          <p:cNvSpPr txBox="1">
            <a:spLocks noChangeArrowheads="1"/>
          </p:cNvSpPr>
          <p:nvPr/>
        </p:nvSpPr>
        <p:spPr bwMode="auto">
          <a:xfrm>
            <a:off x="4195132" y="5774486"/>
            <a:ext cx="4328315" cy="707886"/>
          </a:xfrm>
          <a:prstGeom prst="rect">
            <a:avLst/>
          </a:prstGeom>
          <a:solidFill>
            <a:schemeClr val="accent2"/>
          </a:solidFill>
          <a:ln w="9525">
            <a:noFill/>
            <a:miter lim="800000"/>
            <a:headEnd/>
            <a:tailEnd/>
          </a:ln>
        </p:spPr>
        <p:txBody>
          <a:bodyPr wrap="square">
            <a:spAutoFit/>
          </a:bodyPr>
          <a:lstStyle/>
          <a:p>
            <a:pPr algn="ct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High statistics </a:t>
            </a:r>
            <a:r>
              <a:rPr lang="en-US" sz="2000" dirty="0" err="1">
                <a:solidFill>
                  <a:srgbClr val="FFFF00"/>
                </a:solidFill>
                <a:latin typeface="Tahoma" panose="020B0604030504040204" pitchFamily="34" charset="0"/>
                <a:ea typeface="Tahoma" panose="020B0604030504040204" pitchFamily="34" charset="0"/>
                <a:cs typeface="Tahoma" panose="020B0604030504040204" pitchFamily="34" charset="0"/>
              </a:rPr>
              <a:t>Au+Au</a:t>
            </a:r>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 results reveal universal features</a:t>
            </a:r>
            <a:endParaRPr lang="en-US" sz="2000" dirty="0">
              <a:solidFill>
                <a:srgbClr val="ECF10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23216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C0C0C0"/>
      </a:accent1>
      <a:accent2>
        <a:srgbClr val="042DFA"/>
      </a:accent2>
      <a:accent3>
        <a:srgbClr val="FFFFFF"/>
      </a:accent3>
      <a:accent4>
        <a:srgbClr val="000000"/>
      </a:accent4>
      <a:accent5>
        <a:srgbClr val="DCDCDC"/>
      </a:accent5>
      <a:accent6>
        <a:srgbClr val="0328E3"/>
      </a:accent6>
      <a:hlink>
        <a:srgbClr val="F50320"/>
      </a:hlink>
      <a:folHlink>
        <a:srgbClr val="04F415"/>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C0C0C0"/>
        </a:accent1>
        <a:accent2>
          <a:srgbClr val="042DFA"/>
        </a:accent2>
        <a:accent3>
          <a:srgbClr val="FFFFFF"/>
        </a:accent3>
        <a:accent4>
          <a:srgbClr val="000000"/>
        </a:accent4>
        <a:accent5>
          <a:srgbClr val="DCDCDC"/>
        </a:accent5>
        <a:accent6>
          <a:srgbClr val="0328E3"/>
        </a:accent6>
        <a:hlink>
          <a:srgbClr val="F50320"/>
        </a:hlink>
        <a:folHlink>
          <a:srgbClr val="04F41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70280</TotalTime>
  <Words>3476</Words>
  <Application>Microsoft Office PowerPoint</Application>
  <PresentationFormat>Widescreen</PresentationFormat>
  <Paragraphs>454</Paragraphs>
  <Slides>27</Slides>
  <Notes>17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0" baseType="lpstr">
      <vt:lpstr>Arial</vt:lpstr>
      <vt:lpstr>Cambria Math</vt:lpstr>
      <vt:lpstr>Monotype Sorts</vt:lpstr>
      <vt:lpstr>Palatino</vt:lpstr>
      <vt:lpstr>Sakkal Majalla</vt:lpstr>
      <vt:lpstr>Symbol</vt:lpstr>
      <vt:lpstr>Taffy</vt:lpstr>
      <vt:lpstr>Tahoma</vt:lpstr>
      <vt:lpstr>Tenorite Display</vt:lpstr>
      <vt:lpstr>Times New Roman</vt:lpstr>
      <vt:lpstr>Wingdings</vt:lpstr>
      <vt:lpstr>Default Design</vt:lpstr>
      <vt:lpstr>Equation</vt:lpstr>
      <vt:lpstr>PowerPoint Presentation</vt:lpstr>
      <vt:lpstr>PowerPoint Presentation</vt:lpstr>
      <vt:lpstr>Photon Measurements with PHENIX</vt:lpstr>
      <vt:lpstr>PHENIX low pT Direct Virtual Photon Analyses </vt:lpstr>
      <vt:lpstr>PHENIX Low pT Direct Virtual Photon Analyses </vt:lpstr>
      <vt:lpstr>PHENIX Direct Photon γ→e^+ e^- (HBD) Measurements</vt:lpstr>
      <vt:lpstr>PHENIX Direct Photon γ→e^+ e^- (VTX) Measurements</vt:lpstr>
      <vt:lpstr>PHENIX Low pT Direct Photon Analyses </vt:lpstr>
      <vt:lpstr>Direct Photons in p+p and Au+Au at sNN= 200 GeV</vt:lpstr>
      <vt:lpstr>Low pT “Thermal” Photon Region</vt:lpstr>
      <vt:lpstr>System Size and Energy Dependence of Direct Photon Yield </vt:lpstr>
      <vt:lpstr>Energy Dependence of Spectral Shape</vt:lpstr>
      <vt:lpstr>Centrality or System Size Dependence of Spectral Shape </vt:lpstr>
      <vt:lpstr>Azimuthal Anisotropy of Direct Photon Production</vt:lpstr>
      <vt:lpstr>Direct Photon Azimuthal Anisotropy</vt:lpstr>
      <vt:lpstr>PowerPoint Presentation</vt:lpstr>
      <vt:lpstr>PHENIX – STAR Discrepancy </vt:lpstr>
      <vt:lpstr>STAR vs PHENIX Discrepancy</vt:lpstr>
      <vt:lpstr>Direct Comparison on the Same Plot</vt:lpstr>
      <vt:lpstr>On the Same Plot</vt:lpstr>
      <vt:lpstr>Next Steps</vt:lpstr>
      <vt:lpstr>Reproducing Results with HELIOS &amp; PHENIXSimulator</vt:lpstr>
      <vt:lpstr>Fitting STAR Results with same Cocktail</vt:lpstr>
      <vt:lpstr>Hadron Decay Cocktail: Input</vt:lpstr>
      <vt:lpstr>Backup</vt:lpstr>
      <vt:lpstr>Test of Universality of η/π^0Ratio </vt:lpstr>
      <vt:lpstr>System Size and Energy Dependence of Spectral Shape </vt:lpstr>
    </vt:vector>
  </TitlesOfParts>
  <Company>SUNY @ Stony Brook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drees</dc:creator>
  <cp:lastModifiedBy>Axel Drees</cp:lastModifiedBy>
  <cp:revision>1803</cp:revision>
  <cp:lastPrinted>2000-12-05T04:43:56Z</cp:lastPrinted>
  <dcterms:created xsi:type="dcterms:W3CDTF">1999-03-26T12:36:13Z</dcterms:created>
  <dcterms:modified xsi:type="dcterms:W3CDTF">2025-08-22T00:16:42Z</dcterms:modified>
</cp:coreProperties>
</file>