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ink/ink23.xml" ContentType="application/inkml+xml"/>
  <Override PartName="/ppt/notesSlides/notesSlide8.xml" ContentType="application/vnd.openxmlformats-officedocument.presentationml.notesSlide+xml"/>
  <Override PartName="/ppt/ink/ink24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474" r:id="rId2"/>
    <p:sldId id="846" r:id="rId3"/>
    <p:sldId id="865" r:id="rId4"/>
    <p:sldId id="813" r:id="rId5"/>
    <p:sldId id="816" r:id="rId6"/>
    <p:sldId id="876" r:id="rId7"/>
    <p:sldId id="815" r:id="rId8"/>
    <p:sldId id="852" r:id="rId9"/>
    <p:sldId id="870" r:id="rId10"/>
    <p:sldId id="864" r:id="rId11"/>
    <p:sldId id="871" r:id="rId12"/>
    <p:sldId id="866" r:id="rId13"/>
    <p:sldId id="872" r:id="rId14"/>
    <p:sldId id="875" r:id="rId15"/>
    <p:sldId id="257" r:id="rId16"/>
  </p:sldIdLst>
  <p:sldSz cx="12192000" cy="6858000"/>
  <p:notesSz cx="6858000" cy="9723438"/>
  <p:custDataLst>
    <p:tags r:id="rId1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BB00"/>
    <a:srgbClr val="D5D000"/>
    <a:srgbClr val="70AC2E"/>
    <a:srgbClr val="FF0066"/>
    <a:srgbClr val="E5FB1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7819" autoAdjust="0"/>
  </p:normalViewPr>
  <p:slideViewPr>
    <p:cSldViewPr>
      <p:cViewPr varScale="1">
        <p:scale>
          <a:sx n="92" d="100"/>
          <a:sy n="92" d="100"/>
        </p:scale>
        <p:origin x="4452" y="1578"/>
      </p:cViewPr>
      <p:guideLst>
        <p:guide orient="horz" pos="31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00" y="-90"/>
      </p:cViewPr>
      <p:guideLst>
        <p:guide orient="horz" pos="3062"/>
        <p:guide pos="2160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D944A-9E49-45CB-AA1D-D200DEBCBD40}" type="datetimeFigureOut">
              <a:rPr lang="de-DE" smtClean="0"/>
              <a:pPr/>
              <a:t>12.04.2026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3E55C-A604-4E78-ACEE-997C38260C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382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8:47.46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8T14:33:17.64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1,'656'0,"-640"0,24 5,-23-2,19 0,-12-3,-11 0,0 0,-1 1,1 0,21 6,-16-3,0-1,0 0,0-2,21 1,-10-2,26 5,15 0,-10-6,53 3,-45 7,-38-3,38 0,-38-5,69 5,-50-2,82-3,-62-2,-38 1,-18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8T14:33:22.91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88,'501'0,"-341"-11,-50 2,-24 4,92-3,-133 8,9 1,-1-2,69-12,-75 7,0 2,83 4,-54 1,182-1,-126-10,-42 1,-20 2,-39 3,1 2,56 2,-73 3,0 0,22 8,-27-8,0 0,1 0,-1 0,1-2,0 1,16-1,-35-1,0-1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8T14:33:24.78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44,'10'0,"175"-7,-20 2,-39 5,-52-11,-50 7,34-3,180 6,-111 3,94-2,236-1,-323-4,62 0,-77 5,-102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10:19:29.3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1,'557'0,"-547"0,-1 1,1 1,0 0,10 3,-8-1,-1-2,16 3,25-3,-30-2,35 5,17 4,-39-6,-17-1,-2-1,0 1,23 6,22 6,-51-10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2T20:26:12.5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1,'557'0,"-547"0,-1 1,1 1,0 0,10 3,-8-1,-1-2,16 3,25-3,-30-2,35 5,17 4,-39-6,-17-1,-2-1,0 1,23 6,22 6,-51-10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2T20:26:23.8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1,'557'0,"-547"0,-1 1,1 1,0 0,10 3,-8-1,-1-2,16 3,25-3,-30-2,35 5,17 4,-39-6,-17-1,-2-1,0 1,23 6,22 6,-51-10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2T20:33:01.9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0,'470'0,"-378"6,2-1,-73-5,-1 1,22 5,-8-3,0 0,51-4,-28 0,1345 1,-1393 1,0 0,0 0,0 1,10 3,-7-2,19 4,14-4,57-4,10 1,-55 6,11-1,161-5,-220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2T23:45:22.2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1,'557'0,"-547"0,-1 1,1 1,0 0,10 3,-8-1,-1-2,16 3,25-3,-30-2,35 5,17 4,-39-6,-17-1,-2-1,0 1,23 6,22 6,-51-10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08:13:01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24,'1405'0,"-1393"-1,1 0,-1-1,19-5,-16 3,28-3,113 5,-81 3,1225-1,-1279 1,23 4,15 1,339-5,-193-2,1437 1,-1621 1,22 3,17 2,335-5,-193-2,0 1,-189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08:32:53.2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1 165,'74'1,"80"-2,-101-4,19 0,-3-1,0 0,772 6,-388 1,-436-2,22-4,12 0,2 6,-26 0,34-3,-53 0,0 1,-1-1,10-4,-10 3,0 1,1 0,12-2,57 3,-54 2,47-5,-14-2,-36 5,0-1,20-5,-15 3,0 0,1 2,29 0,-4 1,42-10,-83 10,0 0,0-1,12-4,-11 3,22-4,55 4,-54 3,34-5,-17 0,85 4,-68 2,-14 0,60-2,-61-4,16-1,876 6,-431 1,-497-2,1-1,26-6,-23 4,29-3,210 6,-135 2,557-1,-669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3T01:01:53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 0,'1673'-58'0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01:51:22.5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77,'11'1,"0"1,-1 0,1 0,-1 1,1 1,-1 0,0 0,0 1,15 9,-15-7,1-1,-1-1,1 0,0-1,1 0,-1 0,1-1,13 1,-10-3,0 0,0-2,0 1,0-2,0 0,0-1,-1-1,25-8,-29 9,-1 0,1 1,0 0,0 0,12 1,-11 0,-1 0,1 0,-1-1,15-5,-10 2,0 1,-1 0,1 1,1 1,-1 0,28 2,-36-1,1 0,-1 0,1 0,-1-1,0 0,13-6,-11 4,0 1,0 0,15-2,-17 4,1-1,-1 1,0-2,0 1,0-1,0 0,0 0,0-1,-1 0,1 0,-1-1,11-10,-5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01:51:25.0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47,'282'0,"-266"-1,1 0,18-5,-17 2,28-1,136 5,-84 1,-86-2,1 0,21-6,-20 4,-1 1,16-1,-13 3,-12 0,0 1,0-1,0 0,0-1,0 1,0-1,0 0,0 0,7-2,0-4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01:51:47.9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0 109,'21'-1,"36"-6,-34 3,25 0,-27 2,0-1,-1-1,23-6,18-4,-52 12,22-4,1 1,44 0,-15 6,76-2,-82-6,-34 3,35-1,-10 6,-31 1,1-2,-1 0,1-1,22-3,-37 3,1 1,0-1,-1 1,1-1,0 0,-1 0,1 0,-1 0,1 0,-1 0,1 0,1-2,5-7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8:47.46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8:47.46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3T01:06:18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77,'382'0,"-371"0,1-1,18-5,-18 3,0 1,14-1,40 4,29-2,-21-14,-19 1,-43 10,-1 1,1 0,0 1,18-2,-13 4,-1-1,30-6,-19 3,-1 1,1 1,49 4,-17-1,7-2,73 3,-128-1,-1 1,0 1,17 5,-18-4,1-1,0-1,0 1,11 0,183-2,-100-2,263 1,-356 0,0 1,20 5,-19-3,0-1,14 0,30-2,-39-1,0 0,0 2,0 0,0 1,0 0,19 6,9 5,58 9,-63-15,-1 1,1-2,72 0,-39-5,59-2,-113-2,31-8,-33 6,1 1,19-1,197 2,-124 5,-67-2,-30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8:47.46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3:35.4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395 1895 24575,'-3'-1'0,"1"0"0,0 0 0,0 0 0,0 0 0,0 0 0,0 0 0,0-1 0,1 1 0,-1-1 0,0 1 0,1-1 0,-1 0 0,1 1 0,-1-1 0,1 0 0,0 0 0,-2-4 0,-20-37 0,22 41 0,-87-211 0,-22-46 0,95 222 0,-17-55 0,22 60 0,-1 0 0,-1 1 0,-17-30 0,24 51 0,0 0 0,1-1 0,0 0 0,1 0 0,0-1 0,1 1 0,0 0 0,0-16 0,4-98 0,1 54 0,-3 64 0,-1-27 0,2 0 0,2 0 0,9-49 0,-3 36 0,-7 34 0,0 1 0,1 0 0,0 0 0,7-16 0,-8 23 0,1 1 0,0-1 0,0 1 0,0-1 0,0 1 0,1 0 0,0 0 0,0 1 0,0-1 0,0 1 0,0 0 0,1 0 0,7-4 0,152-85 0,-115 69 0,62-22 0,-48 30 0,0 2 0,1 3 0,85-2 0,-76 6 0,208 0 0,-194-6 0,-56 6 0,55-2 0,80-5 0,-10 0 0,-116 10 0,0-1 0,57-15 0,-58 10 0,1 2 0,57-4 0,136-13 0,-6-1 0,597 22 0,-411 6 0,73 20 0,-419-19 0,166 19 0,124 6 0,-341-29 0,406 14 0,-18-7 0,-66-3 0,-288 1 0,66 15 0,-67-10 0,65 4 0,200 27 0,-121-11 0,199 21 0,-83-25 0,-8-13 0,-59-6 0,-167 0 0,289 32 0,-233-10 0,-2 5 0,155 63 0,-243-82 0,14 9 0,-2 2 0,-1 2 0,74 53 0,-67-41 0,116 58 0,119 40 0,-270-126 0,40 27 0,-42-24 0,41 21 0,-50-30 0,-1 2 0,0 0 0,17 15 0,11 7 0,6 0 0,-3-4 0,73 61 0,-15 18 0,-36-35 0,-18-13 0,11 10 0,-7-20 0,138 131 0,-167-153 0,-1 1 0,22 38 0,-22-32 0,18 29 0,48 105 0,-63-106 0,-3 0 0,17 80 0,-20-69 0,-13-47 0,-1 1 0,-1 0 0,-1 0 0,-1 0 0,-4 41 0,-3-11 0,-20 79 0,2-33 0,-6-1 0,-3-2 0,-83 168 0,104-245 0,-2-1 0,0 0 0,-1 0 0,-1-2 0,-1 0 0,-1-1 0,-27 21 0,-16 7 0,-70 37 0,73-47 0,21-15 0,-71 27 0,52-25 0,-174 54 0,123-45 0,-85 18 0,157-37 0,0-2 0,-1-2 0,1-1 0,-59 3 0,59-7 0,0 0 0,-64 17 0,65-12 0,1-1 0,-1-2 0,-40 1 0,26-4 0,-47 9 0,48-5 0,-52 0 0,-110 7 0,16 0 0,-62 0 0,-42 0 0,-502-14 0,593 15 0,8 0 0,-96-2 0,-20 1 0,-338-14 0,582-3 0,0-3 0,-116-27 0,40 5 0,24 6 0,-84-11 0,146 25 0,-1-3 0,-61-21 0,-48-11 0,-166-53 0,290 82 0,-33-7 0,-84-13 0,123 27 0,-187-42 0,177 37 0,-162-32 0,146 38 0,-30-6 0,-75-14 0,129 20 0,8 1 0,0-1 0,-38-13 0,-30-13 0,63 23 0,1-2 0,-64-31 0,14 5 0,65 29 0,-1-1 0,1-1 0,-25-16 0,-96-61 0,74 39 0,34 26 0,2-3 0,-39-35 0,-51-64 0,103 102 0,-2 1 0,0 1 0,-1 1 0,-1 2 0,-1 0 0,-50-25 0,36 21 0,-42-29 0,17 8 0,37 26 0,2-1 0,0-2 0,1-1 0,-37-38 0,40 37 0,-2 1 0,-27-19 0,27 22 0,1 0 0,-36-39 0,32 29 0,-1 2 0,-2 1 0,-53-36 0,-23-18 0,-136-142 0,230 205 23,0 1-1,2-1 0,0-1 0,0 0 1,-7-20-1,7 15-522,-1 0 1,-21-30-1,22 39-6326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18:24:10.68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4927 6199 24575,'487'-20'0,"14"12"0,-288 10 0,717-2 0,-888-2 0,54-9 0,-55 4 0,62 0 0,-65 5 0,55-9 0,-53 5 0,47 0 0,-26 2 0,0-3 0,75-17 0,-54 8 0,-75 15 0,79-14 0,102-32 0,-164 39 0,0-1 0,-1 0 0,0-2 0,-1-1 0,0 0 0,0-2 0,-2 0 0,0-2 0,20-18 0,-24 17 0,0-1 0,-2-1 0,0 0 0,-1 0 0,-1-2 0,0 1 0,-2-2 0,0 1 0,-2-1 0,0-1 0,-2 0 0,5-25 0,10-58 0,-11 62 0,-2-1 0,-2 0 0,1-53 0,-7 39 0,2 25 0,-2 1 0,-2-1 0,0 1 0,-3 0 0,0 0 0,-15-44 0,7 43 0,-1 0 0,-1 2 0,-3 0 0,-37-54 0,24 37 0,23 35 0,0 1 0,-19-25 0,6 13 0,-25-41 0,34 47 0,-1 0 0,0 1 0,-1 1 0,-1 0 0,-21-18 0,-2 7 0,-1 3 0,-49-25 0,-29-18 0,18 6 0,-178-81 0,242 126 0,15 7 0,0 1 0,0 1 0,-32-8 0,-6 3 0,1-3 0,-82-33 0,57 5 0,60 30 0,-1 1 0,-39-15 0,29 14 0,1-2 0,1-1 0,-41-28 0,39 19 0,2 0 0,1-2 0,-48-59 0,63 67 0,1-1 0,-22-43 0,6 11 0,21 35 0,0 0 0,2-1 0,-11-37 0,14 40 0,-1 0 0,0 0 0,-1 1 0,-1 0 0,0 0 0,-16-23 0,1 5 0,2-2 0,1 0 0,1-1 0,-12-40 0,25 64 0,-14-44 0,2-1 0,3 0 0,-9-84 0,16 107 0,-1 1 0,-17-44 0,-9-32 0,24 64 0,-2 1 0,-27-62 0,28 74 0,1 0 0,1-1 0,2 0 0,-5-49 0,-1-11 0,-2 7 0,4-1 0,1-128 0,10 203 0,1 1 0,0-1 0,0 1 0,1 0 0,0-1 0,1 1 0,1 0 0,0 1 0,0-1 0,1 1 0,0-1 0,1 1 0,0 1 0,0-1 0,1 1 0,0 0 0,1 1 0,0 0 0,1 0 0,-1 1 0,1 0 0,16-9 0,-4 1 0,-1 0 0,21-21 0,-24 20 0,1 1 0,38-25 0,-45 35 0,0 1 0,0 1 0,1 0 0,-1 0 0,1 1 0,0 0 0,0 1 0,0 1 0,-1 0 0,21 2 0,-15-1 0,-1 0 0,1-2 0,0 0 0,27-5 0,-4-5 0,85-25 0,-88 24 0,1 2 0,0 2 0,0 1 0,1 2 0,0 1 0,44 3 0,-64 0 0,-1-1 0,38-8 0,-35 6 0,0 0 0,25-1 0,19 0 0,97-19 0,-22 1 0,-69 13 0,-29 3 0,74-2 0,-82 8 0,60-11 0,-59 6 0,61-1 0,-34 4 0,84-13 0,-60 8 0,157 8 0,-106 2 0,589-2 0,-706 1 0,0 1 0,33 8 0,-32-5 0,0-1 0,25 0 0,293-3 0,-160-2 0,-160 2 0,1 1 0,35 8 0,-35-5 0,1-1 0,26 1 0,327-4 0,-178-3 0,-175 2 0,1-2 0,-1 0 0,-1-1 0,32-9 0,-45 10 0,1 0 0,-1 0 0,0-1 0,0 0 0,0-1 0,0 0 0,0 0 0,-1 0 0,0-1 0,0 0 0,0 0 0,0 0 0,-1-1 0,0 1 0,6-11 0,-1-6 0,0-1 0,-2 0 0,9-38 0,7-23 0,-13 53 0,-1-1 0,8-49 0,-18 79 0,0 0 0,0-1 0,0 1 0,0 0 0,-1 0 0,1-1 0,-1 1 0,0 0 0,0 0 0,1 0 0,-1 0 0,0 0 0,-1 0 0,1 0 0,0 0 0,-1 0 0,1 0 0,-1 1 0,1-1 0,-1 1 0,0-1 0,0 1 0,0 0 0,0-1 0,0 1 0,0 0 0,0 0 0,0 1 0,-4-2 0,-9-4 0,-1 1 0,-1 1 0,-16-3 0,11 2 0,-24-7 0,2-1 0,-57-27 0,69 28 0,-1 2 0,-1 1 0,1 2 0,-37-3 0,3 3 0,37 4 0,0 0 0,1-2 0,-31-9 0,4-1 0,-113-15 0,86 23 0,-141 7 0,91 2 0,-3 1 0,-143-6 0,138-23 0,77 17 0,4 1 0,-69-2 0,126 10 0,-52 1 0,1-3 0,-63-11 0,45 4 0,1 4 0,-129 6 0,70 2 0,-1107-3 0,1205 2 0,0 2 0,1 1 0,-1 2 0,-45 15 0,1 0 0,41-12 0,1 2 0,-1 2 0,2 1 0,-34 20 0,-122 86 0,165-105 0,-188 148 0,102-74 0,83-66 0,-48 52 0,47-44 0,-34 28 0,-1-10 0,-2-3 0,-2-2 0,-2-4 0,-1-3 0,-121 47 0,112-54 0,-187 63 0,-20-19 0,-357 46 0,122-43 0,419-63 0,24-3 0,-123 4 0,-17-4 0,7 1 0,-758-14 0,916 4 0,0 2 0,0 3 0,-98 28 0,91-21 0,-5 0 0,-45 12 0,54-11 0,-74 10 0,18-5 0,-185 63 0,275-77 0,1 1 0,0 1 0,1 0 0,-36 24 0,5-3 0,41-24 0,1 1 0,-1 0 0,1 1 0,1 0 0,0 1 0,0-1 0,0 1 0,1 1 0,0 0 0,-7 14 0,-4 11 0,-24 64 0,-38 140 0,39-128 0,-21 68 0,-8 57 0,45-158 0,4 1 0,3 1 0,3 1 0,-7 142 0,9-40 0,0 11 0,14 583 0,2-722 0,3 0 0,19 83 0,-22-125 0,32 107 0,-17-67 0,2-1 0,2 0 0,2-2 0,3-1 0,50 71 0,110 145 0,-82-125 0,-90-124 0,1-1 0,0-1 0,0 0 0,35 20 0,85 33 0,-94-42 0,0-3 0,52 20 0,-53-28 0,0-2 0,45 8 0,-34-9 0,61 8 0,16 4 0,-52-8 0,81 7 0,8 1 0,90 2 0,-80-11 0,-97-5 0,150 14 0,51 2 0,-186-14 0,-44-4 0,66 1 0,-73-8 0,1 1 0,67 12 0,-48-5 0,0-2 0,1-4 0,64-5 0,-6 0 0,888 3 0,-990-1 0,0-1 0,33-8 0,-32 6 0,1 0 0,23-1 0,-31 5-195,1-1 0,-1-1 0,1 0 0,-1-1 0,0 0 0,24-10 0,-21 4-6631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2T21:37:33.02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8T14:32:41.9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0,'1067'0,"-1040"2,46 8,-46-6,45 3,-68-7,129 5,-6 0,-78-5,61 8,-40 0,104-3,200-5,-353 1,22 4,-3-1,-26-3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8T14:32:45.1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1,'182'-1,"208"2,-244 4,88 1,361-7,-568 3,0 0,46 12,-26-5,89 17,124 19,118-9,-55-26,-277-8,57 10,-67-7,-6-3,34 0,19 0,-48 1,-23-3,-1 1,1 0,0 1,0 0,14 5,-16-3,0-1,1-1,-1 0,1 0,12 0,55-3,-37 0,72 1,-100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5B25-0B68-4A8A-A873-7D4E75D11A56}" type="datetimeFigureOut">
              <a:rPr lang="de-DE" smtClean="0"/>
              <a:pPr/>
              <a:t>12.04.2026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88913" y="728663"/>
            <a:ext cx="648017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22C2-405A-4BE4-9DE9-9E6D1E6D59B5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7145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19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646A-719C-ADB1-A618-D5B63897B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714BF-4650-1DF8-D687-31ACA0689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A3941-AB4A-3868-3963-5797593DF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D1AFF-D19B-A683-E044-1EB4CD180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4930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79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223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QED uncertainties of individual transitions:</a:t>
            </a:r>
          </a:p>
          <a:p>
            <a:r>
              <a:rPr lang="en-US" dirty="0"/>
              <a:t>1S-2S: 1.4 kHz (CODATA 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2S-6P: 199 Hz (CODATA 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247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53DA-E978-4064-8ACD-70A511EA7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08346-75EB-13EA-CA7B-B4D7C7DCDD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5763C-3C11-8198-896B-DC811830B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7F899-B9EC-06DB-D035-BB5F118F05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801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E1A43-1F9A-A38C-6C95-849F090C6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31CF4-E333-C869-1488-BA58DEB2C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53EDBD-EC89-61D3-D534-3DE6334AE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7A52-6A65-36F4-CF0D-AF0136FEB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4018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22C2-405A-4BE4-9DE9-9E6D1E6D59B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952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52CEC1E-D31C-454C-9DDE-18966EA0B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580" y="6525344"/>
            <a:ext cx="6912768" cy="288032"/>
          </a:xfrm>
          <a:prstGeom prst="rect">
            <a:avLst/>
          </a:prstGeom>
        </p:spPr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882741" y="6525344"/>
            <a:ext cx="1165920" cy="288032"/>
          </a:xfrm>
        </p:spPr>
        <p:txBody>
          <a:bodyPr/>
          <a:lstStyle/>
          <a:p>
            <a:fld id="{508C98BC-DFE9-4D53-9B62-E7D449EFBC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002F1E-96D3-4139-9758-07B344B101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34580" y="6525344"/>
            <a:ext cx="6912768" cy="288032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6BE4F1-2AD8-4BDF-9AF8-D468A42DF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Maisenbacher, MPQ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BA997-2FDE-419F-8200-91FB7CFE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0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P1010713.JPG"/>
          <p:cNvPicPr>
            <a:picLocks noChangeAspect="1"/>
          </p:cNvPicPr>
          <p:nvPr userDrawn="1"/>
        </p:nvPicPr>
        <p:blipFill>
          <a:blip r:embed="rId5">
            <a:alphaModFix/>
          </a:blip>
          <a:srcRect t="9998" b="75557"/>
          <a:stretch>
            <a:fillRect/>
          </a:stretch>
        </p:blipFill>
        <p:spPr>
          <a:xfrm>
            <a:off x="0" y="1"/>
            <a:ext cx="12192000" cy="54868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371" y="1"/>
            <a:ext cx="10753195" cy="54868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4209" name="Picture 1" descr="C:\Users\Axel\Uni\MPQ\Talks\11_05_group_seminar\figures\MPG-Logo III-01.png"/>
          <p:cNvPicPr>
            <a:picLocks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1582400" y="1"/>
            <a:ext cx="512064" cy="50405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882741" y="6525344"/>
            <a:ext cx="116592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08C98BC-DFE9-4D53-9B62-E7D449EFBC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282403-D3B1-4CE7-80CD-46870AA3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580" y="6525344"/>
            <a:ext cx="6912768" cy="288032"/>
          </a:xfrm>
          <a:prstGeom prst="rect">
            <a:avLst/>
          </a:prstGeom>
        </p:spPr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0" r:id="rId2"/>
    <p:sldLayoutId id="2147483691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bg1">
              <a:lumMod val="85000"/>
            </a:schemeClr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customXml" Target="../ink/ink24.xm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5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04.png"/><Relationship Id="rId3" Type="http://schemas.openxmlformats.org/officeDocument/2006/relationships/tags" Target="../tags/tag16.xml"/><Relationship Id="rId7" Type="http://schemas.openxmlformats.org/officeDocument/2006/relationships/image" Target="../media/image86.png"/><Relationship Id="rId12" Type="http://schemas.openxmlformats.org/officeDocument/2006/relationships/image" Target="../media/image8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85.png"/><Relationship Id="rId15" Type="http://schemas.openxmlformats.org/officeDocument/2006/relationships/image" Target="../media/image105.png"/><Relationship Id="rId10" Type="http://schemas.openxmlformats.org/officeDocument/2006/relationships/image" Target="../media/image10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1.png"/><Relationship Id="rId1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3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11" Type="http://schemas.openxmlformats.org/officeDocument/2006/relationships/image" Target="../media/image19.png"/><Relationship Id="rId5" Type="http://schemas.openxmlformats.org/officeDocument/2006/relationships/image" Target="../media/image109.pn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8" Type="http://schemas.openxmlformats.org/officeDocument/2006/relationships/customXml" Target="../ink/ink1.xml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6.png"/><Relationship Id="rId7" Type="http://schemas.openxmlformats.org/officeDocument/2006/relationships/image" Target="../media/image7.png"/><Relationship Id="rId17" Type="http://schemas.openxmlformats.org/officeDocument/2006/relationships/image" Target="../media/image17.png"/><Relationship Id="rId25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11.png"/><Relationship Id="rId1" Type="http://schemas.openxmlformats.org/officeDocument/2006/relationships/tags" Target="../tags/tag2.xml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15" Type="http://schemas.openxmlformats.org/officeDocument/2006/relationships/image" Target="../media/image15.png"/><Relationship Id="rId23" Type="http://schemas.openxmlformats.org/officeDocument/2006/relationships/customXml" Target="../ink/ink2.xml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customXml" Target="../ink/ink5.xml"/><Relationship Id="rId12" Type="http://schemas.openxmlformats.org/officeDocument/2006/relationships/customXml" Target="../ink/ink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customXml" Target="../ink/ink4.xml"/><Relationship Id="rId10" Type="http://schemas.openxmlformats.org/officeDocument/2006/relationships/image" Target="../media/image130.png"/><Relationship Id="rId4" Type="http://schemas.openxmlformats.org/officeDocument/2006/relationships/image" Target="../media/image19.png"/><Relationship Id="rId9" Type="http://schemas.openxmlformats.org/officeDocument/2006/relationships/customXml" Target="../ink/ink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54.png"/><Relationship Id="rId21" Type="http://schemas.openxmlformats.org/officeDocument/2006/relationships/image" Target="../media/image42.png"/><Relationship Id="rId34" Type="http://schemas.openxmlformats.org/officeDocument/2006/relationships/customXml" Target="../ink/ink9.xml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customXml" Target="../ink/ink8.xml"/><Relationship Id="rId37" Type="http://schemas.openxmlformats.org/officeDocument/2006/relationships/image" Target="../media/image53.png"/><Relationship Id="rId40" Type="http://schemas.openxmlformats.org/officeDocument/2006/relationships/customXml" Target="../ink/ink12.xml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customXml" Target="../ink/ink10.xml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20.png"/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10.png"/><Relationship Id="rId38" Type="http://schemas.openxmlformats.org/officeDocument/2006/relationships/customXml" Target="../ink/ink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690.png"/><Relationship Id="rId3" Type="http://schemas.openxmlformats.org/officeDocument/2006/relationships/notesSlide" Target="../notesSlides/notesSlide5.xml"/><Relationship Id="rId7" Type="http://schemas.openxmlformats.org/officeDocument/2006/relationships/customXml" Target="../ink/ink14.xml"/><Relationship Id="rId12" Type="http://schemas.openxmlformats.org/officeDocument/2006/relationships/customXml" Target="../ink/ink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60.png"/><Relationship Id="rId11" Type="http://schemas.openxmlformats.org/officeDocument/2006/relationships/image" Target="../media/image69.png"/><Relationship Id="rId5" Type="http://schemas.openxmlformats.org/officeDocument/2006/relationships/customXml" Target="../ink/ink13.xml"/><Relationship Id="rId15" Type="http://schemas.openxmlformats.org/officeDocument/2006/relationships/customXml" Target="../ink/ink17.xml"/><Relationship Id="rId10" Type="http://schemas.openxmlformats.org/officeDocument/2006/relationships/image" Target="../media/image5.png"/><Relationship Id="rId4" Type="http://schemas.openxmlformats.org/officeDocument/2006/relationships/image" Target="../media/image68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20.xml"/><Relationship Id="rId18" Type="http://schemas.openxmlformats.org/officeDocument/2006/relationships/image" Target="../media/image78.png"/><Relationship Id="rId3" Type="http://schemas.openxmlformats.org/officeDocument/2006/relationships/notesSlide" Target="../notesSlides/notesSlide6.xml"/><Relationship Id="rId7" Type="http://schemas.openxmlformats.org/officeDocument/2006/relationships/customXml" Target="../ink/ink18.xml"/><Relationship Id="rId12" Type="http://schemas.openxmlformats.org/officeDocument/2006/relationships/image" Target="../media/image75.png"/><Relationship Id="rId17" Type="http://schemas.openxmlformats.org/officeDocument/2006/relationships/customXml" Target="../ink/ink2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png"/><Relationship Id="rId1" Type="http://schemas.openxmlformats.org/officeDocument/2006/relationships/tags" Target="../tags/tag4.xml"/><Relationship Id="rId6" Type="http://schemas.openxmlformats.org/officeDocument/2006/relationships/image" Target="../media/image72.png"/><Relationship Id="rId11" Type="http://schemas.openxmlformats.org/officeDocument/2006/relationships/image" Target="../media/image12.png"/><Relationship Id="rId5" Type="http://schemas.openxmlformats.org/officeDocument/2006/relationships/image" Target="../media/image71.png"/><Relationship Id="rId15" Type="http://schemas.openxmlformats.org/officeDocument/2006/relationships/customXml" Target="../ink/ink21.xml"/><Relationship Id="rId10" Type="http://schemas.openxmlformats.org/officeDocument/2006/relationships/image" Target="../media/image74.png"/><Relationship Id="rId4" Type="http://schemas.openxmlformats.org/officeDocument/2006/relationships/image" Target="../media/image67.png"/><Relationship Id="rId9" Type="http://schemas.openxmlformats.org/officeDocument/2006/relationships/customXml" Target="../ink/ink19.xml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tags" Target="../tags/tag7.xml"/><Relationship Id="rId21" Type="http://schemas.openxmlformats.org/officeDocument/2006/relationships/image" Target="../media/image90.png"/><Relationship Id="rId7" Type="http://schemas.openxmlformats.org/officeDocument/2006/relationships/tags" Target="../tags/tag11.xml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tags" Target="../tags/tag6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80.png"/><Relationship Id="rId5" Type="http://schemas.openxmlformats.org/officeDocument/2006/relationships/tags" Target="../tags/tag9.xml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8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19323" r="6136" b="6669"/>
          <a:stretch/>
        </p:blipFill>
        <p:spPr>
          <a:xfrm>
            <a:off x="0" y="1"/>
            <a:ext cx="123063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0"/>
            <a:ext cx="11144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683E83-65DC-4D59-8481-79F88F198FCB}"/>
              </a:ext>
            </a:extLst>
          </p:cNvPr>
          <p:cNvSpPr/>
          <p:nvPr/>
        </p:nvSpPr>
        <p:spPr>
          <a:xfrm>
            <a:off x="4267201" y="5089830"/>
            <a:ext cx="6010659" cy="147002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feld 13">
            <a:extLst>
              <a:ext uri="{FF2B5EF4-FFF2-40B4-BE49-F238E27FC236}">
                <a16:creationId xmlns:a16="http://schemas.microsoft.com/office/drawing/2014/main" id="{BE982D66-ED86-4CEE-95BE-F374030EB545}"/>
              </a:ext>
            </a:extLst>
          </p:cNvPr>
          <p:cNvSpPr txBox="1"/>
          <p:nvPr/>
        </p:nvSpPr>
        <p:spPr>
          <a:xfrm>
            <a:off x="4267201" y="5153562"/>
            <a:ext cx="601065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L. Maisenbacher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*,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cs typeface="Optima"/>
              </a:rPr>
              <a:t> V.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  <a:cs typeface="Optima"/>
              </a:rPr>
              <a:t>Wirthl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cs typeface="Optima"/>
              </a:rPr>
              <a:t>, A. Matveev,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A. Grinin,</a:t>
            </a:r>
          </a:p>
          <a:p>
            <a:pPr algn="ctr"/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R. Pohl, T. W.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Hänsch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 and Th. </a:t>
            </a:r>
            <a:r>
              <a:rPr lang="en-US" sz="1600" b="1" dirty="0" err="1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Udem</a:t>
            </a:r>
            <a:endParaRPr lang="en-US" sz="1600" b="1" dirty="0">
              <a:solidFill>
                <a:schemeClr val="bg1">
                  <a:lumMod val="85000"/>
                </a:schemeClr>
              </a:solidFill>
              <a:latin typeface="+mj-lt"/>
              <a:cs typeface="Optima"/>
            </a:endParaRPr>
          </a:p>
          <a:p>
            <a:pPr algn="ctr"/>
            <a:r>
              <a:rPr lang="en-US" sz="1600" i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Max Planck Institute of Quantum Optics, </a:t>
            </a:r>
            <a:r>
              <a:rPr lang="en-US" sz="1600" i="1" dirty="0" err="1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Garching</a:t>
            </a:r>
            <a:r>
              <a:rPr lang="en-US" sz="1600" i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, Germany</a:t>
            </a:r>
            <a:br>
              <a:rPr lang="en-US" sz="1600" i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</a:br>
            <a:r>
              <a:rPr lang="en-US" sz="1600" i="1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*Now at: University of California, Berkeley, Berkeley, USA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+mj-lt"/>
                <a:cs typeface="Optima"/>
              </a:rPr>
              <a:t>Workshop on NREC 2026, April 13, 2026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453A5F-0894-41E0-9CC5-8D753D74EE1E}"/>
              </a:ext>
            </a:extLst>
          </p:cNvPr>
          <p:cNvSpPr/>
          <p:nvPr/>
        </p:nvSpPr>
        <p:spPr>
          <a:xfrm>
            <a:off x="2419530" y="2780927"/>
            <a:ext cx="7598804" cy="1188132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2977301-583E-4B7E-8078-22B9CBC62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732" y="2639982"/>
            <a:ext cx="7772400" cy="1470025"/>
          </a:xfrm>
          <a:effectLst/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Nuclear charge radii from precision spectroscopy of atomic hydrogen</a:t>
            </a:r>
            <a:endParaRPr lang="de-DE" sz="3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628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C9A8-6EF9-3A8F-23AC-206A3387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C8D87BA-47BD-21CC-E570-AFE72663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AE8FDEB1-F97B-1292-7D7E-5C1A229E3B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L. Maisenbacher, MPQ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995DE9-0F4F-7EE0-6BFC-E8DF7445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Example of two-photon spectroscopy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A637EBF-C726-A8E7-98B7-F2B10698DA7B}"/>
                  </a:ext>
                </a:extLst>
              </p14:cNvPr>
              <p14:cNvContentPartPr/>
              <p14:nvPr/>
            </p14:nvContentPartPr>
            <p14:xfrm>
              <a:off x="1427385" y="278985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A637EBF-C726-A8E7-98B7-F2B10698DA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1265" y="2783733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833FA2E0-8085-0E17-8071-DC7B85396050}"/>
              </a:ext>
            </a:extLst>
          </p:cNvPr>
          <p:cNvSpPr txBox="1"/>
          <p:nvPr/>
        </p:nvSpPr>
        <p:spPr>
          <a:xfrm>
            <a:off x="171677" y="5939550"/>
            <a:ext cx="53521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effectLst/>
              </a:rPr>
              <a:t>Bullis</a:t>
            </a:r>
            <a:r>
              <a:rPr lang="en-US" sz="1600" dirty="0"/>
              <a:t> et al., </a:t>
            </a:r>
            <a:r>
              <a:rPr lang="en-US" sz="1600" i="1" dirty="0">
                <a:effectLst/>
              </a:rPr>
              <a:t>Physical Review Letters</a:t>
            </a:r>
            <a:r>
              <a:rPr lang="en-US" sz="1600" dirty="0">
                <a:effectLst/>
              </a:rPr>
              <a:t> 136</a:t>
            </a:r>
            <a:r>
              <a:rPr lang="en-US" sz="1600" dirty="0"/>
              <a:t>, 123001 (2026)</a:t>
            </a:r>
            <a:endParaRPr lang="en-US" sz="1600" dirty="0">
              <a:effectLst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AAAE7-521B-2D78-3A31-D0B8031DB08A}"/>
              </a:ext>
            </a:extLst>
          </p:cNvPr>
          <p:cNvSpPr txBox="1"/>
          <p:nvPr/>
        </p:nvSpPr>
        <p:spPr>
          <a:xfrm>
            <a:off x="120515" y="687376"/>
            <a:ext cx="5523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Example of CW two-photon spectroscopy: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2S-8D and 2S-</a:t>
            </a:r>
            <a:r>
              <a:rPr lang="en-US" sz="1800" i="1" dirty="0">
                <a:effectLst/>
              </a:rPr>
              <a:t>n</a:t>
            </a:r>
            <a:r>
              <a:rPr lang="en-US" sz="1800" dirty="0">
                <a:effectLst/>
              </a:rPr>
              <a:t>S transitions studied at group of Dylan Yost at Colorado State University, Fort Collins</a:t>
            </a:r>
          </a:p>
        </p:txBody>
      </p:sp>
      <p:pic>
        <p:nvPicPr>
          <p:cNvPr id="4" name="Picture 3" descr="The image depicts an optical setup with various components such as an ECDL, AMP, SHG, PDs, Faraday cage, and a frequency comb, illustrating the configuration for a spectroscopy experiment.&#10;&#10;AI-generated content may be incorrect.">
            <a:extLst>
              <a:ext uri="{FF2B5EF4-FFF2-40B4-BE49-F238E27FC236}">
                <a16:creationId xmlns:a16="http://schemas.microsoft.com/office/drawing/2014/main" id="{9AF35A67-76DC-09D3-CA62-DEA9D0047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811373"/>
            <a:ext cx="4943873" cy="4152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2DA1D-84BF-0C97-7705-D6FB8925DBCE}"/>
              </a:ext>
            </a:extLst>
          </p:cNvPr>
          <p:cNvSpPr txBox="1"/>
          <p:nvPr/>
        </p:nvSpPr>
        <p:spPr>
          <a:xfrm>
            <a:off x="5753100" y="4195346"/>
            <a:ext cx="6197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effectLst/>
              </a:rPr>
              <a:t>2S-8D (2022; Brandt</a:t>
            </a:r>
            <a:r>
              <a:rPr lang="en-US" sz="1600" dirty="0"/>
              <a:t> et al., </a:t>
            </a:r>
            <a:r>
              <a:rPr lang="en-US" sz="1600" i="1" dirty="0">
                <a:effectLst/>
              </a:rPr>
              <a:t>Physical Review Letters</a:t>
            </a:r>
            <a:r>
              <a:rPr lang="en-US" sz="1600" dirty="0">
                <a:effectLst/>
              </a:rPr>
              <a:t> 128, 023001)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B46151-39DB-5C8A-EC66-E02150BB4C92}"/>
              </a:ext>
            </a:extLst>
          </p:cNvPr>
          <p:cNvGrpSpPr/>
          <p:nvPr/>
        </p:nvGrpSpPr>
        <p:grpSpPr>
          <a:xfrm>
            <a:off x="6473240" y="1486702"/>
            <a:ext cx="4112613" cy="2475722"/>
            <a:chOff x="6441167" y="823597"/>
            <a:chExt cx="4112613" cy="2475722"/>
          </a:xfrm>
        </p:grpSpPr>
        <p:pic>
          <p:nvPicPr>
            <p:cNvPr id="10" name="Picture 9" descr="The diagram displays a plot with atomic frequency on the x-axis and PD voltage on the y-axis, showing a series of data points.&#10;&#10;AI-generated content may be incorrect.">
              <a:extLst>
                <a:ext uri="{FF2B5EF4-FFF2-40B4-BE49-F238E27FC236}">
                  <a16:creationId xmlns:a16="http://schemas.microsoft.com/office/drawing/2014/main" id="{2BFEC1B4-1F15-73D2-81CB-1C8BCC350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1167" y="977088"/>
              <a:ext cx="4112613" cy="22091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B75936-CC5D-764F-137C-89A5897EE0C5}"/>
                </a:ext>
              </a:extLst>
            </p:cNvPr>
            <p:cNvSpPr txBox="1"/>
            <p:nvPr/>
          </p:nvSpPr>
          <p:spPr>
            <a:xfrm rot="16200000">
              <a:off x="5398254" y="1866510"/>
              <a:ext cx="23936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(Mostly) ac-Stark shift (kHz)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E36557-997F-4FDD-CAE2-2665ABF434F9}"/>
                </a:ext>
              </a:extLst>
            </p:cNvPr>
            <p:cNvSpPr txBox="1"/>
            <p:nvPr/>
          </p:nvSpPr>
          <p:spPr>
            <a:xfrm>
              <a:off x="7620000" y="2991542"/>
              <a:ext cx="2399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</a:rPr>
                <a:t>Laser power (arb. u.)</a:t>
              </a:r>
              <a:endParaRPr lang="en-US" sz="14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2C63B00-5968-E83C-36C0-2148CFA8D105}"/>
              </a:ext>
            </a:extLst>
          </p:cNvPr>
          <p:cNvSpPr txBox="1"/>
          <p:nvPr/>
        </p:nvSpPr>
        <p:spPr>
          <a:xfrm>
            <a:off x="5745951" y="724125"/>
            <a:ext cx="6302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</a:rPr>
              <a:t>Typical two-photon spectroscopy challenge:</a:t>
            </a:r>
          </a:p>
          <a:p>
            <a:r>
              <a:rPr lang="en-US" dirty="0"/>
              <a:t>large ac-Stark shift because of large required laser intensity</a:t>
            </a:r>
          </a:p>
        </p:txBody>
      </p:sp>
    </p:spTree>
    <p:extLst>
      <p:ext uri="{BB962C8B-B14F-4D97-AF65-F5344CB8AC3E}">
        <p14:creationId xmlns:p14="http://schemas.microsoft.com/office/powerpoint/2010/main" val="229080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A217C-294B-62BA-5D5E-496FB4DF6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6A524546-77B3-E6D4-36CF-AFFDDDB4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F3C40C2D-86A0-BBDD-08AF-24831A21E4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L. Maisenbacher, MPQ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0F7EF4-E66A-F2C1-BAB5-0B7D47FE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Recent progress in CW two-photon spectroscopy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5578314-51D0-4A5E-E30A-A03CA3CE25B7}"/>
                  </a:ext>
                </a:extLst>
              </p14:cNvPr>
              <p14:cNvContentPartPr/>
              <p14:nvPr/>
            </p14:nvContentPartPr>
            <p14:xfrm>
              <a:off x="1427385" y="2789853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5578314-51D0-4A5E-E30A-A03CA3CE25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1265" y="2783733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9E4F0CB-72FE-B304-5393-60CF2A5B1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5823" y="809662"/>
            <a:ext cx="5020498" cy="315273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7BEA244-3A13-160F-5C31-92A0F1375885}"/>
              </a:ext>
            </a:extLst>
          </p:cNvPr>
          <p:cNvCxnSpPr>
            <a:cxnSpLocks/>
          </p:cNvCxnSpPr>
          <p:nvPr/>
        </p:nvCxnSpPr>
        <p:spPr>
          <a:xfrm>
            <a:off x="5408013" y="1736817"/>
            <a:ext cx="4078887" cy="5110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A4E1A96-A36E-E599-9434-C7D97C224296}"/>
              </a:ext>
            </a:extLst>
          </p:cNvPr>
          <p:cNvSpPr txBox="1"/>
          <p:nvPr/>
        </p:nvSpPr>
        <p:spPr>
          <a:xfrm>
            <a:off x="17717" y="6190050"/>
            <a:ext cx="74803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effectLst/>
              </a:rPr>
              <a:t>2S-</a:t>
            </a:r>
            <a:r>
              <a:rPr lang="en-US" sz="1600" i="1" dirty="0">
                <a:effectLst/>
              </a:rPr>
              <a:t>n</a:t>
            </a:r>
            <a:r>
              <a:rPr lang="en-US" sz="1600" dirty="0">
                <a:effectLst/>
              </a:rPr>
              <a:t>S, </a:t>
            </a:r>
            <a:r>
              <a:rPr lang="en-US" sz="1600" i="1" dirty="0">
                <a:effectLst/>
              </a:rPr>
              <a:t>n</a:t>
            </a:r>
            <a:r>
              <a:rPr lang="en-US" sz="1600" dirty="0">
                <a:effectLst/>
              </a:rPr>
              <a:t> = 8,9,10 (2026; Bullis</a:t>
            </a:r>
            <a:r>
              <a:rPr lang="en-US" sz="1600" dirty="0"/>
              <a:t> et al., </a:t>
            </a:r>
            <a:r>
              <a:rPr lang="en-US" sz="1600" i="1" dirty="0">
                <a:effectLst/>
              </a:rPr>
              <a:t>Physical Review Letters</a:t>
            </a:r>
            <a:r>
              <a:rPr lang="en-US" sz="1600" dirty="0">
                <a:effectLst/>
              </a:rPr>
              <a:t> 136</a:t>
            </a:r>
            <a:r>
              <a:rPr lang="en-US" sz="1600" dirty="0"/>
              <a:t>, 123001</a:t>
            </a:r>
            <a:r>
              <a:rPr lang="en-US" sz="1600" dirty="0">
                <a:effectLst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7B4E6A-0DC3-ED7C-ED5A-3890AE5DE830}"/>
              </a:ext>
            </a:extLst>
          </p:cNvPr>
          <p:cNvGrpSpPr/>
          <p:nvPr/>
        </p:nvGrpSpPr>
        <p:grpSpPr>
          <a:xfrm>
            <a:off x="1295400" y="785119"/>
            <a:ext cx="4112613" cy="2475722"/>
            <a:chOff x="6441167" y="823597"/>
            <a:chExt cx="4112613" cy="2475722"/>
          </a:xfrm>
        </p:grpSpPr>
        <p:pic>
          <p:nvPicPr>
            <p:cNvPr id="8" name="Picture 7" descr="The diagram displays a plot with atomic frequency on the x-axis and PD voltage on the y-axis, showing a series of data points.&#10;&#10;AI-generated content may be incorrect.">
              <a:extLst>
                <a:ext uri="{FF2B5EF4-FFF2-40B4-BE49-F238E27FC236}">
                  <a16:creationId xmlns:a16="http://schemas.microsoft.com/office/drawing/2014/main" id="{65B00471-E112-4B66-C09B-FB1020543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1167" y="977088"/>
              <a:ext cx="4112613" cy="2209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9F144C-FC2C-2061-BD88-24253C322805}"/>
                </a:ext>
              </a:extLst>
            </p:cNvPr>
            <p:cNvSpPr txBox="1"/>
            <p:nvPr/>
          </p:nvSpPr>
          <p:spPr>
            <a:xfrm rot="16200000">
              <a:off x="5398254" y="1866510"/>
              <a:ext cx="23936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(Mostly) ac-Stark shift (kHz)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0EC1A0-8AFB-08A6-5FAC-DB5E2E983A9A}"/>
                </a:ext>
              </a:extLst>
            </p:cNvPr>
            <p:cNvSpPr txBox="1"/>
            <p:nvPr/>
          </p:nvSpPr>
          <p:spPr>
            <a:xfrm>
              <a:off x="7620000" y="2991542"/>
              <a:ext cx="2399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</a:rPr>
                <a:t>Laser power (arb. u.)</a:t>
              </a:r>
              <a:endParaRPr lang="en-US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36152F8-95A9-039A-5A9E-524E46E1101C}"/>
              </a:ext>
            </a:extLst>
          </p:cNvPr>
          <p:cNvGrpSpPr/>
          <p:nvPr/>
        </p:nvGrpSpPr>
        <p:grpSpPr>
          <a:xfrm>
            <a:off x="1295399" y="3695700"/>
            <a:ext cx="4126043" cy="2532001"/>
            <a:chOff x="6441167" y="3887644"/>
            <a:chExt cx="4126043" cy="2532001"/>
          </a:xfrm>
        </p:grpSpPr>
        <p:pic>
          <p:nvPicPr>
            <p:cNvPr id="5" name="Picture 4" descr="The diagram displays a plot of atomic frequency versus spectroscopy PD voltage, with a line indicating a resonance peak at a certain frequency.&#10;&#10;AI-generated content may be incorrect.">
              <a:extLst>
                <a:ext uri="{FF2B5EF4-FFF2-40B4-BE49-F238E27FC236}">
                  <a16:creationId xmlns:a16="http://schemas.microsoft.com/office/drawing/2014/main" id="{4D9ED437-6294-9890-EC0F-F41765A77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1167" y="4031144"/>
              <a:ext cx="4126043" cy="23265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FDF72B-F31E-13F7-DB46-50B04049BC3E}"/>
                </a:ext>
              </a:extLst>
            </p:cNvPr>
            <p:cNvSpPr txBox="1"/>
            <p:nvPr/>
          </p:nvSpPr>
          <p:spPr>
            <a:xfrm rot="16200000">
              <a:off x="5405561" y="4930557"/>
              <a:ext cx="23936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(Mostly) ac-Stark shift (kHz)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A7AD65-5CAF-6AF8-1A22-9173B4C2A847}"/>
                </a:ext>
              </a:extLst>
            </p:cNvPr>
            <p:cNvSpPr txBox="1"/>
            <p:nvPr/>
          </p:nvSpPr>
          <p:spPr>
            <a:xfrm>
              <a:off x="7620000" y="6111868"/>
              <a:ext cx="2399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effectLst/>
                </a:rPr>
                <a:t>Laser power (arb. u.)</a:t>
              </a:r>
              <a:endParaRPr lang="en-US" sz="14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2F296D2-6AAF-FE73-A64B-38B1D4BD6DA3}"/>
              </a:ext>
            </a:extLst>
          </p:cNvPr>
          <p:cNvSpPr txBox="1"/>
          <p:nvPr/>
        </p:nvSpPr>
        <p:spPr>
          <a:xfrm>
            <a:off x="1559833" y="3238500"/>
            <a:ext cx="427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Additional compensation laser beam reduces ac-Stark shift by order of magnitude</a:t>
            </a:r>
          </a:p>
        </p:txBody>
      </p:sp>
      <p:sp>
        <p:nvSpPr>
          <p:cNvPr id="43" name="Arrow: Curved Left 42">
            <a:extLst>
              <a:ext uri="{FF2B5EF4-FFF2-40B4-BE49-F238E27FC236}">
                <a16:creationId xmlns:a16="http://schemas.microsoft.com/office/drawing/2014/main" id="{5CAF241A-8BF3-E78D-F82E-ADF0E1FFDD12}"/>
              </a:ext>
            </a:extLst>
          </p:cNvPr>
          <p:cNvSpPr/>
          <p:nvPr/>
        </p:nvSpPr>
        <p:spPr>
          <a:xfrm flipH="1">
            <a:off x="342900" y="2400300"/>
            <a:ext cx="869017" cy="213360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261ED1-441C-E618-4387-1EA5513C9367}"/>
              </a:ext>
            </a:extLst>
          </p:cNvPr>
          <p:cNvSpPr txBox="1"/>
          <p:nvPr/>
        </p:nvSpPr>
        <p:spPr>
          <a:xfrm>
            <a:off x="1027140" y="560063"/>
            <a:ext cx="6197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>
                <a:effectLst/>
              </a:rPr>
              <a:t>2S-8D (2022; Brandt</a:t>
            </a:r>
            <a:r>
              <a:rPr lang="en-US" sz="1600" dirty="0"/>
              <a:t> et al., </a:t>
            </a:r>
            <a:r>
              <a:rPr lang="en-US" sz="1600" i="1" dirty="0">
                <a:effectLst/>
              </a:rPr>
              <a:t>Physical Review Letters</a:t>
            </a:r>
            <a:r>
              <a:rPr lang="en-US" sz="1600" dirty="0">
                <a:effectLst/>
              </a:rPr>
              <a:t> 128, 023001)</a:t>
            </a:r>
          </a:p>
        </p:txBody>
      </p:sp>
      <p:pic>
        <p:nvPicPr>
          <p:cNvPr id="17" name="Picture 16" descr="The image displays a frequency spectrum with peaks and valleys, indicating the excitation of a system at various MHz, showing residuals in arbitrary units.&#10;&#10;AI-generated content may be incorrect.">
            <a:extLst>
              <a:ext uri="{FF2B5EF4-FFF2-40B4-BE49-F238E27FC236}">
                <a16:creationId xmlns:a16="http://schemas.microsoft.com/office/drawing/2014/main" id="{0D125AC5-72BC-BB16-0D19-9B9FAF676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670" y="3858353"/>
            <a:ext cx="2996530" cy="23299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E50FDBD-6A71-8344-1A0D-835662E3B9AA}"/>
              </a:ext>
            </a:extLst>
          </p:cNvPr>
          <p:cNvCxnSpPr>
            <a:cxnSpLocks/>
          </p:cNvCxnSpPr>
          <p:nvPr/>
        </p:nvCxnSpPr>
        <p:spPr>
          <a:xfrm flipV="1">
            <a:off x="5453420" y="2247900"/>
            <a:ext cx="3233380" cy="19808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FFE9C9C-7422-2A5A-3EA8-7A0731DA70B8}"/>
              </a:ext>
            </a:extLst>
          </p:cNvPr>
          <p:cNvSpPr txBox="1"/>
          <p:nvPr/>
        </p:nvSpPr>
        <p:spPr>
          <a:xfrm>
            <a:off x="8574247" y="3986817"/>
            <a:ext cx="33891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i="1" dirty="0">
                <a:solidFill>
                  <a:srgbClr val="231F20"/>
                </a:solidFill>
              </a:rPr>
              <a:t>[…] </a:t>
            </a:r>
            <a:r>
              <a:rPr lang="en-US" sz="1600" b="0" i="1" u="none" strike="noStrike" baseline="0" dirty="0">
                <a:solidFill>
                  <a:srgbClr val="231F20"/>
                </a:solidFill>
              </a:rPr>
              <a:t>we have not been able to find a likely theoretical issue or underestimated systematic</a:t>
            </a:r>
          </a:p>
          <a:p>
            <a:r>
              <a:rPr lang="en-US" sz="1600" b="0" i="1" u="none" strike="noStrike" baseline="0" dirty="0">
                <a:solidFill>
                  <a:srgbClr val="231F20"/>
                </a:solidFill>
              </a:rPr>
              <a:t>effects which would explain this discrepancy. </a:t>
            </a:r>
            <a:r>
              <a:rPr lang="en-US" sz="1600" i="1" dirty="0"/>
              <a:t>This can be compared with the 2S-nS measurements […], which have well-separated</a:t>
            </a:r>
          </a:p>
          <a:p>
            <a:r>
              <a:rPr lang="en-US" sz="1600" i="1" dirty="0"/>
              <a:t>hyperfine structure, no near-degenerate states of opposite</a:t>
            </a:r>
          </a:p>
          <a:p>
            <a:r>
              <a:rPr lang="en-US" sz="1600" i="1" dirty="0"/>
              <a:t>parity, and negligible Zeeman shifts.</a:t>
            </a:r>
          </a:p>
        </p:txBody>
      </p:sp>
    </p:spTree>
    <p:extLst>
      <p:ext uri="{BB962C8B-B14F-4D97-AF65-F5344CB8AC3E}">
        <p14:creationId xmlns:p14="http://schemas.microsoft.com/office/powerpoint/2010/main" val="2356569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EE5BE-B5C4-C599-6B4E-B6B3FDC3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BDC2-4833-C836-A7D4-7811ED3784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69AE6A-E36A-2449-86D3-D85F405A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Deuterium spectroscopy and the deuteron charge radius</a:t>
            </a:r>
          </a:p>
        </p:txBody>
      </p:sp>
      <p:pic>
        <p:nvPicPr>
          <p:cNvPr id="6" name="Picture 5" descr="The image displays a graph comparing hydrogen and deuterium spectroscopy data, illustrating variations in Rydberg constant values and proton and deuteron radii over time.&#10;&#10;AI-generated content may be incorrect.">
            <a:extLst>
              <a:ext uri="{FF2B5EF4-FFF2-40B4-BE49-F238E27FC236}">
                <a16:creationId xmlns:a16="http://schemas.microsoft.com/office/drawing/2014/main" id="{735A201C-5A43-AD04-BADD-1F513771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80" y="1450337"/>
            <a:ext cx="7808002" cy="4718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3705B-577A-302B-284F-5435F7403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756319"/>
            <a:ext cx="6530324" cy="5009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CD5B32-66D5-E795-7471-A62AE66F5A41}"/>
              </a:ext>
            </a:extLst>
          </p:cNvPr>
          <p:cNvSpPr txBox="1"/>
          <p:nvPr/>
        </p:nvSpPr>
        <p:spPr>
          <a:xfrm>
            <a:off x="342900" y="78972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Deuterium theory:</a:t>
            </a:r>
          </a:p>
        </p:txBody>
      </p:sp>
      <p:pic>
        <p:nvPicPr>
          <p:cNvPr id="18" name="Picture 28">
            <a:extLst>
              <a:ext uri="{FF2B5EF4-FFF2-40B4-BE49-F238E27FC236}">
                <a16:creationId xmlns:a16="http://schemas.microsoft.com/office/drawing/2014/main" id="{1A3F262F-1962-7033-B455-2B854B7DF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64" t="51568" r="21436" b="569"/>
          <a:stretch/>
        </p:blipFill>
        <p:spPr>
          <a:xfrm>
            <a:off x="8991600" y="1616884"/>
            <a:ext cx="2266682" cy="17000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89C5A3-EC3D-CD39-FF03-55A091930898}"/>
              </a:ext>
            </a:extLst>
          </p:cNvPr>
          <p:cNvSpPr txBox="1"/>
          <p:nvPr/>
        </p:nvSpPr>
        <p:spPr>
          <a:xfrm>
            <a:off x="8474890" y="1284623"/>
            <a:ext cx="2986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Additional effects in deuterium: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3D811-0761-497C-0272-4E437488DB26}"/>
              </a:ext>
            </a:extLst>
          </p:cNvPr>
          <p:cNvSpPr txBox="1"/>
          <p:nvPr/>
        </p:nvSpPr>
        <p:spPr>
          <a:xfrm>
            <a:off x="5295900" y="4610100"/>
            <a:ext cx="255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Deuterium measurement in progress at MPQ (2S-6P), planned at LKB (1S-3S) and CSU (2S-nS)</a:t>
            </a:r>
          </a:p>
        </p:txBody>
      </p:sp>
    </p:spTree>
    <p:extLst>
      <p:ext uri="{BB962C8B-B14F-4D97-AF65-F5344CB8AC3E}">
        <p14:creationId xmlns:p14="http://schemas.microsoft.com/office/powerpoint/2010/main" val="30037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F4F5B-067D-6DF9-5173-9ED46331B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937B9-055E-2D12-B0CD-4A69E29B2A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53820D-F5AF-2BD0-61CA-967D2945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physics constraints from deuterium spectroscopy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CA83D0B-F9BB-7866-0CE4-65D394B72206}"/>
              </a:ext>
            </a:extLst>
          </p:cNvPr>
          <p:cNvGrpSpPr/>
          <p:nvPr/>
        </p:nvGrpSpPr>
        <p:grpSpPr>
          <a:xfrm>
            <a:off x="935787" y="3557889"/>
            <a:ext cx="1405589" cy="769710"/>
            <a:chOff x="1826349" y="572905"/>
            <a:chExt cx="1405589" cy="769710"/>
          </a:xfrm>
        </p:grpSpPr>
        <p:pic>
          <p:nvPicPr>
            <p:cNvPr id="6" name="Picture 6 1">
              <a:extLst>
                <a:ext uri="{FF2B5EF4-FFF2-40B4-BE49-F238E27FC236}">
                  <a16:creationId xmlns:a16="http://schemas.microsoft.com/office/drawing/2014/main" id="{E77726E3-4B7C-6EF3-FE9A-EE03B29B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244" y="634388"/>
              <a:ext cx="706694" cy="708227"/>
            </a:xfrm>
            <a:prstGeom prst="rect">
              <a:avLst/>
            </a:prstGeom>
          </p:spPr>
        </p:pic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A0D85C7-F350-44C9-14BC-F9793AE8F3F9}"/>
                </a:ext>
              </a:extLst>
            </p:cNvPr>
            <p:cNvGrpSpPr/>
            <p:nvPr/>
          </p:nvGrpSpPr>
          <p:grpSpPr>
            <a:xfrm>
              <a:off x="1826349" y="572905"/>
              <a:ext cx="1254073" cy="687664"/>
              <a:chOff x="1826349" y="572905"/>
              <a:chExt cx="1254073" cy="687664"/>
            </a:xfrm>
          </p:grpSpPr>
          <p:pic>
            <p:nvPicPr>
              <p:cNvPr id="8" name="Picture 8 1">
                <a:extLst>
                  <a:ext uri="{FF2B5EF4-FFF2-40B4-BE49-F238E27FC236}">
                    <a16:creationId xmlns:a16="http://schemas.microsoft.com/office/drawing/2014/main" id="{FCEA0844-C23D-94CB-0048-E3B5A6249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6349" y="716432"/>
                <a:ext cx="536363" cy="544137"/>
              </a:xfrm>
              <a:prstGeom prst="rect">
                <a:avLst/>
              </a:prstGeom>
            </p:spPr>
          </p:pic>
          <p:pic>
            <p:nvPicPr>
              <p:cNvPr id="9" name="Picture 9 1">
                <a:extLst>
                  <a:ext uri="{FF2B5EF4-FFF2-40B4-BE49-F238E27FC236}">
                    <a16:creationId xmlns:a16="http://schemas.microsoft.com/office/drawing/2014/main" id="{DF532AF7-510E-44A9-19E0-A5DDDFE6F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39358" y="840853"/>
                <a:ext cx="317061" cy="283686"/>
              </a:xfrm>
              <a:prstGeom prst="rect">
                <a:avLst/>
              </a:prstGeom>
            </p:spPr>
          </p:pic>
          <p:pic>
            <p:nvPicPr>
              <p:cNvPr id="10" name="Picture 10 1">
                <a:extLst>
                  <a:ext uri="{FF2B5EF4-FFF2-40B4-BE49-F238E27FC236}">
                    <a16:creationId xmlns:a16="http://schemas.microsoft.com/office/drawing/2014/main" id="{09648CE1-8CCD-1A24-BBBF-860EE4F69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7888" y="572905"/>
                <a:ext cx="182534" cy="205672"/>
              </a:xfrm>
              <a:prstGeom prst="rect">
                <a:avLst/>
              </a:prstGeom>
            </p:spPr>
          </p:pic>
        </p:grp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8220069-8C59-CE33-B07D-D163B5D61F87}"/>
              </a:ext>
            </a:extLst>
          </p:cNvPr>
          <p:cNvGrpSpPr/>
          <p:nvPr/>
        </p:nvGrpSpPr>
        <p:grpSpPr>
          <a:xfrm>
            <a:off x="3221787" y="3601187"/>
            <a:ext cx="1304324" cy="733343"/>
            <a:chOff x="5980192" y="557911"/>
            <a:chExt cx="1304324" cy="733343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D14FA6F6-7E9E-6E6C-CE42-959DA814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0192" y="658334"/>
              <a:ext cx="598373" cy="623305"/>
            </a:xfrm>
            <a:prstGeom prst="rect">
              <a:avLst/>
            </a:prstGeom>
          </p:spPr>
        </p:pic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756F1D7C-E957-D85D-FFDE-7D9844709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05612" y="603590"/>
              <a:ext cx="678904" cy="687664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B688AC3B-59B7-0FA2-B6E7-1537595D5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14170" y="758580"/>
              <a:ext cx="453744" cy="278941"/>
            </a:xfrm>
            <a:prstGeom prst="rect">
              <a:avLst/>
            </a:prstGeom>
          </p:spPr>
        </p:pic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20E187F0-B88A-4AF4-B9CD-8F6B4383B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85380" y="557911"/>
              <a:ext cx="182534" cy="205672"/>
            </a:xfrm>
            <a:prstGeom prst="rect">
              <a:avLst/>
            </a:prstGeom>
          </p:spPr>
        </p:pic>
      </p:grpSp>
      <p:sp>
        <p:nvSpPr>
          <p:cNvPr id="16" name="TextBox 2 1">
            <a:extLst>
              <a:ext uri="{FF2B5EF4-FFF2-40B4-BE49-F238E27FC236}">
                <a16:creationId xmlns:a16="http://schemas.microsoft.com/office/drawing/2014/main" id="{1469DE37-C78B-277F-54DF-DAC8CB423795}"/>
              </a:ext>
            </a:extLst>
          </p:cNvPr>
          <p:cNvSpPr txBox="1"/>
          <p:nvPr/>
        </p:nvSpPr>
        <p:spPr>
          <a:xfrm>
            <a:off x="2714020" y="3728370"/>
            <a:ext cx="3231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v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erader Verbinder 65">
            <a:extLst>
              <a:ext uri="{FF2B5EF4-FFF2-40B4-BE49-F238E27FC236}">
                <a16:creationId xmlns:a16="http://schemas.microsoft.com/office/drawing/2014/main" id="{CF9812B9-468A-1770-0E38-B919F46E9F5F}"/>
              </a:ext>
            </a:extLst>
          </p:cNvPr>
          <p:cNvCxnSpPr>
            <a:cxnSpLocks/>
          </p:cNvCxnSpPr>
          <p:nvPr/>
        </p:nvCxnSpPr>
        <p:spPr>
          <a:xfrm>
            <a:off x="2366697" y="2040400"/>
            <a:ext cx="745449" cy="204288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66">
            <a:extLst>
              <a:ext uri="{FF2B5EF4-FFF2-40B4-BE49-F238E27FC236}">
                <a16:creationId xmlns:a16="http://schemas.microsoft.com/office/drawing/2014/main" id="{B0531E31-A662-90E1-0377-DBAB71F99883}"/>
              </a:ext>
            </a:extLst>
          </p:cNvPr>
          <p:cNvCxnSpPr>
            <a:cxnSpLocks/>
          </p:cNvCxnSpPr>
          <p:nvPr/>
        </p:nvCxnSpPr>
        <p:spPr>
          <a:xfrm flipV="1">
            <a:off x="3112147" y="2068901"/>
            <a:ext cx="745449" cy="175788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70">
            <a:extLst>
              <a:ext uri="{FF2B5EF4-FFF2-40B4-BE49-F238E27FC236}">
                <a16:creationId xmlns:a16="http://schemas.microsoft.com/office/drawing/2014/main" id="{5103D0FB-2D6A-54E0-3281-86C25E56DA6E}"/>
              </a:ext>
            </a:extLst>
          </p:cNvPr>
          <p:cNvCxnSpPr>
            <a:cxnSpLocks/>
          </p:cNvCxnSpPr>
          <p:nvPr/>
        </p:nvCxnSpPr>
        <p:spPr>
          <a:xfrm>
            <a:off x="3112147" y="2244688"/>
            <a:ext cx="0" cy="53006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4" descr="\documentclass{article}&#10;\usepackage{amsmath}&#10;\pagestyle{empty}&#10;\begin{document}&#10;&#10;$g_e$&#10;&#10;&#10;\end{document}" title="IguanaTex Bitmap Display">
            <a:extLst>
              <a:ext uri="{FF2B5EF4-FFF2-40B4-BE49-F238E27FC236}">
                <a16:creationId xmlns:a16="http://schemas.microsoft.com/office/drawing/2014/main" id="{8DADDCB3-90E3-F952-681B-9E791E4F6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1" y="2863875"/>
            <a:ext cx="287265" cy="228119"/>
          </a:xfrm>
          <a:prstGeom prst="rect">
            <a:avLst/>
          </a:prstGeom>
        </p:spPr>
      </p:pic>
      <p:pic>
        <p:nvPicPr>
          <p:cNvPr id="21" name="Picture 8 2" descr="\documentclass{article}&#10;\usepackage{amsmath}&#10;\pagestyle{empty}&#10;\begin{document}&#10;&#10;$g_n$&#10;&#10;&#10;\end{document}" title="IguanaTex Bitmap Display">
            <a:extLst>
              <a:ext uri="{FF2B5EF4-FFF2-40B4-BE49-F238E27FC236}">
                <a16:creationId xmlns:a16="http://schemas.microsoft.com/office/drawing/2014/main" id="{CC64B5CD-2F51-4D0B-A27C-988ED34CF8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78" y="1913720"/>
            <a:ext cx="319738" cy="222598"/>
          </a:xfrm>
          <a:prstGeom prst="rect">
            <a:avLst/>
          </a:prstGeom>
        </p:spPr>
      </p:pic>
      <p:pic>
        <p:nvPicPr>
          <p:cNvPr id="22" name="Grafik 73">
            <a:extLst>
              <a:ext uri="{FF2B5EF4-FFF2-40B4-BE49-F238E27FC236}">
                <a16:creationId xmlns:a16="http://schemas.microsoft.com/office/drawing/2014/main" id="{05F50CCE-0BFF-662F-9431-C8CE55E13C7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09" y="2406163"/>
            <a:ext cx="492568" cy="192987"/>
          </a:xfrm>
          <a:prstGeom prst="rect">
            <a:avLst/>
          </a:prstGeom>
        </p:spPr>
      </p:pic>
      <p:cxnSp>
        <p:nvCxnSpPr>
          <p:cNvPr id="23" name="Gerader Verbinder 74">
            <a:extLst>
              <a:ext uri="{FF2B5EF4-FFF2-40B4-BE49-F238E27FC236}">
                <a16:creationId xmlns:a16="http://schemas.microsoft.com/office/drawing/2014/main" id="{019744D2-B28A-6AF3-F829-165CBCE3832F}"/>
              </a:ext>
            </a:extLst>
          </p:cNvPr>
          <p:cNvCxnSpPr>
            <a:cxnSpLocks/>
          </p:cNvCxnSpPr>
          <p:nvPr/>
        </p:nvCxnSpPr>
        <p:spPr>
          <a:xfrm flipV="1">
            <a:off x="2422161" y="2746783"/>
            <a:ext cx="689985" cy="17578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75">
            <a:extLst>
              <a:ext uri="{FF2B5EF4-FFF2-40B4-BE49-F238E27FC236}">
                <a16:creationId xmlns:a16="http://schemas.microsoft.com/office/drawing/2014/main" id="{B8AF6FB7-CEC1-7637-FD76-80761358FFAE}"/>
              </a:ext>
            </a:extLst>
          </p:cNvPr>
          <p:cNvCxnSpPr>
            <a:cxnSpLocks/>
          </p:cNvCxnSpPr>
          <p:nvPr/>
        </p:nvCxnSpPr>
        <p:spPr>
          <a:xfrm>
            <a:off x="3117701" y="2741074"/>
            <a:ext cx="745449" cy="204288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13">
            <a:extLst>
              <a:ext uri="{FF2B5EF4-FFF2-40B4-BE49-F238E27FC236}">
                <a16:creationId xmlns:a16="http://schemas.microsoft.com/office/drawing/2014/main" id="{9E106212-2A6E-80CD-941C-C79154509A70}"/>
              </a:ext>
            </a:extLst>
          </p:cNvPr>
          <p:cNvSpPr/>
          <p:nvPr/>
        </p:nvSpPr>
        <p:spPr>
          <a:xfrm>
            <a:off x="2032647" y="1853946"/>
            <a:ext cx="290671" cy="283500"/>
          </a:xfrm>
          <a:prstGeom prst="ellipse">
            <a:avLst/>
          </a:prstGeom>
          <a:gradFill flip="none" rotWithShape="1">
            <a:gsLst>
              <a:gs pos="0">
                <a:srgbClr val="2D2D2D"/>
              </a:gs>
              <a:gs pos="90000">
                <a:srgbClr val="2D2D2D">
                  <a:tint val="44500"/>
                  <a:satMod val="160000"/>
                </a:srgbClr>
              </a:gs>
              <a:gs pos="100000">
                <a:srgbClr val="2D2D2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</a:t>
            </a:r>
            <a:endParaRPr lang="en-US" dirty="0"/>
          </a:p>
        </p:txBody>
      </p:sp>
      <p:sp>
        <p:nvSpPr>
          <p:cNvPr id="26" name="Ellipse 79">
            <a:extLst>
              <a:ext uri="{FF2B5EF4-FFF2-40B4-BE49-F238E27FC236}">
                <a16:creationId xmlns:a16="http://schemas.microsoft.com/office/drawing/2014/main" id="{FE4F83DA-F6EC-19C3-7DCA-296245868AF0}"/>
              </a:ext>
            </a:extLst>
          </p:cNvPr>
          <p:cNvSpPr/>
          <p:nvPr/>
        </p:nvSpPr>
        <p:spPr>
          <a:xfrm>
            <a:off x="2032647" y="2779195"/>
            <a:ext cx="290671" cy="283500"/>
          </a:xfrm>
          <a:prstGeom prst="ellipse">
            <a:avLst/>
          </a:prstGeom>
          <a:gradFill flip="none" rotWithShape="1">
            <a:gsLst>
              <a:gs pos="0">
                <a:srgbClr val="3737FF"/>
              </a:gs>
              <a:gs pos="100000">
                <a:srgbClr val="A1A1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</a:t>
            </a:r>
            <a:endParaRPr lang="en-US" dirty="0"/>
          </a:p>
        </p:txBody>
      </p:sp>
      <p:sp>
        <p:nvSpPr>
          <p:cNvPr id="27" name="TextBox 120 1">
            <a:extLst>
              <a:ext uri="{FF2B5EF4-FFF2-40B4-BE49-F238E27FC236}">
                <a16:creationId xmlns:a16="http://schemas.microsoft.com/office/drawing/2014/main" id="{20CCF774-7FBC-1EF1-9582-1BF3955270C0}"/>
              </a:ext>
            </a:extLst>
          </p:cNvPr>
          <p:cNvSpPr txBox="1"/>
          <p:nvPr/>
        </p:nvSpPr>
        <p:spPr>
          <a:xfrm>
            <a:off x="1366163" y="667079"/>
            <a:ext cx="315567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de-DE" sz="2000" dirty="0" err="1"/>
              <a:t>Constraint</a:t>
            </a:r>
            <a:r>
              <a:rPr lang="de-DE" sz="2000" dirty="0"/>
              <a:t> on </a:t>
            </a:r>
            <a:r>
              <a:rPr lang="de-DE" sz="2000" i="1" dirty="0" err="1"/>
              <a:t>g</a:t>
            </a:r>
            <a:r>
              <a:rPr lang="de-DE" sz="2000" i="1" baseline="-25000" dirty="0" err="1"/>
              <a:t>n</a:t>
            </a:r>
            <a:r>
              <a:rPr lang="de-DE" sz="2000" i="1" dirty="0" err="1"/>
              <a:t>g</a:t>
            </a:r>
            <a:r>
              <a:rPr lang="de-DE" sz="2000" i="1" baseline="-25000" dirty="0" err="1"/>
              <a:t>e</a:t>
            </a:r>
            <a:endParaRPr lang="de-DE" sz="2000" i="1" dirty="0"/>
          </a:p>
          <a:p>
            <a:pPr algn="ctr" hangingPunct="0"/>
            <a:r>
              <a:rPr lang="de-DE" sz="2000" dirty="0"/>
              <a:t>(</a:t>
            </a:r>
            <a:r>
              <a:rPr lang="de-DE" sz="2000" dirty="0" err="1"/>
              <a:t>electron</a:t>
            </a:r>
            <a:r>
              <a:rPr lang="de-DE" sz="2000" dirty="0"/>
              <a:t>-neutron </a:t>
            </a:r>
            <a:r>
              <a:rPr lang="de-DE" sz="2000" dirty="0" err="1"/>
              <a:t>coupling</a:t>
            </a:r>
            <a:r>
              <a:rPr lang="de-DE" sz="2000" dirty="0"/>
              <a:t>)</a:t>
            </a:r>
          </a:p>
        </p:txBody>
      </p:sp>
      <p:grpSp>
        <p:nvGrpSpPr>
          <p:cNvPr id="28" name="Gruppieren 2">
            <a:extLst>
              <a:ext uri="{FF2B5EF4-FFF2-40B4-BE49-F238E27FC236}">
                <a16:creationId xmlns:a16="http://schemas.microsoft.com/office/drawing/2014/main" id="{B47A2B38-9A00-E9E8-CFD4-399611D31F87}"/>
              </a:ext>
            </a:extLst>
          </p:cNvPr>
          <p:cNvGrpSpPr/>
          <p:nvPr/>
        </p:nvGrpSpPr>
        <p:grpSpPr>
          <a:xfrm>
            <a:off x="679294" y="4460465"/>
            <a:ext cx="4785924" cy="1536807"/>
            <a:chOff x="679294" y="4460465"/>
            <a:chExt cx="4785924" cy="1536807"/>
          </a:xfrm>
        </p:grpSpPr>
        <p:sp>
          <p:nvSpPr>
            <p:cNvPr id="29" name="TextBox 120 1">
              <a:extLst>
                <a:ext uri="{FF2B5EF4-FFF2-40B4-BE49-F238E27FC236}">
                  <a16:creationId xmlns:a16="http://schemas.microsoft.com/office/drawing/2014/main" id="{028B33B3-0F26-9275-EA7A-325E12D739BC}"/>
                </a:ext>
              </a:extLst>
            </p:cNvPr>
            <p:cNvSpPr txBox="1"/>
            <p:nvPr/>
          </p:nvSpPr>
          <p:spPr>
            <a:xfrm>
              <a:off x="679294" y="4460465"/>
              <a:ext cx="4785924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de-DE" dirty="0"/>
                <a:t>Coulomb potential </a:t>
              </a:r>
              <a:r>
                <a:rPr lang="de-DE" dirty="0" err="1"/>
                <a:t>for</a:t>
              </a:r>
              <a:r>
                <a:rPr lang="de-DE" dirty="0"/>
                <a:t> hydrogen </a:t>
              </a:r>
              <a:r>
                <a:rPr lang="de-DE" dirty="0" err="1"/>
                <a:t>vs</a:t>
              </a:r>
              <a:r>
                <a:rPr lang="de-DE" dirty="0"/>
                <a:t> </a:t>
              </a:r>
              <a:r>
                <a:rPr lang="de-DE" dirty="0" err="1"/>
                <a:t>deuterium</a:t>
              </a:r>
              <a:r>
                <a:rPr lang="de-DE" dirty="0"/>
                <a:t>:</a:t>
              </a:r>
            </a:p>
            <a:p>
              <a:pPr algn="ctr" hangingPunct="0"/>
              <a:r>
                <a:rPr lang="de-DE" dirty="0"/>
                <a:t>Isotope shift </a:t>
              </a:r>
              <a:r>
                <a:rPr lang="de-DE" dirty="0" err="1"/>
                <a:t>measurement</a:t>
              </a:r>
              <a:r>
                <a:rPr lang="de-DE" dirty="0"/>
                <a:t> in 1S-2S</a:t>
              </a:r>
            </a:p>
            <a:p>
              <a:pPr algn="ctr" hangingPunct="0"/>
              <a:r>
                <a:rPr lang="de-DE" dirty="0" err="1"/>
                <a:t>with</a:t>
              </a:r>
              <a:r>
                <a:rPr lang="de-DE" dirty="0"/>
                <a:t> </a:t>
              </a:r>
              <a:r>
                <a:rPr lang="de-DE" dirty="0" err="1"/>
                <a:t>proton</a:t>
              </a:r>
              <a:r>
                <a:rPr lang="de-DE" dirty="0"/>
                <a:t>/</a:t>
              </a:r>
              <a:r>
                <a:rPr lang="de-DE" dirty="0" err="1"/>
                <a:t>deuteron</a:t>
              </a:r>
              <a:r>
                <a:rPr lang="de-DE" dirty="0"/>
                <a:t> radii </a:t>
              </a:r>
              <a:r>
                <a:rPr lang="de-DE" dirty="0" err="1"/>
                <a:t>from</a:t>
              </a:r>
              <a:r>
                <a:rPr lang="de-DE" dirty="0"/>
                <a:t> </a:t>
              </a:r>
              <a:r>
                <a:rPr lang="de-DE" dirty="0" err="1"/>
                <a:t>muonic</a:t>
              </a:r>
              <a:r>
                <a:rPr lang="de-DE" dirty="0"/>
                <a:t> </a:t>
              </a:r>
              <a:r>
                <a:rPr lang="de-DE" dirty="0" err="1"/>
                <a:t>atoms</a:t>
              </a:r>
              <a:r>
                <a:rPr lang="de-DE" dirty="0"/>
                <a:t> </a:t>
              </a:r>
            </a:p>
          </p:txBody>
        </p:sp>
        <p:sp>
          <p:nvSpPr>
            <p:cNvPr id="30" name="TextBox 120 1">
              <a:extLst>
                <a:ext uri="{FF2B5EF4-FFF2-40B4-BE49-F238E27FC236}">
                  <a16:creationId xmlns:a16="http://schemas.microsoft.com/office/drawing/2014/main" id="{40EE4215-276D-31E0-2D2A-E329A99A8ABF}"/>
                </a:ext>
              </a:extLst>
            </p:cNvPr>
            <p:cNvSpPr txBox="1"/>
            <p:nvPr/>
          </p:nvSpPr>
          <p:spPr>
            <a:xfrm>
              <a:off x="716677" y="5627942"/>
              <a:ext cx="431784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de-DE" dirty="0">
                  <a:solidFill>
                    <a:schemeClr val="bg1">
                      <a:lumMod val="65000"/>
                    </a:schemeClr>
                  </a:solidFill>
                </a:rPr>
                <a:t>Contraints mass scale from zero to ~ keV</a:t>
              </a:r>
            </a:p>
          </p:txBody>
        </p:sp>
      </p:grpSp>
      <p:pic>
        <p:nvPicPr>
          <p:cNvPr id="33" name="Grafik 53">
            <a:extLst>
              <a:ext uri="{FF2B5EF4-FFF2-40B4-BE49-F238E27FC236}">
                <a16:creationId xmlns:a16="http://schemas.microsoft.com/office/drawing/2014/main" id="{F67848D7-160A-AEAD-425D-575D71EC2D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0961" y="2136318"/>
            <a:ext cx="5032726" cy="2736470"/>
          </a:xfrm>
          <a:prstGeom prst="rect">
            <a:avLst/>
          </a:prstGeom>
        </p:spPr>
      </p:pic>
      <p:sp>
        <p:nvSpPr>
          <p:cNvPr id="34" name="Textfeld 6">
            <a:extLst>
              <a:ext uri="{FF2B5EF4-FFF2-40B4-BE49-F238E27FC236}">
                <a16:creationId xmlns:a16="http://schemas.microsoft.com/office/drawing/2014/main" id="{31D04AE7-B86F-E57E-9C2D-489AAFCFFF7A}"/>
              </a:ext>
            </a:extLst>
          </p:cNvPr>
          <p:cNvSpPr txBox="1"/>
          <p:nvPr/>
        </p:nvSpPr>
        <p:spPr>
          <a:xfrm>
            <a:off x="9629252" y="3856323"/>
            <a:ext cx="242887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tightest constraint: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1S-2S isotope shift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r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r</a:t>
            </a:r>
            <a:r>
              <a:rPr lang="en-US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from 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H, 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μ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</a:p>
        </p:txBody>
      </p:sp>
      <p:sp>
        <p:nvSpPr>
          <p:cNvPr id="35" name="Rechteck 62">
            <a:extLst>
              <a:ext uri="{FF2B5EF4-FFF2-40B4-BE49-F238E27FC236}">
                <a16:creationId xmlns:a16="http://schemas.microsoft.com/office/drawing/2014/main" id="{5346A635-49D6-5460-846A-7111F08D0117}"/>
              </a:ext>
            </a:extLst>
          </p:cNvPr>
          <p:cNvSpPr/>
          <p:nvPr/>
        </p:nvSpPr>
        <p:spPr>
          <a:xfrm>
            <a:off x="6432448" y="1878664"/>
            <a:ext cx="40460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R. M. </a:t>
            </a:r>
            <a:r>
              <a:rPr lang="en-US" sz="1400" dirty="0" err="1"/>
              <a:t>Potvliege</a:t>
            </a:r>
            <a:r>
              <a:rPr lang="en-US" sz="1400" dirty="0"/>
              <a:t>, New. J. Phys 27, 045002 (2025)</a:t>
            </a:r>
          </a:p>
        </p:txBody>
      </p:sp>
    </p:spTree>
    <p:extLst>
      <p:ext uri="{BB962C8B-B14F-4D97-AF65-F5344CB8AC3E}">
        <p14:creationId xmlns:p14="http://schemas.microsoft.com/office/powerpoint/2010/main" val="718915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4A8697-B809-78F9-12AA-4D0C722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2CF64-AAFA-C560-D135-F8D2B840B1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545278-255D-2533-D8A0-C93C2248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direction: Cold, trapped hydrogen?</a:t>
            </a:r>
          </a:p>
        </p:txBody>
      </p:sp>
      <p:pic>
        <p:nvPicPr>
          <p:cNvPr id="6" name="Picture 5" descr="The image is a scientific publication excerpt from the journal Physical Review A, detailing a suggestion for trapping hydrogen atoms for use in optical clocks.&#10;&#10;AI-generated content may be incorrect.">
            <a:extLst>
              <a:ext uri="{FF2B5EF4-FFF2-40B4-BE49-F238E27FC236}">
                <a16:creationId xmlns:a16="http://schemas.microsoft.com/office/drawing/2014/main" id="{CF28308D-9C54-7D30-054D-566C594DB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88" y="1144643"/>
            <a:ext cx="10134600" cy="2392369"/>
          </a:xfrm>
          <a:prstGeom prst="rect">
            <a:avLst/>
          </a:prstGeom>
        </p:spPr>
      </p:pic>
      <p:pic>
        <p:nvPicPr>
          <p:cNvPr id="8" name="Picture 7" descr="The image depicts a scientific document discussing the suppression of parametric oscillatory instability in high numerical aperture optical cavities.&#10;&#10;AI-generated content may be incorrect.">
            <a:extLst>
              <a:ext uri="{FF2B5EF4-FFF2-40B4-BE49-F238E27FC236}">
                <a16:creationId xmlns:a16="http://schemas.microsoft.com/office/drawing/2014/main" id="{CCB03A43-7ED6-125C-9312-01F150BC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88" y="4457700"/>
            <a:ext cx="10134600" cy="1559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ED61A9-4B19-B119-6C86-CFD709DB4FDA}"/>
              </a:ext>
            </a:extLst>
          </p:cNvPr>
          <p:cNvSpPr txBox="1"/>
          <p:nvPr/>
        </p:nvSpPr>
        <p:spPr>
          <a:xfrm>
            <a:off x="342900" y="731603"/>
            <a:ext cx="1058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Proposal for trapping atomic hydrogen at </a:t>
            </a:r>
            <a:r>
              <a:rPr lang="en-US" sz="2000" dirty="0" err="1"/>
              <a:t>mK</a:t>
            </a:r>
            <a:r>
              <a:rPr lang="en-US" sz="2000" dirty="0"/>
              <a:t> temperatures in magic wavelength dipole trap: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8BF37-CFF3-53F7-2D1C-D7647E34EE38}"/>
              </a:ext>
            </a:extLst>
          </p:cNvPr>
          <p:cNvSpPr txBox="1"/>
          <p:nvPr/>
        </p:nvSpPr>
        <p:spPr>
          <a:xfrm>
            <a:off x="342900" y="3707446"/>
            <a:ext cx="1120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Demonstration of laser intensities for dipole trap deep enough to trap hydrogen at K temperatures (arXiv:2602.23476):</a:t>
            </a:r>
          </a:p>
        </p:txBody>
      </p:sp>
    </p:spTree>
    <p:extLst>
      <p:ext uri="{BB962C8B-B14F-4D97-AF65-F5344CB8AC3E}">
        <p14:creationId xmlns:p14="http://schemas.microsoft.com/office/powerpoint/2010/main" val="1585016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E7CAE-D47A-8AC6-9449-6B95B38B2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19323" r="6136" b="6669"/>
          <a:stretch/>
        </p:blipFill>
        <p:spPr>
          <a:xfrm>
            <a:off x="0" y="1"/>
            <a:ext cx="123063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D72D45-CB7A-6683-5965-3925B646CE80}"/>
              </a:ext>
            </a:extLst>
          </p:cNvPr>
          <p:cNvGrpSpPr/>
          <p:nvPr/>
        </p:nvGrpSpPr>
        <p:grpSpPr>
          <a:xfrm>
            <a:off x="6877691" y="1615352"/>
            <a:ext cx="3653181" cy="4794276"/>
            <a:chOff x="5353690" y="1615352"/>
            <a:chExt cx="3653181" cy="4794276"/>
          </a:xfrm>
        </p:grpSpPr>
        <p:sp>
          <p:nvSpPr>
            <p:cNvPr id="32" name="Rectangle 31"/>
            <p:cNvSpPr/>
            <p:nvPr/>
          </p:nvSpPr>
          <p:spPr>
            <a:xfrm>
              <a:off x="5372100" y="1641354"/>
              <a:ext cx="3581400" cy="4768274"/>
            </a:xfrm>
            <a:prstGeom prst="rect">
              <a:avLst/>
            </a:prstGeom>
            <a:solidFill>
              <a:schemeClr val="tx1">
                <a:alpha val="57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Bild 17" descr="newsimage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4782" y="4959455"/>
              <a:ext cx="752827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12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97083" y="4959455"/>
              <a:ext cx="703371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Bild 21" descr="PohlRandolf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2929" y="4959455"/>
              <a:ext cx="694213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5353690" y="5947963"/>
              <a:ext cx="12170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cs typeface="Optima"/>
                </a:rPr>
                <a:t>Randolf</a:t>
              </a:r>
              <a:r>
                <a:rPr lang="en-US" sz="1200" dirty="0">
                  <a:solidFill>
                    <a:schemeClr val="bg1"/>
                  </a:solidFill>
                  <a:cs typeface="Optima"/>
                </a:rPr>
                <a:t> Pohl</a:t>
              </a:r>
              <a:br>
                <a:rPr lang="en-US" sz="1200" dirty="0">
                  <a:solidFill>
                    <a:schemeClr val="bg1"/>
                  </a:solidFill>
                  <a:cs typeface="Optima"/>
                </a:rPr>
              </a:br>
              <a:r>
                <a:rPr lang="en-US" sz="1200" dirty="0">
                  <a:solidFill>
                    <a:schemeClr val="bg1"/>
                  </a:solidFill>
                  <a:cs typeface="Optima"/>
                </a:rPr>
                <a:t>(now: U Mainz)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84762" y="5947963"/>
              <a:ext cx="9280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Theodor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W. </a:t>
              </a:r>
              <a:r>
                <a:rPr lang="en-US" sz="1200" dirty="0" err="1">
                  <a:solidFill>
                    <a:schemeClr val="bg1"/>
                  </a:solidFill>
                  <a:cs typeface="Optima"/>
                </a:rPr>
                <a:t>Hänsch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15519" y="5947963"/>
              <a:ext cx="11913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Thomas </a:t>
              </a:r>
              <a:r>
                <a:rPr lang="en-US" sz="1200" dirty="0" err="1">
                  <a:solidFill>
                    <a:schemeClr val="bg1"/>
                  </a:solidFill>
                  <a:cs typeface="Optima"/>
                </a:rPr>
                <a:t>Udem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352633" y="3467100"/>
              <a:ext cx="682149" cy="9891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6675" y="2019300"/>
              <a:ext cx="814064" cy="9891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312" y="3476244"/>
              <a:ext cx="740664" cy="987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Rectangle 21"/>
            <p:cNvSpPr/>
            <p:nvPr/>
          </p:nvSpPr>
          <p:spPr>
            <a:xfrm>
              <a:off x="7080399" y="4455608"/>
              <a:ext cx="1226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Arthur Matveev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197193" y="3001597"/>
              <a:ext cx="9930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Vitaly </a:t>
              </a:r>
              <a:r>
                <a:rPr lang="en-US" sz="1200" dirty="0" err="1">
                  <a:solidFill>
                    <a:schemeClr val="bg1"/>
                  </a:solidFill>
                  <a:cs typeface="Optima"/>
                </a:rPr>
                <a:t>Wirthl</a:t>
              </a:r>
              <a:endParaRPr lang="en-US" sz="1200" dirty="0">
                <a:solidFill>
                  <a:schemeClr val="bg1"/>
                </a:solidFill>
                <a:cs typeface="Optim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24779" y="4464752"/>
              <a:ext cx="16097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Alexey </a:t>
              </a:r>
              <a:r>
                <a:rPr lang="en-US" sz="1200" dirty="0" err="1">
                  <a:solidFill>
                    <a:schemeClr val="bg1"/>
                  </a:solidFill>
                  <a:cs typeface="Optima"/>
                </a:rPr>
                <a:t>Grinin</a:t>
              </a:r>
              <a:br>
                <a:rPr lang="en-US" sz="1200" dirty="0">
                  <a:solidFill>
                    <a:schemeClr val="bg1"/>
                  </a:solidFill>
                  <a:cs typeface="Optima"/>
                </a:rPr>
              </a:br>
              <a:r>
                <a:rPr lang="en-US" sz="1200" dirty="0">
                  <a:solidFill>
                    <a:schemeClr val="bg1"/>
                  </a:solidFill>
                  <a:cs typeface="Optima"/>
                </a:rPr>
                <a:t>(now: Northwestern)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53100" y="1615352"/>
              <a:ext cx="27156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2S-6P team at MPQ</a:t>
              </a:r>
            </a:p>
          </p:txBody>
        </p:sp>
        <p:pic>
          <p:nvPicPr>
            <p:cNvPr id="33" name="Picture 3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7" r="11490"/>
            <a:stretch/>
          </p:blipFill>
          <p:spPr bwMode="auto">
            <a:xfrm>
              <a:off x="6147151" y="2019300"/>
              <a:ext cx="764986" cy="9875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Rectangle 33"/>
            <p:cNvSpPr/>
            <p:nvPr/>
          </p:nvSpPr>
          <p:spPr>
            <a:xfrm>
              <a:off x="5772066" y="3001597"/>
              <a:ext cx="15151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LM*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cs typeface="Optima"/>
                </a:rPr>
                <a:t>(now: UC Berkeley)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B3E743F-B407-486B-8952-5F1BF60B64B6}"/>
              </a:ext>
            </a:extLst>
          </p:cNvPr>
          <p:cNvSpPr/>
          <p:nvPr/>
        </p:nvSpPr>
        <p:spPr>
          <a:xfrm>
            <a:off x="4564425" y="308766"/>
            <a:ext cx="3063489" cy="1100935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CB9F0FDC-50C0-41DD-B479-109C951DA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8012" y="207692"/>
            <a:ext cx="2736312" cy="1150366"/>
          </a:xfrm>
          <a:effectLst/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+mj-lt"/>
              </a:rPr>
              <a:t>Thank you for</a:t>
            </a:r>
            <a:br>
              <a:rPr lang="en-US" sz="3000" dirty="0">
                <a:solidFill>
                  <a:schemeClr val="bg1"/>
                </a:solidFill>
                <a:latin typeface="+mj-lt"/>
              </a:rPr>
            </a:br>
            <a:r>
              <a:rPr lang="en-US" sz="3000" dirty="0">
                <a:solidFill>
                  <a:schemeClr val="bg1"/>
                </a:solidFill>
                <a:latin typeface="+mj-lt"/>
              </a:rPr>
              <a:t>your attention!</a:t>
            </a:r>
            <a:endParaRPr lang="de-DE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2DF88-C024-E0F8-1344-BB46F37B94FF}"/>
              </a:ext>
            </a:extLst>
          </p:cNvPr>
          <p:cNvSpPr/>
          <p:nvPr/>
        </p:nvSpPr>
        <p:spPr>
          <a:xfrm>
            <a:off x="6821314" y="6392230"/>
            <a:ext cx="26879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cs typeface="Optima"/>
              </a:rPr>
              <a:t>*lothar.maisenbacher@berkeley.edu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25272-F066-BDEC-9A68-B9548F576F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33" y="2037386"/>
            <a:ext cx="6331814" cy="39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88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7B9F4DD-9875-4BA0-9594-95B24AA9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930893FC-718F-4CAB-9373-335F8C0643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Hydrogen theory and the proton charge radius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96831" y="1732013"/>
            <a:ext cx="17147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cs typeface="Optima"/>
              </a:rPr>
              <a:t>Rydberg constant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296830" y="1458729"/>
            <a:ext cx="2218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cs typeface="Optima"/>
              </a:rPr>
              <a:t>Proton charge radius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296828" y="723901"/>
            <a:ext cx="22636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cs typeface="Optima"/>
              </a:rPr>
              <a:t>Fine-structure constant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8296831" y="1000008"/>
            <a:ext cx="3742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cs typeface="Optima"/>
              </a:rPr>
              <a:t>Proton-to-electron mass ratio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cs typeface="Optima"/>
              </a:rPr>
              <a:t>(see next talks from Fabian </a:t>
            </a: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  <a:cs typeface="Optima"/>
              </a:rPr>
              <a:t>Heiße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cs typeface="Optima"/>
              </a:rPr>
              <a:t> and Soroosh </a:t>
            </a:r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  <a:cs typeface="Optima"/>
              </a:rPr>
              <a:t>Alighanbari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cs typeface="Optima"/>
              </a:rPr>
              <a:t>)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5416508" y="894438"/>
            <a:ext cx="549430" cy="50289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7428204" y="955083"/>
            <a:ext cx="220555" cy="31553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ounded Rectangle 167"/>
          <p:cNvSpPr/>
          <p:nvPr/>
        </p:nvSpPr>
        <p:spPr>
          <a:xfrm>
            <a:off x="2789960" y="946713"/>
            <a:ext cx="346015" cy="31553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3919506" y="886530"/>
            <a:ext cx="568536" cy="50289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792772" y="1003502"/>
                <a:ext cx="569900" cy="51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4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40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den>
                      </m:f>
                      <m:r>
                        <a:rPr lang="en-US" sz="14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772" y="1003502"/>
                <a:ext cx="569900" cy="5162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7809739" y="723901"/>
                <a:ext cx="3969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Optima"/>
                      </a:rPr>
                      <m:t>𝛼</m:t>
                    </m:r>
                  </m:oMath>
                </a14:m>
                <a:r>
                  <a:rPr lang="en-US" sz="1400" dirty="0">
                    <a:solidFill>
                      <a:schemeClr val="accent2">
                        <a:lumMod val="75000"/>
                      </a:schemeClr>
                    </a:solidFill>
                    <a:cs typeface="Optima"/>
                  </a:rPr>
                  <a:t>: </a:t>
                </a:r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739" y="723901"/>
                <a:ext cx="396904" cy="307777"/>
              </a:xfrm>
              <a:prstGeom prst="rect">
                <a:avLst/>
              </a:prstGeom>
              <a:blipFill>
                <a:blip r:embed="rId8"/>
                <a:stretch>
                  <a:fillRect t="-4000" r="-30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7830484" y="1443978"/>
                <a:ext cx="456087" cy="337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  <a:cs typeface="Optima"/>
                  </a:rPr>
                  <a:t>: </a:t>
                </a:r>
                <a:endParaRPr 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484" y="1443978"/>
                <a:ext cx="456087" cy="337272"/>
              </a:xfrm>
              <a:prstGeom prst="rect">
                <a:avLst/>
              </a:prstGeom>
              <a:blipFill>
                <a:blip r:embed="rId9"/>
                <a:stretch>
                  <a:fillRect t="-3636" r="-405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809742" y="1732013"/>
                <a:ext cx="47436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6">
                        <a:lumMod val="75000"/>
                      </a:schemeClr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742" y="1732013"/>
                <a:ext cx="474361" cy="307777"/>
              </a:xfrm>
              <a:prstGeom prst="rect">
                <a:avLst/>
              </a:prstGeom>
              <a:blipFill>
                <a:blip r:embed="rId10"/>
                <a:stretch>
                  <a:fillRect t="-3922" r="-2564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98CDA559-3EF3-B42D-9B08-812154E9CA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19" y="876302"/>
            <a:ext cx="5869883" cy="500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D180BE6-9C21-49B8-A0A9-A9BEEF8E451D}"/>
                  </a:ext>
                </a:extLst>
              </p:cNvPr>
              <p:cNvSpPr/>
              <p:nvPr/>
            </p:nvSpPr>
            <p:spPr>
              <a:xfrm>
                <a:off x="4825140" y="1371601"/>
                <a:ext cx="1120948" cy="322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𝑛𝑙𝐽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D180BE6-9C21-49B8-A0A9-A9BEEF8E4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140" y="1371601"/>
                <a:ext cx="1120948" cy="322909"/>
              </a:xfrm>
              <a:prstGeom prst="rect">
                <a:avLst/>
              </a:prstGeom>
              <a:blipFill>
                <a:blip r:embed="rId15"/>
                <a:stretch>
                  <a:fillRect l="-1093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3A28B65-C078-43D2-B045-22991A315CCC}"/>
                  </a:ext>
                </a:extLst>
              </p:cNvPr>
              <p:cNvSpPr/>
              <p:nvPr/>
            </p:nvSpPr>
            <p:spPr>
              <a:xfrm>
                <a:off x="6578598" y="1371601"/>
                <a:ext cx="1196290" cy="322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/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𝑛𝑙𝐽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3A28B65-C078-43D2-B045-22991A315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598" y="1371601"/>
                <a:ext cx="1196290" cy="322909"/>
              </a:xfrm>
              <a:prstGeom prst="rect">
                <a:avLst/>
              </a:prstGeom>
              <a:blipFill>
                <a:blip r:embed="rId16"/>
                <a:stretch>
                  <a:fillRect l="-1020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0851442-71A6-4E84-961B-5736D67C6B4B}"/>
                  </a:ext>
                </a:extLst>
              </p:cNvPr>
              <p:cNvSpPr/>
              <p:nvPr/>
            </p:nvSpPr>
            <p:spPr>
              <a:xfrm>
                <a:off x="4813567" y="1650427"/>
                <a:ext cx="1616276" cy="322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sz="1400" dirty="0"/>
                  <a:t>σ</a:t>
                </a:r>
                <a:r>
                  <a:rPr lang="en-US" sz="1400" baseline="-25000" dirty="0"/>
                  <a:t>QED</a:t>
                </a:r>
                <a:r>
                  <a:rPr lang="en-US" sz="1400" dirty="0"/>
                  <a:t>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𝑛𝑙𝐽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0851442-71A6-4E84-961B-5736D67C6B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3567" y="1650427"/>
                <a:ext cx="1616276" cy="322909"/>
              </a:xfrm>
              <a:prstGeom prst="rect">
                <a:avLst/>
              </a:prstGeom>
              <a:blipFill>
                <a:blip r:embed="rId17"/>
                <a:stretch>
                  <a:fillRect l="-755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55B164-162E-5CA5-478F-1BACE18DA983}"/>
                  </a:ext>
                </a:extLst>
              </p14:cNvPr>
              <p14:cNvContentPartPr/>
              <p14:nvPr/>
            </p14:nvContentPartPr>
            <p14:xfrm>
              <a:off x="1427385" y="278985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55B164-162E-5CA5-478F-1BACE18DA98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21265" y="278373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uppieren 5">
            <a:extLst>
              <a:ext uri="{FF2B5EF4-FFF2-40B4-BE49-F238E27FC236}">
                <a16:creationId xmlns:a16="http://schemas.microsoft.com/office/drawing/2014/main" id="{252C401C-4C46-2A25-73C3-D0A89A909C24}"/>
              </a:ext>
            </a:extLst>
          </p:cNvPr>
          <p:cNvGrpSpPr/>
          <p:nvPr/>
        </p:nvGrpSpPr>
        <p:grpSpPr>
          <a:xfrm>
            <a:off x="262206" y="2238550"/>
            <a:ext cx="5917578" cy="4063615"/>
            <a:chOff x="866342" y="2211105"/>
            <a:chExt cx="5917578" cy="40636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87D470C-8BC6-29DF-C5D2-A9C3F57A8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53032" t="313" r="205" b="52131"/>
            <a:stretch/>
          </p:blipFill>
          <p:spPr>
            <a:xfrm>
              <a:off x="866343" y="2778444"/>
              <a:ext cx="3642561" cy="1689075"/>
            </a:xfrm>
            <a:prstGeom prst="rect">
              <a:avLst/>
            </a:prstGeom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D28F4483-42D2-A3E5-3212-8CD0C3AC5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26380" t="51016" r="53035" b="-329"/>
            <a:stretch/>
          </p:blipFill>
          <p:spPr>
            <a:xfrm>
              <a:off x="5112519" y="2696757"/>
              <a:ext cx="1671401" cy="1825787"/>
            </a:xfrm>
            <a:prstGeom prst="rect">
              <a:avLst/>
            </a:prstGeom>
          </p:spPr>
        </p:pic>
        <p:pic>
          <p:nvPicPr>
            <p:cNvPr id="36" name="Picture 26">
              <a:extLst>
                <a:ext uri="{FF2B5EF4-FFF2-40B4-BE49-F238E27FC236}">
                  <a16:creationId xmlns:a16="http://schemas.microsoft.com/office/drawing/2014/main" id="{864BD8EC-14FD-5535-D102-810F761AD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442" t="52365" r="77643"/>
            <a:stretch/>
          </p:blipFill>
          <p:spPr>
            <a:xfrm>
              <a:off x="866342" y="4582817"/>
              <a:ext cx="1707112" cy="1691903"/>
            </a:xfrm>
            <a:prstGeom prst="rect">
              <a:avLst/>
            </a:prstGeom>
          </p:spPr>
        </p:pic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6153E0BD-B422-DF9E-388D-AB6DEC60B81C}"/>
                </a:ext>
              </a:extLst>
            </p:cNvPr>
            <p:cNvSpPr txBox="1"/>
            <p:nvPr/>
          </p:nvSpPr>
          <p:spPr>
            <a:xfrm>
              <a:off x="2955929" y="5428767"/>
              <a:ext cx="131061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de-DE" sz="16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+ other terms</a:t>
              </a:r>
              <a:endPara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A01F9DAD-E4C2-9165-095E-41ADDA88F699}"/>
                </a:ext>
              </a:extLst>
            </p:cNvPr>
            <p:cNvSpPr txBox="1"/>
            <p:nvPr/>
          </p:nvSpPr>
          <p:spPr>
            <a:xfrm>
              <a:off x="1134390" y="2211105"/>
              <a:ext cx="325774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de-DE" sz="1600" dirty="0"/>
                <a:t>QED effects with point-like nucleus</a:t>
              </a:r>
              <a:endPara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TextBox 42">
              <a:extLst>
                <a:ext uri="{FF2B5EF4-FFF2-40B4-BE49-F238E27FC236}">
                  <a16:creationId xmlns:a16="http://schemas.microsoft.com/office/drawing/2014/main" id="{C0B1CFA4-4A7B-E22D-0E73-3FEFF4D02126}"/>
                </a:ext>
              </a:extLst>
            </p:cNvPr>
            <p:cNvSpPr txBox="1"/>
            <p:nvPr/>
          </p:nvSpPr>
          <p:spPr>
            <a:xfrm>
              <a:off x="5319191" y="2235689"/>
              <a:ext cx="1457576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de-DE" sz="1600" dirty="0"/>
                <a:t>Nuclear effects</a:t>
              </a:r>
              <a:endPara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410091-8041-1B27-843E-E761E18BEDC7}"/>
              </a:ext>
            </a:extLst>
          </p:cNvPr>
          <p:cNvGrpSpPr/>
          <p:nvPr/>
        </p:nvGrpSpPr>
        <p:grpSpPr>
          <a:xfrm>
            <a:off x="6594639" y="2243842"/>
            <a:ext cx="5331566" cy="4118858"/>
            <a:chOff x="6594639" y="2243842"/>
            <a:chExt cx="5331566" cy="4118858"/>
          </a:xfrm>
        </p:grpSpPr>
        <p:pic>
          <p:nvPicPr>
            <p:cNvPr id="8" name="Picture 7" descr="The image is a table presenting a detailed list of quantum mechanical energy values, corrections, and uncertainties for various physical effects in a hydrogen atom, specifically focusing on the Lamb shift and other fine structure components.&#10;&#10;AI-generated content may be incorrect.">
              <a:extLst>
                <a:ext uri="{FF2B5EF4-FFF2-40B4-BE49-F238E27FC236}">
                  <a16:creationId xmlns:a16="http://schemas.microsoft.com/office/drawing/2014/main" id="{4C9C0890-BBFC-BCC0-4C6E-D15ED51A8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594639" y="2596683"/>
              <a:ext cx="5331566" cy="3766017"/>
            </a:xfrm>
            <a:prstGeom prst="rect">
              <a:avLst/>
            </a:prstGeom>
          </p:spPr>
        </p:pic>
        <p:sp>
          <p:nvSpPr>
            <p:cNvPr id="48" name="TextBox 42">
              <a:extLst>
                <a:ext uri="{FF2B5EF4-FFF2-40B4-BE49-F238E27FC236}">
                  <a16:creationId xmlns:a16="http://schemas.microsoft.com/office/drawing/2014/main" id="{F9C5031B-9FCB-23E5-0208-3F5FF3B251CD}"/>
                </a:ext>
              </a:extLst>
            </p:cNvPr>
            <p:cNvSpPr txBox="1"/>
            <p:nvPr/>
          </p:nvSpPr>
          <p:spPr>
            <a:xfrm>
              <a:off x="6620146" y="2243842"/>
              <a:ext cx="523264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de-DE" sz="1600" dirty="0"/>
                <a:t>Example: 2S-6P transition (</a:t>
              </a:r>
              <a:r>
                <a:rPr lang="fr-FR" sz="1600" dirty="0"/>
                <a:t>Nature 650, 845–851 (2026)</a:t>
              </a:r>
              <a:r>
                <a:rPr lang="de-DE" sz="1600" dirty="0"/>
                <a:t>)</a:t>
              </a:r>
              <a:endPara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66DE062-8A4C-81A9-15D8-80CC2D427467}"/>
                    </a:ext>
                  </a:extLst>
                </p14:cNvPr>
                <p14:cNvContentPartPr/>
                <p14:nvPr/>
              </p14:nvContentPartPr>
              <p14:xfrm>
                <a:off x="10032066" y="5063431"/>
                <a:ext cx="602640" cy="21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66DE062-8A4C-81A9-15D8-80CC2D42746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978066" y="4955431"/>
                  <a:ext cx="7102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CB2BA85-32DA-7735-B389-4ADD9B138D14}"/>
                    </a:ext>
                  </a:extLst>
                </p14:cNvPr>
                <p14:cNvContentPartPr/>
                <p14:nvPr/>
              </p14:nvContentPartPr>
              <p14:xfrm>
                <a:off x="9249426" y="6140551"/>
                <a:ext cx="1284120" cy="442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CB2BA85-32DA-7735-B389-4ADD9B138D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95786" y="6032551"/>
                  <a:ext cx="1391760" cy="259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feld 38">
            <a:extLst>
              <a:ext uri="{FF2B5EF4-FFF2-40B4-BE49-F238E27FC236}">
                <a16:creationId xmlns:a16="http://schemas.microsoft.com/office/drawing/2014/main" id="{278B8D7D-7C86-10EE-ED2F-51A3944AB18D}"/>
              </a:ext>
            </a:extLst>
          </p:cNvPr>
          <p:cNvSpPr txBox="1"/>
          <p:nvPr/>
        </p:nvSpPr>
        <p:spPr>
          <a:xfrm>
            <a:off x="4090291" y="6388878"/>
            <a:ext cx="783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Uncertainty from exp. inputs: 138 Hz (r</a:t>
            </a:r>
            <a:r>
              <a:rPr lang="en-US" sz="1600" baseline="-25000" dirty="0"/>
              <a:t>p </a:t>
            </a:r>
            <a:r>
              <a:rPr lang="en-US" sz="1600" dirty="0"/>
              <a:t>), 3 Hz (1S-2S), 1.7 Hz (α), 0.1 </a:t>
            </a:r>
            <a:r>
              <a:rPr lang="en-US" sz="1600" dirty="0" err="1"/>
              <a:t>mHz</a:t>
            </a:r>
            <a:r>
              <a:rPr lang="en-US" sz="1600" dirty="0"/>
              <a:t> (m</a:t>
            </a:r>
            <a:r>
              <a:rPr lang="en-US" sz="1600" baseline="-25000" dirty="0"/>
              <a:t>p</a:t>
            </a:r>
            <a:r>
              <a:rPr lang="en-US" sz="1600" dirty="0"/>
              <a:t>/m</a:t>
            </a:r>
            <a:r>
              <a:rPr lang="en-US" sz="1600" baseline="-25000" dirty="0"/>
              <a:t>e</a:t>
            </a:r>
            <a:r>
              <a:rPr lang="en-US" sz="1600" dirty="0"/>
              <a:t>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6BE75F-CD80-E29B-B2EF-58E52BACD312}"/>
              </a:ext>
            </a:extLst>
          </p:cNvPr>
          <p:cNvSpPr txBox="1"/>
          <p:nvPr/>
        </p:nvSpPr>
        <p:spPr>
          <a:xfrm>
            <a:off x="4084414" y="4711969"/>
            <a:ext cx="25527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In other words:</a:t>
            </a:r>
          </a:p>
          <a:p>
            <a:r>
              <a:rPr lang="de-DE" sz="1600" dirty="0"/>
              <a:t>S-states (</a:t>
            </a:r>
            <a:r>
              <a:rPr lang="en-US" sz="1600" dirty="0"/>
              <a:t>ℓ</a:t>
            </a:r>
            <a:r>
              <a:rPr lang="de-DE" sz="1600" dirty="0"/>
              <a:t>=0) wave functions penetrate proton (nonzero </a:t>
            </a:r>
            <a:r>
              <a:rPr lang="el-GR" sz="1600" dirty="0"/>
              <a:t>∣ψ(0)∣</a:t>
            </a:r>
            <a:r>
              <a:rPr lang="el-GR" sz="1600" baseline="30000" dirty="0"/>
              <a:t>2</a:t>
            </a:r>
            <a:r>
              <a:rPr lang="en-US" sz="1600" dirty="0"/>
              <a:t>)</a:t>
            </a:r>
            <a:r>
              <a:rPr lang="de-DE" sz="1600" dirty="0"/>
              <a:t>, and „see“ deviation from pure 1/</a:t>
            </a:r>
            <a:r>
              <a:rPr lang="de-DE" sz="1600" i="1" dirty="0"/>
              <a:t>r</a:t>
            </a:r>
            <a:r>
              <a:rPr lang="de-DE" sz="1600" dirty="0"/>
              <a:t> Coloumb potential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6979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3F5A3-6CE9-C2C7-92BC-78B8C6DEF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e diagram illustrates an energy level diagram for an atom, showing various electronic transitions and the absorption spectroscopy process involving laser excitation.&#10;&#10;AI-generated content may be incorrect.">
            <a:extLst>
              <a:ext uri="{FF2B5EF4-FFF2-40B4-BE49-F238E27FC236}">
                <a16:creationId xmlns:a16="http://schemas.microsoft.com/office/drawing/2014/main" id="{05E6BD1A-B46E-4AB1-B5DF-DBD1FA9B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7" y="1398421"/>
            <a:ext cx="2859130" cy="338390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D05964-179C-99EA-8C11-48F64F0351C2}"/>
              </a:ext>
            </a:extLst>
          </p:cNvPr>
          <p:cNvSpPr/>
          <p:nvPr/>
        </p:nvSpPr>
        <p:spPr>
          <a:xfrm rot="1920878">
            <a:off x="1713840" y="2178458"/>
            <a:ext cx="1003717" cy="161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5621FB-9416-21E9-4BB7-1657C37581D4}"/>
              </a:ext>
            </a:extLst>
          </p:cNvPr>
          <p:cNvSpPr/>
          <p:nvPr/>
        </p:nvSpPr>
        <p:spPr>
          <a:xfrm>
            <a:off x="1413114" y="3048000"/>
            <a:ext cx="1003717" cy="1643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06A10D-A581-2CAB-6A4A-A9DC52FD8252}"/>
              </a:ext>
            </a:extLst>
          </p:cNvPr>
          <p:cNvSpPr/>
          <p:nvPr/>
        </p:nvSpPr>
        <p:spPr>
          <a:xfrm>
            <a:off x="1933914" y="2207482"/>
            <a:ext cx="1003717" cy="1457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F20751-1172-59D1-E10D-CA7C76688E85}"/>
              </a:ext>
            </a:extLst>
          </p:cNvPr>
          <p:cNvSpPr/>
          <p:nvPr/>
        </p:nvSpPr>
        <p:spPr>
          <a:xfrm>
            <a:off x="2057400" y="685800"/>
            <a:ext cx="1003717" cy="3542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991E90E-ACB6-2E46-7347-954801E0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472FDA1D-CE7F-C8CF-F1E7-08A025812E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2E5B1-7904-364F-EA66-E746A8BE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Proton radius from hydrogen spectroscopy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8A03F6-569A-9F92-6E7C-59DE14426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8810" y="662294"/>
            <a:ext cx="6331814" cy="39762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B37161D-6ABD-A903-2D6E-0B7F49A3580C}"/>
                  </a:ext>
                </a:extLst>
              </p14:cNvPr>
              <p14:cNvContentPartPr/>
              <p14:nvPr/>
            </p14:nvContentPartPr>
            <p14:xfrm>
              <a:off x="3437857" y="1156143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37161D-6ABD-A903-2D6E-0B7F49A358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1737" y="115002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 hidden="1">
            <a:extLst>
              <a:ext uri="{FF2B5EF4-FFF2-40B4-BE49-F238E27FC236}">
                <a16:creationId xmlns:a16="http://schemas.microsoft.com/office/drawing/2014/main" id="{99CA8368-7FD7-1698-052B-ADDBF39814D0}"/>
              </a:ext>
            </a:extLst>
          </p:cNvPr>
          <p:cNvGrpSpPr/>
          <p:nvPr/>
        </p:nvGrpSpPr>
        <p:grpSpPr>
          <a:xfrm>
            <a:off x="152735" y="1653920"/>
            <a:ext cx="6366600" cy="2261520"/>
            <a:chOff x="176385" y="3310773"/>
            <a:chExt cx="6366600" cy="22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8BA4CD1-035D-4DAA-17D7-A8B31E66A2E9}"/>
                    </a:ext>
                  </a:extLst>
                </p14:cNvPr>
                <p14:cNvContentPartPr/>
                <p14:nvPr/>
              </p14:nvContentPartPr>
              <p14:xfrm>
                <a:off x="2480025" y="3638013"/>
                <a:ext cx="4062960" cy="1540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8BA4CD1-035D-4DAA-17D7-A8B31E66A2E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73905" y="3631894"/>
                  <a:ext cx="4075200" cy="1553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6EE7D2D-B9F4-10A6-B3AE-F1BAD7E07B67}"/>
                    </a:ext>
                  </a:extLst>
                </p14:cNvPr>
                <p14:cNvContentPartPr/>
                <p14:nvPr/>
              </p14:nvContentPartPr>
              <p14:xfrm>
                <a:off x="176385" y="3310773"/>
                <a:ext cx="4084200" cy="2261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6EE7D2D-B9F4-10A6-B3AE-F1BAD7E07B6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0265" y="3304653"/>
                  <a:ext cx="4096440" cy="22737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61F818-0695-2AFC-E9E4-B2E95159C28E}"/>
                </a:ext>
              </a:extLst>
            </p:cNvPr>
            <p:cNvSpPr txBox="1"/>
            <p:nvPr/>
          </p:nvSpPr>
          <p:spPr>
            <a:xfrm>
              <a:off x="3733800" y="5224046"/>
              <a:ext cx="2247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Two-photon transitions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C21D2F-EE0F-717A-C492-3BE1C8CA4F0C}"/>
                </a:ext>
              </a:extLst>
            </p:cNvPr>
            <p:cNvSpPr txBox="1"/>
            <p:nvPr/>
          </p:nvSpPr>
          <p:spPr>
            <a:xfrm>
              <a:off x="419100" y="4576346"/>
              <a:ext cx="22605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One-photon transitions</a:t>
              </a:r>
            </a:p>
          </p:txBody>
        </p:sp>
      </p:grpSp>
      <p:pic>
        <p:nvPicPr>
          <p:cNvPr id="21" name="Picture 20" descr="The image depicts a line graph comparing various frequency uncertainty measurements (in kHz) for different types of observations (e.g., 2S-8D, 2S-4P, etc.) across several years, from 2011 to 2026.&#10;&#10;AI-generated content may be incorrect.">
            <a:extLst>
              <a:ext uri="{FF2B5EF4-FFF2-40B4-BE49-F238E27FC236}">
                <a16:creationId xmlns:a16="http://schemas.microsoft.com/office/drawing/2014/main" id="{CBC2EC43-5119-902D-A072-A5BB50A1D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79" y="678896"/>
            <a:ext cx="3533395" cy="28354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8F79C5-CD41-1785-AF7B-F35B1F3058F7}"/>
              </a:ext>
            </a:extLst>
          </p:cNvPr>
          <p:cNvSpPr/>
          <p:nvPr/>
        </p:nvSpPr>
        <p:spPr>
          <a:xfrm>
            <a:off x="10386221" y="2240996"/>
            <a:ext cx="1714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cs typeface="Optima"/>
              </a:rPr>
              <a:t>2S-6P:</a:t>
            </a:r>
            <a:br>
              <a:rPr lang="en-US" sz="1600" dirty="0">
                <a:solidFill>
                  <a:schemeClr val="tx2"/>
                </a:solidFill>
                <a:cs typeface="Optima"/>
              </a:rPr>
            </a:br>
            <a:r>
              <a:rPr lang="en-US" sz="1600" dirty="0">
                <a:solidFill>
                  <a:schemeClr val="tx2"/>
                </a:solidFill>
                <a:cs typeface="Optima"/>
              </a:rPr>
              <a:t>Record for laser spectroscopy!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089D17-2DD0-0FC7-63F8-8AE67106A235}"/>
              </a:ext>
            </a:extLst>
          </p:cNvPr>
          <p:cNvSpPr txBox="1"/>
          <p:nvPr/>
        </p:nvSpPr>
        <p:spPr>
          <a:xfrm>
            <a:off x="5578525" y="4715370"/>
            <a:ext cx="34931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Two-photon transitions </a:t>
            </a:r>
            <a:r>
              <a:rPr lang="en-US" sz="1600" i="1" dirty="0">
                <a:solidFill>
                  <a:srgbClr val="C00000"/>
                </a:solidFill>
              </a:rPr>
              <a:t>tend to have</a:t>
            </a:r>
            <a:r>
              <a:rPr lang="en-US" sz="1600" dirty="0">
                <a:solidFill>
                  <a:srgbClr val="C00000"/>
                </a:solidFill>
              </a:rPr>
              <a:t>: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Low linewidths,</a:t>
            </a:r>
          </a:p>
          <a:p>
            <a:r>
              <a:rPr lang="en-US" sz="1600" dirty="0">
                <a:solidFill>
                  <a:srgbClr val="C00000"/>
                </a:solidFill>
              </a:rPr>
              <a:t>but higher systematic shifts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(mostly ac-Stark shift)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D526D-0825-F1F2-40D5-ACBC9006F217}"/>
              </a:ext>
            </a:extLst>
          </p:cNvPr>
          <p:cNvSpPr txBox="1"/>
          <p:nvPr/>
        </p:nvSpPr>
        <p:spPr>
          <a:xfrm>
            <a:off x="2149525" y="4715370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One-photon transitions </a:t>
            </a:r>
            <a:r>
              <a:rPr lang="en-US" sz="1600" i="1" dirty="0">
                <a:solidFill>
                  <a:schemeClr val="tx2"/>
                </a:solidFill>
              </a:rPr>
              <a:t>tend to have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Larger linewidths,</a:t>
            </a:r>
          </a:p>
          <a:p>
            <a:r>
              <a:rPr lang="en-US" sz="1600" dirty="0">
                <a:solidFill>
                  <a:schemeClr val="tx2"/>
                </a:solidFill>
              </a:rPr>
              <a:t>but lower systematic shifts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852BA6-892E-F92E-EE59-8E6564DB7277}"/>
                  </a:ext>
                </a:extLst>
              </p14:cNvPr>
              <p14:cNvContentPartPr/>
              <p14:nvPr/>
            </p14:nvContentPartPr>
            <p14:xfrm>
              <a:off x="9219840" y="5473859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852BA6-892E-F92E-EE59-8E6564DB72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13720" y="5467739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A702A0B-8AEA-927A-A9EF-B75B8C97D895}"/>
              </a:ext>
            </a:extLst>
          </p:cNvPr>
          <p:cNvGrpSpPr/>
          <p:nvPr/>
        </p:nvGrpSpPr>
        <p:grpSpPr>
          <a:xfrm>
            <a:off x="3020911" y="1687960"/>
            <a:ext cx="4844755" cy="2117896"/>
            <a:chOff x="986789" y="1664817"/>
            <a:chExt cx="4844755" cy="21178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E4E4B5-AE3F-B191-28C3-70B34A68FB77}"/>
                </a:ext>
              </a:extLst>
            </p:cNvPr>
            <p:cNvSpPr txBox="1"/>
            <p:nvPr/>
          </p:nvSpPr>
          <p:spPr>
            <a:xfrm>
              <a:off x="3179786" y="3197938"/>
              <a:ext cx="23227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Direct frequency comb (pulsed laser)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BE862F-48FE-EC00-0E8C-88B8BB88EDD0}"/>
                </a:ext>
              </a:extLst>
            </p:cNvPr>
            <p:cNvSpPr txBox="1"/>
            <p:nvPr/>
          </p:nvSpPr>
          <p:spPr>
            <a:xfrm>
              <a:off x="2933700" y="2456740"/>
              <a:ext cx="28978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Continuous-wave (CW) laser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663317-B6AF-8CF8-E3FA-38EDADC2581F}"/>
                </a:ext>
              </a:extLst>
            </p:cNvPr>
            <p:cNvSpPr txBox="1"/>
            <p:nvPr/>
          </p:nvSpPr>
          <p:spPr>
            <a:xfrm>
              <a:off x="1590248" y="2922833"/>
              <a:ext cx="1786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Microwave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1298BB-FD7C-25FD-4F4A-744C24A44783}"/>
                </a:ext>
              </a:extLst>
            </p:cNvPr>
            <p:cNvSpPr txBox="1"/>
            <p:nvPr/>
          </p:nvSpPr>
          <p:spPr>
            <a:xfrm>
              <a:off x="1561763" y="3339121"/>
              <a:ext cx="1786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Laser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724DF4-7981-7402-F69B-D3298DF5A0D7}"/>
                </a:ext>
              </a:extLst>
            </p:cNvPr>
            <p:cNvSpPr txBox="1"/>
            <p:nvPr/>
          </p:nvSpPr>
          <p:spPr>
            <a:xfrm>
              <a:off x="986789" y="2058371"/>
              <a:ext cx="803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Laser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1AE1205-40DC-97DA-E6D3-9191B019CE2A}"/>
                </a:ext>
              </a:extLst>
            </p:cNvPr>
            <p:cNvSpPr txBox="1"/>
            <p:nvPr/>
          </p:nvSpPr>
          <p:spPr>
            <a:xfrm>
              <a:off x="4099512" y="1664817"/>
              <a:ext cx="803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Laser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C7EC095-680A-2250-FC04-847E2242920F}"/>
              </a:ext>
            </a:extLst>
          </p:cNvPr>
          <p:cNvSpPr txBox="1"/>
          <p:nvPr/>
        </p:nvSpPr>
        <p:spPr>
          <a:xfrm>
            <a:off x="6935904" y="2061035"/>
            <a:ext cx="14668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Two-photon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DB6A83-4016-C9C5-13FA-C69C6CD5F7FB}"/>
              </a:ext>
            </a:extLst>
          </p:cNvPr>
          <p:cNvSpPr txBox="1"/>
          <p:nvPr/>
        </p:nvSpPr>
        <p:spPr>
          <a:xfrm>
            <a:off x="2358810" y="2924308"/>
            <a:ext cx="14668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One-photon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7617D7-7547-A70B-10CE-EFFC3F673B2A}"/>
              </a:ext>
            </a:extLst>
          </p:cNvPr>
          <p:cNvSpPr/>
          <p:nvPr/>
        </p:nvSpPr>
        <p:spPr>
          <a:xfrm>
            <a:off x="69141" y="1200872"/>
            <a:ext cx="412136" cy="43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007871-25EB-4ECE-8C69-47A7D22EA8B6}"/>
              </a:ext>
            </a:extLst>
          </p:cNvPr>
          <p:cNvSpPr/>
          <p:nvPr/>
        </p:nvSpPr>
        <p:spPr>
          <a:xfrm>
            <a:off x="379504" y="2323570"/>
            <a:ext cx="805189" cy="43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5E2528-C998-0C64-A8E4-537385A35351}"/>
              </a:ext>
            </a:extLst>
          </p:cNvPr>
          <p:cNvCxnSpPr>
            <a:cxnSpLocks/>
          </p:cNvCxnSpPr>
          <p:nvPr/>
        </p:nvCxnSpPr>
        <p:spPr>
          <a:xfrm>
            <a:off x="1066800" y="990600"/>
            <a:ext cx="228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C614E57-1721-6BB8-F37F-79C8A2D3053F}"/>
              </a:ext>
            </a:extLst>
          </p:cNvPr>
          <p:cNvSpPr txBox="1"/>
          <p:nvPr/>
        </p:nvSpPr>
        <p:spPr>
          <a:xfrm>
            <a:off x="419100" y="876300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/>
              <a:t>n</a:t>
            </a:r>
            <a:r>
              <a:rPr lang="en-US" sz="1000" dirty="0" err="1"/>
              <a:t>S</a:t>
            </a:r>
            <a:endParaRPr lang="en-US" sz="10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8F75C5A-7BFA-1EBA-78E8-3AAECAE73FF9}"/>
              </a:ext>
            </a:extLst>
          </p:cNvPr>
          <p:cNvCxnSpPr/>
          <p:nvPr/>
        </p:nvCxnSpPr>
        <p:spPr>
          <a:xfrm flipV="1">
            <a:off x="1075509" y="990600"/>
            <a:ext cx="0" cy="11887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02DB4B4-4970-DBF5-6537-83485DC0444A}"/>
              </a:ext>
            </a:extLst>
          </p:cNvPr>
          <p:cNvCxnSpPr/>
          <p:nvPr/>
        </p:nvCxnSpPr>
        <p:spPr>
          <a:xfrm flipV="1">
            <a:off x="1075509" y="2167845"/>
            <a:ext cx="0" cy="11887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3EA46D0-E080-1409-56EB-32F8E9944179}"/>
              </a:ext>
            </a:extLst>
          </p:cNvPr>
          <p:cNvSpPr txBox="1"/>
          <p:nvPr/>
        </p:nvSpPr>
        <p:spPr>
          <a:xfrm>
            <a:off x="15820" y="2058211"/>
            <a:ext cx="1466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Two-photon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325B6E-4D73-B961-0BA9-0BA63706906C}"/>
              </a:ext>
            </a:extLst>
          </p:cNvPr>
          <p:cNvSpPr txBox="1"/>
          <p:nvPr/>
        </p:nvSpPr>
        <p:spPr>
          <a:xfrm>
            <a:off x="1349345" y="3073607"/>
            <a:ext cx="1466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One-photon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1F5706-C561-585D-6B72-7B2DDF5C0D9F}"/>
              </a:ext>
            </a:extLst>
          </p:cNvPr>
          <p:cNvSpPr/>
          <p:nvPr/>
        </p:nvSpPr>
        <p:spPr>
          <a:xfrm>
            <a:off x="4635252" y="1721198"/>
            <a:ext cx="432048" cy="259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67746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5" grpId="0"/>
      <p:bldP spid="43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56" y="1647436"/>
            <a:ext cx="6391669" cy="725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46" y="1721968"/>
            <a:ext cx="6035052" cy="3444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45" y="1684576"/>
            <a:ext cx="5800356" cy="2590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"/>
            <a:ext cx="8064896" cy="548681"/>
          </a:xfrm>
        </p:spPr>
        <p:txBody>
          <a:bodyPr/>
          <a:lstStyle/>
          <a:p>
            <a:r>
              <a:rPr lang="en-US" dirty="0"/>
              <a:t>Doppler-free one-photon spectroscopy of the 2S-6P transition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437" y="1465785"/>
            <a:ext cx="33528" cy="1097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20" y="1950380"/>
            <a:ext cx="423673" cy="1615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184" y="1569567"/>
            <a:ext cx="249937" cy="1981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826" y="1806352"/>
            <a:ext cx="1106426" cy="423673"/>
          </a:xfrm>
          <a:prstGeom prst="rect">
            <a:avLst/>
          </a:prstGeom>
        </p:spPr>
      </p:pic>
      <p:pic>
        <p:nvPicPr>
          <p:cNvPr id="52" name="Picture 51" hidden="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39" y="827475"/>
            <a:ext cx="1155194" cy="554737"/>
          </a:xfrm>
          <a:prstGeom prst="rect">
            <a:avLst/>
          </a:prstGeom>
        </p:spPr>
      </p:pic>
      <p:pic>
        <p:nvPicPr>
          <p:cNvPr id="60" name="Picture 59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39" y="2214784"/>
            <a:ext cx="774194" cy="944882"/>
          </a:xfrm>
          <a:prstGeom prst="rect">
            <a:avLst/>
          </a:prstGeom>
        </p:spPr>
      </p:pic>
      <p:pic>
        <p:nvPicPr>
          <p:cNvPr id="61" name="Picture 60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941" y="2579919"/>
            <a:ext cx="320041" cy="371857"/>
          </a:xfrm>
          <a:prstGeom prst="rect">
            <a:avLst/>
          </a:prstGeom>
        </p:spPr>
      </p:pic>
      <p:pic>
        <p:nvPicPr>
          <p:cNvPr id="63" name="Picture 62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78" y="3529941"/>
            <a:ext cx="1066802" cy="649225"/>
          </a:xfrm>
          <a:prstGeom prst="rect">
            <a:avLst/>
          </a:prstGeom>
        </p:spPr>
      </p:pic>
      <p:pic>
        <p:nvPicPr>
          <p:cNvPr id="64" name="Picture 63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23" y="3544216"/>
            <a:ext cx="950978" cy="61995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93" y="923962"/>
            <a:ext cx="1161290" cy="19781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604" y="1701204"/>
            <a:ext cx="1636779" cy="42367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" y="606063"/>
            <a:ext cx="2084836" cy="200254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10" y="643117"/>
            <a:ext cx="1231395" cy="87782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56" y="987175"/>
            <a:ext cx="612649" cy="175260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851" y="2687225"/>
            <a:ext cx="600457" cy="181661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06" y="4286641"/>
            <a:ext cx="216408" cy="17678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59" y="755317"/>
            <a:ext cx="384049" cy="14935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990" y="3384782"/>
            <a:ext cx="2956693" cy="3102104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2273010"/>
            <a:ext cx="826949" cy="55778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70" y="1607333"/>
            <a:ext cx="1292355" cy="124288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06" y="1698710"/>
            <a:ext cx="213360" cy="1889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80586CB-5419-4CA2-9B9B-A79EA1C2BB3D}"/>
              </a:ext>
            </a:extLst>
          </p:cNvPr>
          <p:cNvSpPr txBox="1"/>
          <p:nvPr/>
        </p:nvSpPr>
        <p:spPr>
          <a:xfrm>
            <a:off x="7611517" y="5760304"/>
            <a:ext cx="36957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Details on optics for Doppler suppression:</a:t>
            </a:r>
          </a:p>
          <a:p>
            <a:r>
              <a:rPr lang="en-US" sz="1200" dirty="0"/>
              <a:t>V. </a:t>
            </a:r>
            <a:r>
              <a:rPr lang="en-US" sz="1200" dirty="0" err="1"/>
              <a:t>Wirthl</a:t>
            </a:r>
            <a:r>
              <a:rPr lang="en-US" sz="1200" dirty="0"/>
              <a:t>, LM et al. </a:t>
            </a:r>
            <a:r>
              <a:rPr lang="en-US" sz="1200" i="1" dirty="0"/>
              <a:t>Optics Express</a:t>
            </a:r>
            <a:r>
              <a:rPr lang="en-US" sz="1200" dirty="0"/>
              <a:t> </a:t>
            </a:r>
            <a:r>
              <a:rPr lang="en-US" sz="1200" b="1" dirty="0"/>
              <a:t>29</a:t>
            </a:r>
            <a:r>
              <a:rPr lang="en-US" sz="1200" dirty="0"/>
              <a:t>, 7024 (2021)</a:t>
            </a:r>
          </a:p>
          <a:p>
            <a:r>
              <a:rPr lang="en-US" sz="1200" dirty="0"/>
              <a:t>Details on apparatus:</a:t>
            </a:r>
          </a:p>
          <a:p>
            <a:r>
              <a:rPr lang="en-US" sz="1200" dirty="0"/>
              <a:t>LM et al.,</a:t>
            </a:r>
            <a:r>
              <a:rPr lang="fr-FR" sz="1200" dirty="0"/>
              <a:t> Nature 650, 845–851 (2026)</a:t>
            </a:r>
            <a:endParaRPr lang="en-US" sz="12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69B3DAD-C436-479F-8D27-F0446C67598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643118"/>
            <a:ext cx="1920244" cy="5090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73DC02-C322-46DE-BC1A-208EB39AD93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10" y="762000"/>
            <a:ext cx="985590" cy="2791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792C459-44C5-411E-922D-400C8735AEE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02" y="1623264"/>
            <a:ext cx="2731014" cy="6553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B61E57-D30F-4A7B-A974-D258C0F423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589" y="3384782"/>
            <a:ext cx="2945493" cy="3102104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6806328-8A8A-4FBC-A74B-BD933BCB3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L. Maisenbacher, MPQ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918675C-7215-4F2B-BF45-D7141EF9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84F39-6441-F96C-2B87-C0652B9E9CD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6439" y="2410941"/>
            <a:ext cx="5184576" cy="4052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26A00E-5A1D-2B53-AB9E-6C55A378A080}"/>
              </a:ext>
            </a:extLst>
          </p:cNvPr>
          <p:cNvSpPr/>
          <p:nvPr/>
        </p:nvSpPr>
        <p:spPr>
          <a:xfrm>
            <a:off x="884701" y="4430241"/>
            <a:ext cx="3657600" cy="2033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786162-1AD3-7EF2-C2F6-8BA2780015D8}"/>
              </a:ext>
            </a:extLst>
          </p:cNvPr>
          <p:cNvSpPr/>
          <p:nvPr/>
        </p:nvSpPr>
        <p:spPr>
          <a:xfrm>
            <a:off x="4538297" y="4422420"/>
            <a:ext cx="1794705" cy="2033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320C8E8-17FB-4E98-AFE4-359E888645F9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4" t="3012" r="24381" b="87041"/>
          <a:stretch/>
        </p:blipFill>
        <p:spPr>
          <a:xfrm>
            <a:off x="2552581" y="4696941"/>
            <a:ext cx="1409701" cy="329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28CE1C-053E-344C-832D-8213B2BE7EC8}"/>
              </a:ext>
            </a:extLst>
          </p:cNvPr>
          <p:cNvSpPr txBox="1"/>
          <p:nvPr/>
        </p:nvSpPr>
        <p:spPr>
          <a:xfrm>
            <a:off x="2688547" y="2775580"/>
            <a:ext cx="99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~40 s of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89919F-3BB4-8CC9-0BC2-54D3B852C725}"/>
              </a:ext>
            </a:extLst>
          </p:cNvPr>
          <p:cNvSpPr txBox="1"/>
          <p:nvPr/>
        </p:nvSpPr>
        <p:spPr>
          <a:xfrm>
            <a:off x="6693353" y="4565680"/>
            <a:ext cx="3505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Doppler slope of 2S-6P dataset:</a:t>
            </a:r>
          </a:p>
          <a:p>
            <a:r>
              <a:rPr lang="el-GR" sz="1600" b="1" dirty="0"/>
              <a:t>κ</a:t>
            </a:r>
            <a:r>
              <a:rPr lang="en-US" sz="1600" b="1" dirty="0"/>
              <a:t> = 1.6(3.0) Hz/(m/s)</a:t>
            </a:r>
            <a:r>
              <a:rPr lang="en-US" sz="1600" dirty="0"/>
              <a:t>.</a:t>
            </a:r>
          </a:p>
          <a:p>
            <a:r>
              <a:rPr lang="en-US" sz="1600" dirty="0"/>
              <a:t>Suppression by 30,000 of Doppler slope (for </a:t>
            </a:r>
            <a:r>
              <a:rPr lang="el-GR" sz="1600" dirty="0"/>
              <a:t>α</a:t>
            </a:r>
            <a:r>
              <a:rPr lang="en-US" sz="1600" baseline="-25000" dirty="0"/>
              <a:t>0</a:t>
            </a:r>
            <a:r>
              <a:rPr lang="en-US" sz="1600" dirty="0"/>
              <a:t> = 1 </a:t>
            </a:r>
            <a:r>
              <a:rPr lang="en-US" sz="1600" dirty="0" err="1"/>
              <a:t>mrad</a:t>
            </a:r>
            <a:r>
              <a:rPr lang="en-US" sz="1600" dirty="0"/>
              <a:t>).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DCBF0F-E4B5-7BAC-5EDB-0D3C6C31E244}"/>
              </a:ext>
            </a:extLst>
          </p:cNvPr>
          <p:cNvGrpSpPr/>
          <p:nvPr/>
        </p:nvGrpSpPr>
        <p:grpSpPr>
          <a:xfrm>
            <a:off x="1716028" y="3074456"/>
            <a:ext cx="2013120" cy="3300120"/>
            <a:chOff x="831327" y="3216215"/>
            <a:chExt cx="2013120" cy="330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AC9F43F-637F-FFCC-C1E7-ABCED1ADF0EC}"/>
                    </a:ext>
                  </a:extLst>
                </p14:cNvPr>
                <p14:cNvContentPartPr/>
                <p14:nvPr/>
              </p14:nvContentPartPr>
              <p14:xfrm>
                <a:off x="831327" y="3216215"/>
                <a:ext cx="873360" cy="23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AC9F43F-637F-FFCC-C1E7-ABCED1ADF0E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77687" y="3108215"/>
                  <a:ext cx="981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88D3C55-064D-15F1-063A-C80B74F0C95E}"/>
                    </a:ext>
                  </a:extLst>
                </p14:cNvPr>
                <p14:cNvContentPartPr/>
                <p14:nvPr/>
              </p14:nvContentPartPr>
              <p14:xfrm>
                <a:off x="1540887" y="6440015"/>
                <a:ext cx="1303560" cy="76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88D3C55-064D-15F1-063A-C80B74F0C9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86887" y="6332015"/>
                  <a:ext cx="14112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E101D1-D5CC-2939-1732-F8CA46A13821}"/>
                    </a:ext>
                  </a:extLst>
                </p14:cNvPr>
                <p14:cNvContentPartPr/>
                <p14:nvPr/>
              </p14:nvContentPartPr>
              <p14:xfrm>
                <a:off x="835647" y="3401255"/>
                <a:ext cx="684360" cy="28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E101D1-D5CC-2939-1732-F8CA46A1382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1647" y="3293615"/>
                  <a:ext cx="792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68673C8-19F8-57A6-38B5-7E0BF93A4565}"/>
                    </a:ext>
                  </a:extLst>
                </p14:cNvPr>
                <p14:cNvContentPartPr/>
                <p14:nvPr/>
              </p14:nvContentPartPr>
              <p14:xfrm>
                <a:off x="1012767" y="5750255"/>
                <a:ext cx="888840" cy="31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68673C8-19F8-57A6-38B5-7E0BF93A456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59127" y="5642615"/>
                  <a:ext cx="9964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7EC9DBB-DB5B-5C13-8988-D260B9D1BA64}"/>
                    </a:ext>
                  </a:extLst>
                </p14:cNvPr>
                <p14:cNvContentPartPr/>
                <p14:nvPr/>
              </p14:nvContentPartPr>
              <p14:xfrm>
                <a:off x="1008807" y="5892455"/>
                <a:ext cx="774720" cy="16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7EC9DBB-DB5B-5C13-8988-D260B9D1BA6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54807" y="5784455"/>
                  <a:ext cx="882360" cy="231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690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7528" y="1"/>
            <a:ext cx="8064896" cy="548681"/>
          </a:xfrm>
        </p:spPr>
        <p:txBody>
          <a:bodyPr/>
          <a:lstStyle/>
          <a:p>
            <a:r>
              <a:rPr lang="de-DE" dirty="0"/>
              <a:t>Key systematic effect of 2S-6P measurement: Light force shift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A6351-2ABE-4970-9860-84994107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7F9B0-8347-4CBF-9BC5-AABAF0FA80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64383F-857E-29A7-624C-5459AC280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770"/>
          <a:stretch/>
        </p:blipFill>
        <p:spPr>
          <a:xfrm>
            <a:off x="352573" y="2384839"/>
            <a:ext cx="6286500" cy="22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1CE01-7E1F-A61B-E3D6-E12807F9E4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772"/>
          <a:stretch/>
        </p:blipFill>
        <p:spPr>
          <a:xfrm>
            <a:off x="352574" y="2382751"/>
            <a:ext cx="6286499" cy="228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9F9FBA-EB9E-D93A-EA0A-306EC5BBF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/>
        </p:blipFill>
        <p:spPr>
          <a:xfrm>
            <a:off x="352574" y="2389174"/>
            <a:ext cx="6286499" cy="39243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37C6C3-3AF8-E503-569B-D0AFF6430074}"/>
              </a:ext>
            </a:extLst>
          </p:cNvPr>
          <p:cNvSpPr/>
          <p:nvPr/>
        </p:nvSpPr>
        <p:spPr>
          <a:xfrm>
            <a:off x="4331126" y="4713623"/>
            <a:ext cx="2368678" cy="1563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67284E-A158-CFE4-5179-22AA180FEBB1}"/>
              </a:ext>
            </a:extLst>
          </p:cNvPr>
          <p:cNvSpPr txBox="1"/>
          <p:nvPr/>
        </p:nvSpPr>
        <p:spPr>
          <a:xfrm>
            <a:off x="6848486" y="4758921"/>
            <a:ext cx="25011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ν</a:t>
            </a:r>
            <a:r>
              <a:rPr lang="en-US" sz="1400" b="1" baseline="-25000" dirty="0" err="1"/>
              <a:t>e</a:t>
            </a:r>
            <a:r>
              <a:rPr lang="en-US" sz="1400" b="1" dirty="0"/>
              <a:t>(12 </a:t>
            </a:r>
            <a:r>
              <a:rPr lang="en-US" sz="1400" b="1" dirty="0" err="1"/>
              <a:t>mrad</a:t>
            </a:r>
            <a:r>
              <a:rPr lang="en-US" sz="1400" b="1" dirty="0"/>
              <a:t>) – </a:t>
            </a:r>
            <a:r>
              <a:rPr lang="en-US" sz="1400" b="1" dirty="0" err="1"/>
              <a:t>ν</a:t>
            </a:r>
            <a:r>
              <a:rPr lang="en-US" sz="1400" b="1" baseline="-25000" dirty="0" err="1"/>
              <a:t>e</a:t>
            </a:r>
            <a:r>
              <a:rPr lang="en-US" sz="1400" b="1" dirty="0"/>
              <a:t>(0 </a:t>
            </a:r>
            <a:r>
              <a:rPr lang="en-US" sz="1400" b="1" dirty="0" err="1"/>
              <a:t>mrad</a:t>
            </a:r>
            <a:r>
              <a:rPr lang="en-US" sz="1400" b="1" dirty="0"/>
              <a:t>):</a:t>
            </a:r>
          </a:p>
          <a:p>
            <a:pPr algn="r"/>
            <a:r>
              <a:rPr lang="en-US" sz="1400" dirty="0"/>
              <a:t>Experiment: 4.32(1.83) kHz</a:t>
            </a:r>
          </a:p>
          <a:p>
            <a:pPr algn="r"/>
            <a:r>
              <a:rPr lang="en-US" sz="1400" dirty="0"/>
              <a:t>Simulation: 4.21(0.61) kHz</a:t>
            </a:r>
          </a:p>
          <a:p>
            <a:r>
              <a:rPr lang="en-US" sz="1400" b="1" dirty="0"/>
              <a:t>Uncertainty corresponds to</a:t>
            </a:r>
          </a:p>
          <a:p>
            <a:r>
              <a:rPr lang="en-US" sz="1400" b="1" dirty="0"/>
              <a:t>~1/10000 of linewidth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705FA1E-1A67-17C3-C0B0-39C57EE83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/>
        </p:blipFill>
        <p:spPr>
          <a:xfrm>
            <a:off x="352574" y="2395743"/>
            <a:ext cx="6286499" cy="3924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212D84-49D2-7003-33E0-EABBD246C6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23" y="685800"/>
            <a:ext cx="1923777" cy="18478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1E85C9-14EC-151C-70DE-4AE2FA386911}"/>
              </a:ext>
            </a:extLst>
          </p:cNvPr>
          <p:cNvGrpSpPr/>
          <p:nvPr/>
        </p:nvGrpSpPr>
        <p:grpSpPr>
          <a:xfrm>
            <a:off x="6805174" y="833123"/>
            <a:ext cx="3307108" cy="1870967"/>
            <a:chOff x="8648700" y="682720"/>
            <a:chExt cx="3307108" cy="18709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700" y="682720"/>
              <a:ext cx="3074237" cy="1870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0052" y="794033"/>
              <a:ext cx="1226569" cy="7376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76" y="1563087"/>
              <a:ext cx="979132" cy="422324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BB9893-BA1F-DD08-7E8B-431966A6659B}"/>
                </a:ext>
              </a:extLst>
            </p:cNvPr>
            <p:cNvGrpSpPr/>
            <p:nvPr/>
          </p:nvGrpSpPr>
          <p:grpSpPr>
            <a:xfrm>
              <a:off x="9055356" y="1222185"/>
              <a:ext cx="255198" cy="261610"/>
              <a:chOff x="5981700" y="1202669"/>
              <a:chExt cx="255198" cy="26161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EF9F0CB-56A7-5101-1E1F-A4F235D350C2}"/>
                  </a:ext>
                </a:extLst>
              </p:cNvPr>
              <p:cNvSpPr/>
              <p:nvPr/>
            </p:nvSpPr>
            <p:spPr>
              <a:xfrm>
                <a:off x="6057900" y="1295400"/>
                <a:ext cx="114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926BD4-8040-AAEC-CD70-BA0C302954DB}"/>
                  </a:ext>
                </a:extLst>
              </p:cNvPr>
              <p:cNvSpPr txBox="1"/>
              <p:nvPr/>
            </p:nvSpPr>
            <p:spPr>
              <a:xfrm>
                <a:off x="5981700" y="1202669"/>
                <a:ext cx="2551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x</a:t>
                </a:r>
                <a:endParaRPr lang="en-US" sz="1200" dirty="0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0F5CBA-1AEA-CF78-5FAF-39C9A88EBCBF}"/>
              </a:ext>
            </a:extLst>
          </p:cNvPr>
          <p:cNvGrpSpPr/>
          <p:nvPr/>
        </p:nvGrpSpPr>
        <p:grpSpPr>
          <a:xfrm>
            <a:off x="7450599" y="2887093"/>
            <a:ext cx="4515130" cy="1963609"/>
            <a:chOff x="261848" y="663203"/>
            <a:chExt cx="4515130" cy="19636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579F3D-28B3-45E2-8841-0952575C6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848" y="663203"/>
              <a:ext cx="4515130" cy="16742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5723F2-8997-489E-98D5-6F7175409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932" y="1311788"/>
              <a:ext cx="1552961" cy="1315024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3DB495A-B56B-341B-EF87-42F485EF375C}"/>
                </a:ext>
              </a:extLst>
            </p:cNvPr>
            <p:cNvGrpSpPr/>
            <p:nvPr/>
          </p:nvGrpSpPr>
          <p:grpSpPr>
            <a:xfrm>
              <a:off x="3657600" y="1501179"/>
              <a:ext cx="114300" cy="261610"/>
              <a:chOff x="6019800" y="1202669"/>
              <a:chExt cx="114300" cy="2616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F7CFD73-254B-E580-7529-567D8B76FA4F}"/>
                  </a:ext>
                </a:extLst>
              </p:cNvPr>
              <p:cNvSpPr/>
              <p:nvPr/>
            </p:nvSpPr>
            <p:spPr>
              <a:xfrm>
                <a:off x="6057900" y="1295400"/>
                <a:ext cx="762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A86DABA-474B-7DA7-51F3-F430DBF63F40}"/>
                  </a:ext>
                </a:extLst>
              </p:cNvPr>
              <p:cNvSpPr txBox="1"/>
              <p:nvPr/>
            </p:nvSpPr>
            <p:spPr>
              <a:xfrm>
                <a:off x="6019800" y="1202669"/>
                <a:ext cx="1143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x</a:t>
                </a:r>
                <a:endParaRPr lang="en-US" sz="12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1F702A3-182C-B38B-1A7E-2BD12771F104}"/>
                </a:ext>
              </a:extLst>
            </p:cNvPr>
            <p:cNvGrpSpPr/>
            <p:nvPr/>
          </p:nvGrpSpPr>
          <p:grpSpPr>
            <a:xfrm>
              <a:off x="647700" y="1525472"/>
              <a:ext cx="76200" cy="261610"/>
              <a:chOff x="6019796" y="1202669"/>
              <a:chExt cx="114301" cy="26161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005E5B-B3F2-AF98-69B4-3A0A11BD6D36}"/>
                  </a:ext>
                </a:extLst>
              </p:cNvPr>
              <p:cNvSpPr/>
              <p:nvPr/>
            </p:nvSpPr>
            <p:spPr>
              <a:xfrm>
                <a:off x="6057900" y="1295400"/>
                <a:ext cx="76197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1CC5AFE-F434-5798-8196-D870E1C98A8F}"/>
                  </a:ext>
                </a:extLst>
              </p:cNvPr>
              <p:cNvSpPr txBox="1"/>
              <p:nvPr/>
            </p:nvSpPr>
            <p:spPr>
              <a:xfrm>
                <a:off x="6019796" y="1202669"/>
                <a:ext cx="11429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x</a:t>
                </a:r>
                <a:endParaRPr lang="en-US" sz="1200" dirty="0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8FAA98-0544-626B-578C-65C9966360F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92" b="51858"/>
          <a:stretch/>
        </p:blipFill>
        <p:spPr>
          <a:xfrm>
            <a:off x="363644" y="774303"/>
            <a:ext cx="3967483" cy="154062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0FCF332-05DE-8B36-7A8C-E987818EB1D3}"/>
              </a:ext>
            </a:extLst>
          </p:cNvPr>
          <p:cNvSpPr txBox="1"/>
          <p:nvPr/>
        </p:nvSpPr>
        <p:spPr>
          <a:xfrm>
            <a:off x="2565752" y="3046559"/>
            <a:ext cx="62865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Overall contribution to 2S-6P fine-structure centroid: 1.15(17) kHz</a:t>
            </a:r>
          </a:p>
          <a:p>
            <a:pPr algn="ctr"/>
            <a:r>
              <a:rPr lang="en-US" sz="1600" b="1" dirty="0"/>
              <a:t>Largest correction by far!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2911D-10A4-A679-B269-93AF54E5087E}"/>
              </a:ext>
            </a:extLst>
          </p:cNvPr>
          <p:cNvSpPr txBox="1"/>
          <p:nvPr/>
        </p:nvSpPr>
        <p:spPr>
          <a:xfrm>
            <a:off x="8220938" y="6231137"/>
            <a:ext cx="323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LM et al.,</a:t>
            </a:r>
            <a:r>
              <a:rPr lang="fr-FR" sz="1400" dirty="0"/>
              <a:t> Nature 650, 845–851 (2026)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69921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7" grpId="0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87FE0-BB8B-1174-19C9-312231A3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9E8C9-CE2A-4A66-F12F-1892B4A8F3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CB73F4-9B3D-C72F-1D90-4B438EC58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2S-6P dataset</a:t>
            </a:r>
          </a:p>
        </p:txBody>
      </p:sp>
      <p:pic>
        <p:nvPicPr>
          <p:cNvPr id="6" name="Picture 5" descr="The image displays a graph with error bars representing the Doppler slope (K) and transition frequency (ve - V1/2 or V3/2) for various experimental runs (A, B, C) under different power conditions (10, 20, 30 uW) and different conditions (magic, non-magic, specific corrections).&#10;&#10;AI-generated content may be incorrect.">
            <a:extLst>
              <a:ext uri="{FF2B5EF4-FFF2-40B4-BE49-F238E27FC236}">
                <a16:creationId xmlns:a16="http://schemas.microsoft.com/office/drawing/2014/main" id="{87691872-B734-6877-568B-CB9D2CC7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838200"/>
            <a:ext cx="11315700" cy="4654205"/>
          </a:xfrm>
          <a:prstGeom prst="rect">
            <a:avLst/>
          </a:prstGeom>
        </p:spPr>
      </p:pic>
      <p:pic>
        <p:nvPicPr>
          <p:cNvPr id="7" name="Picture 6" descr="The image shows a scientific notation with the equation V2S-6P equaling 730,690,248,610.79 kHz at a frequency of 48 kHz with a power of 0.66 ppt.&#10;&#10;AI-generated content may be incorrect.">
            <a:extLst>
              <a:ext uri="{FF2B5EF4-FFF2-40B4-BE49-F238E27FC236}">
                <a16:creationId xmlns:a16="http://schemas.microsoft.com/office/drawing/2014/main" id="{5C5FB8DD-626E-A516-6E24-800488E57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676900"/>
            <a:ext cx="3810000" cy="442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311E00-A8FC-B376-8D7F-20FE29EB52C0}"/>
              </a:ext>
            </a:extLst>
          </p:cNvPr>
          <p:cNvSpPr txBox="1"/>
          <p:nvPr/>
        </p:nvSpPr>
        <p:spPr>
          <a:xfrm>
            <a:off x="8220938" y="6231137"/>
            <a:ext cx="323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LM et al.,</a:t>
            </a:r>
            <a:r>
              <a:rPr lang="fr-FR" sz="1400" dirty="0"/>
              <a:t> Nature 650, 845–851 (2026)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54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7528" y="1"/>
            <a:ext cx="8064896" cy="548681"/>
          </a:xfrm>
        </p:spPr>
        <p:txBody>
          <a:bodyPr/>
          <a:lstStyle/>
          <a:p>
            <a:r>
              <a:rPr lang="en-US" dirty="0"/>
              <a:t>Proton charge radius from 2S-6P measurement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0DB4C-B109-44CE-8EAB-8FD5F768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F7908-A0DA-4AB5-AF6E-4A258FA320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L. Maisenbacher, MPQ</a:t>
            </a:r>
          </a:p>
        </p:txBody>
      </p:sp>
      <p:pic>
        <p:nvPicPr>
          <p:cNvPr id="13" name="Picture 12" descr="The image displays a table detailing various corrections and uncertainties for the determination of the fine-structure centroid for the 2S-6P energy level, including factors like Doppler shifts, Zeeman shifts, and others, resulting in a total negative value.&#10;&#10;AI-generated content may be incorrect.">
            <a:extLst>
              <a:ext uri="{FF2B5EF4-FFF2-40B4-BE49-F238E27FC236}">
                <a16:creationId xmlns:a16="http://schemas.microsoft.com/office/drawing/2014/main" id="{D4D96096-F92D-59C6-F89A-B76E2852D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94" y="1099071"/>
            <a:ext cx="4453806" cy="47948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39A25A-51DE-1BC1-18BD-8CA4A62C8A16}"/>
              </a:ext>
            </a:extLst>
          </p:cNvPr>
          <p:cNvSpPr txBox="1"/>
          <p:nvPr/>
        </p:nvSpPr>
        <p:spPr>
          <a:xfrm>
            <a:off x="8220938" y="6231137"/>
            <a:ext cx="323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LM et al.,</a:t>
            </a:r>
            <a:r>
              <a:rPr lang="fr-FR" sz="1400" dirty="0"/>
              <a:t> Nature 650, 845–851 (2026)</a:t>
            </a:r>
            <a:endParaRPr lang="en-US" sz="1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E3B9B2-EE16-AFD6-1FA3-C52012C8927D}"/>
                  </a:ext>
                </a:extLst>
              </p14:cNvPr>
              <p14:cNvContentPartPr/>
              <p14:nvPr/>
            </p14:nvContentPartPr>
            <p14:xfrm>
              <a:off x="4363034" y="5756827"/>
              <a:ext cx="384120" cy="25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E3B9B2-EE16-AFD6-1FA3-C52012C892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9034" y="5648827"/>
                <a:ext cx="4917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FBD6953-89B9-1515-378D-3B75036FF727}"/>
                  </a:ext>
                </a:extLst>
              </p14:cNvPr>
              <p14:cNvContentPartPr/>
              <p14:nvPr/>
            </p14:nvContentPartPr>
            <p14:xfrm>
              <a:off x="4351060" y="2162752"/>
              <a:ext cx="384120" cy="25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FBD6953-89B9-1515-378D-3B75036FF7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7060" y="2054752"/>
                <a:ext cx="4917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D61B909-8592-2323-97B8-B74B937DD6E5}"/>
                  </a:ext>
                </a:extLst>
              </p14:cNvPr>
              <p14:cNvContentPartPr/>
              <p14:nvPr/>
            </p14:nvContentPartPr>
            <p14:xfrm>
              <a:off x="3213452" y="2743200"/>
              <a:ext cx="384120" cy="25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D61B909-8592-2323-97B8-B74B937DD6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9452" y="2635200"/>
                <a:ext cx="491760" cy="24156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 descr="The image shows a scientific notation with the equation V2S-6P equaling 730,690,248,610.79 kHz at a frequency of 48 kHz with a power of 0.66 ppt.&#10;&#10;AI-generated content may be incorrect.">
            <a:extLst>
              <a:ext uri="{FF2B5EF4-FFF2-40B4-BE49-F238E27FC236}">
                <a16:creationId xmlns:a16="http://schemas.microsoft.com/office/drawing/2014/main" id="{AA0814A6-AA0B-3E34-43C1-CE06F294DD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539" y="631281"/>
            <a:ext cx="3810000" cy="44288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B702095-A536-D108-8228-99AFF75B960F}"/>
              </a:ext>
            </a:extLst>
          </p:cNvPr>
          <p:cNvSpPr/>
          <p:nvPr/>
        </p:nvSpPr>
        <p:spPr>
          <a:xfrm>
            <a:off x="5879086" y="752562"/>
            <a:ext cx="4002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1S-2S transition frequency (Parthey 2011)</a:t>
            </a:r>
            <a:endParaRPr lang="en-US" sz="1600" dirty="0"/>
          </a:p>
        </p:txBody>
      </p:sp>
      <p:sp>
        <p:nvSpPr>
          <p:cNvPr id="27" name="Right Arrow 138">
            <a:extLst>
              <a:ext uri="{FF2B5EF4-FFF2-40B4-BE49-F238E27FC236}">
                <a16:creationId xmlns:a16="http://schemas.microsoft.com/office/drawing/2014/main" id="{3D77114F-86AC-24FA-9AA0-C3F7BB2302D0}"/>
              </a:ext>
            </a:extLst>
          </p:cNvPr>
          <p:cNvSpPr/>
          <p:nvPr/>
        </p:nvSpPr>
        <p:spPr>
          <a:xfrm>
            <a:off x="5640038" y="2304736"/>
            <a:ext cx="341662" cy="757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lus 139 1">
            <a:extLst>
              <a:ext uri="{FF2B5EF4-FFF2-40B4-BE49-F238E27FC236}">
                <a16:creationId xmlns:a16="http://schemas.microsoft.com/office/drawing/2014/main" id="{895AFA9F-66D0-46E3-DF7B-7450883C99BF}"/>
              </a:ext>
            </a:extLst>
          </p:cNvPr>
          <p:cNvSpPr/>
          <p:nvPr/>
        </p:nvSpPr>
        <p:spPr>
          <a:xfrm>
            <a:off x="5620777" y="808311"/>
            <a:ext cx="187483" cy="196279"/>
          </a:xfrm>
          <a:prstGeom prst="mathPlus">
            <a:avLst/>
          </a:prstGeom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lus 139 2">
            <a:extLst>
              <a:ext uri="{FF2B5EF4-FFF2-40B4-BE49-F238E27FC236}">
                <a16:creationId xmlns:a16="http://schemas.microsoft.com/office/drawing/2014/main" id="{D1995DAD-95A4-49A9-EA8E-B41095711461}"/>
              </a:ext>
            </a:extLst>
          </p:cNvPr>
          <p:cNvSpPr/>
          <p:nvPr/>
        </p:nvSpPr>
        <p:spPr>
          <a:xfrm>
            <a:off x="5614602" y="1337846"/>
            <a:ext cx="187483" cy="196279"/>
          </a:xfrm>
          <a:prstGeom prst="mathPlus">
            <a:avLst/>
          </a:prstGeom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8958FB-8A48-7021-D08D-50B0717039BC}"/>
              </a:ext>
            </a:extLst>
          </p:cNvPr>
          <p:cNvSpPr/>
          <p:nvPr/>
        </p:nvSpPr>
        <p:spPr>
          <a:xfrm>
            <a:off x="7581900" y="1705158"/>
            <a:ext cx="2479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QED from CODATA 2022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97D233-969E-18A7-6446-0629343BE845}"/>
              </a:ext>
            </a:extLst>
          </p:cNvPr>
          <p:cNvSpPr txBox="1"/>
          <p:nvPr/>
        </p:nvSpPr>
        <p:spPr>
          <a:xfrm>
            <a:off x="9592823" y="2168554"/>
            <a:ext cx="243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(proton charge radius)</a:t>
            </a:r>
          </a:p>
        </p:txBody>
      </p:sp>
      <p:pic>
        <p:nvPicPr>
          <p:cNvPr id="34" name="Picture 33" descr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9689F23B-07E0-F8AE-E81B-1D3DE2A526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82" y="1195741"/>
            <a:ext cx="5869883" cy="500981"/>
          </a:xfrm>
          <a:prstGeom prst="rect">
            <a:avLst/>
          </a:prstGeom>
        </p:spPr>
      </p:pic>
      <p:pic>
        <p:nvPicPr>
          <p:cNvPr id="36" name="Picture 35" descr="fm(15)&#10;&#10;AI-generated content may be incorrect.">
            <a:extLst>
              <a:ext uri="{FF2B5EF4-FFF2-40B4-BE49-F238E27FC236}">
                <a16:creationId xmlns:a16="http://schemas.microsoft.com/office/drawing/2014/main" id="{DDA36F40-B927-2E04-96C0-41A310D9C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9523" y="2133113"/>
            <a:ext cx="3475477" cy="3840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F422A32-454A-F93D-1B0D-C96901E7B086}"/>
                  </a:ext>
                </a:extLst>
              </p14:cNvPr>
              <p14:cNvContentPartPr/>
              <p14:nvPr/>
            </p14:nvContentPartPr>
            <p14:xfrm>
              <a:off x="8417514" y="2322443"/>
              <a:ext cx="1105920" cy="20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F422A32-454A-F93D-1B0D-C96901E7B08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63514" y="2214443"/>
                <a:ext cx="1213560" cy="23580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06D3C1ED-62D3-4991-FF08-C64A8C111F2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9361" y="2997676"/>
            <a:ext cx="5067300" cy="318212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7013978-DCA8-FBC6-43D7-7203CEA4C2F3}"/>
              </a:ext>
            </a:extLst>
          </p:cNvPr>
          <p:cNvSpPr/>
          <p:nvPr/>
        </p:nvSpPr>
        <p:spPr>
          <a:xfrm>
            <a:off x="8115300" y="4114800"/>
            <a:ext cx="838200" cy="4953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54E268-3CA4-980B-C462-F4BF8EDA1EDC}"/>
              </a:ext>
            </a:extLst>
          </p:cNvPr>
          <p:cNvCxnSpPr/>
          <p:nvPr/>
        </p:nvCxnSpPr>
        <p:spPr>
          <a:xfrm>
            <a:off x="8417514" y="2933700"/>
            <a:ext cx="2021886" cy="0"/>
          </a:xfrm>
          <a:prstGeom prst="straightConnector1">
            <a:avLst/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0BA26CA-F0D1-E05D-16F7-A592DE021149}"/>
              </a:ext>
            </a:extLst>
          </p:cNvPr>
          <p:cNvSpPr txBox="1"/>
          <p:nvPr/>
        </p:nvSpPr>
        <p:spPr>
          <a:xfrm>
            <a:off x="7086600" y="2527664"/>
            <a:ext cx="46101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4-fold more precise, but 5.5 </a:t>
            </a:r>
            <a:r>
              <a:rPr lang="el-GR" sz="1600" dirty="0"/>
              <a:t>σ</a:t>
            </a:r>
            <a:r>
              <a:rPr lang="en-US" sz="1600" dirty="0"/>
              <a:t> from “large radius”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4D1E7F-0658-2A92-8A0F-5337696556F1}"/>
              </a:ext>
            </a:extLst>
          </p:cNvPr>
          <p:cNvSpPr txBox="1"/>
          <p:nvPr/>
        </p:nvSpPr>
        <p:spPr>
          <a:xfrm>
            <a:off x="2019300" y="6115210"/>
            <a:ext cx="4144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Total experiment-specific corrections: 3.6 </a:t>
            </a:r>
            <a:r>
              <a:rPr lang="el-GR" sz="1600" dirty="0"/>
              <a:t>σ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A93A9D7-D93A-38FD-2A74-20079F565BEA}"/>
                  </a:ext>
                </a:extLst>
              </p14:cNvPr>
              <p14:cNvContentPartPr/>
              <p14:nvPr/>
            </p14:nvContentPartPr>
            <p14:xfrm>
              <a:off x="3276600" y="5106323"/>
              <a:ext cx="384120" cy="259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A93A9D7-D93A-38FD-2A74-20079F565B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2600" y="4998323"/>
                <a:ext cx="491760" cy="24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8496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/>
      <p:bldP spid="32" grpId="0"/>
      <p:bldP spid="38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e image shows a scientific notation with the equation V2S-6P equaling 730,690,248,610.79 kHz at a frequency of 48 kHz with a power of 0.66 ppt.&#10;&#10;AI-generated content may be incorrect.">
            <a:extLst>
              <a:ext uri="{FF2B5EF4-FFF2-40B4-BE49-F238E27FC236}">
                <a16:creationId xmlns:a16="http://schemas.microsoft.com/office/drawing/2014/main" id="{B9ACA82F-D32D-3BF0-921D-E689DF131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084" y="4487949"/>
            <a:ext cx="4000714" cy="465051"/>
          </a:xfrm>
          <a:prstGeom prst="rect">
            <a:avLst/>
          </a:prstGeom>
        </p:spPr>
      </p:pic>
      <p:pic>
        <p:nvPicPr>
          <p:cNvPr id="14" name="Picture 13" descr="The image depicts a scientific notation with two sets of values: one for quantum electrodynamics (QED) and one for a frequency measurement, both related to a specific particle or quantum state.&#10;&#10;AI-generated content may be incorrect.">
            <a:extLst>
              <a:ext uri="{FF2B5EF4-FFF2-40B4-BE49-F238E27FC236}">
                <a16:creationId xmlns:a16="http://schemas.microsoft.com/office/drawing/2014/main" id="{ED8E2E9F-04D5-E646-55DC-EE233EE0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689" y="2952445"/>
            <a:ext cx="4088995" cy="6591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709B79-8C2D-BA96-097A-FF693DDA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D84716-E6B2-91EB-6A33-CB4788ECDD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A63E91-276F-CAFC-149B-61B63226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of bound-state QED and the Standard Model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E1BD99DE-A9EA-E23B-C83C-6516D99BDDE4}"/>
              </a:ext>
            </a:extLst>
          </p:cNvPr>
          <p:cNvSpPr/>
          <p:nvPr/>
        </p:nvSpPr>
        <p:spPr>
          <a:xfrm rot="16200000">
            <a:off x="1597851" y="4045415"/>
            <a:ext cx="880998" cy="1143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D2E29-7FE8-E81B-6477-51FE590AD838}"/>
              </a:ext>
            </a:extLst>
          </p:cNvPr>
          <p:cNvSpPr txBox="1"/>
          <p:nvPr/>
        </p:nvSpPr>
        <p:spPr>
          <a:xfrm>
            <a:off x="265184" y="427636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48B9F-62D7-905C-2672-599899053088}"/>
              </a:ext>
            </a:extLst>
          </p:cNvPr>
          <p:cNvSpPr txBox="1"/>
          <p:nvPr/>
        </p:nvSpPr>
        <p:spPr>
          <a:xfrm>
            <a:off x="265184" y="1199247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 prediction for 2S-6P transition:</a:t>
            </a:r>
          </a:p>
        </p:txBody>
      </p:sp>
      <p:pic>
        <p:nvPicPr>
          <p:cNvPr id="36" name="Picture 35" descr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 title="IguanaTex Bitmap Display">
            <a:extLst>
              <a:ext uri="{FF2B5EF4-FFF2-40B4-BE49-F238E27FC236}">
                <a16:creationId xmlns:a16="http://schemas.microsoft.com/office/drawing/2014/main" id="{5318DB6D-A052-1E44-ECFF-94802C5B71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12732"/>
            <a:ext cx="5699047" cy="4864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22F61-B66C-C7A0-B05F-655B544FCB5F}"/>
              </a:ext>
            </a:extLst>
          </p:cNvPr>
          <p:cNvSpPr/>
          <p:nvPr/>
        </p:nvSpPr>
        <p:spPr>
          <a:xfrm>
            <a:off x="725185" y="2103099"/>
            <a:ext cx="47748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R</a:t>
            </a:r>
            <a:r>
              <a:rPr lang="en-US" sz="1600" baseline="-25000" dirty="0"/>
              <a:t>∞</a:t>
            </a:r>
            <a:r>
              <a:rPr lang="de-DE" sz="1600" dirty="0"/>
              <a:t> from 1S-2S transition frequency (Parthey 2011)</a:t>
            </a:r>
            <a:endParaRPr lang="en-US" sz="1600" dirty="0"/>
          </a:p>
        </p:txBody>
      </p:sp>
      <p:sp>
        <p:nvSpPr>
          <p:cNvPr id="24" name="Plus 139 1">
            <a:extLst>
              <a:ext uri="{FF2B5EF4-FFF2-40B4-BE49-F238E27FC236}">
                <a16:creationId xmlns:a16="http://schemas.microsoft.com/office/drawing/2014/main" id="{40D861A1-132A-29E8-600C-1A7214FCB40A}"/>
              </a:ext>
            </a:extLst>
          </p:cNvPr>
          <p:cNvSpPr/>
          <p:nvPr/>
        </p:nvSpPr>
        <p:spPr>
          <a:xfrm>
            <a:off x="534686" y="2158848"/>
            <a:ext cx="187483" cy="196279"/>
          </a:xfrm>
          <a:prstGeom prst="mathPlus">
            <a:avLst/>
          </a:prstGeom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lus 139 2">
            <a:extLst>
              <a:ext uri="{FF2B5EF4-FFF2-40B4-BE49-F238E27FC236}">
                <a16:creationId xmlns:a16="http://schemas.microsoft.com/office/drawing/2014/main" id="{94C024C2-7924-D7EE-15A2-2BA84484EA80}"/>
              </a:ext>
            </a:extLst>
          </p:cNvPr>
          <p:cNvSpPr/>
          <p:nvPr/>
        </p:nvSpPr>
        <p:spPr>
          <a:xfrm>
            <a:off x="546806" y="2609977"/>
            <a:ext cx="187483" cy="196279"/>
          </a:xfrm>
          <a:prstGeom prst="mathPlus">
            <a:avLst/>
          </a:prstGeom>
          <a:ln w="190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7FC85-BFD0-71C7-7EEA-CA1AA0B35356}"/>
              </a:ext>
            </a:extLst>
          </p:cNvPr>
          <p:cNvSpPr/>
          <p:nvPr/>
        </p:nvSpPr>
        <p:spPr>
          <a:xfrm>
            <a:off x="762000" y="2554228"/>
            <a:ext cx="2143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</a:rPr>
              <a:t>r</a:t>
            </a:r>
            <a:r>
              <a:rPr lang="en-US" sz="1600" baseline="-25000" dirty="0" err="1">
                <a:solidFill>
                  <a:srgbClr val="7030A0"/>
                </a:solidFill>
              </a:rPr>
              <a:t>p</a:t>
            </a:r>
            <a:r>
              <a:rPr lang="en-US" sz="1600" dirty="0">
                <a:solidFill>
                  <a:srgbClr val="7030A0"/>
                </a:solidFill>
              </a:rPr>
              <a:t> from muonic 2S-2P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261BAF-A76A-F2F4-F832-FF5687F01FEA}"/>
              </a:ext>
            </a:extLst>
          </p:cNvPr>
          <p:cNvSpPr txBox="1"/>
          <p:nvPr/>
        </p:nvSpPr>
        <p:spPr>
          <a:xfrm>
            <a:off x="6535569" y="1709334"/>
            <a:ext cx="21893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QED (CODATA 2022)</a:t>
            </a:r>
            <a:endParaRPr lang="en-US" sz="1600" dirty="0"/>
          </a:p>
        </p:txBody>
      </p:sp>
      <p:sp>
        <p:nvSpPr>
          <p:cNvPr id="29" name="Right Arrow 138">
            <a:extLst>
              <a:ext uri="{FF2B5EF4-FFF2-40B4-BE49-F238E27FC236}">
                <a16:creationId xmlns:a16="http://schemas.microsoft.com/office/drawing/2014/main" id="{E66B35C2-EB68-2470-0186-A0326D53BB6B}"/>
              </a:ext>
            </a:extLst>
          </p:cNvPr>
          <p:cNvSpPr/>
          <p:nvPr/>
        </p:nvSpPr>
        <p:spPr>
          <a:xfrm>
            <a:off x="545223" y="3102866"/>
            <a:ext cx="341662" cy="757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DC3303A-F11F-E532-CDA8-4E961A850B4A}"/>
                  </a:ext>
                </a:extLst>
              </p14:cNvPr>
              <p14:cNvContentPartPr/>
              <p14:nvPr/>
            </p14:nvContentPartPr>
            <p14:xfrm>
              <a:off x="2209799" y="3463210"/>
              <a:ext cx="2292480" cy="9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DC3303A-F11F-E532-CDA8-4E961A850B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55799" y="3355210"/>
                <a:ext cx="2400120" cy="225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17A4E6E6-F284-7D4E-91BA-6D351E5E5BAB}"/>
              </a:ext>
            </a:extLst>
          </p:cNvPr>
          <p:cNvSpPr/>
          <p:nvPr/>
        </p:nvSpPr>
        <p:spPr>
          <a:xfrm>
            <a:off x="2155228" y="4099771"/>
            <a:ext cx="3333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Test of Standard Model to </a:t>
            </a:r>
            <a:r>
              <a:rPr lang="en-US" sz="1600" b="1" dirty="0"/>
              <a:t>0.7 ppt</a:t>
            </a:r>
            <a:endParaRPr lang="en-US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1665A3-E229-1B81-BB9E-34E6A0DBFA49}"/>
                  </a:ext>
                </a:extLst>
              </p14:cNvPr>
              <p14:cNvContentPartPr/>
              <p14:nvPr/>
            </p14:nvContentPartPr>
            <p14:xfrm>
              <a:off x="2230522" y="4694891"/>
              <a:ext cx="2238120" cy="597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1665A3-E229-1B81-BB9E-34E6A0DBFA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76522" y="4586891"/>
                <a:ext cx="2345760" cy="27540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ED6BD70B-E09A-2DBD-27FF-BC27BB434B48}"/>
              </a:ext>
            </a:extLst>
          </p:cNvPr>
          <p:cNvSpPr txBox="1"/>
          <p:nvPr/>
        </p:nvSpPr>
        <p:spPr>
          <a:xfrm>
            <a:off x="7162800" y="6524279"/>
            <a:ext cx="3238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LM et al.,</a:t>
            </a:r>
            <a:r>
              <a:rPr lang="fr-FR" sz="1400" dirty="0"/>
              <a:t> Nature 650, 845–851 (2026)</a:t>
            </a:r>
            <a:endParaRPr lang="en-US" sz="1400" dirty="0"/>
          </a:p>
        </p:txBody>
      </p:sp>
      <p:pic>
        <p:nvPicPr>
          <p:cNvPr id="6" name="Picture 5" descr="The image is a table presenting a detailed list of quantum mechanical energy values, corrections, and uncertainties for various physical effects in a hydrogen atom, specifically focusing on the Lamb shift and other fine structure components.&#10;&#10;AI-generated content may be incorrect.">
            <a:extLst>
              <a:ext uri="{FF2B5EF4-FFF2-40B4-BE49-F238E27FC236}">
                <a16:creationId xmlns:a16="http://schemas.microsoft.com/office/drawing/2014/main" id="{EBE8C201-D32A-BBEB-D9A0-89CF2E5917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0456" y="2297656"/>
            <a:ext cx="5331566" cy="3766017"/>
          </a:xfrm>
          <a:prstGeom prst="rect">
            <a:avLst/>
          </a:prstGeom>
        </p:spPr>
      </p:pic>
      <p:pic>
        <p:nvPicPr>
          <p:cNvPr id="17" name="Picture 16" descr="The image depicts a comparison between two values, V2S-6P and V2S-6P, with a frequency measurement of 0.00(53) kHz.&#10;&#10;AI-generated content may be incorrect.">
            <a:extLst>
              <a:ext uri="{FF2B5EF4-FFF2-40B4-BE49-F238E27FC236}">
                <a16:creationId xmlns:a16="http://schemas.microsoft.com/office/drawing/2014/main" id="{EA3127E5-37D7-ED0A-E91C-ABA293809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3295" y="3821351"/>
            <a:ext cx="2595338" cy="2536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DB4C3D4-49A5-606B-5FD8-6ABB7AD7DC89}"/>
                  </a:ext>
                </a:extLst>
              </p14:cNvPr>
              <p14:cNvContentPartPr/>
              <p14:nvPr/>
            </p14:nvContentPartPr>
            <p14:xfrm>
              <a:off x="10099660" y="3944581"/>
              <a:ext cx="320040" cy="586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DB4C3D4-49A5-606B-5FD8-6ABB7AD7DC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46020" y="3836581"/>
                <a:ext cx="42768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856E93C-C29D-A8C0-29F5-9A4EE3C0C40F}"/>
                  </a:ext>
                </a:extLst>
              </p14:cNvPr>
              <p14:cNvContentPartPr/>
              <p14:nvPr/>
            </p14:nvContentPartPr>
            <p14:xfrm>
              <a:off x="10105780" y="4109821"/>
              <a:ext cx="317880" cy="16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856E93C-C29D-A8C0-29F5-9A4EE3C0C40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51780" y="4002181"/>
                <a:ext cx="4255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BC33202-B547-9282-83C2-94DBA5D31B38}"/>
                  </a:ext>
                </a:extLst>
              </p14:cNvPr>
              <p14:cNvContentPartPr/>
              <p14:nvPr/>
            </p14:nvContentPartPr>
            <p14:xfrm>
              <a:off x="10058260" y="4425901"/>
              <a:ext cx="348840" cy="396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BC33202-B547-9282-83C2-94DBA5D31B3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04260" y="4318261"/>
                <a:ext cx="456480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089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400C2-45D9-1CF3-5C74-0F15D678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98BC-DFE9-4D53-9B62-E7D449EFBC8A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2CDDCE-0E2E-3D52-E8BC-3D3B93667E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L. Maisenbacher, MPQ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7691A7-653C-13F9-569F-B85E6089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physics constraints from hydrogen spectroscopy</a:t>
            </a:r>
          </a:p>
        </p:txBody>
      </p:sp>
      <p:cxnSp>
        <p:nvCxnSpPr>
          <p:cNvPr id="5" name="Gerader Verbinder 26">
            <a:extLst>
              <a:ext uri="{FF2B5EF4-FFF2-40B4-BE49-F238E27FC236}">
                <a16:creationId xmlns:a16="http://schemas.microsoft.com/office/drawing/2014/main" id="{B4FEF0EB-D787-EEC3-23B2-F4EDDADE9A4C}"/>
              </a:ext>
            </a:extLst>
          </p:cNvPr>
          <p:cNvCxnSpPr>
            <a:cxnSpLocks/>
          </p:cNvCxnSpPr>
          <p:nvPr/>
        </p:nvCxnSpPr>
        <p:spPr>
          <a:xfrm>
            <a:off x="895480" y="1185584"/>
            <a:ext cx="1066800" cy="30241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27">
            <a:extLst>
              <a:ext uri="{FF2B5EF4-FFF2-40B4-BE49-F238E27FC236}">
                <a16:creationId xmlns:a16="http://schemas.microsoft.com/office/drawing/2014/main" id="{02A9E2FB-FA17-61C2-EEC9-9A1B3188036C}"/>
              </a:ext>
            </a:extLst>
          </p:cNvPr>
          <p:cNvCxnSpPr>
            <a:cxnSpLocks/>
          </p:cNvCxnSpPr>
          <p:nvPr/>
        </p:nvCxnSpPr>
        <p:spPr>
          <a:xfrm flipV="1">
            <a:off x="1962280" y="1185584"/>
            <a:ext cx="1066800" cy="30241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31">
            <a:extLst>
              <a:ext uri="{FF2B5EF4-FFF2-40B4-BE49-F238E27FC236}">
                <a16:creationId xmlns:a16="http://schemas.microsoft.com/office/drawing/2014/main" id="{FF3FB028-4E88-F765-FCF8-9476047FCC75}"/>
              </a:ext>
            </a:extLst>
          </p:cNvPr>
          <p:cNvGrpSpPr/>
          <p:nvPr/>
        </p:nvGrpSpPr>
        <p:grpSpPr>
          <a:xfrm rot="10800000">
            <a:off x="895480" y="2870045"/>
            <a:ext cx="2133600" cy="302416"/>
            <a:chOff x="3967843" y="4152900"/>
            <a:chExt cx="2133600" cy="302416"/>
          </a:xfrm>
        </p:grpSpPr>
        <p:cxnSp>
          <p:nvCxnSpPr>
            <p:cNvPr id="8" name="Gerader Verbinder 29">
              <a:extLst>
                <a:ext uri="{FF2B5EF4-FFF2-40B4-BE49-F238E27FC236}">
                  <a16:creationId xmlns:a16="http://schemas.microsoft.com/office/drawing/2014/main" id="{7D41AB30-5025-E657-CF21-45416D63BE2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967843" y="4152900"/>
              <a:ext cx="1066800" cy="30241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30">
              <a:extLst>
                <a:ext uri="{FF2B5EF4-FFF2-40B4-BE49-F238E27FC236}">
                  <a16:creationId xmlns:a16="http://schemas.microsoft.com/office/drawing/2014/main" id="{0CD0DF2D-B1D4-4034-58A0-B99C1790263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34643" y="4152900"/>
              <a:ext cx="1066800" cy="302416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Gerader Verbinder 33">
            <a:extLst>
              <a:ext uri="{FF2B5EF4-FFF2-40B4-BE49-F238E27FC236}">
                <a16:creationId xmlns:a16="http://schemas.microsoft.com/office/drawing/2014/main" id="{EA6B809E-3702-EFD0-057C-83C58DC24DCD}"/>
              </a:ext>
            </a:extLst>
          </p:cNvPr>
          <p:cNvCxnSpPr>
            <a:cxnSpLocks/>
          </p:cNvCxnSpPr>
          <p:nvPr/>
        </p:nvCxnSpPr>
        <p:spPr>
          <a:xfrm>
            <a:off x="1962280" y="1488000"/>
            <a:ext cx="0" cy="1382045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39">
            <a:extLst>
              <a:ext uri="{FF2B5EF4-FFF2-40B4-BE49-F238E27FC236}">
                <a16:creationId xmlns:a16="http://schemas.microsoft.com/office/drawing/2014/main" id="{C0D985B7-BF31-B8B7-06F6-EB4577B501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7" y="1467443"/>
            <a:ext cx="286162" cy="247057"/>
          </a:xfrm>
          <a:prstGeom prst="rect">
            <a:avLst/>
          </a:prstGeom>
        </p:spPr>
      </p:pic>
      <p:pic>
        <p:nvPicPr>
          <p:cNvPr id="12" name="Grafik 42">
            <a:extLst>
              <a:ext uri="{FF2B5EF4-FFF2-40B4-BE49-F238E27FC236}">
                <a16:creationId xmlns:a16="http://schemas.microsoft.com/office/drawing/2014/main" id="{DAFDC055-8F8C-687F-A983-1EFA4F849F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0" y="2695282"/>
            <a:ext cx="286162" cy="239412"/>
          </a:xfrm>
          <a:prstGeom prst="rect">
            <a:avLst/>
          </a:prstGeom>
        </p:spPr>
      </p:pic>
      <p:pic>
        <p:nvPicPr>
          <p:cNvPr id="13" name="Grafik 45">
            <a:extLst>
              <a:ext uri="{FF2B5EF4-FFF2-40B4-BE49-F238E27FC236}">
                <a16:creationId xmlns:a16="http://schemas.microsoft.com/office/drawing/2014/main" id="{0D2B7BFB-B497-DCA9-B48A-9714C350AE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82" y="2018068"/>
            <a:ext cx="607646" cy="238074"/>
          </a:xfrm>
          <a:prstGeom prst="rect">
            <a:avLst/>
          </a:prstGeom>
        </p:spPr>
      </p:pic>
      <p:pic>
        <p:nvPicPr>
          <p:cNvPr id="14" name="Grafik 57">
            <a:extLst>
              <a:ext uri="{FF2B5EF4-FFF2-40B4-BE49-F238E27FC236}">
                <a16:creationId xmlns:a16="http://schemas.microsoft.com/office/drawing/2014/main" id="{6392832C-81BC-CEBF-2121-9E9F87BD202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4" y="3438536"/>
            <a:ext cx="2906696" cy="419329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58DFC6D-BC06-FDAC-87E2-8E73C5C8843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8846"/>
          <a:stretch/>
        </p:blipFill>
        <p:spPr>
          <a:xfrm>
            <a:off x="542230" y="4639457"/>
            <a:ext cx="2449253" cy="946569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46B93EC7-9138-9D20-4F77-DCF3BD51A9AD}"/>
              </a:ext>
            </a:extLst>
          </p:cNvPr>
          <p:cNvSpPr txBox="1"/>
          <p:nvPr/>
        </p:nvSpPr>
        <p:spPr>
          <a:xfrm>
            <a:off x="190500" y="4252090"/>
            <a:ext cx="295208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0" i="0" u="none" strike="noStrike" cap="none" spc="0" normalizeH="0" baseline="0" dirty="0">
                <a:ln>
                  <a:noFill/>
                </a:ln>
                <a:effectLst/>
                <a:uFillTx/>
                <a:sym typeface="Arial"/>
              </a:rPr>
              <a:t>Modified Coulomb potential:</a:t>
            </a:r>
            <a:endParaRPr kumimoji="0" lang="en-US" b="0" i="0" u="none" strike="noStrike" cap="none" spc="0" normalizeH="0" baseline="0" dirty="0">
              <a:ln>
                <a:noFill/>
              </a:ln>
              <a:effectLst/>
              <a:uFillTx/>
              <a:sym typeface="Arial"/>
            </a:endParaRPr>
          </a:p>
        </p:txBody>
      </p:sp>
      <p:pic>
        <p:nvPicPr>
          <p:cNvPr id="17" name="Grafik 28">
            <a:extLst>
              <a:ext uri="{FF2B5EF4-FFF2-40B4-BE49-F238E27FC236}">
                <a16:creationId xmlns:a16="http://schemas.microsoft.com/office/drawing/2014/main" id="{752D8EC4-AE3F-9B1D-57BD-3E8604B51FB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652805"/>
            <a:ext cx="2906695" cy="560150"/>
          </a:xfrm>
          <a:prstGeom prst="rect">
            <a:avLst/>
          </a:prstGeom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CD15FE2E-3F45-D52F-E3F3-B80DAAFAB62B}"/>
              </a:ext>
            </a:extLst>
          </p:cNvPr>
          <p:cNvGrpSpPr/>
          <p:nvPr/>
        </p:nvGrpSpPr>
        <p:grpSpPr>
          <a:xfrm>
            <a:off x="4106235" y="3417642"/>
            <a:ext cx="706694" cy="769710"/>
            <a:chOff x="2525244" y="572905"/>
            <a:chExt cx="706694" cy="769710"/>
          </a:xfrm>
        </p:grpSpPr>
        <p:pic>
          <p:nvPicPr>
            <p:cNvPr id="19" name="Picture 6 2">
              <a:extLst>
                <a:ext uri="{FF2B5EF4-FFF2-40B4-BE49-F238E27FC236}">
                  <a16:creationId xmlns:a16="http://schemas.microsoft.com/office/drawing/2014/main" id="{9B2947B0-4FFE-C1F5-00B0-76A9F9942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25244" y="634388"/>
              <a:ext cx="706694" cy="708227"/>
            </a:xfrm>
            <a:prstGeom prst="rect">
              <a:avLst/>
            </a:prstGeom>
          </p:spPr>
        </p:pic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022F3373-2D34-BF3C-8277-751DCD55E074}"/>
                </a:ext>
              </a:extLst>
            </p:cNvPr>
            <p:cNvGrpSpPr/>
            <p:nvPr/>
          </p:nvGrpSpPr>
          <p:grpSpPr>
            <a:xfrm>
              <a:off x="2739358" y="572905"/>
              <a:ext cx="341064" cy="551634"/>
              <a:chOff x="2739358" y="572905"/>
              <a:chExt cx="341064" cy="551634"/>
            </a:xfrm>
          </p:grpSpPr>
          <p:pic>
            <p:nvPicPr>
              <p:cNvPr id="21" name="Picture 9 2 1">
                <a:extLst>
                  <a:ext uri="{FF2B5EF4-FFF2-40B4-BE49-F238E27FC236}">
                    <a16:creationId xmlns:a16="http://schemas.microsoft.com/office/drawing/2014/main" id="{41FE5987-61B0-2B00-2135-F8760650E9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39358" y="840853"/>
                <a:ext cx="317061" cy="283686"/>
              </a:xfrm>
              <a:prstGeom prst="rect">
                <a:avLst/>
              </a:prstGeom>
            </p:spPr>
          </p:pic>
          <p:pic>
            <p:nvPicPr>
              <p:cNvPr id="22" name="Picture 10 2">
                <a:extLst>
                  <a:ext uri="{FF2B5EF4-FFF2-40B4-BE49-F238E27FC236}">
                    <a16:creationId xmlns:a16="http://schemas.microsoft.com/office/drawing/2014/main" id="{311B563A-6894-49D2-0052-DC36EA8B5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97888" y="572905"/>
                <a:ext cx="182534" cy="205672"/>
              </a:xfrm>
              <a:prstGeom prst="rect">
                <a:avLst/>
              </a:prstGeom>
            </p:spPr>
          </p:pic>
        </p:grpSp>
      </p:grpSp>
      <p:pic>
        <p:nvPicPr>
          <p:cNvPr id="24" name="Picture 6 3">
            <a:extLst>
              <a:ext uri="{FF2B5EF4-FFF2-40B4-BE49-F238E27FC236}">
                <a16:creationId xmlns:a16="http://schemas.microsoft.com/office/drawing/2014/main" id="{2ABFDF88-ED19-073C-1B72-40295F8866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8229" y="2943388"/>
            <a:ext cx="1714500" cy="1718219"/>
          </a:xfrm>
          <a:prstGeom prst="rect">
            <a:avLst/>
          </a:prstGeom>
        </p:spPr>
      </p:pic>
      <p:sp>
        <p:nvSpPr>
          <p:cNvPr id="25" name="TextBox 2 2">
            <a:extLst>
              <a:ext uri="{FF2B5EF4-FFF2-40B4-BE49-F238E27FC236}">
                <a16:creationId xmlns:a16="http://schemas.microsoft.com/office/drawing/2014/main" id="{3A289D1C-181C-C1AC-DD08-33085A22F1E4}"/>
              </a:ext>
            </a:extLst>
          </p:cNvPr>
          <p:cNvSpPr txBox="1"/>
          <p:nvPr/>
        </p:nvSpPr>
        <p:spPr>
          <a:xfrm>
            <a:off x="4966806" y="3617832"/>
            <a:ext cx="3231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/>
              <a:t>v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15F9C58-1FD9-D6F5-B9C9-FA8363FBBBE6}"/>
              </a:ext>
            </a:extLst>
          </p:cNvPr>
          <p:cNvGrpSpPr/>
          <p:nvPr/>
        </p:nvGrpSpPr>
        <p:grpSpPr>
          <a:xfrm>
            <a:off x="4315474" y="1416500"/>
            <a:ext cx="1948990" cy="1289266"/>
            <a:chOff x="8254592" y="1841917"/>
            <a:chExt cx="1948990" cy="1289266"/>
          </a:xfrm>
        </p:grpSpPr>
        <p:cxnSp>
          <p:nvCxnSpPr>
            <p:cNvPr id="26" name="Gerader Verbinder 80">
              <a:extLst>
                <a:ext uri="{FF2B5EF4-FFF2-40B4-BE49-F238E27FC236}">
                  <a16:creationId xmlns:a16="http://schemas.microsoft.com/office/drawing/2014/main" id="{1CB25AA3-6223-A675-DC2E-074E6C7B6305}"/>
                </a:ext>
              </a:extLst>
            </p:cNvPr>
            <p:cNvCxnSpPr>
              <a:cxnSpLocks/>
            </p:cNvCxnSpPr>
            <p:nvPr/>
          </p:nvCxnSpPr>
          <p:spPr>
            <a:xfrm>
              <a:off x="8707129" y="2079589"/>
              <a:ext cx="745449" cy="204288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81">
              <a:extLst>
                <a:ext uri="{FF2B5EF4-FFF2-40B4-BE49-F238E27FC236}">
                  <a16:creationId xmlns:a16="http://schemas.microsoft.com/office/drawing/2014/main" id="{27A40471-A718-127D-B8C7-A842808BFD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2579" y="2108090"/>
              <a:ext cx="745449" cy="175788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82">
              <a:extLst>
                <a:ext uri="{FF2B5EF4-FFF2-40B4-BE49-F238E27FC236}">
                  <a16:creationId xmlns:a16="http://schemas.microsoft.com/office/drawing/2014/main" id="{B3900348-F484-8FBA-7A5A-8D20397AE132}"/>
                </a:ext>
              </a:extLst>
            </p:cNvPr>
            <p:cNvCxnSpPr>
              <a:cxnSpLocks/>
            </p:cNvCxnSpPr>
            <p:nvPr/>
          </p:nvCxnSpPr>
          <p:spPr>
            <a:xfrm>
              <a:off x="9452579" y="2283877"/>
              <a:ext cx="0" cy="530068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Grafik 83" descr="\documentclass{article}&#10;\usepackage{amsmath}&#10;\pagestyle{empty}&#10;\begin{document}&#10;&#10;$g_e$&#10;&#10;&#10;\end{document}" title="IguanaTex Bitmap Display">
              <a:extLst>
                <a:ext uri="{FF2B5EF4-FFF2-40B4-BE49-F238E27FC236}">
                  <a16:creationId xmlns:a16="http://schemas.microsoft.com/office/drawing/2014/main" id="{9400467A-A70F-30E5-3CF3-012424B47E5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183" y="2903064"/>
              <a:ext cx="287265" cy="228119"/>
            </a:xfrm>
            <a:prstGeom prst="rect">
              <a:avLst/>
            </a:prstGeom>
          </p:spPr>
        </p:pic>
        <p:pic>
          <p:nvPicPr>
            <p:cNvPr id="30" name="Grafik 93" descr="\documentclass{article}&#10;\usepackage{amsmath}&#10;\pagestyle{empty}&#10;\begin{document}&#10;&#10;$g_p$&#10;&#10;&#10;\end{document}" title="IguanaTex Bitmap Display">
              <a:extLst>
                <a:ext uri="{FF2B5EF4-FFF2-40B4-BE49-F238E27FC236}">
                  <a16:creationId xmlns:a16="http://schemas.microsoft.com/office/drawing/2014/main" id="{243BF57F-25E9-69C6-C2B6-BEC19BC89D96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2710" y="1952910"/>
              <a:ext cx="298744" cy="252545"/>
            </a:xfrm>
            <a:prstGeom prst="rect">
              <a:avLst/>
            </a:prstGeom>
          </p:spPr>
        </p:pic>
        <p:pic>
          <p:nvPicPr>
            <p:cNvPr id="31" name="Grafik 85">
              <a:extLst>
                <a:ext uri="{FF2B5EF4-FFF2-40B4-BE49-F238E27FC236}">
                  <a16:creationId xmlns:a16="http://schemas.microsoft.com/office/drawing/2014/main" id="{C873408B-3FBD-62D9-6A92-15C7707F625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4841" y="2445352"/>
              <a:ext cx="492568" cy="192987"/>
            </a:xfrm>
            <a:prstGeom prst="rect">
              <a:avLst/>
            </a:prstGeom>
          </p:spPr>
        </p:pic>
        <p:cxnSp>
          <p:nvCxnSpPr>
            <p:cNvPr id="32" name="Gerader Verbinder 86">
              <a:extLst>
                <a:ext uri="{FF2B5EF4-FFF2-40B4-BE49-F238E27FC236}">
                  <a16:creationId xmlns:a16="http://schemas.microsoft.com/office/drawing/2014/main" id="{5BA8A90E-32F9-C61B-8D19-46B2AC294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2593" y="2785972"/>
              <a:ext cx="689985" cy="175787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87">
              <a:extLst>
                <a:ext uri="{FF2B5EF4-FFF2-40B4-BE49-F238E27FC236}">
                  <a16:creationId xmlns:a16="http://schemas.microsoft.com/office/drawing/2014/main" id="{FF0E272B-3079-D0BC-2A01-6E2C27E0854A}"/>
                </a:ext>
              </a:extLst>
            </p:cNvPr>
            <p:cNvCxnSpPr>
              <a:cxnSpLocks/>
            </p:cNvCxnSpPr>
            <p:nvPr/>
          </p:nvCxnSpPr>
          <p:spPr>
            <a:xfrm>
              <a:off x="9458133" y="2780263"/>
              <a:ext cx="745449" cy="204288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lipse 89">
              <a:extLst>
                <a:ext uri="{FF2B5EF4-FFF2-40B4-BE49-F238E27FC236}">
                  <a16:creationId xmlns:a16="http://schemas.microsoft.com/office/drawing/2014/main" id="{5AA21BC2-D01A-EEA3-5BBF-344A43888145}"/>
                </a:ext>
              </a:extLst>
            </p:cNvPr>
            <p:cNvSpPr/>
            <p:nvPr/>
          </p:nvSpPr>
          <p:spPr>
            <a:xfrm>
              <a:off x="8373079" y="2818384"/>
              <a:ext cx="290671" cy="283500"/>
            </a:xfrm>
            <a:prstGeom prst="ellipse">
              <a:avLst/>
            </a:prstGeom>
            <a:gradFill flip="none" rotWithShape="1">
              <a:gsLst>
                <a:gs pos="0">
                  <a:srgbClr val="3737FF"/>
                </a:gs>
                <a:gs pos="100000">
                  <a:srgbClr val="A1A1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</a:t>
              </a:r>
              <a:endParaRPr lang="en-US" dirty="0"/>
            </a:p>
          </p:txBody>
        </p:sp>
        <p:pic>
          <p:nvPicPr>
            <p:cNvPr id="35" name="Picture 9 2 2">
              <a:extLst>
                <a:ext uri="{FF2B5EF4-FFF2-40B4-BE49-F238E27FC236}">
                  <a16:creationId xmlns:a16="http://schemas.microsoft.com/office/drawing/2014/main" id="{22DA8EC7-163C-A441-6D0D-F5277D8F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54592" y="1841917"/>
              <a:ext cx="496885" cy="444581"/>
            </a:xfrm>
            <a:prstGeom prst="rect">
              <a:avLst/>
            </a:prstGeom>
          </p:spPr>
        </p:pic>
      </p:grpSp>
      <p:sp>
        <p:nvSpPr>
          <p:cNvPr id="36" name="TextBox 120 1 1">
            <a:extLst>
              <a:ext uri="{FF2B5EF4-FFF2-40B4-BE49-F238E27FC236}">
                <a16:creationId xmlns:a16="http://schemas.microsoft.com/office/drawing/2014/main" id="{DC0B5DDC-29A3-B754-B6F8-5D8C6546F689}"/>
              </a:ext>
            </a:extLst>
          </p:cNvPr>
          <p:cNvSpPr txBox="1"/>
          <p:nvPr/>
        </p:nvSpPr>
        <p:spPr>
          <a:xfrm>
            <a:off x="3898529" y="622801"/>
            <a:ext cx="3120403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hangingPunct="0"/>
            <a:r>
              <a:rPr lang="de-DE" sz="2000" dirty="0" err="1"/>
              <a:t>Constraint</a:t>
            </a:r>
            <a:r>
              <a:rPr lang="de-DE" sz="2000" dirty="0"/>
              <a:t> on </a:t>
            </a:r>
            <a:r>
              <a:rPr lang="de-DE" sz="2000" i="1" dirty="0" err="1"/>
              <a:t>g</a:t>
            </a:r>
            <a:r>
              <a:rPr lang="de-DE" sz="2000" i="1" baseline="-25000" dirty="0" err="1"/>
              <a:t>p</a:t>
            </a:r>
            <a:r>
              <a:rPr lang="de-DE" sz="2000" i="1" dirty="0" err="1"/>
              <a:t>g</a:t>
            </a:r>
            <a:r>
              <a:rPr lang="de-DE" sz="2000" i="1" baseline="-25000" dirty="0" err="1"/>
              <a:t>e</a:t>
            </a:r>
            <a:r>
              <a:rPr lang="de-DE" sz="2000" i="1" dirty="0"/>
              <a:t> </a:t>
            </a:r>
          </a:p>
          <a:p>
            <a:pPr algn="ctr" hangingPunct="0"/>
            <a:r>
              <a:rPr lang="de-DE" sz="2000" dirty="0"/>
              <a:t>(electron</a:t>
            </a:r>
            <a:r>
              <a:rPr lang="en-US" dirty="0"/>
              <a:t>–</a:t>
            </a:r>
            <a:r>
              <a:rPr lang="de-DE" sz="2000" dirty="0"/>
              <a:t>proton coupling)</a:t>
            </a:r>
          </a:p>
        </p:txBody>
      </p:sp>
      <p:grpSp>
        <p:nvGrpSpPr>
          <p:cNvPr id="37" name="Gruppieren 2">
            <a:extLst>
              <a:ext uri="{FF2B5EF4-FFF2-40B4-BE49-F238E27FC236}">
                <a16:creationId xmlns:a16="http://schemas.microsoft.com/office/drawing/2014/main" id="{88E664E1-BB56-919F-0919-EC6AD195B71E}"/>
              </a:ext>
            </a:extLst>
          </p:cNvPr>
          <p:cNvGrpSpPr/>
          <p:nvPr/>
        </p:nvGrpSpPr>
        <p:grpSpPr>
          <a:xfrm>
            <a:off x="3619500" y="4604028"/>
            <a:ext cx="3517528" cy="2186700"/>
            <a:chOff x="7117755" y="4559677"/>
            <a:chExt cx="4252720" cy="2186700"/>
          </a:xfrm>
        </p:grpSpPr>
        <p:sp>
          <p:nvSpPr>
            <p:cNvPr id="40" name="TextBox 120 1 2">
              <a:extLst>
                <a:ext uri="{FF2B5EF4-FFF2-40B4-BE49-F238E27FC236}">
                  <a16:creationId xmlns:a16="http://schemas.microsoft.com/office/drawing/2014/main" id="{6435F2FC-5441-A49A-32DB-F50C85019A8F}"/>
                </a:ext>
              </a:extLst>
            </p:cNvPr>
            <p:cNvSpPr txBox="1"/>
            <p:nvPr/>
          </p:nvSpPr>
          <p:spPr>
            <a:xfrm>
              <a:off x="7220348" y="4559677"/>
              <a:ext cx="4150127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de-DE" dirty="0"/>
                <a:t>Coulomb potential </a:t>
              </a:r>
              <a:r>
                <a:rPr lang="de-DE" dirty="0" err="1"/>
                <a:t>from</a:t>
              </a:r>
              <a:endParaRPr lang="de-DE" dirty="0"/>
            </a:p>
            <a:p>
              <a:pPr algn="ctr" hangingPunct="0"/>
              <a:r>
                <a:rPr lang="de-DE" dirty="0"/>
                <a:t>close-to-proton vs far-away-from-proton</a:t>
              </a:r>
            </a:p>
            <a:p>
              <a:pPr algn="ctr" hangingPunct="0"/>
              <a:r>
                <a:rPr lang="de-DE" dirty="0"/>
                <a:t>(wave function size scales as n</a:t>
              </a:r>
              <a:r>
                <a:rPr lang="de-DE" baseline="30000" dirty="0"/>
                <a:t>2</a:t>
              </a:r>
              <a:r>
                <a:rPr lang="de-DE" dirty="0"/>
                <a:t>)</a:t>
              </a:r>
            </a:p>
          </p:txBody>
        </p:sp>
        <p:sp>
          <p:nvSpPr>
            <p:cNvPr id="41" name="TextBox 120 1 3">
              <a:extLst>
                <a:ext uri="{FF2B5EF4-FFF2-40B4-BE49-F238E27FC236}">
                  <a16:creationId xmlns:a16="http://schemas.microsoft.com/office/drawing/2014/main" id="{609AE69F-A252-4E93-2508-35A8C5DE41B6}"/>
                </a:ext>
              </a:extLst>
            </p:cNvPr>
            <p:cNvSpPr txBox="1"/>
            <p:nvPr/>
          </p:nvSpPr>
          <p:spPr>
            <a:xfrm>
              <a:off x="7117755" y="5823049"/>
              <a:ext cx="4150127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 hangingPunct="0"/>
              <a:r>
                <a:rPr lang="de-DE" dirty="0">
                  <a:solidFill>
                    <a:schemeClr val="bg1">
                      <a:lumMod val="65000"/>
                    </a:schemeClr>
                  </a:solidFill>
                </a:rPr>
                <a:t>Contraints mass scale from ~keV to ~eV when 0.5 Å compared to 500 Å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278A1F5-6BD2-3A6D-30CF-D29266BBBE6E}"/>
              </a:ext>
            </a:extLst>
          </p:cNvPr>
          <p:cNvSpPr txBox="1"/>
          <p:nvPr/>
        </p:nvSpPr>
        <p:spPr>
          <a:xfrm>
            <a:off x="190500" y="622801"/>
            <a:ext cx="6095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baseline="0" dirty="0">
                <a:solidFill>
                  <a:srgbClr val="231F20"/>
                </a:solidFill>
              </a:rPr>
              <a:t>Hypothetical new light boson</a:t>
            </a:r>
            <a:endParaRPr lang="en-US" sz="20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B20107D-9F9C-B8B7-F9EA-693CBBBFABFE}"/>
              </a:ext>
            </a:extLst>
          </p:cNvPr>
          <p:cNvGrpSpPr/>
          <p:nvPr/>
        </p:nvGrpSpPr>
        <p:grpSpPr>
          <a:xfrm>
            <a:off x="7291952" y="793236"/>
            <a:ext cx="4712339" cy="1573710"/>
            <a:chOff x="7291952" y="793236"/>
            <a:chExt cx="4712339" cy="1573710"/>
          </a:xfrm>
        </p:grpSpPr>
        <p:sp>
          <p:nvSpPr>
            <p:cNvPr id="71" name="Rechteck: abgerundete Ecken 46">
              <a:extLst>
                <a:ext uri="{FF2B5EF4-FFF2-40B4-BE49-F238E27FC236}">
                  <a16:creationId xmlns:a16="http://schemas.microsoft.com/office/drawing/2014/main" id="{2B4B94CD-E6AB-4304-C6F1-7660C99F8E3D}"/>
                </a:ext>
              </a:extLst>
            </p:cNvPr>
            <p:cNvSpPr/>
            <p:nvPr/>
          </p:nvSpPr>
          <p:spPr>
            <a:xfrm>
              <a:off x="7291952" y="793236"/>
              <a:ext cx="4712339" cy="157371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feld 47">
              <a:extLst>
                <a:ext uri="{FF2B5EF4-FFF2-40B4-BE49-F238E27FC236}">
                  <a16:creationId xmlns:a16="http://schemas.microsoft.com/office/drawing/2014/main" id="{41D7AC8C-CEB3-F3FF-B758-2B566A9DE75D}"/>
                </a:ext>
              </a:extLst>
            </p:cNvPr>
            <p:cNvSpPr txBox="1"/>
            <p:nvPr/>
          </p:nvSpPr>
          <p:spPr>
            <a:xfrm>
              <a:off x="7334965" y="876300"/>
              <a:ext cx="4617729" cy="14311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/>
                <a:t>Hydrogen is a </a:t>
              </a:r>
              <a:r>
                <a:rPr lang="en-US" b="1" dirty="0"/>
                <a:t>unique system for probing</a:t>
              </a:r>
            </a:p>
            <a:p>
              <a:pPr algn="ctr">
                <a:spcAft>
                  <a:spcPts val="600"/>
                </a:spcAft>
              </a:pPr>
              <a:r>
                <a:rPr lang="en-US" dirty="0"/>
                <a:t>new bosons with masses in the </a:t>
              </a:r>
              <a:r>
                <a:rPr lang="en-US" b="1" dirty="0"/>
                <a:t>keV range,</a:t>
              </a:r>
              <a:endParaRPr lang="en-US" dirty="0"/>
            </a:p>
            <a:p>
              <a:pPr algn="ctr">
                <a:spcAft>
                  <a:spcPts val="600"/>
                </a:spcAft>
              </a:pPr>
              <a:r>
                <a:rPr lang="en-US" dirty="0"/>
                <a:t>our 2S-6P result pushes bounds to</a:t>
              </a:r>
            </a:p>
            <a:p>
              <a:pPr algn="ctr">
                <a:spcAft>
                  <a:spcPts val="600"/>
                </a:spcAft>
              </a:pPr>
              <a:r>
                <a:rPr lang="en-US" dirty="0"/>
                <a:t>relative </a:t>
              </a:r>
              <a:r>
                <a:rPr lang="en-US" b="1" dirty="0"/>
                <a:t>couplings down to 10</a:t>
              </a:r>
              <a:r>
                <a:rPr lang="en-US" b="1" baseline="30000" dirty="0"/>
                <a:t>-13</a:t>
              </a:r>
              <a:r>
                <a:rPr lang="en-US" b="1" dirty="0"/>
                <a:t> </a:t>
              </a:r>
            </a:p>
          </p:txBody>
        </p:sp>
      </p:grpSp>
      <p:grpSp>
        <p:nvGrpSpPr>
          <p:cNvPr id="73" name="Gruppieren 48">
            <a:extLst>
              <a:ext uri="{FF2B5EF4-FFF2-40B4-BE49-F238E27FC236}">
                <a16:creationId xmlns:a16="http://schemas.microsoft.com/office/drawing/2014/main" id="{A7526890-7C51-662B-B0FD-A8E41748CC15}"/>
              </a:ext>
            </a:extLst>
          </p:cNvPr>
          <p:cNvGrpSpPr>
            <a:grpSpLocks noChangeAspect="1"/>
          </p:cNvGrpSpPr>
          <p:nvPr/>
        </p:nvGrpSpPr>
        <p:grpSpPr>
          <a:xfrm>
            <a:off x="7193270" y="2857425"/>
            <a:ext cx="4928335" cy="3177440"/>
            <a:chOff x="9321764" y="35654146"/>
            <a:chExt cx="4584112" cy="2955509"/>
          </a:xfrm>
        </p:grpSpPr>
        <p:pic>
          <p:nvPicPr>
            <p:cNvPr id="76" name="Grafik 49">
              <a:extLst>
                <a:ext uri="{FF2B5EF4-FFF2-40B4-BE49-F238E27FC236}">
                  <a16:creationId xmlns:a16="http://schemas.microsoft.com/office/drawing/2014/main" id="{E9EE3EE7-AC6C-D527-D6A0-AADF17CB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321764" y="35654146"/>
              <a:ext cx="4558798" cy="2415826"/>
            </a:xfrm>
            <a:prstGeom prst="rect">
              <a:avLst/>
            </a:prstGeom>
          </p:spPr>
        </p:pic>
        <p:pic>
          <p:nvPicPr>
            <p:cNvPr id="77" name="Grafik 50">
              <a:extLst>
                <a:ext uri="{FF2B5EF4-FFF2-40B4-BE49-F238E27FC236}">
                  <a16:creationId xmlns:a16="http://schemas.microsoft.com/office/drawing/2014/main" id="{851CF598-5384-B73B-8E40-9E0925B7D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091509" y="37983096"/>
              <a:ext cx="3814367" cy="626559"/>
            </a:xfrm>
            <a:prstGeom prst="rect">
              <a:avLst/>
            </a:prstGeom>
          </p:spPr>
        </p:pic>
      </p:grpSp>
      <p:sp>
        <p:nvSpPr>
          <p:cNvPr id="74" name="Rechteck 51">
            <a:extLst>
              <a:ext uri="{FF2B5EF4-FFF2-40B4-BE49-F238E27FC236}">
                <a16:creationId xmlns:a16="http://schemas.microsoft.com/office/drawing/2014/main" id="{E96744FB-BA6C-8058-09FA-40D7DA9EE04F}"/>
              </a:ext>
            </a:extLst>
          </p:cNvPr>
          <p:cNvSpPr/>
          <p:nvPr/>
        </p:nvSpPr>
        <p:spPr>
          <a:xfrm>
            <a:off x="8249354" y="3171774"/>
            <a:ext cx="960638" cy="41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hteck 52">
            <a:extLst>
              <a:ext uri="{FF2B5EF4-FFF2-40B4-BE49-F238E27FC236}">
                <a16:creationId xmlns:a16="http://schemas.microsoft.com/office/drawing/2014/main" id="{BF2C8DF2-B81F-FA6F-17D3-A8556E9648BA}"/>
              </a:ext>
            </a:extLst>
          </p:cNvPr>
          <p:cNvSpPr/>
          <p:nvPr/>
        </p:nvSpPr>
        <p:spPr>
          <a:xfrm>
            <a:off x="10281889" y="3187402"/>
            <a:ext cx="960638" cy="418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uppieren 3">
            <a:extLst>
              <a:ext uri="{FF2B5EF4-FFF2-40B4-BE49-F238E27FC236}">
                <a16:creationId xmlns:a16="http://schemas.microsoft.com/office/drawing/2014/main" id="{B6424947-F460-9F75-C9F2-F76EE50D5816}"/>
              </a:ext>
            </a:extLst>
          </p:cNvPr>
          <p:cNvGrpSpPr/>
          <p:nvPr/>
        </p:nvGrpSpPr>
        <p:grpSpPr>
          <a:xfrm>
            <a:off x="8598695" y="4046552"/>
            <a:ext cx="3400163" cy="1297397"/>
            <a:chOff x="8606325" y="4026331"/>
            <a:chExt cx="3400163" cy="1297397"/>
          </a:xfrm>
        </p:grpSpPr>
        <p:cxnSp>
          <p:nvCxnSpPr>
            <p:cNvPr id="79" name="Gerade Verbindung mit Pfeil 86">
              <a:extLst>
                <a:ext uri="{FF2B5EF4-FFF2-40B4-BE49-F238E27FC236}">
                  <a16:creationId xmlns:a16="http://schemas.microsoft.com/office/drawing/2014/main" id="{DDA8C2AB-E8A6-B7ED-E7F2-BB49E02A53CC}"/>
                </a:ext>
              </a:extLst>
            </p:cNvPr>
            <p:cNvCxnSpPr>
              <a:cxnSpLocks/>
            </p:cNvCxnSpPr>
            <p:nvPr/>
          </p:nvCxnSpPr>
          <p:spPr>
            <a:xfrm>
              <a:off x="8839200" y="4431504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87">
              <a:extLst>
                <a:ext uri="{FF2B5EF4-FFF2-40B4-BE49-F238E27FC236}">
                  <a16:creationId xmlns:a16="http://schemas.microsoft.com/office/drawing/2014/main" id="{13BBD1DB-77E4-8A77-159E-63CCB5C0F7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4766" y="4681439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mit Pfeil 88">
              <a:extLst>
                <a:ext uri="{FF2B5EF4-FFF2-40B4-BE49-F238E27FC236}">
                  <a16:creationId xmlns:a16="http://schemas.microsoft.com/office/drawing/2014/main" id="{94AFA4D1-25BE-B65A-A5E3-34A36B79948B}"/>
                </a:ext>
              </a:extLst>
            </p:cNvPr>
            <p:cNvCxnSpPr>
              <a:cxnSpLocks/>
            </p:cNvCxnSpPr>
            <p:nvPr/>
          </p:nvCxnSpPr>
          <p:spPr>
            <a:xfrm>
              <a:off x="9486065" y="4788399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mit Pfeil 89">
              <a:extLst>
                <a:ext uri="{FF2B5EF4-FFF2-40B4-BE49-F238E27FC236}">
                  <a16:creationId xmlns:a16="http://schemas.microsoft.com/office/drawing/2014/main" id="{A774A88F-D3AF-3D08-3BCA-71BBBC17F263}"/>
                </a:ext>
              </a:extLst>
            </p:cNvPr>
            <p:cNvCxnSpPr>
              <a:cxnSpLocks/>
            </p:cNvCxnSpPr>
            <p:nvPr/>
          </p:nvCxnSpPr>
          <p:spPr>
            <a:xfrm>
              <a:off x="9715500" y="4457073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mit Pfeil 92">
              <a:extLst>
                <a:ext uri="{FF2B5EF4-FFF2-40B4-BE49-F238E27FC236}">
                  <a16:creationId xmlns:a16="http://schemas.microsoft.com/office/drawing/2014/main" id="{DE8FD9FF-A841-879E-DC64-FE2BC5A132D8}"/>
                </a:ext>
              </a:extLst>
            </p:cNvPr>
            <p:cNvCxnSpPr>
              <a:cxnSpLocks/>
            </p:cNvCxnSpPr>
            <p:nvPr/>
          </p:nvCxnSpPr>
          <p:spPr>
            <a:xfrm>
              <a:off x="11556374" y="4486772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mit Pfeil 93">
              <a:extLst>
                <a:ext uri="{FF2B5EF4-FFF2-40B4-BE49-F238E27FC236}">
                  <a16:creationId xmlns:a16="http://schemas.microsoft.com/office/drawing/2014/main" id="{53FB1786-0E0C-638D-9AE3-B150E7EEEA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809" y="4302600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mit Pfeil 94">
              <a:extLst>
                <a:ext uri="{FF2B5EF4-FFF2-40B4-BE49-F238E27FC236}">
                  <a16:creationId xmlns:a16="http://schemas.microsoft.com/office/drawing/2014/main" id="{4658CA1F-4164-6C37-20A0-68032383AD5E}"/>
                </a:ext>
              </a:extLst>
            </p:cNvPr>
            <p:cNvCxnSpPr>
              <a:cxnSpLocks/>
            </p:cNvCxnSpPr>
            <p:nvPr/>
          </p:nvCxnSpPr>
          <p:spPr>
            <a:xfrm>
              <a:off x="11237066" y="4576957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95">
              <a:extLst>
                <a:ext uri="{FF2B5EF4-FFF2-40B4-BE49-F238E27FC236}">
                  <a16:creationId xmlns:a16="http://schemas.microsoft.com/office/drawing/2014/main" id="{D52DD649-6413-C2B5-F553-9D3DF45C57B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1012" y="4026331"/>
              <a:ext cx="0" cy="29090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feld 96">
              <a:extLst>
                <a:ext uri="{FF2B5EF4-FFF2-40B4-BE49-F238E27FC236}">
                  <a16:creationId xmlns:a16="http://schemas.microsoft.com/office/drawing/2014/main" id="{D54D5FB6-3D7B-FCE2-4E0C-63E741BEEEA1}"/>
                </a:ext>
              </a:extLst>
            </p:cNvPr>
            <p:cNvSpPr txBox="1"/>
            <p:nvPr/>
          </p:nvSpPr>
          <p:spPr>
            <a:xfrm>
              <a:off x="10706132" y="4792639"/>
              <a:ext cx="13003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2S-6P</a:t>
              </a:r>
            </a:p>
          </p:txBody>
        </p:sp>
        <p:sp>
          <p:nvSpPr>
            <p:cNvPr id="88" name="Textfeld 97">
              <a:extLst>
                <a:ext uri="{FF2B5EF4-FFF2-40B4-BE49-F238E27FC236}">
                  <a16:creationId xmlns:a16="http://schemas.microsoft.com/office/drawing/2014/main" id="{84A2D573-F0C3-E7BF-638F-AEA1A8CDCC2C}"/>
                </a:ext>
              </a:extLst>
            </p:cNvPr>
            <p:cNvSpPr txBox="1"/>
            <p:nvPr/>
          </p:nvSpPr>
          <p:spPr>
            <a:xfrm>
              <a:off x="8606325" y="4954396"/>
              <a:ext cx="13003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2S-6P</a:t>
              </a:r>
            </a:p>
          </p:txBody>
        </p:sp>
      </p:grpSp>
      <p:sp>
        <p:nvSpPr>
          <p:cNvPr id="89" name="Textfeld 69">
            <a:extLst>
              <a:ext uri="{FF2B5EF4-FFF2-40B4-BE49-F238E27FC236}">
                <a16:creationId xmlns:a16="http://schemas.microsoft.com/office/drawing/2014/main" id="{6D3A668E-C812-B44F-CBA1-3C17FA5D364F}"/>
              </a:ext>
            </a:extLst>
          </p:cNvPr>
          <p:cNvSpPr txBox="1"/>
          <p:nvPr/>
        </p:nvSpPr>
        <p:spPr>
          <a:xfrm>
            <a:off x="7912060" y="6111383"/>
            <a:ext cx="4025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/>
              <a:t>Potvliege</a:t>
            </a:r>
            <a:r>
              <a:rPr lang="en-US" sz="1400" dirty="0"/>
              <a:t> et al., PRA 108, 052825 (2023)</a:t>
            </a:r>
          </a:p>
        </p:txBody>
      </p:sp>
    </p:spTree>
    <p:extLst>
      <p:ext uri="{BB962C8B-B14F-4D97-AF65-F5344CB8AC3E}">
        <p14:creationId xmlns:p14="http://schemas.microsoft.com/office/powerpoint/2010/main" val="4107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8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XEL@OKII9FVF81V9GRMN" val="38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6118"/>
  <p:tag name="ORIGINALWIDTH" val="100,514"/>
  <p:tag name="LATEXADDIN" val="\documentclass{article}&#10;\usepackage{amsmath}&#10;\pagestyle{empty}&#10;\begin{document}&#10;&#10;$g_e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1435,7"/>
  <p:tag name="LATEXFORMWIDTH" val="767,9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,76268"/>
  <p:tag name="ORIGINALWIDTH" val="106,5149"/>
  <p:tag name="LATEXADDIN" val="\documentclass{article}&#10;\usepackage{amsmath}&#10;\pagestyle{empty}&#10;\begin{document}&#10;&#10;$g_p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1191,05"/>
  <p:tag name="LATEXFORMWIDTH" val="1535,8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,51024"/>
  <p:tag name="ORIGINALWIDTH" val="186,7761"/>
  <p:tag name="LATEXADDIN" val="\documentclass{article}&#10;\usepackage{amsmath}&#10;\pagestyle{empty}&#10;\begin{document}&#10;&#10;$m_X$&#10;&#10;&#10;\end{document}"/>
  <p:tag name="IGUANATEXSIZE" val="20"/>
  <p:tag name="IGUANATEXCURSOR" val="83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9.2126"/>
  <p:tag name="ORIGINALWIDTH" val=" 3900.262"/>
  <p:tag name="OUTPUTTYPE" val="PNG"/>
  <p:tag name="IGUANATEXVERSION" val="162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 \alpha, \frac{m_\mathrm{p}}{m_\mathrm{e}})  + f^{\mathrm{QED}}_{nlJ}(\alpha, \frac{m_\mathrm{p}}{m_\mathrm{e}},\dots) &#10;  + \frac{\delta_{\ell0}}{n^3} ( C_{\mathrm{NS}} r_\mathrm{N}^2 + C_\mathrm{pol} )&#10;  \right) \nonumber&#10;\end{equation}&#10;&#10;\end{document}"/>
  <p:tag name="IGUANATEXSIZE" val="20"/>
  <p:tag name="IGUANATEXCURSOR" val="1334"/>
  <p:tag name="TRANSPARENCY" val="True"/>
  <p:tag name="CHOOSECOLOR" val="False"/>
  <p:tag name="COLORHEX" val="000000"/>
  <p:tag name="LATEXENGINEID" val="0"/>
  <p:tag name="TEMPFOLDER" val="c:\temp\"/>
  <p:tag name="LATEXFORMHEIGHT" val=" 501.75"/>
  <p:tag name="LATEXFORMWIDTH" val=" 948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6118"/>
  <p:tag name="ORIGINALWIDTH" val="100,514"/>
  <p:tag name="LATEXADDIN" val="\documentclass{article}&#10;\usepackage{amsmath}&#10;\pagestyle{empty}&#10;\begin{document}&#10;&#10;$g_e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1435,7"/>
  <p:tag name="LATEXFORMWIDTH" val="767,9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,26118"/>
  <p:tag name="ORIGINALWIDTH" val="114,766"/>
  <p:tag name="LATEXADDIN" val="\documentclass{article}&#10;\usepackage{amsmath}&#10;\pagestyle{empty}&#10;\begin{document}&#10;&#10;$g_n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1435,7"/>
  <p:tag name="LATEXFORMWIDTH" val="767,9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,51024"/>
  <p:tag name="ORIGINALWIDTH" val="186,7761"/>
  <p:tag name="LATEXADDIN" val="\documentclass{article}&#10;\usepackage{amsmath}&#10;\pagestyle{empty}&#10;\begin{document}&#10;&#10;$m_X$&#10;&#10;&#10;\end{document}"/>
  <p:tag name="IGUANATEXSIZE" val="20"/>
  <p:tag name="IGUANATEXCURSOR" val="83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505.812"/>
  <p:tag name="OUTPUTTYPE" val="PNG"/>
  <p:tag name="IGUANATEXVERSION" val="159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/>
  <p:tag name="IGUANATEXSIZE" val="20"/>
  <p:tag name="IGUANATEXCURSOR" val="9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505.812"/>
  <p:tag name="OUTPUTTYPE" val="PNG"/>
  <p:tag name="IGUANATEXVERSION" val="159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/>
  <p:tag name="IGUANATEXSIZE" val="20"/>
  <p:tag name="IGUANATEXCURSOR" val="9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3505.812"/>
  <p:tag name="OUTPUTTYPE" val="PNG"/>
  <p:tag name="IGUANATEXVERSION" val="159"/>
  <p:tag name="LATEXADDIN" val="\documentclass{article}&#10;\usepackage{graphicx}&#10;\usepackage{textcomp}&#10;\usepackage{amssymb}&#10;\usepackage{amsmath}&#10;\usepackage[usenames, dvipsnames]{color}&#10;&#10;\pagestyle{empty}&#10;&#10;% Ket&#10;\newcommand{\ket}[1]{\vert #1 \rangle}&#10;&#10;% Transition labels:&#10;\newcommand{\Szero}{\ensuremath{\mathrm{2S}_{\,1/2}^{\,F=0}}}&#10;\newcommand{\Sone}{\ensuremath{\mathrm{2S}_{\,1/2}^{\,F=1}}}&#10;\newcommand{\Pone}{\ensuremath{\mathrm{4P}_{\,1/2}^{\,F=1}}}&#10;\newcommand{\PPone}{\ensuremath{\mathrm{4P}_{\,3/2}^{\,F=1}}}&#10;\newcommand{\Pzero}{\ensuremath{\mathrm{4P}_{\,1/2}^{\,F=0}}}&#10;\newcommand{\PPtwo}{\ensuremath{\mathrm{4P}_{\,3/2}^{\,F=2}}}&#10;&#10;\newcommand{\rp}{\ensuremath{r_{\mathrm p}}}&#10;\newcommand{\Ryd}{\ensuremath{R_{\infty}}}&#10;&#10;\newcommand{\SPone}{\ensuremath{\mathrm{2S}}-\ensuremath{\mathrm{4P}_{1/2}}}&#10;\newcommand{\SPPone}{\ensuremath{\mathrm{2S}}-\ensuremath{\mathrm{4P}_{3/2}}}&#10;\newcommand{\nuPone}{\ensuremath{\nu_{1/2}}}&#10;\newcommand{\nuPPone}{\ensuremath{\nu_{3/2}}}&#10;\newcommand{\nuCent}{\ensuremath{\nu_{2S-4P}}}&#10;&#10;\begin{document}&#10;&#10;\begin{equation} &#10;  E_{nlJ} = &#10;  ch \Ryd \left(&#10;f^{\mathrm{Dirac}}_{nJ}(\alpha, \frac{m_\mathrm{p}}{m_\mathrm{e}})  + f^{\mathrm{QED}}_{nlJ}(\alpha, \frac{m_\mathrm{p}}{m_\mathrm{e}},\dots) &#10;  + \delta_{\ell0} \frac{C_{\mathrm{NS}}}{n^3} \;&#10;   \, \rp^2&#10;  \right) \nonumber&#10;\end{equation}&#10;&#10;\end{document}"/>
  <p:tag name="IGUANATEXSIZE" val="16"/>
  <p:tag name="IGUANATEXCURSOR" val="91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,5111"/>
  <p:tag name="ORIGINALWIDTH" val="91,51276"/>
  <p:tag name="LATEXADDIN" val="\documentclass{article}&#10;\usepackage{amsmath}&#10;\pagestyle{empty}&#10;\begin{document}&#10;&#10;$q_1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,5111"/>
  <p:tag name="ORIGINALWIDTH" val="94,51323"/>
  <p:tag name="LATEXADDIN" val="\documentclass{article}&#10;\usepackage{amsmath}&#10;\pagestyle{empty}&#10;\begin{document}&#10;&#10;$q_2$&#10;&#10;&#10;\end{document}"/>
  <p:tag name="IGUANATEXSIZE" val="20"/>
  <p:tag name="IGUANATEXCURSOR" val="85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,51024"/>
  <p:tag name="ORIGINALWIDTH" val="186,7761"/>
  <p:tag name="LATEXADDIN" val="\documentclass{article}&#10;\usepackage{amsmath}&#10;\pagestyle{empty}&#10;\begin{document}&#10;&#10;$m_X$&#10;&#10;&#10;\end{document}"/>
  <p:tag name="IGUANATEXSIZE" val="20"/>
  <p:tag name="IGUANATEXCURSOR" val="83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,5236"/>
  <p:tag name="ORIGINALWIDTH" val="1179,165"/>
  <p:tag name="LATEXADDIN" val="\documentclass{article}&#10;\usepackage{amsmath}&#10;\pagestyle{empty}&#10;\begin{document}&#10;&#10;$V(r) \propto q_1 q_2 \frac{\exp(- m_X r)}{r}$&#10;&#10;&#10;\end{document}"/>
  <p:tag name="IGUANATEXSIZE" val="20"/>
  <p:tag name="IGUANATEXCURSOR" val="95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,2746"/>
  <p:tag name="ORIGINALWIDTH" val="921,1286"/>
  <p:tag name="LATEXADDIN" val="\documentclass{article}&#10;\usepackage{amsmath}&#10;\pagestyle{empty}&#10;\begin{document}&#10;&#10;$= \frac{\alpha+\alpha' \exp(-m_X r) }{r}$&#10;&#10;&#10;\end{document}"/>
  <p:tag name="IGUANATEXSIZE" val="20"/>
  <p:tag name="IGUANATEXCURSOR" val="116"/>
  <p:tag name="TRANSPARENCY" val="Wahr"/>
  <p:tag name="FILENAME" val=""/>
  <p:tag name="LATEXENGINEID" val="1"/>
  <p:tag name="TEMPFOLDER" val="C:\Users\vandr\t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group_semina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146082</TotalTime>
  <Words>1173</Words>
  <Application>Microsoft Office PowerPoint</Application>
  <PresentationFormat>Widescreen</PresentationFormat>
  <Paragraphs>191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Optima</vt:lpstr>
      <vt:lpstr>group_seminar</vt:lpstr>
      <vt:lpstr>Nuclear charge radii from precision spectroscopy of atomic hydrogen</vt:lpstr>
      <vt:lpstr>Hydrogen theory and the proton charge radius</vt:lpstr>
      <vt:lpstr>Proton radius from hydrogen spectroscopy</vt:lpstr>
      <vt:lpstr>Doppler-free one-photon spectroscopy of the 2S-6P transition</vt:lpstr>
      <vt:lpstr>Key systematic effect of 2S-6P measurement: Light force shift</vt:lpstr>
      <vt:lpstr>Complete 2S-6P dataset</vt:lpstr>
      <vt:lpstr>Proton charge radius from 2S-6P measurement</vt:lpstr>
      <vt:lpstr>Test of bound-state QED and the Standard Model</vt:lpstr>
      <vt:lpstr>New physics constraints from hydrogen spectroscopy</vt:lpstr>
      <vt:lpstr>Example of two-photon spectroscopy</vt:lpstr>
      <vt:lpstr>Recent progress in CW two-photon spectroscopy</vt:lpstr>
      <vt:lpstr>Deuterium spectroscopy and the deuteron charge radius</vt:lpstr>
      <vt:lpstr>New physics constraints from deuterium spectroscopy</vt:lpstr>
      <vt:lpstr>Future direction: Cold, trapped hydrogen?</vt:lpstr>
      <vt:lpstr>Thank you for your attention!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spectroscopy of the 2S-4P transition in atomic hydrogen</dc:title>
  <dc:creator>Lothar Maisenbacher</dc:creator>
  <cp:lastModifiedBy>Lothar Maisenbacher</cp:lastModifiedBy>
  <cp:revision>2741</cp:revision>
  <cp:lastPrinted>2013-03-17T22:42:49Z</cp:lastPrinted>
  <dcterms:created xsi:type="dcterms:W3CDTF">2012-09-03T05:15:02Z</dcterms:created>
  <dcterms:modified xsi:type="dcterms:W3CDTF">2026-04-14T20:40:15Z</dcterms:modified>
</cp:coreProperties>
</file>