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384" r:id="rId2"/>
    <p:sldId id="327" r:id="rId3"/>
    <p:sldId id="396" r:id="rId4"/>
    <p:sldId id="424" r:id="rId5"/>
    <p:sldId id="425" r:id="rId6"/>
    <p:sldId id="397" r:id="rId7"/>
    <p:sldId id="363" r:id="rId8"/>
    <p:sldId id="420" r:id="rId9"/>
    <p:sldId id="406" r:id="rId10"/>
    <p:sldId id="432" r:id="rId11"/>
    <p:sldId id="426" r:id="rId12"/>
    <p:sldId id="428" r:id="rId13"/>
    <p:sldId id="429" r:id="rId14"/>
    <p:sldId id="433" r:id="rId15"/>
    <p:sldId id="430" r:id="rId16"/>
    <p:sldId id="431" r:id="rId17"/>
    <p:sldId id="356" r:id="rId18"/>
    <p:sldId id="434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roosh" initials="S" lastIdx="1" clrIdx="0">
    <p:extLst>
      <p:ext uri="{19B8F6BF-5375-455C-9EA6-DF929625EA0E}">
        <p15:presenceInfo xmlns:p15="http://schemas.microsoft.com/office/powerpoint/2012/main" userId="Soroo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A5"/>
    <a:srgbClr val="7030A0"/>
    <a:srgbClr val="FF03FF"/>
    <a:srgbClr val="008B8B"/>
    <a:srgbClr val="1919FF"/>
    <a:srgbClr val="070707"/>
    <a:srgbClr val="102E6A"/>
    <a:srgbClr val="4BAE4B"/>
    <a:srgbClr val="FF1E1E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8C5E11-CFCB-4C59-9F25-683C6121987F}" v="524" dt="2022-05-16T12:18:53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5097" autoAdjust="0"/>
  </p:normalViewPr>
  <p:slideViewPr>
    <p:cSldViewPr snapToGrid="0">
      <p:cViewPr varScale="1">
        <p:scale>
          <a:sx n="105" d="100"/>
          <a:sy n="105" d="100"/>
        </p:scale>
        <p:origin x="138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9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85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86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roosh.alighanbari@gmail.com" userId="b49491140500b66d" providerId="LiveId" clId="{EE0D6A0A-3116-4E30-8C77-468C676440BB}"/>
    <pc:docChg chg="modSld">
      <pc:chgData name="soroosh.alighanbari@gmail.com" userId="b49491140500b66d" providerId="LiveId" clId="{EE0D6A0A-3116-4E30-8C77-468C676440BB}" dt="2022-05-12T06:14:00.802" v="22" actId="1035"/>
      <pc:docMkLst>
        <pc:docMk/>
      </pc:docMkLst>
      <pc:sldChg chg="modSp mod">
        <pc:chgData name="soroosh.alighanbari@gmail.com" userId="b49491140500b66d" providerId="LiveId" clId="{EE0D6A0A-3116-4E30-8C77-468C676440BB}" dt="2022-05-12T06:14:00.802" v="22" actId="1035"/>
        <pc:sldMkLst>
          <pc:docMk/>
          <pc:sldMk cId="685990501" sldId="256"/>
        </pc:sldMkLst>
        <pc:spChg chg="mod">
          <ac:chgData name="soroosh.alighanbari@gmail.com" userId="b49491140500b66d" providerId="LiveId" clId="{EE0D6A0A-3116-4E30-8C77-468C676440BB}" dt="2022-05-12T06:12:54.337" v="4" actId="207"/>
          <ac:spMkLst>
            <pc:docMk/>
            <pc:sldMk cId="685990501" sldId="256"/>
            <ac:spMk id="2" creationId="{00000000-0000-0000-0000-000000000000}"/>
          </ac:spMkLst>
        </pc:spChg>
        <pc:spChg chg="mod">
          <ac:chgData name="soroosh.alighanbari@gmail.com" userId="b49491140500b66d" providerId="LiveId" clId="{EE0D6A0A-3116-4E30-8C77-468C676440BB}" dt="2022-05-12T06:13:07.684" v="5" actId="207"/>
          <ac:spMkLst>
            <pc:docMk/>
            <pc:sldMk cId="685990501" sldId="256"/>
            <ac:spMk id="3" creationId="{00000000-0000-0000-0000-000000000000}"/>
          </ac:spMkLst>
        </pc:spChg>
        <pc:picChg chg="mod">
          <ac:chgData name="soroosh.alighanbari@gmail.com" userId="b49491140500b66d" providerId="LiveId" clId="{EE0D6A0A-3116-4E30-8C77-468C676440BB}" dt="2022-05-12T06:14:00.802" v="22" actId="1035"/>
          <ac:picMkLst>
            <pc:docMk/>
            <pc:sldMk cId="685990501" sldId="256"/>
            <ac:picMk id="11" creationId="{00000000-0000-0000-0000-000000000000}"/>
          </ac:picMkLst>
        </pc:picChg>
      </pc:sldChg>
    </pc:docChg>
  </pc:docChgLst>
  <pc:docChgLst>
    <pc:chgData name="soroosh.alighanbari@gmail.com" userId="b49491140500b66d" providerId="LiveId" clId="{AE8C5E11-CFCB-4C59-9F25-683C6121987F}"/>
    <pc:docChg chg="undo custSel addSld modSld sldOrd addSection modSection">
      <pc:chgData name="soroosh.alighanbari@gmail.com" userId="b49491140500b66d" providerId="LiveId" clId="{AE8C5E11-CFCB-4C59-9F25-683C6121987F}" dt="2022-05-16T12:19:11.320" v="1578" actId="167"/>
      <pc:docMkLst>
        <pc:docMk/>
      </pc:docMkLst>
      <pc:sldChg chg="modSp mod">
        <pc:chgData name="soroosh.alighanbari@gmail.com" userId="b49491140500b66d" providerId="LiveId" clId="{AE8C5E11-CFCB-4C59-9F25-683C6121987F}" dt="2022-05-14T14:24:57.330" v="1447" actId="115"/>
        <pc:sldMkLst>
          <pc:docMk/>
          <pc:sldMk cId="685990501" sldId="256"/>
        </pc:sldMkLst>
        <pc:spChg chg="mod">
          <ac:chgData name="soroosh.alighanbari@gmail.com" userId="b49491140500b66d" providerId="LiveId" clId="{AE8C5E11-CFCB-4C59-9F25-683C6121987F}" dt="2022-05-14T12:18:09.355" v="0" actId="20577"/>
          <ac:spMkLst>
            <pc:docMk/>
            <pc:sldMk cId="685990501" sldId="256"/>
            <ac:spMk id="2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4:24:57.330" v="1447" actId="115"/>
          <ac:spMkLst>
            <pc:docMk/>
            <pc:sldMk cId="685990501" sldId="256"/>
            <ac:spMk id="3" creationId="{00000000-0000-0000-0000-000000000000}"/>
          </ac:spMkLst>
        </pc:spChg>
      </pc:sldChg>
      <pc:sldChg chg="modSp mod">
        <pc:chgData name="soroosh.alighanbari@gmail.com" userId="b49491140500b66d" providerId="LiveId" clId="{AE8C5E11-CFCB-4C59-9F25-683C6121987F}" dt="2022-05-14T12:45:03.410" v="385" actId="207"/>
        <pc:sldMkLst>
          <pc:docMk/>
          <pc:sldMk cId="640171764" sldId="270"/>
        </pc:sldMkLst>
        <pc:spChg chg="mod">
          <ac:chgData name="soroosh.alighanbari@gmail.com" userId="b49491140500b66d" providerId="LiveId" clId="{AE8C5E11-CFCB-4C59-9F25-683C6121987F}" dt="2022-05-14T12:45:03.410" v="385" actId="207"/>
          <ac:spMkLst>
            <pc:docMk/>
            <pc:sldMk cId="640171764" sldId="270"/>
            <ac:spMk id="30" creationId="{E691528C-AE45-4195-9B68-E34FB5506124}"/>
          </ac:spMkLst>
        </pc:spChg>
        <pc:spChg chg="mod">
          <ac:chgData name="soroosh.alighanbari@gmail.com" userId="b49491140500b66d" providerId="LiveId" clId="{AE8C5E11-CFCB-4C59-9F25-683C6121987F}" dt="2022-05-14T12:43:55.585" v="383" actId="207"/>
          <ac:spMkLst>
            <pc:docMk/>
            <pc:sldMk cId="640171764" sldId="270"/>
            <ac:spMk id="34" creationId="{F9766C92-2148-4C39-AB8D-A46C480DBD1F}"/>
          </ac:spMkLst>
        </pc:spChg>
        <pc:spChg chg="mod">
          <ac:chgData name="soroosh.alighanbari@gmail.com" userId="b49491140500b66d" providerId="LiveId" clId="{AE8C5E11-CFCB-4C59-9F25-683C6121987F}" dt="2022-05-14T12:44:00.971" v="384" actId="207"/>
          <ac:spMkLst>
            <pc:docMk/>
            <pc:sldMk cId="640171764" sldId="270"/>
            <ac:spMk id="35" creationId="{923A9AF9-E1C3-44FD-B717-4627E5E6ED03}"/>
          </ac:spMkLst>
        </pc:spChg>
      </pc:sldChg>
      <pc:sldChg chg="modSp mod">
        <pc:chgData name="soroosh.alighanbari@gmail.com" userId="b49491140500b66d" providerId="LiveId" clId="{AE8C5E11-CFCB-4C59-9F25-683C6121987F}" dt="2022-05-14T12:47:32.630" v="399" actId="1036"/>
        <pc:sldMkLst>
          <pc:docMk/>
          <pc:sldMk cId="1396830189" sldId="271"/>
        </pc:sldMkLst>
        <pc:spChg chg="mod">
          <ac:chgData name="soroosh.alighanbari@gmail.com" userId="b49491140500b66d" providerId="LiveId" clId="{AE8C5E11-CFCB-4C59-9F25-683C6121987F}" dt="2022-05-14T12:47:32.630" v="399" actId="1036"/>
          <ac:spMkLst>
            <pc:docMk/>
            <pc:sldMk cId="1396830189" sldId="271"/>
            <ac:spMk id="24" creationId="{A7CF99B4-6AB5-4A21-A957-98E105B6DF19}"/>
          </ac:spMkLst>
        </pc:spChg>
      </pc:sldChg>
      <pc:sldChg chg="addSp modSp mod">
        <pc:chgData name="soroosh.alighanbari@gmail.com" userId="b49491140500b66d" providerId="LiveId" clId="{AE8C5E11-CFCB-4C59-9F25-683C6121987F}" dt="2022-05-14T13:37:56.697" v="1081" actId="20577"/>
        <pc:sldMkLst>
          <pc:docMk/>
          <pc:sldMk cId="2683099959" sldId="281"/>
        </pc:sldMkLst>
        <pc:spChg chg="mod">
          <ac:chgData name="soroosh.alighanbari@gmail.com" userId="b49491140500b66d" providerId="LiveId" clId="{AE8C5E11-CFCB-4C59-9F25-683C6121987F}" dt="2022-05-14T13:18:00.644" v="695"/>
          <ac:spMkLst>
            <pc:docMk/>
            <pc:sldMk cId="2683099959" sldId="281"/>
            <ac:spMk id="3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17:06.030" v="687" actId="1076"/>
          <ac:spMkLst>
            <pc:docMk/>
            <pc:sldMk cId="2683099959" sldId="281"/>
            <ac:spMk id="5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20:02.981" v="701" actId="571"/>
          <ac:spMkLst>
            <pc:docMk/>
            <pc:sldMk cId="2683099959" sldId="281"/>
            <ac:spMk id="19" creationId="{215153CC-8234-4F14-BD79-00355C271D5B}"/>
          </ac:spMkLst>
        </pc:spChg>
        <pc:spChg chg="mod">
          <ac:chgData name="soroosh.alighanbari@gmail.com" userId="b49491140500b66d" providerId="LiveId" clId="{AE8C5E11-CFCB-4C59-9F25-683C6121987F}" dt="2022-05-14T13:20:02.981" v="701" actId="571"/>
          <ac:spMkLst>
            <pc:docMk/>
            <pc:sldMk cId="2683099959" sldId="281"/>
            <ac:spMk id="20" creationId="{E1407F01-129D-4284-9F9D-EAB37F784E3C}"/>
          </ac:spMkLst>
        </pc:spChg>
        <pc:spChg chg="mod">
          <ac:chgData name="soroosh.alighanbari@gmail.com" userId="b49491140500b66d" providerId="LiveId" clId="{AE8C5E11-CFCB-4C59-9F25-683C6121987F}" dt="2022-05-14T13:22:01.806" v="736" actId="1076"/>
          <ac:spMkLst>
            <pc:docMk/>
            <pc:sldMk cId="2683099959" sldId="281"/>
            <ac:spMk id="23" creationId="{A7CF99B4-6AB5-4A21-A957-98E105B6DF19}"/>
          </ac:spMkLst>
        </pc:spChg>
        <pc:spChg chg="mod">
          <ac:chgData name="soroosh.alighanbari@gmail.com" userId="b49491140500b66d" providerId="LiveId" clId="{AE8C5E11-CFCB-4C59-9F25-683C6121987F}" dt="2022-05-14T13:37:56.697" v="1081" actId="20577"/>
          <ac:spMkLst>
            <pc:docMk/>
            <pc:sldMk cId="2683099959" sldId="281"/>
            <ac:spMk id="24" creationId="{00000000-0000-0000-0000-000000000000}"/>
          </ac:spMkLst>
        </pc:spChg>
        <pc:spChg chg="add mod">
          <ac:chgData name="soroosh.alighanbari@gmail.com" userId="b49491140500b66d" providerId="LiveId" clId="{AE8C5E11-CFCB-4C59-9F25-683C6121987F}" dt="2022-05-14T13:20:02.981" v="701" actId="571"/>
          <ac:spMkLst>
            <pc:docMk/>
            <pc:sldMk cId="2683099959" sldId="281"/>
            <ac:spMk id="26" creationId="{F71D27B4-6618-9F89-0B32-A4FDEFE695A8}"/>
          </ac:spMkLst>
        </pc:spChg>
        <pc:spChg chg="add mod">
          <ac:chgData name="soroosh.alighanbari@gmail.com" userId="b49491140500b66d" providerId="LiveId" clId="{AE8C5E11-CFCB-4C59-9F25-683C6121987F}" dt="2022-05-14T13:20:02.981" v="701" actId="571"/>
          <ac:spMkLst>
            <pc:docMk/>
            <pc:sldMk cId="2683099959" sldId="281"/>
            <ac:spMk id="27" creationId="{D543FCFE-CF55-17A7-08A2-24CC7B7926DF}"/>
          </ac:spMkLst>
        </pc:spChg>
        <pc:grpChg chg="mod">
          <ac:chgData name="soroosh.alighanbari@gmail.com" userId="b49491140500b66d" providerId="LiveId" clId="{AE8C5E11-CFCB-4C59-9F25-683C6121987F}" dt="2022-05-14T13:20:02.981" v="701" actId="571"/>
          <ac:grpSpMkLst>
            <pc:docMk/>
            <pc:sldMk cId="2683099959" sldId="281"/>
            <ac:grpSpMk id="18" creationId="{82B2708E-17B6-490F-A8EB-245A78593B99}"/>
          </ac:grpSpMkLst>
        </pc:grpChg>
        <pc:picChg chg="mod">
          <ac:chgData name="soroosh.alighanbari@gmail.com" userId="b49491140500b66d" providerId="LiveId" clId="{AE8C5E11-CFCB-4C59-9F25-683C6121987F}" dt="2022-05-14T13:16:04.862" v="666" actId="1076"/>
          <ac:picMkLst>
            <pc:docMk/>
            <pc:sldMk cId="2683099959" sldId="281"/>
            <ac:picMk id="2" creationId="{00000000-0000-0000-0000-000000000000}"/>
          </ac:picMkLst>
        </pc:picChg>
      </pc:sldChg>
      <pc:sldChg chg="addSp modSp mod ord modAnim">
        <pc:chgData name="soroosh.alighanbari@gmail.com" userId="b49491140500b66d" providerId="LiveId" clId="{AE8C5E11-CFCB-4C59-9F25-683C6121987F}" dt="2022-05-16T12:19:11.320" v="1578" actId="167"/>
        <pc:sldMkLst>
          <pc:docMk/>
          <pc:sldMk cId="1879791612" sldId="282"/>
        </pc:sldMkLst>
        <pc:spChg chg="add mod ord">
          <ac:chgData name="soroosh.alighanbari@gmail.com" userId="b49491140500b66d" providerId="LiveId" clId="{AE8C5E11-CFCB-4C59-9F25-683C6121987F}" dt="2022-05-16T12:19:11.320" v="1578" actId="167"/>
          <ac:spMkLst>
            <pc:docMk/>
            <pc:sldMk cId="1879791612" sldId="282"/>
            <ac:spMk id="3" creationId="{B4DB1DC3-36BC-6950-5082-387951B8D2C0}"/>
          </ac:spMkLst>
        </pc:spChg>
        <pc:spChg chg="mod">
          <ac:chgData name="soroosh.alighanbari@gmail.com" userId="b49491140500b66d" providerId="LiveId" clId="{AE8C5E11-CFCB-4C59-9F25-683C6121987F}" dt="2022-05-14T13:31:57.790" v="881" actId="1076"/>
          <ac:spMkLst>
            <pc:docMk/>
            <pc:sldMk cId="1879791612" sldId="282"/>
            <ac:spMk id="8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32:04.680" v="887" actId="1037"/>
          <ac:spMkLst>
            <pc:docMk/>
            <pc:sldMk cId="1879791612" sldId="282"/>
            <ac:spMk id="15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37:03.255" v="978" actId="1035"/>
          <ac:spMkLst>
            <pc:docMk/>
            <pc:sldMk cId="1879791612" sldId="282"/>
            <ac:spMk id="16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6T12:13:15.804" v="1503" actId="20577"/>
          <ac:spMkLst>
            <pc:docMk/>
            <pc:sldMk cId="1879791612" sldId="282"/>
            <ac:spMk id="20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33:51.795" v="948" actId="21"/>
          <ac:spMkLst>
            <pc:docMk/>
            <pc:sldMk cId="1879791612" sldId="282"/>
            <ac:spMk id="21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6T12:19:06.003" v="1577" actId="1037"/>
          <ac:spMkLst>
            <pc:docMk/>
            <pc:sldMk cId="1879791612" sldId="282"/>
            <ac:spMk id="24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37:51.198" v="1080" actId="20577"/>
          <ac:spMkLst>
            <pc:docMk/>
            <pc:sldMk cId="1879791612" sldId="282"/>
            <ac:spMk id="26" creationId="{00000000-0000-0000-0000-000000000000}"/>
          </ac:spMkLst>
        </pc:spChg>
        <pc:picChg chg="mod">
          <ac:chgData name="soroosh.alighanbari@gmail.com" userId="b49491140500b66d" providerId="LiveId" clId="{AE8C5E11-CFCB-4C59-9F25-683C6121987F}" dt="2022-05-14T13:31:44.131" v="875" actId="1037"/>
          <ac:picMkLst>
            <pc:docMk/>
            <pc:sldMk cId="1879791612" sldId="282"/>
            <ac:picMk id="2" creationId="{00000000-0000-0000-0000-000000000000}"/>
          </ac:picMkLst>
        </pc:picChg>
      </pc:sldChg>
      <pc:sldChg chg="addSp delSp modSp mod modAnim">
        <pc:chgData name="soroosh.alighanbari@gmail.com" userId="b49491140500b66d" providerId="LiveId" clId="{AE8C5E11-CFCB-4C59-9F25-683C6121987F}" dt="2022-05-16T12:14:54.067" v="1511"/>
        <pc:sldMkLst>
          <pc:docMk/>
          <pc:sldMk cId="672230922" sldId="285"/>
        </pc:sldMkLst>
        <pc:spChg chg="mod">
          <ac:chgData name="soroosh.alighanbari@gmail.com" userId="b49491140500b66d" providerId="LiveId" clId="{AE8C5E11-CFCB-4C59-9F25-683C6121987F}" dt="2022-05-14T13:39:19.591" v="1134" actId="20577"/>
          <ac:spMkLst>
            <pc:docMk/>
            <pc:sldMk cId="672230922" sldId="285"/>
            <ac:spMk id="17" creationId="{00000000-0000-0000-0000-000000000000}"/>
          </ac:spMkLst>
        </pc:spChg>
        <pc:picChg chg="del mod">
          <ac:chgData name="soroosh.alighanbari@gmail.com" userId="b49491140500b66d" providerId="LiveId" clId="{AE8C5E11-CFCB-4C59-9F25-683C6121987F}" dt="2022-05-16T12:14:10.016" v="1506" actId="478"/>
          <ac:picMkLst>
            <pc:docMk/>
            <pc:sldMk cId="672230922" sldId="285"/>
            <ac:picMk id="3" creationId="{00000000-0000-0000-0000-000000000000}"/>
          </ac:picMkLst>
        </pc:picChg>
        <pc:picChg chg="add mod">
          <ac:chgData name="soroosh.alighanbari@gmail.com" userId="b49491140500b66d" providerId="LiveId" clId="{AE8C5E11-CFCB-4C59-9F25-683C6121987F}" dt="2022-05-16T12:14:43.817" v="1509" actId="1076"/>
          <ac:picMkLst>
            <pc:docMk/>
            <pc:sldMk cId="672230922" sldId="285"/>
            <ac:picMk id="5" creationId="{35912F57-D299-30A9-1F11-12970896BEBD}"/>
          </ac:picMkLst>
        </pc:picChg>
      </pc:sldChg>
      <pc:sldChg chg="modSp mod">
        <pc:chgData name="soroosh.alighanbari@gmail.com" userId="b49491140500b66d" providerId="LiveId" clId="{AE8C5E11-CFCB-4C59-9F25-683C6121987F}" dt="2022-05-14T14:06:18.273" v="1442" actId="20577"/>
        <pc:sldMkLst>
          <pc:docMk/>
          <pc:sldMk cId="2899321682" sldId="291"/>
        </pc:sldMkLst>
        <pc:spChg chg="mod">
          <ac:chgData name="soroosh.alighanbari@gmail.com" userId="b49491140500b66d" providerId="LiveId" clId="{AE8C5E11-CFCB-4C59-9F25-683C6121987F}" dt="2022-05-14T14:06:18.273" v="1442" actId="20577"/>
          <ac:spMkLst>
            <pc:docMk/>
            <pc:sldMk cId="2899321682" sldId="291"/>
            <ac:spMk id="15" creationId="{9873E142-7562-42E6-8112-1B596137F34D}"/>
          </ac:spMkLst>
        </pc:spChg>
      </pc:sldChg>
      <pc:sldChg chg="modSp">
        <pc:chgData name="soroosh.alighanbari@gmail.com" userId="b49491140500b66d" providerId="LiveId" clId="{AE8C5E11-CFCB-4C59-9F25-683C6121987F}" dt="2022-05-14T13:06:37.279" v="586" actId="20577"/>
        <pc:sldMkLst>
          <pc:docMk/>
          <pc:sldMk cId="1998713556" sldId="317"/>
        </pc:sldMkLst>
        <pc:spChg chg="mod">
          <ac:chgData name="soroosh.alighanbari@gmail.com" userId="b49491140500b66d" providerId="LiveId" clId="{AE8C5E11-CFCB-4C59-9F25-683C6121987F}" dt="2022-05-14T13:06:37.279" v="586" actId="20577"/>
          <ac:spMkLst>
            <pc:docMk/>
            <pc:sldMk cId="1998713556" sldId="317"/>
            <ac:spMk id="5" creationId="{00000000-0000-0000-0000-000000000000}"/>
          </ac:spMkLst>
        </pc:spChg>
      </pc:sldChg>
      <pc:sldChg chg="modSp mod">
        <pc:chgData name="soroosh.alighanbari@gmail.com" userId="b49491140500b66d" providerId="LiveId" clId="{AE8C5E11-CFCB-4C59-9F25-683C6121987F}" dt="2022-05-14T13:11:02.485" v="642" actId="1076"/>
        <pc:sldMkLst>
          <pc:docMk/>
          <pc:sldMk cId="3055427237" sldId="321"/>
        </pc:sldMkLst>
        <pc:spChg chg="mod">
          <ac:chgData name="soroosh.alighanbari@gmail.com" userId="b49491140500b66d" providerId="LiveId" clId="{AE8C5E11-CFCB-4C59-9F25-683C6121987F}" dt="2022-05-14T13:11:02.485" v="642" actId="1076"/>
          <ac:spMkLst>
            <pc:docMk/>
            <pc:sldMk cId="3055427237" sldId="321"/>
            <ac:spMk id="16" creationId="{64F14B84-6390-462E-A8FD-FAD81CFAF4B3}"/>
          </ac:spMkLst>
        </pc:spChg>
        <pc:spChg chg="mod ord">
          <ac:chgData name="soroosh.alighanbari@gmail.com" userId="b49491140500b66d" providerId="LiveId" clId="{AE8C5E11-CFCB-4C59-9F25-683C6121987F}" dt="2022-05-14T13:09:40.679" v="601" actId="167"/>
          <ac:spMkLst>
            <pc:docMk/>
            <pc:sldMk cId="3055427237" sldId="321"/>
            <ac:spMk id="20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10:59.723" v="641" actId="2711"/>
          <ac:spMkLst>
            <pc:docMk/>
            <pc:sldMk cId="3055427237" sldId="321"/>
            <ac:spMk id="27" creationId="{00000000-0000-0000-0000-000000000000}"/>
          </ac:spMkLst>
        </pc:spChg>
      </pc:sldChg>
      <pc:sldChg chg="addSp delSp modSp mod">
        <pc:chgData name="soroosh.alighanbari@gmail.com" userId="b49491140500b66d" providerId="LiveId" clId="{AE8C5E11-CFCB-4C59-9F25-683C6121987F}" dt="2022-05-15T19:05:08.256" v="1468" actId="14100"/>
        <pc:sldMkLst>
          <pc:docMk/>
          <pc:sldMk cId="2434425548" sldId="323"/>
        </pc:sldMkLst>
        <pc:spChg chg="add mod">
          <ac:chgData name="soroosh.alighanbari@gmail.com" userId="b49491140500b66d" providerId="LiveId" clId="{AE8C5E11-CFCB-4C59-9F25-683C6121987F}" dt="2022-05-14T13:59:22.748" v="1402" actId="2711"/>
          <ac:spMkLst>
            <pc:docMk/>
            <pc:sldMk cId="2434425548" sldId="323"/>
            <ac:spMk id="4" creationId="{A9925BA4-B3A1-280C-53A9-F6DA3CB7CD62}"/>
          </ac:spMkLst>
        </pc:spChg>
        <pc:spChg chg="mod">
          <ac:chgData name="soroosh.alighanbari@gmail.com" userId="b49491140500b66d" providerId="LiveId" clId="{AE8C5E11-CFCB-4C59-9F25-683C6121987F}" dt="2022-05-15T19:05:08.256" v="1468" actId="14100"/>
          <ac:spMkLst>
            <pc:docMk/>
            <pc:sldMk cId="2434425548" sldId="323"/>
            <ac:spMk id="5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5T19:04:46.946" v="1464" actId="1076"/>
          <ac:spMkLst>
            <pc:docMk/>
            <pc:sldMk cId="2434425548" sldId="323"/>
            <ac:spMk id="26" creationId="{0542B2D2-582E-4ED8-887D-6FF2C70B4708}"/>
          </ac:spMkLst>
        </pc:spChg>
        <pc:spChg chg="mod">
          <ac:chgData name="soroosh.alighanbari@gmail.com" userId="b49491140500b66d" providerId="LiveId" clId="{AE8C5E11-CFCB-4C59-9F25-683C6121987F}" dt="2022-05-15T19:02:20.369" v="1456" actId="14100"/>
          <ac:spMkLst>
            <pc:docMk/>
            <pc:sldMk cId="2434425548" sldId="323"/>
            <ac:spMk id="32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5T19:02:24.906" v="1457" actId="1076"/>
          <ac:spMkLst>
            <pc:docMk/>
            <pc:sldMk cId="2434425548" sldId="323"/>
            <ac:spMk id="35" creationId="{0542B2D2-582E-4ED8-887D-6FF2C70B4708}"/>
          </ac:spMkLst>
        </pc:spChg>
        <pc:picChg chg="del">
          <ac:chgData name="soroosh.alighanbari@gmail.com" userId="b49491140500b66d" providerId="LiveId" clId="{AE8C5E11-CFCB-4C59-9F25-683C6121987F}" dt="2022-05-15T19:01:20.675" v="1448" actId="478"/>
          <ac:picMkLst>
            <pc:docMk/>
            <pc:sldMk cId="2434425548" sldId="323"/>
            <ac:picMk id="3" creationId="{00000000-0000-0000-0000-000000000000}"/>
          </ac:picMkLst>
        </pc:picChg>
        <pc:picChg chg="del">
          <ac:chgData name="soroosh.alighanbari@gmail.com" userId="b49491140500b66d" providerId="LiveId" clId="{AE8C5E11-CFCB-4C59-9F25-683C6121987F}" dt="2022-05-15T19:04:26.198" v="1458" actId="478"/>
          <ac:picMkLst>
            <pc:docMk/>
            <pc:sldMk cId="2434425548" sldId="323"/>
            <ac:picMk id="23" creationId="{00000000-0000-0000-0000-000000000000}"/>
          </ac:picMkLst>
        </pc:picChg>
        <pc:picChg chg="add mod ord">
          <ac:chgData name="soroosh.alighanbari@gmail.com" userId="b49491140500b66d" providerId="LiveId" clId="{AE8C5E11-CFCB-4C59-9F25-683C6121987F}" dt="2022-05-15T19:02:11.027" v="1454" actId="14100"/>
          <ac:picMkLst>
            <pc:docMk/>
            <pc:sldMk cId="2434425548" sldId="323"/>
            <ac:picMk id="40" creationId="{32B4F874-E4B4-D7F3-6F9C-6844CF1069FE}"/>
          </ac:picMkLst>
        </pc:picChg>
        <pc:picChg chg="add mod ord">
          <ac:chgData name="soroosh.alighanbari@gmail.com" userId="b49491140500b66d" providerId="LiveId" clId="{AE8C5E11-CFCB-4C59-9F25-683C6121987F}" dt="2022-05-15T19:04:43.610" v="1463" actId="1076"/>
          <ac:picMkLst>
            <pc:docMk/>
            <pc:sldMk cId="2434425548" sldId="323"/>
            <ac:picMk id="41" creationId="{61BCE993-44B4-90F5-AEA4-5B6A3639A205}"/>
          </ac:picMkLst>
        </pc:picChg>
      </pc:sldChg>
      <pc:sldChg chg="addSp modSp mod">
        <pc:chgData name="soroosh.alighanbari@gmail.com" userId="b49491140500b66d" providerId="LiveId" clId="{AE8C5E11-CFCB-4C59-9F25-683C6121987F}" dt="2022-05-14T12:25:17.783" v="267" actId="1076"/>
        <pc:sldMkLst>
          <pc:docMk/>
          <pc:sldMk cId="1802301022" sldId="327"/>
        </pc:sldMkLst>
        <pc:spChg chg="add mod">
          <ac:chgData name="soroosh.alighanbari@gmail.com" userId="b49491140500b66d" providerId="LiveId" clId="{AE8C5E11-CFCB-4C59-9F25-683C6121987F}" dt="2022-05-14T12:21:57.377" v="69" actId="207"/>
          <ac:spMkLst>
            <pc:docMk/>
            <pc:sldMk cId="1802301022" sldId="327"/>
            <ac:spMk id="8" creationId="{AFD34B12-89B9-5BBA-A551-85B2E000D627}"/>
          </ac:spMkLst>
        </pc:spChg>
        <pc:spChg chg="add mod">
          <ac:chgData name="soroosh.alighanbari@gmail.com" userId="b49491140500b66d" providerId="LiveId" clId="{AE8C5E11-CFCB-4C59-9F25-683C6121987F}" dt="2022-05-14T12:25:17.783" v="267" actId="1076"/>
          <ac:spMkLst>
            <pc:docMk/>
            <pc:sldMk cId="1802301022" sldId="327"/>
            <ac:spMk id="11" creationId="{453EE5CB-69BE-E61E-FA11-46ADB0D63482}"/>
          </ac:spMkLst>
        </pc:spChg>
        <pc:spChg chg="mod">
          <ac:chgData name="soroosh.alighanbari@gmail.com" userId="b49491140500b66d" providerId="LiveId" clId="{AE8C5E11-CFCB-4C59-9F25-683C6121987F}" dt="2022-05-14T12:23:29.611" v="158" actId="14100"/>
          <ac:spMkLst>
            <pc:docMk/>
            <pc:sldMk cId="1802301022" sldId="327"/>
            <ac:spMk id="26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2:22:15.581" v="71" actId="20577"/>
          <ac:spMkLst>
            <pc:docMk/>
            <pc:sldMk cId="1802301022" sldId="327"/>
            <ac:spMk id="31" creationId="{00000000-0000-0000-0000-000000000000}"/>
          </ac:spMkLst>
        </pc:spChg>
      </pc:sldChg>
      <pc:sldChg chg="modSp mod">
        <pc:chgData name="soroosh.alighanbari@gmail.com" userId="b49491140500b66d" providerId="LiveId" clId="{AE8C5E11-CFCB-4C59-9F25-683C6121987F}" dt="2022-05-14T12:40:32.697" v="380" actId="20577"/>
        <pc:sldMkLst>
          <pc:docMk/>
          <pc:sldMk cId="2611413233" sldId="328"/>
        </pc:sldMkLst>
        <pc:spChg chg="mod">
          <ac:chgData name="soroosh.alighanbari@gmail.com" userId="b49491140500b66d" providerId="LiveId" clId="{AE8C5E11-CFCB-4C59-9F25-683C6121987F}" dt="2022-05-14T12:38:36.330" v="284" actId="20577"/>
          <ac:spMkLst>
            <pc:docMk/>
            <pc:sldMk cId="2611413233" sldId="328"/>
            <ac:spMk id="11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2:40:32.697" v="380" actId="20577"/>
          <ac:spMkLst>
            <pc:docMk/>
            <pc:sldMk cId="2611413233" sldId="328"/>
            <ac:spMk id="26" creationId="{00000000-0000-0000-0000-000000000000}"/>
          </ac:spMkLst>
        </pc:spChg>
      </pc:sldChg>
      <pc:sldChg chg="addSp modSp mod">
        <pc:chgData name="soroosh.alighanbari@gmail.com" userId="b49491140500b66d" providerId="LiveId" clId="{AE8C5E11-CFCB-4C59-9F25-683C6121987F}" dt="2022-05-14T12:51:47.812" v="525" actId="1038"/>
        <pc:sldMkLst>
          <pc:docMk/>
          <pc:sldMk cId="752737327" sldId="329"/>
        </pc:sldMkLst>
        <pc:spChg chg="add mod">
          <ac:chgData name="soroosh.alighanbari@gmail.com" userId="b49491140500b66d" providerId="LiveId" clId="{AE8C5E11-CFCB-4C59-9F25-683C6121987F}" dt="2022-05-14T12:50:43.148" v="470" actId="1076"/>
          <ac:spMkLst>
            <pc:docMk/>
            <pc:sldMk cId="752737327" sldId="329"/>
            <ac:spMk id="3" creationId="{31BF0F21-0751-2BE6-D594-F094901FACF9}"/>
          </ac:spMkLst>
        </pc:spChg>
        <pc:spChg chg="mod">
          <ac:chgData name="soroosh.alighanbari@gmail.com" userId="b49491140500b66d" providerId="LiveId" clId="{AE8C5E11-CFCB-4C59-9F25-683C6121987F}" dt="2022-05-14T12:51:47.812" v="525" actId="1038"/>
          <ac:spMkLst>
            <pc:docMk/>
            <pc:sldMk cId="752737327" sldId="329"/>
            <ac:spMk id="15" creationId="{A7CF99B4-6AB5-4A21-A957-98E105B6DF19}"/>
          </ac:spMkLst>
        </pc:spChg>
        <pc:spChg chg="mod">
          <ac:chgData name="soroosh.alighanbari@gmail.com" userId="b49491140500b66d" providerId="LiveId" clId="{AE8C5E11-CFCB-4C59-9F25-683C6121987F}" dt="2022-05-14T12:49:36.547" v="431" actId="1076"/>
          <ac:spMkLst>
            <pc:docMk/>
            <pc:sldMk cId="752737327" sldId="329"/>
            <ac:spMk id="20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2:51:27.691" v="485" actId="20577"/>
          <ac:spMkLst>
            <pc:docMk/>
            <pc:sldMk cId="752737327" sldId="329"/>
            <ac:spMk id="21" creationId="{A7CF99B4-6AB5-4A21-A957-98E105B6DF19}"/>
          </ac:spMkLst>
        </pc:spChg>
        <pc:spChg chg="mod ord">
          <ac:chgData name="soroosh.alighanbari@gmail.com" userId="b49491140500b66d" providerId="LiveId" clId="{AE8C5E11-CFCB-4C59-9F25-683C6121987F}" dt="2022-05-14T12:51:21.795" v="481" actId="20577"/>
          <ac:spMkLst>
            <pc:docMk/>
            <pc:sldMk cId="752737327" sldId="329"/>
            <ac:spMk id="27" creationId="{00000000-0000-0000-0000-000000000000}"/>
          </ac:spMkLst>
        </pc:spChg>
        <pc:picChg chg="mod">
          <ac:chgData name="soroosh.alighanbari@gmail.com" userId="b49491140500b66d" providerId="LiveId" clId="{AE8C5E11-CFCB-4C59-9F25-683C6121987F}" dt="2022-05-14T12:49:40.376" v="444" actId="1036"/>
          <ac:picMkLst>
            <pc:docMk/>
            <pc:sldMk cId="752737327" sldId="329"/>
            <ac:picMk id="6" creationId="{00000000-0000-0000-0000-000000000000}"/>
          </ac:picMkLst>
        </pc:picChg>
        <pc:cxnChg chg="mod">
          <ac:chgData name="soroosh.alighanbari@gmail.com" userId="b49491140500b66d" providerId="LiveId" clId="{AE8C5E11-CFCB-4C59-9F25-683C6121987F}" dt="2022-05-14T12:50:57.565" v="472" actId="1076"/>
          <ac:cxnSpMkLst>
            <pc:docMk/>
            <pc:sldMk cId="752737327" sldId="329"/>
            <ac:cxnSpMk id="7" creationId="{00000000-0000-0000-0000-000000000000}"/>
          </ac:cxnSpMkLst>
        </pc:cxnChg>
        <pc:cxnChg chg="mod">
          <ac:chgData name="soroosh.alighanbari@gmail.com" userId="b49491140500b66d" providerId="LiveId" clId="{AE8C5E11-CFCB-4C59-9F25-683C6121987F}" dt="2022-05-14T12:51:00.003" v="473" actId="1076"/>
          <ac:cxnSpMkLst>
            <pc:docMk/>
            <pc:sldMk cId="752737327" sldId="329"/>
            <ac:cxnSpMk id="23" creationId="{00000000-0000-0000-0000-000000000000}"/>
          </ac:cxnSpMkLst>
        </pc:cxnChg>
      </pc:sldChg>
      <pc:sldChg chg="modSp mod">
        <pc:chgData name="soroosh.alighanbari@gmail.com" userId="b49491140500b66d" providerId="LiveId" clId="{AE8C5E11-CFCB-4C59-9F25-683C6121987F}" dt="2022-05-14T13:01:49.011" v="536" actId="20577"/>
        <pc:sldMkLst>
          <pc:docMk/>
          <pc:sldMk cId="3927667791" sldId="330"/>
        </pc:sldMkLst>
        <pc:spChg chg="mod">
          <ac:chgData name="soroosh.alighanbari@gmail.com" userId="b49491140500b66d" providerId="LiveId" clId="{AE8C5E11-CFCB-4C59-9F25-683C6121987F}" dt="2022-05-14T13:01:49.011" v="536" actId="20577"/>
          <ac:spMkLst>
            <pc:docMk/>
            <pc:sldMk cId="3927667791" sldId="330"/>
            <ac:spMk id="25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2:59:47.737" v="530" actId="14100"/>
          <ac:spMkLst>
            <pc:docMk/>
            <pc:sldMk cId="3927667791" sldId="330"/>
            <ac:spMk id="26" creationId="{00000000-0000-0000-0000-000000000000}"/>
          </ac:spMkLst>
        </pc:spChg>
      </pc:sldChg>
      <pc:sldChg chg="modSp mod">
        <pc:chgData name="soroosh.alighanbari@gmail.com" userId="b49491140500b66d" providerId="LiveId" clId="{AE8C5E11-CFCB-4C59-9F25-683C6121987F}" dt="2022-05-14T13:05:06.599" v="551" actId="20577"/>
        <pc:sldMkLst>
          <pc:docMk/>
          <pc:sldMk cId="855701325" sldId="331"/>
        </pc:sldMkLst>
        <pc:spChg chg="mod">
          <ac:chgData name="soroosh.alighanbari@gmail.com" userId="b49491140500b66d" providerId="LiveId" clId="{AE8C5E11-CFCB-4C59-9F25-683C6121987F}" dt="2022-05-14T13:05:06.599" v="551" actId="20577"/>
          <ac:spMkLst>
            <pc:docMk/>
            <pc:sldMk cId="855701325" sldId="331"/>
            <ac:spMk id="3" creationId="{00000000-0000-0000-0000-000000000000}"/>
          </ac:spMkLst>
        </pc:spChg>
      </pc:sldChg>
      <pc:sldChg chg="modSp">
        <pc:chgData name="soroosh.alighanbari@gmail.com" userId="b49491140500b66d" providerId="LiveId" clId="{AE8C5E11-CFCB-4C59-9F25-683C6121987F}" dt="2022-05-14T13:07:11.712" v="588" actId="6549"/>
        <pc:sldMkLst>
          <pc:docMk/>
          <pc:sldMk cId="2065644781" sldId="332"/>
        </pc:sldMkLst>
        <pc:spChg chg="mod">
          <ac:chgData name="soroosh.alighanbari@gmail.com" userId="b49491140500b66d" providerId="LiveId" clId="{AE8C5E11-CFCB-4C59-9F25-683C6121987F}" dt="2022-05-14T13:07:11.712" v="588" actId="6549"/>
          <ac:spMkLst>
            <pc:docMk/>
            <pc:sldMk cId="2065644781" sldId="332"/>
            <ac:spMk id="38" creationId="{64F14B84-6390-462E-A8FD-FAD81CFAF4B3}"/>
          </ac:spMkLst>
        </pc:spChg>
      </pc:sldChg>
      <pc:sldChg chg="modSp mod">
        <pc:chgData name="soroosh.alighanbari@gmail.com" userId="b49491140500b66d" providerId="LiveId" clId="{AE8C5E11-CFCB-4C59-9F25-683C6121987F}" dt="2022-05-14T13:41:48.797" v="1140" actId="6549"/>
        <pc:sldMkLst>
          <pc:docMk/>
          <pc:sldMk cId="2886291544" sldId="333"/>
        </pc:sldMkLst>
        <pc:spChg chg="mod">
          <ac:chgData name="soroosh.alighanbari@gmail.com" userId="b49491140500b66d" providerId="LiveId" clId="{AE8C5E11-CFCB-4C59-9F25-683C6121987F}" dt="2022-05-14T13:41:48.797" v="1140" actId="6549"/>
          <ac:spMkLst>
            <pc:docMk/>
            <pc:sldMk cId="2886291544" sldId="333"/>
            <ac:spMk id="12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41:24.639" v="1136" actId="1076"/>
          <ac:spMkLst>
            <pc:docMk/>
            <pc:sldMk cId="2886291544" sldId="333"/>
            <ac:spMk id="21" creationId="{00000000-0000-0000-0000-000000000000}"/>
          </ac:spMkLst>
        </pc:spChg>
      </pc:sldChg>
      <pc:sldChg chg="modSp mod modAnim">
        <pc:chgData name="soroosh.alighanbari@gmail.com" userId="b49491140500b66d" providerId="LiveId" clId="{AE8C5E11-CFCB-4C59-9F25-683C6121987F}" dt="2022-05-16T12:15:42.121" v="1532" actId="6549"/>
        <pc:sldMkLst>
          <pc:docMk/>
          <pc:sldMk cId="2691745733" sldId="334"/>
        </pc:sldMkLst>
        <pc:spChg chg="mod">
          <ac:chgData name="soroosh.alighanbari@gmail.com" userId="b49491140500b66d" providerId="LiveId" clId="{AE8C5E11-CFCB-4C59-9F25-683C6121987F}" dt="2022-05-14T13:47:26.411" v="1283" actId="20577"/>
          <ac:spMkLst>
            <pc:docMk/>
            <pc:sldMk cId="2691745733" sldId="334"/>
            <ac:spMk id="3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6T12:15:42.121" v="1532" actId="6549"/>
          <ac:spMkLst>
            <pc:docMk/>
            <pc:sldMk cId="2691745733" sldId="334"/>
            <ac:spMk id="66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2:17.154" v="1291" actId="20577"/>
          <ac:spMkLst>
            <pc:docMk/>
            <pc:sldMk cId="2691745733" sldId="334"/>
            <ac:spMk id="141" creationId="{00000000-0000-0000-0000-000000000000}"/>
          </ac:spMkLst>
        </pc:spChg>
      </pc:sldChg>
      <pc:sldChg chg="addSp delSp modSp mod delAnim modAnim">
        <pc:chgData name="soroosh.alighanbari@gmail.com" userId="b49491140500b66d" providerId="LiveId" clId="{AE8C5E11-CFCB-4C59-9F25-683C6121987F}" dt="2022-05-14T13:56:38.816" v="1388" actId="1076"/>
        <pc:sldMkLst>
          <pc:docMk/>
          <pc:sldMk cId="2047417074" sldId="335"/>
        </pc:sldMkLst>
        <pc:spChg chg="mod">
          <ac:chgData name="soroosh.alighanbari@gmail.com" userId="b49491140500b66d" providerId="LiveId" clId="{AE8C5E11-CFCB-4C59-9F25-683C6121987F}" dt="2022-05-14T13:56:31.536" v="1385" actId="1076"/>
          <ac:spMkLst>
            <pc:docMk/>
            <pc:sldMk cId="2047417074" sldId="335"/>
            <ac:spMk id="3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6:31.536" v="1385" actId="1076"/>
          <ac:spMkLst>
            <pc:docMk/>
            <pc:sldMk cId="2047417074" sldId="335"/>
            <ac:spMk id="4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3:56.934" v="1320" actId="478"/>
          <ac:spMkLst>
            <pc:docMk/>
            <pc:sldMk cId="2047417074" sldId="335"/>
            <ac:spMk id="5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6:19.072" v="1383" actId="478"/>
          <ac:spMkLst>
            <pc:docMk/>
            <pc:sldMk cId="2047417074" sldId="335"/>
            <ac:spMk id="7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6:19.072" v="1383" actId="478"/>
          <ac:spMkLst>
            <pc:docMk/>
            <pc:sldMk cId="2047417074" sldId="335"/>
            <ac:spMk id="10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6:19.072" v="1383" actId="478"/>
          <ac:spMkLst>
            <pc:docMk/>
            <pc:sldMk cId="2047417074" sldId="335"/>
            <ac:spMk id="11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6:31.536" v="1385" actId="1076"/>
          <ac:spMkLst>
            <pc:docMk/>
            <pc:sldMk cId="2047417074" sldId="335"/>
            <ac:spMk id="15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6:31.536" v="1385" actId="1076"/>
          <ac:spMkLst>
            <pc:docMk/>
            <pc:sldMk cId="2047417074" sldId="335"/>
            <ac:spMk id="17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6:38.816" v="1388" actId="1076"/>
          <ac:spMkLst>
            <pc:docMk/>
            <pc:sldMk cId="2047417074" sldId="335"/>
            <ac:spMk id="18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6:23.195" v="1384" actId="478"/>
          <ac:spMkLst>
            <pc:docMk/>
            <pc:sldMk cId="2047417074" sldId="335"/>
            <ac:spMk id="24" creationId="{00000000-0000-0000-0000-000000000000}"/>
          </ac:spMkLst>
        </pc:spChg>
        <pc:spChg chg="add mod">
          <ac:chgData name="soroosh.alighanbari@gmail.com" userId="b49491140500b66d" providerId="LiveId" clId="{AE8C5E11-CFCB-4C59-9F25-683C6121987F}" dt="2022-05-14T13:56:15.988" v="1382" actId="571"/>
          <ac:spMkLst>
            <pc:docMk/>
            <pc:sldMk cId="2047417074" sldId="335"/>
            <ac:spMk id="27" creationId="{D0ED4A23-1BD2-08CF-1220-3609780B4055}"/>
          </ac:spMkLst>
        </pc:spChg>
        <pc:spChg chg="add mod">
          <ac:chgData name="soroosh.alighanbari@gmail.com" userId="b49491140500b66d" providerId="LiveId" clId="{AE8C5E11-CFCB-4C59-9F25-683C6121987F}" dt="2022-05-14T13:56:15.988" v="1382" actId="571"/>
          <ac:spMkLst>
            <pc:docMk/>
            <pc:sldMk cId="2047417074" sldId="335"/>
            <ac:spMk id="28" creationId="{D3BE95FC-21EF-0761-23F1-7073E8320BCD}"/>
          </ac:spMkLst>
        </pc:spChg>
        <pc:spChg chg="add mod">
          <ac:chgData name="soroosh.alighanbari@gmail.com" userId="b49491140500b66d" providerId="LiveId" clId="{AE8C5E11-CFCB-4C59-9F25-683C6121987F}" dt="2022-05-14T13:56:15.988" v="1382" actId="571"/>
          <ac:spMkLst>
            <pc:docMk/>
            <pc:sldMk cId="2047417074" sldId="335"/>
            <ac:spMk id="29" creationId="{4424FBEC-6B52-591A-9DE5-678644233E4A}"/>
          </ac:spMkLst>
        </pc:spChg>
        <pc:spChg chg="del">
          <ac:chgData name="soroosh.alighanbari@gmail.com" userId="b49491140500b66d" providerId="LiveId" clId="{AE8C5E11-CFCB-4C59-9F25-683C6121987F}" dt="2022-05-14T13:56:19.072" v="1383" actId="478"/>
          <ac:spMkLst>
            <pc:docMk/>
            <pc:sldMk cId="2047417074" sldId="335"/>
            <ac:spMk id="47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2:50.557" v="1318" actId="20577"/>
          <ac:spMkLst>
            <pc:docMk/>
            <pc:sldMk cId="2047417074" sldId="335"/>
            <ac:spMk id="141" creationId="{00000000-0000-0000-0000-000000000000}"/>
          </ac:spMkLst>
        </pc:spChg>
        <pc:picChg chg="mod">
          <ac:chgData name="soroosh.alighanbari@gmail.com" userId="b49491140500b66d" providerId="LiveId" clId="{AE8C5E11-CFCB-4C59-9F25-683C6121987F}" dt="2022-05-14T13:56:31.536" v="1385" actId="1076"/>
          <ac:picMkLst>
            <pc:docMk/>
            <pc:sldMk cId="2047417074" sldId="335"/>
            <ac:picMk id="2" creationId="{00000000-0000-0000-0000-000000000000}"/>
          </ac:picMkLst>
        </pc:picChg>
        <pc:picChg chg="del">
          <ac:chgData name="soroosh.alighanbari@gmail.com" userId="b49491140500b66d" providerId="LiveId" clId="{AE8C5E11-CFCB-4C59-9F25-683C6121987F}" dt="2022-05-14T13:56:19.072" v="1383" actId="478"/>
          <ac:picMkLst>
            <pc:docMk/>
            <pc:sldMk cId="2047417074" sldId="335"/>
            <ac:picMk id="6" creationId="{00000000-0000-0000-0000-000000000000}"/>
          </ac:picMkLst>
        </pc:picChg>
        <pc:picChg chg="add mod">
          <ac:chgData name="soroosh.alighanbari@gmail.com" userId="b49491140500b66d" providerId="LiveId" clId="{AE8C5E11-CFCB-4C59-9F25-683C6121987F}" dt="2022-05-14T13:56:15.988" v="1382" actId="571"/>
          <ac:picMkLst>
            <pc:docMk/>
            <pc:sldMk cId="2047417074" sldId="335"/>
            <ac:picMk id="26" creationId="{117BBF10-3BFF-5F3B-7F6D-39942A606324}"/>
          </ac:picMkLst>
        </pc:picChg>
      </pc:sldChg>
      <pc:sldChg chg="modSp mod">
        <pc:chgData name="soroosh.alighanbari@gmail.com" userId="b49491140500b66d" providerId="LiveId" clId="{AE8C5E11-CFCB-4C59-9F25-683C6121987F}" dt="2022-05-14T12:49:01.204" v="430" actId="1035"/>
        <pc:sldMkLst>
          <pc:docMk/>
          <pc:sldMk cId="1000734581" sldId="336"/>
        </pc:sldMkLst>
        <pc:spChg chg="mod">
          <ac:chgData name="soroosh.alighanbari@gmail.com" userId="b49491140500b66d" providerId="LiveId" clId="{AE8C5E11-CFCB-4C59-9F25-683C6121987F}" dt="2022-05-14T12:48:54.003" v="416" actId="1036"/>
          <ac:spMkLst>
            <pc:docMk/>
            <pc:sldMk cId="1000734581" sldId="336"/>
            <ac:spMk id="9" creationId="{A7CF99B4-6AB5-4A21-A957-98E105B6DF19}"/>
          </ac:spMkLst>
        </pc:spChg>
        <pc:spChg chg="mod">
          <ac:chgData name="soroosh.alighanbari@gmail.com" userId="b49491140500b66d" providerId="LiveId" clId="{AE8C5E11-CFCB-4C59-9F25-683C6121987F}" dt="2022-05-14T12:48:54.003" v="416" actId="1036"/>
          <ac:spMkLst>
            <pc:docMk/>
            <pc:sldMk cId="1000734581" sldId="336"/>
            <ac:spMk id="10" creationId="{A7CF99B4-6AB5-4A21-A957-98E105B6DF19}"/>
          </ac:spMkLst>
        </pc:spChg>
        <pc:spChg chg="mod">
          <ac:chgData name="soroosh.alighanbari@gmail.com" userId="b49491140500b66d" providerId="LiveId" clId="{AE8C5E11-CFCB-4C59-9F25-683C6121987F}" dt="2022-05-14T12:48:54.003" v="416" actId="1036"/>
          <ac:spMkLst>
            <pc:docMk/>
            <pc:sldMk cId="1000734581" sldId="336"/>
            <ac:spMk id="11" creationId="{A7CF99B4-6AB5-4A21-A957-98E105B6DF19}"/>
          </ac:spMkLst>
        </pc:spChg>
        <pc:picChg chg="mod">
          <ac:chgData name="soroosh.alighanbari@gmail.com" userId="b49491140500b66d" providerId="LiveId" clId="{AE8C5E11-CFCB-4C59-9F25-683C6121987F}" dt="2022-05-14T12:49:01.204" v="430" actId="1035"/>
          <ac:picMkLst>
            <pc:docMk/>
            <pc:sldMk cId="1000734581" sldId="336"/>
            <ac:picMk id="2" creationId="{00000000-0000-0000-0000-000000000000}"/>
          </ac:picMkLst>
        </pc:picChg>
      </pc:sldChg>
      <pc:sldChg chg="modSp mod">
        <pc:chgData name="soroosh.alighanbari@gmail.com" userId="b49491140500b66d" providerId="LiveId" clId="{AE8C5E11-CFCB-4C59-9F25-683C6121987F}" dt="2022-05-14T14:03:37.544" v="1423" actId="6549"/>
        <pc:sldMkLst>
          <pc:docMk/>
          <pc:sldMk cId="1328275955" sldId="341"/>
        </pc:sldMkLst>
        <pc:spChg chg="mod">
          <ac:chgData name="soroosh.alighanbari@gmail.com" userId="b49491140500b66d" providerId="LiveId" clId="{AE8C5E11-CFCB-4C59-9F25-683C6121987F}" dt="2022-05-14T14:03:37.544" v="1423" actId="6549"/>
          <ac:spMkLst>
            <pc:docMk/>
            <pc:sldMk cId="1328275955" sldId="341"/>
            <ac:spMk id="61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4:02:32.692" v="1422" actId="255"/>
          <ac:spMkLst>
            <pc:docMk/>
            <pc:sldMk cId="1328275955" sldId="341"/>
            <ac:spMk id="141" creationId="{00000000-0000-0000-0000-000000000000}"/>
          </ac:spMkLst>
        </pc:spChg>
      </pc:sldChg>
      <pc:sldChg chg="delSp modSp add mod delAnim">
        <pc:chgData name="soroosh.alighanbari@gmail.com" userId="b49491140500b66d" providerId="LiveId" clId="{AE8C5E11-CFCB-4C59-9F25-683C6121987F}" dt="2022-05-14T13:55:52.553" v="1380" actId="478"/>
        <pc:sldMkLst>
          <pc:docMk/>
          <pc:sldMk cId="2208007794" sldId="342"/>
        </pc:sldMkLst>
        <pc:spChg chg="del">
          <ac:chgData name="soroosh.alighanbari@gmail.com" userId="b49491140500b66d" providerId="LiveId" clId="{AE8C5E11-CFCB-4C59-9F25-683C6121987F}" dt="2022-05-14T13:55:50.236" v="1379" actId="478"/>
          <ac:spMkLst>
            <pc:docMk/>
            <pc:sldMk cId="2208007794" sldId="342"/>
            <ac:spMk id="3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5:48.623" v="1378" actId="478"/>
          <ac:spMkLst>
            <pc:docMk/>
            <pc:sldMk cId="2208007794" sldId="342"/>
            <ac:spMk id="4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5:04.562" v="1375" actId="1076"/>
          <ac:spMkLst>
            <pc:docMk/>
            <pc:sldMk cId="2208007794" sldId="342"/>
            <ac:spMk id="7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4:33.419" v="1371" actId="478"/>
          <ac:spMkLst>
            <pc:docMk/>
            <pc:sldMk cId="2208007794" sldId="342"/>
            <ac:spMk id="8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4:53.128" v="1373" actId="1076"/>
          <ac:spMkLst>
            <pc:docMk/>
            <pc:sldMk cId="2208007794" sldId="342"/>
            <ac:spMk id="10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4:56.155" v="1374" actId="478"/>
          <ac:spMkLst>
            <pc:docMk/>
            <pc:sldMk cId="2208007794" sldId="342"/>
            <ac:spMk id="11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5:52.553" v="1380" actId="478"/>
          <ac:spMkLst>
            <pc:docMk/>
            <pc:sldMk cId="2208007794" sldId="342"/>
            <ac:spMk id="15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5:52.553" v="1380" actId="478"/>
          <ac:spMkLst>
            <pc:docMk/>
            <pc:sldMk cId="2208007794" sldId="342"/>
            <ac:spMk id="17" creationId="{00000000-0000-0000-0000-000000000000}"/>
          </ac:spMkLst>
        </pc:spChg>
        <pc:spChg chg="del">
          <ac:chgData name="soroosh.alighanbari@gmail.com" userId="b49491140500b66d" providerId="LiveId" clId="{AE8C5E11-CFCB-4C59-9F25-683C6121987F}" dt="2022-05-14T13:55:52.553" v="1380" actId="478"/>
          <ac:spMkLst>
            <pc:docMk/>
            <pc:sldMk cId="2208007794" sldId="342"/>
            <ac:spMk id="18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5:16.944" v="1376" actId="1076"/>
          <ac:spMkLst>
            <pc:docMk/>
            <pc:sldMk cId="2208007794" sldId="342"/>
            <ac:spMk id="47" creationId="{00000000-0000-0000-0000-000000000000}"/>
          </ac:spMkLst>
        </pc:spChg>
        <pc:spChg chg="mod">
          <ac:chgData name="soroosh.alighanbari@gmail.com" userId="b49491140500b66d" providerId="LiveId" clId="{AE8C5E11-CFCB-4C59-9F25-683C6121987F}" dt="2022-05-14T13:54:26.210" v="1370" actId="20577"/>
          <ac:spMkLst>
            <pc:docMk/>
            <pc:sldMk cId="2208007794" sldId="342"/>
            <ac:spMk id="141" creationId="{00000000-0000-0000-0000-000000000000}"/>
          </ac:spMkLst>
        </pc:spChg>
        <pc:picChg chg="del">
          <ac:chgData name="soroosh.alighanbari@gmail.com" userId="b49491140500b66d" providerId="LiveId" clId="{AE8C5E11-CFCB-4C59-9F25-683C6121987F}" dt="2022-05-14T13:55:47.261" v="1377" actId="478"/>
          <ac:picMkLst>
            <pc:docMk/>
            <pc:sldMk cId="2208007794" sldId="342"/>
            <ac:picMk id="2" creationId="{00000000-0000-0000-0000-000000000000}"/>
          </ac:picMkLst>
        </pc:picChg>
        <pc:picChg chg="mod">
          <ac:chgData name="soroosh.alighanbari@gmail.com" userId="b49491140500b66d" providerId="LiveId" clId="{AE8C5E11-CFCB-4C59-9F25-683C6121987F}" dt="2022-05-14T13:55:16.944" v="1376" actId="1076"/>
          <ac:picMkLst>
            <pc:docMk/>
            <pc:sldMk cId="2208007794" sldId="342"/>
            <ac:picMk id="6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9AF820-7F32-46B1-AD08-E0527435B700}" type="datetimeFigureOut">
              <a:rPr lang="en-GB" smtClean="0"/>
              <a:t>15/04/2026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A00CE0-9EFC-4AD1-AD58-1CC81DF6B2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0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6748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E11E-7802-F00D-4F71-EF74029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65866-92F9-5DD8-EF95-4DAD507BB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20007-8287-95F8-21CB-C4D41B92E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E8EB2-F029-D412-55C1-30B674A58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0441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3B3FF-0D89-30B2-855E-4C63607DD4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6DB9A7-A933-18FC-3DA8-8BF4B11A5C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027D75-5E3D-22D8-3EB2-83B6E862E0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F9A55-8CD5-73D4-22F7-98BC211657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01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850B7-ED6D-B795-AD8B-8BF9FC0BF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F4BF8A-D22B-CF80-5851-79FC7E6BFA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88E6171-5AA4-C9A0-F7D8-34C98AC47C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F2B5B3-6F72-8A3F-D612-5E986D9AE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208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346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03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251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823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97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2654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1797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041A4-C260-98CC-9F71-500DDB6C88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45975C-2EC4-8892-68FC-1F2F3C7BFB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AD1DDD-C9C7-14EF-2F93-88AA2F8C5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0295B-4531-0379-257C-ED6542D8D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5025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E13A4-050C-5151-63F0-D16D0C7DB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6A8981-FF5F-9993-F41A-A4CACA4FE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7B3F67-9A31-0B82-E2E0-F118A0D0DB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FD0B5-712D-D785-C915-91782AC473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515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822AD-7BE9-D903-B0EC-709F136E4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0270A2-52CE-9003-9B64-3705FF194E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22F626-F903-4CAD-9B34-9C8EC8E372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AE451-B973-49FE-DD22-2521A5833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056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0E11E-7802-F00D-4F71-EF7402968F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9365866-92F9-5DD8-EF95-4DAD507BB9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720007-8287-95F8-21CB-C4D41B92E7F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E8EB2-F029-D412-55C1-30B674A58B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A00CE0-9EFC-4AD1-AD58-1CC81DF6B2BE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89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C611-042C-4C5C-935A-9608CE775788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79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3DDF4-8C0F-43AE-80E1-4A030790A13F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6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ADE8-55D7-4577-BF1A-CF4B5261D17E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7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E93AE-B9B5-4EC3-8B5C-B7FC2B42E5AF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680403"/>
          </a:xfrm>
          <a:prstGeom prst="rect">
            <a:avLst/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10179398" y="-1"/>
            <a:ext cx="2012602" cy="763618"/>
            <a:chOff x="531844" y="5215634"/>
            <a:chExt cx="2618792" cy="1002164"/>
          </a:xfrm>
        </p:grpSpPr>
        <p:sp>
          <p:nvSpPr>
            <p:cNvPr id="9" name="Rectangle 8"/>
            <p:cNvSpPr/>
            <p:nvPr/>
          </p:nvSpPr>
          <p:spPr>
            <a:xfrm>
              <a:off x="531844" y="5215634"/>
              <a:ext cx="2618792" cy="10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66" y="5472509"/>
              <a:ext cx="2003748" cy="488414"/>
            </a:xfrm>
            <a:prstGeom prst="rect">
              <a:avLst/>
            </a:prstGeom>
            <a:noFill/>
          </p:spPr>
        </p:pic>
      </p:grpSp>
      <p:sp>
        <p:nvSpPr>
          <p:cNvPr id="11" name="Oval 10"/>
          <p:cNvSpPr/>
          <p:nvPr userDrawn="1"/>
        </p:nvSpPr>
        <p:spPr>
          <a:xfrm>
            <a:off x="11598430" y="6345802"/>
            <a:ext cx="396000" cy="396000"/>
          </a:xfrm>
          <a:prstGeom prst="ellipse">
            <a:avLst/>
          </a:prstGeom>
          <a:solidFill>
            <a:srgbClr val="006A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65639" y="6369635"/>
            <a:ext cx="461581" cy="338554"/>
          </a:xfrm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B24AC6D8-0896-4489-AD84-B09711349CA6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270" y="86799"/>
            <a:ext cx="9839633" cy="511008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330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EE8D-8397-49F7-BE5C-EABDC24B8A2B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92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B1D7C-CCB2-45E6-B8D0-9818D8780556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3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6187-BE6E-4733-9F6D-838FEFE56ED1}" type="datetime1">
              <a:rPr lang="en-US" smtClean="0"/>
              <a:t>4/15/2026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474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04DB7-774A-47FD-BF6E-DA1E7A8F71C1}" type="datetime1">
              <a:rPr lang="en-US" smtClean="0"/>
              <a:t>4/15/2026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29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B5374-B407-4441-80D8-F4A28B740CAA}" type="datetime1">
              <a:rPr lang="en-US" smtClean="0"/>
              <a:t>4/15/2026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CF6F-1C85-4BB9-BE84-4EA2F8F6CA32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4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59C0-EDB8-41BF-92B7-FA0BD40A5B49}" type="datetime1">
              <a:rPr lang="en-US" smtClean="0"/>
              <a:t>4/15/2026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7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6103A-08C2-48A4-AEC6-CBD7905C58FD}" type="datetime1">
              <a:rPr lang="en-US" smtClean="0"/>
              <a:t>4/15/2026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fld id="{B24AC6D8-0896-4489-AD84-B09711349CA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24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5.png"/><Relationship Id="rId3" Type="http://schemas.openxmlformats.org/officeDocument/2006/relationships/image" Target="../media/image34.png"/><Relationship Id="rId7" Type="http://schemas.openxmlformats.org/officeDocument/2006/relationships/image" Target="../media/image67.png"/><Relationship Id="rId12" Type="http://schemas.openxmlformats.org/officeDocument/2006/relationships/image" Target="../media/image28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11" Type="http://schemas.openxmlformats.org/officeDocument/2006/relationships/image" Target="../media/image71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36.png"/><Relationship Id="rId9" Type="http://schemas.openxmlformats.org/officeDocument/2006/relationships/image" Target="../media/image69.png"/><Relationship Id="rId1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1.png"/><Relationship Id="rId13" Type="http://schemas.openxmlformats.org/officeDocument/2006/relationships/image" Target="../media/image760.png"/><Relationship Id="rId3" Type="http://schemas.openxmlformats.org/officeDocument/2006/relationships/image" Target="../media/image491.png"/><Relationship Id="rId7" Type="http://schemas.openxmlformats.org/officeDocument/2006/relationships/image" Target="../media/image700.png"/><Relationship Id="rId12" Type="http://schemas.openxmlformats.org/officeDocument/2006/relationships/image" Target="../media/image750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2.png"/><Relationship Id="rId11" Type="http://schemas.openxmlformats.org/officeDocument/2006/relationships/image" Target="../media/image740.png"/><Relationship Id="rId15" Type="http://schemas.openxmlformats.org/officeDocument/2006/relationships/image" Target="../media/image78.png"/><Relationship Id="rId10" Type="http://schemas.openxmlformats.org/officeDocument/2006/relationships/image" Target="../media/image730.png"/><Relationship Id="rId4" Type="http://schemas.openxmlformats.org/officeDocument/2006/relationships/image" Target="../media/image772.png"/><Relationship Id="rId9" Type="http://schemas.openxmlformats.org/officeDocument/2006/relationships/image" Target="../media/image720.png"/><Relationship Id="rId14" Type="http://schemas.openxmlformats.org/officeDocument/2006/relationships/image" Target="../media/image77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1.png"/><Relationship Id="rId18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" Type="http://schemas.openxmlformats.org/officeDocument/2006/relationships/video" Target="../media/media1.mp4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1.mp4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8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01.png"/><Relationship Id="rId10" Type="http://schemas.openxmlformats.org/officeDocument/2006/relationships/image" Target="../media/image6.png"/><Relationship Id="rId19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image" Target="../media/image7.png"/><Relationship Id="rId1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7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 shot of a screen&#10;&#10;AI-generated content may be incorrect.">
            <a:extLst>
              <a:ext uri="{FF2B5EF4-FFF2-40B4-BE49-F238E27FC236}">
                <a16:creationId xmlns:a16="http://schemas.microsoft.com/office/drawing/2014/main" id="{4F5AFDB2-5097-0552-D986-B97EE72F3D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4070" r="9091" b="25045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164A70-6DB7-9A47-363F-1AC4FD93B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122363"/>
            <a:ext cx="7068226" cy="3204134"/>
          </a:xfrm>
        </p:spPr>
        <p:txBody>
          <a:bodyPr anchor="t" anchorCtr="0">
            <a:normAutofit/>
          </a:bodyPr>
          <a:lstStyle/>
          <a:p>
            <a:pPr algn="l"/>
            <a:r>
              <a:rPr lang="en-US" sz="3000" b="1" dirty="0">
                <a:solidFill>
                  <a:schemeClr val="bg1"/>
                </a:solidFill>
              </a:rPr>
              <a:t>Nuclear Charge Radii from the Simplest Molecules: Status and Perspectives</a:t>
            </a:r>
            <a:endParaRPr lang="en-DE" sz="30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314A2-0AA9-60B8-DB3D-7AB69B92F5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092" y="3866325"/>
            <a:ext cx="11199600" cy="2451817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2000" b="1" u="sng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S. Alighanbari</a:t>
            </a:r>
            <a:r>
              <a:rPr lang="de-DE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, S. Schiller</a:t>
            </a:r>
          </a:p>
          <a:p>
            <a:pPr algn="l"/>
            <a:r>
              <a:rPr lang="de-DE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Institut für Experimentalphysik, Heinrich-Heine-Universität Düsseldorf, Germany</a:t>
            </a:r>
          </a:p>
          <a:p>
            <a:pPr algn="l"/>
            <a:r>
              <a:rPr lang="de-DE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M. Schlösser, V. Hermann</a:t>
            </a:r>
            <a:endParaRPr lang="de-DE" sz="2000" b="1" dirty="0">
              <a:solidFill>
                <a:schemeClr val="bg1"/>
              </a:solidFill>
              <a:effectLst>
                <a:outerShdw blurRad="50800" dist="38100" dir="2700000" algn="tl" rotWithShape="0">
                  <a:schemeClr val="tx1">
                    <a:alpha val="40000"/>
                  </a:schemeClr>
                </a:outerShdw>
              </a:effectLst>
            </a:endParaRPr>
          </a:p>
          <a:p>
            <a:pPr algn="l"/>
            <a:r>
              <a:rPr lang="de-DE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Institute for Astroparticle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Physics, </a:t>
            </a:r>
            <a:r>
              <a:rPr lang="de-DE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Karlsruhe Institute of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Technology, </a:t>
            </a:r>
            <a:r>
              <a:rPr lang="de-DE" sz="16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tx1">
                      <a:alpha val="40000"/>
                    </a:schemeClr>
                  </a:outerShdw>
                </a:effectLst>
              </a:rPr>
              <a:t>Germany</a:t>
            </a:r>
            <a:endParaRPr lang="en-US" sz="1600" dirty="0">
              <a:solidFill>
                <a:schemeClr val="bg1"/>
              </a:solidFill>
            </a:endParaRPr>
          </a:p>
          <a:p>
            <a:pPr algn="l"/>
            <a:endParaRPr lang="en-US" sz="1600" dirty="0" smtClean="0">
              <a:solidFill>
                <a:schemeClr val="bg1"/>
              </a:solidFill>
            </a:endParaRPr>
          </a:p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NREC </a:t>
            </a:r>
            <a:r>
              <a:rPr lang="en-US" sz="1600" dirty="0">
                <a:solidFill>
                  <a:schemeClr val="bg1"/>
                </a:solidFill>
              </a:rPr>
              <a:t>2026</a:t>
            </a: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Stony Brook University, April 2026</a:t>
            </a:r>
          </a:p>
          <a:p>
            <a:pPr algn="l"/>
            <a:endParaRPr lang="en-DE" sz="2000" dirty="0">
              <a:solidFill>
                <a:schemeClr val="bg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00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D4E48-36E5-0320-7A0F-07FF15E91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r="59448"/>
          <a:stretch/>
        </p:blipFill>
        <p:spPr>
          <a:xfrm>
            <a:off x="9227544" y="826670"/>
            <a:ext cx="2704033" cy="32073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273" y="3544632"/>
            <a:ext cx="4582112" cy="2565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888409" y="1822771"/>
                <a:ext cx="691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8409" y="1822771"/>
                <a:ext cx="691151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0856771" y="3327880"/>
                <a:ext cx="5254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6771" y="3327880"/>
                <a:ext cx="525465" cy="369332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1336069" y="2192103"/>
                <a:ext cx="691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6069" y="2192103"/>
                <a:ext cx="691151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9602981" y="2680300"/>
                <a:ext cx="69115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p>
                          <m:r>
                            <a:rPr lang="de-DE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2981" y="2680300"/>
                <a:ext cx="69115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202441" y="2605902"/>
                <a:ext cx="6841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>
                          <a:solidFill>
                            <a:srgbClr val="CC3399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sSup>
                        <m:sSupPr>
                          <m:ctrlPr>
                            <a:rPr lang="de-DE" i="1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de-DE">
                              <a:solidFill>
                                <a:srgbClr val="CC3399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2441" y="2605902"/>
                <a:ext cx="68416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566679" y="2704597"/>
                <a:ext cx="54617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66679" y="2704597"/>
                <a:ext cx="546175" cy="369332"/>
              </a:xfrm>
              <a:prstGeom prst="rect">
                <a:avLst/>
              </a:prstGeom>
              <a:blipFill>
                <a:blip r:embed="rId10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0854286" y="2628621"/>
                <a:ext cx="5324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</m:e>
                        <m:sub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54286" y="2628621"/>
                <a:ext cx="532453" cy="369332"/>
              </a:xfrm>
              <a:prstGeom prst="rect">
                <a:avLst/>
              </a:prstGeom>
              <a:blipFill>
                <a:blip r:embed="rId11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itle 140">
            <a:extLst>
              <a:ext uri="{FF2B5EF4-FFF2-40B4-BE49-F238E27FC236}">
                <a16:creationId xmlns:a16="http://schemas.microsoft.com/office/drawing/2014/main" id="{46D0C5AF-78F2-D4D3-54F8-B2D8BF571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2" y="161353"/>
            <a:ext cx="8496488" cy="357695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Determination </a:t>
            </a:r>
            <a:r>
              <a:rPr lang="de-DE" sz="2800" dirty="0" err="1">
                <a:solidFill>
                  <a:schemeClr val="bg1"/>
                </a:solidFill>
              </a:rPr>
              <a:t>of</a:t>
            </a:r>
            <a:r>
              <a:rPr lang="de-DE" sz="2800" dirty="0">
                <a:solidFill>
                  <a:schemeClr val="bg1"/>
                </a:solidFill>
              </a:rPr>
              <a:t> FCs </a:t>
            </a:r>
            <a:r>
              <a:rPr lang="de-DE" sz="2800" dirty="0" err="1">
                <a:solidFill>
                  <a:schemeClr val="bg1"/>
                </a:solidFill>
              </a:rPr>
              <a:t>with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improved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uncertainty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3" name="Rechteck 13">
            <a:extLst>
              <a:ext uri="{FF2B5EF4-FFF2-40B4-BE49-F238E27FC236}">
                <a16:creationId xmlns:a16="http://schemas.microsoft.com/office/drawing/2014/main" id="{B27ADA23-F9B3-B9EB-0E2C-3A493093941E}"/>
              </a:ext>
            </a:extLst>
          </p:cNvPr>
          <p:cNvSpPr/>
          <p:nvPr/>
        </p:nvSpPr>
        <p:spPr>
          <a:xfrm>
            <a:off x="94257" y="6308079"/>
            <a:ext cx="5157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Schiller and Karr, 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Phys. Rev. A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042825 (2024).</a:t>
            </a:r>
          </a:p>
          <a:p>
            <a:r>
              <a:rPr lang="de-DE" sz="1200" dirty="0"/>
              <a:t>Karr, Schiller, Korobov, Alighanbari, </a:t>
            </a:r>
            <a:r>
              <a:rPr lang="de-DE" sz="1200" i="1" dirty="0"/>
              <a:t>Phys. Rev. A.</a:t>
            </a:r>
            <a:r>
              <a:rPr lang="de-DE" sz="1200" dirty="0"/>
              <a:t> </a:t>
            </a:r>
            <a:r>
              <a:rPr lang="de-DE" sz="1200" b="1" dirty="0"/>
              <a:t>112</a:t>
            </a:r>
            <a:r>
              <a:rPr lang="de-DE" sz="1200" dirty="0"/>
              <a:t>,  022809 (2025).</a:t>
            </a:r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0A763C00-F965-7EEE-1975-6E4EACC76E32}"/>
              </a:ext>
            </a:extLst>
          </p:cNvPr>
          <p:cNvSpPr/>
          <p:nvPr/>
        </p:nvSpPr>
        <p:spPr>
          <a:xfrm>
            <a:off x="6673497" y="4573842"/>
            <a:ext cx="1924880" cy="1401476"/>
          </a:xfrm>
          <a:prstGeom prst="borderCallout1">
            <a:avLst>
              <a:gd name="adj1" fmla="val 103050"/>
              <a:gd name="adj2" fmla="val 11960"/>
              <a:gd name="adj3" fmla="val 122007"/>
              <a:gd name="adj4" fmla="val 11434"/>
            </a:avLst>
          </a:prstGeom>
          <a:noFill/>
          <a:ln w="19050">
            <a:solidFill>
              <a:srgbClr val="FF0000"/>
            </a:solidFill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25456F-E609-72A4-D9C3-4CCFD8C4C803}"/>
              </a:ext>
            </a:extLst>
          </p:cNvPr>
          <p:cNvSpPr txBox="1"/>
          <p:nvPr/>
        </p:nvSpPr>
        <p:spPr>
          <a:xfrm>
            <a:off x="5205989" y="6312313"/>
            <a:ext cx="2929072" cy="369332"/>
          </a:xfrm>
          <a:prstGeom prst="rect">
            <a:avLst/>
          </a:prstGeom>
          <a:solidFill>
            <a:srgbClr val="92D050">
              <a:alpha val="50000"/>
            </a:srgb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A test of lepton universality</a:t>
            </a:r>
            <a:endParaRPr lang="en-D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1C2220-C4DA-2D38-0D06-E8093F817B31}"/>
                  </a:ext>
                </a:extLst>
              </p:cNvPr>
              <p:cNvSpPr txBox="1"/>
              <p:nvPr/>
            </p:nvSpPr>
            <p:spPr>
              <a:xfrm>
                <a:off x="170806" y="695884"/>
                <a:ext cx="4019049" cy="2800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Measure at least 5 MHI species</a:t>
                </a:r>
                <a:endParaRPr lang="en-US" sz="1600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More transitions: 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five transitions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de-DE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a:rPr lang="de-DE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two transitions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0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1600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de-DE" sz="1600" dirty="0"/>
                  <a:t>One transition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600" dirty="0">
                    <a:effectLst/>
                  </a:rPr>
                  <a:t>,</a:t>
                </a:r>
                <a:r>
                  <a:rPr lang="en-US" sz="16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sz="1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1600" dirty="0">
                    <a:effectLst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1600" b="0" i="0" smtClean="0">
                        <a:solidFill>
                          <a:srgbClr val="CC3399"/>
                        </a:solidFill>
                        <a:effectLst/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de-DE" sz="1600" b="0" i="1" smtClean="0">
                            <a:solidFill>
                              <a:srgbClr val="CC3399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z="1600" b="0" i="0" smtClean="0">
                            <a:solidFill>
                              <a:srgbClr val="CC33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de-DE" sz="1600" b="0" i="0" smtClean="0">
                            <a:solidFill>
                              <a:srgbClr val="CC3399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US" sz="1600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Atomic hydrogen: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H(1s – 2s)</a:t>
                </a:r>
                <a:endParaRPr lang="en-US" sz="16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H/D (1s – 2s) isotope shift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Experimental uncertainty of 1 Hz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16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Determining all fundamental constants: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11C2220-C4DA-2D38-0D06-E8093F81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06" y="695884"/>
                <a:ext cx="4019049" cy="2800767"/>
              </a:xfrm>
              <a:prstGeom prst="rect">
                <a:avLst/>
              </a:prstGeom>
              <a:blipFill>
                <a:blip r:embed="rId12"/>
                <a:stretch>
                  <a:fillRect l="-607" t="-652" b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697639" y="3161103"/>
            <a:ext cx="32519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(*) </a:t>
            </a:r>
            <a:r>
              <a:rPr lang="en-US" sz="1200" dirty="0" err="1"/>
              <a:t>Amroun</a:t>
            </a:r>
            <a:r>
              <a:rPr lang="en-US" sz="1200" dirty="0"/>
              <a:t>, et al. </a:t>
            </a:r>
            <a:r>
              <a:rPr lang="en-US" sz="1200" i="1" dirty="0" err="1"/>
              <a:t>Nucle</a:t>
            </a:r>
            <a:r>
              <a:rPr lang="en-US" sz="1200" i="1" dirty="0"/>
              <a:t>. Phys. A</a:t>
            </a:r>
            <a:r>
              <a:rPr lang="en-US" sz="1200" dirty="0"/>
              <a:t> </a:t>
            </a:r>
            <a:r>
              <a:rPr lang="en-US" sz="1200" b="1" dirty="0"/>
              <a:t>579</a:t>
            </a:r>
            <a:r>
              <a:rPr lang="en-US" sz="1200" dirty="0"/>
              <a:t> (1994).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B57CFB4-3AE0-8D33-6EAD-26C69FA0E0BC}"/>
              </a:ext>
            </a:extLst>
          </p:cNvPr>
          <p:cNvSpPr/>
          <p:nvPr/>
        </p:nvSpPr>
        <p:spPr>
          <a:xfrm>
            <a:off x="9069670" y="3441854"/>
            <a:ext cx="1034303" cy="25354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F8146C-DEE9-E760-AB13-9854732DD3C9}"/>
                  </a:ext>
                </a:extLst>
              </p:cNvPr>
              <p:cNvSpPr txBox="1"/>
              <p:nvPr/>
            </p:nvSpPr>
            <p:spPr>
              <a:xfrm>
                <a:off x="10393144" y="5605986"/>
                <a:ext cx="1655325" cy="369332"/>
              </a:xfrm>
              <a:prstGeom prst="rect">
                <a:avLst/>
              </a:prstGeom>
              <a:solidFill>
                <a:srgbClr val="92D050">
                  <a:alpha val="50000"/>
                </a:srgb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 test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𝜒</m:t>
                    </m:r>
                  </m:oMath>
                </a14:m>
                <a:r>
                  <a:rPr lang="en-US" dirty="0"/>
                  <a:t>EFT</a:t>
                </a:r>
                <a:endParaRPr lang="en-DE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0F8146C-DEE9-E760-AB13-9854732DD3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3144" y="5605986"/>
                <a:ext cx="1655325" cy="369332"/>
              </a:xfrm>
              <a:prstGeom prst="rect">
                <a:avLst/>
              </a:prstGeom>
              <a:blipFill>
                <a:blip r:embed="rId13"/>
                <a:stretch>
                  <a:fillRect l="-3321" t="-10000" r="-221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C5B787B-E49B-BD4D-F824-126B2EB16541}"/>
              </a:ext>
            </a:extLst>
          </p:cNvPr>
          <p:cNvCxnSpPr>
            <a:cxnSpLocks/>
          </p:cNvCxnSpPr>
          <p:nvPr/>
        </p:nvCxnSpPr>
        <p:spPr>
          <a:xfrm>
            <a:off x="10085804" y="5199256"/>
            <a:ext cx="570629" cy="38748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227544" y="3502523"/>
            <a:ext cx="2744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*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B3E5CFC-9AC8-F1BF-D444-AB74CE915569}"/>
              </a:ext>
            </a:extLst>
          </p:cNvPr>
          <p:cNvSpPr/>
          <p:nvPr/>
        </p:nvSpPr>
        <p:spPr>
          <a:xfrm>
            <a:off x="6888654" y="5184933"/>
            <a:ext cx="108000" cy="108000"/>
          </a:xfrm>
          <a:prstGeom prst="rect">
            <a:avLst/>
          </a:prstGeom>
          <a:solidFill>
            <a:srgbClr val="FF6B6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73AAD3A-1E87-B6A8-3E45-F80641B9BA4C}"/>
              </a:ext>
            </a:extLst>
          </p:cNvPr>
          <p:cNvSpPr txBox="1"/>
          <p:nvPr/>
        </p:nvSpPr>
        <p:spPr>
          <a:xfrm>
            <a:off x="8276064" y="6196053"/>
            <a:ext cx="3060005" cy="461665"/>
          </a:xfrm>
          <a:prstGeom prst="rect">
            <a:avLst/>
          </a:prstGeom>
          <a:noFill/>
          <a:ln>
            <a:solidFill>
              <a:srgbClr val="FF6B6B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L. Maisenbacher, et al. </a:t>
            </a:r>
            <a:r>
              <a:rPr lang="en-US" sz="1200" i="1" dirty="0"/>
              <a:t>Nature</a:t>
            </a:r>
            <a:r>
              <a:rPr lang="en-US" sz="1200" dirty="0"/>
              <a:t> </a:t>
            </a:r>
            <a:r>
              <a:rPr lang="en-US" sz="1200" b="1" dirty="0"/>
              <a:t>650</a:t>
            </a:r>
            <a:r>
              <a:rPr lang="en-US" sz="1200" dirty="0"/>
              <a:t> (2026).</a:t>
            </a:r>
          </a:p>
          <a:p>
            <a:r>
              <a:rPr lang="en-US" sz="1200" dirty="0" smtClean="0">
                <a:solidFill>
                  <a:srgbClr val="92D050"/>
                </a:solidFill>
              </a:rPr>
              <a:t>Talk </a:t>
            </a:r>
            <a:r>
              <a:rPr lang="en-US" sz="1200" dirty="0">
                <a:solidFill>
                  <a:srgbClr val="92D050"/>
                </a:solidFill>
              </a:rPr>
              <a:t>by </a:t>
            </a:r>
            <a:r>
              <a:rPr lang="en-US" sz="1200" dirty="0" err="1" smtClean="0">
                <a:solidFill>
                  <a:srgbClr val="92D050"/>
                </a:solidFill>
              </a:rPr>
              <a:t>Lothar</a:t>
            </a:r>
            <a:r>
              <a:rPr lang="en-US" sz="1200" dirty="0" smtClean="0">
                <a:solidFill>
                  <a:srgbClr val="92D050"/>
                </a:solidFill>
              </a:rPr>
              <a:t> </a:t>
            </a:r>
            <a:r>
              <a:rPr lang="en-US" sz="1200" dirty="0" err="1" smtClean="0">
                <a:solidFill>
                  <a:srgbClr val="92D050"/>
                </a:solidFill>
              </a:rPr>
              <a:t>Maisenbacher</a:t>
            </a:r>
            <a:endParaRPr lang="en-US" sz="1200" dirty="0">
              <a:solidFill>
                <a:srgbClr val="92D050"/>
              </a:solidFill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54E8B64-4656-6455-7F94-C9F92BF91F9F}"/>
              </a:ext>
            </a:extLst>
          </p:cNvPr>
          <p:cNvCxnSpPr/>
          <p:nvPr/>
        </p:nvCxnSpPr>
        <p:spPr>
          <a:xfrm flipH="1" flipV="1">
            <a:off x="7075714" y="5274580"/>
            <a:ext cx="1522663" cy="921473"/>
          </a:xfrm>
          <a:prstGeom prst="straightConnector1">
            <a:avLst/>
          </a:prstGeom>
          <a:ln>
            <a:solidFill>
              <a:srgbClr val="FF6B6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369382" y="2628621"/>
            <a:ext cx="3195751" cy="421011"/>
          </a:xfrm>
          <a:prstGeom prst="roundRect">
            <a:avLst/>
          </a:prstGeom>
          <a:noFill/>
          <a:ln w="38100">
            <a:solidFill>
              <a:srgbClr val="FF0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8214" y="3526201"/>
            <a:ext cx="4903055" cy="261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5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/>
      <p:bldP spid="10" grpId="0" animBg="1"/>
      <p:bldP spid="12" grpId="0" animBg="1"/>
      <p:bldP spid="21" grpId="0"/>
      <p:bldP spid="18" grpId="0" animBg="1"/>
      <p:bldP spid="19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C27C4-B85F-0015-7575-24D6E7D37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>
            <a:extLst>
              <a:ext uri="{FF2B5EF4-FFF2-40B4-BE49-F238E27FC236}">
                <a16:creationId xmlns:a16="http://schemas.microsoft.com/office/drawing/2014/main" id="{E19027DF-E65E-54E2-662A-F2C62EF0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2" y="161353"/>
            <a:ext cx="8496488" cy="357695"/>
          </a:xfrm>
        </p:spPr>
        <p:txBody>
          <a:bodyPr>
            <a:noAutofit/>
          </a:bodyPr>
          <a:lstStyle/>
          <a:p>
            <a:r>
              <a:rPr lang="en-US" dirty="0"/>
              <a:t>Ionization and </a:t>
            </a:r>
            <a:r>
              <a:rPr lang="en-US" dirty="0" err="1"/>
              <a:t>rovibrational</a:t>
            </a:r>
            <a:r>
              <a:rPr lang="en-US" dirty="0"/>
              <a:t> state preparation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016BA56-A682-D559-3D2B-CD2EEE490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BF22DB-072F-BD5B-723C-703042CEFC17}"/>
              </a:ext>
            </a:extLst>
          </p:cNvPr>
          <p:cNvSpPr/>
          <p:nvPr/>
        </p:nvSpPr>
        <p:spPr>
          <a:xfrm>
            <a:off x="9096986" y="831236"/>
            <a:ext cx="37811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000" dirty="0">
                <a:solidFill>
                  <a:srgbClr val="070707"/>
                </a:solidFill>
              </a:rPr>
              <a:t>[1] </a:t>
            </a:r>
            <a:r>
              <a:rPr lang="en-GB" sz="1000" dirty="0">
                <a:solidFill>
                  <a:srgbClr val="070707"/>
                </a:solidFill>
              </a:rPr>
              <a:t>Alighanbari, et al. </a:t>
            </a:r>
            <a:r>
              <a:rPr lang="en-GB" sz="1000" i="1" dirty="0">
                <a:solidFill>
                  <a:srgbClr val="070707"/>
                </a:solidFill>
              </a:rPr>
              <a:t>Nature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581</a:t>
            </a:r>
            <a:r>
              <a:rPr lang="en-GB" sz="1000" dirty="0">
                <a:solidFill>
                  <a:srgbClr val="070707"/>
                </a:solidFill>
              </a:rPr>
              <a:t>, 152 (2020).</a:t>
            </a:r>
            <a:endParaRPr lang="de-DE" sz="1000" dirty="0">
              <a:solidFill>
                <a:srgbClr val="070707"/>
              </a:solidFill>
            </a:endParaRPr>
          </a:p>
          <a:p>
            <a:r>
              <a:rPr lang="de-DE" sz="1000" dirty="0">
                <a:solidFill>
                  <a:srgbClr val="070707"/>
                </a:solidFill>
              </a:rPr>
              <a:t>[2] </a:t>
            </a:r>
            <a:r>
              <a:rPr lang="en-GB" sz="1000" dirty="0">
                <a:solidFill>
                  <a:srgbClr val="070707"/>
                </a:solidFill>
              </a:rPr>
              <a:t>Kortunov, et al. </a:t>
            </a:r>
            <a:r>
              <a:rPr lang="en-GB" sz="1000" i="1" dirty="0">
                <a:solidFill>
                  <a:srgbClr val="070707"/>
                </a:solidFill>
              </a:rPr>
              <a:t>Nat. Phys.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17</a:t>
            </a:r>
            <a:r>
              <a:rPr lang="en-GB" sz="1000" dirty="0">
                <a:solidFill>
                  <a:srgbClr val="070707"/>
                </a:solidFill>
              </a:rPr>
              <a:t>, 569 (2021).</a:t>
            </a:r>
            <a:endParaRPr lang="de-DE" sz="1000" dirty="0">
              <a:solidFill>
                <a:srgbClr val="070707"/>
              </a:solidFill>
            </a:endParaRPr>
          </a:p>
          <a:p>
            <a:r>
              <a:rPr lang="de-DE" sz="1000" dirty="0">
                <a:solidFill>
                  <a:srgbClr val="070707"/>
                </a:solidFill>
              </a:rPr>
              <a:t>[3] </a:t>
            </a:r>
            <a:r>
              <a:rPr lang="en-GB" sz="1000" dirty="0">
                <a:solidFill>
                  <a:srgbClr val="070707"/>
                </a:solidFill>
              </a:rPr>
              <a:t>Alighanbari, et al. </a:t>
            </a:r>
            <a:r>
              <a:rPr lang="en-GB" sz="1000" i="1" dirty="0">
                <a:solidFill>
                  <a:srgbClr val="070707"/>
                </a:solidFill>
              </a:rPr>
              <a:t>Nat. </a:t>
            </a:r>
            <a:r>
              <a:rPr lang="en-GB" sz="1000" i="1" dirty="0" err="1">
                <a:solidFill>
                  <a:srgbClr val="070707"/>
                </a:solidFill>
              </a:rPr>
              <a:t>Phys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19</a:t>
            </a:r>
            <a:r>
              <a:rPr lang="en-GB" sz="1000" dirty="0">
                <a:solidFill>
                  <a:srgbClr val="070707"/>
                </a:solidFill>
              </a:rPr>
              <a:t>, </a:t>
            </a:r>
            <a:r>
              <a:rPr lang="en-US" sz="1000" dirty="0">
                <a:solidFill>
                  <a:srgbClr val="070707"/>
                </a:solidFill>
              </a:rPr>
              <a:t>1263</a:t>
            </a:r>
            <a:r>
              <a:rPr lang="en-GB" sz="1000" dirty="0">
                <a:solidFill>
                  <a:srgbClr val="070707"/>
                </a:solidFill>
              </a:rPr>
              <a:t> (2023).</a:t>
            </a:r>
            <a:endParaRPr lang="de-DE" sz="1000" dirty="0">
              <a:solidFill>
                <a:srgbClr val="070707"/>
              </a:solidFill>
            </a:endParaRPr>
          </a:p>
          <a:p>
            <a:pPr lvl="0"/>
            <a:r>
              <a:rPr lang="de-DE" sz="1000" dirty="0">
                <a:solidFill>
                  <a:srgbClr val="070707"/>
                </a:solidFill>
              </a:rPr>
              <a:t>[4]</a:t>
            </a:r>
            <a:r>
              <a:rPr lang="en-US" sz="1000" dirty="0">
                <a:solidFill>
                  <a:srgbClr val="070707"/>
                </a:solidFill>
              </a:rPr>
              <a:t> Patra, et al. </a:t>
            </a:r>
            <a:r>
              <a:rPr lang="en-US" sz="1000" i="1" dirty="0">
                <a:solidFill>
                  <a:srgbClr val="070707"/>
                </a:solidFill>
              </a:rPr>
              <a:t>Science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369</a:t>
            </a:r>
            <a:r>
              <a:rPr lang="en-US" sz="1000" dirty="0">
                <a:solidFill>
                  <a:srgbClr val="070707"/>
                </a:solidFill>
              </a:rPr>
              <a:t>, 1238 (2020).</a:t>
            </a:r>
          </a:p>
          <a:p>
            <a:pPr lvl="0"/>
            <a:r>
              <a:rPr lang="en-US" sz="1000" dirty="0">
                <a:solidFill>
                  <a:srgbClr val="070707"/>
                </a:solidFill>
              </a:rPr>
              <a:t>[5] Schneider, et al. </a:t>
            </a:r>
            <a:r>
              <a:rPr lang="en-GB" sz="1000" i="1" dirty="0">
                <a:solidFill>
                  <a:srgbClr val="070707"/>
                </a:solidFill>
              </a:rPr>
              <a:t>Nat. Phys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6</a:t>
            </a:r>
            <a:r>
              <a:rPr lang="en-GB" sz="1000" dirty="0">
                <a:solidFill>
                  <a:srgbClr val="070707"/>
                </a:solidFill>
              </a:rPr>
              <a:t>, </a:t>
            </a:r>
            <a:r>
              <a:rPr lang="en-US" sz="1000" dirty="0">
                <a:solidFill>
                  <a:srgbClr val="070707"/>
                </a:solidFill>
              </a:rPr>
              <a:t>275</a:t>
            </a:r>
            <a:r>
              <a:rPr lang="en-GB" sz="1000" dirty="0">
                <a:solidFill>
                  <a:srgbClr val="070707"/>
                </a:solidFill>
              </a:rPr>
              <a:t> (2010).</a:t>
            </a:r>
          </a:p>
          <a:p>
            <a:r>
              <a:rPr lang="de-DE" sz="1000" dirty="0">
                <a:solidFill>
                  <a:srgbClr val="070707"/>
                </a:solidFill>
              </a:rPr>
              <a:t>[6] </a:t>
            </a:r>
            <a:r>
              <a:rPr lang="en-US" sz="1000" dirty="0">
                <a:solidFill>
                  <a:srgbClr val="070707"/>
                </a:solidFill>
              </a:rPr>
              <a:t>König, et al. </a:t>
            </a:r>
            <a:r>
              <a:rPr lang="en-US" sz="1000" i="1" dirty="0">
                <a:solidFill>
                  <a:srgbClr val="070707"/>
                </a:solidFill>
              </a:rPr>
              <a:t>PRL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134</a:t>
            </a:r>
            <a:r>
              <a:rPr lang="en-US" sz="1000" dirty="0">
                <a:solidFill>
                  <a:srgbClr val="070707"/>
                </a:solidFill>
              </a:rPr>
              <a:t> (2025).</a:t>
            </a:r>
          </a:p>
          <a:p>
            <a:pPr lvl="0"/>
            <a:endParaRPr lang="en-US" sz="1200" dirty="0">
              <a:solidFill>
                <a:srgbClr val="070707"/>
              </a:solidFill>
            </a:endParaRP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42D43830-8248-D914-5FC5-19311877E0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574" y="2520175"/>
            <a:ext cx="4500855" cy="288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0980F-3740-FDAF-2279-8D03FEA2C2B5}"/>
              </a:ext>
            </a:extLst>
          </p:cNvPr>
          <p:cNvSpPr txBox="1"/>
          <p:nvPr/>
        </p:nvSpPr>
        <p:spPr>
          <a:xfrm>
            <a:off x="10178678" y="2520175"/>
            <a:ext cx="1617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HD</a:t>
            </a:r>
            <a:r>
              <a:rPr lang="en-US" baseline="30000" dirty="0"/>
              <a:t>+</a:t>
            </a:r>
            <a:r>
              <a:rPr lang="en-US" dirty="0"/>
              <a:t> @ 300 K</a:t>
            </a:r>
            <a:endParaRPr lang="en-DE" dirty="0"/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EB366DC4-E026-1384-8C2F-B25DFD8430D0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63160" y="3696120"/>
            <a:ext cx="6640560" cy="2811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" name="TextBox 15">
            <a:extLst>
              <a:ext uri="{FF2B5EF4-FFF2-40B4-BE49-F238E27FC236}">
                <a16:creationId xmlns:a16="http://schemas.microsoft.com/office/drawing/2014/main" id="{6C60B5D5-FE84-EC2D-69EB-AFF3BF2C893D}"/>
              </a:ext>
            </a:extLst>
          </p:cNvPr>
          <p:cNvSpPr/>
          <p:nvPr/>
        </p:nvSpPr>
        <p:spPr>
          <a:xfrm>
            <a:off x="858600" y="5121720"/>
            <a:ext cx="842760" cy="368640"/>
          </a:xfrm>
          <a:prstGeom prst="rect">
            <a:avLst/>
          </a:prstGeom>
          <a:blipFill rotWithShape="0">
            <a:blip r:embed="rId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Arial"/>
              </a:rPr>
              <a:t> 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11906F-C529-DFF3-1180-787D0CC072B0}"/>
              </a:ext>
            </a:extLst>
          </p:cNvPr>
          <p:cNvCxnSpPr/>
          <p:nvPr/>
        </p:nvCxnSpPr>
        <p:spPr>
          <a:xfrm flipH="1" flipV="1">
            <a:off x="3307320" y="5491080"/>
            <a:ext cx="1096200" cy="460080"/>
          </a:xfrm>
          <a:prstGeom prst="straightConnector1">
            <a:avLst/>
          </a:prstGeom>
          <a:ln w="38100">
            <a:solidFill>
              <a:srgbClr val="7030A0"/>
            </a:solidFill>
            <a:round/>
            <a:tailEnd type="stealth" w="med" len="med"/>
          </a:ln>
        </p:spPr>
      </p:cxnSp>
      <p:cxnSp>
        <p:nvCxnSpPr>
          <p:cNvPr id="7" name="Straight Arrow Connector 19">
            <a:extLst>
              <a:ext uri="{FF2B5EF4-FFF2-40B4-BE49-F238E27FC236}">
                <a16:creationId xmlns:a16="http://schemas.microsoft.com/office/drawing/2014/main" id="{84EC0FAB-0629-A424-33F0-E4468D8348EC}"/>
              </a:ext>
            </a:extLst>
          </p:cNvPr>
          <p:cNvCxnSpPr/>
          <p:nvPr/>
        </p:nvCxnSpPr>
        <p:spPr>
          <a:xfrm flipH="1" flipV="1">
            <a:off x="1390320" y="5041080"/>
            <a:ext cx="1529640" cy="933480"/>
          </a:xfrm>
          <a:prstGeom prst="straightConnector1">
            <a:avLst/>
          </a:prstGeom>
          <a:ln w="38100">
            <a:solidFill>
              <a:srgbClr val="F13FDC"/>
            </a:solidFill>
            <a:round/>
            <a:tailEnd type="stealth" w="med" len="med"/>
          </a:ln>
        </p:spPr>
      </p:cxnSp>
      <p:cxnSp>
        <p:nvCxnSpPr>
          <p:cNvPr id="8" name="Straight Arrow Connector 21">
            <a:extLst>
              <a:ext uri="{FF2B5EF4-FFF2-40B4-BE49-F238E27FC236}">
                <a16:creationId xmlns:a16="http://schemas.microsoft.com/office/drawing/2014/main" id="{1A87235F-2321-CAF7-59AA-0AFDD9F894C5}"/>
              </a:ext>
            </a:extLst>
          </p:cNvPr>
          <p:cNvCxnSpPr/>
          <p:nvPr/>
        </p:nvCxnSpPr>
        <p:spPr>
          <a:xfrm>
            <a:off x="1888200" y="5041080"/>
            <a:ext cx="781560" cy="450720"/>
          </a:xfrm>
          <a:prstGeom prst="straightConnector1">
            <a:avLst/>
          </a:prstGeom>
          <a:ln w="25400">
            <a:solidFill>
              <a:srgbClr val="808080"/>
            </a:solidFill>
            <a:prstDash val="dash"/>
            <a:round/>
            <a:tailEnd type="stealth" w="med" len="med"/>
          </a:ln>
        </p:spPr>
      </p:cxnSp>
      <p:cxnSp>
        <p:nvCxnSpPr>
          <p:cNvPr id="9" name="Straight Arrow Connector 23">
            <a:extLst>
              <a:ext uri="{FF2B5EF4-FFF2-40B4-BE49-F238E27FC236}">
                <a16:creationId xmlns:a16="http://schemas.microsoft.com/office/drawing/2014/main" id="{44CA17D5-77FA-D6A8-E50E-3EF9CCCCBE23}"/>
              </a:ext>
            </a:extLst>
          </p:cNvPr>
          <p:cNvCxnSpPr/>
          <p:nvPr/>
        </p:nvCxnSpPr>
        <p:spPr>
          <a:xfrm flipH="1">
            <a:off x="1581120" y="5491080"/>
            <a:ext cx="1086480" cy="500760"/>
          </a:xfrm>
          <a:prstGeom prst="straightConnector1">
            <a:avLst/>
          </a:prstGeom>
          <a:ln w="25400">
            <a:solidFill>
              <a:srgbClr val="808080"/>
            </a:solidFill>
            <a:prstDash val="dash"/>
            <a:round/>
            <a:tailEnd type="stealth" w="med" len="med"/>
          </a:ln>
        </p:spPr>
      </p:cxnSp>
      <p:cxnSp>
        <p:nvCxnSpPr>
          <p:cNvPr id="10" name="Straight Arrow Connector 25">
            <a:extLst>
              <a:ext uri="{FF2B5EF4-FFF2-40B4-BE49-F238E27FC236}">
                <a16:creationId xmlns:a16="http://schemas.microsoft.com/office/drawing/2014/main" id="{AB10284C-7561-F20C-1446-8B2C8A277F1F}"/>
              </a:ext>
            </a:extLst>
          </p:cNvPr>
          <p:cNvCxnSpPr/>
          <p:nvPr/>
        </p:nvCxnSpPr>
        <p:spPr>
          <a:xfrm>
            <a:off x="2669040" y="5491080"/>
            <a:ext cx="1267560" cy="460080"/>
          </a:xfrm>
          <a:prstGeom prst="straightConnector1">
            <a:avLst/>
          </a:prstGeom>
          <a:ln w="25400">
            <a:solidFill>
              <a:srgbClr val="808080"/>
            </a:solidFill>
            <a:prstDash val="dash"/>
            <a:round/>
            <a:tailEnd type="stealth" w="med" len="med"/>
          </a:ln>
        </p:spPr>
      </p:cxnSp>
      <p:sp>
        <p:nvSpPr>
          <p:cNvPr id="12" name="TextBox 27">
            <a:extLst>
              <a:ext uri="{FF2B5EF4-FFF2-40B4-BE49-F238E27FC236}">
                <a16:creationId xmlns:a16="http://schemas.microsoft.com/office/drawing/2014/main" id="{C46478C0-1816-CD40-C723-E64BB3C2493F}"/>
              </a:ext>
            </a:extLst>
          </p:cNvPr>
          <p:cNvSpPr/>
          <p:nvPr/>
        </p:nvSpPr>
        <p:spPr>
          <a:xfrm>
            <a:off x="4159080" y="5491080"/>
            <a:ext cx="842760" cy="368640"/>
          </a:xfrm>
          <a:prstGeom prst="rect">
            <a:avLst/>
          </a:prstGeom>
          <a:blipFill rotWithShape="0">
            <a:blip r:embed="rId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defTabSz="914400">
              <a:lnSpc>
                <a:spcPct val="100000"/>
              </a:lnSpc>
            </a:pPr>
            <a:r>
              <a:rPr lang="en-GB" sz="1800" b="0" u="none" strike="noStrike">
                <a:solidFill>
                  <a:srgbClr val="FFFFFF">
                    <a:alpha val="1000"/>
                  </a:srgbClr>
                </a:solidFill>
                <a:effectLst/>
                <a:uFillTx/>
                <a:latin typeface="Arial"/>
              </a:rPr>
              <a:t> </a:t>
            </a:r>
            <a:endParaRPr lang="en-US" sz="1800" b="0" u="none" strike="noStrike">
              <a:solidFill>
                <a:srgbClr val="000000"/>
              </a:solidFill>
              <a:effectLst/>
              <a:uFillTx/>
              <a:latin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B4ED2E-6A02-9693-BE2B-53EAC7B71D14}"/>
              </a:ext>
            </a:extLst>
          </p:cNvPr>
          <p:cNvSpPr txBox="1"/>
          <p:nvPr/>
        </p:nvSpPr>
        <p:spPr>
          <a:xfrm>
            <a:off x="71919" y="831236"/>
            <a:ext cx="83487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19FF"/>
                </a:solidFill>
                <a:latin typeface="Arial" panose="020B0604020202020204" pitchFamily="34" charset="0"/>
              </a:rPr>
              <a:t>Electron </a:t>
            </a:r>
            <a:r>
              <a:rPr lang="en-US" sz="1600" dirty="0">
                <a:solidFill>
                  <a:srgbClr val="1919FF"/>
                </a:solidFill>
                <a:latin typeface="Arial" panose="020B0604020202020204" pitchFamily="34" charset="0"/>
              </a:rPr>
              <a:t>impact ionization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(HHU [1-3], VUA [4])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Heteronuclear MHIs: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Spontaneous decay to the lowest vibrational level within few milliseconds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BBR redistributes the population among excited rotational levels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Laser rotational cooling [5]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Cryogenic environment [6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89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0F806-AFBB-EA94-6FD1-293FBA6B9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>
            <a:extLst>
              <a:ext uri="{FF2B5EF4-FFF2-40B4-BE49-F238E27FC236}">
                <a16:creationId xmlns:a16="http://schemas.microsoft.com/office/drawing/2014/main" id="{DF087DA2-F7FB-EDF5-BBDD-48C83D3DB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2" y="161353"/>
            <a:ext cx="8496488" cy="357695"/>
          </a:xfrm>
        </p:spPr>
        <p:txBody>
          <a:bodyPr>
            <a:noAutofit/>
          </a:bodyPr>
          <a:lstStyle/>
          <a:p>
            <a:r>
              <a:rPr lang="en-US" dirty="0"/>
              <a:t>Ionization and </a:t>
            </a:r>
            <a:r>
              <a:rPr lang="en-US" dirty="0" err="1"/>
              <a:t>rovibrational</a:t>
            </a:r>
            <a:r>
              <a:rPr lang="en-US" dirty="0"/>
              <a:t> state preparation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E878650-2CBD-758C-841E-DA5C6117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2910EA-28A1-BE4F-4E7F-245922AA477E}"/>
              </a:ext>
            </a:extLst>
          </p:cNvPr>
          <p:cNvSpPr/>
          <p:nvPr/>
        </p:nvSpPr>
        <p:spPr>
          <a:xfrm>
            <a:off x="256367" y="5041248"/>
            <a:ext cx="378113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000" dirty="0">
                <a:solidFill>
                  <a:srgbClr val="070707"/>
                </a:solidFill>
              </a:rPr>
              <a:t>[1] </a:t>
            </a:r>
            <a:r>
              <a:rPr lang="en-GB" sz="1000" dirty="0">
                <a:solidFill>
                  <a:srgbClr val="070707"/>
                </a:solidFill>
              </a:rPr>
              <a:t>Alighanbari, et al. </a:t>
            </a:r>
            <a:r>
              <a:rPr lang="en-GB" sz="1000" i="1" dirty="0">
                <a:solidFill>
                  <a:srgbClr val="070707"/>
                </a:solidFill>
              </a:rPr>
              <a:t>Nature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581</a:t>
            </a:r>
            <a:r>
              <a:rPr lang="en-GB" sz="1000" dirty="0">
                <a:solidFill>
                  <a:srgbClr val="070707"/>
                </a:solidFill>
              </a:rPr>
              <a:t>, 152 (2020).</a:t>
            </a:r>
            <a:endParaRPr lang="de-DE" sz="1000" dirty="0">
              <a:solidFill>
                <a:srgbClr val="070707"/>
              </a:solidFill>
            </a:endParaRPr>
          </a:p>
          <a:p>
            <a:r>
              <a:rPr lang="de-DE" sz="1000" dirty="0">
                <a:solidFill>
                  <a:srgbClr val="070707"/>
                </a:solidFill>
              </a:rPr>
              <a:t>[2] </a:t>
            </a:r>
            <a:r>
              <a:rPr lang="en-GB" sz="1000" dirty="0">
                <a:solidFill>
                  <a:srgbClr val="070707"/>
                </a:solidFill>
              </a:rPr>
              <a:t>Kortunov, et al. </a:t>
            </a:r>
            <a:r>
              <a:rPr lang="en-GB" sz="1000" i="1" dirty="0">
                <a:solidFill>
                  <a:srgbClr val="070707"/>
                </a:solidFill>
              </a:rPr>
              <a:t>Nat. Phys.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17</a:t>
            </a:r>
            <a:r>
              <a:rPr lang="en-GB" sz="1000" dirty="0">
                <a:solidFill>
                  <a:srgbClr val="070707"/>
                </a:solidFill>
              </a:rPr>
              <a:t>, 569 (2021).</a:t>
            </a:r>
            <a:endParaRPr lang="de-DE" sz="1000" dirty="0">
              <a:solidFill>
                <a:srgbClr val="070707"/>
              </a:solidFill>
            </a:endParaRPr>
          </a:p>
          <a:p>
            <a:r>
              <a:rPr lang="de-DE" sz="1000" dirty="0">
                <a:solidFill>
                  <a:srgbClr val="070707"/>
                </a:solidFill>
              </a:rPr>
              <a:t>[3] </a:t>
            </a:r>
            <a:r>
              <a:rPr lang="en-GB" sz="1000" dirty="0">
                <a:solidFill>
                  <a:srgbClr val="070707"/>
                </a:solidFill>
              </a:rPr>
              <a:t>Alighanbari, et al. </a:t>
            </a:r>
            <a:r>
              <a:rPr lang="en-GB" sz="1000" i="1" dirty="0">
                <a:solidFill>
                  <a:srgbClr val="070707"/>
                </a:solidFill>
              </a:rPr>
              <a:t>Nat. </a:t>
            </a:r>
            <a:r>
              <a:rPr lang="en-GB" sz="1000" i="1" dirty="0" err="1">
                <a:solidFill>
                  <a:srgbClr val="070707"/>
                </a:solidFill>
              </a:rPr>
              <a:t>Phys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19</a:t>
            </a:r>
            <a:r>
              <a:rPr lang="en-GB" sz="1000" dirty="0">
                <a:solidFill>
                  <a:srgbClr val="070707"/>
                </a:solidFill>
              </a:rPr>
              <a:t>, </a:t>
            </a:r>
            <a:r>
              <a:rPr lang="en-US" sz="1000" dirty="0">
                <a:solidFill>
                  <a:srgbClr val="070707"/>
                </a:solidFill>
              </a:rPr>
              <a:t>1263</a:t>
            </a:r>
            <a:r>
              <a:rPr lang="en-GB" sz="1000" dirty="0">
                <a:solidFill>
                  <a:srgbClr val="070707"/>
                </a:solidFill>
              </a:rPr>
              <a:t> (2023).</a:t>
            </a:r>
            <a:endParaRPr lang="de-DE" sz="1000" dirty="0">
              <a:solidFill>
                <a:srgbClr val="070707"/>
              </a:solidFill>
            </a:endParaRPr>
          </a:p>
          <a:p>
            <a:pPr lvl="0"/>
            <a:r>
              <a:rPr lang="de-DE" sz="1000" dirty="0">
                <a:solidFill>
                  <a:srgbClr val="070707"/>
                </a:solidFill>
              </a:rPr>
              <a:t>[4]</a:t>
            </a:r>
            <a:r>
              <a:rPr lang="en-US" sz="1000" dirty="0">
                <a:solidFill>
                  <a:srgbClr val="070707"/>
                </a:solidFill>
              </a:rPr>
              <a:t> Patra, et al. </a:t>
            </a:r>
            <a:r>
              <a:rPr lang="en-US" sz="1000" i="1" dirty="0">
                <a:solidFill>
                  <a:srgbClr val="070707"/>
                </a:solidFill>
              </a:rPr>
              <a:t>Science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369</a:t>
            </a:r>
            <a:r>
              <a:rPr lang="en-US" sz="1000" dirty="0">
                <a:solidFill>
                  <a:srgbClr val="070707"/>
                </a:solidFill>
              </a:rPr>
              <a:t>, 1238 (2020).</a:t>
            </a:r>
          </a:p>
          <a:p>
            <a:pPr lvl="0"/>
            <a:r>
              <a:rPr lang="en-US" sz="1000" dirty="0">
                <a:solidFill>
                  <a:srgbClr val="070707"/>
                </a:solidFill>
              </a:rPr>
              <a:t>[5] Schneider, et al. </a:t>
            </a:r>
            <a:r>
              <a:rPr lang="en-GB" sz="1000" i="1" dirty="0">
                <a:solidFill>
                  <a:srgbClr val="070707"/>
                </a:solidFill>
              </a:rPr>
              <a:t>Nat. Phys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6</a:t>
            </a:r>
            <a:r>
              <a:rPr lang="en-GB" sz="1000" dirty="0">
                <a:solidFill>
                  <a:srgbClr val="070707"/>
                </a:solidFill>
              </a:rPr>
              <a:t>, </a:t>
            </a:r>
            <a:r>
              <a:rPr lang="en-US" sz="1000" dirty="0">
                <a:solidFill>
                  <a:srgbClr val="070707"/>
                </a:solidFill>
              </a:rPr>
              <a:t>275</a:t>
            </a:r>
            <a:r>
              <a:rPr lang="en-GB" sz="1000" dirty="0">
                <a:solidFill>
                  <a:srgbClr val="070707"/>
                </a:solidFill>
              </a:rPr>
              <a:t> (2010).</a:t>
            </a:r>
          </a:p>
          <a:p>
            <a:r>
              <a:rPr lang="de-DE" sz="1000" dirty="0">
                <a:solidFill>
                  <a:srgbClr val="070707"/>
                </a:solidFill>
              </a:rPr>
              <a:t>[6] </a:t>
            </a:r>
            <a:r>
              <a:rPr lang="en-US" sz="1000" dirty="0">
                <a:solidFill>
                  <a:srgbClr val="070707"/>
                </a:solidFill>
              </a:rPr>
              <a:t>König, et al. </a:t>
            </a:r>
            <a:r>
              <a:rPr lang="en-US" sz="1000" i="1" dirty="0">
                <a:solidFill>
                  <a:srgbClr val="070707"/>
                </a:solidFill>
              </a:rPr>
              <a:t>PRL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134</a:t>
            </a:r>
            <a:r>
              <a:rPr lang="en-US" sz="1000" dirty="0">
                <a:solidFill>
                  <a:srgbClr val="070707"/>
                </a:solidFill>
              </a:rPr>
              <a:t> (2025).</a:t>
            </a:r>
          </a:p>
          <a:p>
            <a:r>
              <a:rPr lang="en-US" sz="1000" dirty="0">
                <a:solidFill>
                  <a:srgbClr val="070707"/>
                </a:solidFill>
              </a:rPr>
              <a:t>[7] Schenkel, et al. </a:t>
            </a:r>
            <a:r>
              <a:rPr lang="en-US" sz="1000" i="1" dirty="0">
                <a:solidFill>
                  <a:srgbClr val="070707"/>
                </a:solidFill>
              </a:rPr>
              <a:t>Nat. Phys.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20</a:t>
            </a:r>
            <a:r>
              <a:rPr lang="en-US" sz="1000" dirty="0">
                <a:solidFill>
                  <a:srgbClr val="070707"/>
                </a:solidFill>
              </a:rPr>
              <a:t> (2024).</a:t>
            </a:r>
            <a:endParaRPr lang="de-DE" sz="1000" dirty="0">
              <a:solidFill>
                <a:srgbClr val="070707"/>
              </a:solidFill>
            </a:endParaRPr>
          </a:p>
          <a:p>
            <a:pPr lvl="0"/>
            <a:r>
              <a:rPr lang="de-DE" sz="1000" dirty="0">
                <a:solidFill>
                  <a:srgbClr val="070707"/>
                </a:solidFill>
              </a:rPr>
              <a:t>[8] Alighanbari, et al. </a:t>
            </a:r>
            <a:r>
              <a:rPr lang="de-DE" sz="1000" i="1" dirty="0">
                <a:solidFill>
                  <a:srgbClr val="070707"/>
                </a:solidFill>
              </a:rPr>
              <a:t>Nature</a:t>
            </a:r>
            <a:r>
              <a:rPr lang="de-DE" sz="1000" dirty="0">
                <a:solidFill>
                  <a:srgbClr val="070707"/>
                </a:solidFill>
              </a:rPr>
              <a:t> </a:t>
            </a:r>
            <a:r>
              <a:rPr lang="de-DE" sz="1000" b="1" dirty="0">
                <a:solidFill>
                  <a:srgbClr val="070707"/>
                </a:solidFill>
              </a:rPr>
              <a:t>644</a:t>
            </a:r>
            <a:r>
              <a:rPr lang="de-DE" sz="1000" dirty="0">
                <a:solidFill>
                  <a:srgbClr val="070707"/>
                </a:solidFill>
              </a:rPr>
              <a:t>, 69 (2025).</a:t>
            </a:r>
          </a:p>
          <a:p>
            <a:r>
              <a:rPr lang="de-DE" sz="1000" dirty="0">
                <a:solidFill>
                  <a:srgbClr val="070707"/>
                </a:solidFill>
              </a:rPr>
              <a:t>[9] Holzapfel, et al. </a:t>
            </a:r>
            <a:r>
              <a:rPr lang="en-US" sz="1000" i="1" dirty="0">
                <a:solidFill>
                  <a:srgbClr val="070707"/>
                </a:solidFill>
              </a:rPr>
              <a:t>PRX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15</a:t>
            </a:r>
            <a:r>
              <a:rPr lang="en-US" sz="1000" dirty="0">
                <a:solidFill>
                  <a:srgbClr val="070707"/>
                </a:solidFill>
              </a:rPr>
              <a:t>, 031009</a:t>
            </a:r>
            <a:r>
              <a:rPr lang="de-DE" sz="1000" dirty="0">
                <a:solidFill>
                  <a:srgbClr val="070707"/>
                </a:solidFill>
              </a:rPr>
              <a:t> (2025).</a:t>
            </a:r>
            <a:endParaRPr lang="en-US" sz="1000" dirty="0">
              <a:solidFill>
                <a:srgbClr val="070707"/>
              </a:solidFill>
            </a:endParaRPr>
          </a:p>
          <a:p>
            <a:pPr lvl="0"/>
            <a:endParaRPr lang="de-DE" sz="1200" dirty="0">
              <a:solidFill>
                <a:srgbClr val="070707"/>
              </a:solidFill>
            </a:endParaRPr>
          </a:p>
          <a:p>
            <a:pPr lvl="0"/>
            <a:endParaRPr lang="en-US" sz="1200" dirty="0">
              <a:solidFill>
                <a:srgbClr val="070707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1FBAF49-85E2-D364-719A-89FCCCAECE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6702"/>
          <a:stretch/>
        </p:blipFill>
        <p:spPr>
          <a:xfrm>
            <a:off x="8592084" y="888851"/>
            <a:ext cx="1838338" cy="57030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2D1B24-2947-44DA-1971-3676127433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705"/>
          <a:stretch/>
        </p:blipFill>
        <p:spPr>
          <a:xfrm>
            <a:off x="8574619" y="919105"/>
            <a:ext cx="1873269" cy="5642499"/>
          </a:xfrm>
          <a:prstGeom prst="rect">
            <a:avLst/>
          </a:prstGeom>
        </p:spPr>
      </p:pic>
      <p:sp>
        <p:nvSpPr>
          <p:cNvPr id="18" name="Freeform 44">
            <a:extLst>
              <a:ext uri="{FF2B5EF4-FFF2-40B4-BE49-F238E27FC236}">
                <a16:creationId xmlns:a16="http://schemas.microsoft.com/office/drawing/2014/main" id="{5AADEAAF-2FF4-87D6-1A0E-3F3D25E08F08}"/>
              </a:ext>
            </a:extLst>
          </p:cNvPr>
          <p:cNvSpPr/>
          <p:nvPr/>
        </p:nvSpPr>
        <p:spPr>
          <a:xfrm rot="20400000">
            <a:off x="10748924" y="3137661"/>
            <a:ext cx="2085975" cy="354816"/>
          </a:xfrm>
          <a:custGeom>
            <a:avLst/>
            <a:gdLst>
              <a:gd name="connsiteX0" fmla="*/ 0 w 2085975"/>
              <a:gd name="connsiteY0" fmla="*/ 173840 h 354816"/>
              <a:gd name="connsiteX1" fmla="*/ 192882 w 2085975"/>
              <a:gd name="connsiteY1" fmla="*/ 176221 h 354816"/>
              <a:gd name="connsiteX2" fmla="*/ 269082 w 2085975"/>
              <a:gd name="connsiteY2" fmla="*/ 2390 h 354816"/>
              <a:gd name="connsiteX3" fmla="*/ 345282 w 2085975"/>
              <a:gd name="connsiteY3" fmla="*/ 173840 h 354816"/>
              <a:gd name="connsiteX4" fmla="*/ 423863 w 2085975"/>
              <a:gd name="connsiteY4" fmla="*/ 350052 h 354816"/>
              <a:gd name="connsiteX5" fmla="*/ 497682 w 2085975"/>
              <a:gd name="connsiteY5" fmla="*/ 176221 h 354816"/>
              <a:gd name="connsiteX6" fmla="*/ 571500 w 2085975"/>
              <a:gd name="connsiteY6" fmla="*/ 9 h 354816"/>
              <a:gd name="connsiteX7" fmla="*/ 652463 w 2085975"/>
              <a:gd name="connsiteY7" fmla="*/ 176221 h 354816"/>
              <a:gd name="connsiteX8" fmla="*/ 726282 w 2085975"/>
              <a:gd name="connsiteY8" fmla="*/ 350052 h 354816"/>
              <a:gd name="connsiteX9" fmla="*/ 800100 w 2085975"/>
              <a:gd name="connsiteY9" fmla="*/ 173840 h 354816"/>
              <a:gd name="connsiteX10" fmla="*/ 876300 w 2085975"/>
              <a:gd name="connsiteY10" fmla="*/ 2390 h 354816"/>
              <a:gd name="connsiteX11" fmla="*/ 954882 w 2085975"/>
              <a:gd name="connsiteY11" fmla="*/ 173840 h 354816"/>
              <a:gd name="connsiteX12" fmla="*/ 1028700 w 2085975"/>
              <a:gd name="connsiteY12" fmla="*/ 347671 h 354816"/>
              <a:gd name="connsiteX13" fmla="*/ 1104900 w 2085975"/>
              <a:gd name="connsiteY13" fmla="*/ 176221 h 354816"/>
              <a:gd name="connsiteX14" fmla="*/ 1181100 w 2085975"/>
              <a:gd name="connsiteY14" fmla="*/ 9 h 354816"/>
              <a:gd name="connsiteX15" fmla="*/ 1257300 w 2085975"/>
              <a:gd name="connsiteY15" fmla="*/ 176221 h 354816"/>
              <a:gd name="connsiteX16" fmla="*/ 1331119 w 2085975"/>
              <a:gd name="connsiteY16" fmla="*/ 354815 h 354816"/>
              <a:gd name="connsiteX17" fmla="*/ 1407319 w 2085975"/>
              <a:gd name="connsiteY17" fmla="*/ 178602 h 354816"/>
              <a:gd name="connsiteX18" fmla="*/ 1485900 w 2085975"/>
              <a:gd name="connsiteY18" fmla="*/ 9 h 354816"/>
              <a:gd name="connsiteX19" fmla="*/ 1559719 w 2085975"/>
              <a:gd name="connsiteY19" fmla="*/ 171459 h 354816"/>
              <a:gd name="connsiteX20" fmla="*/ 1638300 w 2085975"/>
              <a:gd name="connsiteY20" fmla="*/ 350052 h 354816"/>
              <a:gd name="connsiteX21" fmla="*/ 1714500 w 2085975"/>
              <a:gd name="connsiteY21" fmla="*/ 176221 h 354816"/>
              <a:gd name="connsiteX22" fmla="*/ 1790700 w 2085975"/>
              <a:gd name="connsiteY22" fmla="*/ 9 h 354816"/>
              <a:gd name="connsiteX23" fmla="*/ 1866900 w 2085975"/>
              <a:gd name="connsiteY23" fmla="*/ 176221 h 354816"/>
              <a:gd name="connsiteX24" fmla="*/ 1940719 w 2085975"/>
              <a:gd name="connsiteY24" fmla="*/ 347671 h 354816"/>
              <a:gd name="connsiteX25" fmla="*/ 2012157 w 2085975"/>
              <a:gd name="connsiteY25" fmla="*/ 173840 h 354816"/>
              <a:gd name="connsiteX26" fmla="*/ 2085975 w 2085975"/>
              <a:gd name="connsiteY26" fmla="*/ 2390 h 35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5975" h="354816">
                <a:moveTo>
                  <a:pt x="0" y="173840"/>
                </a:moveTo>
                <a:cubicBezTo>
                  <a:pt x="74017" y="189318"/>
                  <a:pt x="148035" y="204796"/>
                  <a:pt x="192882" y="176221"/>
                </a:cubicBezTo>
                <a:cubicBezTo>
                  <a:pt x="237729" y="147646"/>
                  <a:pt x="243682" y="2787"/>
                  <a:pt x="269082" y="2390"/>
                </a:cubicBezTo>
                <a:cubicBezTo>
                  <a:pt x="294482" y="1993"/>
                  <a:pt x="345282" y="173840"/>
                  <a:pt x="345282" y="173840"/>
                </a:cubicBezTo>
                <a:cubicBezTo>
                  <a:pt x="371079" y="231784"/>
                  <a:pt x="398463" y="349655"/>
                  <a:pt x="423863" y="350052"/>
                </a:cubicBezTo>
                <a:cubicBezTo>
                  <a:pt x="449263" y="350449"/>
                  <a:pt x="473076" y="234561"/>
                  <a:pt x="497682" y="176221"/>
                </a:cubicBezTo>
                <a:cubicBezTo>
                  <a:pt x="522288" y="117881"/>
                  <a:pt x="545703" y="9"/>
                  <a:pt x="571500" y="9"/>
                </a:cubicBezTo>
                <a:cubicBezTo>
                  <a:pt x="597297" y="9"/>
                  <a:pt x="626666" y="117881"/>
                  <a:pt x="652463" y="176221"/>
                </a:cubicBezTo>
                <a:cubicBezTo>
                  <a:pt x="678260" y="234561"/>
                  <a:pt x="701676" y="350449"/>
                  <a:pt x="726282" y="350052"/>
                </a:cubicBezTo>
                <a:cubicBezTo>
                  <a:pt x="750888" y="349655"/>
                  <a:pt x="775097" y="231784"/>
                  <a:pt x="800100" y="173840"/>
                </a:cubicBezTo>
                <a:cubicBezTo>
                  <a:pt x="825103" y="115896"/>
                  <a:pt x="850503" y="2390"/>
                  <a:pt x="876300" y="2390"/>
                </a:cubicBezTo>
                <a:cubicBezTo>
                  <a:pt x="902097" y="2390"/>
                  <a:pt x="929482" y="116293"/>
                  <a:pt x="954882" y="173840"/>
                </a:cubicBezTo>
                <a:cubicBezTo>
                  <a:pt x="980282" y="231387"/>
                  <a:pt x="1003697" y="347274"/>
                  <a:pt x="1028700" y="347671"/>
                </a:cubicBezTo>
                <a:cubicBezTo>
                  <a:pt x="1053703" y="348068"/>
                  <a:pt x="1079500" y="234165"/>
                  <a:pt x="1104900" y="176221"/>
                </a:cubicBezTo>
                <a:cubicBezTo>
                  <a:pt x="1130300" y="118277"/>
                  <a:pt x="1155700" y="9"/>
                  <a:pt x="1181100" y="9"/>
                </a:cubicBezTo>
                <a:cubicBezTo>
                  <a:pt x="1206500" y="9"/>
                  <a:pt x="1232297" y="117087"/>
                  <a:pt x="1257300" y="176221"/>
                </a:cubicBezTo>
                <a:cubicBezTo>
                  <a:pt x="1282303" y="235355"/>
                  <a:pt x="1306116" y="354418"/>
                  <a:pt x="1331119" y="354815"/>
                </a:cubicBezTo>
                <a:cubicBezTo>
                  <a:pt x="1356122" y="355212"/>
                  <a:pt x="1381522" y="237736"/>
                  <a:pt x="1407319" y="178602"/>
                </a:cubicBezTo>
                <a:cubicBezTo>
                  <a:pt x="1433116" y="119468"/>
                  <a:pt x="1460500" y="1199"/>
                  <a:pt x="1485900" y="9"/>
                </a:cubicBezTo>
                <a:cubicBezTo>
                  <a:pt x="1511300" y="-1181"/>
                  <a:pt x="1534319" y="113119"/>
                  <a:pt x="1559719" y="171459"/>
                </a:cubicBezTo>
                <a:cubicBezTo>
                  <a:pt x="1585119" y="229799"/>
                  <a:pt x="1612503" y="349258"/>
                  <a:pt x="1638300" y="350052"/>
                </a:cubicBezTo>
                <a:cubicBezTo>
                  <a:pt x="1664097" y="350846"/>
                  <a:pt x="1689100" y="234561"/>
                  <a:pt x="1714500" y="176221"/>
                </a:cubicBezTo>
                <a:cubicBezTo>
                  <a:pt x="1739900" y="117881"/>
                  <a:pt x="1765300" y="9"/>
                  <a:pt x="1790700" y="9"/>
                </a:cubicBezTo>
                <a:cubicBezTo>
                  <a:pt x="1816100" y="9"/>
                  <a:pt x="1866900" y="176221"/>
                  <a:pt x="1866900" y="176221"/>
                </a:cubicBezTo>
                <a:cubicBezTo>
                  <a:pt x="1891903" y="234165"/>
                  <a:pt x="1916510" y="348068"/>
                  <a:pt x="1940719" y="347671"/>
                </a:cubicBezTo>
                <a:cubicBezTo>
                  <a:pt x="1964928" y="347274"/>
                  <a:pt x="1987948" y="231387"/>
                  <a:pt x="2012157" y="173840"/>
                </a:cubicBezTo>
                <a:cubicBezTo>
                  <a:pt x="2036366" y="116293"/>
                  <a:pt x="2061170" y="59341"/>
                  <a:pt x="2085975" y="2390"/>
                </a:cubicBezTo>
              </a:path>
            </a:pathLst>
          </a:custGeom>
          <a:noFill/>
          <a:ln w="38100">
            <a:solidFill>
              <a:srgbClr val="0070C0"/>
            </a:solidFill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45">
            <a:extLst>
              <a:ext uri="{FF2B5EF4-FFF2-40B4-BE49-F238E27FC236}">
                <a16:creationId xmlns:a16="http://schemas.microsoft.com/office/drawing/2014/main" id="{DD04E936-A385-AA3B-2830-1AD65D4A4EE9}"/>
              </a:ext>
            </a:extLst>
          </p:cNvPr>
          <p:cNvSpPr/>
          <p:nvPr/>
        </p:nvSpPr>
        <p:spPr>
          <a:xfrm rot="20400000">
            <a:off x="10734038" y="4065454"/>
            <a:ext cx="2085975" cy="354816"/>
          </a:xfrm>
          <a:custGeom>
            <a:avLst/>
            <a:gdLst>
              <a:gd name="connsiteX0" fmla="*/ 0 w 2085975"/>
              <a:gd name="connsiteY0" fmla="*/ 173840 h 354816"/>
              <a:gd name="connsiteX1" fmla="*/ 192882 w 2085975"/>
              <a:gd name="connsiteY1" fmla="*/ 176221 h 354816"/>
              <a:gd name="connsiteX2" fmla="*/ 269082 w 2085975"/>
              <a:gd name="connsiteY2" fmla="*/ 2390 h 354816"/>
              <a:gd name="connsiteX3" fmla="*/ 345282 w 2085975"/>
              <a:gd name="connsiteY3" fmla="*/ 173840 h 354816"/>
              <a:gd name="connsiteX4" fmla="*/ 423863 w 2085975"/>
              <a:gd name="connsiteY4" fmla="*/ 350052 h 354816"/>
              <a:gd name="connsiteX5" fmla="*/ 497682 w 2085975"/>
              <a:gd name="connsiteY5" fmla="*/ 176221 h 354816"/>
              <a:gd name="connsiteX6" fmla="*/ 571500 w 2085975"/>
              <a:gd name="connsiteY6" fmla="*/ 9 h 354816"/>
              <a:gd name="connsiteX7" fmla="*/ 652463 w 2085975"/>
              <a:gd name="connsiteY7" fmla="*/ 176221 h 354816"/>
              <a:gd name="connsiteX8" fmla="*/ 726282 w 2085975"/>
              <a:gd name="connsiteY8" fmla="*/ 350052 h 354816"/>
              <a:gd name="connsiteX9" fmla="*/ 800100 w 2085975"/>
              <a:gd name="connsiteY9" fmla="*/ 173840 h 354816"/>
              <a:gd name="connsiteX10" fmla="*/ 876300 w 2085975"/>
              <a:gd name="connsiteY10" fmla="*/ 2390 h 354816"/>
              <a:gd name="connsiteX11" fmla="*/ 954882 w 2085975"/>
              <a:gd name="connsiteY11" fmla="*/ 173840 h 354816"/>
              <a:gd name="connsiteX12" fmla="*/ 1028700 w 2085975"/>
              <a:gd name="connsiteY12" fmla="*/ 347671 h 354816"/>
              <a:gd name="connsiteX13" fmla="*/ 1104900 w 2085975"/>
              <a:gd name="connsiteY13" fmla="*/ 176221 h 354816"/>
              <a:gd name="connsiteX14" fmla="*/ 1181100 w 2085975"/>
              <a:gd name="connsiteY14" fmla="*/ 9 h 354816"/>
              <a:gd name="connsiteX15" fmla="*/ 1257300 w 2085975"/>
              <a:gd name="connsiteY15" fmla="*/ 176221 h 354816"/>
              <a:gd name="connsiteX16" fmla="*/ 1331119 w 2085975"/>
              <a:gd name="connsiteY16" fmla="*/ 354815 h 354816"/>
              <a:gd name="connsiteX17" fmla="*/ 1407319 w 2085975"/>
              <a:gd name="connsiteY17" fmla="*/ 178602 h 354816"/>
              <a:gd name="connsiteX18" fmla="*/ 1485900 w 2085975"/>
              <a:gd name="connsiteY18" fmla="*/ 9 h 354816"/>
              <a:gd name="connsiteX19" fmla="*/ 1559719 w 2085975"/>
              <a:gd name="connsiteY19" fmla="*/ 171459 h 354816"/>
              <a:gd name="connsiteX20" fmla="*/ 1638300 w 2085975"/>
              <a:gd name="connsiteY20" fmla="*/ 350052 h 354816"/>
              <a:gd name="connsiteX21" fmla="*/ 1714500 w 2085975"/>
              <a:gd name="connsiteY21" fmla="*/ 176221 h 354816"/>
              <a:gd name="connsiteX22" fmla="*/ 1790700 w 2085975"/>
              <a:gd name="connsiteY22" fmla="*/ 9 h 354816"/>
              <a:gd name="connsiteX23" fmla="*/ 1866900 w 2085975"/>
              <a:gd name="connsiteY23" fmla="*/ 176221 h 354816"/>
              <a:gd name="connsiteX24" fmla="*/ 1940719 w 2085975"/>
              <a:gd name="connsiteY24" fmla="*/ 347671 h 354816"/>
              <a:gd name="connsiteX25" fmla="*/ 2012157 w 2085975"/>
              <a:gd name="connsiteY25" fmla="*/ 173840 h 354816"/>
              <a:gd name="connsiteX26" fmla="*/ 2085975 w 2085975"/>
              <a:gd name="connsiteY26" fmla="*/ 2390 h 354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085975" h="354816">
                <a:moveTo>
                  <a:pt x="0" y="173840"/>
                </a:moveTo>
                <a:cubicBezTo>
                  <a:pt x="74017" y="189318"/>
                  <a:pt x="148035" y="204796"/>
                  <a:pt x="192882" y="176221"/>
                </a:cubicBezTo>
                <a:cubicBezTo>
                  <a:pt x="237729" y="147646"/>
                  <a:pt x="243682" y="2787"/>
                  <a:pt x="269082" y="2390"/>
                </a:cubicBezTo>
                <a:cubicBezTo>
                  <a:pt x="294482" y="1993"/>
                  <a:pt x="345282" y="173840"/>
                  <a:pt x="345282" y="173840"/>
                </a:cubicBezTo>
                <a:cubicBezTo>
                  <a:pt x="371079" y="231784"/>
                  <a:pt x="398463" y="349655"/>
                  <a:pt x="423863" y="350052"/>
                </a:cubicBezTo>
                <a:cubicBezTo>
                  <a:pt x="449263" y="350449"/>
                  <a:pt x="473076" y="234561"/>
                  <a:pt x="497682" y="176221"/>
                </a:cubicBezTo>
                <a:cubicBezTo>
                  <a:pt x="522288" y="117881"/>
                  <a:pt x="545703" y="9"/>
                  <a:pt x="571500" y="9"/>
                </a:cubicBezTo>
                <a:cubicBezTo>
                  <a:pt x="597297" y="9"/>
                  <a:pt x="626666" y="117881"/>
                  <a:pt x="652463" y="176221"/>
                </a:cubicBezTo>
                <a:cubicBezTo>
                  <a:pt x="678260" y="234561"/>
                  <a:pt x="701676" y="350449"/>
                  <a:pt x="726282" y="350052"/>
                </a:cubicBezTo>
                <a:cubicBezTo>
                  <a:pt x="750888" y="349655"/>
                  <a:pt x="775097" y="231784"/>
                  <a:pt x="800100" y="173840"/>
                </a:cubicBezTo>
                <a:cubicBezTo>
                  <a:pt x="825103" y="115896"/>
                  <a:pt x="850503" y="2390"/>
                  <a:pt x="876300" y="2390"/>
                </a:cubicBezTo>
                <a:cubicBezTo>
                  <a:pt x="902097" y="2390"/>
                  <a:pt x="929482" y="116293"/>
                  <a:pt x="954882" y="173840"/>
                </a:cubicBezTo>
                <a:cubicBezTo>
                  <a:pt x="980282" y="231387"/>
                  <a:pt x="1003697" y="347274"/>
                  <a:pt x="1028700" y="347671"/>
                </a:cubicBezTo>
                <a:cubicBezTo>
                  <a:pt x="1053703" y="348068"/>
                  <a:pt x="1079500" y="234165"/>
                  <a:pt x="1104900" y="176221"/>
                </a:cubicBezTo>
                <a:cubicBezTo>
                  <a:pt x="1130300" y="118277"/>
                  <a:pt x="1155700" y="9"/>
                  <a:pt x="1181100" y="9"/>
                </a:cubicBezTo>
                <a:cubicBezTo>
                  <a:pt x="1206500" y="9"/>
                  <a:pt x="1232297" y="117087"/>
                  <a:pt x="1257300" y="176221"/>
                </a:cubicBezTo>
                <a:cubicBezTo>
                  <a:pt x="1282303" y="235355"/>
                  <a:pt x="1306116" y="354418"/>
                  <a:pt x="1331119" y="354815"/>
                </a:cubicBezTo>
                <a:cubicBezTo>
                  <a:pt x="1356122" y="355212"/>
                  <a:pt x="1381522" y="237736"/>
                  <a:pt x="1407319" y="178602"/>
                </a:cubicBezTo>
                <a:cubicBezTo>
                  <a:pt x="1433116" y="119468"/>
                  <a:pt x="1460500" y="1199"/>
                  <a:pt x="1485900" y="9"/>
                </a:cubicBezTo>
                <a:cubicBezTo>
                  <a:pt x="1511300" y="-1181"/>
                  <a:pt x="1534319" y="113119"/>
                  <a:pt x="1559719" y="171459"/>
                </a:cubicBezTo>
                <a:cubicBezTo>
                  <a:pt x="1585119" y="229799"/>
                  <a:pt x="1612503" y="349258"/>
                  <a:pt x="1638300" y="350052"/>
                </a:cubicBezTo>
                <a:cubicBezTo>
                  <a:pt x="1664097" y="350846"/>
                  <a:pt x="1689100" y="234561"/>
                  <a:pt x="1714500" y="176221"/>
                </a:cubicBezTo>
                <a:cubicBezTo>
                  <a:pt x="1739900" y="117881"/>
                  <a:pt x="1765300" y="9"/>
                  <a:pt x="1790700" y="9"/>
                </a:cubicBezTo>
                <a:cubicBezTo>
                  <a:pt x="1816100" y="9"/>
                  <a:pt x="1866900" y="176221"/>
                  <a:pt x="1866900" y="176221"/>
                </a:cubicBezTo>
                <a:cubicBezTo>
                  <a:pt x="1891903" y="234165"/>
                  <a:pt x="1916510" y="348068"/>
                  <a:pt x="1940719" y="347671"/>
                </a:cubicBezTo>
                <a:cubicBezTo>
                  <a:pt x="1964928" y="347274"/>
                  <a:pt x="1987948" y="231387"/>
                  <a:pt x="2012157" y="173840"/>
                </a:cubicBezTo>
                <a:cubicBezTo>
                  <a:pt x="2036366" y="116293"/>
                  <a:pt x="2061170" y="59341"/>
                  <a:pt x="2085975" y="2390"/>
                </a:cubicBezTo>
              </a:path>
            </a:pathLst>
          </a:custGeom>
          <a:noFill/>
          <a:ln w="38100">
            <a:solidFill>
              <a:srgbClr val="00B0F0"/>
            </a:solidFill>
            <a:headEnd type="stealth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2DB30B-A5C1-DD96-0D50-0777458C7E5E}"/>
              </a:ext>
            </a:extLst>
          </p:cNvPr>
          <p:cNvSpPr txBox="1"/>
          <p:nvPr/>
        </p:nvSpPr>
        <p:spPr>
          <a:xfrm rot="20400000">
            <a:off x="11179344" y="2682569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405 nm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17472-BF1E-D938-B137-2B658584A5E6}"/>
              </a:ext>
            </a:extLst>
          </p:cNvPr>
          <p:cNvSpPr txBox="1"/>
          <p:nvPr/>
        </p:nvSpPr>
        <p:spPr>
          <a:xfrm rot="20400000">
            <a:off x="11179344" y="377214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313 nm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107159-9FD6-9ED2-246F-1D6257EBD36C}"/>
              </a:ext>
            </a:extLst>
          </p:cNvPr>
          <p:cNvSpPr/>
          <p:nvPr/>
        </p:nvSpPr>
        <p:spPr>
          <a:xfrm>
            <a:off x="9635790" y="6334114"/>
            <a:ext cx="459831" cy="3231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B4ED2E-6A02-9693-BE2B-53EAC7B71D14}"/>
              </a:ext>
            </a:extLst>
          </p:cNvPr>
          <p:cNvSpPr txBox="1"/>
          <p:nvPr/>
        </p:nvSpPr>
        <p:spPr>
          <a:xfrm>
            <a:off x="70447" y="695884"/>
            <a:ext cx="8348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19FF"/>
                </a:solidFill>
                <a:latin typeface="Arial" panose="020B0604020202020204" pitchFamily="34" charset="0"/>
              </a:rPr>
              <a:t>Electron </a:t>
            </a:r>
            <a:r>
              <a:rPr lang="en-US" sz="1600" dirty="0">
                <a:solidFill>
                  <a:srgbClr val="1919FF"/>
                </a:solidFill>
                <a:latin typeface="Arial" panose="020B0604020202020204" pitchFamily="34" charset="0"/>
              </a:rPr>
              <a:t>impact ionization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(HHU [1-3], VUA [4])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Heteronuclear MHIs: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Spontaneous decay to the lowest vibrational level within few milliseconds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BBR redistributes the population among excited rotational levels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Laser rotational cooling [5]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Cryogenic environment [6]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Homonu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clear MHIs: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Partial state preparation via selective dissociation [7, 8]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Buffer gas cooling [9</a:t>
            </a: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</a:rPr>
              <a:t>]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5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FA547-3A13-DAFF-3256-DD598A08A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>
            <a:extLst>
              <a:ext uri="{FF2B5EF4-FFF2-40B4-BE49-F238E27FC236}">
                <a16:creationId xmlns:a16="http://schemas.microsoft.com/office/drawing/2014/main" id="{B93DADC8-BFC6-F5DC-C6C3-B2BEF7AC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2" y="161353"/>
            <a:ext cx="8496488" cy="357695"/>
          </a:xfrm>
        </p:spPr>
        <p:txBody>
          <a:bodyPr>
            <a:noAutofit/>
          </a:bodyPr>
          <a:lstStyle/>
          <a:p>
            <a:r>
              <a:rPr lang="en-US" dirty="0"/>
              <a:t>Ionization and </a:t>
            </a:r>
            <a:r>
              <a:rPr lang="en-US" dirty="0" err="1"/>
              <a:t>rovibrational</a:t>
            </a:r>
            <a:r>
              <a:rPr lang="en-US" dirty="0"/>
              <a:t> state preparation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1C22A5-F64B-D1B4-56AC-FCD90E5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13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B4ED2E-6A02-9693-BE2B-53EAC7B71D14}"/>
              </a:ext>
            </a:extLst>
          </p:cNvPr>
          <p:cNvSpPr txBox="1"/>
          <p:nvPr/>
        </p:nvSpPr>
        <p:spPr>
          <a:xfrm>
            <a:off x="70447" y="695884"/>
            <a:ext cx="834872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1919FF"/>
                </a:solidFill>
                <a:latin typeface="Arial" panose="020B0604020202020204" pitchFamily="34" charset="0"/>
              </a:rPr>
              <a:t>Electron </a:t>
            </a:r>
            <a:r>
              <a:rPr lang="en-US" sz="1600" dirty="0">
                <a:solidFill>
                  <a:srgbClr val="1919FF"/>
                </a:solidFill>
                <a:latin typeface="Arial" panose="020B0604020202020204" pitchFamily="34" charset="0"/>
              </a:rPr>
              <a:t>impact ionization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(HHU [1-3], VUA [4])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Heteronuclear MHIs: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Spontaneous decay to the lowest vibrational level within few milliseconds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BBR redistributes the population among excited rotational levels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Laser rotational cooling [5]</a:t>
            </a: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Cryogenic environment [6]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Homonu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clear MHIs: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Partial state preparation via selective dissociation [7, 8]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Buffer gas cooling [9]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1919FF"/>
                </a:solidFill>
                <a:effectLst/>
                <a:latin typeface="Arial" panose="020B0604020202020204" pitchFamily="34" charset="0"/>
              </a:rPr>
              <a:t>REMPI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Heteronuclear MHIs: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BBR is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still a problem [10]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Homonuclear MHIs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</a:rPr>
              <a:t> [11, 12]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8D9A8-7442-F68C-C643-8210D93D4BBF}"/>
              </a:ext>
            </a:extLst>
          </p:cNvPr>
          <p:cNvSpPr/>
          <p:nvPr/>
        </p:nvSpPr>
        <p:spPr>
          <a:xfrm>
            <a:off x="8562080" y="955407"/>
            <a:ext cx="37811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000" dirty="0">
                <a:solidFill>
                  <a:srgbClr val="070707"/>
                </a:solidFill>
              </a:rPr>
              <a:t>[1] </a:t>
            </a:r>
            <a:r>
              <a:rPr lang="en-GB" sz="1000" dirty="0">
                <a:solidFill>
                  <a:srgbClr val="070707"/>
                </a:solidFill>
              </a:rPr>
              <a:t>Alighanbari, et al. </a:t>
            </a:r>
            <a:r>
              <a:rPr lang="en-GB" sz="1000" i="1" dirty="0">
                <a:solidFill>
                  <a:srgbClr val="070707"/>
                </a:solidFill>
              </a:rPr>
              <a:t>Nature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581</a:t>
            </a:r>
            <a:r>
              <a:rPr lang="en-GB" sz="1000" dirty="0">
                <a:solidFill>
                  <a:srgbClr val="070707"/>
                </a:solidFill>
              </a:rPr>
              <a:t>, 152 (2020).</a:t>
            </a:r>
            <a:endParaRPr lang="de-DE" sz="1000" dirty="0">
              <a:solidFill>
                <a:srgbClr val="070707"/>
              </a:solidFill>
            </a:endParaRPr>
          </a:p>
          <a:p>
            <a:r>
              <a:rPr lang="de-DE" sz="1000" dirty="0">
                <a:solidFill>
                  <a:srgbClr val="070707"/>
                </a:solidFill>
              </a:rPr>
              <a:t>[2] </a:t>
            </a:r>
            <a:r>
              <a:rPr lang="en-GB" sz="1000" dirty="0">
                <a:solidFill>
                  <a:srgbClr val="070707"/>
                </a:solidFill>
              </a:rPr>
              <a:t>Kortunov, et al. </a:t>
            </a:r>
            <a:r>
              <a:rPr lang="en-GB" sz="1000" i="1" dirty="0">
                <a:solidFill>
                  <a:srgbClr val="070707"/>
                </a:solidFill>
              </a:rPr>
              <a:t>Nat. Phys.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17</a:t>
            </a:r>
            <a:r>
              <a:rPr lang="en-GB" sz="1000" dirty="0">
                <a:solidFill>
                  <a:srgbClr val="070707"/>
                </a:solidFill>
              </a:rPr>
              <a:t>, 569 (2021).</a:t>
            </a:r>
            <a:endParaRPr lang="de-DE" sz="1000" dirty="0">
              <a:solidFill>
                <a:srgbClr val="070707"/>
              </a:solidFill>
            </a:endParaRPr>
          </a:p>
          <a:p>
            <a:r>
              <a:rPr lang="de-DE" sz="1000" dirty="0">
                <a:solidFill>
                  <a:srgbClr val="070707"/>
                </a:solidFill>
              </a:rPr>
              <a:t>[3] </a:t>
            </a:r>
            <a:r>
              <a:rPr lang="en-GB" sz="1000" dirty="0">
                <a:solidFill>
                  <a:srgbClr val="070707"/>
                </a:solidFill>
              </a:rPr>
              <a:t>Alighanbari, et al. </a:t>
            </a:r>
            <a:r>
              <a:rPr lang="en-GB" sz="1000" i="1" dirty="0">
                <a:solidFill>
                  <a:srgbClr val="070707"/>
                </a:solidFill>
              </a:rPr>
              <a:t>Nat. </a:t>
            </a:r>
            <a:r>
              <a:rPr lang="en-GB" sz="1000" i="1" dirty="0" err="1">
                <a:solidFill>
                  <a:srgbClr val="070707"/>
                </a:solidFill>
              </a:rPr>
              <a:t>Phys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19</a:t>
            </a:r>
            <a:r>
              <a:rPr lang="en-GB" sz="1000" dirty="0">
                <a:solidFill>
                  <a:srgbClr val="070707"/>
                </a:solidFill>
              </a:rPr>
              <a:t>, </a:t>
            </a:r>
            <a:r>
              <a:rPr lang="en-US" sz="1000" dirty="0">
                <a:solidFill>
                  <a:srgbClr val="070707"/>
                </a:solidFill>
              </a:rPr>
              <a:t>1263</a:t>
            </a:r>
            <a:r>
              <a:rPr lang="en-GB" sz="1000" dirty="0">
                <a:solidFill>
                  <a:srgbClr val="070707"/>
                </a:solidFill>
              </a:rPr>
              <a:t> (2023).</a:t>
            </a:r>
            <a:endParaRPr lang="de-DE" sz="1000" dirty="0">
              <a:solidFill>
                <a:srgbClr val="070707"/>
              </a:solidFill>
            </a:endParaRPr>
          </a:p>
          <a:p>
            <a:pPr lvl="0"/>
            <a:r>
              <a:rPr lang="de-DE" sz="1000" dirty="0">
                <a:solidFill>
                  <a:srgbClr val="070707"/>
                </a:solidFill>
              </a:rPr>
              <a:t>[4]</a:t>
            </a:r>
            <a:r>
              <a:rPr lang="en-US" sz="1000" dirty="0">
                <a:solidFill>
                  <a:srgbClr val="070707"/>
                </a:solidFill>
              </a:rPr>
              <a:t> Patra, et al. </a:t>
            </a:r>
            <a:r>
              <a:rPr lang="en-US" sz="1000" i="1" dirty="0">
                <a:solidFill>
                  <a:srgbClr val="070707"/>
                </a:solidFill>
              </a:rPr>
              <a:t>Science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369</a:t>
            </a:r>
            <a:r>
              <a:rPr lang="en-US" sz="1000" dirty="0">
                <a:solidFill>
                  <a:srgbClr val="070707"/>
                </a:solidFill>
              </a:rPr>
              <a:t>, 1238 (2020).</a:t>
            </a:r>
          </a:p>
          <a:p>
            <a:pPr lvl="0"/>
            <a:r>
              <a:rPr lang="en-US" sz="1000" dirty="0">
                <a:solidFill>
                  <a:srgbClr val="070707"/>
                </a:solidFill>
              </a:rPr>
              <a:t>[5] Schneider, et al. </a:t>
            </a:r>
            <a:r>
              <a:rPr lang="en-GB" sz="1000" i="1" dirty="0">
                <a:solidFill>
                  <a:srgbClr val="070707"/>
                </a:solidFill>
              </a:rPr>
              <a:t>Nat. Phys</a:t>
            </a:r>
            <a:r>
              <a:rPr lang="en-GB" sz="1000" dirty="0">
                <a:solidFill>
                  <a:srgbClr val="070707"/>
                </a:solidFill>
              </a:rPr>
              <a:t> </a:t>
            </a:r>
            <a:r>
              <a:rPr lang="en-GB" sz="1000" b="1" dirty="0">
                <a:solidFill>
                  <a:srgbClr val="070707"/>
                </a:solidFill>
              </a:rPr>
              <a:t>6</a:t>
            </a:r>
            <a:r>
              <a:rPr lang="en-GB" sz="1000" dirty="0">
                <a:solidFill>
                  <a:srgbClr val="070707"/>
                </a:solidFill>
              </a:rPr>
              <a:t>, </a:t>
            </a:r>
            <a:r>
              <a:rPr lang="en-US" sz="1000" dirty="0">
                <a:solidFill>
                  <a:srgbClr val="070707"/>
                </a:solidFill>
              </a:rPr>
              <a:t>275</a:t>
            </a:r>
            <a:r>
              <a:rPr lang="en-GB" sz="1000" dirty="0">
                <a:solidFill>
                  <a:srgbClr val="070707"/>
                </a:solidFill>
              </a:rPr>
              <a:t> (2010).</a:t>
            </a:r>
          </a:p>
          <a:p>
            <a:r>
              <a:rPr lang="de-DE" sz="1000" dirty="0">
                <a:solidFill>
                  <a:srgbClr val="070707"/>
                </a:solidFill>
              </a:rPr>
              <a:t>[6] </a:t>
            </a:r>
            <a:r>
              <a:rPr lang="en-US" sz="1000" dirty="0">
                <a:solidFill>
                  <a:srgbClr val="070707"/>
                </a:solidFill>
              </a:rPr>
              <a:t>König, et al. </a:t>
            </a:r>
            <a:r>
              <a:rPr lang="en-US" sz="1000" i="1" dirty="0">
                <a:solidFill>
                  <a:srgbClr val="070707"/>
                </a:solidFill>
              </a:rPr>
              <a:t>PRL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134</a:t>
            </a:r>
            <a:r>
              <a:rPr lang="en-US" sz="1000" dirty="0">
                <a:solidFill>
                  <a:srgbClr val="070707"/>
                </a:solidFill>
              </a:rPr>
              <a:t> (2025).</a:t>
            </a:r>
          </a:p>
          <a:p>
            <a:r>
              <a:rPr lang="en-US" sz="1000" dirty="0">
                <a:solidFill>
                  <a:srgbClr val="070707"/>
                </a:solidFill>
              </a:rPr>
              <a:t>[7] Schenkel, et al. </a:t>
            </a:r>
            <a:r>
              <a:rPr lang="en-US" sz="1000" i="1" dirty="0">
                <a:solidFill>
                  <a:srgbClr val="070707"/>
                </a:solidFill>
              </a:rPr>
              <a:t>Nat. Phys.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20</a:t>
            </a:r>
            <a:r>
              <a:rPr lang="en-US" sz="1000" dirty="0">
                <a:solidFill>
                  <a:srgbClr val="070707"/>
                </a:solidFill>
              </a:rPr>
              <a:t> (2024).</a:t>
            </a:r>
            <a:endParaRPr lang="de-DE" sz="1000" dirty="0">
              <a:solidFill>
                <a:srgbClr val="070707"/>
              </a:solidFill>
            </a:endParaRPr>
          </a:p>
          <a:p>
            <a:pPr lvl="0"/>
            <a:r>
              <a:rPr lang="de-DE" sz="1000" dirty="0">
                <a:solidFill>
                  <a:srgbClr val="070707"/>
                </a:solidFill>
              </a:rPr>
              <a:t>[8] Alighanbari, et al. </a:t>
            </a:r>
            <a:r>
              <a:rPr lang="de-DE" sz="1000" i="1" dirty="0">
                <a:solidFill>
                  <a:srgbClr val="070707"/>
                </a:solidFill>
              </a:rPr>
              <a:t>Nature</a:t>
            </a:r>
            <a:r>
              <a:rPr lang="de-DE" sz="1000" dirty="0">
                <a:solidFill>
                  <a:srgbClr val="070707"/>
                </a:solidFill>
              </a:rPr>
              <a:t> </a:t>
            </a:r>
            <a:r>
              <a:rPr lang="de-DE" sz="1000" b="1" dirty="0">
                <a:solidFill>
                  <a:srgbClr val="070707"/>
                </a:solidFill>
              </a:rPr>
              <a:t>644</a:t>
            </a:r>
            <a:r>
              <a:rPr lang="de-DE" sz="1000" dirty="0">
                <a:solidFill>
                  <a:srgbClr val="070707"/>
                </a:solidFill>
              </a:rPr>
              <a:t>, 69 (2025).</a:t>
            </a:r>
          </a:p>
          <a:p>
            <a:r>
              <a:rPr lang="de-DE" sz="1000" dirty="0">
                <a:solidFill>
                  <a:srgbClr val="070707"/>
                </a:solidFill>
              </a:rPr>
              <a:t>[9] Holzapfel, et al. </a:t>
            </a:r>
            <a:r>
              <a:rPr lang="en-US" sz="1000" i="1" dirty="0">
                <a:solidFill>
                  <a:srgbClr val="070707"/>
                </a:solidFill>
              </a:rPr>
              <a:t>PRX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15</a:t>
            </a:r>
            <a:r>
              <a:rPr lang="en-US" sz="1000" dirty="0">
                <a:solidFill>
                  <a:srgbClr val="070707"/>
                </a:solidFill>
              </a:rPr>
              <a:t>, 031009</a:t>
            </a:r>
            <a:r>
              <a:rPr lang="de-DE" sz="1000" dirty="0">
                <a:solidFill>
                  <a:srgbClr val="070707"/>
                </a:solidFill>
              </a:rPr>
              <a:t> (2025).</a:t>
            </a:r>
          </a:p>
          <a:p>
            <a:r>
              <a:rPr lang="en-US" sz="1000" dirty="0">
                <a:solidFill>
                  <a:srgbClr val="070707"/>
                </a:solidFill>
              </a:rPr>
              <a:t>[10] Zhang, et al. </a:t>
            </a:r>
            <a:r>
              <a:rPr lang="en-US" sz="1000" i="1" dirty="0">
                <a:solidFill>
                  <a:srgbClr val="070707"/>
                </a:solidFill>
              </a:rPr>
              <a:t>Phys. Rev. A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112</a:t>
            </a:r>
            <a:r>
              <a:rPr lang="en-US" sz="1000" dirty="0">
                <a:solidFill>
                  <a:srgbClr val="070707"/>
                </a:solidFill>
              </a:rPr>
              <a:t>, 032801 (2025).</a:t>
            </a:r>
          </a:p>
          <a:p>
            <a:pPr lvl="0"/>
            <a:r>
              <a:rPr lang="en-US" sz="1000" dirty="0">
                <a:solidFill>
                  <a:srgbClr val="070707"/>
                </a:solidFill>
              </a:rPr>
              <a:t>[11] </a:t>
            </a:r>
            <a:r>
              <a:rPr lang="en-US" sz="1000" dirty="0" err="1">
                <a:solidFill>
                  <a:srgbClr val="070707"/>
                </a:solidFill>
              </a:rPr>
              <a:t>Hilico</a:t>
            </a:r>
            <a:r>
              <a:rPr lang="en-US" sz="1000" dirty="0">
                <a:solidFill>
                  <a:srgbClr val="070707"/>
                </a:solidFill>
              </a:rPr>
              <a:t>, et al. </a:t>
            </a:r>
            <a:r>
              <a:rPr lang="en-US" sz="1000" i="1" dirty="0">
                <a:solidFill>
                  <a:srgbClr val="070707"/>
                </a:solidFill>
              </a:rPr>
              <a:t>ECTI</a:t>
            </a:r>
            <a:r>
              <a:rPr lang="en-US" sz="1000" dirty="0">
                <a:solidFill>
                  <a:srgbClr val="070707"/>
                </a:solidFill>
              </a:rPr>
              <a:t> </a:t>
            </a:r>
            <a:r>
              <a:rPr lang="en-US" sz="1000" b="1" dirty="0">
                <a:solidFill>
                  <a:srgbClr val="070707"/>
                </a:solidFill>
              </a:rPr>
              <a:t>8</a:t>
            </a:r>
            <a:r>
              <a:rPr lang="en-US" sz="1000" dirty="0">
                <a:solidFill>
                  <a:srgbClr val="070707"/>
                </a:solidFill>
              </a:rPr>
              <a:t>, (2025).</a:t>
            </a:r>
            <a:endParaRPr lang="de-DE" sz="1000" dirty="0">
              <a:solidFill>
                <a:srgbClr val="070707"/>
              </a:solidFill>
            </a:endParaRPr>
          </a:p>
          <a:p>
            <a:pPr lvl="0"/>
            <a:r>
              <a:rPr lang="en-US" sz="1000" dirty="0">
                <a:solidFill>
                  <a:srgbClr val="070707"/>
                </a:solidFill>
              </a:rPr>
              <a:t>[12] Kim, et al. </a:t>
            </a:r>
            <a:r>
              <a:rPr lang="en-US" sz="1000" i="1" dirty="0">
                <a:solidFill>
                  <a:srgbClr val="070707"/>
                </a:solidFill>
              </a:rPr>
              <a:t>arXiv:2509.03625v2</a:t>
            </a:r>
            <a:r>
              <a:rPr lang="en-US" sz="1000" dirty="0">
                <a:solidFill>
                  <a:srgbClr val="070707"/>
                </a:solidFill>
              </a:rPr>
              <a:t> (2025).</a:t>
            </a:r>
          </a:p>
        </p:txBody>
      </p:sp>
    </p:spTree>
    <p:extLst>
      <p:ext uri="{BB962C8B-B14F-4D97-AF65-F5344CB8AC3E}">
        <p14:creationId xmlns:p14="http://schemas.microsoft.com/office/powerpoint/2010/main" val="174780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FA547-3A13-DAFF-3256-DD598A08AF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>
            <a:extLst>
              <a:ext uri="{FF2B5EF4-FFF2-40B4-BE49-F238E27FC236}">
                <a16:creationId xmlns:a16="http://schemas.microsoft.com/office/drawing/2014/main" id="{B93DADC8-BFC6-F5DC-C6C3-B2BEF7AC9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2" y="161353"/>
            <a:ext cx="8496488" cy="357695"/>
          </a:xfrm>
        </p:spPr>
        <p:txBody>
          <a:bodyPr>
            <a:noAutofit/>
          </a:bodyPr>
          <a:lstStyle/>
          <a:p>
            <a:r>
              <a:rPr lang="en-US" dirty="0" smtClean="0"/>
              <a:t>Frequency uncertainty and </a:t>
            </a:r>
            <a:r>
              <a:rPr lang="en-US" dirty="0"/>
              <a:t>control of </a:t>
            </a:r>
            <a:r>
              <a:rPr lang="en-US" dirty="0" smtClean="0"/>
              <a:t>systematics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21C22A5-F64B-D1B4-56AC-FCD90E5F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14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1B4ED2E-6A02-9693-BE2B-53EAC7B71D14}"/>
              </a:ext>
            </a:extLst>
          </p:cNvPr>
          <p:cNvSpPr txBox="1"/>
          <p:nvPr/>
        </p:nvSpPr>
        <p:spPr>
          <a:xfrm>
            <a:off x="70447" y="695884"/>
            <a:ext cx="83487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008B8B"/>
                </a:solidFill>
                <a:latin typeface="Arial" panose="020B0604020202020204" pitchFamily="34" charset="0"/>
              </a:rPr>
              <a:t>Ion </a:t>
            </a:r>
            <a:r>
              <a:rPr lang="en-US" sz="1600" dirty="0">
                <a:solidFill>
                  <a:srgbClr val="008B8B"/>
                </a:solidFill>
                <a:latin typeface="Arial" panose="020B0604020202020204" pitchFamily="34" charset="0"/>
              </a:rPr>
              <a:t>cluster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FWHM as low as 4 Hz is achieved [</a:t>
            </a:r>
            <a:r>
              <a:rPr lang="en-US" sz="1600" dirty="0" smtClean="0">
                <a:latin typeface="Arial" panose="020B0604020202020204" pitchFamily="34" charset="0"/>
              </a:rPr>
              <a:t>1-4]</a:t>
            </a:r>
            <a:endParaRPr lang="en-US" sz="1600" dirty="0">
              <a:latin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</a:rPr>
              <a:t>Destructive detection → </a:t>
            </a:r>
            <a:r>
              <a:rPr lang="en-US" sz="1600" dirty="0"/>
              <a:t>fit‑error not reliable; use the FWHM as the transition‑frequency uncertainty.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/>
              <a:t>Some systematic shifts are difficult to mitigate (field inhomogeneity,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8B8B"/>
                </a:solidFill>
                <a:effectLst/>
                <a:latin typeface="Arial" panose="020B0604020202020204" pitchFamily="34" charset="0"/>
              </a:rPr>
              <a:t>Single ion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Employ QLS and ODF </a:t>
            </a:r>
            <a:r>
              <a:rPr lang="en-US" sz="1600" dirty="0" smtClean="0">
                <a:latin typeface="Arial" panose="020B0604020202020204" pitchFamily="34" charset="0"/>
              </a:rPr>
              <a:t>[5]</a:t>
            </a:r>
            <a:endParaRPr lang="en-US" sz="1600" dirty="0">
              <a:latin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Fit-error can be used → sub-Hz frequency uncertainty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</a:rPr>
              <a:t>Better mitigation and control of systematics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5C8D9A8-7442-F68C-C643-8210D93D4BBF}"/>
              </a:ext>
            </a:extLst>
          </p:cNvPr>
          <p:cNvSpPr/>
          <p:nvPr/>
        </p:nvSpPr>
        <p:spPr>
          <a:xfrm>
            <a:off x="8562080" y="955407"/>
            <a:ext cx="37811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dirty="0">
                <a:solidFill>
                  <a:srgbClr val="070707"/>
                </a:solidFill>
              </a:rPr>
              <a:t>[1] </a:t>
            </a:r>
            <a:r>
              <a:rPr lang="en-GB" sz="1200" dirty="0">
                <a:solidFill>
                  <a:srgbClr val="070707"/>
                </a:solidFill>
              </a:rPr>
              <a:t>Alighanbari, et al. </a:t>
            </a:r>
            <a:r>
              <a:rPr lang="en-GB" sz="1200" i="1" dirty="0">
                <a:solidFill>
                  <a:srgbClr val="070707"/>
                </a:solidFill>
              </a:rPr>
              <a:t>Nature</a:t>
            </a:r>
            <a:r>
              <a:rPr lang="en-GB" sz="1200" dirty="0">
                <a:solidFill>
                  <a:srgbClr val="070707"/>
                </a:solidFill>
              </a:rPr>
              <a:t> </a:t>
            </a:r>
            <a:r>
              <a:rPr lang="en-GB" sz="1200" b="1" dirty="0">
                <a:solidFill>
                  <a:srgbClr val="070707"/>
                </a:solidFill>
              </a:rPr>
              <a:t>581</a:t>
            </a:r>
            <a:r>
              <a:rPr lang="en-GB" sz="1200" dirty="0">
                <a:solidFill>
                  <a:srgbClr val="070707"/>
                </a:solidFill>
              </a:rPr>
              <a:t>, 152 (2020).</a:t>
            </a:r>
            <a:endParaRPr lang="de-DE" sz="1200" dirty="0">
              <a:solidFill>
                <a:srgbClr val="070707"/>
              </a:solidFill>
            </a:endParaRPr>
          </a:p>
          <a:p>
            <a:r>
              <a:rPr lang="de-DE" sz="1200" dirty="0">
                <a:solidFill>
                  <a:srgbClr val="070707"/>
                </a:solidFill>
              </a:rPr>
              <a:t>[2] </a:t>
            </a:r>
            <a:r>
              <a:rPr lang="en-GB" sz="1200" dirty="0">
                <a:solidFill>
                  <a:srgbClr val="070707"/>
                </a:solidFill>
              </a:rPr>
              <a:t>Kortunov, et al. </a:t>
            </a:r>
            <a:r>
              <a:rPr lang="en-GB" sz="1200" i="1" dirty="0">
                <a:solidFill>
                  <a:srgbClr val="070707"/>
                </a:solidFill>
              </a:rPr>
              <a:t>Nat. Phys.</a:t>
            </a:r>
            <a:r>
              <a:rPr lang="en-GB" sz="1200" dirty="0">
                <a:solidFill>
                  <a:srgbClr val="070707"/>
                </a:solidFill>
              </a:rPr>
              <a:t> </a:t>
            </a:r>
            <a:r>
              <a:rPr lang="en-GB" sz="1200" b="1" dirty="0">
                <a:solidFill>
                  <a:srgbClr val="070707"/>
                </a:solidFill>
              </a:rPr>
              <a:t>17</a:t>
            </a:r>
            <a:r>
              <a:rPr lang="en-GB" sz="1200" dirty="0">
                <a:solidFill>
                  <a:srgbClr val="070707"/>
                </a:solidFill>
              </a:rPr>
              <a:t>, 569 (2021).</a:t>
            </a:r>
            <a:endParaRPr lang="de-DE" sz="1200" dirty="0">
              <a:solidFill>
                <a:srgbClr val="070707"/>
              </a:solidFill>
            </a:endParaRPr>
          </a:p>
          <a:p>
            <a:r>
              <a:rPr lang="de-DE" sz="1200" dirty="0">
                <a:solidFill>
                  <a:srgbClr val="070707"/>
                </a:solidFill>
              </a:rPr>
              <a:t>[3] </a:t>
            </a:r>
            <a:r>
              <a:rPr lang="en-GB" sz="1200" dirty="0">
                <a:solidFill>
                  <a:srgbClr val="070707"/>
                </a:solidFill>
              </a:rPr>
              <a:t>Alighanbari, et al. </a:t>
            </a:r>
            <a:r>
              <a:rPr lang="en-GB" sz="1200" i="1" dirty="0">
                <a:solidFill>
                  <a:srgbClr val="070707"/>
                </a:solidFill>
              </a:rPr>
              <a:t>Nat. </a:t>
            </a:r>
            <a:r>
              <a:rPr lang="en-GB" sz="1200" i="1" dirty="0" err="1">
                <a:solidFill>
                  <a:srgbClr val="070707"/>
                </a:solidFill>
              </a:rPr>
              <a:t>Phys</a:t>
            </a:r>
            <a:r>
              <a:rPr lang="en-GB" sz="1200" dirty="0">
                <a:solidFill>
                  <a:srgbClr val="070707"/>
                </a:solidFill>
              </a:rPr>
              <a:t> </a:t>
            </a:r>
            <a:r>
              <a:rPr lang="en-GB" sz="1200" b="1" dirty="0">
                <a:solidFill>
                  <a:srgbClr val="070707"/>
                </a:solidFill>
              </a:rPr>
              <a:t>19</a:t>
            </a:r>
            <a:r>
              <a:rPr lang="en-GB" sz="1200" dirty="0">
                <a:solidFill>
                  <a:srgbClr val="070707"/>
                </a:solidFill>
              </a:rPr>
              <a:t>, </a:t>
            </a:r>
            <a:r>
              <a:rPr lang="en-US" sz="1200" dirty="0">
                <a:solidFill>
                  <a:srgbClr val="070707"/>
                </a:solidFill>
              </a:rPr>
              <a:t>1263</a:t>
            </a:r>
            <a:r>
              <a:rPr lang="en-GB" sz="1200" dirty="0">
                <a:solidFill>
                  <a:srgbClr val="070707"/>
                </a:solidFill>
              </a:rPr>
              <a:t> (2023).</a:t>
            </a:r>
            <a:endParaRPr lang="de-DE" sz="1200" dirty="0">
              <a:solidFill>
                <a:srgbClr val="070707"/>
              </a:solidFill>
            </a:endParaRPr>
          </a:p>
          <a:p>
            <a:pPr lvl="0"/>
            <a:r>
              <a:rPr lang="de-DE" sz="1200" dirty="0" smtClean="0">
                <a:solidFill>
                  <a:srgbClr val="070707"/>
                </a:solidFill>
              </a:rPr>
              <a:t>[</a:t>
            </a:r>
            <a:r>
              <a:rPr lang="de-DE" sz="1200" dirty="0">
                <a:solidFill>
                  <a:srgbClr val="070707"/>
                </a:solidFill>
              </a:rPr>
              <a:t>4</a:t>
            </a:r>
            <a:r>
              <a:rPr lang="de-DE" sz="1200" dirty="0" smtClean="0">
                <a:solidFill>
                  <a:srgbClr val="070707"/>
                </a:solidFill>
              </a:rPr>
              <a:t>] </a:t>
            </a:r>
            <a:r>
              <a:rPr lang="de-DE" sz="1200" dirty="0">
                <a:solidFill>
                  <a:srgbClr val="070707"/>
                </a:solidFill>
              </a:rPr>
              <a:t>Alighanbari, et al. </a:t>
            </a:r>
            <a:r>
              <a:rPr lang="de-DE" sz="1200" i="1" dirty="0">
                <a:solidFill>
                  <a:srgbClr val="070707"/>
                </a:solidFill>
              </a:rPr>
              <a:t>Nature</a:t>
            </a:r>
            <a:r>
              <a:rPr lang="de-DE" sz="1200" dirty="0">
                <a:solidFill>
                  <a:srgbClr val="070707"/>
                </a:solidFill>
              </a:rPr>
              <a:t> </a:t>
            </a:r>
            <a:r>
              <a:rPr lang="de-DE" sz="1200" b="1" dirty="0">
                <a:solidFill>
                  <a:srgbClr val="070707"/>
                </a:solidFill>
              </a:rPr>
              <a:t>644</a:t>
            </a:r>
            <a:r>
              <a:rPr lang="de-DE" sz="1200" dirty="0">
                <a:solidFill>
                  <a:srgbClr val="070707"/>
                </a:solidFill>
              </a:rPr>
              <a:t>, 69 (2025).</a:t>
            </a:r>
          </a:p>
          <a:p>
            <a:r>
              <a:rPr lang="de-DE" sz="1200" dirty="0" smtClean="0">
                <a:solidFill>
                  <a:srgbClr val="070707"/>
                </a:solidFill>
              </a:rPr>
              <a:t>[5] </a:t>
            </a:r>
            <a:r>
              <a:rPr lang="de-DE" sz="1200" dirty="0">
                <a:solidFill>
                  <a:srgbClr val="070707"/>
                </a:solidFill>
              </a:rPr>
              <a:t>Holzapfel, et al. </a:t>
            </a:r>
            <a:r>
              <a:rPr lang="en-US" sz="1200" i="1" dirty="0">
                <a:solidFill>
                  <a:srgbClr val="070707"/>
                </a:solidFill>
              </a:rPr>
              <a:t>PRX</a:t>
            </a:r>
            <a:r>
              <a:rPr lang="en-US" sz="1200" dirty="0">
                <a:solidFill>
                  <a:srgbClr val="070707"/>
                </a:solidFill>
              </a:rPr>
              <a:t> </a:t>
            </a:r>
            <a:r>
              <a:rPr lang="en-US" sz="1200" b="1" dirty="0">
                <a:solidFill>
                  <a:srgbClr val="070707"/>
                </a:solidFill>
              </a:rPr>
              <a:t>15</a:t>
            </a:r>
            <a:r>
              <a:rPr lang="en-US" sz="1200" dirty="0">
                <a:solidFill>
                  <a:srgbClr val="070707"/>
                </a:solidFill>
              </a:rPr>
              <a:t>, 031009</a:t>
            </a:r>
            <a:r>
              <a:rPr lang="de-DE" sz="1200" dirty="0">
                <a:solidFill>
                  <a:srgbClr val="070707"/>
                </a:solidFill>
              </a:rPr>
              <a:t> (2025</a:t>
            </a:r>
            <a:r>
              <a:rPr lang="de-DE" sz="1200" dirty="0" smtClean="0">
                <a:solidFill>
                  <a:srgbClr val="070707"/>
                </a:solidFill>
              </a:rPr>
              <a:t>).</a:t>
            </a:r>
            <a:endParaRPr lang="de-DE" sz="1200" dirty="0">
              <a:solidFill>
                <a:srgbClr val="07070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CD963E-D24C-B3CF-4A81-D2619FB969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64" t="17997" r="22046" b="15214"/>
          <a:stretch/>
        </p:blipFill>
        <p:spPr>
          <a:xfrm>
            <a:off x="941213" y="3427265"/>
            <a:ext cx="4109854" cy="251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9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2085D-F5BB-455E-6958-D4782D611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>
            <a:extLst>
              <a:ext uri="{FF2B5EF4-FFF2-40B4-BE49-F238E27FC236}">
                <a16:creationId xmlns:a16="http://schemas.microsoft.com/office/drawing/2014/main" id="{053D997D-4407-115D-D751-D21B3D4B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2" y="161353"/>
            <a:ext cx="8496488" cy="357695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chemeClr val="bg1"/>
                </a:solidFill>
              </a:rPr>
              <a:t>Radioactive </a:t>
            </a:r>
            <a:r>
              <a:rPr lang="de-DE" sz="2800" dirty="0">
                <a:solidFill>
                  <a:schemeClr val="bg1"/>
                </a:solidFill>
              </a:rPr>
              <a:t>MHIs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3E6808-7AC6-7046-F1BC-B24E0D64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15</a:t>
            </a:fld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711A383-F34D-FB02-C09A-CC39F038E3A6}"/>
              </a:ext>
            </a:extLst>
          </p:cNvPr>
          <p:cNvSpPr txBox="1"/>
          <p:nvPr/>
        </p:nvSpPr>
        <p:spPr>
          <a:xfrm>
            <a:off x="221054" y="868006"/>
            <a:ext cx="8348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</a:rPr>
              <a:t>No spectroscopy of tritium bearing MHIs (TMHIs) so far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</a:rPr>
              <a:t>Safety regulations for radioactive gas handling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</a:rPr>
              <a:t>Activities</a:t>
            </a:r>
            <a:r>
              <a:rPr lang="en-US" sz="1600" dirty="0">
                <a:effectLst/>
                <a:latin typeface="Arial" panose="020B0604020202020204" pitchFamily="34" charset="0"/>
              </a:rPr>
              <a:t> ≤ 1 </a:t>
            </a:r>
            <a:r>
              <a:rPr lang="en-US" sz="1600" dirty="0" err="1">
                <a:effectLst/>
                <a:latin typeface="Arial" panose="020B0604020202020204" pitchFamily="34" charset="0"/>
              </a:rPr>
              <a:t>GBq</a:t>
            </a:r>
            <a:r>
              <a:rPr lang="en-US" sz="1600" dirty="0">
                <a:effectLst/>
                <a:latin typeface="Arial" panose="020B0604020202020204" pitchFamily="34" charset="0"/>
              </a:rPr>
              <a:t> → can be performed in a standard laboratory environment.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effectLst/>
                <a:latin typeface="Arial" panose="020B0604020202020204" pitchFamily="34" charset="0"/>
              </a:rPr>
              <a:t>Must </a:t>
            </a:r>
            <a:r>
              <a:rPr lang="en-US" sz="1600" dirty="0">
                <a:effectLst/>
                <a:latin typeface="Arial" panose="020B0604020202020204" pitchFamily="34" charset="0"/>
              </a:rPr>
              <a:t>remain sealed inside the experimental apparatus—even for activities &lt; 1 </a:t>
            </a:r>
            <a:r>
              <a:rPr lang="en-US" sz="1600" dirty="0" err="1">
                <a:effectLst/>
                <a:latin typeface="Arial" panose="020B0604020202020204" pitchFamily="34" charset="0"/>
              </a:rPr>
              <a:t>GBq</a:t>
            </a:r>
            <a:r>
              <a:rPr lang="en-US" sz="1600" dirty="0">
                <a:effectLst/>
                <a:latin typeface="Arial" panose="020B0604020202020204" pitchFamily="34" charset="0"/>
              </a:rPr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Arial" panose="020B0604020202020204" pitchFamily="34" charset="0"/>
              </a:rPr>
              <a:t>Tritium Laboratory Karlsruhe has successfully transferred a legally authorized quantity of tritium to spectroscopy laboratories [1, 2].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313CD-1164-D932-0138-5AB28FD58779}"/>
              </a:ext>
            </a:extLst>
          </p:cNvPr>
          <p:cNvSpPr/>
          <p:nvPr/>
        </p:nvSpPr>
        <p:spPr>
          <a:xfrm>
            <a:off x="7600628" y="6234982"/>
            <a:ext cx="3781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dirty="0">
                <a:solidFill>
                  <a:srgbClr val="070707"/>
                </a:solidFill>
              </a:rPr>
              <a:t>[1] </a:t>
            </a:r>
            <a:r>
              <a:rPr lang="en-US" sz="1200" dirty="0">
                <a:solidFill>
                  <a:srgbClr val="070707"/>
                </a:solidFill>
              </a:rPr>
              <a:t>Hermann, et al. </a:t>
            </a:r>
            <a:r>
              <a:rPr lang="en-US" sz="1200" i="1" dirty="0">
                <a:solidFill>
                  <a:srgbClr val="070707"/>
                </a:solidFill>
              </a:rPr>
              <a:t>Vacuum</a:t>
            </a:r>
            <a:r>
              <a:rPr lang="en-US" sz="1200" dirty="0">
                <a:solidFill>
                  <a:srgbClr val="070707"/>
                </a:solidFill>
              </a:rPr>
              <a:t> </a:t>
            </a:r>
            <a:r>
              <a:rPr lang="en-US" sz="1200" b="1" dirty="0">
                <a:solidFill>
                  <a:srgbClr val="070707"/>
                </a:solidFill>
              </a:rPr>
              <a:t>230</a:t>
            </a:r>
            <a:r>
              <a:rPr lang="en-US" sz="1200" dirty="0">
                <a:solidFill>
                  <a:srgbClr val="070707"/>
                </a:solidFill>
              </a:rPr>
              <a:t>, 113708 (2024). </a:t>
            </a:r>
          </a:p>
          <a:p>
            <a:r>
              <a:rPr lang="de-DE" sz="1200" dirty="0">
                <a:solidFill>
                  <a:srgbClr val="070707"/>
                </a:solidFill>
              </a:rPr>
              <a:t>[2] </a:t>
            </a:r>
            <a:r>
              <a:rPr lang="en-US" sz="1200" dirty="0">
                <a:solidFill>
                  <a:srgbClr val="070707"/>
                </a:solidFill>
              </a:rPr>
              <a:t>Cozijn, et al. </a:t>
            </a:r>
            <a:r>
              <a:rPr lang="en-US" sz="1200" i="1" dirty="0">
                <a:solidFill>
                  <a:srgbClr val="070707"/>
                </a:solidFill>
              </a:rPr>
              <a:t>Phys. Rev. Lett.</a:t>
            </a:r>
            <a:r>
              <a:rPr lang="en-US" sz="1200" dirty="0">
                <a:solidFill>
                  <a:srgbClr val="070707"/>
                </a:solidFill>
              </a:rPr>
              <a:t> </a:t>
            </a:r>
            <a:r>
              <a:rPr lang="en-US" sz="1200" b="1" dirty="0">
                <a:solidFill>
                  <a:srgbClr val="070707"/>
                </a:solidFill>
              </a:rPr>
              <a:t>132</a:t>
            </a:r>
            <a:r>
              <a:rPr lang="en-US" sz="1200" dirty="0">
                <a:solidFill>
                  <a:srgbClr val="070707"/>
                </a:solidFill>
              </a:rPr>
              <a:t>, 113002 (2024).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95A0F-EEF2-6356-FAA0-D1B6845DBE3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39" t="35175" b="31027"/>
          <a:stretch>
            <a:fillRect/>
          </a:stretch>
        </p:blipFill>
        <p:spPr>
          <a:xfrm>
            <a:off x="3670332" y="4098050"/>
            <a:ext cx="2682002" cy="2250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86F74C-4CBF-3468-2FE2-031A5B7A160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101" t="511" b="65424"/>
          <a:stretch>
            <a:fillRect/>
          </a:stretch>
        </p:blipFill>
        <p:spPr>
          <a:xfrm>
            <a:off x="644127" y="4078442"/>
            <a:ext cx="2682002" cy="22698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15D76D-1E73-F248-B38E-D8F9AE615C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39" t="69488" b="943"/>
          <a:stretch>
            <a:fillRect/>
          </a:stretch>
        </p:blipFill>
        <p:spPr>
          <a:xfrm>
            <a:off x="6617527" y="4098050"/>
            <a:ext cx="2682002" cy="19686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219" y="3630445"/>
            <a:ext cx="2100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1 GBq: 11.3 mbar.cm</a:t>
            </a:r>
            <a:r>
              <a:rPr lang="de-DE" sz="1200" baseline="30000" dirty="0" smtClean="0"/>
              <a:t>3</a:t>
            </a:r>
            <a:r>
              <a:rPr lang="de-DE" sz="1200" dirty="0" smtClean="0"/>
              <a:t> for T</a:t>
            </a:r>
            <a:r>
              <a:rPr lang="de-DE" sz="1200" baseline="-25000" dirty="0" smtClean="0"/>
              <a:t>2</a:t>
            </a:r>
            <a:endParaRPr lang="en-US" sz="1200" baseline="-25000" dirty="0"/>
          </a:p>
        </p:txBody>
      </p:sp>
    </p:spTree>
    <p:extLst>
      <p:ext uri="{BB962C8B-B14F-4D97-AF65-F5344CB8AC3E}">
        <p14:creationId xmlns:p14="http://schemas.microsoft.com/office/powerpoint/2010/main" val="6246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80CF82-C8BD-DC67-553A-88907950B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>
            <a:extLst>
              <a:ext uri="{FF2B5EF4-FFF2-40B4-BE49-F238E27FC236}">
                <a16:creationId xmlns:a16="http://schemas.microsoft.com/office/drawing/2014/main" id="{0C75EED5-A6D4-014D-A648-9530EAA6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382" y="161353"/>
            <a:ext cx="8496488" cy="357695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Next-phase </a:t>
            </a:r>
            <a:r>
              <a:rPr lang="de-DE" sz="2800" dirty="0" err="1">
                <a:solidFill>
                  <a:schemeClr val="bg1"/>
                </a:solidFill>
              </a:rPr>
              <a:t>blueprint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A28488-8E60-42F9-1247-5F39F670C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16</a:t>
            </a:fld>
            <a:endParaRPr lang="en-US"/>
          </a:p>
        </p:txBody>
      </p:sp>
      <p:pic>
        <p:nvPicPr>
          <p:cNvPr id="284" name="Picture 283">
            <a:extLst>
              <a:ext uri="{FF2B5EF4-FFF2-40B4-BE49-F238E27FC236}">
                <a16:creationId xmlns:a16="http://schemas.microsoft.com/office/drawing/2014/main" id="{6ADDEA77-4719-8BC4-6D36-E36D7DB4CE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58" y="1282656"/>
            <a:ext cx="7445862" cy="4637794"/>
          </a:xfrm>
          <a:prstGeom prst="rect">
            <a:avLst/>
          </a:prstGeom>
        </p:spPr>
      </p:pic>
      <p:sp>
        <p:nvSpPr>
          <p:cNvPr id="285" name="TextBox 284">
            <a:extLst>
              <a:ext uri="{FF2B5EF4-FFF2-40B4-BE49-F238E27FC236}">
                <a16:creationId xmlns:a16="http://schemas.microsoft.com/office/drawing/2014/main" id="{2521D870-F399-15E5-DA34-75BF7F51CC43}"/>
              </a:ext>
            </a:extLst>
          </p:cNvPr>
          <p:cNvSpPr txBox="1"/>
          <p:nvPr/>
        </p:nvSpPr>
        <p:spPr>
          <a:xfrm>
            <a:off x="0" y="1019975"/>
            <a:ext cx="8348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Ultra-narrow SI traceable spectroscopy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Pulsed UV laser for REMPI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Transportable tritium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Cryogeni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c ion trap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Sin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gle MHI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Non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destructive detection: QLS and/or ODF</a:t>
            </a:r>
            <a:endParaRPr lang="en-US" sz="16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1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itle 140"/>
              <p:cNvSpPr>
                <a:spLocks noGrp="1"/>
              </p:cNvSpPr>
              <p:nvPr>
                <p:ph type="title"/>
              </p:nvPr>
            </p:nvSpPr>
            <p:spPr>
              <a:xfrm>
                <a:off x="232028" y="170015"/>
                <a:ext cx="9688723" cy="357695"/>
              </a:xfrm>
            </p:spPr>
            <p:txBody>
              <a:bodyPr>
                <a:noAutofit/>
              </a:bodyPr>
              <a:lstStyle/>
              <a:p>
                <a:r>
                  <a:rPr lang="de-DE" sz="2800" dirty="0" smtClean="0">
                    <a:solidFill>
                      <a:schemeClr val="bg1"/>
                    </a:solidFill>
                    <a:latin typeface="+mn-lt"/>
                  </a:rPr>
                  <a:t>CPTI </a:t>
                </a:r>
                <a:r>
                  <a:rPr lang="de-DE" sz="2800" dirty="0">
                    <a:solidFill>
                      <a:schemeClr val="bg1"/>
                    </a:solidFill>
                    <a:latin typeface="+mn-lt"/>
                  </a:rPr>
                  <a:t>test via comparison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+mn-lt"/>
                  </a:rPr>
                  <a:t> and anti-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sz="2000" dirty="0">
                  <a:solidFill>
                    <a:schemeClr val="bg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41" name="Title 14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2028" y="170015"/>
                <a:ext cx="9688723" cy="357695"/>
              </a:xfrm>
              <a:blipFill>
                <a:blip r:embed="rId3"/>
                <a:stretch>
                  <a:fillRect l="-1259" t="-45763" b="-6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Inhaltsplatzhalter 2"/>
              <p:cNvSpPr>
                <a:spLocks noGrp="1"/>
              </p:cNvSpPr>
              <p:nvPr>
                <p:ph idx="4294967295"/>
              </p:nvPr>
            </p:nvSpPr>
            <p:spPr>
              <a:xfrm>
                <a:off x="253649" y="1255101"/>
                <a:ext cx="11750114" cy="5447301"/>
              </a:xfrm>
            </p:spPr>
            <p:txBody>
              <a:bodyPr>
                <a:normAutofit/>
              </a:bodyPr>
              <a:lstStyle/>
              <a:p>
                <a:pPr marL="433387" indent="-342900">
                  <a:buClr>
                    <a:srgbClr val="006AB3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de-DE" sz="2000" dirty="0">
                    <a:sym typeface="Symbol"/>
                  </a:rPr>
                  <a:t>Hydrogen to antihydrogen comparisons (ALPHA @ CERN)</a:t>
                </a:r>
              </a:p>
              <a:p>
                <a:pPr marL="376237" indent="-285750">
                  <a:buFont typeface="Arial" panose="020B0604020202020204" pitchFamily="34" charset="0"/>
                  <a:buChar char="•"/>
                </a:pPr>
                <a:endParaRPr lang="de-DE" sz="2000" dirty="0">
                  <a:sym typeface="Symbol"/>
                </a:endParaRPr>
              </a:p>
              <a:p>
                <a:pPr marL="376237" indent="-285750">
                  <a:buFont typeface="Arial" panose="020B0604020202020204" pitchFamily="34" charset="0"/>
                  <a:buChar char="•"/>
                </a:pPr>
                <a:endParaRPr lang="de-DE" sz="1800" dirty="0">
                  <a:sym typeface="Symbol"/>
                </a:endParaRPr>
              </a:p>
              <a:p>
                <a:pPr marL="376237" indent="-285750">
                  <a:buFont typeface="Arial" panose="020B0604020202020204" pitchFamily="34" charset="0"/>
                  <a:buChar char="•"/>
                </a:pPr>
                <a:endParaRPr lang="de-DE" sz="2000" dirty="0">
                  <a:sym typeface="Symbol"/>
                </a:endParaRPr>
              </a:p>
              <a:p>
                <a:pPr marL="433387" indent="-342900">
                  <a:buClr>
                    <a:srgbClr val="006AB3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de-DE" sz="2000" dirty="0">
                    <a:sym typeface="Symbol"/>
                  </a:rPr>
                  <a:t>Proton to </a:t>
                </a:r>
                <a:r>
                  <a:rPr lang="de-DE" sz="2000" dirty="0" err="1">
                    <a:sym typeface="Symbol"/>
                  </a:rPr>
                  <a:t>antiproton</a:t>
                </a:r>
                <a:r>
                  <a:rPr lang="de-DE" sz="2000" dirty="0">
                    <a:sym typeface="Symbol"/>
                  </a:rPr>
                  <a:t> </a:t>
                </a:r>
                <a:r>
                  <a:rPr lang="de-DE" sz="2000" dirty="0" err="1">
                    <a:sym typeface="Symbol"/>
                  </a:rPr>
                  <a:t>comparison</a:t>
                </a:r>
                <a:r>
                  <a:rPr lang="de-DE" sz="2000" dirty="0">
                    <a:sym typeface="Symbol"/>
                  </a:rPr>
                  <a:t> </a:t>
                </a:r>
                <a:r>
                  <a:rPr lang="en-US" sz="2000" kern="0" dirty="0">
                    <a:sym typeface="Symbol"/>
                  </a:rPr>
                  <a:t>(BASE</a:t>
                </a:r>
                <a:r>
                  <a:rPr lang="de-DE" sz="2000" dirty="0">
                    <a:sym typeface="Symbol"/>
                  </a:rPr>
                  <a:t> @ CERN</a:t>
                </a:r>
                <a:r>
                  <a:rPr lang="en-US" sz="2000" kern="0" dirty="0">
                    <a:sym typeface="Symbol"/>
                  </a:rPr>
                  <a:t>)</a:t>
                </a:r>
                <a:endParaRPr lang="de-DE" sz="2000" dirty="0">
                  <a:sym typeface="Symbol"/>
                </a:endParaRPr>
              </a:p>
              <a:p>
                <a:pPr marL="376237" indent="-285750">
                  <a:buFont typeface="Arial" panose="020B0604020202020204" pitchFamily="34" charset="0"/>
                  <a:buChar char="•"/>
                </a:pPr>
                <a:endParaRPr lang="de-DE" sz="1800" kern="0" dirty="0">
                  <a:sym typeface="Symbol"/>
                </a:endParaRPr>
              </a:p>
              <a:p>
                <a:pPr marL="433387" indent="-342900">
                  <a:buClr>
                    <a:srgbClr val="006AB3"/>
                  </a:buClr>
                  <a:buSzPct val="150000"/>
                  <a:buFont typeface="Wingdings" panose="05000000000000000000" pitchFamily="2" charset="2"/>
                  <a:buChar char="§"/>
                </a:pPr>
                <a:r>
                  <a:rPr lang="de-DE" sz="2000" kern="0" dirty="0">
                    <a:solidFill>
                      <a:schemeClr val="tx1"/>
                    </a:solidFill>
                    <a:sym typeface="Symbol"/>
                  </a:rPr>
                  <a:t>Compare one vibrational frequency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</m:e>
                      <m:sub>
                        <m:r>
                          <a:rPr lang="de-DE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de-DE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de-DE" sz="2000" kern="0" dirty="0">
                    <a:solidFill>
                      <a:schemeClr val="tx1"/>
                    </a:solidFill>
                    <a:sym typeface="Symbol"/>
                  </a:rPr>
                  <a:t> with the same in </a:t>
                </a:r>
                <a:r>
                  <a:rPr lang="de-DE" sz="2000" dirty="0">
                    <a:solidFill>
                      <a:schemeClr val="tx1"/>
                    </a:solidFill>
                    <a:sym typeface="Symbol"/>
                  </a:rPr>
                  <a:t>anti-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sz="2000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H</m:t>
                        </m:r>
                      </m:e>
                      <m:sub>
                        <m:r>
                          <a:rPr lang="de-DE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2</m:t>
                        </m:r>
                      </m:sub>
                      <m:sup>
                        <m:r>
                          <a:rPr lang="de-DE" sz="2000" i="1" ker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de-DE" sz="2000" baseline="30000" dirty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de-DE" sz="2000" dirty="0">
                    <a:solidFill>
                      <a:schemeClr val="tx1"/>
                    </a:solidFill>
                    <a:sym typeface="Symbol"/>
                  </a:rPr>
                  <a:t>[1, 2]</a:t>
                </a:r>
              </a:p>
              <a:p>
                <a:pPr marL="90487" indent="0" algn="ctr">
                  <a:buClr>
                    <a:srgbClr val="006AB3"/>
                  </a:buClr>
                  <a:buSzPct val="150000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de-DE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𝑓</m:t>
                            </m:r>
                          </m:e>
                          <m:sub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  <m:t>𝑣𝑖𝑏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sz="20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accPr>
                              <m:e>
                                <m: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sym typeface="Symbol"/>
                                  </a:rPr>
                                  <m:t>𝑓</m:t>
                                </m:r>
                              </m:e>
                            </m:acc>
                          </m:e>
                          <m:sub>
                            <m:r>
                              <a:rPr lang="de-DE" sz="2000" b="0" i="1" dirty="0" smtClean="0">
                                <a:latin typeface="Cambria Math" panose="02040503050406030204" pitchFamily="18" charset="0"/>
                                <a:sym typeface="Symbol"/>
                              </a:rPr>
                              <m:t>𝑣𝑖𝑏</m:t>
                            </m:r>
                          </m:sub>
                        </m:sSub>
                      </m:den>
                    </m:f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∝</m:t>
                    </m:r>
                    <m:f>
                      <m:fPr>
                        <m:ctrlPr>
                          <a:rPr lang="de-DE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𝑒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4+</m:t>
                            </m:r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𝜅</m:t>
                            </m:r>
                          </m:sup>
                        </m:sSup>
                        <m:sSup>
                          <m:sSupPr>
                            <m:ctrlP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de-DE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𝑝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de-DE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𝜅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𝑚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p>
                            <m:f>
                              <m:fPr>
                                <m:ctrlP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de-DE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𝑚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de-D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𝑞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de-D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  <m:t>𝑒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4+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𝜅</m:t>
                            </m:r>
                          </m:sup>
                        </m:sSup>
                        <m:sSup>
                          <m:sSupPr>
                            <m:ctrlP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e-DE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sym typeface="Symbol"/>
                                      </a:rPr>
                                      <m:t>𝑞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̅"/>
                                        <m:ctrlPr>
                                          <a:rPr lang="de-DE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de-DE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sym typeface="Symbol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−</m:t>
                            </m:r>
                            <m:r>
                              <a:rPr lang="de-DE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/>
                              </a:rPr>
                              <m:t>𝜅</m:t>
                            </m:r>
                          </m:sup>
                        </m:sSup>
                      </m:den>
                    </m:f>
                    <m:r>
                      <a:rPr lang="de-DE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=1?</m:t>
                    </m:r>
                  </m:oMath>
                </a14:m>
                <a:r>
                  <a:rPr lang="de-DE" sz="2000" dirty="0">
                    <a:solidFill>
                      <a:schemeClr val="tx1"/>
                    </a:solidFill>
                    <a:sym typeface="Symbol"/>
                  </a:rPr>
                  <a:t>	</a:t>
                </a:r>
                <a14:m>
                  <m:oMath xmlns:m="http://schemas.openxmlformats.org/officeDocument/2006/math"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sym typeface="Symbol"/>
                      </a:rPr>
                      <m:t>𝜅</m:t>
                    </m:r>
                    <m:r>
                      <a:rPr lang="de-DE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≈0.02</m:t>
                    </m:r>
                  </m:oMath>
                </a14:m>
                <a:endParaRPr lang="de-DE" sz="2000" dirty="0">
                  <a:solidFill>
                    <a:schemeClr val="tx1"/>
                  </a:solidFill>
                  <a:sym typeface="Symbol"/>
                </a:endParaRPr>
              </a:p>
              <a:p>
                <a:pPr marL="90487" indent="0" algn="ctr">
                  <a:buClr>
                    <a:srgbClr val="006AB3"/>
                  </a:buClr>
                  <a:buSzPct val="150000"/>
                  <a:buNone/>
                </a:pPr>
                <a:r>
                  <a:rPr lang="de-DE" sz="2000" dirty="0">
                    <a:sym typeface="Symbol"/>
                  </a:rPr>
                  <a:t>(assuming Coulomb interactions have usual characters)</a:t>
                </a:r>
                <a:endParaRPr lang="de-DE" sz="2000" dirty="0">
                  <a:solidFill>
                    <a:schemeClr val="tx1"/>
                  </a:solidFill>
                  <a:sym typeface="Symbol"/>
                </a:endParaRPr>
              </a:p>
              <a:p>
                <a:pPr>
                  <a:spcBef>
                    <a:spcPts val="1200"/>
                  </a:spcBef>
                </a:pPr>
                <a:endParaRPr lang="de-DE" sz="1800" dirty="0">
                  <a:solidFill>
                    <a:srgbClr val="006AB3"/>
                  </a:solidFill>
                </a:endParaRPr>
              </a:p>
            </p:txBody>
          </p:sp>
        </mc:Choice>
        <mc:Fallback xmlns="">
          <p:sp>
            <p:nvSpPr>
              <p:cNvPr id="50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253649" y="1255101"/>
                <a:ext cx="11750114" cy="5447301"/>
              </a:xfrm>
              <a:blipFill>
                <a:blip r:embed="rId4"/>
                <a:stretch>
                  <a:fillRect l="-311" t="-3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pieren 27">
            <a:extLst>
              <a:ext uri="{FF2B5EF4-FFF2-40B4-BE49-F238E27FC236}">
                <a16:creationId xmlns:a16="http://schemas.microsoft.com/office/drawing/2014/main" id="{6310BB24-9C77-7583-D742-69107C69B666}"/>
              </a:ext>
            </a:extLst>
          </p:cNvPr>
          <p:cNvGrpSpPr/>
          <p:nvPr/>
        </p:nvGrpSpPr>
        <p:grpSpPr>
          <a:xfrm>
            <a:off x="1137983" y="1808184"/>
            <a:ext cx="864096" cy="720080"/>
            <a:chOff x="399728" y="1910482"/>
            <a:chExt cx="864096" cy="720080"/>
          </a:xfrm>
        </p:grpSpPr>
        <p:sp>
          <p:nvSpPr>
            <p:cNvPr id="3" name="Rechteck 9">
              <a:extLst>
                <a:ext uri="{FF2B5EF4-FFF2-40B4-BE49-F238E27FC236}">
                  <a16:creationId xmlns:a16="http://schemas.microsoft.com/office/drawing/2014/main" id="{24C83F26-2B34-0656-ACB6-5E94ACAB410C}"/>
                </a:ext>
              </a:extLst>
            </p:cNvPr>
            <p:cNvSpPr/>
            <p:nvPr/>
          </p:nvSpPr>
          <p:spPr bwMode="auto">
            <a:xfrm>
              <a:off x="399728" y="1910482"/>
              <a:ext cx="864096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" name="Ellipse 20">
              <a:extLst>
                <a:ext uri="{FF2B5EF4-FFF2-40B4-BE49-F238E27FC236}">
                  <a16:creationId xmlns:a16="http://schemas.microsoft.com/office/drawing/2014/main" id="{0555E485-05CE-698F-7880-CF7C27D5F379}"/>
                </a:ext>
              </a:extLst>
            </p:cNvPr>
            <p:cNvSpPr/>
            <p:nvPr/>
          </p:nvSpPr>
          <p:spPr bwMode="auto">
            <a:xfrm rot="2590112">
              <a:off x="626259" y="1944417"/>
              <a:ext cx="392771" cy="66229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" name="Ellipse 24">
              <a:extLst>
                <a:ext uri="{FF2B5EF4-FFF2-40B4-BE49-F238E27FC236}">
                  <a16:creationId xmlns:a16="http://schemas.microsoft.com/office/drawing/2014/main" id="{22F5ACFD-7A82-F8A1-3016-6700A711EF2F}"/>
                </a:ext>
              </a:extLst>
            </p:cNvPr>
            <p:cNvSpPr/>
            <p:nvPr/>
          </p:nvSpPr>
          <p:spPr bwMode="auto">
            <a:xfrm>
              <a:off x="800026" y="2226387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" name="Gruppieren 42">
            <a:extLst>
              <a:ext uri="{FF2B5EF4-FFF2-40B4-BE49-F238E27FC236}">
                <a16:creationId xmlns:a16="http://schemas.microsoft.com/office/drawing/2014/main" id="{F84A488D-622C-05FD-4F23-3F796456B902}"/>
              </a:ext>
            </a:extLst>
          </p:cNvPr>
          <p:cNvGrpSpPr/>
          <p:nvPr/>
        </p:nvGrpSpPr>
        <p:grpSpPr>
          <a:xfrm>
            <a:off x="437427" y="1810258"/>
            <a:ext cx="392771" cy="662297"/>
            <a:chOff x="626259" y="1944417"/>
            <a:chExt cx="392771" cy="662297"/>
          </a:xfrm>
        </p:grpSpPr>
        <p:sp>
          <p:nvSpPr>
            <p:cNvPr id="7" name="Ellipse 44">
              <a:extLst>
                <a:ext uri="{FF2B5EF4-FFF2-40B4-BE49-F238E27FC236}">
                  <a16:creationId xmlns:a16="http://schemas.microsoft.com/office/drawing/2014/main" id="{6DF4F3AF-CC12-DAC1-50C1-560BC32767A0}"/>
                </a:ext>
              </a:extLst>
            </p:cNvPr>
            <p:cNvSpPr/>
            <p:nvPr/>
          </p:nvSpPr>
          <p:spPr bwMode="auto">
            <a:xfrm rot="2590112">
              <a:off x="626259" y="1944417"/>
              <a:ext cx="392771" cy="66229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Ellipse 45">
              <a:extLst>
                <a:ext uri="{FF2B5EF4-FFF2-40B4-BE49-F238E27FC236}">
                  <a16:creationId xmlns:a16="http://schemas.microsoft.com/office/drawing/2014/main" id="{D7B62367-7083-FD17-3180-ED15AD709E56}"/>
                </a:ext>
              </a:extLst>
            </p:cNvPr>
            <p:cNvSpPr/>
            <p:nvPr/>
          </p:nvSpPr>
          <p:spPr bwMode="auto">
            <a:xfrm>
              <a:off x="800026" y="2226387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pieren 52">
            <a:extLst>
              <a:ext uri="{FF2B5EF4-FFF2-40B4-BE49-F238E27FC236}">
                <a16:creationId xmlns:a16="http://schemas.microsoft.com/office/drawing/2014/main" id="{764984B5-A785-F06A-8ABC-E385558CC598}"/>
              </a:ext>
            </a:extLst>
          </p:cNvPr>
          <p:cNvGrpSpPr/>
          <p:nvPr/>
        </p:nvGrpSpPr>
        <p:grpSpPr>
          <a:xfrm>
            <a:off x="1253458" y="4366646"/>
            <a:ext cx="797977" cy="720080"/>
            <a:chOff x="369838" y="3541216"/>
            <a:chExt cx="797977" cy="720080"/>
          </a:xfrm>
        </p:grpSpPr>
        <p:sp>
          <p:nvSpPr>
            <p:cNvPr id="11" name="Rechteck 47">
              <a:extLst>
                <a:ext uri="{FF2B5EF4-FFF2-40B4-BE49-F238E27FC236}">
                  <a16:creationId xmlns:a16="http://schemas.microsoft.com/office/drawing/2014/main" id="{5BA0A539-164C-E14B-11AC-852647A98D17}"/>
                </a:ext>
              </a:extLst>
            </p:cNvPr>
            <p:cNvSpPr/>
            <p:nvPr/>
          </p:nvSpPr>
          <p:spPr bwMode="auto">
            <a:xfrm>
              <a:off x="369838" y="3541216"/>
              <a:ext cx="797977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Ellipse 48">
              <a:extLst>
                <a:ext uri="{FF2B5EF4-FFF2-40B4-BE49-F238E27FC236}">
                  <a16:creationId xmlns:a16="http://schemas.microsoft.com/office/drawing/2014/main" id="{9DFD7C25-9FA8-D6D6-628A-1626D31B8818}"/>
                </a:ext>
              </a:extLst>
            </p:cNvPr>
            <p:cNvSpPr/>
            <p:nvPr/>
          </p:nvSpPr>
          <p:spPr bwMode="auto">
            <a:xfrm rot="2590112">
              <a:off x="570643" y="3572819"/>
              <a:ext cx="392771" cy="662297"/>
            </a:xfrm>
            <a:prstGeom prst="ellips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Ellipse 49">
              <a:extLst>
                <a:ext uri="{FF2B5EF4-FFF2-40B4-BE49-F238E27FC236}">
                  <a16:creationId xmlns:a16="http://schemas.microsoft.com/office/drawing/2014/main" id="{665A89C3-D575-D222-56A6-5A5FDAE2AC07}"/>
                </a:ext>
              </a:extLst>
            </p:cNvPr>
            <p:cNvSpPr/>
            <p:nvPr/>
          </p:nvSpPr>
          <p:spPr bwMode="auto">
            <a:xfrm>
              <a:off x="651818" y="3960929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Ellipse 50">
              <a:extLst>
                <a:ext uri="{FF2B5EF4-FFF2-40B4-BE49-F238E27FC236}">
                  <a16:creationId xmlns:a16="http://schemas.microsoft.com/office/drawing/2014/main" id="{CC2B74F3-9800-68F9-419A-BC61F0792161}"/>
                </a:ext>
              </a:extLst>
            </p:cNvPr>
            <p:cNvSpPr/>
            <p:nvPr/>
          </p:nvSpPr>
          <p:spPr bwMode="auto">
            <a:xfrm>
              <a:off x="809034" y="3789040"/>
              <a:ext cx="72008" cy="72008"/>
            </a:xfrm>
            <a:prstGeom prst="ellipse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5" name="Gerade Verbindung mit Pfeil 51">
              <a:extLst>
                <a:ext uri="{FF2B5EF4-FFF2-40B4-BE49-F238E27FC236}">
                  <a16:creationId xmlns:a16="http://schemas.microsoft.com/office/drawing/2014/main" id="{BE60DB1D-F1B6-604F-ACDF-51991465A63F}"/>
                </a:ext>
              </a:extLst>
            </p:cNvPr>
            <p:cNvCxnSpPr/>
            <p:nvPr/>
          </p:nvCxnSpPr>
          <p:spPr bwMode="auto">
            <a:xfrm flipV="1">
              <a:off x="558102" y="3717032"/>
              <a:ext cx="269482" cy="269482"/>
            </a:xfrm>
            <a:prstGeom prst="straightConnector1">
              <a:avLst/>
            </a:prstGeom>
            <a:solidFill>
              <a:srgbClr val="66FF66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16" name="Gruppieren 55">
            <a:extLst>
              <a:ext uri="{FF2B5EF4-FFF2-40B4-BE49-F238E27FC236}">
                <a16:creationId xmlns:a16="http://schemas.microsoft.com/office/drawing/2014/main" id="{A15D9A76-8B55-97A5-E8EA-C293088EB6AE}"/>
              </a:ext>
            </a:extLst>
          </p:cNvPr>
          <p:cNvGrpSpPr/>
          <p:nvPr/>
        </p:nvGrpSpPr>
        <p:grpSpPr>
          <a:xfrm>
            <a:off x="452217" y="4395538"/>
            <a:ext cx="405312" cy="662297"/>
            <a:chOff x="3580733" y="1457506"/>
            <a:chExt cx="405312" cy="662297"/>
          </a:xfrm>
        </p:grpSpPr>
        <p:sp>
          <p:nvSpPr>
            <p:cNvPr id="18" name="Ellipse 56">
              <a:extLst>
                <a:ext uri="{FF2B5EF4-FFF2-40B4-BE49-F238E27FC236}">
                  <a16:creationId xmlns:a16="http://schemas.microsoft.com/office/drawing/2014/main" id="{B604E575-D50C-1198-095A-3894B9946159}"/>
                </a:ext>
              </a:extLst>
            </p:cNvPr>
            <p:cNvSpPr/>
            <p:nvPr/>
          </p:nvSpPr>
          <p:spPr bwMode="auto">
            <a:xfrm rot="2590112">
              <a:off x="3593274" y="1457506"/>
              <a:ext cx="392771" cy="662297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Ellipse 57">
              <a:extLst>
                <a:ext uri="{FF2B5EF4-FFF2-40B4-BE49-F238E27FC236}">
                  <a16:creationId xmlns:a16="http://schemas.microsoft.com/office/drawing/2014/main" id="{067A8074-92D0-31B7-6776-A87BB8DC7163}"/>
                </a:ext>
              </a:extLst>
            </p:cNvPr>
            <p:cNvSpPr/>
            <p:nvPr/>
          </p:nvSpPr>
          <p:spPr bwMode="auto">
            <a:xfrm>
              <a:off x="3674449" y="1845616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Ellipse 58">
              <a:extLst>
                <a:ext uri="{FF2B5EF4-FFF2-40B4-BE49-F238E27FC236}">
                  <a16:creationId xmlns:a16="http://schemas.microsoft.com/office/drawing/2014/main" id="{B162FA42-051B-AA0F-5196-94A9FF8D56E6}"/>
                </a:ext>
              </a:extLst>
            </p:cNvPr>
            <p:cNvSpPr/>
            <p:nvPr/>
          </p:nvSpPr>
          <p:spPr bwMode="auto">
            <a:xfrm>
              <a:off x="3831665" y="1673727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Tx/>
                <a:buFont typeface="Wingdings" pitchFamily="2" charset="2"/>
                <a:buNone/>
                <a:tabLst/>
              </a:pPr>
              <a:endParaRPr kumimoji="0" 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23" name="Gerade Verbindung mit Pfeil 59">
              <a:extLst>
                <a:ext uri="{FF2B5EF4-FFF2-40B4-BE49-F238E27FC236}">
                  <a16:creationId xmlns:a16="http://schemas.microsoft.com/office/drawing/2014/main" id="{AD439D9F-2085-4300-D5F0-789A7FF36EF7}"/>
                </a:ext>
              </a:extLst>
            </p:cNvPr>
            <p:cNvCxnSpPr/>
            <p:nvPr/>
          </p:nvCxnSpPr>
          <p:spPr bwMode="auto">
            <a:xfrm flipV="1">
              <a:off x="3580733" y="1601719"/>
              <a:ext cx="269482" cy="269482"/>
            </a:xfrm>
            <a:prstGeom prst="straightConnector1">
              <a:avLst/>
            </a:prstGeom>
            <a:solidFill>
              <a:srgbClr val="66FF66"/>
            </a:solidFill>
            <a:ln w="9525" cap="flat" cmpd="sng" algn="ctr">
              <a:solidFill>
                <a:srgbClr val="FF0000"/>
              </a:solidFill>
              <a:prstDash val="dash"/>
              <a:round/>
              <a:headEnd type="triangle" w="med" len="med"/>
              <a:tailEnd type="triangle" w="med" len="med"/>
            </a:ln>
            <a:effectLst/>
          </p:spPr>
        </p:cxnSp>
      </p:grpSp>
      <p:grpSp>
        <p:nvGrpSpPr>
          <p:cNvPr id="24" name="Gruppieren 6">
            <a:extLst>
              <a:ext uri="{FF2B5EF4-FFF2-40B4-BE49-F238E27FC236}">
                <a16:creationId xmlns:a16="http://schemas.microsoft.com/office/drawing/2014/main" id="{F9C1EEEE-80E7-9E88-6F88-36A428604B37}"/>
              </a:ext>
            </a:extLst>
          </p:cNvPr>
          <p:cNvGrpSpPr/>
          <p:nvPr/>
        </p:nvGrpSpPr>
        <p:grpSpPr>
          <a:xfrm>
            <a:off x="3597424" y="1785269"/>
            <a:ext cx="2254582" cy="765594"/>
            <a:chOff x="3888428" y="1588802"/>
            <a:chExt cx="2254582" cy="76559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feld 3">
                  <a:extLst>
                    <a:ext uri="{FF2B5EF4-FFF2-40B4-BE49-F238E27FC236}">
                      <a16:creationId xmlns:a16="http://schemas.microsoft.com/office/drawing/2014/main" id="{F3BF21A1-ABC6-F6A3-8538-11AA1A50EEE2}"/>
                    </a:ext>
                  </a:extLst>
                </p:cNvPr>
                <p:cNvSpPr txBox="1"/>
                <p:nvPr/>
              </p:nvSpPr>
              <p:spPr>
                <a:xfrm>
                  <a:off x="3901166" y="1588802"/>
                  <a:ext cx="1681550" cy="396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𝑒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feld 3">
                  <a:extLst>
                    <a:ext uri="{FF2B5EF4-FFF2-40B4-BE49-F238E27FC236}">
                      <a16:creationId xmlns:a16="http://schemas.microsoft.com/office/drawing/2014/main" id="{F3BF21A1-ABC6-F6A3-8538-11AA1A50EE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166" y="1588802"/>
                  <a:ext cx="1681550" cy="396262"/>
                </a:xfrm>
                <a:prstGeom prst="rect">
                  <a:avLst/>
                </a:prstGeom>
                <a:blipFill>
                  <a:blip r:embed="rId6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feld 4">
                  <a:extLst>
                    <a:ext uri="{FF2B5EF4-FFF2-40B4-BE49-F238E27FC236}">
                      <a16:creationId xmlns:a16="http://schemas.microsoft.com/office/drawing/2014/main" id="{C6855FD5-7654-5E2C-42A9-C3D47DBEFEF6}"/>
                    </a:ext>
                  </a:extLst>
                </p:cNvPr>
                <p:cNvSpPr txBox="1"/>
                <p:nvPr/>
              </p:nvSpPr>
              <p:spPr>
                <a:xfrm>
                  <a:off x="3888428" y="1958134"/>
                  <a:ext cx="1901418" cy="396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sub>
                            </m:sSub>
                            <m:r>
                              <a:rPr lang="de-DE" b="0" i="1" smtClean="0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𝑞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de-DE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feld 4">
                  <a:extLst>
                    <a:ext uri="{FF2B5EF4-FFF2-40B4-BE49-F238E27FC236}">
                      <a16:creationId xmlns:a16="http://schemas.microsoft.com/office/drawing/2014/main" id="{C6855FD5-7654-5E2C-42A9-C3D47DBEFE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8428" y="1958134"/>
                  <a:ext cx="1901418" cy="396262"/>
                </a:xfrm>
                <a:prstGeom prst="rect">
                  <a:avLst/>
                </a:prstGeom>
                <a:blipFill>
                  <a:blip r:embed="rId7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feld 5">
                  <a:extLst>
                    <a:ext uri="{FF2B5EF4-FFF2-40B4-BE49-F238E27FC236}">
                      <a16:creationId xmlns:a16="http://schemas.microsoft.com/office/drawing/2014/main" id="{A4FBB368-D7E1-421E-8584-2F627DC1686A}"/>
                    </a:ext>
                  </a:extLst>
                </p:cNvPr>
                <p:cNvSpPr txBox="1"/>
                <p:nvPr/>
              </p:nvSpPr>
              <p:spPr>
                <a:xfrm>
                  <a:off x="3912912" y="1785879"/>
                  <a:ext cx="2230098" cy="466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  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 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            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                    </m:t>
                            </m:r>
                          </m:den>
                        </m:f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=1 ?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feld 5">
                  <a:extLst>
                    <a:ext uri="{FF2B5EF4-FFF2-40B4-BE49-F238E27FC236}">
                      <a16:creationId xmlns:a16="http://schemas.microsoft.com/office/drawing/2014/main" id="{A4FBB368-D7E1-421E-8584-2F627DC168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12912" y="1785879"/>
                  <a:ext cx="2230098" cy="46621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uppieren 15">
            <a:extLst>
              <a:ext uri="{FF2B5EF4-FFF2-40B4-BE49-F238E27FC236}">
                <a16:creationId xmlns:a16="http://schemas.microsoft.com/office/drawing/2014/main" id="{7C15DC74-9588-B94B-5965-3E4B1C7B3CE2}"/>
              </a:ext>
            </a:extLst>
          </p:cNvPr>
          <p:cNvGrpSpPr/>
          <p:nvPr/>
        </p:nvGrpSpPr>
        <p:grpSpPr>
          <a:xfrm>
            <a:off x="2555513" y="1789867"/>
            <a:ext cx="1005403" cy="760192"/>
            <a:chOff x="3778729" y="1588802"/>
            <a:chExt cx="1005403" cy="760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feld 16">
                  <a:extLst>
                    <a:ext uri="{FF2B5EF4-FFF2-40B4-BE49-F238E27FC236}">
                      <a16:creationId xmlns:a16="http://schemas.microsoft.com/office/drawing/2014/main" id="{FD99224C-B68A-842B-329D-AE68775D5682}"/>
                    </a:ext>
                  </a:extLst>
                </p:cNvPr>
                <p:cNvSpPr txBox="1"/>
                <p:nvPr/>
              </p:nvSpPr>
              <p:spPr>
                <a:xfrm>
                  <a:off x="3901166" y="1588802"/>
                  <a:ext cx="56765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2" name="Textfeld 16">
                  <a:extLst>
                    <a:ext uri="{FF2B5EF4-FFF2-40B4-BE49-F238E27FC236}">
                      <a16:creationId xmlns:a16="http://schemas.microsoft.com/office/drawing/2014/main" id="{FD99224C-B68A-842B-329D-AE68775D568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1166" y="1588802"/>
                  <a:ext cx="56765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feld 17">
                  <a:extLst>
                    <a:ext uri="{FF2B5EF4-FFF2-40B4-BE49-F238E27FC236}">
                      <a16:creationId xmlns:a16="http://schemas.microsoft.com/office/drawing/2014/main" id="{891F6CF4-0C8C-C728-ABDB-B0F03B64A5AC}"/>
                    </a:ext>
                  </a:extLst>
                </p:cNvPr>
                <p:cNvSpPr txBox="1"/>
                <p:nvPr/>
              </p:nvSpPr>
              <p:spPr>
                <a:xfrm>
                  <a:off x="3959815" y="1979662"/>
                  <a:ext cx="5163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̅"/>
                                <m:ctrlP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</m:acc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4" name="Textfeld 17">
                  <a:extLst>
                    <a:ext uri="{FF2B5EF4-FFF2-40B4-BE49-F238E27FC236}">
                      <a16:creationId xmlns:a16="http://schemas.microsoft.com/office/drawing/2014/main" id="{891F6CF4-0C8C-C728-ABDB-B0F03B64A5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59815" y="1979662"/>
                  <a:ext cx="516359" cy="369332"/>
                </a:xfrm>
                <a:prstGeom prst="rect">
                  <a:avLst/>
                </a:prstGeom>
                <a:blipFill>
                  <a:blip r:embed="rId10"/>
                  <a:stretch>
                    <a:fillRect r="-3529"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feld 18">
                  <a:extLst>
                    <a:ext uri="{FF2B5EF4-FFF2-40B4-BE49-F238E27FC236}">
                      <a16:creationId xmlns:a16="http://schemas.microsoft.com/office/drawing/2014/main" id="{E0770D38-8DA7-AC0B-EF33-95D913DFC70F}"/>
                    </a:ext>
                  </a:extLst>
                </p:cNvPr>
                <p:cNvSpPr txBox="1"/>
                <p:nvPr/>
              </p:nvSpPr>
              <p:spPr>
                <a:xfrm>
                  <a:off x="3778729" y="1778246"/>
                  <a:ext cx="1005403" cy="46621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</a:rPr>
                              <m:t>          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/>
                              </a:rPr>
                              <m:t>  </m:t>
                            </m:r>
                          </m:den>
                        </m:f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∝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feld 18">
                  <a:extLst>
                    <a:ext uri="{FF2B5EF4-FFF2-40B4-BE49-F238E27FC236}">
                      <a16:creationId xmlns:a16="http://schemas.microsoft.com/office/drawing/2014/main" id="{E0770D38-8DA7-AC0B-EF33-95D913DFC7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8729" y="1778246"/>
                  <a:ext cx="1005403" cy="46621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pieren 19">
            <a:extLst>
              <a:ext uri="{FF2B5EF4-FFF2-40B4-BE49-F238E27FC236}">
                <a16:creationId xmlns:a16="http://schemas.microsoft.com/office/drawing/2014/main" id="{EF4E1CA6-6433-DF90-8D82-2109791124D9}"/>
              </a:ext>
            </a:extLst>
          </p:cNvPr>
          <p:cNvGrpSpPr/>
          <p:nvPr/>
        </p:nvGrpSpPr>
        <p:grpSpPr>
          <a:xfrm>
            <a:off x="5675782" y="1793246"/>
            <a:ext cx="3667751" cy="781496"/>
            <a:chOff x="5347675" y="1454076"/>
            <a:chExt cx="3667751" cy="781496"/>
          </a:xfrm>
        </p:grpSpPr>
        <p:grpSp>
          <p:nvGrpSpPr>
            <p:cNvPr id="27" name="Gruppieren 2">
              <a:extLst>
                <a:ext uri="{FF2B5EF4-FFF2-40B4-BE49-F238E27FC236}">
                  <a16:creationId xmlns:a16="http://schemas.microsoft.com/office/drawing/2014/main" id="{6CE2C792-94A9-40DB-35A7-68E04D0FE0CA}"/>
                </a:ext>
              </a:extLst>
            </p:cNvPr>
            <p:cNvGrpSpPr/>
            <p:nvPr/>
          </p:nvGrpSpPr>
          <p:grpSpPr>
            <a:xfrm>
              <a:off x="7856619" y="1454076"/>
              <a:ext cx="1127057" cy="781496"/>
              <a:chOff x="6911634" y="1454076"/>
              <a:chExt cx="1127057" cy="78149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feld 37">
                    <a:extLst>
                      <a:ext uri="{FF2B5EF4-FFF2-40B4-BE49-F238E27FC236}">
                        <a16:creationId xmlns:a16="http://schemas.microsoft.com/office/drawing/2014/main" id="{1DD29DEC-118B-AA95-40F1-6DA4B9B060FE}"/>
                      </a:ext>
                    </a:extLst>
                  </p:cNvPr>
                  <p:cNvSpPr txBox="1"/>
                  <p:nvPr/>
                </p:nvSpPr>
                <p:spPr>
                  <a:xfrm>
                    <a:off x="6955942" y="1454076"/>
                    <a:ext cx="991553" cy="3907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feld 37">
                    <a:extLst>
                      <a:ext uri="{FF2B5EF4-FFF2-40B4-BE49-F238E27FC236}">
                        <a16:creationId xmlns:a16="http://schemas.microsoft.com/office/drawing/2014/main" id="{1DD29DEC-118B-AA95-40F1-6DA4B9B060F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55942" y="1454076"/>
                    <a:ext cx="991553" cy="3907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feld 38">
                    <a:extLst>
                      <a:ext uri="{FF2B5EF4-FFF2-40B4-BE49-F238E27FC236}">
                        <a16:creationId xmlns:a16="http://schemas.microsoft.com/office/drawing/2014/main" id="{25EF88F7-07A5-1A17-8419-48B82EEC6689}"/>
                      </a:ext>
                    </a:extLst>
                  </p:cNvPr>
                  <p:cNvSpPr txBox="1"/>
                  <p:nvPr/>
                </p:nvSpPr>
                <p:spPr>
                  <a:xfrm>
                    <a:off x="6948264" y="1844824"/>
                    <a:ext cx="1090427" cy="39074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sub>
                          </m:s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de-DE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de-DE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0" name="Textfeld 38">
                    <a:extLst>
                      <a:ext uri="{FF2B5EF4-FFF2-40B4-BE49-F238E27FC236}">
                        <a16:creationId xmlns:a16="http://schemas.microsoft.com/office/drawing/2014/main" id="{25EF88F7-07A5-1A17-8419-48B82EEC668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8264" y="1844824"/>
                    <a:ext cx="1090427" cy="390748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2849" b="-9375"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feld 39">
                    <a:extLst>
                      <a:ext uri="{FF2B5EF4-FFF2-40B4-BE49-F238E27FC236}">
                        <a16:creationId xmlns:a16="http://schemas.microsoft.com/office/drawing/2014/main" id="{76DD8AD0-9D36-C419-0C2B-B581E893F085}"/>
                      </a:ext>
                    </a:extLst>
                  </p:cNvPr>
                  <p:cNvSpPr txBox="1"/>
                  <p:nvPr/>
                </p:nvSpPr>
                <p:spPr>
                  <a:xfrm>
                    <a:off x="6911634" y="1640785"/>
                    <a:ext cx="1035861" cy="46621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       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              </m:t>
                              </m:r>
                            </m:den>
                          </m:f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Textfeld 39">
                    <a:extLst>
                      <a:ext uri="{FF2B5EF4-FFF2-40B4-BE49-F238E27FC236}">
                        <a16:creationId xmlns:a16="http://schemas.microsoft.com/office/drawing/2014/main" id="{76DD8AD0-9D36-C419-0C2B-B581E893F0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1634" y="1640785"/>
                    <a:ext cx="1035861" cy="46621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DE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8" name="Inhaltsplatzhalter 2">
              <a:extLst>
                <a:ext uri="{FF2B5EF4-FFF2-40B4-BE49-F238E27FC236}">
                  <a16:creationId xmlns:a16="http://schemas.microsoft.com/office/drawing/2014/main" id="{AAF9CA9B-C34B-2D46-0A1D-AEA3B174810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347675" y="1623715"/>
              <a:ext cx="3667751" cy="465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90487" indent="0">
                <a:buNone/>
              </a:pPr>
              <a:r>
                <a:rPr lang="de-DE" dirty="0">
                  <a:sym typeface="Symbol"/>
                </a:rPr>
                <a:t>(</a:t>
              </a:r>
              <a:r>
                <a:rPr lang="de-DE" sz="1800" dirty="0">
                  <a:sym typeface="Symbol"/>
                </a:rPr>
                <a:t> </a:t>
              </a:r>
              <a:r>
                <a:rPr lang="de-DE" sz="1800" dirty="0" err="1">
                  <a:sym typeface="Symbol"/>
                </a:rPr>
                <a:t>weak</a:t>
              </a:r>
              <a:r>
                <a:rPr lang="de-DE" sz="1800" dirty="0">
                  <a:sym typeface="Symbol"/>
                </a:rPr>
                <a:t> </a:t>
              </a:r>
              <a:r>
                <a:rPr lang="de-DE" sz="1800" dirty="0" err="1">
                  <a:sym typeface="Symbol"/>
                </a:rPr>
                <a:t>dependence</a:t>
              </a:r>
              <a:r>
                <a:rPr lang="de-DE" sz="1800" dirty="0">
                  <a:sym typeface="Symbol"/>
                </a:rPr>
                <a:t> on </a:t>
              </a:r>
              <a:r>
                <a:rPr lang="de-DE" dirty="0">
                  <a:sym typeface="Symbol"/>
                </a:rPr>
                <a:t> </a:t>
              </a:r>
              <a:r>
                <a:rPr lang="de-DE" sz="1800" dirty="0">
                  <a:sym typeface="Symbol"/>
                </a:rPr>
                <a:t>             )</a:t>
              </a:r>
              <a:endParaRPr lang="de-DE" kern="0" dirty="0">
                <a:sym typeface="Symbo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">
                <a:extLst>
                  <a:ext uri="{FF2B5EF4-FFF2-40B4-BE49-F238E27FC236}">
                    <a16:creationId xmlns:a16="http://schemas.microsoft.com/office/drawing/2014/main" id="{C00EB536-E983-E23F-908D-B77B35EF57AC}"/>
                  </a:ext>
                </a:extLst>
              </p:cNvPr>
              <p:cNvSpPr txBox="1"/>
              <p:nvPr/>
            </p:nvSpPr>
            <p:spPr>
              <a:xfrm>
                <a:off x="6552718" y="2808691"/>
                <a:ext cx="1495089" cy="7039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ba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bar>
                                <m:barPr>
                                  <m:pos m:val="top"/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bar>
                            </m:sub>
                          </m:sSub>
                        </m:den>
                      </m:f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 ?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9" name="Textfeld 3">
                <a:extLst>
                  <a:ext uri="{FF2B5EF4-FFF2-40B4-BE49-F238E27FC236}">
                    <a16:creationId xmlns:a16="http://schemas.microsoft.com/office/drawing/2014/main" id="{C00EB536-E983-E23F-908D-B77B35EF57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2718" y="2808691"/>
                <a:ext cx="1495089" cy="7039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echteck 13">
            <a:extLst>
              <a:ext uri="{FF2B5EF4-FFF2-40B4-BE49-F238E27FC236}">
                <a16:creationId xmlns:a16="http://schemas.microsoft.com/office/drawing/2014/main" id="{08EF6EBF-7C2D-D12E-68B7-AB39E4104374}"/>
              </a:ext>
            </a:extLst>
          </p:cNvPr>
          <p:cNvSpPr/>
          <p:nvPr/>
        </p:nvSpPr>
        <p:spPr>
          <a:xfrm>
            <a:off x="8129139" y="5451871"/>
            <a:ext cx="40630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+mj-lt"/>
              </a:rPr>
              <a:t>[1]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Schiller,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Contemp</a:t>
            </a:r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. Phys.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, 247 (2023). </a:t>
            </a:r>
            <a:r>
              <a:rPr lang="de-DE" sz="1200" dirty="0">
                <a:latin typeface="+mj-lt"/>
              </a:rPr>
              <a:t/>
            </a:r>
            <a:br>
              <a:rPr lang="de-DE" sz="1200" dirty="0">
                <a:latin typeface="+mj-lt"/>
              </a:rPr>
            </a:br>
            <a:r>
              <a:rPr lang="de-DE" sz="1200" dirty="0">
                <a:latin typeface="+mj-lt"/>
              </a:rPr>
              <a:t>     </a:t>
            </a:r>
            <a:r>
              <a:rPr lang="de-DE" sz="1200" dirty="0" err="1">
                <a:latin typeface="+mj-lt"/>
              </a:rPr>
              <a:t>Dehmelt</a:t>
            </a:r>
            <a:r>
              <a:rPr lang="de-DE" sz="1200" dirty="0">
                <a:latin typeface="+mj-lt"/>
              </a:rPr>
              <a:t>, H.G. </a:t>
            </a:r>
            <a:r>
              <a:rPr lang="de-DE" sz="1200" i="1" dirty="0">
                <a:latin typeface="+mj-lt"/>
              </a:rPr>
              <a:t>Phy. </a:t>
            </a:r>
            <a:r>
              <a:rPr lang="de-DE" sz="1200" i="1" dirty="0" err="1">
                <a:latin typeface="+mj-lt"/>
              </a:rPr>
              <a:t>Scr</a:t>
            </a:r>
            <a:r>
              <a:rPr lang="de-DE" sz="1200" i="1" dirty="0">
                <a:latin typeface="+mj-lt"/>
              </a:rPr>
              <a:t>.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>
                <a:latin typeface="+mj-lt"/>
              </a:rPr>
              <a:t>T59</a:t>
            </a:r>
            <a:r>
              <a:rPr lang="de-DE" sz="1200" dirty="0">
                <a:latin typeface="+mj-lt"/>
              </a:rPr>
              <a:t>, 432 (1995).</a:t>
            </a:r>
            <a:br>
              <a:rPr lang="de-DE" sz="1200" dirty="0">
                <a:latin typeface="+mj-lt"/>
              </a:rPr>
            </a:br>
            <a:r>
              <a:rPr lang="de-DE" sz="1200" dirty="0">
                <a:latin typeface="+mj-lt"/>
              </a:rPr>
              <a:t>     </a:t>
            </a:r>
            <a:r>
              <a:rPr lang="de-DE" sz="1200" dirty="0" err="1">
                <a:latin typeface="+mj-lt"/>
              </a:rPr>
              <a:t>Zammit</a:t>
            </a:r>
            <a:r>
              <a:rPr lang="de-DE" sz="1200" dirty="0">
                <a:latin typeface="+mj-lt"/>
              </a:rPr>
              <a:t>, M.C. et al. </a:t>
            </a:r>
            <a:r>
              <a:rPr lang="de-DE" sz="1200" i="1" dirty="0">
                <a:latin typeface="+mj-lt"/>
              </a:rPr>
              <a:t>Phys. Rev. A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>
                <a:latin typeface="+mj-lt"/>
              </a:rPr>
              <a:t>100</a:t>
            </a:r>
            <a:r>
              <a:rPr lang="de-DE" sz="1200" dirty="0">
                <a:latin typeface="+mj-lt"/>
              </a:rPr>
              <a:t>, 042709 (2019).</a:t>
            </a:r>
          </a:p>
          <a:p>
            <a:pPr lvl="0"/>
            <a:r>
              <a:rPr lang="de-DE" sz="1200" dirty="0">
                <a:latin typeface="+mj-lt"/>
              </a:rPr>
              <a:t>     Vargas, </a:t>
            </a:r>
            <a:r>
              <a:rPr lang="de-DE" sz="1200" i="1" dirty="0">
                <a:latin typeface="+mj-lt"/>
              </a:rPr>
              <a:t>Phys. Rev. D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>
                <a:latin typeface="+mj-lt"/>
              </a:rPr>
              <a:t>111</a:t>
            </a:r>
            <a:r>
              <a:rPr lang="de-DE" sz="1200" dirty="0">
                <a:latin typeface="+mj-lt"/>
              </a:rPr>
              <a:t>, 015032 (2025).</a:t>
            </a:r>
          </a:p>
          <a:p>
            <a:pPr lvl="0"/>
            <a:r>
              <a:rPr lang="de-DE" sz="1200" dirty="0">
                <a:latin typeface="+mj-lt"/>
              </a:rPr>
              <a:t>     </a:t>
            </a:r>
            <a:r>
              <a:rPr lang="de-DE" sz="1200" dirty="0" err="1">
                <a:latin typeface="+mj-lt"/>
              </a:rPr>
              <a:t>Shore</a:t>
            </a:r>
            <a:r>
              <a:rPr lang="de-DE" sz="1200" dirty="0">
                <a:latin typeface="+mj-lt"/>
              </a:rPr>
              <a:t>, arXiv:2412.09730 (2025).</a:t>
            </a:r>
          </a:p>
          <a:p>
            <a:pPr lvl="0"/>
            <a:r>
              <a:rPr lang="de-DE" sz="1200" dirty="0">
                <a:solidFill>
                  <a:srgbClr val="000000"/>
                </a:solidFill>
                <a:latin typeface="Arial"/>
              </a:rPr>
              <a:t>[2] </a:t>
            </a:r>
            <a:r>
              <a:rPr lang="de-DE" sz="1200" dirty="0">
                <a:latin typeface="+mj-lt"/>
              </a:rPr>
              <a:t>Myers, E. </a:t>
            </a:r>
            <a:r>
              <a:rPr lang="de-DE" sz="1200" i="1" dirty="0">
                <a:latin typeface="+mj-lt"/>
              </a:rPr>
              <a:t>Phys. Rev. A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>
                <a:latin typeface="+mj-lt"/>
              </a:rPr>
              <a:t>98</a:t>
            </a:r>
            <a:r>
              <a:rPr lang="de-DE" sz="1200" dirty="0">
                <a:latin typeface="+mj-lt"/>
              </a:rPr>
              <a:t>, 010101(R) (2018).</a:t>
            </a:r>
            <a:br>
              <a:rPr lang="de-DE" sz="1200" dirty="0">
                <a:latin typeface="+mj-lt"/>
              </a:rPr>
            </a:br>
            <a:r>
              <a:rPr lang="de-DE" sz="1200" dirty="0">
                <a:latin typeface="+mj-lt"/>
              </a:rPr>
              <a:t>     Schenkel, et al. </a:t>
            </a:r>
            <a:r>
              <a:rPr lang="de-DE" sz="1200" i="1" dirty="0">
                <a:latin typeface="+mj-lt"/>
              </a:rPr>
              <a:t>Nat. Phys.</a:t>
            </a:r>
            <a:r>
              <a:rPr lang="de-DE" sz="1200" dirty="0">
                <a:latin typeface="+mj-lt"/>
              </a:rPr>
              <a:t> </a:t>
            </a:r>
            <a:r>
              <a:rPr lang="de-DE" sz="1200" b="1" dirty="0">
                <a:latin typeface="+mj-lt"/>
              </a:rPr>
              <a:t>20</a:t>
            </a:r>
            <a:r>
              <a:rPr lang="de-DE" sz="1200" dirty="0">
                <a:latin typeface="+mj-lt"/>
              </a:rPr>
              <a:t>, 383 (2024).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638823-795E-2ED5-A3B6-70F728B8873C}"/>
                  </a:ext>
                </a:extLst>
              </p:cNvPr>
              <p:cNvSpPr txBox="1"/>
              <p:nvPr/>
            </p:nvSpPr>
            <p:spPr>
              <a:xfrm>
                <a:off x="1908288" y="5231746"/>
                <a:ext cx="56012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+ comparison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interaction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 interaction</a:t>
                </a:r>
                <a:endParaRPr lang="en-DE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4638823-795E-2ED5-A3B6-70F728B88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288" y="5231746"/>
                <a:ext cx="5601277" cy="369332"/>
              </a:xfrm>
              <a:prstGeom prst="rect">
                <a:avLst/>
              </a:prstGeom>
              <a:blipFill>
                <a:blip r:embed="rId16"/>
                <a:stretch>
                  <a:fillRect l="-871" t="-8197" r="-218" b="-2459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17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5A828-57BE-F69B-F9D1-EE8EC48D3AA6}"/>
              </a:ext>
            </a:extLst>
          </p:cNvPr>
          <p:cNvSpPr txBox="1"/>
          <p:nvPr/>
        </p:nvSpPr>
        <p:spPr>
          <a:xfrm>
            <a:off x="9510467" y="418198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(Simple model)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3258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232028" y="170015"/>
            <a:ext cx="9688723" cy="357695"/>
          </a:xfrm>
        </p:spPr>
        <p:txBody>
          <a:bodyPr>
            <a:noAutofit/>
          </a:bodyPr>
          <a:lstStyle/>
          <a:p>
            <a:r>
              <a:rPr lang="de-DE" sz="2800" dirty="0" smtClean="0">
                <a:solidFill>
                  <a:schemeClr val="bg1"/>
                </a:solidFill>
                <a:latin typeface="+mn-lt"/>
              </a:rPr>
              <a:t>Proposed apparatus</a:t>
            </a:r>
            <a:endParaRPr lang="en-US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0" name="Inhaltsplatzhalter 2"/>
          <p:cNvSpPr>
            <a:spLocks noGrp="1"/>
          </p:cNvSpPr>
          <p:nvPr>
            <p:ph idx="4294967295"/>
          </p:nvPr>
        </p:nvSpPr>
        <p:spPr>
          <a:xfrm>
            <a:off x="232028" y="922334"/>
            <a:ext cx="11750114" cy="5447301"/>
          </a:xfrm>
        </p:spPr>
        <p:txBody>
          <a:bodyPr>
            <a:normAutofit/>
          </a:bodyPr>
          <a:lstStyle/>
          <a:p>
            <a:pPr marL="433387" indent="-342900">
              <a:buClr>
                <a:srgbClr val="006AB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dirty="0">
                <a:sym typeface="Symbol"/>
              </a:rPr>
              <a:t>Penning trap with continuous-Stern-</a:t>
            </a:r>
            <a:r>
              <a:rPr lang="en-US" sz="2000" dirty="0" err="1">
                <a:sym typeface="Symbol"/>
              </a:rPr>
              <a:t>Gerlach</a:t>
            </a:r>
            <a:r>
              <a:rPr lang="en-US" sz="2000" dirty="0">
                <a:sym typeface="Symbol"/>
              </a:rPr>
              <a:t> read-out	</a:t>
            </a:r>
            <a:r>
              <a:rPr lang="en-US" sz="2000" dirty="0" smtClean="0">
                <a:sym typeface="Symbol"/>
              </a:rPr>
              <a:t> [1] </a:t>
            </a:r>
            <a:r>
              <a:rPr lang="en-US" sz="2000" dirty="0">
                <a:sym typeface="Symbol"/>
              </a:rPr>
              <a:t>(Evolution of design from </a:t>
            </a:r>
            <a:r>
              <a:rPr lang="en-US" sz="2000" dirty="0" smtClean="0">
                <a:sym typeface="Symbol"/>
              </a:rPr>
              <a:t>BASE)</a:t>
            </a:r>
            <a:endParaRPr lang="de-DE" sz="2000" dirty="0">
              <a:sym typeface="Symbol"/>
            </a:endParaRPr>
          </a:p>
          <a:p>
            <a:pPr marL="376237" indent="-285750">
              <a:buFont typeface="Arial" panose="020B0604020202020204" pitchFamily="34" charset="0"/>
              <a:buChar char="•"/>
            </a:pPr>
            <a:endParaRPr lang="de-DE" sz="1800" dirty="0" smtClean="0">
              <a:sym typeface="Symbol"/>
            </a:endParaRPr>
          </a:p>
          <a:p>
            <a:pPr marL="376237" indent="-285750">
              <a:buFont typeface="Arial" panose="020B0604020202020204" pitchFamily="34" charset="0"/>
              <a:buChar char="•"/>
            </a:pPr>
            <a:endParaRPr lang="de-DE" sz="1800" dirty="0">
              <a:sym typeface="Symbol"/>
            </a:endParaRPr>
          </a:p>
          <a:p>
            <a:pPr marL="376237" indent="-285750">
              <a:buFont typeface="Arial" panose="020B0604020202020204" pitchFamily="34" charset="0"/>
              <a:buChar char="•"/>
            </a:pPr>
            <a:endParaRPr lang="de-DE" sz="1800" dirty="0" smtClean="0">
              <a:sym typeface="Symbol"/>
            </a:endParaRPr>
          </a:p>
          <a:p>
            <a:pPr marL="376237" indent="-285750">
              <a:buFont typeface="Arial" panose="020B0604020202020204" pitchFamily="34" charset="0"/>
              <a:buChar char="•"/>
            </a:pPr>
            <a:endParaRPr lang="de-DE" sz="1800" dirty="0">
              <a:sym typeface="Symbol"/>
            </a:endParaRPr>
          </a:p>
          <a:p>
            <a:pPr marL="376237" indent="-285750">
              <a:buFont typeface="Arial" panose="020B0604020202020204" pitchFamily="34" charset="0"/>
              <a:buChar char="•"/>
            </a:pPr>
            <a:endParaRPr lang="de-DE" sz="1800" dirty="0">
              <a:sym typeface="Symbol"/>
            </a:endParaRPr>
          </a:p>
          <a:p>
            <a:pPr marL="376237" indent="-285750">
              <a:buFont typeface="Arial" panose="020B0604020202020204" pitchFamily="34" charset="0"/>
              <a:buChar char="•"/>
            </a:pPr>
            <a:endParaRPr lang="de-DE" sz="1800" kern="0" dirty="0">
              <a:sym typeface="Symbol"/>
            </a:endParaRPr>
          </a:p>
          <a:p>
            <a:pPr marL="433387" indent="-342900">
              <a:buClr>
                <a:srgbClr val="006AB3"/>
              </a:buClr>
              <a:buSzPct val="150000"/>
              <a:buFont typeface="Wingdings" panose="05000000000000000000" pitchFamily="2" charset="2"/>
              <a:buChar char="§"/>
            </a:pPr>
            <a:r>
              <a:rPr lang="en-US" sz="2000" kern="0" dirty="0" smtClean="0">
                <a:sym typeface="Symbol"/>
              </a:rPr>
              <a:t>Penning </a:t>
            </a:r>
            <a:r>
              <a:rPr lang="en-US" sz="2000" kern="0" dirty="0">
                <a:sym typeface="Symbol"/>
              </a:rPr>
              <a:t>trap with sympathetic laser </a:t>
            </a:r>
            <a:r>
              <a:rPr lang="en-US" sz="2000" kern="0" dirty="0" smtClean="0">
                <a:sym typeface="Symbol"/>
              </a:rPr>
              <a:t>cooling by </a:t>
            </a:r>
            <a:r>
              <a:rPr lang="en-US" sz="2000" kern="0" dirty="0">
                <a:sym typeface="Symbol"/>
              </a:rPr>
              <a:t>a single Be</a:t>
            </a:r>
            <a:r>
              <a:rPr lang="en-US" sz="2000" kern="0" baseline="30000" dirty="0">
                <a:sym typeface="Symbol"/>
              </a:rPr>
              <a:t>+</a:t>
            </a:r>
            <a:r>
              <a:rPr lang="en-US" sz="2000" kern="0" dirty="0">
                <a:sym typeface="Symbol"/>
              </a:rPr>
              <a:t> ion, non-destructive </a:t>
            </a:r>
            <a:r>
              <a:rPr lang="en-US" sz="2000" kern="0" dirty="0" smtClean="0">
                <a:sym typeface="Symbol"/>
              </a:rPr>
              <a:t>read-out [2]</a:t>
            </a:r>
            <a:endParaRPr lang="en-US" sz="2000" kern="0" dirty="0">
              <a:sym typeface="Symbol"/>
            </a:endParaRPr>
          </a:p>
          <a:p>
            <a:pPr>
              <a:spcBef>
                <a:spcPts val="1200"/>
              </a:spcBef>
            </a:pPr>
            <a:endParaRPr lang="de-DE" sz="1800" dirty="0">
              <a:solidFill>
                <a:srgbClr val="006AB3"/>
              </a:solidFill>
            </a:endParaRPr>
          </a:p>
        </p:txBody>
      </p:sp>
      <p:sp>
        <p:nvSpPr>
          <p:cNvPr id="49" name="Rechteck 13">
            <a:extLst>
              <a:ext uri="{FF2B5EF4-FFF2-40B4-BE49-F238E27FC236}">
                <a16:creationId xmlns:a16="http://schemas.microsoft.com/office/drawing/2014/main" id="{08EF6EBF-7C2D-D12E-68B7-AB39E4104374}"/>
              </a:ext>
            </a:extLst>
          </p:cNvPr>
          <p:cNvSpPr/>
          <p:nvPr/>
        </p:nvSpPr>
        <p:spPr>
          <a:xfrm>
            <a:off x="7502628" y="6308080"/>
            <a:ext cx="40630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latin typeface="+mj-lt"/>
              </a:rPr>
              <a:t>[1]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Latacz, et al. </a:t>
            </a:r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644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64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2025).</a:t>
            </a:r>
          </a:p>
          <a:p>
            <a:r>
              <a:rPr lang="de-DE" sz="1200" dirty="0" smtClean="0">
                <a:solidFill>
                  <a:srgbClr val="000000"/>
                </a:solidFill>
                <a:latin typeface="Arial"/>
              </a:rPr>
              <a:t>[</a:t>
            </a:r>
            <a:r>
              <a:rPr lang="de-DE" sz="1200" dirty="0">
                <a:solidFill>
                  <a:srgbClr val="000000"/>
                </a:solidFill>
                <a:latin typeface="Arial"/>
              </a:rPr>
              <a:t>2] </a:t>
            </a:r>
            <a:r>
              <a:rPr lang="de-DE" sz="1200" dirty="0" smtClean="0">
                <a:latin typeface="+mj-lt"/>
              </a:rPr>
              <a:t>Cornejo, et al. </a:t>
            </a:r>
            <a:r>
              <a:rPr lang="en-US" sz="1200" i="1" dirty="0">
                <a:latin typeface="+mj-lt"/>
              </a:rPr>
              <a:t>Phys. Rev. Research</a:t>
            </a:r>
            <a:r>
              <a:rPr lang="en-US" sz="1200" dirty="0">
                <a:latin typeface="+mj-lt"/>
              </a:rPr>
              <a:t> </a:t>
            </a:r>
            <a:r>
              <a:rPr lang="en-US" sz="1200" b="1" dirty="0">
                <a:latin typeface="+mj-lt"/>
              </a:rPr>
              <a:t>6</a:t>
            </a:r>
            <a:r>
              <a:rPr lang="en-US" sz="1200" dirty="0">
                <a:latin typeface="+mj-lt"/>
              </a:rPr>
              <a:t>, </a:t>
            </a:r>
            <a:r>
              <a:rPr lang="en-US" sz="1200" dirty="0" smtClean="0">
                <a:latin typeface="+mj-lt"/>
              </a:rPr>
              <a:t>033233 (2024).</a:t>
            </a:r>
            <a:endParaRPr lang="de-DE" sz="1200" dirty="0">
              <a:latin typeface="+mj-lt"/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18</a:t>
            </a:fld>
            <a:endParaRPr lang="en-US"/>
          </a:p>
        </p:txBody>
      </p:sp>
      <p:pic>
        <p:nvPicPr>
          <p:cNvPr id="42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4022" y="1449083"/>
            <a:ext cx="6655027" cy="2072575"/>
          </a:xfrm>
          <a:prstGeom prst="rect">
            <a:avLst/>
          </a:prstGeom>
        </p:spPr>
      </p:pic>
      <p:pic>
        <p:nvPicPr>
          <p:cNvPr id="43" name="Grafik 21"/>
          <p:cNvPicPr>
            <a:picLocks noChangeAspect="1"/>
          </p:cNvPicPr>
          <p:nvPr/>
        </p:nvPicPr>
        <p:blipFill rotWithShape="1">
          <a:blip r:embed="rId4"/>
          <a:srcRect l="1755" b="8465"/>
          <a:stretch/>
        </p:blipFill>
        <p:spPr>
          <a:xfrm>
            <a:off x="4195375" y="4035793"/>
            <a:ext cx="4032368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1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468000" y="170016"/>
            <a:ext cx="5748711" cy="357695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Summary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E65931D3-B687-AEBF-F100-5AC3D1BF86C5}"/>
              </a:ext>
            </a:extLst>
          </p:cNvPr>
          <p:cNvSpPr txBox="1">
            <a:spLocks/>
          </p:cNvSpPr>
          <p:nvPr/>
        </p:nvSpPr>
        <p:spPr>
          <a:xfrm>
            <a:off x="273837" y="1150684"/>
            <a:ext cx="10782373" cy="4556632"/>
          </a:xfrm>
          <a:prstGeom prst="rect">
            <a:avLst/>
          </a:prstGeom>
        </p:spPr>
        <p:txBody>
          <a:bodyPr vert="horz" lIns="0" tIns="7200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46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80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6"/>
              </a:buClr>
              <a:buFont typeface="Wingdings 2" panose="05020102010507070707" pitchFamily="18" charset="2"/>
              <a:buChar char="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438" indent="-2667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Wingdings 2" panose="05020102010507070707" pitchFamily="18" charset="2"/>
              <a:buChar char="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6AB3"/>
              </a:buClr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F451D2-8E70-2D62-3112-8AB7B182B52F}"/>
                  </a:ext>
                </a:extLst>
              </p:cNvPr>
              <p:cNvSpPr txBox="1"/>
              <p:nvPr/>
            </p:nvSpPr>
            <p:spPr>
              <a:xfrm>
                <a:off x="130885" y="931446"/>
                <a:ext cx="11930230" cy="31933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</a:rPr>
                  <a:t>MHI precision experiment and theory is a powerful approach to atomic physics and fundamental physics </a:t>
                </a:r>
                <a:endParaRPr lang="en-US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</a:rPr>
                  <a:t>Fundamental constants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Determined </a:t>
                </a:r>
                <a:r>
                  <a:rPr lang="en-US" sz="1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16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r>
                  <a:rPr lang="en-US" sz="1600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+ </a:t>
                </a:r>
                <a:r>
                  <a:rPr lang="en-US" sz="1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1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  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from 3 different spectroscopic studies of HD</a:t>
                </a:r>
                <a:r>
                  <a:rPr lang="en-US" sz="1600" baseline="30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+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: 1.3 THz, 58 THz, 260 THz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Determined </a:t>
                </a:r>
                <a:r>
                  <a:rPr lang="en-US" sz="16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r>
                  <a:rPr lang="en-US" sz="1600" baseline="-25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e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/</a:t>
                </a:r>
                <a:r>
                  <a:rPr lang="en-US" sz="1600" i="1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m</a:t>
                </a:r>
                <a:r>
                  <a:rPr lang="en-US" sz="1600" baseline="-25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 from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1600" b="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1600" b="0" i="0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Agreement and competitive unc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ertainty</a:t>
                </a: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 as previous most accurate determinations</a:t>
                </a:r>
                <a:endParaRPr lang="en-US" dirty="0">
                  <a:effectLst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</a:rPr>
                  <a:t>Fundamental physics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New bounds on fifth force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Test of bound state QED theory of molecules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rgbClr val="00B050"/>
                    </a:solidFill>
                    <a:effectLst/>
                    <a:latin typeface="Arial" panose="020B0604020202020204" pitchFamily="34" charset="0"/>
                  </a:rPr>
                  <a:t>Excellent prospects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further reduction of uncertainty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competitive determination of proton, deuteron, triton charge radii</a:t>
                </a:r>
                <a:endParaRPr lang="en-US" dirty="0">
                  <a:effectLst/>
                </a:endParaRP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16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CPT test of proton/antiproton mass, charge &amp; interactions</a:t>
                </a:r>
                <a:endParaRPr lang="en-US" dirty="0">
                  <a:effectLst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F451D2-8E70-2D62-3112-8AB7B182B5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885" y="931446"/>
                <a:ext cx="11930230" cy="3193310"/>
              </a:xfrm>
              <a:prstGeom prst="rect">
                <a:avLst/>
              </a:prstGeom>
              <a:blipFill>
                <a:blip r:embed="rId3"/>
                <a:stretch>
                  <a:fillRect l="-306" t="-1145" b="-76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0942DB-3157-FC2D-A8C9-F594316724F6}"/>
              </a:ext>
            </a:extLst>
          </p:cNvPr>
          <p:cNvSpPr txBox="1"/>
          <p:nvPr/>
        </p:nvSpPr>
        <p:spPr>
          <a:xfrm>
            <a:off x="547368" y="4231487"/>
            <a:ext cx="30059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latin typeface="+mj-lt"/>
              </a:rPr>
              <a:t>Experimental support:</a:t>
            </a:r>
          </a:p>
          <a:p>
            <a:r>
              <a:rPr lang="en-GB" dirty="0">
                <a:solidFill>
                  <a:srgbClr val="0070C0"/>
                </a:solidFill>
              </a:rPr>
              <a:t>HHU </a:t>
            </a:r>
            <a:r>
              <a:rPr lang="en-GB" dirty="0" err="1">
                <a:solidFill>
                  <a:srgbClr val="0070C0"/>
                </a:solidFill>
              </a:rPr>
              <a:t>Universität</a:t>
            </a:r>
            <a:r>
              <a:rPr lang="en-GB" dirty="0">
                <a:solidFill>
                  <a:srgbClr val="0070C0"/>
                </a:solidFill>
              </a:rPr>
              <a:t> Düsseldorf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Alexander </a:t>
            </a:r>
            <a:r>
              <a:rPr lang="en-GB" dirty="0" err="1">
                <a:latin typeface="+mj-lt"/>
              </a:rPr>
              <a:t>Nevsky</a:t>
            </a: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Victor Vogt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+mj-lt"/>
              </a:rPr>
              <a:t>Ivan V. </a:t>
            </a:r>
            <a:r>
              <a:rPr lang="en-GB" dirty="0" err="1">
                <a:latin typeface="+mj-lt"/>
              </a:rPr>
              <a:t>Kortunov</a:t>
            </a:r>
            <a:endParaRPr lang="en-GB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Eugen </a:t>
            </a:r>
            <a:r>
              <a:rPr lang="en-GB" dirty="0" err="1"/>
              <a:t>Wiens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Magnus </a:t>
            </a:r>
            <a:r>
              <a:rPr lang="en-GB" dirty="0" err="1"/>
              <a:t>Schenkel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Maryam </a:t>
            </a:r>
            <a:r>
              <a:rPr lang="en-GB" dirty="0" err="1"/>
              <a:t>Bakhshi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8F946A-D83E-4162-DC42-CC8C64784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4357" y="4974756"/>
            <a:ext cx="1476375" cy="10572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487C64-7E10-9E6F-77DB-CCFBA4B1859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824" t="21566" r="43911" b="65295"/>
          <a:stretch/>
        </p:blipFill>
        <p:spPr>
          <a:xfrm>
            <a:off x="7409516" y="4355316"/>
            <a:ext cx="3442432" cy="52712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D1012C4-A949-5744-C686-F426789F21A2}"/>
              </a:ext>
            </a:extLst>
          </p:cNvPr>
          <p:cNvGrpSpPr/>
          <p:nvPr/>
        </p:nvGrpSpPr>
        <p:grpSpPr>
          <a:xfrm>
            <a:off x="9503195" y="4911839"/>
            <a:ext cx="1448383" cy="1334907"/>
            <a:chOff x="10020360" y="1430766"/>
            <a:chExt cx="1448383" cy="133490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ED15997-4E6B-5C8A-0159-5DCF7A7680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82594" t="22477" r="5868" b="55602"/>
            <a:stretch/>
          </p:blipFill>
          <p:spPr>
            <a:xfrm>
              <a:off x="10214632" y="1430766"/>
              <a:ext cx="1097281" cy="117258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47391724-5396-D321-FC92-0CE63A5AE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1862" t="28356" r="21893" b="66415"/>
            <a:stretch/>
          </p:blipFill>
          <p:spPr>
            <a:xfrm>
              <a:off x="10020360" y="2603351"/>
              <a:ext cx="1448383" cy="16232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3616AF5-F26E-1357-ACB9-54DA29276DD7}"/>
              </a:ext>
            </a:extLst>
          </p:cNvPr>
          <p:cNvSpPr txBox="1"/>
          <p:nvPr/>
        </p:nvSpPr>
        <p:spPr>
          <a:xfrm>
            <a:off x="6369514" y="6206812"/>
            <a:ext cx="5277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+mj-lt"/>
              </a:rPr>
              <a:t>ERC European Union’s Horizon 2020 grant: 786306, “PREMOL”</a:t>
            </a:r>
          </a:p>
          <a:p>
            <a:r>
              <a:rPr lang="en-US" sz="1400" dirty="0">
                <a:latin typeface="+mj-lt"/>
              </a:rPr>
              <a:t>DFG </a:t>
            </a:r>
            <a:r>
              <a:rPr lang="en-US" sz="1400" dirty="0" err="1">
                <a:latin typeface="+mj-lt"/>
              </a:rPr>
              <a:t>grant:AL</a:t>
            </a:r>
            <a:r>
              <a:rPr lang="en-US" sz="1400" dirty="0">
                <a:latin typeface="+mj-lt"/>
              </a:rPr>
              <a:t> 2825/2-1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AA81FEF-301B-150A-7B3D-CA30C65EF3D3}"/>
              </a:ext>
            </a:extLst>
          </p:cNvPr>
          <p:cNvGrpSpPr/>
          <p:nvPr/>
        </p:nvGrpSpPr>
        <p:grpSpPr>
          <a:xfrm>
            <a:off x="9623563" y="3652800"/>
            <a:ext cx="2618792" cy="1002164"/>
            <a:chOff x="531844" y="5215634"/>
            <a:chExt cx="2618792" cy="100216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1EB24BBF-57CD-B6DD-5CA7-A2EC3262E753}"/>
                </a:ext>
              </a:extLst>
            </p:cNvPr>
            <p:cNvSpPr/>
            <p:nvPr/>
          </p:nvSpPr>
          <p:spPr>
            <a:xfrm>
              <a:off x="531844" y="5215634"/>
              <a:ext cx="2618792" cy="1002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C05F0D1-530A-2DC7-336B-B6F3F6A7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366" y="5472509"/>
              <a:ext cx="2003748" cy="488414"/>
            </a:xfrm>
            <a:prstGeom prst="rect">
              <a:avLst/>
            </a:prstGeom>
            <a:noFill/>
          </p:spPr>
        </p:pic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2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2864" y="150309"/>
            <a:ext cx="7269231" cy="353352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Why molecular hydrogen ions (MHIs)?</a:t>
            </a:r>
          </a:p>
        </p:txBody>
      </p:sp>
      <p:grpSp>
        <p:nvGrpSpPr>
          <p:cNvPr id="92" name="Group 13">
            <a:extLst>
              <a:ext uri="{FF2B5EF4-FFF2-40B4-BE49-F238E27FC236}">
                <a16:creationId xmlns:a16="http://schemas.microsoft.com/office/drawing/2014/main" id="{B6BC7AD4-A110-AAA9-79D1-15C3A77492EB}"/>
              </a:ext>
            </a:extLst>
          </p:cNvPr>
          <p:cNvGrpSpPr/>
          <p:nvPr/>
        </p:nvGrpSpPr>
        <p:grpSpPr>
          <a:xfrm>
            <a:off x="1173787" y="2139874"/>
            <a:ext cx="2077413" cy="1930054"/>
            <a:chOff x="602187" y="2047361"/>
            <a:chExt cx="2769884" cy="2573405"/>
          </a:xfrm>
        </p:grpSpPr>
        <p:sp>
          <p:nvSpPr>
            <p:cNvPr id="93" name="Oval 3"/>
            <p:cNvSpPr/>
            <p:nvPr/>
          </p:nvSpPr>
          <p:spPr>
            <a:xfrm>
              <a:off x="656880" y="2047361"/>
              <a:ext cx="2609490" cy="2573405"/>
            </a:xfrm>
            <a:prstGeom prst="ellipse">
              <a:avLst/>
            </a:prstGeom>
            <a:solidFill>
              <a:srgbClr val="79F43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94" name="TextBox 25"/>
            <p:cNvSpPr txBox="1"/>
            <p:nvPr/>
          </p:nvSpPr>
          <p:spPr>
            <a:xfrm>
              <a:off x="602187" y="2190924"/>
              <a:ext cx="2769884" cy="966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71" dirty="0">
                  <a:latin typeface="+mj-lt"/>
                  <a:cs typeface="Times New Roman" panose="02020603050405020304" pitchFamily="18" charset="0"/>
                </a:rPr>
                <a:t>Mass spectrometry</a:t>
              </a:r>
            </a:p>
            <a:p>
              <a:pPr algn="ctr"/>
              <a:r>
                <a:rPr lang="de-DE" sz="1371" dirty="0">
                  <a:latin typeface="+mj-lt"/>
                  <a:cs typeface="Times New Roman" panose="02020603050405020304" pitchFamily="18" charset="0"/>
                </a:rPr>
                <a:t>&amp; </a:t>
              </a:r>
              <a:r>
                <a:rPr lang="de-DE" sz="1371" dirty="0" err="1">
                  <a:latin typeface="+mj-lt"/>
                  <a:cs typeface="Times New Roman" panose="02020603050405020304" pitchFamily="18" charset="0"/>
                </a:rPr>
                <a:t>magnetic</a:t>
              </a:r>
              <a:r>
                <a:rPr lang="de-DE" sz="137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de-DE" sz="1371" dirty="0" err="1">
                  <a:latin typeface="+mj-lt"/>
                  <a:cs typeface="Times New Roman" panose="02020603050405020304" pitchFamily="18" charset="0"/>
                </a:rPr>
                <a:t>resonance</a:t>
              </a:r>
              <a:r>
                <a:rPr lang="de-DE" sz="1371" dirty="0">
                  <a:latin typeface="+mj-lt"/>
                  <a:cs typeface="Times New Roman" panose="02020603050405020304" pitchFamily="18" charset="0"/>
                </a:rPr>
                <a:t/>
              </a:r>
              <a:br>
                <a:rPr lang="de-DE" sz="1371" dirty="0">
                  <a:latin typeface="+mj-lt"/>
                  <a:cs typeface="Times New Roman" panose="02020603050405020304" pitchFamily="18" charset="0"/>
                </a:rPr>
              </a:br>
              <a:r>
                <a:rPr lang="de-DE" sz="1371" dirty="0" err="1">
                  <a:cs typeface="Times New Roman" panose="02020603050405020304" pitchFamily="18" charset="0"/>
                </a:rPr>
                <a:t>of</a:t>
              </a:r>
              <a:r>
                <a:rPr lang="de-DE" sz="1371" dirty="0">
                  <a:cs typeface="Times New Roman" panose="02020603050405020304" pitchFamily="18" charset="0"/>
                </a:rPr>
                <a:t> </a:t>
              </a:r>
              <a:r>
                <a:rPr lang="de-DE" sz="1371" dirty="0" err="1">
                  <a:cs typeface="Times New Roman" panose="02020603050405020304" pitchFamily="18" charset="0"/>
                </a:rPr>
                <a:t>single</a:t>
              </a:r>
              <a:r>
                <a:rPr lang="de-DE" sz="1371" dirty="0">
                  <a:cs typeface="Times New Roman" panose="02020603050405020304" pitchFamily="18" charset="0"/>
                </a:rPr>
                <a:t> </a:t>
              </a:r>
              <a:r>
                <a:rPr lang="de-DE" sz="1371" dirty="0" err="1">
                  <a:cs typeface="Times New Roman" panose="02020603050405020304" pitchFamily="18" charset="0"/>
                </a:rPr>
                <a:t>particles</a:t>
              </a:r>
              <a:r>
                <a:rPr lang="de-DE" sz="1371" dirty="0">
                  <a:cs typeface="Times New Roman" panose="02020603050405020304" pitchFamily="18" charset="0"/>
                </a:rPr>
                <a:t>;</a:t>
              </a:r>
              <a:endParaRPr lang="de-DE" sz="1371" dirty="0">
                <a:latin typeface="+mj-lt"/>
                <a:cs typeface="Times New Roman" panose="02020603050405020304" pitchFamily="18" charset="0"/>
              </a:endParaRPr>
            </a:p>
          </p:txBody>
        </p:sp>
        <p:grpSp>
          <p:nvGrpSpPr>
            <p:cNvPr id="95" name="Group 154"/>
            <p:cNvGrpSpPr/>
            <p:nvPr/>
          </p:nvGrpSpPr>
          <p:grpSpPr>
            <a:xfrm>
              <a:off x="1336849" y="3115513"/>
              <a:ext cx="1464690" cy="1355849"/>
              <a:chOff x="1719404" y="2971546"/>
              <a:chExt cx="1464690" cy="1355849"/>
            </a:xfrm>
          </p:grpSpPr>
          <p:sp>
            <p:nvSpPr>
              <p:cNvPr id="96" name="Down Arrow 147"/>
              <p:cNvSpPr>
                <a:spLocks noChangeAspect="1"/>
              </p:cNvSpPr>
              <p:nvPr/>
            </p:nvSpPr>
            <p:spPr>
              <a:xfrm rot="12600000">
                <a:off x="2978276" y="3012856"/>
                <a:ext cx="205818" cy="627173"/>
              </a:xfrm>
              <a:prstGeom prst="downArrow">
                <a:avLst>
                  <a:gd name="adj1" fmla="val 50000"/>
                  <a:gd name="adj2" fmla="val 85899"/>
                </a:avLst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+mj-lt"/>
                </a:endParaRPr>
              </a:p>
            </p:txBody>
          </p:sp>
          <p:sp>
            <p:nvSpPr>
              <p:cNvPr id="97" name="Arc 146"/>
              <p:cNvSpPr>
                <a:spLocks noChangeAspect="1"/>
              </p:cNvSpPr>
              <p:nvPr/>
            </p:nvSpPr>
            <p:spPr>
              <a:xfrm>
                <a:off x="1719404" y="3447391"/>
                <a:ext cx="1238399" cy="308769"/>
              </a:xfrm>
              <a:prstGeom prst="arc">
                <a:avLst>
                  <a:gd name="adj1" fmla="val 19267362"/>
                  <a:gd name="adj2" fmla="val 12479114"/>
                </a:avLst>
              </a:prstGeom>
              <a:ln w="15875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8" name="Oval 128"/>
              <p:cNvSpPr/>
              <p:nvPr/>
            </p:nvSpPr>
            <p:spPr>
              <a:xfrm rot="3600000">
                <a:off x="2806284" y="3510977"/>
                <a:ext cx="225975" cy="225975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0795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99" name="Straight Arrow Connector 148"/>
              <p:cNvCxnSpPr>
                <a:cxnSpLocks noChangeAspect="1"/>
              </p:cNvCxnSpPr>
              <p:nvPr/>
            </p:nvCxnSpPr>
            <p:spPr>
              <a:xfrm flipV="1">
                <a:off x="1954450" y="2971546"/>
                <a:ext cx="0" cy="135584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Arrow Connector 149"/>
              <p:cNvCxnSpPr>
                <a:cxnSpLocks noChangeAspect="1"/>
              </p:cNvCxnSpPr>
              <p:nvPr/>
            </p:nvCxnSpPr>
            <p:spPr>
              <a:xfrm flipV="1">
                <a:off x="2104362" y="2971546"/>
                <a:ext cx="0" cy="135584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Arrow Connector 150"/>
              <p:cNvCxnSpPr>
                <a:cxnSpLocks noChangeAspect="1"/>
              </p:cNvCxnSpPr>
              <p:nvPr/>
            </p:nvCxnSpPr>
            <p:spPr>
              <a:xfrm flipV="1">
                <a:off x="2254274" y="2971546"/>
                <a:ext cx="0" cy="135584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Arrow Connector 151"/>
              <p:cNvCxnSpPr>
                <a:cxnSpLocks noChangeAspect="1"/>
              </p:cNvCxnSpPr>
              <p:nvPr/>
            </p:nvCxnSpPr>
            <p:spPr>
              <a:xfrm flipV="1">
                <a:off x="2404186" y="2971546"/>
                <a:ext cx="0" cy="135584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Arrow Connector 152"/>
              <p:cNvCxnSpPr>
                <a:cxnSpLocks noChangeAspect="1"/>
              </p:cNvCxnSpPr>
              <p:nvPr/>
            </p:nvCxnSpPr>
            <p:spPr>
              <a:xfrm flipV="1">
                <a:off x="2554098" y="2971546"/>
                <a:ext cx="0" cy="135584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Arrow Connector 153"/>
              <p:cNvCxnSpPr>
                <a:cxnSpLocks noChangeAspect="1"/>
              </p:cNvCxnSpPr>
              <p:nvPr/>
            </p:nvCxnSpPr>
            <p:spPr>
              <a:xfrm flipV="1">
                <a:off x="2704009" y="2971546"/>
                <a:ext cx="0" cy="1355849"/>
              </a:xfrm>
              <a:prstGeom prst="straightConnector1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5" name="Arc 155"/>
          <p:cNvSpPr>
            <a:spLocks noChangeAspect="1"/>
          </p:cNvSpPr>
          <p:nvPr/>
        </p:nvSpPr>
        <p:spPr>
          <a:xfrm rot="17552435">
            <a:off x="2760088" y="2552449"/>
            <a:ext cx="3591991" cy="3591991"/>
          </a:xfrm>
          <a:prstGeom prst="arc">
            <a:avLst>
              <a:gd name="adj1" fmla="val 17624235"/>
              <a:gd name="adj2" fmla="val 19926886"/>
            </a:avLst>
          </a:prstGeom>
          <a:ln w="107950" cmpd="dbl">
            <a:solidFill>
              <a:srgbClr val="7030A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Arc 157"/>
          <p:cNvSpPr>
            <a:spLocks noChangeAspect="1"/>
          </p:cNvSpPr>
          <p:nvPr/>
        </p:nvSpPr>
        <p:spPr>
          <a:xfrm rot="4047565" flipH="1">
            <a:off x="5278251" y="2562951"/>
            <a:ext cx="3591991" cy="3591991"/>
          </a:xfrm>
          <a:prstGeom prst="arc">
            <a:avLst>
              <a:gd name="adj1" fmla="val 17624235"/>
              <a:gd name="adj2" fmla="val 19926886"/>
            </a:avLst>
          </a:prstGeom>
          <a:ln w="107950" cmpd="dbl">
            <a:solidFill>
              <a:srgbClr val="7030A0"/>
            </a:solidFill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07" name="Gruppieren 110"/>
          <p:cNvGrpSpPr/>
          <p:nvPr/>
        </p:nvGrpSpPr>
        <p:grpSpPr>
          <a:xfrm>
            <a:off x="8487300" y="2139874"/>
            <a:ext cx="1957118" cy="1930054"/>
            <a:chOff x="7023603" y="2843779"/>
            <a:chExt cx="1957118" cy="1930054"/>
          </a:xfrm>
        </p:grpSpPr>
        <p:sp>
          <p:nvSpPr>
            <p:cNvPr id="108" name="Oval 125"/>
            <p:cNvSpPr/>
            <p:nvPr/>
          </p:nvSpPr>
          <p:spPr>
            <a:xfrm>
              <a:off x="7023603" y="2843779"/>
              <a:ext cx="1957118" cy="1930054"/>
            </a:xfrm>
            <a:prstGeom prst="ellipse">
              <a:avLst/>
            </a:prstGeom>
            <a:solidFill>
              <a:srgbClr val="79F43C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9" name="TextBox 30"/>
            <p:cNvSpPr txBox="1"/>
            <p:nvPr/>
          </p:nvSpPr>
          <p:spPr>
            <a:xfrm>
              <a:off x="7080547" y="3096598"/>
              <a:ext cx="1825941" cy="725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371" dirty="0" err="1">
                  <a:latin typeface="+mj-lt"/>
                  <a:cs typeface="Times New Roman" panose="02020603050405020304" pitchFamily="18" charset="0"/>
                </a:rPr>
                <a:t>Spectroscopy</a:t>
              </a:r>
              <a:r>
                <a:rPr lang="de-DE" sz="1371" dirty="0">
                  <a:latin typeface="+mj-lt"/>
                  <a:cs typeface="Times New Roman" panose="02020603050405020304" pitchFamily="18" charset="0"/>
                </a:rPr>
                <a:t> </a:t>
              </a:r>
              <a:r>
                <a:rPr lang="de-DE" sz="1371" dirty="0" err="1">
                  <a:latin typeface="+mj-lt"/>
                  <a:cs typeface="Times New Roman" panose="02020603050405020304" pitchFamily="18" charset="0"/>
                </a:rPr>
                <a:t>of</a:t>
              </a:r>
              <a:r>
                <a:rPr lang="de-DE" sz="1371" dirty="0">
                  <a:latin typeface="+mj-lt"/>
                  <a:cs typeface="Times New Roman" panose="02020603050405020304" pitchFamily="18" charset="0"/>
                </a:rPr>
                <a:t> hydrogen-like atoms and ions</a:t>
              </a:r>
            </a:p>
          </p:txBody>
        </p:sp>
        <p:grpSp>
          <p:nvGrpSpPr>
            <p:cNvPr id="110" name="Group 6"/>
            <p:cNvGrpSpPr/>
            <p:nvPr/>
          </p:nvGrpSpPr>
          <p:grpSpPr>
            <a:xfrm>
              <a:off x="7624419" y="3823333"/>
              <a:ext cx="675000" cy="675000"/>
              <a:chOff x="7477865" y="3094667"/>
              <a:chExt cx="900000" cy="900000"/>
            </a:xfrm>
          </p:grpSpPr>
          <p:sp>
            <p:nvSpPr>
              <p:cNvPr id="111" name="Oval 131"/>
              <p:cNvSpPr/>
              <p:nvPr/>
            </p:nvSpPr>
            <p:spPr>
              <a:xfrm rot="3600000">
                <a:off x="7821578" y="3431680"/>
                <a:ext cx="212574" cy="225975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ctr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10795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Oval 133"/>
              <p:cNvSpPr/>
              <p:nvPr/>
            </p:nvSpPr>
            <p:spPr>
              <a:xfrm>
                <a:off x="7783865" y="3094667"/>
                <a:ext cx="288000" cy="900000"/>
              </a:xfrm>
              <a:prstGeom prst="ellipse">
                <a:avLst/>
              </a:prstGeom>
              <a:noFill/>
              <a:ln>
                <a:solidFill>
                  <a:srgbClr val="00B05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Oval 126"/>
              <p:cNvSpPr/>
              <p:nvPr/>
            </p:nvSpPr>
            <p:spPr>
              <a:xfrm rot="3000000">
                <a:off x="7783865" y="3094667"/>
                <a:ext cx="288000" cy="900000"/>
              </a:xfrm>
              <a:prstGeom prst="ellipse">
                <a:avLst/>
              </a:prstGeom>
              <a:noFill/>
              <a:ln>
                <a:solidFill>
                  <a:srgbClr val="00B05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Oval 129"/>
              <p:cNvSpPr/>
              <p:nvPr/>
            </p:nvSpPr>
            <p:spPr>
              <a:xfrm rot="-3000000">
                <a:off x="7783865" y="3094667"/>
                <a:ext cx="288000" cy="900000"/>
              </a:xfrm>
              <a:prstGeom prst="ellipse">
                <a:avLst/>
              </a:prstGeom>
              <a:noFill/>
              <a:ln>
                <a:solidFill>
                  <a:srgbClr val="00B050">
                    <a:alpha val="5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Oval 135"/>
              <p:cNvSpPr>
                <a:spLocks noChangeAspect="1"/>
              </p:cNvSpPr>
              <p:nvPr/>
            </p:nvSpPr>
            <p:spPr>
              <a:xfrm rot="3600000">
                <a:off x="8189331" y="3192580"/>
                <a:ext cx="101595" cy="108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7150" h="57150"/>
                <a:bevelB w="57150" h="571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20" name="Textfeld 128"/>
          <p:cNvSpPr txBox="1"/>
          <p:nvPr/>
        </p:nvSpPr>
        <p:spPr>
          <a:xfrm>
            <a:off x="1486392" y="4166553"/>
            <a:ext cx="1614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/>
              <a:t>Experiments</a:t>
            </a:r>
            <a:r>
              <a:rPr lang="de-DE" sz="1000" dirty="0"/>
              <a:t>: Heidelberg, Mainz, Stockholm,</a:t>
            </a:r>
            <a:br>
              <a:rPr lang="de-DE" sz="1000" dirty="0"/>
            </a:br>
            <a:r>
              <a:rPr lang="de-DE" sz="1000" dirty="0"/>
              <a:t>CERN, Evanston, Tallahassee, Argonne,…</a:t>
            </a:r>
          </a:p>
        </p:txBody>
      </p:sp>
      <p:sp>
        <p:nvSpPr>
          <p:cNvPr id="121" name="Textfeld 129"/>
          <p:cNvSpPr txBox="1"/>
          <p:nvPr/>
        </p:nvSpPr>
        <p:spPr>
          <a:xfrm>
            <a:off x="4826151" y="3776136"/>
            <a:ext cx="18954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/>
              <a:t>Experiments</a:t>
            </a:r>
            <a:r>
              <a:rPr lang="de-DE" sz="1000" dirty="0"/>
              <a:t>: Düsseldorf, Amsterdam, Paris,</a:t>
            </a:r>
            <a:br>
              <a:rPr lang="de-DE" sz="1000" dirty="0"/>
            </a:br>
            <a:r>
              <a:rPr lang="de-DE" sz="1000" dirty="0"/>
              <a:t>Heidelberg, Zürich, Wuhan,….</a:t>
            </a:r>
          </a:p>
        </p:txBody>
      </p:sp>
      <p:sp>
        <p:nvSpPr>
          <p:cNvPr id="122" name="Textfeld 130"/>
          <p:cNvSpPr txBox="1"/>
          <p:nvPr/>
        </p:nvSpPr>
        <p:spPr>
          <a:xfrm>
            <a:off x="8602992" y="4168040"/>
            <a:ext cx="17257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/>
              <a:t>Experiments</a:t>
            </a:r>
            <a:r>
              <a:rPr lang="de-DE" sz="1000" dirty="0"/>
              <a:t>: München, Paris, Villigen, Heidelberg, Toronto, Zürich, Fort Collins, Mainz, 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Box 145"/>
              <p:cNvSpPr txBox="1"/>
              <p:nvPr/>
            </p:nvSpPr>
            <p:spPr>
              <a:xfrm>
                <a:off x="4179194" y="826685"/>
                <a:ext cx="31441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HD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DT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146" name="TextBox 1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194" y="826685"/>
                <a:ext cx="3144194" cy="369332"/>
              </a:xfrm>
              <a:prstGeom prst="rect">
                <a:avLst/>
              </a:prstGeom>
              <a:blipFill>
                <a:blip r:embed="rId3"/>
                <a:stretch>
                  <a:fillRect l="-1359" t="-10000" r="-135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7" name="TextBox 156">
            <a:extLst>
              <a:ext uri="{FF2B5EF4-FFF2-40B4-BE49-F238E27FC236}">
                <a16:creationId xmlns:a16="http://schemas.microsoft.com/office/drawing/2014/main" id="{95E901F3-A997-5DC4-BB01-CEF0A0049DF4}"/>
              </a:ext>
            </a:extLst>
          </p:cNvPr>
          <p:cNvSpPr txBox="1"/>
          <p:nvPr/>
        </p:nvSpPr>
        <p:spPr>
          <a:xfrm>
            <a:off x="79434" y="6473101"/>
            <a:ext cx="31561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[1] Schiller, </a:t>
            </a:r>
            <a:r>
              <a:rPr lang="de-DE" sz="1200" i="1" dirty="0"/>
              <a:t>Contemp. Phys.</a:t>
            </a:r>
            <a:r>
              <a:rPr lang="de-DE" sz="1200" dirty="0"/>
              <a:t> </a:t>
            </a:r>
            <a:r>
              <a:rPr lang="de-DE" sz="1200" b="1" dirty="0"/>
              <a:t>63</a:t>
            </a:r>
            <a:r>
              <a:rPr lang="de-DE" sz="1200" dirty="0"/>
              <a:t>, 247 (2023).</a:t>
            </a:r>
            <a:endParaRPr lang="en-US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913624" y="5230004"/>
            <a:ext cx="10080000" cy="307777"/>
            <a:chOff x="913624" y="5084272"/>
            <a:chExt cx="10080000" cy="307777"/>
          </a:xfrm>
        </p:grpSpPr>
        <p:sp>
          <p:nvSpPr>
            <p:cNvPr id="139" name="Rounded Rectangle 138"/>
            <p:cNvSpPr/>
            <p:nvPr/>
          </p:nvSpPr>
          <p:spPr>
            <a:xfrm>
              <a:off x="913624" y="5112160"/>
              <a:ext cx="10080000" cy="252000"/>
            </a:xfrm>
            <a:prstGeom prst="roundRect">
              <a:avLst/>
            </a:prstGeom>
            <a:solidFill>
              <a:srgbClr val="A2D2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1"/>
            <p:cNvSpPr txBox="1"/>
            <p:nvPr/>
          </p:nvSpPr>
          <p:spPr>
            <a:xfrm>
              <a:off x="1414211" y="508427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QED</a:t>
              </a:r>
              <a:endParaRPr lang="de-DE" sz="1400" dirty="0">
                <a:latin typeface="+mj-lt"/>
              </a:endParaRPr>
            </a:p>
          </p:txBody>
        </p:sp>
        <p:sp>
          <p:nvSpPr>
            <p:cNvPr id="55" name="TextBox 8"/>
            <p:cNvSpPr txBox="1"/>
            <p:nvPr/>
          </p:nvSpPr>
          <p:spPr>
            <a:xfrm>
              <a:off x="8755090" y="508427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QED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0" name="TextBox 8"/>
            <p:cNvSpPr txBox="1"/>
            <p:nvPr/>
          </p:nvSpPr>
          <p:spPr>
            <a:xfrm>
              <a:off x="4765670" y="5084272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QED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13624" y="5618657"/>
            <a:ext cx="10080000" cy="523220"/>
            <a:chOff x="913624" y="5602152"/>
            <a:chExt cx="10080000" cy="523220"/>
          </a:xfrm>
        </p:grpSpPr>
        <p:sp>
          <p:nvSpPr>
            <p:cNvPr id="141" name="Rounded Rectangle 140"/>
            <p:cNvSpPr/>
            <p:nvPr/>
          </p:nvSpPr>
          <p:spPr>
            <a:xfrm>
              <a:off x="913624" y="5611762"/>
              <a:ext cx="10080000" cy="504000"/>
            </a:xfrm>
            <a:prstGeom prst="roundRect">
              <a:avLst/>
            </a:prstGeom>
            <a:solidFill>
              <a:srgbClr val="CDB4D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8"/>
            <p:cNvSpPr txBox="1"/>
            <p:nvPr/>
          </p:nvSpPr>
          <p:spPr>
            <a:xfrm>
              <a:off x="8755090" y="5602152"/>
              <a:ext cx="215315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lepton-baryon </a:t>
              </a:r>
              <a:r>
                <a:rPr lang="de-DE" sz="1400" dirty="0">
                  <a:latin typeface="+mj-lt"/>
                </a:rPr>
                <a:t>interaction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1" name="TextBox 8"/>
            <p:cNvSpPr txBox="1"/>
            <p:nvPr/>
          </p:nvSpPr>
          <p:spPr>
            <a:xfrm>
              <a:off x="4765670" y="5602152"/>
              <a:ext cx="221246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lepton-baryon </a:t>
              </a:r>
              <a:r>
                <a:rPr lang="de-DE" sz="1400" dirty="0">
                  <a:latin typeface="+mj-lt"/>
                </a:rPr>
                <a:t>interaction</a:t>
              </a:r>
              <a:br>
                <a:rPr lang="de-DE" sz="1400" dirty="0">
                  <a:latin typeface="+mj-lt"/>
                </a:rPr>
              </a:br>
              <a:r>
                <a:rPr lang="de-DE" sz="1400" dirty="0" smtClean="0">
                  <a:latin typeface="+mj-lt"/>
                </a:rPr>
                <a:t>baryon-baryon </a:t>
              </a:r>
              <a:r>
                <a:rPr lang="de-DE" sz="1400" dirty="0">
                  <a:latin typeface="+mj-lt"/>
                </a:rPr>
                <a:t>interaction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3624" y="6222753"/>
            <a:ext cx="10080000" cy="307777"/>
            <a:chOff x="913624" y="6222753"/>
            <a:chExt cx="10080000" cy="307777"/>
          </a:xfrm>
        </p:grpSpPr>
        <p:sp>
          <p:nvSpPr>
            <p:cNvPr id="140" name="Rounded Rectangle 139"/>
            <p:cNvSpPr/>
            <p:nvPr/>
          </p:nvSpPr>
          <p:spPr>
            <a:xfrm>
              <a:off x="913624" y="6250641"/>
              <a:ext cx="10080000" cy="252000"/>
            </a:xfrm>
            <a:prstGeom prst="roundRect">
              <a:avLst/>
            </a:prstGeom>
            <a:solidFill>
              <a:srgbClr val="FF6B6B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1"/>
            <p:cNvSpPr txBox="1"/>
            <p:nvPr/>
          </p:nvSpPr>
          <p:spPr>
            <a:xfrm>
              <a:off x="1414211" y="622275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latin typeface="+mj-lt"/>
                </a:rPr>
                <a:t>CPT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59" name="TextBox 8"/>
            <p:cNvSpPr txBox="1"/>
            <p:nvPr/>
          </p:nvSpPr>
          <p:spPr>
            <a:xfrm>
              <a:off x="8755090" y="622275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CPT</a:t>
              </a:r>
              <a:endParaRPr lang="en-US" sz="1400" dirty="0">
                <a:latin typeface="+mj-lt"/>
              </a:endParaRPr>
            </a:p>
          </p:txBody>
        </p:sp>
        <p:sp>
          <p:nvSpPr>
            <p:cNvPr id="62" name="TextBox 8"/>
            <p:cNvSpPr txBox="1"/>
            <p:nvPr/>
          </p:nvSpPr>
          <p:spPr>
            <a:xfrm>
              <a:off x="4765670" y="6222753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400" dirty="0" smtClean="0">
                  <a:latin typeface="+mj-lt"/>
                </a:rPr>
                <a:t>CPT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203" name="Oval 202"/>
          <p:cNvSpPr/>
          <p:nvPr/>
        </p:nvSpPr>
        <p:spPr>
          <a:xfrm>
            <a:off x="4521228" y="1242622"/>
            <a:ext cx="2569456" cy="2445038"/>
          </a:xfrm>
          <a:prstGeom prst="ellipse">
            <a:avLst/>
          </a:prstGeom>
          <a:solidFill>
            <a:srgbClr val="FF99CC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Group 203"/>
          <p:cNvGrpSpPr/>
          <p:nvPr/>
        </p:nvGrpSpPr>
        <p:grpSpPr>
          <a:xfrm>
            <a:off x="4713611" y="1804841"/>
            <a:ext cx="2204214" cy="1355849"/>
            <a:chOff x="4994964" y="1812262"/>
            <a:chExt cx="2204214" cy="1355849"/>
          </a:xfrm>
        </p:grpSpPr>
        <p:cxnSp>
          <p:nvCxnSpPr>
            <p:cNvPr id="205" name="Straight Arrow Connector 204"/>
            <p:cNvCxnSpPr>
              <a:cxnSpLocks noChangeAspect="1"/>
            </p:cNvCxnSpPr>
            <p:nvPr/>
          </p:nvCxnSpPr>
          <p:spPr>
            <a:xfrm flipV="1">
              <a:off x="5920125" y="1812262"/>
              <a:ext cx="0" cy="13558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" name="Arc 205"/>
            <p:cNvSpPr>
              <a:spLocks noChangeAspect="1"/>
            </p:cNvSpPr>
            <p:nvPr/>
          </p:nvSpPr>
          <p:spPr>
            <a:xfrm>
              <a:off x="5726990" y="1982298"/>
              <a:ext cx="406756" cy="101416"/>
            </a:xfrm>
            <a:prstGeom prst="arc">
              <a:avLst>
                <a:gd name="adj1" fmla="val 19267362"/>
                <a:gd name="adj2" fmla="val 12479114"/>
              </a:avLst>
            </a:prstGeom>
            <a:ln w="15875">
              <a:solidFill>
                <a:schemeClr val="tx1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07" name="Group 206"/>
            <p:cNvGrpSpPr>
              <a:grpSpLocks noChangeAspect="1"/>
            </p:cNvGrpSpPr>
            <p:nvPr/>
          </p:nvGrpSpPr>
          <p:grpSpPr>
            <a:xfrm rot="5400000">
              <a:off x="5839625" y="1384138"/>
              <a:ext cx="571716" cy="2147390"/>
              <a:chOff x="1017068" y="1020669"/>
              <a:chExt cx="910800" cy="3421002"/>
            </a:xfrm>
          </p:grpSpPr>
          <p:sp>
            <p:nvSpPr>
              <p:cNvPr id="212" name="Oval 211"/>
              <p:cNvSpPr/>
              <p:nvPr/>
            </p:nvSpPr>
            <p:spPr>
              <a:xfrm>
                <a:off x="1297230" y="4081671"/>
                <a:ext cx="360000" cy="360000"/>
              </a:xfrm>
              <a:prstGeom prst="ellipse">
                <a:avLst/>
              </a:prstGeom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07950" h="107950"/>
                <a:bevelB w="107950" h="1079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3" name="Oval 212"/>
              <p:cNvSpPr>
                <a:spLocks noChangeAspect="1"/>
              </p:cNvSpPr>
              <p:nvPr/>
            </p:nvSpPr>
            <p:spPr>
              <a:xfrm>
                <a:off x="1017068" y="1020669"/>
                <a:ext cx="910800" cy="9108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317500" h="317500"/>
                <a:bevelB w="317500" h="317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214" name="Straight Connector 213"/>
              <p:cNvCxnSpPr/>
              <p:nvPr/>
            </p:nvCxnSpPr>
            <p:spPr>
              <a:xfrm flipH="1" flipV="1">
                <a:off x="1473188" y="1932635"/>
                <a:ext cx="0" cy="21600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/>
            </p:nvCxnSpPr>
            <p:spPr>
              <a:xfrm flipH="1" flipV="1">
                <a:off x="1482307" y="3865671"/>
                <a:ext cx="0" cy="216000"/>
              </a:xfrm>
              <a:prstGeom prst="line">
                <a:avLst/>
              </a:prstGeom>
              <a:ln w="9525"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16" name="Group 215"/>
              <p:cNvGrpSpPr/>
              <p:nvPr/>
            </p:nvGrpSpPr>
            <p:grpSpPr>
              <a:xfrm>
                <a:off x="1333969" y="2142735"/>
                <a:ext cx="288000" cy="1761482"/>
                <a:chOff x="7119395" y="2831451"/>
                <a:chExt cx="288000" cy="1761482"/>
              </a:xfrm>
            </p:grpSpPr>
            <p:grpSp>
              <p:nvGrpSpPr>
                <p:cNvPr id="217" name="Group 216"/>
                <p:cNvGrpSpPr/>
                <p:nvPr/>
              </p:nvGrpSpPr>
              <p:grpSpPr>
                <a:xfrm>
                  <a:off x="7119395" y="2831451"/>
                  <a:ext cx="288000" cy="468000"/>
                  <a:chOff x="7509191" y="3912277"/>
                  <a:chExt cx="288000" cy="468000"/>
                </a:xfrm>
              </p:grpSpPr>
              <p:grpSp>
                <p:nvGrpSpPr>
                  <p:cNvPr id="275" name="Group 274"/>
                  <p:cNvGrpSpPr/>
                  <p:nvPr/>
                </p:nvGrpSpPr>
                <p:grpSpPr>
                  <a:xfrm>
                    <a:off x="7509191" y="391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91" name="Arc 290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2" name="Arc 291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6" name="Group 275"/>
                  <p:cNvGrpSpPr/>
                  <p:nvPr/>
                </p:nvGrpSpPr>
                <p:grpSpPr>
                  <a:xfrm>
                    <a:off x="7509191" y="3984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89" name="Arc 288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90" name="Arc 289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7" name="Group 276"/>
                  <p:cNvGrpSpPr/>
                  <p:nvPr/>
                </p:nvGrpSpPr>
                <p:grpSpPr>
                  <a:xfrm>
                    <a:off x="7509191" y="4056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87" name="Arc 286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8" name="Arc 287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8" name="Group 277"/>
                  <p:cNvGrpSpPr/>
                  <p:nvPr/>
                </p:nvGrpSpPr>
                <p:grpSpPr>
                  <a:xfrm>
                    <a:off x="7509191" y="4128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85" name="Arc 284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6" name="Arc 285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79" name="Group 278"/>
                  <p:cNvGrpSpPr/>
                  <p:nvPr/>
                </p:nvGrpSpPr>
                <p:grpSpPr>
                  <a:xfrm>
                    <a:off x="7509191" y="4200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83" name="Arc 282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4" name="Arc 283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80" name="Group 279"/>
                  <p:cNvGrpSpPr/>
                  <p:nvPr/>
                </p:nvGrpSpPr>
                <p:grpSpPr>
                  <a:xfrm>
                    <a:off x="7509191" y="427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81" name="Arc 280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82" name="Arc 281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18" name="Group 217"/>
                <p:cNvGrpSpPr/>
                <p:nvPr/>
              </p:nvGrpSpPr>
              <p:grpSpPr>
                <a:xfrm>
                  <a:off x="7119395" y="3261789"/>
                  <a:ext cx="288000" cy="468000"/>
                  <a:chOff x="7509191" y="3912277"/>
                  <a:chExt cx="288000" cy="468000"/>
                </a:xfrm>
              </p:grpSpPr>
              <p:grpSp>
                <p:nvGrpSpPr>
                  <p:cNvPr id="257" name="Group 256"/>
                  <p:cNvGrpSpPr/>
                  <p:nvPr/>
                </p:nvGrpSpPr>
                <p:grpSpPr>
                  <a:xfrm>
                    <a:off x="7509191" y="391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73" name="Arc 272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4" name="Arc 273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58" name="Group 257"/>
                  <p:cNvGrpSpPr/>
                  <p:nvPr/>
                </p:nvGrpSpPr>
                <p:grpSpPr>
                  <a:xfrm>
                    <a:off x="7509191" y="3984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71" name="Arc 270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2" name="Arc 271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59" name="Group 258"/>
                  <p:cNvGrpSpPr/>
                  <p:nvPr/>
                </p:nvGrpSpPr>
                <p:grpSpPr>
                  <a:xfrm>
                    <a:off x="7509191" y="4056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69" name="Arc 268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70" name="Arc 269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60" name="Group 259"/>
                  <p:cNvGrpSpPr/>
                  <p:nvPr/>
                </p:nvGrpSpPr>
                <p:grpSpPr>
                  <a:xfrm>
                    <a:off x="7509191" y="4128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67" name="Arc 266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8" name="Arc 267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61" name="Group 260"/>
                  <p:cNvGrpSpPr/>
                  <p:nvPr/>
                </p:nvGrpSpPr>
                <p:grpSpPr>
                  <a:xfrm>
                    <a:off x="7509191" y="4200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65" name="Arc 264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6" name="Arc 265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62" name="Group 261"/>
                  <p:cNvGrpSpPr/>
                  <p:nvPr/>
                </p:nvGrpSpPr>
                <p:grpSpPr>
                  <a:xfrm>
                    <a:off x="7509191" y="427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63" name="Arc 262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4" name="Arc 263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19" name="Group 218"/>
                <p:cNvGrpSpPr/>
                <p:nvPr/>
              </p:nvGrpSpPr>
              <p:grpSpPr>
                <a:xfrm>
                  <a:off x="7119395" y="3693041"/>
                  <a:ext cx="288000" cy="468000"/>
                  <a:chOff x="7509191" y="3912277"/>
                  <a:chExt cx="288000" cy="468000"/>
                </a:xfrm>
              </p:grpSpPr>
              <p:grpSp>
                <p:nvGrpSpPr>
                  <p:cNvPr id="239" name="Group 238"/>
                  <p:cNvGrpSpPr/>
                  <p:nvPr/>
                </p:nvGrpSpPr>
                <p:grpSpPr>
                  <a:xfrm>
                    <a:off x="7509191" y="391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55" name="Arc 254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6" name="Arc 255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40" name="Group 239"/>
                  <p:cNvGrpSpPr/>
                  <p:nvPr/>
                </p:nvGrpSpPr>
                <p:grpSpPr>
                  <a:xfrm>
                    <a:off x="7509191" y="3984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53" name="Arc 252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4" name="Arc 253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41" name="Group 240"/>
                  <p:cNvGrpSpPr/>
                  <p:nvPr/>
                </p:nvGrpSpPr>
                <p:grpSpPr>
                  <a:xfrm>
                    <a:off x="7509191" y="4056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51" name="Arc 250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2" name="Arc 251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42" name="Group 241"/>
                  <p:cNvGrpSpPr/>
                  <p:nvPr/>
                </p:nvGrpSpPr>
                <p:grpSpPr>
                  <a:xfrm>
                    <a:off x="7509191" y="4128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49" name="Arc 248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50" name="Arc 249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43" name="Group 242"/>
                  <p:cNvGrpSpPr/>
                  <p:nvPr/>
                </p:nvGrpSpPr>
                <p:grpSpPr>
                  <a:xfrm>
                    <a:off x="7509191" y="4200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47" name="Arc 246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8" name="Arc 247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44" name="Group 243"/>
                  <p:cNvGrpSpPr/>
                  <p:nvPr/>
                </p:nvGrpSpPr>
                <p:grpSpPr>
                  <a:xfrm>
                    <a:off x="7509191" y="427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45" name="Arc 244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46" name="Arc 245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  <p:grpSp>
              <p:nvGrpSpPr>
                <p:cNvPr id="220" name="Group 219"/>
                <p:cNvGrpSpPr/>
                <p:nvPr/>
              </p:nvGrpSpPr>
              <p:grpSpPr>
                <a:xfrm>
                  <a:off x="7119395" y="4124933"/>
                  <a:ext cx="288000" cy="468000"/>
                  <a:chOff x="7509191" y="3912277"/>
                  <a:chExt cx="288000" cy="468000"/>
                </a:xfrm>
              </p:grpSpPr>
              <p:grpSp>
                <p:nvGrpSpPr>
                  <p:cNvPr id="221" name="Group 220"/>
                  <p:cNvGrpSpPr/>
                  <p:nvPr/>
                </p:nvGrpSpPr>
                <p:grpSpPr>
                  <a:xfrm>
                    <a:off x="7509191" y="391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37" name="Arc 236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8" name="Arc 237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2" name="Group 221"/>
                  <p:cNvGrpSpPr/>
                  <p:nvPr/>
                </p:nvGrpSpPr>
                <p:grpSpPr>
                  <a:xfrm>
                    <a:off x="7509191" y="3984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35" name="Arc 234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6" name="Arc 235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3" name="Group 222"/>
                  <p:cNvGrpSpPr/>
                  <p:nvPr/>
                </p:nvGrpSpPr>
                <p:grpSpPr>
                  <a:xfrm>
                    <a:off x="7509191" y="4056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33" name="Arc 232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4" name="Arc 233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7509191" y="4128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31" name="Arc 230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2" name="Arc 231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5" name="Group 224"/>
                  <p:cNvGrpSpPr/>
                  <p:nvPr/>
                </p:nvGrpSpPr>
                <p:grpSpPr>
                  <a:xfrm>
                    <a:off x="7509191" y="4200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29" name="Arc 228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30" name="Arc 229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grpSp>
                <p:nvGrpSpPr>
                  <p:cNvPr id="226" name="Group 225"/>
                  <p:cNvGrpSpPr/>
                  <p:nvPr/>
                </p:nvGrpSpPr>
                <p:grpSpPr>
                  <a:xfrm>
                    <a:off x="7509191" y="4272277"/>
                    <a:ext cx="288000" cy="108000"/>
                    <a:chOff x="7509191" y="3912277"/>
                    <a:chExt cx="288000" cy="108000"/>
                  </a:xfrm>
                </p:grpSpPr>
                <p:sp>
                  <p:nvSpPr>
                    <p:cNvPr id="227" name="Arc 226"/>
                    <p:cNvSpPr/>
                    <p:nvPr/>
                  </p:nvSpPr>
                  <p:spPr>
                    <a:xfrm flipH="1">
                      <a:off x="7509191" y="3912277"/>
                      <a:ext cx="288000" cy="108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28" name="Arc 227"/>
                    <p:cNvSpPr/>
                    <p:nvPr/>
                  </p:nvSpPr>
                  <p:spPr>
                    <a:xfrm>
                      <a:off x="7509191" y="3984277"/>
                      <a:ext cx="288000" cy="36000"/>
                    </a:xfrm>
                    <a:prstGeom prst="arc">
                      <a:avLst>
                        <a:gd name="adj1" fmla="val 16200000"/>
                        <a:gd name="adj2" fmla="val 5389084"/>
                      </a:avLst>
                    </a:prstGeom>
                    <a:ln w="12700">
                      <a:solidFill>
                        <a:schemeClr val="bg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</p:grpSp>
          </p:grpSp>
        </p:grpSp>
        <p:sp>
          <p:nvSpPr>
            <p:cNvPr id="208" name="TextBox 207"/>
            <p:cNvSpPr txBox="1"/>
            <p:nvPr/>
          </p:nvSpPr>
          <p:spPr>
            <a:xfrm>
              <a:off x="4994964" y="1963372"/>
              <a:ext cx="401887" cy="422405"/>
            </a:xfrm>
            <a:prstGeom prst="rect">
              <a:avLst/>
            </a:prstGeom>
            <a:noFill/>
          </p:spPr>
          <p:txBody>
            <a:bodyPr wrap="none" lIns="72000" tIns="72000" rIns="72000" bIns="72000" rtlCol="0" anchor="ctr" anchorCtr="0">
              <a:spAutoFit/>
            </a:bodyPr>
            <a:lstStyle/>
            <a:p>
              <a:r>
                <a:rPr 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de-DE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6731481" y="224793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de-DE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6094935" y="1838671"/>
              <a:ext cx="295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1" name="Straight Arrow Connector 210"/>
            <p:cNvCxnSpPr/>
            <p:nvPr/>
          </p:nvCxnSpPr>
          <p:spPr>
            <a:xfrm flipV="1">
              <a:off x="5386506" y="2657879"/>
              <a:ext cx="108772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Oval 292">
            <a:extLst>
              <a:ext uri="{FF2B5EF4-FFF2-40B4-BE49-F238E27FC236}">
                <a16:creationId xmlns:a16="http://schemas.microsoft.com/office/drawing/2014/main" id="{34644636-7D10-4138-4C26-1CC0DCD81CB1}"/>
              </a:ext>
            </a:extLst>
          </p:cNvPr>
          <p:cNvSpPr>
            <a:spLocks noChangeAspect="1"/>
          </p:cNvSpPr>
          <p:nvPr/>
        </p:nvSpPr>
        <p:spPr>
          <a:xfrm rot="3600000">
            <a:off x="4959024" y="1915877"/>
            <a:ext cx="108000" cy="10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57150" h="57150"/>
            <a:bevelB w="57150" h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294" name="TextBox 293">
            <a:extLst>
              <a:ext uri="{FF2B5EF4-FFF2-40B4-BE49-F238E27FC236}">
                <a16:creationId xmlns:a16="http://schemas.microsoft.com/office/drawing/2014/main" id="{14C42DD2-61F3-93E8-50CB-369C4B74678B}"/>
              </a:ext>
            </a:extLst>
          </p:cNvPr>
          <p:cNvSpPr txBox="1"/>
          <p:nvPr/>
        </p:nvSpPr>
        <p:spPr>
          <a:xfrm>
            <a:off x="4962002" y="161376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913624" y="4128759"/>
            <a:ext cx="10080000" cy="1020369"/>
            <a:chOff x="913624" y="4128759"/>
            <a:chExt cx="10080000" cy="1020369"/>
          </a:xfrm>
        </p:grpSpPr>
        <p:grpSp>
          <p:nvGrpSpPr>
            <p:cNvPr id="17" name="Group 16"/>
            <p:cNvGrpSpPr/>
            <p:nvPr/>
          </p:nvGrpSpPr>
          <p:grpSpPr>
            <a:xfrm>
              <a:off x="913624" y="4128759"/>
              <a:ext cx="10080000" cy="523220"/>
              <a:chOff x="913624" y="4128759"/>
              <a:chExt cx="10080000" cy="523220"/>
            </a:xfrm>
          </p:grpSpPr>
          <p:sp>
            <p:nvSpPr>
              <p:cNvPr id="2" name="Rounded Rectangle 1"/>
              <p:cNvSpPr/>
              <p:nvPr/>
            </p:nvSpPr>
            <p:spPr>
              <a:xfrm>
                <a:off x="913624" y="4138369"/>
                <a:ext cx="10080000" cy="504000"/>
              </a:xfrm>
              <a:prstGeom prst="roundRect">
                <a:avLst/>
              </a:prstGeom>
              <a:solidFill>
                <a:srgbClr val="A8DADC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TextBox 1"/>
              <p:cNvSpPr txBox="1"/>
              <p:nvPr/>
            </p:nvSpPr>
            <p:spPr>
              <a:xfrm>
                <a:off x="1414211" y="4128759"/>
                <a:ext cx="144943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+mj-lt"/>
                  </a:rPr>
                  <a:t>Particle </a:t>
                </a:r>
                <a:r>
                  <a:rPr lang="de-DE" sz="1400" dirty="0">
                    <a:latin typeface="+mj-lt"/>
                  </a:rPr>
                  <a:t>masses</a:t>
                </a:r>
              </a:p>
              <a:p>
                <a:r>
                  <a:rPr lang="de-DE" sz="1400" dirty="0" smtClean="0">
                    <a:latin typeface="+mj-lt"/>
                  </a:rPr>
                  <a:t>g-factors</a:t>
                </a:r>
                <a:endParaRPr lang="de-DE" sz="1400" dirty="0">
                  <a:latin typeface="+mj-lt"/>
                </a:endParaRPr>
              </a:p>
            </p:txBody>
          </p:sp>
          <p:sp>
            <p:nvSpPr>
              <p:cNvPr id="119" name="TextBox 8"/>
              <p:cNvSpPr txBox="1"/>
              <p:nvPr/>
            </p:nvSpPr>
            <p:spPr>
              <a:xfrm>
                <a:off x="4765670" y="4128759"/>
                <a:ext cx="23920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+mj-lt"/>
                  </a:rPr>
                  <a:t>electron-baryon </a:t>
                </a:r>
                <a:r>
                  <a:rPr lang="de-DE" sz="1400" dirty="0">
                    <a:latin typeface="+mj-lt"/>
                  </a:rPr>
                  <a:t>mass </a:t>
                </a:r>
                <a:r>
                  <a:rPr lang="de-DE" sz="1400" dirty="0" smtClean="0">
                    <a:latin typeface="+mj-lt"/>
                  </a:rPr>
                  <a:t>ratios</a:t>
                </a:r>
                <a:endParaRPr lang="de-DE" sz="1400" dirty="0">
                  <a:latin typeface="+mj-lt"/>
                </a:endParaRPr>
              </a:p>
              <a:p>
                <a:r>
                  <a:rPr lang="de-DE" sz="1400" dirty="0" smtClean="0">
                    <a:latin typeface="+mj-lt"/>
                  </a:rPr>
                  <a:t>g-factors</a:t>
                </a:r>
                <a:endParaRPr lang="de-DE" sz="1400" dirty="0">
                  <a:latin typeface="+mj-lt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13624" y="4625908"/>
              <a:ext cx="10080000" cy="523220"/>
              <a:chOff x="913624" y="4626019"/>
              <a:chExt cx="10080000" cy="523220"/>
            </a:xfrm>
          </p:grpSpPr>
          <p:sp>
            <p:nvSpPr>
              <p:cNvPr id="138" name="Rounded Rectangle 137"/>
              <p:cNvSpPr/>
              <p:nvPr/>
            </p:nvSpPr>
            <p:spPr>
              <a:xfrm>
                <a:off x="913624" y="4635629"/>
                <a:ext cx="10080000" cy="504000"/>
              </a:xfrm>
              <a:prstGeom prst="roundRect">
                <a:avLst/>
              </a:prstGeom>
              <a:solidFill>
                <a:srgbClr val="BEE3DB">
                  <a:alpha val="5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TextBox 8"/>
              <p:cNvSpPr txBox="1"/>
              <p:nvPr/>
            </p:nvSpPr>
            <p:spPr>
              <a:xfrm>
                <a:off x="8755090" y="4626019"/>
                <a:ext cx="158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+mj-lt"/>
                  </a:rPr>
                  <a:t>Rydberg </a:t>
                </a:r>
                <a:r>
                  <a:rPr lang="de-DE" sz="1400" dirty="0">
                    <a:latin typeface="+mj-lt"/>
                  </a:rPr>
                  <a:t>constant</a:t>
                </a:r>
              </a:p>
              <a:p>
                <a:r>
                  <a:rPr lang="de-DE" sz="1400" dirty="0" smtClean="0">
                    <a:latin typeface="+mj-lt"/>
                  </a:rPr>
                  <a:t>Nuclear </a:t>
                </a:r>
                <a:r>
                  <a:rPr lang="de-DE" sz="1400" dirty="0">
                    <a:latin typeface="+mj-lt"/>
                  </a:rPr>
                  <a:t>radii</a:t>
                </a:r>
              </a:p>
            </p:txBody>
          </p:sp>
          <p:sp>
            <p:nvSpPr>
              <p:cNvPr id="142" name="TextBox 8"/>
              <p:cNvSpPr txBox="1"/>
              <p:nvPr/>
            </p:nvSpPr>
            <p:spPr>
              <a:xfrm>
                <a:off x="4765670" y="4626019"/>
                <a:ext cx="158729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1400" dirty="0" smtClean="0">
                    <a:latin typeface="+mj-lt"/>
                  </a:rPr>
                  <a:t>Rydberg </a:t>
                </a:r>
                <a:r>
                  <a:rPr lang="de-DE" sz="1400" dirty="0">
                    <a:latin typeface="+mj-lt"/>
                  </a:rPr>
                  <a:t>constant</a:t>
                </a:r>
              </a:p>
              <a:p>
                <a:r>
                  <a:rPr lang="de-DE" sz="1400" dirty="0" smtClean="0">
                    <a:latin typeface="+mj-lt"/>
                  </a:rPr>
                  <a:t>Nuclear </a:t>
                </a:r>
                <a:r>
                  <a:rPr lang="de-DE" sz="1400" dirty="0">
                    <a:latin typeface="+mj-lt"/>
                  </a:rPr>
                  <a:t>radii</a:t>
                </a:r>
              </a:p>
            </p:txBody>
          </p:sp>
        </p:grpSp>
      </p:grpSp>
      <p:sp>
        <p:nvSpPr>
          <p:cNvPr id="7" name="Rounded Rectangle 6"/>
          <p:cNvSpPr/>
          <p:nvPr/>
        </p:nvSpPr>
        <p:spPr>
          <a:xfrm>
            <a:off x="4726977" y="4874439"/>
            <a:ext cx="5340476" cy="265079"/>
          </a:xfrm>
          <a:prstGeom prst="roundRect">
            <a:avLst/>
          </a:prstGeom>
          <a:noFill/>
          <a:ln w="2540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0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120" grpId="0"/>
      <p:bldP spid="120" grpId="1"/>
      <p:bldP spid="121" grpId="0"/>
      <p:bldP spid="122" grpId="0"/>
      <p:bldP spid="122" grpId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otatingSphere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9691" y="3524824"/>
            <a:ext cx="3240000" cy="2527200"/>
          </a:xfrm>
          <a:prstGeom prst="rect">
            <a:avLst/>
          </a:prstGeom>
        </p:spPr>
      </p:pic>
      <p:pic>
        <p:nvPicPr>
          <p:cNvPr id="2" name="OscillatingSpheres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99691" y="710998"/>
            <a:ext cx="3240000" cy="2203200"/>
          </a:xfrm>
          <a:prstGeom prst="rect">
            <a:avLst/>
          </a:prstGeom>
        </p:spPr>
      </p:pic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354629" y="182859"/>
            <a:ext cx="5339796" cy="357695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</a:rPr>
              <a:t>MHIs: basics</a:t>
            </a:r>
            <a:endParaRPr lang="en-US" sz="2800" baseline="300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24AC6D8-0896-4489-AD84-B09711349CA6}" type="slidenum">
              <a:rPr lang="en-US" smtClean="0"/>
              <a:pPr algn="ctr"/>
              <a:t>3</a:t>
            </a:fld>
            <a:endParaRPr lang="en-US" dirty="0"/>
          </a:p>
        </p:txBody>
      </p:sp>
      <p:sp>
        <p:nvSpPr>
          <p:cNvPr id="82" name="Rounded Rectangle 81"/>
          <p:cNvSpPr/>
          <p:nvPr/>
        </p:nvSpPr>
        <p:spPr>
          <a:xfrm>
            <a:off x="3478784" y="904219"/>
            <a:ext cx="4508681" cy="2522454"/>
          </a:xfrm>
          <a:prstGeom prst="roundRect">
            <a:avLst/>
          </a:prstGeom>
          <a:noFill/>
          <a:ln>
            <a:solidFill>
              <a:srgbClr val="006A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ounded Rectangle 82"/>
          <p:cNvSpPr/>
          <p:nvPr/>
        </p:nvSpPr>
        <p:spPr>
          <a:xfrm>
            <a:off x="3478784" y="3989887"/>
            <a:ext cx="4508681" cy="2629988"/>
          </a:xfrm>
          <a:prstGeom prst="roundRect">
            <a:avLst/>
          </a:prstGeom>
          <a:noFill/>
          <a:ln>
            <a:solidFill>
              <a:srgbClr val="006AB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E3BC508-3E7C-2E58-5907-E402662811FD}"/>
                  </a:ext>
                </a:extLst>
              </p:cNvPr>
              <p:cNvSpPr txBox="1"/>
              <p:nvPr/>
            </p:nvSpPr>
            <p:spPr>
              <a:xfrm>
                <a:off x="8152349" y="2740704"/>
                <a:ext cx="3879345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+mj-lt"/>
                  </a:rPr>
                  <a:t>Advantageous </a:t>
                </a:r>
                <a:r>
                  <a:rPr lang="en-US" sz="2000" b="1" dirty="0">
                    <a:latin typeface="+mj-lt"/>
                  </a:rPr>
                  <a:t>aspects:</a:t>
                </a:r>
              </a:p>
              <a:p>
                <a:pPr algn="ctr"/>
                <a:endParaRPr lang="en-US" sz="2000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dirty="0">
                    <a:latin typeface="+mj-lt"/>
                  </a:rPr>
                  <a:t>700 stable levels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dirty="0">
                    <a:latin typeface="+mj-lt"/>
                  </a:rPr>
                  <a:t>(8000) high-Q transitions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>
                  <a:latin typeface="+mj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j-lt"/>
                  </a:rPr>
                  <a:t>Trapping and motional cooling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CE3BC508-3E7C-2E58-5907-E40266281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2349" y="2740704"/>
                <a:ext cx="3879345" cy="2092881"/>
              </a:xfrm>
              <a:prstGeom prst="rect">
                <a:avLst/>
              </a:prstGeom>
              <a:blipFill>
                <a:blip r:embed="rId9"/>
                <a:stretch>
                  <a:fillRect l="-942" t="-1458" b="-3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Rounded Rectangle 5">
            <a:extLst>
              <a:ext uri="{FF2B5EF4-FFF2-40B4-BE49-F238E27FC236}">
                <a16:creationId xmlns:a16="http://schemas.microsoft.com/office/drawing/2014/main" id="{1D54CABF-9AD3-725C-377B-C5057474E699}"/>
              </a:ext>
            </a:extLst>
          </p:cNvPr>
          <p:cNvSpPr/>
          <p:nvPr/>
        </p:nvSpPr>
        <p:spPr>
          <a:xfrm>
            <a:off x="8108729" y="2542441"/>
            <a:ext cx="3977231" cy="2502385"/>
          </a:xfrm>
          <a:prstGeom prst="roundRect">
            <a:avLst>
              <a:gd name="adj" fmla="val 11985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579" y="1051223"/>
            <a:ext cx="3251941" cy="567870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5579" y="1051223"/>
            <a:ext cx="3251941" cy="567870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579" y="1051223"/>
            <a:ext cx="3251941" cy="56787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93A6C3-E819-6FC9-EDE7-E12BBB4D5158}"/>
                  </a:ext>
                </a:extLst>
              </p:cNvPr>
              <p:cNvSpPr txBox="1"/>
              <p:nvPr/>
            </p:nvSpPr>
            <p:spPr>
              <a:xfrm>
                <a:off x="276201" y="6060766"/>
                <a:ext cx="1365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2893A6C3-E819-6FC9-EDE7-E12BBB4D51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201" y="6060766"/>
                <a:ext cx="1365474" cy="3077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98AD41F-D26E-BAFF-50B7-C1FD8B796575}"/>
                  </a:ext>
                </a:extLst>
              </p:cNvPr>
              <p:cNvSpPr txBox="1"/>
              <p:nvPr/>
            </p:nvSpPr>
            <p:spPr>
              <a:xfrm>
                <a:off x="255381" y="5747145"/>
                <a:ext cx="1365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A98AD41F-D26E-BAFF-50B7-C1FD8B796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81" y="5747145"/>
                <a:ext cx="1365474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4FB362B-914C-D089-B7D5-A6591B1B2DBF}"/>
                  </a:ext>
                </a:extLst>
              </p:cNvPr>
              <p:cNvSpPr txBox="1"/>
              <p:nvPr/>
            </p:nvSpPr>
            <p:spPr>
              <a:xfrm>
                <a:off x="238774" y="5465437"/>
                <a:ext cx="13654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34FB362B-914C-D089-B7D5-A6591B1B2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74" y="5465437"/>
                <a:ext cx="1365474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9C6739-6CC5-44C3-9D30-A0C81D8792F2}"/>
                  </a:ext>
                </a:extLst>
              </p:cNvPr>
              <p:cNvSpPr txBox="1"/>
              <p:nvPr/>
            </p:nvSpPr>
            <p:spPr>
              <a:xfrm>
                <a:off x="1923745" y="6051649"/>
                <a:ext cx="80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9C6739-6CC5-44C3-9D30-A0C81D879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45" y="6051649"/>
                <a:ext cx="804418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5BFEC69-8937-D8AE-B4CE-9EA160D5838B}"/>
                  </a:ext>
                </a:extLst>
              </p:cNvPr>
              <p:cNvSpPr txBox="1"/>
              <p:nvPr/>
            </p:nvSpPr>
            <p:spPr>
              <a:xfrm>
                <a:off x="1923745" y="5652888"/>
                <a:ext cx="80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15BFEC69-8937-D8AE-B4CE-9EA160D58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45" y="5652888"/>
                <a:ext cx="804418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DE2875E-84DD-5E42-BF6A-56FD3CBB8954}"/>
                  </a:ext>
                </a:extLst>
              </p:cNvPr>
              <p:cNvSpPr txBox="1"/>
              <p:nvPr/>
            </p:nvSpPr>
            <p:spPr>
              <a:xfrm>
                <a:off x="1923745" y="5852922"/>
                <a:ext cx="80441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400" b="0" i="0" smtClean="0">
                          <a:latin typeface="Cambria Math" panose="02040503050406030204" pitchFamily="18" charset="0"/>
                        </a:rPr>
                        <m:t>N</m:t>
                      </m:r>
                      <m:r>
                        <a:rPr lang="en-US" sz="1400" b="0" i="0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DE" sz="14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5DE2875E-84DD-5E42-BF6A-56FD3CBB8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3745" y="5852922"/>
                <a:ext cx="804418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F7E2DC6B-F134-EF2E-0D68-8DC9E6529553}"/>
              </a:ext>
            </a:extLst>
          </p:cNvPr>
          <p:cNvCxnSpPr/>
          <p:nvPr/>
        </p:nvCxnSpPr>
        <p:spPr>
          <a:xfrm>
            <a:off x="1383509" y="6226084"/>
            <a:ext cx="679606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C0B10A3D-732A-C785-8755-547BF8CD121C}"/>
              </a:ext>
            </a:extLst>
          </p:cNvPr>
          <p:cNvCxnSpPr>
            <a:cxnSpLocks/>
          </p:cNvCxnSpPr>
          <p:nvPr/>
        </p:nvCxnSpPr>
        <p:spPr>
          <a:xfrm flipV="1">
            <a:off x="1391746" y="6035040"/>
            <a:ext cx="671369" cy="17253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95C0EE9C-6B5E-FFE3-FC58-8AE9FFF2B06F}"/>
              </a:ext>
            </a:extLst>
          </p:cNvPr>
          <p:cNvCxnSpPr>
            <a:cxnSpLocks/>
          </p:cNvCxnSpPr>
          <p:nvPr/>
        </p:nvCxnSpPr>
        <p:spPr>
          <a:xfrm flipV="1">
            <a:off x="1391746" y="5836444"/>
            <a:ext cx="692324" cy="34392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 w="sm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577514" y="1135247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HD</a:t>
            </a:r>
            <a:r>
              <a:rPr lang="de-DE" baseline="30000" dirty="0">
                <a:solidFill>
                  <a:srgbClr val="FF0000"/>
                </a:solidFill>
              </a:rPr>
              <a:t>+</a:t>
            </a:r>
            <a:endParaRPr lang="en-US" baseline="30000" dirty="0">
              <a:solidFill>
                <a:srgbClr val="FF0000"/>
              </a:solidFill>
            </a:endParaRPr>
          </a:p>
        </p:txBody>
      </p:sp>
      <p:sp>
        <p:nvSpPr>
          <p:cNvPr id="24" name="Textfeld 38"/>
          <p:cNvSpPr txBox="1"/>
          <p:nvPr/>
        </p:nvSpPr>
        <p:spPr>
          <a:xfrm>
            <a:off x="3598649" y="3040014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/>
              </a:rPr>
              <a:t>+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relativity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+ QED +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nuclear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charge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radii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Textfeld 38"/>
          <p:cNvSpPr txBox="1"/>
          <p:nvPr/>
        </p:nvSpPr>
        <p:spPr>
          <a:xfrm>
            <a:off x="3649257" y="5961786"/>
            <a:ext cx="4281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000000"/>
                </a:solidFill>
                <a:latin typeface="Arial"/>
              </a:rPr>
              <a:t>+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relativity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+ QED +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nuclear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charge</a:t>
            </a:r>
            <a:r>
              <a:rPr lang="de-DE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dirty="0" err="1">
                <a:solidFill>
                  <a:srgbClr val="000000"/>
                </a:solidFill>
                <a:latin typeface="Arial"/>
              </a:rPr>
              <a:t>radii</a:t>
            </a: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6"/>
              <p:cNvSpPr txBox="1"/>
              <p:nvPr/>
            </p:nvSpPr>
            <p:spPr>
              <a:xfrm>
                <a:off x="4147726" y="2584603"/>
                <a:ext cx="3285002" cy="427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vib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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(</m:t>
                          </m:r>
                          <m:f>
                            <m:fPr>
                              <m:type m:val="lin"/>
                              <m:ctrlP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de-DE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i="1" smtClean="0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i="1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i="1" smtClean="0">
                                          <a:solidFill>
                                            <a:srgbClr val="000000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de-DE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726" y="2584603"/>
                <a:ext cx="3285002" cy="427746"/>
              </a:xfrm>
              <a:prstGeom prst="rect">
                <a:avLst/>
              </a:prstGeom>
              <a:blipFill>
                <a:blip r:embed="rId19"/>
                <a:stretch>
                  <a:fillRect t="-88571" r="-6122" b="-15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6"/>
              <p:cNvSpPr txBox="1"/>
              <p:nvPr/>
            </p:nvSpPr>
            <p:spPr>
              <a:xfrm>
                <a:off x="4181161" y="5531701"/>
                <a:ext cx="31039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𝑓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rot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sym typeface="Symbol" panose="05050102010706020507" pitchFamily="18" charset="2"/>
                        </a:rPr>
                        <m:t></m:t>
                      </m:r>
                      <m:r>
                        <a:rPr lang="de-DE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/>
                          <a:sym typeface="Symbol" panose="05050102010706020507" pitchFamily="18" charset="2"/>
                        </a:rPr>
                        <m:t> </m:t>
                      </m:r>
                      <m:sSub>
                        <m:sSubPr>
                          <m:ctrlP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de-DE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</a:rPr>
                            <m:t>∞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i="1">
                          <a:solidFill>
                            <a:srgbClr val="000000"/>
                          </a:solidFill>
                          <a:latin typeface="Cambria Math"/>
                        </a:rPr>
                        <m:t>(</m:t>
                      </m:r>
                      <m:f>
                        <m:fPr>
                          <m:type m:val="lin"/>
                          <m:ctrlPr>
                            <a:rPr lang="de-DE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i="1">
                                  <a:solidFill>
                                    <a:srgbClr val="00000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i="1">
                                      <a:solidFill>
                                        <a:srgbClr val="000000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de-DE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8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61" y="5531701"/>
                <a:ext cx="3103927" cy="369332"/>
              </a:xfrm>
              <a:prstGeom prst="rect">
                <a:avLst/>
              </a:prstGeom>
              <a:blipFill>
                <a:blip r:embed="rId20"/>
                <a:stretch>
                  <a:fillRect t="-114754" r="-6287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738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5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video>
              <p:cMediaNode vol="80000">
                <p:cTn id="56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2" grpId="0" animBg="1"/>
      <p:bldP spid="83" grpId="0" animBg="1"/>
      <p:bldP spid="86" grpId="0"/>
      <p:bldP spid="89" grpId="0" animBg="1"/>
      <p:bldP spid="97" grpId="0"/>
      <p:bldP spid="98" grpId="0"/>
      <p:bldP spid="99" grpId="0"/>
      <p:bldP spid="100" grpId="0"/>
      <p:bldP spid="101" grpId="0"/>
      <p:bldP spid="102" grpId="0"/>
      <p:bldP spid="24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3"/>
              <p:cNvSpPr txBox="1"/>
              <p:nvPr/>
            </p:nvSpPr>
            <p:spPr>
              <a:xfrm>
                <a:off x="178206" y="996497"/>
                <a:ext cx="7122078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𝐸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non</m:t>
                          </m:r>
                          <m:r>
                            <a:rPr lang="de-DE" sz="20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relativistic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relativistic</m:t>
                          </m:r>
                        </m:sub>
                      </m:sSub>
                      <m:r>
                        <a:rPr lang="de-DE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QED</m:t>
                          </m:r>
                        </m:sub>
                      </m:sSub>
                      <m:r>
                        <a:rPr lang="de-DE" sz="200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spin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5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6" y="996497"/>
                <a:ext cx="7122078" cy="427425"/>
              </a:xfrm>
              <a:prstGeom prst="rect">
                <a:avLst/>
              </a:prstGeom>
              <a:blipFill>
                <a:blip r:embed="rId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24AC6D8-0896-4489-AD84-B09711349CA6}" type="slidenum">
              <a:rPr lang="en-US" smtClean="0"/>
              <a:pPr algn="ctr"/>
              <a:t>4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of fundamental constants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3"/>
              <p:cNvSpPr txBox="1"/>
              <p:nvPr/>
            </p:nvSpPr>
            <p:spPr>
              <a:xfrm>
                <a:off x="179512" y="996640"/>
                <a:ext cx="7122078" cy="4274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/>
                        </a:rPr>
                        <m:t>𝐸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non</m:t>
                          </m:r>
                          <m:r>
                            <a:rPr lang="de-DE" sz="2000" b="0" i="0" smtClean="0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relativistic</m:t>
                          </m:r>
                        </m:sub>
                      </m:sSub>
                      <m:r>
                        <a:rPr lang="de-DE" sz="20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relativistic</m:t>
                          </m:r>
                        </m:sub>
                      </m:sSub>
                      <m:r>
                        <a:rPr lang="de-DE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latin typeface="Cambria Math"/>
                            </a:rPr>
                            <m:t>QED</m:t>
                          </m:r>
                        </m:sub>
                      </m:sSub>
                      <m:r>
                        <a:rPr lang="de-DE" sz="2000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20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000" b="0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de-DE" sz="2000" b="0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spin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3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996640"/>
                <a:ext cx="7122078" cy="427425"/>
              </a:xfrm>
              <a:prstGeom prst="rect">
                <a:avLst/>
              </a:prstGeom>
              <a:blipFill>
                <a:blip r:embed="rId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feld 19"/>
          <p:cNvSpPr txBox="1"/>
          <p:nvPr/>
        </p:nvSpPr>
        <p:spPr>
          <a:xfrm>
            <a:off x="3755120" y="1964720"/>
            <a:ext cx="843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2000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spin-avg</a:t>
            </a:r>
            <a:endParaRPr lang="de-DE" sz="2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feld 20"/>
          <p:cNvSpPr txBox="1"/>
          <p:nvPr/>
        </p:nvSpPr>
        <p:spPr>
          <a:xfrm>
            <a:off x="5595506" y="1959631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de-DE" sz="2000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2000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endParaRPr lang="de-DE" sz="2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1"/>
              <p:cNvSpPr txBox="1"/>
              <p:nvPr/>
            </p:nvSpPr>
            <p:spPr>
              <a:xfrm>
                <a:off x="6241307" y="1932744"/>
                <a:ext cx="27231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𝑣𝐿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de-DE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6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307" y="1932744"/>
                <a:ext cx="2723181" cy="400110"/>
              </a:xfrm>
              <a:prstGeom prst="rect">
                <a:avLst/>
              </a:prstGeom>
              <a:blipFill>
                <a:blip r:embed="rId4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4"/>
              <p:cNvSpPr txBox="1"/>
              <p:nvPr/>
            </p:nvSpPr>
            <p:spPr>
              <a:xfrm>
                <a:off x="4423170" y="1932744"/>
                <a:ext cx="1277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𝑣𝐿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de-DE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de-DE" sz="2000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7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3170" y="1932744"/>
                <a:ext cx="1277850" cy="40011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5"/>
          <p:cNvSpPr txBox="1"/>
          <p:nvPr/>
        </p:nvSpPr>
        <p:spPr>
          <a:xfrm>
            <a:off x="1089362" y="1949195"/>
            <a:ext cx="2330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Transition </a:t>
            </a:r>
            <a:r>
              <a:rPr lang="de-DE" dirty="0" err="1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frequency</a:t>
            </a:r>
            <a:r>
              <a:rPr lang="de-DE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de-DE" dirty="0"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9" name="Gerade Verbindung mit Pfeil 5"/>
          <p:cNvCxnSpPr>
            <a:stCxn id="33" idx="2"/>
            <a:endCxn id="24" idx="0"/>
          </p:cNvCxnSpPr>
          <p:nvPr/>
        </p:nvCxnSpPr>
        <p:spPr bwMode="auto">
          <a:xfrm>
            <a:off x="3221401" y="1381380"/>
            <a:ext cx="955470" cy="583340"/>
          </a:xfrm>
          <a:prstGeom prst="straightConnector1">
            <a:avLst/>
          </a:prstGeom>
          <a:solidFill>
            <a:srgbClr val="66FF66"/>
          </a:solidFill>
          <a:ln w="12700" cap="flat" cmpd="sng" algn="ctr">
            <a:solidFill>
              <a:srgbClr val="703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0" name="Gerade Verbindung mit Pfeil 17"/>
          <p:cNvCxnSpPr>
            <a:stCxn id="34" idx="2"/>
            <a:endCxn id="24" idx="0"/>
          </p:cNvCxnSpPr>
          <p:nvPr/>
        </p:nvCxnSpPr>
        <p:spPr bwMode="auto">
          <a:xfrm flipH="1">
            <a:off x="4176871" y="1405012"/>
            <a:ext cx="722836" cy="559708"/>
          </a:xfrm>
          <a:prstGeom prst="straightConnector1">
            <a:avLst/>
          </a:prstGeom>
          <a:solidFill>
            <a:srgbClr val="66FF66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1" name="Gerade Verbindung mit Pfeil 26"/>
          <p:cNvCxnSpPr>
            <a:stCxn id="35" idx="2"/>
            <a:endCxn id="24" idx="0"/>
          </p:cNvCxnSpPr>
          <p:nvPr/>
        </p:nvCxnSpPr>
        <p:spPr bwMode="auto">
          <a:xfrm flipH="1">
            <a:off x="4176871" y="1395540"/>
            <a:ext cx="1830708" cy="569180"/>
          </a:xfrm>
          <a:prstGeom prst="straightConnector1">
            <a:avLst/>
          </a:prstGeom>
          <a:solidFill>
            <a:srgbClr val="66FF66"/>
          </a:solidFill>
          <a:ln w="127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2" name="Gerade Verbindung mit Pfeil 10"/>
          <p:cNvCxnSpPr/>
          <p:nvPr/>
        </p:nvCxnSpPr>
        <p:spPr bwMode="auto">
          <a:xfrm flipH="1">
            <a:off x="6308243" y="1424065"/>
            <a:ext cx="351989" cy="580687"/>
          </a:xfrm>
          <a:prstGeom prst="straightConnector1">
            <a:avLst/>
          </a:prstGeom>
          <a:solidFill>
            <a:srgbClr val="66FF66"/>
          </a:solidFill>
          <a:ln w="127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3" name="Rechteck 6"/>
          <p:cNvSpPr/>
          <p:nvPr/>
        </p:nvSpPr>
        <p:spPr bwMode="auto">
          <a:xfrm>
            <a:off x="2380557" y="1068648"/>
            <a:ext cx="1681687" cy="312732"/>
          </a:xfrm>
          <a:prstGeom prst="rect">
            <a:avLst/>
          </a:prstGeom>
          <a:noFill/>
          <a:ln w="952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Rechteck 27"/>
          <p:cNvSpPr/>
          <p:nvPr/>
        </p:nvSpPr>
        <p:spPr bwMode="auto">
          <a:xfrm>
            <a:off x="4267969" y="1064414"/>
            <a:ext cx="1263475" cy="340598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28"/>
          <p:cNvSpPr/>
          <p:nvPr/>
        </p:nvSpPr>
        <p:spPr bwMode="auto">
          <a:xfrm>
            <a:off x="5683397" y="1051535"/>
            <a:ext cx="648363" cy="344005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Tx/>
              <a:buFont typeface="Wingdings" pitchFamily="2" charset="2"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feld 29"/>
          <p:cNvSpPr txBox="1"/>
          <p:nvPr/>
        </p:nvSpPr>
        <p:spPr>
          <a:xfrm>
            <a:off x="508262" y="1360795"/>
            <a:ext cx="1881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i="1" dirty="0" err="1"/>
              <a:t>spin</a:t>
            </a:r>
            <a:r>
              <a:rPr lang="de-DE" sz="1400" i="1" dirty="0"/>
              <a:t/>
            </a:r>
            <a:br>
              <a:rPr lang="de-DE" sz="1400" i="1" dirty="0"/>
            </a:br>
            <a:r>
              <a:rPr lang="de-DE" sz="1400" i="1" dirty="0" err="1"/>
              <a:t>quantum</a:t>
            </a:r>
            <a:r>
              <a:rPr lang="de-DE" sz="1400" i="1" dirty="0"/>
              <a:t> </a:t>
            </a:r>
            <a:r>
              <a:rPr lang="de-DE" sz="1400" i="1" dirty="0" err="1"/>
              <a:t>numbers</a:t>
            </a:r>
            <a:endParaRPr lang="de-DE" sz="1400" i="1" dirty="0"/>
          </a:p>
        </p:txBody>
      </p:sp>
      <p:cxnSp>
        <p:nvCxnSpPr>
          <p:cNvPr id="37" name="Gerader Verbinder 30"/>
          <p:cNvCxnSpPr/>
          <p:nvPr/>
        </p:nvCxnSpPr>
        <p:spPr>
          <a:xfrm>
            <a:off x="1112651" y="1393892"/>
            <a:ext cx="675495" cy="0"/>
          </a:xfrm>
          <a:prstGeom prst="line">
            <a:avLst/>
          </a:prstGeom>
          <a:ln w="19050">
            <a:solidFill>
              <a:srgbClr val="2514F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feld 6"/>
          <p:cNvSpPr txBox="1"/>
          <p:nvPr/>
        </p:nvSpPr>
        <p:spPr>
          <a:xfrm>
            <a:off x="8472712" y="3325493"/>
            <a:ext cx="352532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b="1" i="1" dirty="0">
                <a:solidFill>
                  <a:srgbClr val="000000"/>
                </a:solidFill>
                <a:latin typeface="Arial"/>
              </a:rPr>
              <a:t>Spin-</a:t>
            </a:r>
            <a:r>
              <a:rPr lang="de-DE" sz="1100" b="1" i="1" dirty="0" err="1">
                <a:solidFill>
                  <a:srgbClr val="000000"/>
                </a:solidFill>
                <a:latin typeface="Arial"/>
              </a:rPr>
              <a:t>averaged</a:t>
            </a:r>
            <a:r>
              <a:rPr lang="de-DE" sz="1100" b="1" i="1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sz="1100" b="1" i="1" dirty="0" err="1">
                <a:solidFill>
                  <a:srgbClr val="000000"/>
                </a:solidFill>
                <a:latin typeface="Arial"/>
              </a:rPr>
              <a:t>theory</a:t>
            </a:r>
            <a:r>
              <a:rPr lang="de-DE" sz="1100" b="1" i="1" dirty="0">
                <a:solidFill>
                  <a:srgbClr val="000000"/>
                </a:solidFill>
                <a:latin typeface="Arial"/>
              </a:rPr>
              <a:t>:</a:t>
            </a:r>
            <a:br>
              <a:rPr lang="de-DE" sz="1100" b="1" i="1" dirty="0">
                <a:solidFill>
                  <a:srgbClr val="000000"/>
                </a:solidFill>
                <a:latin typeface="Arial"/>
              </a:rPr>
            </a:br>
            <a:r>
              <a:rPr lang="en-US" sz="1100" dirty="0" err="1"/>
              <a:t>Korobov</a:t>
            </a:r>
            <a:r>
              <a:rPr lang="en-US" sz="1100" dirty="0"/>
              <a:t> and Karr, </a:t>
            </a:r>
            <a:r>
              <a:rPr lang="en-US" sz="1100" i="1" dirty="0"/>
              <a:t>Phys. Rev. A</a:t>
            </a:r>
            <a:r>
              <a:rPr lang="en-US" sz="1100" dirty="0"/>
              <a:t> </a:t>
            </a:r>
            <a:r>
              <a:rPr lang="en-US" sz="1100" b="1" dirty="0"/>
              <a:t>104</a:t>
            </a:r>
            <a:r>
              <a:rPr lang="en-US" sz="1100" dirty="0"/>
              <a:t>, 032806 (2021).</a:t>
            </a:r>
          </a:p>
          <a:p>
            <a:r>
              <a:rPr lang="en-US" sz="1100" dirty="0" err="1"/>
              <a:t>Korobov</a:t>
            </a:r>
            <a:r>
              <a:rPr lang="en-US" sz="1100" dirty="0"/>
              <a:t>, et al. </a:t>
            </a:r>
            <a:r>
              <a:rPr lang="en-US" sz="1100" i="1" dirty="0"/>
              <a:t>Mol. Phys.</a:t>
            </a:r>
            <a:r>
              <a:rPr lang="en-US" sz="1100" dirty="0"/>
              <a:t> e2563023 (2025). </a:t>
            </a:r>
          </a:p>
        </p:txBody>
      </p:sp>
      <p:sp>
        <p:nvSpPr>
          <p:cNvPr id="57" name="Textfeld 7"/>
          <p:cNvSpPr txBox="1"/>
          <p:nvPr/>
        </p:nvSpPr>
        <p:spPr>
          <a:xfrm>
            <a:off x="8472712" y="3982052"/>
            <a:ext cx="318067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solidFill>
                  <a:srgbClr val="000000"/>
                </a:solidFill>
                <a:latin typeface="+mj-lt"/>
              </a:rPr>
              <a:t>Spin theory: </a:t>
            </a:r>
            <a:br>
              <a:rPr lang="en-US" sz="1100" b="1" i="1" dirty="0">
                <a:solidFill>
                  <a:srgbClr val="000000"/>
                </a:solidFill>
                <a:latin typeface="+mj-lt"/>
              </a:rPr>
            </a:br>
            <a:r>
              <a:rPr lang="en-US" sz="1100" dirty="0"/>
              <a:t>Haidar, et al. </a:t>
            </a:r>
            <a:r>
              <a:rPr lang="en-US" sz="1100" i="1" dirty="0"/>
              <a:t>Phys. Rev. A</a:t>
            </a:r>
            <a:r>
              <a:rPr lang="en-US" sz="1100" dirty="0"/>
              <a:t> </a:t>
            </a:r>
            <a:r>
              <a:rPr lang="en-US" sz="1100" b="1" dirty="0"/>
              <a:t>106</a:t>
            </a:r>
            <a:r>
              <a:rPr lang="en-US" sz="1100" dirty="0"/>
              <a:t>, 042815 (2022).</a:t>
            </a:r>
          </a:p>
          <a:p>
            <a:r>
              <a:rPr lang="en-US" sz="1100" dirty="0"/>
              <a:t>Haidar, et al. </a:t>
            </a:r>
            <a:r>
              <a:rPr lang="en-US" sz="1100" i="1" dirty="0"/>
              <a:t>Phys. Rev. A</a:t>
            </a:r>
            <a:r>
              <a:rPr lang="en-US" sz="1100" dirty="0"/>
              <a:t> </a:t>
            </a:r>
            <a:r>
              <a:rPr lang="en-US" sz="1100" b="1" dirty="0"/>
              <a:t>106</a:t>
            </a:r>
            <a:r>
              <a:rPr lang="en-US" sz="1100" dirty="0"/>
              <a:t>, 022816 (2022).</a:t>
            </a:r>
            <a:endParaRPr lang="en-US" sz="1100" i="1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1779957" y="3556325"/>
            <a:ext cx="225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non-relativistic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800" baseline="-25000" dirty="0">
                <a:latin typeface="Symbol" panose="05050102010706020507" pitchFamily="18" charset="2"/>
                <a:sym typeface="Symbol" panose="05050102010706020507" pitchFamily="18" charset="2"/>
              </a:rPr>
              <a:t>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de-DE" sz="1800" dirty="0">
                <a:sym typeface="Symbol" panose="05050102010706020507" pitchFamily="18" charset="2"/>
              </a:rPr>
              <a:t> </a:t>
            </a:r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779957" y="3984821"/>
            <a:ext cx="1484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relativistic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1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a, </a:t>
            </a:r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de-DE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n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feld 61"/>
          <p:cNvSpPr txBox="1"/>
          <p:nvPr/>
        </p:nvSpPr>
        <p:spPr>
          <a:xfrm>
            <a:off x="4499912" y="4907917"/>
            <a:ext cx="42482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relative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order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</a:t>
            </a:r>
            <a:r>
              <a:rPr lang="de-DE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sz="18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rotational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trans.]</a:t>
            </a:r>
            <a:b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	        </a:t>
            </a:r>
            <a:r>
              <a:rPr lang="de-DE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sz="18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lang="de-DE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r>
              <a:rPr lang="de-DE" sz="18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r>
              <a:rPr lang="de-DE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vibrational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trans.]</a:t>
            </a:r>
            <a:endParaRPr lang="de-D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feld 62"/>
          <p:cNvSpPr txBox="1"/>
          <p:nvPr/>
        </p:nvSpPr>
        <p:spPr>
          <a:xfrm>
            <a:off x="1779957" y="4406532"/>
            <a:ext cx="8643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QED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de-DE" sz="1800" dirty="0">
                <a:latin typeface="Symbol" panose="05050102010706020507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a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feld 64"/>
          <p:cNvSpPr txBox="1"/>
          <p:nvPr/>
        </p:nvSpPr>
        <p:spPr>
          <a:xfrm>
            <a:off x="698310" y="3862141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sz="1800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spin-avg</a:t>
            </a:r>
            <a:endParaRPr lang="de-DE" sz="1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feld 74"/>
          <p:cNvSpPr txBox="1"/>
          <p:nvPr/>
        </p:nvSpPr>
        <p:spPr>
          <a:xfrm>
            <a:off x="4499912" y="3270433"/>
            <a:ext cx="198002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latin typeface="+mj-lt"/>
              </a:rPr>
              <a:t>[dominant </a:t>
            </a:r>
            <a:r>
              <a:rPr lang="de-DE" sz="1050" dirty="0" err="1">
                <a:latin typeface="+mj-lt"/>
              </a:rPr>
              <a:t>dependencies</a:t>
            </a:r>
            <a:r>
              <a:rPr lang="de-DE" sz="1050" dirty="0">
                <a:latin typeface="+mj-lt"/>
              </a:rPr>
              <a:t> </a:t>
            </a:r>
            <a:r>
              <a:rPr lang="de-DE" sz="1050" dirty="0" err="1">
                <a:latin typeface="+mj-lt"/>
              </a:rPr>
              <a:t>only</a:t>
            </a:r>
            <a:r>
              <a:rPr lang="de-DE" sz="1050" dirty="0">
                <a:latin typeface="+mj-lt"/>
              </a:rPr>
              <a:t>]</a:t>
            </a:r>
          </a:p>
        </p:txBody>
      </p:sp>
      <p:sp>
        <p:nvSpPr>
          <p:cNvPr id="88" name="Textfeld 81"/>
          <p:cNvSpPr txBox="1"/>
          <p:nvPr/>
        </p:nvSpPr>
        <p:spPr>
          <a:xfrm>
            <a:off x="4499912" y="3556325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relative </a:t>
            </a:r>
            <a:r>
              <a:rPr lang="de-DE" sz="18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order</a:t>
            </a:r>
            <a:r>
              <a:rPr lang="de-DE" sz="18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 </a:t>
            </a:r>
            <a:r>
              <a:rPr lang="de-DE" sz="1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de-DE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A29E2187-109B-9673-435B-ED2C108D9803}"/>
              </a:ext>
            </a:extLst>
          </p:cNvPr>
          <p:cNvSpPr/>
          <p:nvPr/>
        </p:nvSpPr>
        <p:spPr>
          <a:xfrm>
            <a:off x="1567833" y="3647440"/>
            <a:ext cx="154602" cy="1168400"/>
          </a:xfrm>
          <a:prstGeom prst="leftBrace">
            <a:avLst>
              <a:gd name="adj1" fmla="val 86750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11610C-6243-66D0-7C98-2C163D2E4765}"/>
              </a:ext>
            </a:extLst>
          </p:cNvPr>
          <p:cNvSpPr txBox="1"/>
          <p:nvPr/>
        </p:nvSpPr>
        <p:spPr>
          <a:xfrm>
            <a:off x="4499912" y="3984821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relative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order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 </a:t>
            </a:r>
            <a:r>
              <a:rPr lang="de-DE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de-DE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de-DE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D2A3F5-72E3-F6FE-91AB-6E0306EE7659}"/>
              </a:ext>
            </a:extLst>
          </p:cNvPr>
          <p:cNvSpPr txBox="1"/>
          <p:nvPr/>
        </p:nvSpPr>
        <p:spPr>
          <a:xfrm>
            <a:off x="4499912" y="4406532"/>
            <a:ext cx="2265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relative </a:t>
            </a:r>
            <a:r>
              <a:rPr lang="de-DE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order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 </a:t>
            </a:r>
            <a:r>
              <a:rPr lang="de-DE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de-DE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de-DE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de-DE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D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70388F-7DE1-4176-21DB-3BE7FB9FCBA9}"/>
              </a:ext>
            </a:extLst>
          </p:cNvPr>
          <p:cNvSpPr txBox="1"/>
          <p:nvPr/>
        </p:nvSpPr>
        <p:spPr>
          <a:xfrm>
            <a:off x="1722435" y="4861751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de-DE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de-DE" baseline="-25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spin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de-DE" baseline="-250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</a:t>
            </a:r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27"/>
              <p:cNvSpPr txBox="1"/>
              <p:nvPr/>
            </p:nvSpPr>
            <p:spPr>
              <a:xfrm>
                <a:off x="2110825" y="6131388"/>
                <a:ext cx="7793505" cy="369332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de-DE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Fractional contribution </a:t>
                </a:r>
                <a:r>
                  <a:rPr lang="de-DE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nuclear radii to total transition </a:t>
                </a:r>
                <a:r>
                  <a:rPr lang="de-DE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frequencies: </a:t>
                </a: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𝒪</m:t>
                    </m:r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−9</m:t>
                        </m:r>
                      </m:sup>
                    </m:sSup>
                    <m:r>
                      <a:rPr lang="de-DE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de-DE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825" y="6131388"/>
                <a:ext cx="7793505" cy="369332"/>
              </a:xfrm>
              <a:prstGeom prst="rect">
                <a:avLst/>
              </a:prstGeom>
              <a:blipFill>
                <a:blip r:embed="rId6"/>
                <a:stretch>
                  <a:fillRect l="-625" t="-8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42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E8CBC3-4E89-C987-9E6A-33DA20BE3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D1FAB2-B72B-CCDC-CA22-CAE31D58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24AC6D8-0896-4489-AD84-B09711349CA6}" type="slidenum">
              <a:rPr lang="en-US" smtClean="0"/>
              <a:pPr algn="ctr"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DC55C7-FCD8-9BDA-DE10-D5AA717D4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nuclear </a:t>
            </a:r>
            <a:r>
              <a:rPr lang="en-US" dirty="0"/>
              <a:t>charge radii </a:t>
            </a:r>
            <a:r>
              <a:rPr lang="en-US" dirty="0" smtClean="0"/>
              <a:t>confirmation by MHI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AC3021-1E63-D9B9-2393-1F11B9F8C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060" y="1717021"/>
            <a:ext cx="4980301" cy="3423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1BD6B3-A61A-19F6-E39F-502971BCCD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89" b="4781"/>
          <a:stretch/>
        </p:blipFill>
        <p:spPr>
          <a:xfrm>
            <a:off x="98750" y="1371600"/>
            <a:ext cx="3101650" cy="3649003"/>
          </a:xfrm>
          <a:prstGeom prst="rect">
            <a:avLst/>
          </a:prstGeom>
        </p:spPr>
      </p:pic>
      <p:sp>
        <p:nvSpPr>
          <p:cNvPr id="9" name="Arc 8">
            <a:extLst>
              <a:ext uri="{FF2B5EF4-FFF2-40B4-BE49-F238E27FC236}">
                <a16:creationId xmlns:a16="http://schemas.microsoft.com/office/drawing/2014/main" id="{417DF3B7-6E24-76BD-5C40-7BE4424BA66F}"/>
              </a:ext>
            </a:extLst>
          </p:cNvPr>
          <p:cNvSpPr/>
          <p:nvPr/>
        </p:nvSpPr>
        <p:spPr>
          <a:xfrm rot="16200000">
            <a:off x="1211105" y="4509220"/>
            <a:ext cx="469868" cy="510363"/>
          </a:xfrm>
          <a:prstGeom prst="arc">
            <a:avLst>
              <a:gd name="adj1" fmla="val 16200000"/>
              <a:gd name="adj2" fmla="val 5247313"/>
            </a:avLst>
          </a:prstGeom>
          <a:ln w="381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02DEDD-37D5-0AA0-96E8-5C4BEC33FB94}"/>
              </a:ext>
            </a:extLst>
          </p:cNvPr>
          <p:cNvSpPr txBox="1"/>
          <p:nvPr/>
        </p:nvSpPr>
        <p:spPr>
          <a:xfrm>
            <a:off x="347747" y="5355310"/>
            <a:ext cx="3206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err="1">
                <a:solidFill>
                  <a:srgbClr val="FF0000"/>
                </a:solidFill>
                <a:latin typeface="+mj-lt"/>
              </a:rPr>
              <a:t>Alighanbari</a:t>
            </a:r>
            <a:r>
              <a:rPr lang="en-GB" sz="1200" dirty="0">
                <a:solidFill>
                  <a:srgbClr val="FF0000"/>
                </a:solidFill>
                <a:latin typeface="+mj-lt"/>
              </a:rPr>
              <a:t>, et al. </a:t>
            </a:r>
            <a:r>
              <a:rPr lang="en-GB" sz="1200" i="1" dirty="0">
                <a:solidFill>
                  <a:srgbClr val="FF0000"/>
                </a:solidFill>
                <a:latin typeface="+mj-lt"/>
              </a:rPr>
              <a:t>Nat. Phys.</a:t>
            </a:r>
            <a:r>
              <a:rPr lang="en-GB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200" b="1" dirty="0">
                <a:solidFill>
                  <a:srgbClr val="FF0000"/>
                </a:solidFill>
                <a:latin typeface="+mj-lt"/>
              </a:rPr>
              <a:t>14</a:t>
            </a:r>
            <a:r>
              <a:rPr lang="en-GB" sz="1200" dirty="0">
                <a:solidFill>
                  <a:srgbClr val="FF0000"/>
                </a:solidFill>
                <a:latin typeface="+mj-lt"/>
              </a:rPr>
              <a:t>, 555 (2018).</a:t>
            </a:r>
          </a:p>
          <a:p>
            <a:r>
              <a:rPr lang="en-GB" sz="1200" dirty="0" err="1">
                <a:solidFill>
                  <a:srgbClr val="FF0000"/>
                </a:solidFill>
                <a:latin typeface="+mj-lt"/>
              </a:rPr>
              <a:t>Alighanbari</a:t>
            </a:r>
            <a:r>
              <a:rPr lang="en-GB" sz="1200" dirty="0">
                <a:solidFill>
                  <a:srgbClr val="FF0000"/>
                </a:solidFill>
                <a:latin typeface="+mj-lt"/>
              </a:rPr>
              <a:t>, et al. </a:t>
            </a:r>
            <a:r>
              <a:rPr lang="en-GB" sz="1200" i="1" dirty="0">
                <a:solidFill>
                  <a:srgbClr val="FF0000"/>
                </a:solidFill>
                <a:latin typeface="+mj-lt"/>
              </a:rPr>
              <a:t>Nature</a:t>
            </a:r>
            <a:r>
              <a:rPr lang="en-GB" sz="1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1200" b="1" dirty="0">
                <a:solidFill>
                  <a:srgbClr val="FF0000"/>
                </a:solidFill>
                <a:latin typeface="+mj-lt"/>
              </a:rPr>
              <a:t>581</a:t>
            </a:r>
            <a:r>
              <a:rPr lang="en-GB" sz="1200" dirty="0">
                <a:solidFill>
                  <a:srgbClr val="FF0000"/>
                </a:solidFill>
                <a:latin typeface="+mj-lt"/>
              </a:rPr>
              <a:t>, 152 (2020).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32A7932-D7B4-6054-A3C8-AA958938A971}"/>
              </a:ext>
            </a:extLst>
          </p:cNvPr>
          <p:cNvSpPr/>
          <p:nvPr/>
        </p:nvSpPr>
        <p:spPr>
          <a:xfrm>
            <a:off x="6882501" y="1849120"/>
            <a:ext cx="1899920" cy="477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850503F-9BA3-8E68-45AD-2EDA2EE5AA8A}"/>
              </a:ext>
            </a:extLst>
          </p:cNvPr>
          <p:cNvCxnSpPr/>
          <p:nvPr/>
        </p:nvCxnSpPr>
        <p:spPr>
          <a:xfrm>
            <a:off x="7962001" y="1767840"/>
            <a:ext cx="0" cy="575310"/>
          </a:xfrm>
          <a:prstGeom prst="line">
            <a:avLst/>
          </a:prstGeom>
          <a:ln w="9525">
            <a:solidFill>
              <a:srgbClr val="CCCC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49" name="Picture 1">
            <a:extLst>
              <a:ext uri="{FF2B5EF4-FFF2-40B4-BE49-F238E27FC236}">
                <a16:creationId xmlns:a16="http://schemas.microsoft.com/office/drawing/2014/main" id="{E7B74085-EBE2-9A47-3F4F-E72B2A70E1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979" y="1820004"/>
            <a:ext cx="131445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3EF14FC7-BEA5-1BFA-F302-3BF0B77B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08" y="5493795"/>
            <a:ext cx="398145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132" y="932514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Rotational spectroscopy of HD</a:t>
            </a:r>
            <a:r>
              <a:rPr lang="de-DE" baseline="30000" dirty="0" smtClean="0"/>
              <a:t>+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8697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24AC6D8-0896-4489-AD84-B09711349CA6}" type="slidenum">
              <a:rPr lang="en-US" smtClean="0"/>
              <a:pPr algn="ctr"/>
              <a:t>6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Overview of high-precision experimental studies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r="60411"/>
          <a:stretch/>
        </p:blipFill>
        <p:spPr>
          <a:xfrm>
            <a:off x="481385" y="781968"/>
            <a:ext cx="2936615" cy="35048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26833" y="765422"/>
                <a:ext cx="670312" cy="3629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de-DE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HD</m:t>
                          </m:r>
                        </m:e>
                        <m:sup>
                          <m:r>
                            <a:rPr lang="de-DE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6833" y="765422"/>
                <a:ext cx="670312" cy="362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1608329" y="4277182"/>
            <a:ext cx="1943100" cy="2294793"/>
            <a:chOff x="5890846" y="3068515"/>
            <a:chExt cx="1943100" cy="2294793"/>
          </a:xfrm>
        </p:grpSpPr>
        <p:sp>
          <p:nvSpPr>
            <p:cNvPr id="12" name="Rectangle 11"/>
            <p:cNvSpPr/>
            <p:nvPr/>
          </p:nvSpPr>
          <p:spPr>
            <a:xfrm>
              <a:off x="5890846" y="3068515"/>
              <a:ext cx="1943100" cy="2294793"/>
            </a:xfrm>
            <a:prstGeom prst="rect">
              <a:avLst/>
            </a:prstGeom>
            <a:noFill/>
            <a:ln w="2222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r="62800"/>
            <a:stretch/>
          </p:blipFill>
          <p:spPr>
            <a:xfrm>
              <a:off x="5976571" y="3196736"/>
              <a:ext cx="1771650" cy="2038350"/>
            </a:xfrm>
            <a:prstGeom prst="rect">
              <a:avLst/>
            </a:prstGeom>
          </p:spPr>
        </p:pic>
      </p:grpSp>
      <p:sp>
        <p:nvSpPr>
          <p:cNvPr id="20" name="Arc 19"/>
          <p:cNvSpPr/>
          <p:nvPr/>
        </p:nvSpPr>
        <p:spPr>
          <a:xfrm rot="13122360">
            <a:off x="974716" y="3349299"/>
            <a:ext cx="1533832" cy="1875131"/>
          </a:xfrm>
          <a:prstGeom prst="arc">
            <a:avLst>
              <a:gd name="adj1" fmla="val 14530346"/>
              <a:gd name="adj2" fmla="val 0"/>
            </a:avLst>
          </a:prstGeom>
          <a:ln w="28575">
            <a:solidFill>
              <a:srgbClr val="7030A0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95692" y="1083542"/>
            <a:ext cx="37811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1200" dirty="0">
                <a:solidFill>
                  <a:srgbClr val="C00000"/>
                </a:solidFill>
              </a:rPr>
              <a:t>[1] </a:t>
            </a:r>
            <a:r>
              <a:rPr lang="en-GB" sz="1200" dirty="0">
                <a:solidFill>
                  <a:srgbClr val="C00000"/>
                </a:solidFill>
              </a:rPr>
              <a:t>Alighanbari, et al. </a:t>
            </a:r>
            <a:r>
              <a:rPr lang="en-GB" sz="1200" i="1" dirty="0">
                <a:solidFill>
                  <a:srgbClr val="C00000"/>
                </a:solidFill>
              </a:rPr>
              <a:t>Nature</a:t>
            </a:r>
            <a:r>
              <a:rPr lang="en-GB" sz="1200" dirty="0">
                <a:solidFill>
                  <a:srgbClr val="C00000"/>
                </a:solidFill>
              </a:rPr>
              <a:t> </a:t>
            </a:r>
            <a:r>
              <a:rPr lang="en-GB" sz="1200" b="1" dirty="0">
                <a:solidFill>
                  <a:srgbClr val="C00000"/>
                </a:solidFill>
              </a:rPr>
              <a:t>581</a:t>
            </a:r>
            <a:r>
              <a:rPr lang="en-GB" sz="1200" dirty="0">
                <a:solidFill>
                  <a:srgbClr val="C00000"/>
                </a:solidFill>
              </a:rPr>
              <a:t>, 152 (2020).</a:t>
            </a:r>
            <a:endParaRPr lang="de-DE" sz="1200" dirty="0">
              <a:solidFill>
                <a:srgbClr val="C00000"/>
              </a:solidFill>
            </a:endParaRPr>
          </a:p>
          <a:p>
            <a:r>
              <a:rPr lang="de-DE" sz="1200" dirty="0">
                <a:solidFill>
                  <a:srgbClr val="79F43C"/>
                </a:solidFill>
              </a:rPr>
              <a:t>[2] </a:t>
            </a:r>
            <a:r>
              <a:rPr lang="en-GB" sz="1200" dirty="0">
                <a:solidFill>
                  <a:srgbClr val="79F43C"/>
                </a:solidFill>
              </a:rPr>
              <a:t>Kortunov, et al. </a:t>
            </a:r>
            <a:r>
              <a:rPr lang="en-GB" sz="1200" i="1" dirty="0">
                <a:solidFill>
                  <a:srgbClr val="79F43C"/>
                </a:solidFill>
              </a:rPr>
              <a:t>Nat. Phys.</a:t>
            </a:r>
            <a:r>
              <a:rPr lang="en-GB" sz="1200" dirty="0">
                <a:solidFill>
                  <a:srgbClr val="79F43C"/>
                </a:solidFill>
              </a:rPr>
              <a:t> </a:t>
            </a:r>
            <a:r>
              <a:rPr lang="en-GB" sz="1200" b="1" dirty="0">
                <a:solidFill>
                  <a:srgbClr val="79F43C"/>
                </a:solidFill>
              </a:rPr>
              <a:t>17</a:t>
            </a:r>
            <a:r>
              <a:rPr lang="en-GB" sz="1200" dirty="0">
                <a:solidFill>
                  <a:srgbClr val="79F43C"/>
                </a:solidFill>
              </a:rPr>
              <a:t>, 569 (2021).</a:t>
            </a:r>
            <a:endParaRPr lang="de-DE" sz="1200" dirty="0">
              <a:solidFill>
                <a:srgbClr val="79F43C"/>
              </a:solidFill>
            </a:endParaRPr>
          </a:p>
          <a:p>
            <a:r>
              <a:rPr lang="de-DE" sz="1200" dirty="0">
                <a:solidFill>
                  <a:srgbClr val="0070C0"/>
                </a:solidFill>
              </a:rPr>
              <a:t>[3] </a:t>
            </a:r>
            <a:r>
              <a:rPr lang="en-GB" sz="1200" dirty="0">
                <a:solidFill>
                  <a:srgbClr val="0070C0"/>
                </a:solidFill>
              </a:rPr>
              <a:t>Alighanbari, et al. </a:t>
            </a:r>
            <a:r>
              <a:rPr lang="en-GB" sz="1200" i="1" dirty="0">
                <a:solidFill>
                  <a:srgbClr val="0070C0"/>
                </a:solidFill>
              </a:rPr>
              <a:t>Nat. </a:t>
            </a:r>
            <a:r>
              <a:rPr lang="en-GB" sz="1200" i="1" dirty="0" err="1">
                <a:solidFill>
                  <a:srgbClr val="0070C0"/>
                </a:solidFill>
              </a:rPr>
              <a:t>Phys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en-GB" sz="1200" b="1" dirty="0">
                <a:solidFill>
                  <a:srgbClr val="0070C0"/>
                </a:solidFill>
              </a:rPr>
              <a:t>19</a:t>
            </a:r>
            <a:r>
              <a:rPr lang="en-GB" sz="1200" dirty="0">
                <a:solidFill>
                  <a:srgbClr val="0070C0"/>
                </a:solidFill>
              </a:rPr>
              <a:t>, </a:t>
            </a:r>
            <a:r>
              <a:rPr lang="en-US" sz="1200" dirty="0">
                <a:solidFill>
                  <a:srgbClr val="0070C0"/>
                </a:solidFill>
              </a:rPr>
              <a:t>1263</a:t>
            </a:r>
            <a:r>
              <a:rPr lang="en-GB" sz="1200" dirty="0">
                <a:solidFill>
                  <a:srgbClr val="0070C0"/>
                </a:solidFill>
              </a:rPr>
              <a:t> (2023).</a:t>
            </a:r>
            <a:endParaRPr lang="de-DE" sz="1200" dirty="0">
              <a:solidFill>
                <a:srgbClr val="0070C0"/>
              </a:solidFill>
            </a:endParaRPr>
          </a:p>
          <a:p>
            <a:r>
              <a:rPr lang="en-US" sz="1200" dirty="0">
                <a:solidFill>
                  <a:srgbClr val="002060"/>
                </a:solidFill>
              </a:rPr>
              <a:t>[4] Schenkel, et al. </a:t>
            </a:r>
            <a:r>
              <a:rPr lang="en-US" sz="1200" i="1" dirty="0">
                <a:solidFill>
                  <a:srgbClr val="002060"/>
                </a:solidFill>
              </a:rPr>
              <a:t>Nat. Phys.</a:t>
            </a:r>
            <a:r>
              <a:rPr lang="en-US" sz="1200" dirty="0">
                <a:solidFill>
                  <a:srgbClr val="002060"/>
                </a:solidFill>
              </a:rPr>
              <a:t> </a:t>
            </a:r>
            <a:r>
              <a:rPr lang="en-US" sz="1200" b="1" dirty="0">
                <a:solidFill>
                  <a:srgbClr val="002060"/>
                </a:solidFill>
              </a:rPr>
              <a:t>20</a:t>
            </a:r>
            <a:r>
              <a:rPr lang="en-US" sz="1200" dirty="0">
                <a:solidFill>
                  <a:srgbClr val="002060"/>
                </a:solidFill>
              </a:rPr>
              <a:t> (2024).</a:t>
            </a:r>
            <a:endParaRPr lang="de-DE" sz="1200" dirty="0">
              <a:solidFill>
                <a:srgbClr val="002060"/>
              </a:solidFill>
            </a:endParaRPr>
          </a:p>
          <a:p>
            <a:pPr lvl="0"/>
            <a:r>
              <a:rPr lang="de-DE" sz="1200" dirty="0"/>
              <a:t>[5]</a:t>
            </a:r>
            <a:r>
              <a:rPr lang="en-US" sz="1200" dirty="0"/>
              <a:t> Patra, et al. </a:t>
            </a:r>
            <a:r>
              <a:rPr lang="en-US" sz="1200" i="1" dirty="0"/>
              <a:t>Science</a:t>
            </a:r>
            <a:r>
              <a:rPr lang="en-US" sz="1200" dirty="0"/>
              <a:t> </a:t>
            </a:r>
            <a:r>
              <a:rPr lang="en-US" sz="1200" b="1" dirty="0"/>
              <a:t>369</a:t>
            </a:r>
            <a:r>
              <a:rPr lang="en-US" sz="1200" dirty="0"/>
              <a:t>, 1238 (2020).</a:t>
            </a:r>
          </a:p>
          <a:p>
            <a:r>
              <a:rPr lang="de-DE" sz="1200" dirty="0">
                <a:solidFill>
                  <a:srgbClr val="7030A0"/>
                </a:solidFill>
              </a:rPr>
              <a:t>[6] </a:t>
            </a:r>
            <a:r>
              <a:rPr lang="en-US" sz="1200" dirty="0" err="1">
                <a:solidFill>
                  <a:srgbClr val="7030A0"/>
                </a:solidFill>
              </a:rPr>
              <a:t>König</a:t>
            </a:r>
            <a:r>
              <a:rPr lang="en-US" sz="1200" dirty="0">
                <a:solidFill>
                  <a:srgbClr val="7030A0"/>
                </a:solidFill>
              </a:rPr>
              <a:t>, et al. </a:t>
            </a:r>
            <a:r>
              <a:rPr lang="en-US" sz="1200" i="1" dirty="0">
                <a:solidFill>
                  <a:srgbClr val="7030A0"/>
                </a:solidFill>
              </a:rPr>
              <a:t>PRL</a:t>
            </a:r>
            <a:r>
              <a:rPr lang="en-US" sz="1200" dirty="0">
                <a:solidFill>
                  <a:srgbClr val="7030A0"/>
                </a:solidFill>
              </a:rPr>
              <a:t> </a:t>
            </a:r>
            <a:r>
              <a:rPr lang="en-US" sz="1200" b="1" dirty="0" smtClean="0">
                <a:solidFill>
                  <a:srgbClr val="7030A0"/>
                </a:solidFill>
              </a:rPr>
              <a:t>136</a:t>
            </a:r>
            <a:r>
              <a:rPr lang="en-US" sz="1200" dirty="0" smtClean="0">
                <a:solidFill>
                  <a:srgbClr val="7030A0"/>
                </a:solidFill>
              </a:rPr>
              <a:t> </a:t>
            </a:r>
            <a:r>
              <a:rPr lang="en-US" sz="1200" dirty="0">
                <a:solidFill>
                  <a:srgbClr val="7030A0"/>
                </a:solidFill>
              </a:rPr>
              <a:t>(</a:t>
            </a:r>
            <a:r>
              <a:rPr lang="en-US" sz="1200" dirty="0" smtClean="0">
                <a:solidFill>
                  <a:srgbClr val="7030A0"/>
                </a:solidFill>
              </a:rPr>
              <a:t>2026).</a:t>
            </a:r>
            <a:endParaRPr lang="en-US" sz="1200" dirty="0">
              <a:solidFill>
                <a:srgbClr val="7030A0"/>
              </a:solidFill>
            </a:endParaRPr>
          </a:p>
          <a:p>
            <a:pPr lvl="0"/>
            <a:r>
              <a:rPr lang="de-DE" sz="1200" dirty="0">
                <a:solidFill>
                  <a:srgbClr val="FF3399"/>
                </a:solidFill>
              </a:rPr>
              <a:t>[7] Alighanbari, et al. </a:t>
            </a:r>
            <a:r>
              <a:rPr lang="de-DE" sz="1200" i="1" dirty="0">
                <a:solidFill>
                  <a:srgbClr val="FF3399"/>
                </a:solidFill>
              </a:rPr>
              <a:t>Nature</a:t>
            </a:r>
            <a:r>
              <a:rPr lang="de-DE" sz="1200" dirty="0">
                <a:solidFill>
                  <a:srgbClr val="FF3399"/>
                </a:solidFill>
              </a:rPr>
              <a:t> </a:t>
            </a:r>
            <a:r>
              <a:rPr lang="de-DE" sz="1200" b="1" dirty="0">
                <a:solidFill>
                  <a:srgbClr val="FF3399"/>
                </a:solidFill>
              </a:rPr>
              <a:t>644</a:t>
            </a:r>
            <a:r>
              <a:rPr lang="de-DE" sz="1200" dirty="0">
                <a:solidFill>
                  <a:srgbClr val="FF3399"/>
                </a:solidFill>
              </a:rPr>
              <a:t>, 69 (2025).</a:t>
            </a:r>
          </a:p>
          <a:p>
            <a:pPr lvl="0"/>
            <a:r>
              <a:rPr lang="de-DE" sz="1200" dirty="0">
                <a:solidFill>
                  <a:srgbClr val="008B8B"/>
                </a:solidFill>
              </a:rPr>
              <a:t>[8] Holzapfel, et al. </a:t>
            </a:r>
            <a:r>
              <a:rPr lang="en-US" sz="1200" i="1" dirty="0">
                <a:solidFill>
                  <a:srgbClr val="008B8B"/>
                </a:solidFill>
              </a:rPr>
              <a:t>PRX</a:t>
            </a:r>
            <a:r>
              <a:rPr lang="en-US" sz="1200" dirty="0">
                <a:solidFill>
                  <a:srgbClr val="008B8B"/>
                </a:solidFill>
              </a:rPr>
              <a:t> </a:t>
            </a:r>
            <a:r>
              <a:rPr lang="en-US" sz="1200" b="1" dirty="0">
                <a:solidFill>
                  <a:srgbClr val="008B8B"/>
                </a:solidFill>
              </a:rPr>
              <a:t>15</a:t>
            </a:r>
            <a:r>
              <a:rPr lang="en-US" sz="1200" dirty="0">
                <a:solidFill>
                  <a:srgbClr val="008B8B"/>
                </a:solidFill>
              </a:rPr>
              <a:t>, 031009</a:t>
            </a:r>
            <a:r>
              <a:rPr lang="de-DE" sz="1200" dirty="0">
                <a:solidFill>
                  <a:srgbClr val="008B8B"/>
                </a:solidFill>
              </a:rPr>
              <a:t> (2025).</a:t>
            </a:r>
            <a:endParaRPr lang="en-US" sz="1200" dirty="0">
              <a:solidFill>
                <a:srgbClr val="008B8B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1189" y="361794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C00000"/>
                </a:solidFill>
              </a:rPr>
              <a:t>[1]</a:t>
            </a:r>
            <a:endParaRPr lang="en-US" sz="1000" dirty="0"/>
          </a:p>
        </p:txBody>
      </p:sp>
      <p:sp>
        <p:nvSpPr>
          <p:cNvPr id="23" name="Rectangle 22"/>
          <p:cNvSpPr/>
          <p:nvPr/>
        </p:nvSpPr>
        <p:spPr>
          <a:xfrm>
            <a:off x="1701103" y="3282698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79F43C"/>
                </a:solidFill>
              </a:rPr>
              <a:t>[2]</a:t>
            </a:r>
            <a:endParaRPr lang="en-US" sz="1000" dirty="0"/>
          </a:p>
        </p:txBody>
      </p:sp>
      <p:sp>
        <p:nvSpPr>
          <p:cNvPr id="24" name="Rectangle 23"/>
          <p:cNvSpPr/>
          <p:nvPr/>
        </p:nvSpPr>
        <p:spPr>
          <a:xfrm>
            <a:off x="1578767" y="2681389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0070C0"/>
                </a:solidFill>
              </a:rPr>
              <a:t>[3]</a:t>
            </a:r>
            <a:endParaRPr lang="en-US" sz="1000" dirty="0"/>
          </a:p>
        </p:txBody>
      </p:sp>
      <p:sp>
        <p:nvSpPr>
          <p:cNvPr id="25" name="Rectangle 24"/>
          <p:cNvSpPr/>
          <p:nvPr/>
        </p:nvSpPr>
        <p:spPr>
          <a:xfrm>
            <a:off x="2870316" y="3051414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[5]</a:t>
            </a:r>
            <a:endParaRPr lang="en-US" sz="1000" dirty="0"/>
          </a:p>
        </p:txBody>
      </p:sp>
      <p:sp>
        <p:nvSpPr>
          <p:cNvPr id="26" name="Rectangle 25"/>
          <p:cNvSpPr/>
          <p:nvPr/>
        </p:nvSpPr>
        <p:spPr>
          <a:xfrm>
            <a:off x="906149" y="4501240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7030A0"/>
                </a:solidFill>
              </a:rPr>
              <a:t>[6]</a:t>
            </a:r>
            <a:endParaRPr lang="en-US" sz="1000" dirty="0">
              <a:solidFill>
                <a:srgbClr val="7030A0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r="68286"/>
          <a:stretch/>
        </p:blipFill>
        <p:spPr>
          <a:xfrm>
            <a:off x="4887370" y="781968"/>
            <a:ext cx="2345961" cy="34952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74288" y="788159"/>
                <a:ext cx="534377" cy="365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de-DE" b="0" i="0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de-DE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de-DE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</m:oMath>
                  </m:oMathPara>
                </a14:m>
                <a:endParaRPr lang="en-US" baseline="30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288" y="788159"/>
                <a:ext cx="534377" cy="365613"/>
              </a:xfrm>
              <a:prstGeom prst="rect">
                <a:avLst/>
              </a:prstGeom>
              <a:blipFill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58947" y="3085712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FF3399"/>
                </a:solidFill>
              </a:rPr>
              <a:t>[7]</a:t>
            </a:r>
            <a:endParaRPr lang="en-US" sz="1000" dirty="0"/>
          </a:p>
        </p:txBody>
      </p:sp>
      <p:grpSp>
        <p:nvGrpSpPr>
          <p:cNvPr id="33" name="Group 32"/>
          <p:cNvGrpSpPr/>
          <p:nvPr/>
        </p:nvGrpSpPr>
        <p:grpSpPr>
          <a:xfrm>
            <a:off x="6823558" y="4277183"/>
            <a:ext cx="2020876" cy="2249436"/>
            <a:chOff x="8513395" y="2406733"/>
            <a:chExt cx="1563028" cy="155381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7"/>
            <a:srcRect l="55397" t="17340" r="8398" b="20771"/>
            <a:stretch/>
          </p:blipFill>
          <p:spPr>
            <a:xfrm>
              <a:off x="8569980" y="2522211"/>
              <a:ext cx="1397710" cy="1343952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8513395" y="2406733"/>
              <a:ext cx="1563028" cy="1553819"/>
            </a:xfrm>
            <a:prstGeom prst="rect">
              <a:avLst/>
            </a:prstGeom>
            <a:noFill/>
            <a:ln w="22225">
              <a:solidFill>
                <a:srgbClr val="008B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Arc 34"/>
          <p:cNvSpPr/>
          <p:nvPr/>
        </p:nvSpPr>
        <p:spPr>
          <a:xfrm rot="13122360">
            <a:off x="6218022" y="3305054"/>
            <a:ext cx="1533832" cy="1875131"/>
          </a:xfrm>
          <a:prstGeom prst="arc">
            <a:avLst>
              <a:gd name="adj1" fmla="val 14530346"/>
              <a:gd name="adj2" fmla="val 0"/>
            </a:avLst>
          </a:prstGeom>
          <a:ln w="28575">
            <a:solidFill>
              <a:srgbClr val="008B8B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127941" y="4456995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008B8B"/>
                </a:solidFill>
              </a:rPr>
              <a:t>[8]</a:t>
            </a:r>
            <a:endParaRPr lang="en-US" sz="1000" dirty="0">
              <a:solidFill>
                <a:srgbClr val="008B8B"/>
              </a:solidFill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21C96D2-35AB-9812-725B-BF0823116D85}"/>
              </a:ext>
            </a:extLst>
          </p:cNvPr>
          <p:cNvCxnSpPr/>
          <p:nvPr/>
        </p:nvCxnSpPr>
        <p:spPr>
          <a:xfrm flipV="1">
            <a:off x="1231879" y="3331933"/>
            <a:ext cx="551093" cy="422649"/>
          </a:xfrm>
          <a:prstGeom prst="straightConnector1">
            <a:avLst/>
          </a:prstGeom>
          <a:ln w="190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709F01D-EB33-873A-EA25-998F95374769}"/>
              </a:ext>
            </a:extLst>
          </p:cNvPr>
          <p:cNvSpPr/>
          <p:nvPr/>
        </p:nvSpPr>
        <p:spPr>
          <a:xfrm>
            <a:off x="1654366" y="3094401"/>
            <a:ext cx="3257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002060"/>
                </a:solidFill>
              </a:rPr>
              <a:t>[4]</a:t>
            </a:r>
            <a:endParaRPr lang="en-US" sz="1000" dirty="0">
              <a:solidFill>
                <a:srgbClr val="00206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090208" y="1233817"/>
            <a:ext cx="208592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8090208" y="1412704"/>
            <a:ext cx="208592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090208" y="1596013"/>
            <a:ext cx="208592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8090208" y="1780688"/>
            <a:ext cx="208592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8090208" y="2323605"/>
            <a:ext cx="208592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090208" y="1233817"/>
            <a:ext cx="0" cy="10897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 flipV="1">
            <a:off x="7881616" y="1738200"/>
            <a:ext cx="208592" cy="0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39772" y="155353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HHU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2D2117-6A89-9136-48F9-AB4DEB51BADB}"/>
              </a:ext>
            </a:extLst>
          </p:cNvPr>
          <p:cNvSpPr txBox="1"/>
          <p:nvPr/>
        </p:nvSpPr>
        <p:spPr>
          <a:xfrm>
            <a:off x="8917594" y="4624350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B8B"/>
                </a:solidFill>
              </a:rPr>
              <a:t>Single ion</a:t>
            </a:r>
          </a:p>
          <a:p>
            <a:r>
              <a:rPr lang="en-US" dirty="0">
                <a:solidFill>
                  <a:srgbClr val="008B8B"/>
                </a:solidFill>
              </a:rPr>
              <a:t>QLS</a:t>
            </a:r>
          </a:p>
          <a:p>
            <a:r>
              <a:rPr lang="en-US" dirty="0">
                <a:solidFill>
                  <a:srgbClr val="008B8B"/>
                </a:solidFill>
              </a:rPr>
              <a:t>(ETH)</a:t>
            </a:r>
            <a:endParaRPr lang="en-DE" dirty="0">
              <a:solidFill>
                <a:srgbClr val="008B8B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86DD0E-9C5B-EFF9-742E-3664D2CAE238}"/>
              </a:ext>
            </a:extLst>
          </p:cNvPr>
          <p:cNvSpPr txBox="1"/>
          <p:nvPr/>
        </p:nvSpPr>
        <p:spPr>
          <a:xfrm>
            <a:off x="3637154" y="4630419"/>
            <a:ext cx="11977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93DA6"/>
                </a:solidFill>
              </a:rPr>
              <a:t>Single ion</a:t>
            </a:r>
          </a:p>
          <a:p>
            <a:r>
              <a:rPr lang="en-US" dirty="0">
                <a:solidFill>
                  <a:srgbClr val="793DA6"/>
                </a:solidFill>
              </a:rPr>
              <a:t>ESR</a:t>
            </a:r>
          </a:p>
          <a:p>
            <a:r>
              <a:rPr lang="en-US" dirty="0">
                <a:solidFill>
                  <a:srgbClr val="793DA6"/>
                </a:solidFill>
              </a:rPr>
              <a:t>(MPI-K)</a:t>
            </a:r>
            <a:endParaRPr lang="en-DE" dirty="0">
              <a:solidFill>
                <a:srgbClr val="793DA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61C786-F52D-2429-E228-58B524671596}"/>
              </a:ext>
            </a:extLst>
          </p:cNvPr>
          <p:cNvSpPr txBox="1"/>
          <p:nvPr/>
        </p:nvSpPr>
        <p:spPr>
          <a:xfrm>
            <a:off x="3342462" y="2065932"/>
            <a:ext cx="14670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70707"/>
                </a:solidFill>
              </a:rPr>
              <a:t>Ion cluster</a:t>
            </a:r>
          </a:p>
          <a:p>
            <a:r>
              <a:rPr lang="en-US" dirty="0">
                <a:solidFill>
                  <a:srgbClr val="070707"/>
                </a:solidFill>
              </a:rPr>
              <a:t>Two-photon</a:t>
            </a:r>
          </a:p>
          <a:p>
            <a:r>
              <a:rPr lang="en-US" dirty="0">
                <a:solidFill>
                  <a:srgbClr val="070707"/>
                </a:solidFill>
              </a:rPr>
              <a:t>Doppler-free</a:t>
            </a:r>
          </a:p>
          <a:p>
            <a:r>
              <a:rPr lang="en-US" dirty="0">
                <a:solidFill>
                  <a:srgbClr val="070707"/>
                </a:solidFill>
              </a:rPr>
              <a:t>(VUA)</a:t>
            </a:r>
            <a:endParaRPr lang="en-DE" dirty="0">
              <a:solidFill>
                <a:srgbClr val="070707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F4DF0F-E4C1-7214-7CFC-A6E8425498B9}"/>
              </a:ext>
            </a:extLst>
          </p:cNvPr>
          <p:cNvSpPr txBox="1"/>
          <p:nvPr/>
        </p:nvSpPr>
        <p:spPr>
          <a:xfrm>
            <a:off x="1156412" y="1448347"/>
            <a:ext cx="1467068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1E1E"/>
                </a:solidFill>
              </a:rPr>
              <a:t>Ion cluster</a:t>
            </a:r>
          </a:p>
          <a:p>
            <a:r>
              <a:rPr lang="en-US" dirty="0">
                <a:solidFill>
                  <a:srgbClr val="4BAE4B"/>
                </a:solidFill>
              </a:rPr>
              <a:t>One-photon</a:t>
            </a:r>
          </a:p>
          <a:p>
            <a:r>
              <a:rPr lang="en-US" dirty="0">
                <a:solidFill>
                  <a:srgbClr val="102E6A"/>
                </a:solidFill>
              </a:rPr>
              <a:t>Doppler-free</a:t>
            </a:r>
          </a:p>
          <a:p>
            <a:r>
              <a:rPr lang="en-US" dirty="0">
                <a:solidFill>
                  <a:srgbClr val="1919FF"/>
                </a:solidFill>
              </a:rPr>
              <a:t>(HHU)</a:t>
            </a:r>
            <a:endParaRPr lang="en-DE" dirty="0">
              <a:solidFill>
                <a:srgbClr val="1919FF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241390-A431-C8F9-2E13-D2A0CA4EE469}"/>
              </a:ext>
            </a:extLst>
          </p:cNvPr>
          <p:cNvSpPr txBox="1"/>
          <p:nvPr/>
        </p:nvSpPr>
        <p:spPr>
          <a:xfrm>
            <a:off x="7235633" y="2624047"/>
            <a:ext cx="174919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3FF"/>
                </a:solidFill>
              </a:rPr>
              <a:t>Ion cluster</a:t>
            </a:r>
          </a:p>
          <a:p>
            <a:r>
              <a:rPr lang="en-US" dirty="0">
                <a:solidFill>
                  <a:srgbClr val="FF03FF"/>
                </a:solidFill>
              </a:rPr>
              <a:t>One-photon E2</a:t>
            </a:r>
          </a:p>
          <a:p>
            <a:r>
              <a:rPr lang="en-US" dirty="0">
                <a:solidFill>
                  <a:srgbClr val="FF03FF"/>
                </a:solidFill>
              </a:rPr>
              <a:t>Doppler-free</a:t>
            </a:r>
          </a:p>
          <a:p>
            <a:r>
              <a:rPr lang="en-US" dirty="0">
                <a:solidFill>
                  <a:srgbClr val="FF03FF"/>
                </a:solidFill>
              </a:rPr>
              <a:t>(HHU)</a:t>
            </a:r>
            <a:endParaRPr lang="en-DE" dirty="0">
              <a:solidFill>
                <a:srgbClr val="FF0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1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483" t="22860" r="21669" b="21706"/>
          <a:stretch/>
        </p:blipFill>
        <p:spPr>
          <a:xfrm>
            <a:off x="403123" y="3627225"/>
            <a:ext cx="4175233" cy="2620762"/>
          </a:xfrm>
          <a:prstGeom prst="rect">
            <a:avLst/>
          </a:prstGeom>
        </p:spPr>
      </p:pic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277643" y="119939"/>
            <a:ext cx="10515600" cy="430278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+mn-lt"/>
              </a:rPr>
              <a:t>MHI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spectroscopy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technique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7</a:t>
            </a:fld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892734">
            <a:off x="27150" y="3450165"/>
            <a:ext cx="1249560" cy="421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AB3"/>
                </a:solidFill>
              </a:rPr>
              <a:t>405 nm</a:t>
            </a:r>
          </a:p>
        </p:txBody>
      </p:sp>
      <p:sp>
        <p:nvSpPr>
          <p:cNvPr id="48" name="TextBox 47"/>
          <p:cNvSpPr txBox="1"/>
          <p:nvPr/>
        </p:nvSpPr>
        <p:spPr>
          <a:xfrm rot="1892734">
            <a:off x="3953576" y="5474956"/>
            <a:ext cx="1249560" cy="4214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6AB3"/>
                </a:solidFill>
              </a:rPr>
              <a:t>313 nm</a:t>
            </a:r>
          </a:p>
        </p:txBody>
      </p:sp>
      <p:sp>
        <p:nvSpPr>
          <p:cNvPr id="77" name="TextBox 76"/>
          <p:cNvSpPr txBox="1"/>
          <p:nvPr/>
        </p:nvSpPr>
        <p:spPr>
          <a:xfrm rot="1892734">
            <a:off x="3680443" y="6110376"/>
            <a:ext cx="1269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Spectroscopy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Wave (axial)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81423" y="1327277"/>
            <a:ext cx="4830938" cy="1458064"/>
            <a:chOff x="6678077" y="4223548"/>
            <a:chExt cx="4830938" cy="1458064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995052E-2BAC-40D3-A284-4998B4B086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" t="40941" r="9816" b="22871"/>
            <a:stretch/>
          </p:blipFill>
          <p:spPr>
            <a:xfrm>
              <a:off x="6678077" y="4223548"/>
              <a:ext cx="4830938" cy="1458064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CBB2B18-7F8F-4528-B9F3-DEF7F20DC6E2}"/>
                </a:ext>
              </a:extLst>
            </p:cNvPr>
            <p:cNvSpPr txBox="1"/>
            <p:nvPr/>
          </p:nvSpPr>
          <p:spPr>
            <a:xfrm>
              <a:off x="6678077" y="4223548"/>
              <a:ext cx="29290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+mj-lt"/>
                </a:rPr>
                <a:t>CCD image: Be</a:t>
              </a:r>
              <a:r>
                <a:rPr lang="en-GB" baseline="30000" dirty="0">
                  <a:solidFill>
                    <a:schemeClr val="bg1"/>
                  </a:solidFill>
                  <a:latin typeface="+mj-lt"/>
                </a:rPr>
                <a:t>+</a:t>
              </a:r>
              <a:r>
                <a:rPr lang="en-GB" dirty="0">
                  <a:solidFill>
                    <a:schemeClr val="bg1"/>
                  </a:solidFill>
                  <a:latin typeface="+mj-lt"/>
                </a:rPr>
                <a:t> and MHIs</a:t>
              </a:r>
            </a:p>
          </p:txBody>
        </p:sp>
      </p:grpSp>
      <p:cxnSp>
        <p:nvCxnSpPr>
          <p:cNvPr id="4" name="Straight Connector 3"/>
          <p:cNvCxnSpPr/>
          <p:nvPr/>
        </p:nvCxnSpPr>
        <p:spPr>
          <a:xfrm flipV="1">
            <a:off x="2812263" y="2785341"/>
            <a:ext cx="2500098" cy="2226048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481423" y="2785341"/>
            <a:ext cx="1760332" cy="1866544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096000" y="1327277"/>
            <a:ext cx="57884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 3D Coulomb </a:t>
            </a:r>
            <a:r>
              <a:rPr lang="de-DE" dirty="0" err="1"/>
              <a:t>cluster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thousand</a:t>
            </a:r>
            <a:r>
              <a:rPr lang="de-DE" dirty="0"/>
              <a:t> </a:t>
            </a:r>
          </a:p>
          <a:p>
            <a:r>
              <a:rPr lang="de-DE" dirty="0"/>
              <a:t>    Doppler-</a:t>
            </a:r>
            <a:r>
              <a:rPr lang="de-DE" dirty="0" err="1"/>
              <a:t>cooled</a:t>
            </a:r>
            <a:r>
              <a:rPr lang="de-DE" dirty="0"/>
              <a:t> Be</a:t>
            </a:r>
            <a:r>
              <a:rPr lang="de-DE" baseline="30000" dirty="0"/>
              <a:t>+</a:t>
            </a:r>
            <a:r>
              <a:rPr lang="de-DE" dirty="0"/>
              <a:t> </a:t>
            </a:r>
            <a:r>
              <a:rPr lang="de-DE" dirty="0" err="1"/>
              <a:t>ions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Simultaneous trapping of few hundred MHIs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MHI cluster temperature: few mK</a:t>
            </a:r>
          </a:p>
          <a:p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fluorescence</a:t>
            </a:r>
            <a:r>
              <a:rPr lang="de-DE" dirty="0"/>
              <a:t> of MHI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Destructive detection: dissociation of MHI from excited spectroscopy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Spectroscopy signal is fractional loss </a:t>
            </a:r>
            <a:r>
              <a:rPr lang="de-DE" dirty="0" err="1"/>
              <a:t>of</a:t>
            </a:r>
            <a:r>
              <a:rPr lang="de-DE" dirty="0"/>
              <a:t> MHI</a:t>
            </a:r>
          </a:p>
        </p:txBody>
      </p:sp>
      <p:sp>
        <p:nvSpPr>
          <p:cNvPr id="23" name="TextBox 22"/>
          <p:cNvSpPr txBox="1"/>
          <p:nvPr/>
        </p:nvSpPr>
        <p:spPr>
          <a:xfrm rot="19748912">
            <a:off x="728629" y="5562696"/>
            <a:ext cx="1639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Spectroscopy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Wave (transverse)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BF3F14-D293-AA5C-F8FC-2EA81247470F}"/>
              </a:ext>
            </a:extLst>
          </p:cNvPr>
          <p:cNvSpPr txBox="1"/>
          <p:nvPr/>
        </p:nvSpPr>
        <p:spPr>
          <a:xfrm>
            <a:off x="6308554" y="980053"/>
            <a:ext cx="4484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rgbClr val="000000"/>
                </a:solidFill>
                <a:latin typeface="Arial" pitchFamily="34" charset="0"/>
              </a:rPr>
              <a:t>Blythe et al., </a:t>
            </a:r>
            <a:r>
              <a:rPr lang="de-DE" sz="1600" i="1" dirty="0">
                <a:solidFill>
                  <a:srgbClr val="000000"/>
                </a:solidFill>
                <a:latin typeface="Arial" pitchFamily="34" charset="0"/>
              </a:rPr>
              <a:t>Phys. Rev. Lett.</a:t>
            </a:r>
            <a:r>
              <a:rPr lang="de-DE" sz="1600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de-DE" sz="1600" b="1" dirty="0">
                <a:solidFill>
                  <a:srgbClr val="000000"/>
                </a:solidFill>
                <a:latin typeface="Arial" pitchFamily="34" charset="0"/>
              </a:rPr>
              <a:t>95</a:t>
            </a:r>
            <a:r>
              <a:rPr lang="de-DE" sz="1600" dirty="0">
                <a:solidFill>
                  <a:srgbClr val="000000"/>
                </a:solidFill>
                <a:latin typeface="Arial" pitchFamily="34" charset="0"/>
              </a:rPr>
              <a:t>,183002 (2005)</a:t>
            </a:r>
            <a:endParaRPr lang="en-DE" sz="1600" dirty="0"/>
          </a:p>
        </p:txBody>
      </p:sp>
    </p:spTree>
    <p:extLst>
      <p:ext uri="{BB962C8B-B14F-4D97-AF65-F5344CB8AC3E}">
        <p14:creationId xmlns:p14="http://schemas.microsoft.com/office/powerpoint/2010/main" val="188175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63E1C17-0F5E-C8C2-2A15-F49DCE404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312" t="30738" r="18957" b="13709"/>
          <a:stretch/>
        </p:blipFill>
        <p:spPr>
          <a:xfrm>
            <a:off x="501085" y="1684858"/>
            <a:ext cx="4242969" cy="3255243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7747" y="162057"/>
            <a:ext cx="7269231" cy="353352"/>
          </a:xfrm>
        </p:spPr>
        <p:txBody>
          <a:bodyPr>
            <a:noAutofit/>
          </a:bodyPr>
          <a:lstStyle/>
          <a:p>
            <a:r>
              <a:rPr lang="de-DE" dirty="0"/>
              <a:t>Determination </a:t>
            </a:r>
            <a:r>
              <a:rPr lang="de-DE" dirty="0" err="1"/>
              <a:t>of</a:t>
            </a:r>
            <a:r>
              <a:rPr lang="de-DE" dirty="0"/>
              <a:t> fundamental </a:t>
            </a:r>
            <a:r>
              <a:rPr lang="de-DE" dirty="0" err="1"/>
              <a:t>constants</a:t>
            </a:r>
            <a:endParaRPr lang="en-US" sz="2800" baseline="30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8</a:t>
            </a:fld>
            <a:endParaRPr lang="en-US"/>
          </a:p>
        </p:txBody>
      </p:sp>
      <p:sp>
        <p:nvSpPr>
          <p:cNvPr id="20" name="Line Callout 1 19"/>
          <p:cNvSpPr/>
          <p:nvPr/>
        </p:nvSpPr>
        <p:spPr>
          <a:xfrm>
            <a:off x="111712" y="5026021"/>
            <a:ext cx="5984287" cy="923330"/>
          </a:xfrm>
          <a:prstGeom prst="borderCallout1">
            <a:avLst>
              <a:gd name="adj1" fmla="val -2792"/>
              <a:gd name="adj2" fmla="val 87957"/>
              <a:gd name="adj3" fmla="val -121155"/>
              <a:gd name="adj4" fmla="val 71995"/>
            </a:avLst>
          </a:prstGeom>
          <a:noFill/>
          <a:ln w="38100">
            <a:solidFill>
              <a:srgbClr val="9966FF"/>
            </a:solidFill>
            <a:miter lim="800000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7057915-73D7-F259-5FAD-14FC21D17761}"/>
              </a:ext>
            </a:extLst>
          </p:cNvPr>
          <p:cNvSpPr/>
          <p:nvPr/>
        </p:nvSpPr>
        <p:spPr>
          <a:xfrm>
            <a:off x="11252499" y="1990165"/>
            <a:ext cx="751388" cy="290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90A6A61-21A5-DCE3-89F4-5989E00AF320}"/>
              </a:ext>
            </a:extLst>
          </p:cNvPr>
          <p:cNvGrpSpPr/>
          <p:nvPr/>
        </p:nvGrpSpPr>
        <p:grpSpPr>
          <a:xfrm>
            <a:off x="2122642" y="3901165"/>
            <a:ext cx="543600" cy="45719"/>
            <a:chOff x="9629100" y="3676599"/>
            <a:chExt cx="543600" cy="45719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9ED9308-8B9B-D842-E359-4CE9DC73F706}"/>
                </a:ext>
              </a:extLst>
            </p:cNvPr>
            <p:cNvGrpSpPr/>
            <p:nvPr/>
          </p:nvGrpSpPr>
          <p:grpSpPr>
            <a:xfrm>
              <a:off x="9629100" y="3681361"/>
              <a:ext cx="543600" cy="36195"/>
              <a:chOff x="10133925" y="3771848"/>
              <a:chExt cx="543600" cy="3619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4E7F3E9-56BF-95C5-E2B6-6C0C443F49DB}"/>
                  </a:ext>
                </a:extLst>
              </p:cNvPr>
              <p:cNvGrpSpPr/>
              <p:nvPr/>
            </p:nvGrpSpPr>
            <p:grpSpPr>
              <a:xfrm>
                <a:off x="10133925" y="3771848"/>
                <a:ext cx="543600" cy="36195"/>
                <a:chOff x="9044940" y="3771848"/>
                <a:chExt cx="543600" cy="36195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8312EBE-1A1A-E3DE-DDE4-535B21743E3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4940" y="3789945"/>
                  <a:ext cx="543600" cy="0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FA198CFA-915A-3948-9FA1-EF1C351396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44940" y="3771848"/>
                  <a:ext cx="0" cy="36195"/>
                </a:xfrm>
                <a:prstGeom prst="line">
                  <a:avLst/>
                </a:prstGeom>
                <a:ln w="127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0CB588E2-398B-6B5C-6FEA-1EA97E2BE3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77525" y="3771848"/>
                <a:ext cx="0" cy="36195"/>
              </a:xfrm>
              <a:prstGeom prst="line">
                <a:avLst/>
              </a:prstGeom>
              <a:ln w="127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EAA7C46-2342-5EC9-AB62-6448BF6D22BF}"/>
                </a:ext>
              </a:extLst>
            </p:cNvPr>
            <p:cNvSpPr/>
            <p:nvPr/>
          </p:nvSpPr>
          <p:spPr>
            <a:xfrm>
              <a:off x="9878041" y="3676599"/>
              <a:ext cx="45719" cy="4571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E985DC-B82B-7B15-F811-31E3C6C79B0F}"/>
                  </a:ext>
                </a:extLst>
              </p:cNvPr>
              <p:cNvSpPr txBox="1"/>
              <p:nvPr/>
            </p:nvSpPr>
            <p:spPr>
              <a:xfrm>
                <a:off x="1796527" y="825072"/>
                <a:ext cx="2585836" cy="7738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r>
                        <a:rPr lang="de-DE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DE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7E985DC-B82B-7B15-F811-31E3C6C79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527" y="825072"/>
                <a:ext cx="2585836" cy="7738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0C09D-458E-490B-BC0C-6B51296A6989}"/>
                  </a:ext>
                </a:extLst>
              </p:cNvPr>
              <p:cNvSpPr txBox="1"/>
              <p:nvPr/>
            </p:nvSpPr>
            <p:spPr>
              <a:xfrm>
                <a:off x="65027" y="5026021"/>
                <a:ext cx="604883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="0" dirty="0" smtClean="0">
                    <a:solidFill>
                      <a:srgbClr val="FF0000"/>
                    </a:solidFill>
                  </a:rPr>
                  <a:t>Rotational </a:t>
                </a:r>
                <a:r>
                  <a:rPr lang="de-DE" b="0" dirty="0">
                    <a:solidFill>
                      <a:srgbClr val="FF0000"/>
                    </a:solidFill>
                  </a:rPr>
                  <a:t>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e-DE" b="0" dirty="0"/>
                  <a:t>: </a:t>
                </a:r>
                <a:r>
                  <a:rPr lang="en-GB" sz="1400" dirty="0">
                    <a:solidFill>
                      <a:prstClr val="black"/>
                    </a:solidFill>
                  </a:rPr>
                  <a:t>Alighanbari, et al. </a:t>
                </a:r>
                <a:r>
                  <a:rPr lang="en-GB" sz="1400" i="1" dirty="0">
                    <a:solidFill>
                      <a:prstClr val="black"/>
                    </a:solidFill>
                  </a:rPr>
                  <a:t>Nature</a:t>
                </a:r>
                <a:r>
                  <a:rPr lang="en-GB" sz="1400" dirty="0">
                    <a:solidFill>
                      <a:prstClr val="black"/>
                    </a:solidFill>
                  </a:rPr>
                  <a:t> </a:t>
                </a:r>
                <a:r>
                  <a:rPr lang="en-GB" sz="1400" b="1" dirty="0">
                    <a:solidFill>
                      <a:prstClr val="black"/>
                    </a:solidFill>
                  </a:rPr>
                  <a:t>581</a:t>
                </a:r>
                <a:r>
                  <a:rPr lang="en-GB" sz="1400" dirty="0">
                    <a:solidFill>
                      <a:prstClr val="black"/>
                    </a:solidFill>
                  </a:rPr>
                  <a:t>, 152 (2020).</a:t>
                </a:r>
                <a:endParaRPr lang="de-DE" sz="1400" b="0" dirty="0"/>
              </a:p>
              <a:p>
                <a:r>
                  <a:rPr lang="de-DE" dirty="0" smtClean="0">
                    <a:solidFill>
                      <a:srgbClr val="00B050"/>
                    </a:solidFill>
                  </a:rPr>
                  <a:t>Vibrational </a:t>
                </a:r>
                <a:r>
                  <a:rPr lang="de-DE" dirty="0">
                    <a:solidFill>
                      <a:srgbClr val="00B050"/>
                    </a:solidFill>
                  </a:rPr>
                  <a:t>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: </a:t>
                </a:r>
                <a:r>
                  <a:rPr lang="en-GB" sz="1400" dirty="0">
                    <a:solidFill>
                      <a:prstClr val="black"/>
                    </a:solidFill>
                  </a:rPr>
                  <a:t>Kortunov, et al. </a:t>
                </a:r>
                <a:r>
                  <a:rPr lang="en-GB" sz="1400" i="1" dirty="0">
                    <a:solidFill>
                      <a:prstClr val="black"/>
                    </a:solidFill>
                  </a:rPr>
                  <a:t>Nat. Phys.</a:t>
                </a:r>
                <a:r>
                  <a:rPr lang="en-GB" sz="1400" dirty="0">
                    <a:solidFill>
                      <a:prstClr val="black"/>
                    </a:solidFill>
                  </a:rPr>
                  <a:t> </a:t>
                </a:r>
                <a:r>
                  <a:rPr lang="en-GB" sz="1400" b="1" dirty="0">
                    <a:solidFill>
                      <a:prstClr val="black"/>
                    </a:solidFill>
                  </a:rPr>
                  <a:t>17</a:t>
                </a:r>
                <a:r>
                  <a:rPr lang="en-GB" sz="1400" dirty="0">
                    <a:solidFill>
                      <a:prstClr val="black"/>
                    </a:solidFill>
                  </a:rPr>
                  <a:t>, 569 (2021).</a:t>
                </a:r>
                <a:endParaRPr lang="de-DE" sz="1400" dirty="0"/>
              </a:p>
              <a:p>
                <a:r>
                  <a:rPr lang="de-DE" dirty="0" smtClean="0">
                    <a:solidFill>
                      <a:schemeClr val="bg1">
                        <a:lumMod val="50000"/>
                      </a:schemeClr>
                    </a:solidFill>
                  </a:rPr>
                  <a:t>Two-photon </a:t>
                </a:r>
                <a:r>
                  <a:rPr lang="de-DE" dirty="0">
                    <a:solidFill>
                      <a:schemeClr val="bg1">
                        <a:lumMod val="50000"/>
                      </a:schemeClr>
                    </a:solidFill>
                  </a:rPr>
                  <a:t>transition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bg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sz="1400" dirty="0"/>
                  <a:t>Patra, et al. </a:t>
                </a:r>
                <a:r>
                  <a:rPr lang="en-US" sz="1400" i="1" dirty="0"/>
                  <a:t>Science</a:t>
                </a:r>
                <a:r>
                  <a:rPr lang="en-US" sz="1400" dirty="0"/>
                  <a:t> </a:t>
                </a:r>
                <a:r>
                  <a:rPr lang="en-US" sz="1400" b="1" dirty="0"/>
                  <a:t>369</a:t>
                </a:r>
                <a:r>
                  <a:rPr lang="en-US" sz="1400" dirty="0"/>
                  <a:t>, 1238 (2020).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90C09D-458E-490B-BC0C-6B51296A6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27" y="5026021"/>
                <a:ext cx="6048835" cy="923330"/>
              </a:xfrm>
              <a:prstGeom prst="rect">
                <a:avLst/>
              </a:prstGeom>
              <a:blipFill>
                <a:blip r:embed="rId5"/>
                <a:stretch>
                  <a:fillRect l="-907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44A194AC-6539-A131-307F-E8CEFFF885AE}"/>
              </a:ext>
            </a:extLst>
          </p:cNvPr>
          <p:cNvSpPr txBox="1"/>
          <p:nvPr/>
        </p:nvSpPr>
        <p:spPr>
          <a:xfrm>
            <a:off x="8131629" y="5228380"/>
            <a:ext cx="39581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[1] Alighanbari, et al. </a:t>
            </a:r>
            <a:r>
              <a:rPr lang="en-GB" sz="1200" i="1" dirty="0"/>
              <a:t>Nature</a:t>
            </a:r>
            <a:r>
              <a:rPr lang="en-GB" sz="1200" dirty="0"/>
              <a:t> </a:t>
            </a:r>
            <a:r>
              <a:rPr lang="en-GB" sz="1200" b="1" dirty="0"/>
              <a:t>644</a:t>
            </a:r>
            <a:r>
              <a:rPr lang="en-GB" sz="1200" dirty="0"/>
              <a:t>, 69 (2025). </a:t>
            </a:r>
          </a:p>
          <a:p>
            <a:r>
              <a:rPr lang="en-GB" sz="1200" dirty="0"/>
              <a:t>[2] </a:t>
            </a:r>
            <a:r>
              <a:rPr lang="da-DK" sz="1200" dirty="0"/>
              <a:t>Heiße, et al. </a:t>
            </a:r>
            <a:r>
              <a:rPr lang="da-DK" sz="1200" i="1" dirty="0"/>
              <a:t>Phys. Rev. A</a:t>
            </a:r>
            <a:r>
              <a:rPr lang="da-DK" sz="1200" dirty="0"/>
              <a:t> </a:t>
            </a:r>
            <a:r>
              <a:rPr lang="da-DK" sz="1200" b="1" dirty="0"/>
              <a:t>48,</a:t>
            </a:r>
            <a:r>
              <a:rPr lang="da-DK" sz="1200" dirty="0"/>
              <a:t> 022518 (2019).</a:t>
            </a:r>
          </a:p>
          <a:p>
            <a:pPr>
              <a:buClr>
                <a:prstClr val="white"/>
              </a:buClr>
              <a:defRPr/>
            </a:pPr>
            <a:r>
              <a:rPr lang="de-DE" sz="1200" kern="0" dirty="0"/>
              <a:t>[3] Korobov and Karr, </a:t>
            </a:r>
            <a:r>
              <a:rPr lang="de-DE" sz="1200" i="1" kern="0" dirty="0"/>
              <a:t>Phys. Rev. A</a:t>
            </a:r>
            <a:r>
              <a:rPr lang="de-DE" sz="1200" kern="0" dirty="0"/>
              <a:t> </a:t>
            </a:r>
            <a:r>
              <a:rPr lang="de-DE" sz="1200" b="1" kern="0" dirty="0"/>
              <a:t>104</a:t>
            </a:r>
            <a:r>
              <a:rPr lang="de-DE" sz="1200" kern="0" dirty="0"/>
              <a:t>, 032806 (2021)</a:t>
            </a:r>
          </a:p>
          <a:p>
            <a:pPr lvl="0">
              <a:buClr>
                <a:prstClr val="white"/>
              </a:buClr>
              <a:defRPr/>
            </a:pPr>
            <a:r>
              <a:rPr lang="de-DE" sz="1200" kern="0" dirty="0"/>
              <a:t>[4] Haidar, et al. </a:t>
            </a:r>
            <a:r>
              <a:rPr lang="de-DE" sz="1200" i="1" kern="0" dirty="0">
                <a:solidFill>
                  <a:prstClr val="black"/>
                </a:solidFill>
              </a:rPr>
              <a:t>Phys. Rev. A</a:t>
            </a:r>
            <a:r>
              <a:rPr lang="de-DE" sz="1200" kern="0" dirty="0">
                <a:solidFill>
                  <a:prstClr val="black"/>
                </a:solidFill>
              </a:rPr>
              <a:t> </a:t>
            </a:r>
            <a:r>
              <a:rPr lang="de-DE" sz="1200" b="1" kern="0" dirty="0">
                <a:solidFill>
                  <a:prstClr val="black"/>
                </a:solidFill>
              </a:rPr>
              <a:t>106</a:t>
            </a:r>
            <a:r>
              <a:rPr lang="de-DE" sz="1200" kern="0" dirty="0">
                <a:solidFill>
                  <a:prstClr val="black"/>
                </a:solidFill>
              </a:rPr>
              <a:t>, 022816 (2022)</a:t>
            </a:r>
          </a:p>
          <a:p>
            <a:endParaRPr lang="en-US" sz="1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3E6404-9527-EF6B-F0A0-90F1470B97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4405" y="824309"/>
            <a:ext cx="4361234" cy="32382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E9741C7-0A09-CFF3-126A-F1A2D1557BB4}"/>
              </a:ext>
            </a:extLst>
          </p:cNvPr>
          <p:cNvSpPr/>
          <p:nvPr/>
        </p:nvSpPr>
        <p:spPr>
          <a:xfrm>
            <a:off x="8131629" y="1132114"/>
            <a:ext cx="751114" cy="217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63E1C17-0F5E-C8C2-2A15-F49DCE404B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277" t="63921" r="21972" b="32047"/>
          <a:stretch/>
        </p:blipFill>
        <p:spPr>
          <a:xfrm>
            <a:off x="726123" y="3475482"/>
            <a:ext cx="1119883" cy="23630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328827" y="3593634"/>
            <a:ext cx="1053536" cy="29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438DD7C-797D-8B04-5229-4E1052E60547}"/>
              </a:ext>
            </a:extLst>
          </p:cNvPr>
          <p:cNvSpPr txBox="1"/>
          <p:nvPr/>
        </p:nvSpPr>
        <p:spPr>
          <a:xfrm>
            <a:off x="3307570" y="3780805"/>
            <a:ext cx="11776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7030A0"/>
                </a:solidFill>
              </a:rPr>
              <a:t>CODATA 2022</a:t>
            </a:r>
            <a:endParaRPr lang="en-DE" sz="1200" dirty="0">
              <a:solidFill>
                <a:srgbClr val="7030A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92204" y="2246049"/>
            <a:ext cx="741441" cy="29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0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itle 140"/>
          <p:cNvSpPr>
            <a:spLocks noGrp="1"/>
          </p:cNvSpPr>
          <p:nvPr>
            <p:ph type="title"/>
          </p:nvPr>
        </p:nvSpPr>
        <p:spPr>
          <a:xfrm>
            <a:off x="468000" y="170015"/>
            <a:ext cx="9688723" cy="357695"/>
          </a:xfrm>
        </p:spPr>
        <p:txBody>
          <a:bodyPr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  <a:latin typeface="+mn-lt"/>
              </a:rPr>
              <a:t>Test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of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existing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theories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search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for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new</a:t>
            </a:r>
            <a:r>
              <a:rPr lang="de-DE" sz="28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sz="2800" dirty="0" err="1">
                <a:solidFill>
                  <a:schemeClr val="bg1"/>
                </a:solidFill>
                <a:latin typeface="+mn-lt"/>
              </a:rPr>
              <a:t>forces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9" name="Rectangle 22"/>
          <p:cNvSpPr/>
          <p:nvPr/>
        </p:nvSpPr>
        <p:spPr>
          <a:xfrm>
            <a:off x="7084759" y="1465426"/>
            <a:ext cx="17315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HFS Hamiltonian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coefficient</a:t>
            </a:r>
          </a:p>
        </p:txBody>
      </p:sp>
      <p:sp>
        <p:nvSpPr>
          <p:cNvPr id="30" name="Textfeld 7"/>
          <p:cNvSpPr txBox="1"/>
          <p:nvPr/>
        </p:nvSpPr>
        <p:spPr>
          <a:xfrm>
            <a:off x="7421163" y="2078974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Agreement!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</a:endParaRPr>
          </a:p>
        </p:txBody>
      </p:sp>
      <p:sp>
        <p:nvSpPr>
          <p:cNvPr id="31" name="Pfeil nach rechts 14"/>
          <p:cNvSpPr/>
          <p:nvPr/>
        </p:nvSpPr>
        <p:spPr>
          <a:xfrm>
            <a:off x="6870183" y="2161562"/>
            <a:ext cx="623259" cy="248072"/>
          </a:xfrm>
          <a:prstGeom prst="rightArrow">
            <a:avLst/>
          </a:prstGeom>
          <a:solidFill>
            <a:srgbClr val="00B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el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63015"/>
                  </p:ext>
                </p:extLst>
              </p:nvPr>
            </p:nvGraphicFramePr>
            <p:xfrm>
              <a:off x="167557" y="1033460"/>
              <a:ext cx="6667017" cy="143745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494110">
                      <a:extLst>
                        <a:ext uri="{9D8B030D-6E8A-4147-A177-3AD203B41FA5}">
                          <a16:colId xmlns:a16="http://schemas.microsoft.com/office/drawing/2014/main" val="2494299960"/>
                        </a:ext>
                      </a:extLst>
                    </a:gridCol>
                    <a:gridCol w="3621034">
                      <a:extLst>
                        <a:ext uri="{9D8B030D-6E8A-4147-A177-3AD203B41FA5}">
                          <a16:colId xmlns:a16="http://schemas.microsoft.com/office/drawing/2014/main" val="4169700097"/>
                        </a:ext>
                      </a:extLst>
                    </a:gridCol>
                    <a:gridCol w="1551873">
                      <a:extLst>
                        <a:ext uri="{9D8B030D-6E8A-4147-A177-3AD203B41FA5}">
                          <a16:colId xmlns:a16="http://schemas.microsoft.com/office/drawing/2014/main" val="2039055185"/>
                        </a:ext>
                      </a:extLst>
                    </a:gridCol>
                  </a:tblGrid>
                  <a:tr h="21602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AB3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spin</m:t>
                                  </m:r>
                                  <m: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latin typeface="Cambria Math" panose="02040503050406030204" pitchFamily="18" charset="0"/>
                                    </a:rPr>
                                    <m:t>avg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/>
                            <a:t> </a:t>
                          </a:r>
                          <a:r>
                            <a:rPr lang="en-GB" sz="1400" b="0" dirty="0"/>
                            <a:t>(kHz)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AB3"/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de-DE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de-DE" sz="1400" b="0" i="0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400" dirty="0">
                              <a:solidFill>
                                <a:schemeClr val="bg1"/>
                              </a:solidFill>
                            </a:rPr>
                            <a:t> </a:t>
                          </a:r>
                          <a:r>
                            <a:rPr lang="en-GB" sz="1400" b="0" dirty="0"/>
                            <a:t>(kHz)</a:t>
                          </a: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AB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4533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r>
                            <a:rPr lang="de-DE" sz="1400" dirty="0"/>
                            <a:t>Experiment [1]</a:t>
                          </a:r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400" i="0" dirty="0" smtClean="0">
                                    <a:cs typeface="Times New Roman" panose="02020603050405020304" pitchFamily="18" charset="0"/>
                                  </a:rPr>
                                  <m:t>124 487 032 442.69</m:t>
                                </m:r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400" i="0" dirty="0" smtClean="0">
                                    <a:cs typeface="Times New Roman" panose="02020603050405020304" pitchFamily="18" charset="0"/>
                                  </a:rPr>
                                  <m:t>(0.95)</m:t>
                                </m:r>
                              </m:oMath>
                            </m:oMathPara>
                          </a14:m>
                          <a:endParaRPr lang="en-GB" sz="1400" i="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34 730.18 (10)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917120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r>
                            <a:rPr lang="de-DE" sz="1400" dirty="0"/>
                            <a:t>Theory </a:t>
                          </a:r>
                          <a:r>
                            <a:rPr lang="de-DE" sz="1400" dirty="0">
                              <a:solidFill>
                                <a:schemeClr val="tx1"/>
                              </a:solidFill>
                            </a:rPr>
                            <a:t>[2, 3]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400" i="0" dirty="0" smtClean="0">
                                    <a:cs typeface="Times New Roman" panose="02020603050405020304" pitchFamily="18" charset="0"/>
                                  </a:rPr>
                                  <m:t>124 487 032</m:t>
                                </m:r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400" i="0" dirty="0" smtClean="0">
                                    <a:cs typeface="Times New Roman" panose="02020603050405020304" pitchFamily="18" charset="0"/>
                                  </a:rPr>
                                  <m:t>442.5</m:t>
                                </m:r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nor/>
                                  </m:rPr>
                                  <a:rPr lang="de-DE" sz="1400" i="0" dirty="0" smtClean="0">
                                    <a:cs typeface="Times New Roman" panose="02020603050405020304" pitchFamily="18" charset="0"/>
                                  </a:rPr>
                                  <m:t>(0.9)</m:t>
                                </m:r>
                                <m:r>
                                  <m:rPr>
                                    <m:nor/>
                                  </m:rPr>
                                  <a:rPr lang="de-DE" sz="1400" i="0" baseline="-25000" dirty="0" smtClean="0">
                                    <a:cs typeface="Times New Roman" panose="02020603050405020304" pitchFamily="18" charset="0"/>
                                  </a:rPr>
                                  <m:t>QED</m:t>
                                </m:r>
                                <m:r>
                                  <m:rPr>
                                    <m:nor/>
                                  </m:rPr>
                                  <a:rPr lang="de-DE" sz="1400" i="0" dirty="0" smtClean="0">
                                    <a:cs typeface="Times New Roman" panose="02020603050405020304" pitchFamily="18" charset="0"/>
                                  </a:rPr>
                                  <m:t>(0.96)</m:t>
                                </m:r>
                                <m:r>
                                  <m:rPr>
                                    <m:nor/>
                                  </m:rPr>
                                  <a:rPr lang="de-DE" sz="1400" i="0" baseline="-25000" dirty="0" smtClean="0">
                                    <a:cs typeface="Times New Roman" panose="02020603050405020304" pitchFamily="18" charset="0"/>
                                  </a:rPr>
                                  <m:t>CODATA</m:t>
                                </m:r>
                                <m:r>
                                  <m:rPr>
                                    <m:nor/>
                                  </m:rPr>
                                  <a:rPr lang="de-DE" sz="1400" i="0" baseline="-25000" dirty="0" smtClean="0">
                                    <a:cs typeface="Times New Roman" panose="02020603050405020304" pitchFamily="18" charset="0"/>
                                  </a:rPr>
                                  <m:t>22</m:t>
                                </m:r>
                              </m:oMath>
                            </m:oMathPara>
                          </a14:m>
                          <a:endParaRPr lang="en-GB" sz="1400" i="0" baseline="-250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34 730.25 </m:t>
                                </m:r>
                                <m:r>
                                  <m:rPr>
                                    <m:nor/>
                                  </m:rPr>
                                  <a:rPr lang="de-DE" sz="1400" dirty="0" smtClean="0">
                                    <a:cs typeface="Times New Roman" panose="02020603050405020304" pitchFamily="18" charset="0"/>
                                  </a:rPr>
                                  <m:t>(1</m:t>
                                </m:r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nor/>
                                  </m:rPr>
                                  <a:rPr lang="de-DE" sz="1400" dirty="0" smtClean="0"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25587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r>
                            <a:rPr lang="de-DE" sz="1400" dirty="0" err="1"/>
                            <a:t>Exp</a:t>
                          </a:r>
                          <a:r>
                            <a:rPr lang="de-DE" sz="1400" dirty="0"/>
                            <a:t>.</a:t>
                          </a:r>
                          <a:r>
                            <a:rPr lang="de-DE" sz="1400" baseline="0" dirty="0"/>
                            <a:t> - </a:t>
                          </a:r>
                          <a:r>
                            <a:rPr lang="de-DE" sz="1400" baseline="0" dirty="0" err="1"/>
                            <a:t>theory</a:t>
                          </a:r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de-DE" sz="1400" b="0" i="1" dirty="0" smtClean="0">
                                    <a:cs typeface="Times New Roman" panose="02020603050405020304" pitchFamily="18" charset="0"/>
                                  </a:rPr>
                                  <m:t>                       </m:t>
                                </m:r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  0</m:t>
                                </m:r>
                                <m:r>
                                  <m:rPr>
                                    <m:nor/>
                                  </m:rPr>
                                  <a:rPr lang="de-DE" sz="1400" dirty="0" smtClean="0">
                                    <a:cs typeface="Times New Roman" panose="020206030504050203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19 </m:t>
                                </m:r>
                                <m:r>
                                  <m:rPr>
                                    <m:nor/>
                                  </m:rPr>
                                  <a:rPr lang="de-DE" sz="1400" dirty="0" smtClean="0">
                                    <a:cs typeface="Times New Roman" panose="02020603050405020304" pitchFamily="18" charset="0"/>
                                  </a:rPr>
                                  <m:t>(1.</m:t>
                                </m:r>
                                <m:r>
                                  <m:rPr>
                                    <m:nor/>
                                  </m:rPr>
                                  <a:rPr lang="de-DE" sz="1400" b="0" i="0" dirty="0" smtClean="0">
                                    <a:cs typeface="Times New Roman" panose="02020603050405020304" pitchFamily="18" charset="0"/>
                                  </a:rPr>
                                  <m:t>6</m:t>
                                </m:r>
                                <m:r>
                                  <m:rPr>
                                    <m:nor/>
                                  </m:rPr>
                                  <a:rPr lang="de-DE" sz="1400" dirty="0" smtClean="0">
                                    <a:cs typeface="Times New Roman" panose="02020603050405020304" pitchFamily="18" charset="0"/>
                                  </a:rPr>
                                  <m:t>) </m:t>
                                </m:r>
                              </m:oMath>
                            </m:oMathPara>
                          </a14:m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dirty="0"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nor/>
                                </m:rPr>
                                <a:rPr lang="de-DE" sz="1400" i="1" dirty="0" smtClean="0"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de-DE" sz="1400" b="0" i="0" dirty="0" smtClean="0"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  <m:r>
                                <m:rPr>
                                  <m:nor/>
                                </m:rPr>
                                <a:rPr lang="de-DE" sz="1400" dirty="0" smtClean="0"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  <m:r>
                                <m:rPr>
                                  <m:nor/>
                                </m:rPr>
                                <a:rPr lang="de-DE" sz="1400" b="0" i="0" dirty="0" smtClean="0">
                                  <a:cs typeface="Times New Roman" panose="02020603050405020304" pitchFamily="18" charset="0"/>
                                </a:rPr>
                                <m:t>07 </m:t>
                              </m:r>
                              <m:r>
                                <m:rPr>
                                  <m:nor/>
                                </m:rPr>
                                <a:rPr lang="de-DE" sz="1400" dirty="0" smtClean="0"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de-DE" sz="1400" b="0" i="0" dirty="0" smtClean="0">
                                  <a:cs typeface="Times New Roman" panose="02020603050405020304" pitchFamily="18" charset="0"/>
                                </a:rPr>
                                <m:t>15</m:t>
                              </m:r>
                              <m:r>
                                <m:rPr>
                                  <m:nor/>
                                </m:rPr>
                                <a:rPr lang="de-DE" sz="1400" dirty="0" smtClean="0"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855885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elle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68663015"/>
                  </p:ext>
                </p:extLst>
              </p:nvPr>
            </p:nvGraphicFramePr>
            <p:xfrm>
              <a:off x="167557" y="1033460"/>
              <a:ext cx="6667017" cy="1437450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494110">
                      <a:extLst>
                        <a:ext uri="{9D8B030D-6E8A-4147-A177-3AD203B41FA5}">
                          <a16:colId xmlns:a16="http://schemas.microsoft.com/office/drawing/2014/main" val="2494299960"/>
                        </a:ext>
                      </a:extLst>
                    </a:gridCol>
                    <a:gridCol w="3621034">
                      <a:extLst>
                        <a:ext uri="{9D8B030D-6E8A-4147-A177-3AD203B41FA5}">
                          <a16:colId xmlns:a16="http://schemas.microsoft.com/office/drawing/2014/main" val="4169700097"/>
                        </a:ext>
                      </a:extLst>
                    </a:gridCol>
                    <a:gridCol w="1551873">
                      <a:extLst>
                        <a:ext uri="{9D8B030D-6E8A-4147-A177-3AD203B41FA5}">
                          <a16:colId xmlns:a16="http://schemas.microsoft.com/office/drawing/2014/main" val="2039055185"/>
                        </a:ext>
                      </a:extLst>
                    </a:gridCol>
                  </a:tblGrid>
                  <a:tr h="32493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006AB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45" t="-1852" r="-43529" b="-3425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9804" t="-1852" r="-1569" b="-34259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3534533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r>
                            <a:rPr lang="de-DE" sz="1400" dirty="0"/>
                            <a:t>Experiment [1]</a:t>
                          </a:r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45" t="-90164" r="-43529" b="-2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9804" t="-90164" r="-1569" b="-2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27917120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r>
                            <a:rPr lang="de-DE" sz="1400" dirty="0"/>
                            <a:t>Theory </a:t>
                          </a:r>
                          <a:r>
                            <a:rPr lang="de-DE" sz="1400" dirty="0">
                              <a:solidFill>
                                <a:schemeClr val="tx1"/>
                              </a:solidFill>
                            </a:rPr>
                            <a:t>[2, 3]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45" t="-190164" r="-43529" b="-10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9804" t="-190164" r="-1569" b="-10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625587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Arial" panose="020B0604020202020204"/>
                            </a:defRPr>
                          </a:lvl9pPr>
                        </a:lstStyle>
                        <a:p>
                          <a:r>
                            <a:rPr lang="de-DE" sz="1400" dirty="0" err="1"/>
                            <a:t>Exp</a:t>
                          </a:r>
                          <a:r>
                            <a:rPr lang="de-DE" sz="1400" dirty="0"/>
                            <a:t>.</a:t>
                          </a:r>
                          <a:r>
                            <a:rPr lang="de-DE" sz="1400" baseline="0" dirty="0"/>
                            <a:t> - </a:t>
                          </a:r>
                          <a:r>
                            <a:rPr lang="de-DE" sz="1400" baseline="0" dirty="0" err="1"/>
                            <a:t>theory</a:t>
                          </a:r>
                          <a:endParaRPr lang="en-GB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5B9BD5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41345" t="-290164" r="-4352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DE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29804" t="-290164" r="-156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98558852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6" name="Elbow Connector 5"/>
          <p:cNvCxnSpPr>
            <a:cxnSpLocks/>
          </p:cNvCxnSpPr>
          <p:nvPr/>
        </p:nvCxnSpPr>
        <p:spPr>
          <a:xfrm rot="16200000" flipV="1">
            <a:off x="6654944" y="215365"/>
            <a:ext cx="432000" cy="2160000"/>
          </a:xfrm>
          <a:prstGeom prst="bentConnector3">
            <a:avLst>
              <a:gd name="adj1" fmla="val 152965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AC6D8-0896-4489-AD84-B09711349CA6}" type="slidenum">
              <a:rPr lang="en-US" smtClean="0"/>
              <a:t>9</a:t>
            </a:fld>
            <a:endParaRPr lang="en-US"/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93B68D0D-FA63-ADBF-73BA-1F2891D8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337" y="3129281"/>
            <a:ext cx="4813429" cy="345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26B7A8-498D-488E-50D8-B7A6437E135A}"/>
              </a:ext>
            </a:extLst>
          </p:cNvPr>
          <p:cNvSpPr txBox="1"/>
          <p:nvPr/>
        </p:nvSpPr>
        <p:spPr>
          <a:xfrm>
            <a:off x="6834574" y="6432519"/>
            <a:ext cx="38555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Alighanbari, et al. </a:t>
            </a:r>
            <a:r>
              <a:rPr lang="en-GB" sz="1400" i="1" dirty="0"/>
              <a:t>Nat. Phys.</a:t>
            </a:r>
            <a:r>
              <a:rPr lang="en-GB" sz="1400" dirty="0"/>
              <a:t> </a:t>
            </a:r>
            <a:r>
              <a:rPr lang="en-GB" sz="1400" b="1" dirty="0"/>
              <a:t>19</a:t>
            </a:r>
            <a:r>
              <a:rPr lang="en-GB" sz="1400" dirty="0"/>
              <a:t>, 1263 (2023). 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79D04CDD-87B9-E0BC-3E0A-30B12EEDF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0" y="2607328"/>
            <a:ext cx="4601516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[1] Alighanbari, et al. </a:t>
            </a:r>
            <a:r>
              <a:rPr kumimoji="0" lang="en-DE" altLang="en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Nature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DE" altLang="en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644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69 (2025). </a:t>
            </a:r>
            <a:endParaRPr kumimoji="0" lang="en-US" altLang="en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Unicode M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</a:t>
            </a:r>
            <a:r>
              <a:rPr kumimoji="0" lang="en-US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2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] </a:t>
            </a:r>
            <a:r>
              <a:rPr kumimoji="0" lang="en-DE" altLang="en-DE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Korobov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and Karr, </a:t>
            </a:r>
            <a:r>
              <a:rPr kumimoji="0" lang="en-DE" altLang="en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Phys. Rev. A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DE" altLang="en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104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032806 (2021)</a:t>
            </a:r>
            <a:r>
              <a:rPr kumimoji="0" lang="en-US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[</a:t>
            </a:r>
            <a:r>
              <a:rPr kumimoji="0" lang="en-US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3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] Haidar, et al. </a:t>
            </a:r>
            <a:r>
              <a:rPr kumimoji="0" lang="en-DE" altLang="en-DE" sz="1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Phys. Rev. A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 </a:t>
            </a:r>
            <a:r>
              <a:rPr kumimoji="0" lang="en-DE" altLang="en-DE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106</a:t>
            </a:r>
            <a:r>
              <a:rPr kumimoji="0" lang="en-DE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, 022816 (2022)</a:t>
            </a:r>
            <a:r>
              <a:rPr kumimoji="0" lang="en-US" altLang="en-DE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.</a:t>
            </a:r>
            <a:endParaRPr kumimoji="0" lang="en-DE" altLang="en-D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0896" y="664128"/>
                <a:ext cx="2517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 smtClean="0"/>
                  <a:t>E2 spectroscopy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de-DE" b="0" i="0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896" y="664128"/>
                <a:ext cx="2517292" cy="369332"/>
              </a:xfrm>
              <a:prstGeom prst="rect">
                <a:avLst/>
              </a:prstGeom>
              <a:blipFill>
                <a:blip r:embed="rId5"/>
                <a:stretch>
                  <a:fillRect l="-1937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6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1975</Words>
  <Application>Microsoft Office PowerPoint</Application>
  <PresentationFormat>Widescreen</PresentationFormat>
  <Paragraphs>389</Paragraphs>
  <Slides>19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 Unicode MS</vt:lpstr>
      <vt:lpstr>Arial</vt:lpstr>
      <vt:lpstr>Calibri</vt:lpstr>
      <vt:lpstr>Cambria Math</vt:lpstr>
      <vt:lpstr>Symbol</vt:lpstr>
      <vt:lpstr>Times New Roman</vt:lpstr>
      <vt:lpstr>Wingdings</vt:lpstr>
      <vt:lpstr>Wingdings 2</vt:lpstr>
      <vt:lpstr>Office Theme</vt:lpstr>
      <vt:lpstr>Nuclear Charge Radii from the Simplest Molecules: Status and Perspectives</vt:lpstr>
      <vt:lpstr>Why molecular hydrogen ions (MHIs)?</vt:lpstr>
      <vt:lpstr>MHIs: basics</vt:lpstr>
      <vt:lpstr>Contribution of fundamental constants</vt:lpstr>
      <vt:lpstr>First nuclear charge radii confirmation by MHI</vt:lpstr>
      <vt:lpstr>Overview of high-precision experimental studies</vt:lpstr>
      <vt:lpstr>MHI spectroscopy technique </vt:lpstr>
      <vt:lpstr>Determination of fundamental constants</vt:lpstr>
      <vt:lpstr>Test of existing theories and search for new forces</vt:lpstr>
      <vt:lpstr>Determination of FCs with improved uncertainty</vt:lpstr>
      <vt:lpstr>Ionization and rovibrational state preparation</vt:lpstr>
      <vt:lpstr>Ionization and rovibrational state preparation</vt:lpstr>
      <vt:lpstr>Ionization and rovibrational state preparation</vt:lpstr>
      <vt:lpstr>Frequency uncertainty and control of systematics</vt:lpstr>
      <vt:lpstr>Radioactive MHIs</vt:lpstr>
      <vt:lpstr>Next-phase blueprint</vt:lpstr>
      <vt:lpstr>CPTI test via comparison of H_2^+ and anti-H_2^+</vt:lpstr>
      <vt:lpstr>Proposed apparatus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Frequency metrology of HD+ by ultra-high resolution rotational spectroscopy</dc:title>
  <dc:creator>Windows User</dc:creator>
  <cp:lastModifiedBy>Soroosh</cp:lastModifiedBy>
  <cp:revision>2525</cp:revision>
  <dcterms:created xsi:type="dcterms:W3CDTF">2020-05-02T09:12:56Z</dcterms:created>
  <dcterms:modified xsi:type="dcterms:W3CDTF">2026-04-15T07:18:08Z</dcterms:modified>
</cp:coreProperties>
</file>