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41"/>
  </p:notesMasterIdLst>
  <p:handoutMasterIdLst>
    <p:handoutMasterId r:id="rId42"/>
  </p:handoutMasterIdLst>
  <p:sldIdLst>
    <p:sldId id="340" r:id="rId6"/>
    <p:sldId id="379" r:id="rId7"/>
    <p:sldId id="343" r:id="rId8"/>
    <p:sldId id="347" r:id="rId9"/>
    <p:sldId id="356" r:id="rId10"/>
    <p:sldId id="357" r:id="rId11"/>
    <p:sldId id="359" r:id="rId12"/>
    <p:sldId id="360" r:id="rId13"/>
    <p:sldId id="361" r:id="rId14"/>
    <p:sldId id="348" r:id="rId15"/>
    <p:sldId id="386" r:id="rId16"/>
    <p:sldId id="346" r:id="rId17"/>
    <p:sldId id="349" r:id="rId18"/>
    <p:sldId id="344" r:id="rId19"/>
    <p:sldId id="350" r:id="rId20"/>
    <p:sldId id="353" r:id="rId21"/>
    <p:sldId id="384" r:id="rId22"/>
    <p:sldId id="387" r:id="rId23"/>
    <p:sldId id="381" r:id="rId24"/>
    <p:sldId id="351" r:id="rId25"/>
    <p:sldId id="398" r:id="rId26"/>
    <p:sldId id="365" r:id="rId27"/>
    <p:sldId id="355" r:id="rId28"/>
    <p:sldId id="383" r:id="rId29"/>
    <p:sldId id="362" r:id="rId30"/>
    <p:sldId id="338" r:id="rId31"/>
    <p:sldId id="336" r:id="rId32"/>
    <p:sldId id="380" r:id="rId33"/>
    <p:sldId id="391" r:id="rId34"/>
    <p:sldId id="388" r:id="rId35"/>
    <p:sldId id="390" r:id="rId36"/>
    <p:sldId id="394" r:id="rId37"/>
    <p:sldId id="395" r:id="rId38"/>
    <p:sldId id="392" r:id="rId39"/>
    <p:sldId id="396" r:id="rId40"/>
  </p:sldIdLst>
  <p:sldSz cx="12192000" cy="6858000"/>
  <p:notesSz cx="6950075" cy="9236075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88ACC"/>
    <a:srgbClr val="D54A44"/>
    <a:srgbClr val="011BFF"/>
    <a:srgbClr val="90038F"/>
    <a:srgbClr val="FFAE1A"/>
    <a:srgbClr val="FF9220"/>
    <a:srgbClr val="AF8DC4"/>
    <a:srgbClr val="F1A340"/>
    <a:srgbClr val="7FBF7B"/>
    <a:srgbClr val="064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6" autoAdjust="0"/>
    <p:restoredTop sz="86404"/>
  </p:normalViewPr>
  <p:slideViewPr>
    <p:cSldViewPr snapToObjects="1">
      <p:cViewPr>
        <p:scale>
          <a:sx n="88" d="100"/>
          <a:sy n="88" d="100"/>
        </p:scale>
        <p:origin x="416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09" d="100"/>
          <a:sy n="109" d="100"/>
        </p:scale>
        <p:origin x="5312" y="176"/>
      </p:cViewPr>
      <p:guideLst>
        <p:guide orient="horz" pos="2908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1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r">
              <a:defRPr sz="1200"/>
            </a:lvl1pPr>
          </a:lstStyle>
          <a:p>
            <a:r>
              <a:rPr lang="en-US" sz="90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l">
              <a:defRPr sz="1200"/>
            </a:lvl1pPr>
          </a:lstStyle>
          <a:p>
            <a:r>
              <a:rPr lang="en-US" sz="900"/>
              <a:t>FRIB PowerPoint Template 16x9 Status</a:t>
            </a:r>
          </a:p>
          <a:p>
            <a:r>
              <a:rPr lang="en-US" sz="90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88289" y="8450227"/>
            <a:ext cx="4729728" cy="703690"/>
          </a:xfrm>
          <a:prstGeom prst="rect">
            <a:avLst/>
          </a:prstGeom>
        </p:spPr>
        <p:txBody>
          <a:bodyPr vert="horz" lIns="94149" tIns="47074" rIns="94149" bIns="47074" rtlCol="0" anchor="b"/>
          <a:lstStyle>
            <a:lvl1pPr algn="l">
              <a:defRPr sz="1200"/>
            </a:lvl1pPr>
          </a:lstStyle>
          <a:p>
            <a:r>
              <a:rPr lang="en-US" sz="900"/>
              <a:t>Facility for Rare Isotope Beams</a:t>
            </a:r>
          </a:p>
          <a:p>
            <a:r>
              <a:rPr lang="en-US" sz="900"/>
              <a:t>U.S. Department of Energy Office of Science | Michigan State University</a:t>
            </a:r>
          </a:p>
          <a:p>
            <a:r>
              <a:rPr lang="en-US" sz="900"/>
              <a:t>640 South Shaw Lane • East Lansing, MI 48824, USA</a:t>
            </a:r>
          </a:p>
          <a:p>
            <a:r>
              <a:rPr lang="en-US" sz="90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8403314"/>
            <a:ext cx="642863" cy="7506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909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914" tIns="45956" rIns="91914" bIns="4595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78"/>
            <a:ext cx="5560060" cy="4155519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89E5D-05DA-47C4-6DB4-115FD2F6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38872-1233-F7F7-ADFA-F138FF178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6A7014-424A-13C6-124D-1DDC9103F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99991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E523F-B700-79A2-82E7-235EA020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5B54C-A4F4-53C3-753D-6012F7DBA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D73A1-CF0B-166D-3480-60D57721B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25432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CC782-4B6A-34D0-1109-CA0FF4964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44BB5-83DF-3FEB-8385-262AD741E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4FCA7-7FFA-399D-A3CA-287B57A60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15824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36A4-87ED-CD37-65F4-59EDE0C0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3685B-0A57-A164-766F-A3DC73C84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152F0A-9919-67F5-8395-B96C75977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6873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EB7C-6E42-F1D5-F7BD-024A26697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74920F-46EF-786E-6740-CC27EC0D2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B3366-A037-F66E-CDCD-D225B18A1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87083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E87EC-C9FB-0894-5025-3A0BD8572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EE204-992D-DA85-44DD-A51D53F8E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207E8-F683-8DD4-1E99-69470FF6F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99711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6E2D-A47D-14CD-7C91-F47EA179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BDDEC-E357-0A84-3B18-4ACC6C5A7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FC3867-99DC-1923-B24D-E5D1445E5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01846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04A5D-3475-3EA1-8E1C-0D0DEDDA3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45FD4-8483-FF3C-B439-7064D986B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EED5E-0FF3-A8DC-9E0B-262F20D5C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81184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069ED-724C-1B4E-9853-3E332230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09665-0550-0003-A938-ABF451E90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41477-BC61-1281-2BDD-E76B6A212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63941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4EDB0-81FD-3BA8-1E99-D64E130D7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10504-243D-94C7-252E-80182993C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A8685D-E10F-AFA8-C670-89E12B02B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23008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CBFE-0C02-2522-69C0-5C493E839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81721-4D82-70D9-E715-503E2A272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8CBE1-A296-E64E-1237-104CD0513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0734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14D7D-DF7A-49FE-CA71-5CDC8B96A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58489-0FAE-B070-DB9B-0990839BD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83ECB-0416-D9DE-6AB2-7476D3382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867389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760F-3D41-D6C0-74FF-9B2C8534C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14FE1-C73A-E0E9-E7D8-C0BDA688E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DBA1A-DB75-A1D2-D473-09DFE9C8C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75748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EF858-D645-2708-6D9D-4031594E9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146A4-D0B3-7BD8-7CCC-F37FC1BB2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3ADCD-01C9-DC3C-7916-0788B0CAF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957582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42840-AE5C-0350-5C65-52E46A3E1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B8D71-B4C8-2FC6-D32B-2C39E49F9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D3349-D39E-FE73-8BE0-32FDA78B7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99960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3B8C-7733-DD6B-CC41-324F8E73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16BE1-12FE-2132-94B4-3F5E0DFCF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1047B-A07A-2BFC-A103-646E428FF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20083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058D-28DA-027F-E1BD-BE0356A2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08DED-AAB4-C593-7CEE-04DB68EFE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18404-5D1F-AEDF-18BF-052C5618B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75475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2FBB0-C948-E9BB-4C85-72270524F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6DDBF2-1381-3734-4695-5855BE7E9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C1469-9DE8-E4F7-1057-D3D47DE78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1293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D578A-36C5-292E-63BF-2C44B9443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AE866-FA9A-2263-8B8C-363039203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9DD4A-5A16-EF48-0231-02C68912D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3944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18DAE-FA52-34D2-D82A-A6CACA28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BD6CC-18AF-CA9D-02F1-E1AA582E5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6EFB1-EF0C-568A-3C61-1B433A3B5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88175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2BAA-0506-171F-C586-02C6A8A23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EEB8E-87B9-189B-A665-B38FFB1B1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77053-7126-A678-CD36-917A79AF7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7466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AC070-9B10-B0F8-5FAF-28DEEA94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CBD66-F60C-53A1-3992-55624A18D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319BD-C6F6-0867-E302-95A125B8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3072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D45D-71F9-A5AD-A412-0C81A2845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68856-62FB-E2C6-4998-3FE4D3DE1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8CA86-729E-CB5B-3298-BCFA8CFB3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7988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GB" dirty="0"/>
              <a:t>Shane Wilkins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5255" y="2930623"/>
            <a:ext cx="12001499" cy="9119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GB" dirty="0"/>
              <a:t>Advancing precision studies of radioactive molecules for nuclear science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D52DA-7EC2-A93A-E527-24C0D964E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3488"/>
          <a:stretch/>
        </p:blipFill>
        <p:spPr>
          <a:xfrm>
            <a:off x="2819400" y="5636776"/>
            <a:ext cx="3048000" cy="639434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5E56C48-E97E-EB04-E105-6EE91E71C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9800" y="5695162"/>
            <a:ext cx="3474189" cy="6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Wilkins, 11 August 2025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21 January 2026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S. Wilkins, 14 April 2026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4.png"/><Relationship Id="rId5" Type="http://schemas.openxmlformats.org/officeDocument/2006/relationships/image" Target="../media/image40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EAA87FC-0DC7-0044-1AB5-CC5D41365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589310"/>
          </a:xfrm>
        </p:spPr>
        <p:txBody>
          <a:bodyPr/>
          <a:lstStyle/>
          <a:p>
            <a:r>
              <a:rPr lang="en-FR" dirty="0"/>
              <a:t>Shane Wilkins</a:t>
            </a:r>
          </a:p>
          <a:p>
            <a:pPr>
              <a:spcBef>
                <a:spcPts val="506"/>
              </a:spcBef>
            </a:pPr>
            <a:r>
              <a:rPr lang="en-FR" dirty="0"/>
              <a:t>wilkins@frib.msu.edu</a:t>
            </a:r>
          </a:p>
          <a:p>
            <a:r>
              <a:rPr lang="en-FR" dirty="0"/>
              <a:t>Workshop on NREC 2026</a:t>
            </a:r>
          </a:p>
          <a:p>
            <a:r>
              <a:rPr lang="en-FR" dirty="0"/>
              <a:t>Stony Brook University, 15th April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475B4-FB74-0D2C-06EC-739A0CDE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5" y="2930623"/>
            <a:ext cx="12001499" cy="911935"/>
          </a:xfrm>
        </p:spPr>
        <p:txBody>
          <a:bodyPr/>
          <a:lstStyle/>
          <a:p>
            <a:r>
              <a:rPr lang="en-FR" dirty="0"/>
              <a:t>Exploring the size of atomic nuclei at the limits of existence with laser spectroscopy</a:t>
            </a:r>
          </a:p>
        </p:txBody>
      </p:sp>
    </p:spTree>
    <p:extLst>
      <p:ext uri="{BB962C8B-B14F-4D97-AF65-F5344CB8AC3E}">
        <p14:creationId xmlns:p14="http://schemas.microsoft.com/office/powerpoint/2010/main" val="33239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30661-6CE5-6044-50BB-C0DE5449C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11624-3EF3-1D1B-8665-728ACB87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06825-948D-D161-7815-A40C490EEC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6A36-6AAF-5BF5-DFBF-CAFA8A8FB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D00453-E845-EFD2-F640-9D7AABC4D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atomic mass- and field-shift factors can be determined experimentally or calculated with atomic theory.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F31308-BA2B-F88B-6348-B6B256B4DAF0}"/>
                  </a:ext>
                </a:extLst>
              </p:cNvPr>
              <p:cNvSpPr txBox="1"/>
              <p:nvPr/>
            </p:nvSpPr>
            <p:spPr>
              <a:xfrm>
                <a:off x="2316733" y="1553227"/>
                <a:ext cx="7486880" cy="1097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sub>
                      </m:sSub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solidFill>
                            <a:srgbClr val="011B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F31308-BA2B-F88B-6348-B6B256B4D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733" y="1553227"/>
                <a:ext cx="7486880" cy="1097223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76FFD72-9B7D-5F7E-85E1-682F9F55CA2C}"/>
              </a:ext>
            </a:extLst>
          </p:cNvPr>
          <p:cNvCxnSpPr>
            <a:cxnSpLocks/>
          </p:cNvCxnSpPr>
          <p:nvPr/>
        </p:nvCxnSpPr>
        <p:spPr>
          <a:xfrm>
            <a:off x="3431704" y="5589240"/>
            <a:ext cx="59917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AAAE45-080E-D95B-692D-B0361F28CF03}"/>
                  </a:ext>
                </a:extLst>
              </p:cNvPr>
              <p:cNvSpPr txBox="1"/>
              <p:nvPr/>
            </p:nvSpPr>
            <p:spPr>
              <a:xfrm>
                <a:off x="2035765" y="2605051"/>
                <a:ext cx="1368148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AAAE45-080E-D95B-692D-B0361F28C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765" y="2605051"/>
                <a:ext cx="1368148" cy="65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EF4532-DB37-660D-1474-FD68F25AD565}"/>
                  </a:ext>
                </a:extLst>
              </p:cNvPr>
              <p:cNvSpPr txBox="1"/>
              <p:nvPr/>
            </p:nvSpPr>
            <p:spPr>
              <a:xfrm>
                <a:off x="9489564" y="5263189"/>
                <a:ext cx="1686436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EF4532-DB37-660D-1474-FD68F25AD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564" y="5263189"/>
                <a:ext cx="1686436" cy="652102"/>
              </a:xfrm>
              <a:prstGeom prst="rect">
                <a:avLst/>
              </a:prstGeom>
              <a:blipFill>
                <a:blip r:embed="rId5"/>
                <a:stretch>
                  <a:fillRect l="-3008" r="-3759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12BF21-9CF2-6A87-EE6E-5D7A91673468}"/>
              </a:ext>
            </a:extLst>
          </p:cNvPr>
          <p:cNvCxnSpPr>
            <a:cxnSpLocks/>
          </p:cNvCxnSpPr>
          <p:nvPr/>
        </p:nvCxnSpPr>
        <p:spPr>
          <a:xfrm flipV="1">
            <a:off x="3431704" y="2931102"/>
            <a:ext cx="4968552" cy="2132183"/>
          </a:xfrm>
          <a:prstGeom prst="line">
            <a:avLst/>
          </a:prstGeom>
          <a:ln w="5715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8DB4D7-189F-292F-5D97-CE556D563FE1}"/>
              </a:ext>
            </a:extLst>
          </p:cNvPr>
          <p:cNvCxnSpPr>
            <a:cxnSpLocks/>
          </p:cNvCxnSpPr>
          <p:nvPr/>
        </p:nvCxnSpPr>
        <p:spPr>
          <a:xfrm flipV="1">
            <a:off x="3450398" y="2742941"/>
            <a:ext cx="0" cy="2846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39239-0BFE-941B-F0C7-11D0AE9AE9C1}"/>
                  </a:ext>
                </a:extLst>
              </p:cNvPr>
              <p:cNvSpPr txBox="1"/>
              <p:nvPr/>
            </p:nvSpPr>
            <p:spPr>
              <a:xfrm>
                <a:off x="2063067" y="4712078"/>
                <a:ext cx="15841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sub>
                      </m:sSub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A39239-0BFE-941B-F0C7-11D0AE9AE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067" y="4712078"/>
                <a:ext cx="1584176" cy="584775"/>
              </a:xfrm>
              <a:prstGeom prst="rect">
                <a:avLst/>
              </a:prstGeom>
              <a:blipFill>
                <a:blip r:embed="rId6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9D6540-1BE9-9335-E95B-904E58C57874}"/>
                  </a:ext>
                </a:extLst>
              </p:cNvPr>
              <p:cNvSpPr txBox="1"/>
              <p:nvPr/>
            </p:nvSpPr>
            <p:spPr>
              <a:xfrm>
                <a:off x="3670363" y="4791454"/>
                <a:ext cx="17927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FR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9D6540-1BE9-9335-E95B-904E58C5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63" y="4791454"/>
                <a:ext cx="179270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DAF233-120B-2993-B531-07731AB859FD}"/>
                  </a:ext>
                </a:extLst>
              </p:cNvPr>
              <p:cNvSpPr txBox="1"/>
              <p:nvPr/>
            </p:nvSpPr>
            <p:spPr>
              <a:xfrm>
                <a:off x="4754875" y="3420179"/>
                <a:ext cx="17927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lang="en-FR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DAF233-120B-2993-B531-07731AB85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75" y="3420179"/>
                <a:ext cx="179270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346A3B-EBFC-A2BB-589F-979F0353E2AE}"/>
                  </a:ext>
                </a:extLst>
              </p:cNvPr>
              <p:cNvSpPr txBox="1"/>
              <p:nvPr/>
            </p:nvSpPr>
            <p:spPr>
              <a:xfrm>
                <a:off x="7350438" y="2419617"/>
                <a:ext cx="17927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</m:oMath>
                  </m:oMathPara>
                </a14:m>
                <a:endParaRPr lang="en-FR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346A3B-EBFC-A2BB-589F-979F0353E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438" y="2419617"/>
                <a:ext cx="179270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1CCA2558-4976-7817-73C8-C0B8433F1376}"/>
              </a:ext>
            </a:extLst>
          </p:cNvPr>
          <p:cNvSpPr/>
          <p:nvPr/>
        </p:nvSpPr>
        <p:spPr>
          <a:xfrm>
            <a:off x="5463066" y="4052444"/>
            <a:ext cx="188161" cy="18816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38D51E-2F8E-96CC-BED9-E6A525AEA4A8}"/>
              </a:ext>
            </a:extLst>
          </p:cNvPr>
          <p:cNvSpPr/>
          <p:nvPr/>
        </p:nvSpPr>
        <p:spPr>
          <a:xfrm>
            <a:off x="4074591" y="4652059"/>
            <a:ext cx="188161" cy="18816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0B0F9D-15BC-52CE-A2A4-307B71077212}"/>
              </a:ext>
            </a:extLst>
          </p:cNvPr>
          <p:cNvSpPr/>
          <p:nvPr/>
        </p:nvSpPr>
        <p:spPr>
          <a:xfrm>
            <a:off x="8081966" y="2949403"/>
            <a:ext cx="188161" cy="18816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CFA998F3-A865-7263-368F-EF78F2EBAD0A}"/>
              </a:ext>
            </a:extLst>
          </p:cNvPr>
          <p:cNvSpPr/>
          <p:nvPr/>
        </p:nvSpPr>
        <p:spPr>
          <a:xfrm flipH="1">
            <a:off x="5917147" y="3217403"/>
            <a:ext cx="1792698" cy="755323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80C73B-7F7B-DBE0-B163-960C2F705A5A}"/>
                  </a:ext>
                </a:extLst>
              </p:cNvPr>
              <p:cNvSpPr txBox="1"/>
              <p:nvPr/>
            </p:nvSpPr>
            <p:spPr>
              <a:xfrm>
                <a:off x="6602723" y="3331178"/>
                <a:ext cx="290465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80C73B-7F7B-DBE0-B163-960C2F705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723" y="3331178"/>
                <a:ext cx="2904655" cy="584775"/>
              </a:xfrm>
              <a:prstGeom prst="rect">
                <a:avLst/>
              </a:prstGeom>
              <a:blipFill>
                <a:blip r:embed="rId10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13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81494-08C9-0842-CBD1-D765273E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FF31A7-1DFF-D3A7-8099-C4A9487E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GB" dirty="0"/>
              <a:t>Experiment-theory collaboration</a:t>
            </a:r>
            <a:endParaRPr lang="en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602FC-F0EB-F41F-FE9A-9D4F4AB334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32B5A-1C63-23AF-0847-D28C08B116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53EA47-29F8-C9D6-F84F-AEDA61CF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field of laser spectroscopy of short-lived nuclei greatly benefits from close collaboration with theorists and other experimentalists.</a:t>
            </a:r>
          </a:p>
        </p:txBody>
      </p:sp>
      <p:pic>
        <p:nvPicPr>
          <p:cNvPr id="9218" name="Picture 2" descr="Refer to caption">
            <a:extLst>
              <a:ext uri="{FF2B5EF4-FFF2-40B4-BE49-F238E27FC236}">
                <a16:creationId xmlns:a16="http://schemas.microsoft.com/office/drawing/2014/main" id="{74D2ECB8-F5E5-D374-810E-5F141C8EC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>
            <a:fillRect/>
          </a:stretch>
        </p:blipFill>
        <p:spPr bwMode="auto">
          <a:xfrm>
            <a:off x="596058" y="1761085"/>
            <a:ext cx="5464115" cy="39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11EF8-8D36-4F45-DBDA-6393E00716B7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L.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Pašteka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146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104200 (2025), K. A. Beyer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.,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arXiv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2506.08804 (2025)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D038D-2423-276C-9664-14D21C94B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1739957"/>
            <a:ext cx="3960440" cy="39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CCBF-16D2-6C27-1929-775A3AFA4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FB1821-5D25-E35C-A104-FC226D8E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short-lived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8473E-60D7-42D8-466C-14D9AFBCD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081C5-2D96-9FD3-21D9-E7DC0B952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C7C6C-0D52-202C-3EE1-8E8557881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Studying the size and structure of short-lived nuclei with laser spectroscopy is a global effort.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2E5F864-8FE9-C2D0-7A0A-3C12D524F7D9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B563BD9-2DAE-8FC9-7478-069BBFE8D07D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10E47-0C70-BAE4-0C1A-29F6D884C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0"/>
          <a:stretch>
            <a:fillRect/>
          </a:stretch>
        </p:blipFill>
        <p:spPr>
          <a:xfrm>
            <a:off x="2459596" y="1412971"/>
            <a:ext cx="7272808" cy="4345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8D1752-071E-4322-44A6-081EA3D97FF9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78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7F31-4AC9-38AB-2774-91F644C9A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DA6DB5-7724-230E-A49D-28ED0B62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short-lived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9D63A-1220-54D4-15E3-42D5FB37D3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6F223-1C43-1F4A-A5CE-F2B52DF862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CEABAC-EA62-1376-64D6-2DC2FE193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Short-lived nuclei are produced through a variety of approaches utilizing energetic nuclear reactions at specialized accelerator facilities.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66A2F7-3F74-964E-77E3-C474F059B3AD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01BE7-237E-A386-530A-3DA9C2074116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Arial" panose="020B0604020202020204" pitchFamily="34" charset="0"/>
              </a:rPr>
              <a:t>M. Lindroos,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CERN-AB-2004-086 (2004)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41A017-E7B6-AA71-F2CA-D34C2F23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111101"/>
            <a:ext cx="4584021" cy="356030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9942300-A002-B7E1-880D-3C69ED0F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162995"/>
            <a:ext cx="2946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8D173B-2C20-A25B-6CE8-5AA4F32EE6A6}"/>
              </a:ext>
            </a:extLst>
          </p:cNvPr>
          <p:cNvSpPr txBox="1"/>
          <p:nvPr/>
        </p:nvSpPr>
        <p:spPr>
          <a:xfrm>
            <a:off x="5380927" y="1704762"/>
            <a:ext cx="2594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Separation</a:t>
            </a:r>
            <a:endParaRPr lang="en-FR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1EACD-04CC-EF0C-0692-B5A84E199715}"/>
              </a:ext>
            </a:extLst>
          </p:cNvPr>
          <p:cNvSpPr txBox="1"/>
          <p:nvPr/>
        </p:nvSpPr>
        <p:spPr>
          <a:xfrm>
            <a:off x="-157468" y="1908311"/>
            <a:ext cx="2594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Production</a:t>
            </a:r>
            <a:endParaRPr lang="en-FR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8DD05-084A-7C89-E6B3-D206089E5DCF}"/>
              </a:ext>
            </a:extLst>
          </p:cNvPr>
          <p:cNvSpPr txBox="1"/>
          <p:nvPr/>
        </p:nvSpPr>
        <p:spPr>
          <a:xfrm>
            <a:off x="6104217" y="4123025"/>
            <a:ext cx="5042754" cy="156966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Requirements</a:t>
            </a:r>
          </a:p>
          <a:p>
            <a:pPr marL="457200" indent="-457200" algn="ctr">
              <a:buAutoNum type="arabicParenR"/>
            </a:pPr>
            <a:r>
              <a:rPr lang="en-GB" dirty="0">
                <a:solidFill>
                  <a:schemeClr val="bg1"/>
                </a:solidFill>
              </a:rPr>
              <a:t>High selectivity (&gt;10</a:t>
            </a:r>
            <a:r>
              <a:rPr lang="en-GB" baseline="30000" dirty="0">
                <a:solidFill>
                  <a:schemeClr val="bg1"/>
                </a:solidFill>
              </a:rPr>
              <a:t>6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marL="457200" indent="-457200" algn="ctr">
              <a:buAutoNum type="arabicParenR"/>
            </a:pPr>
            <a:r>
              <a:rPr lang="en-GB" dirty="0">
                <a:solidFill>
                  <a:schemeClr val="bg1"/>
                </a:solidFill>
              </a:rPr>
              <a:t>Fast (&lt; 1s half lives)</a:t>
            </a:r>
          </a:p>
          <a:p>
            <a:pPr marL="457200" indent="-457200" algn="ctr">
              <a:buAutoNum type="arabicParenR"/>
            </a:pPr>
            <a:r>
              <a:rPr lang="en-GB" dirty="0">
                <a:solidFill>
                  <a:schemeClr val="bg1"/>
                </a:solidFill>
              </a:rPr>
              <a:t>High efficiency (&lt; 100 s</a:t>
            </a:r>
            <a:r>
              <a:rPr lang="en-GB" baseline="30000" dirty="0">
                <a:solidFill>
                  <a:schemeClr val="bg1"/>
                </a:solidFill>
              </a:rPr>
              <a:t>-1</a:t>
            </a:r>
            <a:r>
              <a:rPr lang="en-GB" dirty="0">
                <a:solidFill>
                  <a:schemeClr val="bg1"/>
                </a:solidFill>
              </a:rPr>
              <a:t> production rate)</a:t>
            </a:r>
          </a:p>
          <a:p>
            <a:pPr marL="457200" indent="-457200" algn="ctr">
              <a:buAutoNum type="arabicParenR"/>
            </a:pPr>
            <a:r>
              <a:rPr lang="en-GB" dirty="0">
                <a:solidFill>
                  <a:schemeClr val="bg1"/>
                </a:solidFill>
              </a:rPr>
              <a:t>High precision (~100 MHz)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BBE01-D98D-4B99-98C2-2E3F959A8544}"/>
              </a:ext>
            </a:extLst>
          </p:cNvPr>
          <p:cNvSpPr txBox="1"/>
          <p:nvPr/>
        </p:nvSpPr>
        <p:spPr>
          <a:xfrm>
            <a:off x="8901246" y="1718597"/>
            <a:ext cx="2594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Study</a:t>
            </a:r>
            <a:endParaRPr lang="en-FR" sz="2400" b="1" dirty="0"/>
          </a:p>
        </p:txBody>
      </p:sp>
    </p:spTree>
    <p:extLst>
      <p:ext uri="{BB962C8B-B14F-4D97-AF65-F5344CB8AC3E}">
        <p14:creationId xmlns:p14="http://schemas.microsoft.com/office/powerpoint/2010/main" val="91441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B5D8F-51F8-01F8-3DD4-B4BA4319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95DC6E-4FE4-8E52-AE10-11DC6564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short-lived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DA7D-5D9A-9B7C-31E6-D6D54B2F9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B9EC2-D23B-3ACC-F181-D8ED56D39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A42E8A-2F99-F616-353D-911A1AC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Laser spectroscopy techniques have investigated around one third of the roughly 3,000 atomic nuclei that have been discovered so far.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0BF17BD-A937-9188-2C09-B9174B1395A6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CB950F5-4B88-46F8-CE2F-F00EC92D05F0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6BC9C-FC0F-5ABE-24CE-215F9AF24E7C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A7ED6-2DED-1889-B604-A10DB863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18" y="1677286"/>
            <a:ext cx="6144964" cy="409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4D91-ED82-D49D-ACF8-447A46C2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EBA2CA-A84B-85D4-A5B5-0DAB11B2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short-lived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8F10F-C937-6C9E-342B-FB1472CD83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FD8CF-AB55-BC66-56CB-DB1DBB6981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F5483-3570-7A42-3206-3D6FF9133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Certain regions of the nuclear chart have been challenging to study that are becoming accessible with new facilities and technical developments.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9121FE7-D17A-F1FA-4FBA-94A035ACFF98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0074B7-2B04-3ED0-50C2-9B278FB0D758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5B3A1-F07B-78E0-0A2C-091743BFB071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FBCFE-FFB3-8D81-9D7B-B2691201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076" y="1668373"/>
            <a:ext cx="6717848" cy="41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4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2A771-2F0A-61EE-487E-5583F3C2F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C6354-D5D0-C098-4AA0-4C551075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High-precision collinear laser spectroscopy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EB831-79B8-50DE-A7CB-258E0E52C7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CF4C39-13FE-1E42-38B9-3E1AC60D3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C4D122-8DA5-92AA-B7ED-50764966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Collinear geometry boosts resolution by performing laser spectroscopy on an accelerated beam.</a:t>
            </a:r>
            <a:br>
              <a:rPr lang="en-GB" dirty="0"/>
            </a:br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3D035D-310B-6782-E4F3-DB7224BFEB64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D54FDA-47E1-5B1E-16A0-CD12E751613A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FEB85-5176-029B-5163-03916347C7C9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S. M.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Udrescu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S. G Wilkins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et al.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Nature Phys.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20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202-207 (2024)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99BC7-BCF4-0797-7EBF-D2FE7C282058}"/>
                  </a:ext>
                </a:extLst>
              </p:cNvPr>
              <p:cNvSpPr txBox="1"/>
              <p:nvPr/>
            </p:nvSpPr>
            <p:spPr>
              <a:xfrm>
                <a:off x="250373" y="2065631"/>
                <a:ext cx="4495526" cy="935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𝑚𝑣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sz="32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99BC7-BCF4-0797-7EBF-D2FE7C282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2065631"/>
                <a:ext cx="4495526" cy="935641"/>
              </a:xfrm>
              <a:prstGeom prst="rect">
                <a:avLst/>
              </a:prstGeom>
              <a:blipFill>
                <a:blip r:embed="rId3"/>
                <a:stretch>
                  <a:fillRect l="-1408" t="-1333" r="-1127" b="-12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A73E8C-4EAA-8117-6A15-8F0EA1FA1020}"/>
                  </a:ext>
                </a:extLst>
              </p:cNvPr>
              <p:cNvSpPr txBox="1"/>
              <p:nvPr/>
            </p:nvSpPr>
            <p:spPr>
              <a:xfrm>
                <a:off x="849550" y="3824396"/>
                <a:ext cx="2965240" cy="1109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𝑚𝐸</m:t>
                              </m:r>
                            </m:e>
                          </m:rad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A73E8C-4EAA-8117-6A15-8F0EA1FA1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50" y="3824396"/>
                <a:ext cx="2965240" cy="1109663"/>
              </a:xfrm>
              <a:prstGeom prst="rect">
                <a:avLst/>
              </a:prstGeom>
              <a:blipFill>
                <a:blip r:embed="rId4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F6DB112-2460-372B-84C9-803935A5CCE1}"/>
              </a:ext>
            </a:extLst>
          </p:cNvPr>
          <p:cNvGrpSpPr/>
          <p:nvPr/>
        </p:nvGrpSpPr>
        <p:grpSpPr>
          <a:xfrm>
            <a:off x="5087888" y="1430755"/>
            <a:ext cx="5657760" cy="4170756"/>
            <a:chOff x="5015880" y="1434900"/>
            <a:chExt cx="5657760" cy="41707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16FBB2-497F-66B1-1055-8710E4629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880" y="1513655"/>
              <a:ext cx="5657760" cy="409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52E8A3-4C25-C3D5-A144-537596949BA2}"/>
                </a:ext>
              </a:extLst>
            </p:cNvPr>
            <p:cNvSpPr/>
            <p:nvPr/>
          </p:nvSpPr>
          <p:spPr>
            <a:xfrm>
              <a:off x="6888088" y="1434900"/>
              <a:ext cx="1368152" cy="35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158572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9B0C2-0C7E-6FE3-F363-31C1D92F1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5269E8-3C38-1B57-FB65-39AAD5B9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Collinear resonance ionization spectroscopy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49746-B4E1-88E1-959D-9F020C4D1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C657-1E38-1CB6-C2A2-32D7BF70B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D30B6-6241-C2C6-D421-E5416D9C7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By performing laser spectroscopy on a bunched beam in a collinear geometry, high-resolution measurements of the structure of atoms containing radioactive nuclei can be obtained.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8D08989-7903-E5C8-E2E8-6947EB1BB12F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A5C07-F3CD-4227-4AA4-E6F64AEB8F76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104005 (2023)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AB903-6A6C-FE85-C41B-B707B4A46082}"/>
              </a:ext>
            </a:extLst>
          </p:cNvPr>
          <p:cNvSpPr/>
          <p:nvPr/>
        </p:nvSpPr>
        <p:spPr>
          <a:xfrm rot="5400000">
            <a:off x="5906227" y="3759351"/>
            <a:ext cx="2046255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93A996-AA72-B5AA-93E3-1F62C96C631E}"/>
              </a:ext>
            </a:extLst>
          </p:cNvPr>
          <p:cNvSpPr/>
          <p:nvPr/>
        </p:nvSpPr>
        <p:spPr>
          <a:xfrm rot="5400000">
            <a:off x="6223068" y="4132183"/>
            <a:ext cx="788433" cy="624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B7D624-53E0-E321-46B1-2DADFFB31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64" r="25181"/>
          <a:stretch>
            <a:fillRect/>
          </a:stretch>
        </p:blipFill>
        <p:spPr>
          <a:xfrm>
            <a:off x="0" y="2193808"/>
            <a:ext cx="8333576" cy="3074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7350A7-13B4-66E5-0FC3-46D1A155CF18}"/>
              </a:ext>
            </a:extLst>
          </p:cNvPr>
          <p:cNvGrpSpPr/>
          <p:nvPr/>
        </p:nvGrpSpPr>
        <p:grpSpPr>
          <a:xfrm>
            <a:off x="8604270" y="1655007"/>
            <a:ext cx="3206158" cy="4152560"/>
            <a:chOff x="8604270" y="1655007"/>
            <a:chExt cx="3206158" cy="4152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87A1D-3CEA-1622-A516-BEC493E0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5574"/>
            <a:stretch>
              <a:fillRect/>
            </a:stretch>
          </p:blipFill>
          <p:spPr>
            <a:xfrm>
              <a:off x="8604270" y="1655007"/>
              <a:ext cx="3108354" cy="41525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5835E7-860F-2567-386C-6B01EEB71397}"/>
                </a:ext>
              </a:extLst>
            </p:cNvPr>
            <p:cNvSpPr/>
            <p:nvPr/>
          </p:nvSpPr>
          <p:spPr>
            <a:xfrm>
              <a:off x="11450388" y="4175484"/>
              <a:ext cx="360040" cy="69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72A595-2019-6B9D-5057-4D889B1BF64C}"/>
                </a:ext>
              </a:extLst>
            </p:cNvPr>
            <p:cNvSpPr/>
            <p:nvPr/>
          </p:nvSpPr>
          <p:spPr>
            <a:xfrm>
              <a:off x="11309707" y="4510909"/>
              <a:ext cx="258902" cy="1405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v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A6210C-8731-5987-BF80-7C3EA6F4F1F6}"/>
                </a:ext>
              </a:extLst>
            </p:cNvPr>
            <p:cNvSpPr/>
            <p:nvPr/>
          </p:nvSpPr>
          <p:spPr>
            <a:xfrm>
              <a:off x="11309706" y="4365104"/>
              <a:ext cx="370653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148DA-BFD8-E4E0-397F-6B66BDEEBF86}"/>
              </a:ext>
            </a:extLst>
          </p:cNvPr>
          <p:cNvSpPr/>
          <p:nvPr/>
        </p:nvSpPr>
        <p:spPr>
          <a:xfrm>
            <a:off x="11321279" y="4392115"/>
            <a:ext cx="25890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51798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4F53-F94A-5FB9-F06B-403F257B2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792EE3-8E49-760D-237E-D996411F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Collinear resonance ionization spectroscopy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3B0FA-4650-CC17-70BB-6F3689EE2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A87A4-42B6-DAF6-BDC7-04DE821F1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873ECD-5696-B357-A556-7290DE88B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By performing laser spectroscopy on a bunched beam in a collinear geometry, high-resolution measurements of the structure of atoms containing radioactive nuclei can be obtained.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31F035E-F4B1-255A-3563-37A3220C87B5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1C261-C84A-FC9F-6784-C3CE7B575F0C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104005 (2023)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20AEC-20FF-8F03-4A42-2C230516AD1F}"/>
              </a:ext>
            </a:extLst>
          </p:cNvPr>
          <p:cNvSpPr/>
          <p:nvPr/>
        </p:nvSpPr>
        <p:spPr>
          <a:xfrm rot="5400000">
            <a:off x="5906227" y="3759351"/>
            <a:ext cx="2046255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9C71B7-0FEC-2E19-393C-EE7A3A0EE470}"/>
              </a:ext>
            </a:extLst>
          </p:cNvPr>
          <p:cNvSpPr/>
          <p:nvPr/>
        </p:nvSpPr>
        <p:spPr>
          <a:xfrm rot="5400000">
            <a:off x="6223068" y="4132183"/>
            <a:ext cx="788433" cy="624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909EF6-FE09-FDC0-17E2-AA0C427C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64"/>
          <a:stretch>
            <a:fillRect/>
          </a:stretch>
        </p:blipFill>
        <p:spPr>
          <a:xfrm>
            <a:off x="-4713" y="2005849"/>
            <a:ext cx="12194361" cy="33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CEC6-2C84-93DD-B6D6-C9070CB34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E13AF-AD64-2941-9A55-E405D671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3679D-465A-B074-D86D-5062CC4B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F1B52EA-5403-2C8B-20BD-314F314C4740}"/>
              </a:ext>
            </a:extLst>
          </p:cNvPr>
          <p:cNvSpPr txBox="1">
            <a:spLocks/>
          </p:cNvSpPr>
          <p:nvPr/>
        </p:nvSpPr>
        <p:spPr bwMode="auto">
          <a:xfrm>
            <a:off x="95255" y="3147278"/>
            <a:ext cx="12001499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Part II – Progress of laser spectroscopy at FRIB</a:t>
            </a:r>
          </a:p>
        </p:txBody>
      </p:sp>
    </p:spTree>
    <p:extLst>
      <p:ext uri="{BB962C8B-B14F-4D97-AF65-F5344CB8AC3E}">
        <p14:creationId xmlns:p14="http://schemas.microsoft.com/office/powerpoint/2010/main" val="575493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F5C9E-9FED-9B10-6B9E-E36FAD500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66550-B3C8-3071-6638-CC218DB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2B7BE-6D61-340A-1509-8393D67B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5225963-E10F-5F5D-691D-4B40502B53EF}"/>
              </a:ext>
            </a:extLst>
          </p:cNvPr>
          <p:cNvSpPr txBox="1">
            <a:spLocks/>
          </p:cNvSpPr>
          <p:nvPr/>
        </p:nvSpPr>
        <p:spPr bwMode="auto">
          <a:xfrm>
            <a:off x="95255" y="3147278"/>
            <a:ext cx="12001499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Part I – Laser spectroscopy for nuclear science</a:t>
            </a:r>
          </a:p>
        </p:txBody>
      </p:sp>
    </p:spTree>
    <p:extLst>
      <p:ext uri="{BB962C8B-B14F-4D97-AF65-F5344CB8AC3E}">
        <p14:creationId xmlns:p14="http://schemas.microsoft.com/office/powerpoint/2010/main" val="1667976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82207-5F0D-DB61-04F8-3BB9E8C7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731D47-A241-C499-0873-925913C2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Facility for Rare Isotope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403BD-9A50-5CBB-071A-28B5658D8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784C4-6E2C-3AB1-B719-61F7681C6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ECCD835-043E-55FB-61D0-03E9F6DAB398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6B53DA-496B-3816-87C9-FA5134A1AAF5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4CBCD1D-312F-7396-54BE-333D0BB2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673" y="1541022"/>
            <a:ext cx="4283249" cy="42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6BC82D1-1B5B-8E0E-EB37-9DD685776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761" y="1434900"/>
            <a:ext cx="5724813" cy="443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04F065-F047-8240-01F8-93167611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FRIB is a DOE-SC User Facility providing rare isotope beams for scientific users across a range of fields</a:t>
            </a:r>
          </a:p>
        </p:txBody>
      </p:sp>
    </p:spTree>
    <p:extLst>
      <p:ext uri="{BB962C8B-B14F-4D97-AF65-F5344CB8AC3E}">
        <p14:creationId xmlns:p14="http://schemas.microsoft.com/office/powerpoint/2010/main" val="12025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7B68A-A67E-DFFC-7983-EEB7316FD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DB3029-3AA3-4AE2-F790-CF07D7F3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Facility for Rare Isotope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BFFD5-EE96-1AFB-6C26-6E96BE49B8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2425E-B530-8894-6FE4-B8F5A68BC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136FCE8-B179-BA3D-F7A0-B47968877C7F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DCDF822-4791-4B1A-13EA-6F651420778A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40D9FF-64AF-2D3C-6B9E-3924C429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FRIB is a DOE-SC User Facility providing rare isotope beams for scientific users across a range of fields.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5F8A4-99AB-2218-0C67-80E6B6CB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58" y="1468476"/>
            <a:ext cx="6731632" cy="4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796E6-AB73-995E-C39F-4A90EFE3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E2171-2771-965E-4D45-E545A123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The Resonance Ionization Spectroscopy Experiment (RISE)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B427F-B20A-DA00-E5B4-84300F6E10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98510-E2AF-B6CE-9DCD-37A4D3C73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599F5C-1482-9ED3-A0CA-C95A604780D7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5CBA4-48C7-2F97-25AF-03C16838098C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A. J. Brinson, B. J. Rickey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et al.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Phys. Rev. Res.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8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013276 (2026)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C9C9F-55D2-1997-FA35-B4918336ECAE}"/>
              </a:ext>
            </a:extLst>
          </p:cNvPr>
          <p:cNvSpPr/>
          <p:nvPr/>
        </p:nvSpPr>
        <p:spPr>
          <a:xfrm rot="5400000">
            <a:off x="6223068" y="4132183"/>
            <a:ext cx="788433" cy="624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DDF4615-038A-22F6-38BF-03E1D121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62" y="1445103"/>
            <a:ext cx="9440476" cy="43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5F3BFF-8A64-C234-FE6E-618EF3971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RISE is a new experimental setup at FRIB, extending the existing BECOLA facility to enable higher-sensitivity resonance ionization studies.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DE0E335-9B0A-3E4A-1A51-B2D68134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26726"/>
            <a:ext cx="3289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F7D82-0D13-F6C5-354C-B6EB6345B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7FCDAB-F039-2C55-F27C-0CD26689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Nuclear structure at the proton dripline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85515-23DD-0B32-3039-2BDAF0032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3CE31-E085-F6AC-7A4B-BC988205E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C47B5F8-9CC1-1203-F67F-921E2DE3E25F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EBA39-1833-4D14-72A4-323DC5B07F0E}"/>
              </a:ext>
            </a:extLst>
          </p:cNvPr>
          <p:cNvSpPr txBox="1"/>
          <p:nvPr/>
        </p:nvSpPr>
        <p:spPr>
          <a:xfrm>
            <a:off x="0" y="5754742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Pfützner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Nuclei Near and at the Proton Dripline (2023).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249D55-7E44-D728-D717-7DA80CC1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1660218"/>
            <a:ext cx="4176464" cy="4115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2AC98-58EB-4311-324C-8272E10F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93" y="3837568"/>
            <a:ext cx="1757165" cy="16015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ABEEFD-F564-3F74-262C-89C89C5CDF6B}"/>
              </a:ext>
            </a:extLst>
          </p:cNvPr>
          <p:cNvSpPr/>
          <p:nvPr/>
        </p:nvSpPr>
        <p:spPr>
          <a:xfrm rot="19715994">
            <a:off x="2282776" y="3360275"/>
            <a:ext cx="36336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FCFEF8-829A-F405-6FF2-E89C837791CD}"/>
              </a:ext>
            </a:extLst>
          </p:cNvPr>
          <p:cNvSpPr/>
          <p:nvPr/>
        </p:nvSpPr>
        <p:spPr>
          <a:xfrm rot="1478211">
            <a:off x="1123038" y="3159261"/>
            <a:ext cx="56976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4F6ABC-7EB4-61BF-0DAB-9CD617E9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5" y="3972222"/>
            <a:ext cx="3870839" cy="1258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0127B3-023D-48D9-8956-75661C6C5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079" y="3972222"/>
            <a:ext cx="3870839" cy="147991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D1A308D-6A76-831B-DE9E-30187D011E7A}"/>
              </a:ext>
            </a:extLst>
          </p:cNvPr>
          <p:cNvSpPr/>
          <p:nvPr/>
        </p:nvSpPr>
        <p:spPr>
          <a:xfrm>
            <a:off x="8644757" y="3602707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F1E830F-8EA1-A04E-137F-52AF57210492}"/>
              </a:ext>
            </a:extLst>
          </p:cNvPr>
          <p:cNvSpPr/>
          <p:nvPr/>
        </p:nvSpPr>
        <p:spPr>
          <a:xfrm>
            <a:off x="8870938" y="346763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63D7DD-4A89-E6CB-BCDE-41E83453D4C4}"/>
              </a:ext>
            </a:extLst>
          </p:cNvPr>
          <p:cNvSpPr/>
          <p:nvPr/>
        </p:nvSpPr>
        <p:spPr>
          <a:xfrm>
            <a:off x="9048328" y="3582810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6450BD-962B-6CF1-0278-33EAB0CFB579}"/>
              </a:ext>
            </a:extLst>
          </p:cNvPr>
          <p:cNvSpPr/>
          <p:nvPr/>
        </p:nvSpPr>
        <p:spPr>
          <a:xfrm>
            <a:off x="8760296" y="3789040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3804820-2A6D-814E-B7C4-91AECE586352}"/>
              </a:ext>
            </a:extLst>
          </p:cNvPr>
          <p:cNvSpPr/>
          <p:nvPr/>
        </p:nvSpPr>
        <p:spPr>
          <a:xfrm>
            <a:off x="8976320" y="3789040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73689C-F562-9CF1-F6B9-91AB59BF6AC2}"/>
              </a:ext>
            </a:extLst>
          </p:cNvPr>
          <p:cNvSpPr/>
          <p:nvPr/>
        </p:nvSpPr>
        <p:spPr>
          <a:xfrm>
            <a:off x="9192344" y="3789040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657B2B-599C-1ACB-5FE2-2038ED81CCFF}"/>
              </a:ext>
            </a:extLst>
          </p:cNvPr>
          <p:cNvSpPr/>
          <p:nvPr/>
        </p:nvSpPr>
        <p:spPr>
          <a:xfrm>
            <a:off x="8544272" y="3755666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716E0E-CA17-30AC-3CA2-D9125273952B}"/>
              </a:ext>
            </a:extLst>
          </p:cNvPr>
          <p:cNvSpPr/>
          <p:nvPr/>
        </p:nvSpPr>
        <p:spPr>
          <a:xfrm>
            <a:off x="11031178" y="418771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81078C1-B0E4-E583-113D-912EFFB281ED}"/>
              </a:ext>
            </a:extLst>
          </p:cNvPr>
          <p:cNvSpPr/>
          <p:nvPr/>
        </p:nvSpPr>
        <p:spPr>
          <a:xfrm>
            <a:off x="8870938" y="364502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5CA629-00D1-8AF6-FDFF-040BB3442807}"/>
              </a:ext>
            </a:extLst>
          </p:cNvPr>
          <p:cNvSpPr/>
          <p:nvPr/>
        </p:nvSpPr>
        <p:spPr>
          <a:xfrm>
            <a:off x="11247202" y="418771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30548C-5FE0-1B27-3BA8-88F8064000BB}"/>
              </a:ext>
            </a:extLst>
          </p:cNvPr>
          <p:cNvSpPr/>
          <p:nvPr/>
        </p:nvSpPr>
        <p:spPr>
          <a:xfrm>
            <a:off x="11463226" y="418771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D8398EA-CDAB-A794-AFAE-6AE84B550A32}"/>
              </a:ext>
            </a:extLst>
          </p:cNvPr>
          <p:cNvSpPr/>
          <p:nvPr/>
        </p:nvSpPr>
        <p:spPr>
          <a:xfrm>
            <a:off x="11607242" y="418771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5CBEB1-A0B2-080C-C0D5-8881544B9F7D}"/>
              </a:ext>
            </a:extLst>
          </p:cNvPr>
          <p:cNvSpPr/>
          <p:nvPr/>
        </p:nvSpPr>
        <p:spPr>
          <a:xfrm>
            <a:off x="11463226" y="400506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E1E0F7-7C6F-5CF2-87EF-D3617035B96E}"/>
              </a:ext>
            </a:extLst>
          </p:cNvPr>
          <p:cNvSpPr/>
          <p:nvPr/>
        </p:nvSpPr>
        <p:spPr>
          <a:xfrm>
            <a:off x="11280576" y="400506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3EB2D8-4562-11B8-0307-9A4506C3FEEE}"/>
              </a:ext>
            </a:extLst>
          </p:cNvPr>
          <p:cNvSpPr/>
          <p:nvPr/>
        </p:nvSpPr>
        <p:spPr>
          <a:xfrm>
            <a:off x="11103186" y="397169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E925A08-DEF5-C0B6-75C7-9FC4B759965E}"/>
              </a:ext>
            </a:extLst>
          </p:cNvPr>
          <p:cNvSpPr/>
          <p:nvPr/>
        </p:nvSpPr>
        <p:spPr>
          <a:xfrm>
            <a:off x="2927648" y="378904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05BF53-6C3F-2618-FAD3-75D76B7F5E87}"/>
              </a:ext>
            </a:extLst>
          </p:cNvPr>
          <p:cNvSpPr/>
          <p:nvPr/>
        </p:nvSpPr>
        <p:spPr>
          <a:xfrm>
            <a:off x="3143672" y="378904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BDDCEEA-1A9D-8C8D-A1F2-26FE3F92F891}"/>
              </a:ext>
            </a:extLst>
          </p:cNvPr>
          <p:cNvSpPr/>
          <p:nvPr/>
        </p:nvSpPr>
        <p:spPr>
          <a:xfrm>
            <a:off x="11496600" y="3899682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3CEA8A-714D-61FF-1AFA-8F7C4B9E92A8}"/>
              </a:ext>
            </a:extLst>
          </p:cNvPr>
          <p:cNvSpPr/>
          <p:nvPr/>
        </p:nvSpPr>
        <p:spPr>
          <a:xfrm>
            <a:off x="2999656" y="361165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7FE0286-B829-B0F9-CC0A-09FC7506C41E}"/>
              </a:ext>
            </a:extLst>
          </p:cNvPr>
          <p:cNvSpPr/>
          <p:nvPr/>
        </p:nvSpPr>
        <p:spPr>
          <a:xfrm>
            <a:off x="3326322" y="378904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AB88ECC-B792-C5F8-2AA7-824D1DAF8087}"/>
              </a:ext>
            </a:extLst>
          </p:cNvPr>
          <p:cNvSpPr/>
          <p:nvPr/>
        </p:nvSpPr>
        <p:spPr>
          <a:xfrm>
            <a:off x="474479" y="3636081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B6CF43-5B89-CD64-45CC-8B5002A9E2BF}"/>
              </a:ext>
            </a:extLst>
          </p:cNvPr>
          <p:cNvSpPr/>
          <p:nvPr/>
        </p:nvSpPr>
        <p:spPr>
          <a:xfrm>
            <a:off x="700660" y="3501008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0E20C36-43CC-9DBE-F4E7-ECF9705A9DF4}"/>
              </a:ext>
            </a:extLst>
          </p:cNvPr>
          <p:cNvSpPr/>
          <p:nvPr/>
        </p:nvSpPr>
        <p:spPr>
          <a:xfrm>
            <a:off x="878050" y="361618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7DFD471-62CD-B685-BC9C-CC661F8C6BC9}"/>
              </a:ext>
            </a:extLst>
          </p:cNvPr>
          <p:cNvSpPr/>
          <p:nvPr/>
        </p:nvSpPr>
        <p:spPr>
          <a:xfrm>
            <a:off x="590018" y="382241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BB47B52-1CCC-D2CB-2202-3AE8F40D9FEA}"/>
              </a:ext>
            </a:extLst>
          </p:cNvPr>
          <p:cNvSpPr/>
          <p:nvPr/>
        </p:nvSpPr>
        <p:spPr>
          <a:xfrm>
            <a:off x="806042" y="382241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2D503E1-3852-C187-88A4-0C396777C662}"/>
              </a:ext>
            </a:extLst>
          </p:cNvPr>
          <p:cNvSpPr/>
          <p:nvPr/>
        </p:nvSpPr>
        <p:spPr>
          <a:xfrm>
            <a:off x="1022066" y="3822414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E079A3A-0FEB-68FD-2B8A-8C9FA69635D7}"/>
              </a:ext>
            </a:extLst>
          </p:cNvPr>
          <p:cNvSpPr/>
          <p:nvPr/>
        </p:nvSpPr>
        <p:spPr>
          <a:xfrm>
            <a:off x="373994" y="3789040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F123383-9366-CF6E-E5B6-37A1017368A2}"/>
              </a:ext>
            </a:extLst>
          </p:cNvPr>
          <p:cNvSpPr/>
          <p:nvPr/>
        </p:nvSpPr>
        <p:spPr>
          <a:xfrm>
            <a:off x="700660" y="3678398"/>
            <a:ext cx="249398" cy="249398"/>
          </a:xfrm>
          <a:prstGeom prst="ellipse">
            <a:avLst/>
          </a:prstGeom>
          <a:solidFill>
            <a:srgbClr val="D54A44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ysClr val="windowText" lastClr="000000"/>
                </a:solidFill>
              </a:rPr>
              <a:t>+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C508160-7E80-9B8E-63AC-8AD7ACBC4BD8}"/>
              </a:ext>
            </a:extLst>
          </p:cNvPr>
          <p:cNvSpPr/>
          <p:nvPr/>
        </p:nvSpPr>
        <p:spPr>
          <a:xfrm>
            <a:off x="3182306" y="361165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6789CB3-E514-6FC5-69EA-7E932A42C135}"/>
              </a:ext>
            </a:extLst>
          </p:cNvPr>
          <p:cNvSpPr/>
          <p:nvPr/>
        </p:nvSpPr>
        <p:spPr>
          <a:xfrm>
            <a:off x="11247202" y="3789040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F5B27E5-EC06-093D-A89D-A6FCA38C6C9B}"/>
              </a:ext>
            </a:extLst>
          </p:cNvPr>
          <p:cNvSpPr/>
          <p:nvPr/>
        </p:nvSpPr>
        <p:spPr>
          <a:xfrm>
            <a:off x="11391218" y="382767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914D9B0-6B89-E28C-24BE-964A99728520}"/>
              </a:ext>
            </a:extLst>
          </p:cNvPr>
          <p:cNvSpPr/>
          <p:nvPr/>
        </p:nvSpPr>
        <p:spPr>
          <a:xfrm>
            <a:off x="11352584" y="364502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25251B0-BDA9-4BAC-E55E-20CC198BAC7A}"/>
              </a:ext>
            </a:extLst>
          </p:cNvPr>
          <p:cNvSpPr/>
          <p:nvPr/>
        </p:nvSpPr>
        <p:spPr>
          <a:xfrm>
            <a:off x="3110298" y="346763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978928-B59B-FF2B-1073-A8E7C029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1122822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As neutrons are removed from isotopes of a given element, the strength of the electromagnetic force increases relative to the strong force, giving rise to distinct phenomena.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229836F-BC13-E865-FF71-D343B5DA4D62}"/>
              </a:ext>
            </a:extLst>
          </p:cNvPr>
          <p:cNvSpPr/>
          <p:nvPr/>
        </p:nvSpPr>
        <p:spPr>
          <a:xfrm>
            <a:off x="11607242" y="4005064"/>
            <a:ext cx="249398" cy="249398"/>
          </a:xfrm>
          <a:prstGeom prst="ellipse">
            <a:avLst/>
          </a:prstGeom>
          <a:solidFill>
            <a:srgbClr val="488ACC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2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38159-A365-9E77-181E-F37E0BF4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1F1354-44CB-E891-0129-759D838C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Structural evolution of neutron-deficient aluminum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F0026-5AB6-263C-8A1C-4D607615F4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29689-DC66-2101-1842-DE77F6103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25F5-267F-A9FE-13FD-594CBC6B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84169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Reaction studies and </a:t>
            </a:r>
            <a:r>
              <a:rPr lang="en-GB" i="1" dirty="0"/>
              <a:t>ab initio </a:t>
            </a:r>
            <a:r>
              <a:rPr lang="en-GB" dirty="0"/>
              <a:t>theory of neutron-deficient </a:t>
            </a:r>
            <a:r>
              <a:rPr lang="en-GB" dirty="0" err="1"/>
              <a:t>aluminum</a:t>
            </a:r>
            <a:r>
              <a:rPr lang="en-GB" dirty="0"/>
              <a:t> isotopes show an increased reaction cross section towards the dripline, possibly suggesting an increase in the nuclear size.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C5FBE8D-0858-5689-7321-D08B1AB81410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A2EDB-C2E6-4A70-44AF-8901B6891EB2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Cai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Phys. Rev. C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65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024610 (2002)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FC5FAC6-045F-30A0-3FC8-F69E3C124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2100" r="2296" b="2838"/>
          <a:stretch>
            <a:fillRect/>
          </a:stretch>
        </p:blipFill>
        <p:spPr bwMode="auto">
          <a:xfrm>
            <a:off x="202246" y="1797118"/>
            <a:ext cx="5272022" cy="39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5CFF962-3E1C-B9CA-E11C-3991D9F6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92" y="1773692"/>
            <a:ext cx="58928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4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B01FC-9283-F645-9516-4F65DCA5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32610-B012-914C-A391-B660C95C33EF}"/>
              </a:ext>
            </a:extLst>
          </p:cNvPr>
          <p:cNvSpPr/>
          <p:nvPr/>
        </p:nvSpPr>
        <p:spPr>
          <a:xfrm>
            <a:off x="2135560" y="1421376"/>
            <a:ext cx="7056784" cy="431893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400" b="1" dirty="0"/>
              <a:t>Figure removed from online copy of slides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B7A026-89EA-F480-EDE2-BE9362D7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Aluminum charge radii at the limits of existence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FFA9E-E81E-D2AD-CED5-2C1C3E77A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35B4C-8BFB-AEDC-8D61-3C5FB613D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40219B-91B3-9092-D7B1-F5D4A106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84169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Measurements of the size of </a:t>
            </a:r>
            <a:r>
              <a:rPr lang="en-GB" dirty="0" err="1"/>
              <a:t>aluminum</a:t>
            </a:r>
            <a:r>
              <a:rPr lang="en-GB" dirty="0"/>
              <a:t> isotopes performed all the way to the proton dripline!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A98AB2B-5E63-494E-EBF1-2AC4C8F0C867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6D12C-596A-D408-8F28-F4CC1EF8885D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A. Brinson, B. Rickey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., In preparation (2026)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1649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DFE2D-31AB-25D0-A0BB-606A6960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D56B6678-A6FB-95F8-9142-A4E39245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8" r="7323"/>
          <a:stretch>
            <a:fillRect/>
          </a:stretch>
        </p:blipFill>
        <p:spPr>
          <a:xfrm>
            <a:off x="4942564" y="1723338"/>
            <a:ext cx="7203231" cy="43308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D46F5B-092B-EFAC-11E0-95B505B6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Exploring the nuclear landscape at FRIB with BECOLA-RISE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96572-9F0C-36C5-2B54-1B79D472A0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D1F8C-56ED-3E71-5E2D-35891E629A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88FE2-819E-8EA8-2335-CB3801C7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Resonance Ionization Spectroscopy Experiment (RISE) at BECOLA is investigating the emergence of nuclear phenomena across the nuclear chart at FRIB.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8FE439-44F4-537D-685D-3800102F7D02}"/>
              </a:ext>
            </a:extLst>
          </p:cNvPr>
          <p:cNvSpPr/>
          <p:nvPr/>
        </p:nvSpPr>
        <p:spPr>
          <a:xfrm rot="10800000" flipV="1">
            <a:off x="7412606" y="3747687"/>
            <a:ext cx="1450733" cy="356812"/>
          </a:xfrm>
          <a:prstGeom prst="rect">
            <a:avLst/>
          </a:prstGeom>
          <a:solidFill>
            <a:srgbClr val="00B0F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baseline="30000" dirty="0">
                <a:solidFill>
                  <a:schemeClr val="bg1"/>
                </a:solidFill>
              </a:rPr>
              <a:t>31,33-36,38</a:t>
            </a:r>
            <a:r>
              <a:rPr lang="en-FR" b="1" dirty="0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65D4EE-B7DC-937D-E252-444AB71D06F6}"/>
              </a:ext>
            </a:extLst>
          </p:cNvPr>
          <p:cNvSpPr txBox="1"/>
          <p:nvPr/>
        </p:nvSpPr>
        <p:spPr>
          <a:xfrm>
            <a:off x="62748" y="5022368"/>
            <a:ext cx="481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Evolution of the size of neutron-rich silicon isotopes measured to </a:t>
            </a:r>
            <a:r>
              <a:rPr lang="en-GB" i="1" dirty="0"/>
              <a:t>N</a:t>
            </a:r>
            <a:r>
              <a:rPr lang="en-GB" dirty="0"/>
              <a:t>=24 including ’bubble’ nucleus </a:t>
            </a:r>
            <a:r>
              <a:rPr lang="en-GB" baseline="30000" dirty="0"/>
              <a:t>34</a:t>
            </a:r>
            <a:r>
              <a:rPr lang="en-GB" dirty="0"/>
              <a:t>Si.</a:t>
            </a:r>
            <a:endParaRPr lang="en-FR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AF31357-74B9-C797-FECA-45CA99F95EE7}"/>
              </a:ext>
            </a:extLst>
          </p:cNvPr>
          <p:cNvCxnSpPr>
            <a:cxnSpLocks/>
          </p:cNvCxnSpPr>
          <p:nvPr/>
        </p:nvCxnSpPr>
        <p:spPr>
          <a:xfrm flipH="1">
            <a:off x="4827852" y="4104499"/>
            <a:ext cx="2584754" cy="88422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2E016A8-0673-92DE-0B22-4D8D0D1D1BB3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D754E3-2BBF-E8D4-87A3-089ED5D9AC9A}"/>
              </a:ext>
            </a:extLst>
          </p:cNvPr>
          <p:cNvSpPr/>
          <p:nvPr/>
        </p:nvSpPr>
        <p:spPr>
          <a:xfrm flipV="1">
            <a:off x="8985591" y="4719028"/>
            <a:ext cx="360040" cy="358546"/>
          </a:xfrm>
          <a:prstGeom prst="rect">
            <a:avLst/>
          </a:prstGeom>
          <a:solidFill>
            <a:srgbClr val="00B0F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62096E-E232-3A0C-1556-BEE4056DD12E}"/>
              </a:ext>
            </a:extLst>
          </p:cNvPr>
          <p:cNvSpPr txBox="1"/>
          <p:nvPr/>
        </p:nvSpPr>
        <p:spPr>
          <a:xfrm>
            <a:off x="9345631" y="4646094"/>
            <a:ext cx="2440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/>
              <a:t>- </a:t>
            </a:r>
            <a:r>
              <a:rPr lang="en-GB" dirty="0"/>
              <a:t>N</a:t>
            </a:r>
            <a:r>
              <a:rPr lang="en-FR" dirty="0"/>
              <a:t>ew BECOLA-RISE measurements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D54EE4F-7EAE-7823-F870-08F3712051FD}"/>
              </a:ext>
            </a:extLst>
          </p:cNvPr>
          <p:cNvSpPr/>
          <p:nvPr/>
        </p:nvSpPr>
        <p:spPr>
          <a:xfrm flipV="1">
            <a:off x="9010574" y="5383221"/>
            <a:ext cx="360040" cy="35854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63E2F7-FD55-EEF0-B069-F774020C249D}"/>
              </a:ext>
            </a:extLst>
          </p:cNvPr>
          <p:cNvSpPr txBox="1"/>
          <p:nvPr/>
        </p:nvSpPr>
        <p:spPr>
          <a:xfrm>
            <a:off x="9266083" y="5330860"/>
            <a:ext cx="27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/>
              <a:t>- </a:t>
            </a:r>
            <a:r>
              <a:rPr lang="en-GB" dirty="0"/>
              <a:t>Approved</a:t>
            </a:r>
            <a:r>
              <a:rPr lang="en-FR" dirty="0"/>
              <a:t> beam time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D33F705-B580-1000-9F83-FDA45BEADFC3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88071B2-3F58-3647-E658-98961B8F85C5}"/>
              </a:ext>
            </a:extLst>
          </p:cNvPr>
          <p:cNvCxnSpPr>
            <a:cxnSpLocks/>
          </p:cNvCxnSpPr>
          <p:nvPr/>
        </p:nvCxnSpPr>
        <p:spPr>
          <a:xfrm flipH="1" flipV="1">
            <a:off x="4942564" y="1779186"/>
            <a:ext cx="2426991" cy="19685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858F9383-2AFA-7F77-9C18-614F5CDE8E53}"/>
              </a:ext>
            </a:extLst>
          </p:cNvPr>
          <p:cNvSpPr/>
          <p:nvPr/>
        </p:nvSpPr>
        <p:spPr>
          <a:xfrm rot="10800000" flipV="1">
            <a:off x="8060132" y="1723338"/>
            <a:ext cx="873368" cy="356814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baseline="30000" dirty="0">
                <a:solidFill>
                  <a:schemeClr val="tx1"/>
                </a:solidFill>
              </a:rPr>
              <a:t>52,53</a:t>
            </a:r>
            <a:r>
              <a:rPr lang="en-FR" b="1" dirty="0">
                <a:solidFill>
                  <a:schemeClr val="tx1"/>
                </a:solidFill>
              </a:rPr>
              <a:t>Ni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DB42AAD-4F5B-9FC7-9ABC-A2B88DBFF0A2}"/>
              </a:ext>
            </a:extLst>
          </p:cNvPr>
          <p:cNvSpPr/>
          <p:nvPr/>
        </p:nvSpPr>
        <p:spPr>
          <a:xfrm rot="10800000" flipV="1">
            <a:off x="6496187" y="4576942"/>
            <a:ext cx="873368" cy="356814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baseline="30000" dirty="0">
                <a:solidFill>
                  <a:schemeClr val="tx1"/>
                </a:solidFill>
              </a:rPr>
              <a:t>19-22</a:t>
            </a:r>
            <a:r>
              <a:rPr lang="en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C161DE-34EC-645B-8465-2E2B99E54DBE}"/>
              </a:ext>
            </a:extLst>
          </p:cNvPr>
          <p:cNvSpPr/>
          <p:nvPr/>
        </p:nvSpPr>
        <p:spPr>
          <a:xfrm rot="10800000" flipV="1">
            <a:off x="6078661" y="3859736"/>
            <a:ext cx="1220862" cy="356812"/>
          </a:xfrm>
          <a:prstGeom prst="rect">
            <a:avLst/>
          </a:prstGeom>
          <a:solidFill>
            <a:srgbClr val="00B0F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000" b="1" baseline="30000" dirty="0">
                <a:solidFill>
                  <a:schemeClr val="bg1"/>
                </a:solidFill>
              </a:rPr>
              <a:t>22-25</a:t>
            </a:r>
            <a:r>
              <a:rPr lang="en-FR" sz="1600" b="1" dirty="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15C3AA-7F49-16F2-F6E1-182E7B96FE17}"/>
              </a:ext>
            </a:extLst>
          </p:cNvPr>
          <p:cNvSpPr/>
          <p:nvPr/>
        </p:nvSpPr>
        <p:spPr>
          <a:xfrm>
            <a:off x="202832" y="1779186"/>
            <a:ext cx="4676208" cy="3209536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400" b="1" dirty="0"/>
              <a:t>Figure removed from online copy of slides</a:t>
            </a:r>
          </a:p>
        </p:txBody>
      </p:sp>
    </p:spTree>
    <p:extLst>
      <p:ext uri="{BB962C8B-B14F-4D97-AF65-F5344CB8AC3E}">
        <p14:creationId xmlns:p14="http://schemas.microsoft.com/office/powerpoint/2010/main" val="572937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5160B-29D8-5236-9F89-189240B2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CA93877-482C-90B5-FA36-C5E8E5B6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343"/>
          <a:stretch>
            <a:fillRect/>
          </a:stretch>
        </p:blipFill>
        <p:spPr>
          <a:xfrm>
            <a:off x="2899125" y="1609410"/>
            <a:ext cx="9191275" cy="43398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10824-56AD-F071-5467-8BC6924C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Exploring the nuclear landscape at FRIB with BECOLA-RISE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5CDA9-C55E-A9E4-7375-A5EB9DAE4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D5E11-9F69-A072-D53E-5B9E194F2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B3D7F3-83CD-34C5-1A1E-FB518128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Resonance Ionization Spectroscopy Experiment (RISE) at BECOLA is investigating the emergence of nuclear phenomena across the nuclear chart at FRIB.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CDE80-C115-ECC9-5D07-CFC5B715ACF7}"/>
              </a:ext>
            </a:extLst>
          </p:cNvPr>
          <p:cNvSpPr txBox="1"/>
          <p:nvPr/>
        </p:nvSpPr>
        <p:spPr>
          <a:xfrm>
            <a:off x="0" y="4287780"/>
            <a:ext cx="388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Preparations underway to answer </a:t>
            </a:r>
            <a:r>
              <a:rPr lang="en-GB" i="1" dirty="0"/>
              <a:t>‘Which thorium isotopes are octupole deformed?’.</a:t>
            </a:r>
            <a:endParaRPr lang="en-FR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B32E3-E13E-4BDB-F934-77D1F509C447}"/>
              </a:ext>
            </a:extLst>
          </p:cNvPr>
          <p:cNvSpPr txBox="1"/>
          <p:nvPr/>
        </p:nvSpPr>
        <p:spPr>
          <a:xfrm>
            <a:off x="7206114" y="2356990"/>
            <a:ext cx="27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/>
              <a:t>- </a:t>
            </a:r>
            <a:r>
              <a:rPr lang="en-GB" dirty="0"/>
              <a:t>Approved</a:t>
            </a:r>
            <a:r>
              <a:rPr lang="en-FR" dirty="0"/>
              <a:t> beam time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17FDDE-0E01-41F1-CB41-C6A2453D90D3}"/>
              </a:ext>
            </a:extLst>
          </p:cNvPr>
          <p:cNvGrpSpPr/>
          <p:nvPr/>
        </p:nvGrpSpPr>
        <p:grpSpPr>
          <a:xfrm>
            <a:off x="66335" y="1679617"/>
            <a:ext cx="4949545" cy="2669475"/>
            <a:chOff x="175075" y="1938882"/>
            <a:chExt cx="5525736" cy="29802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8F4F0F-E313-9317-F04A-F012D3EB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075" y="1938882"/>
              <a:ext cx="5525736" cy="29802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8E886D-06FE-29FF-064F-B52DA6098ABD}"/>
                </a:ext>
              </a:extLst>
            </p:cNvPr>
            <p:cNvSpPr txBox="1"/>
            <p:nvPr/>
          </p:nvSpPr>
          <p:spPr>
            <a:xfrm>
              <a:off x="654648" y="2248731"/>
              <a:ext cx="4032448" cy="5841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Preliminary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CA537D-5D4F-0817-1D1E-21B2686E0BAC}"/>
              </a:ext>
            </a:extLst>
          </p:cNvPr>
          <p:cNvCxnSpPr>
            <a:cxnSpLocks/>
          </p:cNvCxnSpPr>
          <p:nvPr/>
        </p:nvCxnSpPr>
        <p:spPr>
          <a:xfrm flipH="1" flipV="1">
            <a:off x="4887290" y="1764736"/>
            <a:ext cx="4161392" cy="21558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65F143-D87E-F3F4-ADA6-E023F105ADB6}"/>
              </a:ext>
            </a:extLst>
          </p:cNvPr>
          <p:cNvCxnSpPr>
            <a:cxnSpLocks/>
          </p:cNvCxnSpPr>
          <p:nvPr/>
        </p:nvCxnSpPr>
        <p:spPr>
          <a:xfrm flipH="1">
            <a:off x="5015880" y="4277407"/>
            <a:ext cx="4104456" cy="1037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4CBF56C-5D2D-9F7F-CB33-995E22331529}"/>
              </a:ext>
            </a:extLst>
          </p:cNvPr>
          <p:cNvSpPr/>
          <p:nvPr/>
        </p:nvSpPr>
        <p:spPr>
          <a:xfrm flipV="1">
            <a:off x="9453955" y="4705877"/>
            <a:ext cx="360040" cy="358546"/>
          </a:xfrm>
          <a:prstGeom prst="rect">
            <a:avLst/>
          </a:prstGeom>
          <a:solidFill>
            <a:srgbClr val="00B0F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292F89-9276-35B6-B14C-39330D6E3A0F}"/>
              </a:ext>
            </a:extLst>
          </p:cNvPr>
          <p:cNvSpPr/>
          <p:nvPr/>
        </p:nvSpPr>
        <p:spPr>
          <a:xfrm flipV="1">
            <a:off x="6952575" y="2384310"/>
            <a:ext cx="360040" cy="35854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1A6A41-0D05-5F56-E6DA-49A57AA3F081}"/>
              </a:ext>
            </a:extLst>
          </p:cNvPr>
          <p:cNvSpPr/>
          <p:nvPr/>
        </p:nvSpPr>
        <p:spPr>
          <a:xfrm rot="10800000" flipV="1">
            <a:off x="9120336" y="3920593"/>
            <a:ext cx="2617921" cy="356814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baseline="30000" dirty="0">
                <a:solidFill>
                  <a:schemeClr val="tx1"/>
                </a:solidFill>
              </a:rPr>
              <a:t>223-232</a:t>
            </a:r>
            <a:r>
              <a:rPr lang="en-FR" b="1" dirty="0">
                <a:solidFill>
                  <a:schemeClr val="tx1"/>
                </a:solidFill>
              </a:rPr>
              <a:t>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E5F340-499A-3C62-AED2-4B5F8B4B0434}"/>
              </a:ext>
            </a:extLst>
          </p:cNvPr>
          <p:cNvSpPr/>
          <p:nvPr/>
        </p:nvSpPr>
        <p:spPr>
          <a:xfrm rot="10800000" flipV="1">
            <a:off x="3503712" y="5087262"/>
            <a:ext cx="1512168" cy="356814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baseline="30000" dirty="0">
                <a:solidFill>
                  <a:schemeClr val="tx1"/>
                </a:solidFill>
              </a:rPr>
              <a:t>200,201,203m</a:t>
            </a:r>
            <a:r>
              <a:rPr lang="en-FR" b="1" dirty="0">
                <a:solidFill>
                  <a:schemeClr val="tx1"/>
                </a:solidFill>
              </a:rPr>
              <a:t>Fr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6C34A6-F796-0046-3AE6-D18208A2CB87}"/>
              </a:ext>
            </a:extLst>
          </p:cNvPr>
          <p:cNvSpPr/>
          <p:nvPr/>
        </p:nvSpPr>
        <p:spPr>
          <a:xfrm flipV="1">
            <a:off x="6952575" y="1851607"/>
            <a:ext cx="360040" cy="358546"/>
          </a:xfrm>
          <a:prstGeom prst="rect">
            <a:avLst/>
          </a:prstGeom>
          <a:solidFill>
            <a:srgbClr val="00B0F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06D4A5-6877-04CB-53BD-9D51E117F42D}"/>
              </a:ext>
            </a:extLst>
          </p:cNvPr>
          <p:cNvSpPr txBox="1"/>
          <p:nvPr/>
        </p:nvSpPr>
        <p:spPr>
          <a:xfrm>
            <a:off x="7312615" y="1778673"/>
            <a:ext cx="2440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/>
              <a:t>- </a:t>
            </a:r>
            <a:r>
              <a:rPr lang="en-GB" dirty="0"/>
              <a:t>N</a:t>
            </a:r>
            <a:r>
              <a:rPr lang="en-FR" dirty="0"/>
              <a:t>ew BECOLA-RISE measurements</a:t>
            </a:r>
          </a:p>
        </p:txBody>
      </p:sp>
    </p:spTree>
    <p:extLst>
      <p:ext uri="{BB962C8B-B14F-4D97-AF65-F5344CB8AC3E}">
        <p14:creationId xmlns:p14="http://schemas.microsoft.com/office/powerpoint/2010/main" val="676751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99562-278A-6730-9E26-62968985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4BD56-2807-A8C1-CC40-2FE97926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95A3D-72AE-799A-1C90-39C8AF50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CF7315E-E814-54E7-09AB-D01370D2EFA9}"/>
              </a:ext>
            </a:extLst>
          </p:cNvPr>
          <p:cNvSpPr txBox="1">
            <a:spLocks/>
          </p:cNvSpPr>
          <p:nvPr/>
        </p:nvSpPr>
        <p:spPr bwMode="auto">
          <a:xfrm>
            <a:off x="95255" y="3147278"/>
            <a:ext cx="12001499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Part III – Highlights from other facilities </a:t>
            </a:r>
          </a:p>
        </p:txBody>
      </p:sp>
    </p:spTree>
    <p:extLst>
      <p:ext uri="{BB962C8B-B14F-4D97-AF65-F5344CB8AC3E}">
        <p14:creationId xmlns:p14="http://schemas.microsoft.com/office/powerpoint/2010/main" val="105500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D9A14-68E1-FB85-BA00-0291A7302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247DE5-E9EE-7411-53CA-71CAD90D7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the heaviest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EAD4D-E89F-E878-F6A2-A55330D2D1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CB273-F7B0-8E25-928A-B12E66ADA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C09D8-5AF7-5A50-F95A-5D7E645E7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Investigation of the heaviest elements (</a:t>
            </a:r>
            <a:r>
              <a:rPr lang="en-GB" i="1" dirty="0"/>
              <a:t>Z ~ </a:t>
            </a:r>
            <a:r>
              <a:rPr lang="en-GB" dirty="0"/>
              <a:t>100) is especially challenges due to vanishing production rates being compounded by lack of available atomic data.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8E89D-9909-D2E0-1A3E-224B3AB5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296"/>
          <a:stretch>
            <a:fillRect/>
          </a:stretch>
        </p:blipFill>
        <p:spPr>
          <a:xfrm>
            <a:off x="146285" y="2065348"/>
            <a:ext cx="11917146" cy="3321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045E7-CD05-4DCF-191F-7BC58FA206F6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Block, M.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Laatiaoui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Raeder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116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103834 (2021)</a:t>
            </a:r>
          </a:p>
        </p:txBody>
      </p:sp>
    </p:spTree>
    <p:extLst>
      <p:ext uri="{BB962C8B-B14F-4D97-AF65-F5344CB8AC3E}">
        <p14:creationId xmlns:p14="http://schemas.microsoft.com/office/powerpoint/2010/main" val="311084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7701-9019-95B3-62D7-82B5382B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1C49A6-131A-E972-34B8-910E2B952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Open questions in nuclear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66996-7F51-856F-9807-1B9F4B740E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50C11-81CD-330B-0AF0-0CEB524357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C976BD5-299B-B673-8B88-B7DDAB2C59CA}"/>
              </a:ext>
            </a:extLst>
          </p:cNvPr>
          <p:cNvSpPr/>
          <p:nvPr/>
        </p:nvSpPr>
        <p:spPr>
          <a:xfrm flipV="1">
            <a:off x="11810428" y="4991789"/>
            <a:ext cx="360040" cy="98382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4432215-C264-C68E-0F18-63121992DF0A}"/>
              </a:ext>
            </a:extLst>
          </p:cNvPr>
          <p:cNvSpPr/>
          <p:nvPr/>
        </p:nvSpPr>
        <p:spPr>
          <a:xfrm flipV="1">
            <a:off x="5289599" y="1668373"/>
            <a:ext cx="1304975" cy="9685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33414-966D-69BB-3030-6476564E0295}"/>
              </a:ext>
            </a:extLst>
          </p:cNvPr>
          <p:cNvSpPr txBox="1"/>
          <p:nvPr/>
        </p:nvSpPr>
        <p:spPr>
          <a:xfrm>
            <a:off x="8184507" y="1850270"/>
            <a:ext cx="3690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How do quarks and gluons make up protons, neutrons, and ultimately, atomic nuclei?</a:t>
            </a:r>
            <a:endParaRPr lang="en-GB" sz="2200" b="0" dirty="0">
              <a:effectLst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8B0D6-B62D-1085-B79E-997275D23831}"/>
              </a:ext>
            </a:extLst>
          </p:cNvPr>
          <p:cNvSpPr txBox="1"/>
          <p:nvPr/>
        </p:nvSpPr>
        <p:spPr>
          <a:xfrm>
            <a:off x="8084788" y="3477853"/>
            <a:ext cx="36901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How do the rich patterns observed in the structure and reactions of nuclei emerge from the interactions between neutrons and protons?</a:t>
            </a:r>
            <a:endParaRPr lang="en-GB" sz="2200" b="0" dirty="0">
              <a:effectLst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FB2BF-3CF4-11AB-D837-666789B9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7" y="1668373"/>
            <a:ext cx="7284748" cy="4126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99EB5F-E585-5C95-176A-29F9EB89E97C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BEF52A-1381-45BE-BCD6-0A7D3111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Studies of the size of atomic nuclei with laser spectroscopy are enabling advances in our understanding of some of the major open questions in nuclear science.</a:t>
            </a:r>
          </a:p>
        </p:txBody>
      </p:sp>
    </p:spTree>
    <p:extLst>
      <p:ext uri="{BB962C8B-B14F-4D97-AF65-F5344CB8AC3E}">
        <p14:creationId xmlns:p14="http://schemas.microsoft.com/office/powerpoint/2010/main" val="3458273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A1700-5FA6-4417-E5F0-2383FE0B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C08607-5155-F4F3-E1FF-22DC8704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the heaviest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3C5CF-F459-0D4B-A573-98C23A413D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C62F0-C0BC-715A-D66C-155EC1B294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199047-76FC-7580-06FE-475DD4F42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Using a combination of fusion-evaporation reactions an reactor breeding, an extended isotope shift measurement campaign was performed at GSI and Mainz.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4BFB2-3FF4-0E37-2176-C0F04855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87758"/>
            <a:ext cx="10513168" cy="3954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8F96B-3C7E-59C5-44B6-40D6FCA64824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Warbinek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634,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1075-1079 (2024)</a:t>
            </a:r>
          </a:p>
        </p:txBody>
      </p:sp>
    </p:spTree>
    <p:extLst>
      <p:ext uri="{BB962C8B-B14F-4D97-AF65-F5344CB8AC3E}">
        <p14:creationId xmlns:p14="http://schemas.microsoft.com/office/powerpoint/2010/main" val="2341893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9874-78A4-BE83-F3ED-112B56C9D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166DD7-71A4-D8C0-623C-4CA6C751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the heaviest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35930-D3E1-F5AC-FA1F-3BD5E154D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98354-1A9A-D3F3-15ED-46750125B7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7AF54D-F8D5-47D8-71F4-3C765F69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charge radii of lighter elements exhibit strong shell effects at certain nucleon numbers.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1F3BA-F4D9-8F80-0A12-401003363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40" y="1406729"/>
            <a:ext cx="8874720" cy="4478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D5A6E-740A-82B1-CA3C-8909B87CED09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104005 (2023)</a:t>
            </a:r>
          </a:p>
        </p:txBody>
      </p:sp>
    </p:spTree>
    <p:extLst>
      <p:ext uri="{BB962C8B-B14F-4D97-AF65-F5344CB8AC3E}">
        <p14:creationId xmlns:p14="http://schemas.microsoft.com/office/powerpoint/2010/main" val="3216054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884C6-8AC4-8293-0A28-AB965A485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2E295-8DF5-FA34-6FE5-F3F608F9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the heaviest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8363-DBF5-2FDC-0A60-20F6AE22C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09053-3AC4-E67A-8C8F-D12352CFC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131D35-7EFE-57B7-FF9E-0F9653668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charge radii of nobelium and fermium isotopes increase smoothly, indicating a transition to a regime of reduced shell effects with bulk behaviour increasing in nuclear mass.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CB2F9-C951-E0BD-09EB-06D35605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73" y="1684690"/>
            <a:ext cx="7772400" cy="4093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5CBAF4-E175-363A-11B0-AD809DC7F5E2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Warbinek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634,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1075-1079 (2024)</a:t>
            </a:r>
          </a:p>
        </p:txBody>
      </p:sp>
    </p:spTree>
    <p:extLst>
      <p:ext uri="{BB962C8B-B14F-4D97-AF65-F5344CB8AC3E}">
        <p14:creationId xmlns:p14="http://schemas.microsoft.com/office/powerpoint/2010/main" val="1395732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2DD5-61CC-4772-7331-22927A5F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D2824F-1CE5-DCC1-1E2A-24AE3E0F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the heaviest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EF7B5-7BAA-23E8-CC96-979171198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4EB6C-3D34-7D21-8E63-48088E350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0AD4D6-2BD3-E148-6238-48D393A63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charge radii of nobelium and fermium isotopes increase smoothly, indicating a transition to a regime of reduced shell effects with bulk behaviour increasing in nuclear mass.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B9342-EA09-F7C1-6CAE-AE02646911F9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Warbinek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634,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1075-1079 (2024)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7FFAE-B587-F6B3-C952-BD9EB2D9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714427"/>
            <a:ext cx="7776864" cy="40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6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388FE-C1DB-5848-ABC0-A1379AD7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D10B4-D09F-7220-AE9E-858C5B88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CE002-0691-E6A8-B5CC-596950036B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C8D20-4642-31F3-8C24-76ACA9C73E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FC728-4098-1EB2-8951-61F0572F2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827048" cy="4867238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Laser spectroscopy measurements of short-lived nuclei enable precision insights into the how the size of atomic nuclei evolves towards extreme proton-to-neutron ratios.</a:t>
            </a:r>
          </a:p>
          <a:p>
            <a:pPr marL="0" indent="0" algn="just">
              <a:buNone/>
            </a:pPr>
            <a:r>
              <a:rPr lang="en-GB" dirty="0"/>
              <a:t>The Resonance Ionization Spectroscopy Experiment at FRIB performed its first experiment investigating the evolution of the size of </a:t>
            </a:r>
            <a:r>
              <a:rPr lang="en-GB" dirty="0" err="1"/>
              <a:t>aluminum</a:t>
            </a:r>
            <a:r>
              <a:rPr lang="en-GB" dirty="0"/>
              <a:t> nuclei all the way to limits of existence.</a:t>
            </a:r>
          </a:p>
          <a:p>
            <a:pPr marL="0" indent="0" algn="just">
              <a:buNone/>
            </a:pPr>
            <a:r>
              <a:rPr lang="en-GB" dirty="0"/>
              <a:t>Other facilities continue to produce striking results which challenge our understanding of nuclear structure.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049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DDAA-308F-4268-2CF8-BE64E86B2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7A0BFD-B3A5-9D1A-FE0C-69B3B97D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5DAD8-E1DE-AB79-A3F3-1F06A7B09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A6085-09D7-7359-FCE3-81781005B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924F0A28-D157-D61E-E529-8DE2D878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" y="1023333"/>
            <a:ext cx="4398268" cy="107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EC63284-B2B7-3E7F-98C6-E482642F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2" y="1085531"/>
            <a:ext cx="40132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7CFE13D-BCAD-1AA8-9A63-7EEF3D531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5257" r="17758" b="5981"/>
          <a:stretch>
            <a:fillRect/>
          </a:stretch>
        </p:blipFill>
        <p:spPr bwMode="auto">
          <a:xfrm>
            <a:off x="10347427" y="1119981"/>
            <a:ext cx="1742973" cy="23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4FD719FA-94DF-74D0-0A33-8DB1AA10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16" y="3612169"/>
            <a:ext cx="2351584" cy="23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E5728BB8-CD1F-1009-CC26-0D0671468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18" y="2914828"/>
            <a:ext cx="30734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3EEE2712-7DDE-D5B7-32B8-B77953B9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97" y="4501240"/>
            <a:ext cx="3479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6FDF8666-ECC3-5458-D880-5C845E1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47" y="2543578"/>
            <a:ext cx="37592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2666423C-5885-3672-6574-8E9057BB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09" y="4615540"/>
            <a:ext cx="30861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5DA816-C77F-6545-D0FF-A1E90B3157DB}"/>
              </a:ext>
            </a:extLst>
          </p:cNvPr>
          <p:cNvSpPr txBox="1"/>
          <p:nvPr/>
        </p:nvSpPr>
        <p:spPr>
          <a:xfrm>
            <a:off x="38951" y="2062623"/>
            <a:ext cx="4832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A. J. Brinson, R. F. Garcia Ruiz, J.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Karthein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S. Moroch, J. M. Munoz Arias, F. C. Pastrana Cruz, S. M.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Udrescu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A.R. Vernon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FR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7F1C1-4736-1435-9536-3299A2B6FC27}"/>
              </a:ext>
            </a:extLst>
          </p:cNvPr>
          <p:cNvSpPr txBox="1"/>
          <p:nvPr/>
        </p:nvSpPr>
        <p:spPr>
          <a:xfrm>
            <a:off x="5282374" y="2038031"/>
            <a:ext cx="5080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S. Campbell, 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Dockery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H. Erington, C. Ireland, F. Maier, 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Minamisono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M. Moenter, A. Ortiz-Cortes, S. Pineda, H. Sims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R. Ringle.</a:t>
            </a:r>
            <a:endParaRPr lang="en-FR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0F1BD-D914-C28D-BFD4-68CB4354F862}"/>
              </a:ext>
            </a:extLst>
          </p:cNvPr>
          <p:cNvSpPr txBox="1"/>
          <p:nvPr/>
        </p:nvSpPr>
        <p:spPr>
          <a:xfrm>
            <a:off x="-368067" y="4099231"/>
            <a:ext cx="4832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K. König. P. M</a:t>
            </a:r>
            <a:r>
              <a:rPr lang="el-GR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ϋ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ller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W.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Nörtershäuser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J. Palmes, L. Renth, D. Rossi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FR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61B39-08C2-2952-DEDC-69C55DA3132B}"/>
              </a:ext>
            </a:extLst>
          </p:cNvPr>
          <p:cNvSpPr txBox="1"/>
          <p:nvPr/>
        </p:nvSpPr>
        <p:spPr>
          <a:xfrm>
            <a:off x="5172905" y="3835963"/>
            <a:ext cx="2993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J. Allmond, M. Febbraro, T. Gray, T. King, C. Rasco.</a:t>
            </a:r>
            <a:endParaRPr lang="en-FR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A81C2-350D-95EB-8092-A188F3E9016A}"/>
              </a:ext>
            </a:extLst>
          </p:cNvPr>
          <p:cNvSpPr txBox="1"/>
          <p:nvPr/>
        </p:nvSpPr>
        <p:spPr>
          <a:xfrm>
            <a:off x="1195045" y="5574928"/>
            <a:ext cx="5423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J. Lantis, B.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Maaß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P. M</a:t>
            </a:r>
            <a:r>
              <a:rPr lang="el-GR" sz="1800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ϋ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ller</a:t>
            </a:r>
            <a:endParaRPr lang="en-FR" dirty="0"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7287D-05A9-CB8B-1D59-B850176C077D}"/>
              </a:ext>
            </a:extLst>
          </p:cNvPr>
          <p:cNvSpPr txBox="1"/>
          <p:nvPr/>
        </p:nvSpPr>
        <p:spPr>
          <a:xfrm>
            <a:off x="5879795" y="5723137"/>
            <a:ext cx="4467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C. Jones, S. Papa, R. Yadav</a:t>
            </a:r>
            <a:endParaRPr lang="en-GB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886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BF72-36EB-AD60-305B-B14F2F202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omment Image">
            <a:extLst>
              <a:ext uri="{FF2B5EF4-FFF2-40B4-BE49-F238E27FC236}">
                <a16:creationId xmlns:a16="http://schemas.microsoft.com/office/drawing/2014/main" id="{B993B30A-830B-1A18-212B-D9960694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2" t="26224" r="6063" b="36096"/>
          <a:stretch>
            <a:fillRect/>
          </a:stretch>
        </p:blipFill>
        <p:spPr bwMode="auto">
          <a:xfrm rot="9000000">
            <a:off x="3345486" y="3356609"/>
            <a:ext cx="310594" cy="3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ent Image">
            <a:extLst>
              <a:ext uri="{FF2B5EF4-FFF2-40B4-BE49-F238E27FC236}">
                <a16:creationId xmlns:a16="http://schemas.microsoft.com/office/drawing/2014/main" id="{9CE7F238-2955-56DA-EEF6-38DCED9CA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t="26224" r="17379" b="36096"/>
          <a:stretch>
            <a:fillRect/>
          </a:stretch>
        </p:blipFill>
        <p:spPr bwMode="auto">
          <a:xfrm rot="9000000">
            <a:off x="3419511" y="2695818"/>
            <a:ext cx="2461728" cy="3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FADC66-973B-A48A-8008-A8AE173DF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Laser spectroscopy of atomic nuclei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020A8-AB9D-62CE-F856-07C2E9021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183A6-B1F4-65BB-622C-778D32507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559AE1-4954-5CAC-EACC-0B6B7333D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Laser spectroscopy investigates the atomic nucleus through its influence upon electrons which are bound to it in atoms and molecules.</a:t>
            </a:r>
          </a:p>
        </p:txBody>
      </p:sp>
      <p:pic>
        <p:nvPicPr>
          <p:cNvPr id="7" name="Picture 6" descr="A blue and red spheres with black text&#10;&#10;AI-generated content may be incorrect.">
            <a:extLst>
              <a:ext uri="{FF2B5EF4-FFF2-40B4-BE49-F238E27FC236}">
                <a16:creationId xmlns:a16="http://schemas.microsoft.com/office/drawing/2014/main" id="{BD6A465B-2C01-ECB0-DA33-D11533AC6C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29" t="4418" r="28258" b="19736"/>
          <a:stretch>
            <a:fillRect/>
          </a:stretch>
        </p:blipFill>
        <p:spPr>
          <a:xfrm>
            <a:off x="1542366" y="3095903"/>
            <a:ext cx="1241266" cy="12107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B8A3C25-228F-3D08-A104-5923F954D0CB}"/>
              </a:ext>
            </a:extLst>
          </p:cNvPr>
          <p:cNvSpPr/>
          <p:nvPr/>
        </p:nvSpPr>
        <p:spPr>
          <a:xfrm>
            <a:off x="978404" y="2549166"/>
            <a:ext cx="2304256" cy="230425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28A7F5-DBD8-5A93-0949-F2A104C0586F}"/>
              </a:ext>
            </a:extLst>
          </p:cNvPr>
          <p:cNvSpPr/>
          <p:nvPr/>
        </p:nvSpPr>
        <p:spPr>
          <a:xfrm>
            <a:off x="546356" y="2135120"/>
            <a:ext cx="3132348" cy="3132348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C1242-B7DF-C994-EFE0-26D041AC3728}"/>
              </a:ext>
            </a:extLst>
          </p:cNvPr>
          <p:cNvSpPr/>
          <p:nvPr/>
        </p:nvSpPr>
        <p:spPr>
          <a:xfrm>
            <a:off x="3202635" y="3609316"/>
            <a:ext cx="160050" cy="1600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6" name="Picture 15" descr="A blue and red spheres with black text&#10;&#10;AI-generated content may be incorrect.">
            <a:extLst>
              <a:ext uri="{FF2B5EF4-FFF2-40B4-BE49-F238E27FC236}">
                <a16:creationId xmlns:a16="http://schemas.microsoft.com/office/drawing/2014/main" id="{3EDA5246-3C5F-4D77-BDEE-DF33504126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29" t="4418" r="28258" b="19736"/>
          <a:stretch>
            <a:fillRect/>
          </a:stretch>
        </p:blipFill>
        <p:spPr>
          <a:xfrm>
            <a:off x="9319230" y="3106981"/>
            <a:ext cx="1241266" cy="12107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BC3A061-8281-48E2-0701-7FE496F0AF83}"/>
              </a:ext>
            </a:extLst>
          </p:cNvPr>
          <p:cNvSpPr/>
          <p:nvPr/>
        </p:nvSpPr>
        <p:spPr>
          <a:xfrm>
            <a:off x="8724869" y="2560244"/>
            <a:ext cx="2304256" cy="230425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96978C-A4A5-D733-C898-328C403211AE}"/>
              </a:ext>
            </a:extLst>
          </p:cNvPr>
          <p:cNvSpPr/>
          <p:nvPr/>
        </p:nvSpPr>
        <p:spPr>
          <a:xfrm>
            <a:off x="8292821" y="2146198"/>
            <a:ext cx="3132348" cy="3132348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D2FA54-D376-9912-8FC6-7E5994B65811}"/>
              </a:ext>
            </a:extLst>
          </p:cNvPr>
          <p:cNvSpPr/>
          <p:nvPr/>
        </p:nvSpPr>
        <p:spPr>
          <a:xfrm>
            <a:off x="11345144" y="3632347"/>
            <a:ext cx="160050" cy="1600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C3A09-6AF1-CE90-E5FA-7ED560495781}"/>
                  </a:ext>
                </a:extLst>
              </p:cNvPr>
              <p:cNvSpPr txBox="1"/>
              <p:nvPr/>
            </p:nvSpPr>
            <p:spPr>
              <a:xfrm>
                <a:off x="4355655" y="2896785"/>
                <a:ext cx="1005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7C3A09-6AF1-CE90-E5FA-7ED560495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655" y="2896785"/>
                <a:ext cx="1005316" cy="584775"/>
              </a:xfrm>
              <a:prstGeom prst="rect">
                <a:avLst/>
              </a:prstGeom>
              <a:blipFill>
                <a:blip r:embed="rId5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66DBB6-C6A0-2AC4-15AB-83ABC73F6D04}"/>
                  </a:ext>
                </a:extLst>
              </p:cNvPr>
              <p:cNvSpPr txBox="1"/>
              <p:nvPr/>
            </p:nvSpPr>
            <p:spPr>
              <a:xfrm>
                <a:off x="4246335" y="4653426"/>
                <a:ext cx="1763147" cy="81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GB" sz="3200" b="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66DBB6-C6A0-2AC4-15AB-83ABC73F6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335" y="4653426"/>
                <a:ext cx="1763147" cy="816249"/>
              </a:xfrm>
              <a:prstGeom prst="rect">
                <a:avLst/>
              </a:prstGeom>
              <a:blipFill>
                <a:blip r:embed="rId6"/>
                <a:stretch>
                  <a:fillRect l="-1429" b="-30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466469-38E6-3DEA-3501-76278A21F372}"/>
              </a:ext>
            </a:extLst>
          </p:cNvPr>
          <p:cNvCxnSpPr/>
          <p:nvPr/>
        </p:nvCxnSpPr>
        <p:spPr>
          <a:xfrm>
            <a:off x="5608224" y="3746376"/>
            <a:ext cx="15121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1F696-7030-38BF-F893-AEA750C86C80}"/>
                  </a:ext>
                </a:extLst>
              </p:cNvPr>
              <p:cNvSpPr txBox="1"/>
              <p:nvPr/>
            </p:nvSpPr>
            <p:spPr>
              <a:xfrm>
                <a:off x="6459175" y="4769164"/>
                <a:ext cx="174589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neV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81F696-7030-38BF-F893-AEA750C86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75" y="4769164"/>
                <a:ext cx="1745898" cy="584775"/>
              </a:xfrm>
              <a:prstGeom prst="rect">
                <a:avLst/>
              </a:prstGeom>
              <a:blipFill>
                <a:blip r:embed="rId7"/>
                <a:stretch>
                  <a:fillRect l="-2878" r="-3597" b="-25532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AA457CB-5295-49FD-4549-E2316818A742}"/>
                  </a:ext>
                </a:extLst>
              </p:cNvPr>
              <p:cNvSpPr txBox="1"/>
              <p:nvPr/>
            </p:nvSpPr>
            <p:spPr>
              <a:xfrm>
                <a:off x="11354559" y="3419984"/>
                <a:ext cx="1005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AA457CB-5295-49FD-4549-E2316818A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4559" y="3419984"/>
                <a:ext cx="100531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022B35-44A1-D5AD-2CE2-528ECD73A274}"/>
                  </a:ext>
                </a:extLst>
              </p:cNvPr>
              <p:cNvSpPr txBox="1"/>
              <p:nvPr/>
            </p:nvSpPr>
            <p:spPr>
              <a:xfrm>
                <a:off x="2520670" y="3690906"/>
                <a:ext cx="1005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022B35-44A1-D5AD-2CE2-528ECD73A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70" y="3690906"/>
                <a:ext cx="100531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5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6CF62-EA83-32AF-A4CC-D6CD700A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960A35-2AD8-A0D8-BB1F-1DF97329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BBEB-CA6F-4636-D93D-21845EED7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A5808-EC6D-1DB8-D602-CF6E479C0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3021B-2C87-3559-BAB9-DE86B6DA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Differences in overlap between the nucleus and its bound atomic electrons causes shifts in transition frequencies between different isotopes of the same element.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B06E4A-175D-C769-6915-3D2AD345202B}"/>
              </a:ext>
            </a:extLst>
          </p:cNvPr>
          <p:cNvGrpSpPr/>
          <p:nvPr/>
        </p:nvGrpSpPr>
        <p:grpSpPr>
          <a:xfrm>
            <a:off x="568693" y="3153494"/>
            <a:ext cx="1505677" cy="1425652"/>
            <a:chOff x="364081" y="2080579"/>
            <a:chExt cx="1505677" cy="1425652"/>
          </a:xfrm>
        </p:grpSpPr>
        <p:pic>
          <p:nvPicPr>
            <p:cNvPr id="7" name="Picture 6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806EF96C-79B4-2FB0-83D1-F07F557B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767408" y="2491507"/>
              <a:ext cx="618998" cy="60379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6B826A1-AB5D-B92A-2370-8DFC0A765BF6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69A066-7499-3A7F-AE74-BCF010D7D730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0B348D-2B99-65AF-3EAA-C4CB35AED3B7}"/>
              </a:ext>
            </a:extLst>
          </p:cNvPr>
          <p:cNvCxnSpPr>
            <a:cxnSpLocks/>
          </p:cNvCxnSpPr>
          <p:nvPr/>
        </p:nvCxnSpPr>
        <p:spPr>
          <a:xfrm>
            <a:off x="342185" y="5209552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45BB68-8FA9-C760-3D75-262CD9B050F9}"/>
              </a:ext>
            </a:extLst>
          </p:cNvPr>
          <p:cNvCxnSpPr>
            <a:cxnSpLocks/>
          </p:cNvCxnSpPr>
          <p:nvPr/>
        </p:nvCxnSpPr>
        <p:spPr>
          <a:xfrm>
            <a:off x="385691" y="2479309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692FCA-090E-415C-0621-3F9D77009F55}"/>
                  </a:ext>
                </a:extLst>
              </p:cNvPr>
              <p:cNvSpPr txBox="1"/>
              <p:nvPr/>
            </p:nvSpPr>
            <p:spPr>
              <a:xfrm>
                <a:off x="2037678" y="2186921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692FCA-090E-415C-0621-3F9D77009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678" y="2186921"/>
                <a:ext cx="900495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7F9AC0-9F82-738A-0E77-E9E926694DB3}"/>
                  </a:ext>
                </a:extLst>
              </p:cNvPr>
              <p:cNvSpPr txBox="1"/>
              <p:nvPr/>
            </p:nvSpPr>
            <p:spPr>
              <a:xfrm>
                <a:off x="1955111" y="4906228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7F9AC0-9F82-738A-0E77-E9E92669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111" y="4906228"/>
                <a:ext cx="900495" cy="584775"/>
              </a:xfrm>
              <a:prstGeom prst="rect">
                <a:avLst/>
              </a:prstGeom>
              <a:blipFill>
                <a:blip r:embed="rId5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2D1922-54AA-47F4-2F49-3034A935C250}"/>
                  </a:ext>
                </a:extLst>
              </p:cNvPr>
              <p:cNvSpPr txBox="1"/>
              <p:nvPr/>
            </p:nvSpPr>
            <p:spPr>
              <a:xfrm>
                <a:off x="728184" y="5220489"/>
                <a:ext cx="11866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2D1922-54AA-47F4-2F49-3034A935C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84" y="5220489"/>
                <a:ext cx="1186696" cy="584775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6F70AD-2CA2-E5FA-A8F5-BE48EB647C69}"/>
              </a:ext>
            </a:extLst>
          </p:cNvPr>
          <p:cNvCxnSpPr>
            <a:cxnSpLocks/>
          </p:cNvCxnSpPr>
          <p:nvPr/>
        </p:nvCxnSpPr>
        <p:spPr>
          <a:xfrm flipV="1">
            <a:off x="1321532" y="2479308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B1DD92C-71FD-4F87-8469-8B5CA04B8CBF}"/>
              </a:ext>
            </a:extLst>
          </p:cNvPr>
          <p:cNvCxnSpPr>
            <a:cxnSpLocks/>
          </p:cNvCxnSpPr>
          <p:nvPr/>
        </p:nvCxnSpPr>
        <p:spPr>
          <a:xfrm flipV="1">
            <a:off x="1339993" y="4633487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:a16="http://schemas.microsoft.com/office/drawing/2014/main" id="{566E9366-DEF0-134B-882A-F6EB5A19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89" y="3112642"/>
            <a:ext cx="2298700" cy="2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4C81E9B-FD43-A899-D1AD-2E3893F5B38D}"/>
              </a:ext>
            </a:extLst>
          </p:cNvPr>
          <p:cNvCxnSpPr>
            <a:cxnSpLocks/>
          </p:cNvCxnSpPr>
          <p:nvPr/>
        </p:nvCxnSpPr>
        <p:spPr>
          <a:xfrm>
            <a:off x="3203143" y="5339195"/>
            <a:ext cx="49090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009863-6F72-68CA-8561-415B76426848}"/>
              </a:ext>
            </a:extLst>
          </p:cNvPr>
          <p:cNvCxnSpPr>
            <a:cxnSpLocks/>
          </p:cNvCxnSpPr>
          <p:nvPr/>
        </p:nvCxnSpPr>
        <p:spPr>
          <a:xfrm flipV="1">
            <a:off x="3221837" y="2492896"/>
            <a:ext cx="0" cy="2846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8D2731A-9743-8DB0-FD9C-FB68B0850361}"/>
                  </a:ext>
                </a:extLst>
              </p:cNvPr>
              <p:cNvSpPr txBox="1"/>
              <p:nvPr/>
            </p:nvSpPr>
            <p:spPr>
              <a:xfrm>
                <a:off x="7705722" y="5244463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8D2731A-9743-8DB0-FD9C-FB68B0850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2" y="5244463"/>
                <a:ext cx="1186696" cy="588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BF64FD12-DDF3-DABE-E604-481BF61B4727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325B96E-3034-8F4D-F79A-C58E54CCCB46}"/>
              </a:ext>
            </a:extLst>
          </p:cNvPr>
          <p:cNvGrpSpPr/>
          <p:nvPr/>
        </p:nvGrpSpPr>
        <p:grpSpPr>
          <a:xfrm>
            <a:off x="8402943" y="1711855"/>
            <a:ext cx="3544191" cy="3827896"/>
            <a:chOff x="8258089" y="1458920"/>
            <a:chExt cx="3814881" cy="41202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FD134E-C48F-37B9-5F6D-9FB963682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8089" y="1526459"/>
              <a:ext cx="3814881" cy="405271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8E8EED-10A4-16AA-9161-6387C383198C}"/>
                </a:ext>
              </a:extLst>
            </p:cNvPr>
            <p:cNvSpPr/>
            <p:nvPr/>
          </p:nvSpPr>
          <p:spPr>
            <a:xfrm>
              <a:off x="8258089" y="1458920"/>
              <a:ext cx="325380" cy="374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30614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F8BA9-212A-E1B3-3337-36877997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73D77A-A633-15BA-9F88-6E2A6E30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7CF01-3D5F-2066-2B9D-87790D92A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7C6CE-3BFD-409C-9955-A48ED6DBE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04D065-ADE3-46E3-D1AF-D58B69772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These isotopic changes in transition frequency are related to the changes in nuclear charge radii.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2B69DF-556B-09A6-2CF0-44A63B91244D}"/>
              </a:ext>
            </a:extLst>
          </p:cNvPr>
          <p:cNvGrpSpPr/>
          <p:nvPr/>
        </p:nvGrpSpPr>
        <p:grpSpPr>
          <a:xfrm>
            <a:off x="568693" y="3239089"/>
            <a:ext cx="1505677" cy="1425652"/>
            <a:chOff x="364081" y="2080579"/>
            <a:chExt cx="1505677" cy="1425652"/>
          </a:xfrm>
        </p:grpSpPr>
        <p:pic>
          <p:nvPicPr>
            <p:cNvPr id="7" name="Picture 6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ABAF37E3-CCFE-AE75-878F-7020A217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767408" y="2491507"/>
              <a:ext cx="618998" cy="60379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DB322B4-6EE0-4F3C-1DA8-3F60FCDF496C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08343E-F5E6-B0B2-A8FD-EF97F47F69C7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FD5939-A7BA-A209-A33D-B31C436E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89" y="3290679"/>
            <a:ext cx="2298700" cy="2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195658-4A70-FFFF-3E41-76F009203653}"/>
              </a:ext>
            </a:extLst>
          </p:cNvPr>
          <p:cNvCxnSpPr>
            <a:cxnSpLocks/>
          </p:cNvCxnSpPr>
          <p:nvPr/>
        </p:nvCxnSpPr>
        <p:spPr>
          <a:xfrm>
            <a:off x="3203143" y="5517232"/>
            <a:ext cx="59917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E873F6-3D95-F462-14DE-04D8A6646897}"/>
              </a:ext>
            </a:extLst>
          </p:cNvPr>
          <p:cNvCxnSpPr>
            <a:cxnSpLocks/>
          </p:cNvCxnSpPr>
          <p:nvPr/>
        </p:nvCxnSpPr>
        <p:spPr>
          <a:xfrm flipV="1">
            <a:off x="3221837" y="2670933"/>
            <a:ext cx="0" cy="2846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3A6B49-8FA5-4A5A-1930-E80CED85718E}"/>
              </a:ext>
            </a:extLst>
          </p:cNvPr>
          <p:cNvCxnSpPr>
            <a:cxnSpLocks/>
          </p:cNvCxnSpPr>
          <p:nvPr/>
        </p:nvCxnSpPr>
        <p:spPr>
          <a:xfrm>
            <a:off x="342185" y="5295147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9FA615-486C-16CA-C71D-186CB524D843}"/>
              </a:ext>
            </a:extLst>
          </p:cNvPr>
          <p:cNvCxnSpPr>
            <a:cxnSpLocks/>
          </p:cNvCxnSpPr>
          <p:nvPr/>
        </p:nvCxnSpPr>
        <p:spPr>
          <a:xfrm>
            <a:off x="385691" y="2564904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E00E3EB-52A2-3881-3329-3F823FA7F120}"/>
                  </a:ext>
                </a:extLst>
              </p:cNvPr>
              <p:cNvSpPr txBox="1"/>
              <p:nvPr/>
            </p:nvSpPr>
            <p:spPr>
              <a:xfrm>
                <a:off x="2037678" y="2272516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E00E3EB-52A2-3881-3329-3F823FA7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678" y="2272516"/>
                <a:ext cx="900495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A88243-DE4C-D2AC-5CFA-6476DA1D085B}"/>
                  </a:ext>
                </a:extLst>
              </p:cNvPr>
              <p:cNvSpPr txBox="1"/>
              <p:nvPr/>
            </p:nvSpPr>
            <p:spPr>
              <a:xfrm>
                <a:off x="1955111" y="4991823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A88243-DE4C-D2AC-5CFA-6476DA1D0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111" y="4991823"/>
                <a:ext cx="900495" cy="584775"/>
              </a:xfrm>
              <a:prstGeom prst="rect">
                <a:avLst/>
              </a:prstGeom>
              <a:blipFill>
                <a:blip r:embed="rId6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A6E5B3-5332-AE2A-0EF5-D797AC9BDC36}"/>
                  </a:ext>
                </a:extLst>
              </p:cNvPr>
              <p:cNvSpPr txBox="1"/>
              <p:nvPr/>
            </p:nvSpPr>
            <p:spPr>
              <a:xfrm>
                <a:off x="728184" y="5306084"/>
                <a:ext cx="11866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A6E5B3-5332-AE2A-0EF5-D797AC9BD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84" y="5306084"/>
                <a:ext cx="1186696" cy="584775"/>
              </a:xfrm>
              <a:prstGeom prst="rect">
                <a:avLst/>
              </a:prstGeom>
              <a:blipFill>
                <a:blip r:embed="rId7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AFB3E7-AF8F-CD36-BF8C-467CF81C6C41}"/>
              </a:ext>
            </a:extLst>
          </p:cNvPr>
          <p:cNvCxnSpPr>
            <a:cxnSpLocks/>
          </p:cNvCxnSpPr>
          <p:nvPr/>
        </p:nvCxnSpPr>
        <p:spPr>
          <a:xfrm flipV="1">
            <a:off x="1321532" y="2564903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C9F0C9D-B30C-6715-6B5F-4FEDF3021373}"/>
              </a:ext>
            </a:extLst>
          </p:cNvPr>
          <p:cNvCxnSpPr>
            <a:cxnSpLocks/>
          </p:cNvCxnSpPr>
          <p:nvPr/>
        </p:nvCxnSpPr>
        <p:spPr>
          <a:xfrm flipV="1">
            <a:off x="1339993" y="4719082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8F18671-F543-367F-3037-80379C4ED9BC}"/>
              </a:ext>
            </a:extLst>
          </p:cNvPr>
          <p:cNvGrpSpPr/>
          <p:nvPr/>
        </p:nvGrpSpPr>
        <p:grpSpPr>
          <a:xfrm>
            <a:off x="9905766" y="2807296"/>
            <a:ext cx="1505677" cy="1425652"/>
            <a:chOff x="364081" y="2080579"/>
            <a:chExt cx="1505677" cy="1425652"/>
          </a:xfrm>
        </p:grpSpPr>
        <p:pic>
          <p:nvPicPr>
            <p:cNvPr id="9" name="Picture 8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64E9E3F8-4D99-95F7-A8B1-45FD4FCDA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645770" y="2326178"/>
              <a:ext cx="942300" cy="91915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DC7279-4F66-ECAF-6182-540DA58A9990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7D0FF5-A3AA-68F4-17F1-DF8C8B393D1F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6ED94F-9FFB-DC7D-AE84-4F3EEB8618D0}"/>
              </a:ext>
            </a:extLst>
          </p:cNvPr>
          <p:cNvCxnSpPr>
            <a:cxnSpLocks/>
          </p:cNvCxnSpPr>
          <p:nvPr/>
        </p:nvCxnSpPr>
        <p:spPr>
          <a:xfrm>
            <a:off x="9616221" y="5350233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F91E0B-7FD4-B10C-B088-DC5F8D8352CD}"/>
              </a:ext>
            </a:extLst>
          </p:cNvPr>
          <p:cNvCxnSpPr>
            <a:cxnSpLocks/>
          </p:cNvCxnSpPr>
          <p:nvPr/>
        </p:nvCxnSpPr>
        <p:spPr>
          <a:xfrm>
            <a:off x="9649329" y="181669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82AC69-0DE8-B2DB-08F1-80E567F17798}"/>
                  </a:ext>
                </a:extLst>
              </p:cNvPr>
              <p:cNvSpPr txBox="1"/>
              <p:nvPr/>
            </p:nvSpPr>
            <p:spPr>
              <a:xfrm>
                <a:off x="11275236" y="1507394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82AC69-0DE8-B2DB-08F1-80E567F17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236" y="1507394"/>
                <a:ext cx="900495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4AFE0-19F4-583C-AD2D-CA6E1CDB2413}"/>
                  </a:ext>
                </a:extLst>
              </p:cNvPr>
              <p:cNvSpPr txBox="1"/>
              <p:nvPr/>
            </p:nvSpPr>
            <p:spPr>
              <a:xfrm>
                <a:off x="11229147" y="5046909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4AFE0-19F4-583C-AD2D-CA6E1CDB2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147" y="5046909"/>
                <a:ext cx="900495" cy="584775"/>
              </a:xfrm>
              <a:prstGeom prst="rect">
                <a:avLst/>
              </a:prstGeom>
              <a:blipFill>
                <a:blip r:embed="rId9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E9FA7C-71CE-94EE-3776-94869F475174}"/>
                  </a:ext>
                </a:extLst>
              </p:cNvPr>
              <p:cNvSpPr txBox="1"/>
              <p:nvPr/>
            </p:nvSpPr>
            <p:spPr>
              <a:xfrm>
                <a:off x="10002220" y="5361170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E9FA7C-71CE-94EE-3776-94869F475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220" y="5361170"/>
                <a:ext cx="1186696" cy="58811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52B834-1438-6893-87EE-48A7D41E51D6}"/>
              </a:ext>
            </a:extLst>
          </p:cNvPr>
          <p:cNvCxnSpPr>
            <a:cxnSpLocks/>
          </p:cNvCxnSpPr>
          <p:nvPr/>
        </p:nvCxnSpPr>
        <p:spPr>
          <a:xfrm flipV="1">
            <a:off x="10595568" y="1816691"/>
            <a:ext cx="0" cy="922207"/>
          </a:xfrm>
          <a:prstGeom prst="straightConnector1">
            <a:avLst/>
          </a:prstGeom>
          <a:ln w="66675">
            <a:solidFill>
              <a:srgbClr val="90038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86B3B4-D03E-F98F-5258-DA9DD225B3E2}"/>
              </a:ext>
            </a:extLst>
          </p:cNvPr>
          <p:cNvCxnSpPr>
            <a:cxnSpLocks/>
          </p:cNvCxnSpPr>
          <p:nvPr/>
        </p:nvCxnSpPr>
        <p:spPr>
          <a:xfrm flipV="1">
            <a:off x="10614029" y="4375572"/>
            <a:ext cx="0" cy="974661"/>
          </a:xfrm>
          <a:prstGeom prst="straightConnector1">
            <a:avLst/>
          </a:prstGeom>
          <a:ln w="66675">
            <a:solidFill>
              <a:srgbClr val="90038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>
            <a:extLst>
              <a:ext uri="{FF2B5EF4-FFF2-40B4-BE49-F238E27FC236}">
                <a16:creationId xmlns:a16="http://schemas.microsoft.com/office/drawing/2014/main" id="{29F5C06F-1C3E-6EA7-8DDD-18B9E0F3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290679"/>
            <a:ext cx="2273300" cy="2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7C31F0-C3C0-DB61-B8AE-5565D7B74753}"/>
                  </a:ext>
                </a:extLst>
              </p:cNvPr>
              <p:cNvSpPr txBox="1"/>
              <p:nvPr/>
            </p:nvSpPr>
            <p:spPr>
              <a:xfrm>
                <a:off x="8743688" y="5463349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7C31F0-C3C0-DB61-B8AE-5565D7B74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688" y="5463349"/>
                <a:ext cx="1186696" cy="588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FF365B-468A-1B0F-E1AB-7D573FAE4C45}"/>
              </a:ext>
            </a:extLst>
          </p:cNvPr>
          <p:cNvCxnSpPr>
            <a:cxnSpLocks/>
          </p:cNvCxnSpPr>
          <p:nvPr/>
        </p:nvCxnSpPr>
        <p:spPr>
          <a:xfrm>
            <a:off x="4655539" y="3140968"/>
            <a:ext cx="30811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32B9B-F12A-0662-8512-1DE06EE3B225}"/>
                  </a:ext>
                </a:extLst>
              </p:cNvPr>
              <p:cNvSpPr txBox="1"/>
              <p:nvPr/>
            </p:nvSpPr>
            <p:spPr>
              <a:xfrm>
                <a:off x="5603060" y="2414011"/>
                <a:ext cx="1186696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332B9B-F12A-0662-8512-1DE06EE3B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60" y="2414011"/>
                <a:ext cx="1186696" cy="652102"/>
              </a:xfrm>
              <a:prstGeom prst="rect">
                <a:avLst/>
              </a:prstGeom>
              <a:blipFill>
                <a:blip r:embed="rId13"/>
                <a:stretch>
                  <a:fillRect l="-4255" r="-212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B411D23-CD4B-596B-312B-B5C01D06794E}"/>
                  </a:ext>
                </a:extLst>
              </p:cNvPr>
              <p:cNvSpPr txBox="1"/>
              <p:nvPr/>
            </p:nvSpPr>
            <p:spPr>
              <a:xfrm>
                <a:off x="1713463" y="4314617"/>
                <a:ext cx="11866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FR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B411D23-CD4B-596B-312B-B5C01D067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63" y="4314617"/>
                <a:ext cx="1186696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9F45EA-DC2B-AB19-B0D7-B4C4F789A0E3}"/>
                  </a:ext>
                </a:extLst>
              </p:cNvPr>
              <p:cNvSpPr txBox="1"/>
              <p:nvPr/>
            </p:nvSpPr>
            <p:spPr>
              <a:xfrm>
                <a:off x="11174000" y="3881885"/>
                <a:ext cx="11866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FR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9F45EA-DC2B-AB19-B0D7-B4C4F789A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00" y="3881885"/>
                <a:ext cx="1186696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2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7753B-DB70-4E59-306F-E79536A5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22580E-FEE6-B404-7CCE-18D9DE1E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48497-F727-4172-1A95-C1D41752B4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AED51-9657-2EC1-2644-B97AE2D96C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59CEDF-B883-87C7-B662-DE93D889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These isotopic changes in transition frequency are related to the changes in nuclear charge radii.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96B2E7-E197-17EC-B6EA-73329A914D04}"/>
              </a:ext>
            </a:extLst>
          </p:cNvPr>
          <p:cNvGrpSpPr/>
          <p:nvPr/>
        </p:nvGrpSpPr>
        <p:grpSpPr>
          <a:xfrm>
            <a:off x="568693" y="3239089"/>
            <a:ext cx="1505677" cy="1425652"/>
            <a:chOff x="364081" y="2080579"/>
            <a:chExt cx="1505677" cy="1425652"/>
          </a:xfrm>
        </p:grpSpPr>
        <p:pic>
          <p:nvPicPr>
            <p:cNvPr id="7" name="Picture 6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56CCDF04-BD9A-B87A-916E-967B603F8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767408" y="2491507"/>
              <a:ext cx="618998" cy="60379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62F370-57E5-86E9-C170-0A07C8D94340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1B4B2C-BA4B-BF19-E164-71371D3D6247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1A2625-0CAE-CA76-5ED6-F2335763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89" y="3290679"/>
            <a:ext cx="2298700" cy="2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98A782-17FF-A870-A023-7700544507DD}"/>
              </a:ext>
            </a:extLst>
          </p:cNvPr>
          <p:cNvCxnSpPr>
            <a:cxnSpLocks/>
          </p:cNvCxnSpPr>
          <p:nvPr/>
        </p:nvCxnSpPr>
        <p:spPr>
          <a:xfrm>
            <a:off x="3203143" y="5517232"/>
            <a:ext cx="59917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6BB2A1-0185-BC1B-F1E6-68EAAB93F88C}"/>
              </a:ext>
            </a:extLst>
          </p:cNvPr>
          <p:cNvCxnSpPr>
            <a:cxnSpLocks/>
          </p:cNvCxnSpPr>
          <p:nvPr/>
        </p:nvCxnSpPr>
        <p:spPr>
          <a:xfrm flipV="1">
            <a:off x="3221837" y="2670933"/>
            <a:ext cx="0" cy="28462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842780-622E-B710-671B-E8936BCCAFC3}"/>
              </a:ext>
            </a:extLst>
          </p:cNvPr>
          <p:cNvCxnSpPr>
            <a:cxnSpLocks/>
          </p:cNvCxnSpPr>
          <p:nvPr/>
        </p:nvCxnSpPr>
        <p:spPr>
          <a:xfrm>
            <a:off x="342185" y="5295147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B75110-9CD7-F424-3D2F-74A323A464CE}"/>
              </a:ext>
            </a:extLst>
          </p:cNvPr>
          <p:cNvCxnSpPr>
            <a:cxnSpLocks/>
          </p:cNvCxnSpPr>
          <p:nvPr/>
        </p:nvCxnSpPr>
        <p:spPr>
          <a:xfrm>
            <a:off x="385691" y="2564904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DB1F5-A862-575C-8F21-01E715ECA08B}"/>
                  </a:ext>
                </a:extLst>
              </p:cNvPr>
              <p:cNvSpPr txBox="1"/>
              <p:nvPr/>
            </p:nvSpPr>
            <p:spPr>
              <a:xfrm>
                <a:off x="2037678" y="2272516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1DB1F5-A862-575C-8F21-01E715ECA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678" y="2272516"/>
                <a:ext cx="900495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13CA9C-E805-9DC5-F29C-9C4B3268B580}"/>
                  </a:ext>
                </a:extLst>
              </p:cNvPr>
              <p:cNvSpPr txBox="1"/>
              <p:nvPr/>
            </p:nvSpPr>
            <p:spPr>
              <a:xfrm>
                <a:off x="1955111" y="4991823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13CA9C-E805-9DC5-F29C-9C4B3268B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111" y="4991823"/>
                <a:ext cx="900495" cy="584775"/>
              </a:xfrm>
              <a:prstGeom prst="rect">
                <a:avLst/>
              </a:prstGeom>
              <a:blipFill>
                <a:blip r:embed="rId6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D2C919-E537-7513-D114-99DB1BD73896}"/>
                  </a:ext>
                </a:extLst>
              </p:cNvPr>
              <p:cNvSpPr txBox="1"/>
              <p:nvPr/>
            </p:nvSpPr>
            <p:spPr>
              <a:xfrm>
                <a:off x="728184" y="5306084"/>
                <a:ext cx="11866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D2C919-E537-7513-D114-99DB1BD73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84" y="5306084"/>
                <a:ext cx="1186696" cy="584775"/>
              </a:xfrm>
              <a:prstGeom prst="rect">
                <a:avLst/>
              </a:prstGeom>
              <a:blipFill>
                <a:blip r:embed="rId7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973DD3-80B7-24B3-685F-EF6147364B27}"/>
              </a:ext>
            </a:extLst>
          </p:cNvPr>
          <p:cNvCxnSpPr>
            <a:cxnSpLocks/>
          </p:cNvCxnSpPr>
          <p:nvPr/>
        </p:nvCxnSpPr>
        <p:spPr>
          <a:xfrm flipV="1">
            <a:off x="1321532" y="2564903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4D3A66-CB4E-C271-0EA9-E268E8ED7A8A}"/>
              </a:ext>
            </a:extLst>
          </p:cNvPr>
          <p:cNvCxnSpPr>
            <a:cxnSpLocks/>
          </p:cNvCxnSpPr>
          <p:nvPr/>
        </p:nvCxnSpPr>
        <p:spPr>
          <a:xfrm flipV="1">
            <a:off x="1339993" y="4719082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A0936-7072-DE9E-2E1C-D2E61E345E3E}"/>
              </a:ext>
            </a:extLst>
          </p:cNvPr>
          <p:cNvGrpSpPr/>
          <p:nvPr/>
        </p:nvGrpSpPr>
        <p:grpSpPr>
          <a:xfrm>
            <a:off x="9905766" y="2807296"/>
            <a:ext cx="1505677" cy="1425652"/>
            <a:chOff x="364081" y="2080579"/>
            <a:chExt cx="1505677" cy="1425652"/>
          </a:xfrm>
        </p:grpSpPr>
        <p:pic>
          <p:nvPicPr>
            <p:cNvPr id="9" name="Picture 8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8CC6B875-9DAA-0AE5-8505-BAF58131A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645770" y="2326178"/>
              <a:ext cx="942300" cy="91915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A97770-B91A-030D-B349-1470BE5758C8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FC06B2-4344-CBD7-F3C2-DB237D8F9E74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AEB254-51FF-18CB-85ED-30689D888F2B}"/>
              </a:ext>
            </a:extLst>
          </p:cNvPr>
          <p:cNvCxnSpPr>
            <a:cxnSpLocks/>
          </p:cNvCxnSpPr>
          <p:nvPr/>
        </p:nvCxnSpPr>
        <p:spPr>
          <a:xfrm>
            <a:off x="9616221" y="5350233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46C82D-8C99-B2E5-0C18-F7DF27848BDE}"/>
              </a:ext>
            </a:extLst>
          </p:cNvPr>
          <p:cNvCxnSpPr>
            <a:cxnSpLocks/>
          </p:cNvCxnSpPr>
          <p:nvPr/>
        </p:nvCxnSpPr>
        <p:spPr>
          <a:xfrm>
            <a:off x="9649329" y="181669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435EC9-712E-C4B6-543E-1E97942EB755}"/>
                  </a:ext>
                </a:extLst>
              </p:cNvPr>
              <p:cNvSpPr txBox="1"/>
              <p:nvPr/>
            </p:nvSpPr>
            <p:spPr>
              <a:xfrm>
                <a:off x="11275236" y="1507394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435EC9-712E-C4B6-543E-1E97942EB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236" y="1507394"/>
                <a:ext cx="900495" cy="584775"/>
              </a:xfrm>
              <a:prstGeom prst="rect">
                <a:avLst/>
              </a:prstGeom>
              <a:blipFill>
                <a:blip r:embed="rId8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A66D8D-FF11-C760-084F-144460A3947A}"/>
                  </a:ext>
                </a:extLst>
              </p:cNvPr>
              <p:cNvSpPr txBox="1"/>
              <p:nvPr/>
            </p:nvSpPr>
            <p:spPr>
              <a:xfrm>
                <a:off x="11229147" y="5046909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A66D8D-FF11-C760-084F-144460A39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147" y="5046909"/>
                <a:ext cx="900495" cy="584775"/>
              </a:xfrm>
              <a:prstGeom prst="rect">
                <a:avLst/>
              </a:prstGeom>
              <a:blipFill>
                <a:blip r:embed="rId9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FC8DC0-95DB-4ED2-66BE-D89219C5259F}"/>
                  </a:ext>
                </a:extLst>
              </p:cNvPr>
              <p:cNvSpPr txBox="1"/>
              <p:nvPr/>
            </p:nvSpPr>
            <p:spPr>
              <a:xfrm>
                <a:off x="10002220" y="5361170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FC8DC0-95DB-4ED2-66BE-D89219C52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220" y="5361170"/>
                <a:ext cx="1186696" cy="58811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5D0C97-A601-E315-44A2-00C074B1BBF8}"/>
              </a:ext>
            </a:extLst>
          </p:cNvPr>
          <p:cNvCxnSpPr>
            <a:cxnSpLocks/>
          </p:cNvCxnSpPr>
          <p:nvPr/>
        </p:nvCxnSpPr>
        <p:spPr>
          <a:xfrm flipV="1">
            <a:off x="10595568" y="1816691"/>
            <a:ext cx="0" cy="922207"/>
          </a:xfrm>
          <a:prstGeom prst="straightConnector1">
            <a:avLst/>
          </a:prstGeom>
          <a:ln w="66675">
            <a:solidFill>
              <a:srgbClr val="90038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B63827-7E23-018D-62F3-365F74E4CA82}"/>
              </a:ext>
            </a:extLst>
          </p:cNvPr>
          <p:cNvCxnSpPr>
            <a:cxnSpLocks/>
          </p:cNvCxnSpPr>
          <p:nvPr/>
        </p:nvCxnSpPr>
        <p:spPr>
          <a:xfrm flipV="1">
            <a:off x="10614029" y="4375572"/>
            <a:ext cx="0" cy="974661"/>
          </a:xfrm>
          <a:prstGeom prst="straightConnector1">
            <a:avLst/>
          </a:prstGeom>
          <a:ln w="66675">
            <a:solidFill>
              <a:srgbClr val="90038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>
            <a:extLst>
              <a:ext uri="{FF2B5EF4-FFF2-40B4-BE49-F238E27FC236}">
                <a16:creationId xmlns:a16="http://schemas.microsoft.com/office/drawing/2014/main" id="{9A0A31A7-E57E-0E97-0D70-EF9D945E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290679"/>
            <a:ext cx="2273300" cy="2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E2EBB4-DF23-F023-100D-5727AC4F8857}"/>
                  </a:ext>
                </a:extLst>
              </p:cNvPr>
              <p:cNvSpPr txBox="1"/>
              <p:nvPr/>
            </p:nvSpPr>
            <p:spPr>
              <a:xfrm>
                <a:off x="8743688" y="5463349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E2EBB4-DF23-F023-100D-5727AC4F8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688" y="5463349"/>
                <a:ext cx="1186696" cy="588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CD755B-B651-0F57-0EDF-76C24FED6D40}"/>
              </a:ext>
            </a:extLst>
          </p:cNvPr>
          <p:cNvCxnSpPr>
            <a:cxnSpLocks/>
          </p:cNvCxnSpPr>
          <p:nvPr/>
        </p:nvCxnSpPr>
        <p:spPr>
          <a:xfrm>
            <a:off x="4655539" y="3140968"/>
            <a:ext cx="30811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D10FF7-CB32-D69E-1F83-8F40BDE9E827}"/>
                  </a:ext>
                </a:extLst>
              </p:cNvPr>
              <p:cNvSpPr txBox="1"/>
              <p:nvPr/>
            </p:nvSpPr>
            <p:spPr>
              <a:xfrm>
                <a:off x="4438118" y="2311809"/>
                <a:ext cx="3567343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solidFill>
                            <a:srgbClr val="011B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D10FF7-CB32-D69E-1F83-8F40BDE9E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118" y="2311809"/>
                <a:ext cx="3567343" cy="652102"/>
              </a:xfrm>
              <a:prstGeom prst="rect">
                <a:avLst/>
              </a:prstGeom>
              <a:blipFill>
                <a:blip r:embed="rId13"/>
                <a:stretch>
                  <a:fillRect b="-2075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3FC18C-D850-4B1B-BB97-02165FA7AC7F}"/>
                  </a:ext>
                </a:extLst>
              </p:cNvPr>
              <p:cNvSpPr txBox="1"/>
              <p:nvPr/>
            </p:nvSpPr>
            <p:spPr>
              <a:xfrm>
                <a:off x="1713463" y="4314617"/>
                <a:ext cx="11866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FR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3FC18C-D850-4B1B-BB97-02165FA7A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63" y="4314617"/>
                <a:ext cx="1186696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1B94D4-3D94-8CF0-0247-E0E8B5E248ED}"/>
                  </a:ext>
                </a:extLst>
              </p:cNvPr>
              <p:cNvSpPr txBox="1"/>
              <p:nvPr/>
            </p:nvSpPr>
            <p:spPr>
              <a:xfrm>
                <a:off x="11174000" y="3881885"/>
                <a:ext cx="11866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FR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1B94D4-3D94-8CF0-0247-E0E8B5E2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00" y="3881885"/>
                <a:ext cx="1186696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31897C-C1BB-2B32-9E64-81418135F124}"/>
              </a:ext>
            </a:extLst>
          </p:cNvPr>
          <p:cNvSpPr txBox="1"/>
          <p:nvPr/>
        </p:nvSpPr>
        <p:spPr>
          <a:xfrm>
            <a:off x="8270034" y="2101629"/>
            <a:ext cx="1234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</a:rPr>
              <a:t>Atomic</a:t>
            </a:r>
          </a:p>
          <a:p>
            <a:r>
              <a:rPr lang="en-GB" sz="2200" b="1" dirty="0">
                <a:solidFill>
                  <a:srgbClr val="011BFF"/>
                </a:solidFill>
              </a:rPr>
              <a:t>Nuclear</a:t>
            </a:r>
            <a:endParaRPr lang="en-FR" sz="2200" b="1" dirty="0">
              <a:solidFill>
                <a:srgbClr val="011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1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7C58A-84FB-329A-6DA7-86F3EFE9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4DC4B-1BE7-134F-2703-0BA04ED0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9009C-55C4-E582-7168-B66D83BDF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5BF33-2329-54BF-A426-46B5E76DD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EAE0FC-8B19-1CC6-8002-444E8904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isotope shift has two components: the mass shift and field shift, and can be separated into terms which depend upon atomic and nuclear properties.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63415A-7CE3-65B8-BA0E-18FC3BA88B23}"/>
              </a:ext>
            </a:extLst>
          </p:cNvPr>
          <p:cNvGrpSpPr/>
          <p:nvPr/>
        </p:nvGrpSpPr>
        <p:grpSpPr>
          <a:xfrm>
            <a:off x="485867" y="3383106"/>
            <a:ext cx="1505677" cy="1425652"/>
            <a:chOff x="364081" y="2080579"/>
            <a:chExt cx="1505677" cy="1425652"/>
          </a:xfrm>
        </p:grpSpPr>
        <p:pic>
          <p:nvPicPr>
            <p:cNvPr id="7" name="Picture 6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E406662D-0344-5DCA-5AFC-034BFD3AB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767408" y="2491507"/>
              <a:ext cx="618998" cy="60379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AEB707-DCF3-1B7B-01B9-7612D885C030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73E72D-E18E-EA38-FFDC-EB57CDD3BA7F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D9F40A-D453-8A9D-8962-54C2E993FEB1}"/>
              </a:ext>
            </a:extLst>
          </p:cNvPr>
          <p:cNvCxnSpPr>
            <a:cxnSpLocks/>
          </p:cNvCxnSpPr>
          <p:nvPr/>
        </p:nvCxnSpPr>
        <p:spPr>
          <a:xfrm>
            <a:off x="550572" y="5439164"/>
            <a:ext cx="1411658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66D10C-2EE0-E4A1-76CA-BEDC8B3A5C38}"/>
              </a:ext>
            </a:extLst>
          </p:cNvPr>
          <p:cNvCxnSpPr>
            <a:cxnSpLocks/>
          </p:cNvCxnSpPr>
          <p:nvPr/>
        </p:nvCxnSpPr>
        <p:spPr>
          <a:xfrm>
            <a:off x="551384" y="2708921"/>
            <a:ext cx="136815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344EB1-48AB-5F5E-9E80-5125F6A1C19A}"/>
                  </a:ext>
                </a:extLst>
              </p:cNvPr>
              <p:cNvSpPr txBox="1"/>
              <p:nvPr/>
            </p:nvSpPr>
            <p:spPr>
              <a:xfrm>
                <a:off x="-61604" y="2418164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344EB1-48AB-5F5E-9E80-5125F6A1C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604" y="2418164"/>
                <a:ext cx="900495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2046DE-2D5C-8478-CE16-1B8CA8BC5F66}"/>
                  </a:ext>
                </a:extLst>
              </p:cNvPr>
              <p:cNvSpPr txBox="1"/>
              <p:nvPr/>
            </p:nvSpPr>
            <p:spPr>
              <a:xfrm>
                <a:off x="-109874" y="5105750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2046DE-2D5C-8478-CE16-1B8CA8BC5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874" y="5105750"/>
                <a:ext cx="900495" cy="584775"/>
              </a:xfrm>
              <a:prstGeom prst="rect">
                <a:avLst/>
              </a:prstGeom>
              <a:blipFill>
                <a:blip r:embed="rId5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0A2205-53E3-4ED0-E6ED-024F7F323F0A}"/>
                  </a:ext>
                </a:extLst>
              </p:cNvPr>
              <p:cNvSpPr txBox="1"/>
              <p:nvPr/>
            </p:nvSpPr>
            <p:spPr>
              <a:xfrm>
                <a:off x="669328" y="5464646"/>
                <a:ext cx="11866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0A2205-53E3-4ED0-E6ED-024F7F323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28" y="5464646"/>
                <a:ext cx="1186696" cy="584775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2275FAC-6DC9-B4EA-0DA6-48EDE2B38D10}"/>
              </a:ext>
            </a:extLst>
          </p:cNvPr>
          <p:cNvCxnSpPr>
            <a:cxnSpLocks/>
          </p:cNvCxnSpPr>
          <p:nvPr/>
        </p:nvCxnSpPr>
        <p:spPr>
          <a:xfrm flipV="1">
            <a:off x="1238706" y="2708920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C290645-52A6-FE7C-2B7E-A2FDA309C168}"/>
              </a:ext>
            </a:extLst>
          </p:cNvPr>
          <p:cNvCxnSpPr>
            <a:cxnSpLocks/>
          </p:cNvCxnSpPr>
          <p:nvPr/>
        </p:nvCxnSpPr>
        <p:spPr>
          <a:xfrm flipV="1">
            <a:off x="1257167" y="4863099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B1B8A2C-AA9A-8F60-D1C6-62929B68AB2C}"/>
              </a:ext>
            </a:extLst>
          </p:cNvPr>
          <p:cNvGrpSpPr/>
          <p:nvPr/>
        </p:nvGrpSpPr>
        <p:grpSpPr>
          <a:xfrm>
            <a:off x="2351584" y="2907437"/>
            <a:ext cx="1505677" cy="1425652"/>
            <a:chOff x="364081" y="2080579"/>
            <a:chExt cx="1505677" cy="1425652"/>
          </a:xfrm>
        </p:grpSpPr>
        <p:pic>
          <p:nvPicPr>
            <p:cNvPr id="9" name="Picture 8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E16678C8-1FF0-6A38-A21E-FFC2B56E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645770" y="2326178"/>
              <a:ext cx="942300" cy="91915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1C04D1F-F743-FCED-E662-9F0D15701E8F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D89195C-480F-2EEF-116B-269BCAAE954E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2F710C-AFDA-E0A9-3FB2-0686789A2B7E}"/>
              </a:ext>
            </a:extLst>
          </p:cNvPr>
          <p:cNvCxnSpPr>
            <a:cxnSpLocks/>
          </p:cNvCxnSpPr>
          <p:nvPr/>
        </p:nvCxnSpPr>
        <p:spPr>
          <a:xfrm>
            <a:off x="2271405" y="5450374"/>
            <a:ext cx="1505831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D32AD1-8C04-18F6-6959-A1D667C68045}"/>
              </a:ext>
            </a:extLst>
          </p:cNvPr>
          <p:cNvCxnSpPr>
            <a:cxnSpLocks/>
          </p:cNvCxnSpPr>
          <p:nvPr/>
        </p:nvCxnSpPr>
        <p:spPr>
          <a:xfrm>
            <a:off x="2369113" y="1911322"/>
            <a:ext cx="1488148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C6C46C-F89B-8622-F6B4-A26F654E2A3B}"/>
                  </a:ext>
                </a:extLst>
              </p:cNvPr>
              <p:cNvSpPr txBox="1"/>
              <p:nvPr/>
            </p:nvSpPr>
            <p:spPr>
              <a:xfrm>
                <a:off x="3730968" y="1636096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C6C46C-F89B-8622-F6B4-A26F654E2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68" y="1636096"/>
                <a:ext cx="900495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73DC85-790F-80D9-62CE-8C7B92CF79CE}"/>
                  </a:ext>
                </a:extLst>
              </p:cNvPr>
              <p:cNvSpPr txBox="1"/>
              <p:nvPr/>
            </p:nvSpPr>
            <p:spPr>
              <a:xfrm>
                <a:off x="3558995" y="5146776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73DC85-790F-80D9-62CE-8C7B92CF7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95" y="5146776"/>
                <a:ext cx="900495" cy="584775"/>
              </a:xfrm>
              <a:prstGeom prst="rect">
                <a:avLst/>
              </a:prstGeom>
              <a:blipFill>
                <a:blip r:embed="rId8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8C5EF1-A4FE-31EB-EB5B-3D5321CF574E}"/>
                  </a:ext>
                </a:extLst>
              </p:cNvPr>
              <p:cNvSpPr txBox="1"/>
              <p:nvPr/>
            </p:nvSpPr>
            <p:spPr>
              <a:xfrm>
                <a:off x="2448038" y="5461311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8C5EF1-A4FE-31EB-EB5B-3D5321CF5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038" y="5461311"/>
                <a:ext cx="1186696" cy="588110"/>
              </a:xfrm>
              <a:prstGeom prst="rect">
                <a:avLst/>
              </a:prstGeom>
              <a:blipFill>
                <a:blip r:embed="rId9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EE6408-BA6F-4E78-17FA-36064AAFDBC7}"/>
              </a:ext>
            </a:extLst>
          </p:cNvPr>
          <p:cNvCxnSpPr>
            <a:cxnSpLocks/>
          </p:cNvCxnSpPr>
          <p:nvPr/>
        </p:nvCxnSpPr>
        <p:spPr>
          <a:xfrm flipV="1">
            <a:off x="3084813" y="1911322"/>
            <a:ext cx="0" cy="922207"/>
          </a:xfrm>
          <a:prstGeom prst="straightConnector1">
            <a:avLst/>
          </a:prstGeom>
          <a:ln w="66675">
            <a:solidFill>
              <a:srgbClr val="90038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E2E89C-2D5D-D36D-913A-6442AB45409D}"/>
              </a:ext>
            </a:extLst>
          </p:cNvPr>
          <p:cNvCxnSpPr>
            <a:cxnSpLocks/>
          </p:cNvCxnSpPr>
          <p:nvPr/>
        </p:nvCxnSpPr>
        <p:spPr>
          <a:xfrm flipV="1">
            <a:off x="3059847" y="4475713"/>
            <a:ext cx="0" cy="974661"/>
          </a:xfrm>
          <a:prstGeom prst="straightConnector1">
            <a:avLst/>
          </a:prstGeom>
          <a:ln w="66675">
            <a:solidFill>
              <a:srgbClr val="90038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A014C5-7B12-578F-0A7B-C6BBE960D031}"/>
                  </a:ext>
                </a:extLst>
              </p:cNvPr>
              <p:cNvSpPr txBox="1"/>
              <p:nvPr/>
            </p:nvSpPr>
            <p:spPr>
              <a:xfrm>
                <a:off x="789124" y="1990934"/>
                <a:ext cx="1186696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A014C5-7B12-578F-0A7B-C6BBE960D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24" y="1990934"/>
                <a:ext cx="1186696" cy="652102"/>
              </a:xfrm>
              <a:prstGeom prst="rect">
                <a:avLst/>
              </a:prstGeom>
              <a:blipFill>
                <a:blip r:embed="rId10"/>
                <a:stretch>
                  <a:fillRect l="-3158" r="-210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609597-500A-B607-04A5-AD2CC9091133}"/>
              </a:ext>
            </a:extLst>
          </p:cNvPr>
          <p:cNvCxnSpPr>
            <a:cxnSpLocks/>
          </p:cNvCxnSpPr>
          <p:nvPr/>
        </p:nvCxnSpPr>
        <p:spPr>
          <a:xfrm>
            <a:off x="2127287" y="1911322"/>
            <a:ext cx="40996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D464E1-A709-9A96-595A-27B68BD8FCF2}"/>
              </a:ext>
            </a:extLst>
          </p:cNvPr>
          <p:cNvCxnSpPr>
            <a:cxnSpLocks/>
          </p:cNvCxnSpPr>
          <p:nvPr/>
        </p:nvCxnSpPr>
        <p:spPr>
          <a:xfrm>
            <a:off x="1919536" y="2706284"/>
            <a:ext cx="40996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3C7740-AB0F-ACE9-5A57-5430E9F20410}"/>
              </a:ext>
            </a:extLst>
          </p:cNvPr>
          <p:cNvCxnSpPr>
            <a:cxnSpLocks/>
          </p:cNvCxnSpPr>
          <p:nvPr/>
        </p:nvCxnSpPr>
        <p:spPr>
          <a:xfrm>
            <a:off x="2092942" y="1939037"/>
            <a:ext cx="0" cy="78945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F35EEF-4A0C-431A-9501-F5E5A31884AD}"/>
                  </a:ext>
                </a:extLst>
              </p:cNvPr>
              <p:cNvSpPr txBox="1"/>
              <p:nvPr/>
            </p:nvSpPr>
            <p:spPr>
              <a:xfrm>
                <a:off x="4567443" y="2195623"/>
                <a:ext cx="7486880" cy="1097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sub>
                      </m:sSub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solidFill>
                            <a:srgbClr val="011B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solidFill>
                                <a:srgbClr val="011B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rgbClr val="011B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F35EEF-4A0C-431A-9501-F5E5A3188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43" y="2195623"/>
                <a:ext cx="7486880" cy="1097223"/>
              </a:xfrm>
              <a:prstGeom prst="rect">
                <a:avLst/>
              </a:prstGeom>
              <a:blipFill>
                <a:blip r:embed="rId11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D7C37F4A-D1BA-8C2F-C589-6D9B6911166D}"/>
              </a:ext>
            </a:extLst>
          </p:cNvPr>
          <p:cNvSpPr txBox="1"/>
          <p:nvPr/>
        </p:nvSpPr>
        <p:spPr>
          <a:xfrm>
            <a:off x="10284613" y="1478677"/>
            <a:ext cx="1234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</a:rPr>
              <a:t>Atomic</a:t>
            </a:r>
          </a:p>
          <a:p>
            <a:r>
              <a:rPr lang="en-GB" sz="2200" b="1" dirty="0">
                <a:solidFill>
                  <a:srgbClr val="011BFF"/>
                </a:solidFill>
              </a:rPr>
              <a:t>Nuclear</a:t>
            </a:r>
            <a:endParaRPr lang="en-FR" sz="2200" b="1" dirty="0">
              <a:solidFill>
                <a:srgbClr val="011B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178AC2A-C126-A981-C7DA-9C0C68287CF3}"/>
                  </a:ext>
                </a:extLst>
              </p:cNvPr>
              <p:cNvSpPr txBox="1"/>
              <p:nvPr/>
            </p:nvSpPr>
            <p:spPr>
              <a:xfrm>
                <a:off x="4709065" y="4015399"/>
                <a:ext cx="2645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NMS</m:t>
                          </m:r>
                        </m:sub>
                      </m:sSub>
                      <m:r>
                        <a:rPr lang="en-GB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SMS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178AC2A-C126-A981-C7DA-9C0C68287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065" y="4015399"/>
                <a:ext cx="2645337" cy="584775"/>
              </a:xfrm>
              <a:prstGeom prst="rect">
                <a:avLst/>
              </a:prstGeom>
              <a:blipFill>
                <a:blip r:embed="rId1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F52792D-5CB4-061B-A942-5C4B35EF362C}"/>
              </a:ext>
            </a:extLst>
          </p:cNvPr>
          <p:cNvSpPr txBox="1"/>
          <p:nvPr/>
        </p:nvSpPr>
        <p:spPr>
          <a:xfrm>
            <a:off x="5188906" y="3632510"/>
            <a:ext cx="1812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Mass shift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5FCBF9-FDCE-24FD-647B-0CB5911F82DD}"/>
              </a:ext>
            </a:extLst>
          </p:cNvPr>
          <p:cNvCxnSpPr>
            <a:cxnSpLocks/>
          </p:cNvCxnSpPr>
          <p:nvPr/>
        </p:nvCxnSpPr>
        <p:spPr>
          <a:xfrm flipV="1">
            <a:off x="6096000" y="3065984"/>
            <a:ext cx="458572" cy="586826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6F8A22-9DCE-6BE0-D05A-A59175A04E59}"/>
                  </a:ext>
                </a:extLst>
              </p:cNvPr>
              <p:cNvSpPr txBox="1"/>
              <p:nvPr/>
            </p:nvSpPr>
            <p:spPr>
              <a:xfrm>
                <a:off x="5928928" y="4523171"/>
                <a:ext cx="1555166" cy="795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6F8A22-9DCE-6BE0-D05A-A59175A04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8928" y="4523171"/>
                <a:ext cx="1555166" cy="795859"/>
              </a:xfrm>
              <a:prstGeom prst="rect">
                <a:avLst/>
              </a:prstGeom>
              <a:blipFill>
                <a:blip r:embed="rId13"/>
                <a:stretch>
                  <a:fillRect l="-28455" t="-117188" b="-15625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466F24A-A33B-FA2E-09C6-FB207BF0AC4E}"/>
              </a:ext>
            </a:extLst>
          </p:cNvPr>
          <p:cNvCxnSpPr>
            <a:cxnSpLocks/>
          </p:cNvCxnSpPr>
          <p:nvPr/>
        </p:nvCxnSpPr>
        <p:spPr>
          <a:xfrm flipV="1">
            <a:off x="8636003" y="3019740"/>
            <a:ext cx="668444" cy="646975"/>
          </a:xfrm>
          <a:prstGeom prst="straightConnector1">
            <a:avLst/>
          </a:prstGeom>
          <a:ln w="666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" name="TextBox 2048">
            <a:extLst>
              <a:ext uri="{FF2B5EF4-FFF2-40B4-BE49-F238E27FC236}">
                <a16:creationId xmlns:a16="http://schemas.microsoft.com/office/drawing/2014/main" id="{7325B0A5-C9AC-B37F-2045-7212F90A97A6}"/>
              </a:ext>
            </a:extLst>
          </p:cNvPr>
          <p:cNvSpPr txBox="1"/>
          <p:nvPr/>
        </p:nvSpPr>
        <p:spPr>
          <a:xfrm>
            <a:off x="7639152" y="3785679"/>
            <a:ext cx="1812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Field shift</a:t>
            </a:r>
          </a:p>
        </p:txBody>
      </p: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C8780929-2278-439B-9A28-0644DCAC2C49}"/>
              </a:ext>
            </a:extLst>
          </p:cNvPr>
          <p:cNvCxnSpPr>
            <a:cxnSpLocks/>
          </p:cNvCxnSpPr>
          <p:nvPr/>
        </p:nvCxnSpPr>
        <p:spPr>
          <a:xfrm flipH="1" flipV="1">
            <a:off x="10745670" y="3000250"/>
            <a:ext cx="240861" cy="675530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65A259-C33C-C2FE-E3BF-C4599C488FF1}"/>
              </a:ext>
            </a:extLst>
          </p:cNvPr>
          <p:cNvSpPr txBox="1"/>
          <p:nvPr/>
        </p:nvSpPr>
        <p:spPr>
          <a:xfrm>
            <a:off x="10089398" y="3685578"/>
            <a:ext cx="2102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11BFF"/>
                </a:solidFill>
              </a:rPr>
              <a:t>RMS charge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8172E7-ED56-2E17-B709-CFA8F2C565B6}"/>
                  </a:ext>
                </a:extLst>
              </p:cNvPr>
              <p:cNvSpPr txBox="1"/>
              <p:nvPr/>
            </p:nvSpPr>
            <p:spPr>
              <a:xfrm>
                <a:off x="9634142" y="4644294"/>
                <a:ext cx="2645338" cy="776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 =−6</m:t>
                      </m:r>
                      <m:sSub>
                        <m:sSubPr>
                          <m:ctrlP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𝑑𝐹</m:t>
                                  </m:r>
                                  <m:d>
                                    <m:dPr>
                                      <m:ctrlPr>
                                        <a:rPr lang="en-GB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GB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GB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GB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8172E7-ED56-2E17-B709-CFA8F2C56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142" y="4644294"/>
                <a:ext cx="2645338" cy="776623"/>
              </a:xfrm>
              <a:prstGeom prst="rect">
                <a:avLst/>
              </a:prstGeom>
              <a:blipFill>
                <a:blip r:embed="rId14"/>
                <a:stretch>
                  <a:fillRect t="-170968" r="-20574" b="-23871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C39328-E7CA-09ED-F393-F4A6BC1A78D9}"/>
                  </a:ext>
                </a:extLst>
              </p:cNvPr>
              <p:cNvSpPr txBox="1"/>
              <p:nvPr/>
            </p:nvSpPr>
            <p:spPr>
              <a:xfrm>
                <a:off x="7156935" y="4437073"/>
                <a:ext cx="25469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C39328-E7CA-09ED-F393-F4A6BC1A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935" y="4437073"/>
                <a:ext cx="2546907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D3DB2DF-726C-6BF3-21FE-A1BAD28954BD}"/>
                  </a:ext>
                </a:extLst>
              </p:cNvPr>
              <p:cNvSpPr txBox="1"/>
              <p:nvPr/>
            </p:nvSpPr>
            <p:spPr>
              <a:xfrm>
                <a:off x="5460802" y="5322727"/>
                <a:ext cx="2775952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D3DB2DF-726C-6BF3-21FE-A1BAD2895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802" y="5322727"/>
                <a:ext cx="2775952" cy="6521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69B676C-F9E2-BA33-C6C3-13012A2C878E}"/>
                  </a:ext>
                </a:extLst>
              </p:cNvPr>
              <p:cNvSpPr txBox="1"/>
              <p:nvPr/>
            </p:nvSpPr>
            <p:spPr>
              <a:xfrm>
                <a:off x="7916471" y="5338729"/>
                <a:ext cx="277595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ch</m:t>
                          </m:r>
                        </m:sub>
                      </m:sSub>
                    </m:oMath>
                  </m:oMathPara>
                </a14:m>
                <a:endParaRPr lang="en-F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69B676C-F9E2-BA33-C6C3-13012A2C8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471" y="5338729"/>
                <a:ext cx="2775952" cy="584775"/>
              </a:xfrm>
              <a:prstGeom prst="rect">
                <a:avLst/>
              </a:prstGeom>
              <a:blipFill>
                <a:blip r:embed="rId1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4C363-01B0-7700-FDC1-91AEF894D336}"/>
                  </a:ext>
                </a:extLst>
              </p:cNvPr>
              <p:cNvSpPr txBox="1"/>
              <p:nvPr/>
            </p:nvSpPr>
            <p:spPr>
              <a:xfrm>
                <a:off x="7110943" y="5365857"/>
                <a:ext cx="277595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FR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4C363-01B0-7700-FDC1-91AEF894D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943" y="5365857"/>
                <a:ext cx="2775952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02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4E8B8-9D45-7CF4-0795-D519CAEF5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6A3C4-572E-3B46-3934-AAE26E0E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FR" dirty="0"/>
              <a:t>I</a:t>
            </a:r>
            <a:r>
              <a:rPr lang="en-GB" dirty="0"/>
              <a:t>s</a:t>
            </a:r>
            <a:r>
              <a:rPr lang="en-FR" dirty="0"/>
              <a:t>otope shifts and nuclear charge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A7F82-ADB7-D556-47AB-FEBCE2D11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Wilkins, 15</a:t>
            </a:r>
            <a:r>
              <a:rPr lang="en-US" baseline="30000" dirty="0"/>
              <a:t>th</a:t>
            </a:r>
            <a:r>
              <a:rPr lang="en-US" dirty="0"/>
              <a:t> April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9F054-01D3-2343-2594-C0A6332F0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6671F-D4F3-0EFE-9A53-BF860282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2042"/>
            <a:ext cx="11917146" cy="70571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The magnitude of the mass and field shift varies over the periodic table, imposing different challenges across the nuclear chart.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D7ADAB-22A9-2C1B-3BC8-4978598724D4}"/>
              </a:ext>
            </a:extLst>
          </p:cNvPr>
          <p:cNvGrpSpPr/>
          <p:nvPr/>
        </p:nvGrpSpPr>
        <p:grpSpPr>
          <a:xfrm>
            <a:off x="485867" y="3383106"/>
            <a:ext cx="1505677" cy="1425652"/>
            <a:chOff x="364081" y="2080579"/>
            <a:chExt cx="1505677" cy="1425652"/>
          </a:xfrm>
        </p:grpSpPr>
        <p:pic>
          <p:nvPicPr>
            <p:cNvPr id="7" name="Picture 6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8D3BB3EF-861F-13BA-CA53-D712A68C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767408" y="2491507"/>
              <a:ext cx="618998" cy="60379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8F931F-F27F-C81F-1669-A6433F154602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61BB93-3634-15C6-4D8A-A8D0CDDBB7F6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D711A8-188C-485B-B92D-499EB991B604}"/>
              </a:ext>
            </a:extLst>
          </p:cNvPr>
          <p:cNvCxnSpPr>
            <a:cxnSpLocks/>
          </p:cNvCxnSpPr>
          <p:nvPr/>
        </p:nvCxnSpPr>
        <p:spPr>
          <a:xfrm>
            <a:off x="550572" y="5130566"/>
            <a:ext cx="1411658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4D5551-C678-D026-6C22-A2FAD0FA15C3}"/>
              </a:ext>
            </a:extLst>
          </p:cNvPr>
          <p:cNvCxnSpPr>
            <a:cxnSpLocks/>
          </p:cNvCxnSpPr>
          <p:nvPr/>
        </p:nvCxnSpPr>
        <p:spPr>
          <a:xfrm>
            <a:off x="551384" y="2708921"/>
            <a:ext cx="136815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4A756E-0414-CE57-1CD9-D1AD88044221}"/>
                  </a:ext>
                </a:extLst>
              </p:cNvPr>
              <p:cNvSpPr txBox="1"/>
              <p:nvPr/>
            </p:nvSpPr>
            <p:spPr>
              <a:xfrm>
                <a:off x="-61604" y="2418164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4A756E-0414-CE57-1CD9-D1AD8804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604" y="2418164"/>
                <a:ext cx="900495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21CAB1-43FA-B9E6-FB71-8CAAE2742836}"/>
                  </a:ext>
                </a:extLst>
              </p:cNvPr>
              <p:cNvSpPr txBox="1"/>
              <p:nvPr/>
            </p:nvSpPr>
            <p:spPr>
              <a:xfrm>
                <a:off x="-109874" y="4797152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A21CAB1-43FA-B9E6-FB71-8CAAE2742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874" y="4797152"/>
                <a:ext cx="900495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D60CD5-50A4-EC8C-6693-70EC037EE8C2}"/>
                  </a:ext>
                </a:extLst>
              </p:cNvPr>
              <p:cNvSpPr txBox="1"/>
              <p:nvPr/>
            </p:nvSpPr>
            <p:spPr>
              <a:xfrm>
                <a:off x="669328" y="5156048"/>
                <a:ext cx="11866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D60CD5-50A4-EC8C-6693-70EC037EE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28" y="5156048"/>
                <a:ext cx="1186696" cy="584775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A22EDA-5AA9-BD7A-0BF3-C1C1B3723842}"/>
              </a:ext>
            </a:extLst>
          </p:cNvPr>
          <p:cNvCxnSpPr>
            <a:cxnSpLocks/>
          </p:cNvCxnSpPr>
          <p:nvPr/>
        </p:nvCxnSpPr>
        <p:spPr>
          <a:xfrm flipV="1">
            <a:off x="1238706" y="2708920"/>
            <a:ext cx="0" cy="576065"/>
          </a:xfrm>
          <a:prstGeom prst="straightConnector1">
            <a:avLst/>
          </a:prstGeom>
          <a:ln w="66675">
            <a:solidFill>
              <a:srgbClr val="011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7AFFDF3-C5AE-C0E0-C70E-6639AC0EC9FE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257167" y="4863099"/>
            <a:ext cx="5509" cy="292949"/>
          </a:xfrm>
          <a:prstGeom prst="straightConnector1">
            <a:avLst/>
          </a:prstGeom>
          <a:ln w="66675">
            <a:solidFill>
              <a:srgbClr val="011B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A2176-5EA5-6B0D-DB3C-7E9BFA8CA830}"/>
              </a:ext>
            </a:extLst>
          </p:cNvPr>
          <p:cNvGrpSpPr/>
          <p:nvPr/>
        </p:nvGrpSpPr>
        <p:grpSpPr>
          <a:xfrm>
            <a:off x="2351584" y="2907437"/>
            <a:ext cx="1505677" cy="1425652"/>
            <a:chOff x="364081" y="2080579"/>
            <a:chExt cx="1505677" cy="1425652"/>
          </a:xfrm>
        </p:grpSpPr>
        <p:pic>
          <p:nvPicPr>
            <p:cNvPr id="9" name="Picture 8" descr="A blue and red spheres with black text&#10;&#10;AI-generated content may be incorrect.">
              <a:extLst>
                <a:ext uri="{FF2B5EF4-FFF2-40B4-BE49-F238E27FC236}">
                  <a16:creationId xmlns:a16="http://schemas.microsoft.com/office/drawing/2014/main" id="{1164EFD4-799E-16CE-656A-3A528BCE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329" t="4418" r="28258" b="19736"/>
            <a:stretch>
              <a:fillRect/>
            </a:stretch>
          </p:blipFill>
          <p:spPr>
            <a:xfrm>
              <a:off x="645770" y="2326178"/>
              <a:ext cx="942300" cy="91915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2ED4A1-8EBF-2C6F-F45B-EF2107821D43}"/>
                </a:ext>
              </a:extLst>
            </p:cNvPr>
            <p:cNvSpPr/>
            <p:nvPr/>
          </p:nvSpPr>
          <p:spPr>
            <a:xfrm>
              <a:off x="364081" y="2080579"/>
              <a:ext cx="1425652" cy="142565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0AE194B-1F0F-16BB-E8CB-425EDA4F6BAC}"/>
                </a:ext>
              </a:extLst>
            </p:cNvPr>
            <p:cNvSpPr/>
            <p:nvPr/>
          </p:nvSpPr>
          <p:spPr>
            <a:xfrm>
              <a:off x="1709708" y="2713380"/>
              <a:ext cx="160050" cy="1600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42D1E3-07F5-40B1-81A8-0171389C7C3B}"/>
              </a:ext>
            </a:extLst>
          </p:cNvPr>
          <p:cNvCxnSpPr>
            <a:cxnSpLocks/>
          </p:cNvCxnSpPr>
          <p:nvPr/>
        </p:nvCxnSpPr>
        <p:spPr>
          <a:xfrm>
            <a:off x="2271405" y="5141776"/>
            <a:ext cx="1505831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BA6FCC-BE6C-D8C1-DD59-3F6CF4BDDD57}"/>
              </a:ext>
            </a:extLst>
          </p:cNvPr>
          <p:cNvCxnSpPr>
            <a:cxnSpLocks/>
          </p:cNvCxnSpPr>
          <p:nvPr/>
        </p:nvCxnSpPr>
        <p:spPr>
          <a:xfrm>
            <a:off x="2369113" y="1911322"/>
            <a:ext cx="1488148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47C009-2931-9CDF-AEBA-73A651B1B09E}"/>
                  </a:ext>
                </a:extLst>
              </p:cNvPr>
              <p:cNvSpPr txBox="1"/>
              <p:nvPr/>
            </p:nvSpPr>
            <p:spPr>
              <a:xfrm>
                <a:off x="3730968" y="1636096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47C009-2931-9CDF-AEBA-73A651B1B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68" y="1636096"/>
                <a:ext cx="900495" cy="584775"/>
              </a:xfrm>
              <a:prstGeom prst="rect">
                <a:avLst/>
              </a:prstGeom>
              <a:blipFill>
                <a:blip r:embed="rId7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B6B6C4-53AB-569D-65B3-2CF4ADC43A13}"/>
                  </a:ext>
                </a:extLst>
              </p:cNvPr>
              <p:cNvSpPr txBox="1"/>
              <p:nvPr/>
            </p:nvSpPr>
            <p:spPr>
              <a:xfrm>
                <a:off x="3558995" y="4838178"/>
                <a:ext cx="9004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B6B6C4-53AB-569D-65B3-2CF4ADC43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95" y="4838178"/>
                <a:ext cx="900495" cy="584775"/>
              </a:xfrm>
              <a:prstGeom prst="rect">
                <a:avLst/>
              </a:prstGeom>
              <a:blipFill>
                <a:blip r:embed="rId8"/>
                <a:stretch>
                  <a:fillRect b="-1702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8ECFF4-A352-B612-CC94-16E2DCBE1432}"/>
                  </a:ext>
                </a:extLst>
              </p:cNvPr>
              <p:cNvSpPr txBox="1"/>
              <p:nvPr/>
            </p:nvSpPr>
            <p:spPr>
              <a:xfrm>
                <a:off x="2448038" y="5152713"/>
                <a:ext cx="1186696" cy="588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8ECFF4-A352-B612-CC94-16E2DCBE1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038" y="5152713"/>
                <a:ext cx="1186696" cy="588110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E70308-7A81-D8F2-C96B-6FA3CC401C17}"/>
              </a:ext>
            </a:extLst>
          </p:cNvPr>
          <p:cNvCxnSpPr>
            <a:cxnSpLocks/>
          </p:cNvCxnSpPr>
          <p:nvPr/>
        </p:nvCxnSpPr>
        <p:spPr>
          <a:xfrm flipV="1">
            <a:off x="3084813" y="1911322"/>
            <a:ext cx="0" cy="922207"/>
          </a:xfrm>
          <a:prstGeom prst="straightConnector1">
            <a:avLst/>
          </a:prstGeom>
          <a:ln w="66675">
            <a:solidFill>
              <a:srgbClr val="90038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B3FBBF-BFC7-8B54-CD6E-6144FB5DA505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3041386" y="4475713"/>
            <a:ext cx="18461" cy="677000"/>
          </a:xfrm>
          <a:prstGeom prst="straightConnector1">
            <a:avLst/>
          </a:prstGeom>
          <a:ln w="66675">
            <a:solidFill>
              <a:srgbClr val="90038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205F4-56E4-7382-1D52-69F99824EE02}"/>
                  </a:ext>
                </a:extLst>
              </p:cNvPr>
              <p:cNvSpPr txBox="1"/>
              <p:nvPr/>
            </p:nvSpPr>
            <p:spPr>
              <a:xfrm>
                <a:off x="789124" y="1990934"/>
                <a:ext cx="1186696" cy="652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FR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E205F4-56E4-7382-1D52-69F99824E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24" y="1990934"/>
                <a:ext cx="1186696" cy="652102"/>
              </a:xfrm>
              <a:prstGeom prst="rect">
                <a:avLst/>
              </a:prstGeom>
              <a:blipFill>
                <a:blip r:embed="rId10"/>
                <a:stretch>
                  <a:fillRect l="-3158" r="-210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7094DF-5ABF-D6D2-B293-884AC4DF812E}"/>
              </a:ext>
            </a:extLst>
          </p:cNvPr>
          <p:cNvCxnSpPr>
            <a:cxnSpLocks/>
          </p:cNvCxnSpPr>
          <p:nvPr/>
        </p:nvCxnSpPr>
        <p:spPr>
          <a:xfrm>
            <a:off x="2127287" y="1911322"/>
            <a:ext cx="40996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66EDA0-C009-3D97-8ADD-1BDFB6F4CB1E}"/>
              </a:ext>
            </a:extLst>
          </p:cNvPr>
          <p:cNvCxnSpPr>
            <a:cxnSpLocks/>
          </p:cNvCxnSpPr>
          <p:nvPr/>
        </p:nvCxnSpPr>
        <p:spPr>
          <a:xfrm>
            <a:off x="1919536" y="2706284"/>
            <a:ext cx="40996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E3E62D9-AD6A-D2E3-FFFE-26426BBC98D6}"/>
              </a:ext>
            </a:extLst>
          </p:cNvPr>
          <p:cNvCxnSpPr>
            <a:cxnSpLocks/>
          </p:cNvCxnSpPr>
          <p:nvPr/>
        </p:nvCxnSpPr>
        <p:spPr>
          <a:xfrm>
            <a:off x="2092942" y="1939037"/>
            <a:ext cx="0" cy="78945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1B3D04E-EA4D-91AA-525F-DC8A7E2E2143}"/>
              </a:ext>
            </a:extLst>
          </p:cNvPr>
          <p:cNvSpPr txBox="1"/>
          <p:nvPr/>
        </p:nvSpPr>
        <p:spPr>
          <a:xfrm>
            <a:off x="0" y="5740306"/>
            <a:ext cx="1209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X. F. Yang, S. J. Wang, S. G Wilkins, R. F Garcia Ruiz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Prog. Part.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Nucl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Phys. 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129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104005 (2023)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F097D4-6FAD-39C1-4E7F-E8883E4E7BF4}"/>
              </a:ext>
            </a:extLst>
          </p:cNvPr>
          <p:cNvGrpSpPr/>
          <p:nvPr/>
        </p:nvGrpSpPr>
        <p:grpSpPr>
          <a:xfrm>
            <a:off x="5128605" y="1388981"/>
            <a:ext cx="4303046" cy="4386977"/>
            <a:chOff x="5053418" y="1413923"/>
            <a:chExt cx="4303046" cy="438697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5B93D44-2EF4-D24F-4E0D-F37D17103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3418" y="1439626"/>
              <a:ext cx="4303046" cy="436127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1C5A72E-E78B-C00E-DE73-6EBE897310BB}"/>
                </a:ext>
              </a:extLst>
            </p:cNvPr>
            <p:cNvSpPr/>
            <p:nvPr/>
          </p:nvSpPr>
          <p:spPr>
            <a:xfrm>
              <a:off x="5074244" y="1413923"/>
              <a:ext cx="44569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FCB5DB5-651F-E797-4281-BDC28EC92CAD}"/>
              </a:ext>
            </a:extLst>
          </p:cNvPr>
          <p:cNvSpPr/>
          <p:nvPr/>
        </p:nvSpPr>
        <p:spPr>
          <a:xfrm>
            <a:off x="9591542" y="2828324"/>
            <a:ext cx="2427204" cy="1150998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/>
              <a:t>See Dr. Kristian König’s talk directly after this one!</a:t>
            </a:r>
          </a:p>
        </p:txBody>
      </p:sp>
    </p:spTree>
    <p:extLst>
      <p:ext uri="{BB962C8B-B14F-4D97-AF65-F5344CB8AC3E}">
        <p14:creationId xmlns:p14="http://schemas.microsoft.com/office/powerpoint/2010/main" val="4114857230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10000-FM-000454-R005" id="{B625A161-8D29-2A42-8FCF-A13FB27F24A3}" vid="{5B9758EF-AC8D-6143-922E-4052CC4506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48689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Parsons, Alex</DisplayName>
        <AccountId>936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48689</Filtered_x0020_Document_x0020_Number0>
    <Identifier xmlns="51b9806a-5185-426e-8026-9f8401f8c974">FM</Identifier>
    <Formatted_x0020_Revision xmlns="51b9806a-5185-426e-8026-9f8401f8c974">005</Formatted_x0020_Revision>
    <Revision_x0020_History xmlns="51b9806a-5185-426e-8026-9f8401f8c974">Updated footer with new DOE logo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57BF34-B7C1-46C0-9AA8-0B6FB1E45DD9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9492E1D8-DBB6-4499-95C6-CADF0CC52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schemas.microsoft.com/office/2006/metadata/properties"/>
    <ds:schemaRef ds:uri="31ac3772-10db-466f-87b2-5ca6a813de61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eabd35fa-70f7-4707-bb94-f0fb9d38b1ac"/>
    <ds:schemaRef ds:uri="http://schemas.microsoft.com/sharepoint/v4"/>
    <ds:schemaRef ds:uri="27e6a43e-a4c4-4f52-b0e1-49827a209077"/>
    <ds:schemaRef ds:uri="51b9806a-5185-426e-8026-9f8401f8c974"/>
    <ds:schemaRef ds:uri="6819902c-d263-4340-a3b4-c7375668d2a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1_FRIB3</Template>
  <TotalTime>66399</TotalTime>
  <Words>2279</Words>
  <Application>Microsoft Macintosh PowerPoint</Application>
  <PresentationFormat>Widescreen</PresentationFormat>
  <Paragraphs>277</Paragraphs>
  <Slides>35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Helvetica</vt:lpstr>
      <vt:lpstr>Lucida Grande</vt:lpstr>
      <vt:lpstr>Roboto</vt:lpstr>
      <vt:lpstr>Verdana</vt:lpstr>
      <vt:lpstr>Wingdings</vt:lpstr>
      <vt:lpstr>1_FRIB3</vt:lpstr>
      <vt:lpstr>Exploring the size of atomic nuclei at the limits of existence with laser spectroscopy</vt:lpstr>
      <vt:lpstr>PowerPoint Presentation</vt:lpstr>
      <vt:lpstr>Open questions in nuclear science</vt:lpstr>
      <vt:lpstr>Laser spectroscopy of atomic nuclei</vt:lpstr>
      <vt:lpstr>Isotope shifts and nuclear charge radii</vt:lpstr>
      <vt:lpstr>Isotope shifts and nuclear charge radii</vt:lpstr>
      <vt:lpstr>Isotope shifts and nuclear charge radii</vt:lpstr>
      <vt:lpstr>Isotope shifts and nuclear charge radii</vt:lpstr>
      <vt:lpstr>Isotope shifts and nuclear charge radii</vt:lpstr>
      <vt:lpstr>Isotope shifts and nuclear charge radii</vt:lpstr>
      <vt:lpstr>Experiment-theory collaboration</vt:lpstr>
      <vt:lpstr>Laser spectroscopy of short-lived nuclei</vt:lpstr>
      <vt:lpstr>Laser spectroscopy of short-lived nuclei</vt:lpstr>
      <vt:lpstr>Laser spectroscopy of short-lived nuclei</vt:lpstr>
      <vt:lpstr>Laser spectroscopy of short-lived nuclei</vt:lpstr>
      <vt:lpstr>High-precision collinear laser spectroscopy</vt:lpstr>
      <vt:lpstr>Collinear resonance ionization spectroscopy</vt:lpstr>
      <vt:lpstr>Collinear resonance ionization spectroscopy</vt:lpstr>
      <vt:lpstr>PowerPoint Presentation</vt:lpstr>
      <vt:lpstr>Facility for Rare Isotope Beams</vt:lpstr>
      <vt:lpstr>Facility for Rare Isotope Beams</vt:lpstr>
      <vt:lpstr>The Resonance Ionization Spectroscopy Experiment (RISE)</vt:lpstr>
      <vt:lpstr>Nuclear structure at the proton dripline</vt:lpstr>
      <vt:lpstr>Structural evolution of neutron-deficient aluminum</vt:lpstr>
      <vt:lpstr>Aluminum charge radii at the limits of existence</vt:lpstr>
      <vt:lpstr>Exploring the nuclear landscape at FRIB with BECOLA-RISE</vt:lpstr>
      <vt:lpstr>Exploring the nuclear landscape at FRIB with BECOLA-RISE</vt:lpstr>
      <vt:lpstr>PowerPoint Presentation</vt:lpstr>
      <vt:lpstr>Laser spectroscopy of the heaviest elements</vt:lpstr>
      <vt:lpstr>Laser spectroscopy of the heaviest elements</vt:lpstr>
      <vt:lpstr>Laser spectroscopy of the heaviest elements</vt:lpstr>
      <vt:lpstr>Laser spectroscopy of the heaviest elements</vt:lpstr>
      <vt:lpstr>Laser spectroscopy of the heaviest elements</vt:lpstr>
      <vt:lpstr>Conclusion</vt:lpstr>
      <vt:lpstr>Acknowledgements</vt:lpstr>
    </vt:vector>
  </TitlesOfParts>
  <Manager/>
  <Company>FRIB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precision studies of radioactive molecules for nuclear science</dc:title>
  <dc:subject/>
  <dc:creator>Shane Wilkins</dc:creator>
  <cp:keywords/>
  <dc:description/>
  <cp:lastModifiedBy>Wilkins, Shane</cp:lastModifiedBy>
  <cp:revision>146</cp:revision>
  <cp:lastPrinted>2024-12-18T15:41:47Z</cp:lastPrinted>
  <dcterms:created xsi:type="dcterms:W3CDTF">2025-07-23T15:09:09Z</dcterms:created>
  <dcterms:modified xsi:type="dcterms:W3CDTF">2026-04-16T18:49:54Z</dcterms:modified>
  <cp:category>24 February 2025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141c4800-5459-4a0f-8f70-37b212b6aaa7,4;141c4800-5459-4a0f-8f70-37b212b6aaa7,4;141c4800-5459-4a0f-8f70-37b212b6aaa7,4;141c4800-5459-4a0f-8f70-37b212b6aaa7,7;141c4800-5459-4a0f-8f70-37b212b6aaa7,7;141c4800-5459-4a0f-8f70-37b212b6aaa7,7;141c4800-5459-4a0f-8f70-37b212b6aaa7,7;141c4800-5459-4a0f-8f70-37b212b6aaa7,7;141c4800-5459-4a0f-8f70-37b212b6aaa7,4;141c4800-5459-4a0f-8f70-37b212b6aaa7,4;141c4800-5459-4a0f-8f70-37b212b6aaa7,4;141c4800-5459-4a0f-8f70-37b212b6aaa7,6;141c4800-5459-4a0f-8f70-37b212b6aaa7,6;141c4800-5459-4a0f-8f70-37b212b6aaa7,6;141c4800-5459-4a0f-8f70-37b212b6aaa7,6;141c4800-5459-4a0f-8f70-37b212b6aaa7,6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2023-08-09T10:00:00Z</vt:filetime>
  </property>
  <property fmtid="{D5CDD505-2E9C-101B-9397-08002B2CF9AE}" pid="16" name="Subcategory">
    <vt:lpwstr>20</vt:lpwstr>
  </property>
</Properties>
</file>