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0"/>
  </p:notesMasterIdLst>
  <p:sldIdLst>
    <p:sldId id="256" r:id="rId2"/>
    <p:sldId id="350" r:id="rId3"/>
    <p:sldId id="384" r:id="rId4"/>
    <p:sldId id="323" r:id="rId5"/>
    <p:sldId id="373" r:id="rId6"/>
    <p:sldId id="331" r:id="rId7"/>
    <p:sldId id="415" r:id="rId8"/>
    <p:sldId id="405" r:id="rId9"/>
    <p:sldId id="385" r:id="rId10"/>
    <p:sldId id="387" r:id="rId11"/>
    <p:sldId id="411" r:id="rId12"/>
    <p:sldId id="397" r:id="rId13"/>
    <p:sldId id="389" r:id="rId14"/>
    <p:sldId id="396" r:id="rId15"/>
    <p:sldId id="398" r:id="rId16"/>
    <p:sldId id="402" r:id="rId17"/>
    <p:sldId id="401" r:id="rId18"/>
    <p:sldId id="381" r:id="rId19"/>
    <p:sldId id="382" r:id="rId20"/>
    <p:sldId id="400" r:id="rId21"/>
    <p:sldId id="414" r:id="rId22"/>
    <p:sldId id="383" r:id="rId23"/>
    <p:sldId id="416" r:id="rId24"/>
    <p:sldId id="413" r:id="rId25"/>
    <p:sldId id="395" r:id="rId26"/>
    <p:sldId id="406" r:id="rId27"/>
    <p:sldId id="409" r:id="rId28"/>
    <p:sldId id="410" r:id="rId29"/>
    <p:sldId id="391" r:id="rId30"/>
    <p:sldId id="392" r:id="rId31"/>
    <p:sldId id="394" r:id="rId32"/>
    <p:sldId id="408" r:id="rId33"/>
    <p:sldId id="418" r:id="rId34"/>
    <p:sldId id="419" r:id="rId35"/>
    <p:sldId id="420" r:id="rId36"/>
    <p:sldId id="421" r:id="rId37"/>
    <p:sldId id="417" r:id="rId38"/>
    <p:sldId id="407" r:id="rId39"/>
    <p:sldId id="263" r:id="rId40"/>
    <p:sldId id="288" r:id="rId41"/>
    <p:sldId id="289" r:id="rId42"/>
    <p:sldId id="290" r:id="rId43"/>
    <p:sldId id="272" r:id="rId44"/>
    <p:sldId id="273" r:id="rId45"/>
    <p:sldId id="284" r:id="rId46"/>
    <p:sldId id="279" r:id="rId47"/>
    <p:sldId id="283" r:id="rId48"/>
    <p:sldId id="275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6C846-ADCF-4F2B-9A89-C72499037DA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6C59F-791B-4597-ABF8-E9C9FFD5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28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3</a:t>
            </a:r>
            <a:r>
              <a:rPr lang="en-US" baseline="30000" dirty="0"/>
              <a:t>rd</a:t>
            </a:r>
            <a:r>
              <a:rPr lang="en-US" dirty="0"/>
              <a:t>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6C59F-791B-4597-ABF8-E9C9FFD529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9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6C59F-791B-4597-ABF8-E9C9FFD529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8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6C59F-791B-4597-ABF8-E9C9FFD529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35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Calculation Independence!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6C59F-791B-4597-ABF8-E9C9FFD5296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84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this equation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6C59F-791B-4597-ABF8-E9C9FFD5296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6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Delta F = 10%, makes sense!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6C59F-791B-4597-ABF8-E9C9FFD5296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8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Lower uncertainties are from the uncertainty on F limiting possible radii combinations.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6C59F-791B-4597-ABF8-E9C9FFD5296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7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EAD3-9E65-5F4B-9CD6-EF6925571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86221" y="1375489"/>
            <a:ext cx="8819557" cy="2387600"/>
          </a:xfrm>
        </p:spPr>
        <p:txBody>
          <a:bodyPr anchor="b">
            <a:normAutofit/>
          </a:bodyPr>
          <a:lstStyle>
            <a:lvl1pPr algn="ctr">
              <a:defRPr sz="88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467F10-BC5E-4947-9BD5-C9FCC4D24B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6220" y="3857861"/>
            <a:ext cx="8819557" cy="1056459"/>
          </a:xfrm>
        </p:spPr>
        <p:txBody>
          <a:bodyPr>
            <a:normAutofit/>
          </a:bodyPr>
          <a:lstStyle>
            <a:lvl1pPr marL="0" indent="0" algn="ctr">
              <a:buNone/>
              <a:defRPr sz="4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9AB5C6-150A-5145-B39A-4F13994A1F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15276" y="5482511"/>
            <a:ext cx="5741629" cy="105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5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36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4CDCB-A844-4E45-94F8-729D26BF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24492-9EFD-CB46-B6C2-2929AEEB3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59FE8-C353-2548-B42F-963A046910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45007" y="6346360"/>
            <a:ext cx="2301986" cy="423565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9DFE68-6434-9848-9083-983BEA165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11CF8E-EBB2-3248-9C90-A4F4E201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58B7DA-60EB-4CD9-80E8-D60B20A2F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3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49FC9-EC42-0348-AB9D-52871B20A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43E9B-01F0-7146-95CB-687736BDC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31FCB8C-940A-3240-8B82-4F57F5299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D77C638-71FD-9646-A1F9-99BC731B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58B7DA-60EB-4CD9-80E8-D60B20A2F49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0D3A6E-0F2B-A044-8774-E6B08E1637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45007" y="6346360"/>
            <a:ext cx="2301986" cy="4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F4CEE-758A-A34E-B22B-1BF933052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AA52E-A46A-0E47-81DC-1D12D56C9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0333"/>
            <a:ext cx="5181600" cy="4356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ED1DA-968D-1749-9547-D883A72F8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0331"/>
            <a:ext cx="5181600" cy="4356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F18C9BB-B666-3D41-A701-20D050B80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BFB2B2-149B-EB4B-831D-B961172C4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58B7DA-60EB-4CD9-80E8-D60B20A2F498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35D48C-F891-3747-813E-600508986F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45007" y="6346360"/>
            <a:ext cx="2301986" cy="4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4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D1D2E-C031-8F4B-8DD6-7ABB4162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10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9A3D-2D8A-1747-9022-6B3FB84D8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9662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AAD95-2882-884E-B476-34F4CD3E5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30843"/>
            <a:ext cx="5157787" cy="3458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CADFB8-1FB5-184B-9FAE-C48A33A42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79662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F36CB6-5739-254A-960A-38EA3D12C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0841"/>
            <a:ext cx="5183188" cy="3458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3ED704-92AD-964D-A6D9-D2ACD0DF6F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45007" y="6346360"/>
            <a:ext cx="2301986" cy="423565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1917BC-D248-8C6E-0F18-98ADDF93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E93AE88-6F1B-E6CE-162D-5E5112684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DBB2661-EEA0-1281-8474-0552A1764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4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979C0-93C5-8240-B471-8C129250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FB45198-5799-8D49-99BB-0FF48725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1D1B4F-AB79-1048-8F58-EAD54022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58B7DA-60EB-4CD9-80E8-D60B20A2F49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38B15B-426B-3F47-8B03-460D212EF6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45007" y="6346360"/>
            <a:ext cx="2301986" cy="4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6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6117B3-282D-354B-A464-B29EAAF9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2A798-F29E-E44C-A437-EE2D75ADA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58B7DA-60EB-4CD9-80E8-D60B20A2F49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7D9B6A-329A-1F42-9FE5-F2A3C0AA4E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45007" y="6346360"/>
            <a:ext cx="2301986" cy="4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1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4CDCB-A844-4E45-94F8-729D26BF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484" y="172243"/>
            <a:ext cx="10384316" cy="1325563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24492-9EFD-CB46-B6C2-2929AEEB3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1845733"/>
            <a:ext cx="10384316" cy="4351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9DFE68-6434-9848-9083-983BEA165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9484" y="6356350"/>
            <a:ext cx="2611916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11CF8E-EBB2-3248-9C90-A4F4E201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58B7DA-60EB-4CD9-80E8-D60B20A2F49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708B644A-3C24-644D-A526-807C481F74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23"/>
          <a:stretch/>
        </p:blipFill>
        <p:spPr>
          <a:xfrm rot="16200000">
            <a:off x="-5687657" y="3009900"/>
            <a:ext cx="12192000" cy="8382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22C648-C7F6-B34E-9C5F-C853840E3E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6200000">
            <a:off x="-869071" y="3131226"/>
            <a:ext cx="2581851" cy="5955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0E4F9F-2764-9C41-A587-B85BE42DE5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45007" y="6346360"/>
            <a:ext cx="2301986" cy="4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1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B1CFDD-A777-DD4F-A083-4D9EA4A59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2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8E5EE-E598-324F-8C18-05C14BB04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45733"/>
            <a:ext cx="10515600" cy="4351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0CBAD5A-D969-A949-8091-010906E209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79EB24-5AA1-A444-AD53-99AE8F9EB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ACDB81-1DCE-4B36-BED8-C90F6ECF19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17827-49A8-264F-9052-7BD68C930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3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66733"/>
        </a:buClr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66733"/>
        </a:buClr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66733"/>
        </a:buClr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66733"/>
        </a:buClr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66733"/>
        </a:buClr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B96CD-AC5C-9C00-1866-28F23F5E6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8818" y="1436913"/>
            <a:ext cx="8350181" cy="2554793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dirty="0" err="1"/>
              <a:t>radbase</a:t>
            </a:r>
            <a:r>
              <a:rPr lang="en-US" sz="6000" i="1" dirty="0"/>
              <a:t>: </a:t>
            </a:r>
            <a:br>
              <a:rPr lang="en-US" sz="6000" i="1" dirty="0"/>
            </a:br>
            <a:r>
              <a:rPr lang="en-US" sz="6000" i="1" dirty="0"/>
              <a:t>Tools for a Modern Evaluation of Nuclear Charge Radii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8FCDC3-E508-540E-F267-479C94CC0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8818" y="4328327"/>
            <a:ext cx="9628223" cy="1580104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Hunter Staiger,</a:t>
            </a:r>
            <a:r>
              <a:rPr lang="en-US" sz="3200" dirty="0"/>
              <a:t> István Angeli, Endre Takacs</a:t>
            </a:r>
          </a:p>
        </p:txBody>
      </p:sp>
    </p:spTree>
    <p:extLst>
      <p:ext uri="{BB962C8B-B14F-4D97-AF65-F5344CB8AC3E}">
        <p14:creationId xmlns:p14="http://schemas.microsoft.com/office/powerpoint/2010/main" val="398231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0"/>
    </mc:Choice>
    <mc:Fallback xmlns="">
      <p:transition spd="slow" advTm="127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4D0C9-EC65-5401-1652-D2BE6DE13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74D717E-068E-5E77-37C6-FB26FA8E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Objectives - Evaluation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AD6424-281E-0CAA-0C64-28A80C682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2054"/>
            <a:ext cx="5694680" cy="4351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Comprehensive Critical Evaluation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Constructed by experts from different techniques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Correlations between charge radii considered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Analysis decisions fully transparent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Output covariance matrix provided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6F1556-4724-C5CA-E2F0-A6640A4AC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5246" y="1887388"/>
            <a:ext cx="4170218" cy="12839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4EFF81-A000-61F1-602F-EE8F29D37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46" y="3429000"/>
            <a:ext cx="4919163" cy="26772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0D45FA-3450-A182-979F-B81449FBB9DE}"/>
              </a:ext>
            </a:extLst>
          </p:cNvPr>
          <p:cNvSpPr txBox="1"/>
          <p:nvPr/>
        </p:nvSpPr>
        <p:spPr>
          <a:xfrm>
            <a:off x="6808177" y="6086922"/>
            <a:ext cx="4946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Credit: IAEA NDS Nuclear Electromagnetic Moments Database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5AED1-AE41-AD14-AAC6-FE428EB8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04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56D0D-E491-744F-7F58-F056881D8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243"/>
            <a:ext cx="11353800" cy="1325563"/>
          </a:xfrm>
        </p:spPr>
        <p:txBody>
          <a:bodyPr/>
          <a:lstStyle/>
          <a:p>
            <a:r>
              <a:rPr lang="en-US" dirty="0" err="1"/>
              <a:t>radbase</a:t>
            </a:r>
            <a:r>
              <a:rPr lang="en-US" dirty="0"/>
              <a:t> – Backend for Evaluation/Compilation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72898-8B13-3672-2A7F-DCC901166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29908"/>
            <a:ext cx="6243320" cy="32676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Goals:</a:t>
            </a:r>
          </a:p>
          <a:p>
            <a:r>
              <a:rPr lang="en-US" dirty="0"/>
              <a:t>Storage of data in consistent, computer readable format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Correlation propagation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Search and visualization of data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68D772-40F4-82BC-4D6D-07AB9E055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42" y="1905902"/>
            <a:ext cx="3982918" cy="890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D83924-5721-7234-9DFC-18F05E482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417" y="1845598"/>
            <a:ext cx="3248478" cy="1286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79E1DE-DDA2-6FE2-C022-F411C720A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851" y="1751096"/>
            <a:ext cx="2534004" cy="1838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F9AABD-0A14-973A-082A-A46E34D12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100" y="3722990"/>
            <a:ext cx="5350136" cy="229903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8927AE8-74C8-F70C-8F8A-E16E6E81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4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290DD-103B-3033-5B3C-5B000C281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E7897-DD3F-0AEE-80C4-25BBBA1DB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733"/>
            <a:ext cx="9728200" cy="4351867"/>
          </a:xfrm>
        </p:spPr>
        <p:txBody>
          <a:bodyPr/>
          <a:lstStyle/>
          <a:p>
            <a:r>
              <a:rPr lang="en-US" dirty="0"/>
              <a:t>Input Data: experimental and theoretical information needed to obtain radii</a:t>
            </a:r>
          </a:p>
          <a:p>
            <a:endParaRPr lang="en-US" dirty="0"/>
          </a:p>
          <a:p>
            <a:r>
              <a:rPr lang="en-US" dirty="0"/>
              <a:t>Output Data: charge radii or intermediate quantities obtained from inputs.</a:t>
            </a:r>
          </a:p>
          <a:p>
            <a:endParaRPr lang="en-US" dirty="0"/>
          </a:p>
          <a:p>
            <a:r>
              <a:rPr lang="en-US" dirty="0"/>
              <a:t>Conversion: the process of converting inputs to charge radius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15C9C-CA3A-85AD-BDC0-0F28C2B12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01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20E7D-D07B-8B72-6A62-B7887898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Correlations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0EFEA-2DCD-2FFF-30D0-538E0A9E3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" y="1838961"/>
            <a:ext cx="7056120" cy="4592320"/>
          </a:xfrm>
        </p:spPr>
        <p:txBody>
          <a:bodyPr>
            <a:normAutofit/>
          </a:bodyPr>
          <a:lstStyle/>
          <a:p>
            <a:r>
              <a:rPr lang="en-US" dirty="0"/>
              <a:t>Largest change to next evaluation: </a:t>
            </a:r>
            <a:r>
              <a:rPr lang="en-US" u="sng" dirty="0"/>
              <a:t>inclusion of statistical correlations between charge radius data.</a:t>
            </a:r>
          </a:p>
          <a:p>
            <a:endParaRPr lang="en-US" dirty="0"/>
          </a:p>
          <a:p>
            <a:r>
              <a:rPr lang="en-US" dirty="0"/>
              <a:t>Correlations shift recommended radii values, uncertainties, and covariances.</a:t>
            </a:r>
          </a:p>
          <a:p>
            <a:endParaRPr lang="en-US" dirty="0"/>
          </a:p>
          <a:p>
            <a:r>
              <a:rPr lang="en-US" dirty="0"/>
              <a:t>Particularly impactful when absolute and relative radius information is combined.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C7880B4-CD5D-4572-BD61-473BF78B2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364" y="1720316"/>
            <a:ext cx="4753875" cy="1878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B56503-B000-870B-D900-2F8A35B6E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221" y="3945993"/>
            <a:ext cx="3897513" cy="12301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603D1D-6461-DF28-1FC4-E8BF5CD105F4}"/>
                  </a:ext>
                </a:extLst>
              </p:cNvPr>
              <p:cNvSpPr txBox="1"/>
              <p:nvPr/>
            </p:nvSpPr>
            <p:spPr>
              <a:xfrm>
                <a:off x="7201524" y="3598390"/>
                <a:ext cx="37285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Absolutes are independent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603D1D-6461-DF28-1FC4-E8BF5CD10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524" y="3598390"/>
                <a:ext cx="3728521" cy="369332"/>
              </a:xfrm>
              <a:prstGeom prst="rect">
                <a:avLst/>
              </a:prstGeom>
              <a:blipFill>
                <a:blip r:embed="rId4"/>
                <a:stretch>
                  <a:fillRect l="-130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B60C1A5-8426-A36B-3EA8-386F6F5F327E}"/>
                  </a:ext>
                </a:extLst>
              </p:cNvPr>
              <p:cNvSpPr txBox="1"/>
              <p:nvPr/>
            </p:nvSpPr>
            <p:spPr>
              <a:xfrm>
                <a:off x="7201524" y="5249733"/>
                <a:ext cx="4629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Absolutes are correlated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=0.7)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B60C1A5-8426-A36B-3EA8-386F6F5F3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524" y="5249733"/>
                <a:ext cx="4629796" cy="369332"/>
              </a:xfrm>
              <a:prstGeom prst="rect">
                <a:avLst/>
              </a:prstGeom>
              <a:blipFill>
                <a:blip r:embed="rId5"/>
                <a:stretch>
                  <a:fillRect l="-105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0DCC2815-D9A6-08EF-26FF-D0A959A945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6365" y="5573429"/>
            <a:ext cx="3888369" cy="11990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4F2EA-5A3D-08D3-ED97-4C90C8C8D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012" y="6407311"/>
            <a:ext cx="2743200" cy="365125"/>
          </a:xfrm>
        </p:spPr>
        <p:txBody>
          <a:bodyPr/>
          <a:lstStyle/>
          <a:p>
            <a:fld id="{2D58B7DA-60EB-4CD9-80E8-D60B20A2F49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630C-2DE6-6E91-E24E-8CDAEE5B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Correlations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70E16-0B19-7379-9C73-B58A299A6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include correlations between charge radii you need to: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correlations between input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Propagate these correlations to the charge radii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Optimize recommended radii, considering correlations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Generally, difficulty decreases as you go from 1 to 3.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1867C-DCA1-1102-6C0C-2C398A66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74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DD46B-A2F3-481C-6D22-9B40BEB9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1.) Input Data Correlation –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15D4E-DEB0-2253-44E9-3FA6F43BD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Sources of correlation: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Experimental – sometimes reported, can often be estimated.</a:t>
            </a:r>
          </a:p>
          <a:p>
            <a:endParaRPr lang="en-US" dirty="0"/>
          </a:p>
          <a:p>
            <a:r>
              <a:rPr lang="en-US" dirty="0"/>
              <a:t>Theoretical – almost never reported, likely the largest source of correlation between charge radius data</a:t>
            </a:r>
          </a:p>
          <a:p>
            <a:endParaRPr lang="en-US" dirty="0"/>
          </a:p>
          <a:p>
            <a:r>
              <a:rPr lang="en-US" dirty="0"/>
              <a:t>Shared Data / Interpolation – most transparent, can be determined by evaluators.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F4B48-307B-F164-18FF-DF13ABE80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45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77AA-2D60-A526-9F3D-0F01D5A03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1.) Input Data Correlations – Exp.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A21AA-99B3-9153-3655-FFEA6AD99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733"/>
            <a:ext cx="5257800" cy="43518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Listed experimental correlation information is local (only for a few nuclides).</a:t>
            </a:r>
          </a:p>
          <a:p>
            <a:endParaRPr lang="en-US" dirty="0"/>
          </a:p>
          <a:p>
            <a:r>
              <a:rPr lang="en-US" dirty="0"/>
              <a:t>Complete correlation information is sometimes available.</a:t>
            </a:r>
          </a:p>
          <a:p>
            <a:endParaRPr lang="en-US" dirty="0"/>
          </a:p>
          <a:p>
            <a:r>
              <a:rPr lang="en-US" dirty="0"/>
              <a:t>Can be estimated with understanding of technique.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86D1944-B4E1-FBFD-ECA8-F00B6CAD1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603" y="2080990"/>
            <a:ext cx="6055093" cy="3921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56EF55-04CD-3C52-769A-6F36271659AD}"/>
              </a:ext>
            </a:extLst>
          </p:cNvPr>
          <p:cNvSpPr txBox="1"/>
          <p:nvPr/>
        </p:nvSpPr>
        <p:spPr>
          <a:xfrm>
            <a:off x="5930603" y="6028070"/>
            <a:ext cx="24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Wohlfahrt et. al. PRC (23) 1, 1981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DA85E18-6A29-AC87-6C7E-4B5AD9F32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02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DA478-0030-8AE9-358F-743D9E4C5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1.) Input Data Correlations – Theory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0E8BE-D9DC-842F-C525-FCD23599F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733"/>
            <a:ext cx="6009409" cy="4351867"/>
          </a:xfrm>
        </p:spPr>
        <p:txBody>
          <a:bodyPr/>
          <a:lstStyle/>
          <a:p>
            <a:r>
              <a:rPr lang="en-US" dirty="0"/>
              <a:t>Positive examples from muonic atom spectroscopy theory</a:t>
            </a:r>
          </a:p>
          <a:p>
            <a:pPr lvl="1"/>
            <a:r>
              <a:rPr lang="en-US" dirty="0"/>
              <a:t>Enough information to reconstruct local correlations.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488E0D-CBD1-CE1E-295A-8374670E6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413" y="3889043"/>
            <a:ext cx="7674030" cy="21794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95A8C8-16DF-B9D6-779C-1BDACBF51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369" y="1950292"/>
            <a:ext cx="4843074" cy="16249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C4948E-BAD0-3787-71E3-981619EFBCAA}"/>
              </a:ext>
            </a:extLst>
          </p:cNvPr>
          <p:cNvSpPr txBox="1"/>
          <p:nvPr/>
        </p:nvSpPr>
        <p:spPr>
          <a:xfrm>
            <a:off x="6587744" y="6012934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Pb208 NP - Sun et al., PRL (135) 163002 2025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D12C7D-5053-EFFE-B634-77D3F368B140}"/>
              </a:ext>
            </a:extLst>
          </p:cNvPr>
          <p:cNvSpPr txBox="1"/>
          <p:nvPr/>
        </p:nvSpPr>
        <p:spPr>
          <a:xfrm>
            <a:off x="6847609" y="3503721"/>
            <a:ext cx="6154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Cl35-Cl37 Beyer et al., arXiv:2506.08804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D720F6-914D-4A31-33E4-B1644EB17621}"/>
              </a:ext>
            </a:extLst>
          </p:cNvPr>
          <p:cNvSpPr txBox="1"/>
          <p:nvPr/>
        </p:nvSpPr>
        <p:spPr>
          <a:xfrm>
            <a:off x="690880" y="4053840"/>
            <a:ext cx="36915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More work to do! </a:t>
            </a:r>
          </a:p>
          <a:p>
            <a:endParaRPr lang="en-US" sz="2800" dirty="0"/>
          </a:p>
          <a:p>
            <a:r>
              <a:rPr lang="en-US" sz="2800" dirty="0"/>
              <a:t>Currently building </a:t>
            </a:r>
            <a:r>
              <a:rPr lang="en-US" sz="2800" i="1" dirty="0" err="1"/>
              <a:t>radbase</a:t>
            </a:r>
            <a:r>
              <a:rPr lang="en-US" sz="2800" dirty="0"/>
              <a:t> to prepare for better correlations.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83A38DB7-7018-B477-F37E-D0E48276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17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374383-3AA0-5C43-6A97-F86667A4328B}"/>
              </a:ext>
            </a:extLst>
          </p:cNvPr>
          <p:cNvSpPr/>
          <p:nvPr/>
        </p:nvSpPr>
        <p:spPr>
          <a:xfrm>
            <a:off x="7400925" y="2889885"/>
            <a:ext cx="192405" cy="99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50B171-F2AD-5CA3-82EB-D5DF4D072B01}"/>
              </a:ext>
            </a:extLst>
          </p:cNvPr>
          <p:cNvSpPr/>
          <p:nvPr/>
        </p:nvSpPr>
        <p:spPr>
          <a:xfrm>
            <a:off x="7400925" y="2889885"/>
            <a:ext cx="192405" cy="107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58B177-1CC7-96A2-52ED-31FCC63A3EAA}"/>
              </a:ext>
            </a:extLst>
          </p:cNvPr>
          <p:cNvSpPr txBox="1"/>
          <p:nvPr/>
        </p:nvSpPr>
        <p:spPr>
          <a:xfrm>
            <a:off x="7370444" y="2824289"/>
            <a:ext cx="3295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2197916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F708-AFB1-8098-EAD0-F749ED471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View of Radius 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203110-9FDE-ABB2-1FDE-5910D3356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733"/>
            <a:ext cx="5422175" cy="4351867"/>
          </a:xfrm>
        </p:spPr>
        <p:txBody>
          <a:bodyPr>
            <a:normAutofit/>
          </a:bodyPr>
          <a:lstStyle/>
          <a:p>
            <a:r>
              <a:rPr lang="en-US" dirty="0"/>
              <a:t>Radii depend on quantities which depend on quantities which …</a:t>
            </a:r>
          </a:p>
          <a:p>
            <a:endParaRPr lang="en-US" dirty="0"/>
          </a:p>
          <a:p>
            <a:r>
              <a:rPr lang="en-US" dirty="0"/>
              <a:t>Abstractly, this can be represented by a directed graph – quantities are nodes, dependencies are directed edges.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C08FF15-DAD8-639D-8F3F-369EB0A6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45733"/>
            <a:ext cx="5592745" cy="327292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4E68F23-52AC-9C86-FD1C-E2D3431828B6}"/>
              </a:ext>
            </a:extLst>
          </p:cNvPr>
          <p:cNvSpPr txBox="1"/>
          <p:nvPr/>
        </p:nvSpPr>
        <p:spPr>
          <a:xfrm>
            <a:off x="6260375" y="5312696"/>
            <a:ext cx="3716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Credit: Beyer et al., arXiv:2506.08804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143E89-69DE-BE92-9ABB-707FE7B1C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91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A2EA4-0D69-94CC-8613-6693CD9DF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View of Radius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8840D-A7E4-67E2-60E5-12852915C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radii to be traced back to source information.</a:t>
            </a:r>
          </a:p>
          <a:p>
            <a:r>
              <a:rPr lang="en-US" dirty="0"/>
              <a:t>Reanalysis can be included alongside original data.</a:t>
            </a:r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918E1CD-6D7A-DA9C-E582-FAED433E94BB}"/>
                  </a:ext>
                </a:extLst>
              </p:cNvPr>
              <p:cNvSpPr/>
              <p:nvPr/>
            </p:nvSpPr>
            <p:spPr>
              <a:xfrm>
                <a:off x="5682584" y="5153874"/>
                <a:ext cx="1840244" cy="9423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Energies</a:t>
                </a:r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918E1CD-6D7A-DA9C-E582-FAED433E94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584" y="5153874"/>
                <a:ext cx="1840244" cy="94231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04DF8927-6925-C0D7-B524-608D2AEA474A}"/>
              </a:ext>
            </a:extLst>
          </p:cNvPr>
          <p:cNvSpPr/>
          <p:nvPr/>
        </p:nvSpPr>
        <p:spPr>
          <a:xfrm>
            <a:off x="8442948" y="4975698"/>
            <a:ext cx="2408271" cy="84182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Charge Distribution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532E87-ADFE-EEB2-04DF-9B195413C522}"/>
              </a:ext>
            </a:extLst>
          </p:cNvPr>
          <p:cNvSpPr/>
          <p:nvPr/>
        </p:nvSpPr>
        <p:spPr>
          <a:xfrm>
            <a:off x="8442948" y="3675093"/>
            <a:ext cx="2700714" cy="92053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Charge Radius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4BBB90B-EAF1-E081-B009-556F34661F6E}"/>
              </a:ext>
            </a:extLst>
          </p:cNvPr>
          <p:cNvCxnSpPr>
            <a:cxnSpLocks/>
            <a:stCxn id="6" idx="4"/>
            <a:endCxn id="5" idx="0"/>
          </p:cNvCxnSpPr>
          <p:nvPr/>
        </p:nvCxnSpPr>
        <p:spPr>
          <a:xfrm flipH="1">
            <a:off x="9647084" y="4595626"/>
            <a:ext cx="146221" cy="3800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1FA887-05B7-7BE5-D9C7-F39ECC29D81C}"/>
              </a:ext>
            </a:extLst>
          </p:cNvPr>
          <p:cNvCxnSpPr>
            <a:cxnSpLocks/>
            <a:stCxn id="5" idx="2"/>
            <a:endCxn id="4" idx="6"/>
          </p:cNvCxnSpPr>
          <p:nvPr/>
        </p:nvCxnSpPr>
        <p:spPr>
          <a:xfrm flipH="1">
            <a:off x="7522828" y="5396613"/>
            <a:ext cx="920120" cy="2284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DAB79D5E-0419-19EB-9FAE-AF8397D77495}"/>
              </a:ext>
            </a:extLst>
          </p:cNvPr>
          <p:cNvSpPr/>
          <p:nvPr/>
        </p:nvSpPr>
        <p:spPr>
          <a:xfrm>
            <a:off x="7376556" y="5817527"/>
            <a:ext cx="1840243" cy="9423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NP corrections</a:t>
            </a:r>
            <a:endParaRPr lang="en-US" b="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B761353-6153-87AD-37D3-554F94488490}"/>
              </a:ext>
            </a:extLst>
          </p:cNvPr>
          <p:cNvCxnSpPr>
            <a:cxnSpLocks/>
            <a:stCxn id="5" idx="2"/>
            <a:endCxn id="51" idx="0"/>
          </p:cNvCxnSpPr>
          <p:nvPr/>
        </p:nvCxnSpPr>
        <p:spPr>
          <a:xfrm flipH="1">
            <a:off x="8296678" y="5396613"/>
            <a:ext cx="146270" cy="4209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4DD17888-AD42-8AE7-0BC0-4B0F7FE35AB8}"/>
              </a:ext>
            </a:extLst>
          </p:cNvPr>
          <p:cNvSpPr/>
          <p:nvPr/>
        </p:nvSpPr>
        <p:spPr>
          <a:xfrm>
            <a:off x="4032882" y="4454300"/>
            <a:ext cx="1840244" cy="94231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NP corrections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E89EA2D-E55F-93E2-1079-740B686710EF}"/>
              </a:ext>
            </a:extLst>
          </p:cNvPr>
          <p:cNvSpPr/>
          <p:nvPr/>
        </p:nvSpPr>
        <p:spPr>
          <a:xfrm>
            <a:off x="3031213" y="5522236"/>
            <a:ext cx="1914800" cy="841829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Barrett Radius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A6D6657-18BB-099E-30E5-A65B8C1AB653}"/>
              </a:ext>
            </a:extLst>
          </p:cNvPr>
          <p:cNvCxnSpPr>
            <a:cxnSpLocks/>
            <a:stCxn id="56" idx="6"/>
            <a:endCxn id="55" idx="4"/>
          </p:cNvCxnSpPr>
          <p:nvPr/>
        </p:nvCxnSpPr>
        <p:spPr>
          <a:xfrm flipV="1">
            <a:off x="4946013" y="5396612"/>
            <a:ext cx="6991" cy="5465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54523AF-EBA5-7680-92DB-9DB14393F415}"/>
              </a:ext>
            </a:extLst>
          </p:cNvPr>
          <p:cNvCxnSpPr>
            <a:cxnSpLocks/>
            <a:stCxn id="56" idx="6"/>
            <a:endCxn id="4" idx="2"/>
          </p:cNvCxnSpPr>
          <p:nvPr/>
        </p:nvCxnSpPr>
        <p:spPr>
          <a:xfrm flipV="1">
            <a:off x="4946013" y="5625030"/>
            <a:ext cx="736571" cy="3181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66A3407B-5A97-FA80-619D-9E36E31B32FA}"/>
              </a:ext>
            </a:extLst>
          </p:cNvPr>
          <p:cNvSpPr/>
          <p:nvPr/>
        </p:nvSpPr>
        <p:spPr>
          <a:xfrm>
            <a:off x="1504548" y="3646106"/>
            <a:ext cx="2700714" cy="92053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Charge Radius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E10A8F0-0E52-E041-64C5-423C64FE2120}"/>
              </a:ext>
            </a:extLst>
          </p:cNvPr>
          <p:cNvCxnSpPr>
            <a:cxnSpLocks/>
            <a:stCxn id="63" idx="4"/>
            <a:endCxn id="56" idx="1"/>
          </p:cNvCxnSpPr>
          <p:nvPr/>
        </p:nvCxnSpPr>
        <p:spPr>
          <a:xfrm>
            <a:off x="2854905" y="4566639"/>
            <a:ext cx="456724" cy="10788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A032A5C-5744-167B-96A5-A9C98072F709}"/>
                  </a:ext>
                </a:extLst>
              </p:cNvPr>
              <p:cNvSpPr/>
              <p:nvPr/>
            </p:nvSpPr>
            <p:spPr>
              <a:xfrm>
                <a:off x="6140" y="4541739"/>
                <a:ext cx="1891365" cy="92053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factor</a:t>
                </a:r>
              </a:p>
            </p:txBody>
          </p:sp>
        </mc:Choice>
        <mc:Fallback xmlns=""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A032A5C-5744-167B-96A5-A9C98072F7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" y="4541739"/>
                <a:ext cx="1891365" cy="92053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0FBFB0E-A270-FB7B-DA95-8CC7857CFF88}"/>
              </a:ext>
            </a:extLst>
          </p:cNvPr>
          <p:cNvCxnSpPr>
            <a:cxnSpLocks/>
            <a:stCxn id="63" idx="4"/>
            <a:endCxn id="73" idx="6"/>
          </p:cNvCxnSpPr>
          <p:nvPr/>
        </p:nvCxnSpPr>
        <p:spPr>
          <a:xfrm flipH="1">
            <a:off x="1897505" y="4566639"/>
            <a:ext cx="957400" cy="4353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30BF3BC8-8A08-6D3C-A19A-06DB42E83ADF}"/>
                  </a:ext>
                </a:extLst>
              </p:cNvPr>
              <p:cNvSpPr/>
              <p:nvPr/>
            </p:nvSpPr>
            <p:spPr>
              <a:xfrm>
                <a:off x="140678" y="5839306"/>
                <a:ext cx="2588888" cy="92053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scattering cross sections</a:t>
                </a:r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30BF3BC8-8A08-6D3C-A19A-06DB42E83A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8" y="5839306"/>
                <a:ext cx="2588888" cy="92053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F7C19177-31D5-178D-8BD5-224B9028F865}"/>
              </a:ext>
            </a:extLst>
          </p:cNvPr>
          <p:cNvCxnSpPr>
            <a:cxnSpLocks/>
            <a:stCxn id="73" idx="4"/>
            <a:endCxn id="78" idx="0"/>
          </p:cNvCxnSpPr>
          <p:nvPr/>
        </p:nvCxnSpPr>
        <p:spPr>
          <a:xfrm>
            <a:off x="951823" y="5462272"/>
            <a:ext cx="483299" cy="3770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E36F40AF-2319-A784-5E9F-AF77C862BB8D}"/>
              </a:ext>
            </a:extLst>
          </p:cNvPr>
          <p:cNvSpPr txBox="1"/>
          <p:nvPr/>
        </p:nvSpPr>
        <p:spPr>
          <a:xfrm>
            <a:off x="4661472" y="3061474"/>
            <a:ext cx="2869055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Legend</a:t>
            </a:r>
          </a:p>
          <a:p>
            <a:r>
              <a:rPr lang="en-US" dirty="0"/>
              <a:t>Original muonic atom data</a:t>
            </a:r>
          </a:p>
          <a:p>
            <a:r>
              <a:rPr lang="en-US" dirty="0">
                <a:solidFill>
                  <a:srgbClr val="00B0F0"/>
                </a:solidFill>
              </a:rPr>
              <a:t>Muonic atom reanalysis</a:t>
            </a:r>
          </a:p>
          <a:p>
            <a:r>
              <a:rPr lang="en-US" dirty="0">
                <a:solidFill>
                  <a:srgbClr val="00B050"/>
                </a:solidFill>
              </a:rPr>
              <a:t>Elastic electron scattering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DE4A9B-4F92-7040-1A09-A4EF1E16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2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823E-1994-1135-5D36-CD05D571A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7142B-31CF-15EC-7FC7-9B5FE0771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733"/>
            <a:ext cx="10774680" cy="43518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IAEA Working Group White Paper Summary</a:t>
            </a:r>
          </a:p>
          <a:p>
            <a:endParaRPr lang="en-US" dirty="0"/>
          </a:p>
          <a:p>
            <a:r>
              <a:rPr lang="en-US" dirty="0"/>
              <a:t>Objectives for Next Compilation and Evaluation</a:t>
            </a:r>
          </a:p>
          <a:p>
            <a:endParaRPr lang="en-US" dirty="0"/>
          </a:p>
          <a:p>
            <a:r>
              <a:rPr lang="en-US" dirty="0" err="1"/>
              <a:t>radbase</a:t>
            </a:r>
            <a:r>
              <a:rPr lang="en-US" dirty="0"/>
              <a:t>: Correlations</a:t>
            </a:r>
          </a:p>
          <a:p>
            <a:endParaRPr lang="en-US" dirty="0"/>
          </a:p>
          <a:p>
            <a:r>
              <a:rPr lang="en-US" dirty="0" err="1"/>
              <a:t>radbase</a:t>
            </a:r>
            <a:r>
              <a:rPr lang="en-US" dirty="0"/>
              <a:t>: Network Approach to Data Storage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3B197-640F-66CB-2147-5DCD883EA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307EEF-7012-4712-7ACF-E27003339F3D}"/>
              </a:ext>
            </a:extLst>
          </p:cNvPr>
          <p:cNvSpPr txBox="1"/>
          <p:nvPr/>
        </p:nvSpPr>
        <p:spPr>
          <a:xfrm>
            <a:off x="9479666" y="1845733"/>
            <a:ext cx="2442259" cy="120032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Highly Charged Ions Talk </a:t>
            </a:r>
          </a:p>
          <a:p>
            <a:pPr algn="ctr"/>
            <a:r>
              <a:rPr lang="en-US" sz="2400" dirty="0"/>
              <a:t>Friday 2:30 P.M.</a:t>
            </a:r>
          </a:p>
        </p:txBody>
      </p:sp>
    </p:spTree>
    <p:extLst>
      <p:ext uri="{BB962C8B-B14F-4D97-AF65-F5344CB8AC3E}">
        <p14:creationId xmlns:p14="http://schemas.microsoft.com/office/powerpoint/2010/main" val="3502148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A2499-9B97-1FB4-7688-35019EC7F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vs. Quantities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26B01-77BC-4DAA-E3D1-C1A5BC8F64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5733"/>
                <a:ext cx="9484360" cy="43518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Conversion maps inputs to outputs: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Two separate pieces of information with a conversion step: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What is the converted quantity?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=4.82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fm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What is the conversion function?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Importantly,  you need the conversion function to propagate correlations.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26B01-77BC-4DAA-E3D1-C1A5BC8F64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5733"/>
                <a:ext cx="9484360" cy="4351867"/>
              </a:xfrm>
              <a:blipFill>
                <a:blip r:embed="rId2"/>
                <a:stretch>
                  <a:fillRect l="-1350" t="-2521" r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BF42A-6D84-0D97-34E7-D7D7AEC1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524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0BEB7-407C-34CB-29E5-3D7EAFF7B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val 103">
            <a:extLst>
              <a:ext uri="{FF2B5EF4-FFF2-40B4-BE49-F238E27FC236}">
                <a16:creationId xmlns:a16="http://schemas.microsoft.com/office/drawing/2014/main" id="{B81CCFD7-0745-7BAA-96F0-9F8246A8296B}"/>
              </a:ext>
            </a:extLst>
          </p:cNvPr>
          <p:cNvSpPr/>
          <p:nvPr/>
        </p:nvSpPr>
        <p:spPr>
          <a:xfrm>
            <a:off x="6381008" y="3597060"/>
            <a:ext cx="3034148" cy="8418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Charge Distribution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A020D-89F8-7B63-A1C0-E49E1917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Functions – Network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2D53EF0-FB85-569E-9D48-F1DC324F94C4}"/>
                  </a:ext>
                </a:extLst>
              </p:cNvPr>
              <p:cNvSpPr/>
              <p:nvPr/>
            </p:nvSpPr>
            <p:spPr>
              <a:xfrm>
                <a:off x="5682584" y="5153874"/>
                <a:ext cx="1840244" cy="9423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Energies</a:t>
                </a:r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918E1CD-6D7A-DA9C-E582-FAED433E94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584" y="5153874"/>
                <a:ext cx="1840244" cy="94231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4CB3D63E-F891-3985-E6BD-284FC386DF1D}"/>
              </a:ext>
            </a:extLst>
          </p:cNvPr>
          <p:cNvSpPr/>
          <p:nvPr/>
        </p:nvSpPr>
        <p:spPr>
          <a:xfrm>
            <a:off x="6602706" y="3167195"/>
            <a:ext cx="2408271" cy="841829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D7B4EA-B0B9-1EBF-27FA-8D05A5D3A0AB}"/>
              </a:ext>
            </a:extLst>
          </p:cNvPr>
          <p:cNvSpPr/>
          <p:nvPr/>
        </p:nvSpPr>
        <p:spPr>
          <a:xfrm>
            <a:off x="9063993" y="2150412"/>
            <a:ext cx="2700714" cy="92053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Charge Radius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1D2FAC-03F8-AAD6-B964-38D45B08E813}"/>
              </a:ext>
            </a:extLst>
          </p:cNvPr>
          <p:cNvCxnSpPr>
            <a:cxnSpLocks/>
            <a:stCxn id="6" idx="4"/>
            <a:endCxn id="36" idx="0"/>
          </p:cNvCxnSpPr>
          <p:nvPr/>
        </p:nvCxnSpPr>
        <p:spPr>
          <a:xfrm>
            <a:off x="10414350" y="3070945"/>
            <a:ext cx="1" cy="6586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72A4536F-8984-ADEF-CB1B-22F79E1308D5}"/>
              </a:ext>
            </a:extLst>
          </p:cNvPr>
          <p:cNvSpPr/>
          <p:nvPr/>
        </p:nvSpPr>
        <p:spPr>
          <a:xfrm>
            <a:off x="7376556" y="5817527"/>
            <a:ext cx="1840243" cy="9423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NP corrections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3AD48CD-CF40-C0CE-CCB6-03B38ACD97D8}"/>
              </a:ext>
            </a:extLst>
          </p:cNvPr>
          <p:cNvSpPr/>
          <p:nvPr/>
        </p:nvSpPr>
        <p:spPr>
          <a:xfrm>
            <a:off x="4230246" y="4269621"/>
            <a:ext cx="1840244" cy="94231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NP corrections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7AE050F-5E4B-F08D-8817-CBC508701509}"/>
              </a:ext>
            </a:extLst>
          </p:cNvPr>
          <p:cNvSpPr/>
          <p:nvPr/>
        </p:nvSpPr>
        <p:spPr>
          <a:xfrm>
            <a:off x="2309042" y="4796211"/>
            <a:ext cx="1914800" cy="841829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Barrett Radius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D46070A-2CB9-138B-8885-F87F40AE5E13}"/>
              </a:ext>
            </a:extLst>
          </p:cNvPr>
          <p:cNvCxnSpPr>
            <a:cxnSpLocks/>
            <a:stCxn id="22" idx="0"/>
            <a:endCxn id="55" idx="4"/>
          </p:cNvCxnSpPr>
          <p:nvPr/>
        </p:nvCxnSpPr>
        <p:spPr>
          <a:xfrm flipV="1">
            <a:off x="4694847" y="5211933"/>
            <a:ext cx="455521" cy="3951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45F4935-A1E3-1A28-C149-51A5C94BE29F}"/>
              </a:ext>
            </a:extLst>
          </p:cNvPr>
          <p:cNvCxnSpPr>
            <a:cxnSpLocks/>
            <a:stCxn id="22" idx="3"/>
            <a:endCxn id="4" idx="2"/>
          </p:cNvCxnSpPr>
          <p:nvPr/>
        </p:nvCxnSpPr>
        <p:spPr>
          <a:xfrm flipV="1">
            <a:off x="5114557" y="5625030"/>
            <a:ext cx="568027" cy="261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F7FDB68E-3A2A-12BC-7D3E-67D830C9A36D}"/>
              </a:ext>
            </a:extLst>
          </p:cNvPr>
          <p:cNvSpPr/>
          <p:nvPr/>
        </p:nvSpPr>
        <p:spPr>
          <a:xfrm>
            <a:off x="1888910" y="2150411"/>
            <a:ext cx="2700714" cy="92053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Charge Radius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D54F520-1AA9-EC43-30F1-5F2A933F4C86}"/>
              </a:ext>
            </a:extLst>
          </p:cNvPr>
          <p:cNvCxnSpPr>
            <a:cxnSpLocks/>
            <a:stCxn id="15" idx="2"/>
            <a:endCxn id="56" idx="0"/>
          </p:cNvCxnSpPr>
          <p:nvPr/>
        </p:nvCxnSpPr>
        <p:spPr>
          <a:xfrm>
            <a:off x="3239267" y="4213444"/>
            <a:ext cx="27175" cy="5827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89030A5-7771-E99E-482D-2589EF0DA7D8}"/>
                  </a:ext>
                </a:extLst>
              </p:cNvPr>
              <p:cNvSpPr/>
              <p:nvPr/>
            </p:nvSpPr>
            <p:spPr>
              <a:xfrm>
                <a:off x="348633" y="3481536"/>
                <a:ext cx="1891365" cy="92053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factor</a:t>
                </a:r>
              </a:p>
            </p:txBody>
          </p:sp>
        </mc:Choice>
        <mc:Fallback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89030A5-7771-E99E-482D-2589EF0DA7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33" y="3481536"/>
                <a:ext cx="1891365" cy="92053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C0A2A54-61B4-19A6-2B74-61A6AA00225E}"/>
              </a:ext>
            </a:extLst>
          </p:cNvPr>
          <p:cNvCxnSpPr>
            <a:cxnSpLocks/>
            <a:stCxn id="15" idx="1"/>
            <a:endCxn id="73" idx="6"/>
          </p:cNvCxnSpPr>
          <p:nvPr/>
        </p:nvCxnSpPr>
        <p:spPr>
          <a:xfrm flipH="1">
            <a:off x="2239998" y="3933997"/>
            <a:ext cx="675252" cy="78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5AC54858-6A27-94F0-C756-AAEF4892A426}"/>
                  </a:ext>
                </a:extLst>
              </p:cNvPr>
              <p:cNvSpPr/>
              <p:nvPr/>
            </p:nvSpPr>
            <p:spPr>
              <a:xfrm>
                <a:off x="8985" y="5849754"/>
                <a:ext cx="2588888" cy="92053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scattering cross sections</a:t>
                </a:r>
              </a:p>
            </p:txBody>
          </p:sp>
        </mc:Choice>
        <mc:Fallback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5AC54858-6A27-94F0-C756-AAEF4892A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" y="5849754"/>
                <a:ext cx="2588888" cy="92053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59EC1AE-99A6-FBC7-1CBE-B16473A5AD55}"/>
              </a:ext>
            </a:extLst>
          </p:cNvPr>
          <p:cNvCxnSpPr>
            <a:cxnSpLocks/>
            <a:stCxn id="3095" idx="2"/>
            <a:endCxn id="78" idx="0"/>
          </p:cNvCxnSpPr>
          <p:nvPr/>
        </p:nvCxnSpPr>
        <p:spPr>
          <a:xfrm>
            <a:off x="1303429" y="5496572"/>
            <a:ext cx="0" cy="3531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8A19655-26C7-A2E8-BDDD-C353BAC680AA}"/>
              </a:ext>
            </a:extLst>
          </p:cNvPr>
          <p:cNvSpPr/>
          <p:nvPr/>
        </p:nvSpPr>
        <p:spPr>
          <a:xfrm>
            <a:off x="2915250" y="3654549"/>
            <a:ext cx="648033" cy="5588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/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8DE7DBE-3B42-125E-7591-5C7472E5EA5E}"/>
              </a:ext>
            </a:extLst>
          </p:cNvPr>
          <p:cNvCxnSpPr>
            <a:cxnSpLocks/>
            <a:stCxn id="63" idx="4"/>
            <a:endCxn id="15" idx="0"/>
          </p:cNvCxnSpPr>
          <p:nvPr/>
        </p:nvCxnSpPr>
        <p:spPr>
          <a:xfrm>
            <a:off x="3239267" y="3070944"/>
            <a:ext cx="0" cy="5836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9CAE91C-74FA-0D66-66DE-D31A80DE8E0A}"/>
                  </a:ext>
                </a:extLst>
              </p:cNvPr>
              <p:cNvSpPr/>
              <p:nvPr/>
            </p:nvSpPr>
            <p:spPr>
              <a:xfrm>
                <a:off x="4275137" y="5607070"/>
                <a:ext cx="839420" cy="55889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9CAE91C-74FA-0D66-66DE-D31A80DE8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137" y="5607070"/>
                <a:ext cx="839420" cy="5588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AAE14AB-F08B-5F2B-7821-5003EA3DB5A3}"/>
              </a:ext>
            </a:extLst>
          </p:cNvPr>
          <p:cNvCxnSpPr>
            <a:cxnSpLocks/>
            <a:stCxn id="56" idx="4"/>
            <a:endCxn id="22" idx="1"/>
          </p:cNvCxnSpPr>
          <p:nvPr/>
        </p:nvCxnSpPr>
        <p:spPr>
          <a:xfrm>
            <a:off x="3266442" y="5638040"/>
            <a:ext cx="1008695" cy="2484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34E70E5-0E45-A0B4-4111-7DB67D2E3712}"/>
                  </a:ext>
                </a:extLst>
              </p:cNvPr>
              <p:cNvSpPr/>
              <p:nvPr/>
            </p:nvSpPr>
            <p:spPr>
              <a:xfrm>
                <a:off x="10090334" y="3729576"/>
                <a:ext cx="648033" cy="55889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34E70E5-0E45-A0B4-4111-7DB67D2E37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0334" y="3729576"/>
                <a:ext cx="648033" cy="5588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D68AB27-4E0D-FEA0-6DFF-7660C01E9B2D}"/>
              </a:ext>
            </a:extLst>
          </p:cNvPr>
          <p:cNvCxnSpPr>
            <a:cxnSpLocks/>
            <a:stCxn id="36" idx="1"/>
            <a:endCxn id="104" idx="6"/>
          </p:cNvCxnSpPr>
          <p:nvPr/>
        </p:nvCxnSpPr>
        <p:spPr>
          <a:xfrm flipH="1">
            <a:off x="9415156" y="4009024"/>
            <a:ext cx="675178" cy="89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44AFE65-BC36-B9F0-1E15-629331E7F593}"/>
              </a:ext>
            </a:extLst>
          </p:cNvPr>
          <p:cNvSpPr/>
          <p:nvPr/>
        </p:nvSpPr>
        <p:spPr>
          <a:xfrm>
            <a:off x="8528441" y="5002005"/>
            <a:ext cx="886715" cy="5588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Fit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DC12B83F-06CF-DA37-79EF-4231FEAA9A33}"/>
              </a:ext>
            </a:extLst>
          </p:cNvPr>
          <p:cNvCxnSpPr>
            <a:cxnSpLocks/>
            <a:stCxn id="104" idx="5"/>
            <a:endCxn id="117" idx="0"/>
          </p:cNvCxnSpPr>
          <p:nvPr/>
        </p:nvCxnSpPr>
        <p:spPr>
          <a:xfrm>
            <a:off x="8970815" y="4315606"/>
            <a:ext cx="984" cy="6863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5CDCC6A6-440A-BF77-8F89-BDE6560D76F4}"/>
              </a:ext>
            </a:extLst>
          </p:cNvPr>
          <p:cNvCxnSpPr>
            <a:cxnSpLocks/>
            <a:stCxn id="117" idx="1"/>
            <a:endCxn id="51" idx="0"/>
          </p:cNvCxnSpPr>
          <p:nvPr/>
        </p:nvCxnSpPr>
        <p:spPr>
          <a:xfrm flipH="1">
            <a:off x="8296678" y="5281453"/>
            <a:ext cx="231763" cy="5360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0" name="Straight Arrow Connector 3079">
            <a:extLst>
              <a:ext uri="{FF2B5EF4-FFF2-40B4-BE49-F238E27FC236}">
                <a16:creationId xmlns:a16="http://schemas.microsoft.com/office/drawing/2014/main" id="{EA670488-1990-4D30-728E-0536B32A83AD}"/>
              </a:ext>
            </a:extLst>
          </p:cNvPr>
          <p:cNvCxnSpPr>
            <a:cxnSpLocks/>
            <a:stCxn id="117" idx="1"/>
            <a:endCxn id="4" idx="7"/>
          </p:cNvCxnSpPr>
          <p:nvPr/>
        </p:nvCxnSpPr>
        <p:spPr>
          <a:xfrm flipH="1">
            <a:off x="7253331" y="5281453"/>
            <a:ext cx="1275110" cy="104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95" name="Rectangle 3094">
                <a:extLst>
                  <a:ext uri="{FF2B5EF4-FFF2-40B4-BE49-F238E27FC236}">
                    <a16:creationId xmlns:a16="http://schemas.microsoft.com/office/drawing/2014/main" id="{B67C76CF-62E0-5868-10ED-82CDCAE4EF18}"/>
                  </a:ext>
                </a:extLst>
              </p:cNvPr>
              <p:cNvSpPr/>
              <p:nvPr/>
            </p:nvSpPr>
            <p:spPr>
              <a:xfrm>
                <a:off x="675576" y="4937677"/>
                <a:ext cx="1255706" cy="55889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Fit,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∫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095" name="Rectangle 3094">
                <a:extLst>
                  <a:ext uri="{FF2B5EF4-FFF2-40B4-BE49-F238E27FC236}">
                    <a16:creationId xmlns:a16="http://schemas.microsoft.com/office/drawing/2014/main" id="{B67C76CF-62E0-5868-10ED-82CDCAE4EF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76" y="4937677"/>
                <a:ext cx="1255706" cy="558895"/>
              </a:xfrm>
              <a:prstGeom prst="rect">
                <a:avLst/>
              </a:prstGeom>
              <a:blipFill>
                <a:blip r:embed="rId7"/>
                <a:stretch>
                  <a:fillRect l="-8019" t="-10204" b="-3367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97" name="Straight Arrow Connector 3096">
            <a:extLst>
              <a:ext uri="{FF2B5EF4-FFF2-40B4-BE49-F238E27FC236}">
                <a16:creationId xmlns:a16="http://schemas.microsoft.com/office/drawing/2014/main" id="{5A4CC56C-3DFB-6CD1-D3B3-2F4B3D1DE9D2}"/>
              </a:ext>
            </a:extLst>
          </p:cNvPr>
          <p:cNvCxnSpPr>
            <a:cxnSpLocks/>
            <a:stCxn id="73" idx="4"/>
            <a:endCxn id="3095" idx="0"/>
          </p:cNvCxnSpPr>
          <p:nvPr/>
        </p:nvCxnSpPr>
        <p:spPr>
          <a:xfrm>
            <a:off x="1294316" y="4402069"/>
            <a:ext cx="9113" cy="5356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7" name="Slide Number Placeholder 3126">
            <a:extLst>
              <a:ext uri="{FF2B5EF4-FFF2-40B4-BE49-F238E27FC236}">
                <a16:creationId xmlns:a16="http://schemas.microsoft.com/office/drawing/2014/main" id="{A0531785-5CAE-824C-E510-094781D42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07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942E0-6499-460F-C088-EC0E03C31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2402-A49D-F097-BB1A-BB0A44395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346" y="1820332"/>
            <a:ext cx="5532455" cy="4356630"/>
          </a:xfrm>
        </p:spPr>
        <p:txBody>
          <a:bodyPr>
            <a:normAutofit/>
          </a:bodyPr>
          <a:lstStyle/>
          <a:p>
            <a:r>
              <a:rPr lang="en-US" dirty="0"/>
              <a:t>Some steps provide the function, while others do not.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Transparent (Differentiable) vs. Opaque (Not Differentiable)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that step be evaluated with new inputs?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ontent Placeholder 21">
                <a:extLst>
                  <a:ext uri="{FF2B5EF4-FFF2-40B4-BE49-F238E27FC236}">
                    <a16:creationId xmlns:a16="http://schemas.microsoft.com/office/drawing/2014/main" id="{4537322E-7516-5335-92C2-CFE14974F2D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0" y="1820332"/>
                <a:ext cx="5905919" cy="43566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NP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QED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;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𝑁𝑃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𝑄𝐸𝐷</m:t>
                              </m:r>
                            </m:sup>
                          </m:sSup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Fit to two parameter Fermi shape</a:t>
                </a:r>
              </a:p>
              <a:p>
                <a:pPr marL="0" indent="0">
                  <a:buNone/>
                </a:pPr>
                <a:r>
                  <a:rPr lang="en-US" dirty="0"/>
                  <a:t>c(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𝑁𝑃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𝑄𝐸𝐷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𝑁𝑃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𝑄𝐸𝐷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2" name="Content Placeholder 21">
                <a:extLst>
                  <a:ext uri="{FF2B5EF4-FFF2-40B4-BE49-F238E27FC236}">
                    <a16:creationId xmlns:a16="http://schemas.microsoft.com/office/drawing/2014/main" id="{4537322E-7516-5335-92C2-CFE14974F2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0" y="1820332"/>
                <a:ext cx="5905919" cy="4356631"/>
              </a:xfrm>
              <a:blipFill>
                <a:blip r:embed="rId2"/>
                <a:stretch>
                  <a:fillRect l="-2064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4F556-A53D-ACA5-42BD-CFD969B65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87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5A150-B3F0-48C7-9FB8-D85EB0C26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val 103">
            <a:extLst>
              <a:ext uri="{FF2B5EF4-FFF2-40B4-BE49-F238E27FC236}">
                <a16:creationId xmlns:a16="http://schemas.microsoft.com/office/drawing/2014/main" id="{1A43704A-332E-055C-E873-D04878AD8585}"/>
              </a:ext>
            </a:extLst>
          </p:cNvPr>
          <p:cNvSpPr/>
          <p:nvPr/>
        </p:nvSpPr>
        <p:spPr>
          <a:xfrm>
            <a:off x="6381008" y="3597060"/>
            <a:ext cx="3034148" cy="8418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Charge Distribution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C21D8-877F-0683-4F4D-CE8A5E70C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Functions – Network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A3A98C8C-E49C-C9E9-F1A1-8BFD1931B4EC}"/>
                  </a:ext>
                </a:extLst>
              </p:cNvPr>
              <p:cNvSpPr/>
              <p:nvPr/>
            </p:nvSpPr>
            <p:spPr>
              <a:xfrm>
                <a:off x="5682584" y="5153874"/>
                <a:ext cx="1840244" cy="9423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Energies</a:t>
                </a:r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918E1CD-6D7A-DA9C-E582-FAED433E94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584" y="5153874"/>
                <a:ext cx="1840244" cy="94231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B3248D86-32C0-434A-26E1-D26B4BF87CAC}"/>
              </a:ext>
            </a:extLst>
          </p:cNvPr>
          <p:cNvSpPr/>
          <p:nvPr/>
        </p:nvSpPr>
        <p:spPr>
          <a:xfrm>
            <a:off x="6602706" y="3167195"/>
            <a:ext cx="2408271" cy="841829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58525C-A0C0-3C9F-E9E7-3C180D624BD0}"/>
              </a:ext>
            </a:extLst>
          </p:cNvPr>
          <p:cNvSpPr/>
          <p:nvPr/>
        </p:nvSpPr>
        <p:spPr>
          <a:xfrm>
            <a:off x="9063993" y="2150412"/>
            <a:ext cx="2700714" cy="92053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Charge Radius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144543-E416-B30D-AB90-98B1205AE3AD}"/>
              </a:ext>
            </a:extLst>
          </p:cNvPr>
          <p:cNvCxnSpPr>
            <a:cxnSpLocks/>
            <a:stCxn id="6" idx="4"/>
            <a:endCxn id="36" idx="0"/>
          </p:cNvCxnSpPr>
          <p:nvPr/>
        </p:nvCxnSpPr>
        <p:spPr>
          <a:xfrm>
            <a:off x="10414350" y="3070945"/>
            <a:ext cx="1" cy="6586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1954F5B-1428-B272-4581-41A8B9FB16C5}"/>
              </a:ext>
            </a:extLst>
          </p:cNvPr>
          <p:cNvSpPr/>
          <p:nvPr/>
        </p:nvSpPr>
        <p:spPr>
          <a:xfrm>
            <a:off x="7376556" y="5817527"/>
            <a:ext cx="1840243" cy="9423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NP corrections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8497950-0D34-D043-EE8B-30A85A728E94}"/>
              </a:ext>
            </a:extLst>
          </p:cNvPr>
          <p:cNvSpPr/>
          <p:nvPr/>
        </p:nvSpPr>
        <p:spPr>
          <a:xfrm>
            <a:off x="4230246" y="4269621"/>
            <a:ext cx="1840244" cy="94231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NP corrections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D6D355C-4ECE-5FD6-9B9B-8A8A7F511B80}"/>
              </a:ext>
            </a:extLst>
          </p:cNvPr>
          <p:cNvSpPr/>
          <p:nvPr/>
        </p:nvSpPr>
        <p:spPr>
          <a:xfrm>
            <a:off x="2309042" y="4796211"/>
            <a:ext cx="1914800" cy="841829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Barrett Radius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2F27CD3-BD97-5C02-6803-0F8605C7B933}"/>
              </a:ext>
            </a:extLst>
          </p:cNvPr>
          <p:cNvCxnSpPr>
            <a:cxnSpLocks/>
            <a:stCxn id="22" idx="0"/>
            <a:endCxn id="55" idx="4"/>
          </p:cNvCxnSpPr>
          <p:nvPr/>
        </p:nvCxnSpPr>
        <p:spPr>
          <a:xfrm flipV="1">
            <a:off x="4694847" y="5211933"/>
            <a:ext cx="455521" cy="3951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A5D58D9-E505-39D7-7DF3-2CEF17043550}"/>
              </a:ext>
            </a:extLst>
          </p:cNvPr>
          <p:cNvCxnSpPr>
            <a:cxnSpLocks/>
            <a:stCxn id="22" idx="3"/>
            <a:endCxn id="4" idx="2"/>
          </p:cNvCxnSpPr>
          <p:nvPr/>
        </p:nvCxnSpPr>
        <p:spPr>
          <a:xfrm flipV="1">
            <a:off x="5114557" y="5625030"/>
            <a:ext cx="568027" cy="261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29019F19-1E90-9F0C-4FCA-234E77D15E86}"/>
              </a:ext>
            </a:extLst>
          </p:cNvPr>
          <p:cNvSpPr/>
          <p:nvPr/>
        </p:nvSpPr>
        <p:spPr>
          <a:xfrm>
            <a:off x="1888910" y="2150411"/>
            <a:ext cx="2700714" cy="92053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Charge Radius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1B0B432-F385-E293-9D38-B1FBAB453515}"/>
              </a:ext>
            </a:extLst>
          </p:cNvPr>
          <p:cNvCxnSpPr>
            <a:cxnSpLocks/>
            <a:stCxn id="15" idx="2"/>
            <a:endCxn id="56" idx="0"/>
          </p:cNvCxnSpPr>
          <p:nvPr/>
        </p:nvCxnSpPr>
        <p:spPr>
          <a:xfrm>
            <a:off x="3239267" y="4213444"/>
            <a:ext cx="27175" cy="5827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0D6EAA37-2BD6-D240-8255-4C8AC6BF9757}"/>
                  </a:ext>
                </a:extLst>
              </p:cNvPr>
              <p:cNvSpPr/>
              <p:nvPr/>
            </p:nvSpPr>
            <p:spPr>
              <a:xfrm>
                <a:off x="348633" y="3481536"/>
                <a:ext cx="1891365" cy="92053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factor</a:t>
                </a:r>
              </a:p>
            </p:txBody>
          </p:sp>
        </mc:Choice>
        <mc:Fallback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0D6EAA37-2BD6-D240-8255-4C8AC6BF9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33" y="3481536"/>
                <a:ext cx="1891365" cy="92053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65263F5-38DF-4C68-E2AE-09277F918328}"/>
              </a:ext>
            </a:extLst>
          </p:cNvPr>
          <p:cNvCxnSpPr>
            <a:cxnSpLocks/>
            <a:stCxn id="15" idx="1"/>
            <a:endCxn id="73" idx="6"/>
          </p:cNvCxnSpPr>
          <p:nvPr/>
        </p:nvCxnSpPr>
        <p:spPr>
          <a:xfrm flipH="1">
            <a:off x="2239998" y="3933997"/>
            <a:ext cx="675252" cy="78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338E29D-F213-3EEA-D9F9-E774D9D20457}"/>
                  </a:ext>
                </a:extLst>
              </p:cNvPr>
              <p:cNvSpPr/>
              <p:nvPr/>
            </p:nvSpPr>
            <p:spPr>
              <a:xfrm>
                <a:off x="8985" y="5849754"/>
                <a:ext cx="2588888" cy="92053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scattering cross sections</a:t>
                </a:r>
              </a:p>
            </p:txBody>
          </p:sp>
        </mc:Choice>
        <mc:Fallback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338E29D-F213-3EEA-D9F9-E774D9D204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" y="5849754"/>
                <a:ext cx="2588888" cy="92053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CFD25C5B-C1A3-FE08-B494-252CAE568DBD}"/>
              </a:ext>
            </a:extLst>
          </p:cNvPr>
          <p:cNvCxnSpPr>
            <a:cxnSpLocks/>
            <a:stCxn id="3095" idx="2"/>
            <a:endCxn id="78" idx="0"/>
          </p:cNvCxnSpPr>
          <p:nvPr/>
        </p:nvCxnSpPr>
        <p:spPr>
          <a:xfrm>
            <a:off x="1303429" y="5496572"/>
            <a:ext cx="0" cy="3531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3C7F81E-0049-6A4A-C14D-AB04E86F8E58}"/>
              </a:ext>
            </a:extLst>
          </p:cNvPr>
          <p:cNvSpPr/>
          <p:nvPr/>
        </p:nvSpPr>
        <p:spPr>
          <a:xfrm>
            <a:off x="2915250" y="3654549"/>
            <a:ext cx="648033" cy="5588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/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9322C1F-0FFF-5759-5204-F6C1F172159B}"/>
              </a:ext>
            </a:extLst>
          </p:cNvPr>
          <p:cNvCxnSpPr>
            <a:cxnSpLocks/>
            <a:stCxn id="63" idx="4"/>
            <a:endCxn id="15" idx="0"/>
          </p:cNvCxnSpPr>
          <p:nvPr/>
        </p:nvCxnSpPr>
        <p:spPr>
          <a:xfrm>
            <a:off x="3239267" y="3070944"/>
            <a:ext cx="0" cy="5836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57A30D9-22F3-AA7F-0F2D-088D21E42BA3}"/>
                  </a:ext>
                </a:extLst>
              </p:cNvPr>
              <p:cNvSpPr/>
              <p:nvPr/>
            </p:nvSpPr>
            <p:spPr>
              <a:xfrm>
                <a:off x="4275137" y="5607070"/>
                <a:ext cx="839420" cy="55889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57A30D9-22F3-AA7F-0F2D-088D21E42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137" y="5607070"/>
                <a:ext cx="839420" cy="5588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1004B21-AA90-38B1-C6A9-973DC9143DAD}"/>
              </a:ext>
            </a:extLst>
          </p:cNvPr>
          <p:cNvCxnSpPr>
            <a:cxnSpLocks/>
            <a:stCxn id="56" idx="4"/>
            <a:endCxn id="22" idx="1"/>
          </p:cNvCxnSpPr>
          <p:nvPr/>
        </p:nvCxnSpPr>
        <p:spPr>
          <a:xfrm>
            <a:off x="3266442" y="5638040"/>
            <a:ext cx="1008695" cy="2484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DB02ED0-9155-71A1-37CC-444CB8868BCC}"/>
                  </a:ext>
                </a:extLst>
              </p:cNvPr>
              <p:cNvSpPr/>
              <p:nvPr/>
            </p:nvSpPr>
            <p:spPr>
              <a:xfrm>
                <a:off x="10090334" y="3729576"/>
                <a:ext cx="648033" cy="55889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DB02ED0-9155-71A1-37CC-444CB8868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0334" y="3729576"/>
                <a:ext cx="648033" cy="5588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5FBCAE7-09AA-D66A-DCCE-2927508941A9}"/>
              </a:ext>
            </a:extLst>
          </p:cNvPr>
          <p:cNvCxnSpPr>
            <a:cxnSpLocks/>
            <a:stCxn id="36" idx="1"/>
            <a:endCxn id="104" idx="6"/>
          </p:cNvCxnSpPr>
          <p:nvPr/>
        </p:nvCxnSpPr>
        <p:spPr>
          <a:xfrm flipH="1">
            <a:off x="9415156" y="4009024"/>
            <a:ext cx="675178" cy="89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81302D9-C4FD-6449-D8EA-1C351ABF5FA7}"/>
              </a:ext>
            </a:extLst>
          </p:cNvPr>
          <p:cNvSpPr/>
          <p:nvPr/>
        </p:nvSpPr>
        <p:spPr>
          <a:xfrm>
            <a:off x="8528441" y="5002005"/>
            <a:ext cx="886715" cy="55889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Fit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3377E628-C6A1-1AEC-C9A5-2C9F486B82C4}"/>
              </a:ext>
            </a:extLst>
          </p:cNvPr>
          <p:cNvCxnSpPr>
            <a:cxnSpLocks/>
            <a:stCxn id="104" idx="5"/>
            <a:endCxn id="117" idx="0"/>
          </p:cNvCxnSpPr>
          <p:nvPr/>
        </p:nvCxnSpPr>
        <p:spPr>
          <a:xfrm>
            <a:off x="8970815" y="4315606"/>
            <a:ext cx="984" cy="6863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11FCAD1-031F-88F3-CE5B-0F5A0886B921}"/>
              </a:ext>
            </a:extLst>
          </p:cNvPr>
          <p:cNvCxnSpPr>
            <a:cxnSpLocks/>
            <a:stCxn id="117" idx="1"/>
            <a:endCxn id="51" idx="0"/>
          </p:cNvCxnSpPr>
          <p:nvPr/>
        </p:nvCxnSpPr>
        <p:spPr>
          <a:xfrm flipH="1">
            <a:off x="8296678" y="5281453"/>
            <a:ext cx="231763" cy="5360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0" name="Straight Arrow Connector 3079">
            <a:extLst>
              <a:ext uri="{FF2B5EF4-FFF2-40B4-BE49-F238E27FC236}">
                <a16:creationId xmlns:a16="http://schemas.microsoft.com/office/drawing/2014/main" id="{7062AC9B-CA4A-F4FE-934A-421C357A9C5C}"/>
              </a:ext>
            </a:extLst>
          </p:cNvPr>
          <p:cNvCxnSpPr>
            <a:cxnSpLocks/>
            <a:stCxn id="117" idx="1"/>
            <a:endCxn id="4" idx="7"/>
          </p:cNvCxnSpPr>
          <p:nvPr/>
        </p:nvCxnSpPr>
        <p:spPr>
          <a:xfrm flipH="1">
            <a:off x="7253331" y="5281453"/>
            <a:ext cx="1275110" cy="104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95" name="Rectangle 3094">
                <a:extLst>
                  <a:ext uri="{FF2B5EF4-FFF2-40B4-BE49-F238E27FC236}">
                    <a16:creationId xmlns:a16="http://schemas.microsoft.com/office/drawing/2014/main" id="{A4C78A54-03CF-EAC6-F6AE-751F67A64E8A}"/>
                  </a:ext>
                </a:extLst>
              </p:cNvPr>
              <p:cNvSpPr/>
              <p:nvPr/>
            </p:nvSpPr>
            <p:spPr>
              <a:xfrm>
                <a:off x="675576" y="4937677"/>
                <a:ext cx="1255706" cy="55889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Fit,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∫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095" name="Rectangle 3094">
                <a:extLst>
                  <a:ext uri="{FF2B5EF4-FFF2-40B4-BE49-F238E27FC236}">
                    <a16:creationId xmlns:a16="http://schemas.microsoft.com/office/drawing/2014/main" id="{A4C78A54-03CF-EAC6-F6AE-751F67A64E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76" y="4937677"/>
                <a:ext cx="1255706" cy="558895"/>
              </a:xfrm>
              <a:prstGeom prst="rect">
                <a:avLst/>
              </a:prstGeom>
              <a:blipFill>
                <a:blip r:embed="rId7"/>
                <a:stretch>
                  <a:fillRect l="-8019" t="-10204" b="-33673"/>
                </a:stretch>
              </a:blipFill>
              <a:ln w="38100">
                <a:solidFill>
                  <a:srgbClr val="FF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97" name="Straight Arrow Connector 3096">
            <a:extLst>
              <a:ext uri="{FF2B5EF4-FFF2-40B4-BE49-F238E27FC236}">
                <a16:creationId xmlns:a16="http://schemas.microsoft.com/office/drawing/2014/main" id="{9E7BCE0D-324D-0B56-1D2A-796A9DDE384C}"/>
              </a:ext>
            </a:extLst>
          </p:cNvPr>
          <p:cNvCxnSpPr>
            <a:cxnSpLocks/>
            <a:stCxn id="73" idx="4"/>
            <a:endCxn id="3095" idx="0"/>
          </p:cNvCxnSpPr>
          <p:nvPr/>
        </p:nvCxnSpPr>
        <p:spPr>
          <a:xfrm>
            <a:off x="1294316" y="4402069"/>
            <a:ext cx="9113" cy="5356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91DF32-E584-5DEB-23D8-24046240FF85}"/>
              </a:ext>
            </a:extLst>
          </p:cNvPr>
          <p:cNvSpPr txBox="1"/>
          <p:nvPr/>
        </p:nvSpPr>
        <p:spPr>
          <a:xfrm>
            <a:off x="4694848" y="2150412"/>
            <a:ext cx="4184992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Legend</a:t>
            </a:r>
          </a:p>
          <a:p>
            <a:r>
              <a:rPr lang="en-US" dirty="0"/>
              <a:t>           Derivatives Available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Derivatives Unavailable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8371DE-DC87-0AF0-0BDD-A963C06A3C50}"/>
              </a:ext>
            </a:extLst>
          </p:cNvPr>
          <p:cNvSpPr/>
          <p:nvPr/>
        </p:nvSpPr>
        <p:spPr>
          <a:xfrm>
            <a:off x="4944978" y="2504145"/>
            <a:ext cx="339155" cy="22642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9D0084-5B3D-3CD9-2D37-234637819DDF}"/>
              </a:ext>
            </a:extLst>
          </p:cNvPr>
          <p:cNvSpPr/>
          <p:nvPr/>
        </p:nvSpPr>
        <p:spPr>
          <a:xfrm>
            <a:off x="4944978" y="2785502"/>
            <a:ext cx="339155" cy="22642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1C534D7-B5C6-DA06-92E2-2B210447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14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9149B-5B6E-AEDA-F808-F69079DCA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Functions – Ranking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1A0D8-A8F7-EB54-39D7-A7B4CAF7D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Best to worst case: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Conversion function is provided!</a:t>
            </a:r>
          </a:p>
          <a:p>
            <a:pPr lvl="1"/>
            <a:r>
              <a:rPr lang="en-US" dirty="0"/>
              <a:t>Or an approximation (fit Jacobian, polynomial)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function, but correlations are explicitly given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function and no correlation information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A6261EF-A64F-92D9-8265-1019D611AD27}"/>
              </a:ext>
            </a:extLst>
          </p:cNvPr>
          <p:cNvSpPr/>
          <p:nvPr/>
        </p:nvSpPr>
        <p:spPr>
          <a:xfrm>
            <a:off x="8811692" y="2587171"/>
            <a:ext cx="3034148" cy="8418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Charge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97900FE-C585-7587-CD9C-5077209D60C7}"/>
                  </a:ext>
                </a:extLst>
              </p:cNvPr>
              <p:cNvSpPr/>
              <p:nvPr/>
            </p:nvSpPr>
            <p:spPr>
              <a:xfrm>
                <a:off x="8096418" y="5499367"/>
                <a:ext cx="1840244" cy="9423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Energies</a:t>
                </a:r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97900FE-C585-7587-CD9C-5077209D6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418" y="5499367"/>
                <a:ext cx="1840244" cy="94231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48A4AF84-0B2C-FBC5-C983-EB4EF577F48A}"/>
              </a:ext>
            </a:extLst>
          </p:cNvPr>
          <p:cNvSpPr/>
          <p:nvPr/>
        </p:nvSpPr>
        <p:spPr>
          <a:xfrm>
            <a:off x="10125428" y="5743445"/>
            <a:ext cx="1840243" cy="9423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NP corrections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BF689A-AB52-B2EB-2718-F43714427C2C}"/>
              </a:ext>
            </a:extLst>
          </p:cNvPr>
          <p:cNvSpPr/>
          <p:nvPr/>
        </p:nvSpPr>
        <p:spPr>
          <a:xfrm>
            <a:off x="9885408" y="4092653"/>
            <a:ext cx="886715" cy="55889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Fit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214749-DD60-D45C-576B-8E015EF9655A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10328766" y="4651548"/>
            <a:ext cx="716784" cy="10918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C20207-BDFF-E715-9906-D2FCAE34511F}"/>
              </a:ext>
            </a:extLst>
          </p:cNvPr>
          <p:cNvCxnSpPr>
            <a:cxnSpLocks/>
            <a:stCxn id="7" idx="2"/>
            <a:endCxn id="5" idx="7"/>
          </p:cNvCxnSpPr>
          <p:nvPr/>
        </p:nvCxnSpPr>
        <p:spPr>
          <a:xfrm flipH="1">
            <a:off x="9667165" y="4651548"/>
            <a:ext cx="661601" cy="985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ADB55E-07D5-CEA6-51D8-240B5C4CD80F}"/>
              </a:ext>
            </a:extLst>
          </p:cNvPr>
          <p:cNvCxnSpPr>
            <a:cxnSpLocks/>
            <a:stCxn id="4" idx="4"/>
            <a:endCxn id="7" idx="0"/>
          </p:cNvCxnSpPr>
          <p:nvPr/>
        </p:nvCxnSpPr>
        <p:spPr>
          <a:xfrm>
            <a:off x="10328766" y="3429000"/>
            <a:ext cx="0" cy="6636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52134CE-EA3E-8242-FA6D-16BA54A9D264}"/>
                  </a:ext>
                </a:extLst>
              </p:cNvPr>
              <p:cNvSpPr/>
              <p:nvPr/>
            </p:nvSpPr>
            <p:spPr>
              <a:xfrm>
                <a:off x="11012798" y="3944997"/>
                <a:ext cx="886715" cy="98581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52134CE-EA3E-8242-FA6D-16BA54A9D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2798" y="3944997"/>
                <a:ext cx="886715" cy="9858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2942E35-B187-5AF1-0647-CF8F86D00267}"/>
              </a:ext>
            </a:extLst>
          </p:cNvPr>
          <p:cNvCxnSpPr>
            <a:cxnSpLocks/>
            <a:stCxn id="20" idx="2"/>
            <a:endCxn id="5" idx="7"/>
          </p:cNvCxnSpPr>
          <p:nvPr/>
        </p:nvCxnSpPr>
        <p:spPr>
          <a:xfrm flipH="1">
            <a:off x="9667165" y="4930815"/>
            <a:ext cx="1788991" cy="706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1A2FC6-28CF-F88E-A68D-0EAC5F409782}"/>
              </a:ext>
            </a:extLst>
          </p:cNvPr>
          <p:cNvCxnSpPr>
            <a:cxnSpLocks/>
            <a:stCxn id="20" idx="2"/>
            <a:endCxn id="6" idx="0"/>
          </p:cNvCxnSpPr>
          <p:nvPr/>
        </p:nvCxnSpPr>
        <p:spPr>
          <a:xfrm flipH="1">
            <a:off x="11045550" y="4930815"/>
            <a:ext cx="410606" cy="8126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20A33F2-9C60-4846-F6A5-630B90EF7EFA}"/>
              </a:ext>
            </a:extLst>
          </p:cNvPr>
          <p:cNvCxnSpPr>
            <a:cxnSpLocks/>
            <a:stCxn id="4" idx="4"/>
            <a:endCxn id="20" idx="0"/>
          </p:cNvCxnSpPr>
          <p:nvPr/>
        </p:nvCxnSpPr>
        <p:spPr>
          <a:xfrm>
            <a:off x="10328766" y="3429000"/>
            <a:ext cx="1127390" cy="5159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768B6407-F6FA-E4AA-847D-470F74E6D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0523" y="6461570"/>
            <a:ext cx="2743200" cy="365125"/>
          </a:xfrm>
        </p:spPr>
        <p:txBody>
          <a:bodyPr/>
          <a:lstStyle/>
          <a:p>
            <a:fld id="{2D58B7DA-60EB-4CD9-80E8-D60B20A2F49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8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F591D-3A7F-032E-9EEE-0115F19E1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912D-4656-D86D-6615-0160A1B57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243"/>
            <a:ext cx="10876280" cy="1325563"/>
          </a:xfrm>
        </p:spPr>
        <p:txBody>
          <a:bodyPr/>
          <a:lstStyle/>
          <a:p>
            <a:r>
              <a:rPr lang="en-US" dirty="0"/>
              <a:t>2.) Propagating Correlations –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BCC4B-83B5-BD9A-135E-158A5CC14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sympy</a:t>
            </a:r>
            <a:r>
              <a:rPr lang="en-US" dirty="0"/>
              <a:t> allows for symbolic manipulation  </a:t>
            </a:r>
          </a:p>
          <a:p>
            <a:r>
              <a:rPr lang="en-US" i="1" dirty="0"/>
              <a:t>uncertainties</a:t>
            </a:r>
            <a:r>
              <a:rPr lang="en-US" dirty="0"/>
              <a:t> (or </a:t>
            </a:r>
            <a:r>
              <a:rPr lang="en-US" i="1" dirty="0" err="1"/>
              <a:t>sympy</a:t>
            </a:r>
            <a:r>
              <a:rPr lang="en-US" dirty="0"/>
              <a:t>) to numerically propagate covariances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E054EA-81EF-24EC-185A-9BC75DDCB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66" y="3283319"/>
            <a:ext cx="5372957" cy="280040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DA0746-A489-A1B7-B77B-BC4B727583EC}"/>
              </a:ext>
            </a:extLst>
          </p:cNvPr>
          <p:cNvSpPr txBox="1"/>
          <p:nvPr/>
        </p:nvSpPr>
        <p:spPr>
          <a:xfrm>
            <a:off x="6227278" y="3277026"/>
            <a:ext cx="56653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from uncertainties import </a:t>
            </a:r>
            <a:r>
              <a:rPr lang="en-US" dirty="0" err="1"/>
              <a:t>ufloat</a:t>
            </a:r>
            <a:endParaRPr lang="en-US" dirty="0"/>
          </a:p>
          <a:p>
            <a:endParaRPr lang="en-US" dirty="0"/>
          </a:p>
          <a:p>
            <a:r>
              <a:rPr lang="en-US" dirty="0"/>
              <a:t>uR_ka0, </a:t>
            </a:r>
            <a:r>
              <a:rPr lang="en-US" dirty="0" err="1"/>
              <a:t>uE</a:t>
            </a:r>
            <a:r>
              <a:rPr lang="en-US" dirty="0"/>
              <a:t> = </a:t>
            </a:r>
            <a:r>
              <a:rPr lang="en-US" dirty="0" err="1"/>
              <a:t>ufloat</a:t>
            </a:r>
            <a:r>
              <a:rPr lang="en-US" dirty="0"/>
              <a:t>(5.614, 0.001), </a:t>
            </a:r>
            <a:r>
              <a:rPr lang="en-US" dirty="0" err="1"/>
              <a:t>ufloat</a:t>
            </a:r>
            <a:r>
              <a:rPr lang="en-US" dirty="0"/>
              <a:t>(5126, 0.01)</a:t>
            </a:r>
          </a:p>
          <a:p>
            <a:r>
              <a:rPr lang="en-US" dirty="0"/>
              <a:t>uV_2 = </a:t>
            </a:r>
            <a:r>
              <a:rPr lang="en-US" dirty="0" err="1"/>
              <a:t>ufloat</a:t>
            </a:r>
            <a:r>
              <a:rPr lang="en-US" dirty="0"/>
              <a:t>(1.095, 0.001)</a:t>
            </a:r>
          </a:p>
          <a:p>
            <a:r>
              <a:rPr lang="en-US" dirty="0"/>
              <a:t>rad = </a:t>
            </a:r>
            <a:r>
              <a:rPr lang="en-US" dirty="0" err="1"/>
              <a:t>lambdify</a:t>
            </a:r>
            <a:r>
              <a:rPr lang="en-US" dirty="0"/>
              <a:t>([</a:t>
            </a:r>
            <a:r>
              <a:rPr lang="en-US" dirty="0" err="1"/>
              <a:t>C_z</a:t>
            </a:r>
            <a:r>
              <a:rPr lang="en-US" dirty="0"/>
              <a:t>, R_ka0, E, E0, V_2],</a:t>
            </a:r>
          </a:p>
          <a:p>
            <a:r>
              <a:rPr lang="en-US" dirty="0"/>
              <a:t>	          rad,</a:t>
            </a:r>
          </a:p>
          <a:p>
            <a:r>
              <a:rPr lang="en-US" dirty="0"/>
              <a:t>	          modules='</a:t>
            </a:r>
            <a:r>
              <a:rPr lang="en-US" dirty="0" err="1"/>
              <a:t>numpy</a:t>
            </a:r>
            <a:r>
              <a:rPr lang="en-US" dirty="0"/>
              <a:t>')(1e-2, uR_ka0, </a:t>
            </a:r>
            <a:r>
              <a:rPr lang="en-US" dirty="0" err="1"/>
              <a:t>uE</a:t>
            </a:r>
            <a:r>
              <a:rPr lang="en-US" dirty="0"/>
              <a:t>, 			           </a:t>
            </a:r>
            <a:r>
              <a:rPr lang="en-US" dirty="0" err="1"/>
              <a:t>uE.n</a:t>
            </a:r>
            <a:r>
              <a:rPr lang="en-US" dirty="0"/>
              <a:t>, uV_2)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18E253-D87C-909A-544F-C85F518AE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096" y="5585350"/>
            <a:ext cx="3561696" cy="612250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B11EBD9-24A8-CD79-6AC1-B5A010D0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810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24346-A602-12B0-D9EB-7B6DCE287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9D6C-8ADB-C7E6-F440-2106E07B4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243"/>
            <a:ext cx="10673080" cy="1325563"/>
          </a:xfrm>
        </p:spPr>
        <p:txBody>
          <a:bodyPr/>
          <a:lstStyle/>
          <a:p>
            <a:r>
              <a:rPr lang="en-US" dirty="0"/>
              <a:t>3.) Optimization with Correlated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07790-79B3-4616-AF91-3D613EB0E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733"/>
            <a:ext cx="6812280" cy="2047335"/>
          </a:xfrm>
        </p:spPr>
        <p:txBody>
          <a:bodyPr/>
          <a:lstStyle/>
          <a:p>
            <a:r>
              <a:rPr lang="en-US" dirty="0"/>
              <a:t>Generalized least squares propagates correlations from radius data </a:t>
            </a:r>
          </a:p>
          <a:p>
            <a:r>
              <a:rPr lang="en-US" dirty="0"/>
              <a:t>Implemented in </a:t>
            </a:r>
            <a:r>
              <a:rPr lang="en-US" i="1" dirty="0" err="1"/>
              <a:t>radbase</a:t>
            </a:r>
            <a:r>
              <a:rPr lang="en-US" dirty="0"/>
              <a:t> alongside optimizations from graph analysis.</a:t>
            </a:r>
            <a:endParaRPr lang="en-US" i="1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111DD93-F466-0160-9E52-86B9E958D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74" y="5243581"/>
            <a:ext cx="4640357" cy="10174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4889C9-937D-1408-A3E8-96A5675FB0D3}"/>
              </a:ext>
            </a:extLst>
          </p:cNvPr>
          <p:cNvSpPr txBox="1"/>
          <p:nvPr/>
        </p:nvSpPr>
        <p:spPr>
          <a:xfrm>
            <a:off x="401069" y="4152826"/>
            <a:ext cx="4487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Uncorrelated – Weighted Least Squares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E3681F-5683-CFB4-39A1-193A80DEC2D4}"/>
              </a:ext>
            </a:extLst>
          </p:cNvPr>
          <p:cNvSpPr txBox="1"/>
          <p:nvPr/>
        </p:nvSpPr>
        <p:spPr>
          <a:xfrm>
            <a:off x="6354941" y="4152826"/>
            <a:ext cx="485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Correlated Errors – Generalized Least Squares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32C773F-1B18-5C05-C844-C49A45C82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44036" y="5604495"/>
            <a:ext cx="6506238" cy="585869"/>
          </a:xfrm>
          <a:prstGeom prst="rect">
            <a:avLst/>
          </a:prstGeom>
        </p:spPr>
      </p:pic>
      <p:pic>
        <p:nvPicPr>
          <p:cNvPr id="8" name="Content Placeholder 23">
            <a:extLst>
              <a:ext uri="{FF2B5EF4-FFF2-40B4-BE49-F238E27FC236}">
                <a16:creationId xmlns:a16="http://schemas.microsoft.com/office/drawing/2014/main" id="{435E4883-0C58-065B-00B3-9E7FECE6AB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8879" y="1683664"/>
            <a:ext cx="3962401" cy="246916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393A01-B680-81E7-6AB0-6B8627BD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09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1C776-CC3E-E6E8-92F9-A1C74E1BF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Pitfalls – Correlated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8A48D-E733-21C5-70BC-0ADC67819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733"/>
            <a:ext cx="9098280" cy="4433147"/>
          </a:xfrm>
        </p:spPr>
        <p:txBody>
          <a:bodyPr>
            <a:normAutofit/>
          </a:bodyPr>
          <a:lstStyle/>
          <a:p>
            <a:r>
              <a:rPr lang="en-US" dirty="0"/>
              <a:t>Numerical errors from highly correlated variables:</a:t>
            </a:r>
          </a:p>
          <a:p>
            <a:pPr lvl="1"/>
            <a:r>
              <a:rPr lang="en-US" dirty="0"/>
              <a:t>Ex: Radii from optical isotope shift where atomic theory is dominant uncertainty.</a:t>
            </a:r>
          </a:p>
          <a:p>
            <a:pPr lvl="1"/>
            <a:r>
              <a:rPr lang="en-US" dirty="0"/>
              <a:t>Inversion of covariance matrix becomes unstable.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Potential solution: Take CODATA approach, have free parameters besides radii.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Decision to just use radii vs. parameters included in conversion process.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EE25A-B4AD-554D-15F4-C3C51350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68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12DF6-87D9-763C-EC2D-BA91C35DC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Pitfalls – Non-Gaussian Errors.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3746-4F55-46B2-84B0-CA950AC9B0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5733"/>
                <a:ext cx="9027160" cy="4351867"/>
              </a:xfrm>
            </p:spPr>
            <p:txBody>
              <a:bodyPr/>
              <a:lstStyle/>
              <a:p>
                <a:r>
                  <a:rPr lang="en-US" dirty="0"/>
                  <a:t>Some radius data are highly asymmetric/non-normal.</a:t>
                </a:r>
              </a:p>
              <a:p>
                <a:pPr lvl="1"/>
                <a:r>
                  <a:rPr lang="en-US" sz="2800" dirty="0"/>
                  <a:t>Ex.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Pd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108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4.537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+27</m:t>
                        </m:r>
                      </m:sup>
                    </m:sSubSup>
                  </m:oMath>
                </a14:m>
                <a:r>
                  <a:rPr lang="en-US" sz="2800" dirty="0"/>
                  <a:t> fm</a:t>
                </a:r>
              </a:p>
              <a:p>
                <a:pPr marL="0" indent="0">
                  <a:buNone/>
                </a:pPr>
                <a:r>
                  <a:rPr lang="en-US" sz="1400" dirty="0"/>
                  <a:t>Saito et al. PRC 111 034313 (2025)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Store lower/upper uncertainties then either:</a:t>
                </a:r>
              </a:p>
              <a:p>
                <a:r>
                  <a:rPr lang="en-US" dirty="0"/>
                  <a:t>Transform data to normal errors</a:t>
                </a:r>
              </a:p>
              <a:p>
                <a:r>
                  <a:rPr lang="en-US" dirty="0"/>
                  <a:t>Conservatively use larger of the two.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3746-4F55-46B2-84B0-CA950AC9B0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5733"/>
                <a:ext cx="9027160" cy="4351867"/>
              </a:xfrm>
              <a:blipFill>
                <a:blip r:embed="rId2"/>
                <a:stretch>
                  <a:fillRect l="-1419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BAF06-3407-6A74-AF88-54A152AF2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02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20E12-54DF-5B75-7068-E70E21BE4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9AE34-6103-D98A-518B-69A40E6C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86418"/>
            <a:ext cx="5562600" cy="47524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January 2026, I created a data entry user interface to standardize the entered data.</a:t>
            </a:r>
          </a:p>
          <a:p>
            <a:endParaRPr lang="en-US" dirty="0"/>
          </a:p>
          <a:p>
            <a:r>
              <a:rPr lang="en-US" dirty="0"/>
              <a:t>Each data type has a template that can dynamically generate its data entry interface.</a:t>
            </a:r>
          </a:p>
          <a:p>
            <a:endParaRPr lang="en-US" dirty="0"/>
          </a:p>
          <a:p>
            <a:r>
              <a:rPr lang="en-US" dirty="0"/>
              <a:t>Data can be entered programmatically using these templates as well.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CC2AFB-8E2F-0EB5-8345-E54D85AFA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00" y="1705698"/>
            <a:ext cx="4931400" cy="465065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DBA55-1DC8-F911-7A57-75F62C65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5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38D0F-FEB6-5733-6017-0A30B325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Paper:</a:t>
            </a:r>
            <a:br>
              <a:rPr lang="en-US" dirty="0"/>
            </a:br>
            <a:r>
              <a:rPr lang="en-US" dirty="0"/>
              <a:t>Towards Better Nuclear Charge Radii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ABF09-4A4E-52DF-CF66-3979A436B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5733"/>
            <a:ext cx="7106921" cy="4351867"/>
          </a:xfrm>
        </p:spPr>
        <p:txBody>
          <a:bodyPr>
            <a:normAutofit/>
          </a:bodyPr>
          <a:lstStyle/>
          <a:p>
            <a:r>
              <a:rPr lang="en-US" dirty="0"/>
              <a:t>Posted on </a:t>
            </a:r>
            <a:r>
              <a:rPr lang="en-US" dirty="0" err="1"/>
              <a:t>arXiv</a:t>
            </a:r>
            <a:r>
              <a:rPr lang="en-US" dirty="0"/>
              <a:t>: 2604.08985:</a:t>
            </a:r>
          </a:p>
          <a:p>
            <a:pPr lvl="1"/>
            <a:r>
              <a:rPr lang="en-US" dirty="0"/>
              <a:t>Current status of different techniques.</a:t>
            </a:r>
          </a:p>
          <a:p>
            <a:pPr lvl="1"/>
            <a:r>
              <a:rPr lang="en-US" dirty="0"/>
              <a:t>Recommended data to include in publications.</a:t>
            </a:r>
          </a:p>
          <a:p>
            <a:pPr lvl="1"/>
            <a:r>
              <a:rPr lang="en-US" dirty="0"/>
              <a:t>Broad framework for next evaluation.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Follow-up of 2025 IAEA Technical Meeting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Corresponding author:</a:t>
            </a:r>
          </a:p>
          <a:p>
            <a:pPr marL="0" indent="0">
              <a:buNone/>
            </a:pPr>
            <a:r>
              <a:rPr lang="en-US" dirty="0"/>
              <a:t>bohayon@technion.ac.il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519DAEB-3D0F-BF7F-6EDC-8E61C938E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Lucida Grande"/>
              </a:rPr>
              <a:t>arXiv:2604.08985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DF5FE7D-F8CB-FF5C-4DD8-D8AAB18DF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Lucida Grande"/>
              </a:rPr>
              <a:t>arXiv:2604.08985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A97E48-5E44-87AE-5D2A-C2FE18512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692014"/>
            <a:ext cx="5730910" cy="16963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2DED12-98E0-7A8F-0E81-C985470E0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840" y="1919856"/>
            <a:ext cx="4910061" cy="210181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481CE51-EC45-4671-AA1A-1EB77359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74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3241E-650F-705B-5024-6101AF90B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Progress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DAE568-C690-6FDD-FA08-8FB5C10A80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837" y="1845733"/>
                <a:ext cx="5714163" cy="4351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Our group has entered 30 papers since January, focusing on muonic atom spectroscopy papers (most muonic transition energies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&lt;50</m:t>
                    </m:r>
                  </m:oMath>
                </a14:m>
                <a:r>
                  <a:rPr lang="en-US" dirty="0"/>
                  <a:t> from Fr04).</a:t>
                </a:r>
              </a:p>
              <a:p>
                <a:endParaRPr lang="en-US" dirty="0"/>
              </a:p>
              <a:p>
                <a:r>
                  <a:rPr lang="en-US" dirty="0"/>
                  <a:t>Rough estimate,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150 absolute papers,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400 relative papers.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DAE568-C690-6FDD-FA08-8FB5C10A80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837" y="1845733"/>
                <a:ext cx="5714163" cy="4351867"/>
              </a:xfrm>
              <a:blipFill>
                <a:blip r:embed="rId2"/>
                <a:stretch>
                  <a:fillRect l="-1921" t="-2521" r="-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4080A4A-5F41-E621-FB82-E3B5C1FA1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724" y="2279480"/>
            <a:ext cx="5350136" cy="229903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9DC4C-580B-B2B9-0576-3C24A68D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59DA7-6820-1B03-52C5-E5D3B41728DA}"/>
              </a:ext>
            </a:extLst>
          </p:cNvPr>
          <p:cNvSpPr txBox="1"/>
          <p:nvPr/>
        </p:nvSpPr>
        <p:spPr>
          <a:xfrm>
            <a:off x="6297724" y="4913436"/>
            <a:ext cx="5528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 of Data near Wohlfahrt PRC 23 533 (1981) </a:t>
            </a:r>
          </a:p>
        </p:txBody>
      </p:sp>
    </p:spTree>
    <p:extLst>
      <p:ext uri="{BB962C8B-B14F-4D97-AF65-F5344CB8AC3E}">
        <p14:creationId xmlns:p14="http://schemas.microsoft.com/office/powerpoint/2010/main" val="1550727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3C2F-9E26-6A73-9F78-CE550BBA2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- 2026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2C1D37-DA3C-7331-E17C-8BF238BD4A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Summer 2026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Collect all published absolute nuclear charge radius data </a:t>
                </a:r>
              </a:p>
              <a:p>
                <a:pPr lvl="1"/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&gt;2)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Transition from just tracking dependencies to explicit conversion steps.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Fall 2026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Complete automated correlation propagation procedure with strong logging.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Develop documentation around </a:t>
                </a:r>
                <a:r>
                  <a:rPr lang="en-US" i="1" dirty="0" err="1"/>
                  <a:t>radbase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2C1D37-DA3C-7331-E17C-8BF238BD4A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9AA18-AAFA-09A2-D845-D2070F34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0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40DE0-6079-6E78-7260-6AB136922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5D935-15C3-C1AE-AB48-809DC32C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- 2027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810BF-5FDB-939A-E7C7-EB485C9887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5733"/>
                <a:ext cx="10886440" cy="43518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Fall 2026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Complete automated correlation propagation procedure with strong logging.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Develop documentation around </a:t>
                </a:r>
                <a:r>
                  <a:rPr lang="en-US" i="1" dirty="0" err="1"/>
                  <a:t>radbase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Spring 2027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Collect all published relative nuclear charge radius data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Begin working with IAEA on website for search and visualization.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810BF-5FDB-939A-E7C7-EB485C9887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5733"/>
                <a:ext cx="10886440" cy="4351867"/>
              </a:xfrm>
              <a:blipFill>
                <a:blip r:embed="rId2"/>
                <a:stretch>
                  <a:fillRect l="-1176" t="-2521" r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A3B48-B689-80B2-FDCB-853DDA8A6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4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048C2-B8DD-6AE9-D2E7-99E92E51C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i="1" dirty="0" err="1">
                <a:solidFill>
                  <a:schemeClr val="tx1"/>
                </a:solidFill>
              </a:rPr>
              <a:t>radbase</a:t>
            </a:r>
            <a:r>
              <a:rPr lang="en-US" dirty="0">
                <a:solidFill>
                  <a:schemeClr val="tx1"/>
                </a:solidFill>
              </a:rPr>
              <a:t> useful to you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2429C-F5D1-95EF-F5FC-6132A290DD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A4D3D6-FA92-6D8C-2BF0-4D89285E0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40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40724-BD20-0DD8-A9EF-FA62B0341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9D332-C18C-1B3C-7FDB-72DC64362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3F835-6298-20F0-4D0E-85E3A9620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34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64B78-4505-BDA0-6270-9A09A50FD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Will </a:t>
            </a:r>
            <a:r>
              <a:rPr lang="en-US" i="1" dirty="0" err="1">
                <a:solidFill>
                  <a:schemeClr val="tx1"/>
                </a:solidFill>
              </a:rPr>
              <a:t>radbase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be useful to you 6 months from now?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FB318-9DA6-D924-4588-8C8AE6EBB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2DE06-C663-17C2-FA2B-1AFB05A3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97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758A-FEB3-FF35-A822-61873D9E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655FC-9DBA-B965-E0E6-7B7E827C6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61D95-CBCE-D274-471E-30EAA399C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25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F5E4C-84C0-8A8D-C7E3-85E9A035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10620-124A-D41C-3EC8-BD93E88B3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Moving towards new comprehensive compilation and evaluation</a:t>
            </a:r>
          </a:p>
          <a:p>
            <a:endParaRPr lang="en-US" dirty="0"/>
          </a:p>
          <a:p>
            <a:r>
              <a:rPr lang="en-US" dirty="0"/>
              <a:t>Data compilation and standardization</a:t>
            </a:r>
          </a:p>
          <a:p>
            <a:endParaRPr lang="en-US" dirty="0"/>
          </a:p>
          <a:p>
            <a:r>
              <a:rPr lang="en-US" dirty="0"/>
              <a:t>Inclusion of correlations between inputs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644A3-6A7E-10E6-AD2C-C1CD8FE1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09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AFA1A-482A-6133-C80D-710AD6358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3A5E5B-F4A0-98D4-B49A-9AA882BC8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2084977"/>
            <a:ext cx="4345242" cy="3258932"/>
          </a:xfrm>
          <a:prstGeom prst="rect">
            <a:avLst/>
          </a:prstGeom>
        </p:spPr>
      </p:pic>
      <p:pic>
        <p:nvPicPr>
          <p:cNvPr id="5" name="Picture 4" descr="A group of men sitting at a table&#10;&#10;AI-generated content may be incorrect.">
            <a:extLst>
              <a:ext uri="{FF2B5EF4-FFF2-40B4-BE49-F238E27FC236}">
                <a16:creationId xmlns:a16="http://schemas.microsoft.com/office/drawing/2014/main" id="{BEB9372F-46C9-8170-46DF-D20D50E5D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7" t="20077" r="27176" b="29227"/>
          <a:stretch/>
        </p:blipFill>
        <p:spPr>
          <a:xfrm>
            <a:off x="7888637" y="3429000"/>
            <a:ext cx="3782012" cy="2709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39CABA-0D6E-0838-67C9-631689371413}"/>
              </a:ext>
            </a:extLst>
          </p:cNvPr>
          <p:cNvSpPr txBox="1"/>
          <p:nvPr/>
        </p:nvSpPr>
        <p:spPr>
          <a:xfrm>
            <a:off x="345440" y="5607914"/>
            <a:ext cx="569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NIST Grant Award Number 70NANB20H87</a:t>
            </a:r>
          </a:p>
          <a:p>
            <a:r>
              <a:rPr lang="en-US" dirty="0"/>
              <a:t>National Science Foundation Award Number 2309273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C2EBC7-5525-1193-717D-2595176D55C9}"/>
              </a:ext>
            </a:extLst>
          </p:cNvPr>
          <p:cNvSpPr txBox="1"/>
          <p:nvPr/>
        </p:nvSpPr>
        <p:spPr>
          <a:xfrm>
            <a:off x="6045200" y="2259781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Contact: hstaige@clemson.edu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8F98537-0AED-AAC9-340F-13893434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38</a:t>
            </a:fld>
            <a:endParaRPr lang="en-US" dirty="0"/>
          </a:p>
        </p:txBody>
      </p:sp>
      <p:pic>
        <p:nvPicPr>
          <p:cNvPr id="9" name="Picture 2" descr="NSF Policy on Brand Standards - Policies | NSF - National ...">
            <a:extLst>
              <a:ext uri="{FF2B5EF4-FFF2-40B4-BE49-F238E27FC236}">
                <a16:creationId xmlns:a16="http://schemas.microsoft.com/office/drawing/2014/main" id="{99F43DA5-AF94-6DFF-AABC-93A914FF9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364" y="3370172"/>
            <a:ext cx="2557961" cy="165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A5BB0B-839F-9740-344D-A9E26EFFC8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60" y="4075103"/>
            <a:ext cx="2357054" cy="235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229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334A-681E-28A4-29D7-E0E88891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1: Grouping / Graph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223D1-37EC-C3B1-61E6-265BCC82B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028" y="1776285"/>
            <a:ext cx="10238772" cy="435186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Users should be able to group data quickly and flexibly!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2B6516B-2CB7-4541-E98D-E1D232582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230154"/>
            <a:ext cx="10709476" cy="41764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D567E-E7B7-EFE3-82D9-1F2B188E6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6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9D09-5339-BB51-65F1-AA5BCE97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Measure Nuclear Charge Radii?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83505C-BDF8-CA45-02D3-9602237680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8697" y="2006507"/>
                <a:ext cx="5948903" cy="456511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Absolute</a:t>
                </a:r>
                <a:r>
                  <a:rPr lang="en-US" dirty="0"/>
                  <a:t> – determines individual charge radii</a:t>
                </a:r>
              </a:p>
              <a:p>
                <a:pPr lvl="1"/>
                <a:r>
                  <a:rPr lang="en-US" dirty="0"/>
                  <a:t>Muonic atom spectroscopy, elastic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scattering, g-factor determinations</a:t>
                </a:r>
              </a:p>
              <a:p>
                <a:r>
                  <a:rPr lang="en-US" b="1" dirty="0"/>
                  <a:t>Relative</a:t>
                </a:r>
                <a:r>
                  <a:rPr lang="en-US" dirty="0"/>
                  <a:t> – determines differences of charge radii </a:t>
                </a:r>
              </a:p>
              <a:p>
                <a:pPr lvl="1"/>
                <a:r>
                  <a:rPr lang="en-US" dirty="0"/>
                  <a:t>Optical isotope-shifts (OIS), K</a:t>
                </a:r>
                <a:r>
                  <a:rPr lang="el-GR" dirty="0"/>
                  <a:t>α</a:t>
                </a:r>
                <a:r>
                  <a:rPr lang="en-US" dirty="0"/>
                  <a:t> isotope shifts, g-factor determinations, highly-charged-ion spectroscopy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83505C-BDF8-CA45-02D3-9602237680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697" y="2006507"/>
                <a:ext cx="5948903" cy="4565115"/>
              </a:xfrm>
              <a:blipFill>
                <a:blip r:embed="rId3"/>
                <a:stretch>
                  <a:fillRect l="-1844" t="-2270" r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23">
            <a:extLst>
              <a:ext uri="{FF2B5EF4-FFF2-40B4-BE49-F238E27FC236}">
                <a16:creationId xmlns:a16="http://schemas.microsoft.com/office/drawing/2014/main" id="{2D2B7A9D-03A4-4270-F8D0-C5CC43F5D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185" y="2006507"/>
            <a:ext cx="6128302" cy="38188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3A3FEA-C370-3CE0-458D-16EC85947EEE}"/>
              </a:ext>
            </a:extLst>
          </p:cNvPr>
          <p:cNvSpPr txBox="1"/>
          <p:nvPr/>
        </p:nvSpPr>
        <p:spPr>
          <a:xfrm>
            <a:off x="6197600" y="5825346"/>
            <a:ext cx="546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Data used in Angeli and Marinova ADNDT 99 69 (2013)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749A5-9246-25EB-6156-506A1825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1689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86F7C-7754-FBD5-77BA-AE69017D3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6B164-BC41-F124-43FA-7818C501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1: Grouping / Graph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AF1F6-F356-BEC6-22F1-3AE527914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028" y="1776285"/>
            <a:ext cx="10238772" cy="435186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Whether that be by element: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6CA1BC9-5917-7A04-56E6-020299E2F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1" y="2230154"/>
            <a:ext cx="10709473" cy="41764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21933-FFD8-8437-C7A6-097BED6E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231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5720E-0778-65C3-D4B1-AEC88EB8B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735B3-6EED-2710-68B0-EE9A1E8B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1: Grouping / Graph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B7701-94DE-B894-5CF5-6316DD8A1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028" y="1776285"/>
            <a:ext cx="10238772" cy="435186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Or by measured quantity: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E8DB8D5-DDD3-A510-9B5B-EC24B6F50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1" y="2230154"/>
            <a:ext cx="10709473" cy="41764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AB431-5D52-23DF-9992-8ADED123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528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56EE4-80F8-AD9E-E393-4B408864B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1AF11-2FFA-294D-DE7C-F550511F2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1: Grouping / Graph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4F361-50EA-BAAB-1BE2-C656D97D7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028" y="1776285"/>
            <a:ext cx="10238772" cy="435186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Or by group in the network: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7735CF9-33AC-6A96-00E7-1B358D9FA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2" y="2230154"/>
            <a:ext cx="10709470" cy="41764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60790-FC33-31A0-27FA-C7F2AF66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110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5CDAE-0830-D87E-3D55-DBC0E876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from Conversion: OIS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0B78C6F-209C-1F9C-67CC-130DDBEF5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173923"/>
            <a:ext cx="7553960" cy="95590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911F336-F2AE-7001-A945-64C55B739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1224" y="4214767"/>
            <a:ext cx="6873848" cy="8395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E799F6-B92C-BC7E-A2A9-910980DAD14A}"/>
              </a:ext>
            </a:extLst>
          </p:cNvPr>
          <p:cNvSpPr txBox="1"/>
          <p:nvPr/>
        </p:nvSpPr>
        <p:spPr>
          <a:xfrm>
            <a:off x="838200" y="3466566"/>
            <a:ext cx="1298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Where: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B1F34F-12AA-8B99-A634-21B4E885C849}"/>
              </a:ext>
            </a:extLst>
          </p:cNvPr>
          <p:cNvSpPr txBox="1"/>
          <p:nvPr/>
        </p:nvSpPr>
        <p:spPr>
          <a:xfrm>
            <a:off x="985520" y="5232400"/>
            <a:ext cx="8884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F_i</a:t>
            </a:r>
            <a:r>
              <a:rPr lang="en-US" dirty="0"/>
              <a:t>: Transition specific electronic factor</a:t>
            </a:r>
          </a:p>
          <a:p>
            <a:r>
              <a:rPr lang="en-US" dirty="0" err="1"/>
              <a:t>M_i</a:t>
            </a:r>
            <a:r>
              <a:rPr lang="en-US" dirty="0"/>
              <a:t>: Transition specific mass factor – includes normal and specific mass shifts</a:t>
            </a:r>
          </a:p>
          <a:p>
            <a:r>
              <a:rPr lang="en-US" dirty="0" err="1"/>
              <a:t>C_i</a:t>
            </a:r>
            <a:r>
              <a:rPr lang="en-US" dirty="0"/>
              <a:t>: The Seltzer coefficients</a:t>
            </a:r>
          </a:p>
        </p:txBody>
      </p:sp>
    </p:spTree>
    <p:extLst>
      <p:ext uri="{BB962C8B-B14F-4D97-AF65-F5344CB8AC3E}">
        <p14:creationId xmlns:p14="http://schemas.microsoft.com/office/powerpoint/2010/main" val="35202085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C6833-0BA2-891D-1F6A-B8A045DB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 from Conversion: OIS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5F86AA-F980-32CE-EB17-BDE96DA9175B}"/>
              </a:ext>
            </a:extLst>
          </p:cNvPr>
          <p:cNvSpPr txBox="1"/>
          <p:nvPr/>
        </p:nvSpPr>
        <p:spPr>
          <a:xfrm>
            <a:off x="664511" y="4632960"/>
            <a:ext cx="9235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Angeli 2004 / 2013 used a correction factor determined from comparing OIS radii differences to electronic and muonic radii differences.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E03E19-958D-BF42-1AC8-A397CC9F9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17407"/>
            <a:ext cx="8888065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243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AD34B-EE05-93DC-E181-B4FF48171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 from Conversion: OIS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D3148-5D74-ACCB-39BC-7C68C820D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091" y="1864308"/>
            <a:ext cx="4811040" cy="4478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71C749-DD7C-71EB-EFC8-8B2800797BFD}"/>
              </a:ext>
            </a:extLst>
          </p:cNvPr>
          <p:cNvSpPr txBox="1"/>
          <p:nvPr/>
        </p:nvSpPr>
        <p:spPr>
          <a:xfrm>
            <a:off x="767080" y="2736502"/>
            <a:ext cx="5328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King plot was used in Fricke 2004 – directly fit parameters of OIS equation.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93519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4669D-DE65-1771-B9F9-A36CC2FE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 from Conversion: OIS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701D0-BAEB-C091-F3FD-A52691F5F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Covariance matrix elements: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0FA654D-F624-54CE-8569-3B06313C5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16245" y="3200400"/>
            <a:ext cx="8696689" cy="20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328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AA30E-7D83-4430-CF26-CD4D877B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 from Conversion: OIS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1B7F65-14F0-42A7-AF6C-8D37066F3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99056"/>
            <a:ext cx="10515600" cy="16747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A72161-1D1A-4071-D428-579369D3C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538" y="3963562"/>
            <a:ext cx="7494262" cy="2529313"/>
          </a:xfrm>
          <a:prstGeom prst="rect">
            <a:avLst/>
          </a:prstGeom>
        </p:spPr>
      </p:pic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64F43A17-6CDF-A63E-D708-FA8366990E3B}"/>
              </a:ext>
            </a:extLst>
          </p:cNvPr>
          <p:cNvCxnSpPr>
            <a:cxnSpLocks/>
          </p:cNvCxnSpPr>
          <p:nvPr/>
        </p:nvCxnSpPr>
        <p:spPr>
          <a:xfrm>
            <a:off x="1219200" y="3963562"/>
            <a:ext cx="2448560" cy="1736198"/>
          </a:xfrm>
          <a:prstGeom prst="bentConnector3">
            <a:avLst>
              <a:gd name="adj1" fmla="val -207"/>
            </a:avLst>
          </a:prstGeom>
          <a:ln w="762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5524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CAA65-7123-A2BA-3D89-8F3F0E3D5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 from Conversion: OIS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C38D1A-56EF-3D7F-AC0C-A9918F99D695}"/>
              </a:ext>
            </a:extLst>
          </p:cNvPr>
          <p:cNvSpPr txBox="1"/>
          <p:nvPr/>
        </p:nvSpPr>
        <p:spPr>
          <a:xfrm>
            <a:off x="838200" y="2071867"/>
            <a:ext cx="4877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Standard weighted least-squares, vary 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3D986-8E0F-EAFD-F4F3-1654A9625FAD}"/>
              </a:ext>
            </a:extLst>
          </p:cNvPr>
          <p:cNvSpPr txBox="1"/>
          <p:nvPr/>
        </p:nvSpPr>
        <p:spPr>
          <a:xfrm>
            <a:off x="6655387" y="2081060"/>
            <a:ext cx="4877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Generalized least-squares, all radii are parameters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F1FE90-39F8-D50B-8D46-F4BEA60FB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12" y="3429000"/>
            <a:ext cx="5483856" cy="21839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B79567-59E7-F7E2-D28A-D5C8B3F64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198" y="3500305"/>
            <a:ext cx="5483857" cy="16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6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5848C-AB55-64BD-5263-08FF7C480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Radius Data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663BB20-3858-1E3C-049F-5DCDCDA04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1497806"/>
            <a:ext cx="12191999" cy="4754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A69FEC-0452-A293-B87E-585AF7C446C8}"/>
              </a:ext>
            </a:extLst>
          </p:cNvPr>
          <p:cNvSpPr txBox="1"/>
          <p:nvPr/>
        </p:nvSpPr>
        <p:spPr>
          <a:xfrm>
            <a:off x="1198880" y="5944661"/>
            <a:ext cx="546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Data used in Angeli and Marinova ADNDT 99 69 (2013)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2DE18-58D9-B4D2-E2ED-10CD95D0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55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02400FD-2533-EE4E-E980-BBA5E0B51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Comprehensive Evaluations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3F3C10-F5C7-9CAF-E4C0-6FD392274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704" y="1851065"/>
            <a:ext cx="5157787" cy="823912"/>
          </a:xfrm>
        </p:spPr>
        <p:txBody>
          <a:bodyPr>
            <a:normAutofit/>
          </a:bodyPr>
          <a:lstStyle/>
          <a:p>
            <a:r>
              <a:rPr lang="en-US" sz="2800" dirty="0"/>
              <a:t>Fricke and Heilig, 2004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E1CA11-76DB-0DE0-3A8D-A60130C29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898" y="3783752"/>
            <a:ext cx="3146481" cy="29441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F7D39DA-053E-064F-8C54-DEDC3BDF3990}"/>
              </a:ext>
            </a:extLst>
          </p:cNvPr>
          <p:cNvSpPr txBox="1"/>
          <p:nvPr/>
        </p:nvSpPr>
        <p:spPr>
          <a:xfrm>
            <a:off x="665704" y="2786679"/>
            <a:ext cx="6094324" cy="885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6733"/>
              </a:buClr>
              <a:buSzTx/>
              <a:buFont typeface="+mj-lt"/>
              <a:buAutoNum type="arabicPeriod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compilation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673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King Plot focused analysis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4831FB-8452-87B9-F1D2-BC8E771E1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139" y="2031999"/>
            <a:ext cx="5759157" cy="4041397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E6E7FC3-87D3-2618-06CA-D2B18C15B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4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D3F7D-3953-6D85-74BD-C06B2FE81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F0CD1-7B63-FD61-AB55-D871C7690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Comprehensive Evaluations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CF6AD-A131-AEBA-753A-6897BB8009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Angeli 2004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36AAC-59A2-DD2A-33B8-4E03838BDB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Weighted least squares fit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Internal and external uncertainties considered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DF8E0C-F005-33B9-17C2-1113CF668A45}"/>
              </a:ext>
            </a:extLst>
          </p:cNvPr>
          <p:cNvSpPr txBox="1"/>
          <p:nvPr/>
        </p:nvSpPr>
        <p:spPr>
          <a:xfrm>
            <a:off x="6769910" y="1854156"/>
            <a:ext cx="467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Radius data and techniques found in previous works: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A62867-6C48-BB59-67B1-A1D7A9CD6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3345" y="2685153"/>
            <a:ext cx="3862194" cy="19834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BFCE92-D515-20A2-720E-2D4FCB827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054877"/>
            <a:ext cx="4024544" cy="22450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214AEF-BE48-730F-7894-28C88547D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787" y="4789766"/>
            <a:ext cx="5067310" cy="15665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5A5C0CB-6CAF-1AF5-C624-B5FD10DA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63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8DEF5-3B75-EB72-A99C-2EAD2D23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Comprehensive Evaluations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E0924-C287-C624-80B3-45670E23FD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Angeli and Marinova 2013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A6442-F02E-F904-2323-6DB483A2C7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Angeli04 + Nadjakov94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Current IAEA NDS recommendation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1A104F-49F8-C5FB-A613-0D0B2C5A6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237469"/>
            <a:ext cx="4109720" cy="23811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E037EF-6575-26BB-479A-6BD320332435}"/>
              </a:ext>
            </a:extLst>
          </p:cNvPr>
          <p:cNvSpPr txBox="1"/>
          <p:nvPr/>
        </p:nvSpPr>
        <p:spPr>
          <a:xfrm>
            <a:off x="7264400" y="1739362"/>
            <a:ext cx="39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IAEA Working Group on Nuclear Charge Radii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483456-BD0E-8917-2CAD-8C7B7DB61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867" y="2526083"/>
            <a:ext cx="5157787" cy="3868340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1F42D92-E92A-201B-4EB5-D8ED45B0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86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ED18061-0C20-0F2C-462D-97129BCB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Objectives - Compilation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FFF97D-0415-61DA-7809-204E0E2D6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64837"/>
            <a:ext cx="5919951" cy="43518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Compilation of Charge Radius Data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Includes experimental and theoretical inputs required to reconstruct radii.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Relies on original data, not secondary sources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Updated frequently (once a month)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Accessible via web-interface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B8F91C-24EB-C453-E442-E3318197E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849" y="3565459"/>
            <a:ext cx="4919163" cy="26772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342D02-A1DF-9E00-EE89-A4304D3E45EB}"/>
              </a:ext>
            </a:extLst>
          </p:cNvPr>
          <p:cNvSpPr txBox="1"/>
          <p:nvPr/>
        </p:nvSpPr>
        <p:spPr>
          <a:xfrm>
            <a:off x="6927273" y="6181821"/>
            <a:ext cx="4946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Credit: IAEA NDS Nuclear Electromagnetic Moments Database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1ABD5F8-3F15-8C60-F997-F2E68BED8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273" y="1756452"/>
            <a:ext cx="4642270" cy="160761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7082593-78DE-091F-37E8-294C635A7E3B}"/>
              </a:ext>
            </a:extLst>
          </p:cNvPr>
          <p:cNvSpPr txBox="1"/>
          <p:nvPr/>
        </p:nvSpPr>
        <p:spPr>
          <a:xfrm>
            <a:off x="6927273" y="330313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Image Credit: W. J. Huang et al. Chinese Physics C 45 03002 (2021)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01617C-402C-035E-EBFA-26CDBA4B9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B7DA-60EB-4CD9-80E8-D60B20A2F49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447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ClemsonPhysicsTheme">
  <a:themeElements>
    <a:clrScheme name="Custom 2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F66733"/>
      </a:accent1>
      <a:accent2>
        <a:srgbClr val="512C80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emsonPhysicsTheme" id="{DE65DF85-C3CB-4FF4-A04C-453EA3F63B2B}" vid="{BBA77428-F918-495D-B151-66D8532C7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7392</TotalTime>
  <Words>1761</Words>
  <Application>Microsoft Office PowerPoint</Application>
  <PresentationFormat>Widescreen</PresentationFormat>
  <Paragraphs>373</Paragraphs>
  <Slides>48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Aptos</vt:lpstr>
      <vt:lpstr>Arial</vt:lpstr>
      <vt:lpstr>Arial Narrow</vt:lpstr>
      <vt:lpstr>Cambria Math</vt:lpstr>
      <vt:lpstr>Lucida Grande</vt:lpstr>
      <vt:lpstr>Wingdings</vt:lpstr>
      <vt:lpstr>ClemsonPhysicsTheme</vt:lpstr>
      <vt:lpstr>radbase:  Tools for a Modern Evaluation of Nuclear Charge Radii</vt:lpstr>
      <vt:lpstr>Overview</vt:lpstr>
      <vt:lpstr>White Paper: Towards Better Nuclear Charge Radii</vt:lpstr>
      <vt:lpstr>How Do We Measure Nuclear Charge Radii?</vt:lpstr>
      <vt:lpstr>Nuclear Radius Data</vt:lpstr>
      <vt:lpstr>Previous Comprehensive Evaluations</vt:lpstr>
      <vt:lpstr>Previous Comprehensive Evaluations</vt:lpstr>
      <vt:lpstr>Previous Comprehensive Evaluations</vt:lpstr>
      <vt:lpstr>Long Term Objectives - Compilation</vt:lpstr>
      <vt:lpstr>Long Term Objectives - Evaluation</vt:lpstr>
      <vt:lpstr>radbase – Backend for Evaluation/Compilation</vt:lpstr>
      <vt:lpstr>Definitions</vt:lpstr>
      <vt:lpstr>Statistical Correlations</vt:lpstr>
      <vt:lpstr>Statistical Correlations</vt:lpstr>
      <vt:lpstr>1.) Input Data Correlation – Sources</vt:lpstr>
      <vt:lpstr>1.) Input Data Correlations – Exp. Sources</vt:lpstr>
      <vt:lpstr>1.) Input Data Correlations – Theory Sources</vt:lpstr>
      <vt:lpstr>Network View of Radius Data</vt:lpstr>
      <vt:lpstr>Network View of Radius Data</vt:lpstr>
      <vt:lpstr>Functions vs. Quantities</vt:lpstr>
      <vt:lpstr>Conversion Functions – Network View</vt:lpstr>
      <vt:lpstr>Conversion Functions</vt:lpstr>
      <vt:lpstr>Conversion Functions – Network View</vt:lpstr>
      <vt:lpstr>Conversion Functions – Ranking</vt:lpstr>
      <vt:lpstr>2.) Propagating Correlations – Implementation</vt:lpstr>
      <vt:lpstr>3.) Optimization with Correlated Data</vt:lpstr>
      <vt:lpstr>Potential Pitfalls – Correlated Variables</vt:lpstr>
      <vt:lpstr>Potential Pitfalls – Non-Gaussian Errors.</vt:lpstr>
      <vt:lpstr>Data Collection Progress</vt:lpstr>
      <vt:lpstr>Data Collection Progress</vt:lpstr>
      <vt:lpstr>Timeline - 2026</vt:lpstr>
      <vt:lpstr>Timeline - 2027</vt:lpstr>
      <vt:lpstr>Is radbase useful to you today?</vt:lpstr>
      <vt:lpstr>No</vt:lpstr>
      <vt:lpstr>Will radbase be useful to you 6 months from now?</vt:lpstr>
      <vt:lpstr>Yes</vt:lpstr>
      <vt:lpstr>Conclusions</vt:lpstr>
      <vt:lpstr>Thank you! Questions?</vt:lpstr>
      <vt:lpstr>Objective 1: Grouping / Graph Exploration</vt:lpstr>
      <vt:lpstr>Objective 1: Grouping / Graph Exploration</vt:lpstr>
      <vt:lpstr>Objective 1: Grouping / Graph Exploration</vt:lpstr>
      <vt:lpstr>Objective 1: Grouping / Graph Exploration</vt:lpstr>
      <vt:lpstr>Correlation from Conversion: OIS</vt:lpstr>
      <vt:lpstr>Correlations from Conversion: OIS</vt:lpstr>
      <vt:lpstr>Correlations from Conversion: OIS</vt:lpstr>
      <vt:lpstr>Correlations from Conversion: OIS</vt:lpstr>
      <vt:lpstr>Correlations from Conversion: OIS</vt:lpstr>
      <vt:lpstr>Correlations from Conversion: OIS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Hunter Staiger</dc:creator>
  <cp:lastModifiedBy>Hunter Staiger</cp:lastModifiedBy>
  <cp:revision>10</cp:revision>
  <dcterms:created xsi:type="dcterms:W3CDTF">2026-03-27T14:37:57Z</dcterms:created>
  <dcterms:modified xsi:type="dcterms:W3CDTF">2026-04-15T16:56:35Z</dcterms:modified>
</cp:coreProperties>
</file>