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26"/>
  </p:notesMasterIdLst>
  <p:sldIdLst>
    <p:sldId id="256" r:id="rId6"/>
    <p:sldId id="364" r:id="rId7"/>
    <p:sldId id="363" r:id="rId8"/>
    <p:sldId id="257" r:id="rId9"/>
    <p:sldId id="347" r:id="rId10"/>
    <p:sldId id="786" r:id="rId11"/>
    <p:sldId id="343" r:id="rId12"/>
    <p:sldId id="307" r:id="rId13"/>
    <p:sldId id="366" r:id="rId14"/>
    <p:sldId id="785" r:id="rId15"/>
    <p:sldId id="770" r:id="rId16"/>
    <p:sldId id="779" r:id="rId17"/>
    <p:sldId id="781" r:id="rId18"/>
    <p:sldId id="783" r:id="rId19"/>
    <p:sldId id="325" r:id="rId20"/>
    <p:sldId id="350" r:id="rId21"/>
    <p:sldId id="784" r:id="rId22"/>
    <p:sldId id="782" r:id="rId23"/>
    <p:sldId id="351" r:id="rId24"/>
    <p:sldId id="359" r:id="rId25"/>
  </p:sldIdLst>
  <p:sldSz cx="10080625" cy="5670550"/>
  <p:notesSz cx="7772400" cy="10058400"/>
  <p:embeddedFontLst>
    <p:embeddedFont>
      <p:font typeface="Cambria Math" panose="02040503050406030204" pitchFamily="18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B50"/>
    <a:srgbClr val="009850"/>
    <a:srgbClr val="009896"/>
    <a:srgbClr val="009860"/>
    <a:srgbClr val="0432BF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34"/>
    <p:restoredTop sz="96341"/>
  </p:normalViewPr>
  <p:slideViewPr>
    <p:cSldViewPr snapToGrid="0">
      <p:cViewPr varScale="1">
        <p:scale>
          <a:sx n="96" d="100"/>
          <a:sy n="96" d="100"/>
        </p:scale>
        <p:origin x="192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47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859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40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234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853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0829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1724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87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701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7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6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99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8" name="Google Shape;2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66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18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2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5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26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6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11" Type="http://schemas.openxmlformats.org/officeDocument/2006/relationships/image" Target="../media/image170.png"/><Relationship Id="rId5" Type="http://schemas.openxmlformats.org/officeDocument/2006/relationships/image" Target="../media/image18.png"/><Relationship Id="rId10" Type="http://schemas.openxmlformats.org/officeDocument/2006/relationships/image" Target="../media/image160.png"/><Relationship Id="rId4" Type="http://schemas.openxmlformats.org/officeDocument/2006/relationships/image" Target="../media/image17.png"/><Relationship Id="rId9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69575" y="270444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Non-Perturbative QCD Insights: </a:t>
            </a:r>
          </a:p>
          <a:p>
            <a:pPr lvl="0" algn="ctr"/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Meson Form Factors and Charge Radii </a:t>
            </a:r>
            <a:endParaRPr lang="en-US" sz="3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8" name="Google Shape;268;p66"/>
          <p:cNvSpPr txBox="1"/>
          <p:nvPr/>
        </p:nvSpPr>
        <p:spPr>
          <a:xfrm>
            <a:off x="2160312" y="1632884"/>
            <a:ext cx="5760000" cy="41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</a:rPr>
              <a:t>Adnan Bashir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481896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66"/>
          <p:cNvSpPr txBox="1"/>
          <p:nvPr/>
        </p:nvSpPr>
        <p:spPr>
          <a:xfrm>
            <a:off x="1485900" y="3356728"/>
            <a:ext cx="7132806" cy="70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b="1" dirty="0">
                <a:solidFill>
                  <a:srgbClr val="136B50"/>
                </a:solidFill>
              </a:rPr>
              <a:t>Nuclear Radius Extraction Collaboration (NREC 2026)</a:t>
            </a:r>
            <a:br>
              <a:rPr lang="en-US" sz="1800" b="1" dirty="0">
                <a:solidFill>
                  <a:srgbClr val="136B50"/>
                </a:solidFill>
              </a:rPr>
            </a:br>
            <a:r>
              <a:rPr lang="en-US" sz="1800" dirty="0">
                <a:solidFill>
                  <a:srgbClr val="136B50"/>
                </a:solidFill>
              </a:rPr>
              <a:t>Stony Brook University, New York, April 13-17, 2026</a:t>
            </a:r>
          </a:p>
          <a:p>
            <a:pPr lvl="0" algn="ctr"/>
            <a:endParaRPr sz="1800" strike="noStrike" dirty="0">
              <a:solidFill>
                <a:srgbClr val="136B50"/>
              </a:solidFill>
              <a:sym typeface="Arial"/>
            </a:endParaRPr>
          </a:p>
        </p:txBody>
      </p:sp>
      <p:sp>
        <p:nvSpPr>
          <p:cNvPr id="273" name="Google Shape;273;p66"/>
          <p:cNvSpPr txBox="1"/>
          <p:nvPr/>
        </p:nvSpPr>
        <p:spPr>
          <a:xfrm>
            <a:off x="1398184" y="2142883"/>
            <a:ext cx="7256834" cy="121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C00000"/>
                </a:solidFill>
              </a:rPr>
              <a:t>Department of Integrated Sciences</a:t>
            </a:r>
          </a:p>
          <a:p>
            <a:pPr lvl="0" algn="ctr"/>
            <a:r>
              <a:rPr lang="en-US" sz="1800" dirty="0">
                <a:solidFill>
                  <a:srgbClr val="C00000"/>
                </a:solidFill>
              </a:rPr>
              <a:t>University of Huelva, Huelva, Spain </a:t>
            </a: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Institute of Physics and Mathematics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University of Michoacán, Morelia, Michoacán, Mexico</a:t>
            </a:r>
            <a:r>
              <a:rPr lang="en-US" sz="1800" strike="noStrike" dirty="0">
                <a:solidFill>
                  <a:srgbClr val="C9211E"/>
                </a:solidFill>
                <a:sym typeface="Arial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550"/>
            <a:ext cx="1646586" cy="17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ntidad corporativa UHU | Portal de Comunicación">
            <a:extLst>
              <a:ext uri="{FF2B5EF4-FFF2-40B4-BE49-F238E27FC236}">
                <a16:creationId xmlns:a16="http://schemas.microsoft.com/office/drawing/2014/main" id="{71DF08E0-B351-DF9D-BD45-E441F1101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4" t="3825" r="16415" b="55048"/>
          <a:stretch/>
        </p:blipFill>
        <p:spPr bwMode="auto">
          <a:xfrm>
            <a:off x="8635997" y="3839669"/>
            <a:ext cx="1445169" cy="18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er for Frontiers in Nuclear Science ...">
            <a:extLst>
              <a:ext uri="{FF2B5EF4-FFF2-40B4-BE49-F238E27FC236}">
                <a16:creationId xmlns:a16="http://schemas.microsoft.com/office/drawing/2014/main" id="{3FBD047B-04C2-C3F9-5D81-71679861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88" y="4120008"/>
            <a:ext cx="3038694" cy="15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1" grpId="0"/>
      <p:bldP spid="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D6285E-526F-64CE-55C9-F9B28F41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339" y="976545"/>
            <a:ext cx="8139385" cy="4532310"/>
          </a:xfrm>
          <a:prstGeom prst="rect">
            <a:avLst/>
          </a:prstGeom>
        </p:spPr>
      </p:pic>
      <p:sp>
        <p:nvSpPr>
          <p:cNvPr id="305" name="Google Shape;305;p68"/>
          <p:cNvSpPr/>
          <p:nvPr/>
        </p:nvSpPr>
        <p:spPr>
          <a:xfrm>
            <a:off x="215640" y="-9720"/>
            <a:ext cx="769968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SDE - Hadronic Vacuum Polarization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4778B5-042F-ED07-C529-50A7DB210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0" y="1148457"/>
            <a:ext cx="1463816" cy="12838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Google Shape;331;p69">
            <a:extLst>
              <a:ext uri="{FF2B5EF4-FFF2-40B4-BE49-F238E27FC236}">
                <a16:creationId xmlns:a16="http://schemas.microsoft.com/office/drawing/2014/main" id="{609672FB-0B8E-5BB2-3097-EE57A9357B69}"/>
              </a:ext>
            </a:extLst>
          </p:cNvPr>
          <p:cNvSpPr/>
          <p:nvPr/>
        </p:nvSpPr>
        <p:spPr>
          <a:xfrm>
            <a:off x="8282415" y="1296666"/>
            <a:ext cx="1285103" cy="32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In progress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31;p69">
            <a:extLst>
              <a:ext uri="{FF2B5EF4-FFF2-40B4-BE49-F238E27FC236}">
                <a16:creationId xmlns:a16="http://schemas.microsoft.com/office/drawing/2014/main" id="{5038DDF8-EDBD-9FAC-FD7D-1461CAD889EC}"/>
              </a:ext>
            </a:extLst>
          </p:cNvPr>
          <p:cNvSpPr/>
          <p:nvPr/>
        </p:nvSpPr>
        <p:spPr>
          <a:xfrm>
            <a:off x="169270" y="2644715"/>
            <a:ext cx="1556556" cy="99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Continuum QCD:</a:t>
            </a:r>
            <a:r>
              <a:rPr lang="en-US" dirty="0"/>
              <a:t> </a:t>
            </a:r>
          </a:p>
          <a:p>
            <a:r>
              <a:rPr lang="en-US" b="1" dirty="0"/>
              <a:t>A. Miramontes</a:t>
            </a:r>
            <a:r>
              <a:rPr lang="en-US" dirty="0"/>
              <a:t>, </a:t>
            </a:r>
          </a:p>
          <a:p>
            <a:r>
              <a:rPr lang="en-US" dirty="0"/>
              <a:t>AB, et. al.</a:t>
            </a:r>
          </a:p>
          <a:p>
            <a:r>
              <a:rPr lang="en-US" dirty="0"/>
              <a:t>in progress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723EFC4-D9C5-E315-B75D-C1FCA02E7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8354" r="1"/>
          <a:stretch/>
        </p:blipFill>
        <p:spPr bwMode="auto">
          <a:xfrm>
            <a:off x="130155" y="4492320"/>
            <a:ext cx="1511415" cy="1126999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A53108-8F45-0255-4B1F-0D2762BC6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92" y="3715181"/>
            <a:ext cx="1196792" cy="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47;p70">
            <a:extLst>
              <a:ext uri="{FF2B5EF4-FFF2-40B4-BE49-F238E27FC236}">
                <a16:creationId xmlns:a16="http://schemas.microsoft.com/office/drawing/2014/main" id="{06130509-D19B-BA73-CCA8-2FB43A144C88}"/>
              </a:ext>
            </a:extLst>
          </p:cNvPr>
          <p:cNvSpPr/>
          <p:nvPr/>
        </p:nvSpPr>
        <p:spPr>
          <a:xfrm>
            <a:off x="5988737" y="4380252"/>
            <a:ext cx="3741054" cy="67834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47;p70">
            <a:extLst>
              <a:ext uri="{FF2B5EF4-FFF2-40B4-BE49-F238E27FC236}">
                <a16:creationId xmlns:a16="http://schemas.microsoft.com/office/drawing/2014/main" id="{A213D829-5BE3-03BC-1EDE-006DF9D78A3D}"/>
              </a:ext>
            </a:extLst>
          </p:cNvPr>
          <p:cNvSpPr/>
          <p:nvPr/>
        </p:nvSpPr>
        <p:spPr>
          <a:xfrm>
            <a:off x="728042" y="4440094"/>
            <a:ext cx="2481248" cy="39624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47;p70">
            <a:extLst>
              <a:ext uri="{FF2B5EF4-FFF2-40B4-BE49-F238E27FC236}">
                <a16:creationId xmlns:a16="http://schemas.microsoft.com/office/drawing/2014/main" id="{54C5773D-29C9-996B-AA59-F329AEC39BE5}"/>
              </a:ext>
            </a:extLst>
          </p:cNvPr>
          <p:cNvSpPr/>
          <p:nvPr/>
        </p:nvSpPr>
        <p:spPr>
          <a:xfrm>
            <a:off x="2925816" y="3122964"/>
            <a:ext cx="3741054" cy="42093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47;p70">
            <a:extLst>
              <a:ext uri="{FF2B5EF4-FFF2-40B4-BE49-F238E27FC236}">
                <a16:creationId xmlns:a16="http://schemas.microsoft.com/office/drawing/2014/main" id="{25A46460-3025-1AA4-A407-46455E9F68FE}"/>
              </a:ext>
            </a:extLst>
          </p:cNvPr>
          <p:cNvSpPr/>
          <p:nvPr/>
        </p:nvSpPr>
        <p:spPr>
          <a:xfrm>
            <a:off x="3152126" y="1294153"/>
            <a:ext cx="3448703" cy="35455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956425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Truncating Schwinger-Dyson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quations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3280730" y="1316814"/>
            <a:ext cx="3377246" cy="37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Sophisticated Truncations</a:t>
            </a:r>
            <a:endParaRPr sz="2000" b="0" strike="noStrike" dirty="0"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3061689" y="3172951"/>
            <a:ext cx="3596287" cy="3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Schwinger-Dyson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41" name="Google Shape;331;p69">
            <a:extLst>
              <a:ext uri="{FF2B5EF4-FFF2-40B4-BE49-F238E27FC236}">
                <a16:creationId xmlns:a16="http://schemas.microsoft.com/office/drawing/2014/main" id="{ABBDD597-4D8E-8453-C6CD-0AEA15A73DA5}"/>
              </a:ext>
            </a:extLst>
          </p:cNvPr>
          <p:cNvSpPr/>
          <p:nvPr/>
        </p:nvSpPr>
        <p:spPr>
          <a:xfrm>
            <a:off x="801434" y="4494783"/>
            <a:ext cx="2713293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Contact Interaction</a:t>
            </a:r>
            <a:endParaRPr sz="2000" b="0" strike="noStrike" dirty="0">
              <a:sym typeface="Arial"/>
            </a:endParaRPr>
          </a:p>
        </p:txBody>
      </p:sp>
      <p:sp>
        <p:nvSpPr>
          <p:cNvPr id="42" name="Google Shape;331;p69">
            <a:extLst>
              <a:ext uri="{FF2B5EF4-FFF2-40B4-BE49-F238E27FC236}">
                <a16:creationId xmlns:a16="http://schemas.microsoft.com/office/drawing/2014/main" id="{51FA4D1B-52CE-778E-10C0-E751BADAE312}"/>
              </a:ext>
            </a:extLst>
          </p:cNvPr>
          <p:cNvSpPr/>
          <p:nvPr/>
        </p:nvSpPr>
        <p:spPr>
          <a:xfrm>
            <a:off x="5988737" y="4407187"/>
            <a:ext cx="3741054" cy="59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QCD-Inspired &amp; Data Driven</a:t>
            </a:r>
          </a:p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 Algebraic Models</a:t>
            </a:r>
            <a:endParaRPr sz="2000" b="0" strike="noStrike" dirty="0">
              <a:sym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013A33-CAFF-A357-65F9-8E98EE63CD39}"/>
              </a:ext>
            </a:extLst>
          </p:cNvPr>
          <p:cNvCxnSpPr>
            <a:cxnSpLocks/>
          </p:cNvCxnSpPr>
          <p:nvPr/>
        </p:nvCxnSpPr>
        <p:spPr>
          <a:xfrm>
            <a:off x="5167872" y="3640803"/>
            <a:ext cx="1218641" cy="678344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E3FFF7-80D0-7216-698E-B2BC31BB1E50}"/>
              </a:ext>
            </a:extLst>
          </p:cNvPr>
          <p:cNvCxnSpPr>
            <a:cxnSpLocks/>
          </p:cNvCxnSpPr>
          <p:nvPr/>
        </p:nvCxnSpPr>
        <p:spPr>
          <a:xfrm flipH="1">
            <a:off x="3382715" y="3650898"/>
            <a:ext cx="1039754" cy="77572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85ADF3-F127-CBD8-3A6A-FBD6A218BCCB}"/>
              </a:ext>
            </a:extLst>
          </p:cNvPr>
          <p:cNvCxnSpPr>
            <a:cxnSpLocks/>
          </p:cNvCxnSpPr>
          <p:nvPr/>
        </p:nvCxnSpPr>
        <p:spPr>
          <a:xfrm flipV="1">
            <a:off x="4820209" y="1807348"/>
            <a:ext cx="0" cy="112668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331;p69">
            <a:extLst>
              <a:ext uri="{FF2B5EF4-FFF2-40B4-BE49-F238E27FC236}">
                <a16:creationId xmlns:a16="http://schemas.microsoft.com/office/drawing/2014/main" id="{04F64A67-4E1F-DAAB-014C-A4B6D8727D64}"/>
              </a:ext>
            </a:extLst>
          </p:cNvPr>
          <p:cNvSpPr/>
          <p:nvPr/>
        </p:nvSpPr>
        <p:spPr>
          <a:xfrm>
            <a:off x="1418584" y="1897844"/>
            <a:ext cx="296767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Numerically Demanding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“QCD Predictions”</a:t>
            </a:r>
          </a:p>
        </p:txBody>
      </p:sp>
      <p:sp>
        <p:nvSpPr>
          <p:cNvPr id="58" name="Google Shape;331;p69">
            <a:extLst>
              <a:ext uri="{FF2B5EF4-FFF2-40B4-BE49-F238E27FC236}">
                <a16:creationId xmlns:a16="http://schemas.microsoft.com/office/drawing/2014/main" id="{CCEAE726-E160-0786-B339-599B20D761C0}"/>
              </a:ext>
            </a:extLst>
          </p:cNvPr>
          <p:cNvSpPr/>
          <p:nvPr/>
        </p:nvSpPr>
        <p:spPr>
          <a:xfrm>
            <a:off x="5390880" y="1879428"/>
            <a:ext cx="4129709" cy="6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QCD Green Functions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 – Static, FFs, PDAs, PDFs</a:t>
            </a:r>
          </a:p>
        </p:txBody>
      </p:sp>
      <p:sp>
        <p:nvSpPr>
          <p:cNvPr id="59" name="Google Shape;331;p69">
            <a:extLst>
              <a:ext uri="{FF2B5EF4-FFF2-40B4-BE49-F238E27FC236}">
                <a16:creationId xmlns:a16="http://schemas.microsoft.com/office/drawing/2014/main" id="{B5A0D071-EEE1-D1FD-7AD0-1FDA3C0B04EE}"/>
              </a:ext>
            </a:extLst>
          </p:cNvPr>
          <p:cNvSpPr/>
          <p:nvPr/>
        </p:nvSpPr>
        <p:spPr>
          <a:xfrm>
            <a:off x="801435" y="4923165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Simple Implementation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Insightful - Mindful</a:t>
            </a:r>
          </a:p>
        </p:txBody>
      </p:sp>
      <p:sp>
        <p:nvSpPr>
          <p:cNvPr id="60" name="Google Shape;331;p69">
            <a:extLst>
              <a:ext uri="{FF2B5EF4-FFF2-40B4-BE49-F238E27FC236}">
                <a16:creationId xmlns:a16="http://schemas.microsoft.com/office/drawing/2014/main" id="{A9E9CEAD-B57B-31D6-9D79-A275B98FACDC}"/>
              </a:ext>
            </a:extLst>
          </p:cNvPr>
          <p:cNvSpPr/>
          <p:nvPr/>
        </p:nvSpPr>
        <p:spPr>
          <a:xfrm>
            <a:off x="762956" y="3788908"/>
            <a:ext cx="2151700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Most Observables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Mesons, Baryons</a:t>
            </a:r>
          </a:p>
        </p:txBody>
      </p:sp>
      <p:sp>
        <p:nvSpPr>
          <p:cNvPr id="320" name="Google Shape;331;p69">
            <a:extLst>
              <a:ext uri="{FF2B5EF4-FFF2-40B4-BE49-F238E27FC236}">
                <a16:creationId xmlns:a16="http://schemas.microsoft.com/office/drawing/2014/main" id="{6B6ED465-A756-F9C0-26C3-9AF33C719FD4}"/>
              </a:ext>
            </a:extLst>
          </p:cNvPr>
          <p:cNvSpPr/>
          <p:nvPr/>
        </p:nvSpPr>
        <p:spPr>
          <a:xfrm>
            <a:off x="6711697" y="3724953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Moderate Simplicity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QCD-like Predictions </a:t>
            </a:r>
          </a:p>
        </p:txBody>
      </p:sp>
      <p:sp>
        <p:nvSpPr>
          <p:cNvPr id="321" name="Google Shape;331;p69">
            <a:extLst>
              <a:ext uri="{FF2B5EF4-FFF2-40B4-BE49-F238E27FC236}">
                <a16:creationId xmlns:a16="http://schemas.microsoft.com/office/drawing/2014/main" id="{FD5FCDD9-F3B6-B950-6872-CED1738739F8}"/>
              </a:ext>
            </a:extLst>
          </p:cNvPr>
          <p:cNvSpPr/>
          <p:nvPr/>
        </p:nvSpPr>
        <p:spPr>
          <a:xfrm>
            <a:off x="6210174" y="5061590"/>
            <a:ext cx="3328017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LFWFs, GPDs, TMDs,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PDFs, FFs, Mesons, Baryons</a:t>
            </a:r>
          </a:p>
          <a:p>
            <a:pPr marL="3600" lvl="0" algn="just">
              <a:buSzPts val="1800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4" grpId="0" animBg="1"/>
      <p:bldP spid="323" grpId="0" animBg="1"/>
      <p:bldP spid="322" grpId="0" animBg="1"/>
      <p:bldP spid="348" grpId="0"/>
      <p:bldP spid="16" grpId="0"/>
      <p:bldP spid="20" grpId="0"/>
      <p:bldP spid="41" grpId="0"/>
      <p:bldP spid="42" grpId="0"/>
      <p:bldP spid="57" grpId="0"/>
      <p:bldP spid="58" grpId="0"/>
      <p:bldP spid="59" grpId="0"/>
      <p:bldP spid="60" grpId="0"/>
      <p:bldP spid="320" grpId="0"/>
      <p:bldP spid="3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956425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The contact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nteraction (CI)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graphicFrame>
        <p:nvGraphicFramePr>
          <p:cNvPr id="2" name="Object 31">
            <a:extLst>
              <a:ext uri="{FF2B5EF4-FFF2-40B4-BE49-F238E27FC236}">
                <a16:creationId xmlns:a16="http://schemas.microsoft.com/office/drawing/2014/main" id="{560B7F21-1844-26D0-53DC-F857DA3F9C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303648"/>
              </p:ext>
            </p:extLst>
          </p:nvPr>
        </p:nvGraphicFramePr>
        <p:xfrm>
          <a:off x="473123" y="1435072"/>
          <a:ext cx="38877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137650" imgH="1924050" progId="">
                  <p:embed/>
                </p:oleObj>
              </mc:Choice>
              <mc:Fallback>
                <p:oleObj name="Image" r:id="rId3" imgW="9137650" imgH="1924050" progId="">
                  <p:embed/>
                  <p:pic>
                    <p:nvPicPr>
                      <p:cNvPr id="2" name="Object 31">
                        <a:extLst>
                          <a:ext uri="{FF2B5EF4-FFF2-40B4-BE49-F238E27FC236}">
                            <a16:creationId xmlns:a16="http://schemas.microsoft.com/office/drawing/2014/main" id="{560B7F21-1844-26D0-53DC-F857DA3F9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23" y="1435072"/>
                        <a:ext cx="3887787" cy="819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308;p68">
            <a:extLst>
              <a:ext uri="{FF2B5EF4-FFF2-40B4-BE49-F238E27FC236}">
                <a16:creationId xmlns:a16="http://schemas.microsoft.com/office/drawing/2014/main" id="{BCC2497D-5021-1D14-179B-970641AB42D4}"/>
              </a:ext>
            </a:extLst>
          </p:cNvPr>
          <p:cNvSpPr/>
          <p:nvPr/>
        </p:nvSpPr>
        <p:spPr>
          <a:xfrm>
            <a:off x="163120" y="1077542"/>
            <a:ext cx="4779942" cy="4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The</a:t>
            </a:r>
            <a:r>
              <a:rPr lang="en-US" sz="1800" b="1" dirty="0"/>
              <a:t> SDE</a:t>
            </a:r>
            <a:r>
              <a:rPr lang="en-US" sz="1800" dirty="0"/>
              <a:t> for the </a:t>
            </a:r>
            <a:r>
              <a:rPr lang="en-US" sz="1800" b="1" dirty="0">
                <a:solidFill>
                  <a:srgbClr val="C00000"/>
                </a:solidFill>
              </a:rPr>
              <a:t>quark propagator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chemeClr val="tx1"/>
                </a:solidFill>
              </a:rPr>
              <a:t>flavor f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Google Shape;308;p68">
            <a:extLst>
              <a:ext uri="{FF2B5EF4-FFF2-40B4-BE49-F238E27FC236}">
                <a16:creationId xmlns:a16="http://schemas.microsoft.com/office/drawing/2014/main" id="{6F0CFB69-D4A5-2F97-7FAB-B9FA08D3043C}"/>
              </a:ext>
            </a:extLst>
          </p:cNvPr>
          <p:cNvSpPr/>
          <p:nvPr/>
        </p:nvSpPr>
        <p:spPr>
          <a:xfrm>
            <a:off x="215640" y="2356229"/>
            <a:ext cx="4462378" cy="582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dirty="0"/>
              <a:t>It is known that a </a:t>
            </a:r>
            <a:r>
              <a:rPr lang="en-US" sz="1800" b="1" dirty="0">
                <a:solidFill>
                  <a:schemeClr val="tx1"/>
                </a:solidFill>
              </a:rPr>
              <a:t>mass scale</a:t>
            </a:r>
            <a:r>
              <a:rPr lang="en-US" sz="1800" dirty="0">
                <a:solidFill>
                  <a:schemeClr val="tx1"/>
                </a:solidFill>
              </a:rPr>
              <a:t> is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/>
              <a:t>generated</a:t>
            </a:r>
          </a:p>
          <a:p>
            <a:pPr marL="3600" lvl="0" algn="just">
              <a:buSzPts val="1800"/>
            </a:pPr>
            <a:r>
              <a:rPr lang="en-US" sz="1800" dirty="0"/>
              <a:t>for the </a:t>
            </a:r>
            <a:r>
              <a:rPr lang="en-US" sz="1800" b="1" dirty="0">
                <a:solidFill>
                  <a:schemeClr val="tx1"/>
                </a:solidFill>
              </a:rPr>
              <a:t>gluon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in the </a:t>
            </a:r>
            <a:r>
              <a:rPr lang="en-US" sz="1800" b="1" dirty="0">
                <a:solidFill>
                  <a:schemeClr val="tx1"/>
                </a:solidFill>
              </a:rPr>
              <a:t>infrared</a:t>
            </a:r>
            <a:r>
              <a:rPr lang="en-US" sz="1800" dirty="0"/>
              <a:t>.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417DA8-7880-1A6B-44B1-DF2A021E9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7" y="4162289"/>
            <a:ext cx="4484905" cy="9624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BE06FDDF-2CC3-90C4-086F-189FB9EA0DFB}"/>
              </a:ext>
            </a:extLst>
          </p:cNvPr>
          <p:cNvSpPr/>
          <p:nvPr/>
        </p:nvSpPr>
        <p:spPr>
          <a:xfrm>
            <a:off x="163121" y="5240759"/>
            <a:ext cx="4779942" cy="29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L.X. Gutierrez</a:t>
            </a:r>
            <a:r>
              <a:rPr lang="en-US" dirty="0"/>
              <a:t>, AB, et. al., Phys. Rev. C81 (2010) 065202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C65531-9333-46DB-7336-AC9CEE6FC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4" y="3402510"/>
            <a:ext cx="1502226" cy="2505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5DF06B-AFA5-5A8C-22E6-846937205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r="6989" b="34297"/>
          <a:stretch>
            <a:fillRect/>
          </a:stretch>
        </p:blipFill>
        <p:spPr bwMode="auto">
          <a:xfrm>
            <a:off x="6901544" y="1127591"/>
            <a:ext cx="2705958" cy="10627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A9FCB9-7386-26C8-49DF-C878E9ECB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608" y="2338773"/>
            <a:ext cx="3670614" cy="50224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86B26F-C5C5-2561-8706-FED9C121AA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616" y="2970086"/>
            <a:ext cx="2057400" cy="736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48A93E-9636-D4CB-E792-288EECB1EC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6144" y="3000863"/>
            <a:ext cx="1511300" cy="30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39F00D-6CD7-EB6C-8A7C-481B3BE239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30" y="3761266"/>
            <a:ext cx="1243171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950DBB7D-EC8B-F2D9-917F-7E6DB5C9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1" b="14880"/>
          <a:stretch>
            <a:fillRect/>
          </a:stretch>
        </p:blipFill>
        <p:spPr bwMode="auto">
          <a:xfrm>
            <a:off x="4915134" y="3955279"/>
            <a:ext cx="2212509" cy="158667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EDB9C7D3-C20E-7CCE-171A-87D924EC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03" y="3285783"/>
            <a:ext cx="2554299" cy="22550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308;p68">
            <a:extLst>
              <a:ext uri="{FF2B5EF4-FFF2-40B4-BE49-F238E27FC236}">
                <a16:creationId xmlns:a16="http://schemas.microsoft.com/office/drawing/2014/main" id="{78945B95-E10F-8612-AA1D-E14789C0627D}"/>
              </a:ext>
            </a:extLst>
          </p:cNvPr>
          <p:cNvSpPr/>
          <p:nvPr/>
        </p:nvSpPr>
        <p:spPr>
          <a:xfrm>
            <a:off x="4706198" y="1429658"/>
            <a:ext cx="1853628" cy="56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800" b="1" dirty="0"/>
              <a:t>Bethe-Salpeter </a:t>
            </a:r>
          </a:p>
          <a:p>
            <a:pPr marL="3600" lvl="0" algn="ctr">
              <a:buSzPts val="1800"/>
            </a:pPr>
            <a:r>
              <a:rPr lang="en-US" sz="1800" b="1" dirty="0"/>
              <a:t>equation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" name="Google Shape;308;p68">
            <a:extLst>
              <a:ext uri="{FF2B5EF4-FFF2-40B4-BE49-F238E27FC236}">
                <a16:creationId xmlns:a16="http://schemas.microsoft.com/office/drawing/2014/main" id="{F0017C15-2DFD-84BD-4AC9-690A5A13E5E1}"/>
              </a:ext>
            </a:extLst>
          </p:cNvPr>
          <p:cNvSpPr/>
          <p:nvPr/>
        </p:nvSpPr>
        <p:spPr>
          <a:xfrm>
            <a:off x="5675408" y="2917400"/>
            <a:ext cx="3078385" cy="34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800" b="1" dirty="0"/>
              <a:t>Bethe-Salpeter amplitude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9" name="Google Shape;308;p68">
            <a:extLst>
              <a:ext uri="{FF2B5EF4-FFF2-40B4-BE49-F238E27FC236}">
                <a16:creationId xmlns:a16="http://schemas.microsoft.com/office/drawing/2014/main" id="{C3B63840-11EB-6E10-F512-545218ECCD3A}"/>
              </a:ext>
            </a:extLst>
          </p:cNvPr>
          <p:cNvSpPr/>
          <p:nvPr/>
        </p:nvSpPr>
        <p:spPr>
          <a:xfrm>
            <a:off x="4658084" y="3438809"/>
            <a:ext cx="2554299" cy="34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Pion form factor</a:t>
            </a:r>
            <a:endParaRPr lang="en-US" sz="1800" b="1" strike="noStrike" dirty="0">
              <a:solidFill>
                <a:srgbClr val="C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strike="noStrike" dirty="0">
              <a:solidFill>
                <a:srgbClr val="C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6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0" grpId="0"/>
      <p:bldP spid="14" grpId="0"/>
      <p:bldP spid="1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5" y="-2160"/>
            <a:ext cx="1008062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Pseudoscalar mesons in CI 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6E9EF7-5159-FF28-5A23-263AEB7E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581" y="4228785"/>
            <a:ext cx="2015995" cy="1095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EB8D2D-2991-60A0-B7FB-66611C714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768" y="1021176"/>
            <a:ext cx="3218038" cy="3127813"/>
          </a:xfrm>
          <a:prstGeom prst="rect">
            <a:avLst/>
          </a:prstGeom>
        </p:spPr>
      </p:pic>
      <p:sp>
        <p:nvSpPr>
          <p:cNvPr id="15" name="Google Shape;308;p68">
            <a:extLst>
              <a:ext uri="{FF2B5EF4-FFF2-40B4-BE49-F238E27FC236}">
                <a16:creationId xmlns:a16="http://schemas.microsoft.com/office/drawing/2014/main" id="{A4962AD5-EC53-7444-7ECD-5399AD0AEDFA}"/>
              </a:ext>
            </a:extLst>
          </p:cNvPr>
          <p:cNvSpPr/>
          <p:nvPr/>
        </p:nvSpPr>
        <p:spPr>
          <a:xfrm>
            <a:off x="215639" y="3642802"/>
            <a:ext cx="6838761" cy="60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Electromagnetic form factors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chemeClr val="tx1"/>
                </a:solidFill>
              </a:rPr>
              <a:t>electrically charged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and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chemeClr val="tx1"/>
                </a:solidFill>
              </a:rPr>
              <a:t>neutral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pseudo-scalar mesons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in a </a:t>
            </a:r>
            <a:r>
              <a:rPr lang="en-US" sz="1800" b="1" dirty="0">
                <a:solidFill>
                  <a:srgbClr val="C00000"/>
                </a:solidFill>
              </a:rPr>
              <a:t>Contact Interaction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model. 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" name="Google Shape;308;p68">
            <a:extLst>
              <a:ext uri="{FF2B5EF4-FFF2-40B4-BE49-F238E27FC236}">
                <a16:creationId xmlns:a16="http://schemas.microsoft.com/office/drawing/2014/main" id="{45184E9C-D128-A865-1E30-F17125313145}"/>
              </a:ext>
            </a:extLst>
          </p:cNvPr>
          <p:cNvSpPr/>
          <p:nvPr/>
        </p:nvSpPr>
        <p:spPr>
          <a:xfrm>
            <a:off x="215638" y="4326729"/>
            <a:ext cx="7186059" cy="60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Charge radii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chemeClr val="tx1"/>
                </a:solidFill>
              </a:rPr>
              <a:t>pseudo-scalar mesons </a:t>
            </a:r>
            <a:r>
              <a:rPr lang="en-US" sz="1800" dirty="0">
                <a:solidFill>
                  <a:schemeClr val="tx1"/>
                </a:solidFill>
              </a:rPr>
              <a:t>with a permissible variation</a:t>
            </a:r>
          </a:p>
          <a:p>
            <a:pPr marL="3600" lvl="0" algn="just">
              <a:buSzPts val="1800"/>
            </a:pPr>
            <a:r>
              <a:rPr lang="en-US" sz="1800" dirty="0">
                <a:solidFill>
                  <a:schemeClr val="tx1"/>
                </a:solidFill>
              </a:rPr>
              <a:t>of the defining </a:t>
            </a:r>
            <a:r>
              <a:rPr lang="en-US" sz="1800" b="1" dirty="0">
                <a:solidFill>
                  <a:schemeClr val="tx1"/>
                </a:solidFill>
              </a:rPr>
              <a:t>parameters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8" name="Google Shape;308;p68">
            <a:extLst>
              <a:ext uri="{FF2B5EF4-FFF2-40B4-BE49-F238E27FC236}">
                <a16:creationId xmlns:a16="http://schemas.microsoft.com/office/drawing/2014/main" id="{461D7988-0808-DD9A-5FE1-151869381B10}"/>
              </a:ext>
            </a:extLst>
          </p:cNvPr>
          <p:cNvSpPr/>
          <p:nvPr/>
        </p:nvSpPr>
        <p:spPr>
          <a:xfrm>
            <a:off x="195040" y="4973409"/>
            <a:ext cx="7186059" cy="60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/>
              <a:t>Hierarchy </a:t>
            </a:r>
            <a:r>
              <a:rPr lang="en-US" sz="1800" dirty="0"/>
              <a:t>of the </a:t>
            </a:r>
            <a:r>
              <a:rPr lang="en-US" sz="1800" b="1" dirty="0">
                <a:solidFill>
                  <a:srgbClr val="C00000"/>
                </a:solidFill>
              </a:rPr>
              <a:t>charge radii</a:t>
            </a:r>
            <a:r>
              <a:rPr lang="en-US" sz="1800" b="1" dirty="0"/>
              <a:t>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chemeClr val="tx1"/>
                </a:solidFill>
              </a:rPr>
              <a:t>pseudo-scalar mesons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EDD6C4-0725-B0D3-BD9D-C952DE6CC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1" y="1082261"/>
            <a:ext cx="6788445" cy="24837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Google Shape;331;p69">
            <a:extLst>
              <a:ext uri="{FF2B5EF4-FFF2-40B4-BE49-F238E27FC236}">
                <a16:creationId xmlns:a16="http://schemas.microsoft.com/office/drawing/2014/main" id="{85A9FEA6-EF4E-FA48-9F8E-4ED312BC99BF}"/>
              </a:ext>
            </a:extLst>
          </p:cNvPr>
          <p:cNvSpPr/>
          <p:nvPr/>
        </p:nvSpPr>
        <p:spPr>
          <a:xfrm>
            <a:off x="259497" y="5382644"/>
            <a:ext cx="8452021" cy="18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R.J. Hernández</a:t>
            </a:r>
            <a:r>
              <a:rPr lang="en-US" dirty="0"/>
              <a:t>, L.X. Gutiérrez, AB, M.A. </a:t>
            </a:r>
            <a:r>
              <a:rPr lang="en-US" dirty="0" err="1"/>
              <a:t>Bedolla</a:t>
            </a:r>
            <a:r>
              <a:rPr lang="en-US" dirty="0"/>
              <a:t>, I.M. Higuera, Phys. Rev. D 107 (2023) 5, 054002</a:t>
            </a:r>
          </a:p>
        </p:txBody>
      </p:sp>
    </p:spTree>
    <p:extLst>
      <p:ext uri="{BB962C8B-B14F-4D97-AF65-F5344CB8AC3E}">
        <p14:creationId xmlns:p14="http://schemas.microsoft.com/office/powerpoint/2010/main" val="28756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5" grpId="0"/>
      <p:bldP spid="17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47;p70">
            <a:extLst>
              <a:ext uri="{FF2B5EF4-FFF2-40B4-BE49-F238E27FC236}">
                <a16:creationId xmlns:a16="http://schemas.microsoft.com/office/drawing/2014/main" id="{06130509-D19B-BA73-CCA8-2FB43A144C88}"/>
              </a:ext>
            </a:extLst>
          </p:cNvPr>
          <p:cNvSpPr/>
          <p:nvPr/>
        </p:nvSpPr>
        <p:spPr>
          <a:xfrm>
            <a:off x="5988737" y="4380252"/>
            <a:ext cx="3741054" cy="678344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47;p70">
            <a:extLst>
              <a:ext uri="{FF2B5EF4-FFF2-40B4-BE49-F238E27FC236}">
                <a16:creationId xmlns:a16="http://schemas.microsoft.com/office/drawing/2014/main" id="{A213D829-5BE3-03BC-1EDE-006DF9D78A3D}"/>
              </a:ext>
            </a:extLst>
          </p:cNvPr>
          <p:cNvSpPr/>
          <p:nvPr/>
        </p:nvSpPr>
        <p:spPr>
          <a:xfrm>
            <a:off x="728042" y="4440094"/>
            <a:ext cx="2481248" cy="39624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47;p70">
            <a:extLst>
              <a:ext uri="{FF2B5EF4-FFF2-40B4-BE49-F238E27FC236}">
                <a16:creationId xmlns:a16="http://schemas.microsoft.com/office/drawing/2014/main" id="{54C5773D-29C9-996B-AA59-F329AEC39BE5}"/>
              </a:ext>
            </a:extLst>
          </p:cNvPr>
          <p:cNvSpPr/>
          <p:nvPr/>
        </p:nvSpPr>
        <p:spPr>
          <a:xfrm>
            <a:off x="2925816" y="3122964"/>
            <a:ext cx="3741054" cy="42093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47;p70">
            <a:extLst>
              <a:ext uri="{FF2B5EF4-FFF2-40B4-BE49-F238E27FC236}">
                <a16:creationId xmlns:a16="http://schemas.microsoft.com/office/drawing/2014/main" id="{25A46460-3025-1AA4-A407-46455E9F68FE}"/>
              </a:ext>
            </a:extLst>
          </p:cNvPr>
          <p:cNvSpPr/>
          <p:nvPr/>
        </p:nvSpPr>
        <p:spPr>
          <a:xfrm>
            <a:off x="3152126" y="1294153"/>
            <a:ext cx="3448703" cy="35455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956425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Truncating Schwinger-Dyson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quations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3280730" y="1316814"/>
            <a:ext cx="3377246" cy="37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Sophisticated Truncations</a:t>
            </a:r>
            <a:endParaRPr sz="2000" b="0" strike="noStrike" dirty="0"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3061689" y="3172951"/>
            <a:ext cx="3596287" cy="323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Schwinger-Dyson Equations</a:t>
            </a:r>
            <a:endParaRPr sz="2000" b="0" strike="noStrike" dirty="0">
              <a:sym typeface="Arial"/>
            </a:endParaRPr>
          </a:p>
        </p:txBody>
      </p:sp>
      <p:sp>
        <p:nvSpPr>
          <p:cNvPr id="41" name="Google Shape;331;p69">
            <a:extLst>
              <a:ext uri="{FF2B5EF4-FFF2-40B4-BE49-F238E27FC236}">
                <a16:creationId xmlns:a16="http://schemas.microsoft.com/office/drawing/2014/main" id="{ABBDD597-4D8E-8453-C6CD-0AEA15A73DA5}"/>
              </a:ext>
            </a:extLst>
          </p:cNvPr>
          <p:cNvSpPr/>
          <p:nvPr/>
        </p:nvSpPr>
        <p:spPr>
          <a:xfrm>
            <a:off x="801434" y="4494783"/>
            <a:ext cx="2713293" cy="36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Contact Interaction</a:t>
            </a:r>
            <a:endParaRPr sz="2000" b="0" strike="noStrike" dirty="0">
              <a:sym typeface="Arial"/>
            </a:endParaRPr>
          </a:p>
        </p:txBody>
      </p:sp>
      <p:sp>
        <p:nvSpPr>
          <p:cNvPr id="42" name="Google Shape;331;p69">
            <a:extLst>
              <a:ext uri="{FF2B5EF4-FFF2-40B4-BE49-F238E27FC236}">
                <a16:creationId xmlns:a16="http://schemas.microsoft.com/office/drawing/2014/main" id="{51FA4D1B-52CE-778E-10C0-E751BADAE312}"/>
              </a:ext>
            </a:extLst>
          </p:cNvPr>
          <p:cNvSpPr/>
          <p:nvPr/>
        </p:nvSpPr>
        <p:spPr>
          <a:xfrm>
            <a:off x="5988737" y="4407187"/>
            <a:ext cx="3741054" cy="59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QCD-Inspired &amp; Data Driven</a:t>
            </a:r>
          </a:p>
          <a:p>
            <a:pPr marL="3600" lvl="0" algn="ctr">
              <a:buSzPts val="1800"/>
            </a:pPr>
            <a:r>
              <a:rPr lang="en-US" sz="2000" b="1" dirty="0">
                <a:solidFill>
                  <a:srgbClr val="C00000"/>
                </a:solidFill>
              </a:rPr>
              <a:t> Algebraic Models</a:t>
            </a:r>
            <a:endParaRPr sz="2000" b="0" strike="noStrike" dirty="0">
              <a:sym typeface="Arial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F013A33-CAFF-A357-65F9-8E98EE63CD39}"/>
              </a:ext>
            </a:extLst>
          </p:cNvPr>
          <p:cNvCxnSpPr>
            <a:cxnSpLocks/>
          </p:cNvCxnSpPr>
          <p:nvPr/>
        </p:nvCxnSpPr>
        <p:spPr>
          <a:xfrm>
            <a:off x="5167872" y="3640803"/>
            <a:ext cx="1218641" cy="678344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E3FFF7-80D0-7216-698E-B2BC31BB1E50}"/>
              </a:ext>
            </a:extLst>
          </p:cNvPr>
          <p:cNvCxnSpPr>
            <a:cxnSpLocks/>
          </p:cNvCxnSpPr>
          <p:nvPr/>
        </p:nvCxnSpPr>
        <p:spPr>
          <a:xfrm flipH="1">
            <a:off x="3382715" y="3650898"/>
            <a:ext cx="1039754" cy="77572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085ADF3-F127-CBD8-3A6A-FBD6A218BCCB}"/>
              </a:ext>
            </a:extLst>
          </p:cNvPr>
          <p:cNvCxnSpPr>
            <a:cxnSpLocks/>
          </p:cNvCxnSpPr>
          <p:nvPr/>
        </p:nvCxnSpPr>
        <p:spPr>
          <a:xfrm flipV="1">
            <a:off x="4820209" y="1807348"/>
            <a:ext cx="0" cy="1126681"/>
          </a:xfrm>
          <a:prstGeom prst="straightConnector1">
            <a:avLst/>
          </a:prstGeom>
          <a:ln w="76200">
            <a:solidFill>
              <a:srgbClr val="0432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331;p69">
            <a:extLst>
              <a:ext uri="{FF2B5EF4-FFF2-40B4-BE49-F238E27FC236}">
                <a16:creationId xmlns:a16="http://schemas.microsoft.com/office/drawing/2014/main" id="{04F64A67-4E1F-DAAB-014C-A4B6D8727D64}"/>
              </a:ext>
            </a:extLst>
          </p:cNvPr>
          <p:cNvSpPr/>
          <p:nvPr/>
        </p:nvSpPr>
        <p:spPr>
          <a:xfrm>
            <a:off x="1418584" y="1897844"/>
            <a:ext cx="2967673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Numerically Demanding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“QCD Predictions”</a:t>
            </a:r>
          </a:p>
        </p:txBody>
      </p:sp>
      <p:sp>
        <p:nvSpPr>
          <p:cNvPr id="58" name="Google Shape;331;p69">
            <a:extLst>
              <a:ext uri="{FF2B5EF4-FFF2-40B4-BE49-F238E27FC236}">
                <a16:creationId xmlns:a16="http://schemas.microsoft.com/office/drawing/2014/main" id="{CCEAE726-E160-0786-B339-599B20D761C0}"/>
              </a:ext>
            </a:extLst>
          </p:cNvPr>
          <p:cNvSpPr/>
          <p:nvPr/>
        </p:nvSpPr>
        <p:spPr>
          <a:xfrm>
            <a:off x="5390880" y="1879428"/>
            <a:ext cx="4129709" cy="6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QCD Green Functions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 – Static, FFs, PDAs, PDFs</a:t>
            </a:r>
          </a:p>
        </p:txBody>
      </p:sp>
      <p:sp>
        <p:nvSpPr>
          <p:cNvPr id="59" name="Google Shape;331;p69">
            <a:extLst>
              <a:ext uri="{FF2B5EF4-FFF2-40B4-BE49-F238E27FC236}">
                <a16:creationId xmlns:a16="http://schemas.microsoft.com/office/drawing/2014/main" id="{B5A0D071-EEE1-D1FD-7AD0-1FDA3C0B04EE}"/>
              </a:ext>
            </a:extLst>
          </p:cNvPr>
          <p:cNvSpPr/>
          <p:nvPr/>
        </p:nvSpPr>
        <p:spPr>
          <a:xfrm>
            <a:off x="801435" y="4923165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Simple Implementation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Insightful - Mindful</a:t>
            </a:r>
          </a:p>
        </p:txBody>
      </p:sp>
      <p:sp>
        <p:nvSpPr>
          <p:cNvPr id="60" name="Google Shape;331;p69">
            <a:extLst>
              <a:ext uri="{FF2B5EF4-FFF2-40B4-BE49-F238E27FC236}">
                <a16:creationId xmlns:a16="http://schemas.microsoft.com/office/drawing/2014/main" id="{A9E9CEAD-B57B-31D6-9D79-A275B98FACDC}"/>
              </a:ext>
            </a:extLst>
          </p:cNvPr>
          <p:cNvSpPr/>
          <p:nvPr/>
        </p:nvSpPr>
        <p:spPr>
          <a:xfrm>
            <a:off x="762956" y="3788908"/>
            <a:ext cx="2151700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Most Observables 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Mesons, Baryons</a:t>
            </a:r>
          </a:p>
        </p:txBody>
      </p:sp>
      <p:sp>
        <p:nvSpPr>
          <p:cNvPr id="320" name="Google Shape;331;p69">
            <a:extLst>
              <a:ext uri="{FF2B5EF4-FFF2-40B4-BE49-F238E27FC236}">
                <a16:creationId xmlns:a16="http://schemas.microsoft.com/office/drawing/2014/main" id="{6B6ED465-A756-F9C0-26C3-9AF33C719FD4}"/>
              </a:ext>
            </a:extLst>
          </p:cNvPr>
          <p:cNvSpPr/>
          <p:nvPr/>
        </p:nvSpPr>
        <p:spPr>
          <a:xfrm>
            <a:off x="6711697" y="3724953"/>
            <a:ext cx="2756156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Moderate Simplicity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136B50"/>
                </a:solidFill>
              </a:rPr>
              <a:t>QCD-like Predictions </a:t>
            </a:r>
          </a:p>
        </p:txBody>
      </p:sp>
      <p:sp>
        <p:nvSpPr>
          <p:cNvPr id="321" name="Google Shape;331;p69">
            <a:extLst>
              <a:ext uri="{FF2B5EF4-FFF2-40B4-BE49-F238E27FC236}">
                <a16:creationId xmlns:a16="http://schemas.microsoft.com/office/drawing/2014/main" id="{FD5FCDD9-F3B6-B950-6872-CED1738739F8}"/>
              </a:ext>
            </a:extLst>
          </p:cNvPr>
          <p:cNvSpPr/>
          <p:nvPr/>
        </p:nvSpPr>
        <p:spPr>
          <a:xfrm>
            <a:off x="6210174" y="5061590"/>
            <a:ext cx="3328017" cy="59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LFWFs, GPDs, TMDs,</a:t>
            </a:r>
          </a:p>
          <a:p>
            <a:pPr marL="3600" lvl="0" algn="just"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PDFs, FFs, Mesons, Baryons</a:t>
            </a:r>
          </a:p>
          <a:p>
            <a:pPr marL="3600" lvl="0" algn="just">
              <a:buSzPts val="1800"/>
            </a:pPr>
            <a:endParaRPr 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4" grpId="0" animBg="1"/>
      <p:bldP spid="323" grpId="0" animBg="1"/>
      <p:bldP spid="322" grpId="0" animBg="1"/>
      <p:bldP spid="348" grpId="0"/>
      <p:bldP spid="16" grpId="0"/>
      <p:bldP spid="20" grpId="0"/>
      <p:bldP spid="41" grpId="0"/>
      <p:bldP spid="42" grpId="0"/>
      <p:bldP spid="57" grpId="0"/>
      <p:bldP spid="58" grpId="0"/>
      <p:bldP spid="59" grpId="0"/>
      <p:bldP spid="60" grpId="0"/>
      <p:bldP spid="320" grpId="0"/>
      <p:bldP spid="3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47;p70">
            <a:extLst>
              <a:ext uri="{FF2B5EF4-FFF2-40B4-BE49-F238E27FC236}">
                <a16:creationId xmlns:a16="http://schemas.microsoft.com/office/drawing/2014/main" id="{34BB6437-03CD-64B6-FBA4-2933F2FF9DCA}"/>
              </a:ext>
            </a:extLst>
          </p:cNvPr>
          <p:cNvSpPr/>
          <p:nvPr/>
        </p:nvSpPr>
        <p:spPr>
          <a:xfrm>
            <a:off x="5966782" y="1036977"/>
            <a:ext cx="2477127" cy="30305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854005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The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Algebraic Model (AM)</a:t>
            </a:r>
            <a:endParaRPr sz="32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4AB81-52D1-38B6-A8AB-B83DAD1D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422" y="1417570"/>
            <a:ext cx="4446036" cy="904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447031-CAAF-B742-D6B9-536B5259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01" y="2740779"/>
            <a:ext cx="4541711" cy="11649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31301B-2D47-57FC-10AD-3581420BD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80" y="5014645"/>
            <a:ext cx="5237921" cy="588787"/>
          </a:xfrm>
          <a:prstGeom prst="rect">
            <a:avLst/>
          </a:prstGeom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EE92A8DA-588B-16F1-16CB-EF729419B183}"/>
              </a:ext>
            </a:extLst>
          </p:cNvPr>
          <p:cNvSpPr/>
          <p:nvPr/>
        </p:nvSpPr>
        <p:spPr>
          <a:xfrm>
            <a:off x="5995356" y="1036907"/>
            <a:ext cx="2581641" cy="269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The quark propagator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2A774-022C-92D9-3338-D1BD74E73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491" y="3910637"/>
            <a:ext cx="5889626" cy="1114006"/>
          </a:xfrm>
          <a:prstGeom prst="rect">
            <a:avLst/>
          </a:prstGeom>
        </p:spPr>
      </p:pic>
      <p:sp>
        <p:nvSpPr>
          <p:cNvPr id="19" name="Google Shape;347;p70">
            <a:extLst>
              <a:ext uri="{FF2B5EF4-FFF2-40B4-BE49-F238E27FC236}">
                <a16:creationId xmlns:a16="http://schemas.microsoft.com/office/drawing/2014/main" id="{538B6837-5F8E-CCA8-49F9-563DB61BCBAD}"/>
              </a:ext>
            </a:extLst>
          </p:cNvPr>
          <p:cNvSpPr/>
          <p:nvPr/>
        </p:nvSpPr>
        <p:spPr>
          <a:xfrm>
            <a:off x="5693342" y="2443245"/>
            <a:ext cx="2997954" cy="32902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67151B58-17E8-9F67-99C6-FBB018C2661D}"/>
              </a:ext>
            </a:extLst>
          </p:cNvPr>
          <p:cNvSpPr/>
          <p:nvPr/>
        </p:nvSpPr>
        <p:spPr>
          <a:xfrm>
            <a:off x="5764781" y="2467514"/>
            <a:ext cx="3215055" cy="3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 algn="just">
              <a:buSzPts val="1800"/>
            </a:pPr>
            <a:r>
              <a:rPr lang="en-US" sz="1800" b="1" dirty="0">
                <a:solidFill>
                  <a:srgbClr val="C00000"/>
                </a:solidFill>
              </a:rPr>
              <a:t>Bethe-Salpeter Amplitude</a:t>
            </a:r>
            <a:r>
              <a:rPr lang="en-US" sz="1800" dirty="0"/>
              <a:t>: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347;p70">
            <a:extLst>
              <a:ext uri="{FF2B5EF4-FFF2-40B4-BE49-F238E27FC236}">
                <a16:creationId xmlns:a16="http://schemas.microsoft.com/office/drawing/2014/main" id="{2C63D5F9-537F-80C1-5513-3A3FA7B2674F}"/>
              </a:ext>
            </a:extLst>
          </p:cNvPr>
          <p:cNvSpPr/>
          <p:nvPr/>
        </p:nvSpPr>
        <p:spPr>
          <a:xfrm>
            <a:off x="65520" y="993129"/>
            <a:ext cx="4062612" cy="455314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51;p70">
            <a:extLst>
              <a:ext uri="{FF2B5EF4-FFF2-40B4-BE49-F238E27FC236}">
                <a16:creationId xmlns:a16="http://schemas.microsoft.com/office/drawing/2014/main" id="{6F7F37D7-D9AB-4CD3-3C9E-98357514306D}"/>
              </a:ext>
            </a:extLst>
          </p:cNvPr>
          <p:cNvSpPr txBox="1"/>
          <p:nvPr/>
        </p:nvSpPr>
        <p:spPr>
          <a:xfrm>
            <a:off x="206721" y="1078764"/>
            <a:ext cx="3933481" cy="452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It retains the </a:t>
            </a:r>
            <a:r>
              <a:rPr lang="en-US" sz="1800" b="1" dirty="0">
                <a:solidFill>
                  <a:schemeClr val="tx1"/>
                </a:solidFill>
              </a:rPr>
              <a:t>constant term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from original models, setting it to </a:t>
            </a:r>
            <a:r>
              <a:rPr lang="en-US" sz="1800" b="1" dirty="0" err="1">
                <a:solidFill>
                  <a:schemeClr val="tx1"/>
                </a:solidFill>
              </a:rPr>
              <a:t>M</a:t>
            </a:r>
            <a:r>
              <a:rPr lang="en-US" sz="1800" b="1" baseline="-25000" dirty="0" err="1">
                <a:solidFill>
                  <a:schemeClr val="tx1"/>
                </a:solidFill>
              </a:rPr>
              <a:t>q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There is a </a:t>
            </a:r>
            <a:r>
              <a:rPr lang="en-US" sz="1800" b="1" dirty="0">
                <a:solidFill>
                  <a:schemeClr val="tx1"/>
                </a:solidFill>
              </a:rPr>
              <a:t>term linear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in </a:t>
            </a:r>
            <a:r>
              <a:rPr lang="en-US" sz="1800" b="1" dirty="0">
                <a:solidFill>
                  <a:schemeClr val="tx1"/>
                </a:solidFill>
              </a:rPr>
              <a:t>w</a:t>
            </a:r>
            <a:r>
              <a:rPr lang="en-US" sz="1800" dirty="0"/>
              <a:t> with the coefficient </a:t>
            </a:r>
            <a:r>
              <a:rPr lang="en-US" sz="1800" b="1" dirty="0">
                <a:solidFill>
                  <a:schemeClr val="tx1"/>
                </a:solidFill>
              </a:rPr>
              <a:t>(M</a:t>
            </a:r>
            <a:r>
              <a:rPr lang="en-US" sz="1800" b="1" baseline="-25000" dirty="0">
                <a:solidFill>
                  <a:schemeClr val="tx1"/>
                </a:solidFill>
              </a:rPr>
              <a:t>h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− M</a:t>
            </a:r>
            <a:r>
              <a:rPr lang="en-US" sz="1800" b="1" baseline="-25000" dirty="0">
                <a:solidFill>
                  <a:schemeClr val="tx1"/>
                </a:solidFill>
              </a:rPr>
              <a:t>q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  <a:r>
              <a:rPr lang="en-US" sz="1800" dirty="0"/>
              <a:t>. For same </a:t>
            </a:r>
            <a:r>
              <a:rPr lang="en-US" sz="1800" b="1" dirty="0">
                <a:solidFill>
                  <a:schemeClr val="tx1"/>
                </a:solidFill>
              </a:rPr>
              <a:t>flavored quarks</a:t>
            </a:r>
            <a:r>
              <a:rPr lang="en-US" sz="1800" dirty="0"/>
              <a:t>, it ceases to contribute by construction.</a:t>
            </a:r>
          </a:p>
          <a:p>
            <a:pPr>
              <a:buSzPts val="810"/>
            </a:pPr>
            <a:endParaRPr lang="en-US" sz="1800" dirty="0"/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There is a </a:t>
            </a:r>
            <a:r>
              <a:rPr lang="en-US" sz="1800" b="1" dirty="0">
                <a:solidFill>
                  <a:schemeClr val="tx1"/>
                </a:solidFill>
              </a:rPr>
              <a:t>quadratic term w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with coefficient </a:t>
            </a:r>
            <a:r>
              <a:rPr lang="en-US" sz="1800" b="1" dirty="0">
                <a:solidFill>
                  <a:srgbClr val="002060"/>
                </a:solidFill>
              </a:rPr>
              <a:t>m</a:t>
            </a:r>
            <a:r>
              <a:rPr lang="en-US" sz="1800" b="1" baseline="-25000" dirty="0">
                <a:solidFill>
                  <a:srgbClr val="002060"/>
                </a:solidFill>
              </a:rPr>
              <a:t>M</a:t>
            </a:r>
            <a:r>
              <a:rPr lang="en-US" sz="1800" b="1" baseline="30000" dirty="0">
                <a:solidFill>
                  <a:srgbClr val="002060"/>
                </a:solidFill>
              </a:rPr>
              <a:t>2</a:t>
            </a:r>
            <a:r>
              <a:rPr lang="en-US" sz="1800" dirty="0"/>
              <a:t>. The condition</a:t>
            </a:r>
          </a:p>
          <a:p>
            <a:pPr marL="28575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SzPts val="810"/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It guarantees the </a:t>
            </a:r>
            <a:r>
              <a:rPr lang="en-US" sz="1800" b="1" dirty="0">
                <a:solidFill>
                  <a:srgbClr val="002060"/>
                </a:solidFill>
              </a:rPr>
              <a:t>positivity</a:t>
            </a:r>
            <a:r>
              <a:rPr lang="en-US" sz="1800" dirty="0">
                <a:solidFill>
                  <a:schemeClr val="tx1"/>
                </a:solidFill>
              </a:rPr>
              <a:t> of</a:t>
            </a:r>
          </a:p>
          <a:p>
            <a:pP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endParaRPr lang="en-US" sz="1800" dirty="0">
              <a:solidFill>
                <a:schemeClr val="tx1"/>
              </a:solidFill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96CE30-F2B8-D6EC-12E2-CE246834D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49" y="3958866"/>
            <a:ext cx="3290540" cy="405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6D1018-12CE-1B69-E787-82C842BE6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117" y="4897773"/>
            <a:ext cx="664633" cy="32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8" grpId="0"/>
      <p:bldP spid="16" grpId="0"/>
      <p:bldP spid="19" grpId="0" animBg="1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D238C560-16DB-75D8-4439-83E6EC7A9E30}"/>
              </a:ext>
            </a:extLst>
          </p:cNvPr>
          <p:cNvSpPr/>
          <p:nvPr/>
        </p:nvSpPr>
        <p:spPr>
          <a:xfrm>
            <a:off x="27710" y="1085444"/>
            <a:ext cx="5577959" cy="94176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4" y="-2160"/>
            <a:ext cx="969738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Form Factors and charge radii in algebraic model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24E5891-9742-E48E-30F4-F8FE89DC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" y="2161828"/>
            <a:ext cx="4866097" cy="3345442"/>
          </a:xfrm>
          <a:prstGeom prst="rect">
            <a:avLst/>
          </a:prstGeom>
        </p:spPr>
      </p:pic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BEBD26F4-6397-B7D1-03CA-7C2CFAC90F52}"/>
              </a:ext>
            </a:extLst>
          </p:cNvPr>
          <p:cNvSpPr txBox="1"/>
          <p:nvPr/>
        </p:nvSpPr>
        <p:spPr>
          <a:xfrm>
            <a:off x="35234" y="1095039"/>
            <a:ext cx="5570435" cy="95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b="1" dirty="0">
                <a:solidFill>
                  <a:srgbClr val="C00000"/>
                </a:solidFill>
              </a:rPr>
              <a:t>Electromagnetic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form factors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and the </a:t>
            </a:r>
            <a:r>
              <a:rPr lang="en-US" sz="1800" b="1" dirty="0">
                <a:solidFill>
                  <a:srgbClr val="C00000"/>
                </a:solidFill>
              </a:rPr>
              <a:t>charge radii</a:t>
            </a:r>
            <a:r>
              <a:rPr lang="en-US" sz="1800" dirty="0"/>
              <a:t> are obtained via </a:t>
            </a:r>
            <a:r>
              <a:rPr lang="en-US" sz="1800" b="1" dirty="0">
                <a:solidFill>
                  <a:schemeClr val="tx1"/>
                </a:solidFill>
              </a:rPr>
              <a:t>generalized </a:t>
            </a:r>
            <a:r>
              <a:rPr lang="en-US" sz="1800" b="1" dirty="0" err="1">
                <a:solidFill>
                  <a:schemeClr val="tx1"/>
                </a:solidFill>
              </a:rPr>
              <a:t>parton</a:t>
            </a:r>
            <a:r>
              <a:rPr lang="en-US" sz="1800" b="1" dirty="0">
                <a:solidFill>
                  <a:schemeClr val="tx1"/>
                </a:solidFill>
              </a:rPr>
              <a:t> distributions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or the direct evaluation of the </a:t>
            </a:r>
            <a:r>
              <a:rPr lang="en-US" sz="1800" dirty="0">
                <a:solidFill>
                  <a:schemeClr val="tx1"/>
                </a:solidFill>
              </a:rPr>
              <a:t>triangle diagram</a:t>
            </a:r>
            <a:r>
              <a:rPr lang="en-US" sz="1800" dirty="0"/>
              <a:t>.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Google Shape;331;p69">
            <a:extLst>
              <a:ext uri="{FF2B5EF4-FFF2-40B4-BE49-F238E27FC236}">
                <a16:creationId xmlns:a16="http://schemas.microsoft.com/office/drawing/2014/main" id="{07E4DC87-A83F-6D4F-7BDC-BED93E353488}"/>
              </a:ext>
            </a:extLst>
          </p:cNvPr>
          <p:cNvSpPr/>
          <p:nvPr/>
        </p:nvSpPr>
        <p:spPr>
          <a:xfrm>
            <a:off x="5474043" y="1082823"/>
            <a:ext cx="4344907" cy="101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b="1" dirty="0"/>
              <a:t>A. Miramontes</a:t>
            </a:r>
            <a:r>
              <a:rPr lang="en-US" dirty="0"/>
              <a:t>, AB, K. Raya, P. </a:t>
            </a:r>
            <a:r>
              <a:rPr lang="en-US" dirty="0" err="1"/>
              <a:t>Roig</a:t>
            </a:r>
            <a:r>
              <a:rPr lang="en-US" dirty="0"/>
              <a:t>, </a:t>
            </a:r>
          </a:p>
          <a:p>
            <a:pPr algn="ctr">
              <a:spcAft>
                <a:spcPts val="300"/>
              </a:spcAft>
            </a:pPr>
            <a:r>
              <a:rPr lang="en-US" dirty="0"/>
              <a:t>Phys. Rev. D 105 (2022) 7, 074013</a:t>
            </a:r>
            <a:endParaRPr lang="en-US" b="1" dirty="0"/>
          </a:p>
          <a:p>
            <a:pPr lvl="0" algn="ctr"/>
            <a:r>
              <a:rPr lang="en-US" b="1" dirty="0"/>
              <a:t>I.M. Higuera</a:t>
            </a:r>
            <a:r>
              <a:rPr lang="en-US" dirty="0"/>
              <a:t>, R.J. Hernández, </a:t>
            </a:r>
            <a:r>
              <a:rPr lang="en-US" dirty="0" err="1"/>
              <a:t>K.Raya</a:t>
            </a:r>
            <a:r>
              <a:rPr lang="en-US" dirty="0"/>
              <a:t>, A. Bashir, </a:t>
            </a:r>
          </a:p>
          <a:p>
            <a:pPr lvl="0" algn="ctr"/>
            <a:r>
              <a:rPr lang="en-US" dirty="0"/>
              <a:t>Phys. Rev. D 110 (2024) 3, 034013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64E39-009B-3712-41CA-03873F714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23" y="2142356"/>
            <a:ext cx="4948401" cy="33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4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69738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Form Factors and charge radii in algebraic model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375F4-1A20-7FB3-2463-28FE9AD44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9" y="2258910"/>
            <a:ext cx="4946742" cy="3388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2EB91E-E5A7-F393-ED05-EAF12057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91" y="2273473"/>
            <a:ext cx="4844952" cy="3347862"/>
          </a:xfrm>
          <a:prstGeom prst="rect">
            <a:avLst/>
          </a:prstGeom>
        </p:spPr>
      </p:pic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221A81E4-CDF2-983F-D097-2988F18330E9}"/>
              </a:ext>
            </a:extLst>
          </p:cNvPr>
          <p:cNvSpPr/>
          <p:nvPr/>
        </p:nvSpPr>
        <p:spPr>
          <a:xfrm>
            <a:off x="128792" y="1045980"/>
            <a:ext cx="9414456" cy="72565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331;p69">
            <a:extLst>
              <a:ext uri="{FF2B5EF4-FFF2-40B4-BE49-F238E27FC236}">
                <a16:creationId xmlns:a16="http://schemas.microsoft.com/office/drawing/2014/main" id="{EE534F60-4CDE-A0CD-CBDD-A12F77E6EBDD}"/>
              </a:ext>
            </a:extLst>
          </p:cNvPr>
          <p:cNvSpPr/>
          <p:nvPr/>
        </p:nvSpPr>
        <p:spPr>
          <a:xfrm>
            <a:off x="-153055" y="1828224"/>
            <a:ext cx="9865090" cy="44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b="1" dirty="0"/>
              <a:t>I.M. Higuera</a:t>
            </a:r>
            <a:r>
              <a:rPr lang="en-US" dirty="0"/>
              <a:t>, R.J. Hernández, </a:t>
            </a:r>
            <a:r>
              <a:rPr lang="en-US" dirty="0" err="1"/>
              <a:t>K.Raya</a:t>
            </a:r>
            <a:r>
              <a:rPr lang="en-US" dirty="0"/>
              <a:t>, AB, Phys. Rev. D 110 (2024) 3, 034013</a:t>
            </a:r>
          </a:p>
          <a:p>
            <a:pPr lvl="0" algn="ctr"/>
            <a:r>
              <a:rPr lang="en-US" dirty="0"/>
              <a:t>H-T Ding, X. Gao, A.D. Hanlon, S. Mukherjee, P. </a:t>
            </a:r>
            <a:r>
              <a:rPr lang="en-US" dirty="0" err="1"/>
              <a:t>Petreczky</a:t>
            </a:r>
            <a:r>
              <a:rPr lang="en-US" dirty="0"/>
              <a:t>, Q, Shi, et. al., Phys. Rev Lett. 133 (2024) 18, 181902</a:t>
            </a:r>
          </a:p>
        </p:txBody>
      </p:sp>
      <p:sp>
        <p:nvSpPr>
          <p:cNvPr id="13" name="Google Shape;351;p70">
            <a:extLst>
              <a:ext uri="{FF2B5EF4-FFF2-40B4-BE49-F238E27FC236}">
                <a16:creationId xmlns:a16="http://schemas.microsoft.com/office/drawing/2014/main" id="{508F7B3E-1922-5807-C2FC-AF0A245A882A}"/>
              </a:ext>
            </a:extLst>
          </p:cNvPr>
          <p:cNvSpPr txBox="1"/>
          <p:nvPr/>
        </p:nvSpPr>
        <p:spPr>
          <a:xfrm>
            <a:off x="233965" y="1072306"/>
            <a:ext cx="9414456" cy="71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We can test the efficacy of the </a:t>
            </a:r>
            <a:r>
              <a:rPr lang="en-US" sz="1800" b="1" dirty="0">
                <a:solidFill>
                  <a:srgbClr val="C00000"/>
                </a:solidFill>
              </a:rPr>
              <a:t>Algebraic Model</a:t>
            </a:r>
            <a:r>
              <a:rPr lang="en-US" sz="1800" dirty="0"/>
              <a:t> and evaluate the electromagnetic form factor to larger </a:t>
            </a:r>
            <a:r>
              <a:rPr lang="en-US" sz="1800" b="1" dirty="0">
                <a:solidFill>
                  <a:srgbClr val="C00000"/>
                </a:solidFill>
              </a:rPr>
              <a:t>Q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dirty="0"/>
              <a:t> range: </a:t>
            </a:r>
            <a:r>
              <a:rPr lang="en-US" sz="1800" b="1" dirty="0">
                <a:solidFill>
                  <a:srgbClr val="C00000"/>
                </a:solidFill>
              </a:rPr>
              <a:t>0-40 GeV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3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1" grpId="0" animBg="1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69738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Form Factors and charge radii in algebraic model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9" name="Google Shape;351;p70">
            <a:extLst>
              <a:ext uri="{FF2B5EF4-FFF2-40B4-BE49-F238E27FC236}">
                <a16:creationId xmlns:a16="http://schemas.microsoft.com/office/drawing/2014/main" id="{CD51CCF0-045C-10A8-FF73-326DE003C3C2}"/>
              </a:ext>
            </a:extLst>
          </p:cNvPr>
          <p:cNvSpPr txBox="1"/>
          <p:nvPr/>
        </p:nvSpPr>
        <p:spPr>
          <a:xfrm>
            <a:off x="128790" y="1022559"/>
            <a:ext cx="9795755" cy="631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We can now compare the </a:t>
            </a:r>
            <a:r>
              <a:rPr lang="en-US" sz="1800" b="1" dirty="0">
                <a:solidFill>
                  <a:srgbClr val="C00000"/>
                </a:solidFill>
              </a:rPr>
              <a:t>charge radii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for different modelling of the </a:t>
            </a:r>
            <a:r>
              <a:rPr lang="en-US" sz="1800" b="1" dirty="0"/>
              <a:t>Schwinger-Dyson</a:t>
            </a:r>
            <a:r>
              <a:rPr lang="en-US" sz="1800" dirty="0"/>
              <a:t> and </a:t>
            </a:r>
            <a:r>
              <a:rPr lang="en-US" sz="1800" b="1" dirty="0"/>
              <a:t>Bethe-Salpeter equations</a:t>
            </a:r>
            <a:r>
              <a:rPr lang="en-US" sz="1800" dirty="0"/>
              <a:t>.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89047-6C3A-1DCF-D612-E0C2A25F901B}"/>
              </a:ext>
            </a:extLst>
          </p:cNvPr>
          <p:cNvSpPr txBox="1"/>
          <p:nvPr/>
        </p:nvSpPr>
        <p:spPr>
          <a:xfrm>
            <a:off x="487522" y="1721279"/>
            <a:ext cx="8510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A. Miramontes</a:t>
            </a:r>
            <a:r>
              <a:rPr lang="en-US" dirty="0"/>
              <a:t>, AB, K. Raya, P. </a:t>
            </a:r>
            <a:r>
              <a:rPr lang="en-US" dirty="0" err="1"/>
              <a:t>Roig</a:t>
            </a:r>
            <a:r>
              <a:rPr lang="en-US" dirty="0"/>
              <a:t>, Phys. Rev. D 105 (2022) 7, 074013</a:t>
            </a:r>
            <a:endParaRPr lang="en-US" dirty="0">
              <a:solidFill>
                <a:srgbClr val="000000"/>
              </a:solidFill>
              <a:effectLst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/>
              </a:rPr>
              <a:t>B. Almeida-Zamora</a:t>
            </a:r>
            <a:r>
              <a:rPr lang="en-US" dirty="0">
                <a:solidFill>
                  <a:srgbClr val="000000"/>
                </a:solidFill>
                <a:effectLst/>
              </a:rPr>
              <a:t>, L. Albino, AB, J.J. </a:t>
            </a:r>
            <a:r>
              <a:rPr lang="en-US" dirty="0" err="1">
                <a:solidFill>
                  <a:srgbClr val="000000"/>
                </a:solidFill>
                <a:effectLst/>
              </a:rPr>
              <a:t>Cobos</a:t>
            </a:r>
            <a:r>
              <a:rPr lang="en-US" dirty="0">
                <a:solidFill>
                  <a:srgbClr val="000000"/>
                </a:solidFill>
                <a:effectLst/>
              </a:rPr>
              <a:t>-Martínez, J. </a:t>
            </a:r>
            <a:r>
              <a:rPr lang="en-US" dirty="0" err="1">
                <a:solidFill>
                  <a:srgbClr val="000000"/>
                </a:solidFill>
                <a:effectLst/>
              </a:rPr>
              <a:t>Segovia,e</a:t>
            </a:r>
            <a:r>
              <a:rPr lang="en-US" dirty="0">
                <a:solidFill>
                  <a:srgbClr val="000000"/>
                </a:solidFill>
                <a:effectLst/>
              </a:rPr>
              <a:t>-Print: 2602.10775 [hep-</a:t>
            </a:r>
            <a:r>
              <a:rPr lang="en-US" dirty="0" err="1">
                <a:solidFill>
                  <a:srgbClr val="000000"/>
                </a:solidFill>
                <a:effectLst/>
              </a:rPr>
              <a:t>ph</a:t>
            </a:r>
            <a:r>
              <a:rPr lang="en-US" dirty="0">
                <a:solidFill>
                  <a:srgbClr val="000000"/>
                </a:solidFill>
                <a:effectLst/>
              </a:rPr>
              <a:t>]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24ABA3-9BC2-C840-1164-6BB8227F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15" y="2531794"/>
            <a:ext cx="4663231" cy="3056834"/>
          </a:xfrm>
          <a:prstGeom prst="rect">
            <a:avLst/>
          </a:prstGeom>
          <a:ln w="19050"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A42DE8-84D2-B5A1-B367-EDE516039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91" y="2531794"/>
            <a:ext cx="4826580" cy="30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Summary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and Outlook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3" name="Google Shape;351;p70">
            <a:extLst>
              <a:ext uri="{FF2B5EF4-FFF2-40B4-BE49-F238E27FC236}">
                <a16:creationId xmlns:a16="http://schemas.microsoft.com/office/drawing/2014/main" id="{74FFE564-56C6-494A-579B-F8EB66B3E2D6}"/>
              </a:ext>
            </a:extLst>
          </p:cNvPr>
          <p:cNvSpPr txBox="1"/>
          <p:nvPr/>
        </p:nvSpPr>
        <p:spPr>
          <a:xfrm>
            <a:off x="-6337" y="1031003"/>
            <a:ext cx="10080619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Electromagnetic form factors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</a:t>
            </a:r>
            <a:r>
              <a:rPr lang="en-US" sz="1800" b="1" dirty="0">
                <a:solidFill>
                  <a:srgbClr val="C00000"/>
                </a:solidFill>
              </a:rPr>
              <a:t>charge radii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b="1" dirty="0">
                <a:solidFill>
                  <a:srgbClr val="C00000"/>
                </a:solidFill>
              </a:rPr>
              <a:t>pion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dirty="0">
                <a:solidFill>
                  <a:srgbClr val="C00000"/>
                </a:solidFill>
              </a:rPr>
              <a:t>kaon</a:t>
            </a:r>
            <a:r>
              <a:rPr lang="en-US" sz="1800" dirty="0">
                <a:solidFill>
                  <a:schemeClr val="tx1"/>
                </a:solidFill>
              </a:rPr>
              <a:t>, as well as their box diagram contributions to the g-2 of the muon were studied in </a:t>
            </a:r>
            <a:r>
              <a:rPr lang="en-US" sz="1800" b="1" dirty="0">
                <a:solidFill>
                  <a:srgbClr val="C00000"/>
                </a:solidFill>
              </a:rPr>
              <a:t>QCD akin truncations </a:t>
            </a:r>
            <a:r>
              <a:rPr lang="en-US" sz="1800" dirty="0">
                <a:solidFill>
                  <a:schemeClr val="tx1"/>
                </a:solidFill>
              </a:rPr>
              <a:t>of SDEs.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Google Shape;331;p69">
            <a:extLst>
              <a:ext uri="{FF2B5EF4-FFF2-40B4-BE49-F238E27FC236}">
                <a16:creationId xmlns:a16="http://schemas.microsoft.com/office/drawing/2014/main" id="{0C9BEE31-2987-738F-7A6E-280C9E5B418A}"/>
              </a:ext>
            </a:extLst>
          </p:cNvPr>
          <p:cNvSpPr/>
          <p:nvPr/>
        </p:nvSpPr>
        <p:spPr>
          <a:xfrm>
            <a:off x="1744157" y="1698088"/>
            <a:ext cx="6229913" cy="2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A. Miramontes, AB, K. Raya, P. </a:t>
            </a:r>
            <a:r>
              <a:rPr lang="en-US" dirty="0" err="1"/>
              <a:t>Roig</a:t>
            </a:r>
            <a:r>
              <a:rPr lang="en-US" dirty="0"/>
              <a:t>, Phys. Rev. D 105 (2022) 7, 074013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351;p70">
            <a:extLst>
              <a:ext uri="{FF2B5EF4-FFF2-40B4-BE49-F238E27FC236}">
                <a16:creationId xmlns:a16="http://schemas.microsoft.com/office/drawing/2014/main" id="{95086C6B-305E-7FA4-3307-058E7F27F1FA}"/>
              </a:ext>
            </a:extLst>
          </p:cNvPr>
          <p:cNvSpPr txBox="1"/>
          <p:nvPr/>
        </p:nvSpPr>
        <p:spPr>
          <a:xfrm>
            <a:off x="13114" y="2066293"/>
            <a:ext cx="10181968" cy="36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A similar study on the </a:t>
            </a:r>
            <a:r>
              <a:rPr lang="en-US" sz="1800" b="1" dirty="0">
                <a:solidFill>
                  <a:srgbClr val="C00000"/>
                </a:solidFill>
              </a:rPr>
              <a:t>excited pion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C00000"/>
                </a:solidFill>
              </a:rPr>
              <a:t>kaon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  <a:r>
              <a:rPr lang="en-US" sz="1800" b="1" dirty="0">
                <a:solidFill>
                  <a:srgbClr val="136B50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their </a:t>
            </a:r>
            <a:r>
              <a:rPr lang="en-US" sz="1800" b="1" dirty="0">
                <a:solidFill>
                  <a:srgbClr val="C00000"/>
                </a:solidFill>
              </a:rPr>
              <a:t>charge radii</a:t>
            </a:r>
            <a:r>
              <a:rPr lang="en-US" sz="1800" b="1" dirty="0">
                <a:solidFill>
                  <a:srgbClr val="136B50"/>
                </a:solidFill>
              </a:rPr>
              <a:t> </a:t>
            </a:r>
            <a:r>
              <a:rPr lang="en-US" sz="1800" dirty="0"/>
              <a:t>has also been complete: 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" name="Google Shape;331;p69">
            <a:extLst>
              <a:ext uri="{FF2B5EF4-FFF2-40B4-BE49-F238E27FC236}">
                <a16:creationId xmlns:a16="http://schemas.microsoft.com/office/drawing/2014/main" id="{BD08BC62-AF1E-30FE-9716-E6AE3B1690AC}"/>
              </a:ext>
            </a:extLst>
          </p:cNvPr>
          <p:cNvSpPr/>
          <p:nvPr/>
        </p:nvSpPr>
        <p:spPr>
          <a:xfrm>
            <a:off x="671587" y="2450035"/>
            <a:ext cx="8534393" cy="28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A.S. Miramontes, K. Raya, AB, P. </a:t>
            </a:r>
            <a:r>
              <a:rPr lang="en-US" dirty="0" err="1"/>
              <a:t>Roig</a:t>
            </a:r>
            <a:r>
              <a:rPr lang="en-US" dirty="0"/>
              <a:t>, G. Paredes, Chin. Phys. C49 (2025) 8. 083108 </a:t>
            </a:r>
          </a:p>
          <a:p>
            <a:pPr lvl="0" algn="ctr"/>
            <a:br>
              <a:rPr lang="en-US" dirty="0"/>
            </a:b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31;p69">
            <a:extLst>
              <a:ext uri="{FF2B5EF4-FFF2-40B4-BE49-F238E27FC236}">
                <a16:creationId xmlns:a16="http://schemas.microsoft.com/office/drawing/2014/main" id="{BF5DF81E-D1B5-E7EA-ACCB-98508E90F993}"/>
              </a:ext>
            </a:extLst>
          </p:cNvPr>
          <p:cNvSpPr/>
          <p:nvPr/>
        </p:nvSpPr>
        <p:spPr>
          <a:xfrm>
            <a:off x="0" y="4689317"/>
            <a:ext cx="9862920" cy="89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dirty="0"/>
              <a:t>L. Albino, I.M. Higuera-Angulo, K. Raya, AB, Phys. Rev. D 106 (2022) 3, 034003 </a:t>
            </a:r>
          </a:p>
          <a:p>
            <a:pPr lvl="0" algn="ctr"/>
            <a:r>
              <a:rPr lang="en-US" dirty="0"/>
              <a:t>I.M. Higuera-Angulo, R.J. Hernández-Pinto, K. Raya, AB, Phys. Rev. D 110 (2024) 3, 034013</a:t>
            </a:r>
          </a:p>
          <a:p>
            <a:pPr lvl="0" algn="ctr"/>
            <a:r>
              <a:rPr lang="en-US" dirty="0"/>
              <a:t>L. Albino, K. Raya, R.J. Hernández-Pinto, B. Almeida-Zamora, J. Segovia, A. </a:t>
            </a:r>
            <a:r>
              <a:rPr lang="en-US" dirty="0" err="1"/>
              <a:t>Huet</a:t>
            </a:r>
            <a:r>
              <a:rPr lang="en-US" dirty="0"/>
              <a:t>, AB, Phys. Rev. D 113 (2026) 3, 034019 </a:t>
            </a:r>
          </a:p>
          <a:p>
            <a:pPr lvl="0" algn="ctr"/>
            <a:r>
              <a:rPr lang="en-US" dirty="0"/>
              <a:t>B. Almeida-Zamora, L. Albino, AB, J.J. </a:t>
            </a:r>
            <a:r>
              <a:rPr lang="en-US" dirty="0" err="1"/>
              <a:t>Cobos</a:t>
            </a:r>
            <a:r>
              <a:rPr lang="en-US" dirty="0"/>
              <a:t>-Martínez, J. Segovia, e-Print: 2602.10775 [hep-</a:t>
            </a:r>
            <a:r>
              <a:rPr lang="en-US" dirty="0" err="1"/>
              <a:t>ph</a:t>
            </a:r>
            <a:r>
              <a:rPr lang="en-US" dirty="0"/>
              <a:t>] </a:t>
            </a:r>
          </a:p>
          <a:p>
            <a:pPr lvl="0" algn="ctr"/>
            <a:endParaRPr lang="en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ctr">
              <a:buAutoNum type="alphaUcPeriod"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351;p70">
            <a:extLst>
              <a:ext uri="{FF2B5EF4-FFF2-40B4-BE49-F238E27FC236}">
                <a16:creationId xmlns:a16="http://schemas.microsoft.com/office/drawing/2014/main" id="{E8C7ED6A-D8F6-7C1D-5529-1DDD9134F55A}"/>
              </a:ext>
            </a:extLst>
          </p:cNvPr>
          <p:cNvSpPr txBox="1"/>
          <p:nvPr/>
        </p:nvSpPr>
        <p:spPr>
          <a:xfrm>
            <a:off x="13114" y="2794768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Through the </a:t>
            </a:r>
            <a:r>
              <a:rPr lang="en-US" sz="1800" b="1" dirty="0">
                <a:solidFill>
                  <a:srgbClr val="C00000"/>
                </a:solidFill>
              </a:rPr>
              <a:t>contact interaction model</a:t>
            </a:r>
            <a:r>
              <a:rPr lang="en-US" sz="1800" dirty="0"/>
              <a:t>, a detailed analysis of </a:t>
            </a:r>
            <a:r>
              <a:rPr lang="en-US" sz="1800" b="1" dirty="0">
                <a:solidFill>
                  <a:srgbClr val="C00000"/>
                </a:solidFill>
              </a:rPr>
              <a:t>form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factors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charge radii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rgbClr val="C00000"/>
                </a:solidFill>
              </a:rPr>
              <a:t>pseudo-scalar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scalar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vector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axial-vector</a:t>
            </a:r>
            <a:r>
              <a:rPr lang="en-US" sz="1800" dirty="0"/>
              <a:t> mesons can be found in: 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" name="Google Shape;331;p69">
            <a:extLst>
              <a:ext uri="{FF2B5EF4-FFF2-40B4-BE49-F238E27FC236}">
                <a16:creationId xmlns:a16="http://schemas.microsoft.com/office/drawing/2014/main" id="{61B40759-0466-62BB-93BD-8A3540780508}"/>
              </a:ext>
            </a:extLst>
          </p:cNvPr>
          <p:cNvSpPr/>
          <p:nvPr/>
        </p:nvSpPr>
        <p:spPr>
          <a:xfrm>
            <a:off x="172638" y="3505021"/>
            <a:ext cx="9862920" cy="67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R.J. Hernández-Pinto, L.X. Gutiérrez-Guerrero, AB, M.A. </a:t>
            </a:r>
            <a:r>
              <a:rPr lang="en-US" dirty="0" err="1"/>
              <a:t>Bedolla</a:t>
            </a:r>
            <a:r>
              <a:rPr lang="en-US" dirty="0"/>
              <a:t>, I.M. Higuera-Angulo, Phys. Rev. D 107 (2023) 5, 054002</a:t>
            </a:r>
          </a:p>
          <a:p>
            <a:pPr algn="ctr"/>
            <a:r>
              <a:rPr lang="en-US" dirty="0"/>
              <a:t>R.J. Hernández-Pinto, L.X. Gutiérrez-Guerrero, M.A. </a:t>
            </a:r>
            <a:r>
              <a:rPr lang="en-US" dirty="0" err="1"/>
              <a:t>Bedolla</a:t>
            </a:r>
            <a:r>
              <a:rPr lang="en-US" dirty="0"/>
              <a:t>, AB, Phys. Rev. D 110 (2024) 11, 114015</a:t>
            </a:r>
          </a:p>
          <a:p>
            <a:pPr algn="ctr"/>
            <a:r>
              <a:rPr lang="en-US" dirty="0"/>
              <a:t>R.J. Hernández-Pinto, L.X. Gutiérrez-Guerrero, M.A. </a:t>
            </a:r>
            <a:r>
              <a:rPr lang="en-US" dirty="0" err="1"/>
              <a:t>Bedolla</a:t>
            </a:r>
            <a:r>
              <a:rPr lang="en-US" dirty="0"/>
              <a:t>, AB, submitted to Phys. Rev. D</a:t>
            </a:r>
          </a:p>
          <a:p>
            <a:pPr algn="ctr"/>
            <a:endParaRPr lang="en-US" dirty="0"/>
          </a:p>
        </p:txBody>
      </p:sp>
      <p:sp>
        <p:nvSpPr>
          <p:cNvPr id="18" name="Google Shape;351;p70">
            <a:extLst>
              <a:ext uri="{FF2B5EF4-FFF2-40B4-BE49-F238E27FC236}">
                <a16:creationId xmlns:a16="http://schemas.microsoft.com/office/drawing/2014/main" id="{0A45C710-DF41-B740-200F-605F93434AB9}"/>
              </a:ext>
            </a:extLst>
          </p:cNvPr>
          <p:cNvSpPr txBox="1"/>
          <p:nvPr/>
        </p:nvSpPr>
        <p:spPr>
          <a:xfrm>
            <a:off x="13114" y="4241652"/>
            <a:ext cx="10181968" cy="34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Algebraic model </a:t>
            </a:r>
            <a:r>
              <a:rPr lang="en-US" sz="1800" dirty="0"/>
              <a:t>computations can be found in:   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B36603D-EE57-DC92-333C-B8A42BA8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F6A39866-4A48-C46E-E5DF-392BDAEAB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" grpId="0"/>
      <p:bldP spid="5" grpId="0"/>
      <p:bldP spid="7" grpId="0"/>
      <p:bldP spid="9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347;p70">
            <a:extLst>
              <a:ext uri="{FF2B5EF4-FFF2-40B4-BE49-F238E27FC236}">
                <a16:creationId xmlns:a16="http://schemas.microsoft.com/office/drawing/2014/main" id="{3309B38D-6028-A8E8-DD21-CCA891635E7F}"/>
              </a:ext>
            </a:extLst>
          </p:cNvPr>
          <p:cNvSpPr/>
          <p:nvPr/>
        </p:nvSpPr>
        <p:spPr>
          <a:xfrm>
            <a:off x="40340" y="4864178"/>
            <a:ext cx="9964272" cy="65564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139251-BE08-3634-8AF4-C1A9D2459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96" b="1845"/>
          <a:stretch/>
        </p:blipFill>
        <p:spPr>
          <a:xfrm>
            <a:off x="6790765" y="1053588"/>
            <a:ext cx="3287308" cy="2915275"/>
          </a:xfrm>
          <a:prstGeom prst="rect">
            <a:avLst/>
          </a:prstGeom>
        </p:spPr>
      </p:pic>
      <p:sp>
        <p:nvSpPr>
          <p:cNvPr id="348" name="Google Shape;348;p70"/>
          <p:cNvSpPr/>
          <p:nvPr/>
        </p:nvSpPr>
        <p:spPr>
          <a:xfrm>
            <a:off x="176686" y="31293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Bohr radii of Hydrogen-like atoms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8" name="Google Shape;286;p67">
            <a:extLst>
              <a:ext uri="{FF2B5EF4-FFF2-40B4-BE49-F238E27FC236}">
                <a16:creationId xmlns:a16="http://schemas.microsoft.com/office/drawing/2014/main" id="{D27B7948-B4AC-9AE3-6DC7-E3A6703E2DC1}"/>
              </a:ext>
            </a:extLst>
          </p:cNvPr>
          <p:cNvSpPr/>
          <p:nvPr/>
        </p:nvSpPr>
        <p:spPr>
          <a:xfrm>
            <a:off x="4256120" y="1272575"/>
            <a:ext cx="3061724" cy="125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dirty="0"/>
              <a:t>The Bohr radius depends depend only on constants, whose better determination improves its accuracy.</a:t>
            </a:r>
            <a:endParaRPr sz="1800" b="0" strike="noStrike" dirty="0"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126621-391E-AD0E-6AC5-06835D9E8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6" y="1136806"/>
            <a:ext cx="4138477" cy="2819873"/>
          </a:xfrm>
          <a:prstGeom prst="rect">
            <a:avLst/>
          </a:prstGeom>
          <a:ln w="28575">
            <a:noFill/>
          </a:ln>
        </p:spPr>
      </p:pic>
      <p:sp>
        <p:nvSpPr>
          <p:cNvPr id="25" name="Google Shape;347;p70">
            <a:extLst>
              <a:ext uri="{FF2B5EF4-FFF2-40B4-BE49-F238E27FC236}">
                <a16:creationId xmlns:a16="http://schemas.microsoft.com/office/drawing/2014/main" id="{A013C6D0-A49E-67D7-20C1-653AD6900BF6}"/>
              </a:ext>
            </a:extLst>
          </p:cNvPr>
          <p:cNvSpPr/>
          <p:nvPr/>
        </p:nvSpPr>
        <p:spPr>
          <a:xfrm>
            <a:off x="40341" y="4079011"/>
            <a:ext cx="9964271" cy="72069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B62D03-47DF-E14E-9EE8-221581BC6E35}"/>
              </a:ext>
            </a:extLst>
          </p:cNvPr>
          <p:cNvSpPr txBox="1"/>
          <p:nvPr/>
        </p:nvSpPr>
        <p:spPr>
          <a:xfrm>
            <a:off x="0" y="4095515"/>
            <a:ext cx="1007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Bohr radius</a:t>
            </a:r>
            <a:r>
              <a:rPr lang="en-US" sz="1800" dirty="0"/>
              <a:t> feeds into many observables such as </a:t>
            </a:r>
            <a:r>
              <a:rPr lang="en-US" sz="1800" b="1" dirty="0"/>
              <a:t>precision spectroscopy</a:t>
            </a:r>
            <a:r>
              <a:rPr lang="en-US" sz="1800" dirty="0"/>
              <a:t>, </a:t>
            </a:r>
            <a:r>
              <a:rPr lang="en-US" sz="1800" b="1" dirty="0"/>
              <a:t>Lamb</a:t>
            </a:r>
            <a:r>
              <a:rPr lang="en-US" sz="1800" dirty="0"/>
              <a:t> </a:t>
            </a:r>
            <a:r>
              <a:rPr lang="en-US" sz="1800" b="1" dirty="0"/>
              <a:t>shift</a:t>
            </a:r>
            <a:r>
              <a:rPr lang="en-US" sz="1800" dirty="0"/>
              <a:t>, </a:t>
            </a:r>
            <a:r>
              <a:rPr lang="en-US" sz="1800" b="1" dirty="0"/>
              <a:t>hyperfine structure</a:t>
            </a:r>
            <a:r>
              <a:rPr lang="en-US" sz="1800" dirty="0"/>
              <a:t>, </a:t>
            </a:r>
            <a:r>
              <a:rPr lang="en-US" sz="1800" b="1" dirty="0"/>
              <a:t>atomic polarizability</a:t>
            </a:r>
            <a:r>
              <a:rPr lang="en-US" sz="1800" dirty="0"/>
              <a:t>, providing insights into </a:t>
            </a:r>
            <a:r>
              <a:rPr lang="en-US" sz="1800" b="1" dirty="0">
                <a:solidFill>
                  <a:srgbClr val="C00000"/>
                </a:solidFill>
              </a:rPr>
              <a:t>quantum electrodynamics</a:t>
            </a:r>
            <a:r>
              <a:rPr lang="en-US" sz="1800" dirty="0"/>
              <a:t>.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478DB-8C03-08DF-D2E4-EC8BA0451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077" y="2695523"/>
            <a:ext cx="1183938" cy="635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52514-D8F2-CA88-C825-902C74831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922" y="3544385"/>
            <a:ext cx="2949922" cy="330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630174-678C-E920-ECC3-76FD8F8F8F54}"/>
              </a:ext>
            </a:extLst>
          </p:cNvPr>
          <p:cNvSpPr txBox="1"/>
          <p:nvPr/>
        </p:nvSpPr>
        <p:spPr>
          <a:xfrm>
            <a:off x="0" y="4853571"/>
            <a:ext cx="9961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These observables have implications for </a:t>
            </a:r>
            <a:r>
              <a:rPr lang="en-US" sz="1800" b="1" dirty="0"/>
              <a:t>nuclear radius extraction </a:t>
            </a:r>
            <a:r>
              <a:rPr lang="en-US" sz="1800" dirty="0"/>
              <a:t>(proton, deuteron, light and heavy nuclei), </a:t>
            </a:r>
            <a:r>
              <a:rPr lang="en-US" sz="1800" b="1" dirty="0"/>
              <a:t>proton radius puzzle </a:t>
            </a:r>
            <a:r>
              <a:rPr lang="en-US" sz="1800" dirty="0"/>
              <a:t>and </a:t>
            </a:r>
            <a:r>
              <a:rPr lang="en-US" sz="1800" b="1" dirty="0"/>
              <a:t>muonic atom spectroscopy</a:t>
            </a:r>
            <a:r>
              <a:rPr lang="en-US" sz="1800" dirty="0"/>
              <a:t>. </a:t>
            </a:r>
          </a:p>
        </p:txBody>
      </p:sp>
      <p:sp>
        <p:nvSpPr>
          <p:cNvPr id="16" name="Google Shape;286;p67">
            <a:extLst>
              <a:ext uri="{FF2B5EF4-FFF2-40B4-BE49-F238E27FC236}">
                <a16:creationId xmlns:a16="http://schemas.microsoft.com/office/drawing/2014/main" id="{B71374D8-476E-7E8E-BEE7-A233EE75FD38}"/>
              </a:ext>
            </a:extLst>
          </p:cNvPr>
          <p:cNvSpPr/>
          <p:nvPr/>
        </p:nvSpPr>
        <p:spPr>
          <a:xfrm>
            <a:off x="7317844" y="3274624"/>
            <a:ext cx="2224245" cy="37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Electrodynamics</a:t>
            </a:r>
            <a:endParaRPr sz="1800" b="1" strike="noStrike" dirty="0">
              <a:solidFill>
                <a:srgbClr val="C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8" grpId="0"/>
      <p:bldP spid="18" grpId="0"/>
      <p:bldP spid="25" grpId="0" animBg="1"/>
      <p:bldP spid="24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5" name="Google Shape;348;p70">
            <a:extLst>
              <a:ext uri="{FF2B5EF4-FFF2-40B4-BE49-F238E27FC236}">
                <a16:creationId xmlns:a16="http://schemas.microsoft.com/office/drawing/2014/main" id="{262FC328-7CB3-1CEE-63B7-10F6D3D4A29B}"/>
              </a:ext>
            </a:extLst>
          </p:cNvPr>
          <p:cNvSpPr/>
          <p:nvPr/>
        </p:nvSpPr>
        <p:spPr>
          <a:xfrm>
            <a:off x="2084484" y="2355273"/>
            <a:ext cx="5642841" cy="66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Thank you for your attention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5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1FD356-A3E6-4C4C-AA56-FDE4BB966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777" y="1067658"/>
            <a:ext cx="3726979" cy="4479904"/>
          </a:xfrm>
          <a:prstGeom prst="rect">
            <a:avLst/>
          </a:prstGeom>
        </p:spPr>
      </p:pic>
      <p:sp>
        <p:nvSpPr>
          <p:cNvPr id="9" name="Google Shape;347;p70">
            <a:extLst>
              <a:ext uri="{FF2B5EF4-FFF2-40B4-BE49-F238E27FC236}">
                <a16:creationId xmlns:a16="http://schemas.microsoft.com/office/drawing/2014/main" id="{C19B0B68-8069-F58D-321F-A47C8E76EA08}"/>
              </a:ext>
            </a:extLst>
          </p:cNvPr>
          <p:cNvSpPr/>
          <p:nvPr/>
        </p:nvSpPr>
        <p:spPr>
          <a:xfrm>
            <a:off x="159609" y="3215399"/>
            <a:ext cx="2557085" cy="237805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B416D35-2AB7-FC58-87C5-4AFC1F8A3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48" y="2325857"/>
            <a:ext cx="3542665" cy="32224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Nuclear charge distribution and radii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9" name="Google Shape;331;p69">
            <a:extLst>
              <a:ext uri="{FF2B5EF4-FFF2-40B4-BE49-F238E27FC236}">
                <a16:creationId xmlns:a16="http://schemas.microsoft.com/office/drawing/2014/main" id="{D23D03D2-6A8C-0CE7-CB44-D391E784776A}"/>
              </a:ext>
            </a:extLst>
          </p:cNvPr>
          <p:cNvSpPr/>
          <p:nvPr/>
        </p:nvSpPr>
        <p:spPr>
          <a:xfrm>
            <a:off x="7099107" y="1107655"/>
            <a:ext cx="2569185" cy="321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000" dirty="0"/>
              <a:t>Hofstadter, et. al., Phys. Rev. 91, 422 (1953)</a:t>
            </a:r>
          </a:p>
          <a:p>
            <a:pPr lvl="0"/>
            <a:r>
              <a:rPr lang="en-US" sz="1000" dirty="0"/>
              <a:t>Hofstadter, Rev. Mod. Phys. 28, 214 (1956)</a:t>
            </a:r>
            <a:endParaRPr lang="en-MX" sz="1000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397E9-3D45-9FE1-B5D4-A631343DE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13" y="1055572"/>
            <a:ext cx="2028902" cy="1618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28A054-9FF3-84EB-BA22-3C2FE6B9E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926" y="1172151"/>
            <a:ext cx="2066771" cy="5378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DA5341-02C8-AA8F-E9AB-E0EAAD1CA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928" y="1694543"/>
            <a:ext cx="1891428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930395-5C82-888D-F063-69CF0ABD6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2274" y="2160981"/>
            <a:ext cx="2121939" cy="469234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F75176DA-F52A-3101-A136-B56E5F147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68602" r="47434" b="1958"/>
          <a:stretch/>
        </p:blipFill>
        <p:spPr bwMode="auto">
          <a:xfrm>
            <a:off x="7416248" y="1577512"/>
            <a:ext cx="1906006" cy="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06DF89-3B09-38D2-9F51-B3296E3413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8726" y="2514080"/>
            <a:ext cx="1248895" cy="3477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4EA786-C689-5446-4D9E-08ED457515C4}"/>
              </a:ext>
            </a:extLst>
          </p:cNvPr>
          <p:cNvSpPr txBox="1"/>
          <p:nvPr/>
        </p:nvSpPr>
        <p:spPr>
          <a:xfrm>
            <a:off x="251480" y="2312585"/>
            <a:ext cx="16243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(100-200) MeV</a:t>
            </a:r>
            <a:r>
              <a:rPr lang="en-US" sz="1200" dirty="0">
                <a:solidFill>
                  <a:srgbClr val="000000"/>
                </a:solidFill>
                <a:effectLst/>
              </a:rPr>
              <a:t> </a:t>
            </a:r>
            <a:endParaRPr lang="en-US" sz="12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6EE49C-1565-8B3D-E66E-66224CF797F1}"/>
              </a:ext>
            </a:extLst>
          </p:cNvPr>
          <p:cNvCxnSpPr>
            <a:cxnSpLocks/>
          </p:cNvCxnSpPr>
          <p:nvPr/>
        </p:nvCxnSpPr>
        <p:spPr>
          <a:xfrm>
            <a:off x="2209597" y="1120707"/>
            <a:ext cx="0" cy="74196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286;p67">
            <a:extLst>
              <a:ext uri="{FF2B5EF4-FFF2-40B4-BE49-F238E27FC236}">
                <a16:creationId xmlns:a16="http://schemas.microsoft.com/office/drawing/2014/main" id="{0D7CB64B-CF5C-4299-BC06-675B5F55DA5C}"/>
              </a:ext>
            </a:extLst>
          </p:cNvPr>
          <p:cNvSpPr/>
          <p:nvPr/>
        </p:nvSpPr>
        <p:spPr>
          <a:xfrm>
            <a:off x="150324" y="2799689"/>
            <a:ext cx="2224245" cy="37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QCD footprints</a:t>
            </a:r>
            <a:endParaRPr sz="1800" b="1" strike="noStrik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7" name="Google Shape;286;p67">
            <a:extLst>
              <a:ext uri="{FF2B5EF4-FFF2-40B4-BE49-F238E27FC236}">
                <a16:creationId xmlns:a16="http://schemas.microsoft.com/office/drawing/2014/main" id="{F8D2705D-3868-D405-BA1B-5CA55DEAC83A}"/>
              </a:ext>
            </a:extLst>
          </p:cNvPr>
          <p:cNvSpPr/>
          <p:nvPr/>
        </p:nvSpPr>
        <p:spPr>
          <a:xfrm>
            <a:off x="119268" y="3228651"/>
            <a:ext cx="2653769" cy="223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b="1" dirty="0"/>
              <a:t>Short range </a:t>
            </a:r>
            <a:r>
              <a:rPr lang="en-US" sz="1800" dirty="0"/>
              <a:t>interaction,</a:t>
            </a:r>
          </a:p>
          <a:p>
            <a:pPr marL="361" lvl="0">
              <a:buSzPts val="810"/>
            </a:pPr>
            <a:r>
              <a:rPr lang="en-US" sz="1800" b="1" dirty="0"/>
              <a:t>l</a:t>
            </a:r>
            <a:r>
              <a:rPr lang="en-US" sz="1800" b="1" strike="noStrike" dirty="0">
                <a:sym typeface="Arial"/>
              </a:rPr>
              <a:t>arge</a:t>
            </a:r>
            <a:r>
              <a:rPr lang="en-US" sz="1800" b="0" strike="noStrike" dirty="0">
                <a:sym typeface="Arial"/>
              </a:rPr>
              <a:t> infrared </a:t>
            </a:r>
            <a:r>
              <a:rPr lang="en-US" sz="1800" b="1" strike="noStrike" dirty="0">
                <a:sym typeface="Arial"/>
              </a:rPr>
              <a:t>coupling</a:t>
            </a:r>
            <a:r>
              <a:rPr lang="en-US" sz="1800" b="0" strike="noStrike" dirty="0">
                <a:sym typeface="Arial"/>
              </a:rPr>
              <a:t>, </a:t>
            </a:r>
            <a:r>
              <a:rPr lang="en-US" sz="1800" strike="noStrike" dirty="0">
                <a:sym typeface="Arial"/>
              </a:rPr>
              <a:t>quark-gluon </a:t>
            </a:r>
            <a:r>
              <a:rPr lang="en-US" sz="1800" b="1" strike="noStrike" dirty="0">
                <a:sym typeface="Arial"/>
              </a:rPr>
              <a:t>dressing</a:t>
            </a:r>
            <a:r>
              <a:rPr lang="en-US" sz="1800" b="0" strike="noStrike" dirty="0">
                <a:sym typeface="Arial"/>
              </a:rPr>
              <a:t>,</a:t>
            </a:r>
            <a:r>
              <a:rPr lang="en-US" sz="1800" dirty="0"/>
              <a:t> dynamical chiral </a:t>
            </a:r>
          </a:p>
          <a:p>
            <a:pPr marL="361" lvl="0">
              <a:buSzPts val="810"/>
            </a:pPr>
            <a:r>
              <a:rPr lang="en-US" sz="1800" b="1" dirty="0"/>
              <a:t>symmetry breaking</a:t>
            </a:r>
            <a:r>
              <a:rPr lang="en-US" sz="1800" dirty="0"/>
              <a:t>,</a:t>
            </a:r>
          </a:p>
          <a:p>
            <a:pPr marL="361" lvl="0">
              <a:buSzPts val="810"/>
            </a:pPr>
            <a:r>
              <a:rPr lang="en-US" sz="1800" dirty="0"/>
              <a:t>q</a:t>
            </a:r>
            <a:r>
              <a:rPr lang="en-US" sz="1800" b="0" strike="noStrike" dirty="0">
                <a:sym typeface="Arial"/>
              </a:rPr>
              <a:t>uark-gluon interaction </a:t>
            </a:r>
            <a:r>
              <a:rPr lang="en-US" sz="1800" b="1" strike="noStrike" dirty="0">
                <a:sym typeface="Arial"/>
              </a:rPr>
              <a:t>vertex</a:t>
            </a:r>
            <a:r>
              <a:rPr lang="en-US" sz="1800" strike="noStrike" dirty="0">
                <a:sym typeface="Arial"/>
              </a:rPr>
              <a:t> and perhaps </a:t>
            </a:r>
            <a:r>
              <a:rPr lang="en-US" sz="1800" b="1" strike="noStrike" dirty="0">
                <a:sym typeface="Arial"/>
              </a:rPr>
              <a:t>confinement</a:t>
            </a:r>
            <a:r>
              <a:rPr lang="en-US" sz="1800" strike="noStrike" dirty="0"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8" grpId="0"/>
      <p:bldP spid="19" grpId="0"/>
      <p:bldP spid="21" grpId="0"/>
      <p:bldP spid="3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7"/>
          <p:cNvSpPr/>
          <p:nvPr/>
        </p:nvSpPr>
        <p:spPr>
          <a:xfrm>
            <a:off x="215640" y="-9720"/>
            <a:ext cx="946728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Q</a:t>
            </a:r>
            <a:r>
              <a:rPr lang="en-US" sz="3200" b="1" dirty="0">
                <a:solidFill>
                  <a:srgbClr val="C00000"/>
                </a:solidFill>
              </a:rPr>
              <a:t>C</a:t>
            </a:r>
            <a:r>
              <a:rPr lang="en-US" sz="3200" b="1" dirty="0">
                <a:solidFill>
                  <a:srgbClr val="136B50"/>
                </a:solidFill>
              </a:rPr>
              <a:t>D</a:t>
            </a:r>
            <a:r>
              <a:rPr lang="en-US" sz="3200" b="1" dirty="0"/>
              <a:t>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emergent phenomena and challenges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82" name="Google Shape;282;p67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3" name="Google Shape;283;p67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4" name="Google Shape;284;p67"/>
          <p:cNvSpPr/>
          <p:nvPr/>
        </p:nvSpPr>
        <p:spPr>
          <a:xfrm>
            <a:off x="295561" y="1115640"/>
            <a:ext cx="5887440" cy="71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1800" b="1" strike="noStrike" dirty="0">
                <a:solidFill>
                  <a:srgbClr val="006C3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1" strike="noStrike" dirty="0">
                <a:solidFill>
                  <a:srgbClr val="003D73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characterized by two 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emergent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phenomena: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confinement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emergent hadron mass</a:t>
            </a:r>
            <a:r>
              <a:rPr lang="en-US"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67"/>
          <p:cNvSpPr/>
          <p:nvPr/>
        </p:nvSpPr>
        <p:spPr>
          <a:xfrm>
            <a:off x="157024" y="2531363"/>
            <a:ext cx="5638616" cy="64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6111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Wingdings" pitchFamily="2" charset="2"/>
              <a:buChar char="Ø"/>
            </a:pP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Formation of color-singlet bound states: “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Hadrons</a:t>
            </a:r>
            <a:r>
              <a:rPr lang="en-US" sz="1800" b="0" strike="noStrike" dirty="0">
                <a:solidFill>
                  <a:srgbClr val="0D1F6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361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dirty="0">
                <a:solidFill>
                  <a:srgbClr val="0D1F63"/>
                </a:solidFill>
              </a:rPr>
              <a:t>     </a:t>
            </a:r>
            <a:r>
              <a:rPr lang="en-US" sz="1800" dirty="0">
                <a:solidFill>
                  <a:schemeClr val="tx1"/>
                </a:solidFill>
              </a:rPr>
              <a:t>mesons, baryons, tetraquarks, molecules</a:t>
            </a:r>
            <a:r>
              <a:rPr lang="en-US" sz="1800" b="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7"/>
          <p:cNvSpPr/>
          <p:nvPr/>
        </p:nvSpPr>
        <p:spPr>
          <a:xfrm>
            <a:off x="5774780" y="2553190"/>
            <a:ext cx="4319280" cy="8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6111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Wingdings" pitchFamily="2" charset="2"/>
              <a:buChar char="Ø"/>
            </a:pP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Emergence of hadron masses from 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QCD dynamics</a:t>
            </a:r>
            <a:endParaRPr sz="1800" b="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67"/>
          <p:cNvSpPr/>
          <p:nvPr/>
        </p:nvSpPr>
        <p:spPr>
          <a:xfrm>
            <a:off x="143640" y="2159640"/>
            <a:ext cx="5399280" cy="64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6111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Wingdings" pitchFamily="2" charset="2"/>
              <a:buChar char="Ø"/>
            </a:pPr>
            <a:r>
              <a:rPr lang="en-US" sz="1800" b="0" strike="noStrike" dirty="0">
                <a:latin typeface="Arial"/>
                <a:ea typeface="Arial"/>
                <a:cs typeface="Arial"/>
                <a:sym typeface="Arial"/>
              </a:rPr>
              <a:t>Quarks and gluons </a:t>
            </a:r>
            <a:r>
              <a:rPr lang="en-US" sz="1800" dirty="0"/>
              <a:t>do not reach detectors.</a:t>
            </a:r>
            <a:r>
              <a:rPr lang="en-US" sz="1800" i="1" dirty="0"/>
              <a:t> </a:t>
            </a:r>
            <a:endParaRPr sz="18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67"/>
          <p:cNvSpPr/>
          <p:nvPr/>
        </p:nvSpPr>
        <p:spPr>
          <a:xfrm>
            <a:off x="5795640" y="2099315"/>
            <a:ext cx="215640" cy="431640"/>
          </a:xfrm>
          <a:custGeom>
            <a:avLst/>
            <a:gdLst/>
            <a:ahLst/>
            <a:cxnLst/>
            <a:rect l="l" t="t" r="r" b="b"/>
            <a:pathLst>
              <a:path w="602" h="1202" extrusionOk="0">
                <a:moveTo>
                  <a:pt x="150" y="0"/>
                </a:moveTo>
                <a:lnTo>
                  <a:pt x="150" y="900"/>
                </a:lnTo>
                <a:lnTo>
                  <a:pt x="0" y="900"/>
                </a:lnTo>
                <a:lnTo>
                  <a:pt x="300" y="1201"/>
                </a:lnTo>
                <a:lnTo>
                  <a:pt x="601" y="900"/>
                </a:lnTo>
                <a:lnTo>
                  <a:pt x="450" y="900"/>
                </a:lnTo>
                <a:lnTo>
                  <a:pt x="450" y="0"/>
                </a:lnTo>
                <a:lnTo>
                  <a:pt x="150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67"/>
          <p:cNvSpPr/>
          <p:nvPr/>
        </p:nvSpPr>
        <p:spPr>
          <a:xfrm>
            <a:off x="1021928" y="1764000"/>
            <a:ext cx="215640" cy="431640"/>
          </a:xfrm>
          <a:custGeom>
            <a:avLst/>
            <a:gdLst/>
            <a:ahLst/>
            <a:cxnLst/>
            <a:rect l="l" t="t" r="r" b="b"/>
            <a:pathLst>
              <a:path w="602" h="1202" extrusionOk="0">
                <a:moveTo>
                  <a:pt x="150" y="0"/>
                </a:moveTo>
                <a:lnTo>
                  <a:pt x="150" y="900"/>
                </a:lnTo>
                <a:lnTo>
                  <a:pt x="0" y="900"/>
                </a:lnTo>
                <a:lnTo>
                  <a:pt x="300" y="1201"/>
                </a:lnTo>
                <a:lnTo>
                  <a:pt x="601" y="900"/>
                </a:lnTo>
                <a:lnTo>
                  <a:pt x="450" y="900"/>
                </a:lnTo>
                <a:lnTo>
                  <a:pt x="450" y="0"/>
                </a:lnTo>
                <a:lnTo>
                  <a:pt x="150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820DDB-CCFF-0E4E-0A77-C48DD2F52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0" y="3179003"/>
            <a:ext cx="2419751" cy="24026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8338FB-6A83-AEB1-5146-01189D482DE4}"/>
              </a:ext>
            </a:extLst>
          </p:cNvPr>
          <p:cNvSpPr txBox="1"/>
          <p:nvPr/>
        </p:nvSpPr>
        <p:spPr>
          <a:xfrm>
            <a:off x="3043238" y="-414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EFD4C-234C-E2C0-8FA6-E3B5A5A9A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735" y="1030274"/>
            <a:ext cx="3581400" cy="1371600"/>
          </a:xfrm>
          <a:prstGeom prst="rect">
            <a:avLst/>
          </a:prstGeom>
        </p:spPr>
      </p:pic>
      <p:grpSp>
        <p:nvGrpSpPr>
          <p:cNvPr id="2" name="Grupo 36">
            <a:extLst>
              <a:ext uri="{FF2B5EF4-FFF2-40B4-BE49-F238E27FC236}">
                <a16:creationId xmlns:a16="http://schemas.microsoft.com/office/drawing/2014/main" id="{F5234893-924C-E146-E1C2-D3A825811DBD}"/>
              </a:ext>
            </a:extLst>
          </p:cNvPr>
          <p:cNvGrpSpPr/>
          <p:nvPr/>
        </p:nvGrpSpPr>
        <p:grpSpPr>
          <a:xfrm>
            <a:off x="4964691" y="4035273"/>
            <a:ext cx="4750993" cy="1273401"/>
            <a:chOff x="7326891" y="5089373"/>
            <a:chExt cx="4750993" cy="1273401"/>
          </a:xfrm>
        </p:grpSpPr>
        <p:sp>
          <p:nvSpPr>
            <p:cNvPr id="3" name="Trapecio 31">
              <a:extLst>
                <a:ext uri="{FF2B5EF4-FFF2-40B4-BE49-F238E27FC236}">
                  <a16:creationId xmlns:a16="http://schemas.microsoft.com/office/drawing/2014/main" id="{5DC330FD-AFFE-B348-D45A-9E13E0EAC61C}"/>
                </a:ext>
              </a:extLst>
            </p:cNvPr>
            <p:cNvSpPr/>
            <p:nvPr/>
          </p:nvSpPr>
          <p:spPr>
            <a:xfrm>
              <a:off x="7326891" y="6240719"/>
              <a:ext cx="4750993" cy="122055"/>
            </a:xfrm>
            <a:prstGeom prst="trapezoid">
              <a:avLst>
                <a:gd name="adj" fmla="val 58661"/>
              </a:avLst>
            </a:prstGeom>
            <a:solidFill>
              <a:schemeClr val="bg2">
                <a:lumMod val="1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grpSp>
          <p:nvGrpSpPr>
            <p:cNvPr id="4" name="Grupo 30">
              <a:extLst>
                <a:ext uri="{FF2B5EF4-FFF2-40B4-BE49-F238E27FC236}">
                  <a16:creationId xmlns:a16="http://schemas.microsoft.com/office/drawing/2014/main" id="{D572C501-F390-556A-8041-B976599BB4DB}"/>
                </a:ext>
              </a:extLst>
            </p:cNvPr>
            <p:cNvGrpSpPr/>
            <p:nvPr/>
          </p:nvGrpSpPr>
          <p:grpSpPr>
            <a:xfrm>
              <a:off x="7326891" y="5089373"/>
              <a:ext cx="4750993" cy="1262657"/>
              <a:chOff x="6513919" y="4280894"/>
              <a:chExt cx="4750993" cy="1262657"/>
            </a:xfrm>
            <a:effectLst>
              <a:reflection blurRad="6350" stA="52000" endA="300" endPos="49000" dir="5400000" sy="-100000" algn="bl" rotWithShape="0"/>
            </a:effectLst>
          </p:grpSpPr>
          <p:pic>
            <p:nvPicPr>
              <p:cNvPr id="8" name="Imagen 15">
                <a:extLst>
                  <a:ext uri="{FF2B5EF4-FFF2-40B4-BE49-F238E27FC236}">
                    <a16:creationId xmlns:a16="http://schemas.microsoft.com/office/drawing/2014/main" id="{A31F940E-F3E0-E05A-8CE0-6D3A93C58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backgroundMark x1="57338" y1="82222" x2="81761" y2="81944"/>
                            <a14:backgroundMark x1="88050" y1="85000" x2="88050" y2="85000"/>
                            <a14:backgroundMark x1="88994" y1="85556" x2="88994" y2="85556"/>
                            <a14:backgroundMark x1="89413" y1="85556" x2="89413" y2="85556"/>
                          </a14:backgroundRemoval>
                        </a14:imgEffect>
                      </a14:imgLayer>
                    </a14:imgProps>
                  </a:ext>
                </a:extLst>
              </a:blip>
              <a:srcRect l="9369" t="29935" r="9787" b="14831"/>
              <a:stretch/>
            </p:blipFill>
            <p:spPr>
              <a:xfrm flipH="1">
                <a:off x="6513919" y="4280895"/>
                <a:ext cx="4750993" cy="1262656"/>
              </a:xfrm>
              <a:prstGeom prst="rect">
                <a:avLst/>
              </a:prstGeom>
              <a:effectLst/>
            </p:spPr>
          </p:pic>
          <p:sp>
            <p:nvSpPr>
              <p:cNvPr id="9" name="Elipse 20">
                <a:extLst>
                  <a:ext uri="{FF2B5EF4-FFF2-40B4-BE49-F238E27FC236}">
                    <a16:creationId xmlns:a16="http://schemas.microsoft.com/office/drawing/2014/main" id="{A4824E2D-8140-B4C0-64EB-DDB1A9E72617}"/>
                  </a:ext>
                </a:extLst>
              </p:cNvPr>
              <p:cNvSpPr/>
              <p:nvPr/>
            </p:nvSpPr>
            <p:spPr>
              <a:xfrm rot="20815564">
                <a:off x="6637272" y="5279496"/>
                <a:ext cx="886257" cy="45719"/>
              </a:xfrm>
              <a:prstGeom prst="ellipse">
                <a:avLst/>
              </a:prstGeom>
              <a:solidFill>
                <a:schemeClr val="bg2">
                  <a:lumMod val="5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0" name="Imagen 13">
                <a:extLst>
                  <a:ext uri="{FF2B5EF4-FFF2-40B4-BE49-F238E27FC236}">
                    <a16:creationId xmlns:a16="http://schemas.microsoft.com/office/drawing/2014/main" id="{5374E616-9DD6-632D-8A57-E970EEA1CA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5914" t="16172" r="24852" b="4419"/>
              <a:stretch/>
            </p:blipFill>
            <p:spPr>
              <a:xfrm rot="19646707">
                <a:off x="6554965" y="4368818"/>
                <a:ext cx="960208" cy="933988"/>
              </a:xfrm>
              <a:prstGeom prst="ellipse">
                <a:avLst/>
              </a:prstGeom>
              <a:effectLst>
                <a:softEdge rad="0"/>
              </a:effectLst>
            </p:spPr>
          </p:pic>
          <p:sp>
            <p:nvSpPr>
              <p:cNvPr id="11" name="Elipse 27">
                <a:extLst>
                  <a:ext uri="{FF2B5EF4-FFF2-40B4-BE49-F238E27FC236}">
                    <a16:creationId xmlns:a16="http://schemas.microsoft.com/office/drawing/2014/main" id="{EB5CB7F4-C41F-7DDC-8F9F-2240119EB1D1}"/>
                  </a:ext>
                </a:extLst>
              </p:cNvPr>
              <p:cNvSpPr/>
              <p:nvPr/>
            </p:nvSpPr>
            <p:spPr>
              <a:xfrm rot="20815564" flipV="1">
                <a:off x="10577270" y="4436867"/>
                <a:ext cx="154965" cy="45719"/>
              </a:xfrm>
              <a:prstGeom prst="ellipse">
                <a:avLst/>
              </a:prstGeom>
              <a:solidFill>
                <a:schemeClr val="bg2">
                  <a:lumMod val="5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Elipse 28">
                <a:extLst>
                  <a:ext uri="{FF2B5EF4-FFF2-40B4-BE49-F238E27FC236}">
                    <a16:creationId xmlns:a16="http://schemas.microsoft.com/office/drawing/2014/main" id="{D06F3026-B7D0-046E-F8B1-5EEB4F62165B}"/>
                  </a:ext>
                </a:extLst>
              </p:cNvPr>
              <p:cNvSpPr/>
              <p:nvPr/>
            </p:nvSpPr>
            <p:spPr>
              <a:xfrm rot="20815564" flipV="1">
                <a:off x="10401380" y="4476662"/>
                <a:ext cx="154965" cy="45719"/>
              </a:xfrm>
              <a:prstGeom prst="ellipse">
                <a:avLst/>
              </a:prstGeom>
              <a:solidFill>
                <a:schemeClr val="bg2">
                  <a:lumMod val="5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3" name="Elipse 29">
                <a:extLst>
                  <a:ext uri="{FF2B5EF4-FFF2-40B4-BE49-F238E27FC236}">
                    <a16:creationId xmlns:a16="http://schemas.microsoft.com/office/drawing/2014/main" id="{70E80469-B2D7-F534-94F5-6145A2874CA2}"/>
                  </a:ext>
                </a:extLst>
              </p:cNvPr>
              <p:cNvSpPr/>
              <p:nvPr/>
            </p:nvSpPr>
            <p:spPr>
              <a:xfrm rot="20815564" flipV="1">
                <a:off x="10206990" y="4526371"/>
                <a:ext cx="154965" cy="45719"/>
              </a:xfrm>
              <a:prstGeom prst="ellipse">
                <a:avLst/>
              </a:prstGeom>
              <a:solidFill>
                <a:schemeClr val="bg2">
                  <a:lumMod val="50000"/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pic>
            <p:nvPicPr>
              <p:cNvPr id="14" name="Imagen 22">
                <a:extLst>
                  <a:ext uri="{FF2B5EF4-FFF2-40B4-BE49-F238E27FC236}">
                    <a16:creationId xmlns:a16="http://schemas.microsoft.com/office/drawing/2014/main" id="{69DAEB15-5B04-E98A-EADD-2E2A9F283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1306" t="27376" r="42724" b="63047"/>
              <a:stretch/>
            </p:blipFill>
            <p:spPr>
              <a:xfrm>
                <a:off x="10551248" y="4280894"/>
                <a:ext cx="184150" cy="178129"/>
              </a:xfrm>
              <a:prstGeom prst="ellipse">
                <a:avLst/>
              </a:prstGeom>
              <a:effectLst>
                <a:softEdge rad="0"/>
              </a:effectLst>
            </p:spPr>
          </p:pic>
          <p:pic>
            <p:nvPicPr>
              <p:cNvPr id="15" name="Imagen 25">
                <a:extLst>
                  <a:ext uri="{FF2B5EF4-FFF2-40B4-BE49-F238E27FC236}">
                    <a16:creationId xmlns:a16="http://schemas.microsoft.com/office/drawing/2014/main" id="{AEFDF183-F124-4CAE-17A7-74EE4BEC9A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4839" t="63038" r="39191" b="27385"/>
              <a:stretch/>
            </p:blipFill>
            <p:spPr>
              <a:xfrm>
                <a:off x="10365526" y="4334359"/>
                <a:ext cx="184150" cy="178129"/>
              </a:xfrm>
              <a:prstGeom prst="ellipse">
                <a:avLst/>
              </a:prstGeom>
              <a:effectLst>
                <a:softEdge rad="0"/>
              </a:effectLst>
            </p:spPr>
          </p:pic>
          <p:pic>
            <p:nvPicPr>
              <p:cNvPr id="19" name="Imagen 26">
                <a:extLst>
                  <a:ext uri="{FF2B5EF4-FFF2-40B4-BE49-F238E27FC236}">
                    <a16:creationId xmlns:a16="http://schemas.microsoft.com/office/drawing/2014/main" id="{05C33DC0-47C6-33BC-05B4-43B8074E23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269" t="50905" r="58761" b="39518"/>
              <a:stretch/>
            </p:blipFill>
            <p:spPr>
              <a:xfrm>
                <a:off x="10176052" y="4377486"/>
                <a:ext cx="184150" cy="178129"/>
              </a:xfrm>
              <a:prstGeom prst="ellipse">
                <a:avLst/>
              </a:prstGeom>
              <a:effectLst>
                <a:softEdge rad="0"/>
              </a:effectLst>
            </p:spPr>
          </p:pic>
        </p:grpSp>
        <p:sp>
          <p:nvSpPr>
            <p:cNvPr id="6" name="Elipse 33">
              <a:extLst>
                <a:ext uri="{FF2B5EF4-FFF2-40B4-BE49-F238E27FC236}">
                  <a16:creationId xmlns:a16="http://schemas.microsoft.com/office/drawing/2014/main" id="{632F01FF-1DFC-8100-D4B7-B35920B12CC2}"/>
                </a:ext>
              </a:extLst>
            </p:cNvPr>
            <p:cNvSpPr/>
            <p:nvPr/>
          </p:nvSpPr>
          <p:spPr>
            <a:xfrm rot="2586921">
              <a:off x="7935528" y="5323750"/>
              <a:ext cx="256320" cy="211840"/>
            </a:xfrm>
            <a:prstGeom prst="ellipse">
              <a:avLst/>
            </a:prstGeom>
            <a:solidFill>
              <a:schemeClr val="bg1">
                <a:alpha val="38000"/>
              </a:schemeClr>
            </a:solidFill>
            <a:ln>
              <a:noFill/>
            </a:ln>
            <a:effectLst>
              <a:glow rad="139700">
                <a:schemeClr val="bg1">
                  <a:lumMod val="75000"/>
                  <a:alpha val="62000"/>
                </a:scheme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35">
              <a:extLst>
                <a:ext uri="{FF2B5EF4-FFF2-40B4-BE49-F238E27FC236}">
                  <a16:creationId xmlns:a16="http://schemas.microsoft.com/office/drawing/2014/main" id="{CC28DBAE-0ED0-8715-8646-DB9EF207125D}"/>
                </a:ext>
              </a:extLst>
            </p:cNvPr>
            <p:cNvSpPr/>
            <p:nvPr/>
          </p:nvSpPr>
          <p:spPr>
            <a:xfrm rot="2586921">
              <a:off x="8007706" y="5330460"/>
              <a:ext cx="166674" cy="169381"/>
            </a:xfrm>
            <a:prstGeom prst="ellipse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  <a:effectLst>
              <a:glow>
                <a:schemeClr val="bg1">
                  <a:lumMod val="75000"/>
                </a:schemeClr>
              </a:glow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32">
                <a:extLst>
                  <a:ext uri="{FF2B5EF4-FFF2-40B4-BE49-F238E27FC236}">
                    <a16:creationId xmlns:a16="http://schemas.microsoft.com/office/drawing/2014/main" id="{F161D0E8-D399-A56A-219B-15D94DADAB8B}"/>
                  </a:ext>
                </a:extLst>
              </p:cNvPr>
              <p:cNvSpPr txBox="1"/>
              <p:nvPr/>
            </p:nvSpPr>
            <p:spPr>
              <a:xfrm>
                <a:off x="7387596" y="3646502"/>
                <a:ext cx="2154490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</m:ctrlPr>
                      </m:sSubPr>
                      <m:e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𝒎</m:t>
                        </m:r>
                      </m:e>
                      <m:sub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𝒖</m:t>
                        </m:r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,</m:t>
                        </m:r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𝒅</m:t>
                        </m:r>
                      </m:sub>
                    </m:sSub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≈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𝟓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−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𝟏𝟎</m:t>
                    </m:r>
                  </m:oMath>
                </a14:m>
                <a:r>
                  <a:rPr lang="es-MX" sz="1600" b="1" dirty="0">
                    <a:solidFill>
                      <a:srgbClr val="FF0000"/>
                    </a:solidFill>
                    <a:latin typeface="Annai MN" pitchFamily="2" charset="77"/>
                    <a:ea typeface="Annai MN" pitchFamily="2" charset="77"/>
                    <a:cs typeface="Annai MN" pitchFamily="2" charset="77"/>
                  </a:rPr>
                  <a:t> MeV</a:t>
                </a:r>
                <a:endParaRPr lang="es-MX" sz="1600" b="1" dirty="0">
                  <a:latin typeface="Annai MN" pitchFamily="2" charset="77"/>
                  <a:ea typeface="Annai MN" pitchFamily="2" charset="77"/>
                  <a:cs typeface="Annai MN" pitchFamily="2" charset="77"/>
                </a:endParaRPr>
              </a:p>
            </p:txBody>
          </p:sp>
        </mc:Choice>
        <mc:Fallback xmlns="">
          <p:sp>
            <p:nvSpPr>
              <p:cNvPr id="20" name="CuadroTexto 32">
                <a:extLst>
                  <a:ext uri="{FF2B5EF4-FFF2-40B4-BE49-F238E27FC236}">
                    <a16:creationId xmlns:a16="http://schemas.microsoft.com/office/drawing/2014/main" id="{F161D0E8-D399-A56A-219B-15D94DADA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96" y="3646502"/>
                <a:ext cx="2154490" cy="349326"/>
              </a:xfrm>
              <a:prstGeom prst="rect">
                <a:avLst/>
              </a:prstGeom>
              <a:blipFill>
                <a:blip r:embed="rId8"/>
                <a:stretch>
                  <a:fillRect t="-7143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34">
                <a:extLst>
                  <a:ext uri="{FF2B5EF4-FFF2-40B4-BE49-F238E27FC236}">
                    <a16:creationId xmlns:a16="http://schemas.microsoft.com/office/drawing/2014/main" id="{270254AA-77B8-3C98-712F-FE5425FF9305}"/>
                  </a:ext>
                </a:extLst>
              </p:cNvPr>
              <p:cNvSpPr txBox="1"/>
              <p:nvPr/>
            </p:nvSpPr>
            <p:spPr>
              <a:xfrm>
                <a:off x="3263655" y="4411197"/>
                <a:ext cx="2154490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</m:ctrlPr>
                      </m:sSubPr>
                      <m:e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𝑴</m:t>
                        </m:r>
                      </m:e>
                      <m:sub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𝒑</m:t>
                        </m:r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,</m:t>
                        </m:r>
                        <m:r>
                          <a:rPr lang="es-E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𝒏</m:t>
                        </m:r>
                      </m:sub>
                    </m:sSub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≈</m:t>
                    </m:r>
                    <m:r>
                      <a:rPr lang="es-E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𝟗𝟒𝟎</m:t>
                    </m:r>
                  </m:oMath>
                </a14:m>
                <a:r>
                  <a:rPr lang="es-MX" sz="1600" b="1" dirty="0">
                    <a:solidFill>
                      <a:srgbClr val="FF0000"/>
                    </a:solidFill>
                    <a:latin typeface="Annai MN" pitchFamily="2" charset="77"/>
                    <a:ea typeface="Annai MN" pitchFamily="2" charset="77"/>
                    <a:cs typeface="Annai MN" pitchFamily="2" charset="77"/>
                  </a:rPr>
                  <a:t> MeV</a:t>
                </a:r>
                <a:endParaRPr lang="es-MX" sz="1600" b="1" dirty="0">
                  <a:latin typeface="Annai MN" pitchFamily="2" charset="77"/>
                  <a:ea typeface="Annai MN" pitchFamily="2" charset="77"/>
                  <a:cs typeface="Annai MN" pitchFamily="2" charset="77"/>
                </a:endParaRPr>
              </a:p>
            </p:txBody>
          </p:sp>
        </mc:Choice>
        <mc:Fallback xmlns="">
          <p:sp>
            <p:nvSpPr>
              <p:cNvPr id="21" name="CuadroTexto 34">
                <a:extLst>
                  <a:ext uri="{FF2B5EF4-FFF2-40B4-BE49-F238E27FC236}">
                    <a16:creationId xmlns:a16="http://schemas.microsoft.com/office/drawing/2014/main" id="{270254AA-77B8-3C98-712F-FE5425FF9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655" y="4411197"/>
                <a:ext cx="2154490" cy="360612"/>
              </a:xfrm>
              <a:prstGeom prst="rect">
                <a:avLst/>
              </a:prstGeom>
              <a:blipFill>
                <a:blip r:embed="rId9"/>
                <a:stretch>
                  <a:fillRect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41">
                <a:extLst>
                  <a:ext uri="{FF2B5EF4-FFF2-40B4-BE49-F238E27FC236}">
                    <a16:creationId xmlns:a16="http://schemas.microsoft.com/office/drawing/2014/main" id="{583C274C-8EA7-920F-4D7E-078517163341}"/>
                  </a:ext>
                </a:extLst>
              </p:cNvPr>
              <p:cNvSpPr txBox="1"/>
              <p:nvPr/>
            </p:nvSpPr>
            <p:spPr>
              <a:xfrm>
                <a:off x="4165600" y="3599067"/>
                <a:ext cx="2599099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~</m:t>
                    </m:r>
                    <m:r>
                      <a:rPr lang="es-ES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𝟗𝟖</m:t>
                    </m:r>
                    <m:r>
                      <a:rPr lang="es-ES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%</m:t>
                    </m:r>
                  </m:oMath>
                </a14:m>
                <a:r>
                  <a:rPr lang="es-MX" sz="1600" b="1" dirty="0">
                    <a:solidFill>
                      <a:srgbClr val="7030A0"/>
                    </a:solidFill>
                    <a:latin typeface="Annai MN" pitchFamily="2" charset="77"/>
                    <a:ea typeface="Annai MN" pitchFamily="2" charset="77"/>
                    <a:cs typeface="Annai MN" pitchFamily="2" charset="77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𝑴</m:t>
                        </m:r>
                      </m:e>
                      <m:sub>
                        <m:r>
                          <a:rPr lang="es-ES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s-MX" sz="1600" b="1" dirty="0">
                    <a:solidFill>
                      <a:srgbClr val="7030A0"/>
                    </a:solidFill>
                    <a:latin typeface="Annai MN" pitchFamily="2" charset="77"/>
                    <a:ea typeface="Annai MN" pitchFamily="2" charset="77"/>
                    <a:cs typeface="Annai MN" pitchFamily="2" charset="77"/>
                  </a:rPr>
                  <a:t> strong QCD</a:t>
                </a:r>
              </a:p>
            </p:txBody>
          </p:sp>
        </mc:Choice>
        <mc:Fallback xmlns="">
          <p:sp>
            <p:nvSpPr>
              <p:cNvPr id="22" name="CuadroTexto 41">
                <a:extLst>
                  <a:ext uri="{FF2B5EF4-FFF2-40B4-BE49-F238E27FC236}">
                    <a16:creationId xmlns:a16="http://schemas.microsoft.com/office/drawing/2014/main" id="{583C274C-8EA7-920F-4D7E-078517163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3599067"/>
                <a:ext cx="2599099" cy="360612"/>
              </a:xfrm>
              <a:prstGeom prst="rect">
                <a:avLst/>
              </a:prstGeom>
              <a:blipFill>
                <a:blip r:embed="rId10"/>
                <a:stretch>
                  <a:fillRect t="-3448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42">
                <a:extLst>
                  <a:ext uri="{FF2B5EF4-FFF2-40B4-BE49-F238E27FC236}">
                    <a16:creationId xmlns:a16="http://schemas.microsoft.com/office/drawing/2014/main" id="{7DD8C6FB-13B9-D13E-507F-E7DBC0DBAEFE}"/>
                  </a:ext>
                </a:extLst>
              </p:cNvPr>
              <p:cNvSpPr txBox="1"/>
              <p:nvPr/>
            </p:nvSpPr>
            <p:spPr>
              <a:xfrm>
                <a:off x="7741818" y="3290347"/>
                <a:ext cx="1444668" cy="360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MX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~</m:t>
                    </m:r>
                    <m:r>
                      <a:rPr lang="es-ES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𝟐</m:t>
                    </m:r>
                    <m:r>
                      <a:rPr lang="es-ES" sz="16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nnai MN" pitchFamily="2" charset="77"/>
                      </a:rPr>
                      <m:t>%</m:t>
                    </m:r>
                  </m:oMath>
                </a14:m>
                <a:r>
                  <a:rPr lang="es-MX" sz="1600" b="1" dirty="0">
                    <a:solidFill>
                      <a:srgbClr val="7030A0"/>
                    </a:solidFill>
                    <a:latin typeface="Annai MN" pitchFamily="2" charset="77"/>
                    <a:ea typeface="Annai MN" pitchFamily="2" charset="77"/>
                    <a:cs typeface="Annai MN" pitchFamily="2" charset="77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</m:ctrlPr>
                      </m:sSubPr>
                      <m:e>
                        <m:r>
                          <a:rPr lang="es-ES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𝑴</m:t>
                        </m:r>
                      </m:e>
                      <m:sub>
                        <m:r>
                          <a:rPr lang="es-ES" sz="1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Annai MN" pitchFamily="2" charset="77"/>
                            <a:cs typeface="Annai MN" pitchFamily="2" charset="77"/>
                          </a:rPr>
                          <m:t>𝒑</m:t>
                        </m:r>
                      </m:sub>
                    </m:sSub>
                  </m:oMath>
                </a14:m>
                <a:endParaRPr lang="es-MX" sz="1600" b="1" dirty="0">
                  <a:solidFill>
                    <a:srgbClr val="7030A0"/>
                  </a:solidFill>
                  <a:latin typeface="Annai MN" pitchFamily="2" charset="77"/>
                  <a:ea typeface="Annai MN" pitchFamily="2" charset="77"/>
                  <a:cs typeface="Annai MN" pitchFamily="2" charset="77"/>
                </a:endParaRPr>
              </a:p>
            </p:txBody>
          </p:sp>
        </mc:Choice>
        <mc:Fallback xmlns="">
          <p:sp>
            <p:nvSpPr>
              <p:cNvPr id="23" name="CuadroTexto 42">
                <a:extLst>
                  <a:ext uri="{FF2B5EF4-FFF2-40B4-BE49-F238E27FC236}">
                    <a16:creationId xmlns:a16="http://schemas.microsoft.com/office/drawing/2014/main" id="{7DD8C6FB-13B9-D13E-507F-E7DBC0DB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818" y="3290347"/>
                <a:ext cx="1444668" cy="360612"/>
              </a:xfrm>
              <a:prstGeom prst="rect">
                <a:avLst/>
              </a:prstGeom>
              <a:blipFill>
                <a:blip r:embed="rId11"/>
                <a:stretch>
                  <a:fillRect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4" grpId="0"/>
      <p:bldP spid="285" grpId="0"/>
      <p:bldP spid="286" grpId="0"/>
      <p:bldP spid="292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r>
              <a:rPr lang="en-US" sz="32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1" strike="noStrike" dirty="0">
                <a:solidFill>
                  <a:srgbClr val="136B5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200" b="1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mergent phenomena and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hallenges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68"/>
          <p:cNvSpPr/>
          <p:nvPr/>
        </p:nvSpPr>
        <p:spPr>
          <a:xfrm>
            <a:off x="150419" y="1014042"/>
            <a:ext cx="9785065" cy="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Origins of 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confinement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dynamical mass generation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can perhaps be traced back to the Green functions of 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quarks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gluons</a:t>
            </a:r>
            <a:r>
              <a:rPr lang="en-US" sz="1800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8"/>
          <p:cNvSpPr txBox="1"/>
          <p:nvPr/>
        </p:nvSpPr>
        <p:spPr>
          <a:xfrm>
            <a:off x="57945" y="1558063"/>
            <a:ext cx="10008166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These emergent phenomena of </a:t>
            </a:r>
            <a:r>
              <a:rPr lang="en-US" sz="1800" b="1" dirty="0">
                <a:solidFill>
                  <a:schemeClr val="tx1"/>
                </a:solidFill>
              </a:rPr>
              <a:t>QCD</a:t>
            </a:r>
            <a:r>
              <a:rPr lang="en-US" sz="1800" dirty="0"/>
              <a:t>, non-existent in perturbation theory are naturally linked to the infrared enhancement of the </a:t>
            </a:r>
            <a:r>
              <a:rPr lang="en-US" sz="1800" b="1" dirty="0">
                <a:solidFill>
                  <a:schemeClr val="tx1"/>
                </a:solidFill>
              </a:rPr>
              <a:t>strong running coupling</a:t>
            </a:r>
            <a:r>
              <a:rPr lang="en-US" sz="1800" dirty="0"/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318" name="Google Shape;31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32" y="5375702"/>
            <a:ext cx="3222603" cy="25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B11475-CDEB-9B9F-C5CD-1DE6946E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794" y="2800211"/>
            <a:ext cx="3263299" cy="2777757"/>
          </a:xfrm>
          <a:prstGeom prst="rect">
            <a:avLst/>
          </a:prstGeom>
        </p:spPr>
      </p:pic>
      <p:sp>
        <p:nvSpPr>
          <p:cNvPr id="4" name="Google Shape;312;p68">
            <a:extLst>
              <a:ext uri="{FF2B5EF4-FFF2-40B4-BE49-F238E27FC236}">
                <a16:creationId xmlns:a16="http://schemas.microsoft.com/office/drawing/2014/main" id="{1BEAB907-EB73-A365-3425-84ABB0B0F21C}"/>
              </a:ext>
            </a:extLst>
          </p:cNvPr>
          <p:cNvSpPr txBox="1"/>
          <p:nvPr/>
        </p:nvSpPr>
        <p:spPr>
          <a:xfrm>
            <a:off x="50691" y="2145888"/>
            <a:ext cx="10008166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effects of of the pattern of </a:t>
            </a:r>
            <a:r>
              <a:rPr lang="en-US" sz="1800" b="1" dirty="0">
                <a:solidFill>
                  <a:schemeClr val="tx1"/>
                </a:solidFill>
              </a:rPr>
              <a:t>dynamical mass generation</a:t>
            </a:r>
            <a:r>
              <a:rPr lang="en-US" sz="1800" dirty="0"/>
              <a:t> are traceable in the </a:t>
            </a:r>
            <a:r>
              <a:rPr lang="en-US" sz="1800" b="1" dirty="0">
                <a:solidFill>
                  <a:schemeClr val="tx1"/>
                </a:solidFill>
              </a:rPr>
              <a:t>Q</a:t>
            </a:r>
            <a:r>
              <a:rPr lang="en-US" sz="1800" b="1" baseline="30000" dirty="0">
                <a:solidFill>
                  <a:schemeClr val="tx1"/>
                </a:solidFill>
              </a:rPr>
              <a:t>2</a:t>
            </a:r>
            <a:r>
              <a:rPr lang="en-US" sz="1800" b="1" dirty="0">
                <a:solidFill>
                  <a:schemeClr val="tx1"/>
                </a:solidFill>
              </a:rPr>
              <a:t> evolution</a:t>
            </a:r>
            <a:r>
              <a:rPr lang="en-US" sz="1800" dirty="0">
                <a:solidFill>
                  <a:schemeClr val="tx1"/>
                </a:solidFill>
              </a:rPr>
              <a:t>  </a:t>
            </a:r>
            <a:r>
              <a:rPr lang="en-US" sz="1800" dirty="0"/>
              <a:t>of the </a:t>
            </a:r>
            <a:r>
              <a:rPr lang="en-US" sz="1800" b="1" dirty="0">
                <a:solidFill>
                  <a:schemeClr val="tx1"/>
                </a:solidFill>
              </a:rPr>
              <a:t>𝜋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electromagnetic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C00000"/>
                </a:solidFill>
              </a:rPr>
              <a:t>form factors</a:t>
            </a:r>
            <a:r>
              <a:rPr lang="en-US" sz="1800" dirty="0"/>
              <a:t> explored and planned in the </a:t>
            </a:r>
            <a:r>
              <a:rPr lang="en-US" sz="1800" b="1" dirty="0" err="1">
                <a:solidFill>
                  <a:schemeClr val="tx1"/>
                </a:solidFill>
              </a:rPr>
              <a:t>JLab</a:t>
            </a:r>
            <a:r>
              <a:rPr lang="en-US" sz="1800" dirty="0"/>
              <a:t> and the </a:t>
            </a:r>
            <a:r>
              <a:rPr lang="en-US" sz="1800" b="1" dirty="0">
                <a:solidFill>
                  <a:schemeClr val="tx1"/>
                </a:solidFill>
              </a:rPr>
              <a:t>EIC</a:t>
            </a:r>
            <a:r>
              <a:rPr lang="en-US" sz="1800" dirty="0"/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F4709-56B9-AC3F-1805-C94CACD61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773" y="2857529"/>
            <a:ext cx="2988270" cy="251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EDA04-A3E2-BFF5-F8E5-40F4E7E38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4" y="3210304"/>
            <a:ext cx="3282772" cy="2126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B9CEEE-7D14-DD31-2696-A4C13BF7F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5085" y="2751253"/>
            <a:ext cx="840695" cy="47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8" grpId="0"/>
      <p:bldP spid="31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/>
          <p:nvPr/>
        </p:nvSpPr>
        <p:spPr>
          <a:xfrm>
            <a:off x="146073" y="1079073"/>
            <a:ext cx="9788477" cy="676707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70"/>
          <p:cNvSpPr/>
          <p:nvPr/>
        </p:nvSpPr>
        <p:spPr>
          <a:xfrm>
            <a:off x="215640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and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136B50"/>
                </a:solidFill>
              </a:rPr>
              <a:t>K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ound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tates and NGSW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osons 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5">
            <a:extLst>
              <a:ext uri="{FF2B5EF4-FFF2-40B4-BE49-F238E27FC236}">
                <a16:creationId xmlns:a16="http://schemas.microsoft.com/office/drawing/2014/main" id="{68B78B4A-FAD0-25A4-EC12-26FA573F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9" y="1953572"/>
            <a:ext cx="6869078" cy="676707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AF21988-962F-FE8D-E3EC-574E759C1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8395" y="2747884"/>
            <a:ext cx="2451768" cy="1126999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2E4274F-7C7D-897A-50D5-EB21CAF3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70" y="2906267"/>
            <a:ext cx="3398833" cy="2405601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314;p68">
            <a:extLst>
              <a:ext uri="{FF2B5EF4-FFF2-40B4-BE49-F238E27FC236}">
                <a16:creationId xmlns:a16="http://schemas.microsoft.com/office/drawing/2014/main" id="{A6D80611-56EE-92AD-0BFC-A5DED3C569A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2" y="2862725"/>
            <a:ext cx="3607335" cy="27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D12DF-9C52-3691-8453-539A4D397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5077" y="3944331"/>
            <a:ext cx="2832637" cy="1675215"/>
          </a:xfrm>
          <a:prstGeom prst="rect">
            <a:avLst/>
          </a:prstGeom>
        </p:spPr>
      </p:pic>
      <p:sp>
        <p:nvSpPr>
          <p:cNvPr id="351" name="Google Shape;351;p70"/>
          <p:cNvSpPr txBox="1"/>
          <p:nvPr/>
        </p:nvSpPr>
        <p:spPr>
          <a:xfrm>
            <a:off x="106317" y="1108291"/>
            <a:ext cx="9969086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en-US" sz="1800" b="0" strike="noStrike" dirty="0" err="1">
                <a:solidFill>
                  <a:schemeClr val="tx1"/>
                </a:solidFill>
                <a:sym typeface="Arial"/>
              </a:rPr>
              <a:t>Pions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are simultaneously </a:t>
            </a:r>
            <a:r>
              <a:rPr lang="en-US" sz="1800" b="1" strike="noStrike" dirty="0">
                <a:solidFill>
                  <a:schemeClr val="tx1"/>
                </a:solidFill>
                <a:sym typeface="Arial"/>
              </a:rPr>
              <a:t>bound states 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of quark-anti-quark and the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Nambu-Goldstone-Salam-Weinberg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</a:t>
            </a:r>
            <a:r>
              <a:rPr lang="en-US" sz="1800" b="1" strike="noStrike" dirty="0">
                <a:solidFill>
                  <a:schemeClr val="tx1"/>
                </a:solidFill>
                <a:sym typeface="Arial"/>
              </a:rPr>
              <a:t>bosons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 associated with </a:t>
            </a:r>
            <a:r>
              <a:rPr lang="en-US" sz="1800" b="1" strike="noStrike" dirty="0">
                <a:solidFill>
                  <a:srgbClr val="C00000"/>
                </a:solidFill>
                <a:sym typeface="Arial"/>
              </a:rPr>
              <a:t>dynamical chiral symmetry breaking</a:t>
            </a:r>
            <a:r>
              <a:rPr lang="en-US" sz="1800" b="0" strike="noStrike" dirty="0">
                <a:solidFill>
                  <a:schemeClr val="tx1"/>
                </a:solidFill>
                <a:sym typeface="Arial"/>
              </a:rPr>
              <a:t>.</a:t>
            </a:r>
          </a:p>
        </p:txBody>
      </p:sp>
      <p:graphicFrame>
        <p:nvGraphicFramePr>
          <p:cNvPr id="6" name="Object 31">
            <a:extLst>
              <a:ext uri="{FF2B5EF4-FFF2-40B4-BE49-F238E27FC236}">
                <a16:creationId xmlns:a16="http://schemas.microsoft.com/office/drawing/2014/main" id="{24787AEE-C27F-40C7-CCAB-46CF49B759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23" y="2008878"/>
          <a:ext cx="2836587" cy="59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8" imgW="9137650" imgH="1924050" progId="">
                  <p:embed/>
                </p:oleObj>
              </mc:Choice>
              <mc:Fallback>
                <p:oleObj name="Image" r:id="rId8" imgW="9137650" imgH="1924050" progId="">
                  <p:embed/>
                  <p:pic>
                    <p:nvPicPr>
                      <p:cNvPr id="6" name="Object 31">
                        <a:extLst>
                          <a:ext uri="{FF2B5EF4-FFF2-40B4-BE49-F238E27FC236}">
                            <a16:creationId xmlns:a16="http://schemas.microsoft.com/office/drawing/2014/main" id="{24787AEE-C27F-40C7-CCAB-46CF49B759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23" y="2008878"/>
                        <a:ext cx="2836587" cy="597664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3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 animBg="1"/>
      <p:bldP spid="348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9FB72992-7BDC-A816-F1EC-216B76C14251}"/>
              </a:ext>
            </a:extLst>
          </p:cNvPr>
          <p:cNvSpPr/>
          <p:nvPr/>
        </p:nvSpPr>
        <p:spPr>
          <a:xfrm>
            <a:off x="91805" y="1069705"/>
            <a:ext cx="9647280" cy="65602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348;p70">
            <a:extLst>
              <a:ext uri="{FF2B5EF4-FFF2-40B4-BE49-F238E27FC236}">
                <a16:creationId xmlns:a16="http://schemas.microsoft.com/office/drawing/2014/main" id="{8B0ECBF4-004C-9E7A-39C4-C0FF4582714E}"/>
              </a:ext>
            </a:extLst>
          </p:cNvPr>
          <p:cNvSpPr/>
          <p:nvPr/>
        </p:nvSpPr>
        <p:spPr>
          <a:xfrm>
            <a:off x="215640" y="128901"/>
            <a:ext cx="9523446" cy="66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and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136B50"/>
                </a:solidFill>
              </a:rPr>
              <a:t>K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  <a:r>
              <a:rPr lang="en-US" sz="3200" b="1" strike="noStrike" dirty="0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probing quarks with photons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350;p70">
            <a:extLst>
              <a:ext uri="{FF2B5EF4-FFF2-40B4-BE49-F238E27FC236}">
                <a16:creationId xmlns:a16="http://schemas.microsoft.com/office/drawing/2014/main" id="{A488D07E-5E0F-535B-5864-DA9FA4EDC671}"/>
              </a:ext>
            </a:extLst>
          </p:cNvPr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351;p70">
            <a:extLst>
              <a:ext uri="{FF2B5EF4-FFF2-40B4-BE49-F238E27FC236}">
                <a16:creationId xmlns:a16="http://schemas.microsoft.com/office/drawing/2014/main" id="{6A4C32E3-6368-EA45-2707-E159CBE62A15}"/>
              </a:ext>
            </a:extLst>
          </p:cNvPr>
          <p:cNvSpPr txBox="1"/>
          <p:nvPr/>
        </p:nvSpPr>
        <p:spPr>
          <a:xfrm>
            <a:off x="146074" y="1095039"/>
            <a:ext cx="9716846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810"/>
            </a:pPr>
            <a:r>
              <a:rPr lang="en-US" sz="1800" dirty="0"/>
              <a:t>In studying the </a:t>
            </a:r>
            <a:r>
              <a:rPr lang="en-US" sz="1800" b="1" dirty="0">
                <a:solidFill>
                  <a:srgbClr val="C00000"/>
                </a:solidFill>
              </a:rPr>
              <a:t>electromagnetic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form factors</a:t>
            </a:r>
            <a:r>
              <a:rPr lang="en-US" sz="1800" dirty="0"/>
              <a:t>, it is the </a:t>
            </a:r>
            <a:r>
              <a:rPr lang="en-US" sz="1800" b="1" dirty="0">
                <a:solidFill>
                  <a:schemeClr val="tx1"/>
                </a:solidFill>
              </a:rPr>
              <a:t>photon</a:t>
            </a:r>
            <a:r>
              <a:rPr lang="en-US" sz="1800" dirty="0"/>
              <a:t> which probes the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dressed quarks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/>
              <a:t>inside the </a:t>
            </a:r>
            <a:r>
              <a:rPr lang="en-US" sz="1800" b="1" dirty="0">
                <a:solidFill>
                  <a:schemeClr val="tx1"/>
                </a:solidFill>
              </a:rPr>
              <a:t>bound states</a:t>
            </a:r>
            <a:r>
              <a:rPr lang="en-US" sz="1800" dirty="0"/>
              <a:t>, highlighting the importance of the </a:t>
            </a:r>
            <a:r>
              <a:rPr lang="en-US" sz="1800" b="1" dirty="0">
                <a:solidFill>
                  <a:srgbClr val="C00000"/>
                </a:solidFill>
              </a:rPr>
              <a:t>quark-photon vertex</a:t>
            </a:r>
            <a:r>
              <a:rPr lang="en-US" sz="1800" dirty="0"/>
              <a:t>. </a:t>
            </a:r>
            <a:endParaRPr lang="en-US" sz="1800" b="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983A0-C18D-2612-4701-13D73FCF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78" y="3006863"/>
            <a:ext cx="890665" cy="676707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91B5DA4-746C-BD61-1A15-AD59D7CC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5" y="3776334"/>
            <a:ext cx="2217682" cy="1802836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D989774-5A3F-9626-3F38-53CE3E30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15" y="1891963"/>
            <a:ext cx="3174376" cy="3679770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08;p68">
            <a:extLst>
              <a:ext uri="{FF2B5EF4-FFF2-40B4-BE49-F238E27FC236}">
                <a16:creationId xmlns:a16="http://schemas.microsoft.com/office/drawing/2014/main" id="{2413D114-70B6-A550-B3D5-2D6595D853B1}"/>
              </a:ext>
            </a:extLst>
          </p:cNvPr>
          <p:cNvSpPr/>
          <p:nvPr/>
        </p:nvSpPr>
        <p:spPr>
          <a:xfrm>
            <a:off x="5733719" y="1959982"/>
            <a:ext cx="2263405" cy="180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b="1" dirty="0"/>
              <a:t>Gauge covariance </a:t>
            </a:r>
          </a:p>
          <a:p>
            <a:pPr marL="3600" lvl="0">
              <a:spcAft>
                <a:spcPts val="400"/>
              </a:spcAft>
              <a:buSzPts val="1800"/>
            </a:pPr>
            <a:r>
              <a:rPr lang="en-US" sz="1800" dirty="0"/>
              <a:t>(WTI,TTI, LKFT),</a:t>
            </a:r>
          </a:p>
          <a:p>
            <a:pPr marL="3600" lvl="0">
              <a:spcAft>
                <a:spcPts val="400"/>
              </a:spcAft>
              <a:buSzPts val="1800"/>
            </a:pPr>
            <a:r>
              <a:rPr lang="en-US" sz="1800" b="1" dirty="0"/>
              <a:t>Singularities</a:t>
            </a:r>
            <a:r>
              <a:rPr lang="en-US" sz="1800" dirty="0"/>
              <a:t>,</a:t>
            </a:r>
          </a:p>
          <a:p>
            <a:pPr lvl="0">
              <a:spcAft>
                <a:spcPts val="400"/>
              </a:spcAft>
              <a:buSzPts val="1800"/>
            </a:pPr>
            <a:r>
              <a:rPr lang="en-US" sz="1800" b="1" dirty="0"/>
              <a:t>perturbation theory</a:t>
            </a:r>
            <a:r>
              <a:rPr lang="en-US" sz="1800" dirty="0"/>
              <a:t>,</a:t>
            </a:r>
          </a:p>
          <a:p>
            <a:pPr lvl="0">
              <a:buSzPts val="1800"/>
            </a:pPr>
            <a:r>
              <a:rPr lang="en-US" sz="1800" dirty="0"/>
              <a:t>Multiplicative</a:t>
            </a:r>
          </a:p>
          <a:p>
            <a:pPr lvl="0">
              <a:spcAft>
                <a:spcPts val="400"/>
              </a:spcAft>
              <a:buSzPts val="1800"/>
            </a:pPr>
            <a:r>
              <a:rPr lang="en-US" sz="1800" b="1" dirty="0"/>
              <a:t>renormalizability</a:t>
            </a:r>
            <a:r>
              <a:rPr lang="en-US" sz="18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2" name="Google Shape;308;p68">
            <a:extLst>
              <a:ext uri="{FF2B5EF4-FFF2-40B4-BE49-F238E27FC236}">
                <a16:creationId xmlns:a16="http://schemas.microsoft.com/office/drawing/2014/main" id="{50D784E9-6FA6-381C-C6B0-DB4910690DBF}"/>
              </a:ext>
            </a:extLst>
          </p:cNvPr>
          <p:cNvSpPr/>
          <p:nvPr/>
        </p:nvSpPr>
        <p:spPr>
          <a:xfrm>
            <a:off x="6013246" y="3982323"/>
            <a:ext cx="3594578" cy="144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ts val="1680"/>
              </a:lnSpc>
              <a:buSzPts val="1800"/>
            </a:pPr>
            <a:r>
              <a:rPr lang="en-US" dirty="0"/>
              <a:t>AB, </a:t>
            </a:r>
            <a:r>
              <a:rPr lang="en-US" b="1" dirty="0"/>
              <a:t>R. Bermudez</a:t>
            </a:r>
            <a:r>
              <a:rPr lang="en-US" dirty="0"/>
              <a:t>, L. Chang, C.D. Roberts </a:t>
            </a:r>
          </a:p>
          <a:p>
            <a:pPr lvl="0">
              <a:lnSpc>
                <a:spcPts val="1680"/>
              </a:lnSpc>
              <a:spcAft>
                <a:spcPts val="400"/>
              </a:spcAft>
              <a:buSzPts val="1800"/>
            </a:pPr>
            <a:r>
              <a:rPr lang="en-US" dirty="0"/>
              <a:t>Phys. Rev. C85, 045205 (2012)</a:t>
            </a:r>
          </a:p>
          <a:p>
            <a:pPr lvl="0">
              <a:lnSpc>
                <a:spcPts val="1680"/>
              </a:lnSpc>
              <a:buSzPts val="1800"/>
            </a:pPr>
            <a:r>
              <a:rPr lang="en-US" b="1" dirty="0"/>
              <a:t>M. Atif</a:t>
            </a:r>
            <a:r>
              <a:rPr lang="en-US" dirty="0"/>
              <a:t>, K. Raya, F. </a:t>
            </a:r>
            <a:r>
              <a:rPr lang="en-US" dirty="0" err="1"/>
              <a:t>Akram</a:t>
            </a:r>
            <a:r>
              <a:rPr lang="en-US" dirty="0"/>
              <a:t>, AB, B. </a:t>
            </a:r>
            <a:r>
              <a:rPr lang="en-US" dirty="0" err="1"/>
              <a:t>Masud</a:t>
            </a:r>
            <a:r>
              <a:rPr lang="en-US" dirty="0"/>
              <a:t>, </a:t>
            </a:r>
          </a:p>
          <a:p>
            <a:pPr lvl="0">
              <a:lnSpc>
                <a:spcPts val="1680"/>
              </a:lnSpc>
              <a:spcAft>
                <a:spcPts val="400"/>
              </a:spcAft>
              <a:buSzPts val="1800"/>
            </a:pPr>
            <a:r>
              <a:rPr lang="en-US" dirty="0"/>
              <a:t>Phys. Rev. D103 (2021) 5, 054036.</a:t>
            </a:r>
          </a:p>
          <a:p>
            <a:pPr lvl="0">
              <a:lnSpc>
                <a:spcPts val="1680"/>
              </a:lnSpc>
              <a:buSzPts val="1800"/>
            </a:pPr>
            <a:r>
              <a:rPr lang="en-US" b="1" dirty="0"/>
              <a:t>A. Ashraf</a:t>
            </a:r>
            <a:r>
              <a:rPr lang="en-US" dirty="0"/>
              <a:t>, J. Aslam, F. </a:t>
            </a:r>
            <a:r>
              <a:rPr lang="en-US" dirty="0" err="1"/>
              <a:t>Akram</a:t>
            </a:r>
            <a:r>
              <a:rPr lang="en-US" dirty="0"/>
              <a:t>, AB, </a:t>
            </a:r>
          </a:p>
          <a:p>
            <a:pPr lvl="0">
              <a:lnSpc>
                <a:spcPts val="1680"/>
              </a:lnSpc>
              <a:buSzPts val="1800"/>
            </a:pPr>
            <a:r>
              <a:rPr lang="en-US" dirty="0"/>
              <a:t>Phys. Rev. D111 (2025) 3, 034043.</a:t>
            </a:r>
            <a:br>
              <a:rPr lang="en-US" dirty="0"/>
            </a:br>
            <a:endParaRPr lang="en-US" dirty="0"/>
          </a:p>
        </p:txBody>
      </p:sp>
      <p:cxnSp>
        <p:nvCxnSpPr>
          <p:cNvPr id="6" name="Google Shape;349;p70">
            <a:extLst>
              <a:ext uri="{FF2B5EF4-FFF2-40B4-BE49-F238E27FC236}">
                <a16:creationId xmlns:a16="http://schemas.microsoft.com/office/drawing/2014/main" id="{0DC7E4E5-D84E-0487-963A-186A1BD94698}"/>
              </a:ext>
            </a:extLst>
          </p:cNvPr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46272E5-1665-9ECC-AA20-DEAA4985F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91" y="1797080"/>
            <a:ext cx="1415618" cy="1267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54FEC-5638-7799-9F6B-F7F779C8F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124" y="1952099"/>
            <a:ext cx="18923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215640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𝜋 form factor and charge radius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89A02F27-6E85-653E-E63A-CDAAAA38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27C8D9DD-AE5E-7B01-603E-BE46538DB792}"/>
              </a:ext>
            </a:extLst>
          </p:cNvPr>
          <p:cNvSpPr/>
          <p:nvPr/>
        </p:nvSpPr>
        <p:spPr>
          <a:xfrm>
            <a:off x="53169" y="4114077"/>
            <a:ext cx="6401905" cy="4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Continuum QCD:</a:t>
            </a:r>
            <a:r>
              <a:rPr lang="en-US" dirty="0"/>
              <a:t> </a:t>
            </a:r>
          </a:p>
          <a:p>
            <a:r>
              <a:rPr lang="en-US" b="1" dirty="0"/>
              <a:t>A. Miramontes</a:t>
            </a:r>
            <a:r>
              <a:rPr lang="en-US" dirty="0"/>
              <a:t>, AB, K. Raya, P. </a:t>
            </a:r>
            <a:r>
              <a:rPr lang="en-US" dirty="0" err="1"/>
              <a:t>Roig</a:t>
            </a:r>
            <a:r>
              <a:rPr lang="en-US" dirty="0"/>
              <a:t>, Phys. Rev. D105 7, 074013 (2022).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D7F5A-BEA3-276D-A9E5-91A2D8D6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42"/>
          <a:stretch/>
        </p:blipFill>
        <p:spPr>
          <a:xfrm>
            <a:off x="6365163" y="4018395"/>
            <a:ext cx="3572375" cy="1652156"/>
          </a:xfrm>
          <a:prstGeom prst="rect">
            <a:avLst/>
          </a:prstGeom>
        </p:spPr>
      </p:pic>
      <p:sp>
        <p:nvSpPr>
          <p:cNvPr id="6" name="Google Shape;331;p69">
            <a:extLst>
              <a:ext uri="{FF2B5EF4-FFF2-40B4-BE49-F238E27FC236}">
                <a16:creationId xmlns:a16="http://schemas.microsoft.com/office/drawing/2014/main" id="{A59CED7B-85EC-6540-A831-B4673CA8767D}"/>
              </a:ext>
            </a:extLst>
          </p:cNvPr>
          <p:cNvSpPr/>
          <p:nvPr/>
        </p:nvSpPr>
        <p:spPr>
          <a:xfrm>
            <a:off x="53169" y="4557252"/>
            <a:ext cx="6401905" cy="90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Lattice QCD: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X. Gao et. al., Phys. Rev. D104, 114515 (2021).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PDG 2020: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P. A. </a:t>
            </a:r>
            <a:r>
              <a:rPr lang="en-US" dirty="0" err="1"/>
              <a:t>Zyla</a:t>
            </a:r>
            <a:r>
              <a:rPr lang="en-US" dirty="0"/>
              <a:t> et al. (PDG), PTEP 2020, 083C01 (2020).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Hybrid Model: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R. J. Lombard, J. Mares, Phys. Lett. B472, 150 (2000).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Light Front: </a:t>
            </a:r>
            <a:r>
              <a:rPr lang="en-US" dirty="0"/>
              <a:t>C.-W. Hwang, Eur. Phys. J. C23, 585 (2002).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29B26-AADF-0311-8C59-4110A4427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329" y="2067613"/>
            <a:ext cx="2989784" cy="1211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E6FC4-C6EF-E3B3-4E91-B24504920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78" y="1086062"/>
            <a:ext cx="1884802" cy="2050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9DDDB5-8A8C-9BC0-46E3-C188F3087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6" y="1072810"/>
            <a:ext cx="4702362" cy="3078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4FE987-EF24-7B51-A34E-CDA84C8B6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17" y="3255921"/>
            <a:ext cx="1350534" cy="384646"/>
          </a:xfrm>
          <a:prstGeom prst="rect">
            <a:avLst/>
          </a:prstGeom>
        </p:spPr>
      </p:pic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6DEB1103-109A-AA33-EC0A-E91963F64075}"/>
              </a:ext>
            </a:extLst>
          </p:cNvPr>
          <p:cNvSpPr/>
          <p:nvPr/>
        </p:nvSpPr>
        <p:spPr>
          <a:xfrm>
            <a:off x="4781978" y="3297033"/>
            <a:ext cx="5219031" cy="4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Dispersive:</a:t>
            </a:r>
            <a:r>
              <a:rPr lang="en-US" dirty="0"/>
              <a:t> G. Colangelo, M. </a:t>
            </a:r>
            <a:r>
              <a:rPr lang="en-US" dirty="0" err="1"/>
              <a:t>Hoferichter</a:t>
            </a:r>
            <a:r>
              <a:rPr lang="en-US" dirty="0"/>
              <a:t>, M. Procura, P. </a:t>
            </a:r>
            <a:r>
              <a:rPr lang="en-US" dirty="0" err="1"/>
              <a:t>Stoffer</a:t>
            </a:r>
            <a:r>
              <a:rPr lang="en-US" dirty="0"/>
              <a:t>, </a:t>
            </a:r>
          </a:p>
          <a:p>
            <a:r>
              <a:rPr lang="en-US" dirty="0"/>
              <a:t>JHEP, 04, 161, (2017).</a:t>
            </a:r>
          </a:p>
        </p:txBody>
      </p:sp>
      <p:sp>
        <p:nvSpPr>
          <p:cNvPr id="2" name="Google Shape;347;p70">
            <a:extLst>
              <a:ext uri="{FF2B5EF4-FFF2-40B4-BE49-F238E27FC236}">
                <a16:creationId xmlns:a16="http://schemas.microsoft.com/office/drawing/2014/main" id="{55B87FAF-6EA7-2B05-6E40-2D0E0C568BD9}"/>
              </a:ext>
            </a:extLst>
          </p:cNvPr>
          <p:cNvSpPr/>
          <p:nvPr/>
        </p:nvSpPr>
        <p:spPr>
          <a:xfrm>
            <a:off x="6759544" y="1036126"/>
            <a:ext cx="2989784" cy="100516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86;p67">
            <a:extLst>
              <a:ext uri="{FF2B5EF4-FFF2-40B4-BE49-F238E27FC236}">
                <a16:creationId xmlns:a16="http://schemas.microsoft.com/office/drawing/2014/main" id="{74FCC4CE-34EF-444D-B2B9-87DB75A99AAF}"/>
              </a:ext>
            </a:extLst>
          </p:cNvPr>
          <p:cNvSpPr/>
          <p:nvPr/>
        </p:nvSpPr>
        <p:spPr>
          <a:xfrm>
            <a:off x="6756172" y="1074557"/>
            <a:ext cx="3061724" cy="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b="1" dirty="0" err="1">
                <a:solidFill>
                  <a:schemeClr val="tx1"/>
                </a:solidFill>
              </a:rPr>
              <a:t>Hlbl</a:t>
            </a:r>
            <a:r>
              <a:rPr lang="en-US" sz="1800" b="1" dirty="0"/>
              <a:t> </a:t>
            </a:r>
            <a:r>
              <a:rPr lang="en-US" sz="1800" dirty="0"/>
              <a:t>scattering contribution to the </a:t>
            </a:r>
            <a:r>
              <a:rPr lang="en-US" sz="1800" b="1" dirty="0">
                <a:solidFill>
                  <a:srgbClr val="C00000"/>
                </a:solidFill>
              </a:rPr>
              <a:t>muon anomalous magnetic moment</a:t>
            </a:r>
            <a:endParaRPr lang="en-US" sz="1800" b="1" strike="noStrik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4" name="Google Shape;308;p68">
            <a:extLst>
              <a:ext uri="{FF2B5EF4-FFF2-40B4-BE49-F238E27FC236}">
                <a16:creationId xmlns:a16="http://schemas.microsoft.com/office/drawing/2014/main" id="{BC1D0F1E-9E57-210E-56C4-1087D27E40AD}"/>
              </a:ext>
            </a:extLst>
          </p:cNvPr>
          <p:cNvSpPr/>
          <p:nvPr/>
        </p:nvSpPr>
        <p:spPr>
          <a:xfrm>
            <a:off x="6680033" y="3667072"/>
            <a:ext cx="3151116" cy="27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600" b="1" dirty="0">
                <a:solidFill>
                  <a:srgbClr val="C00000"/>
                </a:solidFill>
              </a:rPr>
              <a:t>Pion charge radius - Fermis </a:t>
            </a:r>
            <a:br>
              <a:rPr lang="en-US" sz="1600" dirty="0">
                <a:solidFill>
                  <a:srgbClr val="C00000"/>
                </a:solidFill>
              </a:rPr>
            </a:b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8" grpId="0"/>
      <p:bldP spid="6" grpId="0"/>
      <p:bldP spid="16" grpId="0"/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215640" y="-2160"/>
            <a:ext cx="9523446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 form factor and charge radius</a:t>
            </a:r>
            <a:r>
              <a:rPr lang="en-US" sz="3200" b="1" strike="noStrik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89A02F27-6E85-653E-E63A-CDAAAA389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27C8D9DD-AE5E-7B01-603E-BE46538DB792}"/>
              </a:ext>
            </a:extLst>
          </p:cNvPr>
          <p:cNvSpPr/>
          <p:nvPr/>
        </p:nvSpPr>
        <p:spPr>
          <a:xfrm>
            <a:off x="53169" y="4086678"/>
            <a:ext cx="6471048" cy="4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Continuum QCD:</a:t>
            </a:r>
            <a:r>
              <a:rPr lang="en-US" dirty="0"/>
              <a:t> </a:t>
            </a:r>
          </a:p>
          <a:p>
            <a:r>
              <a:rPr lang="en-US" b="1" dirty="0"/>
              <a:t>A. Miramontes</a:t>
            </a:r>
            <a:r>
              <a:rPr lang="en-US" dirty="0"/>
              <a:t>, AB, K. Raya, P. </a:t>
            </a:r>
            <a:r>
              <a:rPr lang="en-US" dirty="0" err="1"/>
              <a:t>Roig</a:t>
            </a:r>
            <a:r>
              <a:rPr lang="en-US" dirty="0"/>
              <a:t>, Phys. Rev. D105 7, 074013 (2022).</a:t>
            </a:r>
          </a:p>
        </p:txBody>
      </p:sp>
      <p:sp>
        <p:nvSpPr>
          <p:cNvPr id="6" name="Google Shape;331;p69">
            <a:extLst>
              <a:ext uri="{FF2B5EF4-FFF2-40B4-BE49-F238E27FC236}">
                <a16:creationId xmlns:a16="http://schemas.microsoft.com/office/drawing/2014/main" id="{A59CED7B-85EC-6540-A831-B4673CA8767D}"/>
              </a:ext>
            </a:extLst>
          </p:cNvPr>
          <p:cNvSpPr/>
          <p:nvPr/>
        </p:nvSpPr>
        <p:spPr>
          <a:xfrm>
            <a:off x="53169" y="4570504"/>
            <a:ext cx="6401905" cy="90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Lattice QCD: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C. T. H. Davies, et. al., (HPQCD), </a:t>
            </a:r>
            <a:r>
              <a:rPr lang="en-US" dirty="0" err="1"/>
              <a:t>PoS</a:t>
            </a:r>
            <a:r>
              <a:rPr lang="en-US" dirty="0"/>
              <a:t> LATTICE2018, 298 (2018).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PDG 2020: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P. A. </a:t>
            </a:r>
            <a:r>
              <a:rPr lang="en-US" dirty="0" err="1"/>
              <a:t>Zyla</a:t>
            </a:r>
            <a:r>
              <a:rPr lang="en-US" dirty="0"/>
              <a:t> et al. (PDG), PTEP 2020, 083C01 (2020).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Hybrid Model:</a:t>
            </a:r>
            <a:r>
              <a:rPr lang="en-US" b="0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dirty="0"/>
              <a:t>R. J. Lombard, J. Mares, Phys. Lett. B472, 150 (2000).</a:t>
            </a:r>
          </a:p>
          <a:p>
            <a:pPr lvl="0"/>
            <a:r>
              <a:rPr lang="en-US" b="1" strike="noStrike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Light Front: </a:t>
            </a:r>
            <a:r>
              <a:rPr lang="en-US" dirty="0"/>
              <a:t>C.-W. Hwang, Eur. Phys. J. C23, 585 (2002).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DE722-2A69-7584-08F6-F518EF01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48" b="4685"/>
          <a:stretch/>
        </p:blipFill>
        <p:spPr>
          <a:xfrm>
            <a:off x="6373351" y="3956127"/>
            <a:ext cx="3637279" cy="16661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DAE438-DD38-E4D9-01C0-80BA9FB2E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9" y="1131681"/>
            <a:ext cx="4470400" cy="287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F6093-5AC6-328E-7FEE-D6E4F7DA3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45" y="2993307"/>
            <a:ext cx="1743442" cy="499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88CCC-C858-ED95-AA0B-F383D2785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694" y="2072768"/>
            <a:ext cx="3044392" cy="1152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78F94-199F-4D76-D1EC-ACF38FC36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357" y="1074906"/>
            <a:ext cx="1879600" cy="2057400"/>
          </a:xfrm>
          <a:prstGeom prst="rect">
            <a:avLst/>
          </a:prstGeom>
        </p:spPr>
      </p:pic>
      <p:sp>
        <p:nvSpPr>
          <p:cNvPr id="2" name="Google Shape;347;p70">
            <a:extLst>
              <a:ext uri="{FF2B5EF4-FFF2-40B4-BE49-F238E27FC236}">
                <a16:creationId xmlns:a16="http://schemas.microsoft.com/office/drawing/2014/main" id="{D35A4C3F-4F82-4B01-513F-7A51370F0636}"/>
              </a:ext>
            </a:extLst>
          </p:cNvPr>
          <p:cNvSpPr/>
          <p:nvPr/>
        </p:nvSpPr>
        <p:spPr>
          <a:xfrm>
            <a:off x="6759544" y="1036126"/>
            <a:ext cx="2989784" cy="100516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286;p67">
            <a:extLst>
              <a:ext uri="{FF2B5EF4-FFF2-40B4-BE49-F238E27FC236}">
                <a16:creationId xmlns:a16="http://schemas.microsoft.com/office/drawing/2014/main" id="{068BC21F-C210-6EAF-BF4A-51F72419DAD8}"/>
              </a:ext>
            </a:extLst>
          </p:cNvPr>
          <p:cNvSpPr/>
          <p:nvPr/>
        </p:nvSpPr>
        <p:spPr>
          <a:xfrm>
            <a:off x="6756172" y="1074557"/>
            <a:ext cx="3061724" cy="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61" lvl="0">
              <a:buSzPts val="810"/>
            </a:pPr>
            <a:r>
              <a:rPr lang="en-US" sz="1800" b="1" dirty="0" err="1">
                <a:solidFill>
                  <a:srgbClr val="C00000"/>
                </a:solidFill>
              </a:rPr>
              <a:t>Hlbl</a:t>
            </a:r>
            <a:r>
              <a:rPr lang="en-US" sz="1800" b="1" dirty="0"/>
              <a:t> </a:t>
            </a:r>
            <a:r>
              <a:rPr lang="en-US" sz="1800" dirty="0"/>
              <a:t>scattering contribution to the </a:t>
            </a:r>
            <a:r>
              <a:rPr lang="en-US" sz="1800" b="1" dirty="0">
                <a:solidFill>
                  <a:srgbClr val="C00000"/>
                </a:solidFill>
              </a:rPr>
              <a:t>muon anomalous magnetic moment</a:t>
            </a:r>
            <a:endParaRPr lang="en-US" sz="1800" b="1" strike="noStrike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6" name="Google Shape;331;p69">
            <a:extLst>
              <a:ext uri="{FF2B5EF4-FFF2-40B4-BE49-F238E27FC236}">
                <a16:creationId xmlns:a16="http://schemas.microsoft.com/office/drawing/2014/main" id="{6DEB1103-109A-AA33-EC0A-E91963F64075}"/>
              </a:ext>
            </a:extLst>
          </p:cNvPr>
          <p:cNvSpPr/>
          <p:nvPr/>
        </p:nvSpPr>
        <p:spPr>
          <a:xfrm>
            <a:off x="4728970" y="3204269"/>
            <a:ext cx="5219031" cy="45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b="1" dirty="0"/>
              <a:t>SDE previous:</a:t>
            </a:r>
            <a:r>
              <a:rPr lang="en-US" dirty="0"/>
              <a:t> G. Eichmann, C. S. Fischer, R. Williams. Phys. Rev. D101 5, 054015 (2020).</a:t>
            </a:r>
          </a:p>
        </p:txBody>
      </p:sp>
      <p:sp>
        <p:nvSpPr>
          <p:cNvPr id="11" name="Google Shape;308;p68">
            <a:extLst>
              <a:ext uri="{FF2B5EF4-FFF2-40B4-BE49-F238E27FC236}">
                <a16:creationId xmlns:a16="http://schemas.microsoft.com/office/drawing/2014/main" id="{84681E2C-11E5-2B52-FF12-08B52938A98A}"/>
              </a:ext>
            </a:extLst>
          </p:cNvPr>
          <p:cNvSpPr/>
          <p:nvPr/>
        </p:nvSpPr>
        <p:spPr>
          <a:xfrm>
            <a:off x="6733041" y="3667072"/>
            <a:ext cx="3151116" cy="27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600" b="1" dirty="0">
                <a:solidFill>
                  <a:srgbClr val="C00000"/>
                </a:solidFill>
              </a:rPr>
              <a:t>Kaon charge radius - Fermis </a:t>
            </a:r>
            <a:br>
              <a:rPr lang="en-US" sz="1600" dirty="0">
                <a:solidFill>
                  <a:srgbClr val="C00000"/>
                </a:solidFill>
              </a:rPr>
            </a:b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8" grpId="0"/>
      <p:bldP spid="6" grpId="0"/>
      <p:bldP spid="2" grpId="0" animBg="1"/>
      <p:bldP spid="5" grpId="0"/>
      <p:bldP spid="16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72840</TotalTime>
  <Words>1846</Words>
  <Application>Microsoft Macintosh PowerPoint</Application>
  <PresentationFormat>Custom</PresentationFormat>
  <Paragraphs>183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Cambria Math</vt:lpstr>
      <vt:lpstr>Wingdings</vt:lpstr>
      <vt:lpstr>Verdana</vt:lpstr>
      <vt:lpstr>Arial</vt:lpstr>
      <vt:lpstr>Annai MN</vt:lpstr>
      <vt:lpstr>Times New Roman</vt:lpstr>
      <vt:lpstr>Office Theme</vt:lpstr>
      <vt:lpstr>Office Theme</vt:lpstr>
      <vt:lpstr>Office Theme</vt:lpstr>
      <vt:lpstr>Office Theme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380</cp:revision>
  <dcterms:modified xsi:type="dcterms:W3CDTF">2026-04-16T01:18:59Z</dcterms:modified>
</cp:coreProperties>
</file>