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38"/>
  </p:notesMasterIdLst>
  <p:sldIdLst>
    <p:sldId id="256" r:id="rId2"/>
    <p:sldId id="258" r:id="rId3"/>
    <p:sldId id="359" r:id="rId4"/>
    <p:sldId id="367" r:id="rId5"/>
    <p:sldId id="366" r:id="rId6"/>
    <p:sldId id="324" r:id="rId7"/>
    <p:sldId id="263" r:id="rId8"/>
    <p:sldId id="327" r:id="rId9"/>
    <p:sldId id="328" r:id="rId10"/>
    <p:sldId id="330" r:id="rId11"/>
    <p:sldId id="269" r:id="rId12"/>
    <p:sldId id="368" r:id="rId13"/>
    <p:sldId id="334" r:id="rId14"/>
    <p:sldId id="343" r:id="rId15"/>
    <p:sldId id="344" r:id="rId16"/>
    <p:sldId id="362" r:id="rId17"/>
    <p:sldId id="335" r:id="rId18"/>
    <p:sldId id="262" r:id="rId19"/>
    <p:sldId id="338" r:id="rId20"/>
    <p:sldId id="336" r:id="rId21"/>
    <p:sldId id="339" r:id="rId22"/>
    <p:sldId id="337" r:id="rId23"/>
    <p:sldId id="341" r:id="rId24"/>
    <p:sldId id="361" r:id="rId25"/>
    <p:sldId id="346" r:id="rId26"/>
    <p:sldId id="357" r:id="rId27"/>
    <p:sldId id="353" r:id="rId28"/>
    <p:sldId id="342" r:id="rId29"/>
    <p:sldId id="358" r:id="rId30"/>
    <p:sldId id="364" r:id="rId31"/>
    <p:sldId id="261" r:id="rId32"/>
    <p:sldId id="331" r:id="rId33"/>
    <p:sldId id="333" r:id="rId34"/>
    <p:sldId id="332" r:id="rId35"/>
    <p:sldId id="354" r:id="rId36"/>
    <p:sldId id="356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F2D0"/>
    <a:srgbClr val="F2A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691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D6C846-ADCF-4F2B-9A89-C72499037DA2}" type="datetimeFigureOut">
              <a:rPr lang="en-US" smtClean="0"/>
              <a:t>4/16/2026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F6C59F-791B-4597-ABF8-E9C9FFD529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328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57EAD3-9E65-5F4B-9CD6-EF6925571D9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86221" y="1375489"/>
            <a:ext cx="8819557" cy="2387600"/>
          </a:xfrm>
        </p:spPr>
        <p:txBody>
          <a:bodyPr anchor="b">
            <a:normAutofit/>
          </a:bodyPr>
          <a:lstStyle>
            <a:lvl1pPr algn="ctr">
              <a:defRPr sz="8800"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 dirty="0"/>
              <a:t>TITLE GOES HERE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467F10-BC5E-4947-9BD5-C9FCC4D24B1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86220" y="3857861"/>
            <a:ext cx="8819557" cy="1056459"/>
          </a:xfrm>
        </p:spPr>
        <p:txBody>
          <a:bodyPr>
            <a:normAutofit/>
          </a:bodyPr>
          <a:lstStyle>
            <a:lvl1pPr marL="0" indent="0" algn="ctr">
              <a:buNone/>
              <a:defRPr sz="4400" b="0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Presenter’s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E9AB5C6-150A-5145-B39A-4F13994A1FA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015276" y="5482511"/>
            <a:ext cx="5741629" cy="105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658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367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4CDCB-A844-4E45-94F8-729D26BF75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i="0"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24492-9EFD-CB46-B6C2-2929AEEB3C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9F59FE8-C353-2548-B42F-963A046910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45007" y="6346360"/>
            <a:ext cx="2301986" cy="423565"/>
          </a:xfrm>
          <a:prstGeom prst="rect">
            <a:avLst/>
          </a:prstGeom>
        </p:spPr>
      </p:pic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9DFE68-6434-9848-9083-983BEA16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211CF8E-EBB2-3248-9C90-A4F4E201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58B7DA-60EB-4CD9-80E8-D60B20A2F498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934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949FC9-EC42-0348-AB9D-52871B20A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243E9B-01F0-7146-95CB-687736BDC6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31FCB8C-940A-3240-8B82-4F57F5299A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D77C638-71FD-9646-A1F9-99BC731BD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58B7DA-60EB-4CD9-80E8-D60B20A2F498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40D3A6E-0F2B-A044-8774-E6B08E1637E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45007" y="6346360"/>
            <a:ext cx="2301986" cy="4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239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F4CEE-758A-A34E-B22B-1BF933052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AAA52E-A46A-0E47-81DC-1D12D56C97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0333"/>
            <a:ext cx="5181600" cy="435663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7ED1DA-968D-1749-9547-D883A72F82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0331"/>
            <a:ext cx="5181600" cy="43566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F18C9BB-B666-3D41-A701-20D050B803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BBFB2B2-149B-EB4B-831D-B961172C4B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58B7DA-60EB-4CD9-80E8-D60B20A2F498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435D48C-F891-3747-813E-600508986FE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45007" y="6346360"/>
            <a:ext cx="2301986" cy="4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043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7D1D2E-C031-8F4B-8DD6-7ABB4162D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102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3D9A3D-2D8A-1747-9022-6B3FB84D83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796620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2AAD95-2882-884E-B476-34F4CD3E50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730843"/>
            <a:ext cx="5157787" cy="34588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8CADFB8-1FB5-184B-9FAE-C48A33A429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94427" y="1796620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F36CB6-5739-254A-960A-38EA3D12CA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730841"/>
            <a:ext cx="5183188" cy="3458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2F2C763D-E7D2-744D-8C5C-76BCF2910F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5418592-77D7-2141-9EC5-5EAFDA8592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58B7DA-60EB-4CD9-80E8-D60B20A2F498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03ED704-92AD-964D-A6D9-D2ACD0DF6F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45007" y="6346360"/>
            <a:ext cx="2301986" cy="4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440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F979C0-93C5-8240-B471-8C129250DB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BFB45198-5799-8D49-99BB-0FF48725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F11D1B4F-AB79-1048-8F58-EAD540226C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58B7DA-60EB-4CD9-80E8-D60B20A2F498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38B15B-426B-3F47-8B03-460D212EF64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45007" y="6346360"/>
            <a:ext cx="2301986" cy="4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366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26117B3-282D-354B-A464-B29EAAF9C4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D2A798-F29E-E44C-A437-EE2D75ADA3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58B7DA-60EB-4CD9-80E8-D60B20A2F498}" type="slidenum">
              <a:rPr lang="en-US" smtClean="0"/>
              <a:pPr/>
              <a:t>‹#›</a:t>
            </a:fld>
            <a:endParaRPr lang="en-US" dirty="0"/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7D9B6A-329A-1F42-9FE5-F2A3C0AA4EF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945007" y="6346360"/>
            <a:ext cx="2301986" cy="423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3163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84CDCB-A844-4E45-94F8-729D26BF7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9484" y="172243"/>
            <a:ext cx="10384316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Arial Narrow" panose="020B0604020202020204" pitchFamily="34" charset="0"/>
                <a:cs typeface="Arial Narrow" panose="020B0604020202020204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24492-9EFD-CB46-B6C2-2929AEEB3C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9484" y="1845733"/>
            <a:ext cx="10384316" cy="4351867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79DFE68-6434-9848-9083-983BEA16504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69484" y="6356350"/>
            <a:ext cx="2611916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pic>
        <p:nvPicPr>
          <p:cNvPr id="6" name="Picture 5" descr="A picture containing shape&#10;&#10;Description automatically generated">
            <a:extLst>
              <a:ext uri="{FF2B5EF4-FFF2-40B4-BE49-F238E27FC236}">
                <a16:creationId xmlns:a16="http://schemas.microsoft.com/office/drawing/2014/main" id="{708B644A-3C24-644D-A526-807C481F74B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23"/>
          <a:stretch/>
        </p:blipFill>
        <p:spPr>
          <a:xfrm rot="16200000">
            <a:off x="-5687657" y="3009900"/>
            <a:ext cx="12192000" cy="8382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822C648-C7F6-B34E-9C5F-C853840E3E8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6200000">
            <a:off x="-869071" y="3131226"/>
            <a:ext cx="2581851" cy="59554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A0E4F9F-2764-9C41-A587-B85BE42DE5B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4945007" y="6346360"/>
            <a:ext cx="2301986" cy="42356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8BFD25-B990-0D0E-79E3-D39DE5B14E72}"/>
              </a:ext>
            </a:extLst>
          </p:cNvPr>
          <p:cNvSpPr txBox="1"/>
          <p:nvPr userDrawn="1"/>
        </p:nvSpPr>
        <p:spPr>
          <a:xfrm>
            <a:off x="8610600" y="6346360"/>
            <a:ext cx="2743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fld id="{84897B1E-9C2E-4CC2-96C7-071C67804683}" type="slidenum">
              <a:rPr lang="en-US" smtClean="0"/>
              <a:pPr algn="r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1811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B1CFDD-A777-DD4F-A083-4D9EA4A59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24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38E5EE-E598-324F-8C18-05C14BB04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45733"/>
            <a:ext cx="10515600" cy="43518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60CBAD5A-D969-A949-8091-010906E209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379EB24-5AA1-A444-AD53-99AE8F9EB1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D58B7DA-60EB-4CD9-80E8-D60B20A2F498}" type="slidenum">
              <a:rPr lang="en-US" smtClean="0"/>
              <a:pPr/>
              <a:t>‹#›</a:t>
            </a:fld>
            <a:r>
              <a:rPr lang="en-US" dirty="0"/>
              <a:t>/28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DB17827-49A8-264F-9052-7BD68C93039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83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Arial Narrow" panose="020B0604020202020204" pitchFamily="34" charset="0"/>
          <a:ea typeface="+mj-ea"/>
          <a:cs typeface="Arial Narrow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F66733"/>
        </a:buClr>
        <a:buFont typeface="Wingdings" pitchFamily="2" charset="2"/>
        <a:buChar char="§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66733"/>
        </a:buClr>
        <a:buFont typeface="Wingdings" pitchFamily="2" charset="2"/>
        <a:buChar char="§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66733"/>
        </a:buClr>
        <a:buFont typeface="Wingdings" pitchFamily="2" charset="2"/>
        <a:buChar char="§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66733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F66733"/>
        </a:buClr>
        <a:buFont typeface="Wingdings" pitchFamily="2" charset="2"/>
        <a:buChar char="§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3.svg"/><Relationship Id="rId7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11" Type="http://schemas.openxmlformats.org/officeDocument/2006/relationships/image" Target="../media/image42.png"/><Relationship Id="rId5" Type="http://schemas.openxmlformats.org/officeDocument/2006/relationships/image" Target="../media/image35.svg"/><Relationship Id="rId10" Type="http://schemas.openxmlformats.org/officeDocument/2006/relationships/image" Target="../media/image410.png"/><Relationship Id="rId4" Type="http://schemas.openxmlformats.org/officeDocument/2006/relationships/image" Target="../media/image34.png"/><Relationship Id="rId9" Type="http://schemas.openxmlformats.org/officeDocument/2006/relationships/image" Target="../media/image42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4.svg"/><Relationship Id="rId7" Type="http://schemas.openxmlformats.org/officeDocument/2006/relationships/image" Target="../media/image33.svg"/><Relationship Id="rId12" Type="http://schemas.openxmlformats.org/officeDocument/2006/relationships/image" Target="../media/image50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46.svg"/><Relationship Id="rId10" Type="http://schemas.openxmlformats.org/officeDocument/2006/relationships/image" Target="../media/image49.png"/><Relationship Id="rId4" Type="http://schemas.openxmlformats.org/officeDocument/2006/relationships/image" Target="../media/image45.png"/><Relationship Id="rId9" Type="http://schemas.openxmlformats.org/officeDocument/2006/relationships/image" Target="../media/image35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6.svg"/><Relationship Id="rId7" Type="http://schemas.openxmlformats.org/officeDocument/2006/relationships/image" Target="../media/image5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5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7" Type="http://schemas.openxmlformats.org/officeDocument/2006/relationships/image" Target="../media/image6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9.sv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sv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sv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sv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9.png"/><Relationship Id="rId7" Type="http://schemas.openxmlformats.org/officeDocument/2006/relationships/image" Target="../media/image10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3.sv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6.svg"/><Relationship Id="rId7" Type="http://schemas.openxmlformats.org/officeDocument/2006/relationships/image" Target="../media/image81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0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Relationship Id="rId9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5.svg"/><Relationship Id="rId7" Type="http://schemas.openxmlformats.org/officeDocument/2006/relationships/image" Target="../media/image87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6.png"/><Relationship Id="rId5" Type="http://schemas.openxmlformats.org/officeDocument/2006/relationships/image" Target="../media/image54.svg"/><Relationship Id="rId4" Type="http://schemas.openxmlformats.org/officeDocument/2006/relationships/image" Target="../media/image53.png"/><Relationship Id="rId9" Type="http://schemas.openxmlformats.org/officeDocument/2006/relationships/image" Target="../media/image89.sv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sv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93.svg"/><Relationship Id="rId4" Type="http://schemas.openxmlformats.org/officeDocument/2006/relationships/image" Target="../media/image9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svg"/><Relationship Id="rId7" Type="http://schemas.openxmlformats.org/officeDocument/2006/relationships/image" Target="../media/image99.sv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8.png"/><Relationship Id="rId5" Type="http://schemas.openxmlformats.org/officeDocument/2006/relationships/image" Target="../media/image97.svg"/><Relationship Id="rId4" Type="http://schemas.openxmlformats.org/officeDocument/2006/relationships/image" Target="../media/image9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svg"/><Relationship Id="rId7" Type="http://schemas.openxmlformats.org/officeDocument/2006/relationships/image" Target="../media/image52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png"/><Relationship Id="rId5" Type="http://schemas.openxmlformats.org/officeDocument/2006/relationships/image" Target="../media/image48.svg"/><Relationship Id="rId4" Type="http://schemas.openxmlformats.org/officeDocument/2006/relationships/image" Target="../media/image4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sv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svg"/><Relationship Id="rId7" Type="http://schemas.openxmlformats.org/officeDocument/2006/relationships/image" Target="../media/image31.png"/><Relationship Id="rId12" Type="http://schemas.openxmlformats.org/officeDocument/2006/relationships/image" Target="../media/image30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90.png"/><Relationship Id="rId3" Type="http://schemas.openxmlformats.org/officeDocument/2006/relationships/image" Target="../media/image38.png"/><Relationship Id="rId7" Type="http://schemas.openxmlformats.org/officeDocument/2006/relationships/image" Target="../media/image35.sv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svg"/><Relationship Id="rId11" Type="http://schemas.openxmlformats.org/officeDocument/2006/relationships/image" Target="../media/image42.svg"/><Relationship Id="rId5" Type="http://schemas.openxmlformats.org/officeDocument/2006/relationships/image" Target="../media/image32.png"/><Relationship Id="rId10" Type="http://schemas.openxmlformats.org/officeDocument/2006/relationships/image" Target="../media/image41.png"/><Relationship Id="rId4" Type="http://schemas.openxmlformats.org/officeDocument/2006/relationships/image" Target="../media/image340.png"/><Relationship Id="rId9" Type="http://schemas.openxmlformats.org/officeDocument/2006/relationships/image" Target="../media/image40.svg"/><Relationship Id="rId14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B96CD-AC5C-9C00-1866-28F23F5E68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68818" y="1436913"/>
            <a:ext cx="8350181" cy="2554793"/>
          </a:xfrm>
        </p:spPr>
        <p:txBody>
          <a:bodyPr>
            <a:noAutofit/>
          </a:bodyPr>
          <a:lstStyle/>
          <a:p>
            <a:pPr algn="l"/>
            <a:r>
              <a:rPr lang="en-US" sz="5400" dirty="0"/>
              <a:t>Extracting nuclear charge radii systematics from spectroscopy of highly charged 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8FCDC3-E508-540E-F267-479C94CC0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1060" y="4328327"/>
            <a:ext cx="9606575" cy="1580104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/>
              <a:t>Hunter Staiger</a:t>
            </a:r>
            <a:r>
              <a:rPr lang="en-US" sz="2400" dirty="0"/>
              <a:t>, Abrar </a:t>
            </a:r>
            <a:r>
              <a:rPr lang="en-US" sz="2400" dirty="0" err="1"/>
              <a:t>Faiyez</a:t>
            </a:r>
            <a:r>
              <a:rPr lang="en-US" sz="2400" dirty="0"/>
              <a:t>, Steven Blundell, Dipti, Ronald Garcia-Ruiz, Nobuyuki Nakamura, Naoki Kimura, Daiji Kato, Witold </a:t>
            </a:r>
            <a:r>
              <a:rPr lang="en-US" sz="2400" dirty="0" err="1"/>
              <a:t>Nazarewicz</a:t>
            </a:r>
            <a:r>
              <a:rPr lang="en-US" sz="2400" dirty="0"/>
              <a:t>, Paul-Gerhard Reinhard, István Angeli, Endre Takacs</a:t>
            </a:r>
          </a:p>
        </p:txBody>
      </p:sp>
      <p:pic>
        <p:nvPicPr>
          <p:cNvPr id="4" name="Picture 3" descr="FRIB | Facility for Rare Isotope Beams | Michigan State University">
            <a:extLst>
              <a:ext uri="{FF2B5EF4-FFF2-40B4-BE49-F238E27FC236}">
                <a16:creationId xmlns:a16="http://schemas.microsoft.com/office/drawing/2014/main" id="{5A45927D-7043-8A19-61E8-A7B7890A86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8672" y="5670615"/>
            <a:ext cx="820093" cy="9653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0E4741-7D2D-5EE4-8FA3-1B11664E3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8207" y="5773825"/>
            <a:ext cx="768776" cy="758920"/>
          </a:xfrm>
          <a:prstGeom prst="rect">
            <a:avLst/>
          </a:prstGeom>
        </p:spPr>
      </p:pic>
      <p:pic>
        <p:nvPicPr>
          <p:cNvPr id="6" name="Picture 5" descr="The University of Electro-Communications (UEC-Tokyo ...">
            <a:extLst>
              <a:ext uri="{FF2B5EF4-FFF2-40B4-BE49-F238E27FC236}">
                <a16:creationId xmlns:a16="http://schemas.microsoft.com/office/drawing/2014/main" id="{650930A6-A4AB-D36F-C383-004211368E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926" y="5641042"/>
            <a:ext cx="891703" cy="89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MoD-PMI 2019">
            <a:extLst>
              <a:ext uri="{FF2B5EF4-FFF2-40B4-BE49-F238E27FC236}">
                <a16:creationId xmlns:a16="http://schemas.microsoft.com/office/drawing/2014/main" id="{F49D005A-8FD9-189A-D116-DDEB3757F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9048" y="3429000"/>
            <a:ext cx="839902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NIST logo: blue | NIST">
            <a:extLst>
              <a:ext uri="{FF2B5EF4-FFF2-40B4-BE49-F238E27FC236}">
                <a16:creationId xmlns:a16="http://schemas.microsoft.com/office/drawing/2014/main" id="{0AF5D21F-2C81-FE40-CED4-4AA728C0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3383" y="3568336"/>
            <a:ext cx="1517061" cy="676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59A0D92-81C7-3C65-A45C-B5600963F2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631905" y="2649452"/>
            <a:ext cx="1345730" cy="69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312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A97C-2533-EA36-AC40-D00826ED6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HCI Radius Measurements: Theory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5A3D14-6A96-A661-DBA2-FD3ABB0F9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733"/>
            <a:ext cx="5689922" cy="4351867"/>
          </a:xfrm>
        </p:spPr>
        <p:txBody>
          <a:bodyPr>
            <a:normAutofit/>
          </a:bodyPr>
          <a:lstStyle/>
          <a:p>
            <a:r>
              <a:rPr lang="en-US" dirty="0"/>
              <a:t>Transition energies calculated using relativistic many body perturbation theory (RMBPT).</a:t>
            </a:r>
          </a:p>
          <a:p>
            <a:endParaRPr lang="en-US" dirty="0"/>
          </a:p>
          <a:p>
            <a:r>
              <a:rPr lang="en-US" dirty="0"/>
              <a:t>Recent result: Mg-like calculation using RMBPT + configuration interaction to handle strong </a:t>
            </a:r>
            <a:r>
              <a:rPr lang="en-US" i="0" dirty="0">
                <a:latin typeface="+mj-lt"/>
              </a:rPr>
              <a:t>n</a:t>
            </a:r>
            <a:r>
              <a:rPr lang="en-US" dirty="0"/>
              <a:t>=3 state mixing.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64D4079-F592-5E15-8250-BA1B4F8025A1}"/>
              </a:ext>
            </a:extLst>
          </p:cNvPr>
          <p:cNvSpPr/>
          <p:nvPr/>
        </p:nvSpPr>
        <p:spPr>
          <a:xfrm>
            <a:off x="8166922" y="5143227"/>
            <a:ext cx="616411" cy="7815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09EDE3A-3C50-4D3B-903F-5BFAB36C9154}"/>
              </a:ext>
            </a:extLst>
          </p:cNvPr>
          <p:cNvSpPr/>
          <p:nvPr/>
        </p:nvSpPr>
        <p:spPr>
          <a:xfrm>
            <a:off x="8166922" y="3868644"/>
            <a:ext cx="616411" cy="78156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raphic 31">
            <a:extLst>
              <a:ext uri="{FF2B5EF4-FFF2-40B4-BE49-F238E27FC236}">
                <a16:creationId xmlns:a16="http://schemas.microsoft.com/office/drawing/2014/main" id="{8FB070D4-3814-2789-350F-3368077715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189364" y="3695616"/>
            <a:ext cx="842822" cy="436997"/>
          </a:xfrm>
          <a:prstGeom prst="rect">
            <a:avLst/>
          </a:prstGeom>
        </p:spPr>
      </p:pic>
      <p:pic>
        <p:nvPicPr>
          <p:cNvPr id="33" name="Graphic 32">
            <a:extLst>
              <a:ext uri="{FF2B5EF4-FFF2-40B4-BE49-F238E27FC236}">
                <a16:creationId xmlns:a16="http://schemas.microsoft.com/office/drawing/2014/main" id="{CDBB0AE7-0C8A-E52C-2A08-A4FFF7E72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334024" y="5000769"/>
            <a:ext cx="812739" cy="42694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5FB0D5D0-07DE-F813-3757-FDDC7B2D443E}"/>
              </a:ext>
            </a:extLst>
          </p:cNvPr>
          <p:cNvCxnSpPr>
            <a:cxnSpLocks/>
            <a:stCxn id="31" idx="2"/>
            <a:endCxn id="30" idx="0"/>
          </p:cNvCxnSpPr>
          <p:nvPr/>
        </p:nvCxnSpPr>
        <p:spPr>
          <a:xfrm>
            <a:off x="8475127" y="3946801"/>
            <a:ext cx="0" cy="119642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>
            <a:extLst>
              <a:ext uri="{FF2B5EF4-FFF2-40B4-BE49-F238E27FC236}">
                <a16:creationId xmlns:a16="http://schemas.microsoft.com/office/drawing/2014/main" id="{0B030B81-B575-CE5F-A5E1-EE4DAC074CE6}"/>
              </a:ext>
            </a:extLst>
          </p:cNvPr>
          <p:cNvSpPr/>
          <p:nvPr/>
        </p:nvSpPr>
        <p:spPr>
          <a:xfrm>
            <a:off x="10472095" y="4260431"/>
            <a:ext cx="588569" cy="8152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BC96AC35-FED1-AED8-06D3-71396DDF4451}"/>
              </a:ext>
            </a:extLst>
          </p:cNvPr>
          <p:cNvSpPr/>
          <p:nvPr/>
        </p:nvSpPr>
        <p:spPr>
          <a:xfrm>
            <a:off x="10472095" y="2930986"/>
            <a:ext cx="588569" cy="81521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Graphic 38">
            <a:extLst>
              <a:ext uri="{FF2B5EF4-FFF2-40B4-BE49-F238E27FC236}">
                <a16:creationId xmlns:a16="http://schemas.microsoft.com/office/drawing/2014/main" id="{97B8D8BB-A2F0-01B1-B82F-7EEE48340B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9670107" y="4236037"/>
            <a:ext cx="911903" cy="387571"/>
          </a:xfrm>
          <a:prstGeom prst="rect">
            <a:avLst/>
          </a:prstGeom>
        </p:spPr>
      </p:pic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66B4BD9-42DC-5020-19B7-5E537AA73271}"/>
              </a:ext>
            </a:extLst>
          </p:cNvPr>
          <p:cNvCxnSpPr>
            <a:cxnSpLocks/>
            <a:stCxn id="38" idx="2"/>
            <a:endCxn id="37" idx="0"/>
          </p:cNvCxnSpPr>
          <p:nvPr/>
        </p:nvCxnSpPr>
        <p:spPr>
          <a:xfrm>
            <a:off x="10766379" y="3012507"/>
            <a:ext cx="0" cy="1247925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Graphic 40">
            <a:extLst>
              <a:ext uri="{FF2B5EF4-FFF2-40B4-BE49-F238E27FC236}">
                <a16:creationId xmlns:a16="http://schemas.microsoft.com/office/drawing/2014/main" id="{D0B6ACA1-F6F2-B352-F65F-FF2257C7CF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563019" y="2989220"/>
            <a:ext cx="1056218" cy="36851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FECAE1-BD9C-F406-DF8B-67C5ECB35D6D}"/>
                  </a:ext>
                </a:extLst>
              </p:cNvPr>
              <p:cNvSpPr txBox="1"/>
              <p:nvPr/>
            </p:nvSpPr>
            <p:spPr>
              <a:xfrm>
                <a:off x="7373198" y="3039795"/>
                <a:ext cx="16454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Na-like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0FECAE1-BD9C-F406-DF8B-67C5ECB35D6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73198" y="3039795"/>
                <a:ext cx="1645450" cy="461665"/>
              </a:xfrm>
              <a:prstGeom prst="rect">
                <a:avLst/>
              </a:prstGeom>
              <a:blipFill>
                <a:blip r:embed="rId10"/>
                <a:stretch>
                  <a:fillRect l="-5948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430332-33F9-DBE4-ED58-93FCD847B482}"/>
                  </a:ext>
                </a:extLst>
              </p:cNvPr>
              <p:cNvSpPr txBox="1"/>
              <p:nvPr/>
            </p:nvSpPr>
            <p:spPr>
              <a:xfrm>
                <a:off x="9563019" y="2308944"/>
                <a:ext cx="1679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Mg-like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4430332-33F9-DBE4-ED58-93FCD847B4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3019" y="2308944"/>
                <a:ext cx="1679114" cy="461665"/>
              </a:xfrm>
              <a:prstGeom prst="rect">
                <a:avLst/>
              </a:prstGeom>
              <a:blipFill>
                <a:blip r:embed="rId11"/>
                <a:stretch>
                  <a:fillRect l="-5818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68736E-6704-15D9-1578-672851DEE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10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017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B4949B-1BC0-BC27-BB1D-CD9B51B55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HCI Radius Measurements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75A2F4E-D9DF-E503-7822-6F0074BFC6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360766" y="1845034"/>
            <a:ext cx="5501554" cy="4678606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C66819AD-397A-F404-46DB-B5E85DE396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352650" y="1860306"/>
            <a:ext cx="5501553" cy="4678606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FFD7B750-82CC-4C21-CACA-B02FB4459C11}"/>
              </a:ext>
            </a:extLst>
          </p:cNvPr>
          <p:cNvSpPr/>
          <p:nvPr/>
        </p:nvSpPr>
        <p:spPr>
          <a:xfrm>
            <a:off x="6884838" y="3727474"/>
            <a:ext cx="450066" cy="6146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4FB62C92-40C3-AE3E-3FD7-A4BF8BAC1122}"/>
              </a:ext>
            </a:extLst>
          </p:cNvPr>
          <p:cNvSpPr/>
          <p:nvPr/>
        </p:nvSpPr>
        <p:spPr>
          <a:xfrm>
            <a:off x="6884838" y="2491528"/>
            <a:ext cx="450066" cy="6146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" name="Graphic 36">
            <a:extLst>
              <a:ext uri="{FF2B5EF4-FFF2-40B4-BE49-F238E27FC236}">
                <a16:creationId xmlns:a16="http://schemas.microsoft.com/office/drawing/2014/main" id="{4627A236-67FB-474F-919D-A33B23E896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71084" y="2355459"/>
            <a:ext cx="615378" cy="343653"/>
          </a:xfrm>
          <a:prstGeom prst="rect">
            <a:avLst/>
          </a:prstGeom>
        </p:spPr>
      </p:pic>
      <p:pic>
        <p:nvPicPr>
          <p:cNvPr id="38" name="Graphic 37">
            <a:extLst>
              <a:ext uri="{FF2B5EF4-FFF2-40B4-BE49-F238E27FC236}">
                <a16:creationId xmlns:a16="http://schemas.microsoft.com/office/drawing/2014/main" id="{48FCFFB7-E683-CF47-D699-EBB536BE62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200279" y="3581007"/>
            <a:ext cx="593413" cy="335747"/>
          </a:xfrm>
          <a:prstGeom prst="rect">
            <a:avLst/>
          </a:prstGeom>
        </p:spPr>
      </p:pic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0E843F4-586A-671F-659A-910057CC44F6}"/>
              </a:ext>
            </a:extLst>
          </p:cNvPr>
          <p:cNvCxnSpPr>
            <a:cxnSpLocks/>
            <a:stCxn id="36" idx="2"/>
            <a:endCxn id="35" idx="0"/>
          </p:cNvCxnSpPr>
          <p:nvPr/>
        </p:nvCxnSpPr>
        <p:spPr>
          <a:xfrm>
            <a:off x="7109871" y="2552990"/>
            <a:ext cx="0" cy="1174484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>
            <a:extLst>
              <a:ext uri="{FF2B5EF4-FFF2-40B4-BE49-F238E27FC236}">
                <a16:creationId xmlns:a16="http://schemas.microsoft.com/office/drawing/2014/main" id="{B6F8A0CD-A7CD-367E-52FD-EB6EA80883F6}"/>
              </a:ext>
            </a:extLst>
          </p:cNvPr>
          <p:cNvSpPr/>
          <p:nvPr/>
        </p:nvSpPr>
        <p:spPr>
          <a:xfrm>
            <a:off x="8740338" y="3460712"/>
            <a:ext cx="450066" cy="6146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3A13C2A-D2AE-5FBA-D2E7-C4DB59C19C76}"/>
              </a:ext>
            </a:extLst>
          </p:cNvPr>
          <p:cNvSpPr/>
          <p:nvPr/>
        </p:nvSpPr>
        <p:spPr>
          <a:xfrm>
            <a:off x="8740338" y="2522259"/>
            <a:ext cx="450066" cy="45719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Graphic 43">
            <a:extLst>
              <a:ext uri="{FF2B5EF4-FFF2-40B4-BE49-F238E27FC236}">
                <a16:creationId xmlns:a16="http://schemas.microsoft.com/office/drawing/2014/main" id="{E8A43D29-260E-A429-D4BD-234B09CD48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8026584" y="2355459"/>
            <a:ext cx="615378" cy="343653"/>
          </a:xfrm>
          <a:prstGeom prst="rect">
            <a:avLst/>
          </a:prstGeom>
        </p:spPr>
      </p:pic>
      <p:pic>
        <p:nvPicPr>
          <p:cNvPr id="45" name="Graphic 44">
            <a:extLst>
              <a:ext uri="{FF2B5EF4-FFF2-40B4-BE49-F238E27FC236}">
                <a16:creationId xmlns:a16="http://schemas.microsoft.com/office/drawing/2014/main" id="{254DB0BD-FB54-032F-8D81-6893FCB6F19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132206" y="3381827"/>
            <a:ext cx="593413" cy="335747"/>
          </a:xfrm>
          <a:prstGeom prst="rect">
            <a:avLst/>
          </a:prstGeom>
        </p:spPr>
      </p:pic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8BCABDA9-44F1-B997-3631-51FF62BCCA3E}"/>
              </a:ext>
            </a:extLst>
          </p:cNvPr>
          <p:cNvCxnSpPr>
            <a:cxnSpLocks/>
            <a:stCxn id="43" idx="2"/>
            <a:endCxn id="42" idx="0"/>
          </p:cNvCxnSpPr>
          <p:nvPr/>
        </p:nvCxnSpPr>
        <p:spPr>
          <a:xfrm>
            <a:off x="8965371" y="2567978"/>
            <a:ext cx="0" cy="892734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D7B790A-FFA2-4FD8-82D9-E3298A1E6C40}"/>
                  </a:ext>
                </a:extLst>
              </p:cNvPr>
              <p:cNvSpPr txBox="1"/>
              <p:nvPr/>
            </p:nvSpPr>
            <p:spPr>
              <a:xfrm>
                <a:off x="6096000" y="1829762"/>
                <a:ext cx="137518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Ir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</m:oMath>
                </a14:m>
                <a:r>
                  <a:rPr lang="en-US" sz="2400" i="0" dirty="0">
                    <a:latin typeface="+mj-lt"/>
                    <a:cs typeface="Arial" panose="020B0604020202020204" pitchFamily="34" charset="0"/>
                  </a:rPr>
                  <a:t>=77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</a:p>
            </p:txBody>
          </p:sp>
        </mc:Choice>
        <mc:Fallback xmlns="">
          <p:sp>
            <p:nvSpPr>
              <p:cNvPr id="49" name="TextBox 48">
                <a:extLst>
                  <a:ext uri="{FF2B5EF4-FFF2-40B4-BE49-F238E27FC236}">
                    <a16:creationId xmlns:a16="http://schemas.microsoft.com/office/drawing/2014/main" id="{CD7B790A-FFA2-4FD8-82D9-E3298A1E6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1829762"/>
                <a:ext cx="1375185" cy="461665"/>
              </a:xfrm>
              <a:prstGeom prst="rect">
                <a:avLst/>
              </a:prstGeom>
              <a:blipFill>
                <a:blip r:embed="rId10"/>
                <a:stretch>
                  <a:fillRect l="-6637" t="-9211" r="-575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0" name="Picture 49">
            <a:extLst>
              <a:ext uri="{FF2B5EF4-FFF2-40B4-BE49-F238E27FC236}">
                <a16:creationId xmlns:a16="http://schemas.microsoft.com/office/drawing/2014/main" id="{9BE90331-1CCD-F511-55A7-C71731DFA09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46115" y="3848578"/>
            <a:ext cx="3685331" cy="254496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29EAE47-802A-121B-66A5-D56A8A960884}"/>
                  </a:ext>
                </a:extLst>
              </p:cNvPr>
              <p:cNvSpPr txBox="1"/>
              <p:nvPr/>
            </p:nvSpPr>
            <p:spPr>
              <a:xfrm>
                <a:off x="7853124" y="1851725"/>
                <a:ext cx="1577676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Os</a:t>
                </a: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=76)</a:t>
                </a:r>
              </a:p>
            </p:txBody>
          </p:sp>
        </mc:Choice>
        <mc:Fallback xmlns=""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929EAE47-802A-121B-66A5-D56A8A9608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53124" y="1851725"/>
                <a:ext cx="1577676" cy="461665"/>
              </a:xfrm>
              <a:prstGeom prst="rect">
                <a:avLst/>
              </a:prstGeom>
              <a:blipFill>
                <a:blip r:embed="rId12"/>
                <a:stretch>
                  <a:fillRect l="-5792" t="-9333" r="-5792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Minus Sign 51">
            <a:extLst>
              <a:ext uri="{FF2B5EF4-FFF2-40B4-BE49-F238E27FC236}">
                <a16:creationId xmlns:a16="http://schemas.microsoft.com/office/drawing/2014/main" id="{72479EDE-639B-5836-C8E0-FC103EF09D83}"/>
              </a:ext>
            </a:extLst>
          </p:cNvPr>
          <p:cNvSpPr/>
          <p:nvPr/>
        </p:nvSpPr>
        <p:spPr>
          <a:xfrm>
            <a:off x="7536974" y="2918083"/>
            <a:ext cx="797299" cy="210679"/>
          </a:xfrm>
          <a:prstGeom prst="mathMinus">
            <a:avLst/>
          </a:prstGeom>
          <a:solidFill>
            <a:schemeClr val="bg2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Equals 57">
            <a:extLst>
              <a:ext uri="{FF2B5EF4-FFF2-40B4-BE49-F238E27FC236}">
                <a16:creationId xmlns:a16="http://schemas.microsoft.com/office/drawing/2014/main" id="{B1E04BA1-B55C-D998-410A-EF5995D6B7EA}"/>
              </a:ext>
            </a:extLst>
          </p:cNvPr>
          <p:cNvSpPr/>
          <p:nvPr/>
        </p:nvSpPr>
        <p:spPr>
          <a:xfrm>
            <a:off x="9288781" y="2904133"/>
            <a:ext cx="659130" cy="353702"/>
          </a:xfrm>
          <a:prstGeom prst="mathEqual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59" name="Straight Arrow Connector 58">
            <a:extLst>
              <a:ext uri="{FF2B5EF4-FFF2-40B4-BE49-F238E27FC236}">
                <a16:creationId xmlns:a16="http://schemas.microsoft.com/office/drawing/2014/main" id="{7F97C1E1-C774-D15F-A0F7-4E74CF53979B}"/>
              </a:ext>
            </a:extLst>
          </p:cNvPr>
          <p:cNvCxnSpPr>
            <a:cxnSpLocks/>
          </p:cNvCxnSpPr>
          <p:nvPr/>
        </p:nvCxnSpPr>
        <p:spPr>
          <a:xfrm>
            <a:off x="10137313" y="2918083"/>
            <a:ext cx="1216487" cy="0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16FFEF7A-004E-ABF7-AE39-A55F7D403338}"/>
              </a:ext>
            </a:extLst>
          </p:cNvPr>
          <p:cNvCxnSpPr>
            <a:cxnSpLocks/>
          </p:cNvCxnSpPr>
          <p:nvPr/>
        </p:nvCxnSpPr>
        <p:spPr>
          <a:xfrm flipH="1">
            <a:off x="10489324" y="3147654"/>
            <a:ext cx="864476" cy="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810397-7C60-FCEC-9826-A73795AD22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11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98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DC465-488C-FDC3-FFFB-44FB3607B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9B59-E61C-64B7-C42D-8295B3A4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HCI radius measurements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F2D19FD-F3B6-6FF1-F0E3-2185BC737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7871" y="1845033"/>
            <a:ext cx="5501553" cy="46786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7CC17C2-AAC7-B252-6056-E81FE8C00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6290" y="1829762"/>
            <a:ext cx="5078642" cy="48468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0D4DEC4-79F7-C454-26EE-058AF466C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096000" y="2831852"/>
            <a:ext cx="5961657" cy="2358662"/>
          </a:xfrm>
          <a:prstGeom prst="rect">
            <a:avLst/>
          </a:prstGeom>
        </p:spPr>
      </p:pic>
      <p:pic>
        <p:nvPicPr>
          <p:cNvPr id="23" name="Graphic 22">
            <a:extLst>
              <a:ext uri="{FF2B5EF4-FFF2-40B4-BE49-F238E27FC236}">
                <a16:creationId xmlns:a16="http://schemas.microsoft.com/office/drawing/2014/main" id="{2BCCAB8E-BD8F-0A01-B79D-728CDE2352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436290" y="5497724"/>
            <a:ext cx="3242344" cy="685524"/>
          </a:xfrm>
          <a:prstGeom prst="rect">
            <a:avLst/>
          </a:prstGeom>
        </p:spPr>
      </p:pic>
      <p:sp>
        <p:nvSpPr>
          <p:cNvPr id="24" name="Multiplication Sign 23">
            <a:extLst>
              <a:ext uri="{FF2B5EF4-FFF2-40B4-BE49-F238E27FC236}">
                <a16:creationId xmlns:a16="http://schemas.microsoft.com/office/drawing/2014/main" id="{8364DFD3-16C9-6735-5615-D851E2F346B5}"/>
              </a:ext>
            </a:extLst>
          </p:cNvPr>
          <p:cNvSpPr/>
          <p:nvPr/>
        </p:nvSpPr>
        <p:spPr>
          <a:xfrm rot="5400000">
            <a:off x="6407289" y="1550629"/>
            <a:ext cx="1424763" cy="1137684"/>
          </a:xfrm>
          <a:prstGeom prst="mathMultiply">
            <a:avLst>
              <a:gd name="adj1" fmla="val 482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673060C-C519-86CF-A2B8-8697BED9A139}"/>
              </a:ext>
            </a:extLst>
          </p:cNvPr>
          <p:cNvSpPr/>
          <p:nvPr/>
        </p:nvSpPr>
        <p:spPr>
          <a:xfrm>
            <a:off x="6262577" y="5337544"/>
            <a:ext cx="3551274" cy="1010093"/>
          </a:xfrm>
          <a:prstGeom prst="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CC76EB7-3A40-96F1-7ACE-F73D5EB005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12</a:t>
            </a:fld>
            <a:r>
              <a:rPr lang="en-US"/>
              <a:t>/31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61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792304-9A26-9B12-19FC-89EA28FB8E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model 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797147-0154-32A9-FF0C-08196312C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60" y="1845732"/>
            <a:ext cx="7932518" cy="4351867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2-parameter Fermi distribution (spherical nuclei)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3-parameter Fermi distribution (deformed nuclei)</a:t>
            </a:r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28F1FA6E-7909-62F1-C662-29BF6F15D0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85935" y="2472935"/>
            <a:ext cx="4810065" cy="11559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7429DF-D151-8F4C-49CB-FF1ED62B9154}"/>
              </a:ext>
            </a:extLst>
          </p:cNvPr>
          <p:cNvSpPr txBox="1"/>
          <p:nvPr/>
        </p:nvSpPr>
        <p:spPr>
          <a:xfrm>
            <a:off x="8339559" y="5777129"/>
            <a:ext cx="3014241" cy="52322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</a:rPr>
              <a:t>Image Credit: E. </a:t>
            </a:r>
            <a:r>
              <a:rPr lang="en-US" sz="1400" dirty="0" err="1"/>
              <a:t>Yazdankish</a:t>
            </a:r>
            <a:r>
              <a:rPr lang="en-US" sz="1400" dirty="0"/>
              <a:t> </a:t>
            </a:r>
            <a:r>
              <a:rPr lang="en-US" sz="1400" b="0" i="0" dirty="0">
                <a:effectLst/>
              </a:rPr>
              <a:t>Phys. Scr. 98, </a:t>
            </a:r>
            <a:r>
              <a:rPr lang="en-US" sz="1400" dirty="0"/>
              <a:t>115309</a:t>
            </a:r>
            <a:r>
              <a:rPr lang="en-US" sz="1400" b="0" i="0" dirty="0">
                <a:effectLst/>
              </a:rPr>
              <a:t> </a:t>
            </a:r>
            <a:r>
              <a:rPr lang="en-US" sz="1400" dirty="0"/>
              <a:t>(</a:t>
            </a:r>
            <a:r>
              <a:rPr lang="en-US" sz="1400" b="0" i="0" dirty="0">
                <a:effectLst/>
              </a:rPr>
              <a:t>2023)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783D856-39A5-FBCC-09A0-59173E2A8E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9559" y="4021666"/>
            <a:ext cx="2774066" cy="17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DDA8D558-AB8A-AAF7-CFD3-2DE9B816593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8375" y="4790374"/>
            <a:ext cx="6047853" cy="98675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895FE3-226F-47EA-2818-D40046D37B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7578" y="1738110"/>
            <a:ext cx="2888487" cy="2172887"/>
          </a:xfrm>
          <a:prstGeom prst="rect">
            <a:avLst/>
          </a:prstGeom>
        </p:spPr>
      </p:pic>
      <p:sp>
        <p:nvSpPr>
          <p:cNvPr id="16" name="Arrow: Right 15">
            <a:extLst>
              <a:ext uri="{FF2B5EF4-FFF2-40B4-BE49-F238E27FC236}">
                <a16:creationId xmlns:a16="http://schemas.microsoft.com/office/drawing/2014/main" id="{126B542F-C46E-90E4-69F1-6671C58F7B2A}"/>
              </a:ext>
            </a:extLst>
          </p:cNvPr>
          <p:cNvSpPr/>
          <p:nvPr/>
        </p:nvSpPr>
        <p:spPr>
          <a:xfrm>
            <a:off x="6549656" y="2472935"/>
            <a:ext cx="1275907" cy="5041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Right 16">
            <a:extLst>
              <a:ext uri="{FF2B5EF4-FFF2-40B4-BE49-F238E27FC236}">
                <a16:creationId xmlns:a16="http://schemas.microsoft.com/office/drawing/2014/main" id="{3372B7F5-49F9-9B7E-C357-8D285ACCB43D}"/>
              </a:ext>
            </a:extLst>
          </p:cNvPr>
          <p:cNvSpPr/>
          <p:nvPr/>
        </p:nvSpPr>
        <p:spPr>
          <a:xfrm>
            <a:off x="7191422" y="4809996"/>
            <a:ext cx="1027545" cy="504181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A47B7A-82B2-9BCD-0C68-F639D7BC60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13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9180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A1E59D-0750-71A6-E191-41BF5AD1A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model dependence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3A0A784-9694-4CDA-7AF4-7F689DF73B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98126" y="2306636"/>
            <a:ext cx="2762250" cy="2447925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D110FEB-7D05-3D9B-92A8-730A8C899C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6589" y="1689142"/>
            <a:ext cx="5372357" cy="5168858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E6BFBA6-4BA3-05A6-3F1C-E9C57C790C8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65948" y="5368128"/>
            <a:ext cx="2047875" cy="390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514FE6-DBA2-AE1F-ED49-6D434F3BB9C7}"/>
              </a:ext>
            </a:extLst>
          </p:cNvPr>
          <p:cNvSpPr txBox="1"/>
          <p:nvPr/>
        </p:nvSpPr>
        <p:spPr>
          <a:xfrm>
            <a:off x="376564" y="5849000"/>
            <a:ext cx="44053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Mostly Model Independent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B1DE3BB-9992-3EF0-6991-C121FDE33153}"/>
              </a:ext>
            </a:extLst>
          </p:cNvPr>
          <p:cNvSpPr/>
          <p:nvPr/>
        </p:nvSpPr>
        <p:spPr>
          <a:xfrm>
            <a:off x="191386" y="5178056"/>
            <a:ext cx="4715203" cy="13255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69B6A7-AAD9-8716-4A78-E415B0305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14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5641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172755-74D9-47C1-82F1-DA3570DC5B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HCI radius measurements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2BDA36-0DE2-22B5-637E-9A6967C423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811" y="1751409"/>
            <a:ext cx="6130749" cy="435133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DB23A5F-9C0A-161E-FAFE-4F426B3DFE18}"/>
              </a:ext>
            </a:extLst>
          </p:cNvPr>
          <p:cNvSpPr txBox="1"/>
          <p:nvPr/>
        </p:nvSpPr>
        <p:spPr>
          <a:xfrm>
            <a:off x="7036420" y="2766179"/>
            <a:ext cx="49549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Uncertainty in experimental and theoretical energy differences.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6BC76B-6926-CBE3-747F-A43892E842E1}"/>
              </a:ext>
            </a:extLst>
          </p:cNvPr>
          <p:cNvSpPr txBox="1"/>
          <p:nvPr/>
        </p:nvSpPr>
        <p:spPr>
          <a:xfrm>
            <a:off x="7036420" y="3801803"/>
            <a:ext cx="4438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Uncertainty in radial sensitivity coefficient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D3B911-7EF2-A269-067D-0F444B6F875E}"/>
              </a:ext>
            </a:extLst>
          </p:cNvPr>
          <p:cNvSpPr txBox="1"/>
          <p:nvPr/>
        </p:nvSpPr>
        <p:spPr>
          <a:xfrm>
            <a:off x="7036420" y="4992987"/>
            <a:ext cx="44381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Uncertainty in other nuclear parameters.</a:t>
            </a:r>
          </a:p>
        </p:txBody>
      </p:sp>
      <p:sp>
        <p:nvSpPr>
          <p:cNvPr id="11" name="Arrow: Right 10">
            <a:extLst>
              <a:ext uri="{FF2B5EF4-FFF2-40B4-BE49-F238E27FC236}">
                <a16:creationId xmlns:a16="http://schemas.microsoft.com/office/drawing/2014/main" id="{FB11F693-AFB6-E62A-60C5-FCFD8AE54910}"/>
              </a:ext>
            </a:extLst>
          </p:cNvPr>
          <p:cNvSpPr/>
          <p:nvPr/>
        </p:nvSpPr>
        <p:spPr>
          <a:xfrm>
            <a:off x="6609560" y="2891986"/>
            <a:ext cx="426860" cy="4573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C4E94992-2036-91BE-4DF8-E62CBB0241F9}"/>
              </a:ext>
            </a:extLst>
          </p:cNvPr>
          <p:cNvSpPr/>
          <p:nvPr/>
        </p:nvSpPr>
        <p:spPr>
          <a:xfrm>
            <a:off x="6396130" y="3927077"/>
            <a:ext cx="640290" cy="4573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E5374F5B-7AFA-0D6C-9787-21C87F3817D2}"/>
              </a:ext>
            </a:extLst>
          </p:cNvPr>
          <p:cNvSpPr/>
          <p:nvPr/>
        </p:nvSpPr>
        <p:spPr>
          <a:xfrm>
            <a:off x="4496446" y="5118261"/>
            <a:ext cx="2539973" cy="45733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8D9B82-C816-92DF-B698-F306E286E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15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8598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1EAB5-E8D9-A223-9CA9-7A8DFDC7B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HCI Radius Determinations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7FBD0C-A3D0-2B21-2100-2A96AFB31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733"/>
            <a:ext cx="10295374" cy="4351867"/>
          </a:xfrm>
        </p:spPr>
        <p:txBody>
          <a:bodyPr>
            <a:normAutofit/>
          </a:bodyPr>
          <a:lstStyle/>
          <a:p>
            <a:r>
              <a:rPr lang="en-US" dirty="0"/>
              <a:t>Xe136 – Xe124 radius difference from Na-like</a:t>
            </a:r>
          </a:p>
          <a:p>
            <a:pPr lvl="1"/>
            <a:r>
              <a:rPr lang="en-US" sz="1800" dirty="0"/>
              <a:t>R. Silwal PRA 98, 052502 (2018)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Xe136 – Xe124 radius difference from Na-like, Mg-like, Al-like</a:t>
            </a:r>
          </a:p>
          <a:p>
            <a:pPr lvl="1"/>
            <a:r>
              <a:rPr lang="en-US" sz="1800" dirty="0"/>
              <a:t>R. Silwal PRA 101, 062512 (2020)</a:t>
            </a:r>
          </a:p>
          <a:p>
            <a:pPr lvl="1"/>
            <a:endParaRPr lang="en-US" sz="1800" dirty="0"/>
          </a:p>
          <a:p>
            <a:r>
              <a:rPr lang="en-US" dirty="0"/>
              <a:t>Natural abundance </a:t>
            </a:r>
            <a:r>
              <a:rPr lang="en-US" dirty="0" err="1"/>
              <a:t>Ir</a:t>
            </a:r>
            <a:r>
              <a:rPr lang="en-US" dirty="0"/>
              <a:t> – </a:t>
            </a:r>
            <a:r>
              <a:rPr lang="en-US" dirty="0" err="1"/>
              <a:t>Os</a:t>
            </a:r>
            <a:r>
              <a:rPr lang="en-US" dirty="0"/>
              <a:t> radius difference from Na-like</a:t>
            </a:r>
          </a:p>
          <a:p>
            <a:pPr lvl="1"/>
            <a:r>
              <a:rPr lang="en-US" sz="1800" dirty="0"/>
              <a:t>A. Hosier PRR 7, L012024 (2025)</a:t>
            </a:r>
            <a:br>
              <a:rPr lang="en-US" dirty="0"/>
            </a:br>
            <a:endParaRPr lang="en-US" dirty="0"/>
          </a:p>
          <a:p>
            <a:r>
              <a:rPr lang="en-US" dirty="0"/>
              <a:t>Reanalysis of Li-like Pb, Bi</a:t>
            </a:r>
          </a:p>
          <a:p>
            <a:pPr lvl="1"/>
            <a:r>
              <a:rPr lang="en-US" sz="1800" dirty="0"/>
              <a:t>V. Yerokhin PRA 113, 012804 (2026)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09002F-CB5F-64EC-5D3E-20F596436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16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38594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A34AA-EFCC-06E2-62B6-CCD24490F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928028" cy="2852737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Puzzling Odd-Even Staggering (OES) of Rare Earth Nuclei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9D9539-9563-511D-5ED1-05AE4509F8A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17FE306-7551-0EE7-4BBF-3005005B6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331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9C20B-A7DB-A515-3BD8-070BD2DD5F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The Puzzle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76D8357-35BC-D114-5C23-08B915331C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8020" y="1772427"/>
            <a:ext cx="3646026" cy="457560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E38865-E3E0-8A0E-28E6-6EEBBD03DAA3}"/>
              </a:ext>
            </a:extLst>
          </p:cNvPr>
          <p:cNvSpPr txBox="1"/>
          <p:nvPr/>
        </p:nvSpPr>
        <p:spPr>
          <a:xfrm>
            <a:off x="2013994" y="6356350"/>
            <a:ext cx="22733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Proton Number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AA09929-4D02-9139-1046-0FF6920BEDBB}"/>
              </a:ext>
            </a:extLst>
          </p:cNvPr>
          <p:cNvSpPr txBox="1"/>
          <p:nvPr/>
        </p:nvSpPr>
        <p:spPr>
          <a:xfrm rot="16200000">
            <a:off x="-807856" y="3529229"/>
            <a:ext cx="33300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Charge Radius (</a:t>
            </a:r>
            <a:r>
              <a:rPr lang="en-US" sz="2400" dirty="0" err="1"/>
              <a:t>fm</a:t>
            </a:r>
            <a:r>
              <a:rPr lang="en-US" sz="2400" dirty="0"/>
              <a:t>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A5FE89B-8F72-94F9-B0B7-BE5CE57416F8}"/>
              </a:ext>
            </a:extLst>
          </p:cNvPr>
          <p:cNvSpPr txBox="1"/>
          <p:nvPr/>
        </p:nvSpPr>
        <p:spPr>
          <a:xfrm>
            <a:off x="6131442" y="1673184"/>
            <a:ext cx="467538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/>
              <a:t>Rare earth nuclei are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highly deformed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causing an odd/even stagger in charge radii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chemeClr val="accent1"/>
              </a:buClr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Exception: Lu (Z=71)?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535D963-DE56-9417-EBCA-C5BE99A6DABB}"/>
              </a:ext>
            </a:extLst>
          </p:cNvPr>
          <p:cNvSpPr txBox="1"/>
          <p:nvPr/>
        </p:nvSpPr>
        <p:spPr>
          <a:xfrm>
            <a:off x="-34595" y="6402516"/>
            <a:ext cx="17857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Angeli ADNDT 2013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0261DDE-A834-D01E-7984-9B2E781D5DAB}"/>
              </a:ext>
            </a:extLst>
          </p:cNvPr>
          <p:cNvSpPr txBox="1"/>
          <p:nvPr/>
        </p:nvSpPr>
        <p:spPr>
          <a:xfrm>
            <a:off x="1911325" y="2095018"/>
            <a:ext cx="15696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Color:</a:t>
            </a:r>
            <a:br>
              <a:rPr lang="en-US" dirty="0"/>
            </a:br>
            <a:r>
              <a:rPr lang="en-US" dirty="0"/>
              <a:t># of Neutrons</a:t>
            </a: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2B84C701-3B16-F8F4-F3D3-ED7FA18578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5167" y="3049346"/>
            <a:ext cx="2774066" cy="1755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>
            <a:extLst>
              <a:ext uri="{FF2B5EF4-FFF2-40B4-BE49-F238E27FC236}">
                <a16:creationId xmlns:a16="http://schemas.microsoft.com/office/drawing/2014/main" id="{FF7C4B2E-9665-7064-6172-30F7FBC33C1A}"/>
              </a:ext>
            </a:extLst>
          </p:cNvPr>
          <p:cNvSpPr/>
          <p:nvPr/>
        </p:nvSpPr>
        <p:spPr>
          <a:xfrm>
            <a:off x="3742660" y="1860699"/>
            <a:ext cx="544713" cy="2762430"/>
          </a:xfrm>
          <a:prstGeom prst="ellipse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49A7D8D-6A66-BE20-A871-D71D30A35AD0}"/>
              </a:ext>
            </a:extLst>
          </p:cNvPr>
          <p:cNvCxnSpPr>
            <a:cxnSpLocks/>
          </p:cNvCxnSpPr>
          <p:nvPr/>
        </p:nvCxnSpPr>
        <p:spPr>
          <a:xfrm flipH="1">
            <a:off x="3597349" y="3429000"/>
            <a:ext cx="2845981" cy="1658679"/>
          </a:xfrm>
          <a:prstGeom prst="straightConnector1">
            <a:avLst/>
          </a:prstGeom>
          <a:ln w="1270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E56930A9-6508-2722-6F38-53CBA5E2FF9D}"/>
              </a:ext>
            </a:extLst>
          </p:cNvPr>
          <p:cNvSpPr txBox="1"/>
          <p:nvPr/>
        </p:nvSpPr>
        <p:spPr>
          <a:xfrm>
            <a:off x="10899943" y="5226865"/>
            <a:ext cx="1331406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dirty="0">
                <a:effectLst/>
              </a:rPr>
              <a:t>Image Credit: E. </a:t>
            </a:r>
            <a:r>
              <a:rPr lang="en-US" sz="1400" dirty="0" err="1"/>
              <a:t>Yazdankish</a:t>
            </a:r>
            <a:r>
              <a:rPr lang="en-US" sz="1400" dirty="0"/>
              <a:t> </a:t>
            </a:r>
            <a:r>
              <a:rPr lang="en-US" sz="1400" b="0" i="0" dirty="0">
                <a:effectLst/>
              </a:rPr>
              <a:t>Phys. Scr. 98, </a:t>
            </a:r>
            <a:r>
              <a:rPr lang="en-US" sz="1400" dirty="0"/>
              <a:t>115309</a:t>
            </a:r>
            <a:r>
              <a:rPr lang="en-US" sz="1400" b="0" i="0" dirty="0">
                <a:effectLst/>
              </a:rPr>
              <a:t> </a:t>
            </a:r>
            <a:r>
              <a:rPr lang="en-US" sz="1400" dirty="0"/>
              <a:t>(</a:t>
            </a:r>
            <a:r>
              <a:rPr lang="en-US" sz="1400" b="0" i="0" dirty="0">
                <a:effectLst/>
              </a:rPr>
              <a:t>2023)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2C9EDF-447E-F392-3098-A0BF76F76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18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673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uiExpand="1" build="p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B87CE-E347-D5CA-F053-E00E4E96A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 radius measurement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A716A4-42EE-FC44-14EA-8BFC1CC9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Ytterbium (Z=70) radii are known to 0.006 </a:t>
            </a:r>
            <a:r>
              <a:rPr lang="en-US" dirty="0" err="1"/>
              <a:t>fm</a:t>
            </a:r>
            <a:endParaRPr lang="en-US" dirty="0"/>
          </a:p>
          <a:p>
            <a:endParaRPr lang="en-US" dirty="0"/>
          </a:p>
          <a:p>
            <a:r>
              <a:rPr lang="en-US" dirty="0"/>
              <a:t>Lutetium (Z=71) radii are known to 0.030 </a:t>
            </a:r>
            <a:r>
              <a:rPr lang="en-US" dirty="0" err="1"/>
              <a:t>fm</a:t>
            </a:r>
            <a:endParaRPr lang="en-US" dirty="0"/>
          </a:p>
          <a:p>
            <a:endParaRPr lang="en-US" dirty="0"/>
          </a:p>
          <a:p>
            <a:r>
              <a:rPr lang="en-US" dirty="0"/>
              <a:t>Determine Lu-Yb scaled radius difference – lower radius uncertainty of Lu radii.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06745C-802A-8AF8-256B-91B8F57C8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19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634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A83518-BD93-EBBB-DD50-16B8FE528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4FCDE21-E7C4-02EF-6AD5-30EC84D96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6073" y="2117038"/>
            <a:ext cx="10515600" cy="4351867"/>
          </a:xfrm>
        </p:spPr>
        <p:txBody>
          <a:bodyPr/>
          <a:lstStyle/>
          <a:p>
            <a:r>
              <a:rPr lang="en-US" dirty="0"/>
              <a:t>Nuclear charge radius surface</a:t>
            </a:r>
          </a:p>
          <a:p>
            <a:endParaRPr lang="en-US" dirty="0"/>
          </a:p>
          <a:p>
            <a:r>
              <a:rPr lang="en-US" dirty="0"/>
              <a:t>Highly charged ion (HCI) based charge radii measurements</a:t>
            </a:r>
          </a:p>
          <a:p>
            <a:pPr lvl="1"/>
            <a:r>
              <a:rPr lang="en-US" dirty="0"/>
              <a:t>Why HCIs?</a:t>
            </a:r>
          </a:p>
          <a:p>
            <a:pPr lvl="1"/>
            <a:r>
              <a:rPr lang="en-US" dirty="0"/>
              <a:t>Challenges: nuclear model dependence, interpretation of results</a:t>
            </a:r>
            <a:br>
              <a:rPr lang="en-US" dirty="0"/>
            </a:br>
            <a:endParaRPr lang="en-US" dirty="0"/>
          </a:p>
          <a:p>
            <a:r>
              <a:rPr lang="en-US" dirty="0"/>
              <a:t>Investigating nuclear structure with charge radius trends</a:t>
            </a:r>
          </a:p>
          <a:p>
            <a:endParaRPr lang="en-US" dirty="0"/>
          </a:p>
          <a:p>
            <a:r>
              <a:rPr lang="en-US" dirty="0"/>
              <a:t>Conclusions and outlook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DE1C7A-37A0-8E2B-B250-5D5451B966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2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153064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329774-E4AD-8FAE-5F9F-2C7BDAE45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Lu-Yb: The Experiment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214BAA-5C10-FE6E-77E6-C325BFF59B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96" y="1845733"/>
            <a:ext cx="4116144" cy="5012267"/>
          </a:xfrm>
        </p:spPr>
        <p:txBody>
          <a:bodyPr>
            <a:normAutofit lnSpcReduction="10000"/>
          </a:bodyPr>
          <a:lstStyle/>
          <a:p>
            <a:r>
              <a:rPr lang="en-US" dirty="0"/>
              <a:t>5 day run, injected Lu, Yb, W, and Ne into Tokyo EBIT with electron beam energy of 10 keV.</a:t>
            </a:r>
          </a:p>
          <a:p>
            <a:endParaRPr lang="en-US" dirty="0"/>
          </a:p>
          <a:p>
            <a:r>
              <a:rPr lang="en-US" dirty="0"/>
              <a:t>Use W and Ne spectra for calibration</a:t>
            </a:r>
          </a:p>
          <a:p>
            <a:endParaRPr lang="en-US" dirty="0"/>
          </a:p>
          <a:p>
            <a:r>
              <a:rPr lang="en-US" dirty="0"/>
              <a:t>Note: Inject Ne with W, Lu and Yb to get better signal!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D662111-0725-471A-B5A0-AAAF76C5C5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740" y="2002420"/>
            <a:ext cx="7890663" cy="39353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5423EC2-3AC4-0AA2-ACBB-F4DD1BCB5AE7}"/>
              </a:ext>
            </a:extLst>
          </p:cNvPr>
          <p:cNvSpPr txBox="1"/>
          <p:nvPr/>
        </p:nvSpPr>
        <p:spPr>
          <a:xfrm>
            <a:off x="5922335" y="4890977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Z=71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017944-F03B-384A-84BF-883FA7372B20}"/>
              </a:ext>
            </a:extLst>
          </p:cNvPr>
          <p:cNvSpPr txBox="1"/>
          <p:nvPr/>
        </p:nvSpPr>
        <p:spPr>
          <a:xfrm>
            <a:off x="6096000" y="4128286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Z=70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649D41-2579-15C9-D8DB-BB3A87C28A97}"/>
              </a:ext>
            </a:extLst>
          </p:cNvPr>
          <p:cNvSpPr txBox="1"/>
          <p:nvPr/>
        </p:nvSpPr>
        <p:spPr>
          <a:xfrm>
            <a:off x="5529399" y="331811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accent4"/>
                </a:solidFill>
              </a:rPr>
              <a:t>Z=74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148636-4F7B-6FBC-3C13-B5B4B93A9243}"/>
              </a:ext>
            </a:extLst>
          </p:cNvPr>
          <p:cNvSpPr txBox="1"/>
          <p:nvPr/>
        </p:nvSpPr>
        <p:spPr>
          <a:xfrm>
            <a:off x="7319213" y="2556114"/>
            <a:ext cx="7168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Z=10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B93F60-6F7B-1667-B019-A60FB633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20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018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9568B-A13B-584E-4777-34DE52D9E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Lu-Yb: Radius Result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740CC9-BBD8-7E03-D816-99DA09A78E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00778" y="2173565"/>
            <a:ext cx="5247106" cy="38506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1B04A6A-0A1F-A6CA-8520-55F4732B38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45517" y="2095431"/>
            <a:ext cx="5357628" cy="3910930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0D468D3-EEF0-0897-D62B-39D99ABA845B}"/>
              </a:ext>
            </a:extLst>
          </p:cNvPr>
          <p:cNvSpPr txBox="1"/>
          <p:nvPr/>
        </p:nvSpPr>
        <p:spPr>
          <a:xfrm>
            <a:off x="435934" y="2095431"/>
            <a:ext cx="626484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Our Lu-Yb difference (blue region) + previous muonic atom measurement (green region) gave a Lu radius of 5.291(11)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factor of 3 reduction in uncertainty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Problem: Previous measurement of Lu radius was 5.37(3)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fm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851263E-6D02-D144-9954-3ECB98EB04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21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834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20AA49-A792-C3EE-94EC-BF22C7CF1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243"/>
            <a:ext cx="11176322" cy="1325563"/>
          </a:xfrm>
        </p:spPr>
        <p:txBody>
          <a:bodyPr>
            <a:normAutofit/>
          </a:bodyPr>
          <a:lstStyle/>
          <a:p>
            <a:r>
              <a:rPr lang="en-US" sz="4800" dirty="0"/>
              <a:t>Lu-Yb: Radius Result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EA893FB-3753-9ACE-5120-A61CA50D291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5701" y="2008249"/>
            <a:ext cx="5799904" cy="4244200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C7982DAD-8E8F-697B-4379-BD2F32CD6830}"/>
              </a:ext>
            </a:extLst>
          </p:cNvPr>
          <p:cNvSpPr txBox="1"/>
          <p:nvPr/>
        </p:nvSpPr>
        <p:spPr>
          <a:xfrm>
            <a:off x="6195183" y="1929746"/>
            <a:ext cx="573005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Interesting problem: that same e- scattering paper (Sa79) also measured Yb and got a different result than the muonic measurement!</a:t>
            </a: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Maybe the radii from Sa79 are systematically too high?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5F13BA-C2CF-1D9F-0CFB-9754C9A41F7B}"/>
              </a:ext>
            </a:extLst>
          </p:cNvPr>
          <p:cNvSpPr txBox="1"/>
          <p:nvPr/>
        </p:nvSpPr>
        <p:spPr>
          <a:xfrm>
            <a:off x="1556301" y="6246524"/>
            <a:ext cx="35187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E. Takacs arXiv:2511.19395</a:t>
            </a:r>
          </a:p>
          <a:p>
            <a:r>
              <a:rPr lang="en-US" sz="1400" dirty="0"/>
              <a:t>H. Staiger arXiv:2511.20537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472F83-0E9C-5DA5-20A6-AA4C06E7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22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43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F39390A9-2D0A-7446-2DAD-CF2F09DB58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280670" y="3067050"/>
            <a:ext cx="4876800" cy="7239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B9FC5BA-1235-A94E-FDAB-F8903B35D4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0157" y="331236"/>
            <a:ext cx="5562257" cy="60251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E721208-C0C6-2D20-E314-E96CF2A7C48E}"/>
              </a:ext>
            </a:extLst>
          </p:cNvPr>
          <p:cNvSpPr txBox="1"/>
          <p:nvPr/>
        </p:nvSpPr>
        <p:spPr>
          <a:xfrm>
            <a:off x="1550028" y="723012"/>
            <a:ext cx="43380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Theory predicts absolute charge radii quite well, all theoretical error bars overlap with experimental ones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9E23F37-EFBE-6A0F-480F-0537B86FFC94}"/>
              </a:ext>
            </a:extLst>
          </p:cNvPr>
          <p:cNvSpPr txBox="1"/>
          <p:nvPr/>
        </p:nvSpPr>
        <p:spPr>
          <a:xfrm>
            <a:off x="1550028" y="4195996"/>
            <a:ext cx="45459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However, theory predicts dramatically less stagger than seen in experiment, at least a factor of two or more.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FD4B4F3-B768-8AD9-0EC3-94ED647B9EC9}"/>
              </a:ext>
            </a:extLst>
          </p:cNvPr>
          <p:cNvSpPr/>
          <p:nvPr/>
        </p:nvSpPr>
        <p:spPr>
          <a:xfrm>
            <a:off x="10728251" y="4316819"/>
            <a:ext cx="510363" cy="680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CFCA316-E958-3DCC-8873-29188D775E09}"/>
              </a:ext>
            </a:extLst>
          </p:cNvPr>
          <p:cNvSpPr/>
          <p:nvPr/>
        </p:nvSpPr>
        <p:spPr>
          <a:xfrm>
            <a:off x="10735339" y="1079685"/>
            <a:ext cx="1006549" cy="68048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16F5EC-1A88-7A3E-F04C-F698780E6C2D}"/>
              </a:ext>
            </a:extLst>
          </p:cNvPr>
          <p:cNvSpPr/>
          <p:nvPr/>
        </p:nvSpPr>
        <p:spPr>
          <a:xfrm>
            <a:off x="9685181" y="3618299"/>
            <a:ext cx="1644503" cy="49650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6D4FA8-8347-7543-1D77-91981207BF34}"/>
              </a:ext>
            </a:extLst>
          </p:cNvPr>
          <p:cNvSpPr txBox="1"/>
          <p:nvPr/>
        </p:nvSpPr>
        <p:spPr>
          <a:xfrm>
            <a:off x="7891113" y="6356350"/>
            <a:ext cx="242034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E. Takacs arXiv:2511.19395</a:t>
            </a:r>
          </a:p>
          <a:p>
            <a:r>
              <a:rPr lang="en-US" sz="1400" dirty="0"/>
              <a:t>H. Staiger arXiv:2511.20537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2321825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0082847-65FA-5708-0A4F-6F94384AB5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601" y="347241"/>
            <a:ext cx="10562488" cy="5879511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AAF86AC3-D044-2DB2-F5A7-8C54C471BE8D}"/>
              </a:ext>
            </a:extLst>
          </p:cNvPr>
          <p:cNvSpPr/>
          <p:nvPr/>
        </p:nvSpPr>
        <p:spPr>
          <a:xfrm rot="20018923">
            <a:off x="4698228" y="1710881"/>
            <a:ext cx="1678068" cy="4313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BA65DC7-ECE8-6EC2-197F-7F7BB9885CD3}"/>
              </a:ext>
            </a:extLst>
          </p:cNvPr>
          <p:cNvSpPr/>
          <p:nvPr/>
        </p:nvSpPr>
        <p:spPr>
          <a:xfrm rot="21427291">
            <a:off x="5661562" y="1453332"/>
            <a:ext cx="1678068" cy="43137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6A116E2-01BA-CA44-CD6C-FCBEF5D5EF09}"/>
              </a:ext>
            </a:extLst>
          </p:cNvPr>
          <p:cNvSpPr txBox="1"/>
          <p:nvPr/>
        </p:nvSpPr>
        <p:spPr>
          <a:xfrm>
            <a:off x="7500395" y="1926567"/>
            <a:ext cx="324091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2">
                    <a:lumMod val="75000"/>
                  </a:schemeClr>
                </a:solidFill>
              </a:rPr>
              <a:t>Preliminary</a:t>
            </a:r>
          </a:p>
        </p:txBody>
      </p:sp>
    </p:spTree>
    <p:extLst>
      <p:ext uri="{BB962C8B-B14F-4D97-AF65-F5344CB8AC3E}">
        <p14:creationId xmlns:p14="http://schemas.microsoft.com/office/powerpoint/2010/main" val="2921503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8303D6C5-8AEB-96B4-7216-60EA23A13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Outlook and Conclusions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9D324B5E-2491-083C-530A-35E1A327F4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A54BE1F-1211-C457-014B-B790B8117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432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719165F-D9B8-E8FB-EFA3-9EE972B023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Planned Experiments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CD9E27F-B6B4-AC38-42C4-4631076CF2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563577" y="1910027"/>
            <a:ext cx="5481654" cy="4356630"/>
          </a:xfrm>
        </p:spPr>
        <p:txBody>
          <a:bodyPr/>
          <a:lstStyle/>
          <a:p>
            <a:r>
              <a:rPr lang="en-US" dirty="0"/>
              <a:t>Th229 – Th232 radius difference measurement</a:t>
            </a:r>
          </a:p>
          <a:p>
            <a:endParaRPr lang="en-US" dirty="0"/>
          </a:p>
          <a:p>
            <a:r>
              <a:rPr lang="en-US" dirty="0"/>
              <a:t>Injection using laser desorption near trapping region, similar to:</a:t>
            </a:r>
          </a:p>
          <a:p>
            <a:r>
              <a:rPr lang="en-US" sz="1800" dirty="0"/>
              <a:t>Ch. Schweiger Rev. Sci. </a:t>
            </a:r>
            <a:r>
              <a:rPr lang="en-US" sz="1800" dirty="0" err="1"/>
              <a:t>Instrum</a:t>
            </a:r>
            <a:r>
              <a:rPr lang="en-US" sz="1800" dirty="0"/>
              <a:t>. 90, 123201 (2019)</a:t>
            </a:r>
          </a:p>
          <a:p>
            <a:endParaRPr lang="en-US" dirty="0"/>
          </a:p>
          <a:p>
            <a:r>
              <a:rPr lang="en-US" dirty="0"/>
              <a:t>Developing injection scheme.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0F5F76B-4915-C142-CBE0-0191B2897A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9896" y="1910026"/>
            <a:ext cx="5576104" cy="4356631"/>
          </a:xfrm>
        </p:spPr>
        <p:txBody>
          <a:bodyPr/>
          <a:lstStyle/>
          <a:p>
            <a:r>
              <a:rPr lang="en-US" dirty="0"/>
              <a:t>Isotopically pure W, Re, </a:t>
            </a:r>
            <a:r>
              <a:rPr lang="en-US" dirty="0" err="1"/>
              <a:t>Os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EDAF618-C850-2F47-64EE-5988C9EF26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982" y="2369907"/>
            <a:ext cx="4639442" cy="398644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109BC23-7A18-2E50-8405-8813D78BCD6A}"/>
              </a:ext>
            </a:extLst>
          </p:cNvPr>
          <p:cNvSpPr/>
          <p:nvPr/>
        </p:nvSpPr>
        <p:spPr>
          <a:xfrm>
            <a:off x="2801973" y="3008876"/>
            <a:ext cx="1013460" cy="233433"/>
          </a:xfrm>
          <a:prstGeom prst="rect">
            <a:avLst/>
          </a:prstGeom>
          <a:solidFill>
            <a:srgbClr val="F2AA8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A19933-F5BE-CE75-5903-BC012A0CE32C}"/>
              </a:ext>
            </a:extLst>
          </p:cNvPr>
          <p:cNvSpPr txBox="1"/>
          <p:nvPr/>
        </p:nvSpPr>
        <p:spPr>
          <a:xfrm>
            <a:off x="2714343" y="2971703"/>
            <a:ext cx="1188720" cy="30777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Unpublished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FA4B55-11C4-2762-9393-4F4BBD2957B7}"/>
              </a:ext>
            </a:extLst>
          </p:cNvPr>
          <p:cNvSpPr/>
          <p:nvPr/>
        </p:nvSpPr>
        <p:spPr>
          <a:xfrm>
            <a:off x="2572804" y="5717064"/>
            <a:ext cx="1472565" cy="549592"/>
          </a:xfrm>
          <a:prstGeom prst="rect">
            <a:avLst/>
          </a:prstGeom>
          <a:solidFill>
            <a:srgbClr val="D9F2D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492F13-4F2D-84D5-BB19-9097874382CD}"/>
              </a:ext>
            </a:extLst>
          </p:cNvPr>
          <p:cNvSpPr txBox="1"/>
          <p:nvPr/>
        </p:nvSpPr>
        <p:spPr>
          <a:xfrm>
            <a:off x="2495465" y="5699472"/>
            <a:ext cx="16249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Consistency Check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7916AD-F81E-7CF9-94E8-7FDB9BA5CEFE}"/>
              </a:ext>
            </a:extLst>
          </p:cNvPr>
          <p:cNvSpPr/>
          <p:nvPr/>
        </p:nvSpPr>
        <p:spPr>
          <a:xfrm>
            <a:off x="6146737" y="1689904"/>
            <a:ext cx="86840" cy="466644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17">
            <a:extLst>
              <a:ext uri="{FF2B5EF4-FFF2-40B4-BE49-F238E27FC236}">
                <a16:creationId xmlns:a16="http://schemas.microsoft.com/office/drawing/2014/main" id="{2E66B8F5-5B5A-A280-FE5A-1C7ECA4E9A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26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08903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599527-4410-68F8-BB3A-B7DE6F0CA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BB6C7A-5FC0-D433-C2E5-115FBDADA6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Highly charged ions allow for unique inter-element studies of charge radius trends.</a:t>
            </a:r>
          </a:p>
          <a:p>
            <a:endParaRPr lang="en-US" dirty="0"/>
          </a:p>
          <a:p>
            <a:r>
              <a:rPr lang="en-US" dirty="0"/>
              <a:t>Further measurements of charge radii in the rare earth region are required to explain the tension with nuclear theory</a:t>
            </a:r>
          </a:p>
          <a:p>
            <a:endParaRPr lang="en-US" dirty="0"/>
          </a:p>
          <a:p>
            <a:r>
              <a:rPr lang="en-US" dirty="0"/>
              <a:t>Combining information from different techniques provides unique pathways to charge radius information.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EA1539-2122-8D11-9D64-C66A899391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27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4064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0BEB0-D4A3-F515-9112-0B86D94E8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36D8F3F-6E4B-33D1-71BA-0589F7061E18}"/>
              </a:ext>
            </a:extLst>
          </p:cNvPr>
          <p:cNvSpPr txBox="1"/>
          <p:nvPr/>
        </p:nvSpPr>
        <p:spPr>
          <a:xfrm>
            <a:off x="5434804" y="4917549"/>
            <a:ext cx="679955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work was funded by a NIST Grant Award Number 70NANB20H87 and by a National Science Foundation Award Number 2309273</a:t>
            </a:r>
            <a:endParaRPr lang="en-US" sz="2000" dirty="0"/>
          </a:p>
        </p:txBody>
      </p:sp>
      <p:pic>
        <p:nvPicPr>
          <p:cNvPr id="12" name="Picture 2" descr="NSF Policy on Brand Standards - Policies | NSF - National ...">
            <a:extLst>
              <a:ext uri="{FF2B5EF4-FFF2-40B4-BE49-F238E27FC236}">
                <a16:creationId xmlns:a16="http://schemas.microsoft.com/office/drawing/2014/main" id="{20641209-0D8A-6942-7ABE-43030FB4D9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327472"/>
            <a:ext cx="3399778" cy="220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D057CA6-BEDC-E113-CFD8-71F024C6D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6222" y="1729111"/>
            <a:ext cx="3399778" cy="3399778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762899-7979-A823-FA49-1FC39E44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28</a:t>
            </a:fld>
            <a:endParaRPr lang="en-US"/>
          </a:p>
          <a:p>
            <a:endParaRPr lang="en-US" dirty="0"/>
          </a:p>
        </p:txBody>
      </p:sp>
      <p:pic>
        <p:nvPicPr>
          <p:cNvPr id="20" name="Picture 19" descr="FRIB | Facility for Rare Isotope Beams | Michigan State University">
            <a:extLst>
              <a:ext uri="{FF2B5EF4-FFF2-40B4-BE49-F238E27FC236}">
                <a16:creationId xmlns:a16="http://schemas.microsoft.com/office/drawing/2014/main" id="{0D385FB5-B8FB-73BA-2B45-2F90983D6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5778" y="2907057"/>
            <a:ext cx="1118207" cy="1316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F213C3-50D4-97CD-7533-D66F4B65B7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679" y="5217034"/>
            <a:ext cx="1208742" cy="1193245"/>
          </a:xfrm>
          <a:prstGeom prst="rect">
            <a:avLst/>
          </a:prstGeom>
        </p:spPr>
      </p:pic>
      <p:pic>
        <p:nvPicPr>
          <p:cNvPr id="22" name="Picture 21" descr="The University of Electro-Communications (UEC-Tokyo ...">
            <a:extLst>
              <a:ext uri="{FF2B5EF4-FFF2-40B4-BE49-F238E27FC236}">
                <a16:creationId xmlns:a16="http://schemas.microsoft.com/office/drawing/2014/main" id="{A00E2D20-C3AB-6F74-9753-043FA6CC40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0" y="3429001"/>
            <a:ext cx="1208742" cy="1208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MoD-PMI 2019">
            <a:extLst>
              <a:ext uri="{FF2B5EF4-FFF2-40B4-BE49-F238E27FC236}">
                <a16:creationId xmlns:a16="http://schemas.microsoft.com/office/drawing/2014/main" id="{506C8030-F2F8-78FF-E90C-1646925D6C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251" y="2328587"/>
            <a:ext cx="839902" cy="64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Graphic 23">
            <a:extLst>
              <a:ext uri="{FF2B5EF4-FFF2-40B4-BE49-F238E27FC236}">
                <a16:creationId xmlns:a16="http://schemas.microsoft.com/office/drawing/2014/main" id="{0BC6CAD8-F382-C7EF-A6E0-EEE70CBFE54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3688564" y="4835127"/>
            <a:ext cx="1345730" cy="695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431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A382208-5B0E-DF8E-AC48-858BD98000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Backup Slides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616C5098-4E0B-2193-E460-5749AC9B70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AA665F92-5212-1E43-466A-4AD95B72D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2297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F8F9B-689C-9F21-6DCA-2435FE7BCE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Isotopic Structure Studies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02F952-F03F-E135-6DD4-B5C5EF2431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39827" y="1788607"/>
            <a:ext cx="3969582" cy="24183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8B1DF33-A686-A647-5D32-2777815F783D}"/>
              </a:ext>
            </a:extLst>
          </p:cNvPr>
          <p:cNvSpPr txBox="1"/>
          <p:nvPr/>
        </p:nvSpPr>
        <p:spPr>
          <a:xfrm>
            <a:off x="4089754" y="4320184"/>
            <a:ext cx="286286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Kink in Sc charge radii</a:t>
            </a:r>
          </a:p>
          <a:p>
            <a:pPr algn="ctr"/>
            <a:endParaRPr lang="en-US" sz="2800" dirty="0"/>
          </a:p>
          <a:p>
            <a:pPr algn="ctr"/>
            <a:r>
              <a:rPr lang="fr-FR" sz="1600" dirty="0"/>
              <a:t>K. König PRL 131, 102501 (2023)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32B407B-A284-6C0B-6DAA-7E549477B0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8262" y="4206937"/>
            <a:ext cx="4347587" cy="265106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E06CA69-841D-029D-358C-A7D7B454C39F}"/>
              </a:ext>
            </a:extLst>
          </p:cNvPr>
          <p:cNvSpPr txBox="1"/>
          <p:nvPr/>
        </p:nvSpPr>
        <p:spPr>
          <a:xfrm>
            <a:off x="3976559" y="1989500"/>
            <a:ext cx="3171703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Odd-even staggering in Cu</a:t>
            </a:r>
          </a:p>
          <a:p>
            <a:pPr algn="ctr"/>
            <a:endParaRPr lang="en-US" sz="2800" dirty="0"/>
          </a:p>
          <a:p>
            <a:pPr algn="ctr"/>
            <a:r>
              <a:rPr lang="fr-FR" sz="1600" dirty="0"/>
              <a:t>R.P. de Groote Nat. </a:t>
            </a:r>
            <a:r>
              <a:rPr lang="fr-FR" sz="1600" dirty="0" err="1"/>
              <a:t>Comm</a:t>
            </a:r>
            <a:r>
              <a:rPr lang="fr-FR" sz="1600" dirty="0"/>
              <a:t>. 16, 620 (2020)</a:t>
            </a:r>
          </a:p>
          <a:p>
            <a:pPr algn="ctr"/>
            <a:endParaRPr lang="en-US" sz="2800" dirty="0"/>
          </a:p>
          <a:p>
            <a:pPr algn="ctr"/>
            <a:endParaRPr lang="en-US" sz="2800" dirty="0"/>
          </a:p>
        </p:txBody>
      </p:sp>
      <p:sp>
        <p:nvSpPr>
          <p:cNvPr id="31" name="Content Placeholder 4">
            <a:extLst>
              <a:ext uri="{FF2B5EF4-FFF2-40B4-BE49-F238E27FC236}">
                <a16:creationId xmlns:a16="http://schemas.microsoft.com/office/drawing/2014/main" id="{ED7360AE-024D-534B-0988-B223BCF2AC2D}"/>
              </a:ext>
            </a:extLst>
          </p:cNvPr>
          <p:cNvSpPr txBox="1">
            <a:spLocks/>
          </p:cNvSpPr>
          <p:nvPr/>
        </p:nvSpPr>
        <p:spPr>
          <a:xfrm>
            <a:off x="282615" y="3359105"/>
            <a:ext cx="3478782" cy="1722181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66733"/>
              </a:buClr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6733"/>
              </a:buClr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6733"/>
              </a:buClr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6733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6733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Experimental radius data guides + benchmarks nuclear structure theory.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383BF85-B5AA-8CBB-3AA5-814D7DD993EC}"/>
              </a:ext>
            </a:extLst>
          </p:cNvPr>
          <p:cNvCxnSpPr>
            <a:cxnSpLocks/>
          </p:cNvCxnSpPr>
          <p:nvPr/>
        </p:nvCxnSpPr>
        <p:spPr>
          <a:xfrm flipH="1">
            <a:off x="4089754" y="4206936"/>
            <a:ext cx="768691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Slide Number Placeholder 37">
            <a:extLst>
              <a:ext uri="{FF2B5EF4-FFF2-40B4-BE49-F238E27FC236}">
                <a16:creationId xmlns:a16="http://schemas.microsoft.com/office/drawing/2014/main" id="{0C593EAC-802B-3A1B-8559-E658EBC5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66185" y="6424372"/>
            <a:ext cx="2743200" cy="365125"/>
          </a:xfrm>
        </p:spPr>
        <p:txBody>
          <a:bodyPr/>
          <a:lstStyle/>
          <a:p>
            <a:fld id="{2D58B7DA-60EB-4CD9-80E8-D60B20A2F498}" type="slidenum">
              <a:rPr lang="en-US" smtClean="0"/>
              <a:pPr/>
              <a:t>3</a:t>
            </a:fld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3405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5FE089-587B-DEE9-D5F8-E043C3B330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431A6-FD36-5C8C-022F-70E7EC9DC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HCI Radius Measurements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A530C7DB-EF92-6AB1-3440-F32AAB5EFD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7871" y="1845033"/>
            <a:ext cx="5501553" cy="46786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7872E54F-41F0-BEC6-277A-795FD1D41F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323003" y="1969111"/>
            <a:ext cx="5078642" cy="484684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0EF9FC2-7D9A-E43D-F8BC-136C4704C11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482811" y="4390845"/>
            <a:ext cx="2759026" cy="12733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5E5149-967A-CB3B-AF2A-5E579A4B40CC}"/>
                  </a:ext>
                </a:extLst>
              </p:cNvPr>
              <p:cNvSpPr txBox="1"/>
              <p:nvPr/>
            </p:nvSpPr>
            <p:spPr>
              <a:xfrm>
                <a:off x="6262578" y="2582614"/>
                <a:ext cx="5685749" cy="16927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𝐸</m:t>
                        </m:r>
                      </m:e>
                      <m:sup>
                        <m:r>
                          <a:rPr lang="en-US" sz="2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p>
                    <m:d>
                      <m:dPr>
                        <m:ctrlPr>
                          <a:rPr lang="en-US" sz="2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sz="2600" b="0" i="0" smtClean="0">
                            <a:latin typeface="Cambria Math" panose="02040503050406030204" pitchFamily="18" charset="0"/>
                          </a:rPr>
                          <m:t>R</m:t>
                        </m:r>
                      </m:e>
                    </m:d>
                  </m:oMath>
                </a14:m>
                <a:r>
                  <a:rPr lang="en-US" sz="2600" dirty="0"/>
                  <a:t> linear → scaled radius difference still holds with natural abundance averaged energies and radii.</a:t>
                </a: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4E5E5149-967A-CB3B-AF2A-5E579A4B40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2578" y="2582614"/>
                <a:ext cx="5685749" cy="1692771"/>
              </a:xfrm>
              <a:prstGeom prst="rect">
                <a:avLst/>
              </a:prstGeom>
              <a:blipFill>
                <a:blip r:embed="rId8"/>
                <a:stretch>
                  <a:fillRect l="-1929" t="-3610" b="-83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98862F-1BED-BC96-EEBC-CEAE60B33C04}"/>
                  </a:ext>
                </a:extLst>
              </p:cNvPr>
              <p:cNvSpPr txBox="1"/>
              <p:nvPr/>
            </p:nvSpPr>
            <p:spPr>
              <a:xfrm>
                <a:off x="6096000" y="5786564"/>
                <a:ext cx="744518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𝑤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𝑖𝐴</m:t>
                        </m:r>
                      </m:sub>
                    </m:sSub>
                  </m:oMath>
                </a14:m>
                <a:r>
                  <a:rPr lang="en-US" sz="2400" dirty="0"/>
                  <a:t> = Abundance of isotope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sz="2400" dirty="0"/>
                  <a:t> of element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𝐴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6698862F-1BED-BC96-EEBC-CEAE60B33C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0" y="5786564"/>
                <a:ext cx="7445180" cy="461665"/>
              </a:xfrm>
              <a:prstGeom prst="rect">
                <a:avLst/>
              </a:prstGeom>
              <a:blipFill>
                <a:blip r:embed="rId9"/>
                <a:stretch>
                  <a:fillRect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CFE7ED-078A-A70A-1FE4-5742E2ED70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30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2715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02C7AA-F37E-4C7A-AE37-D9B407897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Model Dependence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D897AB3-F493-D58C-4FA6-03B8B81C18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11691" y="2155232"/>
            <a:ext cx="1678277" cy="786029"/>
          </a:xfrm>
        </p:spPr>
      </p:pic>
      <p:sp>
        <p:nvSpPr>
          <p:cNvPr id="8" name="Arrow: Right 7">
            <a:extLst>
              <a:ext uri="{FF2B5EF4-FFF2-40B4-BE49-F238E27FC236}">
                <a16:creationId xmlns:a16="http://schemas.microsoft.com/office/drawing/2014/main" id="{F113461F-56BF-6FB7-969F-48A4AACA0FA6}"/>
              </a:ext>
            </a:extLst>
          </p:cNvPr>
          <p:cNvSpPr/>
          <p:nvPr/>
        </p:nvSpPr>
        <p:spPr>
          <a:xfrm>
            <a:off x="5666530" y="3429000"/>
            <a:ext cx="858939" cy="923082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7D6E6017-9C57-9BCC-CF30-21A3CC69D2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06045" y="2110381"/>
            <a:ext cx="4141981" cy="875733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D510C8F3-3BB3-DE71-C21B-2FF65072B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216639" y="3640090"/>
            <a:ext cx="5268380" cy="5533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CE9C201-E061-8FF6-A2FC-9F80FB4F3A95}"/>
              </a:ext>
            </a:extLst>
          </p:cNvPr>
          <p:cNvSpPr txBox="1"/>
          <p:nvPr/>
        </p:nvSpPr>
        <p:spPr>
          <a:xfrm>
            <a:off x="486137" y="4608814"/>
            <a:ext cx="45267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P(R|E^M): Posterior</a:t>
            </a:r>
          </a:p>
          <a:p>
            <a:r>
              <a:rPr lang="en-US" sz="2000" dirty="0"/>
              <a:t>P(E^M | R): Likelihood</a:t>
            </a:r>
          </a:p>
          <a:p>
            <a:r>
              <a:rPr lang="en-US" sz="2000" dirty="0"/>
              <a:t>P(R): Prior </a:t>
            </a:r>
          </a:p>
          <a:p>
            <a:endParaRPr lang="en-US" sz="2000" dirty="0"/>
          </a:p>
          <a:p>
            <a:r>
              <a:rPr lang="en-US" sz="2000" dirty="0"/>
              <a:t>Uniform prior -&gt; Maximum likelihood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22C1F11B-CA4E-C40E-162F-AFE3A83835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6706981" y="3598689"/>
            <a:ext cx="5098896" cy="116873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9FC3658-ABC4-F248-E688-FF6AE4A746AA}"/>
              </a:ext>
            </a:extLst>
          </p:cNvPr>
          <p:cNvSpPr txBox="1"/>
          <p:nvPr/>
        </p:nvSpPr>
        <p:spPr>
          <a:xfrm>
            <a:off x="6806045" y="5368546"/>
            <a:ext cx="40068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Likelihood is easy, but how do we place a prior over a function?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F03106-F3B0-4372-E838-826025845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31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4173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EB0EA-5B7D-11B8-A48B-708720A18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Model Dependence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BA5A28-7B34-9A99-591A-A582C6223E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We know that the nuclear charge distribution: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Has total charge </a:t>
            </a:r>
            <a:r>
              <a:rPr lang="en-US" dirty="0" err="1"/>
              <a:t>Z|e</a:t>
            </a:r>
            <a:r>
              <a:rPr lang="en-US" dirty="0"/>
              <a:t>|</a:t>
            </a:r>
          </a:p>
          <a:p>
            <a:r>
              <a:rPr lang="en-US" dirty="0"/>
              <a:t>Is continuous and differentiable</a:t>
            </a:r>
          </a:p>
          <a:p>
            <a:r>
              <a:rPr lang="en-US" dirty="0"/>
              <a:t>Has finite extent (is zero beyond some cutoff radius)</a:t>
            </a:r>
          </a:p>
          <a:p>
            <a:r>
              <a:rPr lang="en-US" dirty="0"/>
              <a:t>Is mostly flat near the center (incompressibility)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171FF2-E3B1-0770-1CF7-749A87E0C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32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02024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A439C6-5EB9-8512-B839-D54270402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Model Dependence: Basis Expansion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010583-3D6A-DC48-3497-9FDF975AE1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45733"/>
            <a:ext cx="10515600" cy="1325563"/>
          </a:xfrm>
        </p:spPr>
        <p:txBody>
          <a:bodyPr/>
          <a:lstStyle/>
          <a:p>
            <a:r>
              <a:rPr lang="en-US" dirty="0"/>
              <a:t>Elastic electron scattering measures scattering cross sections for various levels of momentum transfer, provides the most constraints on the shape of the charge distribution.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02C348B4-CA20-86B4-958B-ABCF649C6E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1084704" y="4168816"/>
            <a:ext cx="5114925" cy="1066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0E649F2-B569-C2E6-0BD9-131E11E353EF}"/>
              </a:ext>
            </a:extLst>
          </p:cNvPr>
          <p:cNvSpPr txBox="1"/>
          <p:nvPr/>
        </p:nvSpPr>
        <p:spPr>
          <a:xfrm>
            <a:off x="6759615" y="5156021"/>
            <a:ext cx="60651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j0 = spherical Bessel function of zeroth order, </a:t>
            </a:r>
          </a:p>
          <a:p>
            <a:r>
              <a:rPr lang="en-US" dirty="0" err="1"/>
              <a:t>q_v</a:t>
            </a:r>
            <a:r>
              <a:rPr lang="en-US" dirty="0"/>
              <a:t> = v pi / </a:t>
            </a:r>
            <a:r>
              <a:rPr lang="en-US" dirty="0" err="1"/>
              <a:t>R_c</a:t>
            </a:r>
            <a:r>
              <a:rPr lang="en-US" dirty="0"/>
              <a:t>,</a:t>
            </a:r>
          </a:p>
          <a:p>
            <a:r>
              <a:rPr lang="en-US" dirty="0" err="1"/>
              <a:t>R_c</a:t>
            </a:r>
            <a:r>
              <a:rPr lang="en-US" dirty="0"/>
              <a:t> = cutoff radius</a:t>
            </a:r>
          </a:p>
          <a:p>
            <a:endParaRPr lang="en-US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455871D1-AA2C-6DB7-A1E9-151A37783B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489511" y="3519223"/>
            <a:ext cx="3239256" cy="814441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A50812-2648-7B8E-B0BE-8B66319FA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33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31911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8AAC6-A73B-6816-7B57-E963E5ECD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2243"/>
            <a:ext cx="10979552" cy="1325563"/>
          </a:xfrm>
        </p:spPr>
        <p:txBody>
          <a:bodyPr/>
          <a:lstStyle/>
          <a:p>
            <a:r>
              <a:rPr lang="en-US" dirty="0"/>
              <a:t>Nuclear Model Dependence: Method of Moments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63DB3-914F-DC3F-B484-AE1B255B5D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Define energy as a strict function of some non-radius moment of charge distribution. Take ratio of that moment to the &lt;r^2&gt; moment from e- scattering/muonic data.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F632D05A-4A16-3306-F618-E54F4DDC0B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49792" y="5062765"/>
            <a:ext cx="7010400" cy="8001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965BA6C7-F62F-C7A7-624A-2FB9604E7D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001931" y="3723561"/>
            <a:ext cx="1839911" cy="641181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5FD3817D-D422-33CE-9911-8F22F7A631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7603361" y="3578284"/>
            <a:ext cx="2438400" cy="916762"/>
          </a:xfrm>
          <a:prstGeom prst="rect">
            <a:avLst/>
          </a:prstGeom>
        </p:spPr>
      </p:pic>
      <p:sp>
        <p:nvSpPr>
          <p:cNvPr id="13" name="Cross 12">
            <a:extLst>
              <a:ext uri="{FF2B5EF4-FFF2-40B4-BE49-F238E27FC236}">
                <a16:creationId xmlns:a16="http://schemas.microsoft.com/office/drawing/2014/main" id="{508D5939-AD50-54B1-2A6D-C47E13A3E94E}"/>
              </a:ext>
            </a:extLst>
          </p:cNvPr>
          <p:cNvSpPr/>
          <p:nvPr/>
        </p:nvSpPr>
        <p:spPr>
          <a:xfrm>
            <a:off x="6993981" y="3940361"/>
            <a:ext cx="395207" cy="357914"/>
          </a:xfrm>
          <a:prstGeom prst="plus">
            <a:avLst>
              <a:gd name="adj" fmla="val 39037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1D2D8D4-DC69-AA57-B0D6-061AC692802A}"/>
              </a:ext>
            </a:extLst>
          </p:cNvPr>
          <p:cNvSpPr txBox="1"/>
          <p:nvPr/>
        </p:nvSpPr>
        <p:spPr>
          <a:xfrm>
            <a:off x="1403410" y="3775055"/>
            <a:ext cx="3217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“Barrett Moment”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3431ED2-581F-13C6-C36A-23B93F95957E}"/>
              </a:ext>
            </a:extLst>
          </p:cNvPr>
          <p:cNvSpPr txBox="1"/>
          <p:nvPr/>
        </p:nvSpPr>
        <p:spPr>
          <a:xfrm>
            <a:off x="1403410" y="5201205"/>
            <a:ext cx="32177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“Seltzer Moment”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7D1616-239F-ACCD-FA95-5BDB781F9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34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33662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DC465-488C-FDC3-FFFB-44FB3607BD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2E9B59-E61C-64B7-C42D-8295B3A4DE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HCI radius measurements</a:t>
            </a:r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BF2D19FD-F3B6-6FF1-F0E3-2185BC737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427871" y="1845033"/>
            <a:ext cx="5501553" cy="4678606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87CC17C2-AAC7-B252-6056-E81FE8C00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6290" y="1829762"/>
            <a:ext cx="5078642" cy="484684"/>
          </a:xfrm>
          <a:prstGeom prst="rect">
            <a:avLst/>
          </a:prstGeom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70D4DEC4-79F7-C454-26EE-058AF466CA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6262578" y="2646402"/>
            <a:ext cx="5961657" cy="2358662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E8C2D-96A6-6EB1-91F5-8B0C713B9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35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040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EC5CB39-30EA-24E3-58E9-FC1B0923E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HCI Radius Measurements:</a:t>
            </a:r>
            <a:br>
              <a:rPr lang="en-US" dirty="0"/>
            </a:br>
            <a:r>
              <a:rPr lang="en-US" dirty="0"/>
              <a:t>Theory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8546F8C0-6FD8-F928-B476-8A36FFECF524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969485" y="1845733"/>
                <a:ext cx="6189280" cy="4173230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n-US" dirty="0"/>
                  <a:t>Error in transition energies comes from omitted corrections</a:t>
                </a:r>
              </a:p>
              <a:p>
                <a:endParaRPr lang="en-US" dirty="0"/>
              </a:p>
              <a:p>
                <a:r>
                  <a:rPr lang="en-US" dirty="0"/>
                  <a:t>Omitted corrections scale smoothly with Z, errors in nearby elements are highly correlated.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/>
                  <a:t>factor of 20 reduction in uncertainty using energy differences compared to individual energies.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>
          <p:sp>
            <p:nvSpPr>
              <p:cNvPr id="14" name="Content Placeholder 13">
                <a:extLst>
                  <a:ext uri="{FF2B5EF4-FFF2-40B4-BE49-F238E27FC236}">
                    <a16:creationId xmlns:a16="http://schemas.microsoft.com/office/drawing/2014/main" id="{8546F8C0-6FD8-F928-B476-8A36FFECF52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69485" y="1845733"/>
                <a:ext cx="6189280" cy="4173230"/>
              </a:xfrm>
              <a:blipFill>
                <a:blip r:embed="rId2"/>
                <a:stretch>
                  <a:fillRect l="-1675" t="-3655" r="-2759" b="-2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>
            <a:extLst>
              <a:ext uri="{FF2B5EF4-FFF2-40B4-BE49-F238E27FC236}">
                <a16:creationId xmlns:a16="http://schemas.microsoft.com/office/drawing/2014/main" id="{1EF585D8-FF8A-300E-3F50-DABC9B56AB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359"/>
          <a:stretch>
            <a:fillRect/>
          </a:stretch>
        </p:blipFill>
        <p:spPr>
          <a:xfrm>
            <a:off x="7158765" y="534555"/>
            <a:ext cx="4808099" cy="566304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7687B48C-BFA2-2954-5A65-C5EE86C23458}"/>
              </a:ext>
            </a:extLst>
          </p:cNvPr>
          <p:cNvSpPr/>
          <p:nvPr/>
        </p:nvSpPr>
        <p:spPr>
          <a:xfrm>
            <a:off x="10781881" y="6300316"/>
            <a:ext cx="813917" cy="38544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3644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E2777E-E61D-E000-A3F9-5D8836B88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Nuclear Surface is 2 Dimensional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3E13E7-DC16-E18D-9293-20FC29A94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4</a:t>
            </a:fld>
            <a:endParaRPr lang="en-US"/>
          </a:p>
          <a:p>
            <a:endParaRPr lang="en-US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F4C3DDA-BA5C-85A9-237A-65D850F36F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-567482" y="1497806"/>
            <a:ext cx="12666883" cy="4939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9758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DAF30E-60F2-1F4B-3A24-543B12113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Cases of Inter-Element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89BE05-1407-660F-6920-D5D587325E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72339" y="3317032"/>
            <a:ext cx="7919661" cy="2100497"/>
          </a:xfrm>
        </p:spPr>
        <p:txBody>
          <a:bodyPr/>
          <a:lstStyle/>
          <a:p>
            <a:r>
              <a:rPr lang="en-US" dirty="0"/>
              <a:t>Testing consistency of absolute measurements</a:t>
            </a:r>
          </a:p>
          <a:p>
            <a:endParaRPr lang="en-US" dirty="0"/>
          </a:p>
          <a:p>
            <a:r>
              <a:rPr lang="en-US" dirty="0"/>
              <a:t>Lowering absolute nuclear charge radius uncertainties through connection.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83E70A-1651-1E92-9121-A9A642C943C1}"/>
                  </a:ext>
                </a:extLst>
              </p:cNvPr>
              <p:cNvSpPr txBox="1"/>
              <p:nvPr/>
            </p:nvSpPr>
            <p:spPr>
              <a:xfrm>
                <a:off x="339564" y="2162870"/>
                <a:ext cx="2230734" cy="45243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Element A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dirty="0" smtClean="0"/>
                        <m:t>Δ</m:t>
                      </m:r>
                      <m:r>
                        <m:rPr>
                          <m:sty m:val="p"/>
                        </m:rPr>
                        <a:rPr lang="en-US" sz="2400" b="0" i="0" dirty="0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dirty="0">
                    <a:solidFill>
                      <a:srgbClr val="00B050"/>
                    </a:solidFill>
                  </a:rPr>
                  <a:t>Low</a:t>
                </a:r>
              </a:p>
              <a:p>
                <a:pPr algn="ctr"/>
                <a:endParaRPr lang="en-US" sz="2400" dirty="0">
                  <a:solidFill>
                    <a:srgbClr val="00B050"/>
                  </a:solidFill>
                </a:endParaRPr>
              </a:p>
              <a:p>
                <a:pPr algn="ctr"/>
                <a:endParaRPr lang="en-US" sz="2400" dirty="0">
                  <a:solidFill>
                    <a:srgbClr val="00B050"/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rgbClr val="00B050"/>
                    </a:solidFill>
                  </a:rPr>
                  <a:t>Low</a:t>
                </a:r>
              </a:p>
              <a:p>
                <a:pPr algn="ctr"/>
                <a:endParaRPr lang="en-US" sz="2400" dirty="0">
                  <a:solidFill>
                    <a:srgbClr val="00B050"/>
                  </a:solidFill>
                </a:endParaRPr>
              </a:p>
              <a:p>
                <a:pPr algn="ctr"/>
                <a:endParaRPr lang="en-US" sz="2400" dirty="0">
                  <a:solidFill>
                    <a:srgbClr val="00B050"/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High</a:t>
                </a:r>
              </a:p>
              <a:p>
                <a:pPr algn="ctr"/>
                <a:endParaRPr lang="en-US" sz="2400" dirty="0">
                  <a:solidFill>
                    <a:srgbClr val="00B050"/>
                  </a:solidFill>
                </a:endParaRPr>
              </a:p>
              <a:p>
                <a:pPr algn="ctr"/>
                <a:endParaRPr lang="en-US" sz="2400" dirty="0">
                  <a:solidFill>
                    <a:srgbClr val="00B050"/>
                  </a:solidFill>
                </a:endParaRPr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783E70A-1651-1E92-9121-A9A642C94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564" y="2162870"/>
                <a:ext cx="2230734" cy="4524315"/>
              </a:xfrm>
              <a:prstGeom prst="rect">
                <a:avLst/>
              </a:prstGeom>
              <a:blipFill>
                <a:blip r:embed="rId2"/>
                <a:stretch>
                  <a:fillRect t="-9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A76434-03BE-0B57-D8AA-E023FBCF70E5}"/>
                  </a:ext>
                </a:extLst>
              </p:cNvPr>
              <p:cNvSpPr txBox="1"/>
              <p:nvPr/>
            </p:nvSpPr>
            <p:spPr>
              <a:xfrm>
                <a:off x="2310341" y="2162870"/>
                <a:ext cx="2230734" cy="37856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400" dirty="0"/>
                  <a:t>Element B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/>
                        <m:t>Δ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R</m:t>
                      </m:r>
                    </m:oMath>
                  </m:oMathPara>
                </a14:m>
                <a:endParaRPr lang="en-US" sz="2400" dirty="0"/>
              </a:p>
              <a:p>
                <a:pPr algn="ctr"/>
                <a:endParaRPr lang="en-US" sz="2400" dirty="0"/>
              </a:p>
              <a:p>
                <a:pPr algn="ctr"/>
                <a:r>
                  <a:rPr lang="en-US" sz="2400" dirty="0">
                    <a:solidFill>
                      <a:srgbClr val="00B050"/>
                    </a:solidFill>
                  </a:rPr>
                  <a:t>Low</a:t>
                </a:r>
              </a:p>
              <a:p>
                <a:pPr algn="ctr"/>
                <a:endParaRPr lang="en-US" sz="2400" dirty="0">
                  <a:solidFill>
                    <a:srgbClr val="00B050"/>
                  </a:solidFill>
                </a:endParaRPr>
              </a:p>
              <a:p>
                <a:pPr algn="ctr"/>
                <a:endParaRPr lang="en-US" sz="2400" dirty="0">
                  <a:solidFill>
                    <a:srgbClr val="00B050"/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High</a:t>
                </a:r>
              </a:p>
              <a:p>
                <a:pPr algn="ctr"/>
                <a:endParaRPr lang="en-US" sz="2400" dirty="0">
                  <a:solidFill>
                    <a:srgbClr val="FF0000"/>
                  </a:solidFill>
                </a:endParaRPr>
              </a:p>
              <a:p>
                <a:pPr algn="ctr"/>
                <a:endParaRPr lang="en-US" sz="2400" dirty="0">
                  <a:solidFill>
                    <a:srgbClr val="FF0000"/>
                  </a:solidFill>
                </a:endParaRPr>
              </a:p>
              <a:p>
                <a:pPr algn="ctr"/>
                <a:r>
                  <a:rPr lang="en-US" sz="2400" dirty="0">
                    <a:solidFill>
                      <a:srgbClr val="FF0000"/>
                    </a:solidFill>
                  </a:rPr>
                  <a:t>High</a:t>
                </a: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5A76434-03BE-0B57-D8AA-E023FBCF70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10341" y="2162870"/>
                <a:ext cx="2230734" cy="3785652"/>
              </a:xfrm>
              <a:prstGeom prst="rect">
                <a:avLst/>
              </a:prstGeom>
              <a:blipFill>
                <a:blip r:embed="rId3"/>
                <a:stretch>
                  <a:fillRect t="-1127" b="-28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161F0B6F-F8AA-B438-DAEC-FD3293CA47F8}"/>
              </a:ext>
            </a:extLst>
          </p:cNvPr>
          <p:cNvSpPr txBox="1"/>
          <p:nvPr/>
        </p:nvSpPr>
        <p:spPr>
          <a:xfrm>
            <a:off x="4272339" y="5536642"/>
            <a:ext cx="7580097" cy="411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49641B08-419E-BBEE-755D-214054537455}"/>
              </a:ext>
            </a:extLst>
          </p:cNvPr>
          <p:cNvSpPr txBox="1">
            <a:spLocks/>
          </p:cNvSpPr>
          <p:nvPr/>
        </p:nvSpPr>
        <p:spPr>
          <a:xfrm>
            <a:off x="4272339" y="5534616"/>
            <a:ext cx="7919661" cy="411880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F66733"/>
              </a:buClr>
              <a:buFont typeface="Wingdings" pitchFamily="2" charset="2"/>
              <a:buChar char="§"/>
              <a:defRPr sz="2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6733"/>
              </a:buClr>
              <a:buFont typeface="Wingdings" pitchFamily="2" charset="2"/>
              <a:buChar char="§"/>
              <a:defRPr sz="24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6733"/>
              </a:buClr>
              <a:buFont typeface="Wingdings" pitchFamily="2" charset="2"/>
              <a:buChar char="§"/>
              <a:defRPr sz="20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6733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F66733"/>
              </a:buClr>
              <a:buFont typeface="Wingdings" pitchFamily="2" charset="2"/>
              <a:buChar char="§"/>
              <a:defRPr sz="1800" b="0" i="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Extract differential trends in nuclear charge radii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7A7DA67B-10C2-6AEA-5DB2-1E3D46B927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5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74180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74BEA-3C49-05B1-19CB-31B3918D82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Challenge: How to Study Isotonic Chains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FC24AF-0D8C-DD4F-4550-FA3470FDEB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845734"/>
                <a:ext cx="10515600" cy="2294784"/>
              </a:xfrm>
            </p:spPr>
            <p:txBody>
              <a:bodyPr/>
              <a:lstStyle/>
              <a:p>
                <a:r>
                  <a:rPr lang="en-US" dirty="0"/>
                  <a:t>Isotonic (same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𝑁</m:t>
                    </m:r>
                  </m:oMath>
                </a14:m>
                <a:r>
                  <a:rPr lang="en-US" dirty="0"/>
                  <a:t>, different </a:t>
                </a:r>
                <a14:m>
                  <m:oMath xmlns:m="http://schemas.openxmlformats.org/officeDocument/2006/math">
                    <m:r>
                      <a:rPr lang="en-US" i="1" dirty="0" smtClean="0">
                        <a:latin typeface="Cambria Math" panose="02040503050406030204" pitchFamily="18" charset="0"/>
                      </a:rPr>
                      <m:t>𝑍</m:t>
                    </m:r>
                  </m:oMath>
                </a14:m>
                <a:r>
                  <a:rPr lang="en-US" dirty="0"/>
                  <a:t>) chains are challenging to study directly because you have to separate the change in radius from the change in electronic structure.</a:t>
                </a:r>
              </a:p>
              <a:p>
                <a:endParaRPr lang="en-US" dirty="0"/>
              </a:p>
              <a:p>
                <a:r>
                  <a:rPr lang="en-US" dirty="0"/>
                  <a:t>What if we forced the electronic structure to be the same?</a:t>
                </a:r>
              </a:p>
            </p:txBody>
          </p:sp>
        </mc:Choice>
        <mc:Fallback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C7FC24AF-0D8C-DD4F-4550-FA3470FDEB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845734"/>
                <a:ext cx="10515600" cy="2294784"/>
              </a:xfrm>
              <a:blipFill>
                <a:blip r:embed="rId2"/>
                <a:stretch>
                  <a:fillRect l="-1043" t="-4787" b="-61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D1FBE48C-984B-BD5B-279B-3408DB096019}"/>
              </a:ext>
            </a:extLst>
          </p:cNvPr>
          <p:cNvGrpSpPr/>
          <p:nvPr/>
        </p:nvGrpSpPr>
        <p:grpSpPr>
          <a:xfrm>
            <a:off x="1956122" y="4140517"/>
            <a:ext cx="3119115" cy="2545240"/>
            <a:chOff x="2332037" y="4140517"/>
            <a:chExt cx="2057083" cy="205708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4F29F9F7-B7B7-BEEE-D923-78A170A9A4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2037" y="4140517"/>
              <a:ext cx="2057083" cy="2057083"/>
            </a:xfrm>
            <a:prstGeom prst="rect">
              <a:avLst/>
            </a:prstGeom>
          </p:spPr>
        </p:pic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B555019-767E-3F21-2099-F19B6B811222}"/>
                </a:ext>
              </a:extLst>
            </p:cNvPr>
            <p:cNvSpPr/>
            <p:nvPr/>
          </p:nvSpPr>
          <p:spPr>
            <a:xfrm>
              <a:off x="2986267" y="4795520"/>
              <a:ext cx="729205" cy="704215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ECDE559C-2F3C-4D0B-D87D-D403C96611A2}"/>
              </a:ext>
            </a:extLst>
          </p:cNvPr>
          <p:cNvGrpSpPr/>
          <p:nvPr/>
        </p:nvGrpSpPr>
        <p:grpSpPr>
          <a:xfrm>
            <a:off x="6654961" y="4091210"/>
            <a:ext cx="3119115" cy="2545240"/>
            <a:chOff x="2332037" y="4140517"/>
            <a:chExt cx="2057083" cy="205708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902BFF1F-8F19-ABA7-0F2D-BBC40DE96B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2037" y="4140517"/>
              <a:ext cx="2057083" cy="2057083"/>
            </a:xfrm>
            <a:prstGeom prst="rect">
              <a:avLst/>
            </a:prstGeom>
          </p:spPr>
        </p:pic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AD42E64-FB9C-F688-9341-DE9636BC8568}"/>
                </a:ext>
              </a:extLst>
            </p:cNvPr>
            <p:cNvSpPr/>
            <p:nvPr/>
          </p:nvSpPr>
          <p:spPr>
            <a:xfrm>
              <a:off x="2986267" y="4795520"/>
              <a:ext cx="729205" cy="704215"/>
            </a:xfrm>
            <a:prstGeom prst="ellipse">
              <a:avLst/>
            </a:prstGeom>
            <a:solidFill>
              <a:schemeClr val="bg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993A233B-5CAA-A71A-A20F-53849BE87E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096579" y="5210407"/>
            <a:ext cx="838200" cy="352425"/>
          </a:xfrm>
          <a:prstGeom prst="rect">
            <a:avLst/>
          </a:prstGeom>
        </p:spPr>
      </p:pic>
      <p:pic>
        <p:nvPicPr>
          <p:cNvPr id="18" name="Graphic 17">
            <a:extLst>
              <a:ext uri="{FF2B5EF4-FFF2-40B4-BE49-F238E27FC236}">
                <a16:creationId xmlns:a16="http://schemas.microsoft.com/office/drawing/2014/main" id="{77A7D1D6-5AA8-2BD9-15CD-7BD05874156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15275" y="5165863"/>
            <a:ext cx="695325" cy="34290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1406C-C198-6F5C-A116-F3BB4B6F8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6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1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19772-A2AD-46F4-CE64-BD96DD78AB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72243"/>
            <a:ext cx="10655461" cy="1325563"/>
          </a:xfrm>
        </p:spPr>
        <p:txBody>
          <a:bodyPr/>
          <a:lstStyle/>
          <a:p>
            <a:r>
              <a:rPr lang="en-US" dirty="0"/>
              <a:t>Highly Charged Ion (HCI) Radius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F1998-2708-E506-2DEC-C9E7F6AE7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875" y="6034803"/>
            <a:ext cx="3860535" cy="40957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dirty="0"/>
              <a:t>J.D. Gillaspy J. Phys. B. 34, R93 (2001)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345D82D6-5D6A-9D3C-1DA6-91D960CCE2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04257" y="2127043"/>
            <a:ext cx="1922445" cy="1185069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F8CA6FC0-B2EA-387B-6775-AF0D557833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40195" y="2257704"/>
            <a:ext cx="1922445" cy="6239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21EF9D-94C3-FBD8-D29F-B2013AAEE4B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1875" y="2339254"/>
            <a:ext cx="3860535" cy="3613518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FF8FBB-47BA-F4AA-A835-9097475C4F0C}"/>
                  </a:ext>
                </a:extLst>
              </p:cNvPr>
              <p:cNvSpPr txBox="1"/>
              <p:nvPr/>
            </p:nvSpPr>
            <p:spPr>
              <a:xfrm>
                <a:off x="4255047" y="3545888"/>
                <a:ext cx="5907593" cy="23414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Simple charge states (Na-like, Li-like) to reduce theoretical uncertainties</a:t>
                </a:r>
              </a:p>
              <a:p>
                <a:pPr marL="285750" indent="-285750"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Choose transitions that are strongly sensitive to nuclear radius such as the</a:t>
                </a:r>
                <a:b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Na-like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𝑝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3</m:t>
                    </m:r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1/2</m:t>
                        </m:r>
                      </m:sub>
                    </m:sSub>
                  </m:oMath>
                </a14:m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) transition.</a:t>
                </a: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2FF8FBB-47BA-F4AA-A835-9097475C4F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5047" y="3545888"/>
                <a:ext cx="5907593" cy="2341475"/>
              </a:xfrm>
              <a:prstGeom prst="rect">
                <a:avLst/>
              </a:prstGeom>
              <a:blipFill>
                <a:blip r:embed="rId7"/>
                <a:stretch>
                  <a:fillRect l="-1342" t="-1823" r="-2270" b="-3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B7D51826-0AB3-F031-A1A0-0E4316F12724}"/>
              </a:ext>
            </a:extLst>
          </p:cNvPr>
          <p:cNvGrpSpPr/>
          <p:nvPr/>
        </p:nvGrpSpPr>
        <p:grpSpPr>
          <a:xfrm>
            <a:off x="10064766" y="4106903"/>
            <a:ext cx="2111759" cy="1937848"/>
            <a:chOff x="10064766" y="4106903"/>
            <a:chExt cx="2111759" cy="1937848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C594620-94F1-BD80-28F9-67A9C2B28FA7}"/>
                </a:ext>
              </a:extLst>
            </p:cNvPr>
            <p:cNvSpPr/>
            <p:nvPr/>
          </p:nvSpPr>
          <p:spPr>
            <a:xfrm>
              <a:off x="10849399" y="5818699"/>
              <a:ext cx="1020726" cy="6379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5A462EB-072E-EA41-E5F6-9DD1175C8226}"/>
                </a:ext>
              </a:extLst>
            </p:cNvPr>
            <p:cNvSpPr/>
            <p:nvPr/>
          </p:nvSpPr>
          <p:spPr>
            <a:xfrm>
              <a:off x="10849399" y="4816371"/>
              <a:ext cx="1020726" cy="63796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FA6EE150-7D03-967F-4EB6-05D4CBA72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0064766" y="4616874"/>
              <a:ext cx="733425" cy="409575"/>
            </a:xfrm>
            <a:prstGeom prst="rect">
              <a:avLst/>
            </a:prstGeom>
          </p:spPr>
        </p:pic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6532CB8C-CBDA-CBE6-F4FD-6AEC872A0E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10097920" y="5635176"/>
              <a:ext cx="723900" cy="409575"/>
            </a:xfrm>
            <a:prstGeom prst="rect">
              <a:avLst/>
            </a:prstGeom>
          </p:spPr>
        </p:pic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226BBD8-387F-9091-EA7C-5A3FFAF0265B}"/>
                </a:ext>
              </a:extLst>
            </p:cNvPr>
            <p:cNvCxnSpPr>
              <a:stCxn id="19" idx="2"/>
              <a:endCxn id="16" idx="0"/>
            </p:cNvCxnSpPr>
            <p:nvPr/>
          </p:nvCxnSpPr>
          <p:spPr>
            <a:xfrm>
              <a:off x="11359762" y="4880167"/>
              <a:ext cx="0" cy="938532"/>
            </a:xfrm>
            <a:prstGeom prst="straightConnector1">
              <a:avLst/>
            </a:prstGeom>
            <a:ln w="76200">
              <a:solidFill>
                <a:schemeClr val="accent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BCDED8E-D54C-BC5C-B52F-F49E437A027F}"/>
                    </a:ext>
                  </a:extLst>
                </p:cNvPr>
                <p:cNvSpPr txBox="1"/>
                <p:nvPr/>
              </p:nvSpPr>
              <p:spPr>
                <a:xfrm>
                  <a:off x="10531075" y="4106903"/>
                  <a:ext cx="1645450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dirty="0"/>
                    <a:t>Na-like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a14:m>
                  <a:r>
                    <a:rPr lang="en-US" sz="2400" dirty="0"/>
                    <a:t> </a:t>
                  </a:r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EBCDED8E-D54C-BC5C-B52F-F49E437A027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531075" y="4106903"/>
                  <a:ext cx="1645450" cy="461665"/>
                </a:xfrm>
                <a:prstGeom prst="rect">
                  <a:avLst/>
                </a:prstGeom>
                <a:blipFill>
                  <a:blip r:embed="rId12"/>
                  <a:stretch>
                    <a:fillRect l="-5948" t="-9333" b="-320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97DC878-416E-A2EA-2D3F-F1AB357E58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7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40365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40FA9-A3C2-243F-00DF-D831276EC8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HCI Radius Measurements: Experiment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CABF1F-01FC-438C-AB40-284A8B55B473}"/>
              </a:ext>
            </a:extLst>
          </p:cNvPr>
          <p:cNvSpPr txBox="1"/>
          <p:nvPr/>
        </p:nvSpPr>
        <p:spPr>
          <a:xfrm>
            <a:off x="7130004" y="2037144"/>
            <a:ext cx="506199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Creation and excitation of HCIs are done in an EBIT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Electron beam (E≈15 keV)  repeatedly ionizes and radially traps 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Drift tubes provide axial trapping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Video 11">
            <a:hlinkClick r:id="" action="ppaction://media"/>
            <a:extLst>
              <a:ext uri="{FF2B5EF4-FFF2-40B4-BE49-F238E27FC236}">
                <a16:creationId xmlns:a16="http://schemas.microsoft.com/office/drawing/2014/main" id="{5CF2F696-ADCE-01CE-153B-45618110355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1178" y="2147777"/>
            <a:ext cx="6120941" cy="34430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CECF0D-B13C-A72E-612D-8C527E14E073}"/>
              </a:ext>
            </a:extLst>
          </p:cNvPr>
          <p:cNvSpPr txBox="1"/>
          <p:nvPr/>
        </p:nvSpPr>
        <p:spPr>
          <a:xfrm>
            <a:off x="517133" y="5871445"/>
            <a:ext cx="61349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https://www.nist.gov/video/electron-beam-ion-trap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9C535D-26FF-92D2-4B32-B1A2F4A24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8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699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15)">
                                      <p:cBhvr>
                                        <p:cTn id="6" dur="991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C3B32A5-1BF7-9C6A-45C9-D718F74362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2579" y="3513305"/>
            <a:ext cx="4160952" cy="287341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F19E852-2FDD-FE1C-F24A-E28635390A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HCI radius measurements: experiment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9779E72-4240-E1DB-5D90-3D2980224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737304"/>
            <a:ext cx="5344075" cy="154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C540B0-0CC2-27A5-673C-993358C5D299}"/>
                  </a:ext>
                </a:extLst>
              </p:cNvPr>
              <p:cNvSpPr txBox="1"/>
              <p:nvPr/>
            </p:nvSpPr>
            <p:spPr>
              <a:xfrm>
                <a:off x="-85243" y="1852594"/>
                <a:ext cx="5536057" cy="4832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Na-like transition energies are far into the extreme ultraviolet (EUV) for </a:t>
                </a:r>
                <a14:m>
                  <m:oMath xmlns:m="http://schemas.openxmlformats.org/officeDocument/2006/math">
                    <m:r>
                      <a:rPr lang="en-US" sz="2800" i="1" dirty="0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𝑍</m:t>
                    </m:r>
                  </m:oMath>
                </a14:m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&gt;50, (80-200) eV or (5-15) nm. Measurements made using EUV Spectrometer.</a:t>
                </a:r>
              </a:p>
              <a:p>
                <a:pPr marL="457200" indent="-457200"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457200" indent="-457200"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r>
                  <a:rPr lang="en-US" sz="2800" dirty="0">
                    <a:latin typeface="Arial" panose="020B0604020202020204" pitchFamily="34" charset="0"/>
                    <a:cs typeface="Arial" panose="020B0604020202020204" pitchFamily="34" charset="0"/>
                  </a:rPr>
                  <a:t>When looking at transition energy differences, calibration uncertainty largely cancels.</a:t>
                </a:r>
              </a:p>
              <a:p>
                <a:pPr marL="457200" indent="-457200">
                  <a:buClr>
                    <a:schemeClr val="accent1"/>
                  </a:buClr>
                  <a:buFont typeface="Wingdings" panose="05000000000000000000" pitchFamily="2" charset="2"/>
                  <a:buChar char="§"/>
                </a:pPr>
                <a:endParaRPr lang="en-US" sz="2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6C540B0-0CC2-27A5-673C-993358C5D2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5243" y="1852594"/>
                <a:ext cx="5536057" cy="4832092"/>
              </a:xfrm>
              <a:prstGeom prst="rect">
                <a:avLst/>
              </a:prstGeom>
              <a:blipFill>
                <a:blip r:embed="rId4"/>
                <a:stretch>
                  <a:fillRect l="-1872" t="-1387" r="-1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TextBox 9">
            <a:extLst>
              <a:ext uri="{FF2B5EF4-FFF2-40B4-BE49-F238E27FC236}">
                <a16:creationId xmlns:a16="http://schemas.microsoft.com/office/drawing/2014/main" id="{C50ED317-D06A-DF15-3567-20021C87CA46}"/>
              </a:ext>
            </a:extLst>
          </p:cNvPr>
          <p:cNvSpPr txBox="1"/>
          <p:nvPr/>
        </p:nvSpPr>
        <p:spPr>
          <a:xfrm>
            <a:off x="7262038" y="6447886"/>
            <a:ext cx="31844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DOI: 10.1103/PhysRevResearch.7.L012024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3DEBBBE-8A4C-50C4-7C43-4BCEB31E0D1A}"/>
              </a:ext>
            </a:extLst>
          </p:cNvPr>
          <p:cNvSpPr/>
          <p:nvPr/>
        </p:nvSpPr>
        <p:spPr>
          <a:xfrm>
            <a:off x="9860696" y="5726332"/>
            <a:ext cx="450066" cy="6146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FF683A-AE1D-835D-DB76-90B917F2FEBB}"/>
              </a:ext>
            </a:extLst>
          </p:cNvPr>
          <p:cNvSpPr/>
          <p:nvPr/>
        </p:nvSpPr>
        <p:spPr>
          <a:xfrm>
            <a:off x="9860696" y="4724004"/>
            <a:ext cx="450066" cy="6146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2ADB7F09-717D-B720-ACB3-6BFF91D0B8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146942" y="4587935"/>
            <a:ext cx="615378" cy="343653"/>
          </a:xfrm>
          <a:prstGeom prst="rect">
            <a:avLst/>
          </a:prstGeom>
        </p:spPr>
      </p:pic>
      <p:pic>
        <p:nvPicPr>
          <p:cNvPr id="17" name="Graphic 16">
            <a:extLst>
              <a:ext uri="{FF2B5EF4-FFF2-40B4-BE49-F238E27FC236}">
                <a16:creationId xmlns:a16="http://schemas.microsoft.com/office/drawing/2014/main" id="{3D95619F-797D-105B-BEBE-765F66EA1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52564" y="5614303"/>
            <a:ext cx="593413" cy="335747"/>
          </a:xfrm>
          <a:prstGeom prst="rect">
            <a:avLst/>
          </a:prstGeom>
        </p:spPr>
      </p:pic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9C7082EA-E85F-4A3F-4317-EB47BD49E6A0}"/>
              </a:ext>
            </a:extLst>
          </p:cNvPr>
          <p:cNvCxnSpPr>
            <a:cxnSpLocks/>
            <a:stCxn id="15" idx="2"/>
            <a:endCxn id="14" idx="0"/>
          </p:cNvCxnSpPr>
          <p:nvPr/>
        </p:nvCxnSpPr>
        <p:spPr>
          <a:xfrm>
            <a:off x="10085729" y="4785466"/>
            <a:ext cx="0" cy="94086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>
            <a:extLst>
              <a:ext uri="{FF2B5EF4-FFF2-40B4-BE49-F238E27FC236}">
                <a16:creationId xmlns:a16="http://schemas.microsoft.com/office/drawing/2014/main" id="{C985B92D-497D-DE10-3192-96F7F20FA0FD}"/>
              </a:ext>
            </a:extLst>
          </p:cNvPr>
          <p:cNvSpPr/>
          <p:nvPr/>
        </p:nvSpPr>
        <p:spPr>
          <a:xfrm>
            <a:off x="11361419" y="5351433"/>
            <a:ext cx="450066" cy="6146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5D215AC-D177-83DD-6846-E2D3291CB4BC}"/>
              </a:ext>
            </a:extLst>
          </p:cNvPr>
          <p:cNvSpPr/>
          <p:nvPr/>
        </p:nvSpPr>
        <p:spPr>
          <a:xfrm>
            <a:off x="11361419" y="4349105"/>
            <a:ext cx="450066" cy="61462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Graphic 33">
            <a:extLst>
              <a:ext uri="{FF2B5EF4-FFF2-40B4-BE49-F238E27FC236}">
                <a16:creationId xmlns:a16="http://schemas.microsoft.com/office/drawing/2014/main" id="{388C2220-BF84-B9C2-E58E-8D0F4AA5FA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10748156" y="5333041"/>
            <a:ext cx="697313" cy="292207"/>
          </a:xfrm>
          <a:prstGeom prst="rect">
            <a:avLst/>
          </a:prstGeom>
        </p:spPr>
      </p:pic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7F2A664-5437-9073-EA6A-7BFAB2BFE30A}"/>
              </a:ext>
            </a:extLst>
          </p:cNvPr>
          <p:cNvCxnSpPr>
            <a:cxnSpLocks/>
            <a:stCxn id="32" idx="2"/>
            <a:endCxn id="31" idx="0"/>
          </p:cNvCxnSpPr>
          <p:nvPr/>
        </p:nvCxnSpPr>
        <p:spPr>
          <a:xfrm>
            <a:off x="11586452" y="4410567"/>
            <a:ext cx="0" cy="940866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8" name="Graphic 37">
            <a:extLst>
              <a:ext uri="{FF2B5EF4-FFF2-40B4-BE49-F238E27FC236}">
                <a16:creationId xmlns:a16="http://schemas.microsoft.com/office/drawing/2014/main" id="{E348BD9D-BEEC-5B07-E950-C836D7B4BF4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0666268" y="4393010"/>
            <a:ext cx="807668" cy="27783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7465A1-1AEC-E55B-237A-20048C3721DC}"/>
                  </a:ext>
                </a:extLst>
              </p:cNvPr>
              <p:cNvSpPr txBox="1"/>
              <p:nvPr/>
            </p:nvSpPr>
            <p:spPr>
              <a:xfrm>
                <a:off x="8964560" y="4086871"/>
                <a:ext cx="1645450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Na-like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5F7465A1-1AEC-E55B-237A-20048C3721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64560" y="4086871"/>
                <a:ext cx="1645450" cy="461665"/>
              </a:xfrm>
              <a:prstGeom prst="rect">
                <a:avLst/>
              </a:prstGeom>
              <a:blipFill>
                <a:blip r:embed="rId13"/>
                <a:stretch>
                  <a:fillRect l="-5948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CBFBA-AF38-65B1-4388-10AE681A2618}"/>
                  </a:ext>
                </a:extLst>
              </p:cNvPr>
              <p:cNvSpPr txBox="1"/>
              <p:nvPr/>
            </p:nvSpPr>
            <p:spPr>
              <a:xfrm>
                <a:off x="10531075" y="3777037"/>
                <a:ext cx="1679114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Mg-like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2E6CBFBA-AF38-65B1-4388-10AE681A2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31075" y="3777037"/>
                <a:ext cx="1679114" cy="461665"/>
              </a:xfrm>
              <a:prstGeom prst="rect">
                <a:avLst/>
              </a:prstGeom>
              <a:blipFill>
                <a:blip r:embed="rId14"/>
                <a:stretch>
                  <a:fillRect l="-5818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06FCA66-256E-1F39-8D8E-89149E8E86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58B7DA-60EB-4CD9-80E8-D60B20A2F498}" type="slidenum">
              <a:rPr lang="en-US" smtClean="0"/>
              <a:pPr/>
              <a:t>9</a:t>
            </a:fld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96819"/>
      </p:ext>
    </p:extLst>
  </p:cSld>
  <p:clrMapOvr>
    <a:masterClrMapping/>
  </p:clrMapOvr>
</p:sld>
</file>

<file path=ppt/theme/theme1.xml><?xml version="1.0" encoding="utf-8"?>
<a:theme xmlns:a="http://schemas.openxmlformats.org/drawingml/2006/main" name="ClemsonPhysicsTheme">
  <a:themeElements>
    <a:clrScheme name="Custom 2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F66733"/>
      </a:accent1>
      <a:accent2>
        <a:srgbClr val="512C80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emsonPhysicsTheme" id="{DE65DF85-C3CB-4FF4-A04C-453EA3F63B2B}" vid="{BBA77428-F918-495D-B151-66D8532C70E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DAMOP_2025_Staiger</Template>
  <TotalTime>6416</TotalTime>
  <Words>1333</Words>
  <Application>Microsoft Office PowerPoint</Application>
  <PresentationFormat>Widescreen</PresentationFormat>
  <Paragraphs>250</Paragraphs>
  <Slides>36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3" baseType="lpstr">
      <vt:lpstr>Aptos</vt:lpstr>
      <vt:lpstr>Arial</vt:lpstr>
      <vt:lpstr>Arial Narrow</vt:lpstr>
      <vt:lpstr>Cambria Math</vt:lpstr>
      <vt:lpstr>Times New Roman</vt:lpstr>
      <vt:lpstr>Wingdings</vt:lpstr>
      <vt:lpstr>ClemsonPhysicsTheme</vt:lpstr>
      <vt:lpstr>Extracting nuclear charge radii systematics from spectroscopy of highly charged ions</vt:lpstr>
      <vt:lpstr>Summary</vt:lpstr>
      <vt:lpstr>Isotopic Structure Studies</vt:lpstr>
      <vt:lpstr>Nuclear Surface is 2 Dimensional</vt:lpstr>
      <vt:lpstr>Use Cases of Inter-Element Measurements</vt:lpstr>
      <vt:lpstr>Challenge: How to Study Isotonic Chains</vt:lpstr>
      <vt:lpstr>Highly Charged Ion (HCI) Radius Measurements</vt:lpstr>
      <vt:lpstr>HCI Radius Measurements: Experiment</vt:lpstr>
      <vt:lpstr>HCI radius measurements: experiment</vt:lpstr>
      <vt:lpstr>HCI Radius Measurements: Theory</vt:lpstr>
      <vt:lpstr>HCI Radius Measurements</vt:lpstr>
      <vt:lpstr>HCI radius measurements</vt:lpstr>
      <vt:lpstr>Nuclear model dependence</vt:lpstr>
      <vt:lpstr>Nuclear model dependence</vt:lpstr>
      <vt:lpstr>HCI radius measurements</vt:lpstr>
      <vt:lpstr>Previous HCI Radius Determinations</vt:lpstr>
      <vt:lpstr>Puzzling Odd-Even Staggering (OES) of Rare Earth Nuclei </vt:lpstr>
      <vt:lpstr>The Puzzle</vt:lpstr>
      <vt:lpstr>Lu radius measurement</vt:lpstr>
      <vt:lpstr>Lu-Yb: The Experiment</vt:lpstr>
      <vt:lpstr>Lu-Yb: Radius Result</vt:lpstr>
      <vt:lpstr>Lu-Yb: Radius Result</vt:lpstr>
      <vt:lpstr>PowerPoint Presentation</vt:lpstr>
      <vt:lpstr>PowerPoint Presentation</vt:lpstr>
      <vt:lpstr>Outlook and Conclusions</vt:lpstr>
      <vt:lpstr>Planned Experiments</vt:lpstr>
      <vt:lpstr>Conclusions</vt:lpstr>
      <vt:lpstr>Acknowledgements</vt:lpstr>
      <vt:lpstr>Backup Slides</vt:lpstr>
      <vt:lpstr>HCI Radius Measurements</vt:lpstr>
      <vt:lpstr>Nuclear Model Dependence</vt:lpstr>
      <vt:lpstr>Nuclear Model Dependence</vt:lpstr>
      <vt:lpstr>Nuclear Model Dependence: Basis Expansion</vt:lpstr>
      <vt:lpstr>Nuclear Model Dependence: Method of Moments</vt:lpstr>
      <vt:lpstr>HCI radius measurements</vt:lpstr>
      <vt:lpstr>HCI Radius Measurements: Theory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Hunter Staiger</dc:creator>
  <cp:lastModifiedBy>Hunter Staiger</cp:lastModifiedBy>
  <cp:revision>14</cp:revision>
  <dcterms:created xsi:type="dcterms:W3CDTF">2025-11-13T19:48:42Z</dcterms:created>
  <dcterms:modified xsi:type="dcterms:W3CDTF">2026-04-17T18:01:59Z</dcterms:modified>
</cp:coreProperties>
</file>