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1291" r:id="rId2"/>
    <p:sldId id="1757" r:id="rId3"/>
    <p:sldId id="729" r:id="rId4"/>
    <p:sldId id="1738" r:id="rId5"/>
    <p:sldId id="810" r:id="rId6"/>
    <p:sldId id="1756" r:id="rId7"/>
    <p:sldId id="1755" r:id="rId8"/>
    <p:sldId id="1367" r:id="rId9"/>
    <p:sldId id="1839" r:id="rId10"/>
    <p:sldId id="1832" r:id="rId11"/>
    <p:sldId id="1837" r:id="rId12"/>
    <p:sldId id="1836" r:id="rId13"/>
    <p:sldId id="1838" r:id="rId14"/>
    <p:sldId id="1840" r:id="rId15"/>
    <p:sldId id="1763" r:id="rId16"/>
    <p:sldId id="1828" r:id="rId17"/>
    <p:sldId id="1810" r:id="rId18"/>
    <p:sldId id="1795" r:id="rId19"/>
    <p:sldId id="1799" r:id="rId20"/>
    <p:sldId id="263" r:id="rId21"/>
    <p:sldId id="1817" r:id="rId22"/>
    <p:sldId id="1826" r:id="rId23"/>
    <p:sldId id="1733" r:id="rId24"/>
    <p:sldId id="1809" r:id="rId25"/>
    <p:sldId id="1829" r:id="rId26"/>
    <p:sldId id="1345" r:id="rId27"/>
    <p:sldId id="1833" r:id="rId28"/>
    <p:sldId id="1788" r:id="rId29"/>
    <p:sldId id="1758" r:id="rId30"/>
    <p:sldId id="1747" r:id="rId31"/>
    <p:sldId id="1818" r:id="rId32"/>
    <p:sldId id="268" r:id="rId33"/>
    <p:sldId id="176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34"/>
    <p:restoredTop sz="94658"/>
  </p:normalViewPr>
  <p:slideViewPr>
    <p:cSldViewPr snapToGrid="0">
      <p:cViewPr varScale="1">
        <p:scale>
          <a:sx n="120" d="100"/>
          <a:sy n="120" d="100"/>
        </p:scale>
        <p:origin x="1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50DB4-930B-064B-A3AE-A081BF15DCE8}" type="datetimeFigureOut">
              <a:rPr lang="en-CN" smtClean="0"/>
              <a:t>2026/6/19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79960-10D3-3E40-B19F-9402D99240D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4059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A986-0BA2-2B46-A703-72A1F09AEA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 front was first proposed by Dirac, at 1949. </a:t>
            </a:r>
          </a:p>
          <a:p>
            <a:r>
              <a:rPr lang="en-US" dirty="0"/>
              <a:t>1. First, what is light-front.</a:t>
            </a:r>
            <a:r>
              <a:rPr lang="en-US" baseline="0" dirty="0"/>
              <a:t>  Different from equal time theory. </a:t>
            </a:r>
            <a:r>
              <a:rPr lang="en-US" dirty="0"/>
              <a:t>We define light-front time as a linear combination of the regular time and one of the spatial coordinate, usually we choose z direction.</a:t>
            </a:r>
            <a:r>
              <a:rPr lang="zh-CN" altLang="en-US" dirty="0"/>
              <a:t> </a:t>
            </a:r>
            <a:endParaRPr lang="en-US" altLang="zh-CN" dirty="0"/>
          </a:p>
          <a:p>
            <a:pPr marL="228600" indent="-228600">
              <a:buAutoNum type="arabicPeriod" startAt="2"/>
            </a:pPr>
            <a:r>
              <a:rPr lang="en-US" dirty="0"/>
              <a:t>So our field quantized</a:t>
            </a:r>
            <a:r>
              <a:rPr lang="en-US" baseline="0" dirty="0"/>
              <a:t> at this equal light-front time plane. Where in equal time quantization, they quantized at this equal time plane. 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X minus is longitudinal coordinate. P minus is light front Hamiltonian. P plus is longitudinal momentum.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This is light front version of </a:t>
            </a:r>
            <a:r>
              <a:rPr lang="en-US" baseline="0" dirty="0" err="1"/>
              <a:t>schordinger</a:t>
            </a:r>
            <a:r>
              <a:rPr lang="en-US" baseline="0" dirty="0"/>
              <a:t> equation.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Please note that it is not just a </a:t>
            </a:r>
            <a:r>
              <a:rPr lang="en-US" baseline="0" dirty="0" err="1"/>
              <a:t>coodernate</a:t>
            </a:r>
            <a:r>
              <a:rPr lang="en-US" baseline="0" dirty="0"/>
              <a:t> transformation, it is a new theory in a different quantization.</a:t>
            </a:r>
          </a:p>
          <a:p>
            <a:pPr marL="228600" indent="-228600">
              <a:buAutoNum type="arabicPeriod" startAt="2"/>
            </a:pPr>
            <a:r>
              <a:rPr lang="en-US" baseline="0" dirty="0"/>
              <a:t>Why go to light front? For we can get Frame Independent wavefunction. Which </a:t>
            </a:r>
            <a:r>
              <a:rPr lang="en-US" baseline="0" dirty="0" err="1"/>
              <a:t>encods</a:t>
            </a:r>
            <a:r>
              <a:rPr lang="en-US" baseline="0" dirty="0"/>
              <a:t> all the information of the bound state structure. It has simple vacuum structure. The theory is boost invariant. And there is no square root in Hamiltonian p minus.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1CF7-5005-43FE-83F8-F59B6FC0F0A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34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CN" dirty="0"/>
              <a:t>dd Fock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FA193-7087-CB49-9654-13FB165D93C6}" type="slidenum">
              <a:rPr lang="en-CN" smtClean="0"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33631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7EAE-0252-5D42-A16E-88FABC111280}" type="slidenum">
              <a:rPr lang="en-CN" smtClean="0"/>
              <a:t>16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14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7EAE-0252-5D42-A16E-88FABC111280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43650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7EAE-0252-5D42-A16E-88FABC111280}" type="slidenum">
              <a:rPr lang="en-CN" smtClean="0"/>
              <a:t>21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73054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7EAE-0252-5D42-A16E-88FABC111280}" type="slidenum">
              <a:rPr lang="en-CN" smtClean="0"/>
              <a:t>22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2834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4EE-1293-3946-A85E-DCEED0806276}" type="datetimeFigureOut">
              <a:rPr lang="en-CN" smtClean="0"/>
              <a:t>2026/6/19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D7EF-74B1-7944-822C-9F16CA652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1953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4EE-1293-3946-A85E-DCEED0806276}" type="datetimeFigureOut">
              <a:rPr lang="en-CN" smtClean="0"/>
              <a:t>2026/6/19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D7EF-74B1-7944-822C-9F16CA652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7359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4EE-1293-3946-A85E-DCEED0806276}" type="datetimeFigureOut">
              <a:rPr lang="en-CN" smtClean="0"/>
              <a:t>2026/6/19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D7EF-74B1-7944-822C-9F16CA652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1219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4EE-1293-3946-A85E-DCEED0806276}" type="datetimeFigureOut">
              <a:rPr lang="en-CN" smtClean="0"/>
              <a:t>2026/6/19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D7EF-74B1-7944-822C-9F16CA652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556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4EE-1293-3946-A85E-DCEED0806276}" type="datetimeFigureOut">
              <a:rPr lang="en-CN" smtClean="0"/>
              <a:t>2026/6/19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D7EF-74B1-7944-822C-9F16CA652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4725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4EE-1293-3946-A85E-DCEED0806276}" type="datetimeFigureOut">
              <a:rPr lang="en-CN" smtClean="0"/>
              <a:t>2026/6/19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D7EF-74B1-7944-822C-9F16CA652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0121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4EE-1293-3946-A85E-DCEED0806276}" type="datetimeFigureOut">
              <a:rPr lang="en-CN" smtClean="0"/>
              <a:t>2026/6/19</a:t>
            </a:fld>
            <a:endParaRPr lang="en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D7EF-74B1-7944-822C-9F16CA652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3651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4EE-1293-3946-A85E-DCEED0806276}" type="datetimeFigureOut">
              <a:rPr lang="en-CN" smtClean="0"/>
              <a:t>2026/6/19</a:t>
            </a:fld>
            <a:endParaRPr lang="en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D7EF-74B1-7944-822C-9F16CA652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6906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4EE-1293-3946-A85E-DCEED0806276}" type="datetimeFigureOut">
              <a:rPr lang="en-CN" smtClean="0"/>
              <a:t>2026/6/19</a:t>
            </a:fld>
            <a:endParaRPr lang="en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D7EF-74B1-7944-822C-9F16CA652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3675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4EE-1293-3946-A85E-DCEED0806276}" type="datetimeFigureOut">
              <a:rPr lang="en-CN" smtClean="0"/>
              <a:t>2026/6/19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D7EF-74B1-7944-822C-9F16CA652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6106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E4EE-1293-3946-A85E-DCEED0806276}" type="datetimeFigureOut">
              <a:rPr lang="en-CN" smtClean="0"/>
              <a:t>2026/6/19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D7EF-74B1-7944-822C-9F16CA652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8709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CAE4EE-1293-3946-A85E-DCEED0806276}" type="datetimeFigureOut">
              <a:rPr lang="en-CN" smtClean="0"/>
              <a:t>2026/6/19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C3D7EF-74B1-7944-822C-9F16CA652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19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3.png"/><Relationship Id="rId10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67.png"/><Relationship Id="rId18" Type="http://schemas.openxmlformats.org/officeDocument/2006/relationships/image" Target="../media/image76.emf"/><Relationship Id="rId3" Type="http://schemas.openxmlformats.org/officeDocument/2006/relationships/image" Target="../media/image66.png"/><Relationship Id="rId21" Type="http://schemas.openxmlformats.org/officeDocument/2006/relationships/image" Target="../media/image431.png"/><Relationship Id="rId7" Type="http://schemas.openxmlformats.org/officeDocument/2006/relationships/image" Target="../media/image220.png"/><Relationship Id="rId12" Type="http://schemas.openxmlformats.org/officeDocument/2006/relationships/image" Target="../media/image330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20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5" Type="http://schemas.openxmlformats.org/officeDocument/2006/relationships/image" Target="../media/image74.png"/><Relationship Id="rId19" Type="http://schemas.openxmlformats.org/officeDocument/2006/relationships/image" Target="../media/image77.png"/><Relationship Id="rId4" Type="http://schemas.openxmlformats.org/officeDocument/2006/relationships/image" Target="../media/image361.png"/><Relationship Id="rId1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7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6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80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81.gif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5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83.png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82.gif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7.png"/><Relationship Id="rId7" Type="http://schemas.openxmlformats.org/officeDocument/2006/relationships/image" Target="../media/image920.png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10" Type="http://schemas.openxmlformats.org/officeDocument/2006/relationships/image" Target="../media/image92.png"/><Relationship Id="rId4" Type="http://schemas.openxmlformats.org/officeDocument/2006/relationships/image" Target="../media/image88.png"/><Relationship Id="rId9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0.png"/><Relationship Id="rId5" Type="http://schemas.openxmlformats.org/officeDocument/2006/relationships/image" Target="../media/image960.png"/><Relationship Id="rId4" Type="http://schemas.openxmlformats.org/officeDocument/2006/relationships/image" Target="../media/image9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0.png"/><Relationship Id="rId5" Type="http://schemas.openxmlformats.org/officeDocument/2006/relationships/image" Target="../media/image960.png"/><Relationship Id="rId4" Type="http://schemas.openxmlformats.org/officeDocument/2006/relationships/image" Target="../media/image9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0.png"/><Relationship Id="rId7" Type="http://schemas.openxmlformats.org/officeDocument/2006/relationships/image" Target="../media/image3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gif"/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gif"/><Relationship Id="rId5" Type="http://schemas.openxmlformats.org/officeDocument/2006/relationships/image" Target="NULL"/><Relationship Id="rId4" Type="http://schemas.openxmlformats.org/officeDocument/2006/relationships/image" Target="../media/image104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21.png"/><Relationship Id="rId4" Type="http://schemas.openxmlformats.org/officeDocument/2006/relationships/image" Target="../media/image10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10.png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1.png"/><Relationship Id="rId3" Type="http://schemas.openxmlformats.org/officeDocument/2006/relationships/image" Target="../media/image600.png"/><Relationship Id="rId7" Type="http://schemas.openxmlformats.org/officeDocument/2006/relationships/image" Target="../media/image64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1" Type="http://schemas.openxmlformats.org/officeDocument/2006/relationships/image" Target="../media/image680.png"/><Relationship Id="rId5" Type="http://schemas.openxmlformats.org/officeDocument/2006/relationships/image" Target="../media/image620.png"/><Relationship Id="rId10" Type="http://schemas.openxmlformats.org/officeDocument/2006/relationships/image" Target="../media/image670.png"/><Relationship Id="rId4" Type="http://schemas.openxmlformats.org/officeDocument/2006/relationships/image" Target="../media/image610.png"/><Relationship Id="rId9" Type="http://schemas.openxmlformats.org/officeDocument/2006/relationships/image" Target="../media/image6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14.png"/><Relationship Id="rId7" Type="http://schemas.openxmlformats.org/officeDocument/2006/relationships/image" Target="../media/image143.png"/><Relationship Id="rId2" Type="http://schemas.openxmlformats.org/officeDocument/2006/relationships/image" Target="../media/image1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951.png"/><Relationship Id="rId4" Type="http://schemas.openxmlformats.org/officeDocument/2006/relationships/image" Target="../media/image115.png"/><Relationship Id="rId9" Type="http://schemas.openxmlformats.org/officeDocument/2006/relationships/image" Target="../media/image1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1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80.png"/><Relationship Id="rId4" Type="http://schemas.openxmlformats.org/officeDocument/2006/relationships/image" Target="../media/image241.png"/></Relationships>
</file>

<file path=ppt/slides/_rels/slide3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20.png"/><Relationship Id="rId3" Type="http://schemas.openxmlformats.org/officeDocument/2006/relationships/image" Target="../media/image85.png"/><Relationship Id="rId21" Type="http://schemas.openxmlformats.org/officeDocument/2006/relationships/image" Target="../media/image8.png"/><Relationship Id="rId12" Type="http://schemas.openxmlformats.org/officeDocument/2006/relationships/image" Target="../media/image660.png"/><Relationship Id="rId2" Type="http://schemas.openxmlformats.org/officeDocument/2006/relationships/image" Target="../media/image84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50.png"/><Relationship Id="rId19" Type="http://schemas.openxmlformats.org/officeDocument/2006/relationships/image" Target="../media/image730.png"/><Relationship Id="rId4" Type="http://schemas.openxmlformats.org/officeDocument/2006/relationships/image" Target="../media/image86.png"/><Relationship Id="rId22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1.png"/><Relationship Id="rId4" Type="http://schemas.openxmlformats.org/officeDocument/2006/relationships/image" Target="../media/image3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6.emf"/><Relationship Id="rId18" Type="http://schemas.openxmlformats.org/officeDocument/2006/relationships/image" Target="../media/image55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2.emf"/><Relationship Id="rId12" Type="http://schemas.openxmlformats.org/officeDocument/2006/relationships/image" Target="../media/image15.emf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15" Type="http://schemas.openxmlformats.org/officeDocument/2006/relationships/image" Target="../media/image52.png"/><Relationship Id="rId10" Type="http://schemas.openxmlformats.org/officeDocument/2006/relationships/image" Target="../media/image14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20.png"/><Relationship Id="rId3" Type="http://schemas.openxmlformats.org/officeDocument/2006/relationships/image" Target="../media/image85.png"/><Relationship Id="rId21" Type="http://schemas.openxmlformats.org/officeDocument/2006/relationships/image" Target="../media/image8.png"/><Relationship Id="rId12" Type="http://schemas.openxmlformats.org/officeDocument/2006/relationships/image" Target="../media/image660.png"/><Relationship Id="rId2" Type="http://schemas.openxmlformats.org/officeDocument/2006/relationships/image" Target="../media/image84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50.png"/><Relationship Id="rId19" Type="http://schemas.openxmlformats.org/officeDocument/2006/relationships/image" Target="../media/image730.png"/><Relationship Id="rId4" Type="http://schemas.openxmlformats.org/officeDocument/2006/relationships/image" Target="../media/image86.png"/><Relationship Id="rId22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73916"/>
            <a:ext cx="9144000" cy="1470025"/>
          </a:xfrm>
        </p:spPr>
        <p:txBody>
          <a:bodyPr>
            <a:noAutofit/>
          </a:bodyPr>
          <a:lstStyle/>
          <a:p>
            <a:r>
              <a:rPr lang="en-CN" sz="4400" dirty="0"/>
              <a:t>Toward First-Principles Calculations </a:t>
            </a:r>
            <a:r>
              <a:rPr lang="en-CN" sz="4800" dirty="0"/>
              <a:t>of Nucleon Structure </a:t>
            </a:r>
            <a:br>
              <a:rPr lang="en-CN" sz="4800" dirty="0"/>
            </a:br>
            <a:r>
              <a:rPr lang="en-CN" sz="4800" dirty="0"/>
              <a:t>in </a:t>
            </a:r>
            <a:br>
              <a:rPr lang="en-CN" sz="4800" dirty="0"/>
            </a:br>
            <a:r>
              <a:rPr lang="en-CN" sz="4800" dirty="0"/>
              <a:t>Full Light-Front QCD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404556"/>
              </p:ext>
            </p:extLst>
          </p:nvPr>
        </p:nvGraphicFramePr>
        <p:xfrm>
          <a:off x="3233057" y="2169885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3">
                  <p:embed/>
                </p:oleObj>
              </mc:Choice>
              <mc:Fallback>
                <p:oleObj name="Equation" r:id="rId3" imgW="914400" imgH="198720" progId="Equation.3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057" y="2169885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24196"/>
              </p:ext>
            </p:extLst>
          </p:nvPr>
        </p:nvGraphicFramePr>
        <p:xfrm>
          <a:off x="6096000" y="3614059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3614059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5B20B1-CB6E-84D2-D046-05C8E3F71F4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3000"/>
          </a:blip>
          <a:stretch>
            <a:fillRect/>
          </a:stretch>
        </p:blipFill>
        <p:spPr>
          <a:xfrm>
            <a:off x="3372782" y="4617075"/>
            <a:ext cx="2513933" cy="227612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37C5382-52E8-5194-91F4-F7BED7444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76971"/>
            <a:ext cx="6858000" cy="1655762"/>
          </a:xfrm>
        </p:spPr>
        <p:txBody>
          <a:bodyPr/>
          <a:lstStyle/>
          <a:p>
            <a:r>
              <a:rPr lang="en-CN" sz="2800" dirty="0"/>
              <a:t>Siqi Xu</a:t>
            </a:r>
          </a:p>
          <a:p>
            <a:r>
              <a:rPr lang="en-US" sz="2000" dirty="0"/>
              <a:t>W</a:t>
            </a:r>
            <a:r>
              <a:rPr lang="en-CN" sz="2000" dirty="0"/>
              <a:t>ith</a:t>
            </a:r>
          </a:p>
          <a:p>
            <a:r>
              <a:rPr lang="en-CN" sz="2000" dirty="0"/>
              <a:t>Chandan Mondal, Xingbo Zhao, Yang Li, James P. Vary</a:t>
            </a:r>
          </a:p>
        </p:txBody>
      </p:sp>
      <p:pic>
        <p:nvPicPr>
          <p:cNvPr id="9" name="Picture 8" descr="A red and yellow logo&#10;&#10;Description automatically generated">
            <a:extLst>
              <a:ext uri="{FF2B5EF4-FFF2-40B4-BE49-F238E27FC236}">
                <a16:creationId xmlns:a16="http://schemas.microsoft.com/office/drawing/2014/main" id="{1DE2CF3D-8C62-6B4E-E62C-5619C0B0B6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5" y="5251203"/>
            <a:ext cx="2173568" cy="1497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9854E7-C299-904E-1998-7E9BA00F2F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4173" y="5018173"/>
            <a:ext cx="1839827" cy="18398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F0B68E-F1A2-27E5-5A29-30EC36E061FE}"/>
              </a:ext>
            </a:extLst>
          </p:cNvPr>
          <p:cNvSpPr txBox="1"/>
          <p:nvPr/>
        </p:nvSpPr>
        <p:spPr>
          <a:xfrm>
            <a:off x="1465960" y="5251203"/>
            <a:ext cx="65350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N" sz="2000" b="1" i="0" dirty="0">
                <a:solidFill>
                  <a:srgbClr val="E03E2D"/>
                </a:solidFill>
                <a:effectLst/>
              </a:rPr>
              <a:t>LC2026, </a:t>
            </a:r>
            <a:r>
              <a:rPr lang="en-CN" sz="2000" dirty="0"/>
              <a:t>Stony Brook University, Jun 22 – 26, 2026</a:t>
            </a:r>
          </a:p>
        </p:txBody>
      </p:sp>
    </p:spTree>
    <p:extLst>
      <p:ext uri="{BB962C8B-B14F-4D97-AF65-F5344CB8AC3E}">
        <p14:creationId xmlns:p14="http://schemas.microsoft.com/office/powerpoint/2010/main" val="226918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704"/>
    </mc:Choice>
    <mc:Fallback xmlns="">
      <p:transition xmlns:p14="http://schemas.microsoft.com/office/powerpoint/2010/main" spd="slow" advTm="15970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6E9E0-4BF4-4E45-B41E-2CEEBEF7D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925ED5F-A3A6-0D32-BD26-E1904E1F6F46}"/>
              </a:ext>
            </a:extLst>
          </p:cNvPr>
          <p:cNvSpPr/>
          <p:nvPr/>
        </p:nvSpPr>
        <p:spPr>
          <a:xfrm>
            <a:off x="56176" y="1607344"/>
            <a:ext cx="3088469" cy="5140712"/>
          </a:xfrm>
          <a:prstGeom prst="roundRect">
            <a:avLst/>
          </a:prstGeom>
          <a:solidFill>
            <a:schemeClr val="bg2">
              <a:alpha val="50631"/>
            </a:schemeClr>
          </a:solidFill>
          <a:ln w="0">
            <a:solidFill>
              <a:schemeClr val="accent1">
                <a:shade val="15000"/>
                <a:alpha val="33753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844B7-F8C0-AEB3-420E-346F7570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9944"/>
            <a:ext cx="7886700" cy="932047"/>
          </a:xfrm>
        </p:spPr>
        <p:txBody>
          <a:bodyPr/>
          <a:lstStyle/>
          <a:p>
            <a:pPr algn="ctr"/>
            <a:r>
              <a:rPr lang="en-US" dirty="0"/>
              <a:t>BLFQ Algorithm Flowchart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2DE4A-8B91-938A-78C1-0191DDFA8173}"/>
              </a:ext>
            </a:extLst>
          </p:cNvPr>
          <p:cNvSpPr txBox="1"/>
          <p:nvPr/>
        </p:nvSpPr>
        <p:spPr>
          <a:xfrm>
            <a:off x="167176" y="1939790"/>
            <a:ext cx="2877647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CN" dirty="0"/>
              <a:t>olor singlet wave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0CA5B-99D8-223A-6968-F9C7E3030130}"/>
              </a:ext>
            </a:extLst>
          </p:cNvPr>
          <p:cNvSpPr txBox="1"/>
          <p:nvPr/>
        </p:nvSpPr>
        <p:spPr>
          <a:xfrm>
            <a:off x="1215411" y="2502505"/>
            <a:ext cx="1829412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CN" dirty="0"/>
              <a:t>ymmetry factor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F92F4B-93A7-8F74-8FC0-CF96BCB32A6B}"/>
              </a:ext>
            </a:extLst>
          </p:cNvPr>
          <p:cNvCxnSpPr>
            <a:cxnSpLocks/>
          </p:cNvCxnSpPr>
          <p:nvPr/>
        </p:nvCxnSpPr>
        <p:spPr>
          <a:xfrm>
            <a:off x="637535" y="2309122"/>
            <a:ext cx="0" cy="947034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46B47A-7AB6-AFFF-F1E4-3DB55B39B172}"/>
              </a:ext>
            </a:extLst>
          </p:cNvPr>
          <p:cNvCxnSpPr>
            <a:cxnSpLocks/>
          </p:cNvCxnSpPr>
          <p:nvPr/>
        </p:nvCxnSpPr>
        <p:spPr>
          <a:xfrm>
            <a:off x="2130117" y="2849546"/>
            <a:ext cx="0" cy="406610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D70C0DE-0F12-5AE6-1C37-B0FB9C753916}"/>
              </a:ext>
            </a:extLst>
          </p:cNvPr>
          <p:cNvSpPr txBox="1"/>
          <p:nvPr/>
        </p:nvSpPr>
        <p:spPr>
          <a:xfrm>
            <a:off x="490741" y="3256156"/>
            <a:ext cx="171739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N" dirty="0"/>
              <a:t>Color database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D51AC0-625C-F54F-2879-3B7624800E21}"/>
              </a:ext>
            </a:extLst>
          </p:cNvPr>
          <p:cNvSpPr txBox="1"/>
          <p:nvPr/>
        </p:nvSpPr>
        <p:spPr>
          <a:xfrm>
            <a:off x="478657" y="4171801"/>
            <a:ext cx="1911357" cy="64633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CN" dirty="0"/>
              <a:t>dentical</a:t>
            </a:r>
            <a:r>
              <a:rPr lang="zh-CN" altLang="en-US" dirty="0"/>
              <a:t> </a:t>
            </a:r>
            <a:r>
              <a:rPr lang="en-US" altLang="zh-CN" dirty="0"/>
              <a:t>particle</a:t>
            </a:r>
            <a:r>
              <a:rPr lang="zh-CN" altLang="en-US" dirty="0"/>
              <a:t> </a:t>
            </a:r>
            <a:endParaRPr lang="en-US" altLang="zh-CN" dirty="0"/>
          </a:p>
          <a:p>
            <a:pPr algn="ctr"/>
            <a:r>
              <a:rPr lang="en-US" altLang="zh-CN" dirty="0"/>
              <a:t>information</a:t>
            </a:r>
            <a:endParaRPr lang="en-C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4D9546-2513-43D7-0D1F-52AF9B31E4FE}"/>
              </a:ext>
            </a:extLst>
          </p:cNvPr>
          <p:cNvSpPr txBox="1"/>
          <p:nvPr/>
        </p:nvSpPr>
        <p:spPr>
          <a:xfrm>
            <a:off x="393758" y="5571783"/>
            <a:ext cx="2252540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CN" dirty="0"/>
              <a:t>inglet particle basis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EA82A8-C036-E2CF-261F-C116573EE273}"/>
              </a:ext>
            </a:extLst>
          </p:cNvPr>
          <p:cNvSpPr txBox="1"/>
          <p:nvPr/>
        </p:nvSpPr>
        <p:spPr>
          <a:xfrm>
            <a:off x="223167" y="1171130"/>
            <a:ext cx="2708564" cy="64633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N" dirty="0">
                <a:solidFill>
                  <a:schemeClr val="bg1"/>
                </a:solidFill>
              </a:rPr>
              <a:t>Basis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Preparation</a:t>
            </a:r>
            <a:endParaRPr lang="en-CN" dirty="0">
              <a:solidFill>
                <a:schemeClr val="bg1"/>
              </a:solidFill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C17E594-576C-04E6-51B6-870182B631D4}"/>
              </a:ext>
            </a:extLst>
          </p:cNvPr>
          <p:cNvSpPr/>
          <p:nvPr/>
        </p:nvSpPr>
        <p:spPr>
          <a:xfrm>
            <a:off x="3276049" y="1581034"/>
            <a:ext cx="2880468" cy="5140712"/>
          </a:xfrm>
          <a:prstGeom prst="roundRect">
            <a:avLst/>
          </a:prstGeom>
          <a:solidFill>
            <a:schemeClr val="bg2">
              <a:alpha val="50631"/>
            </a:schemeClr>
          </a:solidFill>
          <a:ln w="0">
            <a:solidFill>
              <a:schemeClr val="accent1">
                <a:shade val="15000"/>
                <a:alpha val="33753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D41B61-43A9-BCCF-F0D8-21E4A0F6FA44}"/>
              </a:ext>
            </a:extLst>
          </p:cNvPr>
          <p:cNvSpPr txBox="1"/>
          <p:nvPr/>
        </p:nvSpPr>
        <p:spPr>
          <a:xfrm>
            <a:off x="3298075" y="1193914"/>
            <a:ext cx="2835099" cy="64633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CN" altLang="zh-CN" dirty="0">
                <a:solidFill>
                  <a:schemeClr val="bg1"/>
                </a:solidFill>
              </a:rPr>
              <a:t>Hamiltonian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Generation</a:t>
            </a:r>
            <a:endParaRPr lang="en-CN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413CB0-3D04-10DA-A0AF-963D02F5DB9C}"/>
              </a:ext>
            </a:extLst>
          </p:cNvPr>
          <p:cNvSpPr txBox="1"/>
          <p:nvPr/>
        </p:nvSpPr>
        <p:spPr>
          <a:xfrm>
            <a:off x="3733897" y="3762662"/>
            <a:ext cx="2284280" cy="70788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2000" dirty="0"/>
              <a:t>QCD</a:t>
            </a:r>
            <a:r>
              <a:rPr lang="zh-CN" altLang="en-US" sz="2000" dirty="0"/>
              <a:t> </a:t>
            </a:r>
            <a:r>
              <a:rPr lang="en-US" altLang="zh-CN" sz="2000" dirty="0"/>
              <a:t>Bound</a:t>
            </a:r>
            <a:r>
              <a:rPr lang="zh-CN" altLang="en-US" sz="2000" dirty="0"/>
              <a:t> </a:t>
            </a:r>
            <a:r>
              <a:rPr lang="en-US" altLang="zh-CN" sz="2000" dirty="0"/>
              <a:t>state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algn="ctr"/>
            <a:r>
              <a:rPr lang="en-CN" sz="2000" dirty="0"/>
              <a:t>Hamiltonian </a:t>
            </a:r>
            <a:r>
              <a:rPr lang="en-US" sz="2000" dirty="0"/>
              <a:t>Matrix</a:t>
            </a:r>
            <a:endParaRPr lang="en-CN" sz="2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6664267-0AC9-5C6D-29BD-A7115894F15E}"/>
              </a:ext>
            </a:extLst>
          </p:cNvPr>
          <p:cNvSpPr txBox="1"/>
          <p:nvPr/>
        </p:nvSpPr>
        <p:spPr>
          <a:xfrm>
            <a:off x="3665053" y="5409047"/>
            <a:ext cx="2288191" cy="70788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Single quark/gluon </a:t>
            </a:r>
          </a:p>
          <a:p>
            <a:r>
              <a:rPr lang="en-US" sz="2000" dirty="0"/>
              <a:t>Hamiltonian</a:t>
            </a:r>
            <a:r>
              <a:rPr lang="zh-CN" altLang="en-US" sz="2000" dirty="0"/>
              <a:t> </a:t>
            </a:r>
            <a:r>
              <a:rPr lang="en-US" altLang="zh-CN" sz="2000" dirty="0"/>
              <a:t>Matrix</a:t>
            </a:r>
            <a:endParaRPr lang="en-CN" sz="2000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19BB907-9393-5D06-D0A0-51FC9D26E3D7}"/>
              </a:ext>
            </a:extLst>
          </p:cNvPr>
          <p:cNvCxnSpPr>
            <a:cxnSpLocks/>
            <a:stCxn id="21" idx="3"/>
            <a:endCxn id="55" idx="1"/>
          </p:cNvCxnSpPr>
          <p:nvPr/>
        </p:nvCxnSpPr>
        <p:spPr>
          <a:xfrm>
            <a:off x="2646298" y="5756449"/>
            <a:ext cx="1018755" cy="6541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C0FF14A-76E1-11A1-9E1F-7EECA19742B9}"/>
              </a:ext>
            </a:extLst>
          </p:cNvPr>
          <p:cNvSpPr txBox="1"/>
          <p:nvPr/>
        </p:nvSpPr>
        <p:spPr>
          <a:xfrm>
            <a:off x="3703385" y="2564298"/>
            <a:ext cx="2258695" cy="40011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N" sz="2000" dirty="0"/>
              <a:t>Basis Enumerat</a:t>
            </a:r>
            <a:r>
              <a:rPr lang="en-US" sz="2000" dirty="0"/>
              <a:t>ion</a:t>
            </a:r>
            <a:endParaRPr lang="en-CN" sz="2000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9F1B309-90C7-C9BD-E62D-7162998609FF}"/>
              </a:ext>
            </a:extLst>
          </p:cNvPr>
          <p:cNvCxnSpPr>
            <a:cxnSpLocks/>
          </p:cNvCxnSpPr>
          <p:nvPr/>
        </p:nvCxnSpPr>
        <p:spPr>
          <a:xfrm flipV="1">
            <a:off x="2403187" y="4116605"/>
            <a:ext cx="1300198" cy="365912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37A7FC1-3255-B96A-FF61-2F3DB113689A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390014" y="2727968"/>
            <a:ext cx="1282859" cy="1766999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C90C55B-1B96-CC08-BB59-D1D039244EF4}"/>
              </a:ext>
            </a:extLst>
          </p:cNvPr>
          <p:cNvCxnSpPr>
            <a:cxnSpLocks/>
            <a:stCxn id="14" idx="3"/>
            <a:endCxn id="66" idx="1"/>
          </p:cNvCxnSpPr>
          <p:nvPr/>
        </p:nvCxnSpPr>
        <p:spPr>
          <a:xfrm flipV="1">
            <a:off x="2208134" y="2764353"/>
            <a:ext cx="1495251" cy="676469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311CD75-B022-07ED-CC23-8DAC40A128B5}"/>
              </a:ext>
            </a:extLst>
          </p:cNvPr>
          <p:cNvCxnSpPr>
            <a:cxnSpLocks/>
            <a:stCxn id="66" idx="2"/>
          </p:cNvCxnSpPr>
          <p:nvPr/>
        </p:nvCxnSpPr>
        <p:spPr>
          <a:xfrm flipH="1">
            <a:off x="4832732" y="2964408"/>
            <a:ext cx="1" cy="748392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5D9B6E24-19B2-F205-D0B6-CB3E5861FB13}"/>
              </a:ext>
            </a:extLst>
          </p:cNvPr>
          <p:cNvSpPr/>
          <p:nvPr/>
        </p:nvSpPr>
        <p:spPr>
          <a:xfrm>
            <a:off x="6266986" y="1607344"/>
            <a:ext cx="2858706" cy="5140712"/>
          </a:xfrm>
          <a:prstGeom prst="roundRect">
            <a:avLst/>
          </a:prstGeom>
          <a:solidFill>
            <a:schemeClr val="bg2">
              <a:alpha val="50631"/>
            </a:schemeClr>
          </a:solidFill>
          <a:ln w="0">
            <a:solidFill>
              <a:schemeClr val="accent1">
                <a:shade val="15000"/>
                <a:alpha val="33753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DE28FDD-D824-3EB4-B027-B874BB155506}"/>
              </a:ext>
            </a:extLst>
          </p:cNvPr>
          <p:cNvSpPr txBox="1"/>
          <p:nvPr/>
        </p:nvSpPr>
        <p:spPr>
          <a:xfrm>
            <a:off x="6499518" y="1182893"/>
            <a:ext cx="2455465" cy="64633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Renormalization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and Solution</a:t>
            </a:r>
            <a:endParaRPr lang="en-CN" dirty="0">
              <a:solidFill>
                <a:schemeClr val="bg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C3380E1-AF2D-BF86-568E-29FE7E734172}"/>
              </a:ext>
            </a:extLst>
          </p:cNvPr>
          <p:cNvSpPr txBox="1"/>
          <p:nvPr/>
        </p:nvSpPr>
        <p:spPr>
          <a:xfrm>
            <a:off x="6585110" y="3762662"/>
            <a:ext cx="2284280" cy="70788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2000" dirty="0"/>
              <a:t>Diagonalize</a:t>
            </a:r>
          </a:p>
          <a:p>
            <a:pPr algn="ctr"/>
            <a:r>
              <a:rPr lang="en-CN" sz="2000" dirty="0"/>
              <a:t>Hamiltonian Matrix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7BA6203-875F-3330-0396-2FFF45CE070C}"/>
              </a:ext>
            </a:extLst>
          </p:cNvPr>
          <p:cNvCxnSpPr>
            <a:cxnSpLocks/>
            <a:endCxn id="87" idx="1"/>
          </p:cNvCxnSpPr>
          <p:nvPr/>
        </p:nvCxnSpPr>
        <p:spPr>
          <a:xfrm flipV="1">
            <a:off x="5970974" y="4116605"/>
            <a:ext cx="614136" cy="1638547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6412B72-56B6-8D44-1A18-E4C05EF33CC4}"/>
              </a:ext>
            </a:extLst>
          </p:cNvPr>
          <p:cNvCxnSpPr>
            <a:cxnSpLocks/>
            <a:endCxn id="87" idx="1"/>
          </p:cNvCxnSpPr>
          <p:nvPr/>
        </p:nvCxnSpPr>
        <p:spPr>
          <a:xfrm>
            <a:off x="6046290" y="4116605"/>
            <a:ext cx="538820" cy="0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45764EC0-13E3-BB55-CD15-9EC6702D4564}"/>
              </a:ext>
            </a:extLst>
          </p:cNvPr>
          <p:cNvSpPr txBox="1"/>
          <p:nvPr/>
        </p:nvSpPr>
        <p:spPr>
          <a:xfrm>
            <a:off x="6533121" y="5267831"/>
            <a:ext cx="2278829" cy="70788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N" sz="2000" dirty="0"/>
              <a:t>Generating </a:t>
            </a:r>
          </a:p>
          <a:p>
            <a:pPr algn="ctr"/>
            <a:r>
              <a:rPr lang="en-CN" sz="2000" dirty="0"/>
              <a:t>mass counter term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B607F15-FE03-62B4-D370-7AF62F31436E}"/>
              </a:ext>
            </a:extLst>
          </p:cNvPr>
          <p:cNvCxnSpPr>
            <a:cxnSpLocks/>
          </p:cNvCxnSpPr>
          <p:nvPr/>
        </p:nvCxnSpPr>
        <p:spPr>
          <a:xfrm flipH="1">
            <a:off x="7696338" y="4482517"/>
            <a:ext cx="5804" cy="768139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6C5E1EA-B1BF-2C1A-7610-8E1CC79B40E9}"/>
              </a:ext>
            </a:extLst>
          </p:cNvPr>
          <p:cNvCxnSpPr>
            <a:cxnSpLocks/>
            <a:endCxn id="53" idx="2"/>
          </p:cNvCxnSpPr>
          <p:nvPr/>
        </p:nvCxnSpPr>
        <p:spPr>
          <a:xfrm flipH="1" flipV="1">
            <a:off x="4876037" y="4470548"/>
            <a:ext cx="1654359" cy="1151227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DD785D3E-9043-EB60-1FB6-7A7C0D4960BF}"/>
              </a:ext>
            </a:extLst>
          </p:cNvPr>
          <p:cNvSpPr txBox="1"/>
          <p:nvPr/>
        </p:nvSpPr>
        <p:spPr>
          <a:xfrm>
            <a:off x="6583853" y="2748467"/>
            <a:ext cx="2258184" cy="64633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N" dirty="0"/>
              <a:t>Light-Front Wave Functions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6EF27AE-1FF9-90F2-251E-00C94E43DB0B}"/>
              </a:ext>
            </a:extLst>
          </p:cNvPr>
          <p:cNvCxnSpPr>
            <a:cxnSpLocks/>
            <a:endCxn id="100" idx="2"/>
          </p:cNvCxnSpPr>
          <p:nvPr/>
        </p:nvCxnSpPr>
        <p:spPr>
          <a:xfrm flipV="1">
            <a:off x="7712945" y="3394798"/>
            <a:ext cx="0" cy="318002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D468E40-F0C5-220C-E0AD-10CDC7DC055B}"/>
                  </a:ext>
                </a:extLst>
              </p:cNvPr>
              <p:cNvSpPr txBox="1"/>
              <p:nvPr/>
            </p:nvSpPr>
            <p:spPr>
              <a:xfrm>
                <a:off x="6245224" y="2012902"/>
                <a:ext cx="2880468" cy="404983"/>
              </a:xfrm>
              <a:prstGeom prst="rect">
                <a:avLst/>
              </a:prstGeom>
              <a:noFill/>
              <a:ln w="317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Observables</a:t>
                </a:r>
                <a:r>
                  <a:rPr lang="en-CN" dirty="0"/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CN" dirty="0"/>
              </a:p>
            </p:txBody>
          </p:sp>
        </mc:Choice>
        <mc:Fallback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D468E40-F0C5-220C-E0AD-10CDC7DC0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224" y="2012902"/>
                <a:ext cx="2880468" cy="404983"/>
              </a:xfrm>
              <a:prstGeom prst="rect">
                <a:avLst/>
              </a:prstGeom>
              <a:blipFill>
                <a:blip r:embed="rId2"/>
                <a:stretch>
                  <a:fillRect b="-17143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7B09563-1B92-F1FD-B904-73612281F901}"/>
              </a:ext>
            </a:extLst>
          </p:cNvPr>
          <p:cNvCxnSpPr>
            <a:cxnSpLocks/>
          </p:cNvCxnSpPr>
          <p:nvPr/>
        </p:nvCxnSpPr>
        <p:spPr>
          <a:xfrm flipV="1">
            <a:off x="7705529" y="2430465"/>
            <a:ext cx="0" cy="318002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CAC1E45-6B24-5B02-BE3F-5AA7C7635BF3}"/>
              </a:ext>
            </a:extLst>
          </p:cNvPr>
          <p:cNvCxnSpPr>
            <a:cxnSpLocks/>
          </p:cNvCxnSpPr>
          <p:nvPr/>
        </p:nvCxnSpPr>
        <p:spPr>
          <a:xfrm flipV="1">
            <a:off x="5983842" y="2467747"/>
            <a:ext cx="1743408" cy="310997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21FE4B1-A7A9-1FDC-E8E2-6BD76ED6AA35}"/>
              </a:ext>
            </a:extLst>
          </p:cNvPr>
          <p:cNvCxnSpPr>
            <a:cxnSpLocks/>
            <a:endCxn id="66" idx="1"/>
          </p:cNvCxnSpPr>
          <p:nvPr/>
        </p:nvCxnSpPr>
        <p:spPr>
          <a:xfrm flipV="1">
            <a:off x="2646298" y="2764353"/>
            <a:ext cx="1057087" cy="2998637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7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F165B-18FC-C7BC-D7D3-2B04D83C0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770748-6E9E-FFC2-71F7-0F3DEAA3136E}"/>
              </a:ext>
            </a:extLst>
          </p:cNvPr>
          <p:cNvSpPr txBox="1">
            <a:spLocks/>
          </p:cNvSpPr>
          <p:nvPr/>
        </p:nvSpPr>
        <p:spPr>
          <a:xfrm>
            <a:off x="628650" y="109944"/>
            <a:ext cx="7886700" cy="93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Identical Particle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92014-2722-357F-2556-28911C7700BA}"/>
              </a:ext>
            </a:extLst>
          </p:cNvPr>
          <p:cNvSpPr txBox="1"/>
          <p:nvPr/>
        </p:nvSpPr>
        <p:spPr>
          <a:xfrm>
            <a:off x="36384" y="965926"/>
            <a:ext cx="8137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CN" sz="2000" dirty="0"/>
              <a:t>Work in BLFQ Basis with already solving identical particle issue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BC459A0-D664-7AD5-8DF5-B3523EA0E522}"/>
                  </a:ext>
                </a:extLst>
              </p:cNvPr>
              <p:cNvSpPr/>
              <p:nvPr/>
            </p:nvSpPr>
            <p:spPr>
              <a:xfrm>
                <a:off x="-36384" y="1345097"/>
                <a:ext cx="9144000" cy="787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000" b="0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BC459A0-D664-7AD5-8DF5-B3523EA0E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384" y="1345097"/>
                <a:ext cx="9144000" cy="787139"/>
              </a:xfrm>
              <a:prstGeom prst="rect">
                <a:avLst/>
              </a:prstGeom>
              <a:blipFill>
                <a:blip r:embed="rId2"/>
                <a:stretch>
                  <a:fillRect l="-1248" t="-58065" b="-4677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A8E355-87C9-2D28-A9B7-B9BD11B5EFA2}"/>
                  </a:ext>
                </a:extLst>
              </p:cNvPr>
              <p:cNvSpPr txBox="1"/>
              <p:nvPr/>
            </p:nvSpPr>
            <p:spPr>
              <a:xfrm>
                <a:off x="3170563" y="2340353"/>
                <a:ext cx="13650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A8E355-87C9-2D28-A9B7-B9BD11B5E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563" y="2340353"/>
                <a:ext cx="1365053" cy="276999"/>
              </a:xfrm>
              <a:prstGeom prst="rect">
                <a:avLst/>
              </a:prstGeom>
              <a:blipFill>
                <a:blip r:embed="rId3"/>
                <a:stretch>
                  <a:fillRect l="-1835" r="-917" b="-1818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0EE0B9-5427-7E02-0D5A-88CE944D685C}"/>
                  </a:ext>
                </a:extLst>
              </p:cNvPr>
              <p:cNvSpPr txBox="1"/>
              <p:nvPr/>
            </p:nvSpPr>
            <p:spPr>
              <a:xfrm>
                <a:off x="4790205" y="2340353"/>
                <a:ext cx="8233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0EE0B9-5427-7E02-0D5A-88CE944D6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205" y="2340353"/>
                <a:ext cx="823302" cy="276999"/>
              </a:xfrm>
              <a:prstGeom prst="rect">
                <a:avLst/>
              </a:prstGeom>
              <a:blipFill>
                <a:blip r:embed="rId4"/>
                <a:stretch>
                  <a:fillRect l="-7576" r="-1515" b="-1818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15D74E-F125-DADA-5E3A-F501E14B52A4}"/>
                  </a:ext>
                </a:extLst>
              </p:cNvPr>
              <p:cNvSpPr txBox="1"/>
              <p:nvPr/>
            </p:nvSpPr>
            <p:spPr>
              <a:xfrm>
                <a:off x="5868096" y="2329201"/>
                <a:ext cx="1365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15D74E-F125-DADA-5E3A-F501E14B5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096" y="2329201"/>
                <a:ext cx="1365437" cy="276999"/>
              </a:xfrm>
              <a:prstGeom prst="rect">
                <a:avLst/>
              </a:prstGeom>
              <a:blipFill>
                <a:blip r:embed="rId5"/>
                <a:stretch>
                  <a:fillRect l="-4630" r="-926" b="-2608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D6CACB9-9ADA-E2E3-0710-D4DC588C63D1}"/>
              </a:ext>
            </a:extLst>
          </p:cNvPr>
          <p:cNvSpPr txBox="1"/>
          <p:nvPr/>
        </p:nvSpPr>
        <p:spPr>
          <a:xfrm>
            <a:off x="36384" y="2294187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Noncolor quantum number: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313C8-3AC4-50DF-8B5B-383FE5627981}"/>
              </a:ext>
            </a:extLst>
          </p:cNvPr>
          <p:cNvSpPr txBox="1"/>
          <p:nvPr/>
        </p:nvSpPr>
        <p:spPr>
          <a:xfrm>
            <a:off x="-63291" y="2914920"/>
            <a:ext cx="5447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CN" sz="2000" dirty="0"/>
              <a:t>Light front Hamiltonian with identical particle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5386A712-E966-D936-64DD-8749138CF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485" y="3368855"/>
            <a:ext cx="2157296" cy="1754940"/>
          </a:xfrm>
          <a:prstGeom prst="rect">
            <a:avLst/>
          </a:prstGeom>
          <a:noFill/>
          <a:ln w="34925"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347D92-409F-B657-FBD5-74A03FF4D14E}"/>
                  </a:ext>
                </a:extLst>
              </p:cNvPr>
              <p:cNvSpPr txBox="1"/>
              <p:nvPr/>
            </p:nvSpPr>
            <p:spPr>
              <a:xfrm>
                <a:off x="36384" y="4061659"/>
                <a:ext cx="10694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𝑢𝑑𝑢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347D92-409F-B657-FBD5-74A03FF4D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4" y="4061659"/>
                <a:ext cx="1069460" cy="369332"/>
              </a:xfrm>
              <a:prstGeom prst="rect">
                <a:avLst/>
              </a:prstGeom>
              <a:blipFill>
                <a:blip r:embed="rId7"/>
                <a:stretch>
                  <a:fillRect l="-9412" t="-10000" r="-10588" b="-3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3EFBD3-C33A-1B89-964B-64B0096A6D7B}"/>
                  </a:ext>
                </a:extLst>
              </p:cNvPr>
              <p:cNvSpPr txBox="1"/>
              <p:nvPr/>
            </p:nvSpPr>
            <p:spPr>
              <a:xfrm>
                <a:off x="3853089" y="3442247"/>
                <a:ext cx="29632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sz="2000" b="0" dirty="0"/>
                  <a:t>1.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</m:oMath>
                </a14:m>
                <a:endParaRPr lang="en-US" sz="2000" b="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3EFBD3-C33A-1B89-964B-64B0096A6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089" y="3442247"/>
                <a:ext cx="2963247" cy="307777"/>
              </a:xfrm>
              <a:prstGeom prst="rect">
                <a:avLst/>
              </a:prstGeom>
              <a:blipFill>
                <a:blip r:embed="rId8"/>
                <a:stretch>
                  <a:fillRect l="-5128" t="-24000" b="-5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58C153-3D67-7854-AE9E-38FEA530D56E}"/>
                  </a:ext>
                </a:extLst>
              </p:cNvPr>
              <p:cNvSpPr txBox="1"/>
              <p:nvPr/>
            </p:nvSpPr>
            <p:spPr>
              <a:xfrm>
                <a:off x="3853089" y="3893109"/>
                <a:ext cx="5254528" cy="6948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0" dirty="0"/>
                  <a:t>2.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58C153-3D67-7854-AE9E-38FEA530D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089" y="3893109"/>
                <a:ext cx="5254528" cy="694806"/>
              </a:xfrm>
              <a:prstGeom prst="rect">
                <a:avLst/>
              </a:prstGeom>
              <a:blipFill>
                <a:blip r:embed="rId9"/>
                <a:stretch>
                  <a:fillRect l="-2892" t="-5357" b="-142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5E0F16-8551-FA10-1653-9EB43A32F865}"/>
                  </a:ext>
                </a:extLst>
              </p:cNvPr>
              <p:cNvSpPr txBox="1"/>
              <p:nvPr/>
            </p:nvSpPr>
            <p:spPr>
              <a:xfrm>
                <a:off x="3666677" y="4693117"/>
                <a:ext cx="5254529" cy="608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5E0F16-8551-FA10-1653-9EB43A32F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677" y="4693117"/>
                <a:ext cx="5254529" cy="608436"/>
              </a:xfrm>
              <a:prstGeom prst="rect">
                <a:avLst/>
              </a:prstGeom>
              <a:blipFill>
                <a:blip r:embed="rId10"/>
                <a:stretch>
                  <a:fillRect t="-4082" b="-183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4EC293C-58A1-D038-54E0-F23D17EC4A4F}"/>
              </a:ext>
            </a:extLst>
          </p:cNvPr>
          <p:cNvSpPr txBox="1"/>
          <p:nvPr/>
        </p:nvSpPr>
        <p:spPr>
          <a:xfrm>
            <a:off x="133815" y="5407325"/>
            <a:ext cx="394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For same non color quantum number: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95FF598-8E3C-67C3-BD85-940F4935519D}"/>
                  </a:ext>
                </a:extLst>
              </p:cNvPr>
              <p:cNvSpPr txBox="1"/>
              <p:nvPr/>
            </p:nvSpPr>
            <p:spPr>
              <a:xfrm>
                <a:off x="1066627" y="5965902"/>
                <a:ext cx="1569532" cy="635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95FF598-8E3C-67C3-BD85-940F49355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627" y="5965902"/>
                <a:ext cx="1569532" cy="635751"/>
              </a:xfrm>
              <a:prstGeom prst="rect">
                <a:avLst/>
              </a:prstGeom>
              <a:blipFill>
                <a:blip r:embed="rId11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2E0042-D3E2-F61A-7AC4-E025340BB6E4}"/>
                  </a:ext>
                </a:extLst>
              </p:cNvPr>
              <p:cNvSpPr txBox="1"/>
              <p:nvPr/>
            </p:nvSpPr>
            <p:spPr>
              <a:xfrm>
                <a:off x="3597328" y="5966002"/>
                <a:ext cx="1844608" cy="635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2E0042-D3E2-F61A-7AC4-E025340BB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328" y="5966002"/>
                <a:ext cx="1844608" cy="635751"/>
              </a:xfrm>
              <a:prstGeom prst="rect">
                <a:avLst/>
              </a:prstGeom>
              <a:blipFill>
                <a:blip r:embed="rId12"/>
                <a:stretch>
                  <a:fillRect r="-4110" b="-1176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2A7CC1-0B7D-8597-531C-09BF2CC168A2}"/>
                  </a:ext>
                </a:extLst>
              </p:cNvPr>
              <p:cNvSpPr txBox="1"/>
              <p:nvPr/>
            </p:nvSpPr>
            <p:spPr>
              <a:xfrm>
                <a:off x="6403105" y="5945774"/>
                <a:ext cx="1954509" cy="635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2A7CC1-0B7D-8597-531C-09BF2CC16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105" y="5945774"/>
                <a:ext cx="1954509" cy="635751"/>
              </a:xfrm>
              <a:prstGeom prst="rect">
                <a:avLst/>
              </a:prstGeom>
              <a:blipFill>
                <a:blip r:embed="rId13"/>
                <a:stretch>
                  <a:fillRect r="-3871" b="-980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89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A7F7F-5C79-B32F-382E-17EAEBC42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EF2FA-2A37-2AD1-D21E-D201450C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9944"/>
            <a:ext cx="7886700" cy="932047"/>
          </a:xfrm>
        </p:spPr>
        <p:txBody>
          <a:bodyPr/>
          <a:lstStyle/>
          <a:p>
            <a:pPr algn="ctr"/>
            <a:r>
              <a:rPr lang="en-US" dirty="0"/>
              <a:t>Hamiltonian Symmetry Check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8470812-E5EC-42AB-5480-F5B6A7F9639A}"/>
                  </a:ext>
                </a:extLst>
              </p:cNvPr>
              <p:cNvSpPr/>
              <p:nvPr/>
            </p:nvSpPr>
            <p:spPr>
              <a:xfrm>
                <a:off x="-20537" y="1321215"/>
                <a:ext cx="9144000" cy="787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000" b="0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8470812-E5EC-42AB-5480-F5B6A7F963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537" y="1321215"/>
                <a:ext cx="9144000" cy="787139"/>
              </a:xfrm>
              <a:prstGeom prst="rect">
                <a:avLst/>
              </a:prstGeom>
              <a:blipFill>
                <a:blip r:embed="rId2"/>
                <a:stretch>
                  <a:fillRect l="-1248" t="-57143" b="-444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9733829-8A7C-A26E-94B6-C4EDF82197CA}"/>
              </a:ext>
            </a:extLst>
          </p:cNvPr>
          <p:cNvSpPr txBox="1"/>
          <p:nvPr/>
        </p:nvSpPr>
        <p:spPr>
          <a:xfrm>
            <a:off x="-20537" y="2120026"/>
            <a:ext cx="5782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CN" sz="2000" dirty="0"/>
              <a:t>Particle exchange term in light front Hamiltonian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162FE2A5-6346-89AC-BF43-748A2012D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492" y="2605230"/>
            <a:ext cx="2157296" cy="1754940"/>
          </a:xfrm>
          <a:prstGeom prst="rect">
            <a:avLst/>
          </a:prstGeom>
          <a:noFill/>
          <a:ln w="34925"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033D89-EA28-A2CF-2A55-D2B730992A96}"/>
                  </a:ext>
                </a:extLst>
              </p:cNvPr>
              <p:cNvSpPr txBox="1"/>
              <p:nvPr/>
            </p:nvSpPr>
            <p:spPr>
              <a:xfrm>
                <a:off x="172391" y="3298034"/>
                <a:ext cx="10694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𝑢𝑑𝑢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033D89-EA28-A2CF-2A55-D2B730992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91" y="3298034"/>
                <a:ext cx="1069460" cy="369332"/>
              </a:xfrm>
              <a:prstGeom prst="rect">
                <a:avLst/>
              </a:prstGeom>
              <a:blipFill>
                <a:blip r:embed="rId4"/>
                <a:stretch>
                  <a:fillRect l="-9412" t="-10000" r="-10588" b="-3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7C1E0E8-2E93-01EB-C9A8-676B5EA227FE}"/>
              </a:ext>
            </a:extLst>
          </p:cNvPr>
          <p:cNvSpPr txBox="1"/>
          <p:nvPr/>
        </p:nvSpPr>
        <p:spPr>
          <a:xfrm>
            <a:off x="86195" y="4639499"/>
            <a:ext cx="8971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CN" sz="2000" dirty="0"/>
              <a:t>Exchange symmetries are reserved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5B4798-E00F-1021-2D45-B49EA37798B4}"/>
                  </a:ext>
                </a:extLst>
              </p:cNvPr>
              <p:cNvSpPr txBox="1"/>
              <p:nvPr/>
            </p:nvSpPr>
            <p:spPr>
              <a:xfrm>
                <a:off x="0" y="5584297"/>
                <a:ext cx="32554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N" sz="20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5B4798-E00F-1021-2D45-B49EA3779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84297"/>
                <a:ext cx="3255443" cy="307777"/>
              </a:xfrm>
              <a:prstGeom prst="rect">
                <a:avLst/>
              </a:prstGeom>
              <a:blipFill>
                <a:blip r:embed="rId5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e 23">
            <a:extLst>
              <a:ext uri="{FF2B5EF4-FFF2-40B4-BE49-F238E27FC236}">
                <a16:creationId xmlns:a16="http://schemas.microsoft.com/office/drawing/2014/main" id="{095335E7-8062-9BD0-0331-0814B4CB2CAE}"/>
              </a:ext>
            </a:extLst>
          </p:cNvPr>
          <p:cNvSpPr/>
          <p:nvPr/>
        </p:nvSpPr>
        <p:spPr>
          <a:xfrm>
            <a:off x="3255443" y="5184472"/>
            <a:ext cx="112225" cy="119540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AF0498-7DF9-99DE-E0E9-38362BB6591E}"/>
                  </a:ext>
                </a:extLst>
              </p:cNvPr>
              <p:cNvSpPr txBox="1"/>
              <p:nvPr/>
            </p:nvSpPr>
            <p:spPr>
              <a:xfrm>
                <a:off x="3412363" y="5193885"/>
                <a:ext cx="56869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N" dirty="0"/>
                  <a:t> for non color quantum number: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N" dirty="0"/>
                  <a:t> has the opposite sign &amp; same absolute value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AF0498-7DF9-99DE-E0E9-38362BB65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363" y="5193885"/>
                <a:ext cx="5686941" cy="553998"/>
              </a:xfrm>
              <a:prstGeom prst="rect">
                <a:avLst/>
              </a:prstGeom>
              <a:blipFill>
                <a:blip r:embed="rId6"/>
                <a:stretch>
                  <a:fillRect l="-891" t="-11111" r="-2450" b="-244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32959B8-A5F9-2DC0-D80A-BA81C272765D}"/>
                  </a:ext>
                </a:extLst>
              </p:cNvPr>
              <p:cNvSpPr txBox="1"/>
              <p:nvPr/>
            </p:nvSpPr>
            <p:spPr>
              <a:xfrm>
                <a:off x="3412363" y="5803804"/>
                <a:ext cx="56869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N" dirty="0"/>
                  <a:t> for non color quantum number: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N" dirty="0"/>
                  <a:t> has the opposite sign &amp; same absolute value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32959B8-A5F9-2DC0-D80A-BA81C2727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363" y="5803804"/>
                <a:ext cx="5686941" cy="553998"/>
              </a:xfrm>
              <a:prstGeom prst="rect">
                <a:avLst/>
              </a:prstGeom>
              <a:blipFill>
                <a:blip r:embed="rId7"/>
                <a:stretch>
                  <a:fillRect l="-891" t="-11111" r="-2450" b="-244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85113B1-7A45-1DEB-7C05-C4F27241A693}"/>
                  </a:ext>
                </a:extLst>
              </p:cNvPr>
              <p:cNvSpPr txBox="1"/>
              <p:nvPr/>
            </p:nvSpPr>
            <p:spPr>
              <a:xfrm>
                <a:off x="36384" y="6484031"/>
                <a:ext cx="89068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N" dirty="0"/>
                  <a:t>Especially,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N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N" dirty="0"/>
                  <a:t> case work on the subspace of color singlet space.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85113B1-7A45-1DEB-7C05-C4F27241A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4" y="6484031"/>
                <a:ext cx="8906894" cy="369332"/>
              </a:xfrm>
              <a:prstGeom prst="rect">
                <a:avLst/>
              </a:prstGeom>
              <a:blipFill>
                <a:blip r:embed="rId8"/>
                <a:stretch>
                  <a:fillRect l="-427"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AF0E58C0-A2D1-7E1C-8BD7-7ABE44938497}"/>
              </a:ext>
            </a:extLst>
          </p:cNvPr>
          <p:cNvSpPr txBox="1"/>
          <p:nvPr/>
        </p:nvSpPr>
        <p:spPr>
          <a:xfrm>
            <a:off x="36384" y="965926"/>
            <a:ext cx="8137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CN" sz="2000" dirty="0"/>
              <a:t>Work in overcomplete Basis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FAD4F8-EC03-7369-90EB-9747C53488EE}"/>
                  </a:ext>
                </a:extLst>
              </p:cNvPr>
              <p:cNvSpPr txBox="1"/>
              <p:nvPr/>
            </p:nvSpPr>
            <p:spPr>
              <a:xfrm>
                <a:off x="3803276" y="2618970"/>
                <a:ext cx="26847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</m:oMath>
                </a14:m>
                <a:endParaRPr lang="en-US" sz="2000" b="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FAD4F8-EC03-7369-90EB-9747C5348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276" y="2618970"/>
                <a:ext cx="2684774" cy="307777"/>
              </a:xfrm>
              <a:prstGeom prst="rect">
                <a:avLst/>
              </a:prstGeom>
              <a:blipFill>
                <a:blip r:embed="rId9"/>
                <a:stretch>
                  <a:fillRect t="-8000" b="-4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0D637D-ED98-0E29-CCAE-F4426E6A7B15}"/>
                  </a:ext>
                </a:extLst>
              </p:cNvPr>
              <p:cNvSpPr txBox="1"/>
              <p:nvPr/>
            </p:nvSpPr>
            <p:spPr>
              <a:xfrm>
                <a:off x="3803276" y="3071610"/>
                <a:ext cx="5254528" cy="662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0D637D-ED98-0E29-CCAE-F4426E6A7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276" y="3071610"/>
                <a:ext cx="5254528" cy="662041"/>
              </a:xfrm>
              <a:prstGeom prst="rect">
                <a:avLst/>
              </a:prstGeom>
              <a:blipFill>
                <a:blip r:embed="rId10"/>
                <a:stretch>
                  <a:fillRect l="-2410" b="-169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AA1E33-58C4-9CDE-9E39-A2F0FC96C9C8}"/>
                  </a:ext>
                </a:extLst>
              </p:cNvPr>
              <p:cNvSpPr txBox="1"/>
              <p:nvPr/>
            </p:nvSpPr>
            <p:spPr>
              <a:xfrm>
                <a:off x="3682523" y="3860427"/>
                <a:ext cx="5254529" cy="608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AA1E33-58C4-9CDE-9E39-A2F0FC96C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523" y="3860427"/>
                <a:ext cx="5254529" cy="608436"/>
              </a:xfrm>
              <a:prstGeom prst="rect">
                <a:avLst/>
              </a:prstGeom>
              <a:blipFill>
                <a:blip r:embed="rId11"/>
                <a:stretch>
                  <a:fillRect t="-2041" b="-183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21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1848D-FDD2-A8DD-93C5-EB9B55787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C066C4-C838-1E5C-F7FD-4E17B4E9B7C8}"/>
              </a:ext>
            </a:extLst>
          </p:cNvPr>
          <p:cNvSpPr txBox="1">
            <a:spLocks/>
          </p:cNvSpPr>
          <p:nvPr/>
        </p:nvSpPr>
        <p:spPr>
          <a:xfrm>
            <a:off x="628650" y="109944"/>
            <a:ext cx="7886700" cy="93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Center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Mass</a:t>
            </a:r>
            <a:r>
              <a:rPr lang="zh-CN" altLang="en-US" dirty="0"/>
              <a:t> </a:t>
            </a:r>
            <a:r>
              <a:rPr lang="en-US" altLang="zh-CN" dirty="0"/>
              <a:t>Motion</a:t>
            </a:r>
            <a:r>
              <a:rPr lang="zh-CN" altLang="en-US" dirty="0"/>
              <a:t> </a:t>
            </a:r>
            <a:r>
              <a:rPr lang="en-US" altLang="zh-CN" dirty="0"/>
              <a:t>Factorization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5D018-7636-F531-639B-0E68438B5C36}"/>
              </a:ext>
            </a:extLst>
          </p:cNvPr>
          <p:cNvSpPr txBox="1"/>
          <p:nvPr/>
        </p:nvSpPr>
        <p:spPr>
          <a:xfrm>
            <a:off x="36384" y="965926"/>
            <a:ext cx="8137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CN" sz="2000" dirty="0"/>
              <a:t>Work in BLFQ Basis with already solving identical particle issue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BFB76F-703B-AE51-2AEF-46A3BD5DB5FE}"/>
                  </a:ext>
                </a:extLst>
              </p:cNvPr>
              <p:cNvSpPr/>
              <p:nvPr/>
            </p:nvSpPr>
            <p:spPr>
              <a:xfrm>
                <a:off x="-36384" y="1450675"/>
                <a:ext cx="9144000" cy="787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000" b="0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3BFB76F-703B-AE51-2AEF-46A3BD5DB5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384" y="1450675"/>
                <a:ext cx="9144000" cy="787139"/>
              </a:xfrm>
              <a:prstGeom prst="rect">
                <a:avLst/>
              </a:prstGeom>
              <a:blipFill>
                <a:blip r:embed="rId2"/>
                <a:stretch>
                  <a:fillRect l="-1248" t="-57143" b="-460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1375B4-B9B3-5C3D-6D35-874F102D442B}"/>
                  </a:ext>
                </a:extLst>
              </p:cNvPr>
              <p:cNvSpPr txBox="1"/>
              <p:nvPr/>
            </p:nvSpPr>
            <p:spPr>
              <a:xfrm>
                <a:off x="3170563" y="2414784"/>
                <a:ext cx="13650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1375B4-B9B3-5C3D-6D35-874F102D4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563" y="2414784"/>
                <a:ext cx="1365053" cy="276999"/>
              </a:xfrm>
              <a:prstGeom prst="rect">
                <a:avLst/>
              </a:prstGeom>
              <a:blipFill>
                <a:blip r:embed="rId3"/>
                <a:stretch>
                  <a:fillRect l="-1835" r="-917" b="-13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AE9913-EFD3-5099-59AB-C162BEE2E22B}"/>
                  </a:ext>
                </a:extLst>
              </p:cNvPr>
              <p:cNvSpPr txBox="1"/>
              <p:nvPr/>
            </p:nvSpPr>
            <p:spPr>
              <a:xfrm>
                <a:off x="4790205" y="2414784"/>
                <a:ext cx="8233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AE9913-EFD3-5099-59AB-C162BEE2E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205" y="2414784"/>
                <a:ext cx="823302" cy="276999"/>
              </a:xfrm>
              <a:prstGeom prst="rect">
                <a:avLst/>
              </a:prstGeom>
              <a:blipFill>
                <a:blip r:embed="rId4"/>
                <a:stretch>
                  <a:fillRect l="-7576" r="-1515" b="-13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F2D9FC-D4D0-C848-E65B-F72CD60F8E58}"/>
                  </a:ext>
                </a:extLst>
              </p:cNvPr>
              <p:cNvSpPr txBox="1"/>
              <p:nvPr/>
            </p:nvSpPr>
            <p:spPr>
              <a:xfrm>
                <a:off x="5868096" y="2403632"/>
                <a:ext cx="1365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F2D9FC-D4D0-C848-E65B-F72CD60F8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096" y="2403632"/>
                <a:ext cx="1365437" cy="276999"/>
              </a:xfrm>
              <a:prstGeom prst="rect">
                <a:avLst/>
              </a:prstGeom>
              <a:blipFill>
                <a:blip r:embed="rId5"/>
                <a:stretch>
                  <a:fillRect l="-4630" r="-926" b="-2173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D5691A9-94FB-5E38-4B27-79FC9A299C89}"/>
              </a:ext>
            </a:extLst>
          </p:cNvPr>
          <p:cNvSpPr txBox="1"/>
          <p:nvPr/>
        </p:nvSpPr>
        <p:spPr>
          <a:xfrm>
            <a:off x="36384" y="2368618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Non color quantum number: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6BEFE3-A85C-20EB-58EC-7C95621C82B4}"/>
              </a:ext>
            </a:extLst>
          </p:cNvPr>
          <p:cNvSpPr txBox="1"/>
          <p:nvPr/>
        </p:nvSpPr>
        <p:spPr>
          <a:xfrm>
            <a:off x="-63291" y="2914920"/>
            <a:ext cx="3479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C</a:t>
            </a:r>
            <a:r>
              <a:rPr lang="en-CN" sz="2000" dirty="0"/>
              <a:t>entral mass motion effect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67516-408F-8FD1-B26E-BE7E428A4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3239702"/>
            <a:ext cx="8271830" cy="10327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7884C2-5859-A5C3-14BE-872F14542B68}"/>
                  </a:ext>
                </a:extLst>
              </p:cNvPr>
              <p:cNvSpPr txBox="1"/>
              <p:nvPr/>
            </p:nvSpPr>
            <p:spPr>
              <a:xfrm>
                <a:off x="5382325" y="4433055"/>
                <a:ext cx="2069477" cy="324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7884C2-5859-A5C3-14BE-872F14542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325" y="4433055"/>
                <a:ext cx="2069477" cy="324448"/>
              </a:xfrm>
              <a:prstGeom prst="rect">
                <a:avLst/>
              </a:prstGeom>
              <a:blipFill>
                <a:blip r:embed="rId7"/>
                <a:stretch>
                  <a:fillRect l="-1829" r="-4268" b="-3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4B433C-C986-2CC4-8F1A-E2AF6373F3B2}"/>
                  </a:ext>
                </a:extLst>
              </p:cNvPr>
              <p:cNvSpPr txBox="1"/>
              <p:nvPr/>
            </p:nvSpPr>
            <p:spPr>
              <a:xfrm>
                <a:off x="4336037" y="4810583"/>
                <a:ext cx="465563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N" dirty="0"/>
                  <a:t>where </a:t>
                </a:r>
                <a14:m>
                  <m:oMath xmlns:m="http://schemas.openxmlformats.org/officeDocument/2006/math">
                    <m:r>
                      <a:rPr lang="en-CN" i="1"/>
                      <m:t>𝑛</m:t>
                    </m:r>
                  </m:oMath>
                </a14:m>
                <a:r>
                  <a:rPr lang="en-CN" dirty="0"/>
                  <a:t>and </a:t>
                </a:r>
                <a14:m>
                  <m:oMath xmlns:m="http://schemas.openxmlformats.org/officeDocument/2006/math">
                    <m:r>
                      <a:rPr lang="en-CN" i="1"/>
                      <m:t>𝑚</m:t>
                    </m:r>
                  </m:oMath>
                </a14:m>
                <a:r>
                  <a:rPr lang="en-CN" dirty="0"/>
                  <a:t>label the relative transverse motion.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N" dirty="0"/>
                  <a:t>Independent of the transverse center-of-mass quantum numbers </a:t>
                </a:r>
                <a14:m>
                  <m:oMath xmlns:m="http://schemas.openxmlformats.org/officeDocument/2006/math">
                    <m:d>
                      <m:dPr>
                        <m:sepChr m:val=","/>
                        <m:ctrlPr>
                          <a:rPr lang="en-CN"/>
                        </m:ctrlPr>
                      </m:dPr>
                      <m:e>
                        <m:r>
                          <a:rPr lang="en-CN" i="1"/>
                          <m:t>𝑁</m:t>
                        </m:r>
                      </m:e>
                      <m:e>
                        <m:r>
                          <a:rPr lang="en-CN" i="1"/>
                          <m:t>𝑀</m:t>
                        </m:r>
                      </m:e>
                    </m:d>
                  </m:oMath>
                </a14:m>
                <a:r>
                  <a:rPr lang="en-CN" dirty="0"/>
                  <a:t>.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4B433C-C986-2CC4-8F1A-E2AF6373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037" y="4810583"/>
                <a:ext cx="4655634" cy="1200329"/>
              </a:xfrm>
              <a:prstGeom prst="rect">
                <a:avLst/>
              </a:prstGeom>
              <a:blipFill>
                <a:blip r:embed="rId8"/>
                <a:stretch>
                  <a:fillRect l="-817" t="-2083" r="-272" b="-729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68508B8-FADA-8CD1-0652-BE42D63602BE}"/>
                  </a:ext>
                </a:extLst>
              </p:cNvPr>
              <p:cNvSpPr txBox="1"/>
              <p:nvPr/>
            </p:nvSpPr>
            <p:spPr>
              <a:xfrm>
                <a:off x="603729" y="5735995"/>
                <a:ext cx="138730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68508B8-FADA-8CD1-0652-BE42D6360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29" y="5735995"/>
                <a:ext cx="1387303" cy="312650"/>
              </a:xfrm>
              <a:prstGeom prst="rect">
                <a:avLst/>
              </a:prstGeom>
              <a:blipFill>
                <a:blip r:embed="rId9"/>
                <a:stretch>
                  <a:fillRect r="-3636" b="-2692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604F4F-32D2-E915-5F8F-43CB0EAE3B37}"/>
                  </a:ext>
                </a:extLst>
              </p:cNvPr>
              <p:cNvSpPr txBox="1"/>
              <p:nvPr/>
            </p:nvSpPr>
            <p:spPr>
              <a:xfrm>
                <a:off x="543590" y="5323889"/>
                <a:ext cx="1820114" cy="29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kinetic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604F4F-32D2-E915-5F8F-43CB0EAE3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90" y="5323889"/>
                <a:ext cx="1820114" cy="295978"/>
              </a:xfrm>
              <a:prstGeom prst="rect">
                <a:avLst/>
              </a:prstGeom>
              <a:blipFill>
                <a:blip r:embed="rId10"/>
                <a:stretch>
                  <a:fillRect l="-2759" r="-690" b="-208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0F5A576-5EF7-674B-8A87-42FBA8BCFCCD}"/>
              </a:ext>
            </a:extLst>
          </p:cNvPr>
          <p:cNvSpPr txBox="1"/>
          <p:nvPr/>
        </p:nvSpPr>
        <p:spPr>
          <a:xfrm>
            <a:off x="566558" y="6178491"/>
            <a:ext cx="8010883" cy="646331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N" dirty="0"/>
              <a:t>Both the kinetic and interaction terms are evaluated in the sorted basis with the corresponding exchange contributions properly included.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A6D2B6-8579-497C-A816-94CCDBA6EB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879" y="4017931"/>
            <a:ext cx="3386797" cy="12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03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E5EC-9632-DEC1-B640-13D4628A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3740"/>
            <a:ext cx="7886700" cy="836353"/>
          </a:xfrm>
        </p:spPr>
        <p:txBody>
          <a:bodyPr>
            <a:normAutofit/>
          </a:bodyPr>
          <a:lstStyle/>
          <a:p>
            <a:pPr algn="ctr"/>
            <a:r>
              <a:rPr lang="en-CN" sz="4100" dirty="0"/>
              <a:t>Recent</a:t>
            </a:r>
            <a:r>
              <a:rPr lang="zh-CN" altLang="en-US" sz="4100" dirty="0"/>
              <a:t> </a:t>
            </a:r>
            <a:r>
              <a:rPr lang="en-US" altLang="zh-CN" sz="4100" dirty="0"/>
              <a:t>Progress</a:t>
            </a:r>
            <a:endParaRPr lang="en-CN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CECAE-79AE-F30F-DE9A-1E9162F57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86" y="1169578"/>
            <a:ext cx="8920716" cy="34874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Build</a:t>
            </a:r>
            <a:r>
              <a:rPr lang="zh-CN" altLang="en-US" dirty="0"/>
              <a:t> </a:t>
            </a:r>
            <a:r>
              <a:rPr lang="en-US" altLang="zh-CN" dirty="0"/>
              <a:t>a general numerical platform to investigate the Hadron structure in light front frame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Solving the identical particle issue:</a:t>
            </a:r>
          </a:p>
          <a:p>
            <a:pPr lvl="2"/>
            <a:r>
              <a:rPr lang="en-US" sz="2400" dirty="0"/>
              <a:t>remove spurious redundant states</a:t>
            </a:r>
          </a:p>
          <a:p>
            <a:pPr lvl="2"/>
            <a:r>
              <a:rPr lang="en-US" sz="2400" dirty="0"/>
              <a:t>reduction of basis dimension </a:t>
            </a:r>
          </a:p>
          <a:p>
            <a:pPr lvl="2"/>
            <a:r>
              <a:rPr lang="en-US" sz="2400" dirty="0"/>
              <a:t>ensure exchange symmetry of the system</a:t>
            </a:r>
            <a:endParaRPr lang="en-CN" sz="24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dirty="0"/>
              <a:t>Reserve center of mass motion factorization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2181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D918B204-2F53-21AA-69C1-7D7BF9921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55" t="763" r="5460" b="87247"/>
          <a:stretch/>
        </p:blipFill>
        <p:spPr>
          <a:xfrm>
            <a:off x="4711204" y="2084563"/>
            <a:ext cx="4120308" cy="461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9934E-1F40-AF86-2FC7-091FA628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235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QCD Light-front </a:t>
            </a:r>
            <a:r>
              <a:rPr lang="en-CN" dirty="0"/>
              <a:t>Hamiltonian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1D679-BDC6-6E21-D594-FFADEAE9B945}"/>
              </a:ext>
            </a:extLst>
          </p:cNvPr>
          <p:cNvSpPr txBox="1"/>
          <p:nvPr/>
        </p:nvSpPr>
        <p:spPr>
          <a:xfrm>
            <a:off x="89629" y="826569"/>
            <a:ext cx="725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dirty="0"/>
              <a:t>QCD light-front </a:t>
            </a:r>
            <a:r>
              <a:rPr lang="en-CN" sz="2400"/>
              <a:t>Hamiltonian </a:t>
            </a:r>
            <a:r>
              <a:rPr lang="en-US" sz="2400" dirty="0"/>
              <a:t>from QCD </a:t>
            </a:r>
            <a:r>
              <a:rPr lang="en-US" sz="2400" dirty="0" err="1"/>
              <a:t>Lagrangian</a:t>
            </a:r>
            <a:r>
              <a:rPr lang="en-CN" sz="2400" dirty="0"/>
              <a:t>:</a:t>
            </a:r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92625AAA-3AD3-DA3E-681C-E0998014C127}"/>
              </a:ext>
            </a:extLst>
          </p:cNvPr>
          <p:cNvSpPr/>
          <p:nvPr/>
        </p:nvSpPr>
        <p:spPr>
          <a:xfrm>
            <a:off x="3300249" y="1535817"/>
            <a:ext cx="699548" cy="199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C94EBD9-14E0-A711-2F8F-44887166D912}"/>
                  </a:ext>
                </a:extLst>
              </p:cNvPr>
              <p:cNvSpPr txBox="1"/>
              <p:nvPr/>
            </p:nvSpPr>
            <p:spPr>
              <a:xfrm>
                <a:off x="4129826" y="1485808"/>
                <a:ext cx="1627946" cy="301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𝑄𝐶𝐷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C94EBD9-14E0-A711-2F8F-44887166D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26" y="1485808"/>
                <a:ext cx="1627946" cy="301814"/>
              </a:xfrm>
              <a:prstGeom prst="rect">
                <a:avLst/>
              </a:prstGeom>
              <a:blipFill>
                <a:blip r:embed="rId4"/>
                <a:stretch>
                  <a:fillRect l="-3846" t="-8333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2BC887A-8D96-5519-5617-75DE05798D71}"/>
              </a:ext>
            </a:extLst>
          </p:cNvPr>
          <p:cNvGrpSpPr/>
          <p:nvPr/>
        </p:nvGrpSpPr>
        <p:grpSpPr>
          <a:xfrm>
            <a:off x="0" y="1349713"/>
            <a:ext cx="3433781" cy="461024"/>
            <a:chOff x="0" y="1532593"/>
            <a:chExt cx="3433781" cy="4610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58">
                  <a:extLst>
                    <a:ext uri="{FF2B5EF4-FFF2-40B4-BE49-F238E27FC236}">
                      <a16:creationId xmlns:a16="http://schemas.microsoft.com/office/drawing/2014/main" id="{EA152424-D532-5EE4-BA68-EAECCC1E913F}"/>
                    </a:ext>
                  </a:extLst>
                </p:cNvPr>
                <p:cNvSpPr txBox="1"/>
                <p:nvPr/>
              </p:nvSpPr>
              <p:spPr>
                <a:xfrm>
                  <a:off x="0" y="1532593"/>
                  <a:ext cx="3433781" cy="4610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N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𝑄𝐶𝐷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𝑖𝐷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p>
                        </m:sSubSup>
                      </m:oMath>
                    </m:oMathPara>
                  </a14:m>
                  <a:endParaRPr lang="en-CN" sz="2000" dirty="0"/>
                </a:p>
              </p:txBody>
            </p:sp>
          </mc:Choice>
          <mc:Fallback xmlns="">
            <p:sp>
              <p:nvSpPr>
                <p:cNvPr id="3" name="TextBox 58">
                  <a:extLst>
                    <a:ext uri="{FF2B5EF4-FFF2-40B4-BE49-F238E27FC236}">
                      <a16:creationId xmlns:a16="http://schemas.microsoft.com/office/drawing/2014/main" id="{EA152424-D532-5EE4-BA68-EAECCC1E91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532593"/>
                  <a:ext cx="3433781" cy="461024"/>
                </a:xfrm>
                <a:prstGeom prst="rect">
                  <a:avLst/>
                </a:prstGeom>
                <a:blipFill>
                  <a:blip r:embed="rId6"/>
                  <a:stretch>
                    <a:fillRect t="-2703" b="-13514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F4A5C4A-E0B1-DFFE-B15D-5FDD289E9D5D}"/>
                </a:ext>
              </a:extLst>
            </p:cNvPr>
            <p:cNvSpPr txBox="1"/>
            <p:nvPr/>
          </p:nvSpPr>
          <p:spPr>
            <a:xfrm>
              <a:off x="1243647" y="1601170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/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F0941D-886F-14BA-16DD-D02871564578}"/>
                  </a:ext>
                </a:extLst>
              </p:cNvPr>
              <p:cNvSpPr txBox="1"/>
              <p:nvPr/>
            </p:nvSpPr>
            <p:spPr>
              <a:xfrm>
                <a:off x="4129826" y="2150665"/>
                <a:ext cx="5813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F0941D-886F-14BA-16DD-D02871564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826" y="2150665"/>
                <a:ext cx="581378" cy="276999"/>
              </a:xfrm>
              <a:prstGeom prst="rect">
                <a:avLst/>
              </a:prstGeom>
              <a:blipFill>
                <a:blip r:embed="rId7"/>
                <a:stretch>
                  <a:fillRect l="-6250" r="-2083" b="-13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1BB4957-E6BA-84F0-CDF8-2AAD8C22E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11" t="11964" r="9003" b="1224"/>
          <a:stretch/>
        </p:blipFill>
        <p:spPr>
          <a:xfrm>
            <a:off x="4711204" y="2575816"/>
            <a:ext cx="4120308" cy="3338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EF4C95-E150-134A-66B9-B5410BCAD0C0}"/>
                  </a:ext>
                </a:extLst>
              </p:cNvPr>
              <p:cNvSpPr txBox="1"/>
              <p:nvPr/>
            </p:nvSpPr>
            <p:spPr>
              <a:xfrm>
                <a:off x="4176530" y="2703477"/>
                <a:ext cx="5255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EF4C95-E150-134A-66B9-B5410BCAD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530" y="2703477"/>
                <a:ext cx="525528" cy="276999"/>
              </a:xfrm>
              <a:prstGeom prst="rect">
                <a:avLst/>
              </a:prstGeom>
              <a:blipFill>
                <a:blip r:embed="rId8"/>
                <a:stretch>
                  <a:fillRect l="-9302" r="-2326" b="-13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512AA4-E8F2-99B0-625C-302C1FD43F1D}"/>
                  </a:ext>
                </a:extLst>
              </p:cNvPr>
              <p:cNvSpPr txBox="1"/>
              <p:nvPr/>
            </p:nvSpPr>
            <p:spPr>
              <a:xfrm>
                <a:off x="4702058" y="6041088"/>
                <a:ext cx="2174441" cy="604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CN" sz="1600" dirty="0"/>
                  <a:t>: quark field operator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CN" sz="1600" dirty="0"/>
                  <a:t>: gluon field operator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512AA4-E8F2-99B0-625C-302C1FD4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058" y="6041088"/>
                <a:ext cx="2174441" cy="604589"/>
              </a:xfrm>
              <a:prstGeom prst="rect">
                <a:avLst/>
              </a:prstGeom>
              <a:blipFill>
                <a:blip r:embed="rId12"/>
                <a:stretch>
                  <a:fillRect t="-2041" r="-581" b="-816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4E5AE5DC-9714-0C4B-7AD1-DC2C020525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087" y="3956239"/>
            <a:ext cx="1875722" cy="978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39BF00-68E7-3AB5-8036-92EDA19EFE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2096" y="2506114"/>
            <a:ext cx="1855237" cy="9784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66FCD3-11CF-596D-8ECD-CAF0FC8B7F23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alphaModFix/>
          </a:blip>
          <a:stretch>
            <a:fillRect/>
          </a:stretch>
        </p:blipFill>
        <p:spPr>
          <a:xfrm>
            <a:off x="2457741" y="3960772"/>
            <a:ext cx="1512303" cy="969364"/>
          </a:xfrm>
          <a:prstGeom prst="rect">
            <a:avLst/>
          </a:prstGeom>
          <a:ln w="38100">
            <a:noFill/>
          </a:ln>
          <a:effectLst>
            <a:softEdge rad="0"/>
          </a:effectLst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3DE4F502-E36A-D11F-6858-039E3985CB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14848" y="2493766"/>
            <a:ext cx="1217934" cy="990778"/>
          </a:xfrm>
          <a:prstGeom prst="rect">
            <a:avLst/>
          </a:prstGeom>
          <a:noFill/>
          <a:ln w="34925">
            <a:noFill/>
          </a:ln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1CE8EF27-2DF3-A7FD-0BE6-9A3500287EA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455" y="5500820"/>
            <a:ext cx="1097523" cy="866466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8EDFA197-1D7C-D662-A7CF-25B1D6C37E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35396" y="5541215"/>
            <a:ext cx="1512304" cy="751928"/>
          </a:xfrm>
          <a:prstGeom prst="rect">
            <a:avLst/>
          </a:prstGeom>
        </p:spPr>
      </p:pic>
      <p:pic>
        <p:nvPicPr>
          <p:cNvPr id="18" name="图片 32">
            <a:extLst>
              <a:ext uri="{FF2B5EF4-FFF2-40B4-BE49-F238E27FC236}">
                <a16:creationId xmlns:a16="http://schemas.microsoft.com/office/drawing/2014/main" id="{6724803E-40F6-BBF2-3500-48BF255CED18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007118" y="5478322"/>
            <a:ext cx="1512304" cy="877715"/>
          </a:xfrm>
          <a:custGeom>
            <a:avLst/>
            <a:gdLst>
              <a:gd name="connsiteX0" fmla="*/ 994167 w 4149995"/>
              <a:gd name="connsiteY0" fmla="*/ 1831823 h 2408581"/>
              <a:gd name="connsiteX1" fmla="*/ 994167 w 4149995"/>
              <a:gd name="connsiteY1" fmla="*/ 2311944 h 2408581"/>
              <a:gd name="connsiteX2" fmla="*/ 1530749 w 4149995"/>
              <a:gd name="connsiteY2" fmla="*/ 2311944 h 2408581"/>
              <a:gd name="connsiteX3" fmla="*/ 1530749 w 4149995"/>
              <a:gd name="connsiteY3" fmla="*/ 1831823 h 2408581"/>
              <a:gd name="connsiteX4" fmla="*/ 2959799 w 4149995"/>
              <a:gd name="connsiteY4" fmla="*/ 979529 h 2408581"/>
              <a:gd name="connsiteX5" fmla="*/ 2959799 w 4149995"/>
              <a:gd name="connsiteY5" fmla="*/ 1459650 h 2408581"/>
              <a:gd name="connsiteX6" fmla="*/ 3496381 w 4149995"/>
              <a:gd name="connsiteY6" fmla="*/ 1459650 h 2408581"/>
              <a:gd name="connsiteX7" fmla="*/ 3496381 w 4149995"/>
              <a:gd name="connsiteY7" fmla="*/ 979529 h 2408581"/>
              <a:gd name="connsiteX8" fmla="*/ 583769 w 4149995"/>
              <a:gd name="connsiteY8" fmla="*/ 889380 h 2408581"/>
              <a:gd name="connsiteX9" fmla="*/ 583769 w 4149995"/>
              <a:gd name="connsiteY9" fmla="*/ 1369501 h 2408581"/>
              <a:gd name="connsiteX10" fmla="*/ 1120351 w 4149995"/>
              <a:gd name="connsiteY10" fmla="*/ 1369501 h 2408581"/>
              <a:gd name="connsiteX11" fmla="*/ 1120351 w 4149995"/>
              <a:gd name="connsiteY11" fmla="*/ 889380 h 2408581"/>
              <a:gd name="connsiteX12" fmla="*/ 2423217 w 4149995"/>
              <a:gd name="connsiteY12" fmla="*/ 29425 h 2408581"/>
              <a:gd name="connsiteX13" fmla="*/ 2423217 w 4149995"/>
              <a:gd name="connsiteY13" fmla="*/ 509546 h 2408581"/>
              <a:gd name="connsiteX14" fmla="*/ 2959799 w 4149995"/>
              <a:gd name="connsiteY14" fmla="*/ 509546 h 2408581"/>
              <a:gd name="connsiteX15" fmla="*/ 2959799 w 4149995"/>
              <a:gd name="connsiteY15" fmla="*/ 29425 h 2408581"/>
              <a:gd name="connsiteX16" fmla="*/ 0 w 4149995"/>
              <a:gd name="connsiteY16" fmla="*/ 0 h 2408581"/>
              <a:gd name="connsiteX17" fmla="*/ 4149995 w 4149995"/>
              <a:gd name="connsiteY17" fmla="*/ 0 h 2408581"/>
              <a:gd name="connsiteX18" fmla="*/ 4149995 w 4149995"/>
              <a:gd name="connsiteY18" fmla="*/ 2408581 h 2408581"/>
              <a:gd name="connsiteX19" fmla="*/ 0 w 4149995"/>
              <a:gd name="connsiteY19" fmla="*/ 2408581 h 240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49995" h="2408581">
                <a:moveTo>
                  <a:pt x="994167" y="1831823"/>
                </a:moveTo>
                <a:lnTo>
                  <a:pt x="994167" y="2311944"/>
                </a:lnTo>
                <a:lnTo>
                  <a:pt x="1530749" y="2311944"/>
                </a:lnTo>
                <a:lnTo>
                  <a:pt x="1530749" y="1831823"/>
                </a:lnTo>
                <a:close/>
                <a:moveTo>
                  <a:pt x="2959799" y="979529"/>
                </a:moveTo>
                <a:lnTo>
                  <a:pt x="2959799" y="1459650"/>
                </a:lnTo>
                <a:lnTo>
                  <a:pt x="3496381" y="1459650"/>
                </a:lnTo>
                <a:lnTo>
                  <a:pt x="3496381" y="979529"/>
                </a:lnTo>
                <a:close/>
                <a:moveTo>
                  <a:pt x="583769" y="889380"/>
                </a:moveTo>
                <a:lnTo>
                  <a:pt x="583769" y="1369501"/>
                </a:lnTo>
                <a:lnTo>
                  <a:pt x="1120351" y="1369501"/>
                </a:lnTo>
                <a:lnTo>
                  <a:pt x="1120351" y="889380"/>
                </a:lnTo>
                <a:close/>
                <a:moveTo>
                  <a:pt x="2423217" y="29425"/>
                </a:moveTo>
                <a:lnTo>
                  <a:pt x="2423217" y="509546"/>
                </a:lnTo>
                <a:lnTo>
                  <a:pt x="2959799" y="509546"/>
                </a:lnTo>
                <a:lnTo>
                  <a:pt x="2959799" y="29425"/>
                </a:lnTo>
                <a:close/>
                <a:moveTo>
                  <a:pt x="0" y="0"/>
                </a:moveTo>
                <a:lnTo>
                  <a:pt x="4149995" y="0"/>
                </a:lnTo>
                <a:lnTo>
                  <a:pt x="4149995" y="2408581"/>
                </a:lnTo>
                <a:lnTo>
                  <a:pt x="0" y="2408581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4A1B6D-0BDE-2885-B48D-A73821703E5A}"/>
                  </a:ext>
                </a:extLst>
              </p:cNvPr>
              <p:cNvSpPr txBox="1"/>
              <p:nvPr/>
            </p:nvSpPr>
            <p:spPr>
              <a:xfrm>
                <a:off x="7817190" y="1408475"/>
                <a:ext cx="11651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4A1B6D-0BDE-2885-B48D-A73821703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190" y="1408475"/>
                <a:ext cx="1165123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73B0F7-86CC-51FE-0799-B2C749BCA55D}"/>
                  </a:ext>
                </a:extLst>
              </p:cNvPr>
              <p:cNvSpPr txBox="1"/>
              <p:nvPr/>
            </p:nvSpPr>
            <p:spPr>
              <a:xfrm>
                <a:off x="7533409" y="6068291"/>
                <a:ext cx="1492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7 terms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73B0F7-86CC-51FE-0799-B2C749BCA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409" y="6068291"/>
                <a:ext cx="1492909" cy="369332"/>
              </a:xfrm>
              <a:prstGeom prst="rect">
                <a:avLst/>
              </a:prstGeom>
              <a:blipFill>
                <a:blip r:embed="rId21"/>
                <a:stretch>
                  <a:fillRect l="-423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D1FC1D2-1FFE-08CC-6F0C-DF4055EA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15</a:t>
            </a:fld>
            <a:endParaRPr lang="en-C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D256EF-4580-5F19-920C-609C551C29CC}"/>
              </a:ext>
            </a:extLst>
          </p:cNvPr>
          <p:cNvSpPr txBox="1"/>
          <p:nvPr/>
        </p:nvSpPr>
        <p:spPr>
          <a:xfrm>
            <a:off x="5365337" y="605481"/>
            <a:ext cx="377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[S. Brodsky, H-C Pauli, S. Pinsky, ‘97]</a:t>
            </a:r>
          </a:p>
        </p:txBody>
      </p:sp>
    </p:spTree>
    <p:extLst>
      <p:ext uri="{BB962C8B-B14F-4D97-AF65-F5344CB8AC3E}">
        <p14:creationId xmlns:p14="http://schemas.microsoft.com/office/powerpoint/2010/main" val="504200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317D-883C-A068-3F90-F505E30A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84"/>
            <a:ext cx="9143998" cy="850610"/>
          </a:xfrm>
        </p:spPr>
        <p:txBody>
          <a:bodyPr>
            <a:normAutofit fontScale="90000"/>
          </a:bodyPr>
          <a:lstStyle/>
          <a:p>
            <a:pPr algn="ctr"/>
            <a:r>
              <a:rPr lang="en-CN" dirty="0"/>
              <a:t>Fock Sector Dependent Renormalization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073596-0A2B-1AD2-981D-14C1C13D2BE9}"/>
                  </a:ext>
                </a:extLst>
              </p:cNvPr>
              <p:cNvSpPr txBox="1"/>
              <p:nvPr/>
            </p:nvSpPr>
            <p:spPr>
              <a:xfrm>
                <a:off x="107202" y="723635"/>
                <a:ext cx="8925587" cy="1303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CN" sz="2400" dirty="0"/>
                  <a:t>mass counterterm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</m:oMath>
                </a14:m>
                <a:endParaRPr lang="en-CN" sz="2400" dirty="0"/>
              </a:p>
              <a:p>
                <a:pPr lvl="3"/>
                <a:r>
                  <a:rPr lang="en-CN" sz="2400" dirty="0"/>
                  <a:t>-- generated from the single particle system</a:t>
                </a:r>
              </a:p>
              <a:p>
                <a:pPr marL="342900" indent="-342900">
                  <a:buFont typeface="Wingdings" pitchFamily="2" charset="2"/>
                  <a:buChar char="v"/>
                </a:pPr>
                <a:endParaRPr lang="en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073596-0A2B-1AD2-981D-14C1C13D2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2" y="723635"/>
                <a:ext cx="8925587" cy="1303818"/>
              </a:xfrm>
              <a:prstGeom prst="rect">
                <a:avLst/>
              </a:prstGeom>
              <a:blipFill>
                <a:blip r:embed="rId3"/>
                <a:stretch>
                  <a:fillRect l="-99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C9E966-0468-64E6-BB36-BF587BD9FC90}"/>
                  </a:ext>
                </a:extLst>
              </p:cNvPr>
              <p:cNvSpPr txBox="1"/>
              <p:nvPr/>
            </p:nvSpPr>
            <p:spPr>
              <a:xfrm>
                <a:off x="4419599" y="1593202"/>
                <a:ext cx="3961854" cy="973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Courier New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𝑷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Light-Front Hamiltonian</a:t>
                </a:r>
              </a:p>
              <a:p>
                <a:pPr marL="285750" indent="-285750">
                  <a:buFont typeface="Courier New" charset="0"/>
                  <a:buChar char="o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𝒈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Eigenstates of quark &amp; gluon</a:t>
                </a:r>
              </a:p>
              <a:p>
                <a:pPr marL="285750" indent="-285750">
                  <a:buFont typeface="Courier New" charset="0"/>
                  <a:buChar char="o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:r>
                  <a:rPr lang="en-US" dirty="0"/>
                  <a:t>Quark &amp; gluon mass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C9E966-0468-64E6-BB36-BF587BD9F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599" y="1593202"/>
                <a:ext cx="3961854" cy="973600"/>
              </a:xfrm>
              <a:prstGeom prst="rect">
                <a:avLst/>
              </a:prstGeom>
              <a:blipFill>
                <a:blip r:embed="rId4"/>
                <a:stretch>
                  <a:fillRect l="-962" t="-15385" r="-321" b="-2948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ECC1E0-F9FF-306A-3820-BB661C7E52CF}"/>
                  </a:ext>
                </a:extLst>
              </p:cNvPr>
              <p:cNvSpPr txBox="1"/>
              <p:nvPr/>
            </p:nvSpPr>
            <p:spPr>
              <a:xfrm>
                <a:off x="571013" y="1817437"/>
                <a:ext cx="3506036" cy="442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𝑞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𝑞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ECC1E0-F9FF-306A-3820-BB661C7E5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13" y="1817437"/>
                <a:ext cx="3506036" cy="442172"/>
              </a:xfrm>
              <a:prstGeom prst="rect">
                <a:avLst/>
              </a:prstGeom>
              <a:blipFill>
                <a:blip r:embed="rId5"/>
                <a:stretch>
                  <a:fillRect t="-133333" r="-9025" b="-1972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7EE7E8-FE32-4BDB-435D-6B3F1004A33D}"/>
                  </a:ext>
                </a:extLst>
              </p:cNvPr>
              <p:cNvSpPr txBox="1"/>
              <p:nvPr/>
            </p:nvSpPr>
            <p:spPr>
              <a:xfrm>
                <a:off x="1872779" y="2902499"/>
                <a:ext cx="63394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𝑞𝑞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𝑞𝑔𝑔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𝑞𝑞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𝑞𝑔𝑔𝑔</m:t>
                          </m:r>
                        </m:e>
                      </m:d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7EE7E8-FE32-4BDB-435D-6B3F1004A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779" y="2902499"/>
                <a:ext cx="6339493" cy="276999"/>
              </a:xfrm>
              <a:prstGeom prst="rect">
                <a:avLst/>
              </a:prstGeom>
              <a:blipFill>
                <a:blip r:embed="rId6"/>
                <a:stretch>
                  <a:fillRect t="-4348" b="-3478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6269678-C3E5-6E54-DFD0-CC041380F47C}"/>
              </a:ext>
            </a:extLst>
          </p:cNvPr>
          <p:cNvSpPr txBox="1"/>
          <p:nvPr/>
        </p:nvSpPr>
        <p:spPr>
          <a:xfrm>
            <a:off x="528973" y="2856332"/>
            <a:ext cx="122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For Quark: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92134C-8161-AEFB-3C04-D6B6E5A5F2F4}"/>
                  </a:ext>
                </a:extLst>
              </p:cNvPr>
              <p:cNvSpPr txBox="1"/>
              <p:nvPr/>
            </p:nvSpPr>
            <p:spPr>
              <a:xfrm>
                <a:off x="1917586" y="3421974"/>
                <a:ext cx="41658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𝑔𝑔𝑔</m:t>
                          </m:r>
                        </m:e>
                      </m:d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92134C-8161-AEFB-3C04-D6B6E5A5F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86" y="3421974"/>
                <a:ext cx="4165819" cy="276999"/>
              </a:xfrm>
              <a:prstGeom prst="rect">
                <a:avLst/>
              </a:prstGeom>
              <a:blipFill>
                <a:blip r:embed="rId7"/>
                <a:stretch>
                  <a:fillRect t="-8696" b="-3478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21A83EC-E2D1-DB38-E310-16509FBBF809}"/>
              </a:ext>
            </a:extLst>
          </p:cNvPr>
          <p:cNvSpPr txBox="1"/>
          <p:nvPr/>
        </p:nvSpPr>
        <p:spPr>
          <a:xfrm>
            <a:off x="536708" y="3375807"/>
            <a:ext cx="1223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For Gluon: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34F8E4-BA5D-3976-1CB9-DD6D46BB1996}"/>
              </a:ext>
            </a:extLst>
          </p:cNvPr>
          <p:cNvCxnSpPr>
            <a:cxnSpLocks/>
          </p:cNvCxnSpPr>
          <p:nvPr/>
        </p:nvCxnSpPr>
        <p:spPr>
          <a:xfrm>
            <a:off x="4346719" y="2798218"/>
            <a:ext cx="0" cy="993745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548078-A3BA-B8CF-6B14-05109CB1A7AB}"/>
                  </a:ext>
                </a:extLst>
              </p:cNvPr>
              <p:cNvSpPr txBox="1"/>
              <p:nvPr/>
            </p:nvSpPr>
            <p:spPr>
              <a:xfrm>
                <a:off x="5042525" y="4678773"/>
                <a:ext cx="3268523" cy="732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000" dirty="0"/>
                  <a:t>Renormalization Condition: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N" sz="2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548078-A3BA-B8CF-6B14-05109CB1A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525" y="4678773"/>
                <a:ext cx="3268523" cy="732829"/>
              </a:xfrm>
              <a:prstGeom prst="rect">
                <a:avLst/>
              </a:prstGeom>
              <a:blipFill>
                <a:blip r:embed="rId8"/>
                <a:stretch>
                  <a:fillRect l="-1544" t="-5085" r="-1158" b="-1186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E9C4A0-05AD-85F0-B763-059CAD2CA1EE}"/>
              </a:ext>
            </a:extLst>
          </p:cNvPr>
          <p:cNvCxnSpPr>
            <a:cxnSpLocks/>
          </p:cNvCxnSpPr>
          <p:nvPr/>
        </p:nvCxnSpPr>
        <p:spPr>
          <a:xfrm>
            <a:off x="6120476" y="2798218"/>
            <a:ext cx="0" cy="993745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3655CAF-7F6F-2B35-E717-8F84D04EB5F6}"/>
              </a:ext>
            </a:extLst>
          </p:cNvPr>
          <p:cNvCxnSpPr>
            <a:cxnSpLocks/>
          </p:cNvCxnSpPr>
          <p:nvPr/>
        </p:nvCxnSpPr>
        <p:spPr>
          <a:xfrm>
            <a:off x="8188172" y="2798218"/>
            <a:ext cx="0" cy="993745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19BA05B-6C94-52DB-8D19-20E970D29585}"/>
                  </a:ext>
                </a:extLst>
              </p:cNvPr>
              <p:cNvSpPr txBox="1"/>
              <p:nvPr/>
            </p:nvSpPr>
            <p:spPr>
              <a:xfrm>
                <a:off x="4068149" y="2564604"/>
                <a:ext cx="557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19BA05B-6C94-52DB-8D19-20E970D29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149" y="2564604"/>
                <a:ext cx="557140" cy="276999"/>
              </a:xfrm>
              <a:prstGeom prst="rect">
                <a:avLst/>
              </a:prstGeom>
              <a:blipFill>
                <a:blip r:embed="rId9"/>
                <a:stretch>
                  <a:fillRect l="-11111" r="-8889" b="-909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DCF1571-AC29-BFBF-BC7D-EA022463406A}"/>
                  </a:ext>
                </a:extLst>
              </p:cNvPr>
              <p:cNvSpPr txBox="1"/>
              <p:nvPr/>
            </p:nvSpPr>
            <p:spPr>
              <a:xfrm>
                <a:off x="5841906" y="2574963"/>
                <a:ext cx="557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DCF1571-AC29-BFBF-BC7D-EA0224634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906" y="2574963"/>
                <a:ext cx="557140" cy="276999"/>
              </a:xfrm>
              <a:prstGeom prst="rect">
                <a:avLst/>
              </a:prstGeom>
              <a:blipFill>
                <a:blip r:embed="rId10"/>
                <a:stretch>
                  <a:fillRect l="-8696" r="-6522" b="-869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C56BC76-B24F-1EEF-8AF9-21D0C22C9143}"/>
                  </a:ext>
                </a:extLst>
              </p:cNvPr>
              <p:cNvSpPr txBox="1"/>
              <p:nvPr/>
            </p:nvSpPr>
            <p:spPr>
              <a:xfrm>
                <a:off x="7921345" y="2571568"/>
                <a:ext cx="557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C56BC76-B24F-1EEF-8AF9-21D0C22C9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345" y="2571568"/>
                <a:ext cx="557140" cy="276999"/>
              </a:xfrm>
              <a:prstGeom prst="rect">
                <a:avLst/>
              </a:prstGeom>
              <a:blipFill>
                <a:blip r:embed="rId11"/>
                <a:stretch>
                  <a:fillRect l="-8889" r="-8889" b="-43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3B7FA1D-5133-57B1-DEC5-F22F5A58C2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202" y="3785642"/>
            <a:ext cx="4524656" cy="307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60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CAD2A0-2372-0C63-F471-B1EC8B0C2ABD}"/>
              </a:ext>
            </a:extLst>
          </p:cNvPr>
          <p:cNvSpPr txBox="1"/>
          <p:nvPr/>
        </p:nvSpPr>
        <p:spPr>
          <a:xfrm>
            <a:off x="152400" y="1252489"/>
            <a:ext cx="8874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000" dirty="0"/>
              <a:t>Truncation</a:t>
            </a:r>
            <a:r>
              <a:rPr lang="zh-CN" altLang="en-US" sz="2000" dirty="0"/>
              <a:t> </a:t>
            </a:r>
            <a:r>
              <a:rPr lang="en-US" altLang="zh-CN" sz="2000" dirty="0"/>
              <a:t>Parameters: </a:t>
            </a:r>
            <a:r>
              <a:rPr lang="en-US" sz="2000" dirty="0"/>
              <a:t>up to 6-parton Fock sectors 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N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6317D-883C-A068-3F90-F505E30A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67" y="21984"/>
            <a:ext cx="8871822" cy="8506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Input Parameters</a:t>
            </a:r>
            <a:endParaRPr lang="en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23A982-77C3-18A0-F15B-4AEBCB0782DC}"/>
                  </a:ext>
                </a:extLst>
              </p:cNvPr>
              <p:cNvSpPr txBox="1"/>
              <p:nvPr/>
            </p:nvSpPr>
            <p:spPr>
              <a:xfrm>
                <a:off x="6714097" y="1269189"/>
                <a:ext cx="22059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CN" sz="2000" dirty="0"/>
                  <a:t>  &amp;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CN" sz="20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23A982-77C3-18A0-F15B-4AEBCB078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97" y="1269189"/>
                <a:ext cx="2205989" cy="400110"/>
              </a:xfrm>
              <a:prstGeom prst="rect">
                <a:avLst/>
              </a:prstGeom>
              <a:blipFill>
                <a:blip r:embed="rId2"/>
                <a:stretch>
                  <a:fillRect t="-3030" b="-272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F09C06-C69F-0EA2-3917-6EAF0816B084}"/>
                  </a:ext>
                </a:extLst>
              </p:cNvPr>
              <p:cNvSpPr/>
              <p:nvPr/>
            </p:nvSpPr>
            <p:spPr>
              <a:xfrm>
                <a:off x="626550" y="1755025"/>
                <a:ext cx="7950290" cy="787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000" b="0" dirty="0">
                    <a:solidFill>
                      <a:schemeClr val="tx1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𝑞𝑞𝑞𝑑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𝑞𝑞𝑞𝑠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𝑞𝑞𝑞𝑔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𝑞𝑞𝑞𝑔𝑔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𝑞𝑞𝑞𝑔𝑔𝑔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F09C06-C69F-0EA2-3917-6EAF0816B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50" y="1755025"/>
                <a:ext cx="7950290" cy="787139"/>
              </a:xfrm>
              <a:prstGeom prst="rect">
                <a:avLst/>
              </a:prstGeom>
              <a:blipFill>
                <a:blip r:embed="rId3"/>
                <a:stretch>
                  <a:fillRect t="-57143" b="-4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4B03F69-16BF-1B25-4C46-E3ACB9A7E63A}"/>
              </a:ext>
            </a:extLst>
          </p:cNvPr>
          <p:cNvSpPr txBox="1"/>
          <p:nvPr/>
        </p:nvSpPr>
        <p:spPr>
          <a:xfrm>
            <a:off x="160966" y="2796169"/>
            <a:ext cx="2504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Input</a:t>
            </a:r>
            <a:r>
              <a:rPr lang="en-CN" sz="2000"/>
              <a:t> </a:t>
            </a:r>
            <a:r>
              <a:rPr lang="en-CN" sz="2000" dirty="0"/>
              <a:t>Parameters: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FE9F9B-F1CE-7D82-50DE-1C7A5B0C190A}"/>
                  </a:ext>
                </a:extLst>
              </p:cNvPr>
              <p:cNvSpPr txBox="1"/>
              <p:nvPr/>
            </p:nvSpPr>
            <p:spPr>
              <a:xfrm>
                <a:off x="367384" y="4650604"/>
                <a:ext cx="7696776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System Font Regular"/>
                  <a:buChar char="-"/>
                </a:pPr>
                <a:r>
                  <a:rPr lang="en-CN" dirty="0"/>
                  <a:t>determined by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fitting</a:t>
                </a:r>
                <a:r>
                  <a:rPr lang="en-CN" dirty="0"/>
                  <a:t> </a:t>
                </a:r>
                <a:r>
                  <a:rPr lang="en-US" dirty="0"/>
                  <a:t>e</a:t>
                </a:r>
                <a:r>
                  <a:rPr lang="en-CN" dirty="0"/>
                  <a:t>lectromagnetic Form Factor</a:t>
                </a:r>
                <a:r>
                  <a:rPr lang="en-US" dirty="0"/>
                  <a:t>s and proton mass</a:t>
                </a:r>
              </a:p>
              <a:p>
                <a:pPr marL="285750" indent="-285750">
                  <a:buFont typeface="System Font Regular"/>
                  <a:buChar char="-"/>
                </a:pPr>
                <a:r>
                  <a:rPr lang="en-US" dirty="0">
                    <a:solidFill>
                      <a:srgbClr val="C00000"/>
                    </a:solidFill>
                  </a:rPr>
                  <a:t>separate quark mass in the quark-gluon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needed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FE9F9B-F1CE-7D82-50DE-1C7A5B0C1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84" y="4650604"/>
                <a:ext cx="7696776" cy="668581"/>
              </a:xfrm>
              <a:prstGeom prst="rect">
                <a:avLst/>
              </a:prstGeom>
              <a:blipFill>
                <a:blip r:embed="rId4"/>
                <a:stretch>
                  <a:fillRect l="-658" t="-5556" b="-925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3">
                <a:extLst>
                  <a:ext uri="{FF2B5EF4-FFF2-40B4-BE49-F238E27FC236}">
                    <a16:creationId xmlns:a16="http://schemas.microsoft.com/office/drawing/2014/main" id="{A06E1158-08DF-B23A-638A-118A65060C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1580257"/>
                  </p:ext>
                </p:extLst>
              </p:nvPr>
            </p:nvGraphicFramePr>
            <p:xfrm>
              <a:off x="441434" y="3305663"/>
              <a:ext cx="8585143" cy="12407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5331">
                      <a:extLst>
                        <a:ext uri="{9D8B030D-6E8A-4147-A177-3AD203B41FA5}">
                          <a16:colId xmlns:a16="http://schemas.microsoft.com/office/drawing/2014/main" val="1524859458"/>
                        </a:ext>
                      </a:extLst>
                    </a:gridCol>
                    <a:gridCol w="1331293">
                      <a:extLst>
                        <a:ext uri="{9D8B030D-6E8A-4147-A177-3AD203B41FA5}">
                          <a16:colId xmlns:a16="http://schemas.microsoft.com/office/drawing/2014/main" val="2949830655"/>
                        </a:ext>
                      </a:extLst>
                    </a:gridCol>
                    <a:gridCol w="1168579">
                      <a:extLst>
                        <a:ext uri="{9D8B030D-6E8A-4147-A177-3AD203B41FA5}">
                          <a16:colId xmlns:a16="http://schemas.microsoft.com/office/drawing/2014/main" val="957899474"/>
                        </a:ext>
                      </a:extLst>
                    </a:gridCol>
                    <a:gridCol w="1168579">
                      <a:extLst>
                        <a:ext uri="{9D8B030D-6E8A-4147-A177-3AD203B41FA5}">
                          <a16:colId xmlns:a16="http://schemas.microsoft.com/office/drawing/2014/main" val="3084119934"/>
                        </a:ext>
                      </a:extLst>
                    </a:gridCol>
                    <a:gridCol w="1010823">
                      <a:extLst>
                        <a:ext uri="{9D8B030D-6E8A-4147-A177-3AD203B41FA5}">
                          <a16:colId xmlns:a16="http://schemas.microsoft.com/office/drawing/2014/main" val="2768684804"/>
                        </a:ext>
                      </a:extLst>
                    </a:gridCol>
                    <a:gridCol w="1260269">
                      <a:extLst>
                        <a:ext uri="{9D8B030D-6E8A-4147-A177-3AD203B41FA5}">
                          <a16:colId xmlns:a16="http://schemas.microsoft.com/office/drawing/2014/main" val="2807851885"/>
                        </a:ext>
                      </a:extLst>
                    </a:gridCol>
                    <a:gridCol w="1260269">
                      <a:extLst>
                        <a:ext uri="{9D8B030D-6E8A-4147-A177-3AD203B41FA5}">
                          <a16:colId xmlns:a16="http://schemas.microsoft.com/office/drawing/2014/main" val="2621814856"/>
                        </a:ext>
                      </a:extLst>
                    </a:gridCol>
                  </a:tblGrid>
                  <a:tr h="5675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𝒊𝒏𝒔𝒕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en-C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13489547"/>
                      </a:ext>
                    </a:extLst>
                  </a:tr>
                  <a:tr h="6732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0.3 GeV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0.</a:t>
                          </a:r>
                          <a:r>
                            <a:rPr lang="en-US" sz="2000" dirty="0"/>
                            <a:t>299</a:t>
                          </a:r>
                          <a:r>
                            <a:rPr lang="en-CN" sz="2000" dirty="0"/>
                            <a:t> GeV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r>
                            <a:rPr lang="en-CN" sz="2000" dirty="0"/>
                            <a:t>.</a:t>
                          </a:r>
                          <a:r>
                            <a:rPr lang="en-US" sz="2000" dirty="0"/>
                            <a:t>5</a:t>
                          </a:r>
                          <a:r>
                            <a:rPr lang="zh-CN" altLang="en-US" sz="2000" dirty="0"/>
                            <a:t> </a:t>
                          </a:r>
                          <a:r>
                            <a:rPr lang="en-CN" sz="2000" dirty="0"/>
                            <a:t>GeV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1.0</a:t>
                          </a:r>
                          <a:r>
                            <a:rPr lang="zh-CN" altLang="en-US" sz="2000" dirty="0"/>
                            <a:t> </a:t>
                          </a:r>
                          <a:r>
                            <a:rPr lang="en-CN" sz="2000" dirty="0"/>
                            <a:t>GeV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2.2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2000" dirty="0"/>
                            <a:t>3.0 GeV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0.</a:t>
                          </a:r>
                          <a:r>
                            <a:rPr lang="en-US" sz="2000" dirty="0"/>
                            <a:t>6</a:t>
                          </a:r>
                          <a:r>
                            <a:rPr lang="en-CN" sz="2000" dirty="0"/>
                            <a:t> GeV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8216215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3">
                <a:extLst>
                  <a:ext uri="{FF2B5EF4-FFF2-40B4-BE49-F238E27FC236}">
                    <a16:creationId xmlns:a16="http://schemas.microsoft.com/office/drawing/2014/main" id="{A06E1158-08DF-B23A-638A-118A65060C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1580257"/>
                  </p:ext>
                </p:extLst>
              </p:nvPr>
            </p:nvGraphicFramePr>
            <p:xfrm>
              <a:off x="441434" y="3305663"/>
              <a:ext cx="8585143" cy="12407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5331">
                      <a:extLst>
                        <a:ext uri="{9D8B030D-6E8A-4147-A177-3AD203B41FA5}">
                          <a16:colId xmlns:a16="http://schemas.microsoft.com/office/drawing/2014/main" val="1524859458"/>
                        </a:ext>
                      </a:extLst>
                    </a:gridCol>
                    <a:gridCol w="1331293">
                      <a:extLst>
                        <a:ext uri="{9D8B030D-6E8A-4147-A177-3AD203B41FA5}">
                          <a16:colId xmlns:a16="http://schemas.microsoft.com/office/drawing/2014/main" val="2949830655"/>
                        </a:ext>
                      </a:extLst>
                    </a:gridCol>
                    <a:gridCol w="1168579">
                      <a:extLst>
                        <a:ext uri="{9D8B030D-6E8A-4147-A177-3AD203B41FA5}">
                          <a16:colId xmlns:a16="http://schemas.microsoft.com/office/drawing/2014/main" val="957899474"/>
                        </a:ext>
                      </a:extLst>
                    </a:gridCol>
                    <a:gridCol w="1168579">
                      <a:extLst>
                        <a:ext uri="{9D8B030D-6E8A-4147-A177-3AD203B41FA5}">
                          <a16:colId xmlns:a16="http://schemas.microsoft.com/office/drawing/2014/main" val="3084119934"/>
                        </a:ext>
                      </a:extLst>
                    </a:gridCol>
                    <a:gridCol w="1010823">
                      <a:extLst>
                        <a:ext uri="{9D8B030D-6E8A-4147-A177-3AD203B41FA5}">
                          <a16:colId xmlns:a16="http://schemas.microsoft.com/office/drawing/2014/main" val="2768684804"/>
                        </a:ext>
                      </a:extLst>
                    </a:gridCol>
                    <a:gridCol w="1260269">
                      <a:extLst>
                        <a:ext uri="{9D8B030D-6E8A-4147-A177-3AD203B41FA5}">
                          <a16:colId xmlns:a16="http://schemas.microsoft.com/office/drawing/2014/main" val="2807851885"/>
                        </a:ext>
                      </a:extLst>
                    </a:gridCol>
                    <a:gridCol w="1260269">
                      <a:extLst>
                        <a:ext uri="{9D8B030D-6E8A-4147-A177-3AD203B41FA5}">
                          <a16:colId xmlns:a16="http://schemas.microsoft.com/office/drawing/2014/main" val="2621814856"/>
                        </a:ext>
                      </a:extLst>
                    </a:gridCol>
                  </a:tblGrid>
                  <a:tr h="567513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2222" r="-522936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3810" t="-2222" r="-442857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32609" t="-2222" r="-405435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29032" t="-2222" r="-301075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05063" t="-2222" r="-254430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78000" t="-2222" r="-101000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83838" t="-2222" r="-2020" b="-1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3489547"/>
                      </a:ext>
                    </a:extLst>
                  </a:tr>
                  <a:tr h="6732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0.3 GeV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0.</a:t>
                          </a:r>
                          <a:r>
                            <a:rPr lang="en-US" sz="2000" dirty="0"/>
                            <a:t>299</a:t>
                          </a:r>
                          <a:r>
                            <a:rPr lang="en-CN" sz="2000" dirty="0"/>
                            <a:t> GeV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r>
                            <a:rPr lang="en-CN" sz="2000" dirty="0"/>
                            <a:t>.</a:t>
                          </a:r>
                          <a:r>
                            <a:rPr lang="en-US" sz="2000" dirty="0"/>
                            <a:t>5</a:t>
                          </a:r>
                          <a:r>
                            <a:rPr lang="zh-CN" altLang="en-US" sz="2000" dirty="0"/>
                            <a:t> </a:t>
                          </a:r>
                          <a:r>
                            <a:rPr lang="en-CN" sz="2000" dirty="0"/>
                            <a:t>GeV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1.0</a:t>
                          </a:r>
                          <a:r>
                            <a:rPr lang="zh-CN" altLang="en-US" sz="2000" dirty="0"/>
                            <a:t> </a:t>
                          </a:r>
                          <a:r>
                            <a:rPr lang="en-CN" sz="2000" dirty="0"/>
                            <a:t>GeV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2.2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2000" dirty="0"/>
                            <a:t>3.0 GeV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0.</a:t>
                          </a:r>
                          <a:r>
                            <a:rPr lang="en-US" sz="2000" dirty="0"/>
                            <a:t>6</a:t>
                          </a:r>
                          <a:r>
                            <a:rPr lang="en-CN" sz="2000" dirty="0"/>
                            <a:t> GeV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821621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E547B-CF23-D3F5-B5BC-0730B5BDD2D5}"/>
                  </a:ext>
                </a:extLst>
              </p:cNvPr>
              <p:cNvSpPr txBox="1"/>
              <p:nvPr/>
            </p:nvSpPr>
            <p:spPr>
              <a:xfrm>
                <a:off x="7418055" y="4650403"/>
                <a:ext cx="171040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0.93 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3E547B-CF23-D3F5-B5BC-0730B5BDD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055" y="4650403"/>
                <a:ext cx="1710404" cy="390748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7F5213DD-637C-B572-1CDF-99885DE7CE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7275" y="5527106"/>
            <a:ext cx="1855237" cy="978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B2F796-48A7-22EC-0FE6-0E993BFB5DAB}"/>
                  </a:ext>
                </a:extLst>
              </p:cNvPr>
              <p:cNvSpPr txBox="1"/>
              <p:nvPr/>
            </p:nvSpPr>
            <p:spPr>
              <a:xfrm>
                <a:off x="4420034" y="6016321"/>
                <a:ext cx="1502912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B2F796-48A7-22EC-0FE6-0E993BFB5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034" y="6016321"/>
                <a:ext cx="1502912" cy="424732"/>
              </a:xfrm>
              <a:prstGeom prst="rect">
                <a:avLst/>
              </a:prstGeom>
              <a:blipFill>
                <a:blip r:embed="rId8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2C11BE-9AD1-574E-23E2-A296E8FEBC1E}"/>
                  </a:ext>
                </a:extLst>
              </p:cNvPr>
              <p:cNvSpPr txBox="1"/>
              <p:nvPr/>
            </p:nvSpPr>
            <p:spPr>
              <a:xfrm>
                <a:off x="4420034" y="5527106"/>
                <a:ext cx="13149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2C11BE-9AD1-574E-23E2-A296E8FEB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034" y="5527106"/>
                <a:ext cx="1314912" cy="400110"/>
              </a:xfrm>
              <a:prstGeom prst="rect">
                <a:avLst/>
              </a:prstGeom>
              <a:blipFill>
                <a:blip r:embed="rId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1FB53D2-F61E-6632-5DA5-A55CF4BEA76D}"/>
              </a:ext>
            </a:extLst>
          </p:cNvPr>
          <p:cNvSpPr txBox="1"/>
          <p:nvPr/>
        </p:nvSpPr>
        <p:spPr>
          <a:xfrm>
            <a:off x="5920933" y="5554837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Spin no flip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452C1-7BA9-6FA8-34E3-EDA87FC84828}"/>
              </a:ext>
            </a:extLst>
          </p:cNvPr>
          <p:cNvSpPr txBox="1"/>
          <p:nvPr/>
        </p:nvSpPr>
        <p:spPr>
          <a:xfrm>
            <a:off x="5920933" y="604382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Spin flip</a:t>
            </a:r>
          </a:p>
        </p:txBody>
      </p:sp>
    </p:spTree>
    <p:extLst>
      <p:ext uri="{BB962C8B-B14F-4D97-AF65-F5344CB8AC3E}">
        <p14:creationId xmlns:p14="http://schemas.microsoft.com/office/powerpoint/2010/main" val="438038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021E8-82B4-01D5-9C20-378D2D862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5" y="1144776"/>
            <a:ext cx="4531910" cy="31862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B015D3-0679-6F91-5966-BFA50D56D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24" y="3636964"/>
            <a:ext cx="4431613" cy="3224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073659-4A7B-296E-3FA4-1B8433064F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978"/>
          <a:stretch/>
        </p:blipFill>
        <p:spPr>
          <a:xfrm>
            <a:off x="4740927" y="2621651"/>
            <a:ext cx="3829966" cy="3784600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3DD588-EAA1-A3CE-3033-4B56280B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93" y="472"/>
            <a:ext cx="9144000" cy="9129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Electromagnetic</a:t>
            </a:r>
            <a:r>
              <a:rPr lang="zh-CN" altLang="en-US" dirty="0"/>
              <a:t> </a:t>
            </a:r>
            <a:r>
              <a:rPr lang="en-CN" dirty="0"/>
              <a:t>FF &amp; Mass Spectrum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A2252-A9BD-7937-CAC2-74254057D124}"/>
              </a:ext>
            </a:extLst>
          </p:cNvPr>
          <p:cNvSpPr txBox="1"/>
          <p:nvPr/>
        </p:nvSpPr>
        <p:spPr>
          <a:xfrm>
            <a:off x="3146341" y="824918"/>
            <a:ext cx="206928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N" sz="2800" b="1" dirty="0">
                <a:solidFill>
                  <a:srgbClr val="FF0000"/>
                </a:solidFill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D65C20-05E2-5923-1971-2D0C343A4588}"/>
                  </a:ext>
                </a:extLst>
              </p:cNvPr>
              <p:cNvSpPr txBox="1"/>
              <p:nvPr/>
            </p:nvSpPr>
            <p:spPr>
              <a:xfrm>
                <a:off x="1383126" y="3850658"/>
                <a:ext cx="1564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96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D65C20-05E2-5923-1971-2D0C343A4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126" y="3850658"/>
                <a:ext cx="15646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32A778-B19F-F0D9-55FB-45688FBD4762}"/>
                  </a:ext>
                </a:extLst>
              </p:cNvPr>
              <p:cNvSpPr txBox="1"/>
              <p:nvPr/>
            </p:nvSpPr>
            <p:spPr>
              <a:xfrm>
                <a:off x="1348276" y="4258319"/>
                <a:ext cx="16343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32A778-B19F-F0D9-55FB-45688FBD4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276" y="4258319"/>
                <a:ext cx="163435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2" descr="Output image">
            <a:extLst>
              <a:ext uri="{FF2B5EF4-FFF2-40B4-BE49-F238E27FC236}">
                <a16:creationId xmlns:a16="http://schemas.microsoft.com/office/drawing/2014/main" id="{C2D3EA0D-0B58-E641-7299-F2DC45AC3A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74276" cy="30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B6580C-2E77-6F2A-69F1-7FA98411F707}"/>
                  </a:ext>
                </a:extLst>
              </p:cNvPr>
              <p:cNvSpPr txBox="1"/>
              <p:nvPr/>
            </p:nvSpPr>
            <p:spPr>
              <a:xfrm>
                <a:off x="5155324" y="5785935"/>
                <a:ext cx="99836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N" i="1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939)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B6580C-2E77-6F2A-69F1-7FA98411F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324" y="5785935"/>
                <a:ext cx="998362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5C6D78-0F85-5A97-3A62-59522F48C93A}"/>
                  </a:ext>
                </a:extLst>
              </p:cNvPr>
              <p:cNvSpPr txBox="1"/>
              <p:nvPr/>
            </p:nvSpPr>
            <p:spPr>
              <a:xfrm>
                <a:off x="6263584" y="3804739"/>
                <a:ext cx="110095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(1232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5C6D78-0F85-5A97-3A62-59522F48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584" y="3804739"/>
                <a:ext cx="1100959" cy="369332"/>
              </a:xfrm>
              <a:prstGeom prst="rect">
                <a:avLst/>
              </a:prstGeom>
              <a:blipFill>
                <a:blip r:embed="rId9"/>
                <a:stretch>
                  <a:fillRect r="-1136"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916663-2339-DC20-4FEC-0A8599429769}"/>
                  </a:ext>
                </a:extLst>
              </p:cNvPr>
              <p:cNvSpPr txBox="1"/>
              <p:nvPr/>
            </p:nvSpPr>
            <p:spPr>
              <a:xfrm>
                <a:off x="7057697" y="2400144"/>
                <a:ext cx="17131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N" i="1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(1440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916663-2339-DC20-4FEC-0A8599429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697" y="2400144"/>
                <a:ext cx="1713186" cy="369332"/>
              </a:xfrm>
              <a:prstGeom prst="rect">
                <a:avLst/>
              </a:prstGeom>
              <a:blipFill>
                <a:blip r:embed="rId10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onut 20">
            <a:extLst>
              <a:ext uri="{FF2B5EF4-FFF2-40B4-BE49-F238E27FC236}">
                <a16:creationId xmlns:a16="http://schemas.microsoft.com/office/drawing/2014/main" id="{18C1A6DF-7CC5-34E8-ECB5-C4D689B41773}"/>
              </a:ext>
            </a:extLst>
          </p:cNvPr>
          <p:cNvSpPr/>
          <p:nvPr/>
        </p:nvSpPr>
        <p:spPr>
          <a:xfrm rot="20199615">
            <a:off x="338642" y="1189397"/>
            <a:ext cx="468929" cy="683311"/>
          </a:xfrm>
          <a:prstGeom prst="donut">
            <a:avLst>
              <a:gd name="adj" fmla="val 310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id="{C6028B5B-CD3B-33D7-296B-DAD84E35B0D7}"/>
              </a:ext>
            </a:extLst>
          </p:cNvPr>
          <p:cNvSpPr/>
          <p:nvPr/>
        </p:nvSpPr>
        <p:spPr>
          <a:xfrm>
            <a:off x="539084" y="3636964"/>
            <a:ext cx="315311" cy="1017131"/>
          </a:xfrm>
          <a:prstGeom prst="donut">
            <a:avLst>
              <a:gd name="adj" fmla="val 280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p:sp>
        <p:nvSpPr>
          <p:cNvPr id="23" name="Donut 22">
            <a:extLst>
              <a:ext uri="{FF2B5EF4-FFF2-40B4-BE49-F238E27FC236}">
                <a16:creationId xmlns:a16="http://schemas.microsoft.com/office/drawing/2014/main" id="{F33057D4-03F6-3934-4314-E5A3AC065AA2}"/>
              </a:ext>
            </a:extLst>
          </p:cNvPr>
          <p:cNvSpPr/>
          <p:nvPr/>
        </p:nvSpPr>
        <p:spPr>
          <a:xfrm>
            <a:off x="2739986" y="3189340"/>
            <a:ext cx="1644604" cy="532392"/>
          </a:xfrm>
          <a:prstGeom prst="donut">
            <a:avLst>
              <a:gd name="adj" fmla="val 310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chemeClr val="tx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B560F17-CA39-E0CC-04E0-EF16A3305403}"/>
              </a:ext>
            </a:extLst>
          </p:cNvPr>
          <p:cNvCxnSpPr>
            <a:cxnSpLocks/>
            <a:endCxn id="21" idx="6"/>
          </p:cNvCxnSpPr>
          <p:nvPr/>
        </p:nvCxnSpPr>
        <p:spPr>
          <a:xfrm flipH="1">
            <a:off x="788385" y="1438162"/>
            <a:ext cx="477158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0F3591A-3A80-1782-EAF4-E2F9FFEC9D77}"/>
              </a:ext>
            </a:extLst>
          </p:cNvPr>
          <p:cNvCxnSpPr>
            <a:endCxn id="23" idx="0"/>
          </p:cNvCxnSpPr>
          <p:nvPr/>
        </p:nvCxnSpPr>
        <p:spPr>
          <a:xfrm flipH="1">
            <a:off x="3562288" y="1438162"/>
            <a:ext cx="1997684" cy="175117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F4D00F6-EF76-B7A5-A0B8-421F1B95A996}"/>
              </a:ext>
            </a:extLst>
          </p:cNvPr>
          <p:cNvCxnSpPr>
            <a:cxnSpLocks/>
            <a:stCxn id="46" idx="1"/>
            <a:endCxn id="22" idx="6"/>
          </p:cNvCxnSpPr>
          <p:nvPr/>
        </p:nvCxnSpPr>
        <p:spPr>
          <a:xfrm flipH="1">
            <a:off x="854395" y="1438563"/>
            <a:ext cx="4705577" cy="270696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5BDBC67-5540-CA7D-A34B-22A094A2C230}"/>
                  </a:ext>
                </a:extLst>
              </p:cNvPr>
              <p:cNvSpPr txBox="1"/>
              <p:nvPr/>
            </p:nvSpPr>
            <p:spPr>
              <a:xfrm>
                <a:off x="5559972" y="1192919"/>
                <a:ext cx="2472413" cy="491288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</m:oMath>
                </a14:m>
                <a:r>
                  <a:rPr lang="en-CN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CN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N" sz="2400" dirty="0"/>
                  <a:t>,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CN" sz="2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5BDBC67-5540-CA7D-A34B-22A094A2C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972" y="1192919"/>
                <a:ext cx="2472413" cy="491288"/>
              </a:xfrm>
              <a:prstGeom prst="rect">
                <a:avLst/>
              </a:prstGeom>
              <a:blipFill>
                <a:blip r:embed="rId11"/>
                <a:stretch>
                  <a:fillRect t="-4878" b="-21951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9D913EE-272E-F2B3-208F-CADAFC64FD76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571088" y="1684207"/>
            <a:ext cx="1084822" cy="93744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370367-4059-0141-FE68-0F8C202BEACF}"/>
              </a:ext>
            </a:extLst>
          </p:cNvPr>
          <p:cNvCxnSpPr>
            <a:cxnSpLocks/>
          </p:cNvCxnSpPr>
          <p:nvPr/>
        </p:nvCxnSpPr>
        <p:spPr>
          <a:xfrm>
            <a:off x="5258505" y="4988150"/>
            <a:ext cx="792000" cy="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092453-468F-63ED-AA5A-42A59CD0C7A0}"/>
                  </a:ext>
                </a:extLst>
              </p:cNvPr>
              <p:cNvSpPr txBox="1"/>
              <p:nvPr/>
            </p:nvSpPr>
            <p:spPr>
              <a:xfrm>
                <a:off x="5143723" y="4563443"/>
                <a:ext cx="111986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115)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092453-468F-63ED-AA5A-42A59CD0C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723" y="4563443"/>
                <a:ext cx="1119861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B464DA-AB74-B374-3200-1FC84DBED70A}"/>
              </a:ext>
            </a:extLst>
          </p:cNvPr>
          <p:cNvCxnSpPr>
            <a:cxnSpLocks/>
          </p:cNvCxnSpPr>
          <p:nvPr/>
        </p:nvCxnSpPr>
        <p:spPr>
          <a:xfrm>
            <a:off x="5291159" y="4552716"/>
            <a:ext cx="792000" cy="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B46434-1DBE-9731-B6C0-85097A4896C2}"/>
                  </a:ext>
                </a:extLst>
              </p:cNvPr>
              <p:cNvSpPr txBox="1"/>
              <p:nvPr/>
            </p:nvSpPr>
            <p:spPr>
              <a:xfrm>
                <a:off x="5176377" y="4128009"/>
                <a:ext cx="111986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192)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B46434-1DBE-9731-B6C0-85097A48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377" y="4128009"/>
                <a:ext cx="1119861" cy="369332"/>
              </a:xfrm>
              <a:prstGeom prst="rect">
                <a:avLst/>
              </a:prstGeom>
              <a:blipFill>
                <a:blip r:embed="rId13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01A9F0C-8620-A83C-CFE3-87347999C58D}"/>
                  </a:ext>
                </a:extLst>
              </p:cNvPr>
              <p:cNvSpPr txBox="1"/>
              <p:nvPr/>
            </p:nvSpPr>
            <p:spPr>
              <a:xfrm>
                <a:off x="7281790" y="4006620"/>
                <a:ext cx="995657" cy="296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01A9F0C-8620-A83C-CFE3-87347999C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790" y="4006620"/>
                <a:ext cx="995657" cy="296428"/>
              </a:xfrm>
              <a:prstGeom prst="rect">
                <a:avLst/>
              </a:prstGeom>
              <a:blipFill>
                <a:blip r:embed="rId14"/>
                <a:stretch>
                  <a:fillRect l="-3797" t="-4167" r="-5063" b="-291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CF324D-1575-364F-7618-00EEB8BEC18D}"/>
              </a:ext>
            </a:extLst>
          </p:cNvPr>
          <p:cNvCxnSpPr>
            <a:cxnSpLocks/>
          </p:cNvCxnSpPr>
          <p:nvPr/>
        </p:nvCxnSpPr>
        <p:spPr>
          <a:xfrm>
            <a:off x="6418063" y="4356779"/>
            <a:ext cx="792000" cy="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E7DE90-2490-1519-8878-BA61501C9DC9}"/>
                  </a:ext>
                </a:extLst>
              </p:cNvPr>
              <p:cNvSpPr txBox="1"/>
              <p:nvPr/>
            </p:nvSpPr>
            <p:spPr>
              <a:xfrm>
                <a:off x="7281790" y="4246761"/>
                <a:ext cx="995657" cy="296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=3/2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E7DE90-2490-1519-8878-BA61501C9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790" y="4246761"/>
                <a:ext cx="995657" cy="296428"/>
              </a:xfrm>
              <a:prstGeom prst="rect">
                <a:avLst/>
              </a:prstGeom>
              <a:blipFill>
                <a:blip r:embed="rId15"/>
                <a:stretch>
                  <a:fillRect l="-3797" r="-5063" b="-291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48DE52D-FBEF-CF25-73F9-9556DCA56731}"/>
                  </a:ext>
                </a:extLst>
              </p:cNvPr>
              <p:cNvSpPr txBox="1"/>
              <p:nvPr/>
            </p:nvSpPr>
            <p:spPr>
              <a:xfrm>
                <a:off x="5439758" y="3465985"/>
                <a:ext cx="2607445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~[10,50]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48DE52D-FBEF-CF25-73F9-9556DCA56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758" y="3465985"/>
                <a:ext cx="2607445" cy="301878"/>
              </a:xfrm>
              <a:prstGeom prst="rect">
                <a:avLst/>
              </a:prstGeom>
              <a:blipFill>
                <a:blip r:embed="rId16"/>
                <a:stretch>
                  <a:fillRect l="-971" t="-4167" r="-1456" b="-25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950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0F25C6-8EBE-12CD-64CD-7D84F9D35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95" y="2160560"/>
            <a:ext cx="3513934" cy="3376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D6317D-883C-A068-3F90-F505E30A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67" y="21984"/>
            <a:ext cx="8871822" cy="850610"/>
          </a:xfrm>
        </p:spPr>
        <p:txBody>
          <a:bodyPr>
            <a:normAutofit/>
          </a:bodyPr>
          <a:lstStyle/>
          <a:p>
            <a:pPr algn="ctr"/>
            <a:r>
              <a:rPr lang="en-CN" sz="3600" dirty="0"/>
              <a:t>Fock </a:t>
            </a:r>
            <a:r>
              <a:rPr lang="en-CN" sz="3600"/>
              <a:t>Sector Contribution</a:t>
            </a:r>
            <a:endParaRPr lang="en-CN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A9EA92-8FDE-5229-8DBA-0CD158BBD2DC}"/>
                  </a:ext>
                </a:extLst>
              </p:cNvPr>
              <p:cNvSpPr txBox="1"/>
              <p:nvPr/>
            </p:nvSpPr>
            <p:spPr>
              <a:xfrm>
                <a:off x="3667695" y="1942593"/>
                <a:ext cx="2544333" cy="646331"/>
              </a:xfrm>
              <a:prstGeom prst="rect">
                <a:avLst/>
              </a:prstGeom>
              <a:noFill/>
              <a:ln w="44450">
                <a:solidFill>
                  <a:srgbClr val="FFD54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Valence </a:t>
                </a:r>
                <a:r>
                  <a:rPr lang="en-CN" dirty="0"/>
                  <a:t>Fock sector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∼59.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A9EA92-8FDE-5229-8DBA-0CD158BBD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695" y="1942593"/>
                <a:ext cx="2544333" cy="646331"/>
              </a:xfrm>
              <a:prstGeom prst="rect">
                <a:avLst/>
              </a:prstGeom>
              <a:blipFill>
                <a:blip r:embed="rId3"/>
                <a:stretch>
                  <a:fillRect t="-1818"/>
                </a:stretch>
              </a:blipFill>
              <a:ln w="44450">
                <a:solidFill>
                  <a:srgbClr val="FFD548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5440F9-E1B0-CF97-1635-DC54B2201C24}"/>
                  </a:ext>
                </a:extLst>
              </p:cNvPr>
              <p:cNvSpPr txBox="1"/>
              <p:nvPr/>
            </p:nvSpPr>
            <p:spPr>
              <a:xfrm>
                <a:off x="5872228" y="4586519"/>
                <a:ext cx="3160561" cy="646331"/>
              </a:xfrm>
              <a:prstGeom prst="rect">
                <a:avLst/>
              </a:prstGeom>
              <a:noFill/>
              <a:ln w="44450">
                <a:solidFill>
                  <a:srgbClr val="FF9F2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Dynamic gluon </a:t>
                </a:r>
                <a:r>
                  <a:rPr lang="en-CN" dirty="0"/>
                  <a:t>Fock sector</a:t>
                </a:r>
                <a:r>
                  <a:rPr lang="en-US" dirty="0"/>
                  <a:t>s</a:t>
                </a:r>
                <a:endParaRPr lang="en-CN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𝑞𝑞𝑞𝑔</m:t>
                        </m:r>
                      </m:e>
                    </m:d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zh-CN" altLang="en-US" b="0" i="1" dirty="0">
                    <a:latin typeface="Cambria Math" panose="02040503050406030204" pitchFamily="18" charset="0"/>
                  </a:rPr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5440F9-E1B0-CF97-1635-DC54B2201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228" y="4586519"/>
                <a:ext cx="3160561" cy="646331"/>
              </a:xfrm>
              <a:prstGeom prst="rect">
                <a:avLst/>
              </a:prstGeom>
              <a:blipFill>
                <a:blip r:embed="rId4"/>
                <a:stretch>
                  <a:fillRect b="-5455"/>
                </a:stretch>
              </a:blipFill>
              <a:ln w="44450">
                <a:solidFill>
                  <a:srgbClr val="FF9F25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BC2C8D-84BC-8E8C-B31F-8496226C57AB}"/>
                  </a:ext>
                </a:extLst>
              </p:cNvPr>
              <p:cNvSpPr txBox="1"/>
              <p:nvPr/>
            </p:nvSpPr>
            <p:spPr>
              <a:xfrm>
                <a:off x="366578" y="4303025"/>
                <a:ext cx="2583090" cy="1235979"/>
              </a:xfrm>
              <a:prstGeom prst="rect">
                <a:avLst/>
              </a:prstGeom>
              <a:noFill/>
              <a:ln w="44450">
                <a:solidFill>
                  <a:srgbClr val="B382D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N" dirty="0"/>
                  <a:t>Sea quark Fock sectors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∼0.0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BC2C8D-84BC-8E8C-B31F-8496226C5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78" y="4303025"/>
                <a:ext cx="2583090" cy="1235979"/>
              </a:xfrm>
              <a:prstGeom prst="rect">
                <a:avLst/>
              </a:prstGeom>
              <a:blipFill>
                <a:blip r:embed="rId5"/>
                <a:stretch>
                  <a:fillRect t="-980" b="-980"/>
                </a:stretch>
              </a:blipFill>
              <a:ln w="44450">
                <a:solidFill>
                  <a:srgbClr val="B382D6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F09C06-C69F-0EA2-3917-6EAF0816B084}"/>
                  </a:ext>
                </a:extLst>
              </p:cNvPr>
              <p:cNvSpPr/>
              <p:nvPr/>
            </p:nvSpPr>
            <p:spPr>
              <a:xfrm>
                <a:off x="-304798" y="924237"/>
                <a:ext cx="9448798" cy="747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𝑞𝑞𝑞𝑔𝑔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𝑞𝑞𝑞𝑔𝑔𝑔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F09C06-C69F-0EA2-3917-6EAF0816B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798" y="924237"/>
                <a:ext cx="9448798" cy="747512"/>
              </a:xfrm>
              <a:prstGeom prst="rect">
                <a:avLst/>
              </a:prstGeom>
              <a:blipFill>
                <a:blip r:embed="rId7"/>
                <a:stretch>
                  <a:fillRect t="-58333" b="-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CEA9C05-68C5-A898-5A6A-3F1E3CD0E999}"/>
                  </a:ext>
                </a:extLst>
              </p:cNvPr>
              <p:cNvSpPr txBox="1"/>
              <p:nvPr/>
            </p:nvSpPr>
            <p:spPr>
              <a:xfrm>
                <a:off x="5173129" y="5232850"/>
                <a:ext cx="3307948" cy="646331"/>
              </a:xfrm>
              <a:prstGeom prst="rect">
                <a:avLst/>
              </a:prstGeom>
              <a:noFill/>
              <a:ln w="44450">
                <a:solidFill>
                  <a:srgbClr val="FF831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Dynamic gluon </a:t>
                </a:r>
                <a:r>
                  <a:rPr lang="en-CN" dirty="0"/>
                  <a:t>Fock sector</a:t>
                </a:r>
                <a:r>
                  <a:rPr lang="en-US" dirty="0"/>
                  <a:t>s</a:t>
                </a:r>
                <a:endParaRPr lang="en-CN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𝑔𝑔</m:t>
                          </m:r>
                        </m:e>
                      </m:d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～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0.82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CEA9C05-68C5-A898-5A6A-3F1E3CD0E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129" y="5232850"/>
                <a:ext cx="3307948" cy="646331"/>
              </a:xfrm>
              <a:prstGeom prst="rect">
                <a:avLst/>
              </a:prstGeom>
              <a:blipFill>
                <a:blip r:embed="rId8"/>
                <a:stretch>
                  <a:fillRect t="-1818" b="-5455"/>
                </a:stretch>
              </a:blipFill>
              <a:ln w="44450">
                <a:solidFill>
                  <a:srgbClr val="FF831D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6E3E4E1-C0E2-0E73-945F-9ADF8835C682}"/>
                  </a:ext>
                </a:extLst>
              </p:cNvPr>
              <p:cNvSpPr txBox="1"/>
              <p:nvPr/>
            </p:nvSpPr>
            <p:spPr>
              <a:xfrm>
                <a:off x="3854400" y="5926276"/>
                <a:ext cx="3307948" cy="646331"/>
              </a:xfrm>
              <a:prstGeom prst="rect">
                <a:avLst/>
              </a:prstGeom>
              <a:noFill/>
              <a:ln w="44450">
                <a:solidFill>
                  <a:srgbClr val="E9713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Dynamic gluon </a:t>
                </a:r>
                <a:r>
                  <a:rPr lang="en-CN" dirty="0"/>
                  <a:t>Fock sector</a:t>
                </a:r>
                <a:r>
                  <a:rPr lang="en-US" dirty="0"/>
                  <a:t>s</a:t>
                </a:r>
                <a:endParaRPr lang="en-CN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𝑔𝑔𝑔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.00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6E3E4E1-C0E2-0E73-945F-9ADF8835C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400" y="5926276"/>
                <a:ext cx="3307948" cy="646331"/>
              </a:xfrm>
              <a:prstGeom prst="rect">
                <a:avLst/>
              </a:prstGeom>
              <a:blipFill>
                <a:blip r:embed="rId9"/>
                <a:stretch>
                  <a:fillRect t="-1818" b="-3636"/>
                </a:stretch>
              </a:blipFill>
              <a:ln w="44450">
                <a:solidFill>
                  <a:srgbClr val="E97132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4C120D2-84B2-458E-5A1D-210CA3CB772E}"/>
                  </a:ext>
                </a:extLst>
              </p:cNvPr>
              <p:cNvSpPr txBox="1"/>
              <p:nvPr/>
            </p:nvSpPr>
            <p:spPr>
              <a:xfrm>
                <a:off x="351887" y="2811010"/>
                <a:ext cx="2583090" cy="1235979"/>
              </a:xfrm>
              <a:prstGeom prst="rect">
                <a:avLst/>
              </a:prstGeom>
              <a:noFill/>
              <a:ln w="44450">
                <a:solidFill>
                  <a:srgbClr val="8395F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N" dirty="0"/>
                  <a:t>Sea quark Fock sectors</a:t>
                </a:r>
              </a:p>
              <a:p>
                <a:pPr algn="ctr"/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∼0.00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b="0" dirty="0"/>
              </a:p>
              <a:p>
                <a:pPr algn="ctr"/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∼0.00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b="0" dirty="0"/>
              </a:p>
              <a:p>
                <a:pPr algn="ctr"/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∼0.00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CN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4C120D2-84B2-458E-5A1D-210CA3CB7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87" y="2811010"/>
                <a:ext cx="2583090" cy="1235979"/>
              </a:xfrm>
              <a:prstGeom prst="rect">
                <a:avLst/>
              </a:prstGeom>
              <a:blipFill>
                <a:blip r:embed="rId10"/>
                <a:stretch>
                  <a:fillRect b="-1961"/>
                </a:stretch>
              </a:blipFill>
              <a:ln w="44450">
                <a:solidFill>
                  <a:srgbClr val="8395F2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6B0DFC6-DF77-B54F-D9D0-E4115CFBF35D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2934977" y="3429000"/>
            <a:ext cx="919423" cy="173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D9E88D8-DD3D-2988-CA4A-A448E6EFB748}"/>
              </a:ext>
            </a:extLst>
          </p:cNvPr>
          <p:cNvCxnSpPr>
            <a:cxnSpLocks/>
          </p:cNvCxnSpPr>
          <p:nvPr/>
        </p:nvCxnSpPr>
        <p:spPr>
          <a:xfrm flipH="1">
            <a:off x="2934977" y="3649831"/>
            <a:ext cx="895276" cy="13180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B151847-113B-6942-1ABA-F066D1ADA03E}"/>
              </a:ext>
            </a:extLst>
          </p:cNvPr>
          <p:cNvCxnSpPr>
            <a:cxnSpLocks/>
          </p:cNvCxnSpPr>
          <p:nvPr/>
        </p:nvCxnSpPr>
        <p:spPr>
          <a:xfrm>
            <a:off x="4939862" y="3959851"/>
            <a:ext cx="908219" cy="980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1E53487-D1BF-DCE6-1DD3-15513DD76FE3}"/>
              </a:ext>
            </a:extLst>
          </p:cNvPr>
          <p:cNvCxnSpPr>
            <a:cxnSpLocks/>
          </p:cNvCxnSpPr>
          <p:nvPr/>
        </p:nvCxnSpPr>
        <p:spPr>
          <a:xfrm>
            <a:off x="4102318" y="3731172"/>
            <a:ext cx="1046664" cy="18576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43B7E6-58F1-06D1-25A6-5F6427DA973D}"/>
              </a:ext>
            </a:extLst>
          </p:cNvPr>
          <p:cNvCxnSpPr>
            <a:cxnSpLocks/>
            <a:endCxn id="55" idx="1"/>
          </p:cNvCxnSpPr>
          <p:nvPr/>
        </p:nvCxnSpPr>
        <p:spPr>
          <a:xfrm flipH="1">
            <a:off x="3854400" y="3731172"/>
            <a:ext cx="103184" cy="25182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26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D1E6-31BA-31BD-F307-29DD9829F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00EE9-9366-0C69-CCB7-753998BF9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56" y="1902372"/>
            <a:ext cx="8431001" cy="3990811"/>
          </a:xfrm>
        </p:spPr>
        <p:txBody>
          <a:bodyPr>
            <a:normAutofit/>
          </a:bodyPr>
          <a:lstStyle/>
          <a:p>
            <a:r>
              <a:rPr lang="en-US" dirty="0"/>
              <a:t>Major questions </a:t>
            </a:r>
          </a:p>
          <a:p>
            <a:endParaRPr lang="en-US" dirty="0"/>
          </a:p>
          <a:p>
            <a:r>
              <a:rPr lang="en-US" dirty="0"/>
              <a:t>A platform for light front QCD</a:t>
            </a:r>
          </a:p>
          <a:p>
            <a:endParaRPr lang="en-US" dirty="0"/>
          </a:p>
          <a:p>
            <a:r>
              <a:rPr lang="en-US" dirty="0"/>
              <a:t>Proton structure on light front: valence quarks, gluons and sea quarks</a:t>
            </a:r>
          </a:p>
        </p:txBody>
      </p:sp>
    </p:spTree>
    <p:extLst>
      <p:ext uri="{BB962C8B-B14F-4D97-AF65-F5344CB8AC3E}">
        <p14:creationId xmlns:p14="http://schemas.microsoft.com/office/powerpoint/2010/main" val="2812133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46" y="876521"/>
            <a:ext cx="7886700" cy="485583"/>
          </a:xfrm>
        </p:spPr>
        <p:txBody>
          <a:bodyPr/>
          <a:lstStyle/>
          <a:p>
            <a:r>
              <a:rPr lang="en-US" sz="2000" dirty="0"/>
              <a:t>Elastic scattering of proton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1559" y="1959496"/>
                <a:ext cx="2894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</m:d>
                      <m:r>
                        <a:rPr lang="is-I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h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59" y="1959496"/>
                <a:ext cx="2894575" cy="276999"/>
              </a:xfrm>
              <a:prstGeom prst="rect">
                <a:avLst/>
              </a:prstGeom>
              <a:blipFill>
                <a:blip r:embed="rId2"/>
                <a:stretch>
                  <a:fillRect l="-873" t="-4348" r="-218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>
            <a:off x="4693810" y="1098327"/>
            <a:ext cx="3824802" cy="1988319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353961" y="2980297"/>
            <a:ext cx="8308258" cy="106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Elastic electron scattering established the extended nature of the proton (proton radius)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4433" y="5841298"/>
            <a:ext cx="8259288" cy="648063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Fourier transformation of these form factors provide spatial distributions (charge and magnetization distributions)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lum/>
            <a:alphaModFix amt="79000"/>
          </a:blip>
          <a:srcRect/>
          <a:stretch>
            <a:fillRect/>
          </a:stretch>
        </p:blipFill>
        <p:spPr>
          <a:xfrm>
            <a:off x="696137" y="3835945"/>
            <a:ext cx="5216040" cy="1335960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lum/>
            <a:alphaModFix amt="71000"/>
          </a:blip>
          <a:srcRect/>
          <a:stretch>
            <a:fillRect/>
          </a:stretch>
        </p:blipFill>
        <p:spPr>
          <a:xfrm>
            <a:off x="6097833" y="3532163"/>
            <a:ext cx="2859825" cy="208117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9" name="TextBox 18"/>
          <p:cNvSpPr txBox="1"/>
          <p:nvPr/>
        </p:nvSpPr>
        <p:spPr>
          <a:xfrm>
            <a:off x="5739766" y="926367"/>
            <a:ext cx="211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dirty="0">
                <a:solidFill>
                  <a:srgbClr val="00B0F0"/>
                </a:solidFill>
              </a:rPr>
              <a:t>[R. Hofstadter, 1961]</a:t>
            </a: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357346" y="15499"/>
            <a:ext cx="7886700" cy="929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Electromagnetic Form Factor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529F1D-B89B-064F-BC18-0AE43A54AAF9}"/>
              </a:ext>
            </a:extLst>
          </p:cNvPr>
          <p:cNvSpPr txBox="1"/>
          <p:nvPr/>
        </p:nvSpPr>
        <p:spPr>
          <a:xfrm>
            <a:off x="1053416" y="5260394"/>
            <a:ext cx="190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Dirac Form Factor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730BF-8AC9-7947-93E0-D1EAC84599E4}"/>
              </a:ext>
            </a:extLst>
          </p:cNvPr>
          <p:cNvSpPr txBox="1"/>
          <p:nvPr/>
        </p:nvSpPr>
        <p:spPr>
          <a:xfrm>
            <a:off x="3576176" y="5250561"/>
            <a:ext cx="188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Pauli Form Factor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9AF33-93D9-5875-DEC1-E5C6A799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4A65-9835-0F47-A00F-CAE8711EFFAD}" type="slidenum">
              <a:rPr lang="en-CN" smtClean="0"/>
              <a:t>20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00130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05A2DF-CDFC-42EF-D951-14AD2C242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322" y="2374056"/>
            <a:ext cx="4464791" cy="3248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6B87B4-9D98-C3B3-D1A2-23AEC04D9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4" y="2410766"/>
            <a:ext cx="4568894" cy="3212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4E0A67-E757-25CF-D65A-42BEACAC63F8}"/>
              </a:ext>
            </a:extLst>
          </p:cNvPr>
          <p:cNvSpPr txBox="1"/>
          <p:nvPr/>
        </p:nvSpPr>
        <p:spPr>
          <a:xfrm>
            <a:off x="0" y="5923220"/>
            <a:ext cx="888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Qualitative agreement in general trends between BLFQ results and exp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Pauli form factor underestimated </a:t>
            </a:r>
            <a:endParaRPr lang="en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2FB88D-6CFD-73C4-C96A-1EAAB74AA623}"/>
                  </a:ext>
                </a:extLst>
              </p:cNvPr>
              <p:cNvSpPr txBox="1"/>
              <p:nvPr/>
            </p:nvSpPr>
            <p:spPr>
              <a:xfrm>
                <a:off x="367697" y="1745399"/>
                <a:ext cx="5332191" cy="4807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2FB88D-6CFD-73C4-C96A-1EAAB74AA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97" y="1745399"/>
                <a:ext cx="5332191" cy="480773"/>
              </a:xfrm>
              <a:prstGeom prst="rect">
                <a:avLst/>
              </a:prstGeom>
              <a:blipFill>
                <a:blip r:embed="rId5"/>
                <a:stretch>
                  <a:fillRect l="-1425" t="-74359" b="-1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95C58F-3EC3-10BA-CB81-B8263BC72E18}"/>
                  </a:ext>
                </a:extLst>
              </p:cNvPr>
              <p:cNvSpPr txBox="1"/>
              <p:nvPr/>
            </p:nvSpPr>
            <p:spPr>
              <a:xfrm>
                <a:off x="4972356" y="1834564"/>
                <a:ext cx="3986587" cy="3150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95C58F-3EC3-10BA-CB81-B8263BC72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56" y="1834564"/>
                <a:ext cx="3986587" cy="315023"/>
              </a:xfrm>
              <a:prstGeom prst="rect">
                <a:avLst/>
              </a:prstGeom>
              <a:blipFill>
                <a:blip r:embed="rId6"/>
                <a:stretch>
                  <a:fillRect l="-1905" t="-138462" b="-19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53A9F225-3B25-6CD3-63D6-19B375AA9731}"/>
              </a:ext>
            </a:extLst>
          </p:cNvPr>
          <p:cNvSpPr txBox="1">
            <a:spLocks/>
          </p:cNvSpPr>
          <p:nvPr/>
        </p:nvSpPr>
        <p:spPr>
          <a:xfrm>
            <a:off x="628650" y="107373"/>
            <a:ext cx="7886700" cy="912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N" dirty="0"/>
              <a:t>Proton Form Factors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A2252-A9BD-7937-CAC2-74254057D124}"/>
              </a:ext>
            </a:extLst>
          </p:cNvPr>
          <p:cNvSpPr txBox="1"/>
          <p:nvPr/>
        </p:nvSpPr>
        <p:spPr>
          <a:xfrm>
            <a:off x="5510878" y="2578742"/>
            <a:ext cx="17970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CB63CC-8319-4017-0306-927A5501A785}"/>
              </a:ext>
            </a:extLst>
          </p:cNvPr>
          <p:cNvSpPr txBox="1"/>
          <p:nvPr/>
        </p:nvSpPr>
        <p:spPr>
          <a:xfrm>
            <a:off x="0" y="1219200"/>
            <a:ext cx="2556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Sachs form factors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C9780-2FB4-C433-9230-A8AA657AB38F}"/>
              </a:ext>
            </a:extLst>
          </p:cNvPr>
          <p:cNvSpPr txBox="1"/>
          <p:nvPr/>
        </p:nvSpPr>
        <p:spPr>
          <a:xfrm>
            <a:off x="2394561" y="4071118"/>
            <a:ext cx="17970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FF0000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600465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50A01EF-C69E-8860-DED2-0E6DD2D2E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10765"/>
            <a:ext cx="4476753" cy="30992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1B3837-B76C-54C3-FD8D-7101BB304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8" y="2410765"/>
            <a:ext cx="4320416" cy="30109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4E0A67-E757-25CF-D65A-42BEACAC63F8}"/>
              </a:ext>
            </a:extLst>
          </p:cNvPr>
          <p:cNvSpPr txBox="1"/>
          <p:nvPr/>
        </p:nvSpPr>
        <p:spPr>
          <a:xfrm>
            <a:off x="0" y="5923220"/>
            <a:ext cx="8883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Neutron Electric form factor qualitative agree with experimental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Need more work and Larger </a:t>
            </a:r>
            <a:r>
              <a:rPr lang="en-US" sz="2000" dirty="0" err="1"/>
              <a:t>Kmax</a:t>
            </a:r>
            <a:r>
              <a:rPr lang="en-US" sz="2000" dirty="0"/>
              <a:t> and </a:t>
            </a:r>
            <a:r>
              <a:rPr lang="en-US" sz="2000" dirty="0" err="1"/>
              <a:t>Nmax</a:t>
            </a:r>
            <a:r>
              <a:rPr lang="en-US" sz="2000" dirty="0"/>
              <a:t> to improve the results.</a:t>
            </a:r>
            <a:endParaRPr lang="en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2FB88D-6CFD-73C4-C96A-1EAAB74AA623}"/>
                  </a:ext>
                </a:extLst>
              </p:cNvPr>
              <p:cNvSpPr txBox="1"/>
              <p:nvPr/>
            </p:nvSpPr>
            <p:spPr>
              <a:xfrm>
                <a:off x="367697" y="1745399"/>
                <a:ext cx="5332191" cy="4807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2FB88D-6CFD-73C4-C96A-1EAAB74AA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97" y="1745399"/>
                <a:ext cx="5332191" cy="480773"/>
              </a:xfrm>
              <a:prstGeom prst="rect">
                <a:avLst/>
              </a:prstGeom>
              <a:blipFill>
                <a:blip r:embed="rId5"/>
                <a:stretch>
                  <a:fillRect l="-1425" t="-74359" b="-1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95C58F-3EC3-10BA-CB81-B8263BC72E18}"/>
                  </a:ext>
                </a:extLst>
              </p:cNvPr>
              <p:cNvSpPr txBox="1"/>
              <p:nvPr/>
            </p:nvSpPr>
            <p:spPr>
              <a:xfrm>
                <a:off x="4972356" y="1834564"/>
                <a:ext cx="3986587" cy="3150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95C58F-3EC3-10BA-CB81-B8263BC72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56" y="1834564"/>
                <a:ext cx="3986587" cy="315023"/>
              </a:xfrm>
              <a:prstGeom prst="rect">
                <a:avLst/>
              </a:prstGeom>
              <a:blipFill>
                <a:blip r:embed="rId6"/>
                <a:stretch>
                  <a:fillRect l="-1905" t="-138462" b="-19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53A9F225-3B25-6CD3-63D6-19B375AA9731}"/>
              </a:ext>
            </a:extLst>
          </p:cNvPr>
          <p:cNvSpPr txBox="1">
            <a:spLocks/>
          </p:cNvSpPr>
          <p:nvPr/>
        </p:nvSpPr>
        <p:spPr>
          <a:xfrm>
            <a:off x="628650" y="107373"/>
            <a:ext cx="7886700" cy="912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N" dirty="0"/>
              <a:t>Neutron Form Factors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A2252-A9BD-7937-CAC2-74254057D124}"/>
              </a:ext>
            </a:extLst>
          </p:cNvPr>
          <p:cNvSpPr txBox="1"/>
          <p:nvPr/>
        </p:nvSpPr>
        <p:spPr>
          <a:xfrm>
            <a:off x="5689050" y="4074338"/>
            <a:ext cx="17970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CB63CC-8319-4017-0306-927A5501A785}"/>
              </a:ext>
            </a:extLst>
          </p:cNvPr>
          <p:cNvSpPr txBox="1"/>
          <p:nvPr/>
        </p:nvSpPr>
        <p:spPr>
          <a:xfrm>
            <a:off x="0" y="1219200"/>
            <a:ext cx="2556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Sachs form factors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C9780-2FB4-C433-9230-A8AA657AB38F}"/>
              </a:ext>
            </a:extLst>
          </p:cNvPr>
          <p:cNvSpPr txBox="1"/>
          <p:nvPr/>
        </p:nvSpPr>
        <p:spPr>
          <a:xfrm>
            <a:off x="2478644" y="4081629"/>
            <a:ext cx="17970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FF0000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347103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26" y="53197"/>
            <a:ext cx="8330035" cy="79090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Parton Distribution Functions (PDF)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65" y="844104"/>
            <a:ext cx="5764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Deep Inelastic Scattering (SLAC 1968)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13" y="1403421"/>
            <a:ext cx="4182552" cy="2755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65847" y="1544096"/>
                <a:ext cx="29724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𝑋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847" y="1544096"/>
                <a:ext cx="2972417" cy="276999"/>
              </a:xfrm>
              <a:prstGeom prst="rect">
                <a:avLst/>
              </a:prstGeom>
              <a:blipFill>
                <a:blip r:embed="rId3"/>
                <a:stretch>
                  <a:fillRect l="-426" t="-4545" r="-2128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299" y="2047831"/>
            <a:ext cx="3001079" cy="12737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7165" y="4416508"/>
            <a:ext cx="8808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400" b="1" dirty="0">
                <a:latin typeface="Liberation Sans" pitchFamily="18"/>
                <a:ea typeface="Microsoft YaHei" pitchFamily="2"/>
                <a:cs typeface="Mangal" pitchFamily="2"/>
              </a:rPr>
              <a:t>Parton distribution functions </a:t>
            </a:r>
            <a:r>
              <a:rPr lang="en-US" sz="2400" dirty="0">
                <a:latin typeface="Liberation Sans" pitchFamily="18"/>
                <a:ea typeface="Microsoft YaHei" pitchFamily="2"/>
                <a:cs typeface="Mangal" pitchFamily="2"/>
              </a:rPr>
              <a:t>(PDFs) are extracted from DIS processes.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003" y="6035783"/>
            <a:ext cx="8847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Liberation Sans" pitchFamily="18"/>
                <a:ea typeface="Microsoft YaHei" pitchFamily="2"/>
                <a:cs typeface="Mangal" pitchFamily="2"/>
              </a:rPr>
              <a:t>PDFs encode the distribution of longitudinal momentum and polarization carried by the constituents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2299" y="3447918"/>
            <a:ext cx="310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Discovery of spin ½ quarks and </a:t>
            </a:r>
            <a:r>
              <a:rPr lang="en-US" dirty="0" err="1">
                <a:solidFill>
                  <a:srgbClr val="0070C0"/>
                </a:solidFill>
              </a:rPr>
              <a:t>partonic</a:t>
            </a:r>
            <a:r>
              <a:rPr lang="en-US" dirty="0">
                <a:solidFill>
                  <a:srgbClr val="0070C0"/>
                </a:solidFill>
              </a:rPr>
              <a:t>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40549" y="1547035"/>
                <a:ext cx="37884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49" y="1547035"/>
                <a:ext cx="378847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2092" y="3280420"/>
                <a:ext cx="4946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92" y="3280420"/>
                <a:ext cx="494608" cy="276999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7EC5EA-7A38-944D-AA33-6B529F746C27}"/>
                  </a:ext>
                </a:extLst>
              </p:cNvPr>
              <p:cNvSpPr txBox="1"/>
              <p:nvPr/>
            </p:nvSpPr>
            <p:spPr>
              <a:xfrm>
                <a:off x="1918848" y="5247505"/>
                <a:ext cx="5585503" cy="588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7EC5EA-7A38-944D-AA33-6B529F746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848" y="5247505"/>
                <a:ext cx="5585503" cy="588174"/>
              </a:xfrm>
              <a:prstGeom prst="rect">
                <a:avLst/>
              </a:prstGeom>
              <a:blipFill>
                <a:blip r:embed="rId7"/>
                <a:stretch>
                  <a:fillRect t="-189583" b="-27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983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E7929-AAB1-A71D-54DB-11F48C4D7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0BF047-0988-56E2-B99F-0BA23E6F2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971" y="1435394"/>
            <a:ext cx="4257793" cy="2888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FCE353-8A0A-0633-CE54-32C0C3981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76" y="1435394"/>
            <a:ext cx="4257793" cy="288874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6051E4F-5F39-4116-39DB-0C0F70E3C263}"/>
              </a:ext>
            </a:extLst>
          </p:cNvPr>
          <p:cNvSpPr txBox="1"/>
          <p:nvPr/>
        </p:nvSpPr>
        <p:spPr>
          <a:xfrm>
            <a:off x="0" y="140491"/>
            <a:ext cx="9123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333333"/>
                </a:solidFill>
                <a:latin typeface="+mj-lt"/>
                <a:ea typeface="Microsoft YaHei UI" panose="020B0503020204020204" pitchFamily="34" charset="-122"/>
              </a:rPr>
              <a:t>Unpolarized PDF</a:t>
            </a:r>
            <a:endParaRPr lang="zh-CN" altLang="en-US" sz="4000" dirty="0">
              <a:solidFill>
                <a:srgbClr val="333333"/>
              </a:solidFill>
              <a:latin typeface="+mj-lt"/>
              <a:ea typeface="Microsoft YaHei UI" panose="020B0503020204020204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F80E7-180E-D27B-8194-824DC9256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8" y="3834891"/>
            <a:ext cx="4702620" cy="2966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B51925-B4C5-232C-F288-53D8FD2EA0DC}"/>
                  </a:ext>
                </a:extLst>
              </p:cNvPr>
              <p:cNvSpPr txBox="1"/>
              <p:nvPr/>
            </p:nvSpPr>
            <p:spPr>
              <a:xfrm>
                <a:off x="3414254" y="2746110"/>
                <a:ext cx="7974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=2.2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B51925-B4C5-232C-F288-53D8FD2EA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254" y="2746110"/>
                <a:ext cx="797462" cy="276999"/>
              </a:xfrm>
              <a:prstGeom prst="rect">
                <a:avLst/>
              </a:prstGeom>
              <a:blipFill>
                <a:blip r:embed="rId5"/>
                <a:stretch>
                  <a:fillRect l="-6250" r="-6250" b="-2173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90A9203-769D-3AC5-0632-86F34CB9D6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307" y="3827935"/>
            <a:ext cx="4275108" cy="296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59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E7929-AAB1-A71D-54DB-11F48C4D7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8D2EC8-8724-EAC2-4292-1FED48478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79" y="875322"/>
            <a:ext cx="4619639" cy="334035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6051E4F-5F39-4116-39DB-0C0F70E3C263}"/>
              </a:ext>
            </a:extLst>
          </p:cNvPr>
          <p:cNvSpPr txBox="1"/>
          <p:nvPr/>
        </p:nvSpPr>
        <p:spPr>
          <a:xfrm>
            <a:off x="0" y="140491"/>
            <a:ext cx="9123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333333"/>
                </a:solidFill>
                <a:latin typeface="+mj-lt"/>
                <a:ea typeface="Microsoft YaHei UI" panose="020B0503020204020204" pitchFamily="34" charset="-122"/>
              </a:rPr>
              <a:t>Unpolarized PDF</a:t>
            </a:r>
            <a:endParaRPr lang="zh-CN" altLang="en-US" sz="4000" dirty="0">
              <a:solidFill>
                <a:srgbClr val="333333"/>
              </a:solidFill>
              <a:latin typeface="+mj-lt"/>
              <a:ea typeface="Microsoft YaHei UI" panose="020B0503020204020204" pitchFamily="34" charset="-122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64BBBBB-0A71-253C-6FAC-C5DB4359D5C0}"/>
              </a:ext>
            </a:extLst>
          </p:cNvPr>
          <p:cNvSpPr/>
          <p:nvPr/>
        </p:nvSpPr>
        <p:spPr>
          <a:xfrm rot="16200000">
            <a:off x="5255441" y="1773307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7E8B0519-E111-AC2B-2C31-7F6B5CB442D4}"/>
              </a:ext>
            </a:extLst>
          </p:cNvPr>
          <p:cNvSpPr/>
          <p:nvPr/>
        </p:nvSpPr>
        <p:spPr>
          <a:xfrm>
            <a:off x="5030425" y="2026830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0686DA-97D1-DED3-2D4A-3660F5DA8120}"/>
              </a:ext>
            </a:extLst>
          </p:cNvPr>
          <p:cNvSpPr/>
          <p:nvPr/>
        </p:nvSpPr>
        <p:spPr>
          <a:xfrm>
            <a:off x="5484651" y="2392590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69084E-FF14-7222-BE23-B55C92B97048}"/>
              </a:ext>
            </a:extLst>
          </p:cNvPr>
          <p:cNvSpPr/>
          <p:nvPr/>
        </p:nvSpPr>
        <p:spPr>
          <a:xfrm>
            <a:off x="5163016" y="2379792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4C0600-4838-FBB9-7006-7419F86C507A}"/>
              </a:ext>
            </a:extLst>
          </p:cNvPr>
          <p:cNvGrpSpPr/>
          <p:nvPr/>
        </p:nvGrpSpPr>
        <p:grpSpPr>
          <a:xfrm>
            <a:off x="5329456" y="2065445"/>
            <a:ext cx="182880" cy="457200"/>
            <a:chOff x="6087987" y="4989903"/>
            <a:chExt cx="182880" cy="4572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3B8DBDE-54F5-B850-A1F5-F4DC36E549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EDAEF6D-8A0B-C913-59DE-D4676AF246C0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7AAF9C2-2A15-D301-451E-BD8B8E47DDAF}"/>
              </a:ext>
            </a:extLst>
          </p:cNvPr>
          <p:cNvSpPr/>
          <p:nvPr/>
        </p:nvSpPr>
        <p:spPr>
          <a:xfrm>
            <a:off x="5328289" y="2759102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C0F3283-F362-7A84-5BB1-E0BC6189D025}"/>
              </a:ext>
            </a:extLst>
          </p:cNvPr>
          <p:cNvSpPr/>
          <p:nvPr/>
        </p:nvSpPr>
        <p:spPr>
          <a:xfrm rot="16200000">
            <a:off x="6081025" y="1773307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DC7B64C5-242C-49EC-5369-F0E6C6D9AF82}"/>
              </a:ext>
            </a:extLst>
          </p:cNvPr>
          <p:cNvSpPr/>
          <p:nvPr/>
        </p:nvSpPr>
        <p:spPr>
          <a:xfrm>
            <a:off x="5856009" y="2026830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818DCD-4511-2650-5AB1-79F14EACBD2A}"/>
              </a:ext>
            </a:extLst>
          </p:cNvPr>
          <p:cNvSpPr/>
          <p:nvPr/>
        </p:nvSpPr>
        <p:spPr>
          <a:xfrm>
            <a:off x="6310235" y="2392590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95DFF77-88C5-143A-258B-E0A04696385C}"/>
              </a:ext>
            </a:extLst>
          </p:cNvPr>
          <p:cNvSpPr/>
          <p:nvPr/>
        </p:nvSpPr>
        <p:spPr>
          <a:xfrm>
            <a:off x="5988600" y="2379792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8D5E1B-664D-C2E0-9055-F6FBF36ACA89}"/>
              </a:ext>
            </a:extLst>
          </p:cNvPr>
          <p:cNvGrpSpPr/>
          <p:nvPr/>
        </p:nvGrpSpPr>
        <p:grpSpPr>
          <a:xfrm>
            <a:off x="6155040" y="2065445"/>
            <a:ext cx="182880" cy="457200"/>
            <a:chOff x="6087987" y="4989903"/>
            <a:chExt cx="182880" cy="45720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E9CB170-73F4-CA4C-E7CB-12DF1D56F9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5657D0B-8C49-DBEA-5D22-1D979AB80DB6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91E45BB-53B6-419D-B300-DDFAA6CE1A8A}"/>
              </a:ext>
            </a:extLst>
          </p:cNvPr>
          <p:cNvSpPr/>
          <p:nvPr/>
        </p:nvSpPr>
        <p:spPr>
          <a:xfrm>
            <a:off x="6153873" y="2759102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ross 26">
            <a:extLst>
              <a:ext uri="{FF2B5EF4-FFF2-40B4-BE49-F238E27FC236}">
                <a16:creationId xmlns:a16="http://schemas.microsoft.com/office/drawing/2014/main" id="{D73C47E5-29CB-A182-B2C4-EE8DF0BC1506}"/>
              </a:ext>
            </a:extLst>
          </p:cNvPr>
          <p:cNvSpPr/>
          <p:nvPr/>
        </p:nvSpPr>
        <p:spPr>
          <a:xfrm>
            <a:off x="6700497" y="2211216"/>
            <a:ext cx="365760" cy="365760"/>
          </a:xfrm>
          <a:prstGeom prst="plus">
            <a:avLst>
              <a:gd name="adj" fmla="val 45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3925512E-E63C-1CBA-F733-3661721146F3}"/>
              </a:ext>
            </a:extLst>
          </p:cNvPr>
          <p:cNvSpPr/>
          <p:nvPr/>
        </p:nvSpPr>
        <p:spPr>
          <a:xfrm rot="16200000">
            <a:off x="7363809" y="1788787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nut 28">
            <a:extLst>
              <a:ext uri="{FF2B5EF4-FFF2-40B4-BE49-F238E27FC236}">
                <a16:creationId xmlns:a16="http://schemas.microsoft.com/office/drawing/2014/main" id="{C7A2FEB4-8A15-A523-653A-83D8D5334719}"/>
              </a:ext>
            </a:extLst>
          </p:cNvPr>
          <p:cNvSpPr/>
          <p:nvPr/>
        </p:nvSpPr>
        <p:spPr>
          <a:xfrm>
            <a:off x="7138793" y="2042310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1288281-C8B7-E662-68BC-508C4DC3D007}"/>
              </a:ext>
            </a:extLst>
          </p:cNvPr>
          <p:cNvSpPr/>
          <p:nvPr/>
        </p:nvSpPr>
        <p:spPr>
          <a:xfrm>
            <a:off x="7593019" y="2408070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DADE95B-0217-2F71-FC2A-1C59A75D7D99}"/>
              </a:ext>
            </a:extLst>
          </p:cNvPr>
          <p:cNvSpPr/>
          <p:nvPr/>
        </p:nvSpPr>
        <p:spPr>
          <a:xfrm>
            <a:off x="7271384" y="2395272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E038B5-3EAC-B4E5-863E-B7FDD9B315DC}"/>
              </a:ext>
            </a:extLst>
          </p:cNvPr>
          <p:cNvGrpSpPr/>
          <p:nvPr/>
        </p:nvGrpSpPr>
        <p:grpSpPr>
          <a:xfrm rot="10800000">
            <a:off x="7437824" y="2080925"/>
            <a:ext cx="182880" cy="457200"/>
            <a:chOff x="6087987" y="4989903"/>
            <a:chExt cx="182880" cy="45720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BDB5B66-CA28-9659-1BF3-A34725D482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C569E10-898D-1928-01CC-B18CA28A8380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A8E17A2-9D31-B893-1B93-08D745751C3B}"/>
              </a:ext>
            </a:extLst>
          </p:cNvPr>
          <p:cNvSpPr/>
          <p:nvPr/>
        </p:nvSpPr>
        <p:spPr>
          <a:xfrm>
            <a:off x="7436657" y="2774582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789EEE00-BA8C-F813-B540-613387000B35}"/>
              </a:ext>
            </a:extLst>
          </p:cNvPr>
          <p:cNvSpPr/>
          <p:nvPr/>
        </p:nvSpPr>
        <p:spPr>
          <a:xfrm rot="16200000">
            <a:off x="8189393" y="1788787"/>
            <a:ext cx="27432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nut 36">
            <a:extLst>
              <a:ext uri="{FF2B5EF4-FFF2-40B4-BE49-F238E27FC236}">
                <a16:creationId xmlns:a16="http://schemas.microsoft.com/office/drawing/2014/main" id="{E832C1D3-602A-F6BC-2C06-EAFA96D1F21D}"/>
              </a:ext>
            </a:extLst>
          </p:cNvPr>
          <p:cNvSpPr/>
          <p:nvPr/>
        </p:nvSpPr>
        <p:spPr>
          <a:xfrm>
            <a:off x="7964377" y="2042310"/>
            <a:ext cx="731520" cy="731520"/>
          </a:xfrm>
          <a:prstGeom prst="donut">
            <a:avLst>
              <a:gd name="adj" fmla="val 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DAE964-DD47-255B-2030-FDB97C541A1F}"/>
              </a:ext>
            </a:extLst>
          </p:cNvPr>
          <p:cNvSpPr/>
          <p:nvPr/>
        </p:nvSpPr>
        <p:spPr>
          <a:xfrm>
            <a:off x="8418603" y="2408070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BAAC2CC-02A5-C546-B503-DFB972272705}"/>
              </a:ext>
            </a:extLst>
          </p:cNvPr>
          <p:cNvSpPr/>
          <p:nvPr/>
        </p:nvSpPr>
        <p:spPr>
          <a:xfrm>
            <a:off x="8096968" y="2395272"/>
            <a:ext cx="182880" cy="1828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7FF554-A7C5-45E6-F0E5-3774DA78C8E8}"/>
              </a:ext>
            </a:extLst>
          </p:cNvPr>
          <p:cNvGrpSpPr/>
          <p:nvPr/>
        </p:nvGrpSpPr>
        <p:grpSpPr>
          <a:xfrm rot="10800000">
            <a:off x="8263408" y="2080925"/>
            <a:ext cx="182880" cy="457200"/>
            <a:chOff x="6087987" y="4989903"/>
            <a:chExt cx="182880" cy="45720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25B466F-74EE-BCC8-5168-DFBC9C9A45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9217" y="4989903"/>
              <a:ext cx="0" cy="45720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B331FFF-0BCC-CD0A-49EF-D3C3C2D09693}"/>
                </a:ext>
              </a:extLst>
            </p:cNvPr>
            <p:cNvSpPr/>
            <p:nvPr/>
          </p:nvSpPr>
          <p:spPr>
            <a:xfrm>
              <a:off x="6087987" y="5146863"/>
              <a:ext cx="182880" cy="182880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C679761-FA5F-A7AD-9E88-076C8AB8DA22}"/>
              </a:ext>
            </a:extLst>
          </p:cNvPr>
          <p:cNvSpPr/>
          <p:nvPr/>
        </p:nvSpPr>
        <p:spPr>
          <a:xfrm>
            <a:off x="8262241" y="2774582"/>
            <a:ext cx="137160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EE7670-E257-D7D7-625D-34807079B497}"/>
              </a:ext>
            </a:extLst>
          </p:cNvPr>
          <p:cNvSpPr/>
          <p:nvPr/>
        </p:nvSpPr>
        <p:spPr>
          <a:xfrm>
            <a:off x="4942897" y="1261690"/>
            <a:ext cx="2493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Unpolarized PDFs: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293979-E893-9BE7-A963-C93E260B7AB7}"/>
              </a:ext>
            </a:extLst>
          </p:cNvPr>
          <p:cNvSpPr txBox="1"/>
          <p:nvPr/>
        </p:nvSpPr>
        <p:spPr>
          <a:xfrm>
            <a:off x="4871615" y="3081076"/>
            <a:ext cx="4440218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Parton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density</a:t>
            </a:r>
            <a:r>
              <a:rPr lang="zh-CN" altLang="en-US" dirty="0"/>
              <a:t> </a:t>
            </a:r>
            <a:r>
              <a:rPr lang="en-US" altLang="zh-CN" dirty="0"/>
              <a:t>distribution in longitudinal direction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CAB9CF-8C35-4733-E686-E83F9E713F32}"/>
              </a:ext>
            </a:extLst>
          </p:cNvPr>
          <p:cNvSpPr txBox="1"/>
          <p:nvPr/>
        </p:nvSpPr>
        <p:spPr>
          <a:xfrm>
            <a:off x="5163016" y="4402269"/>
            <a:ext cx="33255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N" dirty="0"/>
              <a:t>All results </a:t>
            </a:r>
            <a:r>
              <a:rPr lang="en-US" dirty="0"/>
              <a:t>are </a:t>
            </a:r>
            <a:r>
              <a:rPr lang="en-CN" dirty="0"/>
              <a:t>at the initial scale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0C412C-C20A-D04D-96DE-DBAA36EBA0F0}"/>
              </a:ext>
            </a:extLst>
          </p:cNvPr>
          <p:cNvSpPr txBox="1"/>
          <p:nvPr/>
        </p:nvSpPr>
        <p:spPr>
          <a:xfrm>
            <a:off x="637117" y="654923"/>
            <a:ext cx="15281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N" sz="2000" b="1" dirty="0">
                <a:solidFill>
                  <a:srgbClr val="FF0000"/>
                </a:solidFill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45781B-0F89-FBC1-135B-254ABC03EFB7}"/>
                  </a:ext>
                </a:extLst>
              </p:cNvPr>
              <p:cNvSpPr txBox="1"/>
              <p:nvPr/>
            </p:nvSpPr>
            <p:spPr>
              <a:xfrm>
                <a:off x="4881961" y="4803328"/>
                <a:ext cx="425452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Valence quarks contribute mainly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~0.3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Gluon distributions are larger than those of sea quark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Gluon and sea quark dominate in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region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45781B-0F89-FBC1-135B-254ABC03E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961" y="4803328"/>
                <a:ext cx="4254525" cy="1754326"/>
              </a:xfrm>
              <a:prstGeom prst="rect">
                <a:avLst/>
              </a:prstGeom>
              <a:blipFill>
                <a:blip r:embed="rId4"/>
                <a:stretch>
                  <a:fillRect l="-893" t="-2158" b="-503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5E3676-FBD5-518F-2EC2-14E14713D7ED}"/>
                  </a:ext>
                </a:extLst>
              </p:cNvPr>
              <p:cNvSpPr txBox="1"/>
              <p:nvPr/>
            </p:nvSpPr>
            <p:spPr>
              <a:xfrm>
                <a:off x="715237" y="1647562"/>
                <a:ext cx="1581267" cy="282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=0.23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5E3676-FBD5-518F-2EC2-14E14713D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37" y="1647562"/>
                <a:ext cx="1581267" cy="282450"/>
              </a:xfrm>
              <a:prstGeom prst="rect">
                <a:avLst/>
              </a:prstGeom>
              <a:blipFill>
                <a:blip r:embed="rId5"/>
                <a:stretch>
                  <a:fillRect l="-3200" t="-4167" r="-1600" b="-291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astedGraphic-1.png">
            <a:extLst>
              <a:ext uri="{FF2B5EF4-FFF2-40B4-BE49-F238E27FC236}">
                <a16:creationId xmlns:a16="http://schemas.microsoft.com/office/drawing/2014/main" id="{F0C1BEB6-4175-692B-4F80-19AD1F8065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668" y="3512133"/>
            <a:ext cx="4681313" cy="334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00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78F0-84BA-AF9F-F7B3-90D7C28C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01" y="237331"/>
            <a:ext cx="7886700" cy="72705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Conclusions &amp; Outlook</a:t>
            </a:r>
            <a:endParaRPr lang="en-CN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5E3FD5-C620-CC46-15BD-743E37A32DFA}"/>
              </a:ext>
            </a:extLst>
          </p:cNvPr>
          <p:cNvSpPr txBox="1">
            <a:spLocks/>
          </p:cNvSpPr>
          <p:nvPr/>
        </p:nvSpPr>
        <p:spPr>
          <a:xfrm>
            <a:off x="510541" y="1286737"/>
            <a:ext cx="8341796" cy="50110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N" sz="3200" b="1" dirty="0"/>
              <a:t>Light-Front Quantization</a:t>
            </a:r>
            <a:endParaRPr lang="en-CN" sz="3200" dirty="0"/>
          </a:p>
          <a:p>
            <a:pPr lvl="1"/>
            <a:r>
              <a:rPr lang="en-CN" sz="2800" dirty="0"/>
              <a:t>Hamiltonian QCD framework </a:t>
            </a:r>
          </a:p>
          <a:p>
            <a:pPr lvl="1"/>
            <a:r>
              <a:rPr lang="en-CN" sz="2800" dirty="0"/>
              <a:t>Natural parton interpretation </a:t>
            </a:r>
          </a:p>
          <a:p>
            <a:pPr lvl="1"/>
            <a:endParaRPr lang="en-CN" sz="2800" dirty="0"/>
          </a:p>
          <a:p>
            <a:r>
              <a:rPr lang="en-CN" sz="3200" b="1" dirty="0"/>
              <a:t>Basis Light-Front Quantization</a:t>
            </a:r>
            <a:endParaRPr lang="en-CN" sz="3200" dirty="0"/>
          </a:p>
          <a:p>
            <a:pPr lvl="1"/>
            <a:r>
              <a:rPr lang="en-CN" sz="2800" dirty="0"/>
              <a:t>Nonperturbative many-body approach </a:t>
            </a:r>
          </a:p>
          <a:p>
            <a:pPr lvl="1"/>
            <a:r>
              <a:rPr lang="en-CN" sz="2800" dirty="0"/>
              <a:t>Toward first-principles nucleon structure</a:t>
            </a:r>
          </a:p>
          <a:p>
            <a:pPr lvl="1"/>
            <a:endParaRPr lang="en-CN" sz="2800" dirty="0"/>
          </a:p>
          <a:p>
            <a:r>
              <a:rPr lang="en-CN" sz="3200" b="1" dirty="0"/>
              <a:t>New Opportunities</a:t>
            </a:r>
            <a:endParaRPr lang="en-CN" sz="3200" dirty="0"/>
          </a:p>
          <a:p>
            <a:pPr lvl="1"/>
            <a:r>
              <a:rPr lang="en-CN" sz="2800" dirty="0"/>
              <a:t>Electron-Ion Collider (EIC) </a:t>
            </a:r>
          </a:p>
          <a:p>
            <a:pPr lvl="1"/>
            <a:r>
              <a:rPr lang="en-CN" sz="2800" dirty="0"/>
              <a:t>Modern HPC platforms</a:t>
            </a:r>
          </a:p>
        </p:txBody>
      </p:sp>
      <p:pic>
        <p:nvPicPr>
          <p:cNvPr id="5" name="Picture 4" descr="Description: C:\Users\hmn\AppData\Local\Microsoft\Windows\Temporary Internet Files\Content.Word\3words.png">
            <a:extLst>
              <a:ext uri="{FF2B5EF4-FFF2-40B4-BE49-F238E27FC236}">
                <a16:creationId xmlns:a16="http://schemas.microsoft.com/office/drawing/2014/main" id="{D3B50CBC-2FF1-830D-0E2C-72300FD40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51546">
            <a:off x="7359499" y="5041983"/>
            <a:ext cx="1462495" cy="152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782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71EAE-50FB-2C7E-C180-A3B761125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337BC3-3A88-B114-B56E-BB3A3F76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4035"/>
            <a:ext cx="7886700" cy="1080867"/>
          </a:xfrm>
        </p:spPr>
        <p:txBody>
          <a:bodyPr/>
          <a:lstStyle/>
          <a:p>
            <a:pPr algn="ctr"/>
            <a:r>
              <a:rPr lang="en-CN" dirty="0"/>
              <a:t>Outlook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D2E968E-1065-0C7A-B599-ADE412016660}"/>
                  </a:ext>
                </a:extLst>
              </p:cNvPr>
              <p:cNvSpPr/>
              <p:nvPr/>
            </p:nvSpPr>
            <p:spPr>
              <a:xfrm>
                <a:off x="325468" y="1154902"/>
                <a:ext cx="7950290" cy="700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𝑞𝑞𝑞𝑔𝑔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𝑞𝑞𝑞𝑔𝑔𝑔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𝑔𝑔𝑔𝑔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𝑔𝑔𝑔𝑔𝑔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𝑔𝑔𝑔𝑔𝑔𝑔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D2E968E-1065-0C7A-B599-ADE412016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68" y="1154902"/>
                <a:ext cx="7950290" cy="700769"/>
              </a:xfrm>
              <a:prstGeom prst="rect">
                <a:avLst/>
              </a:prstGeom>
              <a:blipFill>
                <a:blip r:embed="rId2"/>
                <a:stretch>
                  <a:fillRect t="-66071" b="-6071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B0E1F9-2EF0-C91E-588F-EC77E4750503}"/>
                  </a:ext>
                </a:extLst>
              </p:cNvPr>
              <p:cNvSpPr txBox="1"/>
              <p:nvPr/>
            </p:nvSpPr>
            <p:spPr>
              <a:xfrm>
                <a:off x="325468" y="1972629"/>
                <a:ext cx="8818532" cy="4202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CN" sz="2000" dirty="0"/>
                  <a:t>Extend BLFQ to higher multi-gluon Fock sectors 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CN" sz="2000" dirty="0"/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CN" sz="2000" dirty="0"/>
                  <a:t>Probe quark and gluon structure at small and large </a:t>
                </a:r>
                <a14:m>
                  <m:oMath xmlns:m="http://schemas.openxmlformats.org/officeDocument/2006/math">
                    <m:r>
                      <a:rPr lang="en-CN" i="1"/>
                      <m:t>𝑥</m:t>
                    </m:r>
                  </m:oMath>
                </a14:m>
                <a:endParaRPr lang="en-CN" sz="2000" dirty="0"/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CN" sz="2000" dirty="0"/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CN" sz="2000" dirty="0"/>
                  <a:t>Investigate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N"/>
                        </m:ctrlPr>
                      </m:sSubSupPr>
                      <m:e>
                        <m:r>
                          <a:rPr lang="en-CN" i="1"/>
                          <m:t>𝑘</m:t>
                        </m:r>
                      </m:e>
                      <m:sub>
                        <m:r>
                          <a:rPr lang="en-CN" i="1"/>
                          <m:t>𝑔</m:t>
                        </m:r>
                      </m:sub>
                      <m:sup>
                        <m:r>
                          <a:rPr lang="en-CN"/>
                          <m:t>+</m:t>
                        </m:r>
                      </m:sup>
                    </m:sSubSup>
                    <m:r>
                      <a:rPr lang="en-CN"/>
                      <m:t>=0</m:t>
                    </m:r>
                  </m:oMath>
                </a14:m>
                <a:r>
                  <a:rPr lang="en-CN" sz="2000" dirty="0"/>
                  <a:t>modes and instanton physics 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CN" sz="2000" dirty="0"/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CN" sz="2000" dirty="0"/>
                  <a:t>Clarify the role of zero modes in chiral symmetry breaking 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CN" sz="2000" dirty="0"/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CN" sz="2000" dirty="0"/>
                  <a:t>Toward a unified first-principles description of hadrons and confinement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B0E1F9-2EF0-C91E-588F-EC77E4750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68" y="1972629"/>
                <a:ext cx="8818532" cy="4202882"/>
              </a:xfrm>
              <a:prstGeom prst="rect">
                <a:avLst/>
              </a:prstGeom>
              <a:blipFill>
                <a:blip r:embed="rId3"/>
                <a:stretch>
                  <a:fillRect l="-576" b="-180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902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B08037-61C9-3F1C-C583-FB3D95205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4035"/>
            <a:ext cx="7886700" cy="1080867"/>
          </a:xfrm>
        </p:spPr>
        <p:txBody>
          <a:bodyPr/>
          <a:lstStyle/>
          <a:p>
            <a:pPr algn="ctr"/>
            <a:r>
              <a:rPr lang="en-CN" dirty="0"/>
              <a:t>Outlook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F56CD-61FC-F5C2-F5C9-CA4AC56A3C16}"/>
              </a:ext>
            </a:extLst>
          </p:cNvPr>
          <p:cNvSpPr txBox="1"/>
          <p:nvPr/>
        </p:nvSpPr>
        <p:spPr>
          <a:xfrm>
            <a:off x="3658032" y="1168765"/>
            <a:ext cx="2090316" cy="4616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Current status</a:t>
            </a:r>
            <a:endParaRPr lang="en-C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57FE72-AD56-30BD-EB07-46C11CF43AD1}"/>
              </a:ext>
            </a:extLst>
          </p:cNvPr>
          <p:cNvSpPr txBox="1"/>
          <p:nvPr/>
        </p:nvSpPr>
        <p:spPr>
          <a:xfrm>
            <a:off x="1937497" y="2494328"/>
            <a:ext cx="2208105" cy="369332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Full</a:t>
            </a:r>
            <a:r>
              <a:rPr lang="en-CN"/>
              <a:t> </a:t>
            </a:r>
            <a:r>
              <a:rPr lang="en-CN" dirty="0"/>
              <a:t>QCD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8F6355-A717-B2CC-1237-5D1B635434EC}"/>
                  </a:ext>
                </a:extLst>
              </p:cNvPr>
              <p:cNvSpPr txBox="1"/>
              <p:nvPr/>
            </p:nvSpPr>
            <p:spPr>
              <a:xfrm>
                <a:off x="5440254" y="2318570"/>
                <a:ext cx="2646174" cy="646331"/>
              </a:xfrm>
              <a:prstGeom prst="rect">
                <a:avLst/>
              </a:prstGeom>
              <a:noFill/>
              <a:ln w="254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N" dirty="0"/>
                  <a:t>Deutron calculation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CN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8F6355-A717-B2CC-1237-5D1B63543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254" y="2318570"/>
                <a:ext cx="2646174" cy="646331"/>
              </a:xfrm>
              <a:prstGeom prst="rect">
                <a:avLst/>
              </a:prstGeom>
              <a:blipFill>
                <a:blip r:embed="rId3"/>
                <a:stretch>
                  <a:fillRect t="-1852" b="-5556"/>
                </a:stretch>
              </a:blipFill>
              <a:ln w="254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47C813-1CB8-75C2-08A3-AB1D32969878}"/>
              </a:ext>
            </a:extLst>
          </p:cNvPr>
          <p:cNvCxnSpPr>
            <a:stCxn id="9" idx="3"/>
            <a:endCxn id="13" idx="0"/>
          </p:cNvCxnSpPr>
          <p:nvPr/>
        </p:nvCxnSpPr>
        <p:spPr>
          <a:xfrm>
            <a:off x="5748348" y="1399598"/>
            <a:ext cx="1014993" cy="918972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E4311E-B8FB-4D8F-4B96-EED68FBD3885}"/>
              </a:ext>
            </a:extLst>
          </p:cNvPr>
          <p:cNvCxnSpPr>
            <a:stCxn id="9" idx="1"/>
            <a:endCxn id="11" idx="0"/>
          </p:cNvCxnSpPr>
          <p:nvPr/>
        </p:nvCxnSpPr>
        <p:spPr>
          <a:xfrm flipH="1">
            <a:off x="3041550" y="1399598"/>
            <a:ext cx="616482" cy="1094730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625DE4-F0E2-0F60-D231-EE8BB24EF132}"/>
              </a:ext>
            </a:extLst>
          </p:cNvPr>
          <p:cNvCxnSpPr>
            <a:cxnSpLocks/>
            <a:stCxn id="11" idx="2"/>
            <a:endCxn id="36" idx="0"/>
          </p:cNvCxnSpPr>
          <p:nvPr/>
        </p:nvCxnSpPr>
        <p:spPr>
          <a:xfrm>
            <a:off x="3041550" y="2863660"/>
            <a:ext cx="588226" cy="1641063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F0647A8-92EE-E4E6-EE90-265C04E70A5F}"/>
              </a:ext>
            </a:extLst>
          </p:cNvPr>
          <p:cNvSpPr txBox="1"/>
          <p:nvPr/>
        </p:nvSpPr>
        <p:spPr>
          <a:xfrm>
            <a:off x="6124257" y="3388593"/>
            <a:ext cx="1278170" cy="369332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N" dirty="0"/>
              <a:t>EMC effect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950424-8D31-5592-D5E9-3B6B596A7DA3}"/>
              </a:ext>
            </a:extLst>
          </p:cNvPr>
          <p:cNvCxnSpPr>
            <a:stCxn id="13" idx="2"/>
            <a:endCxn id="31" idx="0"/>
          </p:cNvCxnSpPr>
          <p:nvPr/>
        </p:nvCxnSpPr>
        <p:spPr>
          <a:xfrm>
            <a:off x="6763341" y="2964901"/>
            <a:ext cx="1" cy="423692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DA16266-0487-73D3-B6FB-5AFCC2C314EE}"/>
              </a:ext>
            </a:extLst>
          </p:cNvPr>
          <p:cNvSpPr txBox="1"/>
          <p:nvPr/>
        </p:nvSpPr>
        <p:spPr>
          <a:xfrm>
            <a:off x="96705" y="4506985"/>
            <a:ext cx="1685077" cy="369332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N" dirty="0"/>
              <a:t>Intrinsic charm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1E312F-0D5F-4BB3-739A-8B17B7516930}"/>
              </a:ext>
            </a:extLst>
          </p:cNvPr>
          <p:cNvSpPr txBox="1"/>
          <p:nvPr/>
        </p:nvSpPr>
        <p:spPr>
          <a:xfrm>
            <a:off x="2770085" y="4504723"/>
            <a:ext cx="1719381" cy="369332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N" dirty="0"/>
              <a:t>Sea asymmetry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436F31-E30C-F706-93EE-D898CDA4B4B3}"/>
              </a:ext>
            </a:extLst>
          </p:cNvPr>
          <p:cNvSpPr txBox="1"/>
          <p:nvPr/>
        </p:nvSpPr>
        <p:spPr>
          <a:xfrm>
            <a:off x="5514225" y="4504723"/>
            <a:ext cx="2507418" cy="369332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N" dirty="0"/>
              <a:t>Origin of spin and mass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3FECAA1-ADCE-5EF0-C063-60A5A58D9888}"/>
              </a:ext>
            </a:extLst>
          </p:cNvPr>
          <p:cNvCxnSpPr>
            <a:cxnSpLocks/>
            <a:stCxn id="11" idx="2"/>
            <a:endCxn id="35" idx="0"/>
          </p:cNvCxnSpPr>
          <p:nvPr/>
        </p:nvCxnSpPr>
        <p:spPr>
          <a:xfrm flipH="1">
            <a:off x="939244" y="2863660"/>
            <a:ext cx="2102306" cy="1643325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C2BCF79-6C5F-8FDD-29C0-5873C24225D0}"/>
              </a:ext>
            </a:extLst>
          </p:cNvPr>
          <p:cNvCxnSpPr>
            <a:cxnSpLocks/>
            <a:stCxn id="11" idx="2"/>
            <a:endCxn id="37" idx="0"/>
          </p:cNvCxnSpPr>
          <p:nvPr/>
        </p:nvCxnSpPr>
        <p:spPr>
          <a:xfrm>
            <a:off x="3041550" y="2863660"/>
            <a:ext cx="3726384" cy="1641063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9EB5031A-A30A-0636-D558-C0BE75D50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05" y="4990238"/>
            <a:ext cx="1485900" cy="13843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AE68DAF-8C4C-FE27-063D-9C383C514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458" y="4990238"/>
            <a:ext cx="3074634" cy="152359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7CE3488-8293-147F-8E85-7750D3789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9478" y="5117206"/>
            <a:ext cx="1725199" cy="1314261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2918BA73-CECD-3EF2-F4F6-469BD9E32793}"/>
              </a:ext>
            </a:extLst>
          </p:cNvPr>
          <p:cNvGrpSpPr/>
          <p:nvPr/>
        </p:nvGrpSpPr>
        <p:grpSpPr>
          <a:xfrm>
            <a:off x="5196666" y="5063176"/>
            <a:ext cx="2205761" cy="1377714"/>
            <a:chOff x="239029" y="1798256"/>
            <a:chExt cx="3172637" cy="182536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C0DD0C0-B2AA-2E51-2D3D-45BA9EA1AE2D}"/>
                </a:ext>
              </a:extLst>
            </p:cNvPr>
            <p:cNvGrpSpPr/>
            <p:nvPr/>
          </p:nvGrpSpPr>
          <p:grpSpPr>
            <a:xfrm>
              <a:off x="239029" y="1798256"/>
              <a:ext cx="3049733" cy="1825364"/>
              <a:chOff x="239029" y="1798256"/>
              <a:chExt cx="3049733" cy="1825364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940DD2CD-9EB0-AA6A-354F-E390A5B06175}"/>
                  </a:ext>
                </a:extLst>
              </p:cNvPr>
              <p:cNvGrpSpPr/>
              <p:nvPr/>
            </p:nvGrpSpPr>
            <p:grpSpPr>
              <a:xfrm>
                <a:off x="239029" y="1798256"/>
                <a:ext cx="3049733" cy="1737450"/>
                <a:chOff x="337351" y="1709765"/>
                <a:chExt cx="3049733" cy="1737450"/>
              </a:xfrm>
            </p:grpSpPr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100FE67F-B89E-462E-2F83-0425AC53A0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22403" r="27299"/>
                <a:stretch/>
              </p:blipFill>
              <p:spPr>
                <a:xfrm>
                  <a:off x="748661" y="1773615"/>
                  <a:ext cx="2282540" cy="1673600"/>
                </a:xfrm>
                <a:prstGeom prst="rect">
                  <a:avLst/>
                </a:prstGeom>
              </p:spPr>
            </p:pic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6BC8235-7297-1FDF-DD50-F834792EEF30}"/>
                    </a:ext>
                  </a:extLst>
                </p:cNvPr>
                <p:cNvSpPr/>
                <p:nvPr/>
              </p:nvSpPr>
              <p:spPr>
                <a:xfrm>
                  <a:off x="2725695" y="1872831"/>
                  <a:ext cx="661389" cy="7505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黑体"/>
                    <a:cs typeface="+mn-cs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963B29D-0638-0FCF-A9AC-1E99D82A2A33}"/>
                    </a:ext>
                  </a:extLst>
                </p:cNvPr>
                <p:cNvSpPr/>
                <p:nvPr/>
              </p:nvSpPr>
              <p:spPr>
                <a:xfrm>
                  <a:off x="337351" y="1709765"/>
                  <a:ext cx="661389" cy="7505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黑体"/>
                    <a:cs typeface="+mn-cs"/>
                  </a:endParaRPr>
                </a:p>
              </p:txBody>
            </p:sp>
          </p:grp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8D3814D-B8C3-D657-AF84-F1A22DA91C8A}"/>
                  </a:ext>
                </a:extLst>
              </p:cNvPr>
              <p:cNvSpPr/>
              <p:nvPr/>
            </p:nvSpPr>
            <p:spPr>
              <a:xfrm>
                <a:off x="371224" y="2873040"/>
                <a:ext cx="661389" cy="7505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黑体"/>
                  <a:cs typeface="+mn-cs"/>
                </a:endParaRP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244FA7-6DEB-C905-08BD-2A8F35AD770C}"/>
                </a:ext>
              </a:extLst>
            </p:cNvPr>
            <p:cNvSpPr/>
            <p:nvPr/>
          </p:nvSpPr>
          <p:spPr>
            <a:xfrm>
              <a:off x="2750277" y="2113722"/>
              <a:ext cx="661389" cy="750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黑体"/>
                <a:cs typeface="+mn-c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7EA92-AD43-A7FD-FD23-34B30B2A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28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58050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72BD15-BEC1-7881-C655-1DA7D7B0D530}"/>
              </a:ext>
            </a:extLst>
          </p:cNvPr>
          <p:cNvSpPr txBox="1"/>
          <p:nvPr/>
        </p:nvSpPr>
        <p:spPr>
          <a:xfrm>
            <a:off x="1452880" y="2939123"/>
            <a:ext cx="6268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95486C-A766-D074-D7B9-44CBE4A6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29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5764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F92D-6931-EBC4-E516-7BB88607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275"/>
            <a:ext cx="9144000" cy="976488"/>
          </a:xfrm>
        </p:spPr>
        <p:txBody>
          <a:bodyPr>
            <a:normAutofit/>
          </a:bodyPr>
          <a:lstStyle/>
          <a:p>
            <a:pPr algn="ctr"/>
            <a:r>
              <a:rPr lang="en-CN" dirty="0"/>
              <a:t>Major </a:t>
            </a:r>
            <a:r>
              <a:rPr lang="en-US" dirty="0"/>
              <a:t>Questions</a:t>
            </a:r>
            <a:r>
              <a:rPr lang="en-CN" dirty="0"/>
              <a:t> </a:t>
            </a:r>
            <a:r>
              <a:rPr lang="en-CN"/>
              <a:t>in </a:t>
            </a:r>
            <a:r>
              <a:rPr lang="en-US" dirty="0"/>
              <a:t>Nuclear</a:t>
            </a:r>
            <a:r>
              <a:rPr lang="en-CN"/>
              <a:t> </a:t>
            </a:r>
            <a:r>
              <a:rPr lang="en-CN" dirty="0"/>
              <a:t>Physics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9DEA95-C6B2-00EA-34B9-634080089834}"/>
              </a:ext>
            </a:extLst>
          </p:cNvPr>
          <p:cNvSpPr txBox="1"/>
          <p:nvPr/>
        </p:nvSpPr>
        <p:spPr>
          <a:xfrm>
            <a:off x="3973577" y="1146064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/>
              <a:t>Spin </a:t>
            </a:r>
            <a:r>
              <a:rPr lang="en-US" sz="2000" dirty="0"/>
              <a:t>puzzle</a:t>
            </a:r>
            <a:endParaRPr lang="en-CN" sz="2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929B26-FC35-2AF7-50E8-0D326E85B134}"/>
              </a:ext>
            </a:extLst>
          </p:cNvPr>
          <p:cNvSpPr txBox="1"/>
          <p:nvPr/>
        </p:nvSpPr>
        <p:spPr>
          <a:xfrm>
            <a:off x="551057" y="1180627"/>
            <a:ext cx="167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Origin of mass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210020-22FD-9963-5B27-5DA1BC61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097" y="2283817"/>
            <a:ext cx="1945799" cy="14823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2C28E1-9AD4-31D4-D253-73847D188942}"/>
                  </a:ext>
                </a:extLst>
              </p:cNvPr>
              <p:cNvSpPr txBox="1"/>
              <p:nvPr/>
            </p:nvSpPr>
            <p:spPr>
              <a:xfrm>
                <a:off x="3350853" y="1562221"/>
                <a:ext cx="2668092" cy="63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N" sz="1600" dirty="0"/>
                  <a:t>Ortibal angular momentum</a:t>
                </a:r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CN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2C28E1-9AD4-31D4-D253-73847D188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853" y="1562221"/>
                <a:ext cx="2668092" cy="637547"/>
              </a:xfrm>
              <a:prstGeom prst="rect">
                <a:avLst/>
              </a:prstGeom>
              <a:blipFill>
                <a:blip r:embed="rId3"/>
                <a:stretch>
                  <a:fillRect t="-192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9" descr="NuclF-full">
            <a:extLst>
              <a:ext uri="{FF2B5EF4-FFF2-40B4-BE49-F238E27FC236}">
                <a16:creationId xmlns:a16="http://schemas.microsoft.com/office/drawing/2014/main" id="{6B7F5028-6687-AFE7-1622-B4B4E42B7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25" y="1647304"/>
            <a:ext cx="2668092" cy="17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B3FFD0D-0219-2F02-28A8-E2F7B4D7E7C9}"/>
              </a:ext>
            </a:extLst>
          </p:cNvPr>
          <p:cNvSpPr txBox="1"/>
          <p:nvPr/>
        </p:nvSpPr>
        <p:spPr>
          <a:xfrm>
            <a:off x="6867504" y="1159960"/>
            <a:ext cx="1582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Nuclear force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C4E5C11-7340-0A5A-3428-DA46C81CE41E}"/>
              </a:ext>
            </a:extLst>
          </p:cNvPr>
          <p:cNvCxnSpPr>
            <a:cxnSpLocks/>
          </p:cNvCxnSpPr>
          <p:nvPr/>
        </p:nvCxnSpPr>
        <p:spPr>
          <a:xfrm>
            <a:off x="800142" y="4054958"/>
            <a:ext cx="763063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Down Arrow 53">
            <a:extLst>
              <a:ext uri="{FF2B5EF4-FFF2-40B4-BE49-F238E27FC236}">
                <a16:creationId xmlns:a16="http://schemas.microsoft.com/office/drawing/2014/main" id="{7E95C8E5-8434-8542-79E4-80F5AEBC29AC}"/>
              </a:ext>
            </a:extLst>
          </p:cNvPr>
          <p:cNvSpPr/>
          <p:nvPr/>
        </p:nvSpPr>
        <p:spPr>
          <a:xfrm>
            <a:off x="4413666" y="4084457"/>
            <a:ext cx="546538" cy="641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53D48-A32A-9265-8D66-05C4E86F9A15}"/>
              </a:ext>
            </a:extLst>
          </p:cNvPr>
          <p:cNvSpPr txBox="1"/>
          <p:nvPr/>
        </p:nvSpPr>
        <p:spPr>
          <a:xfrm>
            <a:off x="514238" y="4650065"/>
            <a:ext cx="850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Need to know 3D tomography of nucleon from QCD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A48A5B-D1FF-B0F2-D5B0-945A3E85F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473" y="5536428"/>
            <a:ext cx="1193746" cy="120332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63DB0FB-D89B-E651-01F1-76665DCA2758}"/>
              </a:ext>
            </a:extLst>
          </p:cNvPr>
          <p:cNvGrpSpPr/>
          <p:nvPr/>
        </p:nvGrpSpPr>
        <p:grpSpPr>
          <a:xfrm>
            <a:off x="985702" y="5824533"/>
            <a:ext cx="3433781" cy="461024"/>
            <a:chOff x="454760" y="5146107"/>
            <a:chExt cx="3433781" cy="4610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87826F2-61C6-68A5-D681-D412FCA5A25E}"/>
                    </a:ext>
                  </a:extLst>
                </p:cNvPr>
                <p:cNvSpPr txBox="1"/>
                <p:nvPr/>
              </p:nvSpPr>
              <p:spPr>
                <a:xfrm>
                  <a:off x="454760" y="5146107"/>
                  <a:ext cx="3433781" cy="4610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N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𝑄𝐶𝐷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p>
                        </m:sSubSup>
                      </m:oMath>
                    </m:oMathPara>
                  </a14:m>
                  <a:endParaRPr lang="en-CN" sz="2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87826F2-61C6-68A5-D681-D412FCA5A2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760" y="5146107"/>
                  <a:ext cx="3433781" cy="461024"/>
                </a:xfrm>
                <a:prstGeom prst="rect">
                  <a:avLst/>
                </a:prstGeom>
                <a:blipFill>
                  <a:blip r:embed="rId7"/>
                  <a:stretch>
                    <a:fillRect l="-1107" t="-2703" r="-369" b="-13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文本框 2">
              <a:extLst>
                <a:ext uri="{FF2B5EF4-FFF2-40B4-BE49-F238E27FC236}">
                  <a16:creationId xmlns:a16="http://schemas.microsoft.com/office/drawing/2014/main" id="{F08E4A53-E9A5-72BF-F88F-46BA2B6BBCB8}"/>
                </a:ext>
              </a:extLst>
            </p:cNvPr>
            <p:cNvSpPr txBox="1"/>
            <p:nvPr/>
          </p:nvSpPr>
          <p:spPr>
            <a:xfrm>
              <a:off x="1649087" y="5217221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/</a:t>
              </a:r>
            </a:p>
          </p:txBody>
        </p:sp>
      </p:grpSp>
      <p:sp>
        <p:nvSpPr>
          <p:cNvPr id="21" name="Right Arrow 20">
            <a:extLst>
              <a:ext uri="{FF2B5EF4-FFF2-40B4-BE49-F238E27FC236}">
                <a16:creationId xmlns:a16="http://schemas.microsoft.com/office/drawing/2014/main" id="{34B7D08D-91F7-D857-7AA0-6AF64276F37F}"/>
              </a:ext>
            </a:extLst>
          </p:cNvPr>
          <p:cNvSpPr/>
          <p:nvPr/>
        </p:nvSpPr>
        <p:spPr>
          <a:xfrm>
            <a:off x="4536799" y="6045822"/>
            <a:ext cx="1261242" cy="155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5A9CCC-848F-E76F-0AE5-40FDBAC7AD41}"/>
              </a:ext>
            </a:extLst>
          </p:cNvPr>
          <p:cNvSpPr txBox="1"/>
          <p:nvPr/>
        </p:nvSpPr>
        <p:spPr>
          <a:xfrm>
            <a:off x="4925961" y="5539023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/>
              <a:t>?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D6BFBF6-B4A7-4605-0691-BA92A287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4A65-9835-0F47-A00F-CAE8711EFFAD}" type="slidenum">
              <a:rPr lang="en-CN" smtClean="0"/>
              <a:t>3</a:t>
            </a:fld>
            <a:endParaRPr lang="en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43744-EC77-AE75-9A6B-E8424935B4CF}"/>
              </a:ext>
            </a:extLst>
          </p:cNvPr>
          <p:cNvSpPr txBox="1"/>
          <p:nvPr/>
        </p:nvSpPr>
        <p:spPr>
          <a:xfrm>
            <a:off x="2623245" y="2194062"/>
            <a:ext cx="6338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5B4C38-32D4-3704-1A51-647BA4873694}"/>
              </a:ext>
            </a:extLst>
          </p:cNvPr>
          <p:cNvGrpSpPr/>
          <p:nvPr/>
        </p:nvGrpSpPr>
        <p:grpSpPr>
          <a:xfrm>
            <a:off x="0" y="1940321"/>
            <a:ext cx="3160634" cy="1673600"/>
            <a:chOff x="0" y="1940321"/>
            <a:chExt cx="3160634" cy="16736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74B6D6-67F9-3AEB-A93B-DEFE2D1EE088}"/>
                </a:ext>
              </a:extLst>
            </p:cNvPr>
            <p:cNvSpPr txBox="1"/>
            <p:nvPr/>
          </p:nvSpPr>
          <p:spPr>
            <a:xfrm>
              <a:off x="2447695" y="2400477"/>
              <a:ext cx="6338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1F7C886-C65D-C2D7-2330-CB95F46E56F8}"/>
                </a:ext>
              </a:extLst>
            </p:cNvPr>
            <p:cNvGrpSpPr/>
            <p:nvPr/>
          </p:nvGrpSpPr>
          <p:grpSpPr>
            <a:xfrm>
              <a:off x="0" y="1940321"/>
              <a:ext cx="2759004" cy="1673600"/>
              <a:chOff x="0" y="1940321"/>
              <a:chExt cx="2759004" cy="1673600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5D49CDD-2BA3-34C8-EF4D-739E5EF8F1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2403" r="27299"/>
              <a:stretch/>
            </p:blipFill>
            <p:spPr>
              <a:xfrm>
                <a:off x="476464" y="1940321"/>
                <a:ext cx="2282540" cy="1673600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83E834-F9C9-7894-58A1-022579153221}"/>
                  </a:ext>
                </a:extLst>
              </p:cNvPr>
              <p:cNvSpPr txBox="1"/>
              <p:nvPr/>
            </p:nvSpPr>
            <p:spPr>
              <a:xfrm>
                <a:off x="290946" y="2940628"/>
                <a:ext cx="63384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A422D3-03D1-DE34-7724-000788415A7E}"/>
                  </a:ext>
                </a:extLst>
              </p:cNvPr>
              <p:cNvSpPr txBox="1"/>
              <p:nvPr/>
            </p:nvSpPr>
            <p:spPr>
              <a:xfrm>
                <a:off x="115747" y="2369611"/>
                <a:ext cx="633845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050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32D2DD-3B74-1E2B-0987-A1A020AA1676}"/>
                  </a:ext>
                </a:extLst>
              </p:cNvPr>
              <p:cNvSpPr txBox="1"/>
              <p:nvPr/>
            </p:nvSpPr>
            <p:spPr>
              <a:xfrm>
                <a:off x="0" y="2209494"/>
                <a:ext cx="633845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050" dirty="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13A81B6-1219-9E1A-409C-612A4D0BAD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4009" y="2164465"/>
                <a:ext cx="300942" cy="64818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471E05-782D-16BD-E749-C29B746B1043}"/>
                </a:ext>
              </a:extLst>
            </p:cNvPr>
            <p:cNvSpPr txBox="1"/>
            <p:nvPr/>
          </p:nvSpPr>
          <p:spPr>
            <a:xfrm>
              <a:off x="2526789" y="2572168"/>
              <a:ext cx="6338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6CBC70-CEA3-0752-9C30-4E9A85402E56}"/>
                </a:ext>
              </a:extLst>
            </p:cNvPr>
            <p:cNvSpPr txBox="1"/>
            <p:nvPr/>
          </p:nvSpPr>
          <p:spPr>
            <a:xfrm>
              <a:off x="2436120" y="2377328"/>
              <a:ext cx="6338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1DC5A21-5C73-5980-13F4-BDE018141747}"/>
              </a:ext>
            </a:extLst>
          </p:cNvPr>
          <p:cNvSpPr txBox="1"/>
          <p:nvPr/>
        </p:nvSpPr>
        <p:spPr>
          <a:xfrm>
            <a:off x="2636874" y="1988288"/>
            <a:ext cx="2311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1140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4F747-0FB1-9054-5FED-54FB243F0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981205"/>
          </a:xfrm>
        </p:spPr>
        <p:txBody>
          <a:bodyPr/>
          <a:lstStyle/>
          <a:p>
            <a:pPr algn="ctr"/>
            <a:r>
              <a:rPr lang="en-US" dirty="0"/>
              <a:t>Main Advantage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17950-C88F-E586-6226-293B7D792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48" y="1115070"/>
            <a:ext cx="7886700" cy="6463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 Frame-independence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3DAA50B0-2876-77D2-DFCB-3D7AA74169BF}"/>
              </a:ext>
            </a:extLst>
          </p:cNvPr>
          <p:cNvSpPr/>
          <p:nvPr/>
        </p:nvSpPr>
        <p:spPr>
          <a:xfrm>
            <a:off x="4997656" y="2510811"/>
            <a:ext cx="493986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C23D5-28E8-68D5-30DA-90E56333A2EA}"/>
              </a:ext>
            </a:extLst>
          </p:cNvPr>
          <p:cNvSpPr txBox="1"/>
          <p:nvPr/>
        </p:nvSpPr>
        <p:spPr>
          <a:xfrm>
            <a:off x="634748" y="1712330"/>
            <a:ext cx="411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/>
              <a:t>Lorentz </a:t>
            </a:r>
            <a:r>
              <a:rPr lang="en-US" sz="2400" dirty="0"/>
              <a:t>boost </a:t>
            </a:r>
            <a:r>
              <a:rPr lang="en-CN" sz="2400"/>
              <a:t>transformation</a:t>
            </a:r>
            <a:r>
              <a:rPr lang="en-CN" sz="2400" dirty="0"/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FF41B-A6AA-638A-9836-D2694A78B329}"/>
              </a:ext>
            </a:extLst>
          </p:cNvPr>
          <p:cNvSpPr txBox="1"/>
          <p:nvPr/>
        </p:nvSpPr>
        <p:spPr>
          <a:xfrm>
            <a:off x="634748" y="2299319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longitudinal:</a:t>
            </a:r>
            <a:endParaRPr lang="en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F359A3-BEBB-8607-E60A-367A4B743E35}"/>
                  </a:ext>
                </a:extLst>
              </p:cNvPr>
              <p:cNvSpPr txBox="1"/>
              <p:nvPr/>
            </p:nvSpPr>
            <p:spPr>
              <a:xfrm>
                <a:off x="2757471" y="2299319"/>
                <a:ext cx="18206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F359A3-BEBB-8607-E60A-367A4B743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471" y="2299319"/>
                <a:ext cx="1820627" cy="276999"/>
              </a:xfrm>
              <a:prstGeom prst="rect">
                <a:avLst/>
              </a:prstGeom>
              <a:blipFill>
                <a:blip r:embed="rId2"/>
                <a:stretch>
                  <a:fillRect l="-690" r="-4138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5E9631-8638-5135-5C33-E199F8EB1CD3}"/>
                  </a:ext>
                </a:extLst>
              </p:cNvPr>
              <p:cNvSpPr txBox="1"/>
              <p:nvPr/>
            </p:nvSpPr>
            <p:spPr>
              <a:xfrm>
                <a:off x="2757471" y="2667720"/>
                <a:ext cx="18206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5E9631-8638-5135-5C33-E199F8EB1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471" y="2667720"/>
                <a:ext cx="1820627" cy="276999"/>
              </a:xfrm>
              <a:prstGeom prst="rect">
                <a:avLst/>
              </a:prstGeom>
              <a:blipFill>
                <a:blip r:embed="rId3"/>
                <a:stretch>
                  <a:fillRect l="-690" t="-9091" r="-4138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B12F7D-DF82-BCB1-2C6D-7045EF4D98AE}"/>
                  </a:ext>
                </a:extLst>
              </p:cNvPr>
              <p:cNvSpPr txBox="1"/>
              <p:nvPr/>
            </p:nvSpPr>
            <p:spPr>
              <a:xfrm>
                <a:off x="2757471" y="3015265"/>
                <a:ext cx="1644553" cy="451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CN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B12F7D-DF82-BCB1-2C6D-7045EF4D9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471" y="3015265"/>
                <a:ext cx="1644553" cy="451727"/>
              </a:xfrm>
              <a:prstGeom prst="rect">
                <a:avLst/>
              </a:prstGeom>
              <a:blipFill>
                <a:blip r:embed="rId4"/>
                <a:stretch>
                  <a:fillRect l="-6107" t="-5405" r="-1527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BB7B87-A1B4-BCC9-F5DC-761EC758B691}"/>
                  </a:ext>
                </a:extLst>
              </p:cNvPr>
              <p:cNvSpPr txBox="1"/>
              <p:nvPr/>
            </p:nvSpPr>
            <p:spPr>
              <a:xfrm>
                <a:off x="5976840" y="2266268"/>
                <a:ext cx="1150315" cy="287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CN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BB7B87-A1B4-BCC9-F5DC-761EC758B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840" y="2266268"/>
                <a:ext cx="1150315" cy="287643"/>
              </a:xfrm>
              <a:prstGeom prst="rect">
                <a:avLst/>
              </a:prstGeom>
              <a:blipFill>
                <a:blip r:embed="rId5"/>
                <a:stretch>
                  <a:fillRect l="-2174" t="-8333" r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C45FB0-45D0-118A-CBE8-3CE7F4D97609}"/>
                  </a:ext>
                </a:extLst>
              </p:cNvPr>
              <p:cNvSpPr txBox="1"/>
              <p:nvPr/>
            </p:nvSpPr>
            <p:spPr>
              <a:xfrm>
                <a:off x="5943789" y="2689754"/>
                <a:ext cx="1272143" cy="287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C45FB0-45D0-118A-CBE8-3CE7F4D97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789" y="2689754"/>
                <a:ext cx="1272143" cy="287643"/>
              </a:xfrm>
              <a:prstGeom prst="rect">
                <a:avLst/>
              </a:prstGeom>
              <a:blipFill>
                <a:blip r:embed="rId6"/>
                <a:stretch>
                  <a:fillRect l="-2970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F819E3-51A5-FBF5-8069-8200F46BB70C}"/>
                  </a:ext>
                </a:extLst>
              </p:cNvPr>
              <p:cNvSpPr txBox="1"/>
              <p:nvPr/>
            </p:nvSpPr>
            <p:spPr>
              <a:xfrm>
                <a:off x="5481123" y="3109589"/>
                <a:ext cx="2404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CN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F819E3-51A5-FBF5-8069-8200F46BB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123" y="3109589"/>
                <a:ext cx="2404376" cy="276999"/>
              </a:xfrm>
              <a:prstGeom prst="rect">
                <a:avLst/>
              </a:prstGeom>
              <a:blipFill>
                <a:blip r:embed="rId7"/>
                <a:stretch>
                  <a:fillRect l="-4712" t="-21739" r="-2618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8A65581-9EBB-BC0F-E991-9EF7AC99181D}"/>
              </a:ext>
            </a:extLst>
          </p:cNvPr>
          <p:cNvSpPr txBox="1"/>
          <p:nvPr/>
        </p:nvSpPr>
        <p:spPr>
          <a:xfrm>
            <a:off x="642762" y="3544610"/>
            <a:ext cx="2097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transverse boost:</a:t>
            </a:r>
            <a:endParaRPr lang="en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84083F-EBCF-8C47-6A11-16F4B85BCBC2}"/>
                  </a:ext>
                </a:extLst>
              </p:cNvPr>
              <p:cNvSpPr txBox="1"/>
              <p:nvPr/>
            </p:nvSpPr>
            <p:spPr>
              <a:xfrm>
                <a:off x="5635317" y="3667721"/>
                <a:ext cx="882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CN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84083F-EBCF-8C47-6A11-16F4B85BC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317" y="3667721"/>
                <a:ext cx="882741" cy="276999"/>
              </a:xfrm>
              <a:prstGeom prst="rect">
                <a:avLst/>
              </a:prstGeom>
              <a:blipFill>
                <a:blip r:embed="rId8"/>
                <a:stretch>
                  <a:fillRect l="-2817"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640513-00F0-3E37-A802-E36B7E22AD6A}"/>
                  </a:ext>
                </a:extLst>
              </p:cNvPr>
              <p:cNvSpPr txBox="1"/>
              <p:nvPr/>
            </p:nvSpPr>
            <p:spPr>
              <a:xfrm>
                <a:off x="5635317" y="4036122"/>
                <a:ext cx="1687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640513-00F0-3E37-A802-E36B7E22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317" y="4036122"/>
                <a:ext cx="1687193" cy="276999"/>
              </a:xfrm>
              <a:prstGeom prst="rect">
                <a:avLst/>
              </a:prstGeom>
              <a:blipFill>
                <a:blip r:embed="rId9"/>
                <a:stretch>
                  <a:fillRect l="-1493" t="-4348" r="-74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AEF8FCB-DAD4-41ED-278C-CF45DC153DE7}"/>
                  </a:ext>
                </a:extLst>
              </p:cNvPr>
              <p:cNvSpPr txBox="1"/>
              <p:nvPr/>
            </p:nvSpPr>
            <p:spPr>
              <a:xfrm>
                <a:off x="5635317" y="4404523"/>
                <a:ext cx="1529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AEF8FCB-DAD4-41ED-278C-CF45DC153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317" y="4404523"/>
                <a:ext cx="1529971" cy="276999"/>
              </a:xfrm>
              <a:prstGeom prst="rect">
                <a:avLst/>
              </a:prstGeom>
              <a:blipFill>
                <a:blip r:embed="rId10"/>
                <a:stretch>
                  <a:fillRect l="-1653" t="-9091" r="-1653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4CDFDD-00C1-3F2C-1ECD-ABBC371B75CA}"/>
                  </a:ext>
                </a:extLst>
              </p:cNvPr>
              <p:cNvSpPr txBox="1"/>
              <p:nvPr/>
            </p:nvSpPr>
            <p:spPr>
              <a:xfrm>
                <a:off x="5635317" y="4776726"/>
                <a:ext cx="8346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4CDFDD-00C1-3F2C-1ECD-ABBC371B7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317" y="4776726"/>
                <a:ext cx="834652" cy="276999"/>
              </a:xfrm>
              <a:prstGeom prst="rect">
                <a:avLst/>
              </a:prstGeom>
              <a:blipFill>
                <a:blip r:embed="rId11"/>
                <a:stretch>
                  <a:fillRect l="-2985" t="-9091"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460542B-13FB-49FA-5145-5B4AF0947566}"/>
              </a:ext>
            </a:extLst>
          </p:cNvPr>
          <p:cNvSpPr txBox="1"/>
          <p:nvPr/>
        </p:nvSpPr>
        <p:spPr>
          <a:xfrm>
            <a:off x="638011" y="5410735"/>
            <a:ext cx="684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</a:rPr>
              <a:t>The boosts leave equal-light-front-time surfaces unchanged.</a:t>
            </a:r>
          </a:p>
          <a:p>
            <a:r>
              <a:rPr lang="en-US" sz="2000" dirty="0"/>
              <a:t>            frame-independent wave</a:t>
            </a:r>
            <a:r>
              <a:rPr lang="zh-CN" altLang="en-US" sz="2000" dirty="0"/>
              <a:t> </a:t>
            </a:r>
            <a:r>
              <a:rPr lang="en-US" altLang="zh-CN" sz="2000" dirty="0"/>
              <a:t>function</a:t>
            </a:r>
            <a:endParaRPr lang="en-CN" sz="2000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664900CE-713C-0C4F-4821-791A7DF36B66}"/>
              </a:ext>
            </a:extLst>
          </p:cNvPr>
          <p:cNvSpPr/>
          <p:nvPr/>
        </p:nvSpPr>
        <p:spPr>
          <a:xfrm>
            <a:off x="754326" y="5758951"/>
            <a:ext cx="493986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61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F78696-BF47-4895-6ADC-7B1FFD41E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3" y="2804006"/>
            <a:ext cx="5877323" cy="3797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26F8D3-B80E-DC41-9188-C614A03C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441"/>
            <a:ext cx="9144000" cy="81344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Axial Form Factors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9CB66-148E-FE43-9AB5-9A475992E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562" y="1455489"/>
            <a:ext cx="6786876" cy="6996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83847B-C7B2-B34E-B184-7C091C10D4BA}"/>
              </a:ext>
            </a:extLst>
          </p:cNvPr>
          <p:cNvSpPr txBox="1"/>
          <p:nvPr/>
        </p:nvSpPr>
        <p:spPr>
          <a:xfrm>
            <a:off x="168394" y="953006"/>
            <a:ext cx="5787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Provide information on axial charge distributions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610E1-F25F-2B4B-8AD1-B919051CF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658" y="2242066"/>
            <a:ext cx="1941762" cy="385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0FCF25-722E-0A4F-8AE3-11B3716E6C5B}"/>
                  </a:ext>
                </a:extLst>
              </p:cNvPr>
              <p:cNvSpPr txBox="1"/>
              <p:nvPr/>
            </p:nvSpPr>
            <p:spPr>
              <a:xfrm>
                <a:off x="4157414" y="2191600"/>
                <a:ext cx="2785313" cy="4154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0FCF25-722E-0A4F-8AE3-11B3716E6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414" y="2191600"/>
                <a:ext cx="2785313" cy="415498"/>
              </a:xfrm>
              <a:prstGeom prst="rect">
                <a:avLst/>
              </a:prstGeom>
              <a:blipFill>
                <a:blip r:embed="rId5"/>
                <a:stretch>
                  <a:fillRect l="-1364" r="-2273" b="-1176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D59975D-362D-2444-8905-53F9A9A7CE07}"/>
              </a:ext>
            </a:extLst>
          </p:cNvPr>
          <p:cNvSpPr txBox="1"/>
          <p:nvPr/>
        </p:nvSpPr>
        <p:spPr>
          <a:xfrm>
            <a:off x="5877323" y="3426359"/>
            <a:ext cx="319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Black line: </a:t>
            </a:r>
            <a:r>
              <a:rPr lang="en-US" b="1" dirty="0"/>
              <a:t>valence quark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46AA10-EF5A-2E0C-B714-AFEDEED5F420}"/>
                  </a:ext>
                </a:extLst>
              </p:cNvPr>
              <p:cNvSpPr txBox="1"/>
              <p:nvPr/>
            </p:nvSpPr>
            <p:spPr>
              <a:xfrm>
                <a:off x="6491939" y="4845558"/>
                <a:ext cx="1793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=1.20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46AA10-EF5A-2E0C-B714-AFEDEED5F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939" y="4845558"/>
                <a:ext cx="1793953" cy="369332"/>
              </a:xfrm>
              <a:prstGeom prst="rect">
                <a:avLst/>
              </a:prstGeom>
              <a:blipFill>
                <a:blip r:embed="rId6"/>
                <a:stretch>
                  <a:fillRect l="-4225" r="-3521" b="-1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023106-BAF4-8607-025A-8138872B860C}"/>
                  </a:ext>
                </a:extLst>
              </p:cNvPr>
              <p:cNvSpPr txBox="1"/>
              <p:nvPr/>
            </p:nvSpPr>
            <p:spPr>
              <a:xfrm>
                <a:off x="6490010" y="3905126"/>
                <a:ext cx="13542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023106-BAF4-8607-025A-8138872B8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010" y="3905126"/>
                <a:ext cx="1354282" cy="276999"/>
              </a:xfrm>
              <a:prstGeom prst="rect">
                <a:avLst/>
              </a:prstGeom>
              <a:blipFill>
                <a:blip r:embed="rId7"/>
                <a:stretch>
                  <a:fillRect l="-4673" r="-4673" b="-869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AEF168-6A9D-90AC-B10B-1B374B3BBA4A}"/>
                  </a:ext>
                </a:extLst>
              </p:cNvPr>
              <p:cNvSpPr txBox="1"/>
              <p:nvPr/>
            </p:nvSpPr>
            <p:spPr>
              <a:xfrm>
                <a:off x="6488750" y="4291560"/>
                <a:ext cx="15350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=−0.25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AEF168-6A9D-90AC-B10B-1B374B3BB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750" y="4291560"/>
                <a:ext cx="1535036" cy="276999"/>
              </a:xfrm>
              <a:prstGeom prst="rect">
                <a:avLst/>
              </a:prstGeom>
              <a:blipFill>
                <a:blip r:embed="rId8"/>
                <a:stretch>
                  <a:fillRect l="-3279" r="-3279" b="-13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CF591D-A64D-1934-6233-F34AD79B79D1}"/>
              </a:ext>
            </a:extLst>
          </p:cNvPr>
          <p:cNvSpPr txBox="1"/>
          <p:nvPr/>
        </p:nvSpPr>
        <p:spPr>
          <a:xfrm>
            <a:off x="3722994" y="3955384"/>
            <a:ext cx="17970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FF0000"/>
                </a:solidFill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598B58-1FAE-CCD7-9947-046442167557}"/>
                  </a:ext>
                </a:extLst>
              </p:cNvPr>
              <p:cNvSpPr txBox="1"/>
              <p:nvPr/>
            </p:nvSpPr>
            <p:spPr>
              <a:xfrm>
                <a:off x="6498282" y="5402705"/>
                <a:ext cx="1346010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=0.11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598B58-1FAE-CCD7-9947-046442167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282" y="5402705"/>
                <a:ext cx="1346010" cy="299569"/>
              </a:xfrm>
              <a:prstGeom prst="rect">
                <a:avLst/>
              </a:prstGeom>
              <a:blipFill>
                <a:blip r:embed="rId9"/>
                <a:stretch>
                  <a:fillRect l="-3738" r="-3738" b="-208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115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79F4-FCB7-A40E-791A-28AEA536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2364"/>
          </a:xfrm>
        </p:spPr>
        <p:txBody>
          <a:bodyPr>
            <a:normAutofit/>
          </a:bodyPr>
          <a:lstStyle/>
          <a:p>
            <a:pPr algn="ctr"/>
            <a:r>
              <a:rPr lang="en-CN" sz="4400" dirty="0"/>
              <a:t>Dimension of </a:t>
            </a:r>
            <a:r>
              <a:rPr lang="en-CN" sz="4400"/>
              <a:t>Basis </a:t>
            </a:r>
            <a:r>
              <a:rPr lang="en-US" sz="4400" dirty="0"/>
              <a:t>Space</a:t>
            </a:r>
            <a:endParaRPr lang="en-CN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19D93-20A6-ABC9-B97E-9E76D1447EA4}"/>
              </a:ext>
            </a:extLst>
          </p:cNvPr>
          <p:cNvSpPr txBox="1"/>
          <p:nvPr/>
        </p:nvSpPr>
        <p:spPr>
          <a:xfrm>
            <a:off x="-1" y="980442"/>
            <a:ext cx="825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</a:t>
            </a:r>
            <a:r>
              <a:rPr lang="en-CN" sz="2400" dirty="0"/>
              <a:t>xpansion in BLFQ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537680-335A-E24D-7DEB-1DC022A4C773}"/>
                  </a:ext>
                </a:extLst>
              </p:cNvPr>
              <p:cNvSpPr txBox="1"/>
              <p:nvPr/>
            </p:nvSpPr>
            <p:spPr>
              <a:xfrm>
                <a:off x="-462455" y="1442107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𝑔𝑔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𝑔𝑔𝑔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+|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𝑞𝑞𝑞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̅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537680-335A-E24D-7DEB-1DC022A4C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2455" y="1442107"/>
                <a:ext cx="9144000" cy="400110"/>
              </a:xfrm>
              <a:prstGeom prst="rect">
                <a:avLst/>
              </a:prstGeom>
              <a:blipFill>
                <a:blip r:embed="rId2"/>
                <a:stretch>
                  <a:fillRect t="-115625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D25FCE8-062C-B917-47E3-3F84AC65764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7656" y="2252078"/>
              <a:ext cx="874460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7714">
                      <a:extLst>
                        <a:ext uri="{9D8B030D-6E8A-4147-A177-3AD203B41FA5}">
                          <a16:colId xmlns:a16="http://schemas.microsoft.com/office/drawing/2014/main" val="326522253"/>
                        </a:ext>
                      </a:extLst>
                    </a:gridCol>
                    <a:gridCol w="1030745">
                      <a:extLst>
                        <a:ext uri="{9D8B030D-6E8A-4147-A177-3AD203B41FA5}">
                          <a16:colId xmlns:a16="http://schemas.microsoft.com/office/drawing/2014/main" val="1816750222"/>
                        </a:ext>
                      </a:extLst>
                    </a:gridCol>
                    <a:gridCol w="1249229">
                      <a:extLst>
                        <a:ext uri="{9D8B030D-6E8A-4147-A177-3AD203B41FA5}">
                          <a16:colId xmlns:a16="http://schemas.microsoft.com/office/drawing/2014/main" val="3593022111"/>
                        </a:ext>
                      </a:extLst>
                    </a:gridCol>
                    <a:gridCol w="1249229">
                      <a:extLst>
                        <a:ext uri="{9D8B030D-6E8A-4147-A177-3AD203B41FA5}">
                          <a16:colId xmlns:a16="http://schemas.microsoft.com/office/drawing/2014/main" val="2893405306"/>
                        </a:ext>
                      </a:extLst>
                    </a:gridCol>
                    <a:gridCol w="1249229">
                      <a:extLst>
                        <a:ext uri="{9D8B030D-6E8A-4147-A177-3AD203B41FA5}">
                          <a16:colId xmlns:a16="http://schemas.microsoft.com/office/drawing/2014/main" val="3191595221"/>
                        </a:ext>
                      </a:extLst>
                    </a:gridCol>
                    <a:gridCol w="1326761">
                      <a:extLst>
                        <a:ext uri="{9D8B030D-6E8A-4147-A177-3AD203B41FA5}">
                          <a16:colId xmlns:a16="http://schemas.microsoft.com/office/drawing/2014/main" val="3785835052"/>
                        </a:ext>
                      </a:extLst>
                    </a:gridCol>
                    <a:gridCol w="1171698">
                      <a:extLst>
                        <a:ext uri="{9D8B030D-6E8A-4147-A177-3AD203B41FA5}">
                          <a16:colId xmlns:a16="http://schemas.microsoft.com/office/drawing/2014/main" val="41561182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|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𝑞𝑞𝑞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𝑞𝑞𝑞𝑔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𝑞𝑞𝑞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 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𝑞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𝑞𝑞𝑞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𝑔𝑔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𝑞𝑞𝑞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𝑔𝑔𝑔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𝑞𝑞𝑞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7489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dimension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35,088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592,960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3,901,500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5,169,360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19,603,584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7,128,576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11754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color config</a:t>
                          </a:r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42208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D25FCE8-062C-B917-47E3-3F84AC6576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8885944"/>
                  </p:ext>
                </p:extLst>
              </p:nvPr>
            </p:nvGraphicFramePr>
            <p:xfrm>
              <a:off x="157656" y="2252078"/>
              <a:ext cx="874460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7714">
                      <a:extLst>
                        <a:ext uri="{9D8B030D-6E8A-4147-A177-3AD203B41FA5}">
                          <a16:colId xmlns:a16="http://schemas.microsoft.com/office/drawing/2014/main" val="326522253"/>
                        </a:ext>
                      </a:extLst>
                    </a:gridCol>
                    <a:gridCol w="1030745">
                      <a:extLst>
                        <a:ext uri="{9D8B030D-6E8A-4147-A177-3AD203B41FA5}">
                          <a16:colId xmlns:a16="http://schemas.microsoft.com/office/drawing/2014/main" val="1816750222"/>
                        </a:ext>
                      </a:extLst>
                    </a:gridCol>
                    <a:gridCol w="1249229">
                      <a:extLst>
                        <a:ext uri="{9D8B030D-6E8A-4147-A177-3AD203B41FA5}">
                          <a16:colId xmlns:a16="http://schemas.microsoft.com/office/drawing/2014/main" val="3593022111"/>
                        </a:ext>
                      </a:extLst>
                    </a:gridCol>
                    <a:gridCol w="1249229">
                      <a:extLst>
                        <a:ext uri="{9D8B030D-6E8A-4147-A177-3AD203B41FA5}">
                          <a16:colId xmlns:a16="http://schemas.microsoft.com/office/drawing/2014/main" val="2893405306"/>
                        </a:ext>
                      </a:extLst>
                    </a:gridCol>
                    <a:gridCol w="1249229">
                      <a:extLst>
                        <a:ext uri="{9D8B030D-6E8A-4147-A177-3AD203B41FA5}">
                          <a16:colId xmlns:a16="http://schemas.microsoft.com/office/drawing/2014/main" val="3191595221"/>
                        </a:ext>
                      </a:extLst>
                    </a:gridCol>
                    <a:gridCol w="1326761">
                      <a:extLst>
                        <a:ext uri="{9D8B030D-6E8A-4147-A177-3AD203B41FA5}">
                          <a16:colId xmlns:a16="http://schemas.microsoft.com/office/drawing/2014/main" val="3785835052"/>
                        </a:ext>
                      </a:extLst>
                    </a:gridCol>
                    <a:gridCol w="1171698">
                      <a:extLst>
                        <a:ext uri="{9D8B030D-6E8A-4147-A177-3AD203B41FA5}">
                          <a16:colId xmlns:a16="http://schemas.microsoft.com/office/drawing/2014/main" val="41561182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4444" t="-113793" r="-611111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2041" t="-113793" r="-405102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990" t="-113793" r="-301010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3061" t="-113793" r="-204082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9524" t="-113793" r="-90476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50000" t="-113793" r="-3261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67489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dimension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35,088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592,960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3,901,500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5,169,360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19,603,584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7,128,576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11754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color </a:t>
                          </a:r>
                          <a:r>
                            <a:rPr lang="en-US" dirty="0"/>
                            <a:t>config</a:t>
                          </a:r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42208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46B65D-3BFA-4029-4942-9B040C5081DA}"/>
                  </a:ext>
                </a:extLst>
              </p:cNvPr>
              <p:cNvSpPr txBox="1"/>
              <p:nvPr/>
            </p:nvSpPr>
            <p:spPr>
              <a:xfrm>
                <a:off x="157656" y="1942489"/>
                <a:ext cx="21657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46B65D-3BFA-4029-4942-9B040C508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6" y="1942489"/>
                <a:ext cx="2165721" cy="276999"/>
              </a:xfrm>
              <a:prstGeom prst="rect">
                <a:avLst/>
              </a:prstGeom>
              <a:blipFill>
                <a:blip r:embed="rId4"/>
                <a:stretch>
                  <a:fillRect l="-2339" r="-2339" b="-909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006281-25EE-51BA-BB31-A16D8AD18EA1}"/>
                  </a:ext>
                </a:extLst>
              </p:cNvPr>
              <p:cNvSpPr txBox="1"/>
              <p:nvPr/>
            </p:nvSpPr>
            <p:spPr>
              <a:xfrm>
                <a:off x="-914400" y="3700806"/>
                <a:ext cx="376437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006281-25EE-51BA-BB31-A16D8AD18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4400" y="3700806"/>
                <a:ext cx="3764374" cy="400110"/>
              </a:xfrm>
              <a:prstGeom prst="rect">
                <a:avLst/>
              </a:prstGeom>
              <a:blipFill>
                <a:blip r:embed="rId5"/>
                <a:stretch>
                  <a:fillRect t="-115152" b="-1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5CBD4EB-726A-FAC4-8708-668C7258A903}"/>
              </a:ext>
            </a:extLst>
          </p:cNvPr>
          <p:cNvSpPr txBox="1"/>
          <p:nvPr/>
        </p:nvSpPr>
        <p:spPr>
          <a:xfrm>
            <a:off x="2139610" y="4172229"/>
            <a:ext cx="2751074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CN" dirty="0"/>
              <a:t>Basis Dimension</a:t>
            </a:r>
            <a:r>
              <a:rPr lang="en-CN"/>
              <a:t>= </a:t>
            </a:r>
            <a:r>
              <a:rPr lang="en-US" altLang="zh-CN" dirty="0"/>
              <a:t>35, 088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19C484-8D69-F120-10A5-EE05FC0386B1}"/>
                  </a:ext>
                </a:extLst>
              </p:cNvPr>
              <p:cNvSpPr txBox="1"/>
              <p:nvPr/>
            </p:nvSpPr>
            <p:spPr>
              <a:xfrm>
                <a:off x="0" y="4658532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𝑔𝑔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𝑔𝑔𝑔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19C484-8D69-F120-10A5-EE05FC038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58532"/>
                <a:ext cx="9144000" cy="400110"/>
              </a:xfrm>
              <a:prstGeom prst="rect">
                <a:avLst/>
              </a:prstGeom>
              <a:blipFill>
                <a:blip r:embed="rId6"/>
                <a:stretch>
                  <a:fillRect t="-112121" b="-17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EA776FC-11E3-BEDA-F040-697C04FE21F0}"/>
              </a:ext>
            </a:extLst>
          </p:cNvPr>
          <p:cNvSpPr txBox="1"/>
          <p:nvPr/>
        </p:nvSpPr>
        <p:spPr>
          <a:xfrm>
            <a:off x="2129337" y="5236521"/>
            <a:ext cx="3140603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chemeClr val="bg1"/>
                </a:solidFill>
              </a:rPr>
              <a:t>Basis Dimension</a:t>
            </a:r>
            <a:r>
              <a:rPr lang="en-CN">
                <a:solidFill>
                  <a:schemeClr val="bg1"/>
                </a:solidFill>
              </a:rPr>
              <a:t>= </a:t>
            </a:r>
            <a:r>
              <a:rPr lang="en-US" dirty="0">
                <a:solidFill>
                  <a:schemeClr val="bg1"/>
                </a:solidFill>
              </a:rPr>
              <a:t>25</a:t>
            </a:r>
            <a:r>
              <a:rPr lang="en-CN">
                <a:solidFill>
                  <a:schemeClr val="bg1"/>
                </a:solidFill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400</a:t>
            </a:r>
            <a:r>
              <a:rPr lang="en-CN">
                <a:solidFill>
                  <a:schemeClr val="bg1"/>
                </a:solidFill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992</a:t>
            </a:r>
            <a:endParaRPr lang="en-C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2FE89-92FF-0EB6-71D2-A4A090B319C4}"/>
                  </a:ext>
                </a:extLst>
              </p:cNvPr>
              <p:cNvSpPr txBox="1"/>
              <p:nvPr/>
            </p:nvSpPr>
            <p:spPr>
              <a:xfrm>
                <a:off x="-372461" y="5706715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𝑞𝑞𝑞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𝑔𝑔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𝑔𝑔𝑔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+|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𝑞𝑞𝑞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̅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F2FE89-92FF-0EB6-71D2-A4A090B31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2461" y="5706715"/>
                <a:ext cx="9144000" cy="400110"/>
              </a:xfrm>
              <a:prstGeom prst="rect">
                <a:avLst/>
              </a:prstGeom>
              <a:blipFill>
                <a:blip r:embed="rId7"/>
                <a:stretch>
                  <a:fillRect t="-118750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AF822C0-5C48-F6CE-2E4E-DFC42798B904}"/>
              </a:ext>
            </a:extLst>
          </p:cNvPr>
          <p:cNvSpPr txBox="1"/>
          <p:nvPr/>
        </p:nvSpPr>
        <p:spPr>
          <a:xfrm>
            <a:off x="2118946" y="6278784"/>
            <a:ext cx="3140603" cy="3693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chemeClr val="bg1"/>
                </a:solidFill>
              </a:rPr>
              <a:t>Basis Dimension= 58,491,220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0D3F4-D355-71E6-8F19-6F3EAE95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32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13557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317D-883C-A068-3F90-F505E30A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84"/>
            <a:ext cx="7886700" cy="8506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Color Structure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D2A2D0-EA0B-3209-3EC4-466EF892D1EC}"/>
                  </a:ext>
                </a:extLst>
              </p:cNvPr>
              <p:cNvSpPr txBox="1"/>
              <p:nvPr/>
            </p:nvSpPr>
            <p:spPr>
              <a:xfrm>
                <a:off x="402943" y="4261518"/>
                <a:ext cx="34753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~ 8</m:t>
                    </m:r>
                  </m:oMath>
                </a14:m>
                <a:r>
                  <a:rPr lang="en-CN" sz="2000" dirty="0"/>
                  <a:t> </a:t>
                </a:r>
                <a:r>
                  <a:rPr lang="en-CN" dirty="0"/>
                  <a:t>color </a:t>
                </a:r>
                <a:r>
                  <a:rPr lang="en-CN"/>
                  <a:t>singlet state</a:t>
                </a:r>
                <a:r>
                  <a:rPr lang="en-US" dirty="0"/>
                  <a:t>s</a:t>
                </a:r>
                <a:endParaRPr lang="en-CN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D2A2D0-EA0B-3209-3EC4-466EF892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43" y="4261518"/>
                <a:ext cx="3475310" cy="307777"/>
              </a:xfrm>
              <a:prstGeom prst="rect">
                <a:avLst/>
              </a:prstGeom>
              <a:blipFill>
                <a:blip r:embed="rId2"/>
                <a:stretch>
                  <a:fillRect l="-364" t="-16000" r="-2909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5A1153-BF10-33BC-F9C5-4501F38F2EB8}"/>
                  </a:ext>
                </a:extLst>
              </p:cNvPr>
              <p:cNvSpPr txBox="1"/>
              <p:nvPr/>
            </p:nvSpPr>
            <p:spPr>
              <a:xfrm>
                <a:off x="406801" y="4857974"/>
                <a:ext cx="3634521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𝑔𝑔𝑔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~ 22</m:t>
                    </m:r>
                  </m:oMath>
                </a14:m>
                <a:r>
                  <a:rPr lang="en-CN" dirty="0"/>
                  <a:t> color </a:t>
                </a:r>
                <a:r>
                  <a:rPr lang="en-CN"/>
                  <a:t>singlet state</a:t>
                </a:r>
                <a:r>
                  <a:rPr lang="en-US" dirty="0"/>
                  <a:t>s</a:t>
                </a:r>
                <a:endParaRPr lang="en-CN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5A1153-BF10-33BC-F9C5-4501F38F2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01" y="4857974"/>
                <a:ext cx="3634521" cy="300660"/>
              </a:xfrm>
              <a:prstGeom prst="rect">
                <a:avLst/>
              </a:prstGeom>
              <a:blipFill>
                <a:blip r:embed="rId3"/>
                <a:stretch>
                  <a:fillRect l="-348" t="-16000" r="-2787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F09C06-C69F-0EA2-3917-6EAF0816B084}"/>
                  </a:ext>
                </a:extLst>
              </p:cNvPr>
              <p:cNvSpPr/>
              <p:nvPr/>
            </p:nvSpPr>
            <p:spPr>
              <a:xfrm>
                <a:off x="-181231" y="971124"/>
                <a:ext cx="9448798" cy="747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𝑞𝑞𝑞𝑔𝑔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𝑞𝑞𝑞𝑔𝑔𝑔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F09C06-C69F-0EA2-3917-6EAF0816B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1231" y="971124"/>
                <a:ext cx="9448798" cy="747512"/>
              </a:xfrm>
              <a:prstGeom prst="rect">
                <a:avLst/>
              </a:prstGeom>
              <a:blipFill>
                <a:blip r:embed="rId4"/>
                <a:stretch>
                  <a:fillRect t="-60000" b="-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BAF3C9-F0AE-9E59-BF87-2A299F54662D}"/>
                  </a:ext>
                </a:extLst>
              </p:cNvPr>
              <p:cNvSpPr txBox="1"/>
              <p:nvPr/>
            </p:nvSpPr>
            <p:spPr>
              <a:xfrm>
                <a:off x="399394" y="3087838"/>
                <a:ext cx="35841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~  3</m:t>
                    </m:r>
                  </m:oMath>
                </a14:m>
                <a:r>
                  <a:rPr lang="en-CN" sz="2000" dirty="0"/>
                  <a:t> color </a:t>
                </a:r>
                <a:r>
                  <a:rPr lang="en-CN" sz="2000"/>
                  <a:t>singlet state</a:t>
                </a:r>
                <a:r>
                  <a:rPr lang="en-US" sz="2000" dirty="0"/>
                  <a:t>s</a:t>
                </a:r>
                <a:endParaRPr lang="en-CN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BAF3C9-F0AE-9E59-BF87-2A299F546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94" y="3087838"/>
                <a:ext cx="3584186" cy="307777"/>
              </a:xfrm>
              <a:prstGeom prst="rect">
                <a:avLst/>
              </a:prstGeom>
              <a:blipFill>
                <a:blip r:embed="rId11"/>
                <a:stretch>
                  <a:fillRect l="-353" t="-20000" r="-3534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2C420B6-F5F5-E647-4E07-69B1247528F2}"/>
                  </a:ext>
                </a:extLst>
              </p:cNvPr>
              <p:cNvSpPr txBox="1"/>
              <p:nvPr/>
            </p:nvSpPr>
            <p:spPr>
              <a:xfrm>
                <a:off x="411751" y="3703682"/>
                <a:ext cx="36115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𝑔𝑔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~ 6</m:t>
                    </m:r>
                  </m:oMath>
                </a14:m>
                <a:r>
                  <a:rPr lang="en-CN" sz="2000" dirty="0"/>
                  <a:t> color singlet state</a:t>
                </a:r>
                <a:r>
                  <a:rPr lang="en-US" sz="2000" dirty="0"/>
                  <a:t>s</a:t>
                </a:r>
                <a:endParaRPr lang="en-CN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2C420B6-F5F5-E647-4E07-69B124752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51" y="3703682"/>
                <a:ext cx="3611501" cy="307777"/>
              </a:xfrm>
              <a:prstGeom prst="rect">
                <a:avLst/>
              </a:prstGeom>
              <a:blipFill>
                <a:blip r:embed="rId12"/>
                <a:stretch>
                  <a:fillRect l="-351" t="-20000" r="-2105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48E9DA-159C-C5B3-E8D2-A6CCEC92FE53}"/>
                  </a:ext>
                </a:extLst>
              </p:cNvPr>
              <p:cNvSpPr txBox="1"/>
              <p:nvPr/>
            </p:nvSpPr>
            <p:spPr>
              <a:xfrm>
                <a:off x="399527" y="1961488"/>
                <a:ext cx="33811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</m:e>
                    </m:d>
                  </m:oMath>
                </a14:m>
                <a:r>
                  <a:rPr lang="en-CN" sz="2000" dirty="0"/>
                  <a:t> </a:t>
                </a:r>
                <a:r>
                  <a:rPr lang="zh-CN" altLang="en-US" sz="2000" i="1" dirty="0">
                    <a:latin typeface="Cambria Math" panose="02040503050406030204" pitchFamily="18" charset="0"/>
                  </a:rPr>
                  <a:t>～</a:t>
                </a:r>
                <a:r>
                  <a:rPr lang="en-US" altLang="zh-CN" sz="2000" dirty="0"/>
                  <a:t>      1 color singlet state</a:t>
                </a:r>
                <a:endParaRPr lang="en-CN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48E9DA-159C-C5B3-E8D2-A6CCEC92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27" y="1961488"/>
                <a:ext cx="3381118" cy="307777"/>
              </a:xfrm>
              <a:prstGeom prst="rect">
                <a:avLst/>
              </a:prstGeom>
              <a:blipFill>
                <a:blip r:embed="rId18"/>
                <a:stretch>
                  <a:fillRect l="-375" t="-24000" r="-3745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50FCE0A-E481-01F3-6009-9A265F5CF765}"/>
                  </a:ext>
                </a:extLst>
              </p:cNvPr>
              <p:cNvSpPr txBox="1"/>
              <p:nvPr/>
            </p:nvSpPr>
            <p:spPr>
              <a:xfrm>
                <a:off x="404526" y="2513126"/>
                <a:ext cx="35217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CN" sz="2000" i="1" dirty="0">
                    <a:latin typeface="Cambria Math" panose="02040503050406030204" pitchFamily="18" charset="0"/>
                  </a:rPr>
                  <a:t> </a:t>
                </a:r>
                <a:r>
                  <a:rPr lang="zh-CN" altLang="en-US" sz="2000" i="1" dirty="0">
                    <a:latin typeface="Cambria Math" panose="02040503050406030204" pitchFamily="18" charset="0"/>
                  </a:rPr>
                  <a:t>～</a:t>
                </a:r>
                <a:r>
                  <a:rPr lang="en-US" altLang="zh-CN" sz="2000" i="1" dirty="0">
                    <a:latin typeface="Cambria Math" panose="02040503050406030204" pitchFamily="18" charset="0"/>
                  </a:rPr>
                  <a:t>  </a:t>
                </a:r>
                <a:r>
                  <a:rPr lang="en-US" altLang="zh-CN" sz="2000" dirty="0"/>
                  <a:t>2 color singlet states</a:t>
                </a:r>
                <a:endParaRPr lang="en-CN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50FCE0A-E481-01F3-6009-9A265F5CF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26" y="2513126"/>
                <a:ext cx="3521733" cy="307777"/>
              </a:xfrm>
              <a:prstGeom prst="rect">
                <a:avLst/>
              </a:prstGeom>
              <a:blipFill>
                <a:blip r:embed="rId19"/>
                <a:stretch>
                  <a:fillRect l="-358" t="-23077" r="-322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A58A154-9476-E202-D2A1-399EDB64FB70}"/>
              </a:ext>
            </a:extLst>
          </p:cNvPr>
          <p:cNvSpPr txBox="1"/>
          <p:nvPr/>
        </p:nvSpPr>
        <p:spPr>
          <a:xfrm>
            <a:off x="441435" y="5885793"/>
            <a:ext cx="5455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Complicated color structure in higher Fock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Hidden color structure for nuclei</a:t>
            </a:r>
          </a:p>
        </p:txBody>
      </p:sp>
      <p:pic>
        <p:nvPicPr>
          <p:cNvPr id="9" name="Picture 2" descr="page4image35007872">
            <a:extLst>
              <a:ext uri="{FF2B5EF4-FFF2-40B4-BE49-F238E27FC236}">
                <a16:creationId xmlns:a16="http://schemas.microsoft.com/office/drawing/2014/main" id="{2F941559-249E-2760-3140-2F9FA22C3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50" y="1709810"/>
            <a:ext cx="1579876" cy="157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A8CDBF8-2069-1B18-C599-F587DEE04B9C}"/>
              </a:ext>
            </a:extLst>
          </p:cNvPr>
          <p:cNvGrpSpPr/>
          <p:nvPr/>
        </p:nvGrpSpPr>
        <p:grpSpPr>
          <a:xfrm>
            <a:off x="6060713" y="3283091"/>
            <a:ext cx="1288646" cy="2012321"/>
            <a:chOff x="3149348" y="5868635"/>
            <a:chExt cx="1288646" cy="2012321"/>
          </a:xfrm>
        </p:grpSpPr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48B342FF-D7D8-CDB6-6994-5A0B7D438F9F}"/>
                </a:ext>
              </a:extLst>
            </p:cNvPr>
            <p:cNvSpPr/>
            <p:nvPr/>
          </p:nvSpPr>
          <p:spPr>
            <a:xfrm rot="5400000">
              <a:off x="3453164" y="6027856"/>
              <a:ext cx="623178" cy="304736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784383-31D2-6635-9E79-658A90149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149348" y="6581974"/>
              <a:ext cx="1288646" cy="12989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384F80E-EC2D-2BC9-420A-2A4C014CD9B2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b="7765"/>
          <a:stretch>
            <a:fillRect/>
          </a:stretch>
        </p:blipFill>
        <p:spPr>
          <a:xfrm>
            <a:off x="6097502" y="5470725"/>
            <a:ext cx="2503714" cy="12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8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C784F-9507-40F9-B5F8-3CCF32958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002471"/>
          </a:xfrm>
        </p:spPr>
        <p:txBody>
          <a:bodyPr/>
          <a:lstStyle/>
          <a:p>
            <a:pPr algn="ctr"/>
            <a:r>
              <a:rPr lang="en-CN" dirty="0"/>
              <a:t>Non-Perturbative Approaches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16659F-69A9-B9B5-62D7-E14EA56A9C40}"/>
              </a:ext>
            </a:extLst>
          </p:cNvPr>
          <p:cNvCxnSpPr>
            <a:cxnSpLocks/>
          </p:cNvCxnSpPr>
          <p:nvPr/>
        </p:nvCxnSpPr>
        <p:spPr>
          <a:xfrm>
            <a:off x="4495722" y="1976811"/>
            <a:ext cx="0" cy="4179873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9F162DD-1538-1EBE-F114-46F5822C2E75}"/>
              </a:ext>
            </a:extLst>
          </p:cNvPr>
          <p:cNvSpPr txBox="1"/>
          <p:nvPr/>
        </p:nvSpPr>
        <p:spPr>
          <a:xfrm>
            <a:off x="5308329" y="1999182"/>
            <a:ext cx="3313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chemeClr val="accent3">
                    <a:lumMod val="75000"/>
                  </a:schemeClr>
                </a:solidFill>
              </a:rPr>
              <a:t>Hamiltonian Formalism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FD6022-8833-866C-F735-C90EADA40C4D}"/>
              </a:ext>
            </a:extLst>
          </p:cNvPr>
          <p:cNvSpPr txBox="1"/>
          <p:nvPr/>
        </p:nvSpPr>
        <p:spPr>
          <a:xfrm>
            <a:off x="736326" y="2004494"/>
            <a:ext cx="3123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rgbClr val="FF0000"/>
                </a:solidFill>
              </a:rPr>
              <a:t>Lagrangian Formalism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6D03E-A0A6-8342-27B4-8E58E05D83A1}"/>
              </a:ext>
            </a:extLst>
          </p:cNvPr>
          <p:cNvSpPr txBox="1"/>
          <p:nvPr/>
        </p:nvSpPr>
        <p:spPr>
          <a:xfrm>
            <a:off x="5865335" y="2702171"/>
            <a:ext cx="2088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solidFill>
                  <a:schemeClr val="accent3">
                    <a:lumMod val="75000"/>
                  </a:schemeClr>
                </a:solidFill>
              </a:rPr>
              <a:t>Minkowski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B32858-24F8-0EEF-D556-6F5787C24568}"/>
              </a:ext>
            </a:extLst>
          </p:cNvPr>
          <p:cNvSpPr txBox="1"/>
          <p:nvPr/>
        </p:nvSpPr>
        <p:spPr>
          <a:xfrm>
            <a:off x="1291889" y="2635784"/>
            <a:ext cx="2038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solidFill>
                  <a:srgbClr val="FF0000"/>
                </a:solidFill>
              </a:rPr>
              <a:t>Euclidean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C70305-3325-F589-3961-DD93B7D8CCFA}"/>
                  </a:ext>
                </a:extLst>
              </p:cNvPr>
              <p:cNvSpPr txBox="1"/>
              <p:nvPr/>
            </p:nvSpPr>
            <p:spPr>
              <a:xfrm>
                <a:off x="1356123" y="3157364"/>
                <a:ext cx="1931939" cy="436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000" dirty="0">
                    <a:solidFill>
                      <a:srgbClr val="FF0000"/>
                    </a:solidFill>
                  </a:rPr>
                  <a:t>Correlators: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</m:oMath>
                </a14:m>
                <a:endParaRPr lang="en-US" sz="20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C70305-3325-F589-3961-DD93B7D8C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123" y="3157364"/>
                <a:ext cx="1931939" cy="436851"/>
              </a:xfrm>
              <a:prstGeom prst="rect">
                <a:avLst/>
              </a:prstGeom>
              <a:blipFill>
                <a:blip r:embed="rId2"/>
                <a:stretch>
                  <a:fillRect l="-3268" b="-222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BE956A-ADFC-363C-4A44-9B2F3C0680D0}"/>
                  </a:ext>
                </a:extLst>
              </p:cNvPr>
              <p:cNvSpPr txBox="1"/>
              <p:nvPr/>
            </p:nvSpPr>
            <p:spPr>
              <a:xfrm>
                <a:off x="4957332" y="3173600"/>
                <a:ext cx="38596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accent3">
                        <a:lumMod val="75000"/>
                      </a:schemeClr>
                    </a:solidFill>
                  </a:rPr>
                  <a:t>Wave Functions: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altLang="zh-CN" sz="20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schemeClr val="accent3">
                      <a:lumMod val="75000"/>
                    </a:schemeClr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BE956A-ADFC-363C-4A44-9B2F3C068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332" y="3173600"/>
                <a:ext cx="3859615" cy="400110"/>
              </a:xfrm>
              <a:prstGeom prst="rect">
                <a:avLst/>
              </a:prstGeom>
              <a:blipFill>
                <a:blip r:embed="rId3"/>
                <a:stretch>
                  <a:fillRect t="-6250" b="-2812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67E877-CF2B-9290-422C-C408A7641D10}"/>
                  </a:ext>
                </a:extLst>
              </p:cNvPr>
              <p:cNvSpPr txBox="1"/>
              <p:nvPr/>
            </p:nvSpPr>
            <p:spPr>
              <a:xfrm>
                <a:off x="5421983" y="4121454"/>
                <a:ext cx="2622064" cy="585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CN" sz="20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67E877-CF2B-9290-422C-C408A7641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983" y="4121454"/>
                <a:ext cx="2622064" cy="585225"/>
              </a:xfrm>
              <a:prstGeom prst="rect">
                <a:avLst/>
              </a:prstGeom>
              <a:blipFill>
                <a:blip r:embed="rId4"/>
                <a:stretch>
                  <a:fillRect l="-1442" t="-2128" r="-2885" b="-1489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33BDCD-47C3-1EA0-DCDE-171F053A2916}"/>
                  </a:ext>
                </a:extLst>
              </p:cNvPr>
              <p:cNvSpPr txBox="1"/>
              <p:nvPr/>
            </p:nvSpPr>
            <p:spPr>
              <a:xfrm>
                <a:off x="5229072" y="3665583"/>
                <a:ext cx="336104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charset="0"/>
                        </a:rPr>
                        <m:t>𝐻</m:t>
                      </m:r>
                      <m:d>
                        <m:dPr>
                          <m:begChr m:val="|"/>
                          <m:endChr m:val="〉"/>
                          <m:ctrlPr>
                            <a:rPr lang="en-US" altLang="zh-CN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charset="0"/>
                        </a:rPr>
                        <m:t>〉</m:t>
                      </m:r>
                    </m:oMath>
                  </m:oMathPara>
                </a14:m>
                <a:endParaRPr lang="en-US" sz="2000" dirty="0">
                  <a:solidFill>
                    <a:schemeClr val="accent3">
                      <a:lumMod val="75000"/>
                    </a:schemeClr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33BDCD-47C3-1EA0-DCDE-171F053A2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072" y="3665583"/>
                <a:ext cx="3361047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8F45007-83F4-B223-1FCF-FBCC69A2E89B}"/>
              </a:ext>
            </a:extLst>
          </p:cNvPr>
          <p:cNvSpPr txBox="1"/>
          <p:nvPr/>
        </p:nvSpPr>
        <p:spPr>
          <a:xfrm>
            <a:off x="179984" y="4799155"/>
            <a:ext cx="3819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solidFill>
                  <a:srgbClr val="FF0000"/>
                </a:solidFill>
              </a:rPr>
              <a:t>Approach: Lattice QCD, DS / BSE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32DAB8-7943-7213-9E77-4EFC937B41FE}"/>
              </a:ext>
            </a:extLst>
          </p:cNvPr>
          <p:cNvSpPr txBox="1"/>
          <p:nvPr/>
        </p:nvSpPr>
        <p:spPr>
          <a:xfrm>
            <a:off x="179984" y="5199265"/>
            <a:ext cx="4296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000" dirty="0">
                <a:solidFill>
                  <a:srgbClr val="FF0000"/>
                </a:solidFill>
              </a:rPr>
              <a:t>Advantanges: </a:t>
            </a:r>
          </a:p>
          <a:p>
            <a:pPr lvl="1"/>
            <a:r>
              <a:rPr lang="en-CN" sz="2000" dirty="0">
                <a:solidFill>
                  <a:srgbClr val="FF0000"/>
                </a:solidFill>
              </a:rPr>
              <a:t>Covariant, gauge-symmetry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253448-4139-9E60-7021-18BCEB430E05}"/>
              </a:ext>
            </a:extLst>
          </p:cNvPr>
          <p:cNvSpPr txBox="1"/>
          <p:nvPr/>
        </p:nvSpPr>
        <p:spPr>
          <a:xfrm>
            <a:off x="4661646" y="4811836"/>
            <a:ext cx="2885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solidFill>
                  <a:schemeClr val="accent3">
                    <a:lumMod val="75000"/>
                  </a:schemeClr>
                </a:solidFill>
              </a:rPr>
              <a:t>Approach: DLCQ ,  BLFQ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541390-CACF-A78D-A47A-6E76AB49DAD4}"/>
              </a:ext>
            </a:extLst>
          </p:cNvPr>
          <p:cNvSpPr txBox="1"/>
          <p:nvPr/>
        </p:nvSpPr>
        <p:spPr>
          <a:xfrm>
            <a:off x="4663920" y="5211946"/>
            <a:ext cx="4446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000" dirty="0">
                <a:solidFill>
                  <a:schemeClr val="accent3">
                    <a:lumMod val="75000"/>
                  </a:schemeClr>
                </a:solidFill>
              </a:rPr>
              <a:t>Advantanges: </a:t>
            </a:r>
          </a:p>
          <a:p>
            <a:pPr lvl="1"/>
            <a:r>
              <a:rPr lang="en-CN" sz="2000" dirty="0">
                <a:solidFill>
                  <a:schemeClr val="accent3">
                    <a:lumMod val="75000"/>
                  </a:schemeClr>
                </a:solidFill>
              </a:rPr>
              <a:t>Access to distributions, real-time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4058A1-304A-0896-3AFB-87195149CC3B}"/>
              </a:ext>
            </a:extLst>
          </p:cNvPr>
          <p:cNvSpPr txBox="1"/>
          <p:nvPr/>
        </p:nvSpPr>
        <p:spPr>
          <a:xfrm>
            <a:off x="49460" y="6061910"/>
            <a:ext cx="909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400">
                <a:solidFill>
                  <a:srgbClr val="0070C0"/>
                </a:solidFill>
              </a:rPr>
              <a:t>Hamiltonian </a:t>
            </a:r>
            <a:r>
              <a:rPr lang="en-CN" sz="2400" dirty="0">
                <a:solidFill>
                  <a:srgbClr val="0070C0"/>
                </a:solidFill>
              </a:rPr>
              <a:t>and Lagrangian approaches are complementary to  </a:t>
            </a:r>
            <a:r>
              <a:rPr lang="en-CN" sz="2400">
                <a:solidFill>
                  <a:srgbClr val="0070C0"/>
                </a:solidFill>
              </a:rPr>
              <a:t>each others</a:t>
            </a:r>
            <a:endParaRPr lang="en-CN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222103-32FE-57F4-6BE3-93D2D47F433F}"/>
                  </a:ext>
                </a:extLst>
              </p:cNvPr>
              <p:cNvSpPr txBox="1"/>
              <p:nvPr/>
            </p:nvSpPr>
            <p:spPr>
              <a:xfrm>
                <a:off x="-71954" y="3649006"/>
                <a:ext cx="4657060" cy="448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=∫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CN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222103-32FE-57F4-6BE3-93D2D47F4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954" y="3649006"/>
                <a:ext cx="4657060" cy="448071"/>
              </a:xfrm>
              <a:prstGeom prst="rect">
                <a:avLst/>
              </a:prstGeom>
              <a:blipFill>
                <a:blip r:embed="rId6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D386A1C-12D6-2FE4-6B35-B2E855F5BE31}"/>
              </a:ext>
            </a:extLst>
          </p:cNvPr>
          <p:cNvSpPr txBox="1"/>
          <p:nvPr/>
        </p:nvSpPr>
        <p:spPr>
          <a:xfrm>
            <a:off x="1597544" y="957638"/>
            <a:ext cx="5980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Hadrons are the eigenstates of the QCD Hamiltonian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25DCAA-9D35-E7AE-39AA-97EA753DB7F3}"/>
                  </a:ext>
                </a:extLst>
              </p:cNvPr>
              <p:cNvSpPr txBox="1"/>
              <p:nvPr/>
            </p:nvSpPr>
            <p:spPr>
              <a:xfrm>
                <a:off x="2916203" y="1345521"/>
                <a:ext cx="33610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𝐻</m:t>
                      </m:r>
                      <m:d>
                        <m:dPr>
                          <m:begChr m:val="|"/>
                          <m:endChr m:val="〉"/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〉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25DCAA-9D35-E7AE-39AA-97EA753DB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203" y="1345521"/>
                <a:ext cx="3361047" cy="461665"/>
              </a:xfrm>
              <a:prstGeom prst="rect">
                <a:avLst/>
              </a:prstGeom>
              <a:blipFill>
                <a:blip r:embed="rId7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9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072790"/>
              </p:ext>
            </p:extLst>
          </p:nvPr>
        </p:nvGraphicFramePr>
        <p:xfrm>
          <a:off x="3302041" y="1749757"/>
          <a:ext cx="597694" cy="298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5760" imgH="182880" progId="Equation.DSMT4">
                  <p:embed/>
                </p:oleObj>
              </mc:Choice>
              <mc:Fallback>
                <p:oleObj name="Equation" r:id="rId3" imgW="365760" imgH="182880" progId="Equation.DSMT4">
                  <p:embed/>
                  <p:pic>
                    <p:nvPicPr>
                      <p:cNvPr id="8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41" y="1749757"/>
                        <a:ext cx="597694" cy="298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>
            <a:cxnSpLocks/>
          </p:cNvCxnSpPr>
          <p:nvPr/>
        </p:nvCxnSpPr>
        <p:spPr>
          <a:xfrm>
            <a:off x="7168203" y="1334814"/>
            <a:ext cx="0" cy="496811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cxnSpLocks/>
          </p:cNvCxnSpPr>
          <p:nvPr/>
        </p:nvCxnSpPr>
        <p:spPr>
          <a:xfrm>
            <a:off x="2615359" y="2170856"/>
            <a:ext cx="454122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cxnSpLocks/>
          </p:cNvCxnSpPr>
          <p:nvPr/>
        </p:nvCxnSpPr>
        <p:spPr>
          <a:xfrm>
            <a:off x="2584003" y="1324303"/>
            <a:ext cx="0" cy="497862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</p:cNvCxnSpPr>
          <p:nvPr/>
        </p:nvCxnSpPr>
        <p:spPr>
          <a:xfrm>
            <a:off x="4883408" y="1324303"/>
            <a:ext cx="0" cy="497862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018" y="2215926"/>
            <a:ext cx="1504950" cy="1409700"/>
          </a:xfrm>
          <a:prstGeom prst="rect">
            <a:avLst/>
          </a:prstGeom>
        </p:spPr>
      </p:pic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448844"/>
              </p:ext>
            </p:extLst>
          </p:nvPr>
        </p:nvGraphicFramePr>
        <p:xfrm>
          <a:off x="5302631" y="1725841"/>
          <a:ext cx="1585185" cy="31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41705" imgH="182880" progId="Equation.DSMT4">
                  <p:embed/>
                </p:oleObj>
              </mc:Choice>
              <mc:Fallback>
                <p:oleObj name="Equation" r:id="rId6" imgW="941705" imgH="182880" progId="Equation.DSMT4">
                  <p:embed/>
                  <p:pic>
                    <p:nvPicPr>
                      <p:cNvPr id="16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02631" y="1725841"/>
                        <a:ext cx="1585185" cy="31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0"/>
          <p:cNvPicPr>
            <a:picLocks noChangeAspect="1"/>
          </p:cNvPicPr>
          <p:nvPr/>
        </p:nvPicPr>
        <p:blipFill rotWithShape="1">
          <a:blip r:embed="rId8"/>
          <a:srcRect t="1921"/>
          <a:stretch>
            <a:fillRect/>
          </a:stretch>
        </p:blipFill>
        <p:spPr>
          <a:xfrm>
            <a:off x="5390087" y="2205067"/>
            <a:ext cx="1419225" cy="1419986"/>
          </a:xfrm>
          <a:prstGeom prst="rect">
            <a:avLst/>
          </a:prstGeom>
        </p:spPr>
      </p:pic>
      <p:cxnSp>
        <p:nvCxnSpPr>
          <p:cNvPr id="18" name="直接连接符 17"/>
          <p:cNvCxnSpPr>
            <a:cxnSpLocks/>
          </p:cNvCxnSpPr>
          <p:nvPr/>
        </p:nvCxnSpPr>
        <p:spPr>
          <a:xfrm>
            <a:off x="2561457" y="3648501"/>
            <a:ext cx="458958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18777"/>
              </p:ext>
            </p:extLst>
          </p:nvPr>
        </p:nvGraphicFramePr>
        <p:xfrm>
          <a:off x="3027758" y="5121923"/>
          <a:ext cx="1460598" cy="465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16025" imgH="384175" progId="Equation.DSMT4">
                  <p:embed/>
                </p:oleObj>
              </mc:Choice>
              <mc:Fallback>
                <p:oleObj name="Equation" r:id="rId9" imgW="1216025" imgH="384175" progId="Equation.DSMT4">
                  <p:embed/>
                  <p:pic>
                    <p:nvPicPr>
                      <p:cNvPr id="19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27758" y="5121923"/>
                        <a:ext cx="1460598" cy="465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45798"/>
              </p:ext>
            </p:extLst>
          </p:nvPr>
        </p:nvGraphicFramePr>
        <p:xfrm>
          <a:off x="5001063" y="5126146"/>
          <a:ext cx="2109072" cy="490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73225" imgH="384175" progId="Equation.DSMT4">
                  <p:embed/>
                </p:oleObj>
              </mc:Choice>
              <mc:Fallback>
                <p:oleObj name="Equation" r:id="rId11" imgW="1673225" imgH="384175" progId="Equation.DSMT4">
                  <p:embed/>
                  <p:pic>
                    <p:nvPicPr>
                      <p:cNvPr id="20" name="Object 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01063" y="5126146"/>
                        <a:ext cx="2109072" cy="490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接连接符 22"/>
          <p:cNvCxnSpPr>
            <a:cxnSpLocks/>
          </p:cNvCxnSpPr>
          <p:nvPr/>
        </p:nvCxnSpPr>
        <p:spPr>
          <a:xfrm>
            <a:off x="2591181" y="4359522"/>
            <a:ext cx="457702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/>
          <p:nvPr/>
        </p:nvPicPr>
        <p:blipFill>
          <a:blip r:embed="rId13"/>
          <a:stretch>
            <a:fillRect/>
          </a:stretch>
        </p:blipFill>
        <p:spPr>
          <a:xfrm>
            <a:off x="2942895" y="5814291"/>
            <a:ext cx="1348548" cy="295042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14"/>
          <a:stretch>
            <a:fillRect/>
          </a:stretch>
        </p:blipFill>
        <p:spPr>
          <a:xfrm>
            <a:off x="5406176" y="5776039"/>
            <a:ext cx="1153312" cy="526878"/>
          </a:xfrm>
          <a:prstGeom prst="rect">
            <a:avLst/>
          </a:prstGeom>
        </p:spPr>
      </p:pic>
      <p:cxnSp>
        <p:nvCxnSpPr>
          <p:cNvPr id="27" name="直接连接符 26"/>
          <p:cNvCxnSpPr>
            <a:cxnSpLocks/>
          </p:cNvCxnSpPr>
          <p:nvPr/>
        </p:nvCxnSpPr>
        <p:spPr>
          <a:xfrm>
            <a:off x="2602751" y="5009685"/>
            <a:ext cx="456760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cxnSpLocks/>
          </p:cNvCxnSpPr>
          <p:nvPr/>
        </p:nvCxnSpPr>
        <p:spPr>
          <a:xfrm>
            <a:off x="2615359" y="5695911"/>
            <a:ext cx="454239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CD05F49-B0F5-6B4B-A5A2-CEA2459A6B28}"/>
                  </a:ext>
                </a:extLst>
              </p:cNvPr>
              <p:cNvSpPr txBox="1"/>
              <p:nvPr/>
            </p:nvSpPr>
            <p:spPr>
              <a:xfrm>
                <a:off x="3150098" y="3844851"/>
                <a:ext cx="9512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CD05F49-B0F5-6B4B-A5A2-CEA2459A6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098" y="3844851"/>
                <a:ext cx="951286" cy="276999"/>
              </a:xfrm>
              <a:prstGeom prst="rect">
                <a:avLst/>
              </a:prstGeom>
              <a:blipFill>
                <a:blip r:embed="rId15"/>
                <a:stretch>
                  <a:fillRect l="-3947" t="-4348" r="-13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B4923B4-CDD1-3D44-BEBD-44DF9ABE9BF8}"/>
                  </a:ext>
                </a:extLst>
              </p:cNvPr>
              <p:cNvSpPr txBox="1"/>
              <p:nvPr/>
            </p:nvSpPr>
            <p:spPr>
              <a:xfrm>
                <a:off x="3150098" y="4585031"/>
                <a:ext cx="965425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B4923B4-CDD1-3D44-BEBD-44DF9ABE9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098" y="4585031"/>
                <a:ext cx="965425" cy="310598"/>
              </a:xfrm>
              <a:prstGeom prst="rect">
                <a:avLst/>
              </a:prstGeom>
              <a:blipFill>
                <a:blip r:embed="rId1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E2322B-9EEB-8A4E-A56C-BA3954C2DB43}"/>
                  </a:ext>
                </a:extLst>
              </p:cNvPr>
              <p:cNvSpPr txBox="1"/>
              <p:nvPr/>
            </p:nvSpPr>
            <p:spPr>
              <a:xfrm>
                <a:off x="5263858" y="3722875"/>
                <a:ext cx="14307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FE2322B-9EEB-8A4E-A56C-BA3954C2D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858" y="3722875"/>
                <a:ext cx="1430713" cy="553998"/>
              </a:xfrm>
              <a:prstGeom prst="rect">
                <a:avLst/>
              </a:prstGeom>
              <a:blipFill>
                <a:blip r:embed="rId17"/>
                <a:stretch>
                  <a:fillRect l="-1754" t="-45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E035D48-4B14-0344-BDF2-02B873133081}"/>
                  </a:ext>
                </a:extLst>
              </p:cNvPr>
              <p:cNvSpPr txBox="1"/>
              <p:nvPr/>
            </p:nvSpPr>
            <p:spPr>
              <a:xfrm>
                <a:off x="5080806" y="4463671"/>
                <a:ext cx="19079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400" b="0" i="1" smtClean="0">
                          <a:latin typeface="Cambria Math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400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4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E035D48-4B14-0344-BDF2-02B873133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806" y="4463671"/>
                <a:ext cx="1907951" cy="430887"/>
              </a:xfrm>
              <a:prstGeom prst="rect">
                <a:avLst/>
              </a:prstGeom>
              <a:blipFill>
                <a:blip r:embed="rId18"/>
                <a:stretch>
                  <a:fillRect l="-2632" b="-2571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itle 1">
            <a:extLst>
              <a:ext uri="{FF2B5EF4-FFF2-40B4-BE49-F238E27FC236}">
                <a16:creationId xmlns:a16="http://schemas.microsoft.com/office/drawing/2014/main" id="{718E8639-156D-F84E-A4FB-95952C5E6F57}"/>
              </a:ext>
            </a:extLst>
          </p:cNvPr>
          <p:cNvSpPr txBox="1">
            <a:spLocks/>
          </p:cNvSpPr>
          <p:nvPr/>
        </p:nvSpPr>
        <p:spPr>
          <a:xfrm>
            <a:off x="851992" y="331697"/>
            <a:ext cx="7350789" cy="7089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Light-front Quantization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1181" y="1304651"/>
            <a:ext cx="2297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Equal time quantization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91990" y="1308092"/>
            <a:ext cx="2350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Light-front quantization</a:t>
            </a: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860AEBFF-6EA3-CD4E-930B-99568C3B6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6552" y="1308092"/>
            <a:ext cx="2203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00B0F0"/>
                </a:solidFill>
              </a:rPr>
              <a:t>[Dirac, 1949]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FDA326-59D7-0B63-7C33-B7A06FCAC9E5}"/>
              </a:ext>
            </a:extLst>
          </p:cNvPr>
          <p:cNvSpPr txBox="1"/>
          <p:nvPr/>
        </p:nvSpPr>
        <p:spPr>
          <a:xfrm>
            <a:off x="514153" y="1723877"/>
            <a:ext cx="150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Time variable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F4DC7-8D33-132E-9B94-0DB44151DAB2}"/>
              </a:ext>
            </a:extLst>
          </p:cNvPr>
          <p:cNvSpPr txBox="1"/>
          <p:nvPr/>
        </p:nvSpPr>
        <p:spPr>
          <a:xfrm>
            <a:off x="143144" y="2591762"/>
            <a:ext cx="226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Quantization surface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0F8B3-C96E-7565-29A8-829A3DCB44D7}"/>
              </a:ext>
            </a:extLst>
          </p:cNvPr>
          <p:cNvSpPr txBox="1"/>
          <p:nvPr/>
        </p:nvSpPr>
        <p:spPr>
          <a:xfrm>
            <a:off x="287050" y="3844851"/>
            <a:ext cx="195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Coordinate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E621A-75FA-293B-0AB7-E96C75CE19FB}"/>
              </a:ext>
            </a:extLst>
          </p:cNvPr>
          <p:cNvSpPr txBox="1"/>
          <p:nvPr/>
        </p:nvSpPr>
        <p:spPr>
          <a:xfrm>
            <a:off x="258227" y="4482933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Momentum Space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F26DE8-E4F0-1675-310A-61FF6F8B8FCB}"/>
              </a:ext>
            </a:extLst>
          </p:cNvPr>
          <p:cNvSpPr txBox="1"/>
          <p:nvPr/>
        </p:nvSpPr>
        <p:spPr>
          <a:xfrm>
            <a:off x="217286" y="5736022"/>
            <a:ext cx="20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Dispersion relation</a:t>
            </a:r>
          </a:p>
        </p:txBody>
      </p:sp>
      <p:cxnSp>
        <p:nvCxnSpPr>
          <p:cNvPr id="11" name="直接连接符 22">
            <a:extLst>
              <a:ext uri="{FF2B5EF4-FFF2-40B4-BE49-F238E27FC236}">
                <a16:creationId xmlns:a16="http://schemas.microsoft.com/office/drawing/2014/main" id="{49B3E68E-86A5-A658-FC41-880A327D03EB}"/>
              </a:ext>
            </a:extLst>
          </p:cNvPr>
          <p:cNvCxnSpPr>
            <a:cxnSpLocks/>
          </p:cNvCxnSpPr>
          <p:nvPr/>
        </p:nvCxnSpPr>
        <p:spPr>
          <a:xfrm>
            <a:off x="2575415" y="6309191"/>
            <a:ext cx="457702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17">
            <a:extLst>
              <a:ext uri="{FF2B5EF4-FFF2-40B4-BE49-F238E27FC236}">
                <a16:creationId xmlns:a16="http://schemas.microsoft.com/office/drawing/2014/main" id="{7DDD771E-7110-A5E4-F447-87C5958A3E77}"/>
              </a:ext>
            </a:extLst>
          </p:cNvPr>
          <p:cNvCxnSpPr>
            <a:cxnSpLocks/>
          </p:cNvCxnSpPr>
          <p:nvPr/>
        </p:nvCxnSpPr>
        <p:spPr>
          <a:xfrm>
            <a:off x="2598243" y="1688322"/>
            <a:ext cx="458958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17">
            <a:extLst>
              <a:ext uri="{FF2B5EF4-FFF2-40B4-BE49-F238E27FC236}">
                <a16:creationId xmlns:a16="http://schemas.microsoft.com/office/drawing/2014/main" id="{BDB33131-FCCD-48B7-4264-24958D5A9D6C}"/>
              </a:ext>
            </a:extLst>
          </p:cNvPr>
          <p:cNvCxnSpPr>
            <a:cxnSpLocks/>
          </p:cNvCxnSpPr>
          <p:nvPr/>
        </p:nvCxnSpPr>
        <p:spPr>
          <a:xfrm>
            <a:off x="2587732" y="1299439"/>
            <a:ext cx="458958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47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403B-5DAE-D496-C769-6869B0D5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Main Advantage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EC032-D104-61EC-E1BC-C86D99FB2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40" y="159439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Simple vacuum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83CF10-5424-4AF6-FB5B-EDA285FA0318}"/>
              </a:ext>
            </a:extLst>
          </p:cNvPr>
          <p:cNvSpPr txBox="1"/>
          <p:nvPr/>
        </p:nvSpPr>
        <p:spPr>
          <a:xfrm>
            <a:off x="1330118" y="4850525"/>
            <a:ext cx="6483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example, above diagram can exist in equal time field theory, </a:t>
            </a:r>
          </a:p>
          <a:p>
            <a:r>
              <a:rPr lang="en-US" dirty="0"/>
              <a:t>but cannot exist in light-front field theory.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39BE49-8853-F6FD-9909-FAE8603FB135}"/>
              </a:ext>
            </a:extLst>
          </p:cNvPr>
          <p:cNvGrpSpPr/>
          <p:nvPr/>
        </p:nvGrpSpPr>
        <p:grpSpPr>
          <a:xfrm>
            <a:off x="2023242" y="3111063"/>
            <a:ext cx="3776864" cy="1662386"/>
            <a:chOff x="2317531" y="2575035"/>
            <a:chExt cx="3776864" cy="16623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660DC0-B227-2082-84D3-CBB4BD07D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3579" y="2662621"/>
              <a:ext cx="1676400" cy="15748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C27C00-F4C2-2767-B078-B5C81401C1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435" t="28035" b="45383"/>
            <a:stretch/>
          </p:blipFill>
          <p:spPr>
            <a:xfrm>
              <a:off x="4204138" y="3216165"/>
              <a:ext cx="1890257" cy="4309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82B338D-8866-966E-0FF7-E71A95B920D9}"/>
                    </a:ext>
                  </a:extLst>
                </p:cNvPr>
                <p:cNvSpPr txBox="1"/>
                <p:nvPr/>
              </p:nvSpPr>
              <p:spPr>
                <a:xfrm>
                  <a:off x="2669629" y="2575035"/>
                  <a:ext cx="29428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82B338D-8866-966E-0FF7-E71A95B920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9629" y="2575035"/>
                  <a:ext cx="29428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6667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7D775DB-FB4A-344D-AEA3-FF1D58B97C26}"/>
                    </a:ext>
                  </a:extLst>
                </p:cNvPr>
                <p:cNvSpPr txBox="1"/>
                <p:nvPr/>
              </p:nvSpPr>
              <p:spPr>
                <a:xfrm>
                  <a:off x="2317531" y="3799490"/>
                  <a:ext cx="78301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7D775DB-FB4A-344D-AEA3-FF1D58B97C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531" y="3799490"/>
                  <a:ext cx="783019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2ACD07B-EAD3-9274-EAF0-70C4B02D163A}"/>
                    </a:ext>
                  </a:extLst>
                </p:cNvPr>
                <p:cNvSpPr txBox="1"/>
                <p:nvPr/>
              </p:nvSpPr>
              <p:spPr>
                <a:xfrm>
                  <a:off x="2932386" y="3090042"/>
                  <a:ext cx="78301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2ACD07B-EAD3-9274-EAF0-70C4B02D16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386" y="3090042"/>
                  <a:ext cx="783019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6C8434-8BBC-2D20-7446-ACCDDE84961C}"/>
                  </a:ext>
                </a:extLst>
              </p:cNvPr>
              <p:cNvSpPr txBox="1"/>
              <p:nvPr/>
            </p:nvSpPr>
            <p:spPr>
              <a:xfrm>
                <a:off x="1030014" y="2333296"/>
                <a:ext cx="5686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on-shell particles,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6C8434-8BBC-2D20-7446-ACCDDE849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014" y="2333296"/>
                <a:ext cx="5686172" cy="369332"/>
              </a:xfrm>
              <a:prstGeom prst="rect">
                <a:avLst/>
              </a:prstGeom>
              <a:blipFill>
                <a:blip r:embed="rId7"/>
                <a:stretch>
                  <a:fillRect l="-67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7B6BCE1-E8BB-4083-57F1-484D4EF4AB55}"/>
              </a:ext>
            </a:extLst>
          </p:cNvPr>
          <p:cNvSpPr txBox="1"/>
          <p:nvPr/>
        </p:nvSpPr>
        <p:spPr>
          <a:xfrm>
            <a:off x="1337638" y="5749386"/>
            <a:ext cx="6499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Instead of the vacuum problem, Zero Mode problem arise</a:t>
            </a:r>
          </a:p>
        </p:txBody>
      </p:sp>
    </p:spTree>
    <p:extLst>
      <p:ext uri="{BB962C8B-B14F-4D97-AF65-F5344CB8AC3E}">
        <p14:creationId xmlns:p14="http://schemas.microsoft.com/office/powerpoint/2010/main" val="138588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5D800-F2B2-17D0-CF3D-5400CC0B0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33" y="1968844"/>
            <a:ext cx="7886700" cy="4351338"/>
          </a:xfrm>
        </p:spPr>
        <p:txBody>
          <a:bodyPr/>
          <a:lstStyle/>
          <a:p>
            <a:r>
              <a:rPr lang="en-US" dirty="0"/>
              <a:t>  Convenience for evaluating observables: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F3190F-B60E-E611-76C8-207F1499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71" y="0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Main Advantage 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B7D18-712A-B784-1512-E2171F493D9B}"/>
              </a:ext>
            </a:extLst>
          </p:cNvPr>
          <p:cNvSpPr txBox="1"/>
          <p:nvPr/>
        </p:nvSpPr>
        <p:spPr>
          <a:xfrm>
            <a:off x="1014248" y="2744150"/>
            <a:ext cx="147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24F68-1EA7-2330-A590-81EB19A37D76}"/>
              </a:ext>
            </a:extLst>
          </p:cNvPr>
          <p:cNvSpPr txBox="1"/>
          <p:nvPr/>
        </p:nvSpPr>
        <p:spPr>
          <a:xfrm>
            <a:off x="1034257" y="3415416"/>
            <a:ext cx="5407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Generalized Parton Distribution Functions (GPDs)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A244E8-FE89-EB57-618B-1E19DE2FFA11}"/>
                  </a:ext>
                </a:extLst>
              </p:cNvPr>
              <p:cNvSpPr txBox="1"/>
              <p:nvPr/>
            </p:nvSpPr>
            <p:spPr>
              <a:xfrm>
                <a:off x="1365187" y="5114792"/>
                <a:ext cx="5917582" cy="522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A244E8-FE89-EB57-618B-1E19DE2F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187" y="5114792"/>
                <a:ext cx="5917582" cy="522772"/>
              </a:xfrm>
              <a:prstGeom prst="rect">
                <a:avLst/>
              </a:prstGeom>
              <a:blipFill>
                <a:blip r:embed="rId2"/>
                <a:stretch>
                  <a:fillRect l="-428" t="-188372" r="-2784" b="-26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FF8964-2F94-4E69-B10F-40528220A8CB}"/>
              </a:ext>
            </a:extLst>
          </p:cNvPr>
          <p:cNvSpPr txBox="1">
            <a:spLocks/>
          </p:cNvSpPr>
          <p:nvPr/>
        </p:nvSpPr>
        <p:spPr>
          <a:xfrm>
            <a:off x="576384" y="1252848"/>
            <a:ext cx="7886700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2.  Frame-independence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3AFD7A-8858-8D09-63B7-F1F17050A744}"/>
              </a:ext>
            </a:extLst>
          </p:cNvPr>
          <p:cNvSpPr txBox="1"/>
          <p:nvPr/>
        </p:nvSpPr>
        <p:spPr>
          <a:xfrm>
            <a:off x="1021986" y="3739767"/>
            <a:ext cx="536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Encode the information about</a:t>
            </a:r>
            <a:r>
              <a:rPr lang="zh-CN" altLang="en-US" dirty="0"/>
              <a:t> </a:t>
            </a:r>
            <a:r>
              <a:rPr lang="en-US" dirty="0">
                <a:ln w="0"/>
              </a:rPr>
              <a:t>three-dimensional spatial structure</a:t>
            </a:r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/>
              <a:t>of hadrons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2DF8E4-8EC3-295B-FD77-93830D066808}"/>
              </a:ext>
            </a:extLst>
          </p:cNvPr>
          <p:cNvGrpSpPr/>
          <p:nvPr/>
        </p:nvGrpSpPr>
        <p:grpSpPr>
          <a:xfrm>
            <a:off x="6399440" y="2979325"/>
            <a:ext cx="2744560" cy="1848723"/>
            <a:chOff x="238126" y="2264622"/>
            <a:chExt cx="2744560" cy="1848723"/>
          </a:xfrm>
        </p:grpSpPr>
        <p:pic>
          <p:nvPicPr>
            <p:cNvPr id="13" name="Picture 1" descr="page19image36148928">
              <a:extLst>
                <a:ext uri="{FF2B5EF4-FFF2-40B4-BE49-F238E27FC236}">
                  <a16:creationId xmlns:a16="http://schemas.microsoft.com/office/drawing/2014/main" id="{4D97F348-0D45-830F-79E9-8D77A32574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84" r="5216"/>
            <a:stretch/>
          </p:blipFill>
          <p:spPr bwMode="auto">
            <a:xfrm>
              <a:off x="238126" y="2264622"/>
              <a:ext cx="2744560" cy="184872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page19image36151632">
              <a:extLst>
                <a:ext uri="{FF2B5EF4-FFF2-40B4-BE49-F238E27FC236}">
                  <a16:creationId xmlns:a16="http://schemas.microsoft.com/office/drawing/2014/main" id="{73EB6B1A-1C7A-DC80-6795-84350C823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983" y="3758190"/>
              <a:ext cx="304800" cy="29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0F7A41-0638-BBE6-356A-E3177DFF9C39}"/>
                </a:ext>
              </a:extLst>
            </p:cNvPr>
            <p:cNvSpPr/>
            <p:nvPr/>
          </p:nvSpPr>
          <p:spPr>
            <a:xfrm>
              <a:off x="2013857" y="2764970"/>
              <a:ext cx="587829" cy="60526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BA6E4E1-C2FD-9257-13E6-A39B0A474784}"/>
                </a:ext>
              </a:extLst>
            </p:cNvPr>
            <p:cNvSpPr/>
            <p:nvPr/>
          </p:nvSpPr>
          <p:spPr>
            <a:xfrm>
              <a:off x="2013857" y="2919221"/>
              <a:ext cx="267155" cy="28792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FE6CD5-DE7E-462D-F511-97A4A09E27D8}"/>
                </a:ext>
              </a:extLst>
            </p:cNvPr>
            <p:cNvSpPr/>
            <p:nvPr/>
          </p:nvSpPr>
          <p:spPr>
            <a:xfrm>
              <a:off x="2264228" y="3091544"/>
              <a:ext cx="267155" cy="287924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A1524B-DC33-8FC2-6B2C-AD12C1C2545B}"/>
                </a:ext>
              </a:extLst>
            </p:cNvPr>
            <p:cNvSpPr/>
            <p:nvPr/>
          </p:nvSpPr>
          <p:spPr>
            <a:xfrm>
              <a:off x="2271939" y="2794391"/>
              <a:ext cx="267155" cy="28792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220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D3700F-F412-E844-8AB0-A085CFC9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136"/>
            <a:ext cx="9144000" cy="76071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Basis Light-Front Quantization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4C0B9-D4DD-FD4C-9825-3B7A6ACEB8F2}"/>
              </a:ext>
            </a:extLst>
          </p:cNvPr>
          <p:cNvSpPr txBox="1"/>
          <p:nvPr/>
        </p:nvSpPr>
        <p:spPr>
          <a:xfrm>
            <a:off x="131919" y="949932"/>
            <a:ext cx="8205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Hamiltonian eigenvalue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799618-DB3A-8C48-89CE-65AF63252137}"/>
                  </a:ext>
                </a:extLst>
              </p:cNvPr>
              <p:cNvSpPr txBox="1"/>
              <p:nvPr/>
            </p:nvSpPr>
            <p:spPr>
              <a:xfrm>
                <a:off x="677006" y="1902390"/>
                <a:ext cx="350603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799618-DB3A-8C48-89CE-65AF63252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06" y="1902390"/>
                <a:ext cx="3506036" cy="369332"/>
              </a:xfrm>
              <a:prstGeom prst="rect">
                <a:avLst/>
              </a:prstGeom>
              <a:blipFill>
                <a:blip r:embed="rId2"/>
                <a:stretch>
                  <a:fillRect t="-164516" b="-2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49F0F3-FB3E-0645-87F8-F0E3B7803116}"/>
                  </a:ext>
                </a:extLst>
              </p:cNvPr>
              <p:cNvSpPr txBox="1"/>
              <p:nvPr/>
            </p:nvSpPr>
            <p:spPr>
              <a:xfrm>
                <a:off x="4147248" y="1632384"/>
                <a:ext cx="3577326" cy="958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Courier New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𝑷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Light-Front Hamiltonian</a:t>
                </a:r>
              </a:p>
              <a:p>
                <a:pPr marL="285750" indent="-285750">
                  <a:buFont typeface="Courier New" charset="0"/>
                  <a:buChar char="o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Eigenstates</a:t>
                </a:r>
              </a:p>
              <a:p>
                <a:pPr marL="285750" indent="-285750">
                  <a:buFont typeface="Courier New" charset="0"/>
                  <a:buChar char="o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Eigenvalues for eigenstates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49F0F3-FB3E-0645-87F8-F0E3B7803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248" y="1632384"/>
                <a:ext cx="3577326" cy="958339"/>
              </a:xfrm>
              <a:prstGeom prst="rect">
                <a:avLst/>
              </a:prstGeom>
              <a:blipFill>
                <a:blip r:embed="rId3"/>
                <a:stretch>
                  <a:fillRect l="-1060" t="-15584" r="-707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72913C6-F0F8-5744-A6EA-02C2540D5020}"/>
              </a:ext>
            </a:extLst>
          </p:cNvPr>
          <p:cNvSpPr txBox="1"/>
          <p:nvPr/>
        </p:nvSpPr>
        <p:spPr>
          <a:xfrm>
            <a:off x="7242471" y="1008027"/>
            <a:ext cx="181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[Vary,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et.al</a:t>
            </a:r>
            <a:r>
              <a:rPr lang="en-US" dirty="0">
                <a:solidFill>
                  <a:srgbClr val="00B0F0"/>
                </a:solidFill>
              </a:rPr>
              <a:t>, 2010]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7F7828-0F1B-8FAE-FABF-5D0041F0289C}"/>
              </a:ext>
            </a:extLst>
          </p:cNvPr>
          <p:cNvSpPr txBox="1"/>
          <p:nvPr/>
        </p:nvSpPr>
        <p:spPr>
          <a:xfrm>
            <a:off x="198320" y="3074401"/>
            <a:ext cx="641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System Font Regular"/>
              <a:buChar char="-"/>
            </a:pPr>
            <a:r>
              <a:rPr lang="en-CN" sz="2000" dirty="0"/>
              <a:t>Fock sector expansion: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0440FF-CB78-533B-BA06-C5E1975FA440}"/>
              </a:ext>
            </a:extLst>
          </p:cNvPr>
          <p:cNvSpPr txBox="1"/>
          <p:nvPr/>
        </p:nvSpPr>
        <p:spPr>
          <a:xfrm>
            <a:off x="677006" y="4198879"/>
            <a:ext cx="3665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stem Font Regular"/>
              <a:buChar char="-"/>
            </a:pPr>
            <a:r>
              <a:rPr lang="en-US" sz="2000" dirty="0"/>
              <a:t>single particle basis:</a:t>
            </a:r>
            <a:endParaRPr lang="en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C1252A1-8227-476D-AC25-BD6BC11AD582}"/>
                  </a:ext>
                </a:extLst>
              </p:cNvPr>
              <p:cNvSpPr txBox="1"/>
              <p:nvPr/>
            </p:nvSpPr>
            <p:spPr>
              <a:xfrm>
                <a:off x="1422172" y="4687119"/>
                <a:ext cx="34283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C1252A1-8227-476D-AC25-BD6BC11AD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72" y="4687119"/>
                <a:ext cx="3428311" cy="307777"/>
              </a:xfrm>
              <a:prstGeom prst="rect">
                <a:avLst/>
              </a:prstGeom>
              <a:blipFill>
                <a:blip r:embed="rId4"/>
                <a:stretch>
                  <a:fillRect r="-1838" b="-3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9A5D7E7-BA43-5B8B-BF72-8FAF697C7D28}"/>
              </a:ext>
            </a:extLst>
          </p:cNvPr>
          <p:cNvSpPr txBox="1"/>
          <p:nvPr/>
        </p:nvSpPr>
        <p:spPr>
          <a:xfrm>
            <a:off x="2168702" y="5062784"/>
            <a:ext cx="2418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1600"/>
              <a:t>2-d</a:t>
            </a:r>
            <a:r>
              <a:rPr lang="en-US" sz="1600" dirty="0"/>
              <a:t> </a:t>
            </a:r>
            <a:r>
              <a:rPr lang="en-CN" sz="1600"/>
              <a:t> harmonic oscillator</a:t>
            </a:r>
            <a:r>
              <a:rPr lang="en-US" sz="1600" dirty="0"/>
              <a:t> (2DHO)</a:t>
            </a:r>
            <a:endParaRPr lang="en-CN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D1349A-ABF3-B546-1C2C-BCC4BF8174D8}"/>
                  </a:ext>
                </a:extLst>
              </p:cNvPr>
              <p:cNvSpPr txBox="1"/>
              <p:nvPr/>
            </p:nvSpPr>
            <p:spPr>
              <a:xfrm>
                <a:off x="4849405" y="4717842"/>
                <a:ext cx="16040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D1349A-ABF3-B546-1C2C-BCC4BF817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405" y="4717842"/>
                <a:ext cx="1604093" cy="307777"/>
              </a:xfrm>
              <a:prstGeom prst="rect">
                <a:avLst/>
              </a:prstGeom>
              <a:blipFill>
                <a:blip r:embed="rId5"/>
                <a:stretch>
                  <a:fillRect l="-4724" t="-8000" r="-4724" b="-4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D56979-5490-58E6-058D-734187F4C3EA}"/>
                  </a:ext>
                </a:extLst>
              </p:cNvPr>
              <p:cNvSpPr txBox="1"/>
              <p:nvPr/>
            </p:nvSpPr>
            <p:spPr>
              <a:xfrm>
                <a:off x="6478901" y="4728232"/>
                <a:ext cx="16579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D56979-5490-58E6-058D-734187F4C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901" y="4728232"/>
                <a:ext cx="1657954" cy="307777"/>
              </a:xfrm>
              <a:prstGeom prst="rect">
                <a:avLst/>
              </a:prstGeom>
              <a:blipFill>
                <a:blip r:embed="rId6"/>
                <a:stretch>
                  <a:fillRect l="-3817" r="-5344" b="-3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5B41619-2A29-0E4D-347D-1510E615A348}"/>
              </a:ext>
            </a:extLst>
          </p:cNvPr>
          <p:cNvSpPr txBox="1"/>
          <p:nvPr/>
        </p:nvSpPr>
        <p:spPr>
          <a:xfrm>
            <a:off x="4391037" y="5081615"/>
            <a:ext cx="243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</a:t>
            </a:r>
            <a:r>
              <a:rPr lang="en-CN" sz="1600" dirty="0"/>
              <a:t>iscretized longitudinal momentum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951D38-7137-E571-B954-FBCEF9A0061C}"/>
              </a:ext>
            </a:extLst>
          </p:cNvPr>
          <p:cNvSpPr txBox="1"/>
          <p:nvPr/>
        </p:nvSpPr>
        <p:spPr>
          <a:xfrm>
            <a:off x="6713580" y="5082902"/>
            <a:ext cx="1630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</a:t>
            </a:r>
            <a:r>
              <a:rPr lang="en-CN" sz="1600" dirty="0"/>
              <a:t>elicity and color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B3E2227-8F7C-20E6-91DD-521127DEC0F5}"/>
                  </a:ext>
                </a:extLst>
              </p:cNvPr>
              <p:cNvSpPr txBox="1"/>
              <p:nvPr/>
            </p:nvSpPr>
            <p:spPr>
              <a:xfrm>
                <a:off x="2427039" y="5640232"/>
                <a:ext cx="2161426" cy="522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CN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B3E2227-8F7C-20E6-91DD-521127DEC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039" y="5640232"/>
                <a:ext cx="2161426" cy="522835"/>
              </a:xfrm>
              <a:prstGeom prst="rect">
                <a:avLst/>
              </a:prstGeom>
              <a:blipFill>
                <a:blip r:embed="rId7"/>
                <a:stretch>
                  <a:fillRect l="-30409" t="-145238" b="-2071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7366E43-6FB5-B748-240A-F624EC2E32F9}"/>
                  </a:ext>
                </a:extLst>
              </p:cNvPr>
              <p:cNvSpPr txBox="1"/>
              <p:nvPr/>
            </p:nvSpPr>
            <p:spPr>
              <a:xfrm>
                <a:off x="5136301" y="5636291"/>
                <a:ext cx="1136850" cy="522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CN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7366E43-6FB5-B748-240A-F624EC2E3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301" y="5636291"/>
                <a:ext cx="1136850" cy="522835"/>
              </a:xfrm>
              <a:prstGeom prst="rect">
                <a:avLst/>
              </a:prstGeom>
              <a:blipFill>
                <a:blip r:embed="rId8"/>
                <a:stretch>
                  <a:fillRect l="-57778" t="-151220" b="-21463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4">
            <a:extLst>
              <a:ext uri="{FF2B5EF4-FFF2-40B4-BE49-F238E27FC236}">
                <a16:creationId xmlns:a16="http://schemas.microsoft.com/office/drawing/2014/main" id="{9A9324F6-886A-3854-F236-1D4D4CE1E8D5}"/>
              </a:ext>
            </a:extLst>
          </p:cNvPr>
          <p:cNvSpPr txBox="1"/>
          <p:nvPr/>
        </p:nvSpPr>
        <p:spPr>
          <a:xfrm>
            <a:off x="131919" y="2562313"/>
            <a:ext cx="8205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Basis setup: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4B9177-3ACC-02C5-840D-ADC798917CDB}"/>
                  </a:ext>
                </a:extLst>
              </p:cNvPr>
              <p:cNvSpPr txBox="1"/>
              <p:nvPr/>
            </p:nvSpPr>
            <p:spPr>
              <a:xfrm>
                <a:off x="6844068" y="5641642"/>
                <a:ext cx="1444691" cy="522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N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4B9177-3ACC-02C5-840D-ADC798917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068" y="5641642"/>
                <a:ext cx="1444691" cy="522835"/>
              </a:xfrm>
              <a:prstGeom prst="rect">
                <a:avLst/>
              </a:prstGeom>
              <a:blipFill>
                <a:blip r:embed="rId9"/>
                <a:stretch>
                  <a:fillRect l="-15789" t="-145238" r="-4386" b="-2071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CE6FD34-D9BE-043F-4103-5338B04AA210}"/>
              </a:ext>
            </a:extLst>
          </p:cNvPr>
          <p:cNvSpPr/>
          <p:nvPr/>
        </p:nvSpPr>
        <p:spPr>
          <a:xfrm>
            <a:off x="1252546" y="1728072"/>
            <a:ext cx="2307772" cy="7184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4C9851-1641-816F-6663-91AC8E6C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15A-1C54-7A4B-A671-FD7432BEA377}" type="slidenum">
              <a:rPr lang="en-CN" smtClean="0"/>
              <a:t>8</a:t>
            </a:fld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6E6CF7-D650-EBAD-EE72-DCC0A8A8815E}"/>
                  </a:ext>
                </a:extLst>
              </p:cNvPr>
              <p:cNvSpPr txBox="1"/>
              <p:nvPr/>
            </p:nvSpPr>
            <p:spPr>
              <a:xfrm>
                <a:off x="1750245" y="6293142"/>
                <a:ext cx="23970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=1, 2, 3, 4, 5, 6 ……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6E6CF7-D650-EBAD-EE72-DCC0A8A88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245" y="6293142"/>
                <a:ext cx="2397003" cy="307777"/>
              </a:xfrm>
              <a:prstGeom prst="rect">
                <a:avLst/>
              </a:prstGeom>
              <a:blipFill>
                <a:blip r:embed="rId10"/>
                <a:stretch>
                  <a:fillRect l="-2105" t="-8000" b="-4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C38776-5EF9-85C4-E76D-8A2E07365C78}"/>
                  </a:ext>
                </a:extLst>
              </p:cNvPr>
              <p:cNvSpPr txBox="1"/>
              <p:nvPr/>
            </p:nvSpPr>
            <p:spPr>
              <a:xfrm>
                <a:off x="5574410" y="6130653"/>
                <a:ext cx="2048638" cy="582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……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C38776-5EF9-85C4-E76D-8A2E07365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410" y="6130653"/>
                <a:ext cx="2048638" cy="582467"/>
              </a:xfrm>
              <a:prstGeom prst="rect">
                <a:avLst/>
              </a:prstGeom>
              <a:blipFill>
                <a:blip r:embed="rId11"/>
                <a:stretch>
                  <a:fillRect l="-2454" t="-2128" b="-1489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27C374D-43C2-60F8-B2CA-B990D9F29F4B}"/>
              </a:ext>
            </a:extLst>
          </p:cNvPr>
          <p:cNvSpPr txBox="1"/>
          <p:nvPr/>
        </p:nvSpPr>
        <p:spPr>
          <a:xfrm>
            <a:off x="643983" y="6246975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Gluon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9F3B56-AD67-FD0C-6E3B-C544FD633D86}"/>
              </a:ext>
            </a:extLst>
          </p:cNvPr>
          <p:cNvSpPr txBox="1"/>
          <p:nvPr/>
        </p:nvSpPr>
        <p:spPr>
          <a:xfrm>
            <a:off x="4359377" y="6246975"/>
            <a:ext cx="1098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Fermion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FB154BC-C1CC-ADF8-8853-60AAB23BFE49}"/>
                  </a:ext>
                </a:extLst>
              </p:cNvPr>
              <p:cNvSpPr/>
              <p:nvPr/>
            </p:nvSpPr>
            <p:spPr>
              <a:xfrm>
                <a:off x="-309142" y="3483403"/>
                <a:ext cx="9448798" cy="747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𝑞𝑞𝑞𝑔𝑔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𝑞𝑞𝑞𝑔𝑔𝑔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FB154BC-C1CC-ADF8-8853-60AAB23BFE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9142" y="3483403"/>
                <a:ext cx="9448798" cy="747512"/>
              </a:xfrm>
              <a:prstGeom prst="rect">
                <a:avLst/>
              </a:prstGeom>
              <a:blipFill>
                <a:blip r:embed="rId12"/>
                <a:stretch>
                  <a:fillRect t="-58333" b="-5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98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E5B03-67E6-4EC4-E76D-8DBFD1CB3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E714-D110-ADA6-24DE-BC769C19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84"/>
            <a:ext cx="7886700" cy="8506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Color Structure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E7788A-BAFF-7EF8-BBEF-3B9D36343B61}"/>
                  </a:ext>
                </a:extLst>
              </p:cNvPr>
              <p:cNvSpPr txBox="1"/>
              <p:nvPr/>
            </p:nvSpPr>
            <p:spPr>
              <a:xfrm>
                <a:off x="402943" y="4261518"/>
                <a:ext cx="34753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~ 8</m:t>
                    </m:r>
                  </m:oMath>
                </a14:m>
                <a:r>
                  <a:rPr lang="en-CN" sz="2000" dirty="0"/>
                  <a:t> </a:t>
                </a:r>
                <a:r>
                  <a:rPr lang="en-CN" dirty="0"/>
                  <a:t>color </a:t>
                </a:r>
                <a:r>
                  <a:rPr lang="en-CN"/>
                  <a:t>singlet state</a:t>
                </a:r>
                <a:r>
                  <a:rPr lang="en-US" dirty="0"/>
                  <a:t>s</a:t>
                </a:r>
                <a:endParaRPr lang="en-CN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D2A2D0-EA0B-3209-3EC4-466EF892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43" y="4261518"/>
                <a:ext cx="3475310" cy="307777"/>
              </a:xfrm>
              <a:prstGeom prst="rect">
                <a:avLst/>
              </a:prstGeom>
              <a:blipFill>
                <a:blip r:embed="rId2"/>
                <a:stretch>
                  <a:fillRect l="-364" t="-16000" r="-2909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27B98A-DEF6-2E3C-B967-1320F441756D}"/>
                  </a:ext>
                </a:extLst>
              </p:cNvPr>
              <p:cNvSpPr txBox="1"/>
              <p:nvPr/>
            </p:nvSpPr>
            <p:spPr>
              <a:xfrm>
                <a:off x="406801" y="4857974"/>
                <a:ext cx="3634521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𝑔𝑔𝑔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~ 22</m:t>
                    </m:r>
                  </m:oMath>
                </a14:m>
                <a:r>
                  <a:rPr lang="en-CN" dirty="0"/>
                  <a:t> color </a:t>
                </a:r>
                <a:r>
                  <a:rPr lang="en-CN"/>
                  <a:t>singlet state</a:t>
                </a:r>
                <a:r>
                  <a:rPr lang="en-US" dirty="0"/>
                  <a:t>s</a:t>
                </a:r>
                <a:endParaRPr lang="en-CN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5A1153-BF10-33BC-F9C5-4501F38F2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01" y="4857974"/>
                <a:ext cx="3634521" cy="300660"/>
              </a:xfrm>
              <a:prstGeom prst="rect">
                <a:avLst/>
              </a:prstGeom>
              <a:blipFill>
                <a:blip r:embed="rId3"/>
                <a:stretch>
                  <a:fillRect l="-348" t="-16000" r="-2787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21FAB54-3149-1277-6C92-0367EE4231EF}"/>
                  </a:ext>
                </a:extLst>
              </p:cNvPr>
              <p:cNvSpPr/>
              <p:nvPr/>
            </p:nvSpPr>
            <p:spPr>
              <a:xfrm>
                <a:off x="-181231" y="971124"/>
                <a:ext cx="9448798" cy="747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𝑞𝑞𝑞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𝑞𝑞𝑞𝑔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𝑞𝑞𝑞𝑔𝑔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𝑞𝑞𝑞𝑔𝑔𝑔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F09C06-C69F-0EA2-3917-6EAF0816B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1231" y="971124"/>
                <a:ext cx="9448798" cy="747512"/>
              </a:xfrm>
              <a:prstGeom prst="rect">
                <a:avLst/>
              </a:prstGeom>
              <a:blipFill>
                <a:blip r:embed="rId4"/>
                <a:stretch>
                  <a:fillRect t="-60000" b="-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7A471A2-9096-B65B-845D-9E4B2EC8EA21}"/>
                  </a:ext>
                </a:extLst>
              </p:cNvPr>
              <p:cNvSpPr txBox="1"/>
              <p:nvPr/>
            </p:nvSpPr>
            <p:spPr>
              <a:xfrm>
                <a:off x="399394" y="3087838"/>
                <a:ext cx="35841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~  3</m:t>
                    </m:r>
                  </m:oMath>
                </a14:m>
                <a:r>
                  <a:rPr lang="en-CN" sz="2000" dirty="0"/>
                  <a:t> color </a:t>
                </a:r>
                <a:r>
                  <a:rPr lang="en-CN" sz="2000"/>
                  <a:t>singlet state</a:t>
                </a:r>
                <a:r>
                  <a:rPr lang="en-US" sz="2000" dirty="0"/>
                  <a:t>s</a:t>
                </a:r>
                <a:endParaRPr lang="en-CN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BAF3C9-F0AE-9E59-BF87-2A299F546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94" y="3087838"/>
                <a:ext cx="3584186" cy="307777"/>
              </a:xfrm>
              <a:prstGeom prst="rect">
                <a:avLst/>
              </a:prstGeom>
              <a:blipFill>
                <a:blip r:embed="rId11"/>
                <a:stretch>
                  <a:fillRect l="-353" t="-20000" r="-3534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693593-0104-1FD8-E2F0-DA96AC73EC89}"/>
                  </a:ext>
                </a:extLst>
              </p:cNvPr>
              <p:cNvSpPr txBox="1"/>
              <p:nvPr/>
            </p:nvSpPr>
            <p:spPr>
              <a:xfrm>
                <a:off x="411751" y="3703682"/>
                <a:ext cx="36115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𝑔𝑔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~ 6</m:t>
                    </m:r>
                  </m:oMath>
                </a14:m>
                <a:r>
                  <a:rPr lang="en-CN" sz="2000" dirty="0"/>
                  <a:t> color singlet state</a:t>
                </a:r>
                <a:r>
                  <a:rPr lang="en-US" sz="2000" dirty="0"/>
                  <a:t>s</a:t>
                </a:r>
                <a:endParaRPr lang="en-CN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2C420B6-F5F5-E647-4E07-69B124752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51" y="3703682"/>
                <a:ext cx="3611501" cy="307777"/>
              </a:xfrm>
              <a:prstGeom prst="rect">
                <a:avLst/>
              </a:prstGeom>
              <a:blipFill>
                <a:blip r:embed="rId12"/>
                <a:stretch>
                  <a:fillRect l="-351" t="-20000" r="-2105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8B6BC23-445B-69F2-9CE8-39CA353F6FD1}"/>
                  </a:ext>
                </a:extLst>
              </p:cNvPr>
              <p:cNvSpPr txBox="1"/>
              <p:nvPr/>
            </p:nvSpPr>
            <p:spPr>
              <a:xfrm>
                <a:off x="399527" y="1961488"/>
                <a:ext cx="33811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</m:e>
                    </m:d>
                  </m:oMath>
                </a14:m>
                <a:r>
                  <a:rPr lang="en-CN" sz="2000" dirty="0"/>
                  <a:t> </a:t>
                </a:r>
                <a:r>
                  <a:rPr lang="zh-CN" altLang="en-US" sz="2000" i="1" dirty="0">
                    <a:latin typeface="Cambria Math" panose="02040503050406030204" pitchFamily="18" charset="0"/>
                  </a:rPr>
                  <a:t>～</a:t>
                </a:r>
                <a:r>
                  <a:rPr lang="en-US" altLang="zh-CN" sz="2000" dirty="0"/>
                  <a:t>      1 color singlet state</a:t>
                </a:r>
                <a:endParaRPr lang="en-CN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48E9DA-159C-C5B3-E8D2-A6CCEC92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27" y="1961488"/>
                <a:ext cx="3381118" cy="307777"/>
              </a:xfrm>
              <a:prstGeom prst="rect">
                <a:avLst/>
              </a:prstGeom>
              <a:blipFill>
                <a:blip r:embed="rId18"/>
                <a:stretch>
                  <a:fillRect l="-375" t="-24000" r="-3745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9D957AA-B4DD-4F86-64E8-2FAF2046FC51}"/>
                  </a:ext>
                </a:extLst>
              </p:cNvPr>
              <p:cNvSpPr txBox="1"/>
              <p:nvPr/>
            </p:nvSpPr>
            <p:spPr>
              <a:xfrm>
                <a:off x="404526" y="2513126"/>
                <a:ext cx="35217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CN" sz="2000" i="1" dirty="0">
                    <a:latin typeface="Cambria Math" panose="02040503050406030204" pitchFamily="18" charset="0"/>
                  </a:rPr>
                  <a:t> </a:t>
                </a:r>
                <a:r>
                  <a:rPr lang="zh-CN" altLang="en-US" sz="2000" i="1" dirty="0">
                    <a:latin typeface="Cambria Math" panose="02040503050406030204" pitchFamily="18" charset="0"/>
                  </a:rPr>
                  <a:t>～</a:t>
                </a:r>
                <a:r>
                  <a:rPr lang="en-US" altLang="zh-CN" sz="2000" i="1" dirty="0">
                    <a:latin typeface="Cambria Math" panose="02040503050406030204" pitchFamily="18" charset="0"/>
                  </a:rPr>
                  <a:t>  </a:t>
                </a:r>
                <a:r>
                  <a:rPr lang="en-US" altLang="zh-CN" sz="2000" dirty="0"/>
                  <a:t>2 color singlet states</a:t>
                </a:r>
                <a:endParaRPr lang="en-CN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50FCE0A-E481-01F3-6009-9A265F5CF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26" y="2513126"/>
                <a:ext cx="3521733" cy="307777"/>
              </a:xfrm>
              <a:prstGeom prst="rect">
                <a:avLst/>
              </a:prstGeom>
              <a:blipFill>
                <a:blip r:embed="rId19"/>
                <a:stretch>
                  <a:fillRect l="-358" t="-23077" r="-322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1D8C2F5-E4B3-1D6B-6F58-F035DD682780}"/>
              </a:ext>
            </a:extLst>
          </p:cNvPr>
          <p:cNvSpPr txBox="1"/>
          <p:nvPr/>
        </p:nvSpPr>
        <p:spPr>
          <a:xfrm>
            <a:off x="441435" y="5885793"/>
            <a:ext cx="549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Complicated color structure in higher Fock sectors</a:t>
            </a:r>
          </a:p>
        </p:txBody>
      </p:sp>
      <p:pic>
        <p:nvPicPr>
          <p:cNvPr id="9" name="Picture 2" descr="page4image35007872">
            <a:extLst>
              <a:ext uri="{FF2B5EF4-FFF2-40B4-BE49-F238E27FC236}">
                <a16:creationId xmlns:a16="http://schemas.microsoft.com/office/drawing/2014/main" id="{D1EDEC4B-C0C5-77E2-E53F-C999E2264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50" y="1709810"/>
            <a:ext cx="1579876" cy="157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33506B5-B4A6-D3AA-A49D-92DF8A63015C}"/>
              </a:ext>
            </a:extLst>
          </p:cNvPr>
          <p:cNvGrpSpPr/>
          <p:nvPr/>
        </p:nvGrpSpPr>
        <p:grpSpPr>
          <a:xfrm>
            <a:off x="6060713" y="3283091"/>
            <a:ext cx="1288646" cy="2012321"/>
            <a:chOff x="3149348" y="5868635"/>
            <a:chExt cx="1288646" cy="2012321"/>
          </a:xfrm>
        </p:grpSpPr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648AD2C1-A6D4-5F0E-A0E2-5A610B0CE7A7}"/>
                </a:ext>
              </a:extLst>
            </p:cNvPr>
            <p:cNvSpPr/>
            <p:nvPr/>
          </p:nvSpPr>
          <p:spPr>
            <a:xfrm rot="5400000">
              <a:off x="3453164" y="6027856"/>
              <a:ext cx="623178" cy="304736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2BAA21-B10E-6830-4B53-EDFD20B51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149348" y="6581974"/>
              <a:ext cx="1288646" cy="12989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6898AF2-5E30-67EC-BA90-5E38D52741EA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b="7765"/>
          <a:stretch>
            <a:fillRect/>
          </a:stretch>
        </p:blipFill>
        <p:spPr>
          <a:xfrm>
            <a:off x="6097502" y="5470725"/>
            <a:ext cx="2503714" cy="12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82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12566</TotalTime>
  <Words>2304</Words>
  <Application>Microsoft Macintosh PowerPoint</Application>
  <PresentationFormat>On-screen Show (4:3)</PresentationFormat>
  <Paragraphs>434</Paragraphs>
  <Slides>33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Liberation Sans</vt:lpstr>
      <vt:lpstr>System Font Regular</vt:lpstr>
      <vt:lpstr>Aptos</vt:lpstr>
      <vt:lpstr>Aptos Display</vt:lpstr>
      <vt:lpstr>Arial</vt:lpstr>
      <vt:lpstr>Cambria Math</vt:lpstr>
      <vt:lpstr>Courier New</vt:lpstr>
      <vt:lpstr>Franklin Gothic Medium</vt:lpstr>
      <vt:lpstr>Times New Roman</vt:lpstr>
      <vt:lpstr>Wingdings</vt:lpstr>
      <vt:lpstr>Office Theme</vt:lpstr>
      <vt:lpstr>Equation</vt:lpstr>
      <vt:lpstr>Toward First-Principles Calculations of Nucleon Structure  in  Full Light-Front QCD</vt:lpstr>
      <vt:lpstr>Outline</vt:lpstr>
      <vt:lpstr>Major Questions in Nuclear Physics</vt:lpstr>
      <vt:lpstr>Non-Perturbative Approaches</vt:lpstr>
      <vt:lpstr>PowerPoint Presentation</vt:lpstr>
      <vt:lpstr>Main Advantage I</vt:lpstr>
      <vt:lpstr>Main Advantage II</vt:lpstr>
      <vt:lpstr>Basis Light-Front Quantization</vt:lpstr>
      <vt:lpstr>Color Structure</vt:lpstr>
      <vt:lpstr>BLFQ Algorithm Flowchart</vt:lpstr>
      <vt:lpstr>PowerPoint Presentation</vt:lpstr>
      <vt:lpstr>Hamiltonian Symmetry Check</vt:lpstr>
      <vt:lpstr>PowerPoint Presentation</vt:lpstr>
      <vt:lpstr>Recent Progress</vt:lpstr>
      <vt:lpstr>QCD Light-front Hamiltonian</vt:lpstr>
      <vt:lpstr>Fock Sector Dependent Renormalization</vt:lpstr>
      <vt:lpstr>Input Parameters</vt:lpstr>
      <vt:lpstr>Electromagnetic FF &amp; Mass Spectrum</vt:lpstr>
      <vt:lpstr>Fock Sector Contribution</vt:lpstr>
      <vt:lpstr>PowerPoint Presentation</vt:lpstr>
      <vt:lpstr>PowerPoint Presentation</vt:lpstr>
      <vt:lpstr>PowerPoint Presentation</vt:lpstr>
      <vt:lpstr>Parton Distribution Functions (PDF)</vt:lpstr>
      <vt:lpstr>PowerPoint Presentation</vt:lpstr>
      <vt:lpstr>PowerPoint Presentation</vt:lpstr>
      <vt:lpstr>Conclusions &amp; Outlook</vt:lpstr>
      <vt:lpstr>Outlook</vt:lpstr>
      <vt:lpstr>Outlook</vt:lpstr>
      <vt:lpstr>PowerPoint Presentation</vt:lpstr>
      <vt:lpstr>Main Advantage II</vt:lpstr>
      <vt:lpstr>Axial Form Factors</vt:lpstr>
      <vt:lpstr>Dimension of Basis Space</vt:lpstr>
      <vt:lpstr>Color Structure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m533</dc:creator>
  <cp:lastModifiedBy>office user</cp:lastModifiedBy>
  <cp:revision>285</cp:revision>
  <dcterms:created xsi:type="dcterms:W3CDTF">2024-08-05T16:47:25Z</dcterms:created>
  <dcterms:modified xsi:type="dcterms:W3CDTF">2026-06-22T05:11:27Z</dcterms:modified>
</cp:coreProperties>
</file>