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89" r:id="rId2"/>
    <p:sldMasterId id="2147484091" r:id="rId3"/>
    <p:sldMasterId id="2147484149" r:id="rId4"/>
    <p:sldMasterId id="2147484161" r:id="rId5"/>
    <p:sldMasterId id="2147484185" r:id="rId6"/>
  </p:sldMasterIdLst>
  <p:notesMasterIdLst>
    <p:notesMasterId r:id="rId34"/>
  </p:notesMasterIdLst>
  <p:sldIdLst>
    <p:sldId id="1839" r:id="rId7"/>
    <p:sldId id="1412" r:id="rId8"/>
    <p:sldId id="1413" r:id="rId9"/>
    <p:sldId id="1414" r:id="rId10"/>
    <p:sldId id="1415" r:id="rId11"/>
    <p:sldId id="488" r:id="rId12"/>
    <p:sldId id="1457" r:id="rId13"/>
    <p:sldId id="1472" r:id="rId14"/>
    <p:sldId id="1473" r:id="rId15"/>
    <p:sldId id="1267" r:id="rId16"/>
    <p:sldId id="1844" r:id="rId17"/>
    <p:sldId id="258" r:id="rId18"/>
    <p:sldId id="309" r:id="rId19"/>
    <p:sldId id="1885" r:id="rId20"/>
    <p:sldId id="1841" r:id="rId21"/>
    <p:sldId id="1876" r:id="rId22"/>
    <p:sldId id="1877" r:id="rId23"/>
    <p:sldId id="1878" r:id="rId24"/>
    <p:sldId id="1896" r:id="rId25"/>
    <p:sldId id="1897" r:id="rId26"/>
    <p:sldId id="1898" r:id="rId27"/>
    <p:sldId id="1899" r:id="rId28"/>
    <p:sldId id="1852" r:id="rId29"/>
    <p:sldId id="1853" r:id="rId30"/>
    <p:sldId id="269" r:id="rId31"/>
    <p:sldId id="1870" r:id="rId32"/>
    <p:sldId id="133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9F"/>
    <a:srgbClr val="182BD9"/>
    <a:srgbClr val="000068"/>
    <a:srgbClr val="FF3366"/>
    <a:srgbClr val="FF6699"/>
    <a:srgbClr val="000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2534"/>
  </p:normalViewPr>
  <p:slideViewPr>
    <p:cSldViewPr snapToGrid="0" snapToObjects="1">
      <p:cViewPr varScale="1">
        <p:scale>
          <a:sx n="117" d="100"/>
          <a:sy n="117" d="100"/>
        </p:scale>
        <p:origin x="5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6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9EEE5-592A-1F4C-A8C3-A3BC6856957D}" type="datetimeFigureOut">
              <a:rPr lang="en-US" smtClean="0"/>
              <a:t>6/22/26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32B72-936E-D14F-B67F-F80053DCB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5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File: Nucleus-2022_Moscow.pptx</a:t>
            </a:r>
          </a:p>
          <a:p>
            <a:r>
              <a:rPr lang="en-US" dirty="0"/>
              <a:t>File: IMP_Huizhou_November_2023_final.pptx</a:t>
            </a:r>
          </a:p>
          <a:p>
            <a:r>
              <a:rPr lang="en-US" dirty="0"/>
              <a:t>JV: Note that the file was revised 12/1/24 with updated slides for the BE2 ratios and the Mn/</a:t>
            </a:r>
            <a:r>
              <a:rPr lang="en-US" dirty="0" err="1"/>
              <a:t>Mp</a:t>
            </a:r>
            <a:r>
              <a:rPr lang="en-US" dirty="0"/>
              <a:t> ratios to reflect the corrections made in the resubmitted version of the manuscript.  In the case of the Mn/</a:t>
            </a:r>
            <a:r>
              <a:rPr lang="en-US" dirty="0" err="1"/>
              <a:t>Mp</a:t>
            </a:r>
            <a:r>
              <a:rPr lang="en-US" dirty="0"/>
              <a:t> ratios the only correction was the reference numbers</a:t>
            </a:r>
          </a:p>
          <a:p>
            <a:r>
              <a:rPr lang="en-US" dirty="0"/>
              <a:t>File: Vary_shell_Model_at_75_2024_final.pptx (revised as indicated above)</a:t>
            </a:r>
          </a:p>
          <a:p>
            <a:r>
              <a:rPr lang="en-US" dirty="0"/>
              <a:t>File: </a:t>
            </a:r>
            <a:r>
              <a:rPr lang="en-US" dirty="0" err="1"/>
              <a:t>Vary_CENS_Frontiers_Meeting_final.pptx</a:t>
            </a:r>
            <a:endParaRPr lang="en-US" dirty="0"/>
          </a:p>
          <a:p>
            <a:r>
              <a:rPr lang="en-US" dirty="0"/>
              <a:t>File: </a:t>
            </a:r>
            <a:r>
              <a:rPr lang="en-US" dirty="0" err="1"/>
              <a:t>Vary_CENS_Frontiers_Meeting_final.pptx</a:t>
            </a:r>
            <a:endParaRPr lang="en-US" dirty="0"/>
          </a:p>
          <a:p>
            <a:r>
              <a:rPr lang="en-US" dirty="0"/>
              <a:t>File is online at: https://</a:t>
            </a:r>
            <a:r>
              <a:rPr lang="en-US" dirty="0" err="1"/>
              <a:t>ntse.khb.ru</a:t>
            </a:r>
            <a:r>
              <a:rPr lang="en-US" dirty="0"/>
              <a:t>/files/uploads/2026/vary_ntse_2026.pdf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 NTSE2026_Vary_Full_rev.pptx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 IMP_Huizhou_June_2026_Vary_full.pptx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32B72-936E-D14F-B67F-F80053DCBE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69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AutoNum type="arabicPeriod"/>
            </a:pPr>
            <a:r>
              <a:rPr lang="en-US" dirty="0"/>
              <a:t>Added by JPV: Quoting from the preprint:</a:t>
            </a:r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 calculate the rms deviation between</a:t>
            </a:r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masses of our lowest 8 states and the PDG</a:t>
            </a:r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data. For the charmonium (bottomonium) system, the</a:t>
            </a:r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 rms mass deviation is 17.24 MeV (23.40 MeV)</a:t>
            </a:r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MJ  = 0 sector. As a comparison, the earlier BLFQ</a:t>
            </a:r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OGE calculation yields 31 MeV (38 MeV) for the charmonium</a:t>
            </a:r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(bottomonium) system [22 ], where the lowest 8</a:t>
            </a:r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(14) states below the D  .D  (B  .B ) threshold are considered.”</a:t>
            </a:r>
          </a:p>
          <a:p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06/19/26 Email reply from Jiatong Wu provides: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 rms deviations (GeV) in the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Mj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=0 sector for the 8 states: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bbbar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0.0234 (DG vs PDG)    0.0415 (OGE vs PDG)    0.0511 (DG vs OGE)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ccbar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0.0172 (DG vs PDG)    0.0327 (OGE vs PDG)    0.0477 (DG vs OGE)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bcbar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                                                                         0.0323 (DG vs OGE)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bcbar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system, the PDG provides results for 2 states, unlike the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bbbar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ccbar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systems which have 8 states. If you need them, I have also listed them here: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bcbar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0.0457 (DG vs PDG)    0.0371 (OGE vs PDG)”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800" dirty="0"/>
              <a:t>JV suggests including these rms results in the revised paper.</a:t>
            </a:r>
            <a:br>
              <a:rPr lang="en-US" sz="800" dirty="0"/>
            </a:br>
            <a:endParaRPr lang="en-US" sz="800" dirty="0"/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 Jiatong_Wu_heavymeson_260616_LC.pptx</a:t>
            </a:r>
          </a:p>
          <a:p>
            <a:pPr marL="685800" lvl="1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11CF7-5005-43FE-83F8-F59B6FC0F0A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73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FF4DA-A123-E4BA-EE63-23E52F6B7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4D634C-9CCA-68D9-1D2F-3B49E7126E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26DA35-75F5-D6FF-D6F7-D4078B4BD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Amrita_Sain_Light_Mesons_GFFs_Updated.pptx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D41EE-BF9E-B735-33B6-5E65D91FCD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64BD8-7259-4146-99AF-BB00903D2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2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06/19/26 Email from Amrita Sain responding to JV’s questions</a:t>
            </a:r>
          </a:p>
          <a:p>
            <a:endParaRPr lang="en-US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Dear Prof. Vary,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Attachment is the updated version of my slides.</a:t>
            </a:r>
            <a:br>
              <a:rPr lang="en-US" dirty="0"/>
            </a:b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Comments on our results: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The form factor A(Q^2) for both the pion and kaon is found to be in overall agreement with recent lattice QCD and dispersive results.</a:t>
            </a:r>
            <a:br>
              <a:rPr lang="en-US" dirty="0"/>
            </a:b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D(Q^2) is enhanced in magnitude at low Q^2 relative to both lattice QCD and dispersive determinations. This behavior arises from extracting the D-term using transverse components of the QCD energy–momentum tensor, which are more sensitive to the small-x region and to light-front zero-mode effects in the present truncated framework. Nevertheless, at large Q^2, our results for D(Q^2) are consistent with both lattice QCD and dispersive analyses.</a:t>
            </a:r>
            <a:br>
              <a:rPr lang="en-US" dirty="0"/>
            </a:b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Pion mass (matter) radius is in excellent agreement with recent lattice simulations and is reasonably consistent with the phenomenologically extracted value from the two-photon process within uncertainties.</a:t>
            </a:r>
            <a:br>
              <a:rPr lang="en-US" dirty="0"/>
            </a:b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Our prediction for the mechanical radius is larger than the lattice QCD result but closer to the value obtained from the two-photon process.</a:t>
            </a:r>
            <a:br>
              <a:rPr lang="en-US" dirty="0"/>
            </a:b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Our kaon’s mass and mechanical radii are smaller than those of the pion, as expected.</a:t>
            </a:r>
            <a:br>
              <a:rPr lang="en-US" dirty="0"/>
            </a:b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Pressure exhibits a positive core and a negative tail, consistent with the von Laue stability condition, while the shear distribution remains positive throughout the transverse plane.</a:t>
            </a:r>
            <a:br>
              <a:rPr lang="en-US" dirty="0"/>
            </a:b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you,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 Regards,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Amrita Sain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Amrita_Sain_Light_Mesons_GFFs_Updated.pptx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64BD8-7259-4146-99AF-BB00903D2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11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Tianyang_Hu_spin-orbit_correlation_results_for_LC2026.pptx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F9EF2-C03C-EB4D-A69A-3A59A84174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13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File: Tianyang_Hu_spin-orbit_correlation_results_for_LC2026.pptx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F9EF2-C03C-EB4D-A69A-3A59A84174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9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File: </a:t>
            </a:r>
            <a:r>
              <a:rPr lang="en-US" dirty="0" err="1"/>
              <a:t>Chandan_Mondal_Nucleon</a:t>
            </a:r>
            <a:r>
              <a:rPr lang="en-US" dirty="0"/>
              <a:t>-BLFQ-</a:t>
            </a:r>
            <a:r>
              <a:rPr lang="en-US" dirty="0" err="1"/>
              <a:t>slide.pdf</a:t>
            </a:r>
            <a:r>
              <a:rPr lang="en-US" dirty="0"/>
              <a:t> (from Chandan 06/19/26)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32B72-936E-D14F-B67F-F80053DCBE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91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 quark distributions are in the upper panels, while u quark in the lower panels. The TU means proton is transversely polarized and quark is unpolarized.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Ziqi_Zhang_Color_Lorentz_Force_v2.pptx</a:t>
            </a:r>
          </a:p>
          <a:p>
            <a:r>
              <a:rPr lang="en-US" dirty="0"/>
              <a:t>File: JPVz124_Ziqi_Zhang_etal_Transverse_Force_in_Proton_2603.25548v1.pdf [PRD]</a:t>
            </a:r>
          </a:p>
          <a:p>
            <a:r>
              <a:rPr lang="en-US" dirty="0"/>
              <a:t>Includes </a:t>
            </a:r>
            <a:r>
              <a:rPr lang="en-US" dirty="0" err="1"/>
              <a:t>qqq</a:t>
            </a:r>
            <a:r>
              <a:rPr lang="en-US" dirty="0"/>
              <a:t> and </a:t>
            </a:r>
            <a:r>
              <a:rPr lang="en-US" dirty="0" err="1"/>
              <a:t>qqqg</a:t>
            </a:r>
            <a:r>
              <a:rPr lang="en-US" dirty="0"/>
              <a:t> Fock sectors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EC671-2B72-4E3C-8E3D-A973CD365D5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92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File: Xiaoyi_Wu_small-x_v2.pptx</a:t>
            </a:r>
          </a:p>
          <a:p>
            <a:r>
              <a:rPr lang="en-US" dirty="0"/>
              <a:t>JPVz128_Xiaoyi_Wu_etal_J-Psi_photoprod_in_pp_scatg.pdf [journal?]</a:t>
            </a:r>
          </a:p>
          <a:p>
            <a:r>
              <a:rPr lang="en-US" dirty="0"/>
              <a:t>Includes only valence sectors for both proton and J/Psi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94FA-65A0-1049-9C70-9069422859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02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File: Xiaoyi_Wu_small-x_v2.pptx</a:t>
            </a:r>
          </a:p>
          <a:p>
            <a:r>
              <a:rPr lang="en-US" dirty="0"/>
              <a:t>JPVz128_Xiaoyi_Wu_etal_J-Psi_photoprod_in_pp_scatg.pdf [journal?]</a:t>
            </a:r>
          </a:p>
          <a:p>
            <a:r>
              <a:rPr lang="en-US" dirty="0"/>
              <a:t>Includes only valence sectors for both proton and J/Psi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794FA-65A0-1049-9C70-9069422859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21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CN" dirty="0"/>
              <a:t>dd </a:t>
            </a:r>
            <a:r>
              <a:rPr lang="en-CN"/>
              <a:t>Fock sector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Sqi_Xu_Light_cone_2026.pptx</a:t>
            </a:r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FA193-7087-CB49-9654-13FB165D93C6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9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Taken from Phys624_light_front_field_theory.pptx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Yang Li’s talk in Florida – May 2016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front form, 7 of the 10 Poincare’ generators are kinematic (J^- or ang. mo. projection along the longitudinal direction, 3-boosts,</a:t>
            </a:r>
            <a:r>
              <a:rPr lang="en-US" baseline="0" dirty="0"/>
              <a:t> 3-translations) and 3 are dynamical (Hamiltonian and 2 rotations –one about x and one about y)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LC2016-Lisbon (previous version)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LC2017 – Mumbai (previous version)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LC2018 – this is an updated version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Discuss choosing the maximal set of commuting observables to define the basis for BLFQ . . 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 Shown at LC2019 or LC2021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LC2021_Vary_Jeju_Korea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</a:rPr>
              <a:t>File: . . . LC2023_BLFQ (where these notes were improved)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LC2024_BLFQ_Vary_final.pptx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AN_Mitra_Symposium_full.pptx</a:t>
            </a:r>
            <a:r>
              <a:rPr lang="en-US" dirty="0"/>
              <a:t> (shown at symposium)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ECT_July_2025_Vary_full.pptx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 IMP_Huizhou_June_2026_Vary_full.pptx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566170-14C2-3E4D-9078-E476E5E18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838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Sqi_Xu_Light_cone_2026.pptx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9960-10D3-3E40-B19F-9402D99240D6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510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Sqi_Xu_Light_cone_2026.pptx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9960-10D3-3E40-B19F-9402D99240D6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334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Sqi_Xu_Light_cone_2026.pptx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JV:  added “BLFQ” to make “All BLFQ results . . . “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9960-10D3-3E40-B19F-9402D99240D6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694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File: Glueball_ZiyangLin_for_LC2026.pptx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6778D-4915-E342-AA32-F60B30536D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14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Glueball_ZiyangLin_for_LC2026.pptx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6778D-4915-E342-AA32-F60B30536D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68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Satvir_Kaur_NTSE2026_deuteron-BLFQ-Prof-Vary.pptx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 IMP_Huizhou_June_2026_Vary_full.pptx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7EB63-17EC-5D45-B4F7-293F7CA658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44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1D9E2-CE78-1412-C1A7-52B21CE6D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77082-E5CE-12BF-F774-BBD9A28B8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F9A2A4-D945-2930-3BD1-79175092A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Shreeram_Jawadekar_Final_oral_exam.pptx</a:t>
            </a:r>
            <a:r>
              <a:rPr lang="en-US" dirty="0"/>
              <a:t> page28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5D8D7-3F9F-54DA-43D4-D1273380B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60EF0-BAEA-8846-8226-BDAE218EE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13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From:  Vary_C2R2_South_Korea.pptx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AN_Mitra_Symposium_full.pptx</a:t>
            </a:r>
            <a:r>
              <a:rPr lang="en-US" dirty="0"/>
              <a:t> (shown at symposium)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ECT_July_2025_Vary_full.pptx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IMP_Huizhou_June_2026_Vary_full.pptx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32B72-936E-D14F-B67F-F80053DCBE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6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EECE9-F8DE-2949-98A6-33EB0B378B0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in: LC2017_Vary_Mumbai_full_updated.pptx</a:t>
            </a:r>
          </a:p>
          <a:p>
            <a:pPr eaLnBrk="1" hangingPunct="1"/>
            <a:endParaRPr lang="en-US" baseline="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darker images are from Yang Li’s 2016 Florida talk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LC2016-Lisbon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LC2017 – Mumbai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LC2018 - JLAB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Resides in file: LC2019_Vary_Paris_full_updated.pptx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Shown at LC2019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Shown in LC2021 – File: LC2021_Vary_Jeju_Korea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LC2024_BLFQ_Vary_final.pptx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AN_Mitra_Symposium_full.pptx</a:t>
            </a:r>
            <a:r>
              <a:rPr lang="en-US" dirty="0"/>
              <a:t> (shown at symposium)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ECT_July_2025_Vary_full.pptx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 IMP_Huizhou_June_2026_Vary_full.pptx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643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ED115E4-C985-7548-83F3-8C0094662CE4}" type="slidenum">
              <a:rPr lang="en-US" sz="1200">
                <a:solidFill>
                  <a:prstClr val="black"/>
                </a:solidFill>
              </a:rPr>
              <a:pPr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New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version for LC2018 – specific to hadrons</a:t>
            </a:r>
          </a:p>
          <a:p>
            <a:pPr eaLnBrk="1" hangingPunct="1"/>
            <a:endParaRPr lang="en-US" baseline="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/>
              <a:t>*J.P. Vary, et al., PRC81, 035205 (2010). 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**Y. Li, et al., PLB758, 118 (2016).  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Shown at LC2018, May 2018, JLAB</a:t>
            </a:r>
          </a:p>
          <a:p>
            <a:pPr eaLnBrk="1" hangingPunct="1"/>
            <a:r>
              <a:rPr lang="en-US" dirty="0"/>
              <a:t>Modified and shown at LC2019, </a:t>
            </a:r>
            <a:r>
              <a:rPr lang="en-US" dirty="0" err="1"/>
              <a:t>Paliseau</a:t>
            </a:r>
            <a:r>
              <a:rPr lang="en-US" dirty="0"/>
              <a:t>, France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Resides in file: LC2019_Vary_Paris_full_updated.pptx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Shown at LC2019 and LC2021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File: LC2021_Vary_Jeju_Korea_final.pptx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LC2024_BLFQ_Vary_final.pptx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AN_Mitra_Symposium_full.pptx</a:t>
            </a:r>
            <a:r>
              <a:rPr lang="en-US" dirty="0"/>
              <a:t> (shown at symposium)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ECT_July_2025_Vary_full.pptx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 IMP_Huizhou_June_2026_Vary_full.pptx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9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1BE9C-F6B9-224B-9482-A3D3E68C58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solidFill>
            <a:srgbClr val="FFFFFF"/>
          </a:solidFill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LC2016-Lisbon</a:t>
            </a:r>
            <a:endParaRPr lang="en-US" dirty="0"/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Shown in LC2017-Mumbai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Updated in LC2018 to include Longitudinal mode regulator</a:t>
            </a:r>
            <a:endParaRPr lang="en-US" dirty="0"/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Shown at LC2018, May 2018, JLAB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Resides in file: LC2019_Vary_Paris_full_updated.pptx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Phys624_from_LC2019_Vary_Paris.pptx 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Updated to add last line for transverse motion boost invariance and for convenience of relative motion 2DHO basis 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for the two-fermion applications (Li, et al.,)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Shown at LC2019 and LC2021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LC2021_Vary_Jeju_Korea_final.pptx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LC2024_BLFQ_Vary_final.pptx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AN_Mitra_Symposium_full.pptx</a:t>
            </a:r>
            <a:r>
              <a:rPr lang="en-US" dirty="0"/>
              <a:t> (shown at symposium)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ECT_July_2025_Vary_full.pptx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 IMP_Huizhou_June_2026_Vary_full.pptx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74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1388" y="746125"/>
            <a:ext cx="4975225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Adapted</a:t>
            </a:r>
            <a:r>
              <a:rPr lang="en-US" baseline="0" dirty="0"/>
              <a:t> from file:  YangLi_StrongInteraction_Lecture_Phys625.pdf – page 9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Earlier version shown</a:t>
            </a:r>
            <a:r>
              <a:rPr lang="en-US" baseline="0" dirty="0"/>
              <a:t> in LC2017 – Mumbai</a:t>
            </a:r>
          </a:p>
          <a:p>
            <a:pPr marL="0" marR="0" indent="0" algn="l" defTabSz="454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version is updated for LC2018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Shown at LC2018, May 2018, JLAB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Resides in file: LC2019_Vary_Paris_full_updated.pptx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Shown at LC2019 and at LC2021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LC2021_Vary_Jeju_Korea_final.pptx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File: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Granada_Hamiltonian_Methods_Vary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that DIS and DVCS are two processes depicted to leading order in the two small diagrams at the upper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left and upper right of the “integration flow chart” for various ”distributions” of experimental interest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LC2024_BLFQ_Vary_final.pptx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AN_Mitra_Symposium_full.pptx</a:t>
            </a:r>
            <a:r>
              <a:rPr lang="en-US" dirty="0"/>
              <a:t> (shown at symposium)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ECT_July_2025_Vary_full.pptx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 IMP_Huizhou_June_2026_Vary_full.pptx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66170-14C2-3E4D-9078-E476E5E18A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01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Siqi_Xu_EicC_CDR.pptx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File: </a:t>
            </a:r>
            <a:r>
              <a:rPr lang="en-US" dirty="0" err="1"/>
              <a:t>IGFAE_Santiago_de_Compostela_BLFQ_Vary_Full.pptx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Here, I interchanged the first two lines to achieve a more natural ordering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Adapted from PHYS526 file: 12-LC2023_BLFQ.pptx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Future improvements:  Add which system (e.g. baryon) to the left panel and define the </a:t>
            </a:r>
            <a:r>
              <a:rPr lang="en-US" dirty="0" err="1"/>
              <a:t>Fock</a:t>
            </a:r>
            <a:r>
              <a:rPr lang="en-US" dirty="0"/>
              <a:t> space truncation for both panels.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Also, what is </a:t>
            </a:r>
            <a:r>
              <a:rPr lang="en-US" dirty="0" err="1"/>
              <a:t>Kmax</a:t>
            </a:r>
            <a:r>
              <a:rPr lang="en-US" dirty="0"/>
              <a:t> for the right panel? For example = </a:t>
            </a:r>
            <a:r>
              <a:rPr lang="en-US" dirty="0" err="1"/>
              <a:t>Nmax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Also, are only basis states that are global color singlets included?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from </a:t>
            </a:r>
            <a:r>
              <a:rPr lang="en-US" dirty="0" err="1"/>
              <a:t>Siqi’s</a:t>
            </a:r>
            <a:r>
              <a:rPr lang="en-US" dirty="0"/>
              <a:t> email of 11/25/24:</a:t>
            </a:r>
          </a:p>
          <a:p>
            <a:pPr algn="l"/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Regarding the slides: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Left Panel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: The basis dimensions shown are for each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Fock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sector, not specific to mesons or protons. For example, when the Parton number equals 3, it represents the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qqq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Fock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sector only. In this calculation, we removed the color index, so the basis dimensions are the same whether it’s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qqq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or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qq̅g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Right Panel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: This shows the basis dimensions for physical states. For mesons, this would include the sum of all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Fock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sectors, along with the color contributions. On the x-axis, I set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Nmax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=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Kmax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, so only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Nmax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is displayed.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LC2024_BLFQ_Vary_final.pptx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JV_Jan_2025: Added the points about counts without and with color factors included.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JV : For LC2026, I extended the description in the second major bullet to cover both panels.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</a:t>
            </a:r>
            <a:r>
              <a:rPr lang="en-US" dirty="0" err="1"/>
              <a:t>AN_Mitra_Symposium_full.pptx</a:t>
            </a:r>
            <a:r>
              <a:rPr lang="en-US" dirty="0"/>
              <a:t> (shown at symposium)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ECT_July_2025_Vary_full.pptx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 IMP_Huizhou_June_2026_Vary_full.pptx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64383-774C-3E4F-A844-A6EE2CBD203D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08146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File: Jiangshan_Lan_BLFQ_StrangeMeson_LC2026.pptx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4A986-0BA2-2B46-A703-72A1F09AEA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File: Jiangshan_Lan_BLFQ_StrangeMeson_LC2026.pptx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4A986-0BA2-2B46-A703-72A1F09AEA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9918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846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69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394593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62372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4799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511718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569937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285535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2669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153261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6694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138129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01151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56847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17110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91252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74099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91107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34215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26424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633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320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64492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80993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7868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47011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56749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75690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32100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97720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53625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4921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453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05507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69050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260089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637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90924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9029-D690-17C0-2F4C-50150C61B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E3B71-248C-FAAF-BB1A-4D9035996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66957-D007-5543-3578-3872BDFCA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B8CF0-889B-903E-2666-11A4CC5C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BFED8-DCBD-DDF2-AC5B-A970E029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2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5A1E7-89B5-62BF-EBF1-30B849EC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7075-A548-9D9B-0A7D-F62B8D510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C5261-F592-4C2A-CD1E-51DF0B855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EF816-F0C0-6293-94B3-9F6CD0F5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18663-1B67-2F85-52A7-1866E419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364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377D-1357-33A7-85C7-119F699F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73A52-757F-8A29-DE5D-2C9732FE1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F34E0-9EF1-1F52-B050-22A167575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C274E-099E-1B74-BFC1-7F0ECB3F6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7061B-A988-D36E-58CA-FF0AA1909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71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B349-71E5-FA8B-D317-07F0E932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F2287-D827-839C-AD36-7875EF9D2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1A803-B264-2EC9-D875-B960C5A3E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A74BC-FA6D-66B2-71CD-4E68AA9E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44745-C98E-04C2-6758-E127E1B0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6D3EC-EC98-71BE-5D5A-7B48592A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765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58199-7B55-DCE3-4652-399E3CA54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F6AD7-7F86-6FBB-E53A-9D84C651E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491D1-F274-7AB7-FAFF-31C1CF1FB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F02779-8BEE-F36D-E885-53ABD6612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7DC27D-CA61-C4F4-A288-4727D1661A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56AE28-89F8-D501-20B0-620E17CAE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D682AD-70E1-733F-687B-267131B4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5E4B7C-1852-91C5-3B5C-545392C9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5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0171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B6F4-ACE0-FE5B-8A9C-9E07BC43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20EEE-AA9B-1612-54A7-08A42D86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C265D-3451-14D9-90FA-2625AC58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578C2-6F35-3DB0-BDD0-92B566708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01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970F6-451B-66A8-8FAB-8D87EAC61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A9D3E-6477-8E4E-7509-3525B9A15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4099E-38EF-3184-3B6B-2EB26C59F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62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C6F7B-5B5D-7CDB-A6A1-A0D83AB0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3C2B1-685A-D929-024D-5D74C6ED0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CF6AB-497B-D150-076E-D4A3EB713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FF547-6548-83DB-0439-898A9F40D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30E8C-3E08-EAD8-56E0-CDAE1B074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4C5F0-62CC-4BA5-84E8-905594A14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73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0EACA-4215-F28C-C187-88FA93E8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3B0A8D-34ED-DD35-A4A2-622812B776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E4936-B608-D6A4-E579-698606EF0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5A0DA-03EB-5B8C-AEA8-D2D129BE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89727-6ADD-3670-5559-22728D259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8187-CC7C-CFA5-D55C-C134B6B5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6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3A3E-A2CD-56EC-2289-2E3271ACE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90014-A960-C220-7CD2-9A20B11A5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2A9C2-572E-6734-8B4B-8173CB522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9560E-C7A0-F119-998A-D898F6F59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8D0E9-9CA4-8B7B-0885-D364682F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46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22862-A8B7-1483-E9F4-D0B9970F2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362F-98C4-3B57-ADDA-9909EAABB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E80C3-8C1E-768C-3B49-54DD986B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FD01-8672-E4DB-E147-CCEEE0C8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E3F78-0D7E-EEC0-A3E9-439A9121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85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411144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007221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417780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94475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186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012480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2128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4532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225053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41018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860583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2828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14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93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0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6000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24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 userDrawn="1"/>
        </p:nvSpPr>
        <p:spPr bwMode="auto">
          <a:xfrm>
            <a:off x="8645525" y="6232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2DAE-61D6-8E4D-AEF1-0C36E0CBF13F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82501-CF3D-824E-A138-0092ABC48AE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4055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BAA8C8-3558-2640-85E8-E4A684619E38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44515A-1C54-7A4B-A671-FD7432BEA37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2054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99F2C-DC3C-4BB0-98ED-563C6EC0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61FC5-C7F9-2AB8-FC25-656284E93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7BBF-965A-1A29-4328-B9FADDC02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BCCEA-64B5-46AE-934E-D8B039C2E47B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79C1D-ACFA-FB23-8F39-DED0F0864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E53F-934F-482E-D1D3-19711907D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878D-C7D2-4CB8-808B-800C4A10A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CAE4EE-1293-3946-A85E-DCEED0806276}" type="datetimeFigureOut">
              <a:rPr lang="en-CN" smtClean="0"/>
              <a:t>6/22/26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C3D7EF-74B1-7944-822C-9F16CA652FEB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2527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3" Type="http://schemas.openxmlformats.org/officeDocument/2006/relationships/image" Target="../media/image22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56.png"/><Relationship Id="rId5" Type="http://schemas.openxmlformats.org/officeDocument/2006/relationships/image" Target="../media/image24.png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3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5.png"/><Relationship Id="rId7" Type="http://schemas.openxmlformats.org/officeDocument/2006/relationships/image" Target="../media/image7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6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7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9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8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12.png"/><Relationship Id="rId17" Type="http://schemas.openxmlformats.org/officeDocument/2006/relationships/image" Target="../media/image14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11" Type="http://schemas.openxmlformats.org/officeDocument/2006/relationships/image" Target="../media/image200.png"/><Relationship Id="rId5" Type="http://schemas.openxmlformats.org/officeDocument/2006/relationships/image" Target="../media/image40.png"/><Relationship Id="rId15" Type="http://schemas.openxmlformats.org/officeDocument/2006/relationships/image" Target="../media/image240.png"/><Relationship Id="rId10" Type="http://schemas.openxmlformats.org/officeDocument/2006/relationships/image" Target="../media/image190.png"/><Relationship Id="rId4" Type="http://schemas.openxmlformats.org/officeDocument/2006/relationships/image" Target="../media/image39.png"/><Relationship Id="rId9" Type="http://schemas.openxmlformats.org/officeDocument/2006/relationships/image" Target="../media/image180.png"/><Relationship Id="rId14" Type="http://schemas.openxmlformats.org/officeDocument/2006/relationships/image" Target="../media/image2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1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312.png"/><Relationship Id="rId5" Type="http://schemas.openxmlformats.org/officeDocument/2006/relationships/image" Target="../media/image213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0.png"/><Relationship Id="rId18" Type="http://schemas.openxmlformats.org/officeDocument/2006/relationships/image" Target="../media/image55.emf"/><Relationship Id="rId3" Type="http://schemas.openxmlformats.org/officeDocument/2006/relationships/image" Target="../media/image49.png"/><Relationship Id="rId21" Type="http://schemas.openxmlformats.org/officeDocument/2006/relationships/image" Target="../media/image431.png"/><Relationship Id="rId7" Type="http://schemas.openxmlformats.org/officeDocument/2006/relationships/image" Target="../media/image2200.png"/><Relationship Id="rId12" Type="http://schemas.openxmlformats.org/officeDocument/2006/relationships/image" Target="../media/image3300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.png"/><Relationship Id="rId20" Type="http://schemas.openxmlformats.org/officeDocument/2006/relationships/image" Target="../media/image44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90.png"/><Relationship Id="rId15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3610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41.png"/><Relationship Id="rId7" Type="http://schemas.openxmlformats.org/officeDocument/2006/relationships/image" Target="NUL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51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image" Target="../media/image58.gif"/><Relationship Id="rId7" Type="http://schemas.openxmlformats.org/officeDocument/2006/relationships/image" Target="../media/image92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22.png"/><Relationship Id="rId5" Type="http://schemas.openxmlformats.org/officeDocument/2006/relationships/image" Target="../media/image815.png"/><Relationship Id="rId10" Type="http://schemas.openxmlformats.org/officeDocument/2006/relationships/image" Target="../media/image851.png"/><Relationship Id="rId4" Type="http://schemas.openxmlformats.org/officeDocument/2006/relationships/image" Target="../media/image801.png"/><Relationship Id="rId9" Type="http://schemas.openxmlformats.org/officeDocument/2006/relationships/image" Target="../media/image8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5" Type="http://schemas.openxmlformats.org/officeDocument/2006/relationships/image" Target="../media/image121.png"/><Relationship Id="rId4" Type="http://schemas.openxmlformats.org/officeDocument/2006/relationships/image" Target="../media/image10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0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0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_FRIB.pdf">
            <a:extLst>
              <a:ext uri="{FF2B5EF4-FFF2-40B4-BE49-F238E27FC236}">
                <a16:creationId xmlns:a16="http://schemas.microsoft.com/office/drawing/2014/main" id="{39915EFE-29AA-A34C-8BDF-227728A9B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65" y="18313"/>
            <a:ext cx="5100730" cy="69224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68E84B-AFC1-3547-A3D2-5E9F4B69A82C}"/>
              </a:ext>
            </a:extLst>
          </p:cNvPr>
          <p:cNvSpPr/>
          <p:nvPr/>
        </p:nvSpPr>
        <p:spPr>
          <a:xfrm>
            <a:off x="-213361" y="13915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FFFF00"/>
                </a:solidFill>
              </a:rPr>
              <a:t>Basis Light Front Quantization (BLFQ) </a:t>
            </a:r>
          </a:p>
          <a:p>
            <a:pPr lvl="0" algn="ctr">
              <a:defRPr/>
            </a:pPr>
            <a:r>
              <a:rPr lang="en-US" dirty="0">
                <a:solidFill>
                  <a:srgbClr val="FFFF00"/>
                </a:solidFill>
              </a:rPr>
              <a:t>for QCD: </a:t>
            </a:r>
          </a:p>
          <a:p>
            <a:pPr lvl="0" algn="ctr">
              <a:defRPr/>
            </a:pPr>
            <a:r>
              <a:rPr lang="en-US" dirty="0">
                <a:solidFill>
                  <a:srgbClr val="FFFF00"/>
                </a:solidFill>
              </a:rPr>
              <a:t>hadrons without spatially confining terms</a:t>
            </a:r>
          </a:p>
          <a:p>
            <a:pPr lvl="0" algn="ctr">
              <a:defRPr/>
            </a:pPr>
            <a:endParaRPr lang="en-US" dirty="0">
              <a:solidFill>
                <a:srgbClr val="FFFF00"/>
              </a:solidFill>
            </a:endParaRPr>
          </a:p>
          <a:p>
            <a:pPr lvl="0" algn="ctr">
              <a:defRPr/>
            </a:pPr>
            <a:r>
              <a:rPr lang="en-US" dirty="0">
                <a:solidFill>
                  <a:srgbClr val="FFFF00"/>
                </a:solidFill>
              </a:rPr>
              <a:t>James P. Vary</a:t>
            </a:r>
          </a:p>
          <a:p>
            <a:pPr lvl="0" algn="ctr">
              <a:defRPr/>
            </a:pPr>
            <a:r>
              <a:rPr lang="en-US" dirty="0">
                <a:solidFill>
                  <a:srgbClr val="FFFF00"/>
                </a:solidFill>
              </a:rPr>
              <a:t>Iowa State University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B8F3A-876E-3A4E-8D04-E8883D7D1B5D}"/>
              </a:ext>
            </a:extLst>
          </p:cNvPr>
          <p:cNvSpPr/>
          <p:nvPr/>
        </p:nvSpPr>
        <p:spPr>
          <a:xfrm>
            <a:off x="874235" y="3951984"/>
            <a:ext cx="239681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rgbClr val="FFFF00"/>
                </a:solidFill>
              </a:rPr>
              <a:t>Light-Cone 2026:</a:t>
            </a:r>
          </a:p>
          <a:p>
            <a:pPr lvl="0" algn="ctr">
              <a:defRPr/>
            </a:pPr>
            <a:r>
              <a:rPr lang="en-US" dirty="0">
                <a:solidFill>
                  <a:srgbClr val="FFFF00"/>
                </a:solidFill>
              </a:rPr>
              <a:t>Applications at EIC Era</a:t>
            </a:r>
          </a:p>
          <a:p>
            <a:pPr lvl="0" algn="ctr">
              <a:defRPr/>
            </a:pPr>
            <a:endParaRPr lang="en-US" dirty="0">
              <a:solidFill>
                <a:srgbClr val="FFFF00"/>
              </a:solidFill>
            </a:endParaRPr>
          </a:p>
          <a:p>
            <a:pPr lvl="0" algn="ctr">
              <a:defRPr/>
            </a:pPr>
            <a:r>
              <a:rPr lang="en-US" dirty="0">
                <a:solidFill>
                  <a:srgbClr val="FFFF00"/>
                </a:solidFill>
              </a:rPr>
              <a:t>SUNY - Stony Brook</a:t>
            </a:r>
          </a:p>
          <a:p>
            <a:pPr lvl="0" algn="ctr">
              <a:defRPr/>
            </a:pPr>
            <a:r>
              <a:rPr lang="en-US" dirty="0">
                <a:solidFill>
                  <a:srgbClr val="FFFF00"/>
                </a:solidFill>
              </a:rPr>
              <a:t>Long Island, NY</a:t>
            </a:r>
          </a:p>
          <a:p>
            <a:pPr lvl="0" algn="ctr">
              <a:defRPr/>
            </a:pPr>
            <a:endParaRPr lang="en-US" dirty="0">
              <a:solidFill>
                <a:srgbClr val="FFFF00"/>
              </a:solidFill>
            </a:endParaRPr>
          </a:p>
          <a:p>
            <a:pPr lvl="0" algn="ctr">
              <a:defRPr/>
            </a:pPr>
            <a:r>
              <a:rPr lang="en-US" dirty="0">
                <a:solidFill>
                  <a:srgbClr val="FFFF00"/>
                </a:solidFill>
              </a:rPr>
              <a:t>June 22-26,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AC68A-F4BD-3E45-AFB9-A6D2BA590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0F6A8-00A6-024D-8DA5-E9C25577B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D50256-AD34-FD4B-AB35-3E969F9CF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98FD70-3BD0-B94D-B669-5F22634F7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F76797-85E2-8F4F-8460-162C66D46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2F77D-E486-7700-35EB-3E3BB78AE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3F8BB-43D1-E448-C180-8B0C44A2C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150B33-0EB0-3798-B076-109F4D0EE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F3F488-E9B5-ABC1-9960-E5BC5D526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CB93AA-6CDD-9632-1C4E-16BCBAE7D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76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5E0C707-7EF7-E9C1-4A66-E0FDE21ECE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755" y="3637205"/>
            <a:ext cx="4391126" cy="28048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E5940DF-2AAA-381D-A57F-F80B1CE29E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755" y="719889"/>
            <a:ext cx="4463245" cy="28197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27766D-2531-1619-3F49-1C13869850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784" y="719889"/>
            <a:ext cx="4597451" cy="282426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566E3D1-ACF3-4F88-B6D7-C8D70033DDC9}"/>
              </a:ext>
            </a:extLst>
          </p:cNvPr>
          <p:cNvSpPr txBox="1"/>
          <p:nvPr/>
        </p:nvSpPr>
        <p:spPr>
          <a:xfrm>
            <a:off x="203200" y="230775"/>
            <a:ext cx="2409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ED03DF"/>
                </a:solidFill>
                <a:ea typeface="宋体" panose="02010600030101010101" pitchFamily="2" charset="-122"/>
              </a:rPr>
              <a:t>Mass spectrum</a:t>
            </a:r>
            <a:endParaRPr lang="zh-CN" altLang="en-US" sz="2800" dirty="0">
              <a:solidFill>
                <a:srgbClr val="ED03DF"/>
              </a:solidFill>
              <a:ea typeface="宋体" panose="0201060003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FF2FFC7-D496-44F8-9D4A-09271718108E}"/>
              </a:ext>
            </a:extLst>
          </p:cNvPr>
          <p:cNvSpPr txBox="1"/>
          <p:nvPr/>
        </p:nvSpPr>
        <p:spPr>
          <a:xfrm>
            <a:off x="2545314" y="719889"/>
            <a:ext cx="165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7126CBB-5E3C-4A1F-9C3B-408901EF2B77}"/>
              </a:ext>
            </a:extLst>
          </p:cNvPr>
          <p:cNvSpPr txBox="1"/>
          <p:nvPr/>
        </p:nvSpPr>
        <p:spPr>
          <a:xfrm>
            <a:off x="7181337" y="719889"/>
            <a:ext cx="172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Bottomonium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0DD06A7-9547-4AAC-B25D-1766E5E45C87}"/>
                  </a:ext>
                </a:extLst>
              </p:cNvPr>
              <p:cNvSpPr txBox="1"/>
              <p:nvPr/>
            </p:nvSpPr>
            <p:spPr>
              <a:xfrm>
                <a:off x="2926314" y="3675003"/>
                <a:ext cx="1270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</a:t>
                </a:r>
                <a:endParaRPr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0DD06A7-9547-4AAC-B25D-1766E5E45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314" y="3675003"/>
                <a:ext cx="1270000" cy="400110"/>
              </a:xfrm>
              <a:prstGeom prst="rect">
                <a:avLst/>
              </a:prstGeom>
              <a:blipFill>
                <a:blip r:embed="rId9"/>
                <a:stretch>
                  <a:fillRect t="-9231" r="-48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760B47F-819E-4B6C-9AC7-C524CDA8C028}"/>
                  </a:ext>
                </a:extLst>
              </p:cNvPr>
              <p:cNvSpPr/>
              <p:nvPr/>
            </p:nvSpPr>
            <p:spPr>
              <a:xfrm>
                <a:off x="4501663" y="5061402"/>
                <a:ext cx="4168491" cy="945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Times New Roman" panose="02020603050405020304" pitchFamily="18" charset="0"/>
                  </a:rPr>
                  <a:t>Agree with PDG and OGE results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cs typeface="Times New Roman" panose="02020603050405020304" pitchFamily="18" charset="0"/>
                  </a:rPr>
                  <a:t>Fix parameter:</a:t>
                </a:r>
              </a:p>
              <a:p>
                <a:r>
                  <a:rPr lang="en-US" altLang="zh-CN" b="1" dirty="0">
                    <a:cs typeface="Times New Roman" panose="020206030504050203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altLang="zh-CN" i="1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i="1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CN" i="1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𝜅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i="1" dirty="0">
                    <a:cs typeface="Times New Roman" panose="02020603050405020304" pitchFamily="18" charset="0"/>
                  </a:rPr>
                  <a:t>,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CN" i="1" dirty="0"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altLang="zh-CN" b="0" i="1" baseline="-250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𝑖𝑛𝑠𝑡</m:t>
                    </m:r>
                  </m:oMath>
                </a14:m>
                <a:endParaRPr lang="zh-CN" altLang="en-US" i="1" baseline="-250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760B47F-819E-4B6C-9AC7-C524CDA8C0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663" y="5061402"/>
                <a:ext cx="4168491" cy="945580"/>
              </a:xfrm>
              <a:prstGeom prst="rect">
                <a:avLst/>
              </a:prstGeom>
              <a:blipFill>
                <a:blip r:embed="rId10"/>
                <a:stretch>
                  <a:fillRect l="-877" t="-3226" b="-77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0864BC7-6E03-4C3C-B970-A25090E1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E17E62-5302-CA42-88E9-9567224DCEF2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04A215A-7760-3241-369C-A48BE28F325D}"/>
                  </a:ext>
                </a:extLst>
              </p:cNvPr>
              <p:cNvSpPr txBox="1"/>
              <p:nvPr/>
            </p:nvSpPr>
            <p:spPr>
              <a:xfrm>
                <a:off x="5658870" y="3792749"/>
                <a:ext cx="2279278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ba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=−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04A215A-7760-3241-369C-A48BE28F3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870" y="3792749"/>
                <a:ext cx="2279278" cy="818366"/>
              </a:xfrm>
              <a:prstGeom prst="rect">
                <a:avLst/>
              </a:prstGeom>
              <a:blipFill>
                <a:blip r:embed="rId11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9E48050-043C-AC54-73AB-16BB7BB4B0CE}"/>
                  </a:ext>
                </a:extLst>
              </p:cNvPr>
              <p:cNvSpPr txBox="1"/>
              <p:nvPr/>
            </p:nvSpPr>
            <p:spPr>
              <a:xfrm>
                <a:off x="5234846" y="4681334"/>
                <a:ext cx="3514424" cy="3161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9E48050-043C-AC54-73AB-16BB7BB4B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4846" y="4681334"/>
                <a:ext cx="3514424" cy="316177"/>
              </a:xfrm>
              <a:prstGeom prst="rect">
                <a:avLst/>
              </a:prstGeom>
              <a:blipFill>
                <a:blip r:embed="rId12"/>
                <a:stretch>
                  <a:fillRect l="-1215" b="-21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A010683D-01C8-C434-54B7-1ABE85584B34}"/>
              </a:ext>
            </a:extLst>
          </p:cNvPr>
          <p:cNvSpPr txBox="1"/>
          <p:nvPr/>
        </p:nvSpPr>
        <p:spPr>
          <a:xfrm>
            <a:off x="5106114" y="6418836"/>
            <a:ext cx="3244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[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Jiatong Wu, et al</a:t>
            </a:r>
            <a:r>
              <a:rPr lang="en-US" altLang="zh-CN" sz="1600" dirty="0"/>
              <a:t>] arXiv:2603.08114 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C142CF-E850-5194-2538-4B8F93EC270C}"/>
                  </a:ext>
                </a:extLst>
              </p:cNvPr>
              <p:cNvSpPr txBox="1"/>
              <p:nvPr/>
            </p:nvSpPr>
            <p:spPr>
              <a:xfrm>
                <a:off x="2754629" y="283964"/>
                <a:ext cx="6422616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200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altLang="zh-CN" sz="22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meson</m:t>
                        </m:r>
                      </m:e>
                    </m:d>
                    <m:r>
                      <a:rPr lang="en-US" altLang="zh-CN" sz="2200" i="1">
                        <a:solidFill>
                          <a:srgbClr val="000000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"/>
                        <m:endChr m:val="⟩"/>
                        <m:ctrlP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altLang="zh-C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200" dirty="0"/>
                  <a:t> (“OGE”) vs.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rgbClr val="000000"/>
                        </a:solidFill>
                        <a:latin typeface="Cambria Math" charset="0"/>
                      </a:rPr>
                      <m:t>𝑎</m:t>
                    </m:r>
                    <m:d>
                      <m:dPr>
                        <m:begChr m:val=""/>
                        <m:endChr m:val="⟩"/>
                        <m:ctrlP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altLang="zh-C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altLang="zh-CN" sz="2200" i="1">
                        <a:solidFill>
                          <a:srgbClr val="000000"/>
                        </a:solidFill>
                        <a:latin typeface="Cambria Math" charset="0"/>
                      </a:rPr>
                      <m:t>+</m:t>
                    </m:r>
                    <m:r>
                      <a:rPr lang="en-US" altLang="zh-CN" sz="2200" i="1">
                        <a:solidFill>
                          <a:srgbClr val="000000"/>
                        </a:solidFill>
                        <a:latin typeface="Cambria Math" charset="0"/>
                      </a:rPr>
                      <m:t>𝑏</m:t>
                    </m:r>
                    <m:d>
                      <m:dPr>
                        <m:begChr m:val=""/>
                        <m:endChr m:val="⟩"/>
                        <m:ctrlP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acc>
                          <m:accPr>
                            <m:chr m:val="̅"/>
                            <m:ctrlPr>
                              <a:rPr lang="en-US" altLang="zh-C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2200" dirty="0"/>
                  <a:t> (“DG”)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C142CF-E850-5194-2538-4B8F93EC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629" y="283964"/>
                <a:ext cx="6422616" cy="430887"/>
              </a:xfrm>
              <a:prstGeom prst="rect">
                <a:avLst/>
              </a:prstGeom>
              <a:blipFill>
                <a:blip r:embed="rId13"/>
                <a:stretch>
                  <a:fillRect l="-394" t="-120000" b="-18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720908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8BC3D-32FA-102F-F94B-2738BA48A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4963C6-B18E-10AB-7C8E-DC27CB467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99" y="1480656"/>
            <a:ext cx="6954799" cy="523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6ED3BC-0A1E-BF71-8752-CF281CCD131A}"/>
              </a:ext>
            </a:extLst>
          </p:cNvPr>
          <p:cNvSpPr txBox="1"/>
          <p:nvPr/>
        </p:nvSpPr>
        <p:spPr>
          <a:xfrm>
            <a:off x="140865" y="910405"/>
            <a:ext cx="4728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Wingdings" pitchFamily="2" charset="2"/>
              <a:buChar char="Ø"/>
            </a:pPr>
            <a:r>
              <a:rPr lang="en-US" sz="2000" dirty="0"/>
              <a:t> Light Meson GFFs are parametrized 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4A2CE8-F510-E8A5-3679-536883566B45}"/>
                  </a:ext>
                </a:extLst>
              </p:cNvPr>
              <p:cNvSpPr txBox="1"/>
              <p:nvPr/>
            </p:nvSpPr>
            <p:spPr>
              <a:xfrm>
                <a:off x="140866" y="2138830"/>
                <a:ext cx="887026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08" indent="-214308">
                  <a:buFont typeface="Wingdings" pitchFamily="2" charset="2"/>
                  <a:buChar char="Ø"/>
                </a:pPr>
                <a:r>
                  <a:rPr lang="en-US" sz="2000" dirty="0"/>
                  <a:t> GFFs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: extracted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components, respectively.</a:t>
                </a:r>
              </a:p>
              <a:p>
                <a:pPr marL="214308" indent="-214308">
                  <a:buFont typeface="Wingdings" pitchFamily="2" charset="2"/>
                  <a:buChar char="Ø"/>
                </a:pPr>
                <a:endParaRPr lang="en-US" sz="2000" dirty="0"/>
              </a:p>
              <a:p>
                <a:endParaRPr lang="en-US" sz="20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4A2CE8-F510-E8A5-3679-536883566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66" y="2138830"/>
                <a:ext cx="8870260" cy="1015663"/>
              </a:xfrm>
              <a:prstGeom prst="rect">
                <a:avLst/>
              </a:prstGeom>
              <a:blipFill>
                <a:blip r:embed="rId4"/>
                <a:stretch>
                  <a:fillRect l="-572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6EDB17B-C194-5516-90E7-9B3E2401D3E6}"/>
              </a:ext>
            </a:extLst>
          </p:cNvPr>
          <p:cNvSpPr txBox="1"/>
          <p:nvPr/>
        </p:nvSpPr>
        <p:spPr>
          <a:xfrm>
            <a:off x="132874" y="2810169"/>
            <a:ext cx="5174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Wingdings" pitchFamily="2" charset="2"/>
              <a:buChar char="Ø"/>
            </a:pPr>
            <a:r>
              <a:rPr lang="en-US" sz="2000" dirty="0"/>
              <a:t> Effective Hamiltonian for BLFQ-NJL Model: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5D99D7-3661-173E-82B2-5C60CD942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96" y="5355389"/>
            <a:ext cx="7430282" cy="8554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3BE683-A7EC-9694-858C-C3BC2C8AD9D9}"/>
              </a:ext>
            </a:extLst>
          </p:cNvPr>
          <p:cNvSpPr txBox="1"/>
          <p:nvPr/>
        </p:nvSpPr>
        <p:spPr>
          <a:xfrm>
            <a:off x="1058190" y="132711"/>
            <a:ext cx="6964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GFFs of Light Mesons in BLFQ-NJL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A13C7-FEE7-9F40-2386-121488405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100" y="72225"/>
            <a:ext cx="938858" cy="938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25B3F5-DB4F-BB07-09F0-AAF325F757A5}"/>
              </a:ext>
            </a:extLst>
          </p:cNvPr>
          <p:cNvSpPr txBox="1"/>
          <p:nvPr/>
        </p:nvSpPr>
        <p:spPr>
          <a:xfrm>
            <a:off x="4841718" y="6447221"/>
            <a:ext cx="4450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A. Sain, et. al, arXiv:2605.18350 [hep-</a:t>
            </a:r>
            <a:r>
              <a:rPr lang="en-US" dirty="0" err="1">
                <a:solidFill>
                  <a:srgbClr val="0070C0"/>
                </a:solidFill>
              </a:rPr>
              <a:t>ph</a:t>
            </a:r>
            <a:r>
              <a:rPr lang="en-US" dirty="0">
                <a:solidFill>
                  <a:srgbClr val="0070C0"/>
                </a:solidFill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565E41-631F-E31C-DBE0-84A4790AFC0B}"/>
                  </a:ext>
                </a:extLst>
              </p:cNvPr>
              <p:cNvSpPr txBox="1"/>
              <p:nvPr/>
            </p:nvSpPr>
            <p:spPr>
              <a:xfrm>
                <a:off x="74490" y="3508294"/>
                <a:ext cx="8752333" cy="808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eff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⊥2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⊥2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+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acc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⊥2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)+</m:t>
                      </m:r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𝑁𝐽𝐿</m:t>
                          </m:r>
                        </m:sup>
                      </m:sSub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565E41-631F-E31C-DBE0-84A4790AF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0" y="3508294"/>
                <a:ext cx="8752333" cy="808939"/>
              </a:xfrm>
              <a:prstGeom prst="rect">
                <a:avLst/>
              </a:prstGeom>
              <a:blipFill>
                <a:blip r:embed="rId7"/>
                <a:stretch>
                  <a:fillRect t="-4688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85091AF9-6AB1-3A9E-6130-3E5F6B910A2F}"/>
              </a:ext>
            </a:extLst>
          </p:cNvPr>
          <p:cNvSpPr/>
          <p:nvPr/>
        </p:nvSpPr>
        <p:spPr>
          <a:xfrm rot="16200000">
            <a:off x="5416721" y="2878626"/>
            <a:ext cx="430189" cy="3323231"/>
          </a:xfrm>
          <a:prstGeom prst="leftBrac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A1A3C9-42C5-9492-8541-C2D210C62833}"/>
              </a:ext>
            </a:extLst>
          </p:cNvPr>
          <p:cNvSpPr txBox="1"/>
          <p:nvPr/>
        </p:nvSpPr>
        <p:spPr>
          <a:xfrm>
            <a:off x="1650670" y="4709933"/>
            <a:ext cx="1664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Kinetic energy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165DB466-2345-CB22-B2D5-0B36C7F33A44}"/>
              </a:ext>
            </a:extLst>
          </p:cNvPr>
          <p:cNvSpPr/>
          <p:nvPr/>
        </p:nvSpPr>
        <p:spPr>
          <a:xfrm rot="16200000">
            <a:off x="7882789" y="4168877"/>
            <a:ext cx="468000" cy="653142"/>
          </a:xfrm>
          <a:prstGeom prst="leftBrac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7BEC4-013B-B074-29D4-C7895CA8DC48}"/>
              </a:ext>
            </a:extLst>
          </p:cNvPr>
          <p:cNvSpPr txBox="1"/>
          <p:nvPr/>
        </p:nvSpPr>
        <p:spPr>
          <a:xfrm>
            <a:off x="4573511" y="4740711"/>
            <a:ext cx="197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Confining potential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A74A9F28-0A70-B607-F417-C831AFC56B0A}"/>
              </a:ext>
            </a:extLst>
          </p:cNvPr>
          <p:cNvSpPr/>
          <p:nvPr/>
        </p:nvSpPr>
        <p:spPr>
          <a:xfrm rot="16200000">
            <a:off x="2164688" y="3487043"/>
            <a:ext cx="468000" cy="2042811"/>
          </a:xfrm>
          <a:prstGeom prst="leftBrac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4CC76-47AB-14F2-FD3E-4BAAE225A845}"/>
              </a:ext>
            </a:extLst>
          </p:cNvPr>
          <p:cNvSpPr txBox="1"/>
          <p:nvPr/>
        </p:nvSpPr>
        <p:spPr>
          <a:xfrm>
            <a:off x="7399074" y="4749631"/>
            <a:ext cx="157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NJL 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06255B-A3C6-6D97-FC3B-5D31C4686E7D}"/>
                  </a:ext>
                </a:extLst>
              </p:cNvPr>
              <p:cNvSpPr txBox="1"/>
              <p:nvPr/>
            </p:nvSpPr>
            <p:spPr>
              <a:xfrm>
                <a:off x="3623310" y="525780"/>
                <a:ext cx="213372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C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20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altLang="zh-CN" sz="2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meson</m:t>
                          </m:r>
                        </m:e>
                      </m:d>
                      <m:r>
                        <a:rPr lang="en-US" altLang="zh-CN" sz="2200" i="1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2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altLang="zh-C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06255B-A3C6-6D97-FC3B-5D31C4686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310" y="525780"/>
                <a:ext cx="2133726" cy="430887"/>
              </a:xfrm>
              <a:prstGeom prst="rect">
                <a:avLst/>
              </a:prstGeom>
              <a:blipFill>
                <a:blip r:embed="rId8"/>
                <a:stretch>
                  <a:fillRect t="-117143" r="-12426" b="-18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80076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490CDB3-0A6E-DEE6-1A19-24F48FF1CA95}"/>
              </a:ext>
            </a:extLst>
          </p:cNvPr>
          <p:cNvGrpSpPr/>
          <p:nvPr/>
        </p:nvGrpSpPr>
        <p:grpSpPr>
          <a:xfrm>
            <a:off x="6524045" y="1007294"/>
            <a:ext cx="2480981" cy="3957773"/>
            <a:chOff x="8659820" y="165827"/>
            <a:chExt cx="3532180" cy="53636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0D79B2-2F99-9C57-4100-51C59CCC2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9820" y="165827"/>
              <a:ext cx="3511006" cy="265763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F0C9C3-AF78-259B-38FE-09AB86614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0995" y="2829220"/>
              <a:ext cx="3511005" cy="270030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71969E-2197-944F-CA63-F77921B0A2FE}"/>
              </a:ext>
            </a:extLst>
          </p:cNvPr>
          <p:cNvGrpSpPr/>
          <p:nvPr/>
        </p:nvGrpSpPr>
        <p:grpSpPr>
          <a:xfrm>
            <a:off x="57003" y="1007294"/>
            <a:ext cx="6399840" cy="2444384"/>
            <a:chOff x="0" y="290532"/>
            <a:chExt cx="8533120" cy="32591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5E7EE0-FF62-BC64-8FCE-C5461B9B0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90532"/>
              <a:ext cx="4266560" cy="32473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F4A6B7-FFCC-18DE-D46C-23B8FDACC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6560" y="290532"/>
              <a:ext cx="4266560" cy="32591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1F15425-DBE6-3E7E-BC0B-FE649FD9D4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1721737"/>
                  </p:ext>
                </p:extLst>
              </p:nvPr>
            </p:nvGraphicFramePr>
            <p:xfrm>
              <a:off x="186939" y="3611881"/>
              <a:ext cx="6218127" cy="28353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1619">
                      <a:extLst>
                        <a:ext uri="{9D8B030D-6E8A-4147-A177-3AD203B41FA5}">
                          <a16:colId xmlns:a16="http://schemas.microsoft.com/office/drawing/2014/main" val="4285020970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661511644"/>
                        </a:ext>
                      </a:extLst>
                    </a:gridCol>
                    <a:gridCol w="1650670">
                      <a:extLst>
                        <a:ext uri="{9D8B030D-6E8A-4147-A177-3AD203B41FA5}">
                          <a16:colId xmlns:a16="http://schemas.microsoft.com/office/drawing/2014/main" val="3892740794"/>
                        </a:ext>
                      </a:extLst>
                    </a:gridCol>
                    <a:gridCol w="1797667">
                      <a:extLst>
                        <a:ext uri="{9D8B030D-6E8A-4147-A177-3AD203B41FA5}">
                          <a16:colId xmlns:a16="http://schemas.microsoft.com/office/drawing/2014/main" val="2639877160"/>
                        </a:ext>
                      </a:extLst>
                    </a:gridCol>
                  </a:tblGrid>
                  <a:tr h="624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Radius (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dirty="0"/>
                            <a:t>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</a:rPr>
                            <a:t>BLFQ-NJL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Lattice-QCD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</a:rPr>
                            <a:t>Experiment:</a:t>
                          </a:r>
                          <a:endParaRPr lang="en-US" sz="18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𝜸𝜸</m:t>
                                </m:r>
                                <m:r>
                                  <a:rPr lang="en-US" sz="18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𝝅</m:t>
                                    </m:r>
                                  </m:e>
                                  <m:sup>
                                    <m:r>
                                      <a:rPr lang="en-US" sz="1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045546693"/>
                      </a:ext>
                    </a:extLst>
                  </a:tr>
                  <a:tr h="61174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𝑚𝑎𝑡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800" dirty="0"/>
                            <a:t>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0.43±0.04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0.41±0.01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0.32−0.39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76562738"/>
                      </a:ext>
                    </a:extLst>
                  </a:tr>
                  <a:tr h="61174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𝑚𝑒𝑐h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0.78±0.08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0.61±0.07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0.82−0.88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371667377"/>
                      </a:ext>
                    </a:extLst>
                  </a:tr>
                  <a:tr h="3669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𝑚𝑎𝑡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0.38±0.04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593946571"/>
                      </a:ext>
                    </a:extLst>
                  </a:tr>
                  <a:tr h="61817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𝑚𝑒𝑐h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0.67±0.07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8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endParaRPr 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5651808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1F15425-DBE6-3E7E-BC0B-FE649FD9D4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1721737"/>
                  </p:ext>
                </p:extLst>
              </p:nvPr>
            </p:nvGraphicFramePr>
            <p:xfrm>
              <a:off x="186939" y="3611881"/>
              <a:ext cx="6218127" cy="28353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1619">
                      <a:extLst>
                        <a:ext uri="{9D8B030D-6E8A-4147-A177-3AD203B41FA5}">
                          <a16:colId xmlns:a16="http://schemas.microsoft.com/office/drawing/2014/main" val="4285020970"/>
                        </a:ext>
                      </a:extLst>
                    </a:gridCol>
                    <a:gridCol w="1698171">
                      <a:extLst>
                        <a:ext uri="{9D8B030D-6E8A-4147-A177-3AD203B41FA5}">
                          <a16:colId xmlns:a16="http://schemas.microsoft.com/office/drawing/2014/main" val="661511644"/>
                        </a:ext>
                      </a:extLst>
                    </a:gridCol>
                    <a:gridCol w="1650670">
                      <a:extLst>
                        <a:ext uri="{9D8B030D-6E8A-4147-A177-3AD203B41FA5}">
                          <a16:colId xmlns:a16="http://schemas.microsoft.com/office/drawing/2014/main" val="3892740794"/>
                        </a:ext>
                      </a:extLst>
                    </a:gridCol>
                    <a:gridCol w="1797667">
                      <a:extLst>
                        <a:ext uri="{9D8B030D-6E8A-4147-A177-3AD203B41FA5}">
                          <a16:colId xmlns:a16="http://schemas.microsoft.com/office/drawing/2014/main" val="2639877160"/>
                        </a:ext>
                      </a:extLst>
                    </a:gridCol>
                  </a:tblGrid>
                  <a:tr h="6244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1176" t="-6122" r="-480000" b="-3591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</a:rPr>
                            <a:t>BLFQ-NJL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Lattice-QCD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246479" t="-6122" r="-1408" b="-3591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5546693"/>
                      </a:ext>
                    </a:extLst>
                  </a:tr>
                  <a:tr h="6117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1176" t="-106122" r="-480000" b="-2591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64179" t="-106122" r="-204478" b="-2591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169231" t="-106122" r="-110769" b="-2591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246479" t="-106122" r="-1408" b="-2591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6562738"/>
                      </a:ext>
                    </a:extLst>
                  </a:tr>
                  <a:tr h="6117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1176" t="-210417" r="-480000" b="-164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64179" t="-210417" r="-204478" b="-164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169231" t="-210417" r="-110769" b="-1645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246479" t="-210417" r="-1408" b="-1645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1667377"/>
                      </a:ext>
                    </a:extLst>
                  </a:tr>
                  <a:tr h="36918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1176" t="-513793" r="-480000" b="-1724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64179" t="-513793" r="-204478" b="-1724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593946571"/>
                      </a:ext>
                    </a:extLst>
                  </a:tr>
                  <a:tr h="6181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1176" t="-363265" r="-480000" b="-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64179" t="-363265" r="-204478" b="-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5651808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EADB7BE-ECE1-75B5-6EAF-3C6B96366FC3}"/>
              </a:ext>
            </a:extLst>
          </p:cNvPr>
          <p:cNvSpPr txBox="1"/>
          <p:nvPr/>
        </p:nvSpPr>
        <p:spPr>
          <a:xfrm>
            <a:off x="1928179" y="1247478"/>
            <a:ext cx="726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Pion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C941CF-2175-B6C5-A11F-DB5FB9A811AF}"/>
              </a:ext>
            </a:extLst>
          </p:cNvPr>
          <p:cNvSpPr txBox="1"/>
          <p:nvPr/>
        </p:nvSpPr>
        <p:spPr>
          <a:xfrm>
            <a:off x="7019365" y="2199368"/>
            <a:ext cx="706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Kaon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5BC4C-AE85-EF1C-8975-C5A1A3930948}"/>
              </a:ext>
            </a:extLst>
          </p:cNvPr>
          <p:cNvSpPr txBox="1"/>
          <p:nvPr/>
        </p:nvSpPr>
        <p:spPr>
          <a:xfrm>
            <a:off x="4071896" y="2372492"/>
            <a:ext cx="726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Pion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02865D-34E4-8395-6FB6-354F6ADE9499}"/>
              </a:ext>
            </a:extLst>
          </p:cNvPr>
          <p:cNvSpPr txBox="1"/>
          <p:nvPr/>
        </p:nvSpPr>
        <p:spPr>
          <a:xfrm>
            <a:off x="7092345" y="4038806"/>
            <a:ext cx="706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Kaon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9935C2-4773-6A0D-FE31-85FA61C914DA}"/>
              </a:ext>
            </a:extLst>
          </p:cNvPr>
          <p:cNvSpPr txBox="1"/>
          <p:nvPr/>
        </p:nvSpPr>
        <p:spPr>
          <a:xfrm>
            <a:off x="765958" y="143107"/>
            <a:ext cx="7612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Results of GFFs and Radii of Light Mesons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A3957-1467-670E-F598-2825AE034948}"/>
              </a:ext>
            </a:extLst>
          </p:cNvPr>
          <p:cNvSpPr txBox="1"/>
          <p:nvPr/>
        </p:nvSpPr>
        <p:spPr>
          <a:xfrm>
            <a:off x="4864578" y="6481511"/>
            <a:ext cx="4439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A. Sain, et. al, arXiv:2605.18350 [hep-</a:t>
            </a:r>
            <a:r>
              <a:rPr lang="en-US" dirty="0" err="1">
                <a:solidFill>
                  <a:srgbClr val="0070C0"/>
                </a:solidFill>
              </a:rPr>
              <a:t>ph</a:t>
            </a:r>
            <a:r>
              <a:rPr lang="en-US" dirty="0">
                <a:solidFill>
                  <a:srgbClr val="0070C0"/>
                </a:solidFill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D857F2-F4AD-14D4-18E3-BDA0D79C50B5}"/>
              </a:ext>
            </a:extLst>
          </p:cNvPr>
          <p:cNvSpPr txBox="1"/>
          <p:nvPr/>
        </p:nvSpPr>
        <p:spPr>
          <a:xfrm>
            <a:off x="-49749" y="6447221"/>
            <a:ext cx="243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Lattice: PRD 108 (2023);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CB194-E4C8-FA99-2AE9-480386FA18B9}"/>
              </a:ext>
            </a:extLst>
          </p:cNvPr>
          <p:cNvSpPr txBox="1"/>
          <p:nvPr/>
        </p:nvSpPr>
        <p:spPr>
          <a:xfrm>
            <a:off x="2647034" y="6470337"/>
            <a:ext cx="2437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Exp: PRD 97 (2018);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750C6-7B3E-B5BB-9E68-7F9334E2AFC6}"/>
              </a:ext>
            </a:extLst>
          </p:cNvPr>
          <p:cNvSpPr txBox="1"/>
          <p:nvPr/>
        </p:nvSpPr>
        <p:spPr>
          <a:xfrm>
            <a:off x="6739788" y="5244479"/>
            <a:ext cx="2117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Radii consistent with lattice QCD and experiment</a:t>
            </a:r>
          </a:p>
        </p:txBody>
      </p:sp>
    </p:spTree>
    <p:extLst>
      <p:ext uri="{BB962C8B-B14F-4D97-AF65-F5344CB8AC3E}">
        <p14:creationId xmlns:p14="http://schemas.microsoft.com/office/powerpoint/2010/main" val="418100696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90CB8-E429-053D-7544-AE75DDD6E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BD408F80-A884-109F-B48B-634470C1E3DD}"/>
              </a:ext>
            </a:extLst>
          </p:cNvPr>
          <p:cNvSpPr txBox="1"/>
          <p:nvPr/>
        </p:nvSpPr>
        <p:spPr>
          <a:xfrm>
            <a:off x="196850" y="873174"/>
            <a:ext cx="40576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2100" b="1" dirty="0">
                <a:solidFill>
                  <a:srgbClr val="17499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Spin-orbit correlation in QCD</a:t>
            </a:r>
            <a:endParaRPr lang="zh-CN" altLang="en-US" sz="2100" b="1" dirty="0">
              <a:solidFill>
                <a:srgbClr val="17499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F423063-BA5D-7FEC-8F95-D42037ED8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798" y="1600129"/>
            <a:ext cx="3376778" cy="146511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D0B126B-4B5E-45DB-DB8C-65AF0D835056}"/>
              </a:ext>
            </a:extLst>
          </p:cNvPr>
          <p:cNvGrpSpPr/>
          <p:nvPr/>
        </p:nvGrpSpPr>
        <p:grpSpPr>
          <a:xfrm>
            <a:off x="6291427" y="1654175"/>
            <a:ext cx="2117225" cy="1328609"/>
            <a:chOff x="8502868" y="1045633"/>
            <a:chExt cx="2822967" cy="1771479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10F71A4-8742-165D-FA9A-7935CAF499AD}"/>
                </a:ext>
              </a:extLst>
            </p:cNvPr>
            <p:cNvSpPr txBox="1"/>
            <p:nvPr/>
          </p:nvSpPr>
          <p:spPr>
            <a:xfrm>
              <a:off x="8502868" y="1045633"/>
              <a:ext cx="140546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altLang="zh-CN" sz="135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q</a:t>
              </a:r>
              <a:r>
                <a:rPr lang="en-US" altLang="zh-CN" sz="135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uark</a:t>
              </a:r>
              <a:r>
                <a:rPr lang="en-US" altLang="zh-CN" sz="135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spin</a:t>
              </a:r>
              <a:endParaRPr lang="zh-CN" altLang="en-US" sz="135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3B7C967-2F3D-2F93-A82C-0C652B76A084}"/>
                </a:ext>
              </a:extLst>
            </p:cNvPr>
            <p:cNvSpPr txBox="1"/>
            <p:nvPr/>
          </p:nvSpPr>
          <p:spPr>
            <a:xfrm>
              <a:off x="8502868" y="1731317"/>
              <a:ext cx="190500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35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quark OAM</a:t>
              </a:r>
              <a:endParaRPr lang="zh-CN" altLang="en-US" sz="135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979BA70-07C0-E71D-44A8-C95373A4DC04}"/>
                </a:ext>
              </a:extLst>
            </p:cNvPr>
            <p:cNvSpPr txBox="1"/>
            <p:nvPr/>
          </p:nvSpPr>
          <p:spPr>
            <a:xfrm>
              <a:off x="8502869" y="2417003"/>
              <a:ext cx="282296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35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quark spin-orbit correlation</a:t>
              </a:r>
              <a:endParaRPr lang="zh-CN" altLang="en-US" sz="135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40144BD-371C-5A2E-F289-5C718C6E369E}"/>
                  </a:ext>
                </a:extLst>
              </p:cNvPr>
              <p:cNvSpPr txBox="1"/>
              <p:nvPr/>
            </p:nvSpPr>
            <p:spPr>
              <a:xfrm>
                <a:off x="539751" y="3165700"/>
                <a:ext cx="7975600" cy="305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altLang="zh-CN" sz="135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US" altLang="zh-CN" sz="135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350" i="1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1350" i="1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CN" sz="135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denotes the contribution of right/left-hand fermion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3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en-US" altLang="zh-CN" sz="135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is the quark number operator</a:t>
                </a:r>
                <a:endParaRPr lang="zh-CN" altLang="en-US" sz="135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40144BD-371C-5A2E-F289-5C718C6E3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51" y="3165700"/>
                <a:ext cx="7975600" cy="305725"/>
              </a:xfrm>
              <a:prstGeom prst="rect">
                <a:avLst/>
              </a:prstGeom>
              <a:blipFill>
                <a:blip r:embed="rId4"/>
                <a:stretch>
                  <a:fillRect l="-159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DE39FE6D-F287-BA2A-423D-36ED5FC9E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039" y="4130631"/>
            <a:ext cx="4589437" cy="100530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E7CDBB7-6AC1-1B2A-2E86-0052E41CD700}"/>
              </a:ext>
            </a:extLst>
          </p:cNvPr>
          <p:cNvSpPr txBox="1"/>
          <p:nvPr/>
        </p:nvSpPr>
        <p:spPr>
          <a:xfrm>
            <a:off x="6787055" y="1024094"/>
            <a:ext cx="20537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1050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[Lorce:2014mxa, Lorce:2025ayr]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E214F83-CCBF-8EFA-47D5-F94382EDD095}"/>
              </a:ext>
            </a:extLst>
          </p:cNvPr>
          <p:cNvSpPr txBox="1"/>
          <p:nvPr/>
        </p:nvSpPr>
        <p:spPr>
          <a:xfrm>
            <a:off x="333890" y="3659855"/>
            <a:ext cx="678790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Spin-orbit correlation (SOC) defined from parity-odd energy-momentum tensor (EMT):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2CE47-719F-7BFD-6B6C-AF964CC52533}"/>
              </a:ext>
            </a:extLst>
          </p:cNvPr>
          <p:cNvSpPr txBox="1"/>
          <p:nvPr/>
        </p:nvSpPr>
        <p:spPr>
          <a:xfrm>
            <a:off x="567692" y="209548"/>
            <a:ext cx="807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Spin-orbit correlation in heavy </a:t>
            </a:r>
            <a:r>
              <a:rPr lang="en-US" b="1" dirty="0" err="1">
                <a:solidFill>
                  <a:srgbClr val="0070C0"/>
                </a:solidFill>
              </a:rPr>
              <a:t>quarkonia</a:t>
            </a:r>
            <a:r>
              <a:rPr lang="en-US" b="1" dirty="0">
                <a:solidFill>
                  <a:srgbClr val="0070C0"/>
                </a:solidFill>
              </a:rPr>
              <a:t> – see </a:t>
            </a:r>
            <a:r>
              <a:rPr lang="en-US" b="1" dirty="0" err="1">
                <a:solidFill>
                  <a:srgbClr val="0070C0"/>
                </a:solidFill>
              </a:rPr>
              <a:t>Xianghui</a:t>
            </a:r>
            <a:r>
              <a:rPr lang="en-US" b="1" dirty="0">
                <a:solidFill>
                  <a:srgbClr val="0070C0"/>
                </a:solidFill>
              </a:rPr>
              <a:t> Cao talk today </a:t>
            </a:r>
          </a:p>
        </p:txBody>
      </p:sp>
    </p:spTree>
    <p:extLst>
      <p:ext uri="{BB962C8B-B14F-4D97-AF65-F5344CB8AC3E}">
        <p14:creationId xmlns:p14="http://schemas.microsoft.com/office/powerpoint/2010/main" val="367033521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27832BA-63C1-6E9C-BB65-240963556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04" y="1405405"/>
            <a:ext cx="8069192" cy="1904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55D6F00-F747-A4DB-7D52-1F16D6C451E3}"/>
                  </a:ext>
                </a:extLst>
              </p:cNvPr>
              <p:cNvSpPr txBox="1"/>
              <p:nvPr/>
            </p:nvSpPr>
            <p:spPr>
              <a:xfrm>
                <a:off x="126342" y="885677"/>
                <a:ext cx="8521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Spin-orbit correlation: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174994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174994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𝜼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174994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</m:oMath>
                </a14:m>
                <a:endParaRPr lang="zh-CN" altLang="en-US" b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55D6F00-F747-A4DB-7D52-1F16D6C45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42" y="885677"/>
                <a:ext cx="8521660" cy="369332"/>
              </a:xfrm>
              <a:prstGeom prst="rect">
                <a:avLst/>
              </a:prstGeom>
              <a:blipFill>
                <a:blip r:embed="rId4"/>
                <a:stretch>
                  <a:fillRect l="-74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C4F1169-B9D0-E992-A438-70312B396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662" y="3483586"/>
            <a:ext cx="2016042" cy="20698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58410FF-9631-3EEF-C549-7B1AC4FED3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178" y="4485938"/>
            <a:ext cx="3254375" cy="627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DD47BE0-6AE0-3645-0F93-C0D5746A4BB3}"/>
                  </a:ext>
                </a:extLst>
              </p:cNvPr>
              <p:cNvSpPr txBox="1"/>
              <p:nvPr/>
            </p:nvSpPr>
            <p:spPr>
              <a:xfrm>
                <a:off x="644031" y="3406566"/>
                <a:ext cx="4572563" cy="1006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lnSpc>
                    <a:spcPct val="150000"/>
                  </a:lnSpc>
                  <a:buClr>
                    <a:srgbClr val="174994"/>
                  </a:buClr>
                  <a:buSzPct val="80000"/>
                  <a:buFont typeface="Wingdings" panose="05000000000000000000" pitchFamily="2" charset="2"/>
                  <a:buChar char="l"/>
                </a:pPr>
                <a:r>
                  <a:rPr lang="en-US" altLang="zh-CN" sz="135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Quark spin and OAM are anti-aligned in spin-0 hadrons</a:t>
                </a:r>
              </a:p>
              <a:p>
                <a:pPr marL="214313" indent="-214313">
                  <a:lnSpc>
                    <a:spcPct val="150000"/>
                  </a:lnSpc>
                  <a:buClr>
                    <a:srgbClr val="174994"/>
                  </a:buClr>
                  <a:buSzPct val="80000"/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350" i="1" dirty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350" i="1" dirty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1350" i="1" dirty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CN" sz="1350" i="1" dirty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en-US" altLang="zh-CN" sz="1350" i="1" dirty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350" i="1" dirty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sz="1350" i="1" dirty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altLang="zh-CN" sz="135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is enforced by charge conjugation (C) symmetry</a:t>
                </a:r>
              </a:p>
              <a:p>
                <a:pPr marL="214313" indent="-214313">
                  <a:lnSpc>
                    <a:spcPct val="150000"/>
                  </a:lnSpc>
                  <a:buClr>
                    <a:srgbClr val="174994"/>
                  </a:buClr>
                  <a:buSzPct val="80000"/>
                  <a:buFont typeface="Wingdings" panose="05000000000000000000" pitchFamily="2" charset="2"/>
                  <a:buChar char="l"/>
                </a:pPr>
                <a:r>
                  <a:rPr lang="en-US" altLang="zh-CN" sz="135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The SOC form factor is defined as: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DD47BE0-6AE0-3645-0F93-C0D5746A4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31" y="3406566"/>
                <a:ext cx="4572563" cy="1006045"/>
              </a:xfrm>
              <a:prstGeom prst="rect">
                <a:avLst/>
              </a:prstGeom>
              <a:blipFill>
                <a:blip r:embed="rId7"/>
                <a:stretch>
                  <a:fillRect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443621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D6E56D-AA5C-94C8-6726-9D2293BF0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93963"/>
            <a:ext cx="9313333" cy="5238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805C1-C59B-FBA2-DF33-7CBC8E87108A}"/>
              </a:ext>
            </a:extLst>
          </p:cNvPr>
          <p:cNvSpPr txBox="1"/>
          <p:nvPr/>
        </p:nvSpPr>
        <p:spPr>
          <a:xfrm>
            <a:off x="2617470" y="6289767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5 BLFQ papers in 2025 and 4 BLFQ papers in 2026 (to date)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1C886-41DE-E8D1-665A-F9815CDE8EE1}"/>
              </a:ext>
            </a:extLst>
          </p:cNvPr>
          <p:cNvSpPr txBox="1"/>
          <p:nvPr/>
        </p:nvSpPr>
        <p:spPr>
          <a:xfrm>
            <a:off x="1052599" y="77524"/>
            <a:ext cx="6873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Overview of released BLFQ results for the proton</a:t>
            </a:r>
          </a:p>
        </p:txBody>
      </p:sp>
    </p:spTree>
    <p:extLst>
      <p:ext uri="{BB962C8B-B14F-4D97-AF65-F5344CB8AC3E}">
        <p14:creationId xmlns:p14="http://schemas.microsoft.com/office/powerpoint/2010/main" val="13618339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E60E873-3640-B2E7-DAA3-CFA5C4530E87}"/>
              </a:ext>
            </a:extLst>
          </p:cNvPr>
          <p:cNvSpPr txBox="1"/>
          <p:nvPr/>
        </p:nvSpPr>
        <p:spPr>
          <a:xfrm>
            <a:off x="0" y="0"/>
            <a:ext cx="84144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Force distribution in impact parameter space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C48260B-81BA-E7B2-0D12-67934B693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659"/>
            <a:ext cx="2878112" cy="20658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BB8C1CC-AAB6-7605-CCE7-AC69B7C3E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" y="3598943"/>
            <a:ext cx="2892689" cy="20658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FB9EF-964D-FEF0-0D5C-B9BF5F6DC1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171" y="1007659"/>
            <a:ext cx="2910504" cy="20658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CD23230-81C2-C8E2-D530-BC312F9DD7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48" y="3559936"/>
            <a:ext cx="2910504" cy="211048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1CFA34-490D-ADEA-C268-2A095545A1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36" y="1007659"/>
            <a:ext cx="2907265" cy="206585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56A81C3-EA5E-180F-5B8B-9B471F135E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17" y="3559936"/>
            <a:ext cx="2937406" cy="2104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434343A-C2CE-A01E-00E2-2D02BDACC3E4}"/>
                  </a:ext>
                </a:extLst>
              </p:cNvPr>
              <p:cNvSpPr txBox="1"/>
              <p:nvPr/>
            </p:nvSpPr>
            <p:spPr>
              <a:xfrm>
                <a:off x="1064301" y="3132061"/>
                <a:ext cx="921342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434343A-C2CE-A01E-00E2-2D02BDACC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301" y="3132061"/>
                <a:ext cx="921342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47F05E9-BE37-0F12-2868-C4CB37082A1A}"/>
                  </a:ext>
                </a:extLst>
              </p:cNvPr>
              <p:cNvSpPr txBox="1"/>
              <p:nvPr/>
            </p:nvSpPr>
            <p:spPr>
              <a:xfrm>
                <a:off x="4207241" y="3132061"/>
                <a:ext cx="926664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47F05E9-BE37-0F12-2868-C4CB37082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241" y="3132061"/>
                <a:ext cx="926664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4229CC2-5FDE-EC3A-627B-61C1D9CDFC8E}"/>
                  </a:ext>
                </a:extLst>
              </p:cNvPr>
              <p:cNvSpPr txBox="1"/>
              <p:nvPr/>
            </p:nvSpPr>
            <p:spPr>
              <a:xfrm>
                <a:off x="7487819" y="3132061"/>
                <a:ext cx="926664" cy="3693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4229CC2-5FDE-EC3A-627B-61C1D9CDF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7819" y="3132061"/>
                <a:ext cx="926664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B994957-4597-670A-AA47-F872041F7BFF}"/>
                  </a:ext>
                </a:extLst>
              </p:cNvPr>
              <p:cNvSpPr txBox="1"/>
              <p:nvPr/>
            </p:nvSpPr>
            <p:spPr>
              <a:xfrm>
                <a:off x="4246479" y="695692"/>
                <a:ext cx="731867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quark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B994957-4597-670A-AA47-F872041F7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479" y="695692"/>
                <a:ext cx="731867" cy="276999"/>
              </a:xfrm>
              <a:prstGeom prst="rect">
                <a:avLst/>
              </a:prstGeom>
              <a:blipFill>
                <a:blip r:embed="rId12"/>
                <a:stretch>
                  <a:fillRect l="-11667" t="-28261" r="-19167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A9B8138-6F77-9606-256E-E0F991577B0C}"/>
                  </a:ext>
                </a:extLst>
              </p:cNvPr>
              <p:cNvSpPr txBox="1"/>
              <p:nvPr/>
            </p:nvSpPr>
            <p:spPr>
              <a:xfrm>
                <a:off x="14577" y="5850341"/>
                <a:ext cx="2892689" cy="954107"/>
              </a:xfrm>
              <a:prstGeom prst="rect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b="1" i="1" smtClean="0">
                            <a:latin typeface="Cambria Math" panose="02040503050406030204" pitchFamily="18" charset="0"/>
                          </a:rPr>
                          <m:t>𝓕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sz="1400" b="1" dirty="0">
                    <a:latin typeface="+mn-ea"/>
                  </a:rPr>
                  <a:t> describes the </a:t>
                </a:r>
                <a:r>
                  <a:rPr lang="en-US" altLang="zh-CN" sz="1400" b="1" dirty="0">
                    <a:solidFill>
                      <a:srgbClr val="FFFF00"/>
                    </a:solidFill>
                    <a:latin typeface="+mn-ea"/>
                  </a:rPr>
                  <a:t>axially symmetric radial</a:t>
                </a:r>
                <a:r>
                  <a:rPr lang="en-US" altLang="zh-CN" sz="1400" b="1" dirty="0">
                    <a:latin typeface="+mn-ea"/>
                  </a:rPr>
                  <a:t> force acting on unpolarized quarks in an unpolarized nucleon.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A9B8138-6F77-9606-256E-E0F991577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7" y="5850341"/>
                <a:ext cx="2892689" cy="9541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90FC561-914D-D92C-2EE3-B5C7D643BE99}"/>
                  </a:ext>
                </a:extLst>
              </p:cNvPr>
              <p:cNvSpPr txBox="1"/>
              <p:nvPr/>
            </p:nvSpPr>
            <p:spPr>
              <a:xfrm>
                <a:off x="4305376" y="5660397"/>
                <a:ext cx="730393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quark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90FC561-914D-D92C-2EE3-B5C7D643B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376" y="5660397"/>
                <a:ext cx="730393" cy="276999"/>
              </a:xfrm>
              <a:prstGeom prst="rect">
                <a:avLst/>
              </a:prstGeom>
              <a:blipFill>
                <a:blip r:embed="rId14"/>
                <a:stretch>
                  <a:fillRect l="-8333" t="-28889" r="-20000" b="-5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A4369718-0D60-DA49-6196-F53CAFC9F3FD}"/>
              </a:ext>
            </a:extLst>
          </p:cNvPr>
          <p:cNvSpPr txBox="1"/>
          <p:nvPr/>
        </p:nvSpPr>
        <p:spPr>
          <a:xfrm>
            <a:off x="6417569" y="553998"/>
            <a:ext cx="26718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rgbClr val="00B0F0"/>
                </a:solidFill>
              </a:rPr>
              <a:t>[Z. Zhang, et al., </a:t>
            </a:r>
            <a:r>
              <a:rPr lang="en-US" altLang="zh-CN" sz="1350" dirty="0" err="1">
                <a:solidFill>
                  <a:srgbClr val="00B0F0"/>
                </a:solidFill>
              </a:rPr>
              <a:t>arXiv</a:t>
            </a:r>
            <a:r>
              <a:rPr lang="en-US" altLang="zh-CN" sz="1350" dirty="0">
                <a:solidFill>
                  <a:srgbClr val="00B0F0"/>
                </a:solidFill>
              </a:rPr>
              <a:t>: 2603.25548]</a:t>
            </a:r>
            <a:endParaRPr lang="zh-CN" altLang="en-US" sz="135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46B746A-795C-0297-B351-827E98E59392}"/>
                  </a:ext>
                </a:extLst>
              </p:cNvPr>
              <p:cNvSpPr txBox="1"/>
              <p:nvPr/>
            </p:nvSpPr>
            <p:spPr>
              <a:xfrm>
                <a:off x="3061328" y="5972364"/>
                <a:ext cx="2892690" cy="830997"/>
              </a:xfrm>
              <a:prstGeom prst="rect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 smtClean="0">
                            <a:latin typeface="Cambria Math" panose="02040503050406030204" pitchFamily="18" charset="0"/>
                          </a:rPr>
                          <m:t>𝓕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zh-CN" sz="1600" b="1" dirty="0">
                    <a:latin typeface="+mn-ea"/>
                  </a:rPr>
                  <a:t> leads to the spatial distribution of the </a:t>
                </a:r>
                <a:r>
                  <a:rPr lang="en-US" altLang="zh-CN" sz="1600" b="1" dirty="0">
                    <a:solidFill>
                      <a:srgbClr val="FFFF00"/>
                    </a:solidFill>
                    <a:latin typeface="+mn-ea"/>
                  </a:rPr>
                  <a:t>Sivers force</a:t>
                </a:r>
                <a:r>
                  <a:rPr lang="en-US" altLang="zh-CN" sz="1600" b="1" dirty="0">
                    <a:latin typeface="+mn-ea"/>
                  </a:rPr>
                  <a:t>.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46B746A-795C-0297-B351-827E98E59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328" y="5972364"/>
                <a:ext cx="2892690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7459B86-6508-FDEB-622B-FE61A0E65CC8}"/>
                  </a:ext>
                </a:extLst>
              </p:cNvPr>
              <p:cNvSpPr txBox="1"/>
              <p:nvPr/>
            </p:nvSpPr>
            <p:spPr>
              <a:xfrm>
                <a:off x="6108080" y="5849254"/>
                <a:ext cx="3021344" cy="954107"/>
              </a:xfrm>
              <a:prstGeom prst="rect">
                <a:avLst/>
              </a:prstGeom>
              <a:solidFill>
                <a:srgbClr val="C00000">
                  <a:alpha val="50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b="1" i="1" smtClean="0">
                            <a:latin typeface="Cambria Math" panose="02040503050406030204" pitchFamily="18" charset="0"/>
                          </a:rPr>
                          <m:t>𝓕</m:t>
                        </m:r>
                      </m:e>
                      <m:sub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altLang="zh-CN" sz="1400" b="1" dirty="0">
                    <a:latin typeface="+mn-ea"/>
                  </a:rPr>
                  <a:t> describes the position distribution similar to a </a:t>
                </a:r>
                <a:r>
                  <a:rPr lang="en-US" altLang="zh-CN" sz="1400" b="1" dirty="0">
                    <a:solidFill>
                      <a:srgbClr val="FFFF00"/>
                    </a:solidFill>
                    <a:latin typeface="+mn-ea"/>
                  </a:rPr>
                  <a:t>charged particle</a:t>
                </a:r>
                <a:r>
                  <a:rPr lang="en-US" altLang="zh-CN" sz="1400" b="1" dirty="0">
                    <a:latin typeface="+mn-ea"/>
                  </a:rPr>
                  <a:t> moving through a </a:t>
                </a:r>
                <a:r>
                  <a:rPr lang="en-US" altLang="zh-CN" sz="1400" b="1" dirty="0">
                    <a:solidFill>
                      <a:srgbClr val="FFFF00"/>
                    </a:solidFill>
                    <a:latin typeface="+mn-ea"/>
                  </a:rPr>
                  <a:t>magnetic dipole field</a:t>
                </a:r>
                <a:r>
                  <a:rPr lang="en-US" altLang="zh-CN" sz="1400" b="1" dirty="0">
                    <a:latin typeface="+mn-ea"/>
                  </a:rPr>
                  <a:t>.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7459B86-6508-FDEB-622B-FE61A0E65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080" y="5849254"/>
                <a:ext cx="3021344" cy="95410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F10EFF-429D-91FC-99D7-CC7B8127CFB7}"/>
                  </a:ext>
                </a:extLst>
              </p:cNvPr>
              <p:cNvSpPr txBox="1"/>
              <p:nvPr/>
            </p:nvSpPr>
            <p:spPr>
              <a:xfrm>
                <a:off x="-22860" y="422910"/>
                <a:ext cx="376449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altLang="zh-C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20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altLang="zh-CN" sz="2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proton</m:t>
                          </m:r>
                        </m:e>
                      </m:d>
                      <m:r>
                        <a:rPr lang="en-US" altLang="zh-CN" sz="2200" i="1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altLang="zh-CN" sz="2200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𝑎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2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𝑞𝑞𝑞</m:t>
                          </m:r>
                        </m:e>
                      </m:d>
                      <m:r>
                        <a:rPr lang="en-US" altLang="zh-CN" sz="2200" i="1">
                          <a:solidFill>
                            <a:srgbClr val="000000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altLang="zh-CN" sz="2200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𝑏</m:t>
                      </m:r>
                      <m:d>
                        <m:dPr>
                          <m:begChr m:val=""/>
                          <m:endChr m:val="⟩"/>
                          <m:ctrlPr>
                            <a:rPr lang="en-US" altLang="zh-C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200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altLang="zh-CN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𝑞𝑞𝑞𝑔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F10EFF-429D-91FC-99D7-CC7B8127C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" y="422910"/>
                <a:ext cx="3764492" cy="430887"/>
              </a:xfrm>
              <a:prstGeom prst="rect">
                <a:avLst/>
              </a:prstGeom>
              <a:blipFill>
                <a:blip r:embed="rId17"/>
                <a:stretch>
                  <a:fillRect t="-120000" r="-7071" b="-18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022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55575" y="318770"/>
            <a:ext cx="9455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0070C0"/>
                </a:solidFill>
                <a:latin typeface="MiSans Normal" panose="00000500000000000000" charset="-122"/>
                <a:ea typeface="MiSans Normal" panose="00000500000000000000" charset="-122"/>
              </a:rPr>
              <a:t>Exploring Nucleon Structure at Small-x via BLFQ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900" y="2477770"/>
            <a:ext cx="4394200" cy="155194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95910" y="1118870"/>
            <a:ext cx="638619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The Physics of Small-x: Gluon Saturation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/>
              <p:cNvSpPr txBox="1"/>
              <p:nvPr/>
            </p:nvSpPr>
            <p:spPr>
              <a:xfrm>
                <a:off x="598805" y="1570990"/>
                <a:ext cx="8549640" cy="645160"/>
              </a:xfrm>
              <a:prstGeom prst="rect">
                <a:avLst/>
              </a:prstGeom>
            </p:spPr>
            <p:txBody>
              <a:bodyPr wrap="square">
                <a:spAutoFit/>
                <a:extLst>
                  <a:ext uri="{4A0BC546-FE56-4ADE-93B0-CB8AF2F6F144}">
                    <wpsdc:textFrameExt xmlns="" xmlns:wpsdc="http://www.wps.cn/officeDocument/2022/drawingmlCustomData" type="text"/>
                  </a:ext>
                </a:extLst>
              </a:bodyPr>
              <a:lstStyle/>
              <a:p>
                <a:pPr marL="285750" indent="-285750" algn="l">
                  <a:buFont typeface="Wingdings" panose="05000000000000000000" charset="0"/>
                  <a:buChar char="Ø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charset="-122"/>
                  </a:rPr>
                  <a:t>At small-x, researchers predict rapid growth of gluon density inside the proton</a:t>
                </a:r>
              </a:p>
              <a:p>
                <a:pPr marL="285750" indent="-285750" algn="l">
                  <a:buFont typeface="Wingdings" panose="05000000000000000000" charset="0"/>
                  <a:buChar char="Ø"/>
                </a:pPr>
                <a:r>
                  <a:rPr lang="en-US" altLang="zh-CN">
                    <a:latin typeface="Arial" panose="020B0604020202020204" pitchFamily="34" charset="0"/>
                    <a:ea typeface="微软雅黑" panose="020B0503020204020204" charset="-122"/>
                  </a:rPr>
                  <a:t>Eventually, Gluon saturation sets in at saturation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charset="0"/>
                            <a:ea typeface="微软雅黑" panose="020B0503020204020204" charset="-122"/>
                            <a:cs typeface="Cambria Math" panose="02040503050406030204" charset="0"/>
                          </a:rPr>
                          <m:t>𝑠</m:t>
                        </m:r>
                      </m:sub>
                    </m:sSub>
                    <m:r>
                      <a:rPr lang="en-US" altLang="zh-CN" i="1">
                        <a:latin typeface="Cambria Math" panose="02040503050406030204" charset="0"/>
                        <a:ea typeface="微软雅黑" panose="020B0503020204020204" charset="-122"/>
                        <a:cs typeface="Cambria Math" panose="02040503050406030204" charset="0"/>
                      </a:rPr>
                      <m:t>(</m:t>
                    </m:r>
                    <m:r>
                      <a:rPr lang="en-US" altLang="zh-CN" i="1">
                        <a:latin typeface="Cambria Math" panose="02040503050406030204" charset="0"/>
                        <a:ea typeface="微软雅黑" panose="020B0503020204020204" charset="-122"/>
                        <a:cs typeface="Cambria Math" panose="02040503050406030204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charset="0"/>
                        <a:ea typeface="微软雅黑" panose="020B0503020204020204" charset="-122"/>
                        <a:cs typeface="Cambria Math" panose="02040503050406030204" charset="0"/>
                      </a:rPr>
                      <m:t>)</m:t>
                    </m:r>
                  </m:oMath>
                </a14:m>
                <a:endParaRPr lang="en-US" altLang="zh-CN">
                  <a:latin typeface="Arial" panose="020B0604020202020204" pitchFamily="34" charset="0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05" y="1570990"/>
                <a:ext cx="8549640" cy="6451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/>
          <p:cNvSpPr txBox="1"/>
          <p:nvPr/>
        </p:nvSpPr>
        <p:spPr>
          <a:xfrm>
            <a:off x="295751" y="4336891"/>
            <a:ext cx="5202555" cy="46037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Method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3042603" y="4979353"/>
            <a:ext cx="1473041" cy="100917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ko-KR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4584065" y="5414645"/>
            <a:ext cx="700405" cy="170815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ko-KR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5364321" y="4966018"/>
            <a:ext cx="985838" cy="100155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ko-KR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6457315" y="5419725"/>
            <a:ext cx="809625" cy="179070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ko-KR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360285" y="4977130"/>
            <a:ext cx="1366520" cy="1015365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ko-KR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6" name="右箭头 35"/>
          <p:cNvSpPr/>
          <p:nvPr/>
        </p:nvSpPr>
        <p:spPr>
          <a:xfrm>
            <a:off x="254318" y="5419408"/>
            <a:ext cx="651034" cy="170498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ko-KR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962025" y="4983480"/>
            <a:ext cx="1228725" cy="100901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ko-KR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04470" y="5138420"/>
            <a:ext cx="744220" cy="321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1500">
                <a:latin typeface="Arial" panose="020B0604020202020204" pitchFamily="34" charset="0"/>
                <a:ea typeface="微软雅黑" panose="020B0503020204020204" charset="-122"/>
              </a:rPr>
              <a:t>BLFQ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953135" y="5078095"/>
            <a:ext cx="1255395" cy="78359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ctr"/>
            <a:r>
              <a:rPr lang="en-US" altLang="zh-CN" sz="1500">
                <a:latin typeface="Arial" panose="020B0604020202020204" pitchFamily="34" charset="0"/>
                <a:ea typeface="微软雅黑" panose="020B0503020204020204" charset="-122"/>
              </a:rPr>
              <a:t>Nucleon LFWFs at moderate x</a:t>
            </a:r>
            <a:r>
              <a:rPr lang="en-US" altLang="zh-CN" sz="1350">
                <a:latin typeface="Arial" panose="020B0604020202020204" pitchFamily="34" charset="0"/>
                <a:ea typeface="微软雅黑" panose="020B0503020204020204" charset="-122"/>
              </a:rPr>
              <a:t> </a:t>
            </a:r>
          </a:p>
        </p:txBody>
      </p:sp>
      <p:sp>
        <p:nvSpPr>
          <p:cNvPr id="40" name="右箭头 39"/>
          <p:cNvSpPr/>
          <p:nvPr/>
        </p:nvSpPr>
        <p:spPr>
          <a:xfrm>
            <a:off x="2246630" y="5419725"/>
            <a:ext cx="754380" cy="170815"/>
          </a:xfrm>
          <a:prstGeom prst="rightArrow">
            <a:avLst>
              <a:gd name="adj1" fmla="val 4972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ko-KR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235200" y="4945380"/>
            <a:ext cx="796290" cy="5530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1500">
                <a:latin typeface="Arial" panose="020B0604020202020204" pitchFamily="34" charset="0"/>
                <a:ea typeface="微软雅黑" panose="020B0503020204020204" charset="-122"/>
              </a:rPr>
              <a:t>Dipole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/>
              <p:cNvSpPr txBox="1"/>
              <p:nvPr/>
            </p:nvSpPr>
            <p:spPr>
              <a:xfrm>
                <a:off x="2965450" y="5130800"/>
                <a:ext cx="1624013" cy="783590"/>
              </a:xfrm>
              <a:prstGeom prst="rect">
                <a:avLst/>
              </a:prstGeom>
            </p:spPr>
            <p:txBody>
              <a:bodyPr wrap="square">
                <a:spAutoFit/>
                <a:extLst>
                  <a:ext uri="{4A0BC546-FE56-4ADE-93B0-CB8AF2F6F144}">
                    <wpsdc:textFrameExt xmlns="" xmlns:wpsdc="http://www.wps.cn/officeDocument/2022/drawingmlCustomData" type="text"/>
                  </a:ext>
                </a:extLst>
              </a:bodyPr>
              <a:lstStyle/>
              <a:p>
                <a:pPr algn="ctr"/>
                <a:r>
                  <a:rPr lang="en-US" altLang="zh-CN" sz="1500">
                    <a:latin typeface="Arial" panose="020B0604020202020204" pitchFamily="34" charset="0"/>
                    <a:ea typeface="微软雅黑" panose="020B0503020204020204" charset="-122"/>
                  </a:rPr>
                  <a:t>Dipole amplitude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𝑁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1500" i="1">
                              <a:latin typeface="Cambria Math" panose="02040503050406030204" pitchFamily="18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1500" i="1"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500" i="1">
                              <a:latin typeface="Cambria Math" panose="02040503050406030204" charset="0"/>
                              <a:ea typeface="微软雅黑" panose="020B0503020204020204" charset="-122"/>
                              <a:cs typeface="Cambria Math" panose="02040503050406030204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,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𝑟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,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𝑏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sz="1500" i="1">
                  <a:latin typeface="Cambria Math" panose="02040503050406030204" charset="0"/>
                  <a:ea typeface="微软雅黑" panose="020B0503020204020204" charset="-122"/>
                  <a:cs typeface="Cambria Math" panose="02040503050406030204" charset="0"/>
                </a:endParaRPr>
              </a:p>
              <a:p>
                <a:pPr algn="ctr"/>
                <a:r>
                  <a:rPr lang="en-US" altLang="zh-CN" sz="1500"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at initial scale</a:t>
                </a:r>
              </a:p>
            </p:txBody>
          </p:sp>
        </mc:Choice>
        <mc:Fallback xmlns="">
          <p:sp>
            <p:nvSpPr>
              <p:cNvPr id="42" name="文本框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450" y="5130800"/>
                <a:ext cx="1624013" cy="783590"/>
              </a:xfrm>
              <a:prstGeom prst="rect">
                <a:avLst/>
              </a:prstGeom>
              <a:blipFill rotWithShape="1">
                <a:blip r:embed="rId6"/>
                <a:stretch>
                  <a:fillRect r="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本框 42"/>
          <p:cNvSpPr txBox="1"/>
          <p:nvPr/>
        </p:nvSpPr>
        <p:spPr>
          <a:xfrm>
            <a:off x="4375785" y="4912360"/>
            <a:ext cx="1040765" cy="5530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ctr"/>
            <a:r>
              <a:rPr lang="en-US" altLang="zh-CN" sz="1500">
                <a:latin typeface="Arial" panose="020B0604020202020204" pitchFamily="34" charset="0"/>
                <a:ea typeface="微软雅黑" panose="020B0503020204020204" charset="-122"/>
              </a:rPr>
              <a:t>BK</a:t>
            </a:r>
          </a:p>
          <a:p>
            <a:pPr algn="ctr"/>
            <a:r>
              <a:rPr lang="en-US" altLang="zh-CN" sz="1500">
                <a:latin typeface="Arial" panose="020B0604020202020204" pitchFamily="34" charset="0"/>
                <a:ea typeface="微软雅黑" panose="020B0503020204020204" charset="-122"/>
              </a:rPr>
              <a:t>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/>
              <p:cNvSpPr txBox="1"/>
              <p:nvPr/>
            </p:nvSpPr>
            <p:spPr>
              <a:xfrm>
                <a:off x="5318125" y="5190490"/>
                <a:ext cx="1089025" cy="553085"/>
              </a:xfrm>
              <a:prstGeom prst="rect">
                <a:avLst/>
              </a:prstGeom>
            </p:spPr>
            <p:txBody>
              <a:bodyPr wrap="square">
                <a:spAutoFit/>
                <a:extLst>
                  <a:ext uri="{4A0BC546-FE56-4ADE-93B0-CB8AF2F6F144}">
                    <wpsdc:textFrameExt xmlns="" xmlns:wpsdc="http://www.wps.cn/officeDocument/2022/drawingmlCustomData" type="text"/>
                  </a:ext>
                </a:extLst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𝑁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(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𝑥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,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𝑟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,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𝑏</m:t>
                      </m:r>
                      <m:r>
                        <a:rPr lang="en-US" altLang="zh-CN" sz="1500" i="1">
                          <a:latin typeface="Cambria Math" panose="02040503050406030204" charset="0"/>
                          <a:ea typeface="微软雅黑" panose="020B0503020204020204" charset="-122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sz="1500" i="1">
                  <a:latin typeface="Cambria Math" panose="02040503050406030204" charset="0"/>
                  <a:ea typeface="微软雅黑" panose="020B0503020204020204" charset="-122"/>
                  <a:cs typeface="Cambria Math" panose="02040503050406030204" charset="0"/>
                </a:endParaRPr>
              </a:p>
              <a:p>
                <a:pPr algn="ctr"/>
                <a:r>
                  <a:rPr lang="en-US" altLang="zh-CN" sz="1500"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at small 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charset="0"/>
                        <a:ea typeface="微软雅黑" panose="020B0503020204020204" charset="-122"/>
                        <a:cs typeface="Cambria Math" panose="02040503050406030204" charset="0"/>
                      </a:rPr>
                      <m:t>𝑥</m:t>
                    </m:r>
                  </m:oMath>
                </a14:m>
                <a:endParaRPr lang="en-US" altLang="zh-CN" sz="1500"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文本框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125" y="5190490"/>
                <a:ext cx="1089025" cy="55308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/>
          <p:cNvSpPr txBox="1"/>
          <p:nvPr/>
        </p:nvSpPr>
        <p:spPr>
          <a:xfrm>
            <a:off x="7198995" y="5125085"/>
            <a:ext cx="1625600" cy="78359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ctr"/>
            <a:r>
              <a:rPr lang="en-US" altLang="zh-CN" sz="15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(γ* p → J/ψ p) </a:t>
            </a:r>
            <a:r>
              <a:rPr lang="en-US" altLang="zh-CN" sz="15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dσ/dt</a:t>
            </a:r>
            <a:r>
              <a:rPr lang="en-US" altLang="zh-CN" sz="15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15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vs. experiment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6481445" y="4910455"/>
            <a:ext cx="786130" cy="5530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algn="l"/>
            <a:r>
              <a:rPr lang="en-US" altLang="zh-CN" sz="150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Dipole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F948A-FE55-DCB4-A2F4-EF0D833C9C8B}"/>
              </a:ext>
            </a:extLst>
          </p:cNvPr>
          <p:cNvSpPr txBox="1"/>
          <p:nvPr/>
        </p:nvSpPr>
        <p:spPr>
          <a:xfrm>
            <a:off x="5687908" y="6399848"/>
            <a:ext cx="302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Xiaoyi Wu et al, in preparation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319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2313538383939353b32313538373938363bbfceb3cccfc2d4d8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8734" y="3620453"/>
            <a:ext cx="282893" cy="282893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208280" y="518160"/>
            <a:ext cx="8831580" cy="756921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marL="342900" indent="-342900" algn="l">
              <a:buFont typeface="Wingdings" panose="05000000000000000000" charset="0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charset="-122"/>
              </a:rPr>
              <a:t>Dipole scattering amplitude &amp; J/</a:t>
            </a:r>
            <a:r>
              <a:rPr lang="en-US" altLang="zh-CN" sz="2000" dirty="0" err="1">
                <a:latin typeface="Arial" panose="020B0604020202020204" pitchFamily="34" charset="0"/>
                <a:ea typeface="微软雅黑" panose="020B0503020204020204" charset="-122"/>
              </a:rPr>
              <a:t>ψ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charset="-122"/>
              </a:rPr>
              <a:t> differential cross section at initial scale</a:t>
            </a:r>
          </a:p>
          <a:p>
            <a:pPr marL="342900" indent="-342900" algn="l">
              <a:buFont typeface="Wingdings" panose="05000000000000000000" charset="0"/>
              <a:buChar char="ü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charset="-122"/>
              </a:rPr>
              <a:t>Initially employs only valence sectors for the proton and the meson</a:t>
            </a:r>
          </a:p>
          <a:p>
            <a:pPr indent="0" algn="l">
              <a:buFont typeface="Wingdings" panose="05000000000000000000" charset="0"/>
              <a:buNone/>
            </a:pPr>
            <a:endParaRPr lang="en-US" altLang="zh-CN" sz="200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65" y="1673860"/>
            <a:ext cx="3404870" cy="262826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865" y="1673860"/>
            <a:ext cx="3727450" cy="26581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4775" y="4907915"/>
            <a:ext cx="8935085" cy="133096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="" xmlns:wpsdc="http://www.wps.cn/officeDocument/2022/drawingmlCustomData" type="text"/>
              </a:ext>
            </a:extLst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In Progress: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    • Computing dipole 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scattering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amplitude with a dynamical gluon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    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• Evolve that amplitude &amp; cross section to the small x scale, and compare  </a:t>
            </a: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with experimental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F3683A-6692-D987-BD1D-86D06DD08596}"/>
              </a:ext>
            </a:extLst>
          </p:cNvPr>
          <p:cNvSpPr txBox="1"/>
          <p:nvPr/>
        </p:nvSpPr>
        <p:spPr>
          <a:xfrm>
            <a:off x="5795010" y="6469380"/>
            <a:ext cx="302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Xiaoyi Wu et al, in preparation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11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918B204-2F53-21AA-69C1-7D7BF9921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5" t="763" r="5460" b="87247"/>
          <a:stretch/>
        </p:blipFill>
        <p:spPr>
          <a:xfrm>
            <a:off x="4711204" y="2084563"/>
            <a:ext cx="4120308" cy="461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9934E-1F40-AF86-2FC7-091FA6280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23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QCD Light-front </a:t>
            </a:r>
            <a:r>
              <a:rPr lang="en-CN" dirty="0"/>
              <a:t>Hamiltonian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B1D679-BDC6-6E21-D594-FFADEAE9B945}"/>
              </a:ext>
            </a:extLst>
          </p:cNvPr>
          <p:cNvSpPr txBox="1"/>
          <p:nvPr/>
        </p:nvSpPr>
        <p:spPr>
          <a:xfrm>
            <a:off x="89629" y="826569"/>
            <a:ext cx="725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QCD light-front </a:t>
            </a:r>
            <a:r>
              <a:rPr kumimoji="0" lang="en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Hamiltonian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from QCD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Lagrangian</a:t>
            </a:r>
            <a:r>
              <a:rPr kumimoji="0" lang="en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92625AAA-3AD3-DA3E-681C-E0998014C127}"/>
              </a:ext>
            </a:extLst>
          </p:cNvPr>
          <p:cNvSpPr/>
          <p:nvPr/>
        </p:nvSpPr>
        <p:spPr>
          <a:xfrm>
            <a:off x="3300249" y="1535817"/>
            <a:ext cx="699548" cy="199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C94EBD9-14E0-A711-2F8F-44887166D912}"/>
                  </a:ext>
                </a:extLst>
              </p:cNvPr>
              <p:cNvSpPr txBox="1"/>
              <p:nvPr/>
            </p:nvSpPr>
            <p:spPr>
              <a:xfrm>
                <a:off x="4129826" y="1485808"/>
                <a:ext cx="1627946" cy="3018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𝑄𝐶𝐷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C94EBD9-14E0-A711-2F8F-44887166D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826" y="1485808"/>
                <a:ext cx="1627946" cy="301814"/>
              </a:xfrm>
              <a:prstGeom prst="rect">
                <a:avLst/>
              </a:prstGeom>
              <a:blipFill>
                <a:blip r:embed="rId4"/>
                <a:stretch>
                  <a:fillRect l="-3846" t="-8333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D2BC887A-8D96-5519-5617-75DE05798D71}"/>
              </a:ext>
            </a:extLst>
          </p:cNvPr>
          <p:cNvGrpSpPr/>
          <p:nvPr/>
        </p:nvGrpSpPr>
        <p:grpSpPr>
          <a:xfrm>
            <a:off x="0" y="1349713"/>
            <a:ext cx="3433781" cy="461024"/>
            <a:chOff x="0" y="1532593"/>
            <a:chExt cx="3433781" cy="4610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58">
                  <a:extLst>
                    <a:ext uri="{FF2B5EF4-FFF2-40B4-BE49-F238E27FC236}">
                      <a16:creationId xmlns:a16="http://schemas.microsoft.com/office/drawing/2014/main" id="{EA152424-D532-5EE4-BA68-EAECCC1E913F}"/>
                    </a:ext>
                  </a:extLst>
                </p:cNvPr>
                <p:cNvSpPr txBox="1"/>
                <p:nvPr/>
              </p:nvSpPr>
              <p:spPr>
                <a:xfrm>
                  <a:off x="0" y="1532593"/>
                  <a:ext cx="3433781" cy="4610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CN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ℒ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𝑄𝐶𝐷</m:t>
                            </m:r>
                          </m:sub>
                        </m:s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𝜓</m:t>
                            </m:r>
                          </m:e>
                        </m:acc>
                        <m:d>
                          <m:dPr>
                            <m:ctrlP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𝑖𝐷</m:t>
                            </m:r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</m:d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𝜓</m:t>
                        </m:r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</m:den>
                        </m:f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𝐺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𝜇𝜈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𝛼</m:t>
                            </m:r>
                          </m:sup>
                        </m:sSubSup>
                        <m:sSubSup>
                          <m:sSubSupPr>
                            <m:ctrlP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𝐺</m:t>
                            </m:r>
                          </m:e>
                          <m:sub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𝛼</m:t>
                            </m:r>
                          </m:sub>
                          <m:sup>
                            <m:r>
                              <a:rPr kumimoji="0" lang="en-U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𝜇𝜈</m:t>
                            </m:r>
                          </m:sup>
                        </m:sSubSup>
                      </m:oMath>
                    </m:oMathPara>
                  </a14:m>
                  <a:endParaRPr kumimoji="0" lang="en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58">
                  <a:extLst>
                    <a:ext uri="{FF2B5EF4-FFF2-40B4-BE49-F238E27FC236}">
                      <a16:creationId xmlns:a16="http://schemas.microsoft.com/office/drawing/2014/main" id="{EA152424-D532-5EE4-BA68-EAECCC1E91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532593"/>
                  <a:ext cx="3433781" cy="461024"/>
                </a:xfrm>
                <a:prstGeom prst="rect">
                  <a:avLst/>
                </a:prstGeom>
                <a:blipFill>
                  <a:blip r:embed="rId6"/>
                  <a:stretch>
                    <a:fillRect t="-2703" b="-13514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F4A5C4A-E0B1-DFFE-B15D-5FDD289E9D5D}"/>
                </a:ext>
              </a:extLst>
            </p:cNvPr>
            <p:cNvSpPr txBox="1"/>
            <p:nvPr/>
          </p:nvSpPr>
          <p:spPr>
            <a:xfrm>
              <a:off x="1243647" y="160117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/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F0941D-886F-14BA-16DD-D02871564578}"/>
                  </a:ext>
                </a:extLst>
              </p:cNvPr>
              <p:cNvSpPr txBox="1"/>
              <p:nvPr/>
            </p:nvSpPr>
            <p:spPr>
              <a:xfrm>
                <a:off x="4129826" y="2150665"/>
                <a:ext cx="5813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F0941D-886F-14BA-16DD-D02871564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826" y="2150665"/>
                <a:ext cx="581378" cy="276999"/>
              </a:xfrm>
              <a:prstGeom prst="rect">
                <a:avLst/>
              </a:prstGeom>
              <a:blipFill>
                <a:blip r:embed="rId7"/>
                <a:stretch>
                  <a:fillRect l="-6250" r="-2083" b="-130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1BB4957-E6BA-84F0-CDF8-2AAD8C22E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1" t="11964" r="9003" b="1224"/>
          <a:stretch/>
        </p:blipFill>
        <p:spPr>
          <a:xfrm>
            <a:off x="4711204" y="2575816"/>
            <a:ext cx="4120308" cy="3338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EF4C95-E150-134A-66B9-B5410BCAD0C0}"/>
                  </a:ext>
                </a:extLst>
              </p:cNvPr>
              <p:cNvSpPr txBox="1"/>
              <p:nvPr/>
            </p:nvSpPr>
            <p:spPr>
              <a:xfrm>
                <a:off x="4176530" y="2703477"/>
                <a:ext cx="5255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EF4C95-E150-134A-66B9-B5410BCAD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530" y="2703477"/>
                <a:ext cx="525528" cy="276999"/>
              </a:xfrm>
              <a:prstGeom prst="rect">
                <a:avLst/>
              </a:prstGeom>
              <a:blipFill>
                <a:blip r:embed="rId8"/>
                <a:stretch>
                  <a:fillRect l="-9302" r="-2326" b="-130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512AA4-E8F2-99B0-625C-302C1FD43F1D}"/>
                  </a:ext>
                </a:extLst>
              </p:cNvPr>
              <p:cNvSpPr txBox="1"/>
              <p:nvPr/>
            </p:nvSpPr>
            <p:spPr>
              <a:xfrm>
                <a:off x="4702058" y="6041088"/>
                <a:ext cx="2174441" cy="604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𝜓</m:t>
                    </m:r>
                  </m:oMath>
                </a14:m>
                <a:r>
                  <a:rPr kumimoji="0" lang="en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: quark field operator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sub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p>
                    </m:sSubSup>
                  </m:oMath>
                </a14:m>
                <a:r>
                  <a:rPr kumimoji="0" lang="en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: gluon field operator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512AA4-E8F2-99B0-625C-302C1FD43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058" y="6041088"/>
                <a:ext cx="2174441" cy="604589"/>
              </a:xfrm>
              <a:prstGeom prst="rect">
                <a:avLst/>
              </a:prstGeom>
              <a:blipFill>
                <a:blip r:embed="rId12"/>
                <a:stretch>
                  <a:fillRect t="-2041" r="-581" b="-816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4E5AE5DC-9714-0C4B-7AD1-DC2C020525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087" y="3956239"/>
            <a:ext cx="1875722" cy="978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39BF00-68E7-3AB5-8036-92EDA19EFE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096" y="2506114"/>
            <a:ext cx="1855237" cy="978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66FCD3-11CF-596D-8ECD-CAF0FC8B7F23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alphaModFix/>
          </a:blip>
          <a:stretch>
            <a:fillRect/>
          </a:stretch>
        </p:blipFill>
        <p:spPr>
          <a:xfrm>
            <a:off x="2457741" y="3960772"/>
            <a:ext cx="1512303" cy="969364"/>
          </a:xfrm>
          <a:prstGeom prst="rect">
            <a:avLst/>
          </a:prstGeom>
          <a:ln w="38100">
            <a:noFill/>
          </a:ln>
          <a:effectLst>
            <a:softEdge rad="0"/>
          </a:effec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3DE4F502-E36A-D11F-6858-039E3985CB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4848" y="2493766"/>
            <a:ext cx="1217934" cy="990778"/>
          </a:xfrm>
          <a:prstGeom prst="rect">
            <a:avLst/>
          </a:prstGeom>
          <a:noFill/>
          <a:ln w="34925">
            <a:noFill/>
          </a:ln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1CE8EF27-2DF3-A7FD-0BE6-9A3500287E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455" y="5500820"/>
            <a:ext cx="1097523" cy="866466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8EDFA197-1D7C-D662-A7CF-25B1D6C37E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35396" y="5541215"/>
            <a:ext cx="1512304" cy="751928"/>
          </a:xfrm>
          <a:prstGeom prst="rect">
            <a:avLst/>
          </a:prstGeom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id="{6724803E-40F6-BBF2-3500-48BF255CED18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007118" y="5478322"/>
            <a:ext cx="1512304" cy="877715"/>
          </a:xfrm>
          <a:custGeom>
            <a:avLst/>
            <a:gdLst>
              <a:gd name="connsiteX0" fmla="*/ 994167 w 4149995"/>
              <a:gd name="connsiteY0" fmla="*/ 1831823 h 2408581"/>
              <a:gd name="connsiteX1" fmla="*/ 994167 w 4149995"/>
              <a:gd name="connsiteY1" fmla="*/ 2311944 h 2408581"/>
              <a:gd name="connsiteX2" fmla="*/ 1530749 w 4149995"/>
              <a:gd name="connsiteY2" fmla="*/ 2311944 h 2408581"/>
              <a:gd name="connsiteX3" fmla="*/ 1530749 w 4149995"/>
              <a:gd name="connsiteY3" fmla="*/ 1831823 h 2408581"/>
              <a:gd name="connsiteX4" fmla="*/ 2959799 w 4149995"/>
              <a:gd name="connsiteY4" fmla="*/ 979529 h 2408581"/>
              <a:gd name="connsiteX5" fmla="*/ 2959799 w 4149995"/>
              <a:gd name="connsiteY5" fmla="*/ 1459650 h 2408581"/>
              <a:gd name="connsiteX6" fmla="*/ 3496381 w 4149995"/>
              <a:gd name="connsiteY6" fmla="*/ 1459650 h 2408581"/>
              <a:gd name="connsiteX7" fmla="*/ 3496381 w 4149995"/>
              <a:gd name="connsiteY7" fmla="*/ 979529 h 2408581"/>
              <a:gd name="connsiteX8" fmla="*/ 583769 w 4149995"/>
              <a:gd name="connsiteY8" fmla="*/ 889380 h 2408581"/>
              <a:gd name="connsiteX9" fmla="*/ 583769 w 4149995"/>
              <a:gd name="connsiteY9" fmla="*/ 1369501 h 2408581"/>
              <a:gd name="connsiteX10" fmla="*/ 1120351 w 4149995"/>
              <a:gd name="connsiteY10" fmla="*/ 1369501 h 2408581"/>
              <a:gd name="connsiteX11" fmla="*/ 1120351 w 4149995"/>
              <a:gd name="connsiteY11" fmla="*/ 889380 h 2408581"/>
              <a:gd name="connsiteX12" fmla="*/ 2423217 w 4149995"/>
              <a:gd name="connsiteY12" fmla="*/ 29425 h 2408581"/>
              <a:gd name="connsiteX13" fmla="*/ 2423217 w 4149995"/>
              <a:gd name="connsiteY13" fmla="*/ 509546 h 2408581"/>
              <a:gd name="connsiteX14" fmla="*/ 2959799 w 4149995"/>
              <a:gd name="connsiteY14" fmla="*/ 509546 h 2408581"/>
              <a:gd name="connsiteX15" fmla="*/ 2959799 w 4149995"/>
              <a:gd name="connsiteY15" fmla="*/ 29425 h 2408581"/>
              <a:gd name="connsiteX16" fmla="*/ 0 w 4149995"/>
              <a:gd name="connsiteY16" fmla="*/ 0 h 2408581"/>
              <a:gd name="connsiteX17" fmla="*/ 4149995 w 4149995"/>
              <a:gd name="connsiteY17" fmla="*/ 0 h 2408581"/>
              <a:gd name="connsiteX18" fmla="*/ 4149995 w 4149995"/>
              <a:gd name="connsiteY18" fmla="*/ 2408581 h 2408581"/>
              <a:gd name="connsiteX19" fmla="*/ 0 w 4149995"/>
              <a:gd name="connsiteY19" fmla="*/ 2408581 h 240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49995" h="2408581">
                <a:moveTo>
                  <a:pt x="994167" y="1831823"/>
                </a:moveTo>
                <a:lnTo>
                  <a:pt x="994167" y="2311944"/>
                </a:lnTo>
                <a:lnTo>
                  <a:pt x="1530749" y="2311944"/>
                </a:lnTo>
                <a:lnTo>
                  <a:pt x="1530749" y="1831823"/>
                </a:lnTo>
                <a:close/>
                <a:moveTo>
                  <a:pt x="2959799" y="979529"/>
                </a:moveTo>
                <a:lnTo>
                  <a:pt x="2959799" y="1459650"/>
                </a:lnTo>
                <a:lnTo>
                  <a:pt x="3496381" y="1459650"/>
                </a:lnTo>
                <a:lnTo>
                  <a:pt x="3496381" y="979529"/>
                </a:lnTo>
                <a:close/>
                <a:moveTo>
                  <a:pt x="583769" y="889380"/>
                </a:moveTo>
                <a:lnTo>
                  <a:pt x="583769" y="1369501"/>
                </a:lnTo>
                <a:lnTo>
                  <a:pt x="1120351" y="1369501"/>
                </a:lnTo>
                <a:lnTo>
                  <a:pt x="1120351" y="889380"/>
                </a:lnTo>
                <a:close/>
                <a:moveTo>
                  <a:pt x="2423217" y="29425"/>
                </a:moveTo>
                <a:lnTo>
                  <a:pt x="2423217" y="509546"/>
                </a:lnTo>
                <a:lnTo>
                  <a:pt x="2959799" y="509546"/>
                </a:lnTo>
                <a:lnTo>
                  <a:pt x="2959799" y="29425"/>
                </a:lnTo>
                <a:close/>
                <a:moveTo>
                  <a:pt x="0" y="0"/>
                </a:moveTo>
                <a:lnTo>
                  <a:pt x="4149995" y="0"/>
                </a:lnTo>
                <a:lnTo>
                  <a:pt x="4149995" y="2408581"/>
                </a:lnTo>
                <a:lnTo>
                  <a:pt x="0" y="2408581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4A1B6D-0BDE-2885-B48D-A73821703E5A}"/>
                  </a:ext>
                </a:extLst>
              </p:cNvPr>
              <p:cNvSpPr txBox="1"/>
              <p:nvPr/>
            </p:nvSpPr>
            <p:spPr>
              <a:xfrm>
                <a:off x="7817190" y="1408475"/>
                <a:ext cx="11651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p>
                          <m: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C4A1B6D-0BDE-2885-B48D-A73821703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190" y="1408475"/>
                <a:ext cx="1165123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73B0F7-86CC-51FE-0799-B2C749BCA55D}"/>
                  </a:ext>
                </a:extLst>
              </p:cNvPr>
              <p:cNvSpPr txBox="1"/>
              <p:nvPr/>
            </p:nvSpPr>
            <p:spPr>
              <a:xfrm>
                <a:off x="7533409" y="6068291"/>
                <a:ext cx="1492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7 terms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73B0F7-86CC-51FE-0799-B2C749BCA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409" y="6068291"/>
                <a:ext cx="1492909" cy="369332"/>
              </a:xfrm>
              <a:prstGeom prst="rect">
                <a:avLst/>
              </a:prstGeom>
              <a:blipFill>
                <a:blip r:embed="rId21"/>
                <a:stretch>
                  <a:fillRect l="-423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D1FC1D2-1FFE-08CC-6F0C-DF4055EA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4515A-1C54-7A4B-A671-FD7432BEA377}" type="slidenum">
              <a:rPr kumimoji="0" lang="en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D256EF-4580-5F19-920C-609C551C29CC}"/>
              </a:ext>
            </a:extLst>
          </p:cNvPr>
          <p:cNvSpPr txBox="1"/>
          <p:nvPr/>
        </p:nvSpPr>
        <p:spPr>
          <a:xfrm>
            <a:off x="5365337" y="605481"/>
            <a:ext cx="377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[S. Brodsky, H-C Pauli, S. Pinsky, ‘97]</a:t>
            </a:r>
          </a:p>
        </p:txBody>
      </p:sp>
    </p:spTree>
    <p:extLst>
      <p:ext uri="{BB962C8B-B14F-4D97-AF65-F5344CB8AC3E}">
        <p14:creationId xmlns:p14="http://schemas.microsoft.com/office/powerpoint/2010/main" val="2790611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ngLi_Baryons_2016c copy 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" y="33"/>
            <a:ext cx="9153908" cy="66874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10139" y="6615119"/>
            <a:ext cx="2159340" cy="276999"/>
          </a:xfrm>
          <a:prstGeom prst="rect">
            <a:avLst/>
          </a:prstGeom>
          <a:noFill/>
        </p:spPr>
        <p:txBody>
          <a:bodyPr wrap="none" lIns="91397" tIns="45699" rIns="91397" bIns="45699" rtlCol="0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Adapted from talk by Yang Li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760" y="94849"/>
            <a:ext cx="8929511" cy="1152718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 lIns="91397" tIns="45699" rIns="91397" bIns="45699" rtlCol="0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Dirac’s forms of relativistic dynamics [Dirac, Rev. Mod. Phys.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392  1949]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Instant form is the well-known form of dynamics starting with x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t = 0</a:t>
            </a: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Front form defines relativistic dynamics on the light front (LF):  x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x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+x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t+z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= 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39652" y="612617"/>
          <a:ext cx="2549263" cy="378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3000" imgH="546100" progId="Equation.DSMT4">
                  <p:embed/>
                </p:oleObj>
              </mc:Choice>
              <mc:Fallback>
                <p:oleObj name="Equation" r:id="rId4" imgW="3683000" imgH="5461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652" y="612617"/>
                        <a:ext cx="2549263" cy="378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384118" y="641016"/>
          <a:ext cx="4909220" cy="283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64400" imgH="419100" progId="Equation.DSMT4">
                  <p:embed/>
                </p:oleObj>
              </mc:Choice>
              <mc:Fallback>
                <p:oleObj name="Equation" r:id="rId6" imgW="7264400" imgH="4191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84118" y="641016"/>
                        <a:ext cx="4909220" cy="283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3099802" y="1570307"/>
            <a:ext cx="2908601" cy="27309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7" tIns="45699" rIns="91397" bIns="4569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9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373517" y="5562302"/>
          <a:ext cx="252512" cy="227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81000" imgH="342900" progId="Equation.DSMT4">
                  <p:embed/>
                </p:oleObj>
              </mc:Choice>
              <mc:Fallback>
                <p:oleObj name="Equation" r:id="rId8" imgW="381000" imgH="3429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73517" y="5562302"/>
                        <a:ext cx="252512" cy="22726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FFFF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374830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CAD2A0-2372-0C63-F471-B1EC8B0C2ABD}"/>
              </a:ext>
            </a:extLst>
          </p:cNvPr>
          <p:cNvSpPr txBox="1"/>
          <p:nvPr/>
        </p:nvSpPr>
        <p:spPr>
          <a:xfrm>
            <a:off x="152400" y="1252489"/>
            <a:ext cx="8874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Truncation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Parameters: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 to 6-parton Fock sectors with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D6317D-883C-A068-3F90-F505E30A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67" y="21984"/>
            <a:ext cx="8871822" cy="8506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Input Parameters</a:t>
            </a:r>
            <a:endParaRPr lang="en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23A982-77C3-18A0-F15B-4AEBCB0782DC}"/>
                  </a:ext>
                </a:extLst>
              </p:cNvPr>
              <p:cNvSpPr txBox="1"/>
              <p:nvPr/>
            </p:nvSpPr>
            <p:spPr>
              <a:xfrm>
                <a:off x="6714097" y="1269189"/>
                <a:ext cx="22059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=7</m:t>
                    </m:r>
                  </m:oMath>
                </a14:m>
                <a:r>
                  <a:rPr kumimoji="0" lang="en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 &amp;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=6</m:t>
                    </m:r>
                  </m:oMath>
                </a14:m>
                <a:endParaRPr kumimoji="0" lang="en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23A982-77C3-18A0-F15B-4AEBCB078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097" y="1269189"/>
                <a:ext cx="2205989" cy="400110"/>
              </a:xfrm>
              <a:prstGeom prst="rect">
                <a:avLst/>
              </a:prstGeom>
              <a:blipFill>
                <a:blip r:embed="rId3"/>
                <a:stretch>
                  <a:fillRect t="-3030" b="-2727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CF09C06-C69F-0EA2-3917-6EAF0816B084}"/>
                  </a:ext>
                </a:extLst>
              </p:cNvPr>
              <p:cNvSpPr/>
              <p:nvPr/>
            </p:nvSpPr>
            <p:spPr>
              <a:xfrm>
                <a:off x="626550" y="1755025"/>
                <a:ext cx="7950290" cy="787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N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→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𝑞𝑞𝑞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𝑞𝑞𝑞𝑢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𝑞𝑞𝑞𝑑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𝑞𝑞𝑞𝑠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𝑞𝑞𝑞𝑢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</m:ac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</m:oMath>
                  </m:oMathPara>
                </a14:m>
                <a:endPara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457200" marR="0" lvl="1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𝑞𝑞𝑞𝑑</m:t>
                        </m:r>
                        <m:acc>
                          <m:accPr>
                            <m:chr m:val="̅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</m:acc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𝑞𝑞𝑞𝑠</m:t>
                        </m:r>
                        <m:acc>
                          <m:accPr>
                            <m:chr m:val="̅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</m:acc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𝑞𝑞𝑞𝑔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𝑞𝑞𝑞𝑔𝑔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begChr m:val="|"/>
                        <m:endChr m:val="⟩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𝑞𝑞𝑞𝑔𝑔𝑔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CF09C06-C69F-0EA2-3917-6EAF0816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50" y="1755025"/>
                <a:ext cx="7950290" cy="787139"/>
              </a:xfrm>
              <a:prstGeom prst="rect">
                <a:avLst/>
              </a:prstGeom>
              <a:blipFill>
                <a:blip r:embed="rId4"/>
                <a:stretch>
                  <a:fillRect t="-57143" b="-46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4B03F69-16BF-1B25-4C46-E3ACB9A7E63A}"/>
              </a:ext>
            </a:extLst>
          </p:cNvPr>
          <p:cNvSpPr txBox="1"/>
          <p:nvPr/>
        </p:nvSpPr>
        <p:spPr>
          <a:xfrm>
            <a:off x="160966" y="2796169"/>
            <a:ext cx="2504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Input</a:t>
            </a:r>
            <a:r>
              <a:rPr kumimoji="0" lang="en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Parameters: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FE9F9B-F1CE-7D82-50DE-1C7A5B0C190A}"/>
                  </a:ext>
                </a:extLst>
              </p:cNvPr>
              <p:cNvSpPr txBox="1"/>
              <p:nvPr/>
            </p:nvSpPr>
            <p:spPr>
              <a:xfrm>
                <a:off x="367384" y="4650604"/>
                <a:ext cx="7696776" cy="66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stem Font Regular"/>
                  <a:buChar char="-"/>
                  <a:tabLst/>
                  <a:defRPr/>
                </a:pPr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determined by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cs"/>
                  </a:rPr>
                  <a:t>fitting</a:t>
                </a:r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e</a:t>
                </a:r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lectromagnetic Form Factor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 and proton mass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stem Font Regular"/>
                  <a:buChar char="-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separate quark mass in the quark-gluon vertex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is needed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FE9F9B-F1CE-7D82-50DE-1C7A5B0C1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84" y="4650604"/>
                <a:ext cx="7696776" cy="668581"/>
              </a:xfrm>
              <a:prstGeom prst="rect">
                <a:avLst/>
              </a:prstGeom>
              <a:blipFill>
                <a:blip r:embed="rId5"/>
                <a:stretch>
                  <a:fillRect l="-658" t="-5556" b="-925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3">
                <a:extLst>
                  <a:ext uri="{FF2B5EF4-FFF2-40B4-BE49-F238E27FC236}">
                    <a16:creationId xmlns:a16="http://schemas.microsoft.com/office/drawing/2014/main" id="{A06E1158-08DF-B23A-638A-118A65060C6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41434" y="3305663"/>
              <a:ext cx="8585143" cy="12407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5331">
                      <a:extLst>
                        <a:ext uri="{9D8B030D-6E8A-4147-A177-3AD203B41FA5}">
                          <a16:colId xmlns:a16="http://schemas.microsoft.com/office/drawing/2014/main" val="1524859458"/>
                        </a:ext>
                      </a:extLst>
                    </a:gridCol>
                    <a:gridCol w="1331293">
                      <a:extLst>
                        <a:ext uri="{9D8B030D-6E8A-4147-A177-3AD203B41FA5}">
                          <a16:colId xmlns:a16="http://schemas.microsoft.com/office/drawing/2014/main" val="2949830655"/>
                        </a:ext>
                      </a:extLst>
                    </a:gridCol>
                    <a:gridCol w="1168579">
                      <a:extLst>
                        <a:ext uri="{9D8B030D-6E8A-4147-A177-3AD203B41FA5}">
                          <a16:colId xmlns:a16="http://schemas.microsoft.com/office/drawing/2014/main" val="957899474"/>
                        </a:ext>
                      </a:extLst>
                    </a:gridCol>
                    <a:gridCol w="1168579">
                      <a:extLst>
                        <a:ext uri="{9D8B030D-6E8A-4147-A177-3AD203B41FA5}">
                          <a16:colId xmlns:a16="http://schemas.microsoft.com/office/drawing/2014/main" val="3084119934"/>
                        </a:ext>
                      </a:extLst>
                    </a:gridCol>
                    <a:gridCol w="1010823">
                      <a:extLst>
                        <a:ext uri="{9D8B030D-6E8A-4147-A177-3AD203B41FA5}">
                          <a16:colId xmlns:a16="http://schemas.microsoft.com/office/drawing/2014/main" val="2768684804"/>
                        </a:ext>
                      </a:extLst>
                    </a:gridCol>
                    <a:gridCol w="1260269">
                      <a:extLst>
                        <a:ext uri="{9D8B030D-6E8A-4147-A177-3AD203B41FA5}">
                          <a16:colId xmlns:a16="http://schemas.microsoft.com/office/drawing/2014/main" val="2807851885"/>
                        </a:ext>
                      </a:extLst>
                    </a:gridCol>
                    <a:gridCol w="1260269">
                      <a:extLst>
                        <a:ext uri="{9D8B030D-6E8A-4147-A177-3AD203B41FA5}">
                          <a16:colId xmlns:a16="http://schemas.microsoft.com/office/drawing/2014/main" val="2621814856"/>
                        </a:ext>
                      </a:extLst>
                    </a:gridCol>
                  </a:tblGrid>
                  <a:tr h="56751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𝒊𝒏𝒔𝒕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oMath>
                            </m:oMathPara>
                          </a14:m>
                          <a:endParaRPr lang="en-CN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13489547"/>
                      </a:ext>
                    </a:extLst>
                  </a:tr>
                  <a:tr h="6732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0.3 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sz="2000" dirty="0"/>
                            <a:t>299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</a:t>
                          </a:r>
                          <a:r>
                            <a:rPr lang="en-CN" sz="2000" dirty="0"/>
                            <a:t>.</a:t>
                          </a:r>
                          <a:r>
                            <a:rPr lang="en-US" sz="2000" dirty="0"/>
                            <a:t>5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1.0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2.2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/>
                            <a:t>3.0 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sz="2000" dirty="0"/>
                            <a:t>6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21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3">
                <a:extLst>
                  <a:ext uri="{FF2B5EF4-FFF2-40B4-BE49-F238E27FC236}">
                    <a16:creationId xmlns:a16="http://schemas.microsoft.com/office/drawing/2014/main" id="{A06E1158-08DF-B23A-638A-118A65060C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1580257"/>
                  </p:ext>
                </p:extLst>
              </p:nvPr>
            </p:nvGraphicFramePr>
            <p:xfrm>
              <a:off x="441434" y="3305663"/>
              <a:ext cx="8585143" cy="12407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5331">
                      <a:extLst>
                        <a:ext uri="{9D8B030D-6E8A-4147-A177-3AD203B41FA5}">
                          <a16:colId xmlns:a16="http://schemas.microsoft.com/office/drawing/2014/main" val="1524859458"/>
                        </a:ext>
                      </a:extLst>
                    </a:gridCol>
                    <a:gridCol w="1331293">
                      <a:extLst>
                        <a:ext uri="{9D8B030D-6E8A-4147-A177-3AD203B41FA5}">
                          <a16:colId xmlns:a16="http://schemas.microsoft.com/office/drawing/2014/main" val="2949830655"/>
                        </a:ext>
                      </a:extLst>
                    </a:gridCol>
                    <a:gridCol w="1168579">
                      <a:extLst>
                        <a:ext uri="{9D8B030D-6E8A-4147-A177-3AD203B41FA5}">
                          <a16:colId xmlns:a16="http://schemas.microsoft.com/office/drawing/2014/main" val="957899474"/>
                        </a:ext>
                      </a:extLst>
                    </a:gridCol>
                    <a:gridCol w="1168579">
                      <a:extLst>
                        <a:ext uri="{9D8B030D-6E8A-4147-A177-3AD203B41FA5}">
                          <a16:colId xmlns:a16="http://schemas.microsoft.com/office/drawing/2014/main" val="3084119934"/>
                        </a:ext>
                      </a:extLst>
                    </a:gridCol>
                    <a:gridCol w="1010823">
                      <a:extLst>
                        <a:ext uri="{9D8B030D-6E8A-4147-A177-3AD203B41FA5}">
                          <a16:colId xmlns:a16="http://schemas.microsoft.com/office/drawing/2014/main" val="2768684804"/>
                        </a:ext>
                      </a:extLst>
                    </a:gridCol>
                    <a:gridCol w="1260269">
                      <a:extLst>
                        <a:ext uri="{9D8B030D-6E8A-4147-A177-3AD203B41FA5}">
                          <a16:colId xmlns:a16="http://schemas.microsoft.com/office/drawing/2014/main" val="2807851885"/>
                        </a:ext>
                      </a:extLst>
                    </a:gridCol>
                    <a:gridCol w="1260269">
                      <a:extLst>
                        <a:ext uri="{9D8B030D-6E8A-4147-A177-3AD203B41FA5}">
                          <a16:colId xmlns:a16="http://schemas.microsoft.com/office/drawing/2014/main" val="2621814856"/>
                        </a:ext>
                      </a:extLst>
                    </a:gridCol>
                  </a:tblGrid>
                  <a:tr h="567513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2222" r="-522936" b="-1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3810" t="-2222" r="-442857" b="-1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32609" t="-2222" r="-405435" b="-1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29032" t="-2222" r="-301075" b="-1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05063" t="-2222" r="-254430" b="-1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78000" t="-2222" r="-101000" b="-1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83838" t="-2222" r="-2020" b="-1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3489547"/>
                      </a:ext>
                    </a:extLst>
                  </a:tr>
                  <a:tr h="6732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0.3 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sz="2000" dirty="0"/>
                            <a:t>299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0</a:t>
                          </a:r>
                          <a:r>
                            <a:rPr lang="en-CN" sz="2000" dirty="0"/>
                            <a:t>.</a:t>
                          </a:r>
                          <a:r>
                            <a:rPr lang="en-US" sz="2000" dirty="0"/>
                            <a:t>5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/>
                            <a:t>1.0</a:t>
                          </a:r>
                          <a:r>
                            <a:rPr lang="zh-CN" altLang="en-US" sz="2000" dirty="0"/>
                            <a:t> </a:t>
                          </a:r>
                          <a:r>
                            <a:rPr lang="en-CN" sz="2000" dirty="0"/>
                            <a:t>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2.2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2000" dirty="0"/>
                            <a:t>3.0 GeV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2000" dirty="0"/>
                            <a:t>0.</a:t>
                          </a:r>
                          <a:r>
                            <a:rPr lang="en-US" sz="2000" dirty="0"/>
                            <a:t>6</a:t>
                          </a:r>
                          <a:r>
                            <a:rPr lang="en-CN" sz="2000" dirty="0"/>
                            <a:t> GeV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215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3E547B-CF23-D3F5-B5BC-0730B5BDD2D5}"/>
                  </a:ext>
                </a:extLst>
              </p:cNvPr>
              <p:cNvSpPr txBox="1"/>
              <p:nvPr/>
            </p:nvSpPr>
            <p:spPr>
              <a:xfrm>
                <a:off x="7418055" y="4650403"/>
                <a:ext cx="1710404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𝑀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0.93 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GeV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3E547B-CF23-D3F5-B5BC-0730B5BDD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055" y="4650403"/>
                <a:ext cx="1710404" cy="390748"/>
              </a:xfrm>
              <a:prstGeom prst="rect">
                <a:avLst/>
              </a:prstGeom>
              <a:blipFill>
                <a:blip r:embed="rId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7F5213DD-637C-B572-1CDF-99885DE7C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275" y="5527106"/>
            <a:ext cx="1855237" cy="978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B2F796-48A7-22EC-0FE6-0E993BFB5DAB}"/>
                  </a:ext>
                </a:extLst>
              </p:cNvPr>
              <p:cNvSpPr txBox="1"/>
              <p:nvPr/>
            </p:nvSpPr>
            <p:spPr>
              <a:xfrm>
                <a:off x="4420034" y="6016321"/>
                <a:ext cx="1502912" cy="424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∝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+…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B2F796-48A7-22EC-0FE6-0E993BFB5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034" y="6016321"/>
                <a:ext cx="1502912" cy="424732"/>
              </a:xfrm>
              <a:prstGeom prst="rect">
                <a:avLst/>
              </a:prstGeom>
              <a:blipFill>
                <a:blip r:embed="rId9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2C11BE-9AD1-574E-23E2-A296E8FEBC1E}"/>
                  </a:ext>
                </a:extLst>
              </p:cNvPr>
              <p:cNvSpPr txBox="1"/>
              <p:nvPr/>
            </p:nvSpPr>
            <p:spPr>
              <a:xfrm>
                <a:off x="4420034" y="5527106"/>
                <a:ext cx="13149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∝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𝑔𝑏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+…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F2C11BE-9AD1-574E-23E2-A296E8FEB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034" y="5527106"/>
                <a:ext cx="1314912" cy="400110"/>
              </a:xfrm>
              <a:prstGeom prst="rect">
                <a:avLst/>
              </a:prstGeom>
              <a:blipFill>
                <a:blip r:embed="rId10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1FB53D2-F61E-6632-5DA5-A55CF4BEA76D}"/>
              </a:ext>
            </a:extLst>
          </p:cNvPr>
          <p:cNvSpPr txBox="1"/>
          <p:nvPr/>
        </p:nvSpPr>
        <p:spPr>
          <a:xfrm>
            <a:off x="5920933" y="5554837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Spin no flip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452C1-7BA9-6FA8-34E3-EDA87FC84828}"/>
              </a:ext>
            </a:extLst>
          </p:cNvPr>
          <p:cNvSpPr txBox="1"/>
          <p:nvPr/>
        </p:nvSpPr>
        <p:spPr>
          <a:xfrm>
            <a:off x="5920933" y="6043828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Spin flip</a:t>
            </a:r>
          </a:p>
        </p:txBody>
      </p:sp>
    </p:spTree>
    <p:extLst>
      <p:ext uri="{BB962C8B-B14F-4D97-AF65-F5344CB8AC3E}">
        <p14:creationId xmlns:p14="http://schemas.microsoft.com/office/powerpoint/2010/main" val="2571953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0F25C6-8EBE-12CD-64CD-7D84F9D3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895" y="2160560"/>
            <a:ext cx="3513934" cy="3376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D6317D-883C-A068-3F90-F505E30A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67" y="21984"/>
            <a:ext cx="8871822" cy="850610"/>
          </a:xfrm>
        </p:spPr>
        <p:txBody>
          <a:bodyPr>
            <a:normAutofit/>
          </a:bodyPr>
          <a:lstStyle/>
          <a:p>
            <a:pPr algn="ctr"/>
            <a:r>
              <a:rPr lang="en-CN" sz="3600" dirty="0"/>
              <a:t>Fock </a:t>
            </a:r>
            <a:r>
              <a:rPr lang="en-CN" sz="3600"/>
              <a:t>Sector Contribution</a:t>
            </a:r>
            <a:endParaRPr lang="en-CN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A9EA92-8FDE-5229-8DBA-0CD158BBD2DC}"/>
                  </a:ext>
                </a:extLst>
              </p:cNvPr>
              <p:cNvSpPr txBox="1"/>
              <p:nvPr/>
            </p:nvSpPr>
            <p:spPr>
              <a:xfrm>
                <a:off x="3667695" y="1942593"/>
                <a:ext cx="2544333" cy="646331"/>
              </a:xfrm>
              <a:prstGeom prst="rect">
                <a:avLst/>
              </a:prstGeom>
              <a:noFill/>
              <a:ln w="44450">
                <a:solidFill>
                  <a:srgbClr val="FFD54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Valence </a:t>
                </a:r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Fock sector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∼59.64%</m:t>
                      </m:r>
                    </m:oMath>
                  </m:oMathPara>
                </a14:m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A9EA92-8FDE-5229-8DBA-0CD158BBD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695" y="1942593"/>
                <a:ext cx="2544333" cy="646331"/>
              </a:xfrm>
              <a:prstGeom prst="rect">
                <a:avLst/>
              </a:prstGeom>
              <a:blipFill>
                <a:blip r:embed="rId4"/>
                <a:stretch>
                  <a:fillRect t="-1818"/>
                </a:stretch>
              </a:blipFill>
              <a:ln w="44450">
                <a:solidFill>
                  <a:srgbClr val="FFD548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5440F9-E1B0-CF97-1635-DC54B2201C24}"/>
                  </a:ext>
                </a:extLst>
              </p:cNvPr>
              <p:cNvSpPr txBox="1"/>
              <p:nvPr/>
            </p:nvSpPr>
            <p:spPr>
              <a:xfrm>
                <a:off x="5872228" y="4586519"/>
                <a:ext cx="3160561" cy="646331"/>
              </a:xfrm>
              <a:prstGeom prst="rect">
                <a:avLst/>
              </a:prstGeom>
              <a:noFill/>
              <a:ln w="44450">
                <a:solidFill>
                  <a:srgbClr val="FF9F2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Dynamic gluon </a:t>
                </a:r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Fock sector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</a:t>
                </a:r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𝑞𝑞𝑞𝑔</m:t>
                        </m:r>
                      </m:e>
                    </m:d>
                    <m:r>
                      <a:rPr kumimoji="0" lang="zh-CN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zh-CN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～</m:t>
                    </m:r>
                    <m:r>
                      <a:rPr kumimoji="0" lang="en-US" altLang="zh-CN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39.32%</m:t>
                    </m:r>
                  </m:oMath>
                </a14:m>
                <a:r>
                  <a:rPr kumimoji="0" lang="zh-CN" alt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+mn-cs"/>
                  </a:rPr>
                  <a:t> </a:t>
                </a: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5440F9-E1B0-CF97-1635-DC54B2201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228" y="4586519"/>
                <a:ext cx="3160561" cy="646331"/>
              </a:xfrm>
              <a:prstGeom prst="rect">
                <a:avLst/>
              </a:prstGeom>
              <a:blipFill>
                <a:blip r:embed="rId5"/>
                <a:stretch>
                  <a:fillRect b="-5455"/>
                </a:stretch>
              </a:blipFill>
              <a:ln w="44450">
                <a:solidFill>
                  <a:srgbClr val="FF9F25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BC2C8D-84BC-8E8C-B31F-8496226C57AB}"/>
                  </a:ext>
                </a:extLst>
              </p:cNvPr>
              <p:cNvSpPr txBox="1"/>
              <p:nvPr/>
            </p:nvSpPr>
            <p:spPr>
              <a:xfrm>
                <a:off x="366578" y="4303025"/>
                <a:ext cx="2583090" cy="1235979"/>
              </a:xfrm>
              <a:prstGeom prst="rect">
                <a:avLst/>
              </a:prstGeom>
              <a:noFill/>
              <a:ln w="44450">
                <a:solidFill>
                  <a:srgbClr val="B382D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Sea quark Fock sectors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∼0.07%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∼0.1%</m:t>
                      </m:r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acc>
                            <m:accPr>
                              <m:chr m:val="̅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∼0.03%</m:t>
                      </m:r>
                    </m:oMath>
                  </m:oMathPara>
                </a14:m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BC2C8D-84BC-8E8C-B31F-8496226C5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78" y="4303025"/>
                <a:ext cx="2583090" cy="1235979"/>
              </a:xfrm>
              <a:prstGeom prst="rect">
                <a:avLst/>
              </a:prstGeom>
              <a:blipFill>
                <a:blip r:embed="rId6"/>
                <a:stretch>
                  <a:fillRect t="-980" b="-980"/>
                </a:stretch>
              </a:blipFill>
              <a:ln w="44450">
                <a:solidFill>
                  <a:srgbClr val="B382D6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CF09C06-C69F-0EA2-3917-6EAF0816B084}"/>
                  </a:ext>
                </a:extLst>
              </p:cNvPr>
              <p:cNvSpPr/>
              <p:nvPr/>
            </p:nvSpPr>
            <p:spPr>
              <a:xfrm>
                <a:off x="-304798" y="924237"/>
                <a:ext cx="9448798" cy="747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→</m:t>
                          </m:r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𝑞𝑞𝑞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𝑞𝑞𝑞𝑢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𝑞𝑞𝑞𝑑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𝑞𝑞𝑞𝑠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𝑞𝑞𝑞𝑢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</m:ac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𝑞𝑞𝑞𝑑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</m:ac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𝑞𝑞𝑞𝑠</m:t>
                          </m:r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e>
                          </m:acc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𝑞𝑞𝑞𝑔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𝑞𝑞𝑞𝑔𝑔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𝑞𝑞𝑞𝑔𝑔𝑔</m:t>
                          </m:r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CF09C06-C69F-0EA2-3917-6EAF0816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798" y="924237"/>
                <a:ext cx="9448798" cy="747512"/>
              </a:xfrm>
              <a:prstGeom prst="rect">
                <a:avLst/>
              </a:prstGeom>
              <a:blipFill>
                <a:blip r:embed="rId7"/>
                <a:stretch>
                  <a:fillRect t="-58333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CEA9C05-68C5-A898-5A6A-3F1E3CD0E999}"/>
                  </a:ext>
                </a:extLst>
              </p:cNvPr>
              <p:cNvSpPr txBox="1"/>
              <p:nvPr/>
            </p:nvSpPr>
            <p:spPr>
              <a:xfrm>
                <a:off x="5173129" y="5232850"/>
                <a:ext cx="3307948" cy="646331"/>
              </a:xfrm>
              <a:prstGeom prst="rect">
                <a:avLst/>
              </a:prstGeom>
              <a:noFill/>
              <a:ln w="44450">
                <a:solidFill>
                  <a:srgbClr val="FF831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Dynamic gluon </a:t>
                </a:r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Fock sector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</a:t>
                </a:r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𝑔𝑔</m:t>
                          </m:r>
                        </m:e>
                      </m:d>
                      <m:r>
                        <a:rPr kumimoji="0" lang="zh-CN" alt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～</m:t>
                      </m:r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0.82%</m:t>
                      </m:r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CEA9C05-68C5-A898-5A6A-3F1E3CD0E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129" y="5232850"/>
                <a:ext cx="3307948" cy="646331"/>
              </a:xfrm>
              <a:prstGeom prst="rect">
                <a:avLst/>
              </a:prstGeom>
              <a:blipFill>
                <a:blip r:embed="rId8"/>
                <a:stretch>
                  <a:fillRect t="-1818" b="-5455"/>
                </a:stretch>
              </a:blipFill>
              <a:ln w="44450">
                <a:solidFill>
                  <a:srgbClr val="FF831D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6E3E4E1-C0E2-0E73-945F-9ADF8835C682}"/>
                  </a:ext>
                </a:extLst>
              </p:cNvPr>
              <p:cNvSpPr txBox="1"/>
              <p:nvPr/>
            </p:nvSpPr>
            <p:spPr>
              <a:xfrm>
                <a:off x="3854400" y="5926276"/>
                <a:ext cx="3307948" cy="646331"/>
              </a:xfrm>
              <a:prstGeom prst="rect">
                <a:avLst/>
              </a:prstGeom>
              <a:noFill/>
              <a:ln w="44450">
                <a:solidFill>
                  <a:srgbClr val="E9713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Dynamic gluon </a:t>
                </a:r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Fock sector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</a:t>
                </a:r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𝑞𝑞𝑞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𝑔𝑔𝑔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∼0</m:t>
                      </m:r>
                      <m:r>
                        <a:rPr kumimoji="0" lang="en-US" altLang="zh-CN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.006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%</m:t>
                      </m:r>
                    </m:oMath>
                  </m:oMathPara>
                </a14:m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6E3E4E1-C0E2-0E73-945F-9ADF8835C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400" y="5926276"/>
                <a:ext cx="3307948" cy="646331"/>
              </a:xfrm>
              <a:prstGeom prst="rect">
                <a:avLst/>
              </a:prstGeom>
              <a:blipFill>
                <a:blip r:embed="rId9"/>
                <a:stretch>
                  <a:fillRect t="-1818" b="-3636"/>
                </a:stretch>
              </a:blipFill>
              <a:ln w="44450">
                <a:solidFill>
                  <a:srgbClr val="E9713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4C120D2-84B2-458E-5A1D-210CA3CB772E}"/>
                  </a:ext>
                </a:extLst>
              </p:cNvPr>
              <p:cNvSpPr txBox="1"/>
              <p:nvPr/>
            </p:nvSpPr>
            <p:spPr>
              <a:xfrm>
                <a:off x="351887" y="2811010"/>
                <a:ext cx="2583090" cy="1235979"/>
              </a:xfrm>
              <a:prstGeom prst="rect">
                <a:avLst/>
              </a:prstGeom>
              <a:noFill/>
              <a:ln w="44450">
                <a:solidFill>
                  <a:srgbClr val="8395F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Sea quark Fock sectors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𝑢</m:t>
                            </m:r>
                          </m:e>
                        </m:acc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∼0.003%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acc>
                          <m:accPr>
                            <m:chr m:val="̅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e>
                        </m:acc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∼0.004%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𝑞𝑞𝑞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acc>
                          <m:accPr>
                            <m:chr m:val="̅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</m:acc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∼0.001%</m:t>
                    </m:r>
                  </m:oMath>
                </a14:m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4C120D2-84B2-458E-5A1D-210CA3CB7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87" y="2811010"/>
                <a:ext cx="2583090" cy="1235979"/>
              </a:xfrm>
              <a:prstGeom prst="rect">
                <a:avLst/>
              </a:prstGeom>
              <a:blipFill>
                <a:blip r:embed="rId10"/>
                <a:stretch>
                  <a:fillRect b="-1961"/>
                </a:stretch>
              </a:blipFill>
              <a:ln w="44450">
                <a:solidFill>
                  <a:srgbClr val="8395F2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6B0DFC6-DF77-B54F-D9D0-E4115CFBF35D}"/>
              </a:ext>
            </a:extLst>
          </p:cNvPr>
          <p:cNvCxnSpPr>
            <a:cxnSpLocks/>
            <a:stCxn id="68" idx="3"/>
          </p:cNvCxnSpPr>
          <p:nvPr/>
        </p:nvCxnSpPr>
        <p:spPr>
          <a:xfrm>
            <a:off x="2934977" y="3429000"/>
            <a:ext cx="919423" cy="173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D9E88D8-DD3D-2988-CA4A-A448E6EFB748}"/>
              </a:ext>
            </a:extLst>
          </p:cNvPr>
          <p:cNvCxnSpPr>
            <a:cxnSpLocks/>
          </p:cNvCxnSpPr>
          <p:nvPr/>
        </p:nvCxnSpPr>
        <p:spPr>
          <a:xfrm flipH="1">
            <a:off x="2934977" y="3649831"/>
            <a:ext cx="895276" cy="13180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B151847-113B-6942-1ABA-F066D1ADA03E}"/>
              </a:ext>
            </a:extLst>
          </p:cNvPr>
          <p:cNvCxnSpPr>
            <a:cxnSpLocks/>
          </p:cNvCxnSpPr>
          <p:nvPr/>
        </p:nvCxnSpPr>
        <p:spPr>
          <a:xfrm>
            <a:off x="4939862" y="3959851"/>
            <a:ext cx="908219" cy="980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1E53487-D1BF-DCE6-1DD3-15513DD76FE3}"/>
              </a:ext>
            </a:extLst>
          </p:cNvPr>
          <p:cNvCxnSpPr>
            <a:cxnSpLocks/>
          </p:cNvCxnSpPr>
          <p:nvPr/>
        </p:nvCxnSpPr>
        <p:spPr>
          <a:xfrm>
            <a:off x="4102318" y="3731172"/>
            <a:ext cx="1046664" cy="18576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43B7E6-58F1-06D1-25A6-5F6427DA973D}"/>
              </a:ext>
            </a:extLst>
          </p:cNvPr>
          <p:cNvCxnSpPr>
            <a:cxnSpLocks/>
            <a:endCxn id="55" idx="1"/>
          </p:cNvCxnSpPr>
          <p:nvPr/>
        </p:nvCxnSpPr>
        <p:spPr>
          <a:xfrm flipH="1">
            <a:off x="3854400" y="3731172"/>
            <a:ext cx="103184" cy="2518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212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E7929-AAB1-A71D-54DB-11F48C4D7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8D2EC8-8724-EAC2-4292-1FED48478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79" y="875322"/>
            <a:ext cx="4619639" cy="334035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6051E4F-5F39-4116-39DB-0C0F70E3C263}"/>
              </a:ext>
            </a:extLst>
          </p:cNvPr>
          <p:cNvSpPr txBox="1"/>
          <p:nvPr/>
        </p:nvSpPr>
        <p:spPr>
          <a:xfrm>
            <a:off x="0" y="140491"/>
            <a:ext cx="9123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ptos Display" panose="02110004020202020204"/>
                <a:ea typeface="Microsoft YaHei UI" panose="020B0503020204020204" pitchFamily="34" charset="-122"/>
                <a:cs typeface="+mn-cs"/>
              </a:rPr>
              <a:t>Unpolarized PDF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ptos Display" panose="02110004020202020204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64BBBBB-0A71-253C-6FAC-C5DB4359D5C0}"/>
              </a:ext>
            </a:extLst>
          </p:cNvPr>
          <p:cNvSpPr/>
          <p:nvPr/>
        </p:nvSpPr>
        <p:spPr>
          <a:xfrm rot="16200000">
            <a:off x="5255441" y="1773307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7E8B0519-E111-AC2B-2C31-7F6B5CB442D4}"/>
              </a:ext>
            </a:extLst>
          </p:cNvPr>
          <p:cNvSpPr/>
          <p:nvPr/>
        </p:nvSpPr>
        <p:spPr>
          <a:xfrm>
            <a:off x="5030425" y="2026830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0686DA-97D1-DED3-2D4A-3660F5DA8120}"/>
              </a:ext>
            </a:extLst>
          </p:cNvPr>
          <p:cNvSpPr/>
          <p:nvPr/>
        </p:nvSpPr>
        <p:spPr>
          <a:xfrm>
            <a:off x="5484651" y="2392590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69084E-FF14-7222-BE23-B55C92B97048}"/>
              </a:ext>
            </a:extLst>
          </p:cNvPr>
          <p:cNvSpPr/>
          <p:nvPr/>
        </p:nvSpPr>
        <p:spPr>
          <a:xfrm>
            <a:off x="5163016" y="2379792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4C0600-4838-FBB9-7006-7419F86C507A}"/>
              </a:ext>
            </a:extLst>
          </p:cNvPr>
          <p:cNvGrpSpPr/>
          <p:nvPr/>
        </p:nvGrpSpPr>
        <p:grpSpPr>
          <a:xfrm>
            <a:off x="5329456" y="2065445"/>
            <a:ext cx="182880" cy="457200"/>
            <a:chOff x="6087987" y="4989903"/>
            <a:chExt cx="182880" cy="45720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3B8DBDE-54F5-B850-A1F5-F4DC36E549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EDAEF6D-8A0B-C913-59DE-D4676AF246C0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7AAF9C2-2A15-D301-451E-BD8B8E47DDAF}"/>
              </a:ext>
            </a:extLst>
          </p:cNvPr>
          <p:cNvSpPr/>
          <p:nvPr/>
        </p:nvSpPr>
        <p:spPr>
          <a:xfrm>
            <a:off x="5328289" y="2759102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C0F3283-F362-7A84-5BB1-E0BC6189D025}"/>
              </a:ext>
            </a:extLst>
          </p:cNvPr>
          <p:cNvSpPr/>
          <p:nvPr/>
        </p:nvSpPr>
        <p:spPr>
          <a:xfrm rot="16200000">
            <a:off x="6081025" y="1773307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Donut 19">
            <a:extLst>
              <a:ext uri="{FF2B5EF4-FFF2-40B4-BE49-F238E27FC236}">
                <a16:creationId xmlns:a16="http://schemas.microsoft.com/office/drawing/2014/main" id="{DC7B64C5-242C-49EC-5369-F0E6C6D9AF82}"/>
              </a:ext>
            </a:extLst>
          </p:cNvPr>
          <p:cNvSpPr/>
          <p:nvPr/>
        </p:nvSpPr>
        <p:spPr>
          <a:xfrm>
            <a:off x="5856009" y="2026830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818DCD-4511-2650-5AB1-79F14EACBD2A}"/>
              </a:ext>
            </a:extLst>
          </p:cNvPr>
          <p:cNvSpPr/>
          <p:nvPr/>
        </p:nvSpPr>
        <p:spPr>
          <a:xfrm>
            <a:off x="6310235" y="2392590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5DFF77-88C5-143A-258B-E0A04696385C}"/>
              </a:ext>
            </a:extLst>
          </p:cNvPr>
          <p:cNvSpPr/>
          <p:nvPr/>
        </p:nvSpPr>
        <p:spPr>
          <a:xfrm>
            <a:off x="5988600" y="2379792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8D5E1B-664D-C2E0-9055-F6FBF36ACA89}"/>
              </a:ext>
            </a:extLst>
          </p:cNvPr>
          <p:cNvGrpSpPr/>
          <p:nvPr/>
        </p:nvGrpSpPr>
        <p:grpSpPr>
          <a:xfrm>
            <a:off x="6155040" y="2065445"/>
            <a:ext cx="182880" cy="457200"/>
            <a:chOff x="6087987" y="4989903"/>
            <a:chExt cx="182880" cy="45720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E9CB170-73F4-CA4C-E7CB-12DF1D56F9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5657D0B-8C49-DBEA-5D22-1D979AB80DB6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91E45BB-53B6-419D-B300-DDFAA6CE1A8A}"/>
              </a:ext>
            </a:extLst>
          </p:cNvPr>
          <p:cNvSpPr/>
          <p:nvPr/>
        </p:nvSpPr>
        <p:spPr>
          <a:xfrm>
            <a:off x="6153873" y="2759102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Cross 26">
            <a:extLst>
              <a:ext uri="{FF2B5EF4-FFF2-40B4-BE49-F238E27FC236}">
                <a16:creationId xmlns:a16="http://schemas.microsoft.com/office/drawing/2014/main" id="{D73C47E5-29CB-A182-B2C4-EE8DF0BC1506}"/>
              </a:ext>
            </a:extLst>
          </p:cNvPr>
          <p:cNvSpPr/>
          <p:nvPr/>
        </p:nvSpPr>
        <p:spPr>
          <a:xfrm>
            <a:off x="6700497" y="2211216"/>
            <a:ext cx="365760" cy="365760"/>
          </a:xfrm>
          <a:prstGeom prst="plus">
            <a:avLst>
              <a:gd name="adj" fmla="val 45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3925512E-E63C-1CBA-F733-3661721146F3}"/>
              </a:ext>
            </a:extLst>
          </p:cNvPr>
          <p:cNvSpPr/>
          <p:nvPr/>
        </p:nvSpPr>
        <p:spPr>
          <a:xfrm rot="16200000">
            <a:off x="7363809" y="1788787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Donut 28">
            <a:extLst>
              <a:ext uri="{FF2B5EF4-FFF2-40B4-BE49-F238E27FC236}">
                <a16:creationId xmlns:a16="http://schemas.microsoft.com/office/drawing/2014/main" id="{C7A2FEB4-8A15-A523-653A-83D8D5334719}"/>
              </a:ext>
            </a:extLst>
          </p:cNvPr>
          <p:cNvSpPr/>
          <p:nvPr/>
        </p:nvSpPr>
        <p:spPr>
          <a:xfrm>
            <a:off x="7138793" y="2042310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1288281-C8B7-E662-68BC-508C4DC3D007}"/>
              </a:ext>
            </a:extLst>
          </p:cNvPr>
          <p:cNvSpPr/>
          <p:nvPr/>
        </p:nvSpPr>
        <p:spPr>
          <a:xfrm>
            <a:off x="7593019" y="2408070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ADE95B-0217-2F71-FC2A-1C59A75D7D99}"/>
              </a:ext>
            </a:extLst>
          </p:cNvPr>
          <p:cNvSpPr/>
          <p:nvPr/>
        </p:nvSpPr>
        <p:spPr>
          <a:xfrm>
            <a:off x="7271384" y="2395272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E038B5-3EAC-B4E5-863E-B7FDD9B315DC}"/>
              </a:ext>
            </a:extLst>
          </p:cNvPr>
          <p:cNvGrpSpPr/>
          <p:nvPr/>
        </p:nvGrpSpPr>
        <p:grpSpPr>
          <a:xfrm rot="10800000">
            <a:off x="7437824" y="2080925"/>
            <a:ext cx="182880" cy="457200"/>
            <a:chOff x="6087987" y="4989903"/>
            <a:chExt cx="182880" cy="45720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BDB5B66-CA28-9659-1BF3-A34725D482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C569E10-898D-1928-01CC-B18CA28A8380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A8E17A2-9D31-B893-1B93-08D745751C3B}"/>
              </a:ext>
            </a:extLst>
          </p:cNvPr>
          <p:cNvSpPr/>
          <p:nvPr/>
        </p:nvSpPr>
        <p:spPr>
          <a:xfrm>
            <a:off x="7436657" y="2774582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789EEE00-BA8C-F813-B540-613387000B35}"/>
              </a:ext>
            </a:extLst>
          </p:cNvPr>
          <p:cNvSpPr/>
          <p:nvPr/>
        </p:nvSpPr>
        <p:spPr>
          <a:xfrm rot="16200000">
            <a:off x="8189393" y="1788787"/>
            <a:ext cx="274320" cy="2743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Donut 36">
            <a:extLst>
              <a:ext uri="{FF2B5EF4-FFF2-40B4-BE49-F238E27FC236}">
                <a16:creationId xmlns:a16="http://schemas.microsoft.com/office/drawing/2014/main" id="{E832C1D3-602A-F6BC-2C06-EAFA96D1F21D}"/>
              </a:ext>
            </a:extLst>
          </p:cNvPr>
          <p:cNvSpPr/>
          <p:nvPr/>
        </p:nvSpPr>
        <p:spPr>
          <a:xfrm>
            <a:off x="7964377" y="2042310"/>
            <a:ext cx="731520" cy="731520"/>
          </a:xfrm>
          <a:prstGeom prst="donut">
            <a:avLst>
              <a:gd name="adj" fmla="val 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DAE964-DD47-255B-2030-FDB97C541A1F}"/>
              </a:ext>
            </a:extLst>
          </p:cNvPr>
          <p:cNvSpPr/>
          <p:nvPr/>
        </p:nvSpPr>
        <p:spPr>
          <a:xfrm>
            <a:off x="8418603" y="2408070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BAAC2CC-02A5-C546-B503-DFB972272705}"/>
              </a:ext>
            </a:extLst>
          </p:cNvPr>
          <p:cNvSpPr/>
          <p:nvPr/>
        </p:nvSpPr>
        <p:spPr>
          <a:xfrm>
            <a:off x="8096968" y="2395272"/>
            <a:ext cx="182880" cy="1828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/>
            <a:bevelB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57FF554-A7C5-45E6-F0E5-3774DA78C8E8}"/>
              </a:ext>
            </a:extLst>
          </p:cNvPr>
          <p:cNvGrpSpPr/>
          <p:nvPr/>
        </p:nvGrpSpPr>
        <p:grpSpPr>
          <a:xfrm rot="10800000">
            <a:off x="8263408" y="2080925"/>
            <a:ext cx="182880" cy="457200"/>
            <a:chOff x="6087987" y="4989903"/>
            <a:chExt cx="182880" cy="45720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25B466F-74EE-BCC8-5168-DFBC9C9A45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9217" y="4989903"/>
              <a:ext cx="0" cy="45720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B331FFF-0BCC-CD0A-49EF-D3C3C2D09693}"/>
                </a:ext>
              </a:extLst>
            </p:cNvPr>
            <p:cNvSpPr/>
            <p:nvPr/>
          </p:nvSpPr>
          <p:spPr>
            <a:xfrm>
              <a:off x="6087987" y="5146863"/>
              <a:ext cx="182880" cy="182880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39700" h="139700"/>
              <a:bevelB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C679761-FA5F-A7AD-9E88-076C8AB8DA22}"/>
              </a:ext>
            </a:extLst>
          </p:cNvPr>
          <p:cNvSpPr/>
          <p:nvPr/>
        </p:nvSpPr>
        <p:spPr>
          <a:xfrm>
            <a:off x="8262241" y="2774582"/>
            <a:ext cx="137160" cy="182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6EE7670-E257-D7D7-625D-34807079B497}"/>
              </a:ext>
            </a:extLst>
          </p:cNvPr>
          <p:cNvSpPr/>
          <p:nvPr/>
        </p:nvSpPr>
        <p:spPr>
          <a:xfrm>
            <a:off x="4942897" y="1261690"/>
            <a:ext cx="2493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Unpolarized PDFs: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293979-E893-9BE7-A963-C93E260B7AB7}"/>
              </a:ext>
            </a:extLst>
          </p:cNvPr>
          <p:cNvSpPr txBox="1"/>
          <p:nvPr/>
        </p:nvSpPr>
        <p:spPr>
          <a:xfrm>
            <a:off x="4871615" y="3081076"/>
            <a:ext cx="4440218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Parton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number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density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distribution in longitudinal direction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CAB9CF-8C35-4733-E686-E83F9E713F32}"/>
              </a:ext>
            </a:extLst>
          </p:cNvPr>
          <p:cNvSpPr txBox="1"/>
          <p:nvPr/>
        </p:nvSpPr>
        <p:spPr>
          <a:xfrm>
            <a:off x="5163016" y="4402269"/>
            <a:ext cx="39159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BLFQ </a:t>
            </a:r>
            <a:r>
              <a:rPr kumimoji="0" lang="en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results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are </a:t>
            </a: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 the initial scale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0C412C-C20A-D04D-96DE-DBAA36EBA0F0}"/>
              </a:ext>
            </a:extLst>
          </p:cNvPr>
          <p:cNvSpPr txBox="1"/>
          <p:nvPr/>
        </p:nvSpPr>
        <p:spPr>
          <a:xfrm>
            <a:off x="637117" y="654923"/>
            <a:ext cx="15281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45781B-0F89-FBC1-135B-254ABC03EFB7}"/>
                  </a:ext>
                </a:extLst>
              </p:cNvPr>
              <p:cNvSpPr txBox="1"/>
              <p:nvPr/>
            </p:nvSpPr>
            <p:spPr>
              <a:xfrm>
                <a:off x="4881961" y="4803328"/>
                <a:ext cx="425452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Valence quarks contribute mainly at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~0.3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Gluon distributions are larger than those of sea quark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Gluon and sea quark dominate in small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region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45781B-0F89-FBC1-135B-254ABC03E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961" y="4803328"/>
                <a:ext cx="4254525" cy="1754326"/>
              </a:xfrm>
              <a:prstGeom prst="rect">
                <a:avLst/>
              </a:prstGeom>
              <a:blipFill>
                <a:blip r:embed="rId4"/>
                <a:stretch>
                  <a:fillRect l="-893" t="-2158" b="-503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5E3676-FBD5-518F-2EC2-14E14713D7ED}"/>
                  </a:ext>
                </a:extLst>
              </p:cNvPr>
              <p:cNvSpPr txBox="1"/>
              <p:nvPr/>
            </p:nvSpPr>
            <p:spPr>
              <a:xfrm>
                <a:off x="715237" y="1647562"/>
                <a:ext cx="1581267" cy="2824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=0.23 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GeV</m:t>
                          </m:r>
                        </m:e>
                        <m:sup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5E3676-FBD5-518F-2EC2-14E14713D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37" y="1647562"/>
                <a:ext cx="1581267" cy="282450"/>
              </a:xfrm>
              <a:prstGeom prst="rect">
                <a:avLst/>
              </a:prstGeom>
              <a:blipFill>
                <a:blip r:embed="rId5"/>
                <a:stretch>
                  <a:fillRect l="-3200" t="-4167" r="-1600" b="-291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PastedGraphic-1.png">
            <a:extLst>
              <a:ext uri="{FF2B5EF4-FFF2-40B4-BE49-F238E27FC236}">
                <a16:creationId xmlns:a16="http://schemas.microsoft.com/office/drawing/2014/main" id="{F0C1BEB6-4175-692B-4F80-19AD1F806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68" y="3512133"/>
            <a:ext cx="4681313" cy="33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00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3B1B8-3098-54B6-B594-50E27B549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99" y="3799299"/>
            <a:ext cx="1845996" cy="147509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CCD9091-8F20-EA84-4091-B4EBD40EF5AC}"/>
              </a:ext>
            </a:extLst>
          </p:cNvPr>
          <p:cNvSpPr txBox="1"/>
          <p:nvPr/>
        </p:nvSpPr>
        <p:spPr>
          <a:xfrm>
            <a:off x="1202531" y="965359"/>
            <a:ext cx="67389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700" dirty="0">
                <a:latin typeface="Times New Roman" panose="02020603050405020304" charset="0"/>
                <a:cs typeface="Times New Roman" panose="02020603050405020304" charset="0"/>
              </a:rPr>
              <a:t>Glueball Spectrum and Structure in BLFQ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33B74FA-C2C0-F6F6-E404-82308BCBB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217" y="3799298"/>
            <a:ext cx="2025411" cy="14750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8ADFA5-1410-B098-6ECE-252022E93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851" y="3900214"/>
            <a:ext cx="2565886" cy="137418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CAC6907-8164-1CC4-FF55-036A5E4A364F}"/>
              </a:ext>
            </a:extLst>
          </p:cNvPr>
          <p:cNvSpPr txBox="1"/>
          <p:nvPr/>
        </p:nvSpPr>
        <p:spPr>
          <a:xfrm>
            <a:off x="574766" y="5468438"/>
            <a:ext cx="24166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kumimoji="1"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three-gluon interaction</a:t>
            </a:r>
            <a:endParaRPr kumimoji="1"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9D11CA-CE1B-5141-C5BD-9BA56D585605}"/>
              </a:ext>
            </a:extLst>
          </p:cNvPr>
          <p:cNvSpPr txBox="1"/>
          <p:nvPr/>
        </p:nvSpPr>
        <p:spPr>
          <a:xfrm>
            <a:off x="3286609" y="5468438"/>
            <a:ext cx="24166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kumimoji="1"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en-GB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-gluon interaction</a:t>
            </a:r>
            <a:endParaRPr kumimoji="1"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1E444B1-2C2E-6784-20B2-5BE74B20491B}"/>
              </a:ext>
            </a:extLst>
          </p:cNvPr>
          <p:cNvSpPr txBox="1"/>
          <p:nvPr/>
        </p:nvSpPr>
        <p:spPr>
          <a:xfrm>
            <a:off x="6089713" y="5468438"/>
            <a:ext cx="294372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instantaneous-gluon-interaction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D039A16-D498-0E6A-4FCC-19765AC6B786}"/>
              </a:ext>
            </a:extLst>
          </p:cNvPr>
          <p:cNvGrpSpPr/>
          <p:nvPr/>
        </p:nvGrpSpPr>
        <p:grpSpPr>
          <a:xfrm>
            <a:off x="2202908" y="1627926"/>
            <a:ext cx="4921064" cy="2074352"/>
            <a:chOff x="3067840" y="1027568"/>
            <a:chExt cx="6561418" cy="2765802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866E028-289D-6103-2C9B-4FFE45E75489}"/>
                </a:ext>
              </a:extLst>
            </p:cNvPr>
            <p:cNvSpPr txBox="1"/>
            <p:nvPr/>
          </p:nvSpPr>
          <p:spPr>
            <a:xfrm>
              <a:off x="9124161" y="1802020"/>
              <a:ext cx="50509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r>
                <a:rPr kumimoji="1" lang="zh-CN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135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92E469E-8510-AE03-0AEA-6797C0E0EBBF}"/>
                </a:ext>
              </a:extLst>
            </p:cNvPr>
            <p:cNvSpPr txBox="1"/>
            <p:nvPr/>
          </p:nvSpPr>
          <p:spPr>
            <a:xfrm>
              <a:off x="9124159" y="2493044"/>
              <a:ext cx="50509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r>
                <a:rPr kumimoji="1" lang="zh-CN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1350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A71135D-0D9A-CC7D-D680-B0822A00C571}"/>
                </a:ext>
              </a:extLst>
            </p:cNvPr>
            <p:cNvSpPr txBox="1"/>
            <p:nvPr/>
          </p:nvSpPr>
          <p:spPr>
            <a:xfrm>
              <a:off x="9124159" y="3201041"/>
              <a:ext cx="50509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</a:t>
              </a:r>
              <a:r>
                <a:rPr kumimoji="1" lang="zh-CN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1350" dirty="0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E090934-F096-ABC3-7FAF-F6059596F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7840" y="1027568"/>
              <a:ext cx="6065843" cy="276580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5BD8FA-8088-F028-3432-DD8CEC6EBB02}"/>
              </a:ext>
            </a:extLst>
          </p:cNvPr>
          <p:cNvSpPr txBox="1"/>
          <p:nvPr/>
        </p:nvSpPr>
        <p:spPr>
          <a:xfrm>
            <a:off x="4074160" y="6250365"/>
            <a:ext cx="50698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Z.Y. Lin, C.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Mondal,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S.Q.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Xu,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X.B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Zhao,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J.P.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Vary,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72496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652A0E5-CF69-B186-8F13-BDCBFD18D89E}"/>
              </a:ext>
            </a:extLst>
          </p:cNvPr>
          <p:cNvSpPr txBox="1"/>
          <p:nvPr/>
        </p:nvSpPr>
        <p:spPr>
          <a:xfrm>
            <a:off x="4041282" y="6227432"/>
            <a:ext cx="5102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Z.Y. Lin, C.</a:t>
            </a:r>
            <a:r>
              <a:rPr lang="zh-CN" altLang="en-US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Mondal,</a:t>
            </a:r>
            <a:r>
              <a:rPr lang="zh-CN" altLang="en-US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S.Q.</a:t>
            </a:r>
            <a:r>
              <a:rPr lang="zh-CN" altLang="en-US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Xu,</a:t>
            </a:r>
            <a:r>
              <a:rPr lang="zh-CN" altLang="en-US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X.B</a:t>
            </a:r>
            <a:r>
              <a:rPr lang="zh-CN" altLang="en-US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Zhao,</a:t>
            </a:r>
            <a:r>
              <a:rPr lang="zh-CN" altLang="en-US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J.P.</a:t>
            </a:r>
            <a:r>
              <a:rPr lang="zh-CN" altLang="en-US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Vary,</a:t>
            </a:r>
            <a:r>
              <a:rPr lang="zh-CN" altLang="en-US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350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in preparation</a:t>
            </a:r>
          </a:p>
        </p:txBody>
      </p:sp>
      <p:pic>
        <p:nvPicPr>
          <p:cNvPr id="5" name="图片 4" descr="norm_fock">
            <a:extLst>
              <a:ext uri="{FF2B5EF4-FFF2-40B4-BE49-F238E27FC236}">
                <a16:creationId xmlns:a16="http://schemas.microsoft.com/office/drawing/2014/main" id="{C477CD82-04F7-DCC1-FD22-D72F2914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67" y="2370802"/>
            <a:ext cx="3826689" cy="2531133"/>
          </a:xfrm>
          <a:prstGeom prst="rect">
            <a:avLst/>
          </a:prstGeom>
        </p:spPr>
      </p:pic>
      <p:pic>
        <p:nvPicPr>
          <p:cNvPr id="6" name="图片 5" descr="mass_plot">
            <a:extLst>
              <a:ext uri="{FF2B5EF4-FFF2-40B4-BE49-F238E27FC236}">
                <a16:creationId xmlns:a16="http://schemas.microsoft.com/office/drawing/2014/main" id="{85DD14A4-203B-4DC4-0957-C12F6FECF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0" y="2455715"/>
            <a:ext cx="3836688" cy="241009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9BB0A18-87C3-474D-4319-2CD400FA4685}"/>
              </a:ext>
            </a:extLst>
          </p:cNvPr>
          <p:cNvSpPr txBox="1"/>
          <p:nvPr/>
        </p:nvSpPr>
        <p:spPr>
          <a:xfrm>
            <a:off x="1861866" y="1596867"/>
            <a:ext cx="614410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>
                <a:latin typeface="Times New Roman" panose="02020603050405020304" charset="0"/>
                <a:cs typeface="Times New Roman" panose="02020603050405020304" charset="0"/>
              </a:rPr>
              <a:t>Based solely on the light-front QCD Hamiltonian, </a:t>
            </a:r>
          </a:p>
          <a:p>
            <a:r>
              <a:rPr lang="en-US" altLang="zh-CN" sz="1350" dirty="0">
                <a:latin typeface="Times New Roman" panose="02020603050405020304" charset="0"/>
                <a:cs typeface="Times New Roman" panose="02020603050405020304" charset="0"/>
              </a:rPr>
              <a:t>BLFQ yields low-lying glueball states exhibiting different Fock-sector compositions.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1DF010-56BA-0D13-A28B-F1E0CF9C7C78}"/>
              </a:ext>
            </a:extLst>
          </p:cNvPr>
          <p:cNvSpPr txBox="1"/>
          <p:nvPr/>
        </p:nvSpPr>
        <p:spPr>
          <a:xfrm>
            <a:off x="1202531" y="965359"/>
            <a:ext cx="67389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700" dirty="0">
                <a:latin typeface="Times New Roman" panose="02020603050405020304" charset="0"/>
                <a:cs typeface="Times New Roman" panose="02020603050405020304" charset="0"/>
              </a:rPr>
              <a:t>Preliminary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97FAEC3-C10B-958D-6F34-659C07D16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36" y="5100368"/>
            <a:ext cx="3771862" cy="81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34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818B9A-168C-4819-91E7-B0932932D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88" y="896283"/>
            <a:ext cx="7162862" cy="5806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AEDA3D-049B-B901-39B9-0CE1A08E140D}"/>
              </a:ext>
            </a:extLst>
          </p:cNvPr>
          <p:cNvSpPr txBox="1"/>
          <p:nvPr/>
        </p:nvSpPr>
        <p:spPr>
          <a:xfrm>
            <a:off x="1357312" y="71440"/>
            <a:ext cx="6429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Deuteron in BLFQ with 6q and 6q+1g sectors</a:t>
            </a:r>
          </a:p>
          <a:p>
            <a:pPr algn="ctr"/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Form Factors: 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1A222-5E0C-1399-E737-7F989A4600C8}"/>
              </a:ext>
            </a:extLst>
          </p:cNvPr>
          <p:cNvSpPr txBox="1"/>
          <p:nvPr/>
        </p:nvSpPr>
        <p:spPr>
          <a:xfrm>
            <a:off x="261258" y="6542708"/>
            <a:ext cx="5173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Satvir Kaur, </a:t>
            </a:r>
            <a:r>
              <a:rPr lang="en-US" dirty="0" err="1">
                <a:solidFill>
                  <a:srgbClr val="0070C0"/>
                </a:solidFill>
                <a:latin typeface="Calibri" panose="020F0502020204030204"/>
              </a:rPr>
              <a:t>McCartor</a:t>
            </a:r>
            <a:r>
              <a:rPr lang="en-US" dirty="0">
                <a:solidFill>
                  <a:srgbClr val="0070C0"/>
                </a:solidFill>
                <a:latin typeface="Calibri" panose="020F0502020204030204"/>
              </a:rPr>
              <a:t> Awardee session, LC2026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918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71ECA-D1AA-3D9E-3B00-2D80F6474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2D0142-B99E-9774-E270-B38E80267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67" y="1157475"/>
            <a:ext cx="8334021" cy="5604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D048FC-8048-977C-C388-54888229E77E}"/>
              </a:ext>
            </a:extLst>
          </p:cNvPr>
          <p:cNvSpPr txBox="1"/>
          <p:nvPr/>
        </p:nvSpPr>
        <p:spPr>
          <a:xfrm>
            <a:off x="4132165" y="6504972"/>
            <a:ext cx="5007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S. </a:t>
            </a:r>
            <a:r>
              <a:rPr lang="en-US" dirty="0" err="1">
                <a:solidFill>
                  <a:srgbClr val="0070C0"/>
                </a:solidFill>
              </a:rPr>
              <a:t>Jawadekar</a:t>
            </a:r>
            <a:r>
              <a:rPr lang="en-US" dirty="0">
                <a:solidFill>
                  <a:srgbClr val="0070C0"/>
                </a:solidFill>
              </a:rPr>
              <a:t>, M. Sharaf and J.P. Vary, in preparation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F8D37E-126E-CFB0-A623-60F1ACA4F5E5}"/>
              </a:ext>
            </a:extLst>
          </p:cNvPr>
          <p:cNvSpPr txBox="1"/>
          <p:nvPr/>
        </p:nvSpPr>
        <p:spPr>
          <a:xfrm>
            <a:off x="19381" y="79736"/>
            <a:ext cx="764683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600" dirty="0">
                <a:solidFill>
                  <a:srgbClr val="0070C0"/>
                </a:solidFill>
              </a:rPr>
              <a:t>           DLCQ solutions for critical coupling of </a:t>
            </a:r>
            <a:r>
              <a:rPr lang="en-US" sz="2600" dirty="0">
                <a:solidFill>
                  <a:srgbClr val="0070C0"/>
                </a:solidFill>
                <a:latin typeface="Symbol" pitchFamily="2" charset="2"/>
              </a:rPr>
              <a:t>j</a:t>
            </a:r>
            <a:r>
              <a:rPr lang="en-US" sz="2600" baseline="30000" dirty="0">
                <a:solidFill>
                  <a:srgbClr val="0070C0"/>
                </a:solidFill>
              </a:rPr>
              <a:t>4</a:t>
            </a:r>
            <a:r>
              <a:rPr lang="en-US" sz="2600" dirty="0">
                <a:solidFill>
                  <a:srgbClr val="0070C0"/>
                </a:solidFill>
              </a:rPr>
              <a:t> in 1+1 D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Green dashed – without zero modes: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Red solid – include zero mode corrections: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19A0CC-6097-F4B3-F9E3-6BB09A5CB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291" y="795435"/>
            <a:ext cx="1981200" cy="660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C09B911-62FC-42F5-8AEC-A2347F4C8BC6}"/>
              </a:ext>
            </a:extLst>
          </p:cNvPr>
          <p:cNvGrpSpPr/>
          <p:nvPr/>
        </p:nvGrpSpPr>
        <p:grpSpPr>
          <a:xfrm>
            <a:off x="6640461" y="497275"/>
            <a:ext cx="2139905" cy="424603"/>
            <a:chOff x="6501561" y="497275"/>
            <a:chExt cx="2139905" cy="4246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E4DFDC-16B3-1389-BE26-FF058C808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86603" y="497275"/>
              <a:ext cx="1654863" cy="42460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2D490D-7F1F-4101-E206-A8937468C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1561" y="544010"/>
              <a:ext cx="502024" cy="35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335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C38BA8-1425-3D41-94F1-97F7F40B2E06}"/>
              </a:ext>
            </a:extLst>
          </p:cNvPr>
          <p:cNvSpPr txBox="1"/>
          <p:nvPr/>
        </p:nvSpPr>
        <p:spPr>
          <a:xfrm>
            <a:off x="3607304" y="816736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6D0DE-C80D-D0D4-2D93-3A3E652D9FC0}"/>
              </a:ext>
            </a:extLst>
          </p:cNvPr>
          <p:cNvSpPr txBox="1"/>
          <p:nvPr/>
        </p:nvSpPr>
        <p:spPr>
          <a:xfrm>
            <a:off x="520859" y="1747778"/>
            <a:ext cx="8249374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JLAB and EIC experiments will benefit from a comprehensive</a:t>
            </a:r>
          </a:p>
          <a:p>
            <a:r>
              <a:rPr lang="en-US" sz="2200" dirty="0">
                <a:solidFill>
                  <a:srgbClr val="FFFF00"/>
                </a:solidFill>
              </a:rPr>
              <a:t>theory program that includes complementary relativistic approaches:</a:t>
            </a:r>
          </a:p>
          <a:p>
            <a:r>
              <a:rPr lang="en-US" sz="2200" dirty="0">
                <a:solidFill>
                  <a:srgbClr val="FFFF00"/>
                </a:solidFill>
              </a:rPr>
              <a:t>wave equations, lattice simulations, BLFQ, . . .</a:t>
            </a:r>
          </a:p>
          <a:p>
            <a:endParaRPr lang="en-US" sz="2200" dirty="0">
              <a:solidFill>
                <a:srgbClr val="FFFF00"/>
              </a:solidFill>
            </a:endParaRPr>
          </a:p>
          <a:p>
            <a:r>
              <a:rPr lang="en-US" sz="2200" dirty="0">
                <a:solidFill>
                  <a:srgbClr val="FFFF00"/>
                </a:solidFill>
              </a:rPr>
              <a:t>BLFQ is expanding rapidly towards including the full scope  </a:t>
            </a:r>
          </a:p>
          <a:p>
            <a:r>
              <a:rPr lang="en-US" sz="2200" dirty="0">
                <a:solidFill>
                  <a:srgbClr val="FFFF00"/>
                </a:solidFill>
              </a:rPr>
              <a:t>of QCD dynamics through a wide range of efforts well beyond </a:t>
            </a:r>
          </a:p>
          <a:p>
            <a:r>
              <a:rPr lang="en-US" sz="2200" dirty="0">
                <a:solidFill>
                  <a:srgbClr val="FFFF00"/>
                </a:solidFill>
              </a:rPr>
              <a:t>those glimpsed briefly here (LC2026 talks by Siqi Xu, Satvir Kaur and </a:t>
            </a:r>
          </a:p>
          <a:p>
            <a:r>
              <a:rPr lang="en-US" sz="2200" dirty="0" err="1">
                <a:solidFill>
                  <a:srgbClr val="FFFF00"/>
                </a:solidFill>
              </a:rPr>
              <a:t>Xianghui</a:t>
            </a:r>
            <a:r>
              <a:rPr lang="en-US" sz="2200" dirty="0">
                <a:solidFill>
                  <a:srgbClr val="FFFF00"/>
                </a:solidFill>
              </a:rPr>
              <a:t> Cao).  See also important RGPEP developments in LC2026</a:t>
            </a:r>
          </a:p>
          <a:p>
            <a:r>
              <a:rPr lang="en-US" sz="2200" dirty="0">
                <a:solidFill>
                  <a:srgbClr val="FFFF00"/>
                </a:solidFill>
              </a:rPr>
              <a:t>talks by Stan </a:t>
            </a:r>
            <a:r>
              <a:rPr lang="en-US" sz="2200" dirty="0" err="1">
                <a:solidFill>
                  <a:srgbClr val="FFFF00"/>
                </a:solidFill>
              </a:rPr>
              <a:t>Glazek</a:t>
            </a:r>
            <a:r>
              <a:rPr lang="en-US" sz="2200" dirty="0">
                <a:solidFill>
                  <a:srgbClr val="FFFF00"/>
                </a:solidFill>
              </a:rPr>
              <a:t> and Kamil Serafin.</a:t>
            </a:r>
          </a:p>
          <a:p>
            <a:endParaRPr lang="en-US" sz="2200" dirty="0">
              <a:solidFill>
                <a:srgbClr val="FFFF00"/>
              </a:solidFill>
            </a:endParaRPr>
          </a:p>
          <a:p>
            <a:r>
              <a:rPr lang="en-US" sz="2200" dirty="0">
                <a:solidFill>
                  <a:srgbClr val="FFFF00"/>
                </a:solidFill>
              </a:rPr>
              <a:t>AI and quantum computing represent powerful new tools that will</a:t>
            </a:r>
          </a:p>
          <a:p>
            <a:r>
              <a:rPr lang="en-US" sz="2200" dirty="0">
                <a:solidFill>
                  <a:srgbClr val="FFFF00"/>
                </a:solidFill>
              </a:rPr>
              <a:t>further accelerate progress in achieving more complete results to</a:t>
            </a:r>
          </a:p>
          <a:p>
            <a:r>
              <a:rPr lang="en-US" sz="2200" dirty="0">
                <a:solidFill>
                  <a:srgbClr val="FFFF00"/>
                </a:solidFill>
              </a:rPr>
              <a:t>higher precision  (LC2026 talks by Peter Love and Jie Pan)</a:t>
            </a:r>
          </a:p>
        </p:txBody>
      </p:sp>
    </p:spTree>
    <p:extLst>
      <p:ext uri="{BB962C8B-B14F-4D97-AF65-F5344CB8AC3E}">
        <p14:creationId xmlns:p14="http://schemas.microsoft.com/office/powerpoint/2010/main" val="1238338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5" name="Line 9"/>
          <p:cNvSpPr>
            <a:spLocks noChangeShapeType="1"/>
          </p:cNvSpPr>
          <p:nvPr/>
        </p:nvSpPr>
        <p:spPr bwMode="auto">
          <a:xfrm>
            <a:off x="866744" y="30480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933" tIns="45467" rIns="90933" bIns="45467" anchor="ctr"/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54986" name="Rectangle 10"/>
          <p:cNvSpPr>
            <a:spLocks noChangeArrowheads="1"/>
          </p:cNvSpPr>
          <p:nvPr/>
        </p:nvSpPr>
        <p:spPr bwMode="auto">
          <a:xfrm>
            <a:off x="3437699" y="2542452"/>
            <a:ext cx="1859368" cy="46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F2B"/>
                </a:solidFill>
                <a:effectLst/>
                <a:uLnTx/>
                <a:uFillTx/>
                <a:latin typeface="Times" charset="0"/>
                <a:ea typeface="ＭＳ Ｐゴシック"/>
                <a:cs typeface="+mn-cs"/>
              </a:rPr>
              <a:t>QED &amp; QCD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charset="0"/>
              <a:ea typeface="ＭＳ Ｐゴシック"/>
              <a:cs typeface="+mn-cs"/>
            </a:endParaRPr>
          </a:p>
        </p:txBody>
      </p:sp>
      <p:sp>
        <p:nvSpPr>
          <p:cNvPr id="254987" name="Rectangle 11"/>
          <p:cNvSpPr>
            <a:spLocks noChangeArrowheads="1"/>
          </p:cNvSpPr>
          <p:nvPr/>
        </p:nvSpPr>
        <p:spPr bwMode="auto">
          <a:xfrm>
            <a:off x="3962511" y="6250124"/>
            <a:ext cx="833546" cy="46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/>
          <a:p>
            <a:pPr marL="0" marR="0" lvl="0" indent="0" algn="l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F2B"/>
                </a:solidFill>
                <a:effectLst/>
                <a:uLnTx/>
                <a:uFillTx/>
                <a:latin typeface="Times" charset="0"/>
                <a:ea typeface="ＭＳ Ｐゴシック"/>
                <a:cs typeface="+mn-cs"/>
              </a:rPr>
              <a:t>QCD</a:t>
            </a:r>
          </a:p>
        </p:txBody>
      </p:sp>
      <p:sp>
        <p:nvSpPr>
          <p:cNvPr id="254988" name="Rectangle 12"/>
          <p:cNvSpPr>
            <a:spLocks noChangeArrowheads="1"/>
          </p:cNvSpPr>
          <p:nvPr/>
        </p:nvSpPr>
        <p:spPr bwMode="auto">
          <a:xfrm>
            <a:off x="2132477" y="76210"/>
            <a:ext cx="4621243" cy="65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/>
          <a:p>
            <a:pPr marL="0" marR="0" lvl="0" indent="0" algn="ctr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" charset="0"/>
                <a:ea typeface="ＭＳ Ｐゴシック"/>
                <a:cs typeface="+mn-cs"/>
              </a:rPr>
              <a:t>Light Front (LF) Hamiltonian Defined by its</a:t>
            </a:r>
          </a:p>
          <a:p>
            <a:pPr marL="0" marR="0" lvl="0" indent="0" algn="ctr" defTabSz="4546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imes" charset="0"/>
                <a:ea typeface="ＭＳ Ｐゴシック"/>
                <a:cs typeface="+mn-cs"/>
              </a:rPr>
              <a:t>Elementary Vertices in LF Gauge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Times" charset="0"/>
              <a:ea typeface="ＭＳ Ｐゴシック"/>
              <a:cs typeface="+mn-cs"/>
            </a:endParaRPr>
          </a:p>
        </p:txBody>
      </p:sp>
      <p:pic>
        <p:nvPicPr>
          <p:cNvPr id="2" name="Picture 1" descr="Screen Shot 2016-05-23 at 7.13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25" y="1148517"/>
            <a:ext cx="5427714" cy="1205272"/>
          </a:xfrm>
          <a:prstGeom prst="rect">
            <a:avLst/>
          </a:prstGeom>
        </p:spPr>
      </p:pic>
      <p:pic>
        <p:nvPicPr>
          <p:cNvPr id="3" name="Picture 2" descr="Screen Shot 2016-05-23 at 7.14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15" y="3218147"/>
            <a:ext cx="4417416" cy="1440300"/>
          </a:xfrm>
          <a:prstGeom prst="rect">
            <a:avLst/>
          </a:prstGeom>
        </p:spPr>
      </p:pic>
      <p:pic>
        <p:nvPicPr>
          <p:cNvPr id="4" name="Picture 3" descr="Screen Shot 2016-05-23 at 7.13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3" y="1206020"/>
            <a:ext cx="2069227" cy="1092449"/>
          </a:xfrm>
          <a:prstGeom prst="rect">
            <a:avLst/>
          </a:prstGeom>
        </p:spPr>
      </p:pic>
      <p:pic>
        <p:nvPicPr>
          <p:cNvPr id="5" name="Picture 4" descr="Screen Shot 2016-05-23 at 7.14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76" y="4951122"/>
            <a:ext cx="5045111" cy="118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4404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7" name="Text Box 2"/>
          <p:cNvSpPr txBox="1">
            <a:spLocks noChangeArrowheads="1"/>
          </p:cNvSpPr>
          <p:nvPr/>
        </p:nvSpPr>
        <p:spPr bwMode="auto">
          <a:xfrm>
            <a:off x="1953067" y="28765"/>
            <a:ext cx="4721994" cy="67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F2B"/>
                </a:solidFill>
                <a:latin typeface="Times" charset="0"/>
              </a:rPr>
              <a:t>Discretized Light Cone Quantization </a:t>
            </a:r>
          </a:p>
          <a:p>
            <a:pPr algn="ctr"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3366FF"/>
                </a:solidFill>
                <a:latin typeface="Times"/>
              </a:rPr>
              <a:t>[H.C. Pauli &amp; S.J. Brodsky, PRD32 (1985)]</a:t>
            </a:r>
          </a:p>
        </p:txBody>
      </p:sp>
      <p:sp>
        <p:nvSpPr>
          <p:cNvPr id="218118" name="Text Box 3"/>
          <p:cNvSpPr txBox="1">
            <a:spLocks noChangeArrowheads="1"/>
          </p:cNvSpPr>
          <p:nvPr/>
        </p:nvSpPr>
        <p:spPr bwMode="auto">
          <a:xfrm>
            <a:off x="2022284" y="1173714"/>
            <a:ext cx="4769834" cy="67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F2B"/>
                </a:solidFill>
                <a:latin typeface="Times" charset="0"/>
              </a:rPr>
              <a:t>   Basis Light Front Quantization       </a:t>
            </a:r>
          </a:p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F2B"/>
                </a:solidFill>
                <a:latin typeface="Times" charset="0"/>
              </a:rPr>
              <a:t>                   </a:t>
            </a:r>
            <a:r>
              <a:rPr lang="fr-FR" sz="1400" dirty="0">
                <a:solidFill>
                  <a:srgbClr val="3366FF"/>
                </a:solidFill>
                <a:latin typeface="Times" charset="0"/>
              </a:rPr>
              <a:t>[J.P. Vary et al., PRC81 (2010)]</a:t>
            </a:r>
            <a:endParaRPr lang="en-US" sz="1400" dirty="0">
              <a:solidFill>
                <a:srgbClr val="3366FF"/>
              </a:solidFill>
              <a:latin typeface="Times" charset="0"/>
            </a:endParaRPr>
          </a:p>
        </p:txBody>
      </p:sp>
      <p:sp>
        <p:nvSpPr>
          <p:cNvPr id="218119" name="AutoShape 4"/>
          <p:cNvSpPr>
            <a:spLocks noChangeArrowheads="1"/>
          </p:cNvSpPr>
          <p:nvPr/>
        </p:nvSpPr>
        <p:spPr bwMode="auto">
          <a:xfrm>
            <a:off x="4230384" y="718362"/>
            <a:ext cx="304800" cy="492931"/>
          </a:xfrm>
          <a:prstGeom prst="downArrow">
            <a:avLst>
              <a:gd name="adj1" fmla="val 50000"/>
              <a:gd name="adj2" fmla="val 625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933" tIns="45467" rIns="90933" bIns="45467" anchor="ctr"/>
          <a:lstStyle/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181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129313"/>
              </p:ext>
            </p:extLst>
          </p:nvPr>
        </p:nvGraphicFramePr>
        <p:xfrm>
          <a:off x="1318519" y="1955801"/>
          <a:ext cx="7461250" cy="257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490200" imgH="3619500" progId="Equation.DSMT4">
                  <p:embed/>
                </p:oleObj>
              </mc:Choice>
              <mc:Fallback>
                <p:oleObj name="Equation" r:id="rId3" imgW="10490200" imgH="3619500" progId="Equation.DSMT4">
                  <p:embed/>
                  <p:pic>
                    <p:nvPicPr>
                      <p:cNvPr id="2181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8519" y="1955801"/>
                        <a:ext cx="7461250" cy="257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8120" name="Text Box 6"/>
          <p:cNvSpPr txBox="1">
            <a:spLocks noChangeArrowheads="1"/>
          </p:cNvSpPr>
          <p:nvPr/>
        </p:nvSpPr>
        <p:spPr bwMode="auto">
          <a:xfrm>
            <a:off x="1256848" y="4588679"/>
            <a:ext cx="5584823" cy="39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33" tIns="45467" rIns="90933" bIns="454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09395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" charset="0"/>
              </a:rPr>
              <a:t>For mesons we adopt (later extended to baryons): </a:t>
            </a:r>
          </a:p>
        </p:txBody>
      </p:sp>
      <p:sp>
        <p:nvSpPr>
          <p:cNvPr id="218121" name="Rectangle 9"/>
          <p:cNvSpPr>
            <a:spLocks noChangeArrowheads="1"/>
          </p:cNvSpPr>
          <p:nvPr/>
        </p:nvSpPr>
        <p:spPr bwMode="auto">
          <a:xfrm>
            <a:off x="1252225" y="3439812"/>
            <a:ext cx="1579844" cy="98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/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Orthonormal:</a:t>
            </a:r>
          </a:p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defTabSz="9093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Complete:</a:t>
            </a:r>
            <a:endParaRPr lang="en-US" sz="2000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10182"/>
              </p:ext>
            </p:extLst>
          </p:nvPr>
        </p:nvGraphicFramePr>
        <p:xfrm>
          <a:off x="2133600" y="5119688"/>
          <a:ext cx="4654550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35600" imgH="1612900" progId="Equation.DSMT4">
                  <p:embed/>
                </p:oleObj>
              </mc:Choice>
              <mc:Fallback>
                <p:oleObj name="Equation" r:id="rId5" imgW="5435600" imgH="16129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3600" y="5119688"/>
                        <a:ext cx="4654550" cy="138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55449" y="4656242"/>
            <a:ext cx="2397621" cy="307734"/>
          </a:xfrm>
          <a:prstGeom prst="rect">
            <a:avLst/>
          </a:prstGeom>
          <a:noFill/>
        </p:spPr>
        <p:txBody>
          <a:bodyPr wrap="none" lIns="91397" tIns="45699" rIns="91397" bIns="45699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  <a:latin typeface="Times"/>
              </a:rPr>
              <a:t>[Y. Li, et al., PLB758 (2016)]</a:t>
            </a:r>
            <a:r>
              <a:rPr lang="en-US" sz="1400" dirty="0">
                <a:latin typeface="Time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5740360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32113" y="977399"/>
          <a:ext cx="7637741" cy="603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020300" imgH="7912100" progId="Equation.DSMT4">
                  <p:embed/>
                </p:oleObj>
              </mc:Choice>
              <mc:Fallback>
                <p:oleObj name="Equation" r:id="rId3" imgW="10020300" imgH="79121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2113" y="977399"/>
                        <a:ext cx="7637741" cy="6030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403" name="Rectangle 2"/>
          <p:cNvSpPr>
            <a:spLocks noChangeArrowheads="1"/>
          </p:cNvSpPr>
          <p:nvPr/>
        </p:nvSpPr>
        <p:spPr bwMode="auto">
          <a:xfrm>
            <a:off x="2636893" y="131089"/>
            <a:ext cx="3449497" cy="83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33" tIns="45467" rIns="90933" bIns="45467">
            <a:spAutoFit/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F2B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               BLFQ</a:t>
            </a:r>
          </a:p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F2B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Symmetries &amp; Constraints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0405" name="Line 5"/>
          <p:cNvSpPr>
            <a:spLocks noChangeShapeType="1"/>
          </p:cNvSpPr>
          <p:nvPr/>
        </p:nvSpPr>
        <p:spPr bwMode="auto">
          <a:xfrm flipH="1">
            <a:off x="5985540" y="3305878"/>
            <a:ext cx="2100324" cy="30229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933" tIns="45467" rIns="90933" bIns="45467" anchor="ctr"/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39709" y="2384105"/>
            <a:ext cx="2704307" cy="907992"/>
            <a:chOff x="6439709" y="2481635"/>
            <a:chExt cx="2704307" cy="907992"/>
          </a:xfrm>
        </p:grpSpPr>
        <p:sp>
          <p:nvSpPr>
            <p:cNvPr id="230404" name="Rectangle 4"/>
            <p:cNvSpPr>
              <a:spLocks noChangeArrowheads="1"/>
            </p:cNvSpPr>
            <p:nvPr/>
          </p:nvSpPr>
          <p:spPr bwMode="auto">
            <a:xfrm>
              <a:off x="7300705" y="2521961"/>
              <a:ext cx="1594422" cy="830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933" tIns="45467" rIns="90933" bIns="45467">
              <a:spAutoFit/>
            </a:bodyPr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ＭＳ Ｐゴシック" charset="0"/>
                </a:rPr>
                <a:t>Finite basis </a:t>
              </a:r>
            </a:p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ＭＳ Ｐゴシック" charset="0"/>
                </a:rPr>
                <a:t>  regulators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0406" name="Line 6"/>
            <p:cNvSpPr>
              <a:spLocks noChangeShapeType="1"/>
            </p:cNvSpPr>
            <p:nvPr/>
          </p:nvSpPr>
          <p:spPr bwMode="auto">
            <a:xfrm flipH="1">
              <a:off x="6439709" y="3242773"/>
              <a:ext cx="860993" cy="1212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0408" name="Oval 8"/>
            <p:cNvSpPr>
              <a:spLocks noChangeArrowheads="1"/>
            </p:cNvSpPr>
            <p:nvPr/>
          </p:nvSpPr>
          <p:spPr bwMode="auto">
            <a:xfrm>
              <a:off x="6952811" y="2481635"/>
              <a:ext cx="2191205" cy="907992"/>
            </a:xfrm>
            <a:prstGeom prst="ellipse">
              <a:avLst/>
            </a:prstGeom>
            <a:noFill/>
            <a:ln w="9525">
              <a:solidFill>
                <a:srgbClr val="FF0F2B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713293" y="901576"/>
            <a:ext cx="2371527" cy="830528"/>
          </a:xfrm>
          <a:prstGeom prst="rect">
            <a:avLst/>
          </a:prstGeom>
        </p:spPr>
        <p:txBody>
          <a:bodyPr wrap="none" lIns="90933" tIns="45467" rIns="90933" bIns="45467">
            <a:spAutoFit/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 All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J ≥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J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z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states </a:t>
            </a:r>
          </a:p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in one calculation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73789" y="772592"/>
            <a:ext cx="2582788" cy="1504984"/>
            <a:chOff x="6573789" y="558406"/>
            <a:chExt cx="2582788" cy="1504984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573789" y="558406"/>
              <a:ext cx="2582788" cy="1167715"/>
            </a:xfrm>
            <a:prstGeom prst="ellipse">
              <a:avLst/>
            </a:prstGeom>
            <a:noFill/>
            <a:ln w="9525">
              <a:solidFill>
                <a:srgbClr val="FF0F2B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H="1">
              <a:off x="6713291" y="1726198"/>
              <a:ext cx="830613" cy="33719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" name="Oval 3"/>
          <p:cNvSpPr/>
          <p:nvPr/>
        </p:nvSpPr>
        <p:spPr bwMode="auto">
          <a:xfrm>
            <a:off x="6146751" y="3120191"/>
            <a:ext cx="292959" cy="267970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933" tIns="45467" rIns="90933" bIns="4546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033948" y="4019103"/>
            <a:ext cx="536587" cy="478466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933" tIns="45467" rIns="90933" bIns="4546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4252" y="6328627"/>
            <a:ext cx="4202072" cy="410375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933" tIns="45467" rIns="90933" bIns="4546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17106" y="4724412"/>
            <a:ext cx="6939488" cy="1175962"/>
            <a:chOff x="2217106" y="4514718"/>
            <a:chExt cx="6939488" cy="1175962"/>
          </a:xfrm>
        </p:grpSpPr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6019817" y="4514718"/>
              <a:ext cx="3136777" cy="1175962"/>
            </a:xfrm>
            <a:prstGeom prst="ellipse">
              <a:avLst/>
            </a:prstGeom>
            <a:noFill/>
            <a:ln w="9525">
              <a:solidFill>
                <a:srgbClr val="FF0F2B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92056" y="4671829"/>
              <a:ext cx="2937638" cy="830528"/>
            </a:xfrm>
            <a:prstGeom prst="rect">
              <a:avLst/>
            </a:prstGeom>
            <a:noFill/>
          </p:spPr>
          <p:txBody>
            <a:bodyPr wrap="none" lIns="90933" tIns="45467" rIns="90933" bIns="45467" rtlCol="0">
              <a:spAutoFit/>
            </a:bodyPr>
            <a:lstStyle/>
            <a:p>
              <a:pPr marL="0" marR="0" lvl="0" indent="0" algn="l" defTabSz="45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Preserve transverse</a:t>
              </a:r>
            </a:p>
            <a:p>
              <a:pPr marL="0" marR="0" lvl="0" indent="0" algn="l" defTabSz="4546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 boost invariance</a:t>
              </a:r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2217106" y="5009648"/>
              <a:ext cx="3802694" cy="193566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90933" tIns="45467" rIns="90933" bIns="45467" anchor="ctr"/>
            <a:lstStyle/>
            <a:p>
              <a:pPr marL="0" marR="0" lvl="0" indent="0" algn="l" defTabSz="90939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" name="Oval 20"/>
          <p:cNvSpPr/>
          <p:nvPr/>
        </p:nvSpPr>
        <p:spPr bwMode="auto">
          <a:xfrm>
            <a:off x="5680396" y="3523803"/>
            <a:ext cx="305144" cy="271782"/>
          </a:xfrm>
          <a:prstGeom prst="ellipse">
            <a:avLst/>
          </a:prstGeom>
          <a:noFill/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933" tIns="45467" rIns="90933" bIns="4546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sp>
        <p:nvSpPr>
          <p:cNvPr id="27" name="Line 5">
            <a:extLst>
              <a:ext uri="{FF2B5EF4-FFF2-40B4-BE49-F238E27FC236}">
                <a16:creationId xmlns:a16="http://schemas.microsoft.com/office/drawing/2014/main" id="{DD87B59B-3CC1-7744-8273-59A12DAFAE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4028" y="3294329"/>
            <a:ext cx="953242" cy="72477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933" tIns="45467" rIns="90933" bIns="45467" anchor="ctr"/>
          <a:lstStyle/>
          <a:p>
            <a:pPr marL="0" marR="0" lvl="0" indent="0" algn="l" defTabSz="909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2846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ngLi_StrongInteraction_Lecture_Phys625_extra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" y="20855"/>
            <a:ext cx="9142395" cy="6850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310190" y="2044094"/>
            <a:ext cx="84667" cy="2177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26773-A28B-6570-7FD4-613E73C041A1}"/>
              </a:ext>
            </a:extLst>
          </p:cNvPr>
          <p:cNvSpPr/>
          <p:nvPr/>
        </p:nvSpPr>
        <p:spPr bwMode="auto">
          <a:xfrm>
            <a:off x="3898234" y="6657472"/>
            <a:ext cx="914400" cy="2326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712049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E7F3B-123F-EFFF-3FFD-ABDB871BB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854" y="3821300"/>
            <a:ext cx="4601042" cy="3062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71113-7F48-BD34-31E8-D37FBDB59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6442"/>
            <a:ext cx="4601042" cy="29015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9979F4-FCB7-A40E-791A-28AEA536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87072"/>
          </a:xfrm>
        </p:spPr>
        <p:txBody>
          <a:bodyPr>
            <a:normAutofit/>
          </a:bodyPr>
          <a:lstStyle/>
          <a:p>
            <a:pPr algn="ctr"/>
            <a:r>
              <a:rPr lang="en-CN" sz="3600" b="1" dirty="0"/>
              <a:t>BLFQ Basis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E2CF31-278B-C50E-4667-33E67D3FEDE6}"/>
                  </a:ext>
                </a:extLst>
              </p:cNvPr>
              <p:cNvSpPr/>
              <p:nvPr/>
            </p:nvSpPr>
            <p:spPr>
              <a:xfrm>
                <a:off x="455276" y="1303380"/>
                <a:ext cx="8237550" cy="1404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meson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>
                              <a:latin typeface="Cambria Math" charset="0"/>
                            </a:rPr>
                            <m:t>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𝑔𝑔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⟩+…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baryon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=|</m:t>
                      </m:r>
                      <m:d>
                        <m:dPr>
                          <m:begChr m:val="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𝑞𝑞𝑞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𝑞𝑞𝑞𝑔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𝑞𝑞𝑞𝑞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⟩+…</m:t>
                      </m:r>
                    </m:oMath>
                  </m:oMathPara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deuterium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𝑞𝑞𝑞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𝑞𝑞𝑞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𝑞𝑞𝑞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⟩+…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3E2CF31-278B-C50E-4667-33E67D3FE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76" y="1303380"/>
                <a:ext cx="8237550" cy="1404808"/>
              </a:xfrm>
              <a:prstGeom prst="rect">
                <a:avLst/>
              </a:prstGeom>
              <a:blipFill>
                <a:blip r:embed="rId5"/>
                <a:stretch>
                  <a:fillRect l="-308" t="-23214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8A878AF-BD1D-9FC8-DB40-02D0B10BCF2D}"/>
              </a:ext>
            </a:extLst>
          </p:cNvPr>
          <p:cNvSpPr txBox="1"/>
          <p:nvPr/>
        </p:nvSpPr>
        <p:spPr>
          <a:xfrm>
            <a:off x="149389" y="2874071"/>
            <a:ext cx="8589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sz="2000"/>
              <a:t>Dimensio</a:t>
            </a:r>
            <a:r>
              <a:rPr lang="en-US" sz="2000" dirty="0"/>
              <a:t>ns</a:t>
            </a:r>
            <a:r>
              <a:rPr lang="en-CN" sz="2000"/>
              <a:t> increase </a:t>
            </a:r>
            <a:r>
              <a:rPr lang="en-CN" sz="2000" dirty="0"/>
              <a:t>with number </a:t>
            </a:r>
            <a:r>
              <a:rPr lang="en-CN" sz="2000"/>
              <a:t>of </a:t>
            </a:r>
            <a:r>
              <a:rPr lang="en-US" sz="2000" dirty="0"/>
              <a:t>Partons at fixed regulators and when extending the regulators towards the continuum limit</a:t>
            </a:r>
          </a:p>
          <a:p>
            <a:r>
              <a:rPr lang="en-US" sz="2400" dirty="0"/>
              <a:t>   </a:t>
            </a:r>
            <a:r>
              <a:rPr lang="en-US" sz="2400" dirty="0">
                <a:solidFill>
                  <a:srgbClr val="0070C0"/>
                </a:solidFill>
              </a:rPr>
              <a:t>                 =&gt; motivation for quantum computing </a:t>
            </a:r>
            <a:endParaRPr lang="en-CN" sz="24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19D93-20A6-ABC9-B97E-9E76D1447EA4}"/>
              </a:ext>
            </a:extLst>
          </p:cNvPr>
          <p:cNvSpPr txBox="1"/>
          <p:nvPr/>
        </p:nvSpPr>
        <p:spPr>
          <a:xfrm>
            <a:off x="114883" y="829562"/>
            <a:ext cx="85892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sz="2200" dirty="0"/>
              <a:t>BLFQ basis</a:t>
            </a:r>
            <a:r>
              <a:rPr lang="en-US" sz="2200" dirty="0"/>
              <a:t>: expansion in </a:t>
            </a:r>
            <a:r>
              <a:rPr lang="en-US" sz="2200" dirty="0" err="1"/>
              <a:t>Fock</a:t>
            </a:r>
            <a:r>
              <a:rPr lang="en-US" sz="2200" dirty="0"/>
              <a:t> space beyond the valence sector</a:t>
            </a:r>
            <a:endParaRPr lang="en-CN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38DEB91-F23A-C025-EBA6-B74D29AF710E}"/>
                  </a:ext>
                </a:extLst>
              </p:cNvPr>
              <p:cNvSpPr txBox="1"/>
              <p:nvPr/>
            </p:nvSpPr>
            <p:spPr>
              <a:xfrm>
                <a:off x="843573" y="4233441"/>
                <a:ext cx="46572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CN" dirty="0"/>
                  <a:t>=16 </a:t>
                </a:r>
                <a:endParaRPr 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38DEB91-F23A-C025-EBA6-B74D29AF7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73" y="4233441"/>
                <a:ext cx="4657204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FDA8C87-D91E-9354-95F3-7CEB3F723C87}"/>
              </a:ext>
            </a:extLst>
          </p:cNvPr>
          <p:cNvSpPr txBox="1"/>
          <p:nvPr/>
        </p:nvSpPr>
        <p:spPr>
          <a:xfrm>
            <a:off x="7151909" y="6593241"/>
            <a:ext cx="797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= </a:t>
            </a:r>
            <a:r>
              <a:rPr lang="en-US" sz="1400" dirty="0" err="1"/>
              <a:t>Kmax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9D86D1-E63B-4A04-27A7-3ADF7B4917BA}"/>
              </a:ext>
            </a:extLst>
          </p:cNvPr>
          <p:cNvSpPr txBox="1"/>
          <p:nvPr/>
        </p:nvSpPr>
        <p:spPr>
          <a:xfrm>
            <a:off x="843573" y="4510440"/>
            <a:ext cx="202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Space and spin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2C0639-9E34-93DD-C92D-8EE0D2280B37}"/>
              </a:ext>
            </a:extLst>
          </p:cNvPr>
          <p:cNvSpPr txBox="1"/>
          <p:nvPr/>
        </p:nvSpPr>
        <p:spPr>
          <a:xfrm>
            <a:off x="6501236" y="4060734"/>
            <a:ext cx="1551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Including global </a:t>
            </a:r>
          </a:p>
          <a:p>
            <a:r>
              <a:rPr lang="en-US" sz="1400" dirty="0"/>
              <a:t>color singlets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3CE60-44EB-AD3E-667E-BE052A4938F5}"/>
              </a:ext>
            </a:extLst>
          </p:cNvPr>
          <p:cNvSpPr txBox="1"/>
          <p:nvPr/>
        </p:nvSpPr>
        <p:spPr>
          <a:xfrm>
            <a:off x="729343" y="2477219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. . . </a:t>
            </a:r>
          </a:p>
        </p:txBody>
      </p:sp>
    </p:spTree>
    <p:extLst>
      <p:ext uri="{BB962C8B-B14F-4D97-AF65-F5344CB8AC3E}">
        <p14:creationId xmlns:p14="http://schemas.microsoft.com/office/powerpoint/2010/main" val="421393992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67687385-DC9B-461A-9B6F-37025C643EF3}"/>
              </a:ext>
            </a:extLst>
          </p:cNvPr>
          <p:cNvSpPr txBox="1"/>
          <p:nvPr/>
        </p:nvSpPr>
        <p:spPr>
          <a:xfrm>
            <a:off x="2019210" y="32668"/>
            <a:ext cx="5145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Strange meson mass spectrum</a:t>
            </a:r>
            <a:endParaRPr lang="zh-CN" altLang="en-US" sz="3200" u="sng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170965" y="5463179"/>
                <a:ext cx="392162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noProof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sym typeface="Arial" panose="020B0604020202020204" pitchFamily="34" charset="0"/>
                  </a:rPr>
                  <a:t>Agree with</a:t>
                </a:r>
                <a:r>
                  <a:rPr lang="en-US" altLang="zh-CN" noProof="1">
                    <a:latin typeface="Times New Roman" panose="02020603050405020304" pitchFamily="18" charset="0"/>
                    <a:sym typeface="Arial" panose="020B0604020202020204" pitchFamily="34" charset="0"/>
                  </a:rPr>
                  <a:t> experimental data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DC of kaon: 156.9 MeV </a:t>
                </a:r>
                <a:b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(Exp. 155.6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zh-CN" dirty="0"/>
                  <a:t> 0.4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MeV)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965" y="5463179"/>
                <a:ext cx="3921628" cy="923330"/>
              </a:xfrm>
              <a:prstGeom prst="rect">
                <a:avLst/>
              </a:prstGeom>
              <a:blipFill>
                <a:blip r:embed="rId3"/>
                <a:stretch>
                  <a:fillRect l="-1290" t="-4054" r="-2258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组合 27">
            <a:extLst>
              <a:ext uri="{FF2B5EF4-FFF2-40B4-BE49-F238E27FC236}">
                <a16:creationId xmlns:a16="http://schemas.microsoft.com/office/drawing/2014/main" id="{3CC8E198-0120-E844-947F-90BDF67770BE}"/>
              </a:ext>
            </a:extLst>
          </p:cNvPr>
          <p:cNvGrpSpPr/>
          <p:nvPr/>
        </p:nvGrpSpPr>
        <p:grpSpPr>
          <a:xfrm>
            <a:off x="2410449" y="585288"/>
            <a:ext cx="4315705" cy="774795"/>
            <a:chOff x="331821" y="5754915"/>
            <a:chExt cx="3581329" cy="7747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8808A9AB-98C5-4953-8E4C-EA9C7D39A8A7}"/>
                    </a:ext>
                  </a:extLst>
                </p:cNvPr>
                <p:cNvSpPr/>
                <p:nvPr/>
              </p:nvSpPr>
              <p:spPr>
                <a:xfrm>
                  <a:off x="331821" y="5768091"/>
                  <a:ext cx="3581329" cy="7616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altLang="zh-CN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200" b="0">
                                <a:latin typeface="Cambria Math" charset="0"/>
                              </a:rPr>
                              <m:t>|</m:t>
                            </m:r>
                            <m:r>
                              <m:rPr>
                                <m:sty m:val="p"/>
                              </m:rPr>
                              <a:rPr lang="en-US" altLang="zh-CN" sz="2200" b="0" i="0" smtClean="0">
                                <a:latin typeface="Cambria Math" panose="02040503050406030204" pitchFamily="18" charset="0"/>
                              </a:rPr>
                              <m:t>meson</m:t>
                            </m:r>
                          </m:e>
                        </m:d>
                        <m:r>
                          <a:rPr lang="en-US" altLang="zh-CN" sz="2200" b="0" i="1">
                            <a:latin typeface="Cambria Math" charset="0"/>
                          </a:rPr>
                          <m:t>=</m:t>
                        </m:r>
                        <m:r>
                          <a:rPr lang="en-US" altLang="zh-CN" sz="2200" b="0" i="1">
                            <a:latin typeface="Cambria Math" charset="0"/>
                          </a:rPr>
                          <m:t>𝑎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200" b="0" i="1">
                                <a:latin typeface="Cambria Math" charset="0"/>
                              </a:rPr>
                              <m:t>|</m:t>
                            </m:r>
                            <m:r>
                              <a:rPr lang="en-US" altLang="zh-CN" sz="2200" b="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200" b="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  <m:r>
                          <a:rPr lang="en-US" altLang="zh-CN" sz="2200" b="0" i="1">
                            <a:latin typeface="Cambria Math" charset="0"/>
                          </a:rPr>
                          <m:t>+</m:t>
                        </m:r>
                        <m:r>
                          <a:rPr lang="en-US" altLang="zh-CN" sz="2200" b="0" i="1">
                            <a:latin typeface="Cambria Math" charset="0"/>
                          </a:rPr>
                          <m:t>𝑏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altLang="zh-CN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200" b="0" i="1">
                                <a:latin typeface="Cambria Math" charset="0"/>
                              </a:rPr>
                              <m:t>|</m:t>
                            </m:r>
                            <m:r>
                              <a:rPr lang="en-US" altLang="zh-CN" sz="2200" b="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200" b="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  <m:r>
                              <a:rPr lang="en-US" altLang="zh-CN" sz="2200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+…</m:t>
                        </m:r>
                      </m:oMath>
                    </m:oMathPara>
                  </a14:m>
                  <a:endParaRPr lang="zh-CN" altLang="en-US" sz="2200" i="1" dirty="0"/>
                </a:p>
              </p:txBody>
            </p:sp>
          </mc:Choice>
          <mc:Fallback xmlns=""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8808A9AB-98C5-4953-8E4C-EA9C7D39A8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821" y="5768091"/>
                  <a:ext cx="3581329" cy="761619"/>
                </a:xfrm>
                <a:prstGeom prst="rect">
                  <a:avLst/>
                </a:prstGeom>
                <a:blipFill>
                  <a:blip r:embed="rId4"/>
                  <a:stretch>
                    <a:fillRect t="-68852" b="-622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4">
              <a:extLst>
                <a:ext uri="{FF2B5EF4-FFF2-40B4-BE49-F238E27FC236}">
                  <a16:creationId xmlns:a16="http://schemas.microsoft.com/office/drawing/2014/main" id="{CF881760-BB17-4F59-AACE-70613A11E473}"/>
                </a:ext>
              </a:extLst>
            </p:cNvPr>
            <p:cNvCxnSpPr>
              <a:cxnSpLocks/>
            </p:cNvCxnSpPr>
            <p:nvPr/>
          </p:nvCxnSpPr>
          <p:spPr>
            <a:xfrm>
              <a:off x="3198125" y="5754915"/>
              <a:ext cx="0" cy="438422"/>
            </a:xfrm>
            <a:prstGeom prst="line">
              <a:avLst/>
            </a:prstGeom>
            <a:ln w="34925">
              <a:solidFill>
                <a:srgbClr val="FF0000"/>
              </a:solidFill>
              <a:prstDash val="dash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9E2043F6-A8D7-AF4B-B4B2-EB23FC12DED2}"/>
              </a:ext>
            </a:extLst>
          </p:cNvPr>
          <p:cNvSpPr txBox="1"/>
          <p:nvPr/>
        </p:nvSpPr>
        <p:spPr>
          <a:xfrm>
            <a:off x="135646" y="6339546"/>
            <a:ext cx="6322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[J. Lan 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et al,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Phys.Lett.B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868 (2025) 139654]</a:t>
            </a:r>
            <a:endParaRPr lang="en-US" altLang="zh-CN" sz="1800" dirty="0">
              <a:solidFill>
                <a:srgbClr val="00B0F0"/>
              </a:solidFill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6D41F37-898A-794A-B88A-56412F111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931" y="1140748"/>
            <a:ext cx="3753594" cy="28991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86AACF-8604-AF4B-A6D2-C3955BF27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931" y="4299495"/>
            <a:ext cx="4193664" cy="9336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C90230-14D1-3448-9AFF-55016710AB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993" y="1123972"/>
            <a:ext cx="4315705" cy="46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6145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67687385-DC9B-461A-9B6F-37025C643EF3}"/>
              </a:ext>
            </a:extLst>
          </p:cNvPr>
          <p:cNvSpPr txBox="1"/>
          <p:nvPr/>
        </p:nvSpPr>
        <p:spPr>
          <a:xfrm>
            <a:off x="905525" y="223392"/>
            <a:ext cx="3135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Kaon form factor </a:t>
            </a:r>
            <a:endParaRPr lang="zh-CN" altLang="en-US" sz="3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DB6961-6D75-EE42-8A05-83312579EF5E}"/>
              </a:ext>
            </a:extLst>
          </p:cNvPr>
          <p:cNvSpPr txBox="1"/>
          <p:nvPr/>
        </p:nvSpPr>
        <p:spPr>
          <a:xfrm>
            <a:off x="0" y="6428459"/>
            <a:ext cx="6322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[J. Lan 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et al,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Phys.Lett.B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 868 (2025) 139654]</a:t>
            </a:r>
            <a:endParaRPr lang="en-US" altLang="zh-CN" sz="1800" dirty="0">
              <a:solidFill>
                <a:srgbClr val="00B0F0"/>
              </a:solidFill>
              <a:latin typeface="Times New Roman" panose="02020603050405020304" pitchFamily="18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B17C752-43A8-504E-BB54-ED90C50A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39" y="677161"/>
            <a:ext cx="4324180" cy="4600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2B344D90-FB91-E343-BE62-05159E6B37D2}"/>
                  </a:ext>
                </a:extLst>
              </p:cNvPr>
              <p:cNvSpPr/>
              <p:nvPr/>
            </p:nvSpPr>
            <p:spPr>
              <a:xfrm>
                <a:off x="631638" y="5386850"/>
                <a:ext cx="337998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FF is in reasonable agreement with experimental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F(Q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 Q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large Q</a:t>
                </a:r>
                <a:r>
                  <a:rPr lang="en-US" altLang="zh-C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2B344D90-FB91-E343-BE62-05159E6B37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38" y="5386850"/>
                <a:ext cx="3379981" cy="923330"/>
              </a:xfrm>
              <a:prstGeom prst="rect">
                <a:avLst/>
              </a:prstGeom>
              <a:blipFill>
                <a:blip r:embed="rId4"/>
                <a:stretch>
                  <a:fillRect l="-1124" t="-4110" b="-109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53AFC6D-360B-5840-A8AD-34B7EF10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5ACDC8-A4D3-2743-AEB8-B10DCFDD24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D3FE958-E2B6-D34C-8DF4-12DC83707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281" y="563435"/>
            <a:ext cx="4324180" cy="47051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0EBE9243-ADA1-1546-862E-FD8470C939F3}"/>
                  </a:ext>
                </a:extLst>
              </p:cNvPr>
              <p:cNvSpPr txBox="1"/>
              <p:nvPr/>
            </p:nvSpPr>
            <p:spPr>
              <a:xfrm>
                <a:off x="4572000" y="5415559"/>
                <a:ext cx="32566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Large-x behavior </a:t>
                </a:r>
                <a:b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2.24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1.72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0EBE9243-ADA1-1546-862E-FD8470C93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15559"/>
                <a:ext cx="3256685" cy="923330"/>
              </a:xfrm>
              <a:prstGeom prst="rect">
                <a:avLst/>
              </a:prstGeom>
              <a:blipFill>
                <a:blip r:embed="rId6"/>
                <a:stretch>
                  <a:fillRect l="-1167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4A96279E-A242-A941-A8CC-6C87C6E554E1}"/>
              </a:ext>
            </a:extLst>
          </p:cNvPr>
          <p:cNvSpPr txBox="1"/>
          <p:nvPr/>
        </p:nvSpPr>
        <p:spPr>
          <a:xfrm>
            <a:off x="6026627" y="274813"/>
            <a:ext cx="1928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Kaon PDF</a:t>
            </a:r>
            <a:endParaRPr lang="zh-CN" altLang="en-US" sz="3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131BAB73-B294-BB47-8731-290302F391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7156309"/>
                  </p:ext>
                </p:extLst>
              </p:nvPr>
            </p:nvGraphicFramePr>
            <p:xfrm>
              <a:off x="6941265" y="5197186"/>
              <a:ext cx="2033379" cy="15270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3372">
                      <a:extLst>
                        <a:ext uri="{9D8B030D-6E8A-4147-A177-3AD203B41FA5}">
                          <a16:colId xmlns:a16="http://schemas.microsoft.com/office/drawing/2014/main" val="1830439908"/>
                        </a:ext>
                      </a:extLst>
                    </a:gridCol>
                    <a:gridCol w="640007">
                      <a:extLst>
                        <a:ext uri="{9D8B030D-6E8A-4147-A177-3AD203B41FA5}">
                          <a16:colId xmlns:a16="http://schemas.microsoft.com/office/drawing/2014/main" val="1292723400"/>
                        </a:ext>
                      </a:extLst>
                    </a:gridCol>
                  </a:tblGrid>
                  <a:tr h="3076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CN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r>
                            <a:rPr lang="zh-CN" altLang="en-US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GeV</m:t>
                                  </m:r>
                                </m:e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zh-CN" altLang="en-US" sz="1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BLFQ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1047816340"/>
                      </a:ext>
                    </a:extLst>
                  </a:tr>
                  <a:tr h="26959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Valence u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0.21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3958983737"/>
                      </a:ext>
                    </a:extLst>
                  </a:tr>
                  <a:tr h="269595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Valence s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0.26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925373462"/>
                      </a:ext>
                    </a:extLst>
                  </a:tr>
                  <a:tr h="269595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Gluon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0.42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469934982"/>
                      </a:ext>
                    </a:extLst>
                  </a:tr>
                  <a:tr h="269595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Sea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6230015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131BAB73-B294-BB47-8731-290302F391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7156309"/>
                  </p:ext>
                </p:extLst>
              </p:nvPr>
            </p:nvGraphicFramePr>
            <p:xfrm>
              <a:off x="6941265" y="5197186"/>
              <a:ext cx="2033379" cy="15270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93372">
                      <a:extLst>
                        <a:ext uri="{9D8B030D-6E8A-4147-A177-3AD203B41FA5}">
                          <a16:colId xmlns:a16="http://schemas.microsoft.com/office/drawing/2014/main" val="1830439908"/>
                        </a:ext>
                      </a:extLst>
                    </a:gridCol>
                    <a:gridCol w="640007">
                      <a:extLst>
                        <a:ext uri="{9D8B030D-6E8A-4147-A177-3AD203B41FA5}">
                          <a16:colId xmlns:a16="http://schemas.microsoft.com/office/drawing/2014/main" val="1292723400"/>
                        </a:ext>
                      </a:extLst>
                    </a:gridCol>
                  </a:tblGrid>
                  <a:tr h="30762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909" t="-4167" r="-48182" b="-4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BLFQ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1047816340"/>
                      </a:ext>
                    </a:extLst>
                  </a:tr>
                  <a:tr h="30485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Valence u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buNone/>
                          </a:pPr>
                          <a:r>
                            <a:rPr lang="en-US" sz="1400" b="0" kern="120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0.21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3958983737"/>
                      </a:ext>
                    </a:extLst>
                  </a:tr>
                  <a:tr h="304858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Valence s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0.26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925373462"/>
                      </a:ext>
                    </a:extLst>
                  </a:tr>
                  <a:tr h="304858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Gluon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0.42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469934982"/>
                      </a:ext>
                    </a:extLst>
                  </a:tr>
                  <a:tr h="304858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Sea</a:t>
                          </a:r>
                        </a:p>
                      </a:txBody>
                      <a:tcPr marT="45749" marB="45749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4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0.11</a:t>
                          </a:r>
                        </a:p>
                      </a:txBody>
                      <a:tcPr marT="45749" marB="45749" anchor="ctr"/>
                    </a:tc>
                    <a:extLst>
                      <a:ext uri="{0D108BD9-81ED-4DB2-BD59-A6C34878D82A}">
                        <a16:rowId xmlns:a16="http://schemas.microsoft.com/office/drawing/2014/main" val="62300151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55222677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 Theme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34223</TotalTime>
  <Words>4068</Words>
  <Application>Microsoft Macintosh PowerPoint</Application>
  <PresentationFormat>On-screen Show (4:3)</PresentationFormat>
  <Paragraphs>467</Paragraphs>
  <Slides>27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Gulim</vt:lpstr>
      <vt:lpstr>ＭＳ Ｐゴシック</vt:lpstr>
      <vt:lpstr>宋体</vt:lpstr>
      <vt:lpstr>Aptos</vt:lpstr>
      <vt:lpstr>Aptos Display</vt:lpstr>
      <vt:lpstr>Arial</vt:lpstr>
      <vt:lpstr>Calibri</vt:lpstr>
      <vt:lpstr>Calibri Light</vt:lpstr>
      <vt:lpstr>Cambria Math</vt:lpstr>
      <vt:lpstr>MiSans Normal</vt:lpstr>
      <vt:lpstr>Symbol</vt:lpstr>
      <vt:lpstr>System Font Regular</vt:lpstr>
      <vt:lpstr>Times</vt:lpstr>
      <vt:lpstr>Times New Roman</vt:lpstr>
      <vt:lpstr>Wingdings</vt:lpstr>
      <vt:lpstr>1_Office Theme</vt:lpstr>
      <vt:lpstr>17_Blank Presentation</vt:lpstr>
      <vt:lpstr>29_Office Theme</vt:lpstr>
      <vt:lpstr>Office Theme</vt:lpstr>
      <vt:lpstr>2_Office Theme</vt:lpstr>
      <vt:lpstr>5_Office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BLFQ Basis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QCD Light-front Hamiltonian</vt:lpstr>
      <vt:lpstr>Input Parameters</vt:lpstr>
      <vt:lpstr>Fock Sector Contribution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Vary</dc:creator>
  <cp:lastModifiedBy>Vary, James P [PHYSA]</cp:lastModifiedBy>
  <cp:revision>928</cp:revision>
  <cp:lastPrinted>2026-06-22T11:04:14Z</cp:lastPrinted>
  <dcterms:created xsi:type="dcterms:W3CDTF">2012-06-16T04:14:28Z</dcterms:created>
  <dcterms:modified xsi:type="dcterms:W3CDTF">2026-06-22T11:04:32Z</dcterms:modified>
</cp:coreProperties>
</file>