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585" r:id="rId3"/>
    <p:sldId id="588" r:id="rId4"/>
    <p:sldId id="587" r:id="rId5"/>
    <p:sldId id="586" r:id="rId6"/>
    <p:sldId id="583" r:id="rId7"/>
    <p:sldId id="584" r:id="rId8"/>
    <p:sldId id="589" r:id="rId9"/>
    <p:sldId id="596" r:id="rId10"/>
    <p:sldId id="595" r:id="rId11"/>
    <p:sldId id="594" r:id="rId12"/>
    <p:sldId id="593" r:id="rId13"/>
    <p:sldId id="592" r:id="rId14"/>
    <p:sldId id="591" r:id="rId15"/>
    <p:sldId id="590" r:id="rId16"/>
    <p:sldId id="581" r:id="rId17"/>
    <p:sldId id="597" r:id="rId18"/>
    <p:sldId id="495" r:id="rId19"/>
    <p:sldId id="601" r:id="rId20"/>
    <p:sldId id="602" r:id="rId21"/>
    <p:sldId id="600" r:id="rId22"/>
    <p:sldId id="335" r:id="rId23"/>
    <p:sldId id="605" r:id="rId24"/>
    <p:sldId id="604" r:id="rId25"/>
    <p:sldId id="603" r:id="rId26"/>
    <p:sldId id="498" r:id="rId27"/>
    <p:sldId id="499" r:id="rId28"/>
    <p:sldId id="500" r:id="rId29"/>
    <p:sldId id="501" r:id="rId30"/>
    <p:sldId id="502" r:id="rId31"/>
    <p:sldId id="507" r:id="rId32"/>
    <p:sldId id="523" r:id="rId33"/>
    <p:sldId id="511" r:id="rId34"/>
    <p:sldId id="512" r:id="rId35"/>
    <p:sldId id="572" r:id="rId36"/>
    <p:sldId id="564" r:id="rId37"/>
    <p:sldId id="571" r:id="rId38"/>
    <p:sldId id="520" r:id="rId39"/>
    <p:sldId id="568" r:id="rId40"/>
    <p:sldId id="569" r:id="rId41"/>
    <p:sldId id="570" r:id="rId42"/>
    <p:sldId id="532" r:id="rId43"/>
    <p:sldId id="565" r:id="rId44"/>
    <p:sldId id="566" r:id="rId45"/>
    <p:sldId id="468" r:id="rId46"/>
    <p:sldId id="48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87" autoAdjust="0"/>
  </p:normalViewPr>
  <p:slideViewPr>
    <p:cSldViewPr snapToGrid="0">
      <p:cViewPr varScale="1">
        <p:scale>
          <a:sx n="48" d="100"/>
          <a:sy n="48" d="100"/>
        </p:scale>
        <p:origin x="1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947C-E218-4A40-8C6A-60A7C3553727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1AEA-7EC1-4F53-B7AF-F3BE36FB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60D4-4E5D-7D29-288D-66388C46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66F78-7AC8-50B5-8C8F-C91517C89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C9443-3319-738D-032E-CA51AA79B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9B340-8694-8D47-7AD1-6E3B81B9B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B1B8-AE31-ADC7-ADB9-D7F13F94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B7047-D930-7083-9F5B-AF5779678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912FF-B887-C5F4-DC4A-9C41649E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44ACC-8608-0323-0512-B2A2B97F1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3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DE49-8DA3-73CA-BC3B-AC21432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7554C-8EB3-4E11-8F35-A09A9B8A5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66521-A90F-5B8D-2FBB-8215A8D31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D8A3C-A03D-25A6-6D46-43DB5260F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592B3-C43D-2646-1D3B-222E36AC7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9B441-6B74-D889-305F-355BC9740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8CDCB-FBDA-8A1F-9A35-F69015578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22EFD-4585-883E-FF20-DB487174E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67A4-E5D3-1887-0F14-D5F59D89D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31DE5-9EEB-48F9-328C-DE8E9092B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7A0B0-98EC-67A2-647F-D6B45CC90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7DAD-F896-BBD1-1AF5-11DB7DA05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3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0A7BF-A975-8C45-73C4-A811810E8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D8AEC-06FF-9B53-0957-9635B388C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594C5-CC73-861B-ECC1-30F2B1C6E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7D07-2612-4DD6-F097-968442279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2594-D432-9A76-2DB5-7BF11ABB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BDC34-A1A3-F119-9F4F-9E4D6355D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4624B-E6DC-9442-8408-2C9D5D371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394ED-88BE-7BBE-A684-07AB9AF70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9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114C-5D23-D9E1-51CB-2D927675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7EEFE-53C3-1C81-C1A5-B87419C65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C9E6D-510B-3503-4BC0-6E3F3FC8A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54F5-FE34-DDB4-115E-47474BA78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3F9D1-450C-DCF6-E210-DACE64DA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0698C-58FF-43A3-235B-29FC5015F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CE891-9038-7673-96E8-B78DEF68F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E1245-8432-9658-8125-BA108F32C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5CF06-BFF8-7149-B5D7-F9532B75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0E914-4D3B-90C4-4A64-E06C70C55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B32FF-E076-5C7A-F27C-CBC2C6693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01EEB-BD97-75D6-4566-FF3533F82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EB22-2E1E-5293-A67C-BC8086C3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846D7-16C7-1AD0-1A99-B7BD068A6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FAC1A-3915-E28F-254B-0E4066769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E4E31-D51F-7E2C-DD6C-406FC555B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3078-8409-3583-7D65-4BE57FCAE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09DEB-E55D-61D5-5AD5-F70C7AEFF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39D55-9964-DBBB-4AE0-ECE409058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22F8-61C5-1C2A-3447-E210A1334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0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8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698BB-C56D-884D-F84E-D4CAA4EF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BA06A-710F-F163-B069-003F4F6CE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1A58D-0408-5A0B-750F-B0626CE87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71272-6BBD-E134-5267-EA1466686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25D4-6E57-B28C-3449-EA9326994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B9A90-2252-1E8A-0D76-15E69B8CF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6B0CA-7894-B442-E2D3-5C2E50440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41AF4-9D1D-524C-B110-47BF39617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AD63-A435-0ED5-81D2-F7E3156EA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620D6-FDE4-B439-658A-1858941E1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A4CB1-2670-0783-84B7-45B314CD8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439D-FEBE-8788-CAD3-19B5BAB2F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3E96-1418-A1A5-909F-3022982D5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FD4DF-9934-687E-0C8A-E56AEB8D3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6B746-A0AA-19BF-178C-2F6F755C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31D8-D579-88E0-6C7D-7FDBF9050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4D7AD-5B34-FD50-6209-EF8C2F80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8CF49-CE8F-F358-DFD4-858C55747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D2B9C-7CCA-A884-CB1D-48ECAD18B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6E1B-1C13-EA55-F976-70D0AF60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D5AD-9AD3-9A3C-435F-F3252AC2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2636D-1C7C-D95C-2C06-C5550EA4D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03633-4366-F763-52A3-CBEDBBDFE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6A105-C003-DA7C-CE8C-784115884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379C2-EB0A-8E79-6284-E3503527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E270E-2C02-CB8B-A7BB-3BBF2949C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DA260-016D-FC1F-C6F4-399B2DAE2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9A268-0637-07E3-2574-0065A039B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1AEA-7EC1-4F53-B7AF-F3BE36FB3C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BC50-ADC7-E3E6-5662-33CCEE51D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32ED7-747D-F490-BD16-24E875A37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F2270-B207-8D1B-F52F-885985D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64743-5435-44DE-D539-F779358C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F09DB-27CF-A43F-9AD3-C2E70E08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3CA2-E6AE-F594-A6B4-8690AF3C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6A4F0-BDDE-15E7-F2A3-D4515247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E4B8D-34CC-B68E-4F02-F4CDA064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BCA4-FA62-FD31-4C55-91E8AF79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A802-738F-981F-1552-F3E30C10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BB834-8EC1-E1A0-7D33-487C4B074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B669C-89E6-623E-2B63-1874B74B9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DB55-CB55-232B-61CC-19937630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F901-F362-DEFD-B8F2-6FE8620F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D4DA-FD40-E316-BCA1-66757743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62E8-74E7-EFC3-07E8-6DD81679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180D-3B22-832C-D389-7FA97A51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7407-35AB-A2E5-F7EC-3BF036D8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1CAC-FD29-F0A8-CC31-EA010CBA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A8894-936A-B479-3857-D3F51C67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E19B-01AC-5A78-250F-BF03F7D5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CFCD-89E4-8BAD-0AFE-FE1EB711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F5C6-9541-B4E2-C46A-D425B7C6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E7C93-B5E5-90C6-2E21-0F6D4BAB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02B15-EEF6-2BB6-04AC-73DE6C4F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0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D792-F5C3-E43E-D98A-82429F20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39E-9FE4-1673-5168-4D2F93E4F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D0B0-C974-2CF0-ABC5-3B855671E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C620F-58FC-565B-938F-8440D78A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04866-8C99-C37D-9CE8-6079CC6B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2590-2E82-74A0-4A94-4F0FF0DA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A7BF-360A-B7F8-086E-D988F75E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5BF57-E4C4-18CE-81A8-970FEAA80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3784D-30C6-4386-55C5-3F1A261D8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7F788-3324-09ED-01E9-2A35AB8A7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36ACD-DE8C-72ED-E9A4-2B06C9C85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4197EF-FE2E-3A3C-A6C2-9BA03F73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A2768-67F4-0193-ACE8-DBFBCDD0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360F4-A9CF-E021-0805-8C2F44B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780-E83A-A393-607B-611A3803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90D52-FE56-92EB-06C5-54AB01F4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8416E-E044-5F7E-2C17-1C0C71FA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9B49F-119B-3859-8A48-65F11282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3271E-F7AC-50B1-142D-CEE68B1A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55BC6-FD30-66DA-ED82-022865D8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8F244-D71E-B0C9-2060-DC690AAC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9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07DC-2AFB-FDEF-E613-E85C2D10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E171-E8D5-5073-C2B0-424EAE3A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43F66-CC2F-9880-24E7-18824A4E2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68968-9EBF-F1D6-E83B-4639428D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8D2D-18AE-5CE9-1E38-AD59D46F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705BB-65E1-1965-CC09-5D9A2899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785E-481B-0F62-1EC8-01D0E19A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A019B-3688-4625-9D63-CF1220845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C4BF8-266E-FD75-2AD5-3B7CF684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79A3-4D63-4AEF-E36D-DE18CC44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3CE7B-CE8D-FC58-837E-3189DC4E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Frenklakh DNP25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F055-B037-11D5-2772-F7D2EA88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E20B2-9BDD-244F-8B60-BC35663A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DCA67-30F9-5F5C-F969-30954AA2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7FFF2-0907-90FD-B8C6-1C77A4FA2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B5EE-6452-FABA-B4D0-5350E6372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 Frenklakh DNP25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9AA36-57AC-9BF3-5651-98FD47B2C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A157-9A63-4A37-AC84-B9DCCEA5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6109758-AAC2-9C1D-1B78-4DFCA145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03164"/>
              </p:ext>
            </p:extLst>
          </p:nvPr>
        </p:nvGraphicFramePr>
        <p:xfrm>
          <a:off x="2374265" y="2097956"/>
          <a:ext cx="3721735" cy="287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029101" imgH="3886068" progId="Acrobat.Document.DC">
                  <p:embed/>
                </p:oleObj>
              </mc:Choice>
              <mc:Fallback>
                <p:oleObj name="Acrobat Document" r:id="rId3" imgW="5029101" imgH="3886068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6109758-AAC2-9C1D-1B78-4DFCA145B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265" y="2097956"/>
                        <a:ext cx="3721735" cy="2875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9CD6D01-9895-7C92-9653-471B22B672EE}"/>
              </a:ext>
            </a:extLst>
          </p:cNvPr>
          <p:cNvSpPr txBox="1">
            <a:spLocks/>
          </p:cNvSpPr>
          <p:nvPr/>
        </p:nvSpPr>
        <p:spPr>
          <a:xfrm>
            <a:off x="2676802" y="1801347"/>
            <a:ext cx="6381410" cy="816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David Frenklakh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A1F80-C92B-F147-4A4C-F30EEC5F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844" y="-166681"/>
            <a:ext cx="12507687" cy="1655762"/>
          </a:xfrm>
        </p:spPr>
        <p:txBody>
          <a:bodyPr>
            <a:normAutofit/>
          </a:bodyPr>
          <a:lstStyle/>
          <a:p>
            <a:r>
              <a:rPr lang="en-US" sz="4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String breaking in the Schwinger model: </a:t>
            </a:r>
            <a:br>
              <a:rPr lang="en-US" sz="4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jet fragmentation and thermalization</a:t>
            </a:r>
            <a:endParaRPr lang="en-US" sz="3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84FDBF-F2CC-1CA5-4CFD-729FCD67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38" y="3140213"/>
            <a:ext cx="2397935" cy="7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DD0B85-B8EE-C8DC-22AE-0232FD26C299}"/>
              </a:ext>
            </a:extLst>
          </p:cNvPr>
          <p:cNvSpPr txBox="1"/>
          <p:nvPr/>
        </p:nvSpPr>
        <p:spPr>
          <a:xfrm>
            <a:off x="9817735" y="4655789"/>
            <a:ext cx="1828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Based on</a:t>
            </a:r>
          </a:p>
          <a:p>
            <a:r>
              <a:rPr lang="en-US" sz="2400" b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2301.11991 </a:t>
            </a:r>
          </a:p>
          <a:p>
            <a:r>
              <a:rPr lang="en-US" sz="2400" b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2404.00087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2506.14983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253B3-0B4A-2296-A467-DE55E4E46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28" y="4552375"/>
            <a:ext cx="799912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F053-25C1-B123-02DA-BF29F1CB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C2281953-16DB-38A8-D5FB-1A23DBF1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71CC8-2D4A-4B85-3944-7ECDBEB1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F3A8C-47BE-D95D-7C81-79195177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3CB7-DF84-14B4-88BA-E11EA04B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A65E362F-DF0B-5D54-0C4B-DDE38E13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E4A3ABA1-989E-90AA-E9BC-EDC5DD1F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FE5F69E6-24F5-830B-AA49-7022CA7EFEE9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5CE49-DC4B-4CA2-8788-185F4ECA71FA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78180692-98D9-1433-CE96-C4E303DA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5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97AFB-9222-DA38-2569-770CE38D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423AFAAD-BE38-137F-4EBF-E04E1CA5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2CCE0-55F9-5FE4-7264-D2FFFC01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65C96-42C9-468D-FFAD-3E36471E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CD1C8-8401-8396-A6D4-7954B51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73E176AF-45F6-40D9-CDE3-2005EDF8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D81A35E3-3EAB-B233-F390-BFC255E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A4E73909-E4BB-618A-A44B-8B8F2A56041B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8396E-76ED-F8D1-2AEB-FB810B34794F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07EBB0-07CE-C4B6-E83D-D40BF8D9F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FDB7F64F-87C7-525A-78CD-B3BA82E5DF2F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F048A4-5EFC-FAAC-2813-98B788A8A5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96FA2E4E-6B02-0758-0FBA-0F054912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1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62D8-B3D9-5D1F-2958-380361F7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B1693FE0-D47F-184C-11D2-95AA846C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6C651-8B78-4F40-DBCD-EC60728E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ECCF-AED5-C20E-3FDA-6AFBF39B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09760-AEC7-5B58-8924-0E5C5232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7D2D757C-9DCF-91D8-A797-3AECAFD5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2AC372EA-CB83-1A2A-928D-9C425B7F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F088D387-6C0C-1346-E15D-C68B6D6F05CA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FBE7A-57DC-6540-813E-7B4BCD3D9AD2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5E8649-1CA7-4288-A048-12B2D1412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7A65DF7A-B534-8CEA-CDDF-314770EA23FB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838FD-552D-43CA-9931-7057753B2B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A9C9698F-D588-AA0D-5A17-DC52AC6D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77E36868-151C-8601-1034-0FCDCEAF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1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F02E9-DC8B-E3ED-2D98-9BC231CE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B21657E8-C914-622F-3C0E-B2A9528A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5CA0F-7646-028A-D82C-1A1EA142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5A895-7445-5592-3A27-83D2E93E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CED2-B7C4-1250-0E80-798D1E4C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E500DD75-D830-3A23-B272-440F5520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5DFDE099-CC0D-D354-327D-E0731359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A45ED5F6-5BA6-439B-B310-BC3B06C1354D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49040-63AF-2018-75BD-8C06AFD4F108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3" name="Picture 2 4" descr="Large red sphere representing a qubit.">
            <a:extLst>
              <a:ext uri="{FF2B5EF4-FFF2-40B4-BE49-F238E27FC236}">
                <a16:creationId xmlns:a16="http://schemas.microsoft.com/office/drawing/2014/main" id="{D3CB3C6C-D56D-B753-AF9D-381E8DF2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8" y="2691016"/>
            <a:ext cx="2392446" cy="14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 3">
            <a:extLst>
              <a:ext uri="{FF2B5EF4-FFF2-40B4-BE49-F238E27FC236}">
                <a16:creationId xmlns:a16="http://schemas.microsoft.com/office/drawing/2014/main" id="{E0EBA52A-EFE6-77A9-2081-8F3537D5A118}"/>
              </a:ext>
            </a:extLst>
          </p:cNvPr>
          <p:cNvSpPr txBox="1">
            <a:spLocks/>
          </p:cNvSpPr>
          <p:nvPr/>
        </p:nvSpPr>
        <p:spPr>
          <a:xfrm>
            <a:off x="5768909" y="2651886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D3110-1892-3E8F-5EF7-D724C972905D}"/>
              </a:ext>
            </a:extLst>
          </p:cNvPr>
          <p:cNvSpPr txBox="1"/>
          <p:nvPr/>
        </p:nvSpPr>
        <p:spPr>
          <a:xfrm>
            <a:off x="6061762" y="3039185"/>
            <a:ext cx="22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progress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quantum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yet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137C26-870A-4CFD-BEB0-4D503B7E2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BA78932F-085A-9C15-146F-771E8D10EE68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45305A-ED8E-97B7-8391-99288A5024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E2C5E734-7D5F-40CE-2AFF-FD75889D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361D7C63-46CD-E969-78A5-2951AC56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7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5C37-AC36-7499-98AC-DB34C601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DF63AA88-D780-BE0F-24E4-F3AA2B5E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F60D-C54E-561F-B3A3-950442F8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B312F-2D09-E990-8A50-59A72A46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60298-53D1-7660-DF7E-FF2248E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08AD2165-A392-5370-B3EF-892B77E1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DDB1F350-E587-2B33-59B0-2071AABA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1C72FBEB-5063-82F2-4915-B287E05B969A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71A15-EF6A-F6A9-E53C-FB9B474C44AD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3" name="Picture 2 4" descr="Large red sphere representing a qubit.">
            <a:extLst>
              <a:ext uri="{FF2B5EF4-FFF2-40B4-BE49-F238E27FC236}">
                <a16:creationId xmlns:a16="http://schemas.microsoft.com/office/drawing/2014/main" id="{C4C7FAB7-CD4C-426B-1255-072939D2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8" y="2691016"/>
            <a:ext cx="2392446" cy="14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 3">
            <a:extLst>
              <a:ext uri="{FF2B5EF4-FFF2-40B4-BE49-F238E27FC236}">
                <a16:creationId xmlns:a16="http://schemas.microsoft.com/office/drawing/2014/main" id="{3866B6C8-3A19-B541-6F9A-958C2703CDC7}"/>
              </a:ext>
            </a:extLst>
          </p:cNvPr>
          <p:cNvSpPr txBox="1">
            <a:spLocks/>
          </p:cNvSpPr>
          <p:nvPr/>
        </p:nvSpPr>
        <p:spPr>
          <a:xfrm>
            <a:off x="5768909" y="2651886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</a:t>
            </a:r>
          </a:p>
        </p:txBody>
      </p:sp>
      <p:pic>
        <p:nvPicPr>
          <p:cNvPr id="15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FFE7B271-11ED-6723-778B-BA9D13B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78" y="2949479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5D3CF4-77B1-A765-5431-6ADB1C1EAFF0}"/>
              </a:ext>
            </a:extLst>
          </p:cNvPr>
          <p:cNvSpPr txBox="1"/>
          <p:nvPr/>
        </p:nvSpPr>
        <p:spPr>
          <a:xfrm>
            <a:off x="6061762" y="3039185"/>
            <a:ext cx="22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progress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quantum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yet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EDADCF-803B-599F-FB9C-7B7E08911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CBAF2509-A841-4958-1BAF-0316B74BFC9B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873EDD-C855-31D7-9596-D6AB0353CA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8E93E9D4-429E-65EB-0242-48F1608D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C5108B99-B1C5-22E0-9E34-427B396A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3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CACD-9B1D-EE25-9C1E-4821FAF6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BAF1A4AE-7218-C6A3-BCDC-1932BC6C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C1B3E-132F-665C-5207-A19EAF54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20208-AEE6-3F5B-DBA4-34173B88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CCEF5-8FAC-021B-9409-D152BD5F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9171EAAF-A14A-7EE5-FBCC-784F867F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46B6FA26-FA4A-4853-C218-B79A5377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29A4E256-19A9-C013-0D66-490BCFB46C37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2E94E-D22B-B459-F482-8B35CF12CD38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3" name="Picture 2 4" descr="Large red sphere representing a qubit.">
            <a:extLst>
              <a:ext uri="{FF2B5EF4-FFF2-40B4-BE49-F238E27FC236}">
                <a16:creationId xmlns:a16="http://schemas.microsoft.com/office/drawing/2014/main" id="{AB55A9B4-7C50-E184-49AE-579E2499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8" y="2691016"/>
            <a:ext cx="2392446" cy="14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 3">
            <a:extLst>
              <a:ext uri="{FF2B5EF4-FFF2-40B4-BE49-F238E27FC236}">
                <a16:creationId xmlns:a16="http://schemas.microsoft.com/office/drawing/2014/main" id="{4DEF606D-D8D9-B957-29CE-1B7F201E5CA5}"/>
              </a:ext>
            </a:extLst>
          </p:cNvPr>
          <p:cNvSpPr txBox="1">
            <a:spLocks/>
          </p:cNvSpPr>
          <p:nvPr/>
        </p:nvSpPr>
        <p:spPr>
          <a:xfrm>
            <a:off x="5768909" y="2651886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</a:t>
            </a:r>
          </a:p>
        </p:txBody>
      </p:sp>
      <p:pic>
        <p:nvPicPr>
          <p:cNvPr id="15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FCB1805A-8615-58D0-596F-3B434977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78" y="2949479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C00B41-71CB-48F4-B7E3-98F57E41FBBB}"/>
              </a:ext>
            </a:extLst>
          </p:cNvPr>
          <p:cNvSpPr txBox="1"/>
          <p:nvPr/>
        </p:nvSpPr>
        <p:spPr>
          <a:xfrm>
            <a:off x="6061762" y="3039185"/>
            <a:ext cx="22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progress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quantum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yet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0830F-B612-D401-6533-29D9A9633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8AEFC366-EA13-A84B-3414-5310AD8E28B6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44341D-1A18-D906-CA93-0029773430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FB3CEE-E250-D52F-22B7-94D714D27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1625" y="4959152"/>
            <a:ext cx="2535393" cy="909072"/>
          </a:xfrm>
          <a:prstGeom prst="rect">
            <a:avLst/>
          </a:prstGeom>
        </p:spPr>
      </p:pic>
      <p:sp>
        <p:nvSpPr>
          <p:cNvPr id="26" name="Content Placeholder 2 3">
            <a:extLst>
              <a:ext uri="{FF2B5EF4-FFF2-40B4-BE49-F238E27FC236}">
                <a16:creationId xmlns:a16="http://schemas.microsoft.com/office/drawing/2014/main" id="{B74B0B89-2126-CB9E-478E-C21638B6221D}"/>
              </a:ext>
            </a:extLst>
          </p:cNvPr>
          <p:cNvSpPr txBox="1">
            <a:spLocks/>
          </p:cNvSpPr>
          <p:nvPr/>
        </p:nvSpPr>
        <p:spPr>
          <a:xfrm>
            <a:off x="6000750" y="4753304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7827D-0ADD-7744-470F-EE24DFDC16E9}"/>
              </a:ext>
            </a:extLst>
          </p:cNvPr>
          <p:cNvSpPr txBox="1"/>
          <p:nvPr/>
        </p:nvSpPr>
        <p:spPr>
          <a:xfrm>
            <a:off x="5959944" y="5090019"/>
            <a:ext cx="256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Robust, efficient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1+1D</a:t>
            </a:r>
          </a:p>
        </p:txBody>
      </p:sp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6F6E21C3-04C1-6564-7AAF-2172F88E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2746E9EE-28FD-D965-D84D-2FCE2D61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42A30-5912-3B46-CFE7-A14CB936A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C6C72D63-0F9A-BEDE-9AE7-E817AD7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6991F-A29B-07CE-F9FC-A35790B7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E4158-125D-529B-C4B2-1E688B9C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501BB-ACD4-3617-5EBE-8C924361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2C179FF0-7B95-7B2F-079F-79F896F6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83DC3CB5-27FC-B95C-41B8-EFBA30F5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22CC77A9-B32B-6C40-5EC6-AE3326D36B53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F3401-817F-28C8-8AAF-B613B415AA59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3" name="Picture 2 4" descr="Large red sphere representing a qubit.">
            <a:extLst>
              <a:ext uri="{FF2B5EF4-FFF2-40B4-BE49-F238E27FC236}">
                <a16:creationId xmlns:a16="http://schemas.microsoft.com/office/drawing/2014/main" id="{CEF147DD-34A2-B26B-9AD5-5635533B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8" y="2691016"/>
            <a:ext cx="2392446" cy="14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 3">
            <a:extLst>
              <a:ext uri="{FF2B5EF4-FFF2-40B4-BE49-F238E27FC236}">
                <a16:creationId xmlns:a16="http://schemas.microsoft.com/office/drawing/2014/main" id="{712EC023-6AD1-7389-152D-52DE8963734C}"/>
              </a:ext>
            </a:extLst>
          </p:cNvPr>
          <p:cNvSpPr txBox="1">
            <a:spLocks/>
          </p:cNvSpPr>
          <p:nvPr/>
        </p:nvSpPr>
        <p:spPr>
          <a:xfrm>
            <a:off x="5768909" y="2651886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</a:t>
            </a:r>
          </a:p>
        </p:txBody>
      </p:sp>
      <p:pic>
        <p:nvPicPr>
          <p:cNvPr id="15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7BC3DDB7-525A-ED4A-0801-1F07050E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78" y="2949479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E96AD0-925B-6183-AF5F-8DF4B8D8EDC1}"/>
              </a:ext>
            </a:extLst>
          </p:cNvPr>
          <p:cNvSpPr txBox="1"/>
          <p:nvPr/>
        </p:nvSpPr>
        <p:spPr>
          <a:xfrm>
            <a:off x="6061762" y="3039185"/>
            <a:ext cx="22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progress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quantum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yet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A80DC6-2568-033C-5222-1560DCE1A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CDA78E06-9072-1DE4-D64D-325C6DFEBD89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A9CED0-A63E-31F4-15EE-72D2798060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8ACD36-5D61-A77E-25C2-56931C98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1625" y="4959152"/>
            <a:ext cx="2535393" cy="909072"/>
          </a:xfrm>
          <a:prstGeom prst="rect">
            <a:avLst/>
          </a:prstGeom>
        </p:spPr>
      </p:pic>
      <p:sp>
        <p:nvSpPr>
          <p:cNvPr id="26" name="Content Placeholder 2 3">
            <a:extLst>
              <a:ext uri="{FF2B5EF4-FFF2-40B4-BE49-F238E27FC236}">
                <a16:creationId xmlns:a16="http://schemas.microsoft.com/office/drawing/2014/main" id="{4ED67AD3-1674-DDFB-6D9E-ECD6C8CCE316}"/>
              </a:ext>
            </a:extLst>
          </p:cNvPr>
          <p:cNvSpPr txBox="1">
            <a:spLocks/>
          </p:cNvSpPr>
          <p:nvPr/>
        </p:nvSpPr>
        <p:spPr>
          <a:xfrm>
            <a:off x="6000750" y="4753304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0DB72-2B2C-CEB1-2E54-803D84D96AEF}"/>
              </a:ext>
            </a:extLst>
          </p:cNvPr>
          <p:cNvSpPr txBox="1"/>
          <p:nvPr/>
        </p:nvSpPr>
        <p:spPr>
          <a:xfrm>
            <a:off x="5959944" y="5090019"/>
            <a:ext cx="256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Robust, efficient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1+1D</a:t>
            </a:r>
          </a:p>
        </p:txBody>
      </p:sp>
      <p:pic>
        <p:nvPicPr>
          <p:cNvPr id="28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AE61455B-2AB4-FC9E-A6B5-0F1CBD11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3" y="4843463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3207ED3B-D74F-DD42-13A8-A658E092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ACE5A3F4-3938-BCD6-EEB9-59E7FC6C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2F3D-676A-77BC-75EB-44D5F5A34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47F50A3-E676-808E-C56B-583538D76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5301-B73B-30B9-3624-604DBE8E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3C27-D3C0-2400-8754-41DD7395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1132-871A-5312-036B-949EB949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C1B710A8-29ED-EC8B-39FA-25844D17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DEEAB6EF-AF0D-9A84-7677-1E86E2D3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FD34241E-1C55-EFC1-FA08-6ED92F3CF2E0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AB891-BB1D-4592-CA5D-1464E8DBF4DF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  <p:pic>
        <p:nvPicPr>
          <p:cNvPr id="13" name="Picture 2 4" descr="Large red sphere representing a qubit.">
            <a:extLst>
              <a:ext uri="{FF2B5EF4-FFF2-40B4-BE49-F238E27FC236}">
                <a16:creationId xmlns:a16="http://schemas.microsoft.com/office/drawing/2014/main" id="{C8516F6C-0E8F-9632-C08A-FBDDF621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8" y="2691016"/>
            <a:ext cx="2392446" cy="14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 3">
            <a:extLst>
              <a:ext uri="{FF2B5EF4-FFF2-40B4-BE49-F238E27FC236}">
                <a16:creationId xmlns:a16="http://schemas.microsoft.com/office/drawing/2014/main" id="{96C46AA8-4F79-2F8A-CDA0-195FC600F276}"/>
              </a:ext>
            </a:extLst>
          </p:cNvPr>
          <p:cNvSpPr txBox="1">
            <a:spLocks/>
          </p:cNvSpPr>
          <p:nvPr/>
        </p:nvSpPr>
        <p:spPr>
          <a:xfrm>
            <a:off x="5768909" y="2651886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</a:t>
            </a:r>
          </a:p>
        </p:txBody>
      </p:sp>
      <p:pic>
        <p:nvPicPr>
          <p:cNvPr id="15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56712577-48C3-7A60-D0F6-B086130E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78" y="2949479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614811-54A3-F4D1-6F31-C87F07235EB9}"/>
              </a:ext>
            </a:extLst>
          </p:cNvPr>
          <p:cNvSpPr txBox="1"/>
          <p:nvPr/>
        </p:nvSpPr>
        <p:spPr>
          <a:xfrm>
            <a:off x="6061762" y="3039185"/>
            <a:ext cx="2287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progress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quantum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yet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E343F5-8F56-4663-30C3-55A4648D4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227" y="4843463"/>
            <a:ext cx="1184780" cy="1243048"/>
          </a:xfrm>
          <a:prstGeom prst="rect">
            <a:avLst/>
          </a:prstGeom>
        </p:spPr>
      </p:pic>
      <p:sp>
        <p:nvSpPr>
          <p:cNvPr id="18" name="Content Placeholder 2 4">
            <a:extLst>
              <a:ext uri="{FF2B5EF4-FFF2-40B4-BE49-F238E27FC236}">
                <a16:creationId xmlns:a16="http://schemas.microsoft.com/office/drawing/2014/main" id="{3A2EDD1A-7201-55E4-EE12-1BA85C2EEA5A}"/>
              </a:ext>
            </a:extLst>
          </p:cNvPr>
          <p:cNvSpPr txBox="1">
            <a:spLocks/>
          </p:cNvSpPr>
          <p:nvPr/>
        </p:nvSpPr>
        <p:spPr>
          <a:xfrm>
            <a:off x="52535" y="471346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diagonalization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DDB455-B04B-9E56-5B41-01FA18D797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5397503"/>
            <a:ext cx="2494040" cy="470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57DD71-8811-BB54-5C3B-104A5E826F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1625" y="4959152"/>
            <a:ext cx="2535393" cy="909072"/>
          </a:xfrm>
          <a:prstGeom prst="rect">
            <a:avLst/>
          </a:prstGeom>
        </p:spPr>
      </p:pic>
      <p:sp>
        <p:nvSpPr>
          <p:cNvPr id="26" name="Content Placeholder 2 3">
            <a:extLst>
              <a:ext uri="{FF2B5EF4-FFF2-40B4-BE49-F238E27FC236}">
                <a16:creationId xmlns:a16="http://schemas.microsoft.com/office/drawing/2014/main" id="{15A1361F-3CB8-E7CD-C41A-90203AC38C9C}"/>
              </a:ext>
            </a:extLst>
          </p:cNvPr>
          <p:cNvSpPr txBox="1">
            <a:spLocks/>
          </p:cNvSpPr>
          <p:nvPr/>
        </p:nvSpPr>
        <p:spPr>
          <a:xfrm>
            <a:off x="6000750" y="4753304"/>
            <a:ext cx="2743201" cy="54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1A6B5-6A7F-C998-8B2E-7259A60BDA4A}"/>
              </a:ext>
            </a:extLst>
          </p:cNvPr>
          <p:cNvSpPr txBox="1"/>
          <p:nvPr/>
        </p:nvSpPr>
        <p:spPr>
          <a:xfrm>
            <a:off x="5959944" y="5090019"/>
            <a:ext cx="256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Robust, efficient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1+1D</a:t>
            </a:r>
          </a:p>
        </p:txBody>
      </p:sp>
      <p:pic>
        <p:nvPicPr>
          <p:cNvPr id="28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79508D75-C5B7-2327-DAEF-544FE1B5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3" y="4843463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Green tick. Checkmark. Correct tick. Yes symbol Stock Vector | Adobe Stock">
            <a:extLst>
              <a:ext uri="{FF2B5EF4-FFF2-40B4-BE49-F238E27FC236}">
                <a16:creationId xmlns:a16="http://schemas.microsoft.com/office/drawing/2014/main" id="{48483456-2A49-040E-F8DD-AF61C60B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3" y="4843462"/>
            <a:ext cx="1088571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 5" descr="5,300+ Red Cross Stock Photos, Pictures &amp; Royalty-Free ...">
            <a:extLst>
              <a:ext uri="{FF2B5EF4-FFF2-40B4-BE49-F238E27FC236}">
                <a16:creationId xmlns:a16="http://schemas.microsoft.com/office/drawing/2014/main" id="{A24FD903-F295-F8C0-AF09-0900903D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50" y="2946225"/>
            <a:ext cx="1224722" cy="9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C263C-BED0-7FF7-C0FE-3B176113D3AA}"/>
              </a:ext>
            </a:extLst>
          </p:cNvPr>
          <p:cNvSpPr txBox="1"/>
          <p:nvPr/>
        </p:nvSpPr>
        <p:spPr>
          <a:xfrm>
            <a:off x="6621596" y="6069644"/>
            <a:ext cx="470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J. Montgomery’s talk later today</a:t>
            </a:r>
          </a:p>
        </p:txBody>
      </p:sp>
    </p:spTree>
    <p:extLst>
      <p:ext uri="{BB962C8B-B14F-4D97-AF65-F5344CB8AC3E}">
        <p14:creationId xmlns:p14="http://schemas.microsoft.com/office/powerpoint/2010/main" val="97981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24FD-D8C3-5AC3-6952-D7F348BD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72D8-D064-72BE-E352-2A0A7B0ADBB8}"/>
              </a:ext>
            </a:extLst>
          </p:cNvPr>
          <p:cNvSpPr/>
          <p:nvPr/>
        </p:nvSpPr>
        <p:spPr>
          <a:xfrm>
            <a:off x="336691" y="1340653"/>
            <a:ext cx="5546468" cy="88590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679C0-E68D-D36D-B22A-3CE7390E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and jets: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FEA0-6849-C681-5D3C-569E129F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403" y="915041"/>
            <a:ext cx="1496489" cy="55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2D3B1-9147-2043-44FF-E2575616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2D78B-D866-4B48-97FB-E272B7F6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1" y="1406039"/>
            <a:ext cx="5496692" cy="6954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10869-7043-B591-26D4-947663B8A9C5}"/>
              </a:ext>
            </a:extLst>
          </p:cNvPr>
          <p:cNvGrpSpPr/>
          <p:nvPr/>
        </p:nvGrpSpPr>
        <p:grpSpPr>
          <a:xfrm>
            <a:off x="0" y="2861222"/>
            <a:ext cx="6653318" cy="1671199"/>
            <a:chOff x="247606" y="2461248"/>
            <a:chExt cx="6653318" cy="16711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955676-C630-864F-F928-BDD8FA1A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0832" y="2461248"/>
              <a:ext cx="3191320" cy="4858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D05E65-74EF-27E6-1C73-137E534E5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397" y="2987242"/>
              <a:ext cx="4896533" cy="4953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B44450-7A91-BC28-9E4C-D030FCFA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06" y="3522762"/>
              <a:ext cx="5468113" cy="609685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0BB8F8-1588-5D3D-51A1-EE919481E75A}"/>
                </a:ext>
              </a:extLst>
            </p:cNvPr>
            <p:cNvCxnSpPr>
              <a:cxnSpLocks/>
            </p:cNvCxnSpPr>
            <p:nvPr/>
          </p:nvCxnSpPr>
          <p:spPr>
            <a:xfrm>
              <a:off x="5976254" y="2704169"/>
              <a:ext cx="0" cy="11234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578FF9-AA1B-C35A-96E4-FF778CF1F905}"/>
                </a:ext>
              </a:extLst>
            </p:cNvPr>
            <p:cNvSpPr txBox="1"/>
            <p:nvPr/>
          </p:nvSpPr>
          <p:spPr>
            <a:xfrm>
              <a:off x="6079865" y="2929036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F95AEC-2626-7C61-6A0C-8B6454486175}"/>
              </a:ext>
            </a:extLst>
          </p:cNvPr>
          <p:cNvSpPr txBox="1"/>
          <p:nvPr/>
        </p:nvSpPr>
        <p:spPr>
          <a:xfrm>
            <a:off x="91911" y="2280360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Schwinger model with external source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835A3-C032-1303-6DED-29DA5E86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9C93966-D226-D528-9DE0-5B6D5F61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72965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C3FC-2513-80CC-7705-877C20BB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484F9F-1941-313F-F766-BD3F042ECC19}"/>
              </a:ext>
            </a:extLst>
          </p:cNvPr>
          <p:cNvSpPr/>
          <p:nvPr/>
        </p:nvSpPr>
        <p:spPr>
          <a:xfrm>
            <a:off x="336691" y="1340653"/>
            <a:ext cx="5546468" cy="88590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331D9-232D-F3C3-519C-9E25B28B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and jets: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72DE-FCDE-B36B-C142-6AAA32A6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403" y="915041"/>
            <a:ext cx="1496489" cy="55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3144-FAD1-E9EC-DEF9-C24C26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ABBD2-31F9-189E-9776-F0F6743F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1" y="1406039"/>
            <a:ext cx="5496692" cy="6954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16AB872-5311-F97D-A58F-6DE59F0C2109}"/>
              </a:ext>
            </a:extLst>
          </p:cNvPr>
          <p:cNvGrpSpPr/>
          <p:nvPr/>
        </p:nvGrpSpPr>
        <p:grpSpPr>
          <a:xfrm>
            <a:off x="0" y="2861222"/>
            <a:ext cx="6653318" cy="1671199"/>
            <a:chOff x="247606" y="2461248"/>
            <a:chExt cx="6653318" cy="16711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F0F39-FDA8-769A-D1B2-821BF8FE3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0832" y="2461248"/>
              <a:ext cx="3191320" cy="4858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F7C6D2-B97D-5ADF-C6B4-89D39D10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397" y="2987242"/>
              <a:ext cx="4896533" cy="4953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1A5CDB-5769-E144-EB83-DF4BAD785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06" y="3522762"/>
              <a:ext cx="5468113" cy="609685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09CC53-0DB6-A35A-43C8-619CDA87DA8C}"/>
                </a:ext>
              </a:extLst>
            </p:cNvPr>
            <p:cNvCxnSpPr>
              <a:cxnSpLocks/>
            </p:cNvCxnSpPr>
            <p:nvPr/>
          </p:nvCxnSpPr>
          <p:spPr>
            <a:xfrm>
              <a:off x="5976254" y="2704169"/>
              <a:ext cx="0" cy="11234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FEC0E9-14BE-8615-95CA-9D5A4F495052}"/>
                </a:ext>
              </a:extLst>
            </p:cNvPr>
            <p:cNvSpPr txBox="1"/>
            <p:nvPr/>
          </p:nvSpPr>
          <p:spPr>
            <a:xfrm>
              <a:off x="6079865" y="2929036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D0C629-D4C6-1D0A-1AF1-869E31A529F7}"/>
              </a:ext>
            </a:extLst>
          </p:cNvPr>
          <p:cNvSpPr txBox="1"/>
          <p:nvPr/>
        </p:nvSpPr>
        <p:spPr>
          <a:xfrm>
            <a:off x="91911" y="2280360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Schwinger model with external source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3E300-BEB2-F5AF-067B-6A3B1A5D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30F770C-12A8-3C5E-C656-7712E75C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5D34FA-3CB1-0510-48EF-5E5DD81E4D11}"/>
              </a:ext>
            </a:extLst>
          </p:cNvPr>
          <p:cNvCxnSpPr>
            <a:cxnSpLocks/>
          </p:cNvCxnSpPr>
          <p:nvPr/>
        </p:nvCxnSpPr>
        <p:spPr>
          <a:xfrm flipH="1">
            <a:off x="6650663" y="1132114"/>
            <a:ext cx="16751" cy="5406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18EC112-B7CD-42C0-93A6-F017531E2E46}"/>
              </a:ext>
            </a:extLst>
          </p:cNvPr>
          <p:cNvSpPr txBox="1">
            <a:spLocks/>
          </p:cNvSpPr>
          <p:nvPr/>
        </p:nvSpPr>
        <p:spPr>
          <a:xfrm>
            <a:off x="8654619" y="863559"/>
            <a:ext cx="1496489" cy="5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8C20BB-D082-1EC1-D99F-B8D7F4ED2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776" y="2466650"/>
            <a:ext cx="5339825" cy="615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D6008F-3B69-D1D6-C70C-03F22856C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315" y="1550539"/>
            <a:ext cx="3524431" cy="4064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FF1142-1A08-353B-FECC-89B70BD99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770" y="2010646"/>
            <a:ext cx="2311519" cy="215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2025D8-F0BB-5A14-F8C2-AF974137D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927" y="3469494"/>
            <a:ext cx="5196673" cy="514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7A1A9-9AC1-33CD-7368-C6E11C911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9964" y="4335044"/>
            <a:ext cx="3488344" cy="238643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5EFA13-5029-1CA7-71D5-7079610CBB00}"/>
              </a:ext>
            </a:extLst>
          </p:cNvPr>
          <p:cNvCxnSpPr>
            <a:cxnSpLocks/>
          </p:cNvCxnSpPr>
          <p:nvPr/>
        </p:nvCxnSpPr>
        <p:spPr>
          <a:xfrm>
            <a:off x="8740465" y="474251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242478-9388-A443-C66E-B69E875B9C0C}"/>
              </a:ext>
            </a:extLst>
          </p:cNvPr>
          <p:cNvCxnSpPr>
            <a:cxnSpLocks/>
          </p:cNvCxnSpPr>
          <p:nvPr/>
        </p:nvCxnSpPr>
        <p:spPr>
          <a:xfrm>
            <a:off x="8330119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269465C-100C-6217-B9B7-D5DCB205D371}"/>
              </a:ext>
            </a:extLst>
          </p:cNvPr>
          <p:cNvCxnSpPr>
            <a:cxnSpLocks/>
          </p:cNvCxnSpPr>
          <p:nvPr/>
        </p:nvCxnSpPr>
        <p:spPr>
          <a:xfrm>
            <a:off x="8093888" y="458638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C1006EB-130A-E970-8455-93F12AF359E7}"/>
              </a:ext>
            </a:extLst>
          </p:cNvPr>
          <p:cNvCxnSpPr>
            <a:cxnSpLocks/>
          </p:cNvCxnSpPr>
          <p:nvPr/>
        </p:nvCxnSpPr>
        <p:spPr>
          <a:xfrm>
            <a:off x="10213471" y="4760544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2FCF73-2AC5-3C58-1D57-761F849CEFD4}"/>
              </a:ext>
            </a:extLst>
          </p:cNvPr>
          <p:cNvCxnSpPr>
            <a:cxnSpLocks/>
          </p:cNvCxnSpPr>
          <p:nvPr/>
        </p:nvCxnSpPr>
        <p:spPr>
          <a:xfrm>
            <a:off x="10624820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AA2A52-2762-DE5A-2CD1-81C7E3B3363B}"/>
              </a:ext>
            </a:extLst>
          </p:cNvPr>
          <p:cNvCxnSpPr>
            <a:cxnSpLocks/>
          </p:cNvCxnSpPr>
          <p:nvPr/>
        </p:nvCxnSpPr>
        <p:spPr>
          <a:xfrm>
            <a:off x="10892445" y="4586385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9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453C-DD19-273A-C4FC-669AE25FC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D6E8C7F-631E-0762-0B1A-50B1565C926B}"/>
              </a:ext>
            </a:extLst>
          </p:cNvPr>
          <p:cNvSpPr txBox="1"/>
          <p:nvPr/>
        </p:nvSpPr>
        <p:spPr>
          <a:xfrm>
            <a:off x="4630109" y="1720840"/>
            <a:ext cx="45801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28925419-ADCC-A4E5-2724-6DB72E05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1760-2C8C-3D65-2900-4EB62B07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82A6-3E90-3A00-6F10-421B3C87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136FB-5C95-A389-0BE2-96FAE83F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F8EBA-669E-BBC2-D372-2D18914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 descr="2: The parton distribution function (PDF) describes the probability... |  Download Scientific Diagram">
            <a:extLst>
              <a:ext uri="{FF2B5EF4-FFF2-40B4-BE49-F238E27FC236}">
                <a16:creationId xmlns:a16="http://schemas.microsoft.com/office/drawing/2014/main" id="{F0B9772C-E90E-C9B0-2F2D-6F84D9EB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7" y="1426150"/>
            <a:ext cx="1764965" cy="22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008AB-99E2-D0BA-191F-23538CBE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8923-5570-90B9-53B1-2E29242E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and jets: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6A68-F2A6-CB5E-7A3A-3906CD68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403" y="915041"/>
            <a:ext cx="1496489" cy="55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2F45-BD84-0E68-8A44-56D6EF15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20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1DA90-9E81-3794-8AB4-37E14B87BA76}"/>
              </a:ext>
            </a:extLst>
          </p:cNvPr>
          <p:cNvSpPr txBox="1"/>
          <p:nvPr/>
        </p:nvSpPr>
        <p:spPr>
          <a:xfrm>
            <a:off x="99197" y="1423366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Schwinger model with real-time methods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634C0-820C-A6F7-7E49-8B7619FD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0D8446-B358-C44A-0665-2F8FE2F8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0B7071-24E8-C169-BB6C-23AF0CF399FD}"/>
              </a:ext>
            </a:extLst>
          </p:cNvPr>
          <p:cNvCxnSpPr>
            <a:cxnSpLocks/>
          </p:cNvCxnSpPr>
          <p:nvPr/>
        </p:nvCxnSpPr>
        <p:spPr>
          <a:xfrm flipH="1">
            <a:off x="6650663" y="1132114"/>
            <a:ext cx="16751" cy="5406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48FB63F-938C-1D46-1D2F-58D53B7E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76" y="2466650"/>
            <a:ext cx="5339825" cy="615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48BDCA-A50C-30E5-2B53-AE6339B9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15" y="1550539"/>
            <a:ext cx="3524431" cy="4064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A13B07-D360-57BB-5ADD-120E0C9A4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770" y="2010646"/>
            <a:ext cx="2311519" cy="215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45E3D0F-F7F6-B223-84AC-5C335E8AA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27" y="3469494"/>
            <a:ext cx="5196673" cy="514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EFB7AF-98CB-9327-C6FC-FAFB4A793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64" y="4335044"/>
            <a:ext cx="3488344" cy="238643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079A5B-1C3D-11B7-23AB-5D868FD116C9}"/>
              </a:ext>
            </a:extLst>
          </p:cNvPr>
          <p:cNvCxnSpPr>
            <a:cxnSpLocks/>
          </p:cNvCxnSpPr>
          <p:nvPr/>
        </p:nvCxnSpPr>
        <p:spPr>
          <a:xfrm>
            <a:off x="8740465" y="474251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77FA9B5-6CBC-B3F2-DF86-172363F0DC46}"/>
              </a:ext>
            </a:extLst>
          </p:cNvPr>
          <p:cNvCxnSpPr>
            <a:cxnSpLocks/>
          </p:cNvCxnSpPr>
          <p:nvPr/>
        </p:nvCxnSpPr>
        <p:spPr>
          <a:xfrm>
            <a:off x="8330119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BE188A-2DB7-45BE-9535-76CCB4D7C38E}"/>
              </a:ext>
            </a:extLst>
          </p:cNvPr>
          <p:cNvCxnSpPr>
            <a:cxnSpLocks/>
          </p:cNvCxnSpPr>
          <p:nvPr/>
        </p:nvCxnSpPr>
        <p:spPr>
          <a:xfrm>
            <a:off x="8093888" y="458638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E920A9-6DF6-360E-C994-158521ABB48C}"/>
              </a:ext>
            </a:extLst>
          </p:cNvPr>
          <p:cNvCxnSpPr>
            <a:cxnSpLocks/>
          </p:cNvCxnSpPr>
          <p:nvPr/>
        </p:nvCxnSpPr>
        <p:spPr>
          <a:xfrm>
            <a:off x="10213471" y="4760544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EE27D9-1CCE-CB6D-8D4B-505DFC3A8824}"/>
              </a:ext>
            </a:extLst>
          </p:cNvPr>
          <p:cNvCxnSpPr>
            <a:cxnSpLocks/>
          </p:cNvCxnSpPr>
          <p:nvPr/>
        </p:nvCxnSpPr>
        <p:spPr>
          <a:xfrm>
            <a:off x="10624820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F91B88-C2F1-1190-79DF-9B4E40A7FC1A}"/>
              </a:ext>
            </a:extLst>
          </p:cNvPr>
          <p:cNvCxnSpPr>
            <a:cxnSpLocks/>
          </p:cNvCxnSpPr>
          <p:nvPr/>
        </p:nvCxnSpPr>
        <p:spPr>
          <a:xfrm>
            <a:off x="10892445" y="4586385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8E04098-D9E2-9519-8EE2-6046A8E8B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02" y="5281977"/>
            <a:ext cx="4884929" cy="863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F71FE-C117-26B8-92F6-FF6DFB1FF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867" y="2848513"/>
            <a:ext cx="4410283" cy="775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42F0EA-A6D7-0F9E-B660-0F2B195E1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95" y="2077146"/>
            <a:ext cx="4923124" cy="7000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82CD2A-F336-7577-C004-1AD993757C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086" y="4444926"/>
            <a:ext cx="4676064" cy="686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5363D0-D896-7AFB-AFD0-1C50B2A90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00" y="3740578"/>
            <a:ext cx="4727206" cy="700006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9675BE4-B68F-2108-D563-84261EAA458B}"/>
              </a:ext>
            </a:extLst>
          </p:cNvPr>
          <p:cNvSpPr txBox="1">
            <a:spLocks/>
          </p:cNvSpPr>
          <p:nvPr/>
        </p:nvSpPr>
        <p:spPr>
          <a:xfrm>
            <a:off x="8654619" y="863559"/>
            <a:ext cx="1496489" cy="5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47FD-6AFD-36F9-EA67-B9916579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D809B0-062D-6AEC-4781-893EF0108CCF}"/>
              </a:ext>
            </a:extLst>
          </p:cNvPr>
          <p:cNvSpPr/>
          <p:nvPr/>
        </p:nvSpPr>
        <p:spPr>
          <a:xfrm>
            <a:off x="171400" y="5242220"/>
            <a:ext cx="5593296" cy="100579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6409DD-62B3-D409-FA7C-773388945BED}"/>
              </a:ext>
            </a:extLst>
          </p:cNvPr>
          <p:cNvSpPr/>
          <p:nvPr/>
        </p:nvSpPr>
        <p:spPr>
          <a:xfrm>
            <a:off x="1033026" y="2806331"/>
            <a:ext cx="5546468" cy="88590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FC8FC8-DDE3-C4AD-B567-7E4CA82EC710}"/>
              </a:ext>
            </a:extLst>
          </p:cNvPr>
          <p:cNvSpPr/>
          <p:nvPr/>
        </p:nvSpPr>
        <p:spPr>
          <a:xfrm>
            <a:off x="95884" y="1911944"/>
            <a:ext cx="5546468" cy="88590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D045E-403A-F4AB-3132-52BABBE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and jets: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9B8C-876E-7739-4582-F84CDDAD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403" y="915041"/>
            <a:ext cx="1496489" cy="55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62264-C30C-0870-5E52-EA467373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D8C8B-BF8A-611E-5C61-E65DC1A745FA}"/>
              </a:ext>
            </a:extLst>
          </p:cNvPr>
          <p:cNvSpPr txBox="1"/>
          <p:nvPr/>
        </p:nvSpPr>
        <p:spPr>
          <a:xfrm>
            <a:off x="99197" y="1423366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Schwinger model with real-time methods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D2DC1-6EB4-A336-5048-0A67E8A8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309E13E-9F77-ADB5-00B2-7F19F46B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465B4F-E6A8-54D2-BFE6-E19FE4A43029}"/>
              </a:ext>
            </a:extLst>
          </p:cNvPr>
          <p:cNvCxnSpPr>
            <a:cxnSpLocks/>
          </p:cNvCxnSpPr>
          <p:nvPr/>
        </p:nvCxnSpPr>
        <p:spPr>
          <a:xfrm flipH="1">
            <a:off x="6650663" y="1132114"/>
            <a:ext cx="16751" cy="5406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78D2D99-9029-389F-7330-F2949244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76" y="2466650"/>
            <a:ext cx="5339825" cy="615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4666FF-0AEF-FE55-741C-1B433268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15" y="1550539"/>
            <a:ext cx="3524431" cy="4064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97C682-650D-2A66-E076-029AB42A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770" y="2010646"/>
            <a:ext cx="2311519" cy="215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02EF9A-C472-737C-15A7-99169223B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27" y="3469494"/>
            <a:ext cx="5196673" cy="514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B7289D-A174-5AD3-71F8-786BCAB35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64" y="4335044"/>
            <a:ext cx="3488344" cy="238643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843149-A8AB-91A0-00E2-EE62FC2F84F7}"/>
              </a:ext>
            </a:extLst>
          </p:cNvPr>
          <p:cNvCxnSpPr>
            <a:cxnSpLocks/>
          </p:cNvCxnSpPr>
          <p:nvPr/>
        </p:nvCxnSpPr>
        <p:spPr>
          <a:xfrm>
            <a:off x="8740465" y="474251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2AB629-C3C3-6901-9577-0DF092B27742}"/>
              </a:ext>
            </a:extLst>
          </p:cNvPr>
          <p:cNvCxnSpPr>
            <a:cxnSpLocks/>
          </p:cNvCxnSpPr>
          <p:nvPr/>
        </p:nvCxnSpPr>
        <p:spPr>
          <a:xfrm>
            <a:off x="8330119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DA7860-7982-7E6B-52EF-4FA899E640FF}"/>
              </a:ext>
            </a:extLst>
          </p:cNvPr>
          <p:cNvCxnSpPr>
            <a:cxnSpLocks/>
          </p:cNvCxnSpPr>
          <p:nvPr/>
        </p:nvCxnSpPr>
        <p:spPr>
          <a:xfrm>
            <a:off x="8093888" y="4586386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3B21F85-5CF3-2526-07E4-6AE44F23E838}"/>
              </a:ext>
            </a:extLst>
          </p:cNvPr>
          <p:cNvCxnSpPr>
            <a:cxnSpLocks/>
          </p:cNvCxnSpPr>
          <p:nvPr/>
        </p:nvCxnSpPr>
        <p:spPr>
          <a:xfrm>
            <a:off x="10213471" y="4760544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605B1DF-661D-E9BD-A53C-232ED69091B1}"/>
              </a:ext>
            </a:extLst>
          </p:cNvPr>
          <p:cNvCxnSpPr>
            <a:cxnSpLocks/>
          </p:cNvCxnSpPr>
          <p:nvPr/>
        </p:nvCxnSpPr>
        <p:spPr>
          <a:xfrm>
            <a:off x="10624820" y="4623699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22235C-9D43-B130-CED9-CD5AC017F2EF}"/>
              </a:ext>
            </a:extLst>
          </p:cNvPr>
          <p:cNvCxnSpPr>
            <a:cxnSpLocks/>
          </p:cNvCxnSpPr>
          <p:nvPr/>
        </p:nvCxnSpPr>
        <p:spPr>
          <a:xfrm>
            <a:off x="10892445" y="4586385"/>
            <a:ext cx="0" cy="33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1B56B-8460-2B4F-6A63-CDDA7048F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02" y="5281977"/>
            <a:ext cx="4884929" cy="863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A90A11-37D9-7B21-B6F2-1EA4AA1F7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867" y="2848513"/>
            <a:ext cx="4410283" cy="775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D79878-C5B6-023D-FB6E-BF0A38CA21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95" y="2077146"/>
            <a:ext cx="4923124" cy="7000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B4E196-1E8E-73DE-CB75-D419F5CFD7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086" y="4444926"/>
            <a:ext cx="4676064" cy="686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D61E71-8C57-7443-D10E-E92B6FFB5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00" y="3740578"/>
            <a:ext cx="4727206" cy="700006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C43FC30-CABF-517B-B37F-6ED997CBA28D}"/>
              </a:ext>
            </a:extLst>
          </p:cNvPr>
          <p:cNvSpPr txBox="1">
            <a:spLocks/>
          </p:cNvSpPr>
          <p:nvPr/>
        </p:nvSpPr>
        <p:spPr>
          <a:xfrm>
            <a:off x="8654619" y="863559"/>
            <a:ext cx="1496489" cy="5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2007-B8BF-6BA9-6748-F389AD91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0DB1-C8A0-8EA5-1382-770646BB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862"/>
            <a:ext cx="10515600" cy="3299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Single-flavor (1+1)-dimensional QED: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potential between “quarks” – confinement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chiral symmetry breaking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dynamical gauge field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2D63-12C3-53C1-99FA-5EE579C2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FE63E-668A-5E29-E9BA-5B7F64154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9" y="1760775"/>
            <a:ext cx="6344535" cy="885949"/>
          </a:xfrm>
          <a:prstGeom prst="rect">
            <a:avLst/>
          </a:prstGeom>
        </p:spPr>
      </p:pic>
      <p:pic>
        <p:nvPicPr>
          <p:cNvPr id="5" name="Picture 2" descr="Julian Schwinger | Department of Physics">
            <a:extLst>
              <a:ext uri="{FF2B5EF4-FFF2-40B4-BE49-F238E27FC236}">
                <a16:creationId xmlns:a16="http://schemas.microsoft.com/office/drawing/2014/main" id="{77790A22-368C-C728-F4B1-CE95820B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09" y="373448"/>
            <a:ext cx="1299400" cy="1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3972F46-F4FF-933D-A2FD-A48B0CFC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E9C5156-9EFD-7B95-AA73-6AE860F3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21250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3955A-75D0-1B7C-B59B-CA422C4A1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5297-F425-CA4A-EB35-5CB67C4E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9136-319B-4214-BBA1-B5A8EAC9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862"/>
            <a:ext cx="10515600" cy="3299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Single-flavor (1+1)-dimensional QED: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potential between “quarks” – confinement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chiral symmetry breaking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dynamical gauge field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E78AE-949F-1A05-7F0A-95E04ED1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A795A3-575F-4E45-2104-307FC080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9" y="1760775"/>
            <a:ext cx="6344535" cy="885949"/>
          </a:xfrm>
          <a:prstGeom prst="rect">
            <a:avLst/>
          </a:prstGeom>
        </p:spPr>
      </p:pic>
      <p:pic>
        <p:nvPicPr>
          <p:cNvPr id="5" name="Picture 2" descr="Julian Schwinger | Department of Physics">
            <a:extLst>
              <a:ext uri="{FF2B5EF4-FFF2-40B4-BE49-F238E27FC236}">
                <a16:creationId xmlns:a16="http://schemas.microsoft.com/office/drawing/2014/main" id="{E912379A-0A9B-CC45-D7F0-AFF922F2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09" y="373448"/>
            <a:ext cx="1299400" cy="1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2791B-0F3F-16A5-17D4-2C0F48176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" y="4975564"/>
            <a:ext cx="9822128" cy="11612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C726A-3E47-9F72-DAA5-CA894D7C2065}"/>
              </a:ext>
            </a:extLst>
          </p:cNvPr>
          <p:cNvSpPr/>
          <p:nvPr/>
        </p:nvSpPr>
        <p:spPr>
          <a:xfrm>
            <a:off x="947056" y="4737455"/>
            <a:ext cx="4288972" cy="172559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DD3195-0162-25E0-38E7-9DC109B53DC4}"/>
              </a:ext>
            </a:extLst>
          </p:cNvPr>
          <p:cNvSpPr/>
          <p:nvPr/>
        </p:nvSpPr>
        <p:spPr>
          <a:xfrm>
            <a:off x="5437106" y="4693410"/>
            <a:ext cx="2378836" cy="17255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214242-B572-D293-7994-4B5DD79F5869}"/>
              </a:ext>
            </a:extLst>
          </p:cNvPr>
          <p:cNvSpPr/>
          <p:nvPr/>
        </p:nvSpPr>
        <p:spPr>
          <a:xfrm>
            <a:off x="8082335" y="4693410"/>
            <a:ext cx="1844821" cy="17255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A46DB92-3701-1ED9-0B39-6646CE5250D9}"/>
              </a:ext>
            </a:extLst>
          </p:cNvPr>
          <p:cNvSpPr/>
          <p:nvPr/>
        </p:nvSpPr>
        <p:spPr>
          <a:xfrm rot="527293">
            <a:off x="372584" y="2361232"/>
            <a:ext cx="318707" cy="29931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5D42C10-A5DB-396D-36F3-09F4F7D9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E61913E-2F26-9AB0-3639-6C52A334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409703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8097B-73E2-ABC6-3EFC-0CECE8CF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9AD5-48EE-447B-9D68-E7651AE0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+ jets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D7BB-BE5D-0035-BB7E-768F5ADA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862"/>
            <a:ext cx="10515600" cy="3299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Single-flavor (1+1)-dimensional QED: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potential between “quarks” – confinement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chiral symmetry breaking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dynamical gauge field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E14C8-0C2B-A94B-F0D4-909A4FFE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F9DBC2-F31A-D832-ADEA-285DD4AC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9" y="1760775"/>
            <a:ext cx="6344535" cy="885949"/>
          </a:xfrm>
          <a:prstGeom prst="rect">
            <a:avLst/>
          </a:prstGeom>
        </p:spPr>
      </p:pic>
      <p:pic>
        <p:nvPicPr>
          <p:cNvPr id="5" name="Picture 2" descr="Julian Schwinger | Department of Physics">
            <a:extLst>
              <a:ext uri="{FF2B5EF4-FFF2-40B4-BE49-F238E27FC236}">
                <a16:creationId xmlns:a16="http://schemas.microsoft.com/office/drawing/2014/main" id="{93F5B00C-56F3-3AC1-6738-F17E12C4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09" y="373448"/>
            <a:ext cx="1299400" cy="1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757A6-F31C-7B8D-26D4-BC3430B0A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" y="4975564"/>
            <a:ext cx="9822128" cy="11612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66B4AF-A95E-7AC9-9F6A-F4282474074D}"/>
              </a:ext>
            </a:extLst>
          </p:cNvPr>
          <p:cNvSpPr/>
          <p:nvPr/>
        </p:nvSpPr>
        <p:spPr>
          <a:xfrm>
            <a:off x="947056" y="4737455"/>
            <a:ext cx="4288972" cy="172559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C6CCD5-2491-4AFF-8A13-F9B15BE19483}"/>
              </a:ext>
            </a:extLst>
          </p:cNvPr>
          <p:cNvSpPr/>
          <p:nvPr/>
        </p:nvSpPr>
        <p:spPr>
          <a:xfrm>
            <a:off x="5437106" y="4693410"/>
            <a:ext cx="2378836" cy="17255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244C0-4147-307D-4CC1-F95E704DCD87}"/>
              </a:ext>
            </a:extLst>
          </p:cNvPr>
          <p:cNvSpPr/>
          <p:nvPr/>
        </p:nvSpPr>
        <p:spPr>
          <a:xfrm>
            <a:off x="8082335" y="4693410"/>
            <a:ext cx="1844821" cy="17255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2F4813C-652E-8ED0-A875-C0EBB25906BB}"/>
              </a:ext>
            </a:extLst>
          </p:cNvPr>
          <p:cNvSpPr/>
          <p:nvPr/>
        </p:nvSpPr>
        <p:spPr>
          <a:xfrm rot="527293">
            <a:off x="372584" y="2361232"/>
            <a:ext cx="318707" cy="29931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E2F4DD6-0113-6C8E-1228-9E50B6AF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5967744-A936-3E4F-5F16-2DD94758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1BE557-F8E5-A9CE-61E1-86EB33D1716A}"/>
              </a:ext>
            </a:extLst>
          </p:cNvPr>
          <p:cNvSpPr txBox="1"/>
          <p:nvPr/>
        </p:nvSpPr>
        <p:spPr>
          <a:xfrm>
            <a:off x="8827076" y="645800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 external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4D351F-9FF1-75B7-3FFF-3E3A3403D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349" y="1722962"/>
            <a:ext cx="3071701" cy="7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E9D6-F22A-22F0-6A12-127763E50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FF81-CB67-FC29-6FD8-1785128C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Schwinger model + jets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02E-D8D0-D864-0183-79EABAAB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862"/>
            <a:ext cx="10515600" cy="3299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Single-flavor (1+1)-dimensional QED: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include: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potential between “quarks” – confinement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chiral symmetry breaking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dynamical gauge field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C4ADC-6673-7C21-C9CA-9B448D95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5EF22C-609F-DD0C-A1D5-58EF6397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9" y="1760775"/>
            <a:ext cx="6344535" cy="885949"/>
          </a:xfrm>
          <a:prstGeom prst="rect">
            <a:avLst/>
          </a:prstGeom>
        </p:spPr>
      </p:pic>
      <p:pic>
        <p:nvPicPr>
          <p:cNvPr id="5" name="Picture 2" descr="Julian Schwinger | Department of Physics">
            <a:extLst>
              <a:ext uri="{FF2B5EF4-FFF2-40B4-BE49-F238E27FC236}">
                <a16:creationId xmlns:a16="http://schemas.microsoft.com/office/drawing/2014/main" id="{98098F70-DD5A-A5FB-F7A9-FCB3F0E3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09" y="373448"/>
            <a:ext cx="1299400" cy="1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F2243-7AB5-A635-F176-E89880296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" y="4975564"/>
            <a:ext cx="9822128" cy="11612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DF7669-C851-1454-A4B4-8B46570A4408}"/>
              </a:ext>
            </a:extLst>
          </p:cNvPr>
          <p:cNvSpPr/>
          <p:nvPr/>
        </p:nvSpPr>
        <p:spPr>
          <a:xfrm>
            <a:off x="947056" y="4737455"/>
            <a:ext cx="4288972" cy="172559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0852E6-C24D-F54F-771F-47A0D6BC278B}"/>
              </a:ext>
            </a:extLst>
          </p:cNvPr>
          <p:cNvSpPr/>
          <p:nvPr/>
        </p:nvSpPr>
        <p:spPr>
          <a:xfrm>
            <a:off x="5437106" y="4693410"/>
            <a:ext cx="2378836" cy="17255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C699FE-BAE1-B4E7-6E4E-CE42F420679A}"/>
              </a:ext>
            </a:extLst>
          </p:cNvPr>
          <p:cNvSpPr/>
          <p:nvPr/>
        </p:nvSpPr>
        <p:spPr>
          <a:xfrm>
            <a:off x="8082335" y="4693410"/>
            <a:ext cx="1844821" cy="17255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17EC93D-4692-45E9-1039-E29AD003FE11}"/>
              </a:ext>
            </a:extLst>
          </p:cNvPr>
          <p:cNvSpPr/>
          <p:nvPr/>
        </p:nvSpPr>
        <p:spPr>
          <a:xfrm rot="527293">
            <a:off x="372584" y="2361232"/>
            <a:ext cx="318707" cy="29931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D8B8EFE-72F7-08AE-7DCF-F5906950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50DB8B3-5DA1-2D02-2D2F-C00EA23F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77D96-B21E-97CC-6AC1-38AFC9CD0C33}"/>
              </a:ext>
            </a:extLst>
          </p:cNvPr>
          <p:cNvSpPr txBox="1"/>
          <p:nvPr/>
        </p:nvSpPr>
        <p:spPr>
          <a:xfrm>
            <a:off x="8827076" y="645800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 external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E2C7A8-6089-6292-D180-FED9BFF37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349" y="1722962"/>
            <a:ext cx="3071701" cy="7992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D9B1BA-6DA5-C091-A3E9-E5B5DE6A9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578" y="3164578"/>
            <a:ext cx="3507156" cy="58186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33A92B-668D-1658-EC63-09DE18907226}"/>
              </a:ext>
            </a:extLst>
          </p:cNvPr>
          <p:cNvSpPr/>
          <p:nvPr/>
        </p:nvSpPr>
        <p:spPr>
          <a:xfrm>
            <a:off x="8195350" y="3074679"/>
            <a:ext cx="3507156" cy="8589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B67CC-1195-BA16-EBE2-67F5F7D8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EC0780-9C9C-2EBA-BFC2-24A9CE0B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79" y="1293132"/>
            <a:ext cx="6750192" cy="53144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E2FD2-51AE-15AF-E42B-81849968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61E4D7-C125-49F2-39F7-16F9574AD79D}"/>
              </a:ext>
            </a:extLst>
          </p:cNvPr>
          <p:cNvSpPr txBox="1">
            <a:spLocks/>
          </p:cNvSpPr>
          <p:nvPr/>
        </p:nvSpPr>
        <p:spPr>
          <a:xfrm>
            <a:off x="332453" y="-12020"/>
            <a:ext cx="7254889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Screening, chiral condensate and entanglement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8AA78A60-B0E8-AC00-591A-6B2E2076F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5175" y="1173956"/>
            <a:ext cx="5076825" cy="3819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C1377-672A-1CF1-7070-F3BABAF85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20" y="1639121"/>
            <a:ext cx="823572" cy="677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282FD-CF95-6E2C-D83F-F290367BF570}"/>
              </a:ext>
            </a:extLst>
          </p:cNvPr>
          <p:cNvSpPr txBox="1"/>
          <p:nvPr/>
        </p:nvSpPr>
        <p:spPr>
          <a:xfrm>
            <a:off x="7901376" y="4935426"/>
            <a:ext cx="350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charge density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4351BE4-C3C8-B9BE-3BB1-64274B48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AA8E1EA-C1D9-D721-17D9-6FEEF3A6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44644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9F475-CEB4-0232-C2AE-890B936E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58769-AD32-4BF4-85D2-A5C51E97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62979" y="1293132"/>
            <a:ext cx="6750192" cy="531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CCF3B7-9EAE-8F3D-BEAC-389418BF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021" y="156781"/>
            <a:ext cx="3769436" cy="67012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E6DDC3-9BCD-B93F-B58D-5823291F3355}"/>
              </a:ext>
            </a:extLst>
          </p:cNvPr>
          <p:cNvSpPr txBox="1">
            <a:spLocks/>
          </p:cNvSpPr>
          <p:nvPr/>
        </p:nvSpPr>
        <p:spPr>
          <a:xfrm>
            <a:off x="332453" y="-12020"/>
            <a:ext cx="7254889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Screening, chiral condensate and entanglement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739D3-5E61-9BE2-E2AD-BBDF4F6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6CCCD-EAC9-F258-0594-ECF846B4ED2B}"/>
              </a:ext>
            </a:extLst>
          </p:cNvPr>
          <p:cNvSpPr txBox="1"/>
          <p:nvPr/>
        </p:nvSpPr>
        <p:spPr>
          <a:xfrm>
            <a:off x="5485638" y="1104397"/>
            <a:ext cx="29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B442A-8648-02BB-6182-EE6D86A70E1E}"/>
              </a:ext>
            </a:extLst>
          </p:cNvPr>
          <p:cNvSpPr txBox="1"/>
          <p:nvPr/>
        </p:nvSpPr>
        <p:spPr>
          <a:xfrm>
            <a:off x="4899195" y="2567143"/>
            <a:ext cx="3528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condensate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74C13-DB3F-ED12-3330-EC21D34C539B}"/>
              </a:ext>
            </a:extLst>
          </p:cNvPr>
          <p:cNvSpPr txBox="1"/>
          <p:nvPr/>
        </p:nvSpPr>
        <p:spPr>
          <a:xfrm>
            <a:off x="4055246" y="4264219"/>
            <a:ext cx="437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entropy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F4B33-961F-FDD3-0F06-9D27E304BAD0}"/>
              </a:ext>
            </a:extLst>
          </p:cNvPr>
          <p:cNvSpPr txBox="1"/>
          <p:nvPr/>
        </p:nvSpPr>
        <p:spPr>
          <a:xfrm>
            <a:off x="5980196" y="5690248"/>
            <a:ext cx="244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charge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5FEA55A-FF35-D0B5-6189-E59D5318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7D8DA70-BFE0-E6A3-9436-5B3D08E7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89971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E48AD-5E73-A0E4-EAA6-4A2825F1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31F1B8-8233-C7AD-7648-4504DBC2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62979" y="1293132"/>
            <a:ext cx="6750192" cy="531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DF514-A9A2-568F-4F8A-7D23E47F7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21" y="156781"/>
            <a:ext cx="3769436" cy="67012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9F36ED-AC49-8FDB-19C6-9421C3B1CA39}"/>
              </a:ext>
            </a:extLst>
          </p:cNvPr>
          <p:cNvSpPr txBox="1">
            <a:spLocks/>
          </p:cNvSpPr>
          <p:nvPr/>
        </p:nvSpPr>
        <p:spPr>
          <a:xfrm>
            <a:off x="332453" y="-12020"/>
            <a:ext cx="7254889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Screening, chiral condensate and entanglement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106D4-7533-F2E3-04B8-7A036470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51242-2126-A159-1624-3B4856329A4E}"/>
              </a:ext>
            </a:extLst>
          </p:cNvPr>
          <p:cNvSpPr txBox="1"/>
          <p:nvPr/>
        </p:nvSpPr>
        <p:spPr>
          <a:xfrm>
            <a:off x="5871915" y="1183376"/>
            <a:ext cx="246356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the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FE526-444D-DC68-24EB-BEC4242FA192}"/>
              </a:ext>
            </a:extLst>
          </p:cNvPr>
          <p:cNvSpPr txBox="1"/>
          <p:nvPr/>
        </p:nvSpPr>
        <p:spPr>
          <a:xfrm>
            <a:off x="332453" y="2477409"/>
            <a:ext cx="5333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dynamical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3FCAA5-3411-F4F5-A198-6AE6B8F097D1}"/>
              </a:ext>
            </a:extLst>
          </p:cNvPr>
          <p:cNvCxnSpPr>
            <a:cxnSpLocks/>
          </p:cNvCxnSpPr>
          <p:nvPr/>
        </p:nvCxnSpPr>
        <p:spPr>
          <a:xfrm>
            <a:off x="11767457" y="489856"/>
            <a:ext cx="0" cy="576944"/>
          </a:xfrm>
          <a:prstGeom prst="straightConnector1">
            <a:avLst/>
          </a:prstGeom>
          <a:ln w="444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6AAA6-2FB8-E6F5-9084-782908C4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31087-9CC7-EC54-1903-C8C3BAAC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21818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983D-80F8-5B35-3EE8-3A7DEA012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E34383-6388-F00B-A3D5-EA198FE4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62979" y="1293132"/>
            <a:ext cx="6750192" cy="531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3ED9E-5454-CF7F-A483-EFA039B8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21" y="156781"/>
            <a:ext cx="3769436" cy="67012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9F5497-F5D9-230B-2318-9427A93E666C}"/>
              </a:ext>
            </a:extLst>
          </p:cNvPr>
          <p:cNvSpPr txBox="1">
            <a:spLocks/>
          </p:cNvSpPr>
          <p:nvPr/>
        </p:nvSpPr>
        <p:spPr>
          <a:xfrm>
            <a:off x="332453" y="-12020"/>
            <a:ext cx="7254889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Screening, chiral condensate and entanglement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DB3EE-2996-3833-6563-0442D774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63B5B-1D9D-62BC-5405-93BAA36A5FE0}"/>
              </a:ext>
            </a:extLst>
          </p:cNvPr>
          <p:cNvSpPr txBox="1"/>
          <p:nvPr/>
        </p:nvSpPr>
        <p:spPr>
          <a:xfrm>
            <a:off x="5871915" y="1183376"/>
            <a:ext cx="246356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the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D300A-2696-9143-A948-01CEB0D824E6}"/>
              </a:ext>
            </a:extLst>
          </p:cNvPr>
          <p:cNvSpPr txBox="1"/>
          <p:nvPr/>
        </p:nvSpPr>
        <p:spPr>
          <a:xfrm>
            <a:off x="332453" y="2477409"/>
            <a:ext cx="5333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dynamical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34563-D8AE-7A30-053C-AAC8FE6CF470}"/>
              </a:ext>
            </a:extLst>
          </p:cNvPr>
          <p:cNvSpPr txBox="1"/>
          <p:nvPr/>
        </p:nvSpPr>
        <p:spPr>
          <a:xfrm>
            <a:off x="5859488" y="2502359"/>
            <a:ext cx="247235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Destroying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8EBCD-C2C3-65CD-3202-9471A500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19" y="2538057"/>
            <a:ext cx="1152686" cy="438211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6AC6ED-81F7-D191-F596-4E10C955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85FC08C-7F88-C6D2-ABBA-6CB39E8D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21673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D2DC-3CB9-A464-0DB1-4500D9784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5F0EE0-B971-346F-7DF6-4E62B7A7385B}"/>
              </a:ext>
            </a:extLst>
          </p:cNvPr>
          <p:cNvSpPr txBox="1"/>
          <p:nvPr/>
        </p:nvSpPr>
        <p:spPr>
          <a:xfrm>
            <a:off x="4630109" y="1720840"/>
            <a:ext cx="6518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matter in extreme conditions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E5BC944-A5D8-C249-FE1B-2E97EEF9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23A8C-9160-6BC1-4449-B106E2D1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837F3-47BE-F271-59F4-C1363BE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24B15-9912-0CC1-AD87-AEAA0CBF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01CC8-6552-7AAC-B3B6-A0EFF386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 descr="2: The parton distribution function (PDF) describes the probability... |  Download Scientific Diagram">
            <a:extLst>
              <a:ext uri="{FF2B5EF4-FFF2-40B4-BE49-F238E27FC236}">
                <a16:creationId xmlns:a16="http://schemas.microsoft.com/office/drawing/2014/main" id="{78D8E67F-1912-4491-EDBC-5A8D0B73A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7" y="1426150"/>
            <a:ext cx="1764965" cy="2204011"/>
          </a:xfrm>
          <a:prstGeom prst="rect">
            <a:avLst/>
          </a:prstGeom>
        </p:spPr>
      </p:pic>
      <p:pic>
        <p:nvPicPr>
          <p:cNvPr id="8" name="Picture 7" descr="heavy-ion collisions at the LHC ...">
            <a:extLst>
              <a:ext uri="{FF2B5EF4-FFF2-40B4-BE49-F238E27FC236}">
                <a16:creationId xmlns:a16="http://schemas.microsoft.com/office/drawing/2014/main" id="{03FA6C4E-08A4-F188-EF83-7EDEEED7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3" y="1813753"/>
            <a:ext cx="2030896" cy="13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C70E-EFD8-B999-9C1B-716384FC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B57E78-2C3F-EED0-EB7B-B238FA8E69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62979" y="1293132"/>
            <a:ext cx="6750192" cy="531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889E0-D5B5-0AD5-8CF5-7AC6EFE6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21" y="156781"/>
            <a:ext cx="3769436" cy="67012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939234-CC4B-4A3D-A56E-3EFF87DC9D7B}"/>
              </a:ext>
            </a:extLst>
          </p:cNvPr>
          <p:cNvSpPr txBox="1">
            <a:spLocks/>
          </p:cNvSpPr>
          <p:nvPr/>
        </p:nvSpPr>
        <p:spPr>
          <a:xfrm>
            <a:off x="332453" y="-12020"/>
            <a:ext cx="7254889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Screening, chiral condensate and entanglement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1FFE8-92F2-EE2C-3FC0-4951FF24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D0203-B3B7-37B3-99A5-DD1232141C2F}"/>
              </a:ext>
            </a:extLst>
          </p:cNvPr>
          <p:cNvSpPr txBox="1"/>
          <p:nvPr/>
        </p:nvSpPr>
        <p:spPr>
          <a:xfrm>
            <a:off x="5871915" y="1183376"/>
            <a:ext cx="246356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the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D539-C3AA-C2FF-E887-C33DD3C2A1E9}"/>
              </a:ext>
            </a:extLst>
          </p:cNvPr>
          <p:cNvSpPr txBox="1"/>
          <p:nvPr/>
        </p:nvSpPr>
        <p:spPr>
          <a:xfrm>
            <a:off x="332453" y="2477409"/>
            <a:ext cx="5333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dynamical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1A9E6-27B8-1BB5-0EE3-ECF2C6CD6704}"/>
              </a:ext>
            </a:extLst>
          </p:cNvPr>
          <p:cNvSpPr txBox="1"/>
          <p:nvPr/>
        </p:nvSpPr>
        <p:spPr>
          <a:xfrm>
            <a:off x="5859488" y="2502359"/>
            <a:ext cx="247235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Destroying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993E-F938-9A32-ED0D-0B94BC96D2F6}"/>
              </a:ext>
            </a:extLst>
          </p:cNvPr>
          <p:cNvSpPr txBox="1"/>
          <p:nvPr/>
        </p:nvSpPr>
        <p:spPr>
          <a:xfrm>
            <a:off x="5859488" y="4407359"/>
            <a:ext cx="247235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Entangling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BCA82-FB6E-6A66-39FE-225CF167B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64" y="5874476"/>
            <a:ext cx="4485964" cy="470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9625A3-72BC-5547-F72B-C29EE8EB4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47" y="4700470"/>
            <a:ext cx="5036624" cy="540232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7D9F431-B488-3987-CA1C-931B393F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1059F05-A04D-892E-591F-859A52D3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54246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7171-8FA3-249F-721C-D954409F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7EBBB9-BF01-70B5-B721-BFAB0BAA2F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79128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Entanglement spectrum</a:t>
            </a:r>
            <a:endParaRPr lang="en-US" sz="13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85BB0-BE87-8511-BCDE-6A554503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61022E-2589-1C0D-34F4-89C6CD8F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15" y="4575645"/>
            <a:ext cx="3144193" cy="9551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9C12A3-992F-5535-3FB9-612FA822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97" y="3429000"/>
            <a:ext cx="4008732" cy="1087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B027B-DD50-BA64-D68A-0F89DD2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622" y="2447166"/>
            <a:ext cx="4074281" cy="98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87975-73E6-8789-E8B8-EDC795EAD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211" y="1020065"/>
            <a:ext cx="5069602" cy="532265"/>
          </a:xfrm>
          <a:prstGeom prst="rect">
            <a:avLst/>
          </a:prstGeom>
        </p:spPr>
      </p:pic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F182C11B-2B1C-DF5E-4031-38B6123DB455}"/>
              </a:ext>
            </a:extLst>
          </p:cNvPr>
          <p:cNvSpPr txBox="1"/>
          <p:nvPr/>
        </p:nvSpPr>
        <p:spPr>
          <a:xfrm>
            <a:off x="8825231" y="789232"/>
            <a:ext cx="35264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F18B2673-928F-83B8-96E3-C72C7D7162D5}"/>
              </a:ext>
            </a:extLst>
          </p:cNvPr>
          <p:cNvSpPr txBox="1"/>
          <p:nvPr/>
        </p:nvSpPr>
        <p:spPr>
          <a:xfrm>
            <a:off x="10080567" y="745158"/>
            <a:ext cx="36653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8483-E547-882E-1D5E-CDDFC12A8995}"/>
              </a:ext>
            </a:extLst>
          </p:cNvPr>
          <p:cNvSpPr txBox="1"/>
          <p:nvPr/>
        </p:nvSpPr>
        <p:spPr>
          <a:xfrm>
            <a:off x="8459342" y="1940182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Schmidt spectrum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7C3B8-3F1C-2FA2-D6B8-F48E5B4A8AC7}"/>
              </a:ext>
            </a:extLst>
          </p:cNvPr>
          <p:cNvCxnSpPr>
            <a:cxnSpLocks/>
          </p:cNvCxnSpPr>
          <p:nvPr/>
        </p:nvCxnSpPr>
        <p:spPr>
          <a:xfrm>
            <a:off x="9473474" y="2417038"/>
            <a:ext cx="0" cy="424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EA58870-5C0A-84AC-3F17-90AE09DF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4E6338B-FB3B-6AFC-8215-2552C1B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424949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A899F-8484-D39D-296D-BFA3D951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6B7DB7-E10F-588E-7EF0-EF3AABB7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397" y="3429000"/>
            <a:ext cx="4008732" cy="1087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86F8E2-BFE8-315C-1877-E48C2319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22" y="2447166"/>
            <a:ext cx="4074281" cy="981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6A3955-B0A0-1481-0D87-1CE4579417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79128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Entanglement spectrum</a:t>
            </a:r>
            <a:endParaRPr lang="en-US" sz="13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869B9-D48E-EB4E-E98B-8B84F219B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5" y="1527317"/>
            <a:ext cx="7445829" cy="529078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43737-14C0-BE2E-5828-508ACC0D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81027-26C7-0AD8-2E5B-43835781D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915" y="4575645"/>
            <a:ext cx="3144193" cy="955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103DA-B573-2BEC-F64E-2E6131EE7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211" y="1020065"/>
            <a:ext cx="5069602" cy="532265"/>
          </a:xfrm>
          <a:prstGeom prst="rect">
            <a:avLst/>
          </a:prstGeom>
        </p:spPr>
      </p:pic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52636963-071E-58FC-B249-38BDBAE55289}"/>
              </a:ext>
            </a:extLst>
          </p:cNvPr>
          <p:cNvSpPr txBox="1"/>
          <p:nvPr/>
        </p:nvSpPr>
        <p:spPr>
          <a:xfrm>
            <a:off x="8825231" y="789232"/>
            <a:ext cx="35264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A10B510D-2985-55E6-3C4D-BFA3614B2EAD}"/>
              </a:ext>
            </a:extLst>
          </p:cNvPr>
          <p:cNvSpPr txBox="1"/>
          <p:nvPr/>
        </p:nvSpPr>
        <p:spPr>
          <a:xfrm>
            <a:off x="10080567" y="745158"/>
            <a:ext cx="36653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4A3D0-8F8A-3F79-ED81-64B3FDF1FFD7}"/>
              </a:ext>
            </a:extLst>
          </p:cNvPr>
          <p:cNvSpPr txBox="1"/>
          <p:nvPr/>
        </p:nvSpPr>
        <p:spPr>
          <a:xfrm>
            <a:off x="8459342" y="1940182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Schmidt spectrum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77B0D8-97EF-CC21-E655-C73D28E249F8}"/>
              </a:ext>
            </a:extLst>
          </p:cNvPr>
          <p:cNvCxnSpPr>
            <a:cxnSpLocks/>
          </p:cNvCxnSpPr>
          <p:nvPr/>
        </p:nvCxnSpPr>
        <p:spPr>
          <a:xfrm>
            <a:off x="9473474" y="2417038"/>
            <a:ext cx="0" cy="424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5D8768D-76D8-8BFC-75C7-9DA0A4F5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5BD6A4F-9A80-8A22-79FD-F156BF5D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693448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EE6B-0EDF-BCC7-82F7-4937E45F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2CF07C-5857-7036-0299-EE6C5CFCAAA3}"/>
              </a:ext>
            </a:extLst>
          </p:cNvPr>
          <p:cNvSpPr txBox="1">
            <a:spLocks/>
          </p:cNvSpPr>
          <p:nvPr/>
        </p:nvSpPr>
        <p:spPr>
          <a:xfrm>
            <a:off x="4888266" y="5365606"/>
            <a:ext cx="2638791" cy="5882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9EF6E7-DCC4-79D9-9432-E7761BB0F5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436428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Hadronization in real time</a:t>
            </a:r>
            <a:endParaRPr lang="en-US" sz="13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3D2A7-C16E-A02F-87EE-0CA58C82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B919B-D88B-0206-6610-83A3BC77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7" y="1304628"/>
            <a:ext cx="7996268" cy="4044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5FFC97-8EBF-2D11-7FD8-E147B4BC8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95" y="1962911"/>
            <a:ext cx="2638793" cy="819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67E88A-7AA7-C0FA-FC9A-FB4B74F1FC3F}"/>
              </a:ext>
            </a:extLst>
          </p:cNvPr>
          <p:cNvSpPr txBox="1"/>
          <p:nvPr/>
        </p:nvSpPr>
        <p:spPr>
          <a:xfrm>
            <a:off x="8996356" y="3160316"/>
            <a:ext cx="205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Schmidt vector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7972C-C31E-4842-FC6C-C6F35DDE33B7}"/>
              </a:ext>
            </a:extLst>
          </p:cNvPr>
          <p:cNvSpPr txBox="1"/>
          <p:nvPr/>
        </p:nvSpPr>
        <p:spPr>
          <a:xfrm>
            <a:off x="9982200" y="64159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state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8BC350-A963-9F9C-F665-B78FD0123FE0}"/>
              </a:ext>
            </a:extLst>
          </p:cNvPr>
          <p:cNvCxnSpPr>
            <a:cxnSpLocks/>
          </p:cNvCxnSpPr>
          <p:nvPr/>
        </p:nvCxnSpPr>
        <p:spPr>
          <a:xfrm flipV="1">
            <a:off x="10164679" y="2600630"/>
            <a:ext cx="0" cy="6598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ED875D-4AA1-2061-2473-43C067B0BA24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991451" y="1472593"/>
            <a:ext cx="0" cy="60657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352A69-2D99-4434-A1C9-26A6F0E1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71" y="5349433"/>
            <a:ext cx="2575708" cy="58828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coupling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AFDC41F-9049-0488-473B-71607EBA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C27D81C-8D8B-EF77-CE67-D4C4A6D9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23180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916A-AD2E-8978-8C66-F50D3D6FB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2DB009-9AB6-94F6-FC91-FFF22398D6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436428" cy="1305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Hadronization in real time</a:t>
            </a:r>
            <a:endParaRPr lang="en-US" sz="13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9BF1D-CCF2-E9B9-6AF0-1E978FEA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F56181-C723-823D-922E-E8CFCB9B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7" y="1304628"/>
            <a:ext cx="7996268" cy="4044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0B000-E91A-A391-F3A6-67A49BCB1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295" y="1962911"/>
            <a:ext cx="2638793" cy="819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B69BA2-6623-9598-DC11-C6F67730DAE4}"/>
              </a:ext>
            </a:extLst>
          </p:cNvPr>
          <p:cNvSpPr txBox="1"/>
          <p:nvPr/>
        </p:nvSpPr>
        <p:spPr>
          <a:xfrm>
            <a:off x="8996356" y="3160316"/>
            <a:ext cx="205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Schmidt vector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F603C7-A3C6-9ED2-AC3A-7A304B3D9052}"/>
              </a:ext>
            </a:extLst>
          </p:cNvPr>
          <p:cNvSpPr txBox="1"/>
          <p:nvPr/>
        </p:nvSpPr>
        <p:spPr>
          <a:xfrm>
            <a:off x="9982200" y="64159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state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CC324B-53CD-1BF2-8ECF-F43CE79C9DFC}"/>
              </a:ext>
            </a:extLst>
          </p:cNvPr>
          <p:cNvCxnSpPr>
            <a:cxnSpLocks/>
          </p:cNvCxnSpPr>
          <p:nvPr/>
        </p:nvCxnSpPr>
        <p:spPr>
          <a:xfrm flipV="1">
            <a:off x="10164679" y="2600630"/>
            <a:ext cx="0" cy="6598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9204AA-A04A-7595-DC4B-FB98004C4245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991451" y="1472593"/>
            <a:ext cx="0" cy="60657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183987D-6AD2-1C3F-7D1F-3FBBE7065BC6}"/>
              </a:ext>
            </a:extLst>
          </p:cNvPr>
          <p:cNvSpPr/>
          <p:nvPr/>
        </p:nvSpPr>
        <p:spPr>
          <a:xfrm>
            <a:off x="5965372" y="1071641"/>
            <a:ext cx="1560511" cy="427779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3B7A1-8952-6EEE-22A2-87A13818B9E7}"/>
              </a:ext>
            </a:extLst>
          </p:cNvPr>
          <p:cNvSpPr txBox="1"/>
          <p:nvPr/>
        </p:nvSpPr>
        <p:spPr>
          <a:xfrm>
            <a:off x="7035145" y="640562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54ECCE0-8F07-E025-1E89-95D9E344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5E87F-7BA9-93B3-888F-641FBEF0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06E894-2E34-A1BF-110F-5BC26449D8EC}"/>
              </a:ext>
            </a:extLst>
          </p:cNvPr>
          <p:cNvSpPr txBox="1">
            <a:spLocks/>
          </p:cNvSpPr>
          <p:nvPr/>
        </p:nvSpPr>
        <p:spPr>
          <a:xfrm>
            <a:off x="4888266" y="5365606"/>
            <a:ext cx="2638791" cy="5882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36D2A9-DEF6-9989-881D-27374845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71" y="5349433"/>
            <a:ext cx="2575708" cy="58828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coupling</a:t>
            </a:r>
          </a:p>
        </p:txBody>
      </p:sp>
    </p:spTree>
    <p:extLst>
      <p:ext uri="{BB962C8B-B14F-4D97-AF65-F5344CB8AC3E}">
        <p14:creationId xmlns:p14="http://schemas.microsoft.com/office/powerpoint/2010/main" val="1089707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59FCE-59E9-7750-6924-8DC9D7E57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F0EF-C88F-4B29-2C6E-E625CC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E80E-6E3E-BB4A-A72A-E36B31B6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43817"/>
            <a:ext cx="10515600" cy="5377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Far from equilibrium isolated quantum systems </a:t>
            </a:r>
          </a:p>
          <a:p>
            <a:pPr marL="0" indent="0" algn="ctr">
              <a:buNone/>
            </a:pPr>
            <a:r>
              <a:rPr lang="en-US" dirty="0"/>
              <a:t>generically evolve towards “looking thermal”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Eigenstate thermalization hypothesis (Srednicki, 1994)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587B-2B24-3118-F883-F34A340D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35</a:t>
            </a:fld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B8D8463-7BFB-61BD-A940-DDCC5949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AF6228B-0576-6072-F515-7E7FF653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279985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D260-294E-B83D-B001-6EF7948D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DFBF-9D60-6402-B14C-70455195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43817"/>
            <a:ext cx="10515600" cy="5377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Far from equilibrium isolated quantum systems </a:t>
            </a:r>
          </a:p>
          <a:p>
            <a:pPr marL="0" indent="0" algn="ctr">
              <a:buNone/>
            </a:pPr>
            <a:r>
              <a:rPr lang="en-US" dirty="0"/>
              <a:t>generically evolve towards “looking thermal”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Eigenstate thermalization hypothesis (Srednicki, 1994)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“Looking thermal”: expectation values of operators signal a consistent,</a:t>
            </a:r>
          </a:p>
          <a:p>
            <a:pPr marL="0" indent="0">
              <a:buNone/>
            </a:pPr>
            <a:r>
              <a:rPr lang="en-US" sz="2400" dirty="0"/>
              <a:t>time-independent temperature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33337-E261-B1A1-CDA7-70039B1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36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7FD9AC1-B57D-B8EF-65C0-7D76C562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56998EA-82BC-B79B-92B9-E0F98EAB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008601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61584-168D-8ACB-4C0A-290A15E8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41F2-623C-4176-706F-30710E4A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36FE-C8EA-B3F1-D179-6CA222B6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43817"/>
            <a:ext cx="10515600" cy="5377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Far from equilibrium isolated quantum systems </a:t>
            </a:r>
          </a:p>
          <a:p>
            <a:pPr marL="0" indent="0" algn="ctr">
              <a:buNone/>
            </a:pPr>
            <a:r>
              <a:rPr lang="en-US" dirty="0"/>
              <a:t>generically evolve towards “looking thermal”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Eigenstate thermalization hypothesis (Srednicki, 1994)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“Looking thermal”: expectation values of operators signal a consistent,</a:t>
            </a:r>
          </a:p>
          <a:p>
            <a:pPr marL="0" indent="0">
              <a:buNone/>
            </a:pPr>
            <a:r>
              <a:rPr lang="en-US" sz="2400" dirty="0"/>
              <a:t>time-independent temperature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How can a mixed state emerge during unitary evolution?</a:t>
            </a:r>
          </a:p>
          <a:p>
            <a:pPr marL="0" indent="0">
              <a:buNone/>
            </a:pPr>
            <a:r>
              <a:rPr lang="en-US" sz="2400" dirty="0"/>
              <a:t>Consider a subsystem: entanglement               mixed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FF98-7D3F-CA8D-F935-4155B783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37</a:t>
            </a:fld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08C5785-2CAE-EB5E-5B04-09E8CF1D6278}"/>
              </a:ext>
            </a:extLst>
          </p:cNvPr>
          <p:cNvSpPr/>
          <p:nvPr/>
        </p:nvSpPr>
        <p:spPr>
          <a:xfrm rot="16200000">
            <a:off x="5486024" y="5546704"/>
            <a:ext cx="313310" cy="769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87E46D4-BE0A-2DF3-2B7B-599B2FEC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35CE97B-E38B-AC59-6120-4119EBBD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0812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422C-9072-7A2B-AB2A-A14C4C5D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4180A-665F-650A-5386-78CBB59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9CC53-FE55-080F-0FDF-40DEF458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4" y="1119835"/>
            <a:ext cx="6247062" cy="320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C69C5-04A7-1959-C763-954A7DB8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068"/>
            <a:ext cx="3718391" cy="895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28E424-FD14-0FAA-F3E6-CC302DD85CD5}"/>
              </a:ext>
            </a:extLst>
          </p:cNvPr>
          <p:cNvSpPr txBox="1"/>
          <p:nvPr/>
        </p:nvSpPr>
        <p:spPr>
          <a:xfrm>
            <a:off x="6900403" y="665699"/>
            <a:ext cx="32733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diagonalization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networks: purification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(requires ancillas,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doubling system size)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615E529-4E15-0C28-737C-D60F5066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456065F-EDF3-C2D5-D687-1BA0A955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254155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E0403-8AB0-2636-B0DE-91051B43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19CA-0C67-B33D-3002-D5FBED08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E83AE-3ED8-A92F-0DA8-EE24A770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FD594-3A82-8664-AF74-CAB2E45D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72104"/>
            <a:ext cx="5135163" cy="368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650A4-DE9E-96BC-5E4F-533E4BA83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54" y="1119835"/>
            <a:ext cx="6247062" cy="320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1CC04-EB16-71CF-2A8C-2229F2AC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3068"/>
            <a:ext cx="3718391" cy="895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0BA7B-D046-8B3D-3A5A-5CD7D5592A64}"/>
              </a:ext>
            </a:extLst>
          </p:cNvPr>
          <p:cNvSpPr txBox="1"/>
          <p:nvPr/>
        </p:nvSpPr>
        <p:spPr>
          <a:xfrm>
            <a:off x="6900403" y="665699"/>
            <a:ext cx="32733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diagonalization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networks: purification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(requires ancillas,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doubling system size)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81487602-6D52-1044-C4F3-6DC0DBB167BA}"/>
              </a:ext>
            </a:extLst>
          </p:cNvPr>
          <p:cNvSpPr/>
          <p:nvPr/>
        </p:nvSpPr>
        <p:spPr>
          <a:xfrm rot="5400000">
            <a:off x="3980986" y="3707133"/>
            <a:ext cx="1715428" cy="2095935"/>
          </a:xfrm>
          <a:prstGeom prst="bentUpArrow">
            <a:avLst>
              <a:gd name="adj1" fmla="val 11039"/>
              <a:gd name="adj2" fmla="val 14529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1F2A825-BE98-AAF0-7A6C-1A5FF28B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1558B82-8D08-8BAA-AF16-8E009CD2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85165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8E92-2649-5A93-F7EA-920371C6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739054-8BD2-128E-BDA1-04381529835C}"/>
              </a:ext>
            </a:extLst>
          </p:cNvPr>
          <p:cNvSpPr txBox="1"/>
          <p:nvPr/>
        </p:nvSpPr>
        <p:spPr>
          <a:xfrm>
            <a:off x="4630109" y="1720840"/>
            <a:ext cx="6518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matter in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BF67C4E3-641D-70D7-07B0-41296EF3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035E-B3CD-498D-CC43-05FE1EFE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2BC18-D043-319C-9B3A-93C4666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9555-E36E-FFB1-4781-10AF01CB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6B61-31B6-C9A0-36F3-267A006F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 descr="2: The parton distribution function (PDF) describes the probability... |  Download Scientific Diagram">
            <a:extLst>
              <a:ext uri="{FF2B5EF4-FFF2-40B4-BE49-F238E27FC236}">
                <a16:creationId xmlns:a16="http://schemas.microsoft.com/office/drawing/2014/main" id="{CF62AFBC-88EF-3FAC-0D22-0DC8454D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7" y="1426150"/>
            <a:ext cx="1764965" cy="2204011"/>
          </a:xfrm>
          <a:prstGeom prst="rect">
            <a:avLst/>
          </a:prstGeom>
        </p:spPr>
      </p:pic>
      <p:pic>
        <p:nvPicPr>
          <p:cNvPr id="8" name="Picture 7" descr="heavy-ion collisions at the LHC ...">
            <a:extLst>
              <a:ext uri="{FF2B5EF4-FFF2-40B4-BE49-F238E27FC236}">
                <a16:creationId xmlns:a16="http://schemas.microsoft.com/office/drawing/2014/main" id="{8E6F7C21-74DC-CF3A-6FF6-31689843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3" y="1813753"/>
            <a:ext cx="2030896" cy="1351469"/>
          </a:xfrm>
          <a:prstGeom prst="rect">
            <a:avLst/>
          </a:prstGeom>
        </p:spPr>
      </p:pic>
      <p:pic>
        <p:nvPicPr>
          <p:cNvPr id="10" name="Picture 9" descr="Factorization in Hard Collisions ...">
            <a:extLst>
              <a:ext uri="{FF2B5EF4-FFF2-40B4-BE49-F238E27FC236}">
                <a16:creationId xmlns:a16="http://schemas.microsoft.com/office/drawing/2014/main" id="{B835D58E-6137-16B7-C8F6-B8F463EE9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3" y="3730749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54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47C0-D073-7FE8-3337-BD40BF49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F31F-97A9-FEE4-F86F-E4C9714C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local operators: entropy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468F6-7038-225A-3633-049EFFB2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FA8B0-179F-22EA-89D0-9DD600A6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3" y="1000929"/>
            <a:ext cx="4523176" cy="188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04114-F099-D806-DE10-8D7F4BD7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9" y="3039736"/>
            <a:ext cx="5036624" cy="540232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37E751A-868B-FD08-4311-6771720E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6AA1325-7B41-2E71-2CF8-4C0839E7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360071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27233-72E2-DA08-FE5B-79391F03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5A85-FD23-1A11-CC95-FA704AD7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local operators: entropy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5FD6-D75E-CC69-5F7A-DDB4F25F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9667C-0696-E0F3-C3FE-34CA7EC4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3" y="1000929"/>
            <a:ext cx="4523176" cy="188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EDBE6-9184-2FD5-4BF6-19C54218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9" y="3039736"/>
            <a:ext cx="5036624" cy="540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9ABAB-F8E8-0DDC-73BE-40392595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02" y="4577630"/>
            <a:ext cx="4448796" cy="1124107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56E1EF64-07B7-0D96-FECA-C00062899D4E}"/>
              </a:ext>
            </a:extLst>
          </p:cNvPr>
          <p:cNvSpPr/>
          <p:nvPr/>
        </p:nvSpPr>
        <p:spPr>
          <a:xfrm rot="1493229">
            <a:off x="2318657" y="3512123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5B8-B004-01D2-2E52-CFF97677FCCF}"/>
              </a:ext>
            </a:extLst>
          </p:cNvPr>
          <p:cNvSpPr txBox="1"/>
          <p:nvPr/>
        </p:nvSpPr>
        <p:spPr>
          <a:xfrm>
            <a:off x="2963407" y="38278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B025AC-F511-D849-75DF-C340AFE8C032}"/>
              </a:ext>
            </a:extLst>
          </p:cNvPr>
          <p:cNvSpPr/>
          <p:nvPr/>
        </p:nvSpPr>
        <p:spPr>
          <a:xfrm>
            <a:off x="2846400" y="3827811"/>
            <a:ext cx="642257" cy="626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C8A5423-7BAB-5220-AB84-C64A34B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7FDED3E-0732-54D3-517F-A0D16D6B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661438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97013-E53D-A850-A395-F593B17D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8B69-CF93-6EAA-5CC2-81D273BB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local operators: entropy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EE29-56D0-9934-E338-A43D2994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6BDDE-2291-11C8-50D5-4B955493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3" y="1000929"/>
            <a:ext cx="4523176" cy="188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02A99-C402-2C4C-5DFC-11EED492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9" y="3039736"/>
            <a:ext cx="5036624" cy="540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56B0A-38A1-C080-F550-A7F16A0E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02" y="4577630"/>
            <a:ext cx="4448796" cy="1124107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D819A6B4-5F4B-7C3C-5966-6C8671BAB079}"/>
              </a:ext>
            </a:extLst>
          </p:cNvPr>
          <p:cNvSpPr/>
          <p:nvPr/>
        </p:nvSpPr>
        <p:spPr>
          <a:xfrm rot="1493229">
            <a:off x="2318657" y="3512123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E0FD2-F002-D8BE-BC16-D31FD350F2ED}"/>
              </a:ext>
            </a:extLst>
          </p:cNvPr>
          <p:cNvSpPr txBox="1"/>
          <p:nvPr/>
        </p:nvSpPr>
        <p:spPr>
          <a:xfrm>
            <a:off x="2963407" y="38278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51CC14-E11A-48F7-27DB-90FD063ACF57}"/>
              </a:ext>
            </a:extLst>
          </p:cNvPr>
          <p:cNvSpPr/>
          <p:nvPr/>
        </p:nvSpPr>
        <p:spPr>
          <a:xfrm>
            <a:off x="2846400" y="3827811"/>
            <a:ext cx="642257" cy="626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A94A56-DD2C-3717-4B99-B51372CDF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264471"/>
            <a:ext cx="6019801" cy="4364873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0A5EB2D-0274-2A3B-76C7-CAEC53C2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84D97E4-57F0-6C11-560A-C1F91AC7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706223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1069-0FA5-3EDD-DB38-648A9889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52D3-B11B-60F5-1C60-C14805F7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21" y="4483388"/>
            <a:ext cx="1705213" cy="1076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26B97-AE95-A8F0-DBE4-AA069EB8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local operators: entropy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F62FC-9B02-6AB2-05C5-308096D0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FB04F-C806-162D-A9E8-3080E4338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3" y="1000929"/>
            <a:ext cx="4523176" cy="188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0EFF8-D5A7-F924-F1C0-3E4111FC5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29" y="3039736"/>
            <a:ext cx="5036624" cy="540232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2E4B3049-F24B-CAFF-E703-10E8A0EFB210}"/>
              </a:ext>
            </a:extLst>
          </p:cNvPr>
          <p:cNvSpPr/>
          <p:nvPr/>
        </p:nvSpPr>
        <p:spPr>
          <a:xfrm rot="1493229">
            <a:off x="2318657" y="3512123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3681E-4A1A-E431-E3D1-4D4471767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64471"/>
            <a:ext cx="5641760" cy="409076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3B0ACC8-148C-F429-DB76-D6DA8A8178F1}"/>
              </a:ext>
            </a:extLst>
          </p:cNvPr>
          <p:cNvSpPr/>
          <p:nvPr/>
        </p:nvSpPr>
        <p:spPr>
          <a:xfrm>
            <a:off x="2971802" y="4973447"/>
            <a:ext cx="642257" cy="626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F8B175-1BEC-CCFC-9BEA-1A7FA70A5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646" y="1249341"/>
            <a:ext cx="6096000" cy="4353547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7A246B8-6516-F3A8-6A76-58CB1A36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3FE9BD3-9D76-48A2-835C-D1B223F4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3525450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402F-15A1-A81A-9365-76065D34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8B96-AF5F-43A4-DBB2-1D709912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matrix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9B0CF-4620-F492-2C50-8A8A8CB3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44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620C8DB-6977-49B6-9866-3839100A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3429000"/>
            <a:ext cx="4188278" cy="5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DE4BC-6357-E14F-BFCD-BACC6BD5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825" y="1273772"/>
            <a:ext cx="6069113" cy="430543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0F5E9DF9-F4AD-BAF2-BF84-7A2A5171B6C2}"/>
              </a:ext>
            </a:extLst>
          </p:cNvPr>
          <p:cNvSpPr/>
          <p:nvPr/>
        </p:nvSpPr>
        <p:spPr>
          <a:xfrm>
            <a:off x="2867758" y="4349132"/>
            <a:ext cx="313310" cy="769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8B30B-5008-601B-91A7-08C158FB14CA}"/>
              </a:ext>
            </a:extLst>
          </p:cNvPr>
          <p:cNvSpPr txBox="1"/>
          <p:nvPr/>
        </p:nvSpPr>
        <p:spPr>
          <a:xfrm>
            <a:off x="1868071" y="5261324"/>
            <a:ext cx="266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over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58BAA-9840-5FD4-57A2-210722E9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0" y="1726361"/>
            <a:ext cx="4374986" cy="1314070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F5272ED-E3FD-3F4F-6CEC-EDD9A755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F70DC01-1CF3-29E6-8B47-00184394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2960394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603D-18BA-789E-D54E-A7D37EB6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88F-F55E-7403-A3E3-5F2B51AC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2ED7-EFA8-6C78-E90B-D459526F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2" y="2947391"/>
            <a:ext cx="10515600" cy="33311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QIS insights into phenomenology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2+1 dimensions : angular structure, energy correlators, quantum advantage?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Nonabelian models: baryons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C839E-46A5-6DF1-AE38-EB88E08D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9146B-C172-7D1F-0FBE-EE6976B84942}"/>
              </a:ext>
            </a:extLst>
          </p:cNvPr>
          <p:cNvSpPr txBox="1">
            <a:spLocks/>
          </p:cNvSpPr>
          <p:nvPr/>
        </p:nvSpPr>
        <p:spPr>
          <a:xfrm>
            <a:off x="555172" y="1204016"/>
            <a:ext cx="10515600" cy="166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 real-time QCD processes through the prism of QIS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 striking relationship between thermalization and entanglement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9F63BF2-D21A-B782-458D-24F4F700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3904633-657D-BA4D-FF90-011B10BD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876175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286F-5988-607E-1DA3-381FDAD9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620-2052-75DE-AAF5-15CD55E2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044" y="-250373"/>
            <a:ext cx="2601686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BF772-D6F4-3233-4B1A-D9DDBA5A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46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E29B33-66A2-FED6-E4E9-A80F6203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13934"/>
            <a:ext cx="11811000" cy="59075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of Jet Production in Schwinger Model: Quantum Entanglement and Vacuum Modification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Phys. Rev. Lett.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021902 (2023)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real-time evolution of entanglement and hadronization in jet production: Lessons from the massive Schwinger model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D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094029 (2024)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/>
              <a:t>    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A.Florio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DF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K.Ikeda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D.Kharzeev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V.Korepin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S.Shi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K.Yu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Thermalization from quantum entanglement: jet simulations in the massive Schwinger model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094502 (2025) 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A.Florio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DF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S.Grieninger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D.Kharzeev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A.Palermo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S.Shi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E0C5DB4-9602-C7AA-F551-8AF750D30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5139" r="32250" b="34543"/>
          <a:stretch/>
        </p:blipFill>
        <p:spPr bwMode="auto">
          <a:xfrm>
            <a:off x="791328" y="3518603"/>
            <a:ext cx="1447267" cy="14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kazuki ikeda">
            <a:extLst>
              <a:ext uri="{FF2B5EF4-FFF2-40B4-BE49-F238E27FC236}">
                <a16:creationId xmlns:a16="http://schemas.microsoft.com/office/drawing/2014/main" id="{DF344499-B17F-63EA-3207-41F2D4B0A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23139" r="47185" b="34871"/>
          <a:stretch/>
        </p:blipFill>
        <p:spPr bwMode="auto">
          <a:xfrm>
            <a:off x="2847826" y="3518603"/>
            <a:ext cx="1447267" cy="14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harzeev">
            <a:extLst>
              <a:ext uri="{FF2B5EF4-FFF2-40B4-BE49-F238E27FC236}">
                <a16:creationId xmlns:a16="http://schemas.microsoft.com/office/drawing/2014/main" id="{2989B715-4AB4-AA73-60B8-87A67BF2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3" y="3502612"/>
            <a:ext cx="1447267" cy="14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orepin">
            <a:extLst>
              <a:ext uri="{FF2B5EF4-FFF2-40B4-BE49-F238E27FC236}">
                <a16:creationId xmlns:a16="http://schemas.microsoft.com/office/drawing/2014/main" id="{7DA5EB1A-B76F-7DD2-8F2A-28604653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4" y="3495422"/>
            <a:ext cx="1461646" cy="14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A2B54E1-CC89-C798-D3E8-66F2AEA0A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0"/>
          <a:stretch/>
        </p:blipFill>
        <p:spPr bwMode="auto">
          <a:xfrm>
            <a:off x="8176768" y="3486839"/>
            <a:ext cx="116740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wangmin Yu - Brookhaven National Laboratory | LinkedIn">
            <a:extLst>
              <a:ext uri="{FF2B5EF4-FFF2-40B4-BE49-F238E27FC236}">
                <a16:creationId xmlns:a16="http://schemas.microsoft.com/office/drawing/2014/main" id="{F9969925-11AD-935D-324F-86832E1A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74" y="3502829"/>
            <a:ext cx="1463041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ebastian Grieninger - Acting Assistant Professor at University of  Washington | LinkedIn">
            <a:extLst>
              <a:ext uri="{FF2B5EF4-FFF2-40B4-BE49-F238E27FC236}">
                <a16:creationId xmlns:a16="http://schemas.microsoft.com/office/drawing/2014/main" id="{A7EDAC74-DB88-37D4-AC99-65E8E65C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66" y="5409117"/>
            <a:ext cx="1463042" cy="14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DDE481-D138-2088-0B41-3D58813D10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126" t="37328" r="35008" b="41341"/>
          <a:stretch/>
        </p:blipFill>
        <p:spPr>
          <a:xfrm>
            <a:off x="9500642" y="5406661"/>
            <a:ext cx="1451339" cy="1451339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B83FAD32-A0F3-6FE7-E9FC-BA6EA541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D0EB72A3-E38C-C616-FDE5-977F6E0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David Frenklakh LC26</a:t>
            </a:r>
          </a:p>
        </p:txBody>
      </p:sp>
    </p:spTree>
    <p:extLst>
      <p:ext uri="{BB962C8B-B14F-4D97-AF65-F5344CB8AC3E}">
        <p14:creationId xmlns:p14="http://schemas.microsoft.com/office/powerpoint/2010/main" val="17775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9F64E-EDF3-0F42-BCBC-73C65FE2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2509C2-45C9-AE02-3E03-09679D4D54A0}"/>
              </a:ext>
            </a:extLst>
          </p:cNvPr>
          <p:cNvSpPr txBox="1"/>
          <p:nvPr/>
        </p:nvSpPr>
        <p:spPr>
          <a:xfrm>
            <a:off x="4630109" y="1720840"/>
            <a:ext cx="651813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matter in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  (+magic?)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BD3B7FCB-16F3-61AD-12D3-BDEF8AF8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1520-B21C-0F89-A028-571063D5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27E77-0275-11CD-06F7-956F48AB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46C63-8C99-C259-81A3-4890933C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7D34F-AC86-0A5A-DD7C-05930E2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 descr="2: The parton distribution function (PDF) describes the probability... |  Download Scientific Diagram">
            <a:extLst>
              <a:ext uri="{FF2B5EF4-FFF2-40B4-BE49-F238E27FC236}">
                <a16:creationId xmlns:a16="http://schemas.microsoft.com/office/drawing/2014/main" id="{E3A128A4-E861-8877-FB82-F1D48BC27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7" y="1426150"/>
            <a:ext cx="1764965" cy="2204011"/>
          </a:xfrm>
          <a:prstGeom prst="rect">
            <a:avLst/>
          </a:prstGeom>
        </p:spPr>
      </p:pic>
      <p:pic>
        <p:nvPicPr>
          <p:cNvPr id="8" name="Picture 7" descr="heavy-ion collisions at the LHC ...">
            <a:extLst>
              <a:ext uri="{FF2B5EF4-FFF2-40B4-BE49-F238E27FC236}">
                <a16:creationId xmlns:a16="http://schemas.microsoft.com/office/drawing/2014/main" id="{D4F1633B-4C4A-1FFC-DA44-9430FA303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3" y="1813753"/>
            <a:ext cx="2030896" cy="1351469"/>
          </a:xfrm>
          <a:prstGeom prst="rect">
            <a:avLst/>
          </a:prstGeom>
        </p:spPr>
      </p:pic>
      <p:pic>
        <p:nvPicPr>
          <p:cNvPr id="10" name="Picture 9" descr="Factorization in Hard Collisions ...">
            <a:extLst>
              <a:ext uri="{FF2B5EF4-FFF2-40B4-BE49-F238E27FC236}">
                <a16:creationId xmlns:a16="http://schemas.microsoft.com/office/drawing/2014/main" id="{65EBCD0C-E98C-C663-C51D-908E51A22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3" y="3730749"/>
            <a:ext cx="2381250" cy="1924050"/>
          </a:xfrm>
          <a:prstGeom prst="rect">
            <a:avLst/>
          </a:prstGeom>
        </p:spPr>
      </p:pic>
      <p:pic>
        <p:nvPicPr>
          <p:cNvPr id="11" name="Picture 10" descr="What is quantum entanglement? The ...">
            <a:extLst>
              <a:ext uri="{FF2B5EF4-FFF2-40B4-BE49-F238E27FC236}">
                <a16:creationId xmlns:a16="http://schemas.microsoft.com/office/drawing/2014/main" id="{E16B0ECF-899F-4F25-822A-80AB01937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097" y="4124014"/>
            <a:ext cx="1761657" cy="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15E6-ABCC-9D0A-BAF5-D82694F9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3F95151-7A97-B695-035E-304AF5AB34AB}"/>
              </a:ext>
            </a:extLst>
          </p:cNvPr>
          <p:cNvSpPr txBox="1"/>
          <p:nvPr/>
        </p:nvSpPr>
        <p:spPr>
          <a:xfrm>
            <a:off x="4630109" y="1720840"/>
            <a:ext cx="651813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matter in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  (+magic?)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phase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 thermalization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9D4EC70E-C807-2BA5-3F01-500D5C69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6" y="809755"/>
            <a:ext cx="8546383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91D87-85B4-3A00-07D0-4F9BCC3A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45723-BF95-1057-01CB-6591773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D80CF-22FE-8DA8-DA74-FCFDF031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3F87D-44D8-9E6C-AF35-D091E84E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Picture 6" descr="2: The parton distribution function (PDF) describes the probability... |  Download Scientific Diagram">
            <a:extLst>
              <a:ext uri="{FF2B5EF4-FFF2-40B4-BE49-F238E27FC236}">
                <a16:creationId xmlns:a16="http://schemas.microsoft.com/office/drawing/2014/main" id="{1F38552E-531C-D026-ABE0-27D4C93E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7" y="1426150"/>
            <a:ext cx="1764965" cy="2204011"/>
          </a:xfrm>
          <a:prstGeom prst="rect">
            <a:avLst/>
          </a:prstGeom>
        </p:spPr>
      </p:pic>
      <p:pic>
        <p:nvPicPr>
          <p:cNvPr id="8" name="Picture 7" descr="heavy-ion collisions at the LHC ...">
            <a:extLst>
              <a:ext uri="{FF2B5EF4-FFF2-40B4-BE49-F238E27FC236}">
                <a16:creationId xmlns:a16="http://schemas.microsoft.com/office/drawing/2014/main" id="{ED3ACB70-C058-B68E-E884-874DE5640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3" y="1813753"/>
            <a:ext cx="2030896" cy="1351469"/>
          </a:xfrm>
          <a:prstGeom prst="rect">
            <a:avLst/>
          </a:prstGeom>
        </p:spPr>
      </p:pic>
      <p:pic>
        <p:nvPicPr>
          <p:cNvPr id="10" name="Picture 9" descr="Factorization in Hard Collisions ...">
            <a:extLst>
              <a:ext uri="{FF2B5EF4-FFF2-40B4-BE49-F238E27FC236}">
                <a16:creationId xmlns:a16="http://schemas.microsoft.com/office/drawing/2014/main" id="{8DFE3A39-DFBF-947D-0531-A2B55B81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3" y="3730749"/>
            <a:ext cx="2381250" cy="1924050"/>
          </a:xfrm>
          <a:prstGeom prst="rect">
            <a:avLst/>
          </a:prstGeom>
        </p:spPr>
      </p:pic>
      <p:pic>
        <p:nvPicPr>
          <p:cNvPr id="11" name="Picture 10" descr="What is quantum entanglement? The ...">
            <a:extLst>
              <a:ext uri="{FF2B5EF4-FFF2-40B4-BE49-F238E27FC236}">
                <a16:creationId xmlns:a16="http://schemas.microsoft.com/office/drawing/2014/main" id="{360CCDC4-7E49-4A16-569F-246053EA4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097" y="4124014"/>
            <a:ext cx="1761657" cy="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AC8E2-ACEC-51F2-6AD3-F08885336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3FEC7E4-F45E-6A3B-74BB-09A5A582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E186C-436B-7C8B-0846-8B28FFB0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CF62-5A1A-C32F-F411-5E536FDF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C9F8-CE55-C12E-C820-025BF707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23BE-06A2-4D1A-FC05-C9DEFD41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BD99BF-431C-3E97-D441-3DFD15B0DE42}"/>
              </a:ext>
            </a:extLst>
          </p:cNvPr>
          <p:cNvSpPr/>
          <p:nvPr/>
        </p:nvSpPr>
        <p:spPr>
          <a:xfrm>
            <a:off x="6486686" y="4717981"/>
            <a:ext cx="2097410" cy="516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6FF4A0-96F9-70A8-14B0-9A69D6A05EDD}"/>
              </a:ext>
            </a:extLst>
          </p:cNvPr>
          <p:cNvSpPr/>
          <p:nvPr/>
        </p:nvSpPr>
        <p:spPr>
          <a:xfrm>
            <a:off x="4955779" y="2590385"/>
            <a:ext cx="2147386" cy="9900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9298D7-F8B8-91B7-5AE1-35A4105C4F3C}"/>
              </a:ext>
            </a:extLst>
          </p:cNvPr>
          <p:cNvSpPr txBox="1"/>
          <p:nvPr/>
        </p:nvSpPr>
        <p:spPr>
          <a:xfrm>
            <a:off x="1212571" y="2872530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talk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E86A7-BEC6-0121-BAF0-0967936A60A2}"/>
              </a:ext>
            </a:extLst>
          </p:cNvPr>
          <p:cNvSpPr txBox="1"/>
          <p:nvPr/>
        </p:nvSpPr>
        <p:spPr>
          <a:xfrm>
            <a:off x="4630109" y="1720840"/>
            <a:ext cx="651813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distribution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matter in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  (+magic?)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phase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 thermalization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3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221B-9D1D-5C37-28B4-5EBE0DFD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00BA1263-8D7B-7BEF-3C43-594DD405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A82C-DBD8-DCB7-0161-8AD6E1D8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A39D1-184F-7139-0A04-8F0B78B1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7C08-2F16-5162-34A1-2E7B1A00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4EA8F704-C5E2-AE63-F02D-B37D4B55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4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48333-5DF7-F124-E639-7D69C2C3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EB91CB03-2982-2041-DF03-33E4D568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17" y="809755"/>
            <a:ext cx="8455360" cy="716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nonperturbative dynamics in QFT/QMBS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ED21C-7661-6A39-33F9-1E9D05E9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A157-9A63-4A37-AC84-B9DCCEA5FCD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7B72F-D46A-6633-2987-78D93595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DBA1-D0DA-45C9-E69C-9EDC943A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Frenklakh LC26</a:t>
            </a:r>
          </a:p>
        </p:txBody>
      </p:sp>
      <p:pic>
        <p:nvPicPr>
          <p:cNvPr id="8" name="Picture 2 1">
            <a:extLst>
              <a:ext uri="{FF2B5EF4-FFF2-40B4-BE49-F238E27FC236}">
                <a16:creationId xmlns:a16="http://schemas.microsoft.com/office/drawing/2014/main" id="{EEF7FEC7-3B3E-C4A3-9A5A-46E1CBC9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65237"/>
            <a:ext cx="3183006" cy="2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 2" descr="Introduction to Lattice QCD | SpringerLink">
            <a:extLst>
              <a:ext uri="{FF2B5EF4-FFF2-40B4-BE49-F238E27FC236}">
                <a16:creationId xmlns:a16="http://schemas.microsoft.com/office/drawing/2014/main" id="{4A43189A-3A0B-A012-CBC5-C85558C9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4" y="2356530"/>
            <a:ext cx="196981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AF81DEEE-F919-4051-A78C-441FE83FCB31}"/>
              </a:ext>
            </a:extLst>
          </p:cNvPr>
          <p:cNvSpPr txBox="1">
            <a:spLocks/>
          </p:cNvSpPr>
          <p:nvPr/>
        </p:nvSpPr>
        <p:spPr>
          <a:xfrm>
            <a:off x="0" y="2660820"/>
            <a:ext cx="3053227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lattice QFT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5B168-9BC2-7C7D-EA16-F5FE7FDEEB59}"/>
              </a:ext>
            </a:extLst>
          </p:cNvPr>
          <p:cNvSpPr txBox="1"/>
          <p:nvPr/>
        </p:nvSpPr>
        <p:spPr>
          <a:xfrm>
            <a:off x="379933" y="317659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problem</a:t>
            </a:r>
          </a:p>
        </p:txBody>
      </p:sp>
    </p:spTree>
    <p:extLst>
      <p:ext uri="{BB962C8B-B14F-4D97-AF65-F5344CB8AC3E}">
        <p14:creationId xmlns:p14="http://schemas.microsoft.com/office/powerpoint/2010/main" val="2450314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719.1601"/>
  <p:tag name="OUTPUTTYPE" val="PNG"/>
  <p:tag name="IGUANATEXVERSION" val="162"/>
  <p:tag name="LATEXADDIN" val="\documentclass{article}&#10;\usepackage{amsmath}&#10;\usepackage{color}&#10;\pagestyle{empty}&#10;\begin{document}&#10;&#10;\color{red}&#10;${\rm dim}({\cal H})\sim 2^N$&#10;&#10;&#10;\end{document}"/>
  <p:tag name="IGUANATEXSIZE" val="5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17870</TotalTime>
  <Words>1249</Words>
  <Application>Microsoft Office PowerPoint</Application>
  <PresentationFormat>Widescreen</PresentationFormat>
  <Paragraphs>437</Paragraphs>
  <Slides>46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Aptos</vt:lpstr>
      <vt:lpstr>Arial</vt:lpstr>
      <vt:lpstr>Calibri</vt:lpstr>
      <vt:lpstr>Calibri Light</vt:lpstr>
      <vt:lpstr>Times New Roman</vt:lpstr>
      <vt:lpstr>Office Theme</vt:lpstr>
      <vt:lpstr>Acrobat Document</vt:lpstr>
      <vt:lpstr>String breaking in the Schwinger model:  jet fragmentation and thermalization</vt:lpstr>
      <vt:lpstr>Motivation</vt:lpstr>
      <vt:lpstr>Motivation</vt:lpstr>
      <vt:lpstr>Motivation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Schwinger model and jets: history</vt:lpstr>
      <vt:lpstr>Schwinger model and jets: history</vt:lpstr>
      <vt:lpstr>Schwinger model and jets: history</vt:lpstr>
      <vt:lpstr>Schwinger model and jets: history</vt:lpstr>
      <vt:lpstr>Schwinger model</vt:lpstr>
      <vt:lpstr>Schwinger model</vt:lpstr>
      <vt:lpstr>Schwinger model + jets</vt:lpstr>
      <vt:lpstr>Schwinger model + jets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Thermalization</vt:lpstr>
      <vt:lpstr>Thermalization</vt:lpstr>
      <vt:lpstr>Thermalization</vt:lpstr>
      <vt:lpstr>Local operators</vt:lpstr>
      <vt:lpstr>Local operators</vt:lpstr>
      <vt:lpstr>Beyond local operators: entropy</vt:lpstr>
      <vt:lpstr>Beyond local operators: entropy</vt:lpstr>
      <vt:lpstr>Beyond local operators: entropy</vt:lpstr>
      <vt:lpstr>Beyond local operators: entropy</vt:lpstr>
      <vt:lpstr>Density matrix comparison</vt:lpstr>
      <vt:lpstr>Conclusion</vt:lpstr>
      <vt:lpstr>Based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nonperturbative dynamics of jet production in Schwinger model</dc:title>
  <dc:creator>David Frenklakh</dc:creator>
  <cp:lastModifiedBy>David Frenklakh</cp:lastModifiedBy>
  <cp:revision>115</cp:revision>
  <dcterms:created xsi:type="dcterms:W3CDTF">2024-01-18T17:49:40Z</dcterms:created>
  <dcterms:modified xsi:type="dcterms:W3CDTF">2026-06-26T13:55:56Z</dcterms:modified>
</cp:coreProperties>
</file>