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3" r:id="rId1"/>
  </p:sldMasterIdLst>
  <p:notesMasterIdLst>
    <p:notesMasterId r:id="rId31"/>
  </p:notesMasterIdLst>
  <p:handoutMasterIdLst>
    <p:handoutMasterId r:id="rId32"/>
  </p:handoutMasterIdLst>
  <p:sldIdLst>
    <p:sldId id="1239" r:id="rId2"/>
    <p:sldId id="1246" r:id="rId3"/>
    <p:sldId id="1253" r:id="rId4"/>
    <p:sldId id="1159" r:id="rId5"/>
    <p:sldId id="1298" r:id="rId6"/>
    <p:sldId id="1182" r:id="rId7"/>
    <p:sldId id="1184" r:id="rId8"/>
    <p:sldId id="1176" r:id="rId9"/>
    <p:sldId id="1177" r:id="rId10"/>
    <p:sldId id="1229" r:id="rId11"/>
    <p:sldId id="1226" r:id="rId12"/>
    <p:sldId id="1227" r:id="rId13"/>
    <p:sldId id="1299" r:id="rId14"/>
    <p:sldId id="1300" r:id="rId15"/>
    <p:sldId id="1139" r:id="rId16"/>
    <p:sldId id="1240" r:id="rId17"/>
    <p:sldId id="1241" r:id="rId18"/>
    <p:sldId id="1242" r:id="rId19"/>
    <p:sldId id="1301" r:id="rId20"/>
    <p:sldId id="1243" r:id="rId21"/>
    <p:sldId id="1252" r:id="rId22"/>
    <p:sldId id="1302" r:id="rId23"/>
    <p:sldId id="1251" r:id="rId24"/>
    <p:sldId id="1248" r:id="rId25"/>
    <p:sldId id="257" r:id="rId26"/>
    <p:sldId id="258" r:id="rId27"/>
    <p:sldId id="262" r:id="rId28"/>
    <p:sldId id="1249" r:id="rId29"/>
    <p:sldId id="1250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J" initials="PMJ" lastIdx="4" clrIdx="0">
    <p:extLst>
      <p:ext uri="{19B8F6BF-5375-455C-9EA6-DF929625EA0E}">
        <p15:presenceInfo xmlns:p15="http://schemas.microsoft.com/office/powerpoint/2012/main" userId="Peter J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37EE"/>
    <a:srgbClr val="DDA742"/>
    <a:srgbClr val="FFFE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0" autoAdjust="0"/>
    <p:restoredTop sz="93714" autoAdjust="0"/>
  </p:normalViewPr>
  <p:slideViewPr>
    <p:cSldViewPr snapToGrid="0" snapToObjects="1">
      <p:cViewPr varScale="1">
        <p:scale>
          <a:sx n="113" d="100"/>
          <a:sy n="113" d="100"/>
        </p:scale>
        <p:origin x="176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71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20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A2B66D-8A41-E24E-83D6-3FC05C108625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D4F2FF-4BE9-7340-90C3-D35098DBA7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402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AC2910-B359-2A40-803E-2BD8C7B76DC1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B2E896-011C-7649-96A2-10D0D07238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8306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B2E896-011C-7649-96A2-10D0D07238E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722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B2E896-011C-7649-96A2-10D0D07238E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272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B2E896-011C-7649-96A2-10D0D07238EC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72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B2E896-011C-7649-96A2-10D0D07238EC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8879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2b12c2355b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2b12c2355b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91383" y="6431551"/>
            <a:ext cx="2747963" cy="365125"/>
          </a:xfrm>
        </p:spPr>
        <p:txBody>
          <a:bodyPr/>
          <a:lstStyle/>
          <a:p>
            <a:r>
              <a:rPr lang="pl-PL"/>
              <a:t>Searching for non-linear QCD evolution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152400"/>
            <a:ext cx="8077200" cy="5943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5400" y="6083300"/>
            <a:ext cx="1752600" cy="7493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7/15/26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34290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Searching for non-linear QCD evolution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239000" y="65532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fld id="{9828F344-5DC5-44AF-9E4A-286FB24657B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384240" y="6431551"/>
            <a:ext cx="2762250" cy="365125"/>
          </a:xfrm>
        </p:spPr>
        <p:txBody>
          <a:bodyPr/>
          <a:lstStyle/>
          <a:p>
            <a:r>
              <a:rPr lang="pl-PL"/>
              <a:t>Searching for non-linear QCD evolution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62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0102"/>
            <a:ext cx="8229600" cy="48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291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Times New Roman"/>
              </a:defRPr>
            </a:lvl1pPr>
          </a:lstStyle>
          <a:p>
            <a:r>
              <a:rPr lang="pl-PL"/>
              <a:t>Searching for non-linear QCD evolution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45907" y="64315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/>
              </a:defRPr>
            </a:lvl1pPr>
          </a:lstStyle>
          <a:p>
            <a:fld id="{3D5DE84E-4CEA-AD46-B381-E6078891277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1336" y="6431552"/>
            <a:ext cx="24534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/>
              </a:defRPr>
            </a:lvl1pPr>
          </a:lstStyle>
          <a:p>
            <a:r>
              <a:rPr lang="en-US"/>
              <a:t>7/15/26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6" r:id="rId12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rgbClr val="FF0000"/>
          </a:solidFill>
          <a:latin typeface="Times New Roman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Times New Roman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Times New Roman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Times New Roman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Times New Roman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Times New Roman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2.png"/><Relationship Id="rId7" Type="http://schemas.openxmlformats.org/officeDocument/2006/relationships/image" Target="NUL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hyperlink" Target="https://pypi.org/project/DipoleAmplitudePredictor/" TargetMode="Externa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bnl.gov/physics/surge/" TargetMode="External"/><Relationship Id="rId5" Type="http://schemas.openxmlformats.org/officeDocument/2006/relationships/image" Target="../media/image37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ti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t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0.png"/><Relationship Id="rId5" Type="http://schemas.openxmlformats.org/officeDocument/2006/relationships/image" Target="../media/image480.png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0.png"/><Relationship Id="rId2" Type="http://schemas.openxmlformats.org/officeDocument/2006/relationships/image" Target="../media/image50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gif"/><Relationship Id="rId10" Type="http://schemas.openxmlformats.org/officeDocument/2006/relationships/image" Target="../media/image15.png"/><Relationship Id="rId4" Type="http://schemas.openxmlformats.org/officeDocument/2006/relationships/image" Target="../media/image9.jpg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24662EF-CB54-FC34-D7E1-3A64050FF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565" y="1193225"/>
            <a:ext cx="8229600" cy="962896"/>
          </a:xfrm>
        </p:spPr>
        <p:txBody>
          <a:bodyPr>
            <a:normAutofit/>
          </a:bodyPr>
          <a:lstStyle/>
          <a:p>
            <a:r>
              <a:rPr lang="en-US" sz="3200" dirty="0"/>
              <a:t>Searching for non-linear QCD evolution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6CD4F9-9F4D-2273-BBAD-DE69DD938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FB48D1-E593-ABE2-EDD8-78B173D07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err="1"/>
              <a:t>Searching</a:t>
            </a:r>
            <a:r>
              <a:rPr lang="pl-PL" dirty="0"/>
              <a:t> for non-</a:t>
            </a:r>
            <a:r>
              <a:rPr lang="pl-PL" dirty="0" err="1"/>
              <a:t>linear</a:t>
            </a:r>
            <a:r>
              <a:rPr lang="pl-PL" dirty="0"/>
              <a:t> QCD </a:t>
            </a:r>
            <a:r>
              <a:rPr lang="pl-PL" dirty="0" err="1"/>
              <a:t>evolution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785300-AC7A-1F51-61BD-28834B89F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8516725-59B4-0CC1-1CA8-0349EB2259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1336" y="115656"/>
            <a:ext cx="876696" cy="842069"/>
          </a:xfrm>
          <a:prstGeom prst="rect">
            <a:avLst/>
          </a:prstGeom>
        </p:spPr>
      </p:pic>
      <p:pic>
        <p:nvPicPr>
          <p:cNvPr id="14" name="Picture 13" descr="LBNL logo.bmp">
            <a:extLst>
              <a:ext uri="{FF2B5EF4-FFF2-40B4-BE49-F238E27FC236}">
                <a16:creationId xmlns:a16="http://schemas.microsoft.com/office/drawing/2014/main" id="{EDE55362-FB5E-2170-9E55-47CE7D8EF4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39256" y="115656"/>
            <a:ext cx="1173408" cy="709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E9AC1C4-ABCC-56CB-646C-A45024BC144E}"/>
              </a:ext>
            </a:extLst>
          </p:cNvPr>
          <p:cNvSpPr txBox="1"/>
          <p:nvPr/>
        </p:nvSpPr>
        <p:spPr>
          <a:xfrm>
            <a:off x="2402906" y="2136338"/>
            <a:ext cx="433817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i="1" dirty="0">
                <a:latin typeface="+mj-lt"/>
                <a:cs typeface="Times New Roman"/>
              </a:rPr>
              <a:t>Peter Jacobs</a:t>
            </a:r>
          </a:p>
          <a:p>
            <a:pPr algn="ctr"/>
            <a:r>
              <a:rPr lang="en-US" sz="2000" i="1" dirty="0">
                <a:latin typeface="+mj-lt"/>
                <a:cs typeface="Times New Roman"/>
              </a:rPr>
              <a:t>Lawrence Berkeley National Laboratory</a:t>
            </a:r>
          </a:p>
          <a:p>
            <a:pPr algn="ctr"/>
            <a:r>
              <a:rPr lang="en-US" sz="2000" i="1" dirty="0">
                <a:latin typeface="+mj-lt"/>
                <a:cs typeface="Times New Roman"/>
              </a:rPr>
              <a:t>UC Berkeley</a:t>
            </a:r>
          </a:p>
          <a:p>
            <a:pPr algn="ctr"/>
            <a:r>
              <a:rPr lang="en-US" sz="2000" i="1" dirty="0">
                <a:latin typeface="+mj-lt"/>
                <a:cs typeface="Times New Roman"/>
              </a:rPr>
              <a:t>University of Liverpool</a:t>
            </a:r>
          </a:p>
        </p:txBody>
      </p:sp>
      <p:sp>
        <p:nvSpPr>
          <p:cNvPr id="6" name="AutoShape 2" descr="Aspen Physics Logo Image">
            <a:extLst>
              <a:ext uri="{FF2B5EF4-FFF2-40B4-BE49-F238E27FC236}">
                <a16:creationId xmlns:a16="http://schemas.microsoft.com/office/drawing/2014/main" id="{22D105B1-269F-3306-0EEF-3672A6C140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661C02-4F91-CBE1-E8D2-05FE614AF06B}"/>
              </a:ext>
            </a:extLst>
          </p:cNvPr>
          <p:cNvSpPr txBox="1"/>
          <p:nvPr/>
        </p:nvSpPr>
        <p:spPr>
          <a:xfrm>
            <a:off x="2229653" y="3705999"/>
            <a:ext cx="46846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  <a:latin typeface="+mj-lt"/>
              </a:rPr>
              <a:t>Workshop on gluon saturation, diffraction and multihadron production the EIC</a:t>
            </a:r>
          </a:p>
          <a:p>
            <a:pPr algn="ctr"/>
            <a:r>
              <a:rPr lang="en-US" dirty="0">
                <a:solidFill>
                  <a:srgbClr val="0070C0"/>
                </a:solidFill>
                <a:latin typeface="+mj-lt"/>
              </a:rPr>
              <a:t>July 14-17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A39427-3E3B-8BED-DB76-CB8E3CA67E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9088" y="4629329"/>
            <a:ext cx="3221024" cy="1701245"/>
          </a:xfrm>
          <a:prstGeom prst="rect">
            <a:avLst/>
          </a:prstGeom>
        </p:spPr>
      </p:pic>
      <p:pic>
        <p:nvPicPr>
          <p:cNvPr id="9" name="Picture 8" descr="University of Liverpool | Recite Me">
            <a:extLst>
              <a:ext uri="{FF2B5EF4-FFF2-40B4-BE49-F238E27FC236}">
                <a16:creationId xmlns:a16="http://schemas.microsoft.com/office/drawing/2014/main" id="{75203E92-3553-5A41-0395-EC639363E8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4155" y="61324"/>
            <a:ext cx="1755689" cy="98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0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89E6A7-4903-A8B8-6544-3B72FB37F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223798-83B7-FE82-1A97-3F013DD13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91E616-EC9C-BF99-9254-64AB39A64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2D5D62-6B77-BEE3-979B-CBF1C2069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214" y="1159642"/>
            <a:ext cx="7586072" cy="178437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480D2B1-DD7A-0EE0-8B49-ED547C3B697B}"/>
              </a:ext>
            </a:extLst>
          </p:cNvPr>
          <p:cNvSpPr txBox="1"/>
          <p:nvPr/>
        </p:nvSpPr>
        <p:spPr>
          <a:xfrm>
            <a:off x="5812971" y="562455"/>
            <a:ext cx="30534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Phys.Rev.D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111 (2025) 11, 116021</a:t>
            </a:r>
            <a:br>
              <a:rPr lang="en-US" sz="1600" dirty="0">
                <a:latin typeface="Times New Roman"/>
                <a:cs typeface="Times New Roman"/>
              </a:rPr>
            </a:br>
            <a:r>
              <a:rPr lang="en-US" sz="1600" dirty="0">
                <a:latin typeface="Times New Roman"/>
                <a:cs typeface="Times New Roman"/>
              </a:rPr>
              <a:t>arXiv:2502.15465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2A29A34-75BA-07A2-49C7-DA8D20F7049B}"/>
              </a:ext>
            </a:extLst>
          </p:cNvPr>
          <p:cNvGrpSpPr/>
          <p:nvPr/>
        </p:nvGrpSpPr>
        <p:grpSpPr>
          <a:xfrm>
            <a:off x="197308" y="3354022"/>
            <a:ext cx="8749383" cy="2895327"/>
            <a:chOff x="197308" y="2883944"/>
            <a:chExt cx="8749383" cy="289532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228E49E-8458-ABA4-2063-ECB7E177FB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7308" y="2883944"/>
              <a:ext cx="8749383" cy="2895327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C0671BC-4FA4-2F41-797A-7E5DB04ED8AB}"/>
                </a:ext>
              </a:extLst>
            </p:cNvPr>
            <p:cNvCxnSpPr>
              <a:cxnSpLocks/>
            </p:cNvCxnSpPr>
            <p:nvPr/>
          </p:nvCxnSpPr>
          <p:spPr>
            <a:xfrm>
              <a:off x="1996994" y="3701143"/>
              <a:ext cx="5165806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8962195-4D64-D3A3-05EC-A1EE24EAFF23}"/>
                </a:ext>
              </a:extLst>
            </p:cNvPr>
            <p:cNvCxnSpPr>
              <a:cxnSpLocks/>
            </p:cNvCxnSpPr>
            <p:nvPr/>
          </p:nvCxnSpPr>
          <p:spPr>
            <a:xfrm>
              <a:off x="2290908" y="3940629"/>
              <a:ext cx="3522063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69280E2-36E5-BEED-89F4-CAC559931651}"/>
                </a:ext>
              </a:extLst>
            </p:cNvPr>
            <p:cNvCxnSpPr>
              <a:cxnSpLocks/>
            </p:cNvCxnSpPr>
            <p:nvPr/>
          </p:nvCxnSpPr>
          <p:spPr>
            <a:xfrm>
              <a:off x="1713965" y="5312229"/>
              <a:ext cx="6766827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EFFBF9B-1C24-AACF-F72D-64660F8E0216}"/>
                </a:ext>
              </a:extLst>
            </p:cNvPr>
            <p:cNvCxnSpPr>
              <a:cxnSpLocks/>
            </p:cNvCxnSpPr>
            <p:nvPr/>
          </p:nvCxnSpPr>
          <p:spPr>
            <a:xfrm>
              <a:off x="469357" y="5617029"/>
              <a:ext cx="4538072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BB85B2C-9AEA-BE1C-80C1-C5AB34853962}"/>
              </a:ext>
            </a:extLst>
          </p:cNvPr>
          <p:cNvSpPr txBox="1"/>
          <p:nvPr/>
        </p:nvSpPr>
        <p:spPr>
          <a:xfrm>
            <a:off x="197308" y="287968"/>
            <a:ext cx="37176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  <a:latin typeface="Times New Roman"/>
                <a:cs typeface="Times New Roman"/>
              </a:rPr>
              <a:t>Illustrative worked example:</a:t>
            </a:r>
          </a:p>
        </p:txBody>
      </p:sp>
    </p:spTree>
    <p:extLst>
      <p:ext uri="{BB962C8B-B14F-4D97-AF65-F5344CB8AC3E}">
        <p14:creationId xmlns:p14="http://schemas.microsoft.com/office/powerpoint/2010/main" val="1428978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27">
            <a:extLst>
              <a:ext uri="{FF2B5EF4-FFF2-40B4-BE49-F238E27FC236}">
                <a16:creationId xmlns:a16="http://schemas.microsoft.com/office/drawing/2014/main" id="{30BA084F-F767-5FF7-1197-79F61914D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646" y="100120"/>
            <a:ext cx="8229600" cy="592409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cs typeface="Times New Roman"/>
              </a:rPr>
              <a:t>E</a:t>
            </a:r>
            <a:r>
              <a:rPr lang="en-US" sz="3200" dirty="0">
                <a:latin typeface="Times New Roman"/>
                <a:cs typeface="Times New Roman"/>
              </a:rPr>
              <a:t>volution of unintegrated gluon density: BK equation </a:t>
            </a:r>
            <a:br>
              <a:rPr lang="en-US" sz="1600" dirty="0">
                <a:latin typeface="Times New Roman"/>
                <a:cs typeface="Times New Roman"/>
              </a:rPr>
            </a:br>
            <a:endParaRPr lang="en-US" sz="160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E5961B-54C4-951E-2E5C-3B4A8FD26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4464C6-9DFA-9069-19D6-FA2C1482A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1BD13D-1713-4B99-5175-97E1B9E0F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1F419B-CF48-D867-33FE-6F9628002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55" y="1249557"/>
            <a:ext cx="6820732" cy="22182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FDA6FCC-28A0-D066-6254-C16EB3F546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134" y="4090758"/>
            <a:ext cx="6196690" cy="47189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199E1F9-AF8C-C616-CB11-65DD84D7BAC7}"/>
              </a:ext>
            </a:extLst>
          </p:cNvPr>
          <p:cNvSpPr txBox="1"/>
          <p:nvPr/>
        </p:nvSpPr>
        <p:spPr>
          <a:xfrm>
            <a:off x="260836" y="5056719"/>
            <a:ext cx="4339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/>
                <a:cs typeface="Times New Roman"/>
              </a:rPr>
              <a:t>Fit to HERA reduced x-section data data</a:t>
            </a:r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F301C693-9F9C-56F1-5949-8952F1F9F3C2}"/>
              </a:ext>
            </a:extLst>
          </p:cNvPr>
          <p:cNvSpPr/>
          <p:nvPr/>
        </p:nvSpPr>
        <p:spPr>
          <a:xfrm>
            <a:off x="7136952" y="1586723"/>
            <a:ext cx="206829" cy="576943"/>
          </a:xfrm>
          <a:prstGeom prst="rightBrac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BFB59F-D18A-EB04-A266-90A78C438E03}"/>
              </a:ext>
            </a:extLst>
          </p:cNvPr>
          <p:cNvSpPr txBox="1"/>
          <p:nvPr/>
        </p:nvSpPr>
        <p:spPr>
          <a:xfrm>
            <a:off x="7607284" y="1426099"/>
            <a:ext cx="11512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B050"/>
                </a:solidFill>
                <a:latin typeface="Times New Roman"/>
                <a:cs typeface="Times New Roman"/>
              </a:rPr>
              <a:t>Linear </a:t>
            </a:r>
          </a:p>
          <a:p>
            <a:r>
              <a:rPr lang="en-US" sz="2000" dirty="0">
                <a:solidFill>
                  <a:srgbClr val="00B050"/>
                </a:solidFill>
                <a:latin typeface="Times New Roman"/>
                <a:cs typeface="Times New Roman"/>
              </a:rPr>
              <a:t>evolution</a:t>
            </a:r>
          </a:p>
        </p:txBody>
      </p:sp>
      <p:sp>
        <p:nvSpPr>
          <p:cNvPr id="13" name="Right Brace 12">
            <a:extLst>
              <a:ext uri="{FF2B5EF4-FFF2-40B4-BE49-F238E27FC236}">
                <a16:creationId xmlns:a16="http://schemas.microsoft.com/office/drawing/2014/main" id="{E0725EB1-EAA5-3A4B-43FB-7341F2A49B55}"/>
              </a:ext>
            </a:extLst>
          </p:cNvPr>
          <p:cNvSpPr/>
          <p:nvPr/>
        </p:nvSpPr>
        <p:spPr>
          <a:xfrm>
            <a:off x="7136951" y="2460179"/>
            <a:ext cx="206829" cy="1030653"/>
          </a:xfrm>
          <a:prstGeom prst="rightBrac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2E6B531-355C-9DB4-D08B-71512DACFE61}"/>
              </a:ext>
            </a:extLst>
          </p:cNvPr>
          <p:cNvSpPr txBox="1"/>
          <p:nvPr/>
        </p:nvSpPr>
        <p:spPr>
          <a:xfrm>
            <a:off x="7543577" y="2513612"/>
            <a:ext cx="1384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Times New Roman"/>
                <a:cs typeface="Times New Roman"/>
              </a:rPr>
              <a:t>Non-linear evolution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81484E4-CFE6-75AE-E5CA-61A58EC88B96}"/>
              </a:ext>
            </a:extLst>
          </p:cNvPr>
          <p:cNvSpPr/>
          <p:nvPr/>
        </p:nvSpPr>
        <p:spPr>
          <a:xfrm>
            <a:off x="1217298" y="1155618"/>
            <a:ext cx="992502" cy="4957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03A546-436C-A273-127C-333EB038AA85}"/>
              </a:ext>
            </a:extLst>
          </p:cNvPr>
          <p:cNvSpPr txBox="1"/>
          <p:nvPr/>
        </p:nvSpPr>
        <p:spPr>
          <a:xfrm>
            <a:off x="2213789" y="1041508"/>
            <a:ext cx="21932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/>
                <a:cs typeface="Times New Roman"/>
              </a:rPr>
              <a:t>starting distribution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5638D69-2AE2-A4AE-3F86-AC5B54C6F052}"/>
              </a:ext>
            </a:extLst>
          </p:cNvPr>
          <p:cNvSpPr txBox="1"/>
          <p:nvPr/>
        </p:nvSpPr>
        <p:spPr>
          <a:xfrm>
            <a:off x="202455" y="3559721"/>
            <a:ext cx="6625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/>
                <a:cs typeface="Times New Roman"/>
              </a:rPr>
              <a:t>Ansatz for starting distribution (</a:t>
            </a:r>
            <a:r>
              <a:rPr lang="en-US" sz="2000" dirty="0" err="1">
                <a:latin typeface="Times New Roman"/>
                <a:cs typeface="Times New Roman"/>
              </a:rPr>
              <a:t>Golec</a:t>
            </a:r>
            <a:r>
              <a:rPr lang="en-US" sz="2000" dirty="0">
                <a:latin typeface="Times New Roman"/>
                <a:cs typeface="Times New Roman"/>
              </a:rPr>
              <a:t>-Biernat/</a:t>
            </a:r>
            <a:r>
              <a:rPr lang="en-US" sz="2000" dirty="0" err="1">
                <a:latin typeface="Times New Roman"/>
                <a:cs typeface="Times New Roman"/>
              </a:rPr>
              <a:t>Wuesthoff</a:t>
            </a:r>
            <a:r>
              <a:rPr lang="en-US" sz="2000" dirty="0">
                <a:latin typeface="Times New Roman"/>
                <a:cs typeface="Times New Roman"/>
              </a:rPr>
              <a:t>)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6CBFBF9-088C-49A2-9CF8-0F08814C32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534" y="5527737"/>
            <a:ext cx="5590653" cy="68144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CF05C59-BADC-FD58-C5C2-C3A0AEE7040D}"/>
              </a:ext>
            </a:extLst>
          </p:cNvPr>
          <p:cNvSpPr txBox="1"/>
          <p:nvPr/>
        </p:nvSpPr>
        <p:spPr>
          <a:xfrm>
            <a:off x="6795202" y="4354026"/>
            <a:ext cx="16546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7030A0"/>
                </a:solidFill>
                <a:latin typeface="Times New Roman"/>
                <a:cs typeface="Times New Roman"/>
              </a:rPr>
              <a:t>Fit parameters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3EDC569-7B44-7E80-BDB6-F478227B9C55}"/>
              </a:ext>
            </a:extLst>
          </p:cNvPr>
          <p:cNvSpPr/>
          <p:nvPr/>
        </p:nvSpPr>
        <p:spPr>
          <a:xfrm>
            <a:off x="2776258" y="4172006"/>
            <a:ext cx="304597" cy="390644"/>
          </a:xfrm>
          <a:prstGeom prst="ellipse">
            <a:avLst/>
          </a:prstGeom>
          <a:noFill/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3F0480C-9775-C322-0134-09AF4D2BC99D}"/>
              </a:ext>
            </a:extLst>
          </p:cNvPr>
          <p:cNvSpPr txBox="1"/>
          <p:nvPr/>
        </p:nvSpPr>
        <p:spPr>
          <a:xfrm>
            <a:off x="202455" y="648815"/>
            <a:ext cx="44566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/>
                <a:cs typeface="Times New Roman"/>
              </a:rPr>
              <a:t>Evolution in </a:t>
            </a:r>
            <a:r>
              <a:rPr lang="en-US" sz="2000" i="1" dirty="0">
                <a:latin typeface="Times New Roman"/>
                <a:cs typeface="Times New Roman"/>
              </a:rPr>
              <a:t>x</a:t>
            </a:r>
            <a:r>
              <a:rPr lang="en-US" sz="2000" dirty="0">
                <a:latin typeface="Times New Roman"/>
                <a:cs typeface="Times New Roman"/>
              </a:rPr>
              <a:t> at transverse momentum </a:t>
            </a:r>
            <a:r>
              <a:rPr lang="en-US" sz="2000" i="1" dirty="0">
                <a:latin typeface="Times New Roman"/>
                <a:cs typeface="Times New Roman"/>
              </a:rPr>
              <a:t>k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6B31178-E98F-EF5C-5521-35719747E91B}"/>
              </a:ext>
            </a:extLst>
          </p:cNvPr>
          <p:cNvSpPr/>
          <p:nvPr/>
        </p:nvSpPr>
        <p:spPr>
          <a:xfrm>
            <a:off x="4810451" y="4071830"/>
            <a:ext cx="304597" cy="390644"/>
          </a:xfrm>
          <a:prstGeom prst="ellipse">
            <a:avLst/>
          </a:prstGeom>
          <a:noFill/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0663009-0E8D-5506-8BBF-04CC76A897FA}"/>
              </a:ext>
            </a:extLst>
          </p:cNvPr>
          <p:cNvSpPr/>
          <p:nvPr/>
        </p:nvSpPr>
        <p:spPr>
          <a:xfrm>
            <a:off x="5165964" y="4034635"/>
            <a:ext cx="304597" cy="390644"/>
          </a:xfrm>
          <a:prstGeom prst="ellipse">
            <a:avLst/>
          </a:prstGeom>
          <a:noFill/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530C7D73-C9AB-5AB2-FE40-F062E12C5F4C}"/>
              </a:ext>
            </a:extLst>
          </p:cNvPr>
          <p:cNvSpPr/>
          <p:nvPr/>
        </p:nvSpPr>
        <p:spPr>
          <a:xfrm>
            <a:off x="6409704" y="4040787"/>
            <a:ext cx="304597" cy="390644"/>
          </a:xfrm>
          <a:prstGeom prst="ellipse">
            <a:avLst/>
          </a:prstGeom>
          <a:noFill/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1AF7BEA1-F5B6-D820-F1D6-86F4B8DB6256}"/>
              </a:ext>
            </a:extLst>
          </p:cNvPr>
          <p:cNvSpPr/>
          <p:nvPr/>
        </p:nvSpPr>
        <p:spPr>
          <a:xfrm>
            <a:off x="5822431" y="4090758"/>
            <a:ext cx="304597" cy="390644"/>
          </a:xfrm>
          <a:prstGeom prst="ellipse">
            <a:avLst/>
          </a:prstGeom>
          <a:noFill/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77CFFED-4C9A-D290-7E2D-160D78C48D5D}"/>
              </a:ext>
            </a:extLst>
          </p:cNvPr>
          <p:cNvSpPr/>
          <p:nvPr/>
        </p:nvSpPr>
        <p:spPr>
          <a:xfrm>
            <a:off x="2389657" y="2358680"/>
            <a:ext cx="304597" cy="390644"/>
          </a:xfrm>
          <a:prstGeom prst="ellipse">
            <a:avLst/>
          </a:prstGeom>
          <a:noFill/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2CC3F79-963F-0DC2-1B1B-BDAE4E196DB7}"/>
              </a:ext>
            </a:extLst>
          </p:cNvPr>
          <p:cNvSpPr/>
          <p:nvPr/>
        </p:nvSpPr>
        <p:spPr>
          <a:xfrm>
            <a:off x="817933" y="4019270"/>
            <a:ext cx="1530865" cy="7141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001BD4C-95D2-5157-0AAD-B031B16C8758}"/>
              </a:ext>
            </a:extLst>
          </p:cNvPr>
          <p:cNvCxnSpPr>
            <a:stCxn id="5" idx="0"/>
          </p:cNvCxnSpPr>
          <p:nvPr/>
        </p:nvCxnSpPr>
        <p:spPr>
          <a:xfrm flipV="1">
            <a:off x="1583366" y="1722289"/>
            <a:ext cx="93034" cy="229698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6FA1830-927D-83A4-9EBE-A755195849E8}"/>
              </a:ext>
            </a:extLst>
          </p:cNvPr>
          <p:cNvSpPr txBox="1"/>
          <p:nvPr/>
        </p:nvSpPr>
        <p:spPr>
          <a:xfrm>
            <a:off x="5974729" y="480120"/>
            <a:ext cx="30534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Phys.Rev.D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111 (2025) 11, 116021</a:t>
            </a:r>
            <a:br>
              <a:rPr lang="en-US" sz="1600" dirty="0">
                <a:latin typeface="Times New Roman"/>
                <a:cs typeface="Times New Roman"/>
              </a:rPr>
            </a:br>
            <a:r>
              <a:rPr lang="en-US" sz="1600" dirty="0">
                <a:latin typeface="Times New Roman"/>
                <a:cs typeface="Times New Roman"/>
              </a:rPr>
              <a:t>arXiv:2502.15465</a:t>
            </a:r>
          </a:p>
        </p:txBody>
      </p:sp>
    </p:spTree>
    <p:extLst>
      <p:ext uri="{BB962C8B-B14F-4D97-AF65-F5344CB8AC3E}">
        <p14:creationId xmlns:p14="http://schemas.microsoft.com/office/powerpoint/2010/main" val="3692316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  <p:bldP spid="13" grpId="0" animBg="1"/>
      <p:bldP spid="14" grpId="0"/>
      <p:bldP spid="15" grpId="0" animBg="1"/>
      <p:bldP spid="16" grpId="0"/>
      <p:bldP spid="17" grpId="0"/>
      <p:bldP spid="20" grpId="0"/>
      <p:bldP spid="21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135994F-561F-73AD-A0C6-0CC2C9E5F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BK evolution fit to HERA data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E3608F-4F48-C343-37AE-5B2DB0808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D62F6D-9DD0-F996-476A-26321FEE9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C7948E-1202-07C0-9CEE-FF3081D90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B40827-E015-4A94-6157-E6DAB79D7D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875" y="2834028"/>
            <a:ext cx="4740588" cy="36801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01441D-E5F6-10B1-D9EB-F6FFAF7BDE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1452301"/>
            <a:ext cx="7772400" cy="10925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F238A9-53C6-F200-7F99-3B9B1DB851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0618" y="849219"/>
            <a:ext cx="5062764" cy="38554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AF03BE3-BF58-3849-08F9-6085E346A95C}"/>
              </a:ext>
            </a:extLst>
          </p:cNvPr>
          <p:cNvSpPr txBox="1"/>
          <p:nvPr/>
        </p:nvSpPr>
        <p:spPr>
          <a:xfrm>
            <a:off x="5625039" y="3360186"/>
            <a:ext cx="3365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  <a:latin typeface="Times New Roman"/>
                <a:cs typeface="Times New Roman"/>
              </a:rPr>
              <a:t>Excellent fit to data over vast kinematic range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075DC7C-9A89-9C90-E185-993C4C7FBF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832" y="3360186"/>
            <a:ext cx="3375815" cy="411480"/>
          </a:xfrm>
          <a:prstGeom prst="rect">
            <a:avLst/>
          </a:prstGeom>
          <a:ln>
            <a:solidFill>
              <a:schemeClr val="tx1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036E5B5-4557-EE43-2D52-CDF7F5D66CD9}"/>
                  </a:ext>
                </a:extLst>
              </p:cNvPr>
              <p:cNvSpPr txBox="1"/>
              <p:nvPr/>
            </p:nvSpPr>
            <p:spPr>
              <a:xfrm>
                <a:off x="5663355" y="5035980"/>
                <a:ext cx="3384514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Computationally intensive: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full calculation: 3 days on  GPU GeForce Titan Z</a:t>
                </a:r>
                <a:br>
                  <a:rPr lang="en-US" sz="1600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endParaRPr lang="en-US" sz="16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Fit: simple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𝝌</m:t>
                    </m:r>
                    <m:r>
                      <a:rPr lang="en-US" b="1" i="1" baseline="3000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𝟐</m:t>
                    </m:r>
                  </m:oMath>
                </a14:m>
                <a:r>
                  <a:rPr lang="en-US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</a:t>
                </a:r>
                <a:r>
                  <a:rPr lang="en-US" b="1" dirty="0" err="1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dof</a:t>
                </a:r>
                <a:endParaRPr lang="en-US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036E5B5-4557-EE43-2D52-CDF7F5D66C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355" y="5035980"/>
                <a:ext cx="3384514" cy="1446550"/>
              </a:xfrm>
              <a:prstGeom prst="rect">
                <a:avLst/>
              </a:prstGeom>
              <a:blipFill>
                <a:blip r:embed="rId7"/>
                <a:stretch>
                  <a:fillRect l="-1119" t="-1739" b="-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838EBC9C-E051-5A2A-6AAE-7B579EC8A0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44769" y="1161362"/>
            <a:ext cx="2222635" cy="209124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DB62337-C8CF-D516-2EEE-4E86C4CEBFCA}"/>
              </a:ext>
            </a:extLst>
          </p:cNvPr>
          <p:cNvSpPr txBox="1"/>
          <p:nvPr/>
        </p:nvSpPr>
        <p:spPr>
          <a:xfrm>
            <a:off x="5625039" y="4144881"/>
            <a:ext cx="3365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/>
                <a:cs typeface="Times New Roman"/>
              </a:rPr>
              <a:t>HERA data cannot discriminate linear from non-linear evolution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FB3AFA3-EE04-8482-692E-D6182CA72732}"/>
              </a:ext>
            </a:extLst>
          </p:cNvPr>
          <p:cNvCxnSpPr>
            <a:stCxn id="16" idx="1"/>
          </p:cNvCxnSpPr>
          <p:nvPr/>
        </p:nvCxnSpPr>
        <p:spPr>
          <a:xfrm flipH="1" flipV="1">
            <a:off x="4572000" y="4468046"/>
            <a:ext cx="1053039" cy="1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459F6BB-788E-4898-5CEA-643F7B90469B}"/>
              </a:ext>
            </a:extLst>
          </p:cNvPr>
          <p:cNvCxnSpPr>
            <a:cxnSpLocks/>
          </p:cNvCxnSpPr>
          <p:nvPr/>
        </p:nvCxnSpPr>
        <p:spPr>
          <a:xfrm flipV="1">
            <a:off x="8251902" y="2716929"/>
            <a:ext cx="0" cy="1424142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970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F7D2E4-A5C3-CD8C-F501-892767E6C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606C4C-1131-B3F1-4CE1-CE59FE8F4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B0C51D-07B2-9044-5B75-F47949D3F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BCC7BE-DC57-9B15-3227-EE0C9C039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723" y="1748064"/>
            <a:ext cx="6917124" cy="336187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E07A59C-6280-BF14-ACBE-726F21457D55}"/>
              </a:ext>
            </a:extLst>
          </p:cNvPr>
          <p:cNvSpPr txBox="1"/>
          <p:nvPr/>
        </p:nvSpPr>
        <p:spPr>
          <a:xfrm rot="20251551">
            <a:off x="6181438" y="3744688"/>
            <a:ext cx="2842445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  <a:latin typeface="Times New Roman"/>
                <a:cs typeface="Times New Roman"/>
              </a:rPr>
              <a:t>Manuscript in preparation</a:t>
            </a:r>
          </a:p>
        </p:txBody>
      </p:sp>
    </p:spTree>
    <p:extLst>
      <p:ext uri="{BB962C8B-B14F-4D97-AF65-F5344CB8AC3E}">
        <p14:creationId xmlns:p14="http://schemas.microsoft.com/office/powerpoint/2010/main" val="2237937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7E20D5-6B21-765E-B0AC-5896CA6DC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0D97CB-6223-43DA-01E2-90D55D38A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C67281-A2A1-9F84-CD2F-194327D7F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D307FE-D73B-F10D-4210-01865C929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732" y="57445"/>
            <a:ext cx="5532175" cy="34576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6FDE26F-6505-8031-5D0D-D6E04D9E7C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3732" y="3429000"/>
            <a:ext cx="5532175" cy="290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402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4DA1A9B-72A1-F1FE-03C0-D2321EBB9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27764"/>
          </a:xfrm>
        </p:spPr>
        <p:txBody>
          <a:bodyPr/>
          <a:lstStyle/>
          <a:p>
            <a:r>
              <a:rPr lang="en-US" dirty="0"/>
              <a:t>Bayesian Inference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78839-B578-BA37-B640-70830D6EB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07AEF-BFB3-8989-4489-97D089AC4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FED9B7-1F33-E9A1-BC1C-ED3993633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952EBF-8262-27EC-6B6D-7D2A077AED99}"/>
              </a:ext>
            </a:extLst>
          </p:cNvPr>
          <p:cNvSpPr txBox="1"/>
          <p:nvPr/>
        </p:nvSpPr>
        <p:spPr>
          <a:xfrm>
            <a:off x="650564" y="1013126"/>
            <a:ext cx="7559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  <a:latin typeface="+mj-lt"/>
              </a:rPr>
              <a:t>Study</a:t>
            </a:r>
            <a:r>
              <a:rPr lang="en-US" dirty="0">
                <a:solidFill>
                  <a:srgbClr val="0070C0"/>
                </a:solidFill>
                <a:effectLst/>
                <a:latin typeface="+mj-lt"/>
              </a:rPr>
              <a:t> of complex phenomena often requires the rigorous comparison of theory/model calculations and experimental measurements</a:t>
            </a:r>
          </a:p>
          <a:p>
            <a:pPr lvl="3"/>
            <a:r>
              <a:rPr lang="en-US" dirty="0">
                <a:solidFill>
                  <a:srgbClr val="0070C0"/>
                </a:solidFill>
                <a:effectLst/>
                <a:latin typeface="+mj-lt"/>
              </a:rPr>
              <a:t>→ Inverse Problem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370C174-5338-A0F7-1611-A1DA45B96E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3594" y="3041491"/>
            <a:ext cx="2881852" cy="6282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09E3E5D-1FDB-4DE7-956A-5DB615A206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9580" y="2224425"/>
            <a:ext cx="2346960" cy="31078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3531B0E-2071-117C-E014-D3716DE16351}"/>
              </a:ext>
            </a:extLst>
          </p:cNvPr>
          <p:cNvSpPr txBox="1"/>
          <p:nvPr/>
        </p:nvSpPr>
        <p:spPr>
          <a:xfrm>
            <a:off x="662701" y="2200194"/>
            <a:ext cx="2694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/>
                <a:cs typeface="Times New Roman"/>
              </a:rPr>
              <a:t>Solution: </a:t>
            </a:r>
            <a:r>
              <a:rPr lang="en-US" dirty="0" err="1">
                <a:latin typeface="Times New Roman"/>
                <a:cs typeface="Times New Roman"/>
              </a:rPr>
              <a:t>Bayes’s</a:t>
            </a:r>
            <a:r>
              <a:rPr lang="en-US" dirty="0">
                <a:latin typeface="Times New Roman"/>
                <a:cs typeface="Times New Roman"/>
              </a:rPr>
              <a:t> Theorem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6048F4-E1D4-1CAE-CD70-576098A11C8D}"/>
              </a:ext>
            </a:extLst>
          </p:cNvPr>
          <p:cNvSpPr txBox="1"/>
          <p:nvPr/>
        </p:nvSpPr>
        <p:spPr>
          <a:xfrm>
            <a:off x="650564" y="3979007"/>
            <a:ext cx="8229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Inference: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sample likelihood over N-dimensional space with “sufficient” granularity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posterior distribution = prior distribution constrained by likelihood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Computationally demanding for: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expensive forward model (e.g. Quark-Gluon Plasma hydrodynamics; BK/JIMWLK evolution for low-x)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large parameter space dimension N (including nuisance parameters)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DDEC69-CCB6-FC21-6D35-B056813D47ED}"/>
              </a:ext>
            </a:extLst>
          </p:cNvPr>
          <p:cNvSpPr txBox="1"/>
          <p:nvPr/>
        </p:nvSpPr>
        <p:spPr>
          <a:xfrm>
            <a:off x="6312749" y="2159658"/>
            <a:ext cx="25795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/>
                <a:cs typeface="Times New Roman"/>
              </a:rPr>
              <a:t>(N-dimensional vector)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1D1EAE-4A3F-1428-CEE7-7D3102213204}"/>
              </a:ext>
            </a:extLst>
          </p:cNvPr>
          <p:cNvSpPr txBox="1"/>
          <p:nvPr/>
        </p:nvSpPr>
        <p:spPr>
          <a:xfrm rot="1471283">
            <a:off x="6480615" y="2731051"/>
            <a:ext cx="6815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/>
                <a:cs typeface="Times New Roman"/>
              </a:rPr>
              <a:t>prior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AE422B-DE6C-DBC1-21A3-7910BDA00A85}"/>
              </a:ext>
            </a:extLst>
          </p:cNvPr>
          <p:cNvSpPr txBox="1"/>
          <p:nvPr/>
        </p:nvSpPr>
        <p:spPr>
          <a:xfrm>
            <a:off x="4992653" y="2670382"/>
            <a:ext cx="12218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/>
                <a:cs typeface="Times New Roman"/>
              </a:rPr>
              <a:t>likelihood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0B81C8-A8A7-7FAF-F910-1EBEEDDCB484}"/>
              </a:ext>
            </a:extLst>
          </p:cNvPr>
          <p:cNvSpPr txBox="1"/>
          <p:nvPr/>
        </p:nvSpPr>
        <p:spPr>
          <a:xfrm rot="19588568">
            <a:off x="3155341" y="2900357"/>
            <a:ext cx="10935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/>
                <a:cs typeface="Times New Roman"/>
              </a:rPr>
              <a:t>posterior</a:t>
            </a:r>
          </a:p>
        </p:txBody>
      </p:sp>
    </p:spTree>
    <p:extLst>
      <p:ext uri="{BB962C8B-B14F-4D97-AF65-F5344CB8AC3E}">
        <p14:creationId xmlns:p14="http://schemas.microsoft.com/office/powerpoint/2010/main" val="305493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 build="allAtOnce"/>
      <p:bldP spid="2" grpId="0"/>
      <p:bldP spid="3" grpId="0"/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C65EC9-8130-C1E7-230D-77EFDE46A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59214C-1852-AFEF-DF9A-A6F970A89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5CE1F0-07CA-2227-F797-A520B0428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16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B4876BA-062E-3E41-8BCA-F4E23F59066B}"/>
              </a:ext>
            </a:extLst>
          </p:cNvPr>
          <p:cNvGrpSpPr/>
          <p:nvPr/>
        </p:nvGrpSpPr>
        <p:grpSpPr>
          <a:xfrm>
            <a:off x="-39903" y="154191"/>
            <a:ext cx="9034261" cy="1172182"/>
            <a:chOff x="45246" y="5217994"/>
            <a:chExt cx="9034261" cy="117218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A56D963-20D5-77EF-1185-A504105080DE}"/>
                </a:ext>
              </a:extLst>
            </p:cNvPr>
            <p:cNvSpPr txBox="1"/>
            <p:nvPr/>
          </p:nvSpPr>
          <p:spPr>
            <a:xfrm rot="19614729">
              <a:off x="230247" y="6082399"/>
              <a:ext cx="108635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dipole/BK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9C5886D-D8ED-3159-8C9B-CDE3D7F1E6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44418"/>
            <a:stretch/>
          </p:blipFill>
          <p:spPr>
            <a:xfrm>
              <a:off x="1251857" y="5217994"/>
              <a:ext cx="7827650" cy="111558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A909182-2722-C441-AA25-FBA339C6DD17}"/>
                </a:ext>
              </a:extLst>
            </p:cNvPr>
            <p:cNvSpPr/>
            <p:nvPr/>
          </p:nvSpPr>
          <p:spPr>
            <a:xfrm>
              <a:off x="1420224" y="5570958"/>
              <a:ext cx="651749" cy="34434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F431334-7A14-379C-9AD6-ABFEA8E943DB}"/>
                </a:ext>
              </a:extLst>
            </p:cNvPr>
            <p:cNvSpPr txBox="1"/>
            <p:nvPr/>
          </p:nvSpPr>
          <p:spPr>
            <a:xfrm rot="19614729">
              <a:off x="45246" y="5477274"/>
              <a:ext cx="1741182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quadrupole/JIMWLK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2795E4-461D-99B4-5B99-229AB6004F79}"/>
                </a:ext>
              </a:extLst>
            </p:cNvPr>
            <p:cNvSpPr/>
            <p:nvPr/>
          </p:nvSpPr>
          <p:spPr>
            <a:xfrm>
              <a:off x="1387567" y="5879497"/>
              <a:ext cx="651749" cy="34434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5F096C27-B9E6-5486-E891-24459AF03A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417" y="1578316"/>
            <a:ext cx="8741664" cy="486447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70727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78703-E163-0590-9896-ECCC16B91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08DC8B-7B3F-36FA-8215-A7558DC7A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EEFB22-921D-117A-EF6F-5FC2DC324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66AC2D-224D-3FAB-B226-F7BE2BCF6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17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65406BA-D522-B78F-1B89-3F84D9B28635}"/>
              </a:ext>
            </a:extLst>
          </p:cNvPr>
          <p:cNvGrpSpPr/>
          <p:nvPr/>
        </p:nvGrpSpPr>
        <p:grpSpPr>
          <a:xfrm>
            <a:off x="-39903" y="154191"/>
            <a:ext cx="9034261" cy="1172182"/>
            <a:chOff x="45246" y="5217994"/>
            <a:chExt cx="9034261" cy="117218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B720ADE-44A7-17D5-6969-F7F15EF8097B}"/>
                </a:ext>
              </a:extLst>
            </p:cNvPr>
            <p:cNvSpPr txBox="1"/>
            <p:nvPr/>
          </p:nvSpPr>
          <p:spPr>
            <a:xfrm rot="19614729">
              <a:off x="230247" y="6082399"/>
              <a:ext cx="108635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dipole/BK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7A110B7-E2C9-0775-8829-EFF24934F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44418"/>
            <a:stretch/>
          </p:blipFill>
          <p:spPr>
            <a:xfrm>
              <a:off x="1251857" y="5217994"/>
              <a:ext cx="7827650" cy="111558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16CB95A-7CD6-71EA-6171-0F247F011421}"/>
                </a:ext>
              </a:extLst>
            </p:cNvPr>
            <p:cNvSpPr/>
            <p:nvPr/>
          </p:nvSpPr>
          <p:spPr>
            <a:xfrm>
              <a:off x="1420224" y="5570958"/>
              <a:ext cx="651749" cy="34434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87B5649-E96F-269D-ED4F-8D232E03F498}"/>
                </a:ext>
              </a:extLst>
            </p:cNvPr>
            <p:cNvSpPr txBox="1"/>
            <p:nvPr/>
          </p:nvSpPr>
          <p:spPr>
            <a:xfrm rot="19614729">
              <a:off x="45246" y="5477274"/>
              <a:ext cx="1741182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quadrupole/JIMWLK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BEE5E33-5CE5-D107-FB45-165BF6FCE6C8}"/>
                </a:ext>
              </a:extLst>
            </p:cNvPr>
            <p:cNvSpPr/>
            <p:nvPr/>
          </p:nvSpPr>
          <p:spPr>
            <a:xfrm>
              <a:off x="1387567" y="5879497"/>
              <a:ext cx="651749" cy="34434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9D696FBD-86C7-E042-2E7D-88893B2D21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581912"/>
            <a:ext cx="8715010" cy="481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567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4BDE8-B1EF-E06B-6523-654B15EF4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898FE-5234-CCF7-FD5C-51CBBFC84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23E388-C533-EBA3-E968-B257B435A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854D04-FCB1-3018-966B-AA5019D64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18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2107F12-9561-C654-A9B5-5652F3894BC8}"/>
              </a:ext>
            </a:extLst>
          </p:cNvPr>
          <p:cNvGrpSpPr/>
          <p:nvPr/>
        </p:nvGrpSpPr>
        <p:grpSpPr>
          <a:xfrm>
            <a:off x="-39903" y="154191"/>
            <a:ext cx="9034261" cy="1172182"/>
            <a:chOff x="45246" y="5217994"/>
            <a:chExt cx="9034261" cy="117218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192B1E1-89E1-432B-5039-0AB9DF64F05B}"/>
                </a:ext>
              </a:extLst>
            </p:cNvPr>
            <p:cNvSpPr txBox="1"/>
            <p:nvPr/>
          </p:nvSpPr>
          <p:spPr>
            <a:xfrm rot="19614729">
              <a:off x="230247" y="6082399"/>
              <a:ext cx="108635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dipole/BK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9FDAECF-6D32-BF6B-6C3B-2CBCFFE41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44418"/>
            <a:stretch/>
          </p:blipFill>
          <p:spPr>
            <a:xfrm>
              <a:off x="1251857" y="5217994"/>
              <a:ext cx="7827650" cy="111558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AB2FDC7-BCEA-7951-E493-8EF58331D9AB}"/>
                </a:ext>
              </a:extLst>
            </p:cNvPr>
            <p:cNvSpPr/>
            <p:nvPr/>
          </p:nvSpPr>
          <p:spPr>
            <a:xfrm>
              <a:off x="1420224" y="5570958"/>
              <a:ext cx="651749" cy="34434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4B3BDA2-5890-62D3-9FCE-F13EDE452514}"/>
                </a:ext>
              </a:extLst>
            </p:cNvPr>
            <p:cNvSpPr txBox="1"/>
            <p:nvPr/>
          </p:nvSpPr>
          <p:spPr>
            <a:xfrm rot="19614729">
              <a:off x="45246" y="5477274"/>
              <a:ext cx="1741182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quadrupole/JIMWLK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BCA283A-FD42-FA20-37FD-9D98290F0FE9}"/>
                </a:ext>
              </a:extLst>
            </p:cNvPr>
            <p:cNvSpPr/>
            <p:nvPr/>
          </p:nvSpPr>
          <p:spPr>
            <a:xfrm>
              <a:off x="1387567" y="5879497"/>
              <a:ext cx="651749" cy="34434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490E5480-D795-63D1-E0DA-708AF5B8CB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581912"/>
            <a:ext cx="8743950" cy="4814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2470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D9D5A-89E6-CC09-A90F-267A6942C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1A189-2E62-8C46-F27F-1AD2FD767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10FBC-E823-48E4-85B7-08464BCD3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6DD230-2779-DC11-BF82-83ABDDCC4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B8209C-E7B6-D328-4751-FE6188EFF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19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E8E631D-2EE7-5C63-BDC4-09590C253917}"/>
              </a:ext>
            </a:extLst>
          </p:cNvPr>
          <p:cNvGrpSpPr/>
          <p:nvPr/>
        </p:nvGrpSpPr>
        <p:grpSpPr>
          <a:xfrm>
            <a:off x="-39903" y="154191"/>
            <a:ext cx="9034261" cy="1172182"/>
            <a:chOff x="45246" y="5217994"/>
            <a:chExt cx="9034261" cy="117218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598C354-CEC9-BEB9-8065-AEE583A22580}"/>
                </a:ext>
              </a:extLst>
            </p:cNvPr>
            <p:cNvSpPr txBox="1"/>
            <p:nvPr/>
          </p:nvSpPr>
          <p:spPr>
            <a:xfrm rot="19614729">
              <a:off x="230247" y="6082399"/>
              <a:ext cx="108635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dipole/BK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314623A-8C3E-31A4-C200-8F768C7BD0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44418"/>
            <a:stretch/>
          </p:blipFill>
          <p:spPr>
            <a:xfrm>
              <a:off x="1251857" y="5217994"/>
              <a:ext cx="7827650" cy="111558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90868B0-F70A-2DFF-1FB9-AE47CB784905}"/>
                </a:ext>
              </a:extLst>
            </p:cNvPr>
            <p:cNvSpPr/>
            <p:nvPr/>
          </p:nvSpPr>
          <p:spPr>
            <a:xfrm>
              <a:off x="1420224" y="5570958"/>
              <a:ext cx="651749" cy="34434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1B8A2E4-E650-800C-986B-B8E6AB778AEB}"/>
                </a:ext>
              </a:extLst>
            </p:cNvPr>
            <p:cNvSpPr txBox="1"/>
            <p:nvPr/>
          </p:nvSpPr>
          <p:spPr>
            <a:xfrm rot="19614729">
              <a:off x="45246" y="5477274"/>
              <a:ext cx="1741182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quadrupole/JIMWLK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474EA15-DF50-6CE7-A03C-BD299B3AA49E}"/>
                </a:ext>
              </a:extLst>
            </p:cNvPr>
            <p:cNvSpPr/>
            <p:nvPr/>
          </p:nvSpPr>
          <p:spPr>
            <a:xfrm>
              <a:off x="1387567" y="5879497"/>
              <a:ext cx="651749" cy="34434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CA933C70-DA17-604E-FDFD-B255E605E8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484" y="1709913"/>
            <a:ext cx="8744458" cy="4772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403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0C6BF-8CBE-2F63-F6C1-3AC40C258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07886"/>
          </a:xfrm>
        </p:spPr>
        <p:txBody>
          <a:bodyPr/>
          <a:lstStyle/>
          <a:p>
            <a:r>
              <a:rPr lang="en-US" dirty="0"/>
              <a:t>QCD evolution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60CF8E-C38C-A091-2702-76A8F0E5F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3B415F-E025-E2FC-6B77-3C5B4EF68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76A559-3258-DCF4-8922-0D71ADD06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54E699-863D-B0AA-3400-02E149A4E27C}"/>
              </a:ext>
            </a:extLst>
          </p:cNvPr>
          <p:cNvSpPr txBox="1"/>
          <p:nvPr/>
        </p:nvSpPr>
        <p:spPr>
          <a:xfrm>
            <a:off x="457200" y="1263916"/>
            <a:ext cx="437061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7030A0"/>
                </a:solidFill>
                <a:latin typeface="Times New Roman"/>
                <a:cs typeface="Times New Roman"/>
              </a:rPr>
              <a:t>HERA F</a:t>
            </a:r>
            <a:r>
              <a:rPr lang="en-US" sz="2000" baseline="-25000" dirty="0">
                <a:solidFill>
                  <a:srgbClr val="7030A0"/>
                </a:solidFill>
                <a:latin typeface="Times New Roman"/>
                <a:cs typeface="Times New Roman"/>
              </a:rPr>
              <a:t>2</a:t>
            </a:r>
            <a:r>
              <a:rPr lang="en-US" sz="2000" dirty="0">
                <a:solidFill>
                  <a:srgbClr val="7030A0"/>
                </a:solidFill>
                <a:latin typeface="Times New Roman"/>
                <a:cs typeface="Times New Roman"/>
              </a:rPr>
              <a:t> data beautifully described by DGLAP (linear evolution)</a:t>
            </a:r>
          </a:p>
          <a:p>
            <a:endParaRPr lang="en-US" sz="2000" dirty="0">
              <a:solidFill>
                <a:srgbClr val="7030A0"/>
              </a:solidFill>
              <a:latin typeface="Times New Roman"/>
              <a:cs typeface="Times New Roman"/>
            </a:endParaRPr>
          </a:p>
          <a:p>
            <a:pPr lvl="1"/>
            <a:r>
              <a:rPr lang="en-US" sz="1600" dirty="0">
                <a:solidFill>
                  <a:srgbClr val="7030A0"/>
                </a:solidFill>
                <a:latin typeface="Times New Roman"/>
                <a:cs typeface="Times New Roman"/>
              </a:rPr>
              <a:t>But any single data point says little</a:t>
            </a:r>
          </a:p>
          <a:p>
            <a:pPr lvl="1"/>
            <a:endParaRPr lang="en-US" sz="1600" dirty="0">
              <a:solidFill>
                <a:srgbClr val="7030A0"/>
              </a:solidFill>
              <a:latin typeface="Times New Roman"/>
              <a:cs typeface="Times New Roman"/>
            </a:endParaRPr>
          </a:p>
          <a:p>
            <a:pPr lvl="1"/>
            <a:r>
              <a:rPr lang="en-US" sz="1600" dirty="0">
                <a:solidFill>
                  <a:srgbClr val="7030A0"/>
                </a:solidFill>
                <a:latin typeface="Times New Roman"/>
                <a:cs typeface="Times New Roman"/>
              </a:rPr>
              <a:t>It is the high level of agreement of theory and data over a vast kinematic range that is convincing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EBBA588-6D96-4AC4-A8F6-7AB323CC6969}"/>
              </a:ext>
            </a:extLst>
          </p:cNvPr>
          <p:cNvGrpSpPr/>
          <p:nvPr/>
        </p:nvGrpSpPr>
        <p:grpSpPr>
          <a:xfrm>
            <a:off x="4998973" y="736586"/>
            <a:ext cx="3538144" cy="3328994"/>
            <a:chOff x="4824207" y="812351"/>
            <a:chExt cx="3538144" cy="332899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724A929-E7DC-6225-1C1E-0AD17309A0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24207" y="812351"/>
              <a:ext cx="3538144" cy="3328994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533FF1E-1F28-7C28-CA3E-503378217A17}"/>
                </a:ext>
              </a:extLst>
            </p:cNvPr>
            <p:cNvSpPr txBox="1"/>
            <p:nvPr/>
          </p:nvSpPr>
          <p:spPr>
            <a:xfrm rot="5400000">
              <a:off x="7185169" y="2163047"/>
              <a:ext cx="20773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+mj-lt"/>
                </a:rPr>
                <a:t>Eur.Phys.J.C75 (2015) 12, 580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69AC9E7-FCB1-8439-F3BB-33F7EC795A60}"/>
                  </a:ext>
                </a:extLst>
              </p:cNvPr>
              <p:cNvSpPr txBox="1"/>
              <p:nvPr/>
            </p:nvSpPr>
            <p:spPr>
              <a:xfrm>
                <a:off x="225938" y="4541677"/>
                <a:ext cx="4346062" cy="400110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latin typeface="Times New Roman"/>
                    <a:cs typeface="Times New Roman"/>
                  </a:rPr>
                  <a:t>gluon saturation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rPr>
                      <m:t>⟺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rPr>
                      <m:t> </m:t>
                    </m:r>
                  </m:oMath>
                </a14:m>
                <a:r>
                  <a:rPr lang="en-US" sz="2000" dirty="0">
                    <a:latin typeface="Times New Roman"/>
                    <a:cs typeface="Times New Roman"/>
                  </a:rPr>
                  <a:t>non-linear evolution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69AC9E7-FCB1-8439-F3BB-33F7EC795A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938" y="4541677"/>
                <a:ext cx="4346062" cy="400110"/>
              </a:xfrm>
              <a:prstGeom prst="rect">
                <a:avLst/>
              </a:prstGeom>
              <a:blipFill>
                <a:blip r:embed="rId3"/>
                <a:stretch>
                  <a:fillRect l="-1453" t="-6061" r="-291" b="-24242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 descr="RegionsOfWaveFunction_xQ2.eps">
            <a:extLst>
              <a:ext uri="{FF2B5EF4-FFF2-40B4-BE49-F238E27FC236}">
                <a16:creationId xmlns:a16="http://schemas.microsoft.com/office/drawing/2014/main" id="{D08720E9-60C9-9DFC-F561-FB5B96DA4C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505" y="4094281"/>
            <a:ext cx="3457612" cy="261940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FB5E4B7-3995-22E7-1055-C6F2B41AE8EB}"/>
              </a:ext>
            </a:extLst>
          </p:cNvPr>
          <p:cNvSpPr txBox="1"/>
          <p:nvPr/>
        </p:nvSpPr>
        <p:spPr>
          <a:xfrm>
            <a:off x="786494" y="5203337"/>
            <a:ext cx="3712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/>
                <a:cs typeface="Times New Roman"/>
              </a:rPr>
              <a:t>When we talk about gluon saturation, we talk about non-linear evolution.</a:t>
            </a:r>
          </a:p>
        </p:txBody>
      </p:sp>
    </p:spTree>
    <p:extLst>
      <p:ext uri="{BB962C8B-B14F-4D97-AF65-F5344CB8AC3E}">
        <p14:creationId xmlns:p14="http://schemas.microsoft.com/office/powerpoint/2010/main" val="3294641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52806-6818-0BBD-0A38-76DCBEA84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F46D3C-B370-6F8A-C5A9-3F7130B66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67FCCE-B998-FA0F-BC04-6715F2F61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68A9AE-A94F-A80B-8ED8-1061EF673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20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806DCBB-32E1-CCF3-159B-254B11FA9597}"/>
              </a:ext>
            </a:extLst>
          </p:cNvPr>
          <p:cNvGrpSpPr/>
          <p:nvPr/>
        </p:nvGrpSpPr>
        <p:grpSpPr>
          <a:xfrm>
            <a:off x="-39903" y="154191"/>
            <a:ext cx="9034261" cy="1172182"/>
            <a:chOff x="45246" y="5217994"/>
            <a:chExt cx="9034261" cy="117218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3C3C712-422C-4CAE-D227-A2A4F4746BB5}"/>
                </a:ext>
              </a:extLst>
            </p:cNvPr>
            <p:cNvSpPr txBox="1"/>
            <p:nvPr/>
          </p:nvSpPr>
          <p:spPr>
            <a:xfrm rot="19614729">
              <a:off x="230247" y="6082399"/>
              <a:ext cx="108635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dipole/BK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0D836AD-F519-51D3-8BF1-B716E609D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44418"/>
            <a:stretch/>
          </p:blipFill>
          <p:spPr>
            <a:xfrm>
              <a:off x="1251857" y="5217994"/>
              <a:ext cx="7827650" cy="111558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73D57FD-6CE6-37A6-D260-CE4481D49EE4}"/>
                </a:ext>
              </a:extLst>
            </p:cNvPr>
            <p:cNvSpPr/>
            <p:nvPr/>
          </p:nvSpPr>
          <p:spPr>
            <a:xfrm>
              <a:off x="1420224" y="5570958"/>
              <a:ext cx="651749" cy="34434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C67F56B-C48A-BB7A-A3F0-9631CCF9310B}"/>
                </a:ext>
              </a:extLst>
            </p:cNvPr>
            <p:cNvSpPr txBox="1"/>
            <p:nvPr/>
          </p:nvSpPr>
          <p:spPr>
            <a:xfrm rot="19614729">
              <a:off x="45246" y="5477274"/>
              <a:ext cx="1741182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quadrupole/JIMWLK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E793C42-8A6F-D003-FE4E-B3083EAD0325}"/>
                </a:ext>
              </a:extLst>
            </p:cNvPr>
            <p:cNvSpPr/>
            <p:nvPr/>
          </p:nvSpPr>
          <p:spPr>
            <a:xfrm>
              <a:off x="1387567" y="5879497"/>
              <a:ext cx="651749" cy="34434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A4806772-4EB3-87FA-9826-545E7374D0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1581912"/>
            <a:ext cx="8569152" cy="481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1597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409191F-A207-079D-95EA-1185649B4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1323"/>
            <a:ext cx="8229600" cy="962896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96D693-A4E9-AFD5-CD58-59A87A317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CDA20B-EABF-1055-1E3D-01284E301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7918D4-A57E-453E-5688-BD3B75F8C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BB8F05-0A6A-0627-46CA-EBE7B7B0C5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36" y="1024219"/>
            <a:ext cx="4086744" cy="22741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58F3C7-A4A1-0FAF-3099-4ED1385B5E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1868" y="1656714"/>
            <a:ext cx="4086744" cy="225972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A64C35E-F23B-BB22-C78C-FFC7209C2D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4013" y="2883979"/>
            <a:ext cx="4291816" cy="23630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F9706CE-AB5B-74DB-5154-F369A4D8AA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766" y="3916443"/>
            <a:ext cx="4375234" cy="246042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056925A-1FEC-FC3A-0716-E8B2B3E10E34}"/>
              </a:ext>
            </a:extLst>
          </p:cNvPr>
          <p:cNvSpPr txBox="1"/>
          <p:nvPr/>
        </p:nvSpPr>
        <p:spPr>
          <a:xfrm>
            <a:off x="4914584" y="5678802"/>
            <a:ext cx="32928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/>
                <a:cs typeface="Times New Roman"/>
              </a:rPr>
              <a:t>+ photons + heavy flavor + …</a:t>
            </a:r>
          </a:p>
        </p:txBody>
      </p:sp>
    </p:spTree>
    <p:extLst>
      <p:ext uri="{BB962C8B-B14F-4D97-AF65-F5344CB8AC3E}">
        <p14:creationId xmlns:p14="http://schemas.microsoft.com/office/powerpoint/2010/main" val="31573954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FB22F-1E6C-A99F-D44F-B3A70661E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565" y="2207623"/>
            <a:ext cx="8229600" cy="962896"/>
          </a:xfrm>
        </p:spPr>
        <p:txBody>
          <a:bodyPr/>
          <a:lstStyle/>
          <a:p>
            <a:r>
              <a:rPr lang="en-US" dirty="0"/>
              <a:t>Extra slides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0E3DB4-5B85-F032-8226-B863AA6B2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ADC007-163C-1F53-E40C-087A5FDD0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65630F-E744-3399-3ECA-E380510B9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402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AF826-2FE5-3FCD-4C1C-EE1BD96C0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45A33-A8C0-3D62-9668-9628BAF26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ML for low-x inference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834DAF-6CA6-B233-19A3-96D569CAA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164E2D-1602-478E-C432-2A2DE4798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3DE48C-BA1A-8743-C3D9-12CBEDEA1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23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32530CC-56F7-A846-1425-9BDF288437ED}"/>
              </a:ext>
            </a:extLst>
          </p:cNvPr>
          <p:cNvGrpSpPr/>
          <p:nvPr/>
        </p:nvGrpSpPr>
        <p:grpSpPr>
          <a:xfrm>
            <a:off x="201168" y="1324269"/>
            <a:ext cx="8741664" cy="4864478"/>
            <a:chOff x="201168" y="1324269"/>
            <a:chExt cx="8741664" cy="486447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ACEECA8-94B7-49B6-24CC-94B4628792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1168" y="1324269"/>
              <a:ext cx="8741664" cy="486447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72D7115-2A3C-01C3-1546-F71F3219574B}"/>
                </a:ext>
              </a:extLst>
            </p:cNvPr>
            <p:cNvSpPr/>
            <p:nvPr/>
          </p:nvSpPr>
          <p:spPr>
            <a:xfrm>
              <a:off x="5302918" y="2451100"/>
              <a:ext cx="651749" cy="33453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7D9BBF9-D6DE-0E52-BF33-E5528A19C879}"/>
                </a:ext>
              </a:extLst>
            </p:cNvPr>
            <p:cNvSpPr/>
            <p:nvPr/>
          </p:nvSpPr>
          <p:spPr>
            <a:xfrm>
              <a:off x="1721518" y="3640040"/>
              <a:ext cx="651749" cy="33453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851836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Machine Learning for speed"/>
          <p:cNvSpPr txBox="1">
            <a:spLocks noGrp="1"/>
          </p:cNvSpPr>
          <p:nvPr>
            <p:ph type="title"/>
          </p:nvPr>
        </p:nvSpPr>
        <p:spPr>
          <a:xfrm>
            <a:off x="131874" y="120563"/>
            <a:ext cx="8850086" cy="454592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dirty="0"/>
              <a:t>M</a:t>
            </a:r>
            <a:r>
              <a:rPr lang="en-US" dirty="0"/>
              <a:t>L for efficient evaluation of BK evolution kernel</a:t>
            </a:r>
            <a:endParaRPr dirty="0"/>
          </a:p>
        </p:txBody>
      </p:sp>
      <p:pic>
        <p:nvPicPr>
          <p:cNvPr id="182" name="pasted-movie.png" descr="pasted-movi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3168" y="3187213"/>
            <a:ext cx="2628900" cy="26003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pasted-movie.png" descr="pasted-movi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588" y="3187213"/>
            <a:ext cx="5386388" cy="2624138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4" name="Equation"/>
              <p:cNvSpPr txBox="1"/>
              <p:nvPr/>
            </p:nvSpPr>
            <p:spPr>
              <a:xfrm>
                <a:off x="3777103" y="4762978"/>
                <a:ext cx="1589794" cy="24622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3429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1600" i="1">
                          <a:solidFill>
                            <a:srgbClr val="53585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sz="1600" i="1">
                          <a:solidFill>
                            <a:srgbClr val="53585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sz="1600" i="1">
                              <a:solidFill>
                                <a:srgbClr val="53585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sz="1600" i="1">
                              <a:solidFill>
                                <a:srgbClr val="53585F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sz="1600" i="1">
                              <a:solidFill>
                                <a:srgbClr val="53585F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r>
                        <a:rPr sz="1600" i="1">
                          <a:solidFill>
                            <a:srgbClr val="53585F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sz="1600" i="1">
                              <a:solidFill>
                                <a:srgbClr val="53585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sz="1600" i="1">
                              <a:solidFill>
                                <a:srgbClr val="53585F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sz="1600" i="1">
                              <a:solidFill>
                                <a:srgbClr val="53585F"/>
                              </a:solidFill>
                              <a:latin typeface="Cambria Math" panose="02040503050406030204" pitchFamily="18" charset="0"/>
                            </a:rPr>
                            <m:t>−6</m:t>
                          </m:r>
                        </m:sup>
                      </m:sSup>
                    </m:oMath>
                  </m:oMathPara>
                </a14:m>
                <a:endParaRPr sz="1600" dirty="0">
                  <a:solidFill>
                    <a:srgbClr val="53585F"/>
                  </a:solidFill>
                </a:endParaRPr>
              </a:p>
            </p:txBody>
          </p:sp>
        </mc:Choice>
        <mc:Fallback xmlns="">
          <p:sp>
            <p:nvSpPr>
              <p:cNvPr id="184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7103" y="4762978"/>
                <a:ext cx="1589794" cy="246221"/>
              </a:xfrm>
              <a:prstGeom prst="rect">
                <a:avLst/>
              </a:prstGeom>
              <a:blipFill>
                <a:blip r:embed="rId5"/>
                <a:stretch>
                  <a:fillRect l="-794" r="-794" b="-4545"/>
                </a:stretch>
              </a:blipFill>
              <a:ln w="12700">
                <a:solidFill>
                  <a:schemeClr val="tx1"/>
                </a:solidFill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71B0B88A-9660-DF26-AC0D-143834AAC0AA}"/>
              </a:ext>
            </a:extLst>
          </p:cNvPr>
          <p:cNvSpPr txBox="1"/>
          <p:nvPr/>
        </p:nvSpPr>
        <p:spPr>
          <a:xfrm>
            <a:off x="4556917" y="575155"/>
            <a:ext cx="44401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Times New Roman"/>
                <a:cs typeface="Times New Roman"/>
              </a:rPr>
              <a:t>Bjoern Schenke et al</a:t>
            </a:r>
          </a:p>
          <a:p>
            <a:r>
              <a:rPr lang="en-US" sz="1400" dirty="0">
                <a:latin typeface="Times New Roman"/>
                <a:cs typeface="Times New Roman"/>
              </a:rPr>
              <a:t>SURGE Collaboration: </a:t>
            </a:r>
            <a:r>
              <a:rPr lang="en-US" sz="1400" dirty="0">
                <a:latin typeface="Times New Roman"/>
                <a:cs typeface="Times New Roman"/>
                <a:hlinkClick r:id="rId6"/>
              </a:rPr>
              <a:t>https://</a:t>
            </a:r>
            <a:r>
              <a:rPr lang="en-US" sz="1400" dirty="0" err="1">
                <a:latin typeface="Times New Roman"/>
                <a:cs typeface="Times New Roman"/>
                <a:hlinkClick r:id="rId6"/>
              </a:rPr>
              <a:t>www.bnl.gov</a:t>
            </a:r>
            <a:r>
              <a:rPr lang="en-US" sz="1400" dirty="0">
                <a:latin typeface="Times New Roman"/>
                <a:cs typeface="Times New Roman"/>
                <a:hlinkClick r:id="rId6"/>
              </a:rPr>
              <a:t>/physics/surge/</a:t>
            </a:r>
            <a:endParaRPr lang="en-US" sz="1400" dirty="0">
              <a:latin typeface="Times New Roman"/>
              <a:cs typeface="Times New Roman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EE2A97-F3DE-51F1-C57D-3F114EF0E02F}"/>
              </a:ext>
            </a:extLst>
          </p:cNvPr>
          <p:cNvSpPr txBox="1"/>
          <p:nvPr/>
        </p:nvSpPr>
        <p:spPr>
          <a:xfrm>
            <a:off x="2362200" y="6067276"/>
            <a:ext cx="4419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/>
                <a:cs typeface="Times New Roman"/>
                <a:hlinkClick r:id="rId7"/>
              </a:rPr>
              <a:t>https://</a:t>
            </a:r>
            <a:r>
              <a:rPr lang="en-US" sz="1600" dirty="0" err="1">
                <a:latin typeface="Times New Roman"/>
                <a:cs typeface="Times New Roman"/>
                <a:hlinkClick r:id="rId7"/>
              </a:rPr>
              <a:t>pypi.org</a:t>
            </a:r>
            <a:r>
              <a:rPr lang="en-US" sz="1600" dirty="0">
                <a:latin typeface="Times New Roman"/>
                <a:cs typeface="Times New Roman"/>
                <a:hlinkClick r:id="rId7"/>
              </a:rPr>
              <a:t>/project/</a:t>
            </a:r>
            <a:r>
              <a:rPr lang="en-US" sz="1600" dirty="0" err="1">
                <a:latin typeface="Times New Roman"/>
                <a:cs typeface="Times New Roman"/>
                <a:hlinkClick r:id="rId7"/>
              </a:rPr>
              <a:t>DipoleAmplitudePredictor</a:t>
            </a:r>
            <a:r>
              <a:rPr lang="en-US" sz="1600" dirty="0">
                <a:latin typeface="Times New Roman"/>
                <a:cs typeface="Times New Roman"/>
                <a:hlinkClick r:id="rId7"/>
              </a:rPr>
              <a:t>/</a:t>
            </a:r>
            <a:endParaRPr lang="en-US" sz="1600" dirty="0">
              <a:latin typeface="Times New Roman"/>
              <a:cs typeface="Times New Roman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E78394-3A8F-D0FE-8C77-63801B3DB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94B2D-EB9E-50E3-7BD4-DE5C0CAD3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6FF371-74D1-EEA5-AF12-AF886AB81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5E419E-D694-6675-DA19-88FFE74375B7}"/>
              </a:ext>
            </a:extLst>
          </p:cNvPr>
          <p:cNvSpPr txBox="1"/>
          <p:nvPr/>
        </p:nvSpPr>
        <p:spPr>
          <a:xfrm>
            <a:off x="807620" y="1237841"/>
            <a:ext cx="844410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Fast BK evolution at low-x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leading log BK​ (NLL ​in progress)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training data: ​initial dipole amplitudes 𝑁(𝑥_0,𝑟) and directly calculated BK evolved amplitudes </a:t>
            </a: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𝑁(𝑥,𝑟) 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 Random Forest model to predict evolved dipole amplitude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ML models for BK evolutio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dirty="0"/>
              <a:t>Next-generation </a:t>
            </a:r>
            <a:r>
              <a:rPr dirty="0"/>
              <a:t>ML models for BK evolution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E2721A6-E589-0C78-3CAB-0127D9B685F1}"/>
              </a:ext>
            </a:extLst>
          </p:cNvPr>
          <p:cNvGrpSpPr/>
          <p:nvPr/>
        </p:nvGrpSpPr>
        <p:grpSpPr>
          <a:xfrm>
            <a:off x="4418874" y="1905631"/>
            <a:ext cx="4383414" cy="3572041"/>
            <a:chOff x="4455815" y="2295072"/>
            <a:chExt cx="4383414" cy="3572041"/>
          </a:xfrm>
        </p:grpSpPr>
        <p:grpSp>
          <p:nvGrpSpPr>
            <p:cNvPr id="190" name="Group"/>
            <p:cNvGrpSpPr/>
            <p:nvPr/>
          </p:nvGrpSpPr>
          <p:grpSpPr>
            <a:xfrm>
              <a:off x="4462443" y="2295072"/>
              <a:ext cx="4376786" cy="3381375"/>
              <a:chOff x="0" y="0"/>
              <a:chExt cx="11671427" cy="9017000"/>
            </a:xfrm>
          </p:grpSpPr>
          <p:pic>
            <p:nvPicPr>
              <p:cNvPr id="188" name="unknown.png" descr="unknown.png"/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>
              <a:xfrm>
                <a:off x="419227" y="0"/>
                <a:ext cx="11252201" cy="901700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89" name="Rectangle"/>
              <p:cNvSpPr/>
              <p:nvPr/>
            </p:nvSpPr>
            <p:spPr>
              <a:xfrm>
                <a:off x="0" y="3312977"/>
                <a:ext cx="815317" cy="1903211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9050" tIns="19050" rIns="19050" bIns="19050" numCol="1" anchor="ctr">
                <a:noAutofit/>
              </a:bodyPr>
              <a:lstStyle/>
              <a:p>
                <a:pPr algn="ctr" defTabSz="309563">
                  <a:lnSpc>
                    <a:spcPct val="120000"/>
                  </a:lnSpc>
                  <a:defRPr sz="3000" cap="all">
                    <a:solidFill>
                      <a:srgbClr val="FFFFFF"/>
                    </a:solidFill>
                    <a:latin typeface="Proxima Nova Extrabold"/>
                    <a:ea typeface="Proxima Nova Extrabold"/>
                    <a:cs typeface="Proxima Nova Extrabold"/>
                    <a:sym typeface="Proxima Nova Extrabold"/>
                  </a:defRPr>
                </a:pPr>
                <a:endParaRPr sz="1125"/>
              </a:p>
            </p:txBody>
          </p:sp>
        </p:grpSp>
        <p:sp>
          <p:nvSpPr>
            <p:cNvPr id="191" name="Model/Truth"/>
            <p:cNvSpPr txBox="1"/>
            <p:nvPr/>
          </p:nvSpPr>
          <p:spPr>
            <a:xfrm rot="16200000">
              <a:off x="3988508" y="3778105"/>
              <a:ext cx="1166986" cy="23237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19050" tIns="19050" rIns="19050" bIns="19050" anchor="ctr">
              <a:spAutoFit/>
            </a:bodyPr>
            <a:lstStyle>
              <a:lvl1pPr defTabSz="584200">
                <a:lnSpc>
                  <a:spcPct val="80000"/>
                </a:lnSpc>
                <a:spcBef>
                  <a:spcPts val="2400"/>
                </a:spcBef>
                <a:defRPr sz="4200" b="1">
                  <a:solidFill>
                    <a:srgbClr val="53585F"/>
                  </a:solidFill>
                  <a:latin typeface="Proxima Nova"/>
                  <a:ea typeface="Proxima Nova"/>
                  <a:cs typeface="Proxima Nova"/>
                  <a:sym typeface="Proxima Nova"/>
                </a:defRPr>
              </a:lvl1pPr>
            </a:lstStyle>
            <a:p>
              <a:r>
                <a:rPr sz="1575" dirty="0"/>
                <a:t>Model/Truth</a:t>
              </a:r>
            </a:p>
          </p:txBody>
        </p:sp>
        <p:sp>
          <p:nvSpPr>
            <p:cNvPr id="192" name="Dipole size r"/>
            <p:cNvSpPr txBox="1"/>
            <p:nvPr/>
          </p:nvSpPr>
          <p:spPr>
            <a:xfrm>
              <a:off x="6380437" y="5634742"/>
              <a:ext cx="1162178" cy="23237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19050" tIns="19050" rIns="19050" bIns="19050" anchor="ctr">
              <a:spAutoFit/>
            </a:bodyPr>
            <a:lstStyle>
              <a:lvl1pPr defTabSz="584200">
                <a:lnSpc>
                  <a:spcPct val="80000"/>
                </a:lnSpc>
                <a:spcBef>
                  <a:spcPts val="2400"/>
                </a:spcBef>
                <a:defRPr sz="4200" b="1">
                  <a:solidFill>
                    <a:srgbClr val="53585F"/>
                  </a:solidFill>
                  <a:latin typeface="Proxima Nova"/>
                  <a:ea typeface="Proxima Nova"/>
                  <a:cs typeface="Proxima Nova"/>
                  <a:sym typeface="Proxima Nova"/>
                </a:defRPr>
              </a:lvl1pPr>
            </a:lstStyle>
            <a:p>
              <a:r>
                <a:rPr sz="1575"/>
                <a:t>Dipole size r</a:t>
              </a:r>
            </a:p>
          </p:txBody>
        </p:sp>
      </p:grpSp>
      <p:sp>
        <p:nvSpPr>
          <p:cNvPr id="193" name="F. Olness, B. Stevenson, R. Preston, J. Khan, P. Risse, B. Schenke"/>
          <p:cNvSpPr txBox="1"/>
          <p:nvPr/>
        </p:nvSpPr>
        <p:spPr>
          <a:xfrm>
            <a:off x="3797080" y="847402"/>
            <a:ext cx="5627003" cy="2108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19050" tIns="19050" rIns="19050" bIns="19050" anchor="ctr">
            <a:spAutoFit/>
          </a:bodyPr>
          <a:lstStyle>
            <a:lvl1pPr defTabSz="584200">
              <a:lnSpc>
                <a:spcPct val="80000"/>
              </a:lnSpc>
              <a:spcBef>
                <a:spcPts val="2400"/>
              </a:spcBef>
              <a:defRPr sz="3200" b="1">
                <a:solidFill>
                  <a:srgbClr val="009688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lvl1pPr>
          </a:lstStyle>
          <a:p>
            <a:r>
              <a:rPr sz="1400" b="0" dirty="0">
                <a:solidFill>
                  <a:schemeClr val="tx1"/>
                </a:solidFill>
                <a:latin typeface="+mj-lt"/>
              </a:rPr>
              <a:t>F. Olness, B. Stevenson, R. Preston, J. Khan, P. Risse, B. Schenke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2542C6-9586-1DC1-1F3F-DD5689B08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AF7BFE-0C7E-589F-82B0-EECECE5F0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A2AE1B-8207-A0A5-AA0C-76C8B7889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631816-3BD7-CF82-39BB-DB4F520CD431}"/>
              </a:ext>
            </a:extLst>
          </p:cNvPr>
          <p:cNvSpPr txBox="1"/>
          <p:nvPr/>
        </p:nvSpPr>
        <p:spPr>
          <a:xfrm>
            <a:off x="457200" y="2490496"/>
            <a:ext cx="377913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Compare ML models: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Random Forest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MLP (Multi-Layer Perceptron)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DeepONet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​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learning nonlinear operators from data ​(arXiv:1910.03193)​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Machine Learning JIMWKL evolutio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ML for </a:t>
            </a:r>
            <a:r>
              <a:rPr dirty="0"/>
              <a:t>JIMWKL evolution</a:t>
            </a:r>
          </a:p>
        </p:txBody>
      </p:sp>
      <p:pic>
        <p:nvPicPr>
          <p:cNvPr id="197" name="pasted-movie.png" descr="pasted-movi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184" y="9299888"/>
            <a:ext cx="4319588" cy="2776538"/>
          </a:xfrm>
          <a:prstGeom prst="rect">
            <a:avLst/>
          </a:prstGeom>
          <a:ln w="12700">
            <a:miter lim="400000"/>
          </a:ln>
        </p:spPr>
      </p:pic>
      <p:sp>
        <p:nvSpPr>
          <p:cNvPr id="203" name="B. Schenke, S. Tiwari, in progress"/>
          <p:cNvSpPr txBox="1"/>
          <p:nvPr/>
        </p:nvSpPr>
        <p:spPr>
          <a:xfrm>
            <a:off x="2121072" y="794227"/>
            <a:ext cx="4880888" cy="4693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19050" tIns="19050" rIns="19050" bIns="19050" anchor="ctr">
            <a:spAutoFit/>
          </a:bodyPr>
          <a:lstStyle>
            <a:lvl1pPr defTabSz="584200">
              <a:lnSpc>
                <a:spcPct val="80000"/>
              </a:lnSpc>
              <a:spcBef>
                <a:spcPts val="2400"/>
              </a:spcBef>
              <a:defRPr sz="3200" b="1">
                <a:solidFill>
                  <a:srgbClr val="009688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lvl1pPr>
          </a:lstStyle>
          <a:p>
            <a:pPr>
              <a:lnSpc>
                <a:spcPct val="100000"/>
              </a:lnSpc>
            </a:pPr>
            <a:r>
              <a:rPr sz="1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Schenke, S. Tiwari,</a:t>
            </a:r>
            <a:r>
              <a:rPr lang="en-US" sz="1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work</a:t>
            </a:r>
            <a:r>
              <a:rPr sz="1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progress</a:t>
            </a:r>
            <a:br>
              <a:rPr lang="en-US" sz="1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based on </a:t>
            </a:r>
            <a:r>
              <a:rPr lang="en-US" sz="1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Lappi+Mantyssari</a:t>
            </a:r>
            <a:r>
              <a:rPr lang="en-US" sz="1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Eur.Phys.J.C</a:t>
            </a:r>
            <a:r>
              <a:rPr lang="en-US" sz="1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73 (2013) 2, 230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BE0E4E-1AAD-23F9-00FA-FF71D61816F5}"/>
              </a:ext>
            </a:extLst>
          </p:cNvPr>
          <p:cNvSpPr txBox="1"/>
          <p:nvPr/>
        </p:nvSpPr>
        <p:spPr>
          <a:xfrm>
            <a:off x="2539520" y="2961840"/>
            <a:ext cx="4654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Times New Roman"/>
                <a:cs typeface="Times New Roman"/>
              </a:rPr>
              <a:t>Y=rapidity; evolve from initial condition at Y=0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AAAABC6-9F83-8F41-A14C-AEBE1C68BB08}"/>
              </a:ext>
            </a:extLst>
          </p:cNvPr>
          <p:cNvGrpSpPr/>
          <p:nvPr/>
        </p:nvGrpSpPr>
        <p:grpSpPr>
          <a:xfrm>
            <a:off x="637200" y="3429000"/>
            <a:ext cx="8420765" cy="3295396"/>
            <a:chOff x="638397" y="2590800"/>
            <a:chExt cx="8420765" cy="3295396"/>
          </a:xfrm>
        </p:grpSpPr>
        <p:pic>
          <p:nvPicPr>
            <p:cNvPr id="198" name="QsY-1 (dragged).tiff" descr="QsY-1 (dragged).tif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397" y="2675163"/>
              <a:ext cx="3686742" cy="321103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99" name="QsY-5 (dragged).tiff" descr="QsY-5 (dragged).tif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94290" y="2675163"/>
              <a:ext cx="3686742" cy="321103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00" name="pasted-movie.png" descr="pasted-movie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58385" y="2851896"/>
              <a:ext cx="1480615" cy="1298889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01" name="pasted-movie.png" descr="pasted-movie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94152" y="2875709"/>
              <a:ext cx="1492663" cy="1298889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202" name="(lattice units)"/>
            <p:cNvSpPr txBox="1"/>
            <p:nvPr/>
          </p:nvSpPr>
          <p:spPr>
            <a:xfrm>
              <a:off x="8175907" y="5694851"/>
              <a:ext cx="883255" cy="18620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19050" tIns="19050" rIns="19050" bIns="19050" anchor="ctr">
              <a:spAutoFit/>
            </a:bodyPr>
            <a:lstStyle>
              <a:lvl1pPr defTabSz="584200">
                <a:lnSpc>
                  <a:spcPct val="80000"/>
                </a:lnSpc>
                <a:spcBef>
                  <a:spcPts val="2400"/>
                </a:spcBef>
                <a:defRPr sz="3200">
                  <a:solidFill>
                    <a:srgbClr val="53585F"/>
                  </a:solidFill>
                  <a:latin typeface="Proxima Nova"/>
                  <a:ea typeface="Proxima Nova"/>
                  <a:cs typeface="Proxima Nova"/>
                  <a:sym typeface="Proxima Nova"/>
                </a:defRPr>
              </a:lvl1pPr>
            </a:lstStyle>
            <a:p>
              <a:r>
                <a:rPr sz="1200"/>
                <a:t>(lattice units)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5D747AD2-6D20-9699-CBFD-8A663676FE5F}"/>
                </a:ext>
              </a:extLst>
            </p:cNvPr>
            <p:cNvSpPr/>
            <p:nvPr/>
          </p:nvSpPr>
          <p:spPr>
            <a:xfrm>
              <a:off x="2885978" y="2590800"/>
              <a:ext cx="771716" cy="284909"/>
            </a:xfrm>
            <a:prstGeom prst="ellipse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1BCDAB0A-4A51-755E-6F92-A94D5B9B3814}"/>
                </a:ext>
              </a:extLst>
            </p:cNvPr>
            <p:cNvSpPr/>
            <p:nvPr/>
          </p:nvSpPr>
          <p:spPr>
            <a:xfrm>
              <a:off x="6793949" y="2590800"/>
              <a:ext cx="771716" cy="284909"/>
            </a:xfrm>
            <a:prstGeom prst="ellipse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07CDD3B-0393-1C23-BA1B-6F2BB8CF73FC}"/>
              </a:ext>
            </a:extLst>
          </p:cNvPr>
          <p:cNvSpPr txBox="1"/>
          <p:nvPr/>
        </p:nvSpPr>
        <p:spPr>
          <a:xfrm>
            <a:off x="1621971" y="2215236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Initial conditions: MV model 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Vary coupling g ~ Q</a:t>
            </a:r>
            <a:r>
              <a:rPr lang="en-US" sz="1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Vary </a:t>
            </a:r>
            <a:r>
              <a:rPr lang="en-US" sz="1200" dirty="0">
                <a:latin typeface="Symbol" pitchFamily="2" charset="2"/>
                <a:cs typeface="Times New Roman" panose="02020603050405020304" pitchFamily="18" charset="0"/>
              </a:rPr>
              <a:t>L</a:t>
            </a:r>
            <a:r>
              <a:rPr lang="en-US" sz="1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QCD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other model parameters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0F4928-3EFA-8D3F-172E-35C61F8B9A6D}"/>
              </a:ext>
            </a:extLst>
          </p:cNvPr>
          <p:cNvSpPr txBox="1"/>
          <p:nvPr/>
        </p:nvSpPr>
        <p:spPr>
          <a:xfrm>
            <a:off x="995749" y="4943272"/>
            <a:ext cx="15437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trace of Wilson line on 2D lattice</a:t>
            </a:r>
            <a:r>
              <a:rPr lang="en-US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515F7790-44B4-0EBD-773A-DCC18A9B006A}"/>
              </a:ext>
            </a:extLst>
          </p:cNvPr>
          <p:cNvSpPr/>
          <p:nvPr/>
        </p:nvSpPr>
        <p:spPr>
          <a:xfrm>
            <a:off x="1513114" y="4071259"/>
            <a:ext cx="217714" cy="489857"/>
          </a:xfrm>
          <a:prstGeom prst="rightBrac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956987-8672-A1EB-3BF3-447EC13685C7}"/>
              </a:ext>
            </a:extLst>
          </p:cNvPr>
          <p:cNvSpPr txBox="1"/>
          <p:nvPr/>
        </p:nvSpPr>
        <p:spPr>
          <a:xfrm>
            <a:off x="1788932" y="4046488"/>
            <a:ext cx="144727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/>
                <a:cs typeface="Times New Roman"/>
              </a:rPr>
              <a:t>Correlation length ~ 1/Q</a:t>
            </a:r>
            <a:r>
              <a:rPr lang="en-US" sz="1400" baseline="-25000" dirty="0">
                <a:latin typeface="Times New Roman"/>
                <a:cs typeface="Times New Roman"/>
              </a:rPr>
              <a:t>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7FEE74-BCE9-6D59-B59F-97ED2CC1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4631064A-1978-5EA6-2FE0-100528C85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72EA123-96F6-C3F0-157E-BC80982C3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2062AD-5B6B-D0A6-B02B-F3D6FACE0EBB}"/>
              </a:ext>
            </a:extLst>
          </p:cNvPr>
          <p:cNvSpPr txBox="1"/>
          <p:nvPr/>
        </p:nvSpPr>
        <p:spPr>
          <a:xfrm>
            <a:off x="1183058" y="1416255"/>
            <a:ext cx="59955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Fourier Neural Operator Model for JIMWLK evolution: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predicts evolved Wilson lines including fluctuations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9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rmAutofit lnSpcReduction="10000"/>
          </a:bodyPr>
          <a:lstStyle>
            <a:defPPr>
              <a:defRPr lang="en-US"/>
            </a:defPPr>
            <a:lvl1pPr marL="0" lvl="0" algn="r" defTabSz="457200" rtl="0" eaLnBrk="1" latinLnBrk="0" hangingPunct="1"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Times New Roman"/>
                <a:ea typeface="+mn-ea"/>
                <a:cs typeface="+mn-cs"/>
              </a:defRPr>
            </a:lvl1pPr>
            <a:lvl2pPr marL="457200" lvl="1" algn="l" defTabSz="4572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algn="l" defTabSz="4572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algn="l" defTabSz="4572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algn="l" defTabSz="4572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algn="l" defTabSz="4572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algn="l" defTabSz="4572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algn="l" defTabSz="4572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algn="l" defTabSz="4572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0000000-1234-1234-1234-123412341234}" type="slidenum">
              <a:rPr lang="en" smtClean="0"/>
              <a:pPr/>
              <a:t>27</a:t>
            </a:fld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B1B7FDF-A292-B4DD-1022-30E64C9DAFAF}"/>
                  </a:ext>
                </a:extLst>
              </p:cNvPr>
              <p:cNvSpPr txBox="1"/>
              <p:nvPr/>
            </p:nvSpPr>
            <p:spPr>
              <a:xfrm>
                <a:off x="2763250" y="4854484"/>
                <a:ext cx="3392788" cy="6243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d>
                        <m:dPr>
                          <m:begChr m:val="|"/>
                          <m:endChr m:val="|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𝑑𝑒𝑡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B1B7FDF-A292-B4DD-1022-30E64C9DAF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3250" y="4854484"/>
                <a:ext cx="3392788" cy="624338"/>
              </a:xfrm>
              <a:prstGeom prst="rect">
                <a:avLst/>
              </a:prstGeom>
              <a:blipFill>
                <a:blip r:embed="rId3"/>
                <a:stretch>
                  <a:fillRect l="-1119" b="-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94C67B67-D173-6161-61ED-3AC18B2C3880}"/>
              </a:ext>
            </a:extLst>
          </p:cNvPr>
          <p:cNvGrpSpPr/>
          <p:nvPr/>
        </p:nvGrpSpPr>
        <p:grpSpPr>
          <a:xfrm>
            <a:off x="900901" y="1834239"/>
            <a:ext cx="6881012" cy="2961448"/>
            <a:chOff x="64895" y="2147047"/>
            <a:chExt cx="6881012" cy="296144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810703B-4D5F-77BC-7C2D-31A2C419BD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895" y="2147047"/>
              <a:ext cx="6881012" cy="2961448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3AAFDE41-622E-F581-C891-4957CF9246BE}"/>
                    </a:ext>
                  </a:extLst>
                </p:cNvPr>
                <p:cNvSpPr txBox="1"/>
                <p:nvPr/>
              </p:nvSpPr>
              <p:spPr>
                <a:xfrm>
                  <a:off x="3033413" y="2629667"/>
                  <a:ext cx="94397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l-GR" i="1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3AAFDE41-622E-F581-C891-4957CF9246B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33413" y="2629667"/>
                  <a:ext cx="943976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2703" r="-9459" b="-391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369F8F1F-8E3C-21E1-2482-76470E5961A3}"/>
                    </a:ext>
                  </a:extLst>
                </p:cNvPr>
                <p:cNvSpPr txBox="1"/>
                <p:nvPr/>
              </p:nvSpPr>
              <p:spPr>
                <a:xfrm>
                  <a:off x="3033413" y="3805284"/>
                  <a:ext cx="118045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i="1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369F8F1F-8E3C-21E1-2482-76470E5961A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33413" y="3805284"/>
                  <a:ext cx="1180451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4301" t="-4545" r="-6452" b="-409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39292D4F-1988-72D4-E9D9-64828446A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68572"/>
            <a:ext cx="7848600" cy="707886"/>
          </a:xfrm>
        </p:spPr>
        <p:txBody>
          <a:bodyPr/>
          <a:lstStyle/>
          <a:p>
            <a:r>
              <a:rPr lang="en-US" dirty="0"/>
              <a:t>Normalizing flows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E69D8E-DBD9-FD00-7A03-3A4CE0710ED8}"/>
              </a:ext>
            </a:extLst>
          </p:cNvPr>
          <p:cNvSpPr txBox="1"/>
          <p:nvPr/>
        </p:nvSpPr>
        <p:spPr>
          <a:xfrm>
            <a:off x="157842" y="777633"/>
            <a:ext cx="88283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/>
                <a:cs typeface="Times New Roman"/>
              </a:rPr>
              <a:t>Generative model encoding bijective mapping between a complex (~multimodal) distribution and a simple (~Gaussian) distribution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83273F-B301-9688-D321-FF2325E555A7}"/>
              </a:ext>
            </a:extLst>
          </p:cNvPr>
          <p:cNvSpPr txBox="1"/>
          <p:nvPr/>
        </p:nvSpPr>
        <p:spPr>
          <a:xfrm>
            <a:off x="5584831" y="5787979"/>
            <a:ext cx="32015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B050"/>
                </a:solidFill>
                <a:latin typeface="Times New Roman"/>
                <a:cs typeface="Times New Roman"/>
              </a:rPr>
              <a:t>NF for sequential Bayesian analysis:</a:t>
            </a:r>
          </a:p>
          <a:p>
            <a:r>
              <a:rPr lang="en-US" sz="1600" dirty="0">
                <a:solidFill>
                  <a:srgbClr val="00B050"/>
                </a:solidFill>
                <a:latin typeface="Times New Roman"/>
                <a:cs typeface="Times New Roman"/>
              </a:rPr>
              <a:t>arXiv:2310.04635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F5E2A6-7594-6543-BF9A-FE467CDEB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75D04153-F4FA-C9B7-AF6C-712ACE1FA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B2E5C-140A-D603-01EE-4BB408309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76755EE-5A45-AD00-8942-F6FCB5EE41C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294268" y="75221"/>
                <a:ext cx="8555464" cy="962896"/>
              </a:xfrm>
            </p:spPr>
            <p:txBody>
              <a:bodyPr>
                <a:normAutofit fontScale="90000"/>
              </a:bodyPr>
              <a:lstStyle/>
              <a:p>
                <a:r>
                  <a:rPr lang="en-US" dirty="0"/>
                  <a:t>CGC/JIMWLK analysis of J/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dirty="0"/>
                  <a:t> photoproduction: sequential Bayesian Inference w/ NFs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76755EE-5A45-AD00-8942-F6FCB5EE41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94268" y="75221"/>
                <a:ext cx="8555464" cy="962896"/>
              </a:xfrm>
              <a:blipFill>
                <a:blip r:embed="rId2"/>
                <a:stretch>
                  <a:fillRect t="-12987" r="-593" b="-246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C013B9-F2AC-D7A8-317B-477512C24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A72D60-EA95-BBE5-2448-969A04E5E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BD0F95-B2FD-BCE8-7E4E-A817C785A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09F39E-5509-F78D-355C-8F200E75722A}"/>
              </a:ext>
            </a:extLst>
          </p:cNvPr>
          <p:cNvSpPr txBox="1"/>
          <p:nvPr/>
        </p:nvSpPr>
        <p:spPr>
          <a:xfrm>
            <a:off x="5792338" y="1038117"/>
            <a:ext cx="31662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latin typeface="Times New Roman"/>
                <a:cs typeface="Times New Roman"/>
              </a:rPr>
              <a:t>Mantysaari</a:t>
            </a:r>
            <a:r>
              <a:rPr lang="en-US" sz="1600" dirty="0">
                <a:latin typeface="Times New Roman"/>
                <a:cs typeface="Times New Roman"/>
              </a:rPr>
              <a:t> et al., arXiv:2507.14087</a:t>
            </a:r>
          </a:p>
          <a:p>
            <a:r>
              <a:rPr lang="en-US" sz="1600" dirty="0">
                <a:latin typeface="Times New Roman"/>
                <a:cs typeface="Times New Roman"/>
              </a:rPr>
              <a:t>Roch and Shen, arXiv:2509.14911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5C82BE5-1A85-D40E-FAEA-734E82CF087E}"/>
                  </a:ext>
                </a:extLst>
              </p:cNvPr>
              <p:cNvSpPr txBox="1"/>
              <p:nvPr/>
            </p:nvSpPr>
            <p:spPr>
              <a:xfrm>
                <a:off x="274787" y="1173833"/>
                <a:ext cx="44664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Data: J/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photoproduction from </a:t>
                </a:r>
                <a:r>
                  <a:rPr lang="en-US" dirty="0" err="1">
                    <a:solidFill>
                      <a:srgbClr val="00B050"/>
                    </a:solidFill>
                    <a:latin typeface="Symbol" pitchFamily="2" charset="2"/>
                    <a:cs typeface="Times New Roman" panose="02020603050405020304" pitchFamily="18" charset="0"/>
                  </a:rPr>
                  <a:t>g</a:t>
                </a:r>
                <a:r>
                  <a:rPr lang="en-US" dirty="0" err="1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+p</a:t>
                </a:r>
                <a:r>
                  <a:rPr lang="en-US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:r>
                  <a:rPr lang="en-US" dirty="0" err="1">
                    <a:solidFill>
                      <a:srgbClr val="00B050"/>
                    </a:solidFill>
                    <a:latin typeface="Symbol" pitchFamily="2" charset="2"/>
                    <a:cs typeface="Times New Roman" panose="02020603050405020304" pitchFamily="18" charset="0"/>
                  </a:rPr>
                  <a:t>g</a:t>
                </a:r>
                <a:r>
                  <a:rPr lang="en-US" dirty="0" err="1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+Pb</a:t>
                </a:r>
                <a:endParaRPr lang="en-US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5C82BE5-1A85-D40E-FAEA-734E82CF08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787" y="1173833"/>
                <a:ext cx="4466479" cy="369332"/>
              </a:xfrm>
              <a:prstGeom prst="rect">
                <a:avLst/>
              </a:prstGeom>
              <a:blipFill>
                <a:blip r:embed="rId3"/>
                <a:stretch>
                  <a:fillRect l="-1133" t="-10000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EA87691A-F730-CEAE-2753-CD7427730D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6441" y="3429000"/>
            <a:ext cx="6263240" cy="300255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A19524E-028B-E550-7B41-B5584192BAEB}"/>
              </a:ext>
            </a:extLst>
          </p:cNvPr>
          <p:cNvSpPr txBox="1"/>
          <p:nvPr/>
        </p:nvSpPr>
        <p:spPr>
          <a:xfrm>
            <a:off x="3188740" y="3063875"/>
            <a:ext cx="26035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/>
                <a:cs typeface="Times New Roman"/>
              </a:rPr>
              <a:t>CGC model parameters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C8F647-9AE4-A492-6D52-2323FC4BDBBC}"/>
              </a:ext>
            </a:extLst>
          </p:cNvPr>
          <p:cNvSpPr txBox="1"/>
          <p:nvPr/>
        </p:nvSpPr>
        <p:spPr>
          <a:xfrm>
            <a:off x="294268" y="1678881"/>
            <a:ext cx="546816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Sequential Bayesian Inference: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calibrate first on </a:t>
            </a:r>
            <a:r>
              <a:rPr lang="en-US" dirty="0" err="1">
                <a:solidFill>
                  <a:srgbClr val="FF0000"/>
                </a:solidFill>
                <a:latin typeface="Symbol" pitchFamily="2" charset="2"/>
                <a:cs typeface="Times New Roman" panose="02020603050405020304" pitchFamily="18" charset="0"/>
              </a:rPr>
              <a:t>g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+p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then </a:t>
            </a:r>
            <a:r>
              <a:rPr lang="en-US" dirty="0" err="1">
                <a:solidFill>
                  <a:srgbClr val="FF0000"/>
                </a:solidFill>
                <a:latin typeface="Symbol" pitchFamily="2" charset="2"/>
                <a:cs typeface="Times New Roman" panose="02020603050405020304" pitchFamily="18" charset="0"/>
              </a:rPr>
              <a:t>g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+Pb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(or vice versa)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second-step prior is first-step posterior encoded as NF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compare to single-step joint calibration    </a:t>
            </a:r>
          </a:p>
        </p:txBody>
      </p:sp>
    </p:spTree>
    <p:extLst>
      <p:ext uri="{BB962C8B-B14F-4D97-AF65-F5344CB8AC3E}">
        <p14:creationId xmlns:p14="http://schemas.microsoft.com/office/powerpoint/2010/main" val="302243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3BFA1-DEDE-AD5F-B791-DCD9CC6E3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5050DC-004C-A6DE-84E0-96F9C9CEC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EF99EB-A9DD-A938-2042-DA4437533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DA4482-2DC9-5C2D-A901-CFD1A45E2F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329" y="481448"/>
            <a:ext cx="6381341" cy="6038258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1AFD3EB2-5E1C-F166-46B8-32016821449F}"/>
              </a:ext>
            </a:extLst>
          </p:cNvPr>
          <p:cNvSpPr/>
          <p:nvPr/>
        </p:nvSpPr>
        <p:spPr>
          <a:xfrm>
            <a:off x="2732314" y="373427"/>
            <a:ext cx="4637314" cy="453887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FF256E5-742C-C227-F8DE-1DF702AEB2F7}"/>
              </a:ext>
            </a:extLst>
          </p:cNvPr>
          <p:cNvSpPr/>
          <p:nvPr/>
        </p:nvSpPr>
        <p:spPr>
          <a:xfrm>
            <a:off x="4397828" y="2841172"/>
            <a:ext cx="859972" cy="9688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8AE996-F1A2-9779-37F2-0AC8A5A00F77}"/>
              </a:ext>
            </a:extLst>
          </p:cNvPr>
          <p:cNvSpPr/>
          <p:nvPr/>
        </p:nvSpPr>
        <p:spPr>
          <a:xfrm>
            <a:off x="5562598" y="4367305"/>
            <a:ext cx="1307107" cy="107768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CBCF35-23B0-09CA-0421-28EFC5A52D15}"/>
              </a:ext>
            </a:extLst>
          </p:cNvPr>
          <p:cNvSpPr txBox="1"/>
          <p:nvPr/>
        </p:nvSpPr>
        <p:spPr>
          <a:xfrm rot="1323634">
            <a:off x="4393655" y="2413916"/>
            <a:ext cx="3855619" cy="64633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/>
                <a:cs typeface="Times New Roman"/>
              </a:rPr>
              <a:t>Stage-2 (sequential) and joint (single-step) calibrations agree well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CBF4D2-0DD9-9451-A230-97A06953B3CD}"/>
              </a:ext>
            </a:extLst>
          </p:cNvPr>
          <p:cNvSpPr txBox="1"/>
          <p:nvPr/>
        </p:nvSpPr>
        <p:spPr>
          <a:xfrm>
            <a:off x="585566" y="4005107"/>
            <a:ext cx="3833101" cy="52322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Times New Roman"/>
                <a:cs typeface="Times New Roman"/>
              </a:rPr>
              <a:t>Requires robust (preconditioned) MCMC sampler:</a:t>
            </a:r>
          </a:p>
          <a:p>
            <a:r>
              <a:rPr lang="en-US" sz="1400" dirty="0" err="1">
                <a:solidFill>
                  <a:srgbClr val="7030A0"/>
                </a:solidFill>
                <a:latin typeface="Times New Roman"/>
                <a:cs typeface="Times New Roman"/>
              </a:rPr>
              <a:t>pocoMC</a:t>
            </a:r>
            <a:r>
              <a:rPr lang="en-US" sz="1400" dirty="0">
                <a:solidFill>
                  <a:srgbClr val="7030A0"/>
                </a:solidFill>
                <a:latin typeface="Times New Roman"/>
                <a:cs typeface="Times New Roman"/>
              </a:rPr>
              <a:t> (https://</a:t>
            </a:r>
            <a:r>
              <a:rPr lang="en-US" sz="1400" dirty="0" err="1">
                <a:solidFill>
                  <a:srgbClr val="7030A0"/>
                </a:solidFill>
                <a:latin typeface="Times New Roman"/>
                <a:cs typeface="Times New Roman"/>
              </a:rPr>
              <a:t>pocomc.readthedocs.io</a:t>
            </a:r>
            <a:r>
              <a:rPr lang="en-US" sz="1400" dirty="0">
                <a:solidFill>
                  <a:srgbClr val="7030A0"/>
                </a:solidFill>
                <a:latin typeface="Times New Roman"/>
                <a:cs typeface="Times New Roman"/>
              </a:rPr>
              <a:t>/</a:t>
            </a:r>
            <a:r>
              <a:rPr lang="en-US" sz="1400" dirty="0" err="1">
                <a:solidFill>
                  <a:srgbClr val="7030A0"/>
                </a:solidFill>
                <a:latin typeface="Times New Roman"/>
                <a:cs typeface="Times New Roman"/>
              </a:rPr>
              <a:t>en</a:t>
            </a:r>
            <a:r>
              <a:rPr lang="en-US" sz="1400" dirty="0">
                <a:solidFill>
                  <a:srgbClr val="7030A0"/>
                </a:solidFill>
                <a:latin typeface="Times New Roman"/>
                <a:cs typeface="Times New Roman"/>
              </a:rPr>
              <a:t>/latest/)</a:t>
            </a:r>
          </a:p>
        </p:txBody>
      </p:sp>
    </p:spTree>
    <p:extLst>
      <p:ext uri="{BB962C8B-B14F-4D97-AF65-F5344CB8AC3E}">
        <p14:creationId xmlns:p14="http://schemas.microsoft.com/office/powerpoint/2010/main" val="2254525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72442-B38A-213D-CA9E-28F38E05A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A2F38D-3F28-31DC-DC4B-4325E1208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F3F364-0C4A-2D74-52FC-3A4311943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F9DEB8-186D-F921-4B77-17D7ACC53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8A026B-F348-EA8C-EE02-E503AE70EF9F}"/>
              </a:ext>
            </a:extLst>
          </p:cNvPr>
          <p:cNvSpPr txBox="1"/>
          <p:nvPr/>
        </p:nvSpPr>
        <p:spPr>
          <a:xfrm>
            <a:off x="198179" y="3912260"/>
            <a:ext cx="8881328" cy="25545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effectLst/>
                <a:latin typeface="+mj-lt"/>
              </a:rPr>
              <a:t>QCD phenomena evolve only logarithmically in x and Q</a:t>
            </a:r>
            <a:r>
              <a:rPr lang="en-US" sz="2000" baseline="30000" dirty="0">
                <a:solidFill>
                  <a:srgbClr val="0070C0"/>
                </a:solidFill>
                <a:effectLst/>
                <a:latin typeface="+mj-lt"/>
              </a:rPr>
              <a:t>2</a:t>
            </a:r>
            <a:endParaRPr lang="en-US" sz="2000" baseline="30000" dirty="0">
              <a:solidFill>
                <a:srgbClr val="0070C0"/>
              </a:solidFill>
              <a:latin typeface="+mj-lt"/>
            </a:endParaRPr>
          </a:p>
          <a:p>
            <a:pPr lvl="1"/>
            <a:r>
              <a:rPr lang="en-US" sz="2000" dirty="0">
                <a:solidFill>
                  <a:srgbClr val="0070C0"/>
                </a:solidFill>
                <a:effectLst/>
                <a:latin typeface="+mj-lt"/>
              </a:rPr>
              <a:t> </a:t>
            </a:r>
            <a:r>
              <a:rPr lang="en-US" sz="2000" dirty="0">
                <a:solidFill>
                  <a:srgbClr val="0070C0"/>
                </a:solidFill>
                <a:latin typeface="Times New Roman"/>
                <a:cs typeface="Times New Roman"/>
              </a:rPr>
              <a:t>→ </a:t>
            </a:r>
            <a:r>
              <a:rPr lang="en-US" sz="2000" dirty="0">
                <a:solidFill>
                  <a:srgbClr val="0070C0"/>
                </a:solidFill>
                <a:effectLst/>
                <a:latin typeface="+mj-lt"/>
              </a:rPr>
              <a:t>experimental study of non-linear QCD evolution requires </a:t>
            </a:r>
            <a:r>
              <a:rPr lang="en-US" sz="2000" b="1" dirty="0">
                <a:solidFill>
                  <a:srgbClr val="0070C0"/>
                </a:solidFill>
                <a:effectLst/>
                <a:latin typeface="+mj-lt"/>
              </a:rPr>
              <a:t>“logarithmically broad” coverage in</a:t>
            </a:r>
            <a:r>
              <a:rPr lang="en-US" sz="2000" b="1" dirty="0">
                <a:solidFill>
                  <a:srgbClr val="0070C0"/>
                </a:solidFill>
                <a:latin typeface="+mj-lt"/>
              </a:rPr>
              <a:t> (</a:t>
            </a:r>
            <a:r>
              <a:rPr lang="en-US" sz="2000" b="1" dirty="0">
                <a:solidFill>
                  <a:srgbClr val="0070C0"/>
                </a:solidFill>
                <a:effectLst/>
                <a:latin typeface="+mj-lt"/>
              </a:rPr>
              <a:t>x</a:t>
            </a:r>
            <a:r>
              <a:rPr lang="en-US" sz="2000" b="1" dirty="0">
                <a:solidFill>
                  <a:srgbClr val="0070C0"/>
                </a:solidFill>
                <a:latin typeface="+mj-lt"/>
              </a:rPr>
              <a:t>,</a:t>
            </a:r>
            <a:r>
              <a:rPr lang="en-US" sz="2000" b="1" dirty="0">
                <a:solidFill>
                  <a:srgbClr val="0070C0"/>
                </a:solidFill>
                <a:effectLst/>
                <a:latin typeface="+mj-lt"/>
              </a:rPr>
              <a:t>Q</a:t>
            </a:r>
            <a:r>
              <a:rPr lang="en-US" sz="2000" b="1" baseline="30000" dirty="0">
                <a:solidFill>
                  <a:srgbClr val="0070C0"/>
                </a:solidFill>
                <a:effectLst/>
                <a:latin typeface="+mj-lt"/>
              </a:rPr>
              <a:t>2</a:t>
            </a:r>
            <a:r>
              <a:rPr lang="en-US" sz="2000" b="1" dirty="0">
                <a:solidFill>
                  <a:srgbClr val="0070C0"/>
                </a:solidFill>
                <a:effectLst/>
                <a:latin typeface="+mj-lt"/>
              </a:rPr>
              <a:t>)</a:t>
            </a:r>
          </a:p>
          <a:p>
            <a:pPr lvl="1"/>
            <a:endParaRPr lang="en-US" sz="2000" dirty="0">
              <a:solidFill>
                <a:srgbClr val="00B050"/>
              </a:solidFill>
              <a:effectLst/>
              <a:latin typeface="+mj-lt"/>
            </a:endParaRPr>
          </a:p>
          <a:p>
            <a:br>
              <a:rPr lang="en-US" sz="2000" b="1" dirty="0">
                <a:solidFill>
                  <a:srgbClr val="00B050"/>
                </a:solidFill>
                <a:latin typeface="+mj-lt"/>
              </a:rPr>
            </a:br>
            <a:r>
              <a:rPr lang="en-US" sz="2000" b="1" dirty="0">
                <a:solidFill>
                  <a:srgbClr val="00B050"/>
                </a:solidFill>
                <a:latin typeface="+mj-lt"/>
              </a:rPr>
              <a:t>U</a:t>
            </a:r>
            <a:r>
              <a:rPr lang="en-US" sz="2000" b="1" dirty="0">
                <a:solidFill>
                  <a:srgbClr val="00B050"/>
                </a:solidFill>
                <a:effectLst/>
                <a:latin typeface="+mj-lt"/>
              </a:rPr>
              <a:t>niversality</a:t>
            </a:r>
            <a:r>
              <a:rPr lang="en-US" sz="2000" dirty="0">
                <a:solidFill>
                  <a:srgbClr val="00B050"/>
                </a:solidFill>
                <a:effectLst/>
                <a:latin typeface="+mj-lt"/>
              </a:rPr>
              <a:t>: correct theoretical description at low-x must self-consistently describe measurements of </a:t>
            </a:r>
            <a:r>
              <a:rPr lang="en-US" sz="2000" b="1" dirty="0">
                <a:solidFill>
                  <a:srgbClr val="00B050"/>
                </a:solidFill>
                <a:effectLst/>
                <a:latin typeface="+mj-lt"/>
              </a:rPr>
              <a:t>multiple observables at low (x,Q</a:t>
            </a:r>
            <a:r>
              <a:rPr lang="en-US" sz="2000" b="1" baseline="30000" dirty="0">
                <a:solidFill>
                  <a:srgbClr val="00B050"/>
                </a:solidFill>
                <a:effectLst/>
                <a:latin typeface="+mj-lt"/>
              </a:rPr>
              <a:t>2</a:t>
            </a:r>
            <a:r>
              <a:rPr lang="en-US" sz="2000" b="1" dirty="0">
                <a:solidFill>
                  <a:srgbClr val="00B050"/>
                </a:solidFill>
                <a:effectLst/>
                <a:latin typeface="+mj-lt"/>
              </a:rPr>
              <a:t>) in multiple collision systems</a:t>
            </a:r>
          </a:p>
          <a:p>
            <a:endParaRPr lang="en-US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8C1A75-4646-760B-3C54-D95DBF1CB59D}"/>
              </a:ext>
            </a:extLst>
          </p:cNvPr>
          <p:cNvSpPr txBox="1"/>
          <p:nvPr/>
        </p:nvSpPr>
        <p:spPr>
          <a:xfrm>
            <a:off x="3765842" y="3177769"/>
            <a:ext cx="432771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2000" dirty="0">
              <a:solidFill>
                <a:schemeClr val="accent2"/>
              </a:solidFill>
              <a:latin typeface="Times New Roman"/>
              <a:cs typeface="Times New Roman"/>
            </a:endParaRPr>
          </a:p>
        </p:txBody>
      </p:sp>
      <p:pic>
        <p:nvPicPr>
          <p:cNvPr id="2" name="Picture 1" descr="RegionsOfWaveFunction_xQ2.eps">
            <a:extLst>
              <a:ext uri="{FF2B5EF4-FFF2-40B4-BE49-F238E27FC236}">
                <a16:creationId xmlns:a16="http://schemas.microsoft.com/office/drawing/2014/main" id="{099555CC-2ABF-2125-C21B-D02E9B179D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391195"/>
            <a:ext cx="4327718" cy="327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657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2E7F18-7101-3465-098B-870A83853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B0504E-52E2-16CF-B053-2AC37C0A8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8B93EC-0D4D-B231-D98E-BA7A0BBD2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0C8373-CB52-2884-A643-2017F61CD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5744" y="3059483"/>
            <a:ext cx="2624328" cy="3389331"/>
          </a:xfrm>
          <a:prstGeom prst="rect">
            <a:avLst/>
          </a:prstGeom>
        </p:spPr>
      </p:pic>
      <p:pic>
        <p:nvPicPr>
          <p:cNvPr id="9" name="Picture 2" descr="aerial">
            <a:extLst>
              <a:ext uri="{FF2B5EF4-FFF2-40B4-BE49-F238E27FC236}">
                <a16:creationId xmlns:a16="http://schemas.microsoft.com/office/drawing/2014/main" id="{55475CEB-38A0-9B99-7238-439F407B6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5589" y="3245275"/>
            <a:ext cx="3752090" cy="2852917"/>
          </a:xfrm>
          <a:prstGeom prst="rect">
            <a:avLst/>
          </a:prstGeom>
          <a:noFill/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94036EF-5441-525E-B3FE-E691E4F3A6D7}"/>
              </a:ext>
            </a:extLst>
          </p:cNvPr>
          <p:cNvGrpSpPr/>
          <p:nvPr/>
        </p:nvGrpSpPr>
        <p:grpSpPr>
          <a:xfrm>
            <a:off x="5512438" y="422516"/>
            <a:ext cx="3461004" cy="2265517"/>
            <a:chOff x="6420417" y="1713694"/>
            <a:chExt cx="5307771" cy="3361738"/>
          </a:xfrm>
        </p:grpSpPr>
        <p:pic>
          <p:nvPicPr>
            <p:cNvPr id="11" name="Picture 10" descr="An aerial view of a city&#10;&#10;Description automatically generated">
              <a:extLst>
                <a:ext uri="{FF2B5EF4-FFF2-40B4-BE49-F238E27FC236}">
                  <a16:creationId xmlns:a16="http://schemas.microsoft.com/office/drawing/2014/main" id="{8C5440B6-0CB7-BF47-FDBA-65920BCC1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0417" y="1713694"/>
              <a:ext cx="5307771" cy="3361738"/>
            </a:xfrm>
            <a:prstGeom prst="rect">
              <a:avLst/>
            </a:prstGeom>
          </p:spPr>
        </p:pic>
        <p:pic>
          <p:nvPicPr>
            <p:cNvPr id="14" name="Picture 6" descr="KEK ZEUS group home page">
              <a:extLst>
                <a:ext uri="{FF2B5EF4-FFF2-40B4-BE49-F238E27FC236}">
                  <a16:creationId xmlns:a16="http://schemas.microsoft.com/office/drawing/2014/main" id="{4109E789-1660-54EF-52C6-B5643E7BBE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53377" y="2183113"/>
              <a:ext cx="677908" cy="6703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 descr="Hermes Multiplicities">
              <a:extLst>
                <a:ext uri="{FF2B5EF4-FFF2-40B4-BE49-F238E27FC236}">
                  <a16:creationId xmlns:a16="http://schemas.microsoft.com/office/drawing/2014/main" id="{E5C95687-60E4-898A-E67A-26140E9C6B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35348" y="1852210"/>
              <a:ext cx="677908" cy="5199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5" descr="Welcome to HERA-B">
              <a:extLst>
                <a:ext uri="{FF2B5EF4-FFF2-40B4-BE49-F238E27FC236}">
                  <a16:creationId xmlns:a16="http://schemas.microsoft.com/office/drawing/2014/main" id="{3E2D62C6-AA71-0C5D-93E8-5534AF9EA1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2792" y="3729517"/>
              <a:ext cx="604381" cy="4411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AA9ABB1-534B-CB0E-6857-51E7FF97A816}"/>
              </a:ext>
            </a:extLst>
          </p:cNvPr>
          <p:cNvGrpSpPr/>
          <p:nvPr/>
        </p:nvGrpSpPr>
        <p:grpSpPr>
          <a:xfrm>
            <a:off x="425589" y="422516"/>
            <a:ext cx="3752090" cy="2396884"/>
            <a:chOff x="425589" y="422516"/>
            <a:chExt cx="3752090" cy="2396884"/>
          </a:xfrm>
        </p:grpSpPr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F64113A2-C550-6BC8-DA91-AC3A201B94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/>
            <a:srcRect r="6363" b="23721"/>
            <a:stretch>
              <a:fillRect/>
            </a:stretch>
          </p:blipFill>
          <p:spPr bwMode="auto">
            <a:xfrm>
              <a:off x="425589" y="422516"/>
              <a:ext cx="3752090" cy="2396884"/>
            </a:xfrm>
            <a:prstGeom prst="rect">
              <a:avLst/>
            </a:prstGeom>
            <a:noFill/>
          </p:spPr>
        </p:pic>
        <p:pic>
          <p:nvPicPr>
            <p:cNvPr id="19" name="Picture 14" descr="star_event">
              <a:extLst>
                <a:ext uri="{FF2B5EF4-FFF2-40B4-BE49-F238E27FC236}">
                  <a16:creationId xmlns:a16="http://schemas.microsoft.com/office/drawing/2014/main" id="{F3776302-CEFA-8105-4DAB-AA9B35EB73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/>
            <a:srcRect l="11111" r="11111"/>
            <a:stretch>
              <a:fillRect/>
            </a:stretch>
          </p:blipFill>
          <p:spPr bwMode="auto">
            <a:xfrm>
              <a:off x="1901060" y="1412249"/>
              <a:ext cx="646069" cy="713134"/>
            </a:xfrm>
            <a:prstGeom prst="rect">
              <a:avLst/>
            </a:prstGeom>
            <a:noFill/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338C217-F678-EBB5-828D-ED5906BFD5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84277" y="1170929"/>
              <a:ext cx="812953" cy="615510"/>
            </a:xfrm>
            <a:prstGeom prst="rect">
              <a:avLst/>
            </a:prstGeom>
          </p:spPr>
        </p:pic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F1AD943C-890E-DAF1-3B76-18005D71FDD6}"/>
              </a:ext>
            </a:extLst>
          </p:cNvPr>
          <p:cNvSpPr txBox="1"/>
          <p:nvPr/>
        </p:nvSpPr>
        <p:spPr>
          <a:xfrm>
            <a:off x="1774514" y="4334383"/>
            <a:ext cx="69923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/>
                <a:cs typeface="Times New Roman"/>
              </a:rPr>
              <a:t>LHC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AE7385D-68D6-CECB-2503-AD8C7E3E1402}"/>
              </a:ext>
            </a:extLst>
          </p:cNvPr>
          <p:cNvSpPr txBox="1"/>
          <p:nvPr/>
        </p:nvSpPr>
        <p:spPr>
          <a:xfrm>
            <a:off x="1129768" y="2429453"/>
            <a:ext cx="7170304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+mj-lt"/>
              </a:rPr>
              <a:t>Multi-messenger program: </a:t>
            </a:r>
            <a:r>
              <a:rPr lang="en-US" sz="2000" dirty="0">
                <a:latin typeface="+mj-lt"/>
              </a:rPr>
              <a:t>combine measurements from e-A DIS and diffractive interactions at HERA+EIC, with forward p-A collisions at RHIC+LHC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286CBD2-3AA2-3389-96F2-74F333891DDE}"/>
              </a:ext>
            </a:extLst>
          </p:cNvPr>
          <p:cNvSpPr txBox="1"/>
          <p:nvPr/>
        </p:nvSpPr>
        <p:spPr>
          <a:xfrm>
            <a:off x="2473744" y="3644957"/>
            <a:ext cx="3977371" cy="40011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/>
                <a:cs typeface="Times New Roman"/>
              </a:rPr>
              <a:t>→ ML-enhanced Bayesian Inference</a:t>
            </a:r>
          </a:p>
        </p:txBody>
      </p:sp>
    </p:spTree>
    <p:extLst>
      <p:ext uri="{BB962C8B-B14F-4D97-AF65-F5344CB8AC3E}">
        <p14:creationId xmlns:p14="http://schemas.microsoft.com/office/powerpoint/2010/main" val="97641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BCC26-6742-C933-AE08-7D42F894C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580A7710-1699-FF0A-0D96-2EFE0E0D7136}"/>
              </a:ext>
            </a:extLst>
          </p:cNvPr>
          <p:cNvGrpSpPr/>
          <p:nvPr/>
        </p:nvGrpSpPr>
        <p:grpSpPr>
          <a:xfrm>
            <a:off x="131336" y="621517"/>
            <a:ext cx="4077873" cy="3998761"/>
            <a:chOff x="131336" y="621517"/>
            <a:chExt cx="4077873" cy="3998761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9209DC45-EB3A-838C-7A2E-386A69C8C1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170892" y="581961"/>
              <a:ext cx="3998761" cy="4077873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2740008-BC27-9858-4D33-6A92AD93EA4E}"/>
                </a:ext>
              </a:extLst>
            </p:cNvPr>
            <p:cNvSpPr txBox="1"/>
            <p:nvPr/>
          </p:nvSpPr>
          <p:spPr>
            <a:xfrm>
              <a:off x="2490953" y="730667"/>
              <a:ext cx="601447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cs typeface="Times New Roman"/>
                </a:rPr>
                <a:t>Run 2/3</a:t>
              </a:r>
            </a:p>
          </p:txBody>
        </p:sp>
      </p:grp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35D034-9DB1-98A2-4A1B-DBBB4DD54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346C4D-3E11-DE74-09C8-4782386FC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8065C8-3193-3142-C342-CF11845CE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F9A3BBD-3698-1BF9-709D-05A82174A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37" y="-93926"/>
            <a:ext cx="8229600" cy="650906"/>
          </a:xfrm>
        </p:spPr>
        <p:txBody>
          <a:bodyPr>
            <a:normAutofit/>
          </a:bodyPr>
          <a:lstStyle/>
          <a:p>
            <a:r>
              <a:rPr lang="en-US" dirty="0"/>
              <a:t>Kinematic coverage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D717BE5-6F6E-147B-0682-779D73C06B39}"/>
              </a:ext>
            </a:extLst>
          </p:cNvPr>
          <p:cNvSpPr/>
          <p:nvPr/>
        </p:nvSpPr>
        <p:spPr>
          <a:xfrm>
            <a:off x="2584823" y="1273629"/>
            <a:ext cx="648234" cy="566057"/>
          </a:xfrm>
          <a:prstGeom prst="ellipse">
            <a:avLst/>
          </a:prstGeom>
          <a:noFill/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18C8D0-B578-93CC-D6C9-72F33A8005C2}"/>
              </a:ext>
            </a:extLst>
          </p:cNvPr>
          <p:cNvSpPr txBox="1"/>
          <p:nvPr/>
        </p:nvSpPr>
        <p:spPr>
          <a:xfrm>
            <a:off x="3304596" y="1215653"/>
            <a:ext cx="846707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  <a:latin typeface="Times New Roman"/>
                <a:cs typeface="Times New Roman"/>
              </a:rPr>
              <a:t>FoCal</a:t>
            </a:r>
          </a:p>
          <a:p>
            <a:r>
              <a:rPr lang="en-US" sz="1600" dirty="0">
                <a:solidFill>
                  <a:srgbClr val="FF0000"/>
                </a:solidFill>
                <a:latin typeface="Times New Roman"/>
                <a:cs typeface="Times New Roman"/>
              </a:rPr>
              <a:t>upgrade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225D3D-81A6-AD7E-0B42-2D31C2E0FDF5}"/>
              </a:ext>
            </a:extLst>
          </p:cNvPr>
          <p:cNvSpPr txBox="1"/>
          <p:nvPr/>
        </p:nvSpPr>
        <p:spPr>
          <a:xfrm>
            <a:off x="1459154" y="526094"/>
            <a:ext cx="699230" cy="40011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/>
                <a:cs typeface="Times New Roman"/>
              </a:rPr>
              <a:t>LHC</a:t>
            </a:r>
          </a:p>
        </p:txBody>
      </p:sp>
    </p:spTree>
    <p:extLst>
      <p:ext uri="{BB962C8B-B14F-4D97-AF65-F5344CB8AC3E}">
        <p14:creationId xmlns:p14="http://schemas.microsoft.com/office/powerpoint/2010/main" val="127961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85CC8-72AA-501C-051D-B91FA218F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61324"/>
            <a:ext cx="8686800" cy="464678"/>
          </a:xfrm>
        </p:spPr>
        <p:txBody>
          <a:bodyPr>
            <a:normAutofit fontScale="90000"/>
          </a:bodyPr>
          <a:lstStyle/>
          <a:p>
            <a:r>
              <a:rPr lang="en-US" dirty="0"/>
              <a:t>The ALICE Forward Calorimeter (</a:t>
            </a:r>
            <a:r>
              <a:rPr lang="en-US" dirty="0" err="1"/>
              <a:t>FoCal</a:t>
            </a:r>
            <a:r>
              <a:rPr lang="en-US" dirty="0"/>
              <a:t>) upgrade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B4679D-F104-08E0-0270-9B3A03353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28E190-BE7B-9FAE-E95E-DA7676E7C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D3D282-EF4E-0D48-0F9D-D0284FAA1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EDBE7D-5907-68EA-7912-43FF94930A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549" y="2078144"/>
            <a:ext cx="2889449" cy="178510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45D5CA0-D104-A7FC-BF59-A4683009F81B}"/>
              </a:ext>
            </a:extLst>
          </p:cNvPr>
          <p:cNvSpPr txBox="1"/>
          <p:nvPr/>
        </p:nvSpPr>
        <p:spPr>
          <a:xfrm>
            <a:off x="228600" y="835954"/>
            <a:ext cx="4762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0070C0"/>
                </a:solidFill>
                <a:latin typeface="Times New Roman"/>
                <a:cs typeface="Times New Roman"/>
              </a:rPr>
              <a:t>FoCal</a:t>
            </a:r>
            <a:r>
              <a:rPr lang="en-US" sz="1600" dirty="0">
                <a:solidFill>
                  <a:srgbClr val="0070C0"/>
                </a:solidFill>
                <a:latin typeface="Times New Roman"/>
                <a:cs typeface="Times New Roman"/>
              </a:rPr>
              <a:t>-E: high granularity Si-W sampling calo</a:t>
            </a:r>
          </a:p>
          <a:p>
            <a:r>
              <a:rPr lang="en-US" sz="1600" dirty="0" err="1">
                <a:solidFill>
                  <a:srgbClr val="0070C0"/>
                </a:solidFill>
                <a:latin typeface="Times New Roman"/>
                <a:cs typeface="Times New Roman"/>
              </a:rPr>
              <a:t>FoCal</a:t>
            </a:r>
            <a:r>
              <a:rPr lang="en-US" sz="1600" dirty="0">
                <a:solidFill>
                  <a:srgbClr val="0070C0"/>
                </a:solidFill>
                <a:latin typeface="Times New Roman"/>
                <a:cs typeface="Times New Roman"/>
              </a:rPr>
              <a:t>-H: conventional metal-scintillator sampling calo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A01213-AA1C-BFCF-2199-277A450CF5BD}"/>
              </a:ext>
            </a:extLst>
          </p:cNvPr>
          <p:cNvSpPr txBox="1"/>
          <p:nvPr/>
        </p:nvSpPr>
        <p:spPr>
          <a:xfrm>
            <a:off x="410326" y="5779837"/>
            <a:ext cx="44236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Installation: LHC Long Shutdown 3 Operation: LHC Run 4 (start ~2030)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E425454-AA37-8ACB-6E89-6ED21E616E4C}"/>
                  </a:ext>
                </a:extLst>
              </p:cNvPr>
              <p:cNvSpPr txBox="1"/>
              <p:nvPr/>
            </p:nvSpPr>
            <p:spPr>
              <a:xfrm>
                <a:off x="5824248" y="4783868"/>
                <a:ext cx="2768707" cy="18158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>
                    <a:solidFill>
                      <a:srgbClr val="7030A0"/>
                    </a:solidFill>
                    <a:latin typeface="Times New Roman"/>
                    <a:cs typeface="Times New Roman"/>
                  </a:rPr>
                  <a:t>Observables: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rgbClr val="7030A0"/>
                    </a:solidFill>
                    <a:latin typeface="Symbol" pitchFamily="2" charset="2"/>
                    <a:cs typeface="Times New Roman"/>
                  </a:rPr>
                  <a:t>p</a:t>
                </a:r>
                <a:r>
                  <a:rPr lang="en-US" sz="1600" baseline="30000" dirty="0">
                    <a:solidFill>
                      <a:srgbClr val="7030A0"/>
                    </a:solidFill>
                    <a:latin typeface="Times New Roman"/>
                    <a:cs typeface="Times New Roman"/>
                  </a:rPr>
                  <a:t>0</a:t>
                </a:r>
                <a:r>
                  <a:rPr lang="en-US" sz="1600" dirty="0">
                    <a:solidFill>
                      <a:srgbClr val="7030A0"/>
                    </a:solidFill>
                    <a:latin typeface="Times New Roman"/>
                    <a:cs typeface="Times New Roman"/>
                  </a:rPr>
                  <a:t> and other neutral mesons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rgbClr val="7030A0"/>
                    </a:solidFill>
                    <a:latin typeface="Times New Roman"/>
                    <a:cs typeface="Times New Roman"/>
                  </a:rPr>
                  <a:t>Isolated direct photons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rgbClr val="7030A0"/>
                    </a:solidFill>
                    <a:latin typeface="Times New Roman"/>
                    <a:cs typeface="Times New Roman"/>
                  </a:rPr>
                  <a:t>Jets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rgbClr val="7030A0"/>
                    </a:solidFill>
                    <a:latin typeface="Times New Roman"/>
                    <a:cs typeface="Times New Roman"/>
                  </a:rPr>
                  <a:t>UPCs: J</a:t>
                </a:r>
                <a:r>
                  <a:rPr lang="en-US" sz="1600" dirty="0">
                    <a:solidFill>
                      <a:srgbClr val="7030A0"/>
                    </a:solidFill>
                    <a:latin typeface="Symbol" pitchFamily="2" charset="2"/>
                    <a:cs typeface="Times New Roman"/>
                  </a:rPr>
                  <a:t>/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rPr>
                      <m:t>𝜓</m:t>
                    </m:r>
                  </m:oMath>
                </a14:m>
                <a:r>
                  <a:rPr lang="en-US" sz="1600" dirty="0">
                    <a:solidFill>
                      <a:srgbClr val="7030A0"/>
                    </a:solidFill>
                    <a:latin typeface="Symbol" pitchFamily="2" charset="2"/>
                    <a:cs typeface="Times New Roman"/>
                  </a:rPr>
                  <a:t>,</a:t>
                </a:r>
                <a:r>
                  <a:rPr lang="en-US" sz="1600" dirty="0">
                    <a:solidFill>
                      <a:srgbClr val="7030A0"/>
                    </a:solidFill>
                    <a:latin typeface="Times New Roman"/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/>
                          </a:rPr>
                        </m:ctrlPr>
                      </m:sSupPr>
                      <m:e>
                        <m:r>
                          <a:rPr lang="en-US" sz="160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/>
                          </a:rPr>
                          <m:t>𝜓</m:t>
                        </m:r>
                      </m:e>
                      <m:sup>
                        <m:r>
                          <a:rPr lang="en-US" sz="16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/>
                          </a:rPr>
                          <m:t>′</m:t>
                        </m:r>
                      </m:sup>
                    </m:sSup>
                    <m:r>
                      <a:rPr lang="en-US" sz="1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rPr>
                      <m:t>, </m:t>
                    </m:r>
                    <m:r>
                      <m:rPr>
                        <m:sty m:val="p"/>
                      </m:rPr>
                      <a:rPr lang="el-GR" sz="16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rPr>
                      <m:t>Υ</m:t>
                    </m:r>
                  </m:oMath>
                </a14:m>
                <a:endParaRPr lang="en-US" sz="1600" dirty="0">
                  <a:solidFill>
                    <a:srgbClr val="7030A0"/>
                  </a:solidFill>
                  <a:latin typeface="Times New Roman"/>
                  <a:cs typeface="Times New Roman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rgbClr val="7030A0"/>
                    </a:solidFill>
                    <a:latin typeface="Times New Roman"/>
                    <a:cs typeface="Times New Roman"/>
                  </a:rPr>
                  <a:t>Z, W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rgbClr val="7030A0"/>
                    </a:solidFill>
                    <a:latin typeface="Times New Roman"/>
                    <a:cs typeface="Times New Roman"/>
                  </a:rPr>
                  <a:t>Correlations</a:t>
                </a:r>
                <a:endParaRPr lang="en-US" sz="1600" dirty="0">
                  <a:latin typeface="Times New Roman"/>
                  <a:cs typeface="Times New Roman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E425454-AA37-8ACB-6E89-6ED21E616E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4248" y="4783868"/>
                <a:ext cx="2768707" cy="1815882"/>
              </a:xfrm>
              <a:prstGeom prst="rect">
                <a:avLst/>
              </a:prstGeom>
              <a:blipFill>
                <a:blip r:embed="rId3"/>
                <a:stretch>
                  <a:fillRect l="-913" t="-694" r="-457" b="-4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EF877F72-24AF-6F3C-4E1E-767D2ACA4F26}"/>
              </a:ext>
            </a:extLst>
          </p:cNvPr>
          <p:cNvGrpSpPr/>
          <p:nvPr/>
        </p:nvGrpSpPr>
        <p:grpSpPr>
          <a:xfrm>
            <a:off x="3782055" y="1900254"/>
            <a:ext cx="5189322" cy="2781301"/>
            <a:chOff x="3732532" y="1650092"/>
            <a:chExt cx="5189322" cy="2781301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A13CCA6-553F-A07E-904E-9A0E175B9B06}"/>
                </a:ext>
              </a:extLst>
            </p:cNvPr>
            <p:cNvGrpSpPr/>
            <p:nvPr/>
          </p:nvGrpSpPr>
          <p:grpSpPr>
            <a:xfrm>
              <a:off x="3854999" y="1650092"/>
              <a:ext cx="5066855" cy="2781301"/>
              <a:chOff x="3943049" y="1668594"/>
              <a:chExt cx="5066855" cy="2781301"/>
            </a:xfrm>
          </p:grpSpPr>
          <p:pic>
            <p:nvPicPr>
              <p:cNvPr id="6" name="Picture 2" descr="detector map">
                <a:extLst>
                  <a:ext uri="{FF2B5EF4-FFF2-40B4-BE49-F238E27FC236}">
                    <a16:creationId xmlns:a16="http://schemas.microsoft.com/office/drawing/2014/main" id="{8661752A-8A37-542D-28AD-E52294473B6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80583" y="1668594"/>
                <a:ext cx="4929321" cy="278130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E0C49E7E-9738-291E-1EB8-53617A8706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80583" y="2443501"/>
                <a:ext cx="923772" cy="605437"/>
              </a:xfrm>
              <a:prstGeom prst="rect">
                <a:avLst/>
              </a:prstGeom>
            </p:spPr>
          </p:pic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4F99AF5-B840-6962-C395-93D36CCA1D1D}"/>
                  </a:ext>
                </a:extLst>
              </p:cNvPr>
              <p:cNvSpPr txBox="1"/>
              <p:nvPr/>
            </p:nvSpPr>
            <p:spPr>
              <a:xfrm>
                <a:off x="3943049" y="1949943"/>
                <a:ext cx="113204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err="1">
                    <a:latin typeface="Times New Roman"/>
                    <a:cs typeface="Times New Roman"/>
                  </a:rPr>
                  <a:t>FoCal</a:t>
                </a:r>
                <a:r>
                  <a:rPr lang="en-US" sz="1400" dirty="0">
                    <a:latin typeface="Times New Roman"/>
                    <a:cs typeface="Times New Roman"/>
                  </a:rPr>
                  <a:t> </a:t>
                </a:r>
              </a:p>
              <a:p>
                <a:r>
                  <a:rPr lang="en-US" sz="1400" i="1" dirty="0">
                    <a:latin typeface="Times New Roman"/>
                    <a:cs typeface="Times New Roman"/>
                  </a:rPr>
                  <a:t>(not to scale)</a:t>
                </a: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2D9481C-40ED-C992-5E02-8E773087A7D2}"/>
                </a:ext>
              </a:extLst>
            </p:cNvPr>
            <p:cNvSpPr txBox="1"/>
            <p:nvPr/>
          </p:nvSpPr>
          <p:spPr>
            <a:xfrm>
              <a:off x="3732532" y="3122975"/>
              <a:ext cx="1051891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Times New Roman"/>
                  <a:cs typeface="Times New Roman"/>
                </a:rPr>
                <a:t>3.4&lt;</a:t>
              </a:r>
              <a:r>
                <a:rPr lang="en-US" sz="1600" dirty="0">
                  <a:latin typeface="Symbol" pitchFamily="2" charset="2"/>
                  <a:cs typeface="Times New Roman"/>
                </a:rPr>
                <a:t>h</a:t>
              </a:r>
              <a:r>
                <a:rPr lang="en-US" sz="1600" dirty="0">
                  <a:latin typeface="Times New Roman"/>
                  <a:cs typeface="Times New Roman"/>
                </a:rPr>
                <a:t>&lt;5.8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3794980-4002-2AE1-FD2F-15DCA9635FE1}"/>
              </a:ext>
            </a:extLst>
          </p:cNvPr>
          <p:cNvSpPr txBox="1"/>
          <p:nvPr/>
        </p:nvSpPr>
        <p:spPr>
          <a:xfrm>
            <a:off x="5694326" y="638222"/>
            <a:ext cx="349762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marR="0" indent="-171450">
              <a:buFont typeface="Arial" panose="020B0604020202020204" pitchFamily="34" charset="0"/>
              <a:buChar char="•"/>
            </a:pPr>
            <a:r>
              <a:rPr lang="en-US" sz="12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Letter of Intent: CERN-LHCC-2020-009</a:t>
            </a:r>
          </a:p>
          <a:p>
            <a:pPr marL="171450" marR="0" indent="-171450">
              <a:buFont typeface="Arial" panose="020B0604020202020204" pitchFamily="34" charset="0"/>
              <a:buChar char="•"/>
            </a:pPr>
            <a:r>
              <a:rPr lang="en-US" sz="12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Physics Program: ALICE-PUBLIC-2023-001 </a:t>
            </a:r>
          </a:p>
          <a:p>
            <a:pPr marR="0"/>
            <a:r>
              <a:rPr lang="en-US" sz="12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	https://</a:t>
            </a:r>
            <a:r>
              <a:rPr lang="en-US" sz="1200" kern="1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inspirehep.net</a:t>
            </a:r>
            <a:r>
              <a:rPr lang="en-US" sz="12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/literature/2661418</a:t>
            </a:r>
          </a:p>
          <a:p>
            <a:pPr marL="171450" marR="0" indent="-171450">
              <a:buFont typeface="Arial" panose="020B0604020202020204" pitchFamily="34" charset="0"/>
              <a:buChar char="•"/>
            </a:pPr>
            <a:r>
              <a:rPr lang="en-US" sz="12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Physics Performance: ALICE-PUBLIC-2023-004  </a:t>
            </a:r>
          </a:p>
          <a:p>
            <a:pPr marL="171450" marR="0" indent="-171450">
              <a:buFont typeface="Arial" panose="020B0604020202020204" pitchFamily="34" charset="0"/>
              <a:buChar char="•"/>
            </a:pPr>
            <a:r>
              <a:rPr lang="en-US" sz="12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Technical Design Report: ALICE-TDR-022 </a:t>
            </a:r>
          </a:p>
          <a:p>
            <a:pPr marR="0"/>
            <a:r>
              <a:rPr lang="en-US" sz="12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	CERN-LHCC-2024-004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B6F893-3E9D-DCA9-2CD9-616523620096}"/>
              </a:ext>
            </a:extLst>
          </p:cNvPr>
          <p:cNvSpPr txBox="1"/>
          <p:nvPr/>
        </p:nvSpPr>
        <p:spPr>
          <a:xfrm>
            <a:off x="404286" y="4045204"/>
            <a:ext cx="48390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/>
                <a:cs typeface="Times New Roman"/>
              </a:rPr>
              <a:t>Main physics goal: study universal structure of matter at low-</a:t>
            </a:r>
            <a:r>
              <a:rPr lang="en-US" i="1" dirty="0">
                <a:latin typeface="Times New Roman"/>
                <a:cs typeface="Times New Roman"/>
              </a:rPr>
              <a:t>x</a:t>
            </a:r>
          </a:p>
          <a:p>
            <a:endParaRPr lang="en-US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r>
              <a:rPr lang="en-US" dirty="0">
                <a:solidFill>
                  <a:srgbClr val="00B050"/>
                </a:solidFill>
                <a:latin typeface="Times New Roman"/>
                <a:cs typeface="Times New Roman"/>
              </a:rPr>
              <a:t>Flagship measurement: isolated direct photons for </a:t>
            </a:r>
            <a:r>
              <a:rPr lang="en-US" dirty="0" err="1">
                <a:solidFill>
                  <a:srgbClr val="00B050"/>
                </a:solidFill>
                <a:latin typeface="Times New Roman"/>
                <a:cs typeface="Times New Roman"/>
              </a:rPr>
              <a:t>p</a:t>
            </a:r>
            <a:r>
              <a:rPr lang="en-US" baseline="-25000" dirty="0" err="1">
                <a:solidFill>
                  <a:srgbClr val="00B050"/>
                </a:solidFill>
                <a:latin typeface="Times New Roman"/>
                <a:cs typeface="Times New Roman"/>
              </a:rPr>
              <a:t>T</a:t>
            </a:r>
            <a:r>
              <a:rPr lang="en-US" dirty="0">
                <a:solidFill>
                  <a:srgbClr val="00B050"/>
                </a:solidFill>
                <a:latin typeface="Times New Roman"/>
                <a:cs typeface="Times New Roman"/>
              </a:rPr>
              <a:t>&gt;~2 GeV/c at very forward </a:t>
            </a:r>
            <a:r>
              <a:rPr lang="en-US" dirty="0">
                <a:solidFill>
                  <a:srgbClr val="00B050"/>
                </a:solidFill>
                <a:latin typeface="Symbol" pitchFamily="2" charset="2"/>
                <a:cs typeface="Times New Roman"/>
              </a:rPr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1438512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BA907148-6948-3FC3-2F6D-1AA262415F63}"/>
              </a:ext>
            </a:extLst>
          </p:cNvPr>
          <p:cNvGrpSpPr/>
          <p:nvPr/>
        </p:nvGrpSpPr>
        <p:grpSpPr>
          <a:xfrm>
            <a:off x="131336" y="621517"/>
            <a:ext cx="4077873" cy="3998761"/>
            <a:chOff x="131336" y="621517"/>
            <a:chExt cx="4077873" cy="3998761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30F2014-2E56-9793-E9D1-4D50A9C910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170892" y="581961"/>
              <a:ext cx="3998761" cy="4077873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D0168F1-8701-FB85-C977-542753975E9C}"/>
                </a:ext>
              </a:extLst>
            </p:cNvPr>
            <p:cNvSpPr txBox="1"/>
            <p:nvPr/>
          </p:nvSpPr>
          <p:spPr>
            <a:xfrm>
              <a:off x="2490953" y="730667"/>
              <a:ext cx="601447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cs typeface="Times New Roman"/>
                </a:rPr>
                <a:t>Run 2/3</a:t>
              </a:r>
            </a:p>
          </p:txBody>
        </p:sp>
      </p:grp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90D5C1-3479-96ED-0C63-F0BDFE3AA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7A70FF-29FA-F74F-1079-3E9EC8074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C37EBB-AACB-1392-FD4B-E7262E402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014DED76-8367-FF2C-F514-624C502F1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37" y="-93926"/>
            <a:ext cx="8229600" cy="650906"/>
          </a:xfrm>
        </p:spPr>
        <p:txBody>
          <a:bodyPr>
            <a:normAutofit/>
          </a:bodyPr>
          <a:lstStyle/>
          <a:p>
            <a:r>
              <a:rPr lang="en-US" dirty="0"/>
              <a:t>Kinematic coverage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D9BADB2-BFF6-2261-C37A-2CC785CDEA6B}"/>
              </a:ext>
            </a:extLst>
          </p:cNvPr>
          <p:cNvSpPr/>
          <p:nvPr/>
        </p:nvSpPr>
        <p:spPr>
          <a:xfrm>
            <a:off x="2584823" y="1273629"/>
            <a:ext cx="648234" cy="566057"/>
          </a:xfrm>
          <a:prstGeom prst="ellipse">
            <a:avLst/>
          </a:prstGeom>
          <a:noFill/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068B97-80D3-0AB4-B14A-E490456FA46E}"/>
              </a:ext>
            </a:extLst>
          </p:cNvPr>
          <p:cNvSpPr txBox="1"/>
          <p:nvPr/>
        </p:nvSpPr>
        <p:spPr>
          <a:xfrm>
            <a:off x="3304596" y="1215653"/>
            <a:ext cx="846707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  <a:latin typeface="Times New Roman"/>
                <a:cs typeface="Times New Roman"/>
              </a:rPr>
              <a:t>FoCal</a:t>
            </a:r>
          </a:p>
          <a:p>
            <a:r>
              <a:rPr lang="en-US" sz="1600" dirty="0">
                <a:solidFill>
                  <a:srgbClr val="FF0000"/>
                </a:solidFill>
                <a:latin typeface="Times New Roman"/>
                <a:cs typeface="Times New Roman"/>
              </a:rPr>
              <a:t>upgrade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9937B5-1FD9-4F11-5BC9-7D84FBF442B3}"/>
              </a:ext>
            </a:extLst>
          </p:cNvPr>
          <p:cNvSpPr txBox="1"/>
          <p:nvPr/>
        </p:nvSpPr>
        <p:spPr>
          <a:xfrm>
            <a:off x="1459154" y="526094"/>
            <a:ext cx="699230" cy="40011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/>
                <a:cs typeface="Times New Roman"/>
              </a:rPr>
              <a:t>LHC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CF00FBE-B442-6F51-6D74-103A61982A09}"/>
              </a:ext>
            </a:extLst>
          </p:cNvPr>
          <p:cNvGrpSpPr/>
          <p:nvPr/>
        </p:nvGrpSpPr>
        <p:grpSpPr>
          <a:xfrm>
            <a:off x="228953" y="2257714"/>
            <a:ext cx="8686093" cy="4173837"/>
            <a:chOff x="326571" y="2021748"/>
            <a:chExt cx="8686093" cy="417383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5F4B0DE-222B-A7E8-6218-55524B0069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6571" y="2021748"/>
              <a:ext cx="8686093" cy="417383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E6B9A94-C940-FE14-4638-15F92D512B37}"/>
                </a:ext>
              </a:extLst>
            </p:cNvPr>
            <p:cNvSpPr txBox="1"/>
            <p:nvPr/>
          </p:nvSpPr>
          <p:spPr>
            <a:xfrm>
              <a:off x="983941" y="2390064"/>
              <a:ext cx="1831189" cy="46166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/>
                  <a:cs typeface="Times New Roman"/>
                </a:rPr>
                <a:t>EM in hadronic collisions: </a:t>
              </a:r>
            </a:p>
            <a:p>
              <a:r>
                <a:rPr lang="en-US" sz="1200" dirty="0">
                  <a:latin typeface="Times New Roman"/>
                  <a:cs typeface="Times New Roman"/>
                </a:rPr>
                <a:t>direct </a:t>
              </a:r>
              <a:r>
                <a:rPr lang="en-US" sz="1200" dirty="0">
                  <a:latin typeface="Symbol" pitchFamily="2" charset="2"/>
                  <a:cs typeface="Times New Roman"/>
                </a:rPr>
                <a:t>g</a:t>
              </a:r>
              <a:r>
                <a:rPr lang="en-US" sz="1200" dirty="0">
                  <a:latin typeface="Times New Roman"/>
                  <a:cs typeface="Times New Roman"/>
                </a:rPr>
                <a:t>, DY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09439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008348-1BB9-8D87-C568-168535E4A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0281D9-D257-BCAF-714A-860F4F728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D2EF00-3865-8108-BB96-9371CEC2B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9" name="Picture 8" descr="dipole_DIS.eps">
            <a:extLst>
              <a:ext uri="{FF2B5EF4-FFF2-40B4-BE49-F238E27FC236}">
                <a16:creationId xmlns:a16="http://schemas.microsoft.com/office/drawing/2014/main" id="{D9A1688E-3500-2AC4-F51A-58D10AD10F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82" y="678435"/>
            <a:ext cx="3180679" cy="16847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B273063-5AF8-7C6B-A32B-4B71EDFB46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8373" y="771048"/>
            <a:ext cx="3041345" cy="14312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6CA4AB7-AE03-3DA0-1ADA-7817645530C8}"/>
              </a:ext>
            </a:extLst>
          </p:cNvPr>
          <p:cNvSpPr txBox="1"/>
          <p:nvPr/>
        </p:nvSpPr>
        <p:spPr>
          <a:xfrm>
            <a:off x="4572000" y="1878808"/>
            <a:ext cx="28937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  <a:latin typeface="Times New Roman"/>
                <a:cs typeface="Times New Roman"/>
              </a:rPr>
              <a:t>Forward </a:t>
            </a:r>
            <a:r>
              <a:rPr lang="en-US" dirty="0" err="1">
                <a:solidFill>
                  <a:srgbClr val="0070C0"/>
                </a:solidFill>
                <a:latin typeface="Times New Roman"/>
                <a:cs typeface="Times New Roman"/>
              </a:rPr>
              <a:t>p+A</a:t>
            </a:r>
            <a:r>
              <a:rPr lang="en-US" dirty="0">
                <a:solidFill>
                  <a:srgbClr val="0070C0"/>
                </a:solidFill>
                <a:latin typeface="Times New Roman"/>
                <a:cs typeface="Times New Roman"/>
              </a:rPr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Times New Roman"/>
                <a:cs typeface="Times New Roman"/>
              </a:rPr>
              <a:t>Inclusive </a:t>
            </a:r>
            <a:r>
              <a:rPr lang="en-US" dirty="0">
                <a:solidFill>
                  <a:srgbClr val="0070C0"/>
                </a:solidFill>
                <a:latin typeface="Symbol" pitchFamily="2" charset="2"/>
                <a:cs typeface="Times New Roman"/>
              </a:rPr>
              <a:t>p</a:t>
            </a:r>
            <a:r>
              <a:rPr lang="en-US" baseline="30000" dirty="0">
                <a:solidFill>
                  <a:srgbClr val="0070C0"/>
                </a:solidFill>
                <a:latin typeface="Times New Roman"/>
                <a:cs typeface="Times New Roman"/>
              </a:rPr>
              <a:t>0</a:t>
            </a:r>
            <a:r>
              <a:rPr lang="en-US" dirty="0">
                <a:solidFill>
                  <a:srgbClr val="0070C0"/>
                </a:solidFill>
                <a:latin typeface="Times New Roman"/>
                <a:cs typeface="Times New Roman"/>
              </a:rPr>
              <a:t>, jet, direct </a:t>
            </a:r>
            <a:r>
              <a:rPr lang="en-US" dirty="0">
                <a:solidFill>
                  <a:srgbClr val="0070C0"/>
                </a:solidFill>
                <a:latin typeface="Symbol" pitchFamily="2" charset="2"/>
                <a:cs typeface="Times New Roman"/>
              </a:rPr>
              <a:t>g</a:t>
            </a:r>
            <a:r>
              <a:rPr lang="en-US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70C0"/>
                </a:solidFill>
                <a:latin typeface="Symbol" pitchFamily="2" charset="2"/>
                <a:cs typeface="Times New Roman"/>
              </a:rPr>
              <a:t>g</a:t>
            </a:r>
            <a:r>
              <a:rPr lang="en-US" dirty="0" err="1">
                <a:solidFill>
                  <a:srgbClr val="0070C0"/>
                </a:solidFill>
                <a:latin typeface="Times New Roman"/>
                <a:cs typeface="Times New Roman"/>
              </a:rPr>
              <a:t>+jet</a:t>
            </a:r>
            <a:r>
              <a:rPr lang="en-US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Times New Roman"/>
                <a:cs typeface="Times New Roman"/>
              </a:rPr>
              <a:t>balanced di-jet,…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75F651-632C-8C94-4EB0-374B68EEE393}"/>
              </a:ext>
            </a:extLst>
          </p:cNvPr>
          <p:cNvSpPr txBox="1"/>
          <p:nvPr/>
        </p:nvSpPr>
        <p:spPr>
          <a:xfrm>
            <a:off x="655081" y="2129660"/>
            <a:ext cx="29466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B050"/>
                </a:solidFill>
                <a:latin typeface="Times New Roman"/>
                <a:cs typeface="Times New Roman"/>
              </a:rPr>
              <a:t>e+A</a:t>
            </a:r>
            <a:r>
              <a:rPr lang="en-US" dirty="0">
                <a:solidFill>
                  <a:srgbClr val="00B050"/>
                </a:solidFill>
                <a:latin typeface="Times New Roman"/>
                <a:cs typeface="Times New Roman"/>
              </a:rPr>
              <a:t> DIS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50"/>
                </a:solidFill>
                <a:latin typeface="Times New Roman"/>
                <a:cs typeface="Times New Roman"/>
              </a:rPr>
              <a:t>Interaction cross section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50"/>
                </a:solidFill>
                <a:latin typeface="Times New Roman"/>
                <a:cs typeface="Times New Roman"/>
              </a:rPr>
              <a:t>Structure Functions F</a:t>
            </a:r>
            <a:r>
              <a:rPr lang="en-US" baseline="-25000" dirty="0">
                <a:solidFill>
                  <a:srgbClr val="00B050"/>
                </a:solidFill>
                <a:latin typeface="Times New Roman"/>
                <a:cs typeface="Times New Roman"/>
              </a:rPr>
              <a:t>2</a:t>
            </a:r>
            <a:r>
              <a:rPr lang="en-US" dirty="0">
                <a:solidFill>
                  <a:srgbClr val="00B050"/>
                </a:solidFill>
                <a:latin typeface="Times New Roman"/>
                <a:cs typeface="Times New Roman"/>
              </a:rPr>
              <a:t>, F</a:t>
            </a:r>
            <a:r>
              <a:rPr lang="en-US" baseline="-25000" dirty="0">
                <a:solidFill>
                  <a:srgbClr val="00B050"/>
                </a:solidFill>
                <a:latin typeface="Times New Roman"/>
                <a:cs typeface="Times New Roman"/>
              </a:rPr>
              <a:t>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8EDDF04-8C34-8C8B-FB78-4DFD4F1FC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67005"/>
          </a:xfrm>
        </p:spPr>
        <p:txBody>
          <a:bodyPr>
            <a:normAutofit fontScale="90000"/>
          </a:bodyPr>
          <a:lstStyle/>
          <a:p>
            <a:r>
              <a:rPr lang="en-US" dirty="0"/>
              <a:t>Theoretical interpretability: dipole formalism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AC90ED-56DB-ECD5-8CD9-95F0281A605D}"/>
              </a:ext>
            </a:extLst>
          </p:cNvPr>
          <p:cNvSpPr txBox="1"/>
          <p:nvPr/>
        </p:nvSpPr>
        <p:spPr>
          <a:xfrm>
            <a:off x="400727" y="4195473"/>
            <a:ext cx="8498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/>
                <a:cs typeface="Times New Roman"/>
              </a:rPr>
              <a:t>Multiple processes in e-A DIS and forward p-A are described theoretically by the</a:t>
            </a:r>
            <a:r>
              <a:rPr lang="en-US" dirty="0">
                <a:solidFill>
                  <a:schemeClr val="accent2"/>
                </a:solidFill>
                <a:latin typeface="Times New Roman"/>
                <a:cs typeface="Times New Roman"/>
              </a:rPr>
              <a:t> same dipole-medium forward scattering amplitude T</a:t>
            </a:r>
            <a:r>
              <a:rPr lang="en-US" baseline="-25000" dirty="0">
                <a:solidFill>
                  <a:schemeClr val="accent2"/>
                </a:solidFill>
                <a:latin typeface="Times New Roman"/>
                <a:cs typeface="Times New Roman"/>
              </a:rPr>
              <a:t>LO</a:t>
            </a:r>
            <a:r>
              <a:rPr lang="en-US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latin typeface="Times New Roman"/>
                <a:cs typeface="Times New Roman"/>
              </a:rPr>
              <a:t>→ calculable beyond LO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2638DB1-2A52-CC9D-3789-F63596F44C6C}"/>
              </a:ext>
            </a:extLst>
          </p:cNvPr>
          <p:cNvSpPr txBox="1"/>
          <p:nvPr/>
        </p:nvSpPr>
        <p:spPr>
          <a:xfrm>
            <a:off x="1551560" y="4892539"/>
            <a:ext cx="5151025" cy="40011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/>
                <a:cs typeface="Times New Roman"/>
              </a:rPr>
              <a:t>Compare e-A DIS and forward p-A: universality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7DDF2F-7794-E3F4-8ECD-3A03FB035344}"/>
              </a:ext>
            </a:extLst>
          </p:cNvPr>
          <p:cNvSpPr txBox="1"/>
          <p:nvPr/>
        </p:nvSpPr>
        <p:spPr>
          <a:xfrm>
            <a:off x="4319459" y="5373332"/>
            <a:ext cx="4292930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2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Dipoles in particle production:</a:t>
            </a:r>
          </a:p>
          <a:p>
            <a:r>
              <a:rPr lang="en-US" sz="12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Kopeliovich</a:t>
            </a:r>
            <a:r>
              <a:rPr lang="en-US" sz="12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Tarasov and Schafer, Phys. Rev. C 59 (1999) 1609</a:t>
            </a:r>
            <a:endParaRPr lang="en-US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Gelis</a:t>
            </a:r>
            <a:r>
              <a:rPr lang="en-US" sz="12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2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Jalilian</a:t>
            </a:r>
            <a:r>
              <a:rPr lang="en-US" sz="12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-Marian, Phys. Rev. D66 (2002) 014021</a:t>
            </a:r>
            <a:endParaRPr lang="en-US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Kovchegov</a:t>
            </a:r>
            <a:r>
              <a:rPr lang="en-US" sz="12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and A. H. Mueller, </a:t>
            </a:r>
            <a:r>
              <a:rPr lang="en-US" sz="12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Nucl</a:t>
            </a:r>
            <a:r>
              <a:rPr lang="en-US" sz="12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Phys. B 529 (1998) 451</a:t>
            </a:r>
            <a:endParaRPr lang="en-US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Kopeliovich</a:t>
            </a:r>
            <a:r>
              <a:rPr lang="en-US" sz="12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Raufeisen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</a:t>
            </a:r>
            <a:r>
              <a:rPr lang="en-US" sz="12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Tarasov, Phys. Lett. B 503 (2001) 91</a:t>
            </a:r>
            <a:endParaRPr lang="en-US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39B7AC-82B2-A65E-4B7F-0A142FF1EDED}"/>
              </a:ext>
            </a:extLst>
          </p:cNvPr>
          <p:cNvSpPr txBox="1"/>
          <p:nvPr/>
        </p:nvSpPr>
        <p:spPr>
          <a:xfrm>
            <a:off x="457200" y="5358358"/>
            <a:ext cx="3717961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2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Dipoles in DIS:</a:t>
            </a:r>
          </a:p>
          <a:p>
            <a:r>
              <a:rPr lang="en-US" sz="12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Gribov</a:t>
            </a:r>
            <a:r>
              <a:rPr lang="en-US" sz="12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Sov</a:t>
            </a:r>
            <a:r>
              <a:rPr lang="en-US" sz="12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Phys. JETP 30 (1970) 709-717</a:t>
            </a:r>
            <a:endParaRPr lang="en-US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Bjorken</a:t>
            </a:r>
            <a:r>
              <a:rPr lang="en-US" sz="12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2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Kogut</a:t>
            </a:r>
            <a:r>
              <a:rPr lang="en-US" sz="12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 Phys. Rev. D 8 (1973) 1341</a:t>
            </a:r>
            <a:endParaRPr lang="en-US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Frankfurt and </a:t>
            </a:r>
            <a:r>
              <a:rPr lang="en-US" sz="12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Strikman</a:t>
            </a:r>
            <a:r>
              <a:rPr lang="en-US" sz="12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 Phys. Rept. 160 (1988) 235</a:t>
            </a:r>
            <a:endParaRPr lang="en-US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A. H. Mueller, </a:t>
            </a:r>
            <a:r>
              <a:rPr lang="en-US" sz="12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Nucl</a:t>
            </a:r>
            <a:r>
              <a:rPr lang="en-US" sz="12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Phys. B 335 (1990) 115 </a:t>
            </a:r>
            <a:endParaRPr lang="en-US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Nikolaev and </a:t>
            </a:r>
            <a:r>
              <a:rPr lang="en-US" sz="12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Zakharov</a:t>
            </a:r>
            <a:r>
              <a:rPr lang="en-US" sz="12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 Z. </a:t>
            </a:r>
            <a:r>
              <a:rPr lang="en-US" sz="12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Phys.C</a:t>
            </a:r>
            <a:r>
              <a:rPr lang="en-US" sz="12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49 (1991) 607</a:t>
            </a:r>
            <a:endParaRPr lang="en-US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1877FF6-01DF-4F61-14EE-C67D86CA2393}"/>
              </a:ext>
            </a:extLst>
          </p:cNvPr>
          <p:cNvGrpSpPr/>
          <p:nvPr/>
        </p:nvGrpSpPr>
        <p:grpSpPr>
          <a:xfrm>
            <a:off x="505287" y="3162985"/>
            <a:ext cx="3621786" cy="916471"/>
            <a:chOff x="1402030" y="3039334"/>
            <a:chExt cx="3621786" cy="91647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5157250-35B1-4026-83F1-F403BC31B7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02030" y="3039334"/>
              <a:ext cx="3621786" cy="437388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B15A4B8-D43B-9502-2A08-20EE0F7C579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02030" y="3523751"/>
              <a:ext cx="3296412" cy="432054"/>
            </a:xfrm>
            <a:prstGeom prst="rect">
              <a:avLst/>
            </a:prstGeom>
          </p:spPr>
        </p:pic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5425F9AE-C5E2-8356-8C9B-1EF8E574D0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3311828"/>
            <a:ext cx="3467100" cy="528066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3478D0B0-99E6-B6E0-DFFC-0FEB4298782C}"/>
              </a:ext>
            </a:extLst>
          </p:cNvPr>
          <p:cNvSpPr/>
          <p:nvPr/>
        </p:nvSpPr>
        <p:spPr>
          <a:xfrm>
            <a:off x="2207941" y="3615581"/>
            <a:ext cx="1683835" cy="512003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E8A0DB3-C3D8-A74B-9AE9-0D08D28350DF}"/>
              </a:ext>
            </a:extLst>
          </p:cNvPr>
          <p:cNvSpPr/>
          <p:nvPr/>
        </p:nvSpPr>
        <p:spPr>
          <a:xfrm>
            <a:off x="6465924" y="3287727"/>
            <a:ext cx="1683835" cy="512003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BE1EA2-226E-2B5E-A0A4-D66B16153A6E}"/>
              </a:ext>
            </a:extLst>
          </p:cNvPr>
          <p:cNvSpPr txBox="1"/>
          <p:nvPr/>
        </p:nvSpPr>
        <p:spPr>
          <a:xfrm>
            <a:off x="-685800" y="273116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84297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 animBg="1"/>
      <p:bldP spid="2" grpId="0" animBg="1"/>
      <p:bldP spid="6" grpId="0" animBg="1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2C6B6-7C59-3466-201D-70AD42026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829" y="-50671"/>
            <a:ext cx="8948171" cy="694665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j-lt"/>
                <a:cs typeface="Times New Roman"/>
              </a:rPr>
              <a:t>EIC Yellow Report: </a:t>
            </a:r>
            <a:r>
              <a:rPr lang="en-US" sz="3200" dirty="0" err="1">
                <a:latin typeface="+mj-lt"/>
                <a:cs typeface="Times New Roman"/>
              </a:rPr>
              <a:t>e+A</a:t>
            </a:r>
            <a:r>
              <a:rPr lang="en-US" sz="3200" dirty="0">
                <a:latin typeface="+mj-lt"/>
                <a:cs typeface="Times New Roman"/>
              </a:rPr>
              <a:t> DIS vs forward </a:t>
            </a:r>
            <a:r>
              <a:rPr lang="en-US" sz="3200" dirty="0" err="1">
                <a:latin typeface="+mj-lt"/>
                <a:cs typeface="Times New Roman"/>
              </a:rPr>
              <a:t>p+A</a:t>
            </a:r>
            <a:endParaRPr lang="en-US" sz="32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8DBA6A-ED16-1365-B804-9ED723C08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7/15/26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AD00B2-4C91-B596-BE29-A7E90DA6E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Searching for non-linear QCD evolution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378ED8-F9FD-8C4F-3E2D-A3C61CBA7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E84E-4CEA-AD46-B381-E60788912773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BE0A94-7B1F-24B4-910C-4B7A86DA83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571" y="3986828"/>
            <a:ext cx="8229600" cy="21101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94A90B9-7F9D-841A-83D0-E516E6FF995F}"/>
              </a:ext>
            </a:extLst>
          </p:cNvPr>
          <p:cNvSpPr txBox="1"/>
          <p:nvPr/>
        </p:nvSpPr>
        <p:spPr>
          <a:xfrm>
            <a:off x="366022" y="1546898"/>
            <a:ext cx="857269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+mj-lt"/>
                <a:cs typeface="Times New Roman"/>
              </a:rPr>
              <a:t>Sect. 7.5.4: </a:t>
            </a:r>
            <a:r>
              <a:rPr lang="en-US" sz="1800" dirty="0">
                <a:effectLst/>
                <a:latin typeface="+mj-lt"/>
              </a:rPr>
              <a:t>Low-x gluons and factorization in </a:t>
            </a:r>
            <a:r>
              <a:rPr lang="en-US" sz="1800" dirty="0" err="1">
                <a:effectLst/>
                <a:latin typeface="+mj-lt"/>
              </a:rPr>
              <a:t>eA</a:t>
            </a:r>
            <a:r>
              <a:rPr lang="en-US" sz="1800" dirty="0">
                <a:effectLst/>
                <a:latin typeface="+mj-lt"/>
              </a:rPr>
              <a:t> (ep) vs </a:t>
            </a:r>
            <a:r>
              <a:rPr lang="en-US" sz="1800" dirty="0" err="1">
                <a:effectLst/>
                <a:latin typeface="+mj-lt"/>
              </a:rPr>
              <a:t>pA</a:t>
            </a:r>
            <a:r>
              <a:rPr lang="en-US" sz="1800" dirty="0">
                <a:effectLst/>
                <a:latin typeface="+mj-lt"/>
              </a:rPr>
              <a:t> and AA</a:t>
            </a:r>
            <a:endParaRPr lang="en-US" sz="1800" dirty="0">
              <a:latin typeface="Times New Roman"/>
              <a:cs typeface="Times New Roman"/>
            </a:endParaRPr>
          </a:p>
          <a:p>
            <a:endParaRPr lang="en-US" dirty="0">
              <a:latin typeface="+mj-lt"/>
            </a:endParaRPr>
          </a:p>
          <a:p>
            <a:r>
              <a:rPr lang="en-US" dirty="0">
                <a:effectLst/>
                <a:latin typeface="+mj-lt"/>
              </a:rPr>
              <a:t>“…</a:t>
            </a:r>
            <a:r>
              <a:rPr lang="en-US" dirty="0" err="1">
                <a:solidFill>
                  <a:srgbClr val="FF0000"/>
                </a:solidFill>
                <a:effectLst/>
                <a:latin typeface="+mj-lt"/>
              </a:rPr>
              <a:t>pA</a:t>
            </a:r>
            <a:r>
              <a:rPr lang="en-US" dirty="0">
                <a:solidFill>
                  <a:srgbClr val="FF0000"/>
                </a:solidFill>
                <a:effectLst/>
                <a:latin typeface="+mj-lt"/>
              </a:rPr>
              <a:t> collisions can serve as a gateway to the EIC as far as saturation physics is concerned, and it also plays an important and complementary role </a:t>
            </a:r>
            <a:r>
              <a:rPr lang="en-US" dirty="0">
                <a:effectLst/>
                <a:latin typeface="+mj-lt"/>
              </a:rPr>
              <a:t>in the study of these </a:t>
            </a:r>
            <a:r>
              <a:rPr lang="en-US" dirty="0">
                <a:solidFill>
                  <a:srgbClr val="00B050"/>
                </a:solidFill>
                <a:effectLst/>
                <a:latin typeface="+mj-lt"/>
              </a:rPr>
              <a:t>two fundamental gluon distributions (</a:t>
            </a:r>
            <a:r>
              <a:rPr lang="en-US" dirty="0" err="1">
                <a:solidFill>
                  <a:srgbClr val="00B050"/>
                </a:solidFill>
                <a:effectLst/>
                <a:latin typeface="+mj-lt"/>
              </a:rPr>
              <a:t>Weiszacker</a:t>
            </a:r>
            <a:r>
              <a:rPr lang="en-US" dirty="0">
                <a:solidFill>
                  <a:srgbClr val="00B050"/>
                </a:solidFill>
                <a:effectLst/>
                <a:latin typeface="+mj-lt"/>
              </a:rPr>
              <a:t>-Williams and Dipole)…</a:t>
            </a:r>
            <a:r>
              <a:rPr lang="en-US" dirty="0">
                <a:solidFill>
                  <a:srgbClr val="FF0000"/>
                </a:solidFill>
                <a:effectLst/>
                <a:latin typeface="+mj-lt"/>
              </a:rPr>
              <a:t>The small-x factorization in DIS and </a:t>
            </a:r>
            <a:r>
              <a:rPr lang="en-US" dirty="0" err="1">
                <a:solidFill>
                  <a:srgbClr val="FF0000"/>
                </a:solidFill>
                <a:effectLst/>
                <a:latin typeface="+mj-lt"/>
              </a:rPr>
              <a:t>pA</a:t>
            </a:r>
            <a:r>
              <a:rPr lang="en-US" dirty="0">
                <a:solidFill>
                  <a:srgbClr val="FF0000"/>
                </a:solidFill>
                <a:effectLst/>
                <a:latin typeface="+mj-lt"/>
              </a:rPr>
              <a:t> collisions is expected to hold at higher order </a:t>
            </a:r>
            <a:r>
              <a:rPr lang="en-US" dirty="0">
                <a:effectLst/>
                <a:latin typeface="+mj-lt"/>
              </a:rPr>
              <a:t>[1228], since the higher-order corrections do not generate genuine new correlators</a:t>
            </a:r>
            <a:r>
              <a:rPr lang="en-US" dirty="0">
                <a:latin typeface="+mj-lt"/>
              </a:rPr>
              <a:t> </a:t>
            </a:r>
            <a:r>
              <a:rPr lang="en-US" dirty="0">
                <a:effectLst/>
                <a:latin typeface="+mj-lt"/>
              </a:rPr>
              <a:t>in the large Nc limit.</a:t>
            </a:r>
            <a:r>
              <a:rPr lang="en-US" dirty="0">
                <a:latin typeface="+mj-lt"/>
              </a:rPr>
              <a:t>”</a:t>
            </a:r>
            <a:endParaRPr lang="en-US" dirty="0">
              <a:effectLst/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9CAA55-555A-2AD4-204B-B75B8E37FBD9}"/>
              </a:ext>
            </a:extLst>
          </p:cNvPr>
          <p:cNvSpPr txBox="1"/>
          <p:nvPr/>
        </p:nvSpPr>
        <p:spPr>
          <a:xfrm>
            <a:off x="5337758" y="481419"/>
            <a:ext cx="363952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>
                <a:latin typeface="+mj-lt"/>
              </a:rPr>
              <a:t>Nucl</a:t>
            </a:r>
            <a:r>
              <a:rPr lang="en-US" sz="1400" i="1" dirty="0">
                <a:latin typeface="+mj-lt"/>
              </a:rPr>
              <a:t>. Phys. A1026 (2022) 122447</a:t>
            </a:r>
          </a:p>
          <a:p>
            <a:pPr marL="0" marR="0"/>
            <a:r>
              <a:rPr lang="en-US" sz="1400" i="1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Dominguez, Xiao and Yuan 1009.2141</a:t>
            </a:r>
          </a:p>
          <a:p>
            <a:pPr marL="0" marR="0"/>
            <a:r>
              <a:rPr lang="en-US" sz="1400" i="1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Dominguez, Marquet, Xiao and Yuan 1101.0715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F17308E-4ACB-2D24-804E-1471F335A5DC}"/>
              </a:ext>
            </a:extLst>
          </p:cNvPr>
          <p:cNvSpPr/>
          <p:nvPr/>
        </p:nvSpPr>
        <p:spPr>
          <a:xfrm>
            <a:off x="737664" y="4366838"/>
            <a:ext cx="651749" cy="34434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A61C75-7B92-FE3C-3C85-E044ED71082A}"/>
              </a:ext>
            </a:extLst>
          </p:cNvPr>
          <p:cNvSpPr txBox="1"/>
          <p:nvPr/>
        </p:nvSpPr>
        <p:spPr>
          <a:xfrm rot="19614729">
            <a:off x="7032" y="4192929"/>
            <a:ext cx="1109599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7030A0"/>
                </a:solidFill>
                <a:latin typeface="Times New Roman"/>
                <a:cs typeface="Times New Roman"/>
              </a:rPr>
              <a:t>quadrupole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BB0B68-735B-DAA5-CE7C-299F947EFDD7}"/>
              </a:ext>
            </a:extLst>
          </p:cNvPr>
          <p:cNvSpPr txBox="1"/>
          <p:nvPr/>
        </p:nvSpPr>
        <p:spPr>
          <a:xfrm rot="19614729">
            <a:off x="118842" y="4893386"/>
            <a:ext cx="69923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B050"/>
                </a:solidFill>
                <a:latin typeface="Times New Roman"/>
                <a:cs typeface="Times New Roman"/>
              </a:rPr>
              <a:t>dipole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D84D988-EE84-CC01-B860-D05C50C3D635}"/>
              </a:ext>
            </a:extLst>
          </p:cNvPr>
          <p:cNvSpPr/>
          <p:nvPr/>
        </p:nvSpPr>
        <p:spPr>
          <a:xfrm>
            <a:off x="753070" y="4697563"/>
            <a:ext cx="651749" cy="344342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13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EC1D22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000" dirty="0" smtClean="0">
            <a:latin typeface="Times New Roman"/>
            <a:cs typeface="Times New Roman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20504</TotalTime>
  <Words>1541</Words>
  <Application>Microsoft Macintosh PowerPoint</Application>
  <PresentationFormat>On-screen Show (4:3)</PresentationFormat>
  <Paragraphs>275</Paragraphs>
  <Slides>29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Cambria Math</vt:lpstr>
      <vt:lpstr>Symbol</vt:lpstr>
      <vt:lpstr>Times New Roman</vt:lpstr>
      <vt:lpstr>Office Theme</vt:lpstr>
      <vt:lpstr>Searching for non-linear QCD evolution</vt:lpstr>
      <vt:lpstr>QCD evolution</vt:lpstr>
      <vt:lpstr>PowerPoint Presentation</vt:lpstr>
      <vt:lpstr>PowerPoint Presentation</vt:lpstr>
      <vt:lpstr>Kinematic coverage</vt:lpstr>
      <vt:lpstr>The ALICE Forward Calorimeter (FoCal) upgrade</vt:lpstr>
      <vt:lpstr>Kinematic coverage</vt:lpstr>
      <vt:lpstr>Theoretical interpretability: dipole formalism</vt:lpstr>
      <vt:lpstr>EIC Yellow Report: e+A DIS vs forward p+A</vt:lpstr>
      <vt:lpstr>PowerPoint Presentation</vt:lpstr>
      <vt:lpstr>Evolution of unintegrated gluon density: BK equation  </vt:lpstr>
      <vt:lpstr>BK evolution fit to HERA data</vt:lpstr>
      <vt:lpstr>PowerPoint Presentation</vt:lpstr>
      <vt:lpstr>PowerPoint Presentation</vt:lpstr>
      <vt:lpstr>Bayesian Inference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</vt:lpstr>
      <vt:lpstr>Extra slides</vt:lpstr>
      <vt:lpstr>ML for low-x inference</vt:lpstr>
      <vt:lpstr>ML for efficient evaluation of BK evolution kernel</vt:lpstr>
      <vt:lpstr>Next-generation ML models for BK evolution</vt:lpstr>
      <vt:lpstr>ML for JIMWKL evolution</vt:lpstr>
      <vt:lpstr>Normalizing flows</vt:lpstr>
      <vt:lpstr>CGC/JIMWLK analysis of J/ψ photoproduction: sequential Bayesian Inference w/ NFs</vt:lpstr>
      <vt:lpstr>PowerPoint Presentation</vt:lpstr>
    </vt:vector>
  </TitlesOfParts>
  <Company>LBNL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Peter Jacobs</dc:creator>
  <cp:lastModifiedBy>Peter J</cp:lastModifiedBy>
  <cp:revision>2367</cp:revision>
  <dcterms:created xsi:type="dcterms:W3CDTF">2011-06-20T01:07:22Z</dcterms:created>
  <dcterms:modified xsi:type="dcterms:W3CDTF">2026-07-15T11:57:31Z</dcterms:modified>
</cp:coreProperties>
</file>