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8"/>
  </p:notesMasterIdLst>
  <p:sldIdLst>
    <p:sldId id="258" r:id="rId2"/>
    <p:sldId id="1193" r:id="rId3"/>
    <p:sldId id="1158" r:id="rId4"/>
    <p:sldId id="1146" r:id="rId5"/>
    <p:sldId id="1177" r:id="rId6"/>
    <p:sldId id="1171" r:id="rId7"/>
    <p:sldId id="1194" r:id="rId8"/>
    <p:sldId id="1179" r:id="rId9"/>
    <p:sldId id="256" r:id="rId10"/>
    <p:sldId id="1178" r:id="rId11"/>
    <p:sldId id="1159" r:id="rId12"/>
    <p:sldId id="1195" r:id="rId13"/>
    <p:sldId id="1163" r:id="rId14"/>
    <p:sldId id="1144" r:id="rId15"/>
    <p:sldId id="1172" r:id="rId16"/>
    <p:sldId id="1119" r:id="rId17"/>
    <p:sldId id="1100" r:id="rId18"/>
    <p:sldId id="1118" r:id="rId19"/>
    <p:sldId id="1180" r:id="rId20"/>
    <p:sldId id="1148" r:id="rId21"/>
    <p:sldId id="1150" r:id="rId22"/>
    <p:sldId id="1145" r:id="rId23"/>
    <p:sldId id="1161" r:id="rId24"/>
    <p:sldId id="1181" r:id="rId25"/>
    <p:sldId id="1182" r:id="rId26"/>
    <p:sldId id="1151" r:id="rId27"/>
    <p:sldId id="1183" r:id="rId28"/>
    <p:sldId id="1184" r:id="rId29"/>
    <p:sldId id="1187" r:id="rId30"/>
    <p:sldId id="1188" r:id="rId31"/>
    <p:sldId id="1189" r:id="rId32"/>
    <p:sldId id="1186" r:id="rId33"/>
    <p:sldId id="1191" r:id="rId34"/>
    <p:sldId id="1192" r:id="rId35"/>
    <p:sldId id="1196" r:id="rId36"/>
    <p:sldId id="1190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0"/>
    <p:restoredTop sz="96327"/>
  </p:normalViewPr>
  <p:slideViewPr>
    <p:cSldViewPr snapToGrid="0" snapToObjects="1">
      <p:cViewPr>
        <p:scale>
          <a:sx n="97" d="100"/>
          <a:sy n="97" d="100"/>
        </p:scale>
        <p:origin x="544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F35A1-D17A-A040-92E2-CA31887ACEB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62CFE-AC69-E74D-BE86-0515EC69E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80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We want to merge ML and physics to use machines to generate interpretable understandable models which humans can understand, while solving inverse problems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45B462-D852-714B-8FBD-1582354BBD9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71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Hidden layer is where the non linear activation happens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1F0804-E567-3D46-9720-9980B1FB216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77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B3B45-B22A-4290-8F6B-FE13FDD1061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84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6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4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4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2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7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2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19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8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5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70F6A-FD9A-344D-B114-0EFB01E4518D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9BD01-74F5-B64B-8D80-7BE31469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689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tiff"/><Relationship Id="rId5" Type="http://schemas.openxmlformats.org/officeDocument/2006/relationships/image" Target="../media/image27.tiff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0.png"/><Relationship Id="rId4" Type="http://schemas.openxmlformats.org/officeDocument/2006/relationships/image" Target="../media/image3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4.13289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9FB94B-AE59-EA4D-8436-75A38E95A261}"/>
              </a:ext>
            </a:extLst>
          </p:cNvPr>
          <p:cNvSpPr/>
          <p:nvPr/>
        </p:nvSpPr>
        <p:spPr>
          <a:xfrm>
            <a:off x="0" y="1049448"/>
            <a:ext cx="1212014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Extracting </a:t>
            </a:r>
            <a:r>
              <a:rPr 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hadron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3D structure from experimental data and lattice QCD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13CA4A-F077-1D4D-A866-242A22390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415" y="5289653"/>
            <a:ext cx="2023333" cy="15935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CE5A22-F9E3-D94F-8804-E89E751B7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215" y="5721315"/>
            <a:ext cx="919706" cy="913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7D850-615E-FE42-8FC8-2375EDB31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702" y="5677191"/>
            <a:ext cx="1074683" cy="10746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92D03C-49E8-304B-A1AE-7C5D17EAABA3}"/>
              </a:ext>
            </a:extLst>
          </p:cNvPr>
          <p:cNvSpPr txBox="1"/>
          <p:nvPr/>
        </p:nvSpPr>
        <p:spPr>
          <a:xfrm>
            <a:off x="2916415" y="3352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20AA1B-9A03-2F40-B160-CB598D8F1B6D}"/>
              </a:ext>
            </a:extLst>
          </p:cNvPr>
          <p:cNvSpPr txBox="1"/>
          <p:nvPr/>
        </p:nvSpPr>
        <p:spPr>
          <a:xfrm>
            <a:off x="4441379" y="3261360"/>
            <a:ext cx="33066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Simonetta Liuti</a:t>
            </a:r>
          </a:p>
          <a:p>
            <a:pPr algn="ctr"/>
            <a:r>
              <a:rPr lang="en-US" sz="2800" b="1" dirty="0"/>
              <a:t>University of Virginia</a:t>
            </a:r>
          </a:p>
        </p:txBody>
      </p:sp>
    </p:spTree>
    <p:extLst>
      <p:ext uri="{BB962C8B-B14F-4D97-AF65-F5344CB8AC3E}">
        <p14:creationId xmlns:p14="http://schemas.microsoft.com/office/powerpoint/2010/main" val="3541967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EBF0F1-4FCC-B345-8CE3-63A2AD00D9D3}"/>
              </a:ext>
            </a:extLst>
          </p:cNvPr>
          <p:cNvSpPr txBox="1"/>
          <p:nvPr/>
        </p:nvSpPr>
        <p:spPr>
          <a:xfrm>
            <a:off x="1765487" y="283510"/>
            <a:ext cx="86610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solidFill>
                  <a:srgbClr val="FFFF00"/>
                </a:solidFill>
              </a:rPr>
              <a:t>More facts about disconnected diagrams (from a phenomenologist perspective…)</a:t>
            </a:r>
          </a:p>
          <a:p>
            <a:endParaRPr lang="en-US" sz="2000" u="sng" dirty="0">
              <a:solidFill>
                <a:srgbClr val="FFFF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DD75E8-FBA8-8B42-B83D-AAE1D0DD8815}"/>
              </a:ext>
            </a:extLst>
          </p:cNvPr>
          <p:cNvSpPr/>
          <p:nvPr/>
        </p:nvSpPr>
        <p:spPr>
          <a:xfrm>
            <a:off x="660555" y="990490"/>
            <a:ext cx="1087089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They are harder to calculate because they probe the response of the QCD vacuum in the presence of a nucleon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They are evaluated using </a:t>
            </a:r>
            <a:r>
              <a:rPr lang="en-US" dirty="0">
                <a:solidFill>
                  <a:srgbClr val="FFFF00"/>
                </a:solidFill>
              </a:rPr>
              <a:t>stochastic methods </a:t>
            </a:r>
            <a:r>
              <a:rPr lang="en-US" dirty="0"/>
              <a:t>on the </a:t>
            </a:r>
            <a:r>
              <a:rPr lang="en-US" dirty="0">
                <a:solidFill>
                  <a:srgbClr val="FFFF00"/>
                </a:solidFill>
              </a:rPr>
              <a:t>ratio</a:t>
            </a:r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The noise to signal ratio increases with sink time (t</a:t>
            </a:r>
            <a:r>
              <a:rPr lang="en-US" baseline="-25000" dirty="0"/>
              <a:t>2</a:t>
            </a:r>
            <a:r>
              <a:rPr lang="en-US" dirty="0"/>
              <a:t>) perhaps more than other quantities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Recent advances/techniques/“tricks” have allowed them to be calculated precisely for form factors/moments at the physical pion mass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Higher moments calculation only available at four-momentum transfer, t=0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EC45E-1B66-FC49-ADDA-835D86B76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5228"/>
            <a:ext cx="5759270" cy="9280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B11EDB-C3E9-F14C-BFC5-E26AA508D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732" y="2202673"/>
            <a:ext cx="5549277" cy="91454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DB26F5-67B4-D949-A238-68020B803821}"/>
              </a:ext>
            </a:extLst>
          </p:cNvPr>
          <p:cNvCxnSpPr/>
          <p:nvPr/>
        </p:nvCxnSpPr>
        <p:spPr>
          <a:xfrm flipV="1">
            <a:off x="5759270" y="2084832"/>
            <a:ext cx="556186" cy="13441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D55C704-4CA8-B448-9F32-9682AF0F2444}"/>
              </a:ext>
            </a:extLst>
          </p:cNvPr>
          <p:cNvSpPr txBox="1"/>
          <p:nvPr/>
        </p:nvSpPr>
        <p:spPr>
          <a:xfrm>
            <a:off x="8522208" y="3255264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2p function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1D9D63-6D16-894A-B6B0-454610F52DAD}"/>
              </a:ext>
            </a:extLst>
          </p:cNvPr>
          <p:cNvSpPr txBox="1"/>
          <p:nvPr/>
        </p:nvSpPr>
        <p:spPr>
          <a:xfrm>
            <a:off x="2401824" y="3255264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Quark loop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F77A0C-10A3-6E40-9A5B-569ABFFA4B01}"/>
              </a:ext>
            </a:extLst>
          </p:cNvPr>
          <p:cNvSpPr txBox="1"/>
          <p:nvPr/>
        </p:nvSpPr>
        <p:spPr>
          <a:xfrm>
            <a:off x="983992" y="5195934"/>
            <a:ext cx="7973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C. </a:t>
            </a:r>
            <a:r>
              <a:rPr lang="en-US" sz="1600" dirty="0" err="1">
                <a:solidFill>
                  <a:srgbClr val="FFFF00"/>
                </a:solidFill>
              </a:rPr>
              <a:t>Alexandrou</a:t>
            </a:r>
            <a:r>
              <a:rPr lang="en-US" sz="1600" dirty="0">
                <a:solidFill>
                  <a:srgbClr val="FFFF00"/>
                </a:solidFill>
              </a:rPr>
              <a:t> et al., hep-</a:t>
            </a:r>
            <a:r>
              <a:rPr lang="en-US" sz="1600" dirty="0" err="1">
                <a:solidFill>
                  <a:srgbClr val="FFFF00"/>
                </a:solidFill>
              </a:rPr>
              <a:t>lat</a:t>
            </a:r>
            <a:r>
              <a:rPr lang="en-US" sz="1600" dirty="0">
                <a:solidFill>
                  <a:srgbClr val="FFFF00"/>
                </a:solidFill>
              </a:rPr>
              <a:t> 2507.20910 (2025), S. </a:t>
            </a:r>
            <a:r>
              <a:rPr lang="en-US" sz="1600" dirty="0" err="1">
                <a:solidFill>
                  <a:srgbClr val="FFFF00"/>
                </a:solidFill>
              </a:rPr>
              <a:t>Syritsin</a:t>
            </a:r>
            <a:r>
              <a:rPr lang="en-US" sz="1600" dirty="0">
                <a:solidFill>
                  <a:srgbClr val="FFFF00"/>
                </a:solidFill>
              </a:rPr>
              <a:t> et al., </a:t>
            </a:r>
            <a:r>
              <a:rPr lang="en-US" sz="1600" i="1" dirty="0" err="1">
                <a:solidFill>
                  <a:srgbClr val="FFFF00"/>
                </a:solidFill>
              </a:rPr>
              <a:t>PoS</a:t>
            </a:r>
            <a:r>
              <a:rPr lang="en-US" sz="1600" dirty="0">
                <a:solidFill>
                  <a:srgbClr val="FFFF00"/>
                </a:solidFill>
              </a:rPr>
              <a:t> LATTICE2024 (2025) 340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92FC9C-F94D-FF46-8661-BA91F84585FB}"/>
              </a:ext>
            </a:extLst>
          </p:cNvPr>
          <p:cNvSpPr txBox="1"/>
          <p:nvPr/>
        </p:nvSpPr>
        <p:spPr>
          <a:xfrm>
            <a:off x="996184" y="5965046"/>
            <a:ext cx="3134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Liang et al. PRD 102 (2020) 034514 </a:t>
            </a:r>
          </a:p>
        </p:txBody>
      </p:sp>
    </p:spTree>
    <p:extLst>
      <p:ext uri="{BB962C8B-B14F-4D97-AF65-F5344CB8AC3E}">
        <p14:creationId xmlns:p14="http://schemas.microsoft.com/office/powerpoint/2010/main" val="157543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35049F-C720-5445-8C47-0C894F604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23" y="509604"/>
            <a:ext cx="5420538" cy="47331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9995E1-0A4D-A846-A763-5DCC5C4E0452}"/>
              </a:ext>
            </a:extLst>
          </p:cNvPr>
          <p:cNvSpPr txBox="1"/>
          <p:nvPr/>
        </p:nvSpPr>
        <p:spPr>
          <a:xfrm>
            <a:off x="11013" y="6097951"/>
            <a:ext cx="41101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C. </a:t>
            </a:r>
            <a:r>
              <a:rPr lang="en-US" sz="1600" dirty="0" err="1"/>
              <a:t>Alexandrou</a:t>
            </a:r>
            <a:r>
              <a:rPr lang="en-US" sz="1600" dirty="0"/>
              <a:t> et al., hep-</a:t>
            </a:r>
            <a:r>
              <a:rPr lang="en-US" sz="1600" dirty="0" err="1"/>
              <a:t>lat</a:t>
            </a:r>
            <a:r>
              <a:rPr lang="en-US" sz="1600" dirty="0"/>
              <a:t> 2507.20910 (2025)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63F791-EE0D-7F46-B1AA-C3D41DD74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202" y="4098861"/>
            <a:ext cx="6252418" cy="23376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088D5D-E8E3-C54D-BEE8-D821A6FEF2C7}"/>
              </a:ext>
            </a:extLst>
          </p:cNvPr>
          <p:cNvSpPr/>
          <p:nvPr/>
        </p:nvSpPr>
        <p:spPr>
          <a:xfrm>
            <a:off x="6588941" y="6504057"/>
            <a:ext cx="39928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S. </a:t>
            </a:r>
            <a:r>
              <a:rPr lang="en-US" sz="1600" dirty="0" err="1"/>
              <a:t>Syritsyn</a:t>
            </a:r>
            <a:r>
              <a:rPr lang="en-US" sz="1600" dirty="0"/>
              <a:t> et al., </a:t>
            </a:r>
            <a:r>
              <a:rPr lang="en-US" sz="1600" i="1" dirty="0" err="1"/>
              <a:t>PoS</a:t>
            </a:r>
            <a:r>
              <a:rPr lang="en-US" sz="1600" dirty="0"/>
              <a:t> LATTICE2024 (2025) 340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D46644-AB26-D249-AC7E-1AAA81238F50}"/>
              </a:ext>
            </a:extLst>
          </p:cNvPr>
          <p:cNvSpPr/>
          <p:nvPr/>
        </p:nvSpPr>
        <p:spPr>
          <a:xfrm>
            <a:off x="1365286" y="6488668"/>
            <a:ext cx="2596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>
                <a:latin typeface="-apple-system"/>
              </a:rPr>
              <a:t>Phys.Rev.D</a:t>
            </a:r>
            <a:r>
              <a:rPr lang="en-US" i="1" dirty="0">
                <a:latin typeface="-apple-system"/>
              </a:rPr>
              <a:t> 113 (2026) 11,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AA533C-6F67-1B40-9FA4-64FFDCF0BA92}"/>
              </a:ext>
            </a:extLst>
          </p:cNvPr>
          <p:cNvSpPr/>
          <p:nvPr/>
        </p:nvSpPr>
        <p:spPr>
          <a:xfrm>
            <a:off x="7284680" y="25967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Continuum limit: arXiv:2605.02049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D63F98-CAEA-004B-8F6D-D19913FB5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0477" y="747434"/>
            <a:ext cx="3391081" cy="3153432"/>
          </a:xfrm>
          <a:prstGeom prst="rect">
            <a:avLst/>
          </a:prstGeom>
        </p:spPr>
      </p:pic>
      <p:sp>
        <p:nvSpPr>
          <p:cNvPr id="12" name="Right Arrow 11">
            <a:extLst>
              <a:ext uri="{FF2B5EF4-FFF2-40B4-BE49-F238E27FC236}">
                <a16:creationId xmlns:a16="http://schemas.microsoft.com/office/drawing/2014/main" id="{AF4E0641-0EDC-E64A-A63B-5C120A795CBC}"/>
              </a:ext>
            </a:extLst>
          </p:cNvPr>
          <p:cNvSpPr/>
          <p:nvPr/>
        </p:nvSpPr>
        <p:spPr>
          <a:xfrm>
            <a:off x="5893202" y="2324150"/>
            <a:ext cx="1391478" cy="38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83C43D-48F7-6E4D-8242-663A93045C53}"/>
              </a:ext>
            </a:extLst>
          </p:cNvPr>
          <p:cNvSpPr txBox="1"/>
          <p:nvPr/>
        </p:nvSpPr>
        <p:spPr>
          <a:xfrm>
            <a:off x="1604485" y="3562312"/>
            <a:ext cx="12932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disconnected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FC54A8-8DF2-D548-B788-EA75E0965254}"/>
              </a:ext>
            </a:extLst>
          </p:cNvPr>
          <p:cNvSpPr txBox="1"/>
          <p:nvPr/>
        </p:nvSpPr>
        <p:spPr>
          <a:xfrm>
            <a:off x="1691568" y="874643"/>
            <a:ext cx="1059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connected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C64388-C45B-DE4D-80E1-7D11865B802F}"/>
              </a:ext>
            </a:extLst>
          </p:cNvPr>
          <p:cNvSpPr txBox="1"/>
          <p:nvPr/>
        </p:nvSpPr>
        <p:spPr>
          <a:xfrm>
            <a:off x="7560721" y="679882"/>
            <a:ext cx="12932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disconnected</a:t>
            </a:r>
          </a:p>
        </p:txBody>
      </p:sp>
    </p:spTree>
    <p:extLst>
      <p:ext uri="{BB962C8B-B14F-4D97-AF65-F5344CB8AC3E}">
        <p14:creationId xmlns:p14="http://schemas.microsoft.com/office/powerpoint/2010/main" val="3378127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99BE61-76EE-4846-9CCC-6C017DD12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233" y="2299422"/>
            <a:ext cx="2837718" cy="20704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91A04A-8A5F-364F-9695-55C665706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233" y="1225033"/>
            <a:ext cx="2837718" cy="8072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EFB567-CC01-C740-BE44-0EEAD762128B}"/>
              </a:ext>
            </a:extLst>
          </p:cNvPr>
          <p:cNvSpPr txBox="1"/>
          <p:nvPr/>
        </p:nvSpPr>
        <p:spPr>
          <a:xfrm>
            <a:off x="4359233" y="4472831"/>
            <a:ext cx="3134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Liang et al. PRD 102 (2020) 034514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20E4E5-D820-CF40-AC5D-9640B5378553}"/>
              </a:ext>
            </a:extLst>
          </p:cNvPr>
          <p:cNvSpPr txBox="1"/>
          <p:nvPr/>
        </p:nvSpPr>
        <p:spPr>
          <a:xfrm>
            <a:off x="4982817" y="371061"/>
            <a:ext cx="13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moment</a:t>
            </a:r>
          </a:p>
        </p:txBody>
      </p:sp>
    </p:spTree>
    <p:extLst>
      <p:ext uri="{BB962C8B-B14F-4D97-AF65-F5344CB8AC3E}">
        <p14:creationId xmlns:p14="http://schemas.microsoft.com/office/powerpoint/2010/main" val="3814812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5B1EC4-A0E9-8B45-892B-561F25EE76BB}"/>
              </a:ext>
            </a:extLst>
          </p:cNvPr>
          <p:cNvSpPr/>
          <p:nvPr/>
        </p:nvSpPr>
        <p:spPr>
          <a:xfrm>
            <a:off x="38202" y="865376"/>
            <a:ext cx="42263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/>
              <a:t>PDFs  </a:t>
            </a:r>
            <a:r>
              <a:rPr lang="en-US" sz="2000" u="sng" dirty="0">
                <a:sym typeface="Wingdings" pitchFamily="2" charset="2"/>
              </a:rPr>
              <a:t> </a:t>
            </a:r>
            <a:r>
              <a:rPr lang="en-US" sz="2000" u="sng" dirty="0"/>
              <a:t>longitudinal momentum  </a:t>
            </a:r>
            <a:r>
              <a:rPr lang="en-US" sz="2000" b="1" u="sng" dirty="0">
                <a:solidFill>
                  <a:srgbClr val="FFFF00"/>
                </a:solidFill>
              </a:rPr>
              <a:t>x</a:t>
            </a:r>
            <a:r>
              <a:rPr lang="en-US" sz="2000" u="sng" dirty="0"/>
              <a:t> 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AE1722-A2CF-2243-91B9-B77DD96C6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66" y="1296466"/>
            <a:ext cx="4993582" cy="178800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23FC873-61D5-2E49-B3E8-31246BA3C643}"/>
              </a:ext>
            </a:extLst>
          </p:cNvPr>
          <p:cNvSpPr/>
          <p:nvPr/>
        </p:nvSpPr>
        <p:spPr>
          <a:xfrm>
            <a:off x="-39783" y="3348502"/>
            <a:ext cx="72891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/>
              <a:t>t-dependent Form Factors and b-dependent spatial structure: </a:t>
            </a:r>
            <a:r>
              <a:rPr lang="en-US" sz="2000" b="1" u="sng" dirty="0">
                <a:solidFill>
                  <a:srgbClr val="FFFF00"/>
                </a:solidFill>
              </a:rPr>
              <a:t>t </a:t>
            </a:r>
            <a:r>
              <a:rPr lang="en-US" sz="2000" b="1" u="sng" dirty="0">
                <a:solidFill>
                  <a:srgbClr val="FFFF00"/>
                </a:solidFill>
                <a:sym typeface="Wingdings" pitchFamily="2" charset="2"/>
              </a:rPr>
              <a:t></a:t>
            </a:r>
            <a:r>
              <a:rPr lang="en-US" sz="2000" b="1" u="sng" dirty="0">
                <a:solidFill>
                  <a:srgbClr val="FFFF00"/>
                </a:solidFill>
              </a:rPr>
              <a:t> b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FDB8CD-B984-2649-AD7A-1A391E4CB5D5}"/>
              </a:ext>
            </a:extLst>
          </p:cNvPr>
          <p:cNvSpPr/>
          <p:nvPr/>
        </p:nvSpPr>
        <p:spPr>
          <a:xfrm>
            <a:off x="7161304" y="1509619"/>
            <a:ext cx="50906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/>
              <a:t>GPDs as hybrids:3D imaging in </a:t>
            </a:r>
            <a:r>
              <a:rPr lang="en-US" sz="2000" b="1" u="sng" dirty="0">
                <a:solidFill>
                  <a:srgbClr val="FFFF00"/>
                </a:solidFill>
              </a:rPr>
              <a:t>b</a:t>
            </a:r>
            <a:r>
              <a:rPr lang="en-US" sz="2000" u="sng" dirty="0"/>
              <a:t> with varying  </a:t>
            </a:r>
            <a:r>
              <a:rPr lang="en-US" sz="2000" b="1" u="sng" dirty="0">
                <a:solidFill>
                  <a:srgbClr val="FFFF00"/>
                </a:solidFill>
              </a:rPr>
              <a:t>x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5E94A23-7C9E-8A46-B85B-E5E615AC0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7" y="3734461"/>
            <a:ext cx="5927106" cy="30832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09A5BD-B8B6-7541-9715-11FED49AA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147" y="4217456"/>
            <a:ext cx="2713517" cy="20033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D378A9F-C231-5A4B-BED1-66FB49C270C4}"/>
              </a:ext>
            </a:extLst>
          </p:cNvPr>
          <p:cNvSpPr txBox="1"/>
          <p:nvPr/>
        </p:nvSpPr>
        <p:spPr>
          <a:xfrm>
            <a:off x="2641557" y="3007547"/>
            <a:ext cx="28405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E49DCA-B058-6744-89F0-1F7EBE29FE29}"/>
              </a:ext>
            </a:extLst>
          </p:cNvPr>
          <p:cNvSpPr txBox="1"/>
          <p:nvPr/>
        </p:nvSpPr>
        <p:spPr>
          <a:xfrm>
            <a:off x="7229406" y="1856978"/>
            <a:ext cx="2230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Soper, </a:t>
            </a:r>
            <a:r>
              <a:rPr lang="en-US" dirty="0" err="1"/>
              <a:t>Burkardt</a:t>
            </a:r>
            <a:endParaRPr lang="en-US" dirty="0"/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06B70EE2-E9CE-7847-B270-691E0823A2A6}"/>
              </a:ext>
            </a:extLst>
          </p:cNvPr>
          <p:cNvSpPr/>
          <p:nvPr/>
        </p:nvSpPr>
        <p:spPr>
          <a:xfrm>
            <a:off x="6978869" y="917926"/>
            <a:ext cx="510483" cy="5566957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7FD98D-8DC1-6F4C-90B8-406899D77A44}"/>
              </a:ext>
            </a:extLst>
          </p:cNvPr>
          <p:cNvSpPr txBox="1"/>
          <p:nvPr/>
        </p:nvSpPr>
        <p:spPr>
          <a:xfrm>
            <a:off x="1875822" y="6530708"/>
            <a:ext cx="26161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147BFB-01E3-8742-A571-688AF8A9AFE0}"/>
              </a:ext>
            </a:extLst>
          </p:cNvPr>
          <p:cNvSpPr txBox="1"/>
          <p:nvPr/>
        </p:nvSpPr>
        <p:spPr>
          <a:xfrm>
            <a:off x="5614352" y="6263189"/>
            <a:ext cx="30649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b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24947E0-2DF2-A04A-A4BE-EDD545434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5360" y="3429000"/>
            <a:ext cx="1869211" cy="21307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C7135AE-2F51-674F-AF64-C3F352EB7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4745" y="2270601"/>
            <a:ext cx="1872771" cy="221255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C0077C8-6A91-F645-9428-17A84FFB0F23}"/>
              </a:ext>
            </a:extLst>
          </p:cNvPr>
          <p:cNvSpPr txBox="1"/>
          <p:nvPr/>
        </p:nvSpPr>
        <p:spPr>
          <a:xfrm>
            <a:off x="8881148" y="2415058"/>
            <a:ext cx="799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large x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7392126-73EF-0448-B41E-688D878900B4}"/>
              </a:ext>
            </a:extLst>
          </p:cNvPr>
          <p:cNvSpPr txBox="1"/>
          <p:nvPr/>
        </p:nvSpPr>
        <p:spPr>
          <a:xfrm>
            <a:off x="10794857" y="5576007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gluon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37AA0B-810F-024E-AF9E-80D650D4435D}"/>
              </a:ext>
            </a:extLst>
          </p:cNvPr>
          <p:cNvSpPr txBox="1"/>
          <p:nvPr/>
        </p:nvSpPr>
        <p:spPr>
          <a:xfrm>
            <a:off x="10604794" y="3563946"/>
            <a:ext cx="675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low x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762D959-8DFB-BA45-BAE0-3DBE0E0199C2}"/>
              </a:ext>
            </a:extLst>
          </p:cNvPr>
          <p:cNvSpPr txBox="1"/>
          <p:nvPr/>
        </p:nvSpPr>
        <p:spPr>
          <a:xfrm>
            <a:off x="8918415" y="4487857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quark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B58108E-58B3-6243-B56A-6C5CEEEC4155}"/>
              </a:ext>
            </a:extLst>
          </p:cNvPr>
          <p:cNvSpPr txBox="1"/>
          <p:nvPr/>
        </p:nvSpPr>
        <p:spPr>
          <a:xfrm>
            <a:off x="9547915" y="5851518"/>
            <a:ext cx="2536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Shanahan et al.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DD23A0-68AC-CA43-8016-B3978595D269}"/>
              </a:ext>
            </a:extLst>
          </p:cNvPr>
          <p:cNvSpPr/>
          <p:nvPr/>
        </p:nvSpPr>
        <p:spPr>
          <a:xfrm>
            <a:off x="461486" y="95238"/>
            <a:ext cx="71851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3. Brief recap on GPDs extraction</a:t>
            </a:r>
            <a:endParaRPr 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8C2BC-891D-0A42-9031-9B39FF902514}"/>
              </a:ext>
            </a:extLst>
          </p:cNvPr>
          <p:cNvSpPr txBox="1"/>
          <p:nvPr/>
        </p:nvSpPr>
        <p:spPr>
          <a:xfrm>
            <a:off x="4704522" y="3915387"/>
            <a:ext cx="859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Fourier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04E39D-B785-B546-ADE2-AB4D43ED2237}"/>
              </a:ext>
            </a:extLst>
          </p:cNvPr>
          <p:cNvSpPr txBox="1"/>
          <p:nvPr/>
        </p:nvSpPr>
        <p:spPr>
          <a:xfrm>
            <a:off x="3845809" y="140976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D3E6F3-C4EC-7C4A-A33E-E75359F76FB9}"/>
              </a:ext>
            </a:extLst>
          </p:cNvPr>
          <p:cNvSpPr txBox="1"/>
          <p:nvPr/>
        </p:nvSpPr>
        <p:spPr>
          <a:xfrm>
            <a:off x="1342838" y="138859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984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CA5C3A5-562C-664F-9BCB-5CB5DFF8B695}"/>
              </a:ext>
            </a:extLst>
          </p:cNvPr>
          <p:cNvSpPr/>
          <p:nvPr/>
        </p:nvSpPr>
        <p:spPr>
          <a:xfrm>
            <a:off x="5015540" y="2406534"/>
            <a:ext cx="1823959" cy="169442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EF466771-19BA-294A-9231-92DD5B53B59D}"/>
              </a:ext>
            </a:extLst>
          </p:cNvPr>
          <p:cNvSpPr/>
          <p:nvPr/>
        </p:nvSpPr>
        <p:spPr>
          <a:xfrm rot="10800000">
            <a:off x="7307167" y="2811124"/>
            <a:ext cx="255649" cy="525679"/>
          </a:xfrm>
          <a:custGeom>
            <a:avLst/>
            <a:gdLst>
              <a:gd name="connsiteX0" fmla="*/ 0 w 213527"/>
              <a:gd name="connsiteY0" fmla="*/ 91526 h 457630"/>
              <a:gd name="connsiteX1" fmla="*/ 106764 w 213527"/>
              <a:gd name="connsiteY1" fmla="*/ 91526 h 457630"/>
              <a:gd name="connsiteX2" fmla="*/ 106764 w 213527"/>
              <a:gd name="connsiteY2" fmla="*/ 0 h 457630"/>
              <a:gd name="connsiteX3" fmla="*/ 213527 w 213527"/>
              <a:gd name="connsiteY3" fmla="*/ 228815 h 457630"/>
              <a:gd name="connsiteX4" fmla="*/ 106764 w 213527"/>
              <a:gd name="connsiteY4" fmla="*/ 457630 h 457630"/>
              <a:gd name="connsiteX5" fmla="*/ 106764 w 213527"/>
              <a:gd name="connsiteY5" fmla="*/ 366104 h 457630"/>
              <a:gd name="connsiteX6" fmla="*/ 0 w 213527"/>
              <a:gd name="connsiteY6" fmla="*/ 366104 h 457630"/>
              <a:gd name="connsiteX7" fmla="*/ 0 w 213527"/>
              <a:gd name="connsiteY7" fmla="*/ 91526 h 4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527" h="457630">
                <a:moveTo>
                  <a:pt x="213526" y="366104"/>
                </a:moveTo>
                <a:lnTo>
                  <a:pt x="106763" y="366104"/>
                </a:lnTo>
                <a:lnTo>
                  <a:pt x="106763" y="457630"/>
                </a:lnTo>
                <a:lnTo>
                  <a:pt x="1" y="228815"/>
                </a:lnTo>
                <a:lnTo>
                  <a:pt x="106763" y="0"/>
                </a:lnTo>
                <a:lnTo>
                  <a:pt x="106763" y="91526"/>
                </a:lnTo>
                <a:lnTo>
                  <a:pt x="213526" y="91526"/>
                </a:lnTo>
                <a:lnTo>
                  <a:pt x="213526" y="366104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058" tIns="91526" rIns="1" bIns="91526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200" kern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30CEA7-A802-3443-8EF5-78A74F07FFBA}"/>
              </a:ext>
            </a:extLst>
          </p:cNvPr>
          <p:cNvSpPr txBox="1"/>
          <p:nvPr/>
        </p:nvSpPr>
        <p:spPr>
          <a:xfrm>
            <a:off x="5385030" y="1485426"/>
            <a:ext cx="1084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Inverse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8AFE938-9252-EA4B-A786-6402CA63000E}"/>
              </a:ext>
            </a:extLst>
          </p:cNvPr>
          <p:cNvSpPr/>
          <p:nvPr/>
        </p:nvSpPr>
        <p:spPr>
          <a:xfrm>
            <a:off x="1569266" y="2201801"/>
            <a:ext cx="2280214" cy="2187721"/>
          </a:xfrm>
          <a:prstGeom prst="roundRect">
            <a:avLst>
              <a:gd name="adj" fmla="val 10000"/>
            </a:avLst>
          </a:prstGeom>
          <a:blipFill rotWithShape="1">
            <a:blip r:embed="rId3"/>
            <a:srcRect/>
            <a:stretch>
              <a:fillRect l="-7000" r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738398E-19CF-0443-9621-D1BA0577954C}"/>
              </a:ext>
            </a:extLst>
          </p:cNvPr>
          <p:cNvSpPr/>
          <p:nvPr/>
        </p:nvSpPr>
        <p:spPr>
          <a:xfrm>
            <a:off x="8163298" y="2522387"/>
            <a:ext cx="1716899" cy="159925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CF60661C-374A-B341-82F4-B7A3AB713018}"/>
              </a:ext>
            </a:extLst>
          </p:cNvPr>
          <p:cNvSpPr/>
          <p:nvPr/>
        </p:nvSpPr>
        <p:spPr>
          <a:xfrm>
            <a:off x="2335310" y="4020039"/>
            <a:ext cx="2280214" cy="1047579"/>
          </a:xfrm>
          <a:custGeom>
            <a:avLst/>
            <a:gdLst>
              <a:gd name="connsiteX0" fmla="*/ 0 w 1904523"/>
              <a:gd name="connsiteY0" fmla="*/ 190452 h 1904523"/>
              <a:gd name="connsiteX1" fmla="*/ 190452 w 1904523"/>
              <a:gd name="connsiteY1" fmla="*/ 0 h 1904523"/>
              <a:gd name="connsiteX2" fmla="*/ 1714071 w 1904523"/>
              <a:gd name="connsiteY2" fmla="*/ 0 h 1904523"/>
              <a:gd name="connsiteX3" fmla="*/ 1904523 w 1904523"/>
              <a:gd name="connsiteY3" fmla="*/ 190452 h 1904523"/>
              <a:gd name="connsiteX4" fmla="*/ 1904523 w 1904523"/>
              <a:gd name="connsiteY4" fmla="*/ 1714071 h 1904523"/>
              <a:gd name="connsiteX5" fmla="*/ 1714071 w 1904523"/>
              <a:gd name="connsiteY5" fmla="*/ 1904523 h 1904523"/>
              <a:gd name="connsiteX6" fmla="*/ 190452 w 1904523"/>
              <a:gd name="connsiteY6" fmla="*/ 1904523 h 1904523"/>
              <a:gd name="connsiteX7" fmla="*/ 0 w 1904523"/>
              <a:gd name="connsiteY7" fmla="*/ 1714071 h 1904523"/>
              <a:gd name="connsiteX8" fmla="*/ 0 w 1904523"/>
              <a:gd name="connsiteY8" fmla="*/ 190452 h 1904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4523" h="1904523">
                <a:moveTo>
                  <a:pt x="0" y="190452"/>
                </a:moveTo>
                <a:cubicBezTo>
                  <a:pt x="0" y="85268"/>
                  <a:pt x="85268" y="0"/>
                  <a:pt x="190452" y="0"/>
                </a:cubicBezTo>
                <a:lnTo>
                  <a:pt x="1714071" y="0"/>
                </a:lnTo>
                <a:cubicBezTo>
                  <a:pt x="1819255" y="0"/>
                  <a:pt x="1904523" y="85268"/>
                  <a:pt x="1904523" y="190452"/>
                </a:cubicBezTo>
                <a:lnTo>
                  <a:pt x="1904523" y="1714071"/>
                </a:lnTo>
                <a:cubicBezTo>
                  <a:pt x="1904523" y="1819255"/>
                  <a:pt x="1819255" y="1904523"/>
                  <a:pt x="1714071" y="1904523"/>
                </a:cubicBezTo>
                <a:lnTo>
                  <a:pt x="190452" y="1904523"/>
                </a:lnTo>
                <a:cubicBezTo>
                  <a:pt x="85268" y="1904523"/>
                  <a:pt x="0" y="1819255"/>
                  <a:pt x="0" y="1714071"/>
                </a:cubicBezTo>
                <a:lnTo>
                  <a:pt x="0" y="19045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932" tIns="112932" rIns="112932" bIns="112932" numCol="1" spcCol="1270" anchor="t" anchorCtr="0">
            <a:noAutofit/>
          </a:bodyPr>
          <a:lstStyle/>
          <a:p>
            <a:pPr marL="0" lvl="0" indent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             </a:t>
            </a:r>
          </a:p>
          <a:p>
            <a:pPr marL="0" lvl="0" indent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dirty="0"/>
              <a:t>	</a:t>
            </a:r>
            <a:r>
              <a:rPr lang="en-US" kern="1200" dirty="0"/>
              <a:t>GPDs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83209-E4A3-C844-AA04-2C3677262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A94A18-66C2-A54B-A167-329473CCEBB7}" type="datetime1">
              <a:rPr lang="en-US" smtClean="0"/>
              <a:t>7/15/26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84E74A-721C-8E4A-803D-53F7864CF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0D0AE-FB45-374D-A9AF-DF9429BBE74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E56A18-058F-734F-AB04-7BFEE2F06C57}"/>
              </a:ext>
            </a:extLst>
          </p:cNvPr>
          <p:cNvSpPr txBox="1"/>
          <p:nvPr/>
        </p:nvSpPr>
        <p:spPr>
          <a:xfrm>
            <a:off x="1540749" y="248254"/>
            <a:ext cx="9446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highlight>
                  <a:srgbClr val="FFFF00"/>
                </a:highlight>
              </a:rPr>
              <a:t>Imaging hadron structure requires solving </a:t>
            </a:r>
            <a:r>
              <a:rPr lang="en-US" sz="2400" dirty="0">
                <a:solidFill>
                  <a:srgbClr val="C00000"/>
                </a:solidFill>
                <a:highlight>
                  <a:srgbClr val="FFFF00"/>
                </a:highlight>
              </a:rPr>
              <a:t>nested Inverse Problems </a:t>
            </a:r>
            <a:r>
              <a:rPr lang="en-US" sz="2400" dirty="0">
                <a:solidFill>
                  <a:srgbClr val="002060"/>
                </a:solidFill>
                <a:highlight>
                  <a:srgbClr val="FFFF00"/>
                </a:highlight>
              </a:rPr>
              <a:t>in QCD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E09813CE-16ED-4641-AD66-716E9F1BF2D2}"/>
              </a:ext>
            </a:extLst>
          </p:cNvPr>
          <p:cNvSpPr/>
          <p:nvPr/>
        </p:nvSpPr>
        <p:spPr>
          <a:xfrm rot="10800000">
            <a:off x="4037763" y="3022946"/>
            <a:ext cx="255649" cy="525679"/>
          </a:xfrm>
          <a:custGeom>
            <a:avLst/>
            <a:gdLst>
              <a:gd name="connsiteX0" fmla="*/ 0 w 213527"/>
              <a:gd name="connsiteY0" fmla="*/ 91526 h 457630"/>
              <a:gd name="connsiteX1" fmla="*/ 106764 w 213527"/>
              <a:gd name="connsiteY1" fmla="*/ 91526 h 457630"/>
              <a:gd name="connsiteX2" fmla="*/ 106764 w 213527"/>
              <a:gd name="connsiteY2" fmla="*/ 0 h 457630"/>
              <a:gd name="connsiteX3" fmla="*/ 213527 w 213527"/>
              <a:gd name="connsiteY3" fmla="*/ 228815 h 457630"/>
              <a:gd name="connsiteX4" fmla="*/ 106764 w 213527"/>
              <a:gd name="connsiteY4" fmla="*/ 457630 h 457630"/>
              <a:gd name="connsiteX5" fmla="*/ 106764 w 213527"/>
              <a:gd name="connsiteY5" fmla="*/ 366104 h 457630"/>
              <a:gd name="connsiteX6" fmla="*/ 0 w 213527"/>
              <a:gd name="connsiteY6" fmla="*/ 366104 h 457630"/>
              <a:gd name="connsiteX7" fmla="*/ 0 w 213527"/>
              <a:gd name="connsiteY7" fmla="*/ 91526 h 4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527" h="457630">
                <a:moveTo>
                  <a:pt x="213526" y="366104"/>
                </a:moveTo>
                <a:lnTo>
                  <a:pt x="106763" y="366104"/>
                </a:lnTo>
                <a:lnTo>
                  <a:pt x="106763" y="457630"/>
                </a:lnTo>
                <a:lnTo>
                  <a:pt x="1" y="228815"/>
                </a:lnTo>
                <a:lnTo>
                  <a:pt x="106763" y="0"/>
                </a:lnTo>
                <a:lnTo>
                  <a:pt x="106763" y="91526"/>
                </a:lnTo>
                <a:lnTo>
                  <a:pt x="213526" y="91526"/>
                </a:lnTo>
                <a:lnTo>
                  <a:pt x="213526" y="366104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058" tIns="91526" rIns="1" bIns="91526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200" kern="120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34C8585-A118-644E-9F32-2BE8DFEBD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712" y="2221704"/>
            <a:ext cx="2215474" cy="2128164"/>
          </a:xfrm>
          <a:prstGeom prst="rect">
            <a:avLst/>
          </a:prstGeom>
        </p:spPr>
      </p:pic>
      <p:sp>
        <p:nvSpPr>
          <p:cNvPr id="33" name="Curved Left Arrow 32">
            <a:extLst>
              <a:ext uri="{FF2B5EF4-FFF2-40B4-BE49-F238E27FC236}">
                <a16:creationId xmlns:a16="http://schemas.microsoft.com/office/drawing/2014/main" id="{1FDC5D6B-548D-604D-B200-12C7FF0AE991}"/>
              </a:ext>
            </a:extLst>
          </p:cNvPr>
          <p:cNvSpPr/>
          <p:nvPr/>
        </p:nvSpPr>
        <p:spPr>
          <a:xfrm rot="5400000" flipH="1">
            <a:off x="5505942" y="-1704306"/>
            <a:ext cx="843154" cy="6324600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C187FF-742F-684B-8F8F-3E0837222906}"/>
              </a:ext>
            </a:extLst>
          </p:cNvPr>
          <p:cNvSpPr txBox="1"/>
          <p:nvPr/>
        </p:nvSpPr>
        <p:spPr>
          <a:xfrm>
            <a:off x="125766" y="3081954"/>
            <a:ext cx="1221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Forward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AD812F-0948-3245-9AB1-8E9477B9D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7481" y="2221704"/>
            <a:ext cx="2113981" cy="2100950"/>
          </a:xfrm>
          <a:prstGeom prst="rect">
            <a:avLst/>
          </a:prstGeom>
        </p:spPr>
      </p:pic>
      <p:sp>
        <p:nvSpPr>
          <p:cNvPr id="24" name="Freeform 23">
            <a:extLst>
              <a:ext uri="{FF2B5EF4-FFF2-40B4-BE49-F238E27FC236}">
                <a16:creationId xmlns:a16="http://schemas.microsoft.com/office/drawing/2014/main" id="{59B21EDE-48F1-7C40-8BE8-030FFF1D6376}"/>
              </a:ext>
            </a:extLst>
          </p:cNvPr>
          <p:cNvSpPr/>
          <p:nvPr/>
        </p:nvSpPr>
        <p:spPr>
          <a:xfrm>
            <a:off x="5811478" y="3947350"/>
            <a:ext cx="2316681" cy="1120268"/>
          </a:xfrm>
          <a:custGeom>
            <a:avLst/>
            <a:gdLst>
              <a:gd name="connsiteX0" fmla="*/ 0 w 1904523"/>
              <a:gd name="connsiteY0" fmla="*/ 190452 h 1904523"/>
              <a:gd name="connsiteX1" fmla="*/ 190452 w 1904523"/>
              <a:gd name="connsiteY1" fmla="*/ 0 h 1904523"/>
              <a:gd name="connsiteX2" fmla="*/ 1714071 w 1904523"/>
              <a:gd name="connsiteY2" fmla="*/ 0 h 1904523"/>
              <a:gd name="connsiteX3" fmla="*/ 1904523 w 1904523"/>
              <a:gd name="connsiteY3" fmla="*/ 190452 h 1904523"/>
              <a:gd name="connsiteX4" fmla="*/ 1904523 w 1904523"/>
              <a:gd name="connsiteY4" fmla="*/ 1714071 h 1904523"/>
              <a:gd name="connsiteX5" fmla="*/ 1714071 w 1904523"/>
              <a:gd name="connsiteY5" fmla="*/ 1904523 h 1904523"/>
              <a:gd name="connsiteX6" fmla="*/ 190452 w 1904523"/>
              <a:gd name="connsiteY6" fmla="*/ 1904523 h 1904523"/>
              <a:gd name="connsiteX7" fmla="*/ 0 w 1904523"/>
              <a:gd name="connsiteY7" fmla="*/ 1714071 h 1904523"/>
              <a:gd name="connsiteX8" fmla="*/ 0 w 1904523"/>
              <a:gd name="connsiteY8" fmla="*/ 190452 h 1904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4523" h="1904523">
                <a:moveTo>
                  <a:pt x="0" y="190452"/>
                </a:moveTo>
                <a:cubicBezTo>
                  <a:pt x="0" y="85268"/>
                  <a:pt x="85268" y="0"/>
                  <a:pt x="190452" y="0"/>
                </a:cubicBezTo>
                <a:lnTo>
                  <a:pt x="1714071" y="0"/>
                </a:lnTo>
                <a:cubicBezTo>
                  <a:pt x="1819255" y="0"/>
                  <a:pt x="1904523" y="85268"/>
                  <a:pt x="1904523" y="190452"/>
                </a:cubicBezTo>
                <a:lnTo>
                  <a:pt x="1904523" y="1714071"/>
                </a:lnTo>
                <a:cubicBezTo>
                  <a:pt x="1904523" y="1819255"/>
                  <a:pt x="1819255" y="1904523"/>
                  <a:pt x="1714071" y="1904523"/>
                </a:cubicBezTo>
                <a:lnTo>
                  <a:pt x="190452" y="1904523"/>
                </a:lnTo>
                <a:cubicBezTo>
                  <a:pt x="85268" y="1904523"/>
                  <a:pt x="0" y="1819255"/>
                  <a:pt x="0" y="1714071"/>
                </a:cubicBezTo>
                <a:lnTo>
                  <a:pt x="0" y="19045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932" tIns="112932" rIns="112932" bIns="112932" numCol="1" spcCol="1270" anchor="t" anchorCtr="0">
            <a:noAutofit/>
          </a:bodyPr>
          <a:lstStyle/>
          <a:p>
            <a:pPr marL="0" lvl="1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kern="1200" dirty="0"/>
              <a:t>Cross section parametrization in terms of Compton Form Factors</a:t>
            </a: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6BF949ED-CB9D-D24C-AE87-BC1AFD36F647}"/>
              </a:ext>
            </a:extLst>
          </p:cNvPr>
          <p:cNvSpPr/>
          <p:nvPr/>
        </p:nvSpPr>
        <p:spPr>
          <a:xfrm>
            <a:off x="9318355" y="3900090"/>
            <a:ext cx="1961402" cy="1128750"/>
          </a:xfrm>
          <a:custGeom>
            <a:avLst/>
            <a:gdLst>
              <a:gd name="connsiteX0" fmla="*/ 0 w 1904523"/>
              <a:gd name="connsiteY0" fmla="*/ 190452 h 1904523"/>
              <a:gd name="connsiteX1" fmla="*/ 190452 w 1904523"/>
              <a:gd name="connsiteY1" fmla="*/ 0 h 1904523"/>
              <a:gd name="connsiteX2" fmla="*/ 1714071 w 1904523"/>
              <a:gd name="connsiteY2" fmla="*/ 0 h 1904523"/>
              <a:gd name="connsiteX3" fmla="*/ 1904523 w 1904523"/>
              <a:gd name="connsiteY3" fmla="*/ 190452 h 1904523"/>
              <a:gd name="connsiteX4" fmla="*/ 1904523 w 1904523"/>
              <a:gd name="connsiteY4" fmla="*/ 1714071 h 1904523"/>
              <a:gd name="connsiteX5" fmla="*/ 1714071 w 1904523"/>
              <a:gd name="connsiteY5" fmla="*/ 1904523 h 1904523"/>
              <a:gd name="connsiteX6" fmla="*/ 190452 w 1904523"/>
              <a:gd name="connsiteY6" fmla="*/ 1904523 h 1904523"/>
              <a:gd name="connsiteX7" fmla="*/ 0 w 1904523"/>
              <a:gd name="connsiteY7" fmla="*/ 1714071 h 1904523"/>
              <a:gd name="connsiteX8" fmla="*/ 0 w 1904523"/>
              <a:gd name="connsiteY8" fmla="*/ 190452 h 1904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4523" h="1904523">
                <a:moveTo>
                  <a:pt x="0" y="190452"/>
                </a:moveTo>
                <a:cubicBezTo>
                  <a:pt x="0" y="85268"/>
                  <a:pt x="85268" y="0"/>
                  <a:pt x="190452" y="0"/>
                </a:cubicBezTo>
                <a:lnTo>
                  <a:pt x="1714071" y="0"/>
                </a:lnTo>
                <a:cubicBezTo>
                  <a:pt x="1819255" y="0"/>
                  <a:pt x="1904523" y="85268"/>
                  <a:pt x="1904523" y="190452"/>
                </a:cubicBezTo>
                <a:lnTo>
                  <a:pt x="1904523" y="1714071"/>
                </a:lnTo>
                <a:cubicBezTo>
                  <a:pt x="1904523" y="1819255"/>
                  <a:pt x="1819255" y="1904523"/>
                  <a:pt x="1714071" y="1904523"/>
                </a:cubicBezTo>
                <a:lnTo>
                  <a:pt x="190452" y="1904523"/>
                </a:lnTo>
                <a:cubicBezTo>
                  <a:pt x="85268" y="1904523"/>
                  <a:pt x="0" y="1819255"/>
                  <a:pt x="0" y="1714071"/>
                </a:cubicBezTo>
                <a:lnTo>
                  <a:pt x="0" y="19045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932" tIns="112932" rIns="112932" bIns="112932" numCol="1" spcCol="1270" anchor="t" anchorCtr="0">
            <a:no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200" dirty="0"/>
              <a:t>                  </a:t>
            </a:r>
          </a:p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dirty="0"/>
              <a:t>Deeply Virtual Compton Scattering (DVCS)</a:t>
            </a:r>
          </a:p>
        </p:txBody>
      </p:sp>
    </p:spTree>
    <p:extLst>
      <p:ext uri="{BB962C8B-B14F-4D97-AF65-F5344CB8AC3E}">
        <p14:creationId xmlns:p14="http://schemas.microsoft.com/office/powerpoint/2010/main" val="760782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39;p39">
            <a:extLst>
              <a:ext uri="{FF2B5EF4-FFF2-40B4-BE49-F238E27FC236}">
                <a16:creationId xmlns:a16="http://schemas.microsoft.com/office/drawing/2014/main" id="{2C066F6E-5C28-DD4B-83E0-5B448784749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37331" y="11537950"/>
            <a:ext cx="2743200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defTabSz="914400">
              <a:spcAft>
                <a:spcPts val="600"/>
              </a:spcAft>
            </a:pPr>
            <a:fld id="{00000000-1234-1234-1234-123412341234}" type="slidenum">
              <a:rPr lang="en-US"/>
              <a:pPr defTabSz="914400"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2A252E-793F-8146-9663-0BDCC63DCFD4}"/>
              </a:ext>
            </a:extLst>
          </p:cNvPr>
          <p:cNvSpPr/>
          <p:nvPr/>
        </p:nvSpPr>
        <p:spPr>
          <a:xfrm>
            <a:off x="9591581" y="7214469"/>
            <a:ext cx="29885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Submitted to PRD</a:t>
            </a:r>
          </a:p>
          <a:p>
            <a:r>
              <a:rPr lang="en-US" dirty="0"/>
              <a:t>arXiv:2410.23469v1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4ABEF6-EC7E-7341-BEE2-06BE633D7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373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F8742C6-D7BE-AE49-B269-92B723D7F573}"/>
              </a:ext>
            </a:extLst>
          </p:cNvPr>
          <p:cNvSpPr/>
          <p:nvPr/>
        </p:nvSpPr>
        <p:spPr>
          <a:xfrm>
            <a:off x="10071652" y="4487998"/>
            <a:ext cx="1709531" cy="119269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DB5C3B-D047-7F4A-B340-D320DB429AD5}"/>
              </a:ext>
            </a:extLst>
          </p:cNvPr>
          <p:cNvSpPr/>
          <p:nvPr/>
        </p:nvSpPr>
        <p:spPr>
          <a:xfrm>
            <a:off x="10071652" y="1946894"/>
            <a:ext cx="1709531" cy="25411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65BE6D6-27FB-C64F-8EC3-DDB7097D5824}"/>
                  </a:ext>
                </a:extLst>
              </p:cNvPr>
              <p:cNvSpPr txBox="1"/>
              <p:nvPr/>
            </p:nvSpPr>
            <p:spPr>
              <a:xfrm>
                <a:off x="5705061" y="5294243"/>
                <a:ext cx="1725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65BE6D6-27FB-C64F-8EC3-DDB7097D5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061" y="5294243"/>
                <a:ext cx="172547" cy="276999"/>
              </a:xfrm>
              <a:prstGeom prst="rect">
                <a:avLst/>
              </a:prstGeom>
              <a:blipFill>
                <a:blip r:embed="rId3"/>
                <a:stretch>
                  <a:fillRect l="-40000" r="-33333" b="-3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D91123-9993-2843-AA15-66BEA2942309}"/>
                  </a:ext>
                </a:extLst>
              </p:cNvPr>
              <p:cNvSpPr txBox="1"/>
              <p:nvPr/>
            </p:nvSpPr>
            <p:spPr>
              <a:xfrm>
                <a:off x="6308035" y="3012686"/>
                <a:ext cx="55194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4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𝛏</m:t>
                      </m:r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D91123-9993-2843-AA15-66BEA2942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8035" y="3012686"/>
                <a:ext cx="551946" cy="369332"/>
              </a:xfrm>
              <a:prstGeom prst="rect">
                <a:avLst/>
              </a:prstGeom>
              <a:blipFill>
                <a:blip r:embed="rId4"/>
                <a:stretch>
                  <a:fillRect l="-6818" r="-1818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4661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80E46-78B7-384E-BFC1-F8741EB62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84950"/>
            <a:ext cx="2743200" cy="365125"/>
          </a:xfrm>
        </p:spPr>
        <p:txBody>
          <a:bodyPr/>
          <a:lstStyle/>
          <a:p>
            <a:pPr>
              <a:defRPr/>
            </a:pPr>
            <a:fld id="{16A94A18-66C2-A54B-A167-329473CCEBB7}" type="datetime1">
              <a:rPr lang="en-US" smtClean="0"/>
              <a:t>7/16/26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C0681E-DCBE-2940-A57B-DA753F1C2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84950"/>
            <a:ext cx="2743200" cy="365125"/>
          </a:xfrm>
        </p:spPr>
        <p:txBody>
          <a:bodyPr/>
          <a:lstStyle/>
          <a:p>
            <a:pPr>
              <a:defRPr/>
            </a:pPr>
            <a:fld id="{8650D0AE-FB45-374D-A9AF-DF9429BBE74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AA6F24-F3B6-FC45-9330-434B76094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39894"/>
            <a:ext cx="6930772" cy="1017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77DF28-6141-1441-BD5A-E2EE097D5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597" y="1984447"/>
            <a:ext cx="7252841" cy="197235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A4A7FFF-22A6-D64E-9E0C-22C456E1332D}"/>
              </a:ext>
            </a:extLst>
          </p:cNvPr>
          <p:cNvSpPr/>
          <p:nvPr/>
        </p:nvSpPr>
        <p:spPr>
          <a:xfrm>
            <a:off x="4724400" y="1981200"/>
            <a:ext cx="7315200" cy="213360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FCA2416-1C11-3841-83D5-A7AE7696B3A8}"/>
              </a:ext>
            </a:extLst>
          </p:cNvPr>
          <p:cNvSpPr/>
          <p:nvPr/>
        </p:nvSpPr>
        <p:spPr>
          <a:xfrm>
            <a:off x="3124200" y="1109745"/>
            <a:ext cx="609600" cy="414255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rved Up Arrow 7">
            <a:extLst>
              <a:ext uri="{FF2B5EF4-FFF2-40B4-BE49-F238E27FC236}">
                <a16:creationId xmlns:a16="http://schemas.microsoft.com/office/drawing/2014/main" id="{DF2FC7BD-678A-C840-9461-ED498CAA8CD7}"/>
              </a:ext>
            </a:extLst>
          </p:cNvPr>
          <p:cNvSpPr/>
          <p:nvPr/>
        </p:nvSpPr>
        <p:spPr>
          <a:xfrm rot="2373950">
            <a:off x="3290921" y="2041120"/>
            <a:ext cx="1606691" cy="385928"/>
          </a:xfrm>
          <a:prstGeom prst="curvedUpArrow">
            <a:avLst>
              <a:gd name="adj1" fmla="val 42202"/>
              <a:gd name="adj2" fmla="val 123185"/>
              <a:gd name="adj3" fmla="val 5331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AA9641-D004-E24C-843C-50CCC821893D}"/>
              </a:ext>
            </a:extLst>
          </p:cNvPr>
          <p:cNvSpPr/>
          <p:nvPr/>
        </p:nvSpPr>
        <p:spPr>
          <a:xfrm>
            <a:off x="1984608" y="-96637"/>
            <a:ext cx="77414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Unpolarized cross section example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37A378A-F9E0-5640-B82B-607C06272462}"/>
              </a:ext>
            </a:extLst>
          </p:cNvPr>
          <p:cNvSpPr/>
          <p:nvPr/>
        </p:nvSpPr>
        <p:spPr>
          <a:xfrm>
            <a:off x="9601200" y="1828800"/>
            <a:ext cx="1372339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141CFB3-A75F-4C4A-90F5-E29FB19F9BB1}"/>
              </a:ext>
            </a:extLst>
          </p:cNvPr>
          <p:cNvSpPr/>
          <p:nvPr/>
        </p:nvSpPr>
        <p:spPr>
          <a:xfrm>
            <a:off x="7239000" y="1828800"/>
            <a:ext cx="2362200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80502C-4FF5-2B4F-849C-80C950241EC4}"/>
              </a:ext>
            </a:extLst>
          </p:cNvPr>
          <p:cNvSpPr/>
          <p:nvPr/>
        </p:nvSpPr>
        <p:spPr>
          <a:xfrm>
            <a:off x="7999461" y="1363578"/>
            <a:ext cx="97738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Twist 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C132AA-FFD5-A249-8C2C-04D27889A407}"/>
              </a:ext>
            </a:extLst>
          </p:cNvPr>
          <p:cNvSpPr/>
          <p:nvPr/>
        </p:nvSpPr>
        <p:spPr>
          <a:xfrm>
            <a:off x="9785356" y="1363578"/>
            <a:ext cx="9773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Twist 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B1EA2D-7BE0-0843-A361-84478704E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247" y="3952827"/>
            <a:ext cx="4869951" cy="2731543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008F40A-2282-2E42-BC5A-5DD60F993C62}"/>
              </a:ext>
            </a:extLst>
          </p:cNvPr>
          <p:cNvSpPr txBox="1"/>
          <p:nvPr/>
        </p:nvSpPr>
        <p:spPr>
          <a:xfrm>
            <a:off x="5943600" y="5867400"/>
            <a:ext cx="2300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Transverse OAM</a:t>
            </a:r>
            <a:endParaRPr lang="en-US" sz="2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A290B2-5005-134B-A290-442F43592012}"/>
              </a:ext>
            </a:extLst>
          </p:cNvPr>
          <p:cNvSpPr txBox="1"/>
          <p:nvPr/>
        </p:nvSpPr>
        <p:spPr>
          <a:xfrm>
            <a:off x="5984560" y="5100935"/>
            <a:ext cx="825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OAM</a:t>
            </a:r>
            <a:endParaRPr lang="en-US" sz="24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ABED0C7F-3921-A747-807F-87F5FB6A7698}"/>
              </a:ext>
            </a:extLst>
          </p:cNvPr>
          <p:cNvSpPr/>
          <p:nvPr/>
        </p:nvSpPr>
        <p:spPr>
          <a:xfrm>
            <a:off x="5257800" y="5511968"/>
            <a:ext cx="609600" cy="3693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1C61AF4E-FFD7-CE45-BF7C-CDE07179F982}"/>
              </a:ext>
            </a:extLst>
          </p:cNvPr>
          <p:cNvSpPr/>
          <p:nvPr/>
        </p:nvSpPr>
        <p:spPr>
          <a:xfrm>
            <a:off x="5257800" y="6336268"/>
            <a:ext cx="609600" cy="3693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BA45FC3E-E40F-A540-83C3-75F4F5723B4D}"/>
              </a:ext>
            </a:extLst>
          </p:cNvPr>
          <p:cNvSpPr/>
          <p:nvPr/>
        </p:nvSpPr>
        <p:spPr>
          <a:xfrm>
            <a:off x="5257800" y="5117068"/>
            <a:ext cx="609600" cy="369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71AF1B-C884-1447-96D5-D1C4E76E59D7}"/>
              </a:ext>
            </a:extLst>
          </p:cNvPr>
          <p:cNvSpPr txBox="1"/>
          <p:nvPr/>
        </p:nvSpPr>
        <p:spPr>
          <a:xfrm>
            <a:off x="838200" y="7391400"/>
            <a:ext cx="1115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(*) T-odd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EEB15C-E2E2-5643-9C29-6A0F3FB74D3E}"/>
              </a:ext>
            </a:extLst>
          </p:cNvPr>
          <p:cNvSpPr/>
          <p:nvPr/>
        </p:nvSpPr>
        <p:spPr>
          <a:xfrm>
            <a:off x="296309" y="5477487"/>
            <a:ext cx="4885291" cy="406474"/>
          </a:xfrm>
          <a:prstGeom prst="rect">
            <a:avLst/>
          </a:prstGeom>
          <a:solidFill>
            <a:srgbClr val="FFC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4D24491-FDA6-FA4E-A5B9-2CAF8503FD0D}"/>
              </a:ext>
            </a:extLst>
          </p:cNvPr>
          <p:cNvSpPr/>
          <p:nvPr/>
        </p:nvSpPr>
        <p:spPr>
          <a:xfrm>
            <a:off x="304800" y="5867066"/>
            <a:ext cx="4867398" cy="381334"/>
          </a:xfrm>
          <a:prstGeom prst="rect">
            <a:avLst/>
          </a:prstGeom>
          <a:solidFill>
            <a:schemeClr val="accent1">
              <a:lumMod val="60000"/>
              <a:lumOff val="40000"/>
              <a:alpha val="33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431D33-D8CF-2B4A-B50F-F7470E78CBC7}"/>
                  </a:ext>
                </a:extLst>
              </p:cNvPr>
              <p:cNvSpPr txBox="1"/>
              <p:nvPr/>
            </p:nvSpPr>
            <p:spPr>
              <a:xfrm>
                <a:off x="5998632" y="5439641"/>
                <a:ext cx="6570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431D33-D8CF-2B4A-B50F-F7470E78C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632" y="5439641"/>
                <a:ext cx="657039" cy="461665"/>
              </a:xfrm>
              <a:prstGeom prst="rect">
                <a:avLst/>
              </a:prstGeom>
              <a:blipFill>
                <a:blip r:embed="rId5"/>
                <a:stretch>
                  <a:fillRect t="-7895" r="-11321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C180A264-B3B1-974F-8802-1DCE1BE012DC}"/>
              </a:ext>
            </a:extLst>
          </p:cNvPr>
          <p:cNvSpPr/>
          <p:nvPr/>
        </p:nvSpPr>
        <p:spPr>
          <a:xfrm>
            <a:off x="228600" y="3593068"/>
            <a:ext cx="441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B. </a:t>
            </a:r>
            <a:r>
              <a:rPr lang="en-US" dirty="0" err="1">
                <a:solidFill>
                  <a:schemeClr val="bg1"/>
                </a:solidFill>
              </a:rPr>
              <a:t>Kriesten</a:t>
            </a:r>
            <a:r>
              <a:rPr lang="en-US" dirty="0">
                <a:solidFill>
                  <a:schemeClr val="bg1"/>
                </a:solidFill>
              </a:rPr>
              <a:t> and S. Liuti, </a:t>
            </a:r>
            <a:r>
              <a:rPr lang="en-US" i="1" dirty="0" err="1">
                <a:solidFill>
                  <a:schemeClr val="bg1"/>
                </a:solidFill>
              </a:rPr>
              <a:t>Phys.Rev</a:t>
            </a:r>
            <a:r>
              <a:rPr lang="en-US" i="1" dirty="0">
                <a:solidFill>
                  <a:schemeClr val="bg1"/>
                </a:solidFill>
              </a:rPr>
              <a:t>. D105 (2022)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44F77F7-9034-A041-A526-E87022738C9A}"/>
              </a:ext>
            </a:extLst>
          </p:cNvPr>
          <p:cNvSpPr/>
          <p:nvPr/>
        </p:nvSpPr>
        <p:spPr>
          <a:xfrm>
            <a:off x="3581400" y="3962400"/>
            <a:ext cx="1066800" cy="30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1F7552-C9BE-7D46-91EA-667B257D4A7C}"/>
              </a:ext>
            </a:extLst>
          </p:cNvPr>
          <p:cNvSpPr txBox="1"/>
          <p:nvPr/>
        </p:nvSpPr>
        <p:spPr>
          <a:xfrm>
            <a:off x="3429000" y="3886200"/>
            <a:ext cx="1491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Book Antiqua" panose="0204060205030503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GPD (Old)</a:t>
            </a:r>
            <a:r>
              <a:rPr lang="en-US" sz="2000" dirty="0">
                <a:solidFill>
                  <a:schemeClr val="bg1"/>
                </a:solidFill>
                <a:latin typeface="Book Antiqua" panose="02040602050305030304" pitchFamily="18" charset="0"/>
                <a:ea typeface="Cambria Math" panose="02040503050406030204" pitchFamily="18" charset="0"/>
              </a:rPr>
              <a:t> </a:t>
            </a:r>
          </a:p>
        </p:txBody>
      </p:sp>
      <p:sp>
        <p:nvSpPr>
          <p:cNvPr id="35" name="Right Arrow 34">
            <a:extLst>
              <a:ext uri="{FF2B5EF4-FFF2-40B4-BE49-F238E27FC236}">
                <a16:creationId xmlns:a16="http://schemas.microsoft.com/office/drawing/2014/main" id="{03AACA05-96AD-D845-A631-00E19A52934F}"/>
              </a:ext>
            </a:extLst>
          </p:cNvPr>
          <p:cNvSpPr/>
          <p:nvPr/>
        </p:nvSpPr>
        <p:spPr>
          <a:xfrm>
            <a:off x="5257800" y="4507468"/>
            <a:ext cx="609600" cy="369332"/>
          </a:xfrm>
          <a:prstGeom prst="rightArrow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444E15-B497-9F43-850D-C9FA58E245CF}"/>
              </a:ext>
            </a:extLst>
          </p:cNvPr>
          <p:cNvSpPr txBox="1"/>
          <p:nvPr/>
        </p:nvSpPr>
        <p:spPr>
          <a:xfrm>
            <a:off x="5984560" y="4491335"/>
            <a:ext cx="159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“Cahn CFF”</a:t>
            </a:r>
            <a:endParaRPr lang="en-US" sz="24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7" name="Right Arrow 36">
            <a:extLst>
              <a:ext uri="{FF2B5EF4-FFF2-40B4-BE49-F238E27FC236}">
                <a16:creationId xmlns:a16="http://schemas.microsoft.com/office/drawing/2014/main" id="{1AC0394A-AC6E-CD45-9DDA-716BD19099E7}"/>
              </a:ext>
            </a:extLst>
          </p:cNvPr>
          <p:cNvSpPr/>
          <p:nvPr/>
        </p:nvSpPr>
        <p:spPr>
          <a:xfrm>
            <a:off x="5257800" y="5943600"/>
            <a:ext cx="609600" cy="3693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A4166DA-3CE9-FD48-ACD0-602BE7176FAF}"/>
              </a:ext>
            </a:extLst>
          </p:cNvPr>
          <p:cNvSpPr txBox="1"/>
          <p:nvPr/>
        </p:nvSpPr>
        <p:spPr>
          <a:xfrm>
            <a:off x="5943600" y="6243935"/>
            <a:ext cx="2113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Transverse Spin</a:t>
            </a:r>
            <a:endParaRPr lang="en-US" sz="24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124A97C-7F71-9B43-BE65-C7E4829C1905}"/>
              </a:ext>
            </a:extLst>
          </p:cNvPr>
          <p:cNvSpPr/>
          <p:nvPr/>
        </p:nvSpPr>
        <p:spPr>
          <a:xfrm>
            <a:off x="296309" y="6248400"/>
            <a:ext cx="4867398" cy="435970"/>
          </a:xfrm>
          <a:prstGeom prst="rect">
            <a:avLst/>
          </a:prstGeom>
          <a:solidFill>
            <a:srgbClr val="8400C6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8858037-BBA7-3648-9468-051263BDFD6C}"/>
              </a:ext>
            </a:extLst>
          </p:cNvPr>
          <p:cNvSpPr/>
          <p:nvPr/>
        </p:nvSpPr>
        <p:spPr>
          <a:xfrm>
            <a:off x="304800" y="5094367"/>
            <a:ext cx="4867398" cy="381334"/>
          </a:xfrm>
          <a:prstGeom prst="rect">
            <a:avLst/>
          </a:prstGeom>
          <a:solidFill>
            <a:srgbClr val="FFFF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981765-26DB-724D-8D17-0BB814028868}"/>
              </a:ext>
            </a:extLst>
          </p:cNvPr>
          <p:cNvSpPr/>
          <p:nvPr/>
        </p:nvSpPr>
        <p:spPr>
          <a:xfrm>
            <a:off x="152400" y="3163669"/>
            <a:ext cx="27339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Twist 3 GPDs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FDCB3A-BBBC-8C47-8B69-FAC6A0ACABF3}"/>
              </a:ext>
            </a:extLst>
          </p:cNvPr>
          <p:cNvSpPr/>
          <p:nvPr/>
        </p:nvSpPr>
        <p:spPr>
          <a:xfrm>
            <a:off x="103949" y="281231"/>
            <a:ext cx="11448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ymbol" pitchFamily="2" charset="2"/>
              </a:rPr>
              <a:t>s</a:t>
            </a:r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1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9" grpId="0"/>
      <p:bldP spid="21" grpId="0" animBg="1"/>
      <p:bldP spid="22" grpId="0" animBg="1"/>
      <p:bldP spid="23" grpId="0" animBg="1"/>
      <p:bldP spid="25" grpId="0"/>
      <p:bldP spid="26" grpId="0" animBg="1"/>
      <p:bldP spid="27" grpId="0" animBg="1"/>
      <p:bldP spid="28" grpId="0"/>
      <p:bldP spid="32" grpId="0"/>
      <p:bldP spid="34" grpId="0" animBg="1"/>
      <p:bldP spid="33" grpId="0"/>
      <p:bldP spid="35" grpId="0" animBg="1"/>
      <p:bldP spid="36" grpId="0"/>
      <p:bldP spid="37" grpId="0" animBg="1"/>
      <p:bldP spid="39" grpId="0"/>
      <p:bldP spid="40" grpId="0" animBg="1"/>
      <p:bldP spid="41" grpId="0" animBg="1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3F227-1CC7-ED4A-A3CB-4D824C9D9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805932-5B89-564E-B8C4-B5850AB27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189" y="533400"/>
            <a:ext cx="3968750" cy="29782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B7C752-EC00-4948-9322-C72592279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488398"/>
            <a:ext cx="4095750" cy="3003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2C3F99-7A84-A64A-84EB-A2208044F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125" y="3600693"/>
            <a:ext cx="4095750" cy="29680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332E66-B529-6746-B27C-4E5C870817E6}"/>
              </a:ext>
            </a:extLst>
          </p:cNvPr>
          <p:cNvSpPr txBox="1"/>
          <p:nvPr/>
        </p:nvSpPr>
        <p:spPr>
          <a:xfrm>
            <a:off x="6203539" y="685800"/>
            <a:ext cx="410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Calligraphy" panose="03010101010101010101" pitchFamily="66" charset="77"/>
              </a:rPr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BECC06-18E0-0540-95FA-B8C22E18DBE2}"/>
              </a:ext>
            </a:extLst>
          </p:cNvPr>
          <p:cNvSpPr txBox="1"/>
          <p:nvPr/>
        </p:nvSpPr>
        <p:spPr>
          <a:xfrm>
            <a:off x="3079339" y="3886200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Calligraphy" panose="03010101010101010101" pitchFamily="66" charset="77"/>
              </a:rPr>
              <a:t>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A41786-53A3-A84C-92EA-A812BA1A7D85}"/>
              </a:ext>
            </a:extLst>
          </p:cNvPr>
          <p:cNvSpPr txBox="1"/>
          <p:nvPr/>
        </p:nvSpPr>
        <p:spPr>
          <a:xfrm>
            <a:off x="304800" y="685800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Calligraphy" panose="03010101010101010101" pitchFamily="66" charset="77"/>
              </a:rPr>
              <a:t>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87DF16-57E8-9542-ADAA-31C530CCE9E0}"/>
              </a:ext>
            </a:extLst>
          </p:cNvPr>
          <p:cNvSpPr txBox="1"/>
          <p:nvPr/>
        </p:nvSpPr>
        <p:spPr>
          <a:xfrm>
            <a:off x="3200400" y="3581400"/>
            <a:ext cx="412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ucida Calligraphy" panose="03010101010101010101" pitchFamily="66" charset="77"/>
              </a:rPr>
              <a:t>~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6E816A-BF3A-4B47-AF10-6AF61F645F1E}"/>
              </a:ext>
            </a:extLst>
          </p:cNvPr>
          <p:cNvSpPr txBox="1"/>
          <p:nvPr/>
        </p:nvSpPr>
        <p:spPr>
          <a:xfrm>
            <a:off x="3531703" y="87297"/>
            <a:ext cx="51538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Marginal Posterior CFF Results (</a:t>
            </a:r>
            <a:r>
              <a:rPr lang="en-US" sz="2000" dirty="0" err="1"/>
              <a:t>Saraswati’s</a:t>
            </a:r>
            <a:r>
              <a:rPr lang="en-US" sz="2000" dirty="0"/>
              <a:t> talk)</a:t>
            </a:r>
          </a:p>
        </p:txBody>
      </p:sp>
    </p:spTree>
    <p:extLst>
      <p:ext uri="{BB962C8B-B14F-4D97-AF65-F5344CB8AC3E}">
        <p14:creationId xmlns:p14="http://schemas.microsoft.com/office/powerpoint/2010/main" val="2311555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ED013E-AB99-2B4C-83D4-EBB4BF671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A94A18-66C2-A54B-A167-329473CCEBB7}" type="datetime1">
              <a:rPr lang="en-US" smtClean="0"/>
              <a:t>7/16/26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68BA72-3AFE-044B-9C6F-4C6C59F95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0D0AE-FB45-374D-A9AF-DF9429BBE74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19" name="Explosion 2 18">
            <a:extLst>
              <a:ext uri="{FF2B5EF4-FFF2-40B4-BE49-F238E27FC236}">
                <a16:creationId xmlns:a16="http://schemas.microsoft.com/office/drawing/2014/main" id="{49271F29-B066-1543-93FE-22ACCB4F310B}"/>
              </a:ext>
            </a:extLst>
          </p:cNvPr>
          <p:cNvSpPr/>
          <p:nvPr/>
        </p:nvSpPr>
        <p:spPr>
          <a:xfrm rot="20599289">
            <a:off x="6197269" y="3330163"/>
            <a:ext cx="5956760" cy="1585597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D4FF4D-F12D-4B46-A171-D81502AC218C}"/>
              </a:ext>
            </a:extLst>
          </p:cNvPr>
          <p:cNvSpPr txBox="1"/>
          <p:nvPr/>
        </p:nvSpPr>
        <p:spPr>
          <a:xfrm rot="20188290">
            <a:off x="7389564" y="3949280"/>
            <a:ext cx="328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Second Inverse Problem!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C90F05-40D0-D848-9DED-855793BF5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372133"/>
            <a:ext cx="6438900" cy="1168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91AF69-7C13-0646-B924-6B55ED08E34F}"/>
              </a:ext>
            </a:extLst>
          </p:cNvPr>
          <p:cNvSpPr txBox="1"/>
          <p:nvPr/>
        </p:nvSpPr>
        <p:spPr>
          <a:xfrm>
            <a:off x="4892924" y="3200880"/>
            <a:ext cx="2704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known from PQCD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505DCEC7-DA72-D245-8C3C-10ADA8EE2C90}"/>
              </a:ext>
            </a:extLst>
          </p:cNvPr>
          <p:cNvSpPr/>
          <p:nvPr/>
        </p:nvSpPr>
        <p:spPr>
          <a:xfrm rot="16200000">
            <a:off x="5697332" y="1849653"/>
            <a:ext cx="457200" cy="200090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930632-DB01-944D-9D48-9A719D844BF3}"/>
              </a:ext>
            </a:extLst>
          </p:cNvPr>
          <p:cNvSpPr/>
          <p:nvPr/>
        </p:nvSpPr>
        <p:spPr>
          <a:xfrm>
            <a:off x="2362200" y="334631"/>
            <a:ext cx="712746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u="sng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Assuming a QCD </a:t>
            </a:r>
            <a:r>
              <a:rPr lang="en-US" sz="2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factorized scenario </a:t>
            </a:r>
            <a:r>
              <a:rPr lang="en-US" sz="2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Wingdings" pitchFamily="2" charset="2"/>
              </a:rPr>
              <a:t> CFFs  GPDs</a:t>
            </a:r>
            <a:endParaRPr lang="en-US" sz="2400" dirty="0"/>
          </a:p>
          <a:p>
            <a:pPr algn="ctr"/>
            <a:endParaRPr lang="en-US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4806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644F4A-104A-3542-B835-3EE6B8B7B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88" y="972484"/>
            <a:ext cx="10616623" cy="6507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B4D0A-C316-074E-B1FC-00F9034A30C4}"/>
              </a:ext>
            </a:extLst>
          </p:cNvPr>
          <p:cNvSpPr txBox="1"/>
          <p:nvPr/>
        </p:nvSpPr>
        <p:spPr>
          <a:xfrm>
            <a:off x="3322456" y="148692"/>
            <a:ext cx="5853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DVCS Compton Form Factors relation to GPDs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4EFAFA-6AA7-C54D-AD9D-9C92D1ADD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564" y="2441777"/>
            <a:ext cx="1355436" cy="456422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D427C6CB-BC06-DE46-AD51-FF8DF36E89D3}"/>
              </a:ext>
            </a:extLst>
          </p:cNvPr>
          <p:cNvSpPr/>
          <p:nvPr/>
        </p:nvSpPr>
        <p:spPr>
          <a:xfrm rot="16200000">
            <a:off x="9718195" y="746809"/>
            <a:ext cx="451814" cy="263928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E550A4F6-7A0F-7D4B-8C21-C34AAEBE386F}"/>
              </a:ext>
            </a:extLst>
          </p:cNvPr>
          <p:cNvSpPr/>
          <p:nvPr/>
        </p:nvSpPr>
        <p:spPr>
          <a:xfrm rot="16200000">
            <a:off x="6117746" y="513015"/>
            <a:ext cx="451812" cy="314844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7B2CEA-2947-2A49-B6EC-357EC3308C17}"/>
              </a:ext>
            </a:extLst>
          </p:cNvPr>
          <p:cNvSpPr txBox="1"/>
          <p:nvPr/>
        </p:nvSpPr>
        <p:spPr>
          <a:xfrm>
            <a:off x="9675941" y="2423319"/>
            <a:ext cx="639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Lucida Calligraphy" panose="03010101010101010101" pitchFamily="66" charset="77"/>
              </a:rPr>
              <a:t>Im</a:t>
            </a:r>
            <a:endParaRPr lang="en-US" sz="2400" dirty="0">
              <a:latin typeface="Lucida Calligraphy" panose="03010101010101010101" pitchFamily="66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2AA0BB-6684-0F4E-BD28-18CF428C7014}"/>
              </a:ext>
            </a:extLst>
          </p:cNvPr>
          <p:cNvSpPr txBox="1"/>
          <p:nvPr/>
        </p:nvSpPr>
        <p:spPr>
          <a:xfrm>
            <a:off x="6096000" y="2464884"/>
            <a:ext cx="72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Calligraphy" panose="03010101010101010101" pitchFamily="66" charset="77"/>
              </a:rPr>
              <a:t>Re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2A5C13-0EB1-9546-97CB-2FDD7DBA5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688" y="3733873"/>
            <a:ext cx="7539453" cy="840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6F26AA-5D1B-8646-852E-52690E9355FC}"/>
              </a:ext>
            </a:extLst>
          </p:cNvPr>
          <p:cNvSpPr txBox="1"/>
          <p:nvPr/>
        </p:nvSpPr>
        <p:spPr>
          <a:xfrm>
            <a:off x="8572155" y="3843672"/>
            <a:ext cx="2743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Only H</a:t>
            </a:r>
            <a:r>
              <a:rPr lang="en-US" sz="2400" baseline="30000" dirty="0"/>
              <a:t>+  </a:t>
            </a:r>
            <a:r>
              <a:rPr lang="en-US" sz="2400" dirty="0"/>
              <a:t>contributes!</a:t>
            </a:r>
          </a:p>
        </p:txBody>
      </p:sp>
    </p:spTree>
    <p:extLst>
      <p:ext uri="{BB962C8B-B14F-4D97-AF65-F5344CB8AC3E}">
        <p14:creationId xmlns:p14="http://schemas.microsoft.com/office/powerpoint/2010/main" val="2455070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87BE45-4A45-B44B-85F1-A520FED35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097" y="1231392"/>
            <a:ext cx="3191805" cy="31671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19ACA5-B506-4D42-A087-0AEDFD3A271F}"/>
              </a:ext>
            </a:extLst>
          </p:cNvPr>
          <p:cNvSpPr txBox="1"/>
          <p:nvPr/>
        </p:nvSpPr>
        <p:spPr>
          <a:xfrm>
            <a:off x="2305878" y="477078"/>
            <a:ext cx="40075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Remembering Claudio </a:t>
            </a:r>
            <a:r>
              <a:rPr lang="en-US" sz="2000" dirty="0" err="1"/>
              <a:t>Ciofi</a:t>
            </a:r>
            <a:r>
              <a:rPr lang="en-US" sz="2000" dirty="0"/>
              <a:t> </a:t>
            </a:r>
            <a:r>
              <a:rPr lang="en-US" sz="2000" dirty="0" err="1"/>
              <a:t>degli</a:t>
            </a:r>
            <a:r>
              <a:rPr lang="en-US" sz="2000" dirty="0"/>
              <a:t> </a:t>
            </a:r>
            <a:r>
              <a:rPr lang="en-US" sz="2000" dirty="0" err="1"/>
              <a:t>Atti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B2093-329B-6D49-94CB-FD81CB3A5ABB}"/>
              </a:ext>
            </a:extLst>
          </p:cNvPr>
          <p:cNvSpPr txBox="1"/>
          <p:nvPr/>
        </p:nvSpPr>
        <p:spPr>
          <a:xfrm>
            <a:off x="5404483" y="4929808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1940-2026</a:t>
            </a:r>
          </a:p>
        </p:txBody>
      </p:sp>
    </p:spTree>
    <p:extLst>
      <p:ext uri="{BB962C8B-B14F-4D97-AF65-F5344CB8AC3E}">
        <p14:creationId xmlns:p14="http://schemas.microsoft.com/office/powerpoint/2010/main" val="3030972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B6F312-52CF-D94C-809D-65331910E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9" y="1914413"/>
            <a:ext cx="3337360" cy="14369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519998-B88C-314B-BD22-0A76B33F2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619" y="1053981"/>
            <a:ext cx="2296966" cy="11161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4ABD06-B767-074B-87E1-68D1E36C2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866" y="3102041"/>
            <a:ext cx="3198124" cy="1029371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DA33CD4-5EBD-DA42-8722-86B59FC64A97}"/>
              </a:ext>
            </a:extLst>
          </p:cNvPr>
          <p:cNvSpPr/>
          <p:nvPr/>
        </p:nvSpPr>
        <p:spPr>
          <a:xfrm>
            <a:off x="0" y="554062"/>
            <a:ext cx="12192000" cy="418157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977547-3AD1-BB49-BDB5-DA5CEE745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8837" y="1036023"/>
            <a:ext cx="4467886" cy="15883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9611DE-85AA-BF4B-90B6-367C94A7E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6928" y="3058036"/>
            <a:ext cx="4439491" cy="167759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6D3C032-BAD5-5B4F-BA43-24547A075267}"/>
              </a:ext>
            </a:extLst>
          </p:cNvPr>
          <p:cNvSpPr/>
          <p:nvPr/>
        </p:nvSpPr>
        <p:spPr>
          <a:xfrm>
            <a:off x="7730596" y="4827290"/>
            <a:ext cx="41513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FFFF00"/>
                </a:solidFill>
              </a:rPr>
              <a:t>Panjsheeri</a:t>
            </a:r>
            <a:r>
              <a:rPr lang="en-US" sz="1600" dirty="0">
                <a:solidFill>
                  <a:srgbClr val="FFFF00"/>
                </a:solidFill>
              </a:rPr>
              <a:t> et al. [arXiv:2511.03065v2 [hep-</a:t>
            </a:r>
            <a:r>
              <a:rPr lang="en-US" sz="1600" dirty="0" err="1">
                <a:solidFill>
                  <a:srgbClr val="FFFF00"/>
                </a:solidFill>
              </a:rPr>
              <a:t>ph</a:t>
            </a:r>
            <a:r>
              <a:rPr lang="en-US" sz="1600" dirty="0">
                <a:solidFill>
                  <a:srgbClr val="FFFF00"/>
                </a:solidFill>
              </a:rPr>
              <a:t>]]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562249-7578-3C41-9B4F-893C94C5A96E}"/>
              </a:ext>
            </a:extLst>
          </p:cNvPr>
          <p:cNvSpPr txBox="1"/>
          <p:nvPr/>
        </p:nvSpPr>
        <p:spPr>
          <a:xfrm>
            <a:off x="1460332" y="1387942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</a:t>
            </a:r>
            <a:r>
              <a:rPr lang="en-US" baseline="-25000" dirty="0">
                <a:solidFill>
                  <a:srgbClr val="FFFF00"/>
                </a:solidFill>
              </a:rPr>
              <a:t>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E26002-BDB0-FA4D-8232-74F1BB00DCDC}"/>
              </a:ext>
            </a:extLst>
          </p:cNvPr>
          <p:cNvSpPr txBox="1"/>
          <p:nvPr/>
        </p:nvSpPr>
        <p:spPr>
          <a:xfrm>
            <a:off x="3404155" y="3488591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n=2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B2F002-B309-E644-AC14-749ED47E7434}"/>
              </a:ext>
            </a:extLst>
          </p:cNvPr>
          <p:cNvSpPr txBox="1"/>
          <p:nvPr/>
        </p:nvSpPr>
        <p:spPr>
          <a:xfrm>
            <a:off x="3434563" y="1303225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n=1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47401B-862F-1245-A5FF-8D51340BC94E}"/>
              </a:ext>
            </a:extLst>
          </p:cNvPr>
          <p:cNvSpPr txBox="1"/>
          <p:nvPr/>
        </p:nvSpPr>
        <p:spPr>
          <a:xfrm>
            <a:off x="9583305" y="2726037"/>
            <a:ext cx="698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LQCD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2C168A-7AA6-A640-8BCA-F005CB9FCC3E}"/>
              </a:ext>
            </a:extLst>
          </p:cNvPr>
          <p:cNvSpPr txBox="1"/>
          <p:nvPr/>
        </p:nvSpPr>
        <p:spPr>
          <a:xfrm>
            <a:off x="9307869" y="649861"/>
            <a:ext cx="1262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Experiment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507CEB-AED6-6F4D-8FE9-0FF9D87AD54A}"/>
              </a:ext>
            </a:extLst>
          </p:cNvPr>
          <p:cNvSpPr txBox="1"/>
          <p:nvPr/>
        </p:nvSpPr>
        <p:spPr>
          <a:xfrm>
            <a:off x="971727" y="4382982"/>
            <a:ext cx="6252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fitting more moments from LQCD, up to n=6 (</a:t>
            </a:r>
            <a:r>
              <a:rPr lang="en-US" dirty="0" err="1"/>
              <a:t>Bhattacharia</a:t>
            </a:r>
            <a:r>
              <a:rPr lang="en-US" dirty="0"/>
              <a:t> et al.)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312D853-EB77-7C4D-B0CF-EF8CC34DEF3C}"/>
              </a:ext>
            </a:extLst>
          </p:cNvPr>
          <p:cNvCxnSpPr>
            <a:cxnSpLocks/>
          </p:cNvCxnSpPr>
          <p:nvPr/>
        </p:nvCxnSpPr>
        <p:spPr>
          <a:xfrm>
            <a:off x="3695086" y="2639844"/>
            <a:ext cx="704071" cy="4212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0EADD1F-4B02-0E4E-8F34-1EED0E1D24D8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6736585" y="1612046"/>
            <a:ext cx="890343" cy="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6E6973E-3BC1-4F42-8152-1381E0C97289}"/>
              </a:ext>
            </a:extLst>
          </p:cNvPr>
          <p:cNvCxnSpPr/>
          <p:nvPr/>
        </p:nvCxnSpPr>
        <p:spPr>
          <a:xfrm flipV="1">
            <a:off x="3681984" y="1736844"/>
            <a:ext cx="633984" cy="4332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736540F-A85E-4E41-BC16-03EB6CA398C8}"/>
              </a:ext>
            </a:extLst>
          </p:cNvPr>
          <p:cNvCxnSpPr>
            <a:cxnSpLocks/>
          </p:cNvCxnSpPr>
          <p:nvPr/>
        </p:nvCxnSpPr>
        <p:spPr>
          <a:xfrm>
            <a:off x="7208990" y="3227017"/>
            <a:ext cx="417938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5999A4D-8BC3-AA49-8B23-91E852269FC2}"/>
              </a:ext>
            </a:extLst>
          </p:cNvPr>
          <p:cNvSpPr txBox="1"/>
          <p:nvPr/>
        </p:nvSpPr>
        <p:spPr>
          <a:xfrm>
            <a:off x="2749383" y="-9252"/>
            <a:ext cx="6833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FFFF00"/>
                </a:solidFill>
              </a:rPr>
              <a:t>Mellin</a:t>
            </a:r>
            <a:r>
              <a:rPr lang="en-US" sz="2400" dirty="0">
                <a:solidFill>
                  <a:srgbClr val="FFFF00"/>
                </a:solidFill>
              </a:rPr>
              <a:t> Moments, Generalized Form Factors and GPDs</a:t>
            </a:r>
          </a:p>
        </p:txBody>
      </p:sp>
    </p:spTree>
    <p:extLst>
      <p:ext uri="{BB962C8B-B14F-4D97-AF65-F5344CB8AC3E}">
        <p14:creationId xmlns:p14="http://schemas.microsoft.com/office/powerpoint/2010/main" val="373519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48B03C-22E3-6746-9A9E-5766D9F07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731" y="1612973"/>
            <a:ext cx="8259618" cy="33700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21B86FA-B3E1-DC4A-809C-F7B68C0723BE}"/>
                  </a:ext>
                </a:extLst>
              </p:cNvPr>
              <p:cNvSpPr txBox="1"/>
              <p:nvPr/>
            </p:nvSpPr>
            <p:spPr>
              <a:xfrm>
                <a:off x="758614" y="928702"/>
                <a:ext cx="114333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Deep learning framework: NN with weights and parameters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000" dirty="0"/>
                  <a:t> determined by </a:t>
                </a:r>
                <a:r>
                  <a:rPr lang="en-US" sz="2000" dirty="0">
                    <a:solidFill>
                      <a:srgbClr val="FFFF00"/>
                    </a:solidFill>
                  </a:rPr>
                  <a:t>composite loss function</a:t>
                </a:r>
                <a:r>
                  <a:rPr lang="en-US" sz="2000" dirty="0"/>
                  <a:t>, </a:t>
                </a:r>
                <a:r>
                  <a:rPr lang="en-US" sz="2000" dirty="0">
                    <a:solidFill>
                      <a:srgbClr val="FFFF00"/>
                    </a:solidFill>
                    <a:latin typeface="Lucida Calligraphy" panose="03010101010101010101" pitchFamily="66" charset="77"/>
                  </a:rPr>
                  <a:t>L</a:t>
                </a:r>
                <a:r>
                  <a:rPr lang="en-US" sz="2000" dirty="0">
                    <a:solidFill>
                      <a:srgbClr val="FFFF00"/>
                    </a:solidFill>
                    <a:latin typeface="Symbol" pitchFamily="2" charset="2"/>
                  </a:rPr>
                  <a:t> (q)</a:t>
                </a:r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21B86FA-B3E1-DC4A-809C-F7B68C072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14" y="928702"/>
                <a:ext cx="11433386" cy="400110"/>
              </a:xfrm>
              <a:prstGeom prst="rect">
                <a:avLst/>
              </a:prstGeom>
              <a:blipFill>
                <a:blip r:embed="rId4"/>
                <a:stretch>
                  <a:fillRect l="-667" t="-12121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A57270A-C580-5F41-82A9-1458C92499C4}"/>
              </a:ext>
            </a:extLst>
          </p:cNvPr>
          <p:cNvSpPr txBox="1"/>
          <p:nvPr/>
        </p:nvSpPr>
        <p:spPr>
          <a:xfrm>
            <a:off x="4840224" y="237450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Input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8A4F4-FEF7-BD4D-8687-2B8BA25E614E}"/>
              </a:ext>
            </a:extLst>
          </p:cNvPr>
          <p:cNvSpPr txBox="1"/>
          <p:nvPr/>
        </p:nvSpPr>
        <p:spPr>
          <a:xfrm>
            <a:off x="4787730" y="2254492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Output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32E7C6-3237-094D-B4C1-50F32076E6D2}"/>
              </a:ext>
            </a:extLst>
          </p:cNvPr>
          <p:cNvSpPr txBox="1"/>
          <p:nvPr/>
        </p:nvSpPr>
        <p:spPr>
          <a:xfrm>
            <a:off x="155497" y="292868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Input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EC14D4E5-9C32-5C46-B4CE-2EEB1D5E9BD9}"/>
              </a:ext>
            </a:extLst>
          </p:cNvPr>
          <p:cNvSpPr/>
          <p:nvPr/>
        </p:nvSpPr>
        <p:spPr>
          <a:xfrm>
            <a:off x="874282" y="2244475"/>
            <a:ext cx="251708" cy="1804416"/>
          </a:xfrm>
          <a:prstGeom prst="lef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ED5B9FFA-E05A-4A4D-9CAD-22D36181ECDA}"/>
              </a:ext>
            </a:extLst>
          </p:cNvPr>
          <p:cNvSpPr/>
          <p:nvPr/>
        </p:nvSpPr>
        <p:spPr>
          <a:xfrm>
            <a:off x="5087888" y="2577356"/>
            <a:ext cx="189474" cy="2932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E9DE98-BA0E-6A45-8B75-A5D282ACFE42}"/>
              </a:ext>
            </a:extLst>
          </p:cNvPr>
          <p:cNvSpPr/>
          <p:nvPr/>
        </p:nvSpPr>
        <p:spPr>
          <a:xfrm>
            <a:off x="4232134" y="5051159"/>
            <a:ext cx="7182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Jitao</a:t>
            </a:r>
            <a:r>
              <a:rPr lang="en-US" dirty="0"/>
              <a:t> Xu, Jang (Jason) Ho, </a:t>
            </a:r>
            <a:r>
              <a:rPr lang="en-US" dirty="0" err="1"/>
              <a:t>Zaki</a:t>
            </a:r>
            <a:r>
              <a:rPr lang="en-US" dirty="0"/>
              <a:t> </a:t>
            </a:r>
            <a:r>
              <a:rPr lang="en-US" dirty="0" err="1"/>
              <a:t>Panjsheeri</a:t>
            </a:r>
            <a:r>
              <a:rPr lang="en-US" dirty="0"/>
              <a:t> et al., [arXiv:2605. 06994 hep-</a:t>
            </a:r>
            <a:r>
              <a:rPr lang="en-US" dirty="0" err="1"/>
              <a:t>ph</a:t>
            </a:r>
            <a:r>
              <a:rPr lang="en-US" dirty="0"/>
              <a:t>]]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A7E711-1B7D-D44C-A65F-313607BFDCDC}"/>
              </a:ext>
            </a:extLst>
          </p:cNvPr>
          <p:cNvSpPr txBox="1"/>
          <p:nvPr/>
        </p:nvSpPr>
        <p:spPr>
          <a:xfrm>
            <a:off x="771394" y="6122539"/>
            <a:ext cx="9056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Fixed NN architecture NNGPD(4 nodes,1 hidden layer,100 neurons per layer, output layer is 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B0A7DA-2285-7D46-BD27-3706EA002036}"/>
              </a:ext>
            </a:extLst>
          </p:cNvPr>
          <p:cNvSpPr txBox="1"/>
          <p:nvPr/>
        </p:nvSpPr>
        <p:spPr>
          <a:xfrm>
            <a:off x="9628349" y="1915029"/>
            <a:ext cx="2563651" cy="120032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Compton Form Factors</a:t>
            </a:r>
          </a:p>
          <a:p>
            <a:r>
              <a:rPr lang="en-US" dirty="0"/>
              <a:t>Generalized Form Factors</a:t>
            </a:r>
          </a:p>
          <a:p>
            <a:r>
              <a:rPr lang="en-US" dirty="0"/>
              <a:t>Elastic Form Factors</a:t>
            </a:r>
          </a:p>
          <a:p>
            <a:r>
              <a:rPr lang="en-US" dirty="0" err="1"/>
              <a:t>Mellin</a:t>
            </a:r>
            <a:r>
              <a:rPr lang="en-US" dirty="0"/>
              <a:t> Moments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216992-A7A2-3E4A-B046-C696C8B5B144}"/>
              </a:ext>
            </a:extLst>
          </p:cNvPr>
          <p:cNvSpPr/>
          <p:nvPr/>
        </p:nvSpPr>
        <p:spPr>
          <a:xfrm>
            <a:off x="5828274" y="1626225"/>
            <a:ext cx="2453878" cy="181602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25694E94-C7AC-BD4A-9FDB-0892C20D5DA8}"/>
              </a:ext>
            </a:extLst>
          </p:cNvPr>
          <p:cNvSpPr/>
          <p:nvPr/>
        </p:nvSpPr>
        <p:spPr>
          <a:xfrm>
            <a:off x="8282152" y="2459421"/>
            <a:ext cx="1346197" cy="1179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C69327-07F1-064D-97A3-823239BEC980}"/>
              </a:ext>
            </a:extLst>
          </p:cNvPr>
          <p:cNvSpPr txBox="1"/>
          <p:nvPr/>
        </p:nvSpPr>
        <p:spPr>
          <a:xfrm>
            <a:off x="4267201" y="248804"/>
            <a:ext cx="3187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>
                <a:solidFill>
                  <a:srgbClr val="FFFF00"/>
                </a:solidFill>
              </a:rPr>
              <a:t>NNGPD parametrization</a:t>
            </a:r>
          </a:p>
        </p:txBody>
      </p:sp>
    </p:spTree>
    <p:extLst>
      <p:ext uri="{BB962C8B-B14F-4D97-AF65-F5344CB8AC3E}">
        <p14:creationId xmlns:p14="http://schemas.microsoft.com/office/powerpoint/2010/main" val="345051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E57DD6-A5AF-574F-B698-E81A3BA298B5}"/>
              </a:ext>
            </a:extLst>
          </p:cNvPr>
          <p:cNvSpPr txBox="1"/>
          <p:nvPr/>
        </p:nvSpPr>
        <p:spPr>
          <a:xfrm>
            <a:off x="2443628" y="276269"/>
            <a:ext cx="5277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Inverse problem in GPD fits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42B50F-89AD-FE45-9FAA-FD253D8CB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447194"/>
            <a:ext cx="8737600" cy="1017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2EA24B-2E27-5545-989C-D39B80F01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21" y="3592122"/>
            <a:ext cx="4169547" cy="8010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5BE7CA0-58FF-D748-81C2-DD2786F39723}"/>
              </a:ext>
            </a:extLst>
          </p:cNvPr>
          <p:cNvSpPr/>
          <p:nvPr/>
        </p:nvSpPr>
        <p:spPr>
          <a:xfrm>
            <a:off x="1717040" y="3667752"/>
            <a:ext cx="883920" cy="599748"/>
          </a:xfrm>
          <a:prstGeom prst="rect">
            <a:avLst/>
          </a:prstGeom>
          <a:noFill/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F723FB-ED52-6F4A-844C-974CA1244CB4}"/>
              </a:ext>
            </a:extLst>
          </p:cNvPr>
          <p:cNvSpPr txBox="1"/>
          <p:nvPr/>
        </p:nvSpPr>
        <p:spPr>
          <a:xfrm>
            <a:off x="140525" y="3096520"/>
            <a:ext cx="379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Hessian based fit (</a:t>
            </a:r>
            <a:r>
              <a:rPr lang="en-US" dirty="0" err="1"/>
              <a:t>Z.Panjsheeri</a:t>
            </a:r>
            <a:r>
              <a:rPr lang="en-US" dirty="0"/>
              <a:t> et al., )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BAE4F8-39FF-7D47-A704-137B130F85AC}"/>
              </a:ext>
            </a:extLst>
          </p:cNvPr>
          <p:cNvSpPr txBox="1"/>
          <p:nvPr/>
        </p:nvSpPr>
        <p:spPr>
          <a:xfrm>
            <a:off x="6156960" y="3244334"/>
            <a:ext cx="5321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NNGPD (</a:t>
            </a:r>
            <a:r>
              <a:rPr lang="en-US" dirty="0" err="1"/>
              <a:t>Jitao</a:t>
            </a:r>
            <a:r>
              <a:rPr lang="en-US" dirty="0"/>
              <a:t> Xu, Jang (Jason) Ho, </a:t>
            </a:r>
            <a:r>
              <a:rPr lang="en-US" dirty="0" err="1"/>
              <a:t>Zaki</a:t>
            </a:r>
            <a:r>
              <a:rPr lang="en-US" dirty="0"/>
              <a:t> </a:t>
            </a:r>
            <a:r>
              <a:rPr lang="en-US" dirty="0" err="1"/>
              <a:t>Panjsheeri</a:t>
            </a:r>
            <a:r>
              <a:rPr lang="en-US" dirty="0"/>
              <a:t> et al)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47CF033-20ED-9247-9C56-ED0CC09E7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" y="4558149"/>
            <a:ext cx="5519420" cy="18318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9E64776-E901-3C42-9376-A6053836BE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1240" y="3712189"/>
            <a:ext cx="5980759" cy="12070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0AE604-E13C-6B4F-8831-481391F51B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1241" y="5198660"/>
            <a:ext cx="5980759" cy="119131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C9BC35F-496C-5A47-A46D-20A367ACBA75}"/>
              </a:ext>
            </a:extLst>
          </p:cNvPr>
          <p:cNvSpPr/>
          <p:nvPr/>
        </p:nvSpPr>
        <p:spPr>
          <a:xfrm>
            <a:off x="8077200" y="1487834"/>
            <a:ext cx="436880" cy="909926"/>
          </a:xfrm>
          <a:prstGeom prst="rect">
            <a:avLst/>
          </a:prstGeom>
          <a:noFill/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8E1B15A-DF13-A448-9950-E822FABC3832}"/>
              </a:ext>
            </a:extLst>
          </p:cNvPr>
          <p:cNvCxnSpPr>
            <a:cxnSpLocks/>
          </p:cNvCxnSpPr>
          <p:nvPr/>
        </p:nvCxnSpPr>
        <p:spPr>
          <a:xfrm flipH="1">
            <a:off x="3214505" y="2547535"/>
            <a:ext cx="2217448" cy="61433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DB7D400-D718-594E-9611-0B62956F9424}"/>
              </a:ext>
            </a:extLst>
          </p:cNvPr>
          <p:cNvCxnSpPr>
            <a:cxnSpLocks/>
          </p:cNvCxnSpPr>
          <p:nvPr/>
        </p:nvCxnSpPr>
        <p:spPr>
          <a:xfrm>
            <a:off x="6470181" y="2524647"/>
            <a:ext cx="1825459" cy="6211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565F92A1-0302-E646-80C8-0D552CC3A7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5683" y="10632"/>
            <a:ext cx="2235516" cy="180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95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874724-F54A-6244-8151-3171FA4A0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36" y="562640"/>
            <a:ext cx="10942320" cy="24030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33276A-8F8B-B349-94D6-2F2261FE0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36" y="3429000"/>
            <a:ext cx="10570464" cy="24557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792C28-19E4-984A-823C-84A815352EF0}"/>
              </a:ext>
            </a:extLst>
          </p:cNvPr>
          <p:cNvSpPr txBox="1"/>
          <p:nvPr/>
        </p:nvSpPr>
        <p:spPr>
          <a:xfrm>
            <a:off x="2793029" y="99344"/>
            <a:ext cx="6974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Putting together all the information </a:t>
            </a:r>
            <a:r>
              <a:rPr lang="en-US" dirty="0">
                <a:solidFill>
                  <a:srgbClr val="FFFF00"/>
                </a:solidFill>
              </a:rPr>
              <a:t>(reduces the issue of shadow GPDs) </a:t>
            </a:r>
            <a:endParaRPr lang="en-US" baseline="-25000" dirty="0">
              <a:solidFill>
                <a:srgbClr val="FFFF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BD9DFF-F85E-974B-AC26-B8CE6F5F9FA8}"/>
              </a:ext>
            </a:extLst>
          </p:cNvPr>
          <p:cNvSpPr/>
          <p:nvPr/>
        </p:nvSpPr>
        <p:spPr>
          <a:xfrm>
            <a:off x="4232134" y="6110694"/>
            <a:ext cx="7182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Jitao</a:t>
            </a:r>
            <a:r>
              <a:rPr lang="en-US" dirty="0"/>
              <a:t> Xu, Jang (Jason) Ho, </a:t>
            </a:r>
            <a:r>
              <a:rPr lang="en-US" dirty="0" err="1"/>
              <a:t>Zaki</a:t>
            </a:r>
            <a:r>
              <a:rPr lang="en-US" dirty="0"/>
              <a:t> </a:t>
            </a:r>
            <a:r>
              <a:rPr lang="en-US" dirty="0" err="1"/>
              <a:t>Panjsheeri</a:t>
            </a:r>
            <a:r>
              <a:rPr lang="en-US" dirty="0"/>
              <a:t> et al., [arXiv:2605. 06994 hep-</a:t>
            </a:r>
            <a:r>
              <a:rPr lang="en-US" dirty="0" err="1"/>
              <a:t>ph</a:t>
            </a:r>
            <a:r>
              <a:rPr lang="en-US" dirty="0"/>
              <a:t>]]</a:t>
            </a:r>
          </a:p>
        </p:txBody>
      </p:sp>
    </p:spTree>
    <p:extLst>
      <p:ext uri="{BB962C8B-B14F-4D97-AF65-F5344CB8AC3E}">
        <p14:creationId xmlns:p14="http://schemas.microsoft.com/office/powerpoint/2010/main" val="1765077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6F42A-F963-4B2F-A2F9-DA672C969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99954"/>
            <a:ext cx="10267122" cy="1576446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+mn-lt"/>
              </a:rPr>
              <a:t>Circle back to spatial density through Fourier transform</a:t>
            </a:r>
            <a:br>
              <a:rPr lang="en-US" sz="2400" dirty="0">
                <a:solidFill>
                  <a:srgbClr val="FFFF00"/>
                </a:solidFill>
                <a:latin typeface="+mn-lt"/>
              </a:rPr>
            </a:br>
            <a:br>
              <a:rPr lang="en-US" sz="2400" dirty="0">
                <a:solidFill>
                  <a:srgbClr val="FFFF00"/>
                </a:solidFill>
                <a:latin typeface="+mn-lt"/>
              </a:rPr>
            </a:br>
            <a:br>
              <a:rPr lang="en-US" sz="2400" dirty="0">
                <a:solidFill>
                  <a:srgbClr val="FFFF00"/>
                </a:solidFill>
                <a:latin typeface="+mn-lt"/>
              </a:rPr>
            </a:br>
            <a:endParaRPr lang="en-US" sz="24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FA687-0CBE-4251-B1B2-FE316C169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986" y="2850096"/>
            <a:ext cx="4856331" cy="860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50759A-418F-5A41-B9DC-C39272A90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2656" y="1836853"/>
            <a:ext cx="2533066" cy="288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04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8927F6-3AE8-DB44-B93F-BC10AF3F8959}"/>
              </a:ext>
            </a:extLst>
          </p:cNvPr>
          <p:cNvSpPr/>
          <p:nvPr/>
        </p:nvSpPr>
        <p:spPr>
          <a:xfrm>
            <a:off x="711224" y="248478"/>
            <a:ext cx="84634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4. Impact of GPD analyses on low x physics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530F15-AB7C-8348-A62B-2703E9027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898" y="1524000"/>
            <a:ext cx="4210531" cy="8220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9AE357-BE32-3D47-A122-0CA199384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9" y="3429001"/>
            <a:ext cx="5914242" cy="12396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0A37FC-C2E5-384C-9696-8CA8AF68A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1"/>
            <a:ext cx="6027887" cy="123964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BD6B3D-AD82-CC44-BCDE-8AF535CB428C}"/>
              </a:ext>
            </a:extLst>
          </p:cNvPr>
          <p:cNvCxnSpPr>
            <a:cxnSpLocks/>
          </p:cNvCxnSpPr>
          <p:nvPr/>
        </p:nvCxnSpPr>
        <p:spPr>
          <a:xfrm>
            <a:off x="5966927" y="3755136"/>
            <a:ext cx="555793" cy="499872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  <a:effectLst>
            <a:reflection stA="45000"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20FEF84-C94A-0D48-B081-BEFDFB3D8D57}"/>
              </a:ext>
            </a:extLst>
          </p:cNvPr>
          <p:cNvCxnSpPr/>
          <p:nvPr/>
        </p:nvCxnSpPr>
        <p:spPr>
          <a:xfrm flipV="1">
            <a:off x="5742432" y="3755136"/>
            <a:ext cx="1005840" cy="499872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  <a:effectLst>
            <a:reflection stA="45000" endPos="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C1991E7-D19F-BA48-A3D8-AFC301AEE84A}"/>
              </a:ext>
            </a:extLst>
          </p:cNvPr>
          <p:cNvSpPr/>
          <p:nvPr/>
        </p:nvSpPr>
        <p:spPr>
          <a:xfrm>
            <a:off x="6510528" y="4051870"/>
            <a:ext cx="3023616" cy="576072"/>
          </a:xfrm>
          <a:prstGeom prst="rect">
            <a:avLst/>
          </a:prstGeom>
          <a:noFill/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2BFDAE-145F-7341-B833-48A8C54A0875}"/>
              </a:ext>
            </a:extLst>
          </p:cNvPr>
          <p:cNvSpPr/>
          <p:nvPr/>
        </p:nvSpPr>
        <p:spPr>
          <a:xfrm>
            <a:off x="6895632" y="3452400"/>
            <a:ext cx="2857968" cy="576072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BA0407-22E9-B442-85B4-7ABDC19670C2}"/>
              </a:ext>
            </a:extLst>
          </p:cNvPr>
          <p:cNvSpPr/>
          <p:nvPr/>
        </p:nvSpPr>
        <p:spPr>
          <a:xfrm>
            <a:off x="463296" y="3429000"/>
            <a:ext cx="1658112" cy="576072"/>
          </a:xfrm>
          <a:prstGeom prst="rect">
            <a:avLst/>
          </a:prstGeom>
          <a:noFill/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565997-136E-114A-B903-D1772C2D8191}"/>
              </a:ext>
            </a:extLst>
          </p:cNvPr>
          <p:cNvSpPr/>
          <p:nvPr/>
        </p:nvSpPr>
        <p:spPr>
          <a:xfrm>
            <a:off x="12192" y="4026408"/>
            <a:ext cx="1658112" cy="576072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F9A6E36-B1E0-4D4E-B8BF-95CE45B738A6}"/>
              </a:ext>
            </a:extLst>
          </p:cNvPr>
          <p:cNvSpPr/>
          <p:nvPr/>
        </p:nvSpPr>
        <p:spPr>
          <a:xfrm>
            <a:off x="3606026" y="4059936"/>
            <a:ext cx="319798" cy="371856"/>
          </a:xfrm>
          <a:prstGeom prst="ellipse">
            <a:avLst/>
          </a:prstGeom>
          <a:noFill/>
          <a:ln w="222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CEC9FC-4AF4-7444-ADEC-DAF28622E251}"/>
              </a:ext>
            </a:extLst>
          </p:cNvPr>
          <p:cNvSpPr/>
          <p:nvPr/>
        </p:nvSpPr>
        <p:spPr>
          <a:xfrm>
            <a:off x="4118090" y="3608832"/>
            <a:ext cx="319798" cy="371856"/>
          </a:xfrm>
          <a:prstGeom prst="ellipse">
            <a:avLst/>
          </a:prstGeom>
          <a:noFill/>
          <a:ln w="2222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09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B21F0A-30EB-A443-B41C-1CF45BA61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57" y="1996051"/>
            <a:ext cx="3456327" cy="24776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40F142-2BAA-3047-B3C8-C76875973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422" y="348069"/>
            <a:ext cx="4098059" cy="9419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ED1AC6-A316-C640-B72B-592C3FE49C38}"/>
              </a:ext>
            </a:extLst>
          </p:cNvPr>
          <p:cNvSpPr/>
          <p:nvPr/>
        </p:nvSpPr>
        <p:spPr>
          <a:xfrm>
            <a:off x="8019481" y="6062501"/>
            <a:ext cx="41513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FFFF00"/>
                </a:solidFill>
              </a:rPr>
              <a:t>Panjsheeri</a:t>
            </a:r>
            <a:r>
              <a:rPr lang="en-US" sz="1600" dirty="0">
                <a:solidFill>
                  <a:srgbClr val="FFFF00"/>
                </a:solidFill>
              </a:rPr>
              <a:t> et al. [arXiv:2511.03065v2 [hep-</a:t>
            </a:r>
            <a:r>
              <a:rPr lang="en-US" sz="1600" dirty="0" err="1">
                <a:solidFill>
                  <a:srgbClr val="FFFF00"/>
                </a:solidFill>
              </a:rPr>
              <a:t>ph</a:t>
            </a:r>
            <a:r>
              <a:rPr lang="en-US" sz="1600" dirty="0">
                <a:solidFill>
                  <a:srgbClr val="FFFF00"/>
                </a:solidFill>
              </a:rPr>
              <a:t>]]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4DC982-B0E7-2A47-96D9-FF48E934217E}"/>
              </a:ext>
            </a:extLst>
          </p:cNvPr>
          <p:cNvSpPr txBox="1"/>
          <p:nvPr/>
        </p:nvSpPr>
        <p:spPr>
          <a:xfrm>
            <a:off x="8037326" y="795499"/>
            <a:ext cx="1278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symmetric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52E047-31BF-2746-BA04-96B33CA1053A}"/>
              </a:ext>
            </a:extLst>
          </p:cNvPr>
          <p:cNvSpPr txBox="1"/>
          <p:nvPr/>
        </p:nvSpPr>
        <p:spPr>
          <a:xfrm>
            <a:off x="8037326" y="367548"/>
            <a:ext cx="16799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antisymmetric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1D4B9D-2807-B34A-9630-D9F0E1ECB39F}"/>
              </a:ext>
            </a:extLst>
          </p:cNvPr>
          <p:cNvCxnSpPr/>
          <p:nvPr/>
        </p:nvCxnSpPr>
        <p:spPr>
          <a:xfrm>
            <a:off x="1889760" y="1928988"/>
            <a:ext cx="0" cy="254471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60C4990-267B-344D-A86E-81EA49FE642D}"/>
              </a:ext>
            </a:extLst>
          </p:cNvPr>
          <p:cNvSpPr txBox="1"/>
          <p:nvPr/>
        </p:nvSpPr>
        <p:spPr>
          <a:xfrm>
            <a:off x="2062060" y="2163654"/>
            <a:ext cx="566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</a:t>
            </a:r>
            <a:r>
              <a:rPr lang="en-US" sz="3600" baseline="30000" dirty="0">
                <a:solidFill>
                  <a:schemeClr val="bg1"/>
                </a:solidFill>
              </a:rPr>
              <a:t>-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F5F089-7103-EB41-BA36-965348B09FC8}"/>
              </a:ext>
            </a:extLst>
          </p:cNvPr>
          <p:cNvSpPr txBox="1"/>
          <p:nvPr/>
        </p:nvSpPr>
        <p:spPr>
          <a:xfrm>
            <a:off x="2362236" y="3346111"/>
            <a:ext cx="625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</a:t>
            </a:r>
            <a:r>
              <a:rPr lang="en-US" sz="3600" baseline="30000" dirty="0">
                <a:solidFill>
                  <a:schemeClr val="bg1"/>
                </a:solidFill>
              </a:rPr>
              <a:t>+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331394-12EC-2A42-85D1-E074875F8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4313" y="1996051"/>
            <a:ext cx="3230880" cy="24231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CE06782-92E6-2248-B93D-44745D688BE2}"/>
              </a:ext>
            </a:extLst>
          </p:cNvPr>
          <p:cNvSpPr txBox="1"/>
          <p:nvPr/>
        </p:nvSpPr>
        <p:spPr>
          <a:xfrm>
            <a:off x="6895319" y="1456922"/>
            <a:ext cx="625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</a:t>
            </a:r>
            <a:r>
              <a:rPr lang="en-US" sz="3600" baseline="30000" dirty="0"/>
              <a:t>+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72530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9DB945-619B-7F4F-8BC5-CDC8C4935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422" y="633214"/>
            <a:ext cx="4590034" cy="13032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6D64FB9-2B68-8C4D-A768-2715AE0E9DF5}"/>
              </a:ext>
            </a:extLst>
          </p:cNvPr>
          <p:cNvSpPr txBox="1"/>
          <p:nvPr/>
        </p:nvSpPr>
        <p:spPr>
          <a:xfrm>
            <a:off x="117669" y="171549"/>
            <a:ext cx="716375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 err="1"/>
              <a:t>Kuti</a:t>
            </a:r>
            <a:r>
              <a:rPr lang="en-US" sz="2400" dirty="0"/>
              <a:t> Weisskopf ansatz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only valence quarks can contribute to the form factor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UVA parametrization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4A9F29-5DD9-7E43-9A30-50499675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865" y="2559883"/>
            <a:ext cx="3718560" cy="18069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7B8289-3879-CC4B-8F99-BDEA3859B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865" y="4990232"/>
            <a:ext cx="6904838" cy="87403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BC6341D-DC42-6D42-ADF3-BDC75D45D426}"/>
              </a:ext>
            </a:extLst>
          </p:cNvPr>
          <p:cNvSpPr/>
          <p:nvPr/>
        </p:nvSpPr>
        <p:spPr>
          <a:xfrm>
            <a:off x="7015284" y="6001939"/>
            <a:ext cx="47705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FFFF00"/>
                </a:solidFill>
              </a:rPr>
              <a:t>Panjsheeri</a:t>
            </a:r>
            <a:r>
              <a:rPr lang="en-US" sz="1600" dirty="0">
                <a:solidFill>
                  <a:srgbClr val="FFFF00"/>
                </a:solidFill>
              </a:rPr>
              <a:t> et al. [arXiv:2511.03065v2 [hep-</a:t>
            </a:r>
            <a:r>
              <a:rPr lang="en-US" sz="1600" dirty="0" err="1">
                <a:solidFill>
                  <a:srgbClr val="FFFF00"/>
                </a:solidFill>
              </a:rPr>
              <a:t>ph</a:t>
            </a:r>
            <a:r>
              <a:rPr lang="en-US" sz="1600" dirty="0">
                <a:solidFill>
                  <a:srgbClr val="FFFF00"/>
                </a:solidFill>
              </a:rPr>
              <a:t>]], in EPJC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0E4F4A-0E47-1F4F-9D73-0D6DB04C87F7}"/>
              </a:ext>
            </a:extLst>
          </p:cNvPr>
          <p:cNvSpPr/>
          <p:nvPr/>
        </p:nvSpPr>
        <p:spPr>
          <a:xfrm>
            <a:off x="8595360" y="4990232"/>
            <a:ext cx="1872343" cy="874030"/>
          </a:xfrm>
          <a:prstGeom prst="rect">
            <a:avLst/>
          </a:prstGeom>
          <a:noFill/>
          <a:ln w="349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00D5CE-A4A2-1549-9615-62E96FF61107}"/>
              </a:ext>
            </a:extLst>
          </p:cNvPr>
          <p:cNvSpPr/>
          <p:nvPr/>
        </p:nvSpPr>
        <p:spPr>
          <a:xfrm>
            <a:off x="5218176" y="4990232"/>
            <a:ext cx="3364992" cy="874030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0EF95D1-C982-064C-B99A-B97B5E478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9339" y="2346968"/>
            <a:ext cx="3364992" cy="250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29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B5FCCD-986D-714C-906E-65A005B3A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82" y="826214"/>
            <a:ext cx="6477927" cy="9546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98FE830-5D86-9648-84DD-9E838CD4FC15}"/>
              </a:ext>
            </a:extLst>
          </p:cNvPr>
          <p:cNvSpPr txBox="1"/>
          <p:nvPr/>
        </p:nvSpPr>
        <p:spPr>
          <a:xfrm>
            <a:off x="336985" y="169733"/>
            <a:ext cx="3910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Allowing for disconnected sea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40E82B-32D5-1147-A8C3-160EE1997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7025" y="855130"/>
            <a:ext cx="3149381" cy="46843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4BC20B-5308-6841-BF57-13E8A22B1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61" y="2437337"/>
            <a:ext cx="3283167" cy="588829"/>
          </a:xfrm>
          <a:prstGeom prst="rect">
            <a:avLst/>
          </a:prstGeom>
        </p:spPr>
      </p:pic>
      <p:cxnSp>
        <p:nvCxnSpPr>
          <p:cNvPr id="20" name="Curved Connector 19">
            <a:extLst>
              <a:ext uri="{FF2B5EF4-FFF2-40B4-BE49-F238E27FC236}">
                <a16:creationId xmlns:a16="http://schemas.microsoft.com/office/drawing/2014/main" id="{DA3EE65C-D095-5744-A78C-16B071024627}"/>
              </a:ext>
            </a:extLst>
          </p:cNvPr>
          <p:cNvCxnSpPr>
            <a:stCxn id="17" idx="3"/>
          </p:cNvCxnSpPr>
          <p:nvPr/>
        </p:nvCxnSpPr>
        <p:spPr>
          <a:xfrm flipV="1">
            <a:off x="3809428" y="1387011"/>
            <a:ext cx="2046842" cy="1344741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AD091C40-3D3D-E543-891D-BF5EB5E66EA7}"/>
              </a:ext>
            </a:extLst>
          </p:cNvPr>
          <p:cNvCxnSpPr>
            <a:cxnSpLocks/>
          </p:cNvCxnSpPr>
          <p:nvPr/>
        </p:nvCxnSpPr>
        <p:spPr>
          <a:xfrm>
            <a:off x="3809428" y="2785176"/>
            <a:ext cx="4573146" cy="2105323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7DE82B7-6F9C-214D-A3D7-16CFEE26D3E7}"/>
              </a:ext>
            </a:extLst>
          </p:cNvPr>
          <p:cNvSpPr txBox="1"/>
          <p:nvPr/>
        </p:nvSpPr>
        <p:spPr>
          <a:xfrm>
            <a:off x="2603200" y="5101657"/>
            <a:ext cx="4691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Sea quarks contribution to GPD and form factor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867266-6B01-7D44-A3EA-5909A9C04788}"/>
              </a:ext>
            </a:extLst>
          </p:cNvPr>
          <p:cNvSpPr/>
          <p:nvPr/>
        </p:nvSpPr>
        <p:spPr>
          <a:xfrm>
            <a:off x="6381670" y="6031786"/>
            <a:ext cx="4650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Panjsheeri</a:t>
            </a:r>
            <a:r>
              <a:rPr lang="en-US" dirty="0">
                <a:solidFill>
                  <a:srgbClr val="FFFF00"/>
                </a:solidFill>
              </a:rPr>
              <a:t>, Pandey, </a:t>
            </a:r>
            <a:r>
              <a:rPr lang="en-US" dirty="0" err="1">
                <a:solidFill>
                  <a:srgbClr val="FFFF00"/>
                </a:solidFill>
              </a:rPr>
              <a:t>Semp</a:t>
            </a:r>
            <a:r>
              <a:rPr lang="en-US" dirty="0">
                <a:solidFill>
                  <a:srgbClr val="FFFF00"/>
                </a:solidFill>
              </a:rPr>
              <a:t>, SL: arXiv:2512.20853</a:t>
            </a:r>
          </a:p>
        </p:txBody>
      </p:sp>
    </p:spTree>
    <p:extLst>
      <p:ext uri="{BB962C8B-B14F-4D97-AF65-F5344CB8AC3E}">
        <p14:creationId xmlns:p14="http://schemas.microsoft.com/office/powerpoint/2010/main" val="4071160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E98A9B-6435-6640-9188-454585B8B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908" y="929459"/>
            <a:ext cx="3730232" cy="54716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61936C-1BF6-9543-8873-A7251FB331F4}"/>
              </a:ext>
            </a:extLst>
          </p:cNvPr>
          <p:cNvSpPr txBox="1"/>
          <p:nvPr/>
        </p:nvSpPr>
        <p:spPr>
          <a:xfrm>
            <a:off x="955497" y="236306"/>
            <a:ext cx="6471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Effect of DI on Pauli FF/GPD E  is prominent: important for imaging!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343A52-BD2D-B648-9EB7-2D418F5CAB40}"/>
              </a:ext>
            </a:extLst>
          </p:cNvPr>
          <p:cNvSpPr/>
          <p:nvPr/>
        </p:nvSpPr>
        <p:spPr>
          <a:xfrm>
            <a:off x="3493213" y="4428162"/>
            <a:ext cx="2167848" cy="186989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1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6648856-0608-4247-A41A-E1582A540F64}"/>
              </a:ext>
            </a:extLst>
          </p:cNvPr>
          <p:cNvSpPr txBox="1"/>
          <p:nvPr/>
        </p:nvSpPr>
        <p:spPr>
          <a:xfrm>
            <a:off x="6499553" y="4474824"/>
            <a:ext cx="1815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Saraswati</a:t>
            </a:r>
            <a:r>
              <a:rPr lang="en-US" dirty="0"/>
              <a:t> Pandey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85CE60-D111-1342-9C3E-9C02061AC4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4304" y="2972055"/>
            <a:ext cx="1219200" cy="15014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3BEBA3-3F1D-3846-9FF5-9A5503B40BF7}"/>
              </a:ext>
            </a:extLst>
          </p:cNvPr>
          <p:cNvSpPr txBox="1"/>
          <p:nvPr/>
        </p:nvSpPr>
        <p:spPr>
          <a:xfrm>
            <a:off x="10152848" y="1131683"/>
            <a:ext cx="1387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Adil Khawaja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77E73-9AA3-404C-8732-A97FAFA41FC2}"/>
              </a:ext>
            </a:extLst>
          </p:cNvPr>
          <p:cNvSpPr txBox="1"/>
          <p:nvPr/>
        </p:nvSpPr>
        <p:spPr>
          <a:xfrm>
            <a:off x="10132300" y="820943"/>
            <a:ext cx="1625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Douglas Adams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83B842-E7BC-4D4A-A991-0E0002B0CE42}"/>
              </a:ext>
            </a:extLst>
          </p:cNvPr>
          <p:cNvSpPr txBox="1"/>
          <p:nvPr/>
        </p:nvSpPr>
        <p:spPr>
          <a:xfrm>
            <a:off x="6589608" y="2484702"/>
            <a:ext cx="158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Zaki</a:t>
            </a:r>
            <a:r>
              <a:rPr lang="en-US" dirty="0"/>
              <a:t> </a:t>
            </a:r>
            <a:r>
              <a:rPr lang="en-US" dirty="0" err="1"/>
              <a:t>Panjsheeri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5217FD-771F-A04F-BE4A-7AC037DB4747}"/>
              </a:ext>
            </a:extLst>
          </p:cNvPr>
          <p:cNvSpPr txBox="1"/>
          <p:nvPr/>
        </p:nvSpPr>
        <p:spPr>
          <a:xfrm>
            <a:off x="6763240" y="6218240"/>
            <a:ext cx="1563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Brannon </a:t>
            </a:r>
            <a:r>
              <a:rPr lang="en-US" dirty="0" err="1"/>
              <a:t>Semp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F08D36C-930B-D549-B5FA-2FC7EA799F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8" y="820943"/>
            <a:ext cx="4954693" cy="31710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DD74B7-AFD5-8842-B16A-6A6C5FFD770B}"/>
              </a:ext>
            </a:extLst>
          </p:cNvPr>
          <p:cNvSpPr txBox="1"/>
          <p:nvPr/>
        </p:nvSpPr>
        <p:spPr>
          <a:xfrm>
            <a:off x="623455" y="359278"/>
            <a:ext cx="46153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Calligraphy" panose="03010101010101010101" pitchFamily="66" charset="77"/>
              </a:rPr>
              <a:t>The </a:t>
            </a:r>
            <a:r>
              <a:rPr lang="en-US" sz="2400" dirty="0" err="1">
                <a:latin typeface="Lucida Calligraphy" panose="03010101010101010101" pitchFamily="66" charset="77"/>
              </a:rPr>
              <a:t>ExclAIm</a:t>
            </a:r>
            <a:r>
              <a:rPr lang="en-US" sz="2400" dirty="0">
                <a:latin typeface="Lucida Calligraphy" panose="03010101010101010101" pitchFamily="66" charset="77"/>
              </a:rPr>
              <a:t> collaboration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B68C48-04A4-7149-9D79-89A2EA9A088F}"/>
              </a:ext>
            </a:extLst>
          </p:cNvPr>
          <p:cNvSpPr txBox="1"/>
          <p:nvPr/>
        </p:nvSpPr>
        <p:spPr>
          <a:xfrm>
            <a:off x="10167113" y="1483027"/>
            <a:ext cx="1399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Kemal </a:t>
            </a:r>
            <a:r>
              <a:rPr lang="en-US" dirty="0" err="1"/>
              <a:t>Tegzin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6C85D1-1FA5-0D43-9146-83E581F83D2B}"/>
              </a:ext>
            </a:extLst>
          </p:cNvPr>
          <p:cNvSpPr txBox="1"/>
          <p:nvPr/>
        </p:nvSpPr>
        <p:spPr>
          <a:xfrm>
            <a:off x="-61109" y="4222060"/>
            <a:ext cx="6432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Computational/ML </a:t>
            </a:r>
          </a:p>
          <a:p>
            <a:r>
              <a:rPr lang="en-US" dirty="0"/>
              <a:t>Prasanna Balachandran, Gia-Wei </a:t>
            </a:r>
            <a:r>
              <a:rPr lang="en-US" dirty="0" err="1"/>
              <a:t>Chern</a:t>
            </a:r>
            <a:r>
              <a:rPr lang="en-US" dirty="0"/>
              <a:t> (UVA), </a:t>
            </a:r>
            <a:r>
              <a:rPr lang="en-US" dirty="0" err="1"/>
              <a:t>Yaohang</a:t>
            </a:r>
            <a:r>
              <a:rPr lang="en-US" dirty="0"/>
              <a:t> Li (ODU)</a:t>
            </a:r>
          </a:p>
          <a:p>
            <a:endParaRPr lang="en-US" dirty="0"/>
          </a:p>
          <a:p>
            <a:r>
              <a:rPr lang="en-US" dirty="0">
                <a:solidFill>
                  <a:srgbClr val="FFFF00"/>
                </a:solidFill>
              </a:rPr>
              <a:t>Lattice QCD</a:t>
            </a:r>
          </a:p>
          <a:p>
            <a:r>
              <a:rPr lang="en-US" dirty="0"/>
              <a:t>Michael Engelhardt (NMSU), Huey-Wen Lin (MSU)</a:t>
            </a:r>
          </a:p>
          <a:p>
            <a:endParaRPr lang="en-US" dirty="0"/>
          </a:p>
          <a:p>
            <a:r>
              <a:rPr lang="en-US" dirty="0">
                <a:solidFill>
                  <a:srgbClr val="FFFF00"/>
                </a:solidFill>
              </a:rPr>
              <a:t>Phenomenology</a:t>
            </a:r>
          </a:p>
          <a:p>
            <a:r>
              <a:rPr lang="en-US" dirty="0"/>
              <a:t>Marie Boer (VT), Gary Goldstein (Tufts), Matt Sievert (NMSU), SL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49807B-085F-4E42-B27F-869758F637E2}"/>
              </a:ext>
            </a:extLst>
          </p:cNvPr>
          <p:cNvSpPr txBox="1"/>
          <p:nvPr/>
        </p:nvSpPr>
        <p:spPr>
          <a:xfrm>
            <a:off x="7654975" y="162489"/>
            <a:ext cx="21369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Students/postdocs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7C587A-C6CB-1B46-B12F-4351E0F67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039" y="4874934"/>
            <a:ext cx="1581910" cy="12602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1148F9A-B158-F847-B892-146700DC7580}"/>
              </a:ext>
            </a:extLst>
          </p:cNvPr>
          <p:cNvSpPr txBox="1"/>
          <p:nvPr/>
        </p:nvSpPr>
        <p:spPr>
          <a:xfrm>
            <a:off x="10167113" y="1818032"/>
            <a:ext cx="1884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Jitao</a:t>
            </a:r>
            <a:r>
              <a:rPr lang="en-US" dirty="0"/>
              <a:t> Xu (CS, ODU)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423ACA0-2A4F-8449-B24D-67170CC9C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831" y="770747"/>
            <a:ext cx="1109083" cy="18426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B37C0F6-5E52-694C-954E-D946E64730B0}"/>
              </a:ext>
            </a:extLst>
          </p:cNvPr>
          <p:cNvSpPr/>
          <p:nvPr/>
        </p:nvSpPr>
        <p:spPr>
          <a:xfrm>
            <a:off x="6351104" y="760808"/>
            <a:ext cx="2487118" cy="592397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9663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A65B1F-A436-1E46-802C-C89635346E70}"/>
              </a:ext>
            </a:extLst>
          </p:cNvPr>
          <p:cNvSpPr txBox="1"/>
          <p:nvPr/>
        </p:nvSpPr>
        <p:spPr>
          <a:xfrm>
            <a:off x="23973" y="0"/>
            <a:ext cx="1898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2</a:t>
            </a:r>
            <a:r>
              <a:rPr lang="en-US" sz="2400" u="sng" baseline="30000" dirty="0"/>
              <a:t>nd</a:t>
            </a:r>
            <a:r>
              <a:rPr lang="en-US" sz="2400" u="sng" dirty="0"/>
              <a:t> Moments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345A69-4AD8-1841-9D89-3A3D6656A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418" y="103710"/>
            <a:ext cx="2051903" cy="66505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7647B8-C5C0-6F4D-9A0C-CB53620A3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498" y="103710"/>
            <a:ext cx="2055633" cy="6650580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64BAA056-06D7-FC42-8F48-4D13FCE9266E}"/>
              </a:ext>
            </a:extLst>
          </p:cNvPr>
          <p:cNvSpPr/>
          <p:nvPr/>
        </p:nvSpPr>
        <p:spPr>
          <a:xfrm>
            <a:off x="5084051" y="3575407"/>
            <a:ext cx="546188" cy="3000053"/>
          </a:xfrm>
          <a:prstGeom prst="leftBrace">
            <a:avLst>
              <a:gd name="adj1" fmla="val 8333"/>
              <a:gd name="adj2" fmla="val 50353"/>
            </a:avLst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F2A95FD1-ED0E-494C-8055-1C3419EF210B}"/>
              </a:ext>
            </a:extLst>
          </p:cNvPr>
          <p:cNvSpPr/>
          <p:nvPr/>
        </p:nvSpPr>
        <p:spPr>
          <a:xfrm>
            <a:off x="1303160" y="3575407"/>
            <a:ext cx="546188" cy="3000053"/>
          </a:xfrm>
          <a:prstGeom prst="leftBrace">
            <a:avLst>
              <a:gd name="adj1" fmla="val 8333"/>
              <a:gd name="adj2" fmla="val 50353"/>
            </a:avLst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A2E76D-498D-B246-B54D-93852CCAC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390" y="3395966"/>
            <a:ext cx="3976680" cy="6733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9A6F01-F382-0F4B-BC44-D02F167332C2}"/>
              </a:ext>
            </a:extLst>
          </p:cNvPr>
          <p:cNvSpPr txBox="1"/>
          <p:nvPr/>
        </p:nvSpPr>
        <p:spPr>
          <a:xfrm>
            <a:off x="6882314" y="489383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ymbol" pitchFamily="2" charset="2"/>
              </a:rPr>
              <a:t>b=7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68B8D8-2EC8-9448-978C-DB9DED7F2513}"/>
              </a:ext>
            </a:extLst>
          </p:cNvPr>
          <p:cNvSpPr txBox="1"/>
          <p:nvPr/>
        </p:nvSpPr>
        <p:spPr>
          <a:xfrm>
            <a:off x="6292303" y="515732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ymbol" pitchFamily="2" charset="2"/>
              </a:rPr>
              <a:t>b=1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76B7F8-790F-D147-8085-F340A0C7CD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8668" y="5075433"/>
            <a:ext cx="4003332" cy="6498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E3B5C61-B423-0E49-9E40-B992609F4D5C}"/>
              </a:ext>
            </a:extLst>
          </p:cNvPr>
          <p:cNvSpPr/>
          <p:nvPr/>
        </p:nvSpPr>
        <p:spPr>
          <a:xfrm>
            <a:off x="8188668" y="5047728"/>
            <a:ext cx="4003332" cy="682874"/>
          </a:xfrm>
          <a:prstGeom prst="rect">
            <a:avLst/>
          </a:prstGeom>
          <a:solidFill>
            <a:schemeClr val="accent6">
              <a:alpha val="42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8685A2-CBC9-294B-8B53-E4966E6B4D5C}"/>
              </a:ext>
            </a:extLst>
          </p:cNvPr>
          <p:cNvSpPr/>
          <p:nvPr/>
        </p:nvSpPr>
        <p:spPr>
          <a:xfrm>
            <a:off x="8134390" y="3395966"/>
            <a:ext cx="3968567" cy="682874"/>
          </a:xfrm>
          <a:prstGeom prst="rect">
            <a:avLst/>
          </a:prstGeom>
          <a:solidFill>
            <a:schemeClr val="accent6">
              <a:alpha val="42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A2DB1B-C1D3-EF4A-9AD7-383EB003F9CA}"/>
              </a:ext>
            </a:extLst>
          </p:cNvPr>
          <p:cNvSpPr txBox="1"/>
          <p:nvPr/>
        </p:nvSpPr>
        <p:spPr>
          <a:xfrm>
            <a:off x="6538969" y="356035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ymbol" pitchFamily="2" charset="2"/>
              </a:rPr>
              <a:t>b=7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F1C7C3-67DA-AA49-B069-22AC0FBF15F3}"/>
              </a:ext>
            </a:extLst>
          </p:cNvPr>
          <p:cNvSpPr txBox="1"/>
          <p:nvPr/>
        </p:nvSpPr>
        <p:spPr>
          <a:xfrm>
            <a:off x="6477926" y="433668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Symbol" pitchFamily="2" charset="2"/>
              </a:rPr>
              <a:t>b=1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B51B46-64AE-CD4A-B211-20C8F163FB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830" y="36317"/>
            <a:ext cx="3352197" cy="323398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61B7730-9E72-6046-A1C2-FBCD9BEAC53A}"/>
              </a:ext>
            </a:extLst>
          </p:cNvPr>
          <p:cNvSpPr txBox="1"/>
          <p:nvPr/>
        </p:nvSpPr>
        <p:spPr>
          <a:xfrm>
            <a:off x="5402019" y="2913261"/>
            <a:ext cx="393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</a:t>
            </a:r>
            <a:r>
              <a:rPr lang="en-US" sz="2400" baseline="30000" dirty="0"/>
              <a:t>-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E892FF-1E73-8D44-9934-59AC9508ECC9}"/>
              </a:ext>
            </a:extLst>
          </p:cNvPr>
          <p:cNvSpPr txBox="1"/>
          <p:nvPr/>
        </p:nvSpPr>
        <p:spPr>
          <a:xfrm>
            <a:off x="193996" y="5157321"/>
            <a:ext cx="57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  <a:r>
              <a:rPr lang="en-US" sz="2400" baseline="-25000" dirty="0"/>
              <a:t>20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68AC82-B1FE-6046-9B21-5FF1F8B33D33}"/>
              </a:ext>
            </a:extLst>
          </p:cNvPr>
          <p:cNvSpPr txBox="1"/>
          <p:nvPr/>
        </p:nvSpPr>
        <p:spPr>
          <a:xfrm>
            <a:off x="5364513" y="1202372"/>
            <a:ext cx="439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</a:t>
            </a:r>
            <a:r>
              <a:rPr lang="en-US" sz="2400" baseline="30000" dirty="0"/>
              <a:t>-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070699-ADE8-F041-8603-C79B3CD48625}"/>
              </a:ext>
            </a:extLst>
          </p:cNvPr>
          <p:cNvSpPr txBox="1"/>
          <p:nvPr/>
        </p:nvSpPr>
        <p:spPr>
          <a:xfrm>
            <a:off x="1547146" y="1191806"/>
            <a:ext cx="57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</a:t>
            </a:r>
            <a:r>
              <a:rPr lang="en-US" sz="2400" baseline="-25000" dirty="0"/>
              <a:t>1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20FF14-F212-F847-843C-C0F6C97BA62C}"/>
              </a:ext>
            </a:extLst>
          </p:cNvPr>
          <p:cNvSpPr txBox="1"/>
          <p:nvPr/>
        </p:nvSpPr>
        <p:spPr>
          <a:xfrm>
            <a:off x="1547146" y="2815120"/>
            <a:ext cx="57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</a:t>
            </a:r>
            <a:r>
              <a:rPr lang="en-US" sz="2400" baseline="-25000" dirty="0"/>
              <a:t>2</a:t>
            </a:r>
            <a:endParaRPr lang="en-US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C47FC0-A2EE-0C4B-BFA8-B5DAF95A9FBD}"/>
              </a:ext>
            </a:extLst>
          </p:cNvPr>
          <p:cNvSpPr txBox="1"/>
          <p:nvPr/>
        </p:nvSpPr>
        <p:spPr>
          <a:xfrm>
            <a:off x="219941" y="3560353"/>
            <a:ext cx="57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</a:t>
            </a:r>
            <a:r>
              <a:rPr lang="en-US" sz="2400" baseline="-25000" dirty="0"/>
              <a:t>20</a:t>
            </a:r>
            <a:endParaRPr lang="en-US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6F1493-13DC-1F4C-ACDE-7E1B13F3872A}"/>
              </a:ext>
            </a:extLst>
          </p:cNvPr>
          <p:cNvSpPr txBox="1"/>
          <p:nvPr/>
        </p:nvSpPr>
        <p:spPr>
          <a:xfrm>
            <a:off x="7996248" y="6390794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A7B09E-CF27-744A-9658-A192BF1CB1CE}"/>
              </a:ext>
            </a:extLst>
          </p:cNvPr>
          <p:cNvSpPr txBox="1"/>
          <p:nvPr/>
        </p:nvSpPr>
        <p:spPr>
          <a:xfrm>
            <a:off x="4110235" y="6488668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-t(GeV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DBA1E41-32C9-BD4E-930D-521A55B09CAB}"/>
              </a:ext>
            </a:extLst>
          </p:cNvPr>
          <p:cNvSpPr/>
          <p:nvPr/>
        </p:nvSpPr>
        <p:spPr>
          <a:xfrm>
            <a:off x="8188668" y="6150114"/>
            <a:ext cx="41481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FFFF00"/>
                </a:solidFill>
              </a:rPr>
              <a:t>Panjsheeri</a:t>
            </a:r>
            <a:r>
              <a:rPr lang="en-US" sz="1600" dirty="0">
                <a:solidFill>
                  <a:srgbClr val="FFFF00"/>
                </a:solidFill>
              </a:rPr>
              <a:t>, Pandey, </a:t>
            </a:r>
            <a:r>
              <a:rPr lang="en-US" sz="1600" dirty="0" err="1">
                <a:solidFill>
                  <a:srgbClr val="FFFF00"/>
                </a:solidFill>
              </a:rPr>
              <a:t>Semp</a:t>
            </a:r>
            <a:r>
              <a:rPr lang="en-US" sz="1600" dirty="0">
                <a:solidFill>
                  <a:srgbClr val="FFFF00"/>
                </a:solidFill>
              </a:rPr>
              <a:t>, SL: arXiv:2512.20853</a:t>
            </a:r>
          </a:p>
        </p:txBody>
      </p:sp>
    </p:spTree>
    <p:extLst>
      <p:ext uri="{BB962C8B-B14F-4D97-AF65-F5344CB8AC3E}">
        <p14:creationId xmlns:p14="http://schemas.microsoft.com/office/powerpoint/2010/main" val="2538569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45168A-59A4-5340-8666-6CC05BACEF7A}"/>
              </a:ext>
            </a:extLst>
          </p:cNvPr>
          <p:cNvSpPr txBox="1"/>
          <p:nvPr/>
        </p:nvSpPr>
        <p:spPr>
          <a:xfrm>
            <a:off x="2363057" y="215757"/>
            <a:ext cx="7318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Comparison with previous PDF analysis </a:t>
            </a:r>
            <a:r>
              <a:rPr lang="en-US" dirty="0">
                <a:solidFill>
                  <a:srgbClr val="FFFF00"/>
                </a:solidFill>
              </a:rPr>
              <a:t>(T-J Hou et al, PRD106 (2022)096008)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57EEE-5E4F-0E4A-A35C-5052C6B76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32" y="901591"/>
            <a:ext cx="4169405" cy="29436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07E8D8-F243-8241-94CA-F0881DA58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271" y="929811"/>
            <a:ext cx="2738776" cy="45740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988F45-3C2F-9A4E-830D-69DD57824D39}"/>
              </a:ext>
            </a:extLst>
          </p:cNvPr>
          <p:cNvSpPr txBox="1"/>
          <p:nvPr/>
        </p:nvSpPr>
        <p:spPr>
          <a:xfrm>
            <a:off x="7906711" y="2414427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E72744-3E80-DF4B-B0AA-9B2CB064EE4E}"/>
              </a:ext>
            </a:extLst>
          </p:cNvPr>
          <p:cNvSpPr txBox="1"/>
          <p:nvPr/>
        </p:nvSpPr>
        <p:spPr>
          <a:xfrm>
            <a:off x="7272487" y="1510301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C28A1-5C2E-E24A-93E9-4E55C7459213}"/>
              </a:ext>
            </a:extLst>
          </p:cNvPr>
          <p:cNvSpPr txBox="1"/>
          <p:nvPr/>
        </p:nvSpPr>
        <p:spPr>
          <a:xfrm>
            <a:off x="3686806" y="2743200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CF5BF-ED2B-D143-90DF-BC8EA1902854}"/>
              </a:ext>
            </a:extLst>
          </p:cNvPr>
          <p:cNvSpPr txBox="1"/>
          <p:nvPr/>
        </p:nvSpPr>
        <p:spPr>
          <a:xfrm>
            <a:off x="1929925" y="2414427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DS</a:t>
            </a:r>
          </a:p>
        </p:txBody>
      </p:sp>
    </p:spTree>
    <p:extLst>
      <p:ext uri="{BB962C8B-B14F-4D97-AF65-F5344CB8AC3E}">
        <p14:creationId xmlns:p14="http://schemas.microsoft.com/office/powerpoint/2010/main" val="20068224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8C062B-19B9-2B45-B6B4-2D91087A8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851" y="4516348"/>
            <a:ext cx="28194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14AD8C-00DE-504D-BF22-EA688782A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317" y="797637"/>
            <a:ext cx="7360523" cy="3140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3504F6-438E-184B-9975-F5B15C30FCB3}"/>
              </a:ext>
            </a:extLst>
          </p:cNvPr>
          <p:cNvSpPr txBox="1"/>
          <p:nvPr/>
        </p:nvSpPr>
        <p:spPr>
          <a:xfrm>
            <a:off x="2681555" y="4522341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Radii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AB9211-BDE4-8141-A067-A942A1EA56A1}"/>
              </a:ext>
            </a:extLst>
          </p:cNvPr>
          <p:cNvSpPr txBox="1"/>
          <p:nvPr/>
        </p:nvSpPr>
        <p:spPr>
          <a:xfrm>
            <a:off x="4284324" y="297951"/>
            <a:ext cx="1703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Spatial densities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546F08-750D-254C-831D-FD9389DBADC0}"/>
              </a:ext>
            </a:extLst>
          </p:cNvPr>
          <p:cNvSpPr/>
          <p:nvPr/>
        </p:nvSpPr>
        <p:spPr>
          <a:xfrm>
            <a:off x="5479551" y="5578867"/>
            <a:ext cx="1280845" cy="297951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7E257A-A2EA-6649-92D4-BD3ECBC7FDC5}"/>
              </a:ext>
            </a:extLst>
          </p:cNvPr>
          <p:cNvSpPr txBox="1"/>
          <p:nvPr/>
        </p:nvSpPr>
        <p:spPr>
          <a:xfrm>
            <a:off x="8034391" y="4707007"/>
            <a:ext cx="2783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Concentrated in the center!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207A0-3354-6E49-9B13-576A788EB690}"/>
              </a:ext>
            </a:extLst>
          </p:cNvPr>
          <p:cNvSpPr/>
          <p:nvPr/>
        </p:nvSpPr>
        <p:spPr>
          <a:xfrm>
            <a:off x="7460456" y="6237269"/>
            <a:ext cx="4650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Panjsheeri</a:t>
            </a:r>
            <a:r>
              <a:rPr lang="en-US" dirty="0">
                <a:solidFill>
                  <a:srgbClr val="FFFF00"/>
                </a:solidFill>
              </a:rPr>
              <a:t>, Pandey, </a:t>
            </a:r>
            <a:r>
              <a:rPr lang="en-US" dirty="0" err="1">
                <a:solidFill>
                  <a:srgbClr val="FFFF00"/>
                </a:solidFill>
              </a:rPr>
              <a:t>Semp</a:t>
            </a:r>
            <a:r>
              <a:rPr lang="en-US" dirty="0">
                <a:solidFill>
                  <a:srgbClr val="FFFF00"/>
                </a:solidFill>
              </a:rPr>
              <a:t>, SL: arXiv:2512.20853</a:t>
            </a:r>
          </a:p>
        </p:txBody>
      </p:sp>
    </p:spTree>
    <p:extLst>
      <p:ext uri="{BB962C8B-B14F-4D97-AF65-F5344CB8AC3E}">
        <p14:creationId xmlns:p14="http://schemas.microsoft.com/office/powerpoint/2010/main" val="394671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28B883-BA60-1A4A-B793-6A733671AE2B}"/>
              </a:ext>
            </a:extLst>
          </p:cNvPr>
          <p:cNvSpPr txBox="1"/>
          <p:nvPr/>
        </p:nvSpPr>
        <p:spPr>
          <a:xfrm>
            <a:off x="353043" y="187159"/>
            <a:ext cx="2114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There is more…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A19A0D-857A-9145-A54D-63013C1C60D6}"/>
              </a:ext>
            </a:extLst>
          </p:cNvPr>
          <p:cNvSpPr txBox="1"/>
          <p:nvPr/>
        </p:nvSpPr>
        <p:spPr>
          <a:xfrm>
            <a:off x="353043" y="815989"/>
            <a:ext cx="11078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Connection with Baryon Stopping found in RHIC data (Experiment: Magdy, </a:t>
            </a:r>
            <a:r>
              <a:rPr lang="en-US" dirty="0" err="1"/>
              <a:t>Tribedi</a:t>
            </a:r>
            <a:r>
              <a:rPr lang="en-US" dirty="0"/>
              <a:t>, Bill Li et al., Theory:  </a:t>
            </a:r>
            <a:r>
              <a:rPr lang="en-US" dirty="0" err="1"/>
              <a:t>Kharzeev</a:t>
            </a:r>
            <a:r>
              <a:rPr lang="en-US" dirty="0"/>
              <a:t> and </a:t>
            </a:r>
            <a:r>
              <a:rPr lang="en-US" dirty="0" err="1"/>
              <a:t>Frenklakh</a:t>
            </a:r>
            <a:r>
              <a:rPr lang="en-US" dirty="0"/>
              <a:t>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FEA4F8-B579-D441-9CD5-ABC8130AB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160" y="1462319"/>
            <a:ext cx="6520665" cy="29954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7260742-12FE-0844-A53E-3923EB341B47}"/>
              </a:ext>
            </a:extLst>
          </p:cNvPr>
          <p:cNvSpPr/>
          <p:nvPr/>
        </p:nvSpPr>
        <p:spPr>
          <a:xfrm>
            <a:off x="7310077" y="4457748"/>
            <a:ext cx="2973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Magdy et al. arXiv:2504.0982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1E2F5E-BA3B-564A-9FE9-CB70CC905655}"/>
              </a:ext>
            </a:extLst>
          </p:cNvPr>
          <p:cNvSpPr txBox="1"/>
          <p:nvPr/>
        </p:nvSpPr>
        <p:spPr>
          <a:xfrm>
            <a:off x="8428825" y="2960034"/>
            <a:ext cx="3850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Excess q-</a:t>
            </a:r>
            <a:r>
              <a:rPr lang="en-US" dirty="0" err="1"/>
              <a:t>qbar</a:t>
            </a:r>
            <a:r>
              <a:rPr lang="en-US" dirty="0"/>
              <a:t> pairs: disconnected diagrams to quantify this? </a:t>
            </a:r>
          </a:p>
          <a:p>
            <a:r>
              <a:rPr lang="en-US" b="1" dirty="0"/>
              <a:t>Baryon junction transported by q </a:t>
            </a:r>
            <a:r>
              <a:rPr lang="en-US" b="1" dirty="0" err="1"/>
              <a:t>qbar</a:t>
            </a:r>
            <a:r>
              <a:rPr lang="en-US" b="1" dirty="0"/>
              <a:t> pairs from vacuum!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EF567E-2E87-344D-900A-F1089C080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574" y="5214874"/>
            <a:ext cx="4687479" cy="133023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7AEBFCE-6547-5041-AB4F-E0B5A9697036}"/>
              </a:ext>
            </a:extLst>
          </p:cNvPr>
          <p:cNvSpPr/>
          <p:nvPr/>
        </p:nvSpPr>
        <p:spPr>
          <a:xfrm>
            <a:off x="6369188" y="6175773"/>
            <a:ext cx="4813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Panjsheeri</a:t>
            </a:r>
            <a:r>
              <a:rPr lang="en-US" dirty="0">
                <a:solidFill>
                  <a:srgbClr val="FFFF00"/>
                </a:solidFill>
              </a:rPr>
              <a:t>, Pandey, </a:t>
            </a:r>
            <a:r>
              <a:rPr lang="en-US" dirty="0" err="1">
                <a:solidFill>
                  <a:srgbClr val="FFFF00"/>
                </a:solidFill>
              </a:rPr>
              <a:t>Semp</a:t>
            </a:r>
            <a:r>
              <a:rPr lang="en-US" dirty="0">
                <a:solidFill>
                  <a:srgbClr val="FFFF00"/>
                </a:solidFill>
              </a:rPr>
              <a:t>, SL: arXiv:2512.20853</a:t>
            </a:r>
          </a:p>
        </p:txBody>
      </p:sp>
    </p:spTree>
    <p:extLst>
      <p:ext uri="{BB962C8B-B14F-4D97-AF65-F5344CB8AC3E}">
        <p14:creationId xmlns:p14="http://schemas.microsoft.com/office/powerpoint/2010/main" val="3892262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24FD1E-6EC4-1C4A-8D2A-B6F38E853290}"/>
              </a:ext>
            </a:extLst>
          </p:cNvPr>
          <p:cNvSpPr txBox="1"/>
          <p:nvPr/>
        </p:nvSpPr>
        <p:spPr>
          <a:xfrm>
            <a:off x="1315092" y="462337"/>
            <a:ext cx="42498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QCD Evolution</a:t>
            </a:r>
          </a:p>
          <a:p>
            <a:r>
              <a:rPr lang="en-US" dirty="0"/>
              <a:t> </a:t>
            </a:r>
            <a:r>
              <a:rPr lang="en-US" sz="1600" dirty="0">
                <a:solidFill>
                  <a:srgbClr val="FFFF00"/>
                </a:solidFill>
              </a:rPr>
              <a:t>(some preliminary work by K-F Liu PRD96 (2017)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18291D-0EB2-1040-812F-735898FFE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084" y="1372828"/>
            <a:ext cx="5012076" cy="14817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178205-47C7-3A42-8CF2-75894E75A8D5}"/>
              </a:ext>
            </a:extLst>
          </p:cNvPr>
          <p:cNvSpPr txBox="1"/>
          <p:nvPr/>
        </p:nvSpPr>
        <p:spPr>
          <a:xfrm>
            <a:off x="1613043" y="3565133"/>
            <a:ext cx="5159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Writing evolution equations for the disconnected sea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1CD900-F729-AC40-B7C1-16BBE08EDEE3}"/>
              </a:ext>
            </a:extLst>
          </p:cNvPr>
          <p:cNvSpPr/>
          <p:nvPr/>
        </p:nvSpPr>
        <p:spPr>
          <a:xfrm>
            <a:off x="7212459" y="1163340"/>
            <a:ext cx="1787703" cy="190071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8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85;p53">
            <a:extLst>
              <a:ext uri="{FF2B5EF4-FFF2-40B4-BE49-F238E27FC236}">
                <a16:creationId xmlns:a16="http://schemas.microsoft.com/office/drawing/2014/main" id="{9226F844-282F-8646-96B6-3B8BBBD362A0}"/>
              </a:ext>
            </a:extLst>
          </p:cNvPr>
          <p:cNvSpPr txBox="1"/>
          <p:nvPr/>
        </p:nvSpPr>
        <p:spPr>
          <a:xfrm>
            <a:off x="309367" y="1677067"/>
            <a:ext cx="2523600" cy="2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Extrapolation</a:t>
            </a:r>
          </a:p>
          <a:p>
            <a:r>
              <a:rPr lang="en" sz="2400" dirty="0"/>
              <a:t>region</a:t>
            </a:r>
            <a:endParaRPr sz="2400" dirty="0"/>
          </a:p>
        </p:txBody>
      </p:sp>
      <p:sp>
        <p:nvSpPr>
          <p:cNvPr id="5" name="Google Shape;486;p53">
            <a:extLst>
              <a:ext uri="{FF2B5EF4-FFF2-40B4-BE49-F238E27FC236}">
                <a16:creationId xmlns:a16="http://schemas.microsoft.com/office/drawing/2014/main" id="{5D67961C-30CC-5C45-B02C-F0675716D1A6}"/>
              </a:ext>
            </a:extLst>
          </p:cNvPr>
          <p:cNvSpPr txBox="1">
            <a:spLocks/>
          </p:cNvSpPr>
          <p:nvPr/>
        </p:nvSpPr>
        <p:spPr>
          <a:xfrm>
            <a:off x="998695" y="61238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New!! SR Convergence Clustering </a:t>
            </a:r>
          </a:p>
        </p:txBody>
      </p:sp>
      <p:sp>
        <p:nvSpPr>
          <p:cNvPr id="6" name="Google Shape;487;p53">
            <a:extLst>
              <a:ext uri="{FF2B5EF4-FFF2-40B4-BE49-F238E27FC236}">
                <a16:creationId xmlns:a16="http://schemas.microsoft.com/office/drawing/2014/main" id="{4AAB4DBF-8EC4-AD4F-B08B-4BBF8C4322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"/>
              <a:pPr/>
              <a:t>35</a:t>
            </a:fld>
            <a:endParaRPr/>
          </a:p>
        </p:txBody>
      </p:sp>
      <p:pic>
        <p:nvPicPr>
          <p:cNvPr id="7" name="Google Shape;488;p53">
            <a:extLst>
              <a:ext uri="{FF2B5EF4-FFF2-40B4-BE49-F238E27FC236}">
                <a16:creationId xmlns:a16="http://schemas.microsoft.com/office/drawing/2014/main" id="{B14708BD-F508-5247-9A5A-7FD0F5A65BB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9082"/>
          <a:stretch/>
        </p:blipFill>
        <p:spPr>
          <a:xfrm>
            <a:off x="2492996" y="1237490"/>
            <a:ext cx="9672499" cy="47413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489;p53">
            <a:extLst>
              <a:ext uri="{FF2B5EF4-FFF2-40B4-BE49-F238E27FC236}">
                <a16:creationId xmlns:a16="http://schemas.microsoft.com/office/drawing/2014/main" id="{6C771854-1ED6-E149-85BA-BA1C60009379}"/>
              </a:ext>
            </a:extLst>
          </p:cNvPr>
          <p:cNvCxnSpPr/>
          <p:nvPr/>
        </p:nvCxnSpPr>
        <p:spPr>
          <a:xfrm>
            <a:off x="2295767" y="2035267"/>
            <a:ext cx="1498000" cy="32800"/>
          </a:xfrm>
          <a:prstGeom prst="straightConnector1">
            <a:avLst/>
          </a:prstGeom>
          <a:noFill/>
          <a:ln w="28575" cap="flat" cmpd="sng">
            <a:solidFill>
              <a:srgbClr val="AEF76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" name="Google Shape;490;p53">
            <a:extLst>
              <a:ext uri="{FF2B5EF4-FFF2-40B4-BE49-F238E27FC236}">
                <a16:creationId xmlns:a16="http://schemas.microsoft.com/office/drawing/2014/main" id="{714DBDF1-60D5-DE42-8263-2C350299379D}"/>
              </a:ext>
            </a:extLst>
          </p:cNvPr>
          <p:cNvSpPr txBox="1"/>
          <p:nvPr/>
        </p:nvSpPr>
        <p:spPr>
          <a:xfrm>
            <a:off x="5487067" y="1807300"/>
            <a:ext cx="1888800" cy="18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>
                <a:solidFill>
                  <a:schemeClr val="dk2"/>
                </a:solidFill>
              </a:rPr>
              <a:t>Lattice Region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AB1210-B413-014D-B8D2-20DDF24BE337}"/>
              </a:ext>
            </a:extLst>
          </p:cNvPr>
          <p:cNvSpPr/>
          <p:nvPr/>
        </p:nvSpPr>
        <p:spPr>
          <a:xfrm>
            <a:off x="106017" y="44077"/>
            <a:ext cx="12085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Finally, directly to low x with ML using Symbolic Regression (SR) as a technique that discovers explicit mathematical equations directly from data, rather than fitting the parameters of a predefined model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4FF490-3122-BD4B-87CA-A64196A21EE6}"/>
              </a:ext>
            </a:extLst>
          </p:cNvPr>
          <p:cNvSpPr/>
          <p:nvPr/>
        </p:nvSpPr>
        <p:spPr>
          <a:xfrm>
            <a:off x="6257531" y="821280"/>
            <a:ext cx="5907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Dotson</a:t>
            </a:r>
            <a:r>
              <a:rPr lang="en-US" dirty="0">
                <a:solidFill>
                  <a:srgbClr val="FFFF00"/>
                </a:solidFill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Panjsheeri et al.: 2504.13289</a:t>
            </a:r>
            <a:r>
              <a:rPr lang="en-US" dirty="0">
                <a:solidFill>
                  <a:srgbClr val="FFFF00"/>
                </a:solidFill>
                <a:latin typeface="-apple-system"/>
              </a:rPr>
              <a:t> accepted in PRD(2026)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8227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89A629-1626-8F4A-AF38-503C5D293EB1}"/>
              </a:ext>
            </a:extLst>
          </p:cNvPr>
          <p:cNvSpPr/>
          <p:nvPr/>
        </p:nvSpPr>
        <p:spPr>
          <a:xfrm>
            <a:off x="4654730" y="0"/>
            <a:ext cx="22044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Conclusions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86F29A-A140-4B4A-8A0A-0EF0262D6725}"/>
              </a:ext>
            </a:extLst>
          </p:cNvPr>
          <p:cNvSpPr/>
          <p:nvPr/>
        </p:nvSpPr>
        <p:spPr>
          <a:xfrm>
            <a:off x="599327" y="584775"/>
            <a:ext cx="1058238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Connected and disconnected contributions are a feature of Lattice QCD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Based on a GPD analysis where x and t correlations can be used, we find that disconnected diagrams become increasingly important at low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Disconnected contributions affect GPD/PDF fits 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Disconnected contributions give new insights on proton imaging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Disconnected contributions can be identified with the proton structures giving origin to Baryon Stopping at mid-rapidity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A complete description of  hadron spatial structure requires access to </a:t>
            </a:r>
            <a:r>
              <a:rPr lang="en-US" b="1" dirty="0"/>
              <a:t>two-body densities and correlation functions</a:t>
            </a:r>
            <a:r>
              <a:rPr lang="en-US" dirty="0"/>
              <a:t>, providing information on the relative positions of quarks and gluons and on the emergence of collective structures, including baryon junctions, within the proton.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Next generation of hadron imaging,  moving beyond the question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i="1" dirty="0"/>
          </a:p>
          <a:p>
            <a:r>
              <a:rPr lang="en-US" i="1" dirty="0"/>
              <a:t>									Where is a </a:t>
            </a:r>
            <a:r>
              <a:rPr lang="en-US" i="1" dirty="0" err="1"/>
              <a:t>parton</a:t>
            </a:r>
            <a:r>
              <a:rPr lang="en-US" i="1" dirty="0"/>
              <a:t>?</a:t>
            </a:r>
          </a:p>
          <a:p>
            <a:r>
              <a:rPr lang="en-US" dirty="0"/>
              <a:t>to the more fundamental question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i="1" dirty="0"/>
          </a:p>
          <a:p>
            <a:r>
              <a:rPr lang="en-US" i="1" dirty="0"/>
              <a:t>			How are quarks and gluons arranged relative to each other inside the proton?</a:t>
            </a: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769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C4204E-4376-094D-AED9-AA8C7C4CA0C9}"/>
              </a:ext>
            </a:extLst>
          </p:cNvPr>
          <p:cNvSpPr txBox="1"/>
          <p:nvPr/>
        </p:nvSpPr>
        <p:spPr>
          <a:xfrm>
            <a:off x="631884" y="1114619"/>
            <a:ext cx="106476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Motivation: imaging the proton at small x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Disconnected diagrams and LQCD results on moments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Brief recap on GPD analyses using data and LQCD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Including disconnected contribution in low x PDFs/GPDs analysis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Impact on hadron imaging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Conclusions and Outlook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27AC7A-5843-4041-940F-D1E1C5773A03}"/>
              </a:ext>
            </a:extLst>
          </p:cNvPr>
          <p:cNvSpPr/>
          <p:nvPr/>
        </p:nvSpPr>
        <p:spPr>
          <a:xfrm>
            <a:off x="4185920" y="0"/>
            <a:ext cx="30276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1994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63FFF6-081D-3345-BCC1-A4D0F7786B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8" r="2" b="2"/>
          <a:stretch>
            <a:fillRect/>
          </a:stretch>
        </p:blipFill>
        <p:spPr>
          <a:xfrm>
            <a:off x="975139" y="2146853"/>
            <a:ext cx="2410198" cy="2410198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F3EA12-2DE3-474D-A6CF-836CD57B4D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" r="362" b="-1"/>
          <a:stretch>
            <a:fillRect/>
          </a:stretch>
        </p:blipFill>
        <p:spPr>
          <a:xfrm>
            <a:off x="3585647" y="2146853"/>
            <a:ext cx="2410198" cy="2410198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A79E65-20AF-2145-A22F-6B5760C09F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239" r="1" b="1"/>
          <a:stretch>
            <a:fillRect/>
          </a:stretch>
        </p:blipFill>
        <p:spPr>
          <a:xfrm>
            <a:off x="6196155" y="2146853"/>
            <a:ext cx="2410198" cy="2410198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08B58E-C387-6040-8D54-DF55E9B849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50" r="3" b="3"/>
          <a:stretch>
            <a:fillRect/>
          </a:stretch>
        </p:blipFill>
        <p:spPr>
          <a:xfrm>
            <a:off x="8806663" y="2146853"/>
            <a:ext cx="2410198" cy="2410198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216491-BEBC-0145-8141-E98500191C0B}"/>
              </a:ext>
            </a:extLst>
          </p:cNvPr>
          <p:cNvSpPr txBox="1"/>
          <p:nvPr/>
        </p:nvSpPr>
        <p:spPr>
          <a:xfrm>
            <a:off x="7928723" y="6135757"/>
            <a:ext cx="4166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Images taken from BNL, </a:t>
            </a:r>
            <a:r>
              <a:rPr lang="en-US" dirty="0" err="1"/>
              <a:t>Jlab</a:t>
            </a:r>
            <a:r>
              <a:rPr lang="en-US" dirty="0"/>
              <a:t>, APS websites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FBFDD4-154E-2B48-8264-6C561F43390D}"/>
              </a:ext>
            </a:extLst>
          </p:cNvPr>
          <p:cNvSpPr txBox="1"/>
          <p:nvPr/>
        </p:nvSpPr>
        <p:spPr>
          <a:xfrm>
            <a:off x="8964331" y="4793029"/>
            <a:ext cx="29482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 density gluons inside</a:t>
            </a:r>
          </a:p>
          <a:p>
            <a:r>
              <a:rPr lang="en-US" dirty="0"/>
              <a:t>Valence quarks outside</a:t>
            </a:r>
          </a:p>
          <a:p>
            <a:r>
              <a:rPr lang="en-US" dirty="0"/>
              <a:t>Sea quarks distributed evenly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8783A0-7424-144B-B1C6-4403398AEC4A}"/>
              </a:ext>
            </a:extLst>
          </p:cNvPr>
          <p:cNvSpPr txBox="1"/>
          <p:nvPr/>
        </p:nvSpPr>
        <p:spPr>
          <a:xfrm>
            <a:off x="737092" y="4793029"/>
            <a:ext cx="25823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Gluons distributed evenly</a:t>
            </a:r>
          </a:p>
          <a:p>
            <a:r>
              <a:rPr lang="en-US" dirty="0"/>
              <a:t>Valence quarks inside</a:t>
            </a:r>
          </a:p>
          <a:p>
            <a:r>
              <a:rPr lang="en-US" dirty="0"/>
              <a:t>Sea quarks outside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04A959-3D42-0B4F-A14E-23184C75A866}"/>
              </a:ext>
            </a:extLst>
          </p:cNvPr>
          <p:cNvSpPr txBox="1"/>
          <p:nvPr/>
        </p:nvSpPr>
        <p:spPr>
          <a:xfrm>
            <a:off x="6566698" y="4803961"/>
            <a:ext cx="1669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Baryon junction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CB318A-F92A-0C49-B22D-932E7D269821}"/>
              </a:ext>
            </a:extLst>
          </p:cNvPr>
          <p:cNvSpPr txBox="1"/>
          <p:nvPr/>
        </p:nvSpPr>
        <p:spPr>
          <a:xfrm>
            <a:off x="3773920" y="4803961"/>
            <a:ext cx="2507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Gluons inside</a:t>
            </a:r>
          </a:p>
          <a:p>
            <a:r>
              <a:rPr lang="en-US" dirty="0"/>
              <a:t>Valence quarks outside</a:t>
            </a:r>
          </a:p>
          <a:p>
            <a:r>
              <a:rPr lang="en-US" dirty="0"/>
              <a:t>Sea quarks outside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343F00-B023-BE4B-9B73-797199E4C5ED}"/>
              </a:ext>
            </a:extLst>
          </p:cNvPr>
          <p:cNvSpPr txBox="1"/>
          <p:nvPr/>
        </p:nvSpPr>
        <p:spPr>
          <a:xfrm>
            <a:off x="3625404" y="1504212"/>
            <a:ext cx="4515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Lucida Calligraphy" panose="03010101010101010101" pitchFamily="66" charset="77"/>
              </a:rPr>
              <a:t>The Nucleon Hall of Fame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6ECDF4-6DBF-E94C-A8E6-F0414681573A}"/>
              </a:ext>
            </a:extLst>
          </p:cNvPr>
          <p:cNvSpPr/>
          <p:nvPr/>
        </p:nvSpPr>
        <p:spPr>
          <a:xfrm>
            <a:off x="0" y="194295"/>
            <a:ext cx="123267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1. The standard one-body picture of hadron tomography is incomplete </a:t>
            </a:r>
          </a:p>
        </p:txBody>
      </p:sp>
    </p:spTree>
    <p:extLst>
      <p:ext uri="{BB962C8B-B14F-4D97-AF65-F5344CB8AC3E}">
        <p14:creationId xmlns:p14="http://schemas.microsoft.com/office/powerpoint/2010/main" val="101596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C87300-CBAE-4C44-A3D3-92F29225AAAF}"/>
              </a:ext>
            </a:extLst>
          </p:cNvPr>
          <p:cNvSpPr/>
          <p:nvPr/>
        </p:nvSpPr>
        <p:spPr>
          <a:xfrm>
            <a:off x="-4767" y="907409"/>
            <a:ext cx="1219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u="sng" dirty="0"/>
              <a:t>One-body imaging is not enough</a:t>
            </a:r>
            <a:r>
              <a:rPr lang="en-US" sz="2000" dirty="0"/>
              <a:t>: information on QCD correlations between constituents is missing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u="sng" dirty="0"/>
              <a:t>Valence structure and gluons</a:t>
            </a:r>
            <a:r>
              <a:rPr lang="en-US" sz="2000" dirty="0"/>
              <a:t>: what is the relative positions and correlations among </a:t>
            </a:r>
            <a:r>
              <a:rPr lang="en-US" sz="2000" dirty="0">
                <a:solidFill>
                  <a:srgbClr val="FFFF00"/>
                </a:solidFill>
              </a:rPr>
              <a:t>valence quarks </a:t>
            </a:r>
            <a:r>
              <a:rPr lang="en-US" sz="2000" dirty="0"/>
              <a:t>and </a:t>
            </a:r>
            <a:r>
              <a:rPr lang="en-US" sz="2000" dirty="0">
                <a:solidFill>
                  <a:srgbClr val="FFFF00"/>
                </a:solidFill>
              </a:rPr>
              <a:t>gluons</a:t>
            </a:r>
            <a:r>
              <a:rPr lang="en-US" sz="2000" dirty="0"/>
              <a:t>?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u="sng" dirty="0"/>
              <a:t>Sea structure and gluons</a:t>
            </a:r>
            <a:r>
              <a:rPr lang="en-US" sz="2000" dirty="0"/>
              <a:t>: how are disconnected sea quarks spatially correlated with </a:t>
            </a:r>
            <a:r>
              <a:rPr lang="en-US" sz="2000" dirty="0">
                <a:solidFill>
                  <a:srgbClr val="FFFF00"/>
                </a:solidFill>
              </a:rPr>
              <a:t>valence quarks </a:t>
            </a:r>
            <a:r>
              <a:rPr lang="en-US" sz="2000" dirty="0"/>
              <a:t>and </a:t>
            </a:r>
            <a:r>
              <a:rPr lang="en-US" sz="2000" dirty="0">
                <a:solidFill>
                  <a:srgbClr val="FFFF00"/>
                </a:solidFill>
              </a:rPr>
              <a:t>gluons</a:t>
            </a:r>
            <a:r>
              <a:rPr lang="en-US" sz="2000" dirty="0"/>
              <a:t>?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itchFamily="2" charset="2"/>
              <a:buChar char="Ø"/>
            </a:pPr>
            <a:endParaRPr lang="en-US" sz="20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u="sng" dirty="0"/>
              <a:t>There is more</a:t>
            </a:r>
            <a:r>
              <a:rPr lang="en-US" sz="2000" dirty="0"/>
              <a:t>: How do gluonic hot spots, baryon junctions, saturation and other vacuum fluctuations emerge from the underlying correlated structure?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C48D91-969D-BC48-AEF1-DE8C85059ED9}"/>
              </a:ext>
            </a:extLst>
          </p:cNvPr>
          <p:cNvSpPr/>
          <p:nvPr/>
        </p:nvSpPr>
        <p:spPr>
          <a:xfrm>
            <a:off x="3042516" y="261078"/>
            <a:ext cx="58667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More Than One Active Parton</a:t>
            </a:r>
          </a:p>
        </p:txBody>
      </p:sp>
    </p:spTree>
    <p:extLst>
      <p:ext uri="{BB962C8B-B14F-4D97-AF65-F5344CB8AC3E}">
        <p14:creationId xmlns:p14="http://schemas.microsoft.com/office/powerpoint/2010/main" val="39202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extLst>
              <a:ext uri="{FF2B5EF4-FFF2-40B4-BE49-F238E27FC236}">
                <a16:creationId xmlns:a16="http://schemas.microsoft.com/office/drawing/2014/main" id="{1B1F4A85-A1A6-E948-9512-8D358F48E78F}"/>
              </a:ext>
            </a:extLst>
          </p:cNvPr>
          <p:cNvSpPr/>
          <p:nvPr/>
        </p:nvSpPr>
        <p:spPr>
          <a:xfrm>
            <a:off x="4452733" y="3597685"/>
            <a:ext cx="1730486" cy="10123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C7732E-20DA-4548-BC57-A937C2F46CC6}"/>
              </a:ext>
            </a:extLst>
          </p:cNvPr>
          <p:cNvSpPr/>
          <p:nvPr/>
        </p:nvSpPr>
        <p:spPr>
          <a:xfrm>
            <a:off x="106017" y="522103"/>
            <a:ext cx="11847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One-body imaging cannot reveal how constituents are arranged with respect to one another.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EAE068-E86C-BA49-B50D-7FA4D4E4E465}"/>
              </a:ext>
            </a:extLst>
          </p:cNvPr>
          <p:cNvSpPr/>
          <p:nvPr/>
        </p:nvSpPr>
        <p:spPr>
          <a:xfrm>
            <a:off x="106017" y="218170"/>
            <a:ext cx="11701670" cy="1200329"/>
          </a:xfrm>
          <a:prstGeom prst="rect">
            <a:avLst/>
          </a:prstGeom>
          <a:noFill/>
          <a:ln w="571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09BCA5B-E2E1-E44C-AF50-2069B0827194}"/>
              </a:ext>
            </a:extLst>
          </p:cNvPr>
          <p:cNvSpPr/>
          <p:nvPr/>
        </p:nvSpPr>
        <p:spPr>
          <a:xfrm>
            <a:off x="106017" y="2184521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Correlated Hadron Structure</a:t>
            </a:r>
          </a:p>
          <a:p>
            <a:endParaRPr lang="en-US" sz="2400" b="1" dirty="0">
              <a:solidFill>
                <a:srgbClr val="FFFF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 Two-body densities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 Relative </a:t>
            </a:r>
            <a:r>
              <a:rPr lang="en-US" sz="2400" dirty="0" err="1"/>
              <a:t>parton</a:t>
            </a:r>
            <a:r>
              <a:rPr lang="en-US" sz="2400" dirty="0"/>
              <a:t> separations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 Multi-</a:t>
            </a:r>
            <a:r>
              <a:rPr lang="en-US" sz="2400" dirty="0" err="1"/>
              <a:t>parton</a:t>
            </a:r>
            <a:r>
              <a:rPr lang="en-US" sz="2400" dirty="0"/>
              <a:t> correlations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 Hot spots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 Baryon number flow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4115796-BF0B-8D4F-BDBA-3BCA316CB277}"/>
              </a:ext>
            </a:extLst>
          </p:cNvPr>
          <p:cNvSpPr/>
          <p:nvPr/>
        </p:nvSpPr>
        <p:spPr>
          <a:xfrm>
            <a:off x="6316520" y="2274838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QCD Dynamics</a:t>
            </a:r>
          </a:p>
          <a:p>
            <a:endParaRPr lang="en-US" sz="2400" b="1" dirty="0">
              <a:solidFill>
                <a:srgbClr val="FFFF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Connected/disconnected diagrams and sea-quark generation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QCD vacuum fluctuations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Nonperturbative “topology”/baryon junctions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79AF3D-18D2-0D45-B066-74E976AD9B52}"/>
              </a:ext>
            </a:extLst>
          </p:cNvPr>
          <p:cNvSpPr txBox="1"/>
          <p:nvPr/>
        </p:nvSpPr>
        <p:spPr>
          <a:xfrm>
            <a:off x="4584176" y="3919195"/>
            <a:ext cx="1491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Emerges from</a:t>
            </a:r>
          </a:p>
        </p:txBody>
      </p:sp>
    </p:spTree>
    <p:extLst>
      <p:ext uri="{BB962C8B-B14F-4D97-AF65-F5344CB8AC3E}">
        <p14:creationId xmlns:p14="http://schemas.microsoft.com/office/powerpoint/2010/main" val="315110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B779C2-2839-FD41-B18A-BCE8B0713368}"/>
              </a:ext>
            </a:extLst>
          </p:cNvPr>
          <p:cNvSpPr/>
          <p:nvPr/>
        </p:nvSpPr>
        <p:spPr>
          <a:xfrm>
            <a:off x="569952" y="1860887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Lattice QCD separates: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   connected contributions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   disconnected contributions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E93407-F65F-354A-A0E6-51B6C69B7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750" y="2876550"/>
            <a:ext cx="5270500" cy="1104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5A5648-E4B8-5E42-A88A-1CF31FBEEA9F}"/>
              </a:ext>
            </a:extLst>
          </p:cNvPr>
          <p:cNvSpPr txBox="1"/>
          <p:nvPr/>
        </p:nvSpPr>
        <p:spPr>
          <a:xfrm>
            <a:off x="3460750" y="4766280"/>
            <a:ext cx="5833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How do  we connect this to phenomenology?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B5E899-575C-A345-9F4F-5BACB8C9A62A}"/>
              </a:ext>
            </a:extLst>
          </p:cNvPr>
          <p:cNvSpPr/>
          <p:nvPr/>
        </p:nvSpPr>
        <p:spPr>
          <a:xfrm>
            <a:off x="176784" y="760586"/>
            <a:ext cx="11838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To understand the dynamics of quark and gluon structure/correlators we need </a:t>
            </a:r>
            <a:r>
              <a:rPr lang="en-US" sz="2000" dirty="0">
                <a:solidFill>
                  <a:srgbClr val="FFFF00"/>
                </a:solidFill>
              </a:rPr>
              <a:t>Beyond One-Body density distributions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C1B09C-F8D9-9A46-9A7D-3B2052C6BD1E}"/>
              </a:ext>
            </a:extLst>
          </p:cNvPr>
          <p:cNvSpPr/>
          <p:nvPr/>
        </p:nvSpPr>
        <p:spPr>
          <a:xfrm>
            <a:off x="461486" y="95238"/>
            <a:ext cx="83111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2. Connected/disconnected diagrams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23787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9D04C0-1053-AF4E-B8BA-821689F32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798" y="1340072"/>
            <a:ext cx="5936146" cy="37775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AC64ED-4427-A048-8668-72A6555B0202}"/>
              </a:ext>
            </a:extLst>
          </p:cNvPr>
          <p:cNvSpPr txBox="1"/>
          <p:nvPr/>
        </p:nvSpPr>
        <p:spPr>
          <a:xfrm>
            <a:off x="4712400" y="1472302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PRD 79 (2009) 094502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2C61FB-5F09-654B-8214-C54D0E50E4F1}"/>
              </a:ext>
            </a:extLst>
          </p:cNvPr>
          <p:cNvSpPr/>
          <p:nvPr/>
        </p:nvSpPr>
        <p:spPr>
          <a:xfrm>
            <a:off x="6379130" y="5016367"/>
            <a:ext cx="27303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disconnected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60BA46-7347-2743-AE91-2B5F3CF12951}"/>
              </a:ext>
            </a:extLst>
          </p:cNvPr>
          <p:cNvSpPr/>
          <p:nvPr/>
        </p:nvSpPr>
        <p:spPr>
          <a:xfrm>
            <a:off x="3313020" y="5016367"/>
            <a:ext cx="218373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connected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11BE10-63C6-1C46-85EF-D07AD9148AD9}"/>
              </a:ext>
            </a:extLst>
          </p:cNvPr>
          <p:cNvSpPr txBox="1"/>
          <p:nvPr/>
        </p:nvSpPr>
        <p:spPr>
          <a:xfrm>
            <a:off x="0" y="2470423"/>
            <a:ext cx="2489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Not Feynman diagrams!</a:t>
            </a:r>
          </a:p>
          <a:p>
            <a:r>
              <a:rPr lang="en-US" b="1" dirty="0">
                <a:solidFill>
                  <a:srgbClr val="FFFF00"/>
                </a:solidFill>
              </a:rPr>
              <a:t>Gauge fields are missing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A9922A-5B54-3047-838D-B919FAA06D9A}"/>
              </a:ext>
            </a:extLst>
          </p:cNvPr>
          <p:cNvSpPr/>
          <p:nvPr/>
        </p:nvSpPr>
        <p:spPr>
          <a:xfrm>
            <a:off x="9136214" y="2344794"/>
            <a:ext cx="26964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these are manifestations of correlated vacuum and multi-</a:t>
            </a:r>
            <a:r>
              <a:rPr lang="en-US" dirty="0" err="1"/>
              <a:t>parton</a:t>
            </a:r>
            <a:r>
              <a:rPr lang="en-US" dirty="0"/>
              <a:t> structure beyond one-body densities!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9B21ED-CD6B-A743-A6D3-5DE7DED74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872" y="5661936"/>
            <a:ext cx="8560255" cy="11098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242EAF-DEA0-8943-8893-73DCC7F70D7F}"/>
              </a:ext>
            </a:extLst>
          </p:cNvPr>
          <p:cNvSpPr txBox="1"/>
          <p:nvPr/>
        </p:nvSpPr>
        <p:spPr>
          <a:xfrm>
            <a:off x="195072" y="603217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3p function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7BFDB6-C3AC-5145-841C-275EB722B402}"/>
              </a:ext>
            </a:extLst>
          </p:cNvPr>
          <p:cNvSpPr txBox="1"/>
          <p:nvPr/>
        </p:nvSpPr>
        <p:spPr>
          <a:xfrm>
            <a:off x="195072" y="160974"/>
            <a:ext cx="3943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Moments calculation in LQCD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6D308-BBC2-0245-8215-ED34D44D6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101" y="118815"/>
            <a:ext cx="4672563" cy="1031734"/>
          </a:xfrm>
          <a:prstGeom prst="rect">
            <a:avLst/>
          </a:prstGeom>
        </p:spPr>
      </p:pic>
      <p:sp>
        <p:nvSpPr>
          <p:cNvPr id="7" name="Curved Right Arrow 6">
            <a:extLst>
              <a:ext uri="{FF2B5EF4-FFF2-40B4-BE49-F238E27FC236}">
                <a16:creationId xmlns:a16="http://schemas.microsoft.com/office/drawing/2014/main" id="{F187C9D3-7CF9-5244-8878-8918F7DFF630}"/>
              </a:ext>
            </a:extLst>
          </p:cNvPr>
          <p:cNvSpPr/>
          <p:nvPr/>
        </p:nvSpPr>
        <p:spPr>
          <a:xfrm rot="2015112">
            <a:off x="1411557" y="2753253"/>
            <a:ext cx="1053777" cy="3570940"/>
          </a:xfrm>
          <a:prstGeom prst="curvedRightArrow">
            <a:avLst>
              <a:gd name="adj1" fmla="val 25000"/>
              <a:gd name="adj2" fmla="val 50000"/>
              <a:gd name="adj3" fmla="val 27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23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4663</TotalTime>
  <Words>1429</Words>
  <Application>Microsoft Macintosh PowerPoint</Application>
  <PresentationFormat>Widescreen</PresentationFormat>
  <Paragraphs>303</Paragraphs>
  <Slides>36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-apple-system</vt:lpstr>
      <vt:lpstr>Arial</vt:lpstr>
      <vt:lpstr>Book Antiqua</vt:lpstr>
      <vt:lpstr>Calibri</vt:lpstr>
      <vt:lpstr>Calibri Light</vt:lpstr>
      <vt:lpstr>Cambria</vt:lpstr>
      <vt:lpstr>Cambria Math</vt:lpstr>
      <vt:lpstr>Lucida Calligraphy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Circle back to spatial density through Fourier transform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simonetta liuti</dc:creator>
  <cp:lastModifiedBy>simonetta liuti</cp:lastModifiedBy>
  <cp:revision>95</cp:revision>
  <cp:lastPrinted>2026-06-18T09:31:47Z</cp:lastPrinted>
  <dcterms:created xsi:type="dcterms:W3CDTF">2026-06-16T07:28:39Z</dcterms:created>
  <dcterms:modified xsi:type="dcterms:W3CDTF">2026-07-16T17:15:34Z</dcterms:modified>
</cp:coreProperties>
</file>