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mp" ContentType="image/p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4053" r:id="rId1"/>
  </p:sldMasterIdLst>
  <p:notesMasterIdLst>
    <p:notesMasterId r:id="rId34"/>
  </p:notesMasterIdLst>
  <p:sldIdLst>
    <p:sldId id="256" r:id="rId2"/>
    <p:sldId id="271" r:id="rId3"/>
    <p:sldId id="272" r:id="rId4"/>
    <p:sldId id="260" r:id="rId5"/>
    <p:sldId id="261" r:id="rId6"/>
    <p:sldId id="289" r:id="rId7"/>
    <p:sldId id="273" r:id="rId8"/>
    <p:sldId id="274" r:id="rId9"/>
    <p:sldId id="258" r:id="rId10"/>
    <p:sldId id="259" r:id="rId11"/>
    <p:sldId id="270" r:id="rId12"/>
    <p:sldId id="262" r:id="rId13"/>
    <p:sldId id="263" r:id="rId14"/>
    <p:sldId id="275" r:id="rId15"/>
    <p:sldId id="288" r:id="rId16"/>
    <p:sldId id="276" r:id="rId17"/>
    <p:sldId id="264" r:id="rId18"/>
    <p:sldId id="285" r:id="rId19"/>
    <p:sldId id="277" r:id="rId20"/>
    <p:sldId id="278" r:id="rId21"/>
    <p:sldId id="279" r:id="rId22"/>
    <p:sldId id="280" r:id="rId23"/>
    <p:sldId id="281" r:id="rId24"/>
    <p:sldId id="284" r:id="rId25"/>
    <p:sldId id="265" r:id="rId26"/>
    <p:sldId id="267" r:id="rId27"/>
    <p:sldId id="286" r:id="rId28"/>
    <p:sldId id="287" r:id="rId29"/>
    <p:sldId id="290" r:id="rId30"/>
    <p:sldId id="291" r:id="rId31"/>
    <p:sldId id="293" r:id="rId32"/>
    <p:sldId id="292" r:id="rId3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385"/>
    <p:restoredTop sz="94630"/>
  </p:normalViewPr>
  <p:slideViewPr>
    <p:cSldViewPr snapToGrid="0">
      <p:cViewPr varScale="1">
        <p:scale>
          <a:sx n="113" d="100"/>
          <a:sy n="113" d="100"/>
        </p:scale>
        <p:origin x="480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4B772E-D347-2748-A03E-3DD685BBE2C7}" type="datetimeFigureOut">
              <a:rPr lang="en-US" smtClean="0"/>
              <a:t>7/14/26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29AB05-1ECB-804E-AA77-F987BF3CEC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85740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03405"/>
            <a:ext cx="9448800" cy="1825096"/>
          </a:xfrm>
        </p:spPr>
        <p:txBody>
          <a:bodyPr anchor="b">
            <a:normAutofit/>
          </a:bodyPr>
          <a:lstStyle>
            <a:lvl1pPr algn="l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32201"/>
            <a:ext cx="94488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09561" y="4314328"/>
            <a:ext cx="2910840" cy="374642"/>
          </a:xfrm>
        </p:spPr>
        <p:txBody>
          <a:bodyPr/>
          <a:lstStyle/>
          <a:p>
            <a:fld id="{CB96FCA3-D183-6D49-8DF7-8D64F6267A1F}" type="datetime1">
              <a:rPr lang="en-US" smtClean="0"/>
              <a:t>7/14/26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71600" y="4323845"/>
            <a:ext cx="6400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7200" y="1430866"/>
            <a:ext cx="2743200" cy="365125"/>
          </a:xfrm>
        </p:spPr>
        <p:txBody>
          <a:bodyPr/>
          <a:lstStyle/>
          <a:p>
            <a:fld id="{CF54284F-653A-034D-9FFE-11A35BD4B7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68204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77" y="4697360"/>
            <a:ext cx="10822034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1727" y="941439"/>
            <a:ext cx="10821840" cy="3478161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516715"/>
            <a:ext cx="10820400" cy="701969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CE148A-A64C-F148-A660-43B86F806A37}" type="datetime1">
              <a:rPr lang="en-US" smtClean="0"/>
              <a:t>7/14/26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4284F-653A-034D-9FFE-11A35BD4B7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47022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2"/>
            <a:ext cx="10820400" cy="2802467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9133"/>
            <a:ext cx="10130516" cy="99906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A66C146C-142B-A145-8BED-207D8042E78D}" type="datetime1">
              <a:rPr lang="en-US" smtClean="0"/>
              <a:t>7/14/26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CF54284F-653A-034D-9FFE-11A35BD4B7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706648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67" y="753533"/>
            <a:ext cx="10151533" cy="2604495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303865" y="3365556"/>
            <a:ext cx="9592736" cy="4444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959862"/>
            <a:ext cx="10151533" cy="679871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9F8BFD38-6E19-854A-8B1B-C3BD2DE19B62}" type="datetime1">
              <a:rPr lang="en-US" smtClean="0"/>
              <a:t>7/14/26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CF54284F-653A-034D-9FFE-11A35BD4B7D3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476250" y="93345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84230" y="270129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22663718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95" y="1124701"/>
            <a:ext cx="10146186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8315"/>
            <a:ext cx="10144654" cy="99988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78883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C3D86176-C255-B449-A63C-D35E30A58B16}" type="datetime1">
              <a:rPr lang="en-US" smtClean="0"/>
              <a:t>7/14/26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8883"/>
            <a:ext cx="6991492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CF54284F-653A-034D-9FFE-11A35BD4B7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115302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895600" y="761999"/>
            <a:ext cx="8610599" cy="130386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0" y="2202080"/>
            <a:ext cx="3456432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799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68800" y="2201333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366858" y="2904067"/>
            <a:ext cx="3456432" cy="331461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51800" y="2192866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8051801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AC4F74-208A-C84B-9768-D73531BD5185}" type="datetime1">
              <a:rPr lang="en-US" smtClean="0"/>
              <a:t>7/14/26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4284F-653A-034D-9FFE-11A35BD4B7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100723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599" cy="12954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8618" y="4191000"/>
            <a:ext cx="3451582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8618" y="2362200"/>
            <a:ext cx="3451582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8618" y="4873764"/>
            <a:ext cx="3451582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74263" y="4191000"/>
            <a:ext cx="3448935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374263" y="2362200"/>
            <a:ext cx="3448936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374264" y="4873763"/>
            <a:ext cx="344893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49731" y="4191000"/>
            <a:ext cx="3456469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49855" y="2362200"/>
            <a:ext cx="3447878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8049731" y="4873761"/>
            <a:ext cx="345244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5CC1E7-7F8A-1545-83BE-12784B686B6A}" type="datetime1">
              <a:rPr lang="en-US" smtClean="0"/>
              <a:t>7/14/26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4284F-653A-034D-9FFE-11A35BD4B7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42969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194559"/>
            <a:ext cx="10820400" cy="40241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88AC4-D586-0946-893C-7293B818BE00}" type="datetime1">
              <a:rPr lang="en-US" smtClean="0"/>
              <a:t>7/14/26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4284F-653A-034D-9FFE-11A35BD4B7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849993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48800" y="745066"/>
            <a:ext cx="2057400" cy="3903133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4466" y="745067"/>
            <a:ext cx="8204201" cy="390313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79941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908EFF38-3505-1743-BE2A-406083C67E2F}" type="datetime1">
              <a:rPr lang="en-US" smtClean="0"/>
              <a:t>7/14/26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0"/>
            <a:ext cx="6991492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CF54284F-653A-034D-9FFE-11A35BD4B7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91381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F72A16-9903-854B-85D0-36B0F46132C6}" type="datetime1">
              <a:rPr lang="en-US" smtClean="0"/>
              <a:t>7/14/26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4284F-653A-034D-9FFE-11A35BD4B7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8315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3"/>
            <a:ext cx="10820399" cy="2801935"/>
          </a:xfrm>
        </p:spPr>
        <p:txBody>
          <a:bodyPr anchor="b">
            <a:normAutofit/>
          </a:bodyPr>
          <a:lstStyle>
            <a:lvl1pPr algn="r"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467" y="3641725"/>
            <a:ext cx="10490200" cy="955675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36B163E3-65A0-BB40-B298-1C9EC2891A32}" type="datetime1">
              <a:rPr lang="en-US" smtClean="0"/>
              <a:t>7/14/26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1"/>
            <a:ext cx="6991492" cy="36406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CF54284F-653A-034D-9FFE-11A35BD4B7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78971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59"/>
            <a:ext cx="5334000" cy="40241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194559"/>
            <a:ext cx="5334000" cy="40241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39CE0-DD0D-5D4C-94CF-AA3D36F4D46D}" type="datetime1">
              <a:rPr lang="en-US" smtClean="0"/>
              <a:t>7/14/26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4284F-653A-034D-9FFE-11A35BD4B7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51858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600" cy="12954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9" y="2183802"/>
            <a:ext cx="507999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3132666"/>
            <a:ext cx="5311775" cy="308601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0" y="2183802"/>
            <a:ext cx="5105400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132666"/>
            <a:ext cx="5334000" cy="308601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727849-D5B3-4747-BFF8-2FB676BBEEA4}" type="datetime1">
              <a:rPr lang="en-US" smtClean="0"/>
              <a:t>7/14/26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4284F-653A-034D-9FFE-11A35BD4B7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66757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AC4D1A-795A-4943-BB54-428BDBDADC26}" type="datetime1">
              <a:rPr lang="en-US" smtClean="0"/>
              <a:t>7/14/26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4284F-653A-034D-9FFE-11A35BD4B7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84642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539116-9634-124E-9BA7-4FB8A9D521A9}" type="datetime1">
              <a:rPr lang="en-US" smtClean="0"/>
              <a:t>7/14/26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4284F-653A-034D-9FFE-11A35BD4B7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81153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41148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95582" y="746759"/>
            <a:ext cx="6510618" cy="5471925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411480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0E6499-5BCA-7147-BFBA-0492079E5644}" type="datetime1">
              <a:rPr lang="en-US" smtClean="0"/>
              <a:t>7/14/26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4284F-653A-034D-9FFE-11A35BD4B7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59977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687324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861238" y="751241"/>
            <a:ext cx="3644962" cy="546744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687324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BB5B72-6811-4F46-9208-61587498A8BF}" type="datetime1">
              <a:rPr lang="en-US" smtClean="0"/>
              <a:t>7/14/26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4284F-653A-034D-9FFE-11A35BD4B7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69020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3-HD-TOP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94560"/>
            <a:ext cx="10820400" cy="4024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25650D-8D1F-154D-8642-E52F372CBBD1}" type="datetime1">
              <a:rPr lang="en-US" smtClean="0"/>
              <a:t>7/14/26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54284F-653A-034D-9FFE-11A35BD4B7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87874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54" r:id="rId1"/>
    <p:sldLayoutId id="2147484055" r:id="rId2"/>
    <p:sldLayoutId id="2147484056" r:id="rId3"/>
    <p:sldLayoutId id="2147484057" r:id="rId4"/>
    <p:sldLayoutId id="2147484058" r:id="rId5"/>
    <p:sldLayoutId id="2147484059" r:id="rId6"/>
    <p:sldLayoutId id="2147484060" r:id="rId7"/>
    <p:sldLayoutId id="2147484061" r:id="rId8"/>
    <p:sldLayoutId id="2147484062" r:id="rId9"/>
    <p:sldLayoutId id="2147484063" r:id="rId10"/>
    <p:sldLayoutId id="2147484064" r:id="rId11"/>
    <p:sldLayoutId id="2147484065" r:id="rId12"/>
    <p:sldLayoutId id="2147484066" r:id="rId13"/>
    <p:sldLayoutId id="2147484067" r:id="rId14"/>
    <p:sldLayoutId id="2147484068" r:id="rId15"/>
    <p:sldLayoutId id="2147484069" r:id="rId16"/>
    <p:sldLayoutId id="2147484070" r:id="rId17"/>
  </p:sldLayoutIdLst>
  <p:hf hdr="0" ftr="0" dt="0"/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emf"/><Relationship Id="rId2" Type="http://schemas.openxmlformats.org/officeDocument/2006/relationships/image" Target="../media/image30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emf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7.em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7" Type="http://schemas.openxmlformats.org/officeDocument/2006/relationships/image" Target="../media/image63.emf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2.png"/><Relationship Id="rId5" Type="http://schemas.openxmlformats.org/officeDocument/2006/relationships/image" Target="../media/image61.png"/><Relationship Id="rId4" Type="http://schemas.openxmlformats.org/officeDocument/2006/relationships/image" Target="../media/image6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7.em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emf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0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.png"/><Relationship Id="rId3" Type="http://schemas.openxmlformats.org/officeDocument/2006/relationships/image" Target="../media/image74.png"/><Relationship Id="rId7" Type="http://schemas.openxmlformats.org/officeDocument/2006/relationships/image" Target="../media/image78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7.png"/><Relationship Id="rId5" Type="http://schemas.openxmlformats.org/officeDocument/2006/relationships/image" Target="../media/image76.png"/><Relationship Id="rId4" Type="http://schemas.openxmlformats.org/officeDocument/2006/relationships/image" Target="../media/image75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tmp"/><Relationship Id="rId7" Type="http://schemas.openxmlformats.org/officeDocument/2006/relationships/image" Target="../media/image1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11" Type="http://schemas.openxmlformats.org/officeDocument/2006/relationships/image" Target="../media/image21.png"/><Relationship Id="rId5" Type="http://schemas.openxmlformats.org/officeDocument/2006/relationships/image" Target="../media/image15.png"/><Relationship Id="rId10" Type="http://schemas.openxmlformats.org/officeDocument/2006/relationships/image" Target="../media/image20.png"/><Relationship Id="rId4" Type="http://schemas.openxmlformats.org/officeDocument/2006/relationships/image" Target="../media/image14.png"/><Relationship Id="rId9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2BF0B6-FD3B-F518-1EC2-988F5589E6B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10961" y="1803405"/>
            <a:ext cx="10077927" cy="1825096"/>
          </a:xfrm>
        </p:spPr>
        <p:txBody>
          <a:bodyPr>
            <a:normAutofit fontScale="90000"/>
          </a:bodyPr>
          <a:lstStyle/>
          <a:p>
            <a:r>
              <a:rPr lang="en-US" dirty="0"/>
              <a:t>T-odd Weizsäcker-Williams </a:t>
            </a:r>
            <a:r>
              <a:rPr lang="en-US" dirty="0" err="1"/>
              <a:t>tmds</a:t>
            </a:r>
            <a:r>
              <a:rPr lang="en-US" dirty="0"/>
              <a:t> at small-x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3404A39-6C0C-5841-5CEF-8330F74074D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sz="2600" dirty="0"/>
              <a:t>M. Gabriel Santiago</a:t>
            </a:r>
          </a:p>
          <a:p>
            <a:r>
              <a:rPr lang="en-US" dirty="0"/>
              <a:t>With Daniel Adamiak, Farid Salazar, </a:t>
            </a:r>
            <a:r>
              <a:rPr lang="en-US" dirty="0" err="1"/>
              <a:t>Yossathorn</a:t>
            </a:r>
            <a:r>
              <a:rPr lang="en-US" dirty="0"/>
              <a:t> </a:t>
            </a:r>
            <a:r>
              <a:rPr lang="en-US" dirty="0" err="1"/>
              <a:t>Tawabutr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F2599BD-7E8B-EA51-32EA-A08F0A891E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4284F-653A-034D-9FFE-11A35BD4B7D3}" type="slidenum">
              <a:rPr lang="en-US" smtClean="0"/>
              <a:t>1</a:t>
            </a:fld>
            <a:endParaRPr lang="en-US"/>
          </a:p>
        </p:txBody>
      </p:sp>
      <p:pic>
        <p:nvPicPr>
          <p:cNvPr id="4" name="Picture 3" descr="A black and white logo&#10;&#10;AI-generated content may be incorrect.">
            <a:extLst>
              <a:ext uri="{FF2B5EF4-FFF2-40B4-BE49-F238E27FC236}">
                <a16:creationId xmlns:a16="http://schemas.microsoft.com/office/drawing/2014/main" id="{35C0D159-72E5-65F9-5D1E-862BB0B26BD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76807" b="44337"/>
          <a:stretch>
            <a:fillRect/>
          </a:stretch>
        </p:blipFill>
        <p:spPr bwMode="auto">
          <a:xfrm>
            <a:off x="10830977" y="5262680"/>
            <a:ext cx="1068580" cy="106858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36502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CA641E-5417-FADF-95CF-4F0E33483F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Gluon </a:t>
            </a:r>
            <a:r>
              <a:rPr lang="en-US" dirty="0" err="1"/>
              <a:t>tmds</a:t>
            </a:r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FF52342-9700-CC29-FCA9-5CF95D86013B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sz="2000" dirty="0"/>
                  <a:t>The gluon TMDs are defined by a non-local product of field strength operators</a:t>
                </a:r>
              </a:p>
              <a:p>
                <a:endParaRPr lang="en-US" sz="2000" dirty="0"/>
              </a:p>
              <a:p>
                <a:endParaRPr lang="en-US" sz="2000" dirty="0"/>
              </a:p>
              <a:p>
                <a:endParaRPr lang="en-US" sz="2000" dirty="0"/>
              </a:p>
              <a:p>
                <a:endParaRPr lang="en-US" sz="2000" dirty="0"/>
              </a:p>
              <a:p>
                <a:r>
                  <a:rPr lang="en-US" sz="2000" dirty="0"/>
                  <a:t>Different TMDs are given by various projections of this correlator, for example the T-odd TMDs in a transversely polarized nucleon come from the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𝑖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𝑗</m:t>
                    </m:r>
                  </m:oMath>
                </a14:m>
                <a:r>
                  <a:rPr lang="en-US" sz="2000" dirty="0"/>
                  <a:t> symmetric correlator as</a:t>
                </a:r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FF52342-9700-CC29-FCA9-5CF95D86013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586" t="-1572" r="-82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CD77415-F7EC-21EE-EDCE-F9631D6EE7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4284F-653A-034D-9FFE-11A35BD4B7D3}" type="slidenum">
              <a:rPr lang="en-US" smtClean="0"/>
              <a:t>10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B69C242-8219-AF5A-B445-A551FC2B33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71968" y="2540082"/>
            <a:ext cx="5048063" cy="94935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BE0CBDD-3DD9-FC69-7E25-C671833DF0E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46357" y="3626595"/>
            <a:ext cx="4299286" cy="56972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6DBF150-3283-5433-4138-14C5B45AD27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09799" y="5167320"/>
            <a:ext cx="7772400" cy="1309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73654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340DA0-C498-4E09-EA30-8134055FA4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Gluon </a:t>
            </a:r>
            <a:r>
              <a:rPr lang="en-US" dirty="0" err="1"/>
              <a:t>tmds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EE4F71-CB63-FBD8-18EA-7DDA368E2D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2194560"/>
            <a:ext cx="10820400" cy="4375573"/>
          </a:xfrm>
        </p:spPr>
        <p:txBody>
          <a:bodyPr>
            <a:normAutofit/>
          </a:bodyPr>
          <a:lstStyle/>
          <a:p>
            <a:r>
              <a:rPr lang="en-US" sz="1600" dirty="0"/>
              <a:t>The gauge links </a:t>
            </a:r>
            <a:r>
              <a:rPr lang="en-US" sz="1600" dirty="0" err="1"/>
              <a:t>resum</a:t>
            </a:r>
            <a:r>
              <a:rPr lang="en-US" sz="1600" dirty="0"/>
              <a:t> soft gluon radiation and vary process to process (cf. </a:t>
            </a:r>
            <a:r>
              <a:rPr lang="en-US" sz="1600" i="1" dirty="0"/>
              <a:t>Bomhof et al </a:t>
            </a:r>
            <a:r>
              <a:rPr lang="en-US" sz="1600" dirty="0"/>
              <a:t>2016)</a:t>
            </a:r>
          </a:p>
          <a:p>
            <a:r>
              <a:rPr lang="en-US" sz="1600" dirty="0"/>
              <a:t>Two gauge links typically encountered are the are the dipole gauge link the Weizsäcker-Williams gauge link, each giving a set of eight leading-twist TMDs</a:t>
            </a:r>
          </a:p>
          <a:p>
            <a:endParaRPr lang="en-US" sz="1600" dirty="0"/>
          </a:p>
          <a:p>
            <a:endParaRPr lang="en-US" sz="1600" dirty="0"/>
          </a:p>
          <a:p>
            <a:endParaRPr lang="en-US" sz="1600" dirty="0"/>
          </a:p>
          <a:p>
            <a:endParaRPr lang="en-US" sz="1600" dirty="0"/>
          </a:p>
          <a:p>
            <a:endParaRPr lang="en-US" sz="1600" dirty="0"/>
          </a:p>
          <a:p>
            <a:endParaRPr lang="en-US" sz="1600" dirty="0"/>
          </a:p>
          <a:p>
            <a:r>
              <a:rPr lang="en-US" sz="1600" dirty="0"/>
              <a:t>The dipole type arises in several processes like inclusive DIS and SIDIS, and comes from the same dipole amplitude as the sea quark TMDs</a:t>
            </a:r>
          </a:p>
          <a:p>
            <a:r>
              <a:rPr lang="en-US" sz="1600" dirty="0"/>
              <a:t>The WW type arises in </a:t>
            </a:r>
            <a:r>
              <a:rPr lang="en-US" sz="1600" dirty="0" err="1"/>
              <a:t>dijet</a:t>
            </a:r>
            <a:r>
              <a:rPr lang="en-US" sz="1600" dirty="0"/>
              <a:t> production and allows for a number density interpretation</a:t>
            </a:r>
          </a:p>
          <a:p>
            <a:r>
              <a:rPr lang="en-US" sz="1600" dirty="0"/>
              <a:t>Other more complicated gauge links can arise in various hard processes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651229B-D349-FC2C-B56A-3A3A92063F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4284F-653A-034D-9FFE-11A35BD4B7D3}" type="slidenum">
              <a:rPr lang="en-US" smtClean="0"/>
              <a:t>11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9F94B05-5EDA-7314-CF54-C5D34C6EDA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62608" y="3152559"/>
            <a:ext cx="2176985" cy="136939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AE02856-4D98-8A4F-AE3F-05883D9BC4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52409" y="3083979"/>
            <a:ext cx="2165281" cy="1369394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0841F5CE-FC3C-A3A8-1A9C-52459289F414}"/>
                  </a:ext>
                </a:extLst>
              </p:cNvPr>
              <p:cNvSpPr txBox="1"/>
              <p:nvPr/>
            </p:nvSpPr>
            <p:spPr>
              <a:xfrm>
                <a:off x="2654507" y="4521953"/>
                <a:ext cx="2757752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 dirty="0"/>
                  <a:t>Dipole gauge link goes to + </a:t>
                </a:r>
                <a:r>
                  <a:rPr lang="en-US" sz="1600" b="1" dirty="0"/>
                  <a:t>and</a:t>
                </a:r>
                <a:r>
                  <a:rPr lang="en-US" sz="1600" dirty="0"/>
                  <a:t> -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600" b="0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1600" b="0" i="1" dirty="0" smtClean="0">
                            <a:latin typeface="Cambria Math" panose="02040503050406030204" pitchFamily="18" charset="0"/>
                          </a:rPr>
                          <m:t>∞</m:t>
                        </m:r>
                      </m:e>
                      <m:sup>
                        <m:r>
                          <a:rPr lang="en-US" sz="1600" b="0" i="1" dirty="0" smtClean="0">
                            <a:latin typeface="Cambria Math" panose="02040503050406030204" pitchFamily="18" charset="0"/>
                          </a:rPr>
                          <m:t>−</m:t>
                        </m:r>
                      </m:sup>
                    </m:sSup>
                  </m:oMath>
                </a14:m>
                <a:endParaRPr lang="en-US" sz="1600" dirty="0"/>
              </a:p>
            </p:txBody>
          </p:sp>
        </mc:Choice>
        <mc:Fallback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0841F5CE-FC3C-A3A8-1A9C-52459289F41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54507" y="4521953"/>
                <a:ext cx="2757752" cy="584775"/>
              </a:xfrm>
              <a:prstGeom prst="rect">
                <a:avLst/>
              </a:prstGeom>
              <a:blipFill>
                <a:blip r:embed="rId4"/>
                <a:stretch>
                  <a:fillRect l="-913" t="-4255" r="-913" b="-1276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2D4C93CF-4C14-1114-D050-CB59F2AEE699}"/>
                  </a:ext>
                </a:extLst>
              </p:cNvPr>
              <p:cNvSpPr txBox="1"/>
              <p:nvPr/>
            </p:nvSpPr>
            <p:spPr>
              <a:xfrm>
                <a:off x="6866767" y="4548525"/>
                <a:ext cx="2757752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 dirty="0"/>
                  <a:t>WW gauge link goes to + </a:t>
                </a:r>
                <a:r>
                  <a:rPr lang="en-US" sz="1600" b="1" dirty="0"/>
                  <a:t>or</a:t>
                </a:r>
                <a:r>
                  <a:rPr lang="en-US" sz="1600" dirty="0"/>
                  <a:t> -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6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∞</m:t>
                        </m:r>
                      </m:e>
                      <m:sup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</m:sup>
                    </m:sSup>
                  </m:oMath>
                </a14:m>
                <a:endParaRPr lang="en-US" sz="1600" dirty="0"/>
              </a:p>
            </p:txBody>
          </p:sp>
        </mc:Choice>
        <mc:Fallback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2D4C93CF-4C14-1114-D050-CB59F2AEE69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66767" y="4548525"/>
                <a:ext cx="2757752" cy="584775"/>
              </a:xfrm>
              <a:prstGeom prst="rect">
                <a:avLst/>
              </a:prstGeom>
              <a:blipFill>
                <a:blip r:embed="rId5"/>
                <a:stretch>
                  <a:fillRect l="-917" t="-4255" b="-1276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746004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07A49C-B22D-31FB-ABE7-31702B2268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Light cone operator treatment (</a:t>
            </a:r>
            <a:r>
              <a:rPr lang="en-US" dirty="0" err="1"/>
              <a:t>lcot</a:t>
            </a:r>
            <a:r>
              <a:rPr lang="en-US" dirty="0"/>
              <a:t>)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ADD93B1-61D3-50F3-1FD4-A61933296949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lvl="0">
                  <a:buClr>
                    <a:srgbClr val="002060"/>
                  </a:buClr>
                  <a:defRPr/>
                </a:pPr>
                <a:r>
                  <a:rPr lang="en-US" sz="2000" dirty="0">
                    <a:solidFill>
                      <a:prstClr val="black"/>
                    </a:solidFill>
                  </a:rPr>
                  <a:t>Simplify</a:t>
                </a:r>
              </a:p>
              <a:p>
                <a:pPr lvl="1">
                  <a:buClr>
                    <a:srgbClr val="002060"/>
                  </a:buClr>
                  <a:defRPr/>
                </a:pPr>
                <a:r>
                  <a:rPr lang="en-US" sz="1800" dirty="0">
                    <a:solidFill>
                      <a:prstClr val="black"/>
                    </a:solidFill>
                  </a:rPr>
                  <a:t>Rewrite operator definition in small- </a:t>
                </a:r>
                <a14:m>
                  <m:oMath xmlns:m="http://schemas.openxmlformats.org/officeDocument/2006/math">
                    <m:r>
                      <a:rPr lang="en-US" sz="18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US" sz="1800" dirty="0">
                    <a:solidFill>
                      <a:prstClr val="black"/>
                    </a:solidFill>
                  </a:rPr>
                  <a:t> limit using shockwave formalism</a:t>
                </a:r>
              </a:p>
              <a:p>
                <a:pPr lvl="1">
                  <a:buClr>
                    <a:srgbClr val="002060"/>
                  </a:buClr>
                  <a:defRPr/>
                </a:pPr>
                <a:r>
                  <a:rPr lang="en-US" sz="1800" dirty="0">
                    <a:solidFill>
                      <a:prstClr val="black"/>
                    </a:solidFill>
                  </a:rPr>
                  <a:t>Expand to a given order in </a:t>
                </a:r>
                <a:r>
                  <a:rPr lang="en-US" sz="1800" dirty="0" err="1">
                    <a:solidFill>
                      <a:prstClr val="black"/>
                    </a:solidFill>
                  </a:rPr>
                  <a:t>eikonality</a:t>
                </a:r>
                <a:endParaRPr lang="en-US" sz="1800" dirty="0">
                  <a:solidFill>
                    <a:prstClr val="black"/>
                  </a:solidFill>
                </a:endParaRPr>
              </a:p>
              <a:p>
                <a:pPr lvl="1">
                  <a:buClr>
                    <a:srgbClr val="002060"/>
                  </a:buClr>
                  <a:defRPr/>
                </a:pPr>
                <a:r>
                  <a:rPr lang="en-US" sz="1800" dirty="0">
                    <a:solidFill>
                      <a:prstClr val="black"/>
                    </a:solidFill>
                  </a:rPr>
                  <a:t>Obtain expression for TMD in terms of ‘polarized amplitudes’, ex.</a:t>
                </a:r>
              </a:p>
              <a:p>
                <a:pPr lvl="0">
                  <a:buClr>
                    <a:srgbClr val="002060"/>
                  </a:buClr>
                  <a:defRPr/>
                </a:pPr>
                <a:r>
                  <a:rPr lang="en-US" sz="2000" dirty="0">
                    <a:solidFill>
                      <a:prstClr val="black"/>
                    </a:solidFill>
                  </a:rPr>
                  <a:t>Evolve</a:t>
                </a:r>
              </a:p>
              <a:p>
                <a:pPr lvl="1">
                  <a:buClr>
                    <a:srgbClr val="002060"/>
                  </a:buClr>
                  <a:defRPr/>
                </a:pPr>
                <a:r>
                  <a:rPr lang="en-US" sz="1800" dirty="0">
                    <a:solidFill>
                      <a:prstClr val="black"/>
                    </a:solidFill>
                  </a:rPr>
                  <a:t>Calculate small- </a:t>
                </a:r>
                <a14:m>
                  <m:oMath xmlns:m="http://schemas.openxmlformats.org/officeDocument/2006/math">
                    <m:r>
                      <a:rPr lang="en-US" sz="18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US" sz="1800" dirty="0">
                    <a:solidFill>
                      <a:prstClr val="black"/>
                    </a:solidFill>
                  </a:rPr>
                  <a:t> gluon/quark emissions in the amplitude</a:t>
                </a:r>
              </a:p>
              <a:p>
                <a:pPr lvl="1">
                  <a:buClr>
                    <a:srgbClr val="002060"/>
                  </a:buClr>
                  <a:defRPr/>
                </a:pPr>
                <a:r>
                  <a:rPr lang="en-US" sz="1800" dirty="0">
                    <a:solidFill>
                      <a:prstClr val="black"/>
                    </a:solidFill>
                  </a:rPr>
                  <a:t>Take (for example) large-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8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8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𝑁</m:t>
                        </m:r>
                      </m:e>
                      <m:sub>
                        <m:r>
                          <a:rPr lang="en-US" sz="18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𝑐</m:t>
                        </m:r>
                      </m:sub>
                    </m:sSub>
                  </m:oMath>
                </a14:m>
                <a:r>
                  <a:rPr lang="en-US" sz="1800" dirty="0">
                    <a:solidFill>
                      <a:prstClr val="black"/>
                    </a:solidFill>
                  </a:rPr>
                  <a:t> limit to obtain closed equations</a:t>
                </a:r>
              </a:p>
              <a:p>
                <a:pPr lvl="0">
                  <a:buClr>
                    <a:srgbClr val="002060"/>
                  </a:buClr>
                  <a:defRPr/>
                </a:pPr>
                <a:r>
                  <a:rPr lang="en-US" sz="2000" dirty="0">
                    <a:solidFill>
                      <a:prstClr val="black"/>
                    </a:solidFill>
                  </a:rPr>
                  <a:t>Solve</a:t>
                </a:r>
              </a:p>
              <a:p>
                <a:pPr lvl="1">
                  <a:buClr>
                    <a:srgbClr val="002060"/>
                  </a:buClr>
                  <a:defRPr/>
                </a:pPr>
                <a:r>
                  <a:rPr lang="en-US" sz="1800" dirty="0">
                    <a:solidFill>
                      <a:prstClr val="black"/>
                    </a:solidFill>
                  </a:rPr>
                  <a:t>Solve integral equations analytically (if possible) or numerically</a:t>
                </a:r>
              </a:p>
              <a:p>
                <a:pPr lvl="1">
                  <a:buClr>
                    <a:srgbClr val="002060"/>
                  </a:buClr>
                  <a:defRPr/>
                </a:pPr>
                <a:r>
                  <a:rPr lang="en-US" sz="1800" dirty="0">
                    <a:solidFill>
                      <a:prstClr val="black"/>
                    </a:solidFill>
                  </a:rPr>
                  <a:t>Plug evolved polarized amplitude back into TMD definition</a:t>
                </a:r>
                <a:endParaRPr lang="en-US" sz="1800" dirty="0"/>
              </a:p>
              <a:p>
                <a:endParaRPr lang="en-US" dirty="0"/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ADD93B1-61D3-50F3-1FD4-A6193329694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586" t="-157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DE0DA10-0D66-7A01-F8BA-22AEB4460F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4284F-653A-034D-9FFE-11A35BD4B7D3}" type="slidenum">
              <a:rPr lang="en-US" smtClean="0"/>
              <a:t>12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77CA7D0-D36A-18DA-FCB8-1E1D235F5C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41872" y="3083341"/>
            <a:ext cx="1241467" cy="47362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BFE4AA9-5900-97CE-8AAC-3B8FD6187599}"/>
              </a:ext>
            </a:extLst>
          </p:cNvPr>
          <p:cNvSpPr txBox="1"/>
          <p:nvPr/>
        </p:nvSpPr>
        <p:spPr>
          <a:xfrm>
            <a:off x="7886450" y="5780782"/>
            <a:ext cx="399377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/>
              <a:t>First studied by (</a:t>
            </a:r>
            <a:r>
              <a:rPr lang="en-US" sz="1600" b="1" i="1" dirty="0" err="1"/>
              <a:t>Kovchegov</a:t>
            </a:r>
            <a:r>
              <a:rPr lang="en-US" sz="1600" b="1" i="1" dirty="0"/>
              <a:t>, Pitonyak and Sievert 2016</a:t>
            </a:r>
            <a:r>
              <a:rPr lang="en-US" sz="1600" b="1" dirty="0"/>
              <a:t>) with ongoing developments to today – ex. Brandon’s talk earlier today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1029644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D575FE-48DA-720B-F716-B855DB6B3E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WW TMDs at small-x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599991-0E60-307A-EF28-18B50B4E96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800" dirty="0"/>
              <a:t>We start with the gluon TMD correlator</a:t>
            </a:r>
          </a:p>
          <a:p>
            <a:endParaRPr lang="en-US" sz="1800" dirty="0"/>
          </a:p>
          <a:p>
            <a:endParaRPr lang="en-US" sz="1800" dirty="0"/>
          </a:p>
          <a:p>
            <a:pPr marL="0" indent="0">
              <a:buNone/>
            </a:pPr>
            <a:endParaRPr lang="en-US" sz="1800" dirty="0"/>
          </a:p>
          <a:p>
            <a:r>
              <a:rPr lang="en-US" sz="1800" dirty="0"/>
              <a:t>Now we specify the WW gauge link and translate the operators in the light cone minus and transverse directions to get our dipole coordinates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AF08AAE-34DE-A117-48ED-D0182F2C29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4284F-653A-034D-9FFE-11A35BD4B7D3}" type="slidenum">
              <a:rPr lang="en-US" smtClean="0"/>
              <a:t>13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7577591-9E2C-652B-EFCC-A8E00F72C9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03039" y="4308910"/>
            <a:ext cx="6785919" cy="97978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6A608F1-BFD0-1583-11FE-4A51787458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82096" y="5505508"/>
            <a:ext cx="3689850" cy="31754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51C0B63-57B6-B6E6-017E-A4663FE7F3C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51095" y="2555113"/>
            <a:ext cx="5289809" cy="9948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621190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51D468-8ADF-9CD4-9C1C-119C6BDAE2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WW TMDs simplified at small-x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4612CAF8-A31A-B7CE-C854-4DA367DAFBD8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sz="1800" dirty="0"/>
                  <a:t>Expanding the field strength tensor to leading order in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8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800" b="0" i="1" smtClean="0">
                            <a:latin typeface="Cambria Math" panose="02040503050406030204" pitchFamily="18" charset="0"/>
                          </a:rPr>
                          <m:t>𝛼</m:t>
                        </m:r>
                      </m:e>
                      <m:sub>
                        <m:r>
                          <a:rPr lang="en-US" sz="1800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sub>
                    </m:sSub>
                  </m:oMath>
                </a14:m>
                <a:r>
                  <a:rPr lang="en-US" sz="1800" dirty="0"/>
                  <a:t>, expanding the longitudinal Fourier exponential order by order in </a:t>
                </a:r>
                <a14:m>
                  <m:oMath xmlns:m="http://schemas.openxmlformats.org/officeDocument/2006/math">
                    <m:r>
                      <a:rPr lang="en-US" sz="1800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US" sz="1800" dirty="0"/>
                  <a:t>, and performing some manipulations yields</a:t>
                </a:r>
              </a:p>
              <a:p>
                <a:endParaRPr lang="en-US" sz="1800" dirty="0"/>
              </a:p>
              <a:p>
                <a:endParaRPr lang="en-US" sz="1800" dirty="0"/>
              </a:p>
              <a:p>
                <a:endParaRPr lang="en-US" sz="1800" dirty="0"/>
              </a:p>
              <a:p>
                <a:endParaRPr lang="en-US" sz="1800" dirty="0"/>
              </a:p>
              <a:p>
                <a:endParaRPr lang="en-US" sz="1800" dirty="0"/>
              </a:p>
              <a:p>
                <a:endParaRPr lang="en-US" sz="1800" dirty="0"/>
              </a:p>
              <a:p>
                <a:endParaRPr lang="en-US" sz="1800" dirty="0"/>
              </a:p>
              <a:p>
                <a:r>
                  <a:rPr lang="en-US" sz="1800" dirty="0"/>
                  <a:t>With this simplified operator, we can obtain small-</a:t>
                </a:r>
                <a14:m>
                  <m:oMath xmlns:m="http://schemas.openxmlformats.org/officeDocument/2006/math">
                    <m:r>
                      <a:rPr lang="en-US" sz="1800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US" sz="1800" dirty="0"/>
                  <a:t> </a:t>
                </a:r>
                <a:r>
                  <a:rPr lang="en-US" sz="1800" dirty="0" err="1"/>
                  <a:t>asymptotics</a:t>
                </a:r>
                <a:r>
                  <a:rPr lang="en-US" sz="1800" dirty="0"/>
                  <a:t> for seven of the WW TMDs (the worm-gear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1800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1800" b="0" i="1" smtClean="0">
                            <a:latin typeface="Cambria Math" panose="02040503050406030204" pitchFamily="18" charset="0"/>
                          </a:rPr>
                          <m:t>h</m:t>
                        </m:r>
                      </m:e>
                      <m:sub>
                        <m:r>
                          <a:rPr lang="en-US" sz="1800" b="0" i="1" smtClean="0"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en-US" sz="1800" b="0" i="1" smtClean="0">
                            <a:latin typeface="Cambria Math" panose="02040503050406030204" pitchFamily="18" charset="0"/>
                          </a:rPr>
                          <m:t>𝐿</m:t>
                        </m:r>
                        <m:r>
                          <a:rPr lang="en-US" sz="18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</m:sub>
                      <m:sup>
                        <m:r>
                          <a:rPr lang="en-US" sz="1800" b="0" i="1" smtClean="0">
                            <a:latin typeface="Cambria Math" panose="02040503050406030204" pitchFamily="18" charset="0"/>
                          </a:rPr>
                          <m:t>⊥</m:t>
                        </m:r>
                        <m:r>
                          <a:rPr lang="en-US" sz="1800" b="0" i="1" smtClean="0">
                            <a:latin typeface="Cambria Math" panose="02040503050406030204" pitchFamily="18" charset="0"/>
                          </a:rPr>
                          <m:t>𝑔</m:t>
                        </m:r>
                        <m:r>
                          <a:rPr lang="en-US" sz="18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1800" b="0" i="1" smtClean="0">
                            <a:latin typeface="Cambria Math" panose="02040503050406030204" pitchFamily="18" charset="0"/>
                          </a:rPr>
                          <m:t>𝑊𝑊</m:t>
                        </m:r>
                      </m:sup>
                    </m:sSubSup>
                  </m:oMath>
                </a14:m>
                <a:r>
                  <a:rPr lang="en-US" sz="1800" dirty="0"/>
                  <a:t> may require sub-sub-</a:t>
                </a:r>
                <a:r>
                  <a:rPr lang="en-US" sz="1800" dirty="0" err="1"/>
                  <a:t>eikonal</a:t>
                </a:r>
                <a:r>
                  <a:rPr lang="en-US" sz="1800" dirty="0"/>
                  <a:t> contributions) </a:t>
                </a:r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4612CAF8-A31A-B7CE-C854-4DA367DAFBD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469" t="-157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08B4C1D-B560-FD8D-DDA2-6220531289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4284F-653A-034D-9FFE-11A35BD4B7D3}" type="slidenum">
              <a:rPr lang="en-US" smtClean="0"/>
              <a:t>14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919E237-2E9B-BF16-1F95-D4ADDED74F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09799" y="2998327"/>
            <a:ext cx="7772400" cy="99329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890BFE6-8537-6BA6-9E6A-DB1E2E336052}"/>
              </a:ext>
            </a:extLst>
          </p:cNvPr>
          <p:cNvSpPr txBox="1"/>
          <p:nvPr/>
        </p:nvSpPr>
        <p:spPr>
          <a:xfrm>
            <a:off x="8399329" y="2811495"/>
            <a:ext cx="27926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Yields unpolarized and Boer-Mulders TMDs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4B875734-81D3-5122-6ED8-092C01E2EF2B}"/>
              </a:ext>
            </a:extLst>
          </p:cNvPr>
          <p:cNvCxnSpPr/>
          <p:nvPr/>
        </p:nvCxnSpPr>
        <p:spPr>
          <a:xfrm flipH="1">
            <a:off x="8008883" y="2998327"/>
            <a:ext cx="336331" cy="19837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BDB98684-E695-2784-33D2-5C9579B265B0}"/>
              </a:ext>
            </a:extLst>
          </p:cNvPr>
          <p:cNvSpPr txBox="1"/>
          <p:nvPr/>
        </p:nvSpPr>
        <p:spPr>
          <a:xfrm>
            <a:off x="8198071" y="4433330"/>
            <a:ext cx="319514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Sub-</a:t>
            </a:r>
            <a:r>
              <a:rPr lang="en-US" sz="1400" dirty="0" err="1"/>
              <a:t>eikonal</a:t>
            </a:r>
            <a:r>
              <a:rPr lang="en-US" sz="1400" dirty="0"/>
              <a:t> polarized amplitudes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ED182C98-6E1B-B989-37A1-F4FF4F59B7A3}"/>
              </a:ext>
            </a:extLst>
          </p:cNvPr>
          <p:cNvCxnSpPr>
            <a:cxnSpLocks/>
          </p:cNvCxnSpPr>
          <p:nvPr/>
        </p:nvCxnSpPr>
        <p:spPr>
          <a:xfrm flipH="1" flipV="1">
            <a:off x="7200900" y="3991622"/>
            <a:ext cx="997171" cy="44170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7369FDDD-9F31-1D33-2BEF-1A20CBD984E0}"/>
              </a:ext>
            </a:extLst>
          </p:cNvPr>
          <p:cNvCxnSpPr>
            <a:cxnSpLocks/>
          </p:cNvCxnSpPr>
          <p:nvPr/>
        </p:nvCxnSpPr>
        <p:spPr>
          <a:xfrm flipH="1" flipV="1">
            <a:off x="9101959" y="4069120"/>
            <a:ext cx="178675" cy="33097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1" name="Picture 10">
            <a:extLst>
              <a:ext uri="{FF2B5EF4-FFF2-40B4-BE49-F238E27FC236}">
                <a16:creationId xmlns:a16="http://schemas.microsoft.com/office/drawing/2014/main" id="{4DE40311-1063-4FEF-3046-8F7AA4C35AD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09799" y="4200873"/>
            <a:ext cx="5136931" cy="57077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4EAA4A0E-8418-7B7D-EE5B-690883129B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01959" y="4784225"/>
            <a:ext cx="1162713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6BF4EAC4-BF1D-5760-B06B-F0628D33DB9A}"/>
              </a:ext>
            </a:extLst>
          </p:cNvPr>
          <p:cNvSpPr txBox="1"/>
          <p:nvPr/>
        </p:nvSpPr>
        <p:spPr>
          <a:xfrm>
            <a:off x="232924" y="3768761"/>
            <a:ext cx="19768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Cf. (</a:t>
            </a:r>
            <a:r>
              <a:rPr lang="en-US" sz="1400" i="1" dirty="0" err="1"/>
              <a:t>Kovchegov</a:t>
            </a:r>
            <a:r>
              <a:rPr lang="en-US" sz="1400" i="1" dirty="0"/>
              <a:t> and Li </a:t>
            </a:r>
            <a:r>
              <a:rPr lang="en-US" sz="1400" dirty="0"/>
              <a:t>2025)</a:t>
            </a:r>
          </a:p>
        </p:txBody>
      </p:sp>
    </p:spTree>
    <p:extLst>
      <p:ext uri="{BB962C8B-B14F-4D97-AF65-F5344CB8AC3E}">
        <p14:creationId xmlns:p14="http://schemas.microsoft.com/office/powerpoint/2010/main" val="270904305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2CECD8-9B64-8919-7B83-65E1A0FF99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Eikonality</a:t>
            </a:r>
            <a:r>
              <a:rPr lang="en-US" dirty="0"/>
              <a:t> power counting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DC83E59-6957-905F-3073-9D7CDA3ECF35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Eikonal distributions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𝑞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,</m:t>
                        </m:r>
                        <m:sSubSup>
                          <m:sSub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𝑘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𝑇</m:t>
                            </m:r>
                          </m:sub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bSup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∼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</m:den>
                    </m:f>
                  </m:oMath>
                </a14:m>
                <a:r>
                  <a:rPr lang="en-US" dirty="0"/>
                  <a:t>, no COM energy suppression</a:t>
                </a:r>
              </a:p>
              <a:p>
                <a:r>
                  <a:rPr lang="en-US" dirty="0"/>
                  <a:t>Sub-eikonal distributions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𝑞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,</m:t>
                        </m:r>
                        <m:sSubSup>
                          <m:sSub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𝑘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𝑇</m:t>
                            </m:r>
                          </m:sub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bSup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∼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0</m:t>
                        </m:r>
                      </m:sup>
                    </m:sSup>
                  </m:oMath>
                </a14:m>
                <a:r>
                  <a:rPr lang="en-US" dirty="0"/>
                  <a:t>,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𝑠</m:t>
                        </m:r>
                      </m:den>
                    </m:f>
                    <m:r>
                      <a:rPr lang="en-US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/>
                  <a:t> energy suppression</a:t>
                </a:r>
              </a:p>
              <a:p>
                <a:r>
                  <a:rPr lang="en-US" dirty="0"/>
                  <a:t>Sub-sub-eikonal distributions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𝑞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,</m:t>
                        </m:r>
                        <m:sSubSup>
                          <m:sSub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𝑘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𝑇</m:t>
                            </m:r>
                          </m:sub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bSup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∼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US" dirty="0"/>
                  <a:t>,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dirty="0"/>
                  <a:t> energy suppression</a:t>
                </a:r>
              </a:p>
              <a:p>
                <a:endParaRPr lang="en-US" dirty="0"/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DC83E59-6957-905F-3073-9D7CDA3ECF3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703" t="-62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86487D4-8046-17D8-45AC-7EF243015E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4284F-653A-034D-9FFE-11A35BD4B7D3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46244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4BC1C0-7198-DE27-D1DA-B17419F133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WW TMDs at small-x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B41CBEA-E9EA-3320-D939-9730C00A420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sz="1800" dirty="0"/>
                  <a:t>Four of the WW TMDs have been studied so far</a:t>
                </a:r>
              </a:p>
              <a:p>
                <a:r>
                  <a:rPr lang="en-US" sz="1800" dirty="0"/>
                  <a:t>Three have known small-</a:t>
                </a:r>
                <a14:m>
                  <m:oMath xmlns:m="http://schemas.openxmlformats.org/officeDocument/2006/math">
                    <m:r>
                      <a:rPr lang="en-US" sz="1800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US" sz="1800" dirty="0"/>
                  <a:t> evolution</a:t>
                </a:r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B41CBEA-E9EA-3320-D939-9730C00A420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469" t="-157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55FFCCD-72BC-2106-DB64-52BAF069D2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4284F-653A-034D-9FFE-11A35BD4B7D3}" type="slidenum">
              <a:rPr lang="en-US" smtClean="0"/>
              <a:t>16</a:t>
            </a:fld>
            <a:endParaRPr lang="en-US"/>
          </a:p>
        </p:txBody>
      </p:sp>
      <p:pic>
        <p:nvPicPr>
          <p:cNvPr id="5" name="Content Placeholder 7" descr="A white sheet with black text and red and blue letters&#10;&#10;AI-generated content may be incorrect.">
            <a:extLst>
              <a:ext uri="{FF2B5EF4-FFF2-40B4-BE49-F238E27FC236}">
                <a16:creationId xmlns:a16="http://schemas.microsoft.com/office/drawing/2014/main" id="{EC652BBE-A92C-EAC4-F16B-6F70F062AF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8756" y="3429000"/>
            <a:ext cx="3973688" cy="205070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D5BDADC-3613-A7F7-90CB-055BD6370D9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13127" y="3230791"/>
            <a:ext cx="6126456" cy="39641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C2B4390-5156-5674-F05F-53656F342481}"/>
              </a:ext>
            </a:extLst>
          </p:cNvPr>
          <p:cNvSpPr txBox="1"/>
          <p:nvPr/>
        </p:nvSpPr>
        <p:spPr>
          <a:xfrm>
            <a:off x="5994399" y="3608305"/>
            <a:ext cx="489937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Usual </a:t>
            </a:r>
            <a:r>
              <a:rPr lang="en-US" sz="1600" dirty="0" err="1"/>
              <a:t>eikonal</a:t>
            </a:r>
            <a:r>
              <a:rPr lang="en-US" sz="1600" dirty="0"/>
              <a:t> WW amplitude given by DMMX equation (</a:t>
            </a:r>
            <a:r>
              <a:rPr lang="en-US" sz="1600" i="1" dirty="0"/>
              <a:t>Dominguez et al </a:t>
            </a:r>
            <a:r>
              <a:rPr lang="en-US" sz="1600" dirty="0"/>
              <a:t>2011)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E87D4AC-8A44-FA86-C3E5-446997A5628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28142" y="4330239"/>
            <a:ext cx="6231887" cy="390232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C1375DB-DF99-EA63-1D1A-7942117FD639}"/>
              </a:ext>
            </a:extLst>
          </p:cNvPr>
          <p:cNvSpPr txBox="1"/>
          <p:nvPr/>
        </p:nvSpPr>
        <p:spPr>
          <a:xfrm>
            <a:off x="5994399" y="4720471"/>
            <a:ext cx="47639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Sub-</a:t>
            </a:r>
            <a:r>
              <a:rPr lang="en-US" sz="1600" dirty="0" err="1"/>
              <a:t>eikonal</a:t>
            </a:r>
            <a:r>
              <a:rPr lang="en-US" sz="1600" dirty="0"/>
              <a:t> helicity WW amplitude, evolution equation given in (</a:t>
            </a:r>
            <a:r>
              <a:rPr lang="en-US" sz="1600" i="1" dirty="0" err="1"/>
              <a:t>Kovchegov</a:t>
            </a:r>
            <a:r>
              <a:rPr lang="en-US" sz="1600" i="1" dirty="0"/>
              <a:t> and Li </a:t>
            </a:r>
            <a:r>
              <a:rPr lang="en-US" sz="1600" dirty="0"/>
              <a:t>2025)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65A857F-7C48-A1BF-D025-8224DFFCD59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48400" y="5655182"/>
            <a:ext cx="3886200" cy="292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298785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E52847-C092-42DC-DAD0-E85A7C5F82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T-odd ww </a:t>
            </a:r>
            <a:r>
              <a:rPr lang="en-US" dirty="0" err="1"/>
              <a:t>tmds</a:t>
            </a:r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A5CDF451-C9A8-1BBC-68B8-17323B2648AC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sz="1600" dirty="0"/>
                  <a:t>The T-odd TMDs for a transversely polarized nucleon are given by symmetrizing the correlator in </a:t>
                </a:r>
                <a14:m>
                  <m:oMath xmlns:m="http://schemas.openxmlformats.org/officeDocument/2006/math"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𝑖</m:t>
                    </m:r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↔</m:t>
                    </m:r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𝑗</m:t>
                    </m:r>
                  </m:oMath>
                </a14:m>
                <a:endParaRPr lang="en-US" sz="1600" dirty="0"/>
              </a:p>
              <a:p>
                <a:endParaRPr lang="en-US" sz="1600" dirty="0"/>
              </a:p>
              <a:p>
                <a:endParaRPr lang="en-US" sz="1600" dirty="0"/>
              </a:p>
              <a:p>
                <a:endParaRPr lang="en-US" sz="1600" dirty="0"/>
              </a:p>
              <a:p>
                <a:endParaRPr lang="en-US" sz="1600" dirty="0"/>
              </a:p>
              <a:p>
                <a:r>
                  <a:rPr lang="en-US" sz="1600" dirty="0"/>
                  <a:t>The </a:t>
                </a:r>
                <a14:m>
                  <m:oMath xmlns:m="http://schemas.openxmlformats.org/officeDocument/2006/math">
                    <m:r>
                      <a:rPr lang="en-US" sz="1600" i="1">
                        <a:latin typeface="Cambria Math" panose="02040503050406030204" pitchFamily="18" charset="0"/>
                      </a:rPr>
                      <m:t>𝑖</m:t>
                    </m:r>
                    <m:r>
                      <a:rPr lang="en-US" sz="1600" i="1">
                        <a:latin typeface="Cambria Math" panose="02040503050406030204" pitchFamily="18" charset="0"/>
                      </a:rPr>
                      <m:t>↔</m:t>
                    </m:r>
                    <m:r>
                      <a:rPr lang="en-US" sz="1600" i="1">
                        <a:latin typeface="Cambria Math" panose="02040503050406030204" pitchFamily="18" charset="0"/>
                      </a:rPr>
                      <m:t>𝑗</m:t>
                    </m:r>
                  </m:oMath>
                </a14:m>
                <a:r>
                  <a:rPr lang="en-US" sz="1600" dirty="0"/>
                  <a:t> symmetry forces the </a:t>
                </a:r>
                <a:r>
                  <a:rPr lang="en-US" sz="1600" dirty="0" err="1"/>
                  <a:t>eikonal</a:t>
                </a:r>
                <a:r>
                  <a:rPr lang="en-US" sz="1600" dirty="0"/>
                  <a:t> terms to cancel, leaving the sub-</a:t>
                </a:r>
                <a:r>
                  <a:rPr lang="en-US" sz="1600" dirty="0" err="1"/>
                  <a:t>eikonal</a:t>
                </a:r>
                <a:r>
                  <a:rPr lang="en-US" sz="1600" dirty="0"/>
                  <a:t> amplitude </a:t>
                </a:r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A5CDF451-C9A8-1BBC-68B8-17323B2648A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352" t="-94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ABC5CE8-03FD-A075-95E0-9038514FEE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4284F-653A-034D-9FFE-11A35BD4B7D3}" type="slidenum">
              <a:rPr lang="en-US" smtClean="0"/>
              <a:t>17</a:t>
            </a:fld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67E4013-F5FE-700E-ADFC-C61E2C4DEC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5282" y="4881068"/>
            <a:ext cx="2901435" cy="1834962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16C489C4-D042-18D9-1C4C-2949C17D6436}"/>
              </a:ext>
            </a:extLst>
          </p:cNvPr>
          <p:cNvSpPr txBox="1"/>
          <p:nvPr/>
        </p:nvSpPr>
        <p:spPr>
          <a:xfrm>
            <a:off x="2469291" y="5275329"/>
            <a:ext cx="16578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Spin dependent gluon exchange</a:t>
            </a: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27C31FC7-775C-B68B-62C8-3E561E500E6C}"/>
              </a:ext>
            </a:extLst>
          </p:cNvPr>
          <p:cNvCxnSpPr>
            <a:cxnSpLocks/>
            <a:stCxn id="12" idx="3"/>
          </p:cNvCxnSpPr>
          <p:nvPr/>
        </p:nvCxnSpPr>
        <p:spPr>
          <a:xfrm>
            <a:off x="4127156" y="5536939"/>
            <a:ext cx="518126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5" name="Picture 4">
            <a:extLst>
              <a:ext uri="{FF2B5EF4-FFF2-40B4-BE49-F238E27FC236}">
                <a16:creationId xmlns:a16="http://schemas.microsoft.com/office/drawing/2014/main" id="{B9DAAEE5-9F21-8CFE-3C2B-E992B679463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98223" y="4343583"/>
            <a:ext cx="4495800" cy="4191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2201FE5-0D81-CE36-06C7-D38360A147E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53594" y="2459094"/>
            <a:ext cx="5779206" cy="14869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725887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E25AD2-0C6C-4385-18E1-3BB274B937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T-odd ww </a:t>
            </a:r>
            <a:r>
              <a:rPr lang="en-US" dirty="0" err="1"/>
              <a:t>tmds</a:t>
            </a:r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394E2D5D-8A08-8113-3F8A-4CEE8800C09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sz="1800" dirty="0"/>
                  <a:t>In the case of the T-odd dipole gluon TMDs in a transversely polarized nucleon, one obtains an </a:t>
                </a:r>
                <a:r>
                  <a:rPr lang="en-US" sz="1800" dirty="0" err="1"/>
                  <a:t>eikonal</a:t>
                </a:r>
                <a:r>
                  <a:rPr lang="en-US" sz="1800" dirty="0"/>
                  <a:t> contribution from the spin-dependent </a:t>
                </a:r>
                <a:r>
                  <a:rPr lang="en-US" sz="1800" dirty="0" err="1"/>
                  <a:t>odderon</a:t>
                </a:r>
                <a:endParaRPr lang="en-US" sz="1800" dirty="0"/>
              </a:p>
              <a:p>
                <a:r>
                  <a:rPr lang="en-US" sz="1800" dirty="0"/>
                  <a:t>This means there is an apparent mismatch in the collinear limit of the T-odd dipole and WW TMDs, whereas the T-even cases seem to all coincide (</a:t>
                </a:r>
                <a:r>
                  <a:rPr lang="en-US" sz="1800" i="1" dirty="0"/>
                  <a:t>Dominguez et al </a:t>
                </a:r>
                <a:r>
                  <a:rPr lang="en-US" sz="1800" dirty="0"/>
                  <a:t>2011 &amp; 2012, </a:t>
                </a:r>
                <a:r>
                  <a:rPr lang="en-US" sz="1800" i="1" dirty="0" err="1"/>
                  <a:t>Kovchegov</a:t>
                </a:r>
                <a:r>
                  <a:rPr lang="en-US" sz="1800" i="1" dirty="0"/>
                  <a:t> and Li </a:t>
                </a:r>
                <a:r>
                  <a:rPr lang="en-US" sz="1800" dirty="0"/>
                  <a:t>2025) </a:t>
                </a:r>
              </a:p>
              <a:p>
                <a:r>
                  <a:rPr lang="en-US" sz="1800" dirty="0"/>
                  <a:t>This is anticipated from the matching of the TMD formalism to higher-twist collinear PDFs!</a:t>
                </a:r>
              </a:p>
              <a:p>
                <a:r>
                  <a:rPr lang="en-US" sz="1800" dirty="0"/>
                  <a:t>The T-odd WWs match onto an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8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1800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p>
                        <m:r>
                          <a:rPr lang="en-US" sz="1800" b="0" i="1" smtClean="0">
                            <a:latin typeface="Cambria Math" panose="02040503050406030204" pitchFamily="18" charset="0"/>
                          </a:rPr>
                          <m:t>𝑎𝑏𝑐</m:t>
                        </m:r>
                      </m:sup>
                    </m:sSup>
                  </m:oMath>
                </a14:m>
                <a:r>
                  <a:rPr lang="en-US" sz="1800" dirty="0"/>
                  <a:t> twist-three structure while the T-odd dipoles match onto a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8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1800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</m:e>
                      <m:sup>
                        <m:r>
                          <a:rPr lang="en-US" sz="1800" b="0" i="1" smtClean="0">
                            <a:latin typeface="Cambria Math" panose="02040503050406030204" pitchFamily="18" charset="0"/>
                          </a:rPr>
                          <m:t>𝑎𝑏𝑐</m:t>
                        </m:r>
                      </m:sup>
                    </m:sSup>
                  </m:oMath>
                </a14:m>
                <a:r>
                  <a:rPr lang="en-US" sz="1800" dirty="0"/>
                  <a:t> twist-three structure, so only the dipole can have an </a:t>
                </a:r>
                <a:r>
                  <a:rPr lang="en-US" sz="1800" dirty="0" err="1"/>
                  <a:t>eikonal</a:t>
                </a:r>
                <a:r>
                  <a:rPr lang="en-US" sz="1800" dirty="0"/>
                  <a:t> contribution (</a:t>
                </a:r>
                <a:r>
                  <a:rPr lang="en-US" sz="1800" i="1" dirty="0"/>
                  <a:t>Bomhof and Mulders </a:t>
                </a:r>
                <a:r>
                  <a:rPr lang="en-US" sz="1800" dirty="0"/>
                  <a:t>2007 &amp; 2008, </a:t>
                </a:r>
                <a:r>
                  <a:rPr lang="en-US" sz="1800" i="1" dirty="0"/>
                  <a:t>Boer et al </a:t>
                </a:r>
                <a:r>
                  <a:rPr lang="en-US" sz="1800" dirty="0"/>
                  <a:t>2016)</a:t>
                </a:r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394E2D5D-8A08-8113-3F8A-4CEE8800C09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469" t="-1572" r="-93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47A9AC3-873C-3041-54F9-F23CC57EB7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4284F-653A-034D-9FFE-11A35BD4B7D3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927815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4C007E-D019-F634-1D01-4A957ACCBF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T-odd ww </a:t>
            </a:r>
            <a:r>
              <a:rPr lang="en-US" dirty="0" err="1"/>
              <a:t>tmds</a:t>
            </a:r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6CC3915-2AD8-7941-EA8B-44C0EBAEB73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85800" y="2194560"/>
                <a:ext cx="10820400" cy="4282440"/>
              </a:xfrm>
            </p:spPr>
            <p:txBody>
              <a:bodyPr>
                <a:normAutofit/>
              </a:bodyPr>
              <a:lstStyle/>
              <a:p>
                <a:r>
                  <a:rPr lang="en-US" sz="1800" dirty="0"/>
                  <a:t>We can integrate over impact parameter and perform an analogous decomposition to the TMD correlator</a:t>
                </a:r>
              </a:p>
              <a:p>
                <a:endParaRPr lang="en-US" sz="1800" dirty="0"/>
              </a:p>
              <a:p>
                <a:endParaRPr lang="en-US" sz="1800" dirty="0"/>
              </a:p>
              <a:p>
                <a:endParaRPr lang="en-US" sz="1800" dirty="0"/>
              </a:p>
              <a:p>
                <a:r>
                  <a:rPr lang="en-US" sz="1800" dirty="0"/>
                  <a:t>Then we have a direct correspondence with each TMD as</a:t>
                </a:r>
              </a:p>
              <a:p>
                <a:endParaRPr lang="en-US" sz="1800" dirty="0"/>
              </a:p>
              <a:p>
                <a:endParaRPr lang="en-US" sz="1800" dirty="0"/>
              </a:p>
              <a:p>
                <a:endParaRPr lang="en-US" sz="1800" dirty="0"/>
              </a:p>
              <a:p>
                <a:endParaRPr lang="en-US" sz="1800" dirty="0"/>
              </a:p>
              <a:p>
                <a:r>
                  <a:rPr lang="en-US" sz="1800" dirty="0"/>
                  <a:t>Evolving these impact parameter integrated amplitudes gives the small-</a:t>
                </a:r>
                <a14:m>
                  <m:oMath xmlns:m="http://schemas.openxmlformats.org/officeDocument/2006/math">
                    <m:r>
                      <a:rPr lang="en-US" sz="1800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US" sz="1800" dirty="0"/>
                  <a:t> </a:t>
                </a:r>
                <a:r>
                  <a:rPr lang="en-US" sz="1800" dirty="0" err="1"/>
                  <a:t>asymptotics</a:t>
                </a:r>
                <a:r>
                  <a:rPr lang="en-US" sz="1800" dirty="0"/>
                  <a:t> for the corresponding WW TMDs</a:t>
                </a:r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6CC3915-2AD8-7941-EA8B-44C0EBAEB73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85800" y="2194560"/>
                <a:ext cx="10820400" cy="4282440"/>
              </a:xfrm>
              <a:blipFill>
                <a:blip r:embed="rId2"/>
                <a:stretch>
                  <a:fillRect l="-469" t="-147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64E8034-8007-FED8-5BDA-8523907156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4284F-653A-034D-9FFE-11A35BD4B7D3}" type="slidenum">
              <a:rPr lang="en-US" smtClean="0"/>
              <a:t>19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2C2E364-AE8C-4ECE-742B-1940163ED1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34706" y="4495046"/>
            <a:ext cx="2922588" cy="122374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2E5482F-DEF0-96F4-8666-EFE454A96D2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35956" y="2926204"/>
            <a:ext cx="8320088" cy="1005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66771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1ACBDE-1AAA-C4B1-4468-BC8B507E07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Scattering at small-x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2D3AA1-3B53-B193-71D0-4FD7DB33E2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1600" dirty="0"/>
              <a:t>Scattering off a hadronic target at high energy is encoded in correlators of light cone Wilson lines (</a:t>
            </a:r>
            <a:r>
              <a:rPr lang="en-US" sz="1600" i="1" dirty="0" err="1"/>
              <a:t>Balitsky</a:t>
            </a:r>
            <a:r>
              <a:rPr lang="en-US" sz="1600" i="1" dirty="0"/>
              <a:t> </a:t>
            </a:r>
            <a:r>
              <a:rPr lang="en-US" sz="1600" dirty="0"/>
              <a:t>1996)</a:t>
            </a:r>
          </a:p>
          <a:p>
            <a:r>
              <a:rPr lang="en-US" sz="1600" dirty="0"/>
              <a:t>These correlators </a:t>
            </a:r>
            <a:r>
              <a:rPr lang="en-US" sz="1600" dirty="0" err="1"/>
              <a:t>resum</a:t>
            </a:r>
            <a:r>
              <a:rPr lang="en-US" sz="1600" dirty="0"/>
              <a:t> an arbitrary number of </a:t>
            </a:r>
            <a:r>
              <a:rPr lang="en-US" sz="1600" dirty="0" err="1"/>
              <a:t>eikonal</a:t>
            </a:r>
            <a:r>
              <a:rPr lang="en-US" sz="1600" dirty="0"/>
              <a:t> gluon exchanges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84601A0-8FE0-7750-4A7F-FDA8A5D71A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4284F-653A-034D-9FFE-11A35BD4B7D3}" type="slidenum">
              <a:rPr lang="en-US" smtClean="0"/>
              <a:t>2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76B642D-CF13-8523-8FD9-1568232E3DD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5871" t="35000" r="20527" b="15294"/>
          <a:stretch/>
        </p:blipFill>
        <p:spPr>
          <a:xfrm>
            <a:off x="1295809" y="3300045"/>
            <a:ext cx="4310062" cy="2105204"/>
          </a:xfrm>
          <a:prstGeom prst="rect">
            <a:avLst/>
          </a:prstGeom>
        </p:spPr>
      </p:pic>
      <p:pic>
        <p:nvPicPr>
          <p:cNvPr id="8" name="Picture 7" descr="Chart&#10;&#10;Description automatically generated">
            <a:extLst>
              <a:ext uri="{FF2B5EF4-FFF2-40B4-BE49-F238E27FC236}">
                <a16:creationId xmlns:a16="http://schemas.microsoft.com/office/drawing/2014/main" id="{F872F030-3BEF-F00F-5EC8-BBA103BBF45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7868" y="4342552"/>
            <a:ext cx="2712140" cy="1470513"/>
          </a:xfrm>
          <a:prstGeom prst="rect">
            <a:avLst/>
          </a:prstGeom>
        </p:spPr>
      </p:pic>
      <p:pic>
        <p:nvPicPr>
          <p:cNvPr id="9" name="Picture 2">
            <a:extLst>
              <a:ext uri="{FF2B5EF4-FFF2-40B4-BE49-F238E27FC236}">
                <a16:creationId xmlns:a16="http://schemas.microsoft.com/office/drawing/2014/main" id="{2E4A5E35-F326-2126-D8CF-EE9B78299F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3435" y="3256660"/>
            <a:ext cx="3575731" cy="722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2">
            <a:extLst>
              <a:ext uri="{FF2B5EF4-FFF2-40B4-BE49-F238E27FC236}">
                <a16:creationId xmlns:a16="http://schemas.microsoft.com/office/drawing/2014/main" id="{9FB60A01-7651-8B40-F43D-2A337E04BE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6572" y="3948350"/>
            <a:ext cx="1592112" cy="2211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Right Arrow 10">
            <a:extLst>
              <a:ext uri="{FF2B5EF4-FFF2-40B4-BE49-F238E27FC236}">
                <a16:creationId xmlns:a16="http://schemas.microsoft.com/office/drawing/2014/main" id="{638A4FD3-8C0E-4CD3-7ABB-F7C2D9F68138}"/>
              </a:ext>
            </a:extLst>
          </p:cNvPr>
          <p:cNvSpPr/>
          <p:nvPr/>
        </p:nvSpPr>
        <p:spPr>
          <a:xfrm>
            <a:off x="5715000" y="4026001"/>
            <a:ext cx="565441" cy="265889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45D56C68-9AFC-B6E1-E273-B5786582142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4303" y="5011594"/>
            <a:ext cx="1803839" cy="398926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689D6CDD-1C26-DDEB-EC40-6A4ACF595B9C}"/>
              </a:ext>
            </a:extLst>
          </p:cNvPr>
          <p:cNvSpPr txBox="1"/>
          <p:nvPr/>
        </p:nvSpPr>
        <p:spPr>
          <a:xfrm>
            <a:off x="6707358" y="6010684"/>
            <a:ext cx="369591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Angle brackets denote average in the target state</a:t>
            </a: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98D6A08E-C43A-0BD8-087D-2495342AF46E}"/>
              </a:ext>
            </a:extLst>
          </p:cNvPr>
          <p:cNvCxnSpPr/>
          <p:nvPr/>
        </p:nvCxnSpPr>
        <p:spPr>
          <a:xfrm flipH="1" flipV="1">
            <a:off x="7520145" y="5410520"/>
            <a:ext cx="152243" cy="433633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296605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06EB58-6C43-DEE5-1309-994BE9F4BC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T-odd WW amplitude evolution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D5CC9943-39EB-8975-791D-E560FC0C68D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85800" y="2194560"/>
                <a:ext cx="10820400" cy="4663440"/>
              </a:xfrm>
            </p:spPr>
            <p:txBody>
              <a:bodyPr>
                <a:normAutofit/>
              </a:bodyPr>
              <a:lstStyle/>
              <a:p>
                <a:r>
                  <a:rPr lang="en-US" sz="1600" dirty="0"/>
                  <a:t>In order to obtain the small-</a:t>
                </a:r>
                <a14:m>
                  <m:oMath xmlns:m="http://schemas.openxmlformats.org/officeDocument/2006/math"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US" sz="1600" dirty="0"/>
                  <a:t> </a:t>
                </a:r>
                <a:r>
                  <a:rPr lang="en-US" sz="1600" dirty="0" err="1"/>
                  <a:t>asymptotics</a:t>
                </a:r>
                <a:r>
                  <a:rPr lang="en-US" sz="1600" dirty="0"/>
                  <a:t> of the WW TMDs, we need to derive and solve the evolution equations for the polarized WW amplitudes which contribute to them</a:t>
                </a:r>
              </a:p>
              <a:p>
                <a:r>
                  <a:rPr lang="en-US" sz="1600" dirty="0"/>
                  <a:t>We obtain the (large-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6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𝑁</m:t>
                        </m:r>
                      </m:e>
                      <m:sub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</m:sub>
                    </m:sSub>
                  </m:oMath>
                </a14:m>
                <a:r>
                  <a:rPr lang="en-US" sz="1600" dirty="0"/>
                  <a:t>) evolution by calculating gluon emissions within the amplitude</a:t>
                </a:r>
              </a:p>
              <a:p>
                <a:r>
                  <a:rPr lang="en-US" sz="1600" dirty="0"/>
                  <a:t>Using the background field formalism, we split the field operators into “classical” background fields and “quantum” fields which will be contracted and integrated out</a:t>
                </a:r>
              </a:p>
              <a:p>
                <a:endParaRPr lang="en-US" sz="1600" dirty="0"/>
              </a:p>
              <a:p>
                <a:endParaRPr lang="en-US" sz="1600" dirty="0"/>
              </a:p>
              <a:p>
                <a:endParaRPr lang="en-US" sz="1600" dirty="0"/>
              </a:p>
              <a:p>
                <a:endParaRPr lang="en-US" sz="1600" dirty="0"/>
              </a:p>
              <a:p>
                <a:endParaRPr lang="en-US" sz="1600" dirty="0"/>
              </a:p>
              <a:p>
                <a:endParaRPr lang="en-US" sz="1600" dirty="0"/>
              </a:p>
              <a:p>
                <a:r>
                  <a:rPr lang="en-US" sz="1600" dirty="0"/>
                  <a:t>New feature of polarized Wilson lines, non–zero interaction when the lines overlap allows for leading </a:t>
                </a:r>
                <a:r>
                  <a:rPr lang="en-US" sz="1600" i="1" dirty="0"/>
                  <a:t>double logs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1600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𝛼</m:t>
                        </m:r>
                      </m:e>
                      <m:sub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sub>
                      <m:sup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</m:sSubSup>
                    <m:sSup>
                      <m:sSupPr>
                        <m:ctrlPr>
                          <a:rPr lang="en-US" sz="16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func>
                          <m:funcPr>
                            <m:ctrlPr>
                              <a:rPr lang="en-US" sz="1600" b="0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sz="1600" b="0" i="0" smtClean="0">
                                <a:latin typeface="Cambria Math" panose="02040503050406030204" pitchFamily="18" charset="0"/>
                              </a:rPr>
                              <m:t>ln</m:t>
                            </m:r>
                          </m:fName>
                          <m:e>
                            <m:d>
                              <m:dPr>
                                <m:ctrlPr>
                                  <a:rPr lang="en-US" sz="16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1600" b="0" i="1" smtClean="0">
                                    <a:latin typeface="Cambria Math" panose="02040503050406030204" pitchFamily="18" charset="0"/>
                                  </a:rPr>
                                  <m:t>1/</m:t>
                                </m:r>
                                <m:r>
                                  <a:rPr lang="en-US" sz="1600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</m:d>
                          </m:e>
                        </m:func>
                      </m:e>
                      <m:sup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</m:sSup>
                  </m:oMath>
                </a14:m>
                <a:r>
                  <a:rPr lang="en-US" sz="1600" dirty="0"/>
                  <a:t>! Requires double lifetime ordering</a:t>
                </a:r>
              </a:p>
              <a:p>
                <a:r>
                  <a:rPr lang="en-US" sz="1600" dirty="0"/>
                  <a:t>This means the evolution corrections can become important almost an order of magnitude higher in </a:t>
                </a:r>
                <a14:m>
                  <m:oMath xmlns:m="http://schemas.openxmlformats.org/officeDocument/2006/math"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US" sz="1600" dirty="0"/>
                  <a:t> for polarized observables!</a:t>
                </a:r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D5CC9943-39EB-8975-791D-E560FC0C68D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85800" y="2194560"/>
                <a:ext cx="10820400" cy="4663440"/>
              </a:xfrm>
              <a:blipFill>
                <a:blip r:embed="rId2"/>
                <a:stretch>
                  <a:fillRect l="-352" t="-815" b="-190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72DF6A8-C52E-E71F-7A00-E60AA8C2BD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4284F-653A-034D-9FFE-11A35BD4B7D3}" type="slidenum">
              <a:rPr lang="en-US" smtClean="0"/>
              <a:t>20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77B1958-93EA-6D00-1BBF-EC93E9EA6F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9209" y="3803780"/>
            <a:ext cx="8453791" cy="1271906"/>
          </a:xfrm>
          <a:prstGeom prst="rect">
            <a:avLst/>
          </a:prstGeom>
        </p:spPr>
      </p:pic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C2055644-9594-D14F-E0AF-57A0B3C1B747}"/>
              </a:ext>
            </a:extLst>
          </p:cNvPr>
          <p:cNvCxnSpPr/>
          <p:nvPr/>
        </p:nvCxnSpPr>
        <p:spPr>
          <a:xfrm flipV="1">
            <a:off x="3576550" y="4428444"/>
            <a:ext cx="0" cy="246663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FF677F09-1375-DD0E-251D-4BACB3A10BC5}"/>
              </a:ext>
            </a:extLst>
          </p:cNvPr>
          <p:cNvCxnSpPr>
            <a:cxnSpLocks/>
          </p:cNvCxnSpPr>
          <p:nvPr/>
        </p:nvCxnSpPr>
        <p:spPr>
          <a:xfrm>
            <a:off x="3576550" y="4439733"/>
            <a:ext cx="427848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ED6923F4-26BA-2F8C-22EC-442F87C65EC1}"/>
              </a:ext>
            </a:extLst>
          </p:cNvPr>
          <p:cNvCxnSpPr/>
          <p:nvPr/>
        </p:nvCxnSpPr>
        <p:spPr>
          <a:xfrm flipV="1">
            <a:off x="7849394" y="4434934"/>
            <a:ext cx="0" cy="246663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25" name="Picture 24">
            <a:extLst>
              <a:ext uri="{FF2B5EF4-FFF2-40B4-BE49-F238E27FC236}">
                <a16:creationId xmlns:a16="http://schemas.microsoft.com/office/drawing/2014/main" id="{936E8B46-328F-D9E1-979A-EBC7ACDE4E4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06205" y="3533422"/>
            <a:ext cx="3140679" cy="2159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320025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A52A54-78D6-C9BA-E6A9-5AD58DC6DF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T-odd WW amplitude evolution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FAE0B6B9-1A15-9434-F7D2-BEF83F7F560B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sz="1600" dirty="0"/>
                  <a:t>Applying this method to the WW correlator, we start with the amplitude defined in terms of adjoint Wilson lines for simplicity</a:t>
                </a:r>
              </a:p>
              <a:p>
                <a:endParaRPr lang="en-US" sz="1600" dirty="0"/>
              </a:p>
              <a:p>
                <a:endParaRPr lang="en-US" sz="1600" dirty="0"/>
              </a:p>
              <a:p>
                <a:endParaRPr lang="en-US" sz="1600" dirty="0"/>
              </a:p>
              <a:p>
                <a:r>
                  <a:rPr lang="en-US" sz="1600" dirty="0"/>
                  <a:t>The diagrams which contribute to the large-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6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𝑁</m:t>
                        </m:r>
                      </m:e>
                      <m:sub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</m:sub>
                    </m:sSub>
                  </m:oMath>
                </a14:m>
                <a:r>
                  <a:rPr lang="en-US" sz="1600" dirty="0"/>
                  <a:t> evolution of the general sub-</a:t>
                </a:r>
                <a:r>
                  <a:rPr lang="en-US" sz="1600" dirty="0" err="1"/>
                  <a:t>eikonal</a:t>
                </a:r>
                <a:r>
                  <a:rPr lang="en-US" sz="1600" dirty="0"/>
                  <a:t> WW correlator are</a:t>
                </a:r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FAE0B6B9-1A15-9434-F7D2-BEF83F7F560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352" t="-94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241F5FD-BCC8-49EF-4812-92070F5F9F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4284F-653A-034D-9FFE-11A35BD4B7D3}" type="slidenum">
              <a:rPr lang="en-US" smtClean="0"/>
              <a:t>21</a:t>
            </a:fld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58F5F54-11B2-986D-B2D9-B6CFE222163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40049" t="25190" r="24289" b="48446"/>
          <a:stretch>
            <a:fillRect/>
          </a:stretch>
        </p:blipFill>
        <p:spPr>
          <a:xfrm>
            <a:off x="1183480" y="4207128"/>
            <a:ext cx="3960019" cy="190135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2F159AA-5658-D54C-B1FA-978EE49FE4B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40049" t="51512" r="24289" b="14807"/>
          <a:stretch>
            <a:fillRect/>
          </a:stretch>
        </p:blipFill>
        <p:spPr>
          <a:xfrm>
            <a:off x="5641179" y="4207128"/>
            <a:ext cx="4219576" cy="2588298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EFA77DC4-1B38-94DD-4B29-25CB66883257}"/>
              </a:ext>
            </a:extLst>
          </p:cNvPr>
          <p:cNvSpPr txBox="1"/>
          <p:nvPr/>
        </p:nvSpPr>
        <p:spPr>
          <a:xfrm>
            <a:off x="1477564" y="6218685"/>
            <a:ext cx="33718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Give BFKL in the dilute limit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5412607-4E84-3E5F-9779-7F585992E94E}"/>
              </a:ext>
            </a:extLst>
          </p:cNvPr>
          <p:cNvSpPr txBox="1"/>
          <p:nvPr/>
        </p:nvSpPr>
        <p:spPr>
          <a:xfrm>
            <a:off x="9580958" y="5803186"/>
            <a:ext cx="214312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Couple to other polarized amplitudes 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231383BA-2759-83B0-3357-DEAF0FE4664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28710" y="2681914"/>
            <a:ext cx="5229578" cy="70564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9C0A00A1-4ADE-B7E3-8D43-E952F6CC760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12556" y="3585207"/>
            <a:ext cx="1807371" cy="212133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332C790C-C416-FD7A-3CC2-8EEDB9C5593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34983" y="3585207"/>
            <a:ext cx="2722033" cy="230263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290AD1B0-A471-E518-4567-78DBDE66ADE2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27881"/>
          <a:stretch>
            <a:fillRect/>
          </a:stretch>
        </p:blipFill>
        <p:spPr>
          <a:xfrm>
            <a:off x="8366896" y="2553911"/>
            <a:ext cx="1767704" cy="1181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520618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611B90-5201-BA6C-7031-516CF8E278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T-odd WW amplitude evolution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6024103-77EB-8677-8D9C-23782C4D0F94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85800" y="2194560"/>
                <a:ext cx="4900613" cy="4567484"/>
              </a:xfrm>
            </p:spPr>
            <p:txBody>
              <a:bodyPr>
                <a:normAutofit/>
              </a:bodyPr>
              <a:lstStyle/>
              <a:p>
                <a:r>
                  <a:rPr lang="en-US" sz="1600" dirty="0"/>
                  <a:t>Applying the large-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6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𝑁</m:t>
                        </m:r>
                      </m:e>
                      <m:sub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</m:sub>
                    </m:sSub>
                  </m:oMath>
                </a14:m>
                <a:r>
                  <a:rPr lang="en-US" sz="1600" dirty="0"/>
                  <a:t> approximation allows us to simplify the equation in terms of correlators of fundamental Wilson lines</a:t>
                </a:r>
              </a:p>
              <a:p>
                <a:r>
                  <a:rPr lang="en-US" sz="1600" dirty="0"/>
                  <a:t>We see that even at large-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𝑁</m:t>
                        </m:r>
                      </m:e>
                      <m:sub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𝑐</m:t>
                        </m:r>
                      </m:sub>
                    </m:sSub>
                  </m:oMath>
                </a14:m>
                <a:r>
                  <a:rPr lang="en-US" sz="1600" dirty="0"/>
                  <a:t> this equation is not closed! </a:t>
                </a:r>
              </a:p>
              <a:p>
                <a:r>
                  <a:rPr lang="en-US" sz="1600" dirty="0"/>
                  <a:t>Generically different polarized amplitudes mix with each other</a:t>
                </a:r>
              </a:p>
              <a:p>
                <a:r>
                  <a:rPr lang="en-US" sz="1600" dirty="0"/>
                  <a:t>In order to stay at sub-</a:t>
                </a:r>
                <a:r>
                  <a:rPr lang="en-US" sz="1600" dirty="0" err="1"/>
                  <a:t>eikonal</a:t>
                </a:r>
                <a:r>
                  <a:rPr lang="en-US" sz="1600" dirty="0"/>
                  <a:t> order, the non-linear terms must couple to the </a:t>
                </a:r>
                <a:r>
                  <a:rPr lang="en-US" sz="1600" dirty="0" err="1"/>
                  <a:t>eikonal</a:t>
                </a:r>
                <a:r>
                  <a:rPr lang="en-US" sz="1600" dirty="0"/>
                  <a:t> Pomeron</a:t>
                </a:r>
              </a:p>
              <a:p>
                <a:r>
                  <a:rPr lang="en-US" sz="1600" dirty="0"/>
                  <a:t>There are novel polarized correlators with 3 different coordinates appearing on the RHS</a:t>
                </a:r>
              </a:p>
              <a:p>
                <a:r>
                  <a:rPr lang="en-US" sz="1600" dirty="0"/>
                  <a:t>Similar to DMMX equation for </a:t>
                </a:r>
                <a:r>
                  <a:rPr lang="en-US" sz="1600" dirty="0" err="1"/>
                  <a:t>eikonal</a:t>
                </a:r>
                <a:r>
                  <a:rPr lang="en-US" sz="1600" dirty="0"/>
                  <a:t> WW amplitude</a:t>
                </a:r>
              </a:p>
              <a:p>
                <a:endParaRPr lang="en-US" dirty="0"/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6024103-77EB-8677-8D9C-23782C4D0F9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85800" y="2194560"/>
                <a:ext cx="4900613" cy="4567484"/>
              </a:xfrm>
              <a:blipFill>
                <a:blip r:embed="rId2"/>
                <a:stretch>
                  <a:fillRect l="-777" t="-83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7B02F43-C645-759C-715E-596D62A1B8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4284F-653A-034D-9FFE-11A35BD4B7D3}" type="slidenum">
              <a:rPr lang="en-US" smtClean="0"/>
              <a:t>22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3A71F38-30E9-4CC3-878F-2A6E9213A9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86413" y="2194560"/>
            <a:ext cx="5529262" cy="4481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699479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051FED-F372-B9B6-8D91-395492A8E3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Dilute regime: DLA evolution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CD2C229-1352-CC7E-005A-D1F4DD995BF5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85800" y="2194560"/>
                <a:ext cx="10820400" cy="4463415"/>
              </a:xfrm>
            </p:spPr>
            <p:txBody>
              <a:bodyPr>
                <a:normAutofit/>
              </a:bodyPr>
              <a:lstStyle/>
              <a:p>
                <a:r>
                  <a:rPr lang="en-US" sz="2000" dirty="0"/>
                  <a:t>The leading double logarithmic approximation (DLA) holds in the dilute regime, where we only consider a single cascade exchanged between the projectile and the target</a:t>
                </a:r>
              </a:p>
              <a:p>
                <a:r>
                  <a:rPr lang="en-US" sz="2000" dirty="0"/>
                  <a:t>In this regime, we linearize the equations by setting the </a:t>
                </a:r>
                <a:r>
                  <a:rPr lang="en-US" sz="2000" dirty="0" err="1"/>
                  <a:t>eikonal</a:t>
                </a:r>
                <a:r>
                  <a:rPr lang="en-US" sz="2000" dirty="0"/>
                  <a:t> Pomeron amplitude equal to one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10</m:t>
                        </m:r>
                      </m:sub>
                    </m:sSub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≈1</m:t>
                    </m:r>
                  </m:oMath>
                </a14:m>
                <a:endParaRPr lang="en-US" sz="2000" dirty="0"/>
              </a:p>
              <a:p>
                <a:r>
                  <a:rPr lang="en-US" sz="2000" dirty="0"/>
                  <a:t>The double logs come from terms with both a longitudinal momentum logarithm and a transverse position logarithm</a:t>
                </a:r>
              </a:p>
              <a:p>
                <a:endParaRPr lang="en-US" sz="2000" dirty="0"/>
              </a:p>
              <a:p>
                <a:endParaRPr lang="en-US" sz="2000" dirty="0"/>
              </a:p>
              <a:p>
                <a:endParaRPr lang="en-US" sz="2000" dirty="0"/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CD2C229-1352-CC7E-005A-D1F4DD995BF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85800" y="2194560"/>
                <a:ext cx="10820400" cy="4463415"/>
              </a:xfrm>
              <a:blipFill>
                <a:blip r:embed="rId2"/>
                <a:stretch>
                  <a:fillRect l="-586" t="-1416" r="-58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A88ACFE-1885-850A-C96B-ECFEAC4107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4284F-653A-034D-9FFE-11A35BD4B7D3}" type="slidenum">
              <a:rPr lang="en-US" smtClean="0"/>
              <a:t>23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2ABA321-AC6C-25C5-8BEF-1A1F2206DC8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95600" y="4854322"/>
            <a:ext cx="3200400" cy="80356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CEFD038-786B-90C4-9CE6-8C1CD31F619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64205" y="4171948"/>
            <a:ext cx="3012502" cy="2071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296570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BF28D5-97F4-A7A5-E8C0-ABE9FFD37C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Preliminary results for T-odd ww </a:t>
            </a:r>
            <a:r>
              <a:rPr lang="en-US" dirty="0" err="1"/>
              <a:t>tmds</a:t>
            </a:r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B222064-8026-508B-1002-B9428CC0771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85800" y="2194560"/>
                <a:ext cx="10820400" cy="4522329"/>
              </a:xfrm>
            </p:spPr>
            <p:txBody>
              <a:bodyPr>
                <a:normAutofit/>
              </a:bodyPr>
              <a:lstStyle/>
              <a:p>
                <a:r>
                  <a:rPr lang="en-US" sz="1600" dirty="0"/>
                  <a:t>The DLA equations are entirely driven by polarized dipole amplitudes</a:t>
                </a:r>
              </a:p>
              <a:p>
                <a:r>
                  <a:rPr lang="en-US" sz="1600" dirty="0"/>
                  <a:t>One can expect this as the dilute regime is essentially a dressed two gluon exchange</a:t>
                </a:r>
              </a:p>
              <a:p>
                <a:endParaRPr lang="en-US" sz="1600" dirty="0"/>
              </a:p>
              <a:p>
                <a:endParaRPr lang="en-US" sz="1600" dirty="0"/>
              </a:p>
              <a:p>
                <a:endParaRPr lang="en-US" sz="1600" dirty="0"/>
              </a:p>
              <a:p>
                <a:endParaRPr lang="en-US" sz="1600" dirty="0"/>
              </a:p>
              <a:p>
                <a:endParaRPr lang="en-US" sz="1600" dirty="0"/>
              </a:p>
              <a:p>
                <a:r>
                  <a:rPr lang="en-US" sz="1600" dirty="0"/>
                  <a:t>This seems to be a generic result, holding for all of the WW TMDs which have been studied at small-</a:t>
                </a:r>
                <a14:m>
                  <m:oMath xmlns:m="http://schemas.openxmlformats.org/officeDocument/2006/math"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endParaRPr lang="en-US" sz="1600" dirty="0"/>
              </a:p>
              <a:p>
                <a:r>
                  <a:rPr lang="en-US" sz="1600" dirty="0"/>
                  <a:t>These polarized dipole amplitudes are already known to contribute to the flavor-singlet quark Sivers TMD, and they also contribute to the T-odd dipole gluon TMDs</a:t>
                </a:r>
              </a:p>
              <a:p>
                <a:r>
                  <a:rPr lang="en-US" sz="1600" dirty="0"/>
                  <a:t>A preliminary estimate based on previous results (</a:t>
                </a:r>
                <a:r>
                  <a:rPr lang="en-US" sz="1600" i="1" dirty="0"/>
                  <a:t>Adamiak et al </a:t>
                </a:r>
                <a:r>
                  <a:rPr lang="en-US" sz="1600" dirty="0"/>
                  <a:t>2025) for the polarized dipole amplitudes yields</a:t>
                </a:r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B222064-8026-508B-1002-B9428CC0771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85800" y="2194560"/>
                <a:ext cx="10820400" cy="4522329"/>
              </a:xfrm>
              <a:blipFill>
                <a:blip r:embed="rId2"/>
                <a:stretch>
                  <a:fillRect l="-352" t="-84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46D2052-09FD-FE8E-D870-F19BBEC4E4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4284F-653A-034D-9FFE-11A35BD4B7D3}" type="slidenum">
              <a:rPr lang="en-US" smtClean="0"/>
              <a:t>24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AA8097E-4E72-FFBD-22C4-CF0A121FD1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78433" y="2826631"/>
            <a:ext cx="5235134" cy="151831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1CA4E4D-7468-67B3-0AF2-E2ACFA76EE3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00450" y="5992989"/>
            <a:ext cx="4991100" cy="723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74075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026C5A-DE48-9762-60FC-CFFD664A58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Aside: T-even ww worm gear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81D714-84EF-76EE-C142-385900B38E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800" dirty="0"/>
              <a:t>The T-even WW TMD for a transversely polarized nucleon is the worm gear</a:t>
            </a:r>
          </a:p>
          <a:p>
            <a:endParaRPr lang="en-US" sz="1800" dirty="0"/>
          </a:p>
          <a:p>
            <a:endParaRPr lang="en-US" sz="1800" dirty="0"/>
          </a:p>
          <a:p>
            <a:endParaRPr lang="en-US" sz="1800" dirty="0"/>
          </a:p>
          <a:p>
            <a:endParaRPr lang="en-US" sz="1800" dirty="0"/>
          </a:p>
          <a:p>
            <a:endParaRPr lang="en-US" sz="1800" dirty="0"/>
          </a:p>
          <a:p>
            <a:r>
              <a:rPr lang="en-US" sz="1800" dirty="0"/>
              <a:t>The </a:t>
            </a:r>
            <a:r>
              <a:rPr lang="en-US" sz="1800" dirty="0" err="1"/>
              <a:t>eikonal</a:t>
            </a:r>
            <a:r>
              <a:rPr lang="en-US" sz="1800" dirty="0"/>
              <a:t> contribution is difficult to rule out on general grounds, but perturbative calculations give zero to any finite order</a:t>
            </a:r>
          </a:p>
          <a:p>
            <a:r>
              <a:rPr lang="en-US" sz="1800" dirty="0"/>
              <a:t>The evolution equation is analogous to the T-odd case, being determined entirely by polarized dipole amplitudes at DLA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638F097-1969-2853-0CDF-B791F5221F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4284F-653A-034D-9FFE-11A35BD4B7D3}" type="slidenum">
              <a:rPr lang="en-US" smtClean="0"/>
              <a:t>25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14AAA0C-1B2D-C071-4A3B-45B5F3C60A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9800" y="2681550"/>
            <a:ext cx="7772400" cy="14949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0D1CEBA-77A4-5E75-5529-3CDC2CF294D6}"/>
              </a:ext>
            </a:extLst>
          </p:cNvPr>
          <p:cNvSpPr txBox="1"/>
          <p:nvPr/>
        </p:nvSpPr>
        <p:spPr>
          <a:xfrm>
            <a:off x="7488194" y="3244334"/>
            <a:ext cx="18905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eikonal</a:t>
            </a:r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B485478-BB5A-8C66-8218-DD9AB948E5CD}"/>
              </a:ext>
            </a:extLst>
          </p:cNvPr>
          <p:cNvSpPr txBox="1"/>
          <p:nvPr/>
        </p:nvSpPr>
        <p:spPr>
          <a:xfrm>
            <a:off x="10134600" y="3770047"/>
            <a:ext cx="14951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sub-</a:t>
            </a:r>
            <a:r>
              <a:rPr lang="en-US" dirty="0" err="1"/>
              <a:t>eikonal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594515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B66B8F-E353-7808-E156-97FD60AD2F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conclusions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D26E1148-C2E3-139F-4D0F-35EB10E1061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85800" y="2194560"/>
                <a:ext cx="10820400" cy="4386862"/>
              </a:xfrm>
            </p:spPr>
            <p:txBody>
              <a:bodyPr/>
              <a:lstStyle/>
              <a:p>
                <a:r>
                  <a:rPr lang="en-US" sz="2000" dirty="0"/>
                  <a:t>Derived small-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US" sz="2000" dirty="0"/>
                  <a:t> amplitudes and evolution equations for all four leading-twist WW TMDs in a transversely polarized nucleon</a:t>
                </a:r>
              </a:p>
              <a:p>
                <a:r>
                  <a:rPr lang="en-US" sz="2000" dirty="0"/>
                  <a:t>For the three T-odd cases -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sub>
                    </m:sSub>
                  </m:oMath>
                </a14:m>
                <a:r>
                  <a:rPr lang="en-US" sz="2000" dirty="0"/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h</m:t>
                        </m:r>
                      </m:e>
                      <m:sub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𝑇</m:t>
                        </m:r>
                      </m:sub>
                    </m:sSub>
                  </m:oMath>
                </a14:m>
                <a:r>
                  <a:rPr lang="en-US" sz="2000" dirty="0"/>
                  <a:t>, and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h</m:t>
                        </m:r>
                      </m:e>
                      <m:sub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𝑇</m:t>
                        </m:r>
                      </m:sub>
                      <m:sup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⊥</m:t>
                        </m:r>
                      </m:sup>
                    </m:sSubSup>
                  </m:oMath>
                </a14:m>
                <a:r>
                  <a:rPr lang="en-US" sz="2000" dirty="0"/>
                  <a:t> - all are sub-</a:t>
                </a:r>
                <a:r>
                  <a:rPr lang="en-US" sz="2000" dirty="0" err="1"/>
                  <a:t>eikonal</a:t>
                </a:r>
                <a:r>
                  <a:rPr lang="en-US" sz="2000" dirty="0"/>
                  <a:t> and have their DLA evolution given by polarized dipole amplitudes like those which contribute to the quark flavor singlet Sivers function at small-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endParaRPr lang="en-US" sz="2000" dirty="0"/>
              </a:p>
              <a:p>
                <a:r>
                  <a:rPr lang="en-US" sz="2000" dirty="0"/>
                  <a:t>Numerical solutions to DLA equations coming soon</a:t>
                </a:r>
              </a:p>
              <a:p>
                <a:r>
                  <a:rPr lang="en-US" sz="2000" dirty="0"/>
                  <a:t>For the T-even case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𝑔</m:t>
                        </m:r>
                      </m:e>
                      <m:sub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sub>
                    </m:sSub>
                  </m:oMath>
                </a14:m>
                <a:r>
                  <a:rPr lang="en-US" sz="2000" dirty="0"/>
                  <a:t>, the </a:t>
                </a:r>
                <a:r>
                  <a:rPr lang="en-US" sz="2000" dirty="0" err="1"/>
                  <a:t>eikonal</a:t>
                </a:r>
                <a:r>
                  <a:rPr lang="en-US" sz="2000" dirty="0"/>
                  <a:t> contribution seems to be zero at any finite perturbative order but is not ruled out by </a:t>
                </a:r>
                <a:r>
                  <a:rPr lang="en-US" sz="2000" dirty="0" err="1"/>
                  <a:t>eg.</a:t>
                </a:r>
                <a:r>
                  <a:rPr lang="en-US" sz="2000" dirty="0"/>
                  <a:t> symmetry</a:t>
                </a:r>
              </a:p>
              <a:p>
                <a:pPr lvl="1"/>
                <a:r>
                  <a:rPr lang="en-US" sz="1800" dirty="0"/>
                  <a:t>The sub-</a:t>
                </a:r>
                <a:r>
                  <a:rPr lang="en-US" sz="1800" dirty="0" err="1"/>
                  <a:t>eikonal</a:t>
                </a:r>
                <a:r>
                  <a:rPr lang="en-US" sz="1800" dirty="0"/>
                  <a:t> contribution is again determined at DLA by polarized dipole amplitudes</a:t>
                </a:r>
              </a:p>
              <a:p>
                <a:pPr lvl="1"/>
                <a:r>
                  <a:rPr lang="en-US" sz="1800" dirty="0"/>
                  <a:t>Similar story for sub-</a:t>
                </a:r>
                <a:r>
                  <a:rPr lang="en-US" sz="1800" dirty="0" err="1"/>
                  <a:t>eikonal</a:t>
                </a:r>
                <a:r>
                  <a:rPr lang="en-US" sz="1800" dirty="0"/>
                  <a:t> pseudo worm gear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18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h</m:t>
                        </m:r>
                      </m:e>
                      <m:sub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𝐿</m:t>
                        </m:r>
                      </m:sub>
                      <m:sup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⊥</m:t>
                        </m:r>
                      </m:sup>
                    </m:sSubSup>
                  </m:oMath>
                </a14:m>
                <a:endParaRPr lang="en-US" dirty="0"/>
              </a:p>
              <a:p>
                <a:endParaRPr lang="en-US" dirty="0"/>
              </a:p>
              <a:p>
                <a:endParaRPr lang="en-US" dirty="0"/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D26E1148-C2E3-139F-4D0F-35EB10E1061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85800" y="2194560"/>
                <a:ext cx="10820400" cy="4386862"/>
              </a:xfrm>
              <a:blipFill>
                <a:blip r:embed="rId2"/>
                <a:stretch>
                  <a:fillRect l="-586" t="-14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6A10A29-F6FC-6244-E4ED-A75278C478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4284F-653A-034D-9FFE-11A35BD4B7D3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311281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80AC58-14C7-5960-3FEF-70F11AC9F7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backup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F7AD05E-8224-6AF5-D75B-26A4437417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4284F-653A-034D-9FFE-11A35BD4B7D3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028512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5B5C0A-8915-11A4-9463-F63451ADFA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Relevant sub-</a:t>
            </a:r>
            <a:r>
              <a:rPr lang="en-US" dirty="0" err="1"/>
              <a:t>eikonal</a:t>
            </a:r>
            <a:r>
              <a:rPr lang="en-US" dirty="0"/>
              <a:t> Wilson lines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264BA8-47D2-844D-417B-828762204F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Several structures contribute at leading order to the WW TMDs we consider here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A35F40D-65EA-7184-5B29-791911CDBE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4284F-653A-034D-9FFE-11A35BD4B7D3}" type="slidenum">
              <a:rPr lang="en-US" smtClean="0"/>
              <a:t>28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64CF169-8A50-F305-299C-E95F5E9F0D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9800" y="3052309"/>
            <a:ext cx="7772400" cy="75338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576DD02-CAF0-C5EE-9195-7DF2D15A01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00589" y="4195333"/>
            <a:ext cx="5689600" cy="762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E70E397-5442-B375-52E2-DB99FE94025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51200" y="5107434"/>
            <a:ext cx="5791200" cy="7620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3D21F82-C7B1-1B06-6E49-B0CCE4A19189}"/>
              </a:ext>
            </a:extLst>
          </p:cNvPr>
          <p:cNvSpPr txBox="1"/>
          <p:nvPr/>
        </p:nvSpPr>
        <p:spPr>
          <a:xfrm>
            <a:off x="10137422" y="3136612"/>
            <a:ext cx="185137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/>
              <a:t>Sub-</a:t>
            </a:r>
            <a:r>
              <a:rPr lang="en-US" sz="1600" b="1" dirty="0" err="1"/>
              <a:t>eikonal</a:t>
            </a:r>
            <a:r>
              <a:rPr lang="en-US" sz="1600" b="1" dirty="0"/>
              <a:t> phase term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A0869E7-7117-9E97-013F-433928C38A8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542613" y="3732103"/>
            <a:ext cx="571500" cy="2667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D1E0F229-D092-8332-14B2-F5FCDE0A773E}"/>
              </a:ext>
            </a:extLst>
          </p:cNvPr>
          <p:cNvSpPr txBox="1"/>
          <p:nvPr/>
        </p:nvSpPr>
        <p:spPr>
          <a:xfrm>
            <a:off x="9241500" y="4140219"/>
            <a:ext cx="235218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/>
              <a:t>‘</a:t>
            </a:r>
            <a:r>
              <a:rPr lang="en-US" sz="1600" b="1" dirty="0" err="1"/>
              <a:t>Chromomagnetic</a:t>
            </a:r>
            <a:r>
              <a:rPr lang="en-US" sz="1600" b="1" dirty="0"/>
              <a:t>’ interaction term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FE6B8C58-9703-9DF9-056A-110A0AF1014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388894" y="4745488"/>
            <a:ext cx="2057400" cy="266700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5A08F496-13A2-5319-A3AC-4864BF2C819F}"/>
                  </a:ext>
                </a:extLst>
              </p:cNvPr>
              <p:cNvSpPr txBox="1"/>
              <p:nvPr/>
            </p:nvSpPr>
            <p:spPr>
              <a:xfrm>
                <a:off x="9388894" y="5396089"/>
                <a:ext cx="2352189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sz="1600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1600" b="1" i="1" smtClean="0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p>
                        <m:r>
                          <a:rPr lang="en-US" sz="1600" b="1" i="1" smtClean="0"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p>
                  </m:oMath>
                </a14:m>
                <a:r>
                  <a:rPr lang="en-US" sz="1600" b="1" dirty="0"/>
                  <a:t> dependence of the </a:t>
                </a:r>
                <a:r>
                  <a:rPr lang="en-US" sz="1600" b="1" dirty="0" err="1"/>
                  <a:t>eikonal</a:t>
                </a:r>
                <a:r>
                  <a:rPr lang="en-US" sz="1600" b="1" dirty="0"/>
                  <a:t> field </a:t>
                </a:r>
                <a:endParaRPr lang="en-US" b="1" dirty="0"/>
              </a:p>
            </p:txBody>
          </p:sp>
        </mc:Choice>
        <mc:Fallback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5A08F496-13A2-5319-A3AC-4864BF2C819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88894" y="5396089"/>
                <a:ext cx="2352189" cy="584775"/>
              </a:xfrm>
              <a:prstGeom prst="rect">
                <a:avLst/>
              </a:prstGeom>
              <a:blipFill>
                <a:blip r:embed="rId7"/>
                <a:stretch>
                  <a:fillRect l="-1613" t="-2128" b="-1276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3" name="Picture 12">
            <a:extLst>
              <a:ext uri="{FF2B5EF4-FFF2-40B4-BE49-F238E27FC236}">
                <a16:creationId xmlns:a16="http://schemas.microsoft.com/office/drawing/2014/main" id="{86C9E969-315C-3D58-AF79-1C8313215C3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717113" y="6004949"/>
            <a:ext cx="1651000" cy="25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050354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FBD852-C866-B300-4223-4B1A64A6BA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Sub-sub-</a:t>
            </a:r>
            <a:r>
              <a:rPr lang="en-US" dirty="0" err="1"/>
              <a:t>eikonal</a:t>
            </a:r>
            <a:r>
              <a:rPr lang="en-US" dirty="0"/>
              <a:t> Polarized Wilson Line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9775CCD-D9A5-CDBB-E94C-D527FF49CF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4284F-653A-034D-9FFE-11A35BD4B7D3}" type="slidenum">
              <a:rPr lang="en-US" smtClean="0"/>
              <a:t>29</a:t>
            </a:fld>
            <a:endParaRPr lang="en-US"/>
          </a:p>
        </p:txBody>
      </p:sp>
      <p:pic>
        <p:nvPicPr>
          <p:cNvPr id="5" name="Picture 3">
            <a:extLst>
              <a:ext uri="{FF2B5EF4-FFF2-40B4-BE49-F238E27FC236}">
                <a16:creationId xmlns:a16="http://schemas.microsoft.com/office/drawing/2014/main" id="{713317F8-4505-3D7B-20D7-B49DDBB8C2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1787" y="1992470"/>
            <a:ext cx="6935006" cy="47303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884315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ircle&#10;&#10;Description automatically generated with medium confidence">
            <a:extLst>
              <a:ext uri="{FF2B5EF4-FFF2-40B4-BE49-F238E27FC236}">
                <a16:creationId xmlns:a16="http://schemas.microsoft.com/office/drawing/2014/main" id="{C18A6219-1DBF-B5BD-6DB8-E86F2F5AE66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7959" y="3344867"/>
            <a:ext cx="6756082" cy="209056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2B93B70-2062-D5E6-272B-4B7BFCED75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Scattering at small-x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E69A44-EB2F-F1C3-8518-77648CF9BC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800" dirty="0"/>
              <a:t>The </a:t>
            </a:r>
            <a:r>
              <a:rPr lang="en-US" sz="1800" dirty="0" err="1"/>
              <a:t>eikonal</a:t>
            </a:r>
            <a:r>
              <a:rPr lang="en-US" sz="1800" dirty="0"/>
              <a:t> approximation severely restricts the interactions with the target</a:t>
            </a:r>
          </a:p>
          <a:p>
            <a:pPr lvl="1"/>
            <a:r>
              <a:rPr lang="en-US" sz="1600" dirty="0" err="1"/>
              <a:t>partons</a:t>
            </a:r>
            <a:r>
              <a:rPr lang="en-US" sz="1600" dirty="0"/>
              <a:t> travel along the light cone at fixed transverse position</a:t>
            </a:r>
          </a:p>
          <a:p>
            <a:pPr lvl="1"/>
            <a:r>
              <a:rPr lang="en-US" sz="1600" dirty="0"/>
              <a:t>no longitudinal momentum transfer to </a:t>
            </a:r>
            <a:r>
              <a:rPr lang="en-US" sz="1600" dirty="0" err="1"/>
              <a:t>partons</a:t>
            </a:r>
            <a:endParaRPr lang="en-US" sz="1600" dirty="0"/>
          </a:p>
          <a:p>
            <a:pPr lvl="1"/>
            <a:r>
              <a:rPr lang="en-US" sz="1600" dirty="0"/>
              <a:t>no spin or flavor changes for the </a:t>
            </a:r>
            <a:r>
              <a:rPr lang="en-US" sz="1600" dirty="0" err="1"/>
              <a:t>partons</a:t>
            </a:r>
            <a:endParaRPr lang="en-US" sz="1600" dirty="0"/>
          </a:p>
          <a:p>
            <a:pPr lvl="1"/>
            <a:endParaRPr lang="en-US" sz="1600" dirty="0"/>
          </a:p>
          <a:p>
            <a:pPr lvl="1"/>
            <a:endParaRPr lang="en-US" sz="1600" dirty="0"/>
          </a:p>
          <a:p>
            <a:pPr lvl="1"/>
            <a:endParaRPr lang="en-US" sz="1600" dirty="0"/>
          </a:p>
          <a:p>
            <a:pPr lvl="1"/>
            <a:endParaRPr lang="en-US" sz="1600" dirty="0"/>
          </a:p>
          <a:p>
            <a:pPr lvl="1"/>
            <a:endParaRPr lang="en-US" sz="1600" dirty="0"/>
          </a:p>
          <a:p>
            <a:pPr lvl="1"/>
            <a:endParaRPr lang="en-US" sz="1600" dirty="0"/>
          </a:p>
          <a:p>
            <a:pPr lvl="1"/>
            <a:endParaRPr lang="en-US" sz="1600" dirty="0"/>
          </a:p>
          <a:p>
            <a:r>
              <a:rPr lang="en-US" sz="1800" dirty="0"/>
              <a:t>The result is that the Wilson line correlators depend only on the color representation of the projectile </a:t>
            </a:r>
            <a:r>
              <a:rPr lang="en-US" sz="1800" dirty="0" err="1"/>
              <a:t>partons</a:t>
            </a:r>
            <a:endParaRPr lang="en-US" sz="1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8C04F47-F455-DFC9-C0F5-35A015D99E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4284F-653A-034D-9FFE-11A35BD4B7D3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986907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A94271-0EBE-36F4-4AD7-AD90D49DE3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Sub-sub-</a:t>
            </a:r>
            <a:r>
              <a:rPr lang="en-US" dirty="0" err="1"/>
              <a:t>eikonal</a:t>
            </a:r>
            <a:r>
              <a:rPr lang="en-US" dirty="0"/>
              <a:t> Operators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E7F5932-4F17-9935-66D1-9A4749F972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4284F-653A-034D-9FFE-11A35BD4B7D3}" type="slidenum">
              <a:rPr lang="en-US" smtClean="0"/>
              <a:t>30</a:t>
            </a:fld>
            <a:endParaRPr lang="en-US"/>
          </a:p>
        </p:txBody>
      </p:sp>
      <p:pic>
        <p:nvPicPr>
          <p:cNvPr id="5" name="Picture 3">
            <a:extLst>
              <a:ext uri="{FF2B5EF4-FFF2-40B4-BE49-F238E27FC236}">
                <a16:creationId xmlns:a16="http://schemas.microsoft.com/office/drawing/2014/main" id="{08A68088-CC86-78F5-A2A9-6EA232FCFD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823" y="2720443"/>
            <a:ext cx="10640353" cy="1417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1963453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333A3E-F680-FC7D-68FD-420BB3C0D3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Sub-sub-</a:t>
            </a:r>
            <a:r>
              <a:rPr lang="en-US" dirty="0" err="1"/>
              <a:t>eikonal</a:t>
            </a:r>
            <a:r>
              <a:rPr lang="en-US" dirty="0"/>
              <a:t> Operators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E08D0A0-EF14-0968-24F1-8C87263619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4284F-653A-034D-9FFE-11A35BD4B7D3}" type="slidenum">
              <a:rPr lang="en-US" smtClean="0"/>
              <a:t>31</a:t>
            </a:fld>
            <a:endParaRPr lang="en-US"/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47921608-DB12-C510-E47A-B6A9137ABF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3125" y="2176673"/>
            <a:ext cx="7982756" cy="45442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4508446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05ADBC-2972-AB14-6634-E08DC251AE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Sub-sub-</a:t>
            </a:r>
            <a:r>
              <a:rPr lang="en-US" dirty="0" err="1"/>
              <a:t>eikonal</a:t>
            </a:r>
            <a:r>
              <a:rPr lang="en-US" dirty="0"/>
              <a:t> Operators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040EB9E-A949-AE86-22AE-64ACD0FF93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4284F-653A-034D-9FFE-11A35BD4B7D3}" type="slidenum">
              <a:rPr lang="en-US" smtClean="0"/>
              <a:t>32</a:t>
            </a:fld>
            <a:endParaRPr lang="en-US"/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52F6A725-00E6-FE52-9576-C3514EDA58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982" y="2612420"/>
            <a:ext cx="11584035" cy="8165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9FCFC0F-882F-A5B0-7418-5731EB05EF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818" y="3673263"/>
            <a:ext cx="9119772" cy="12759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662517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97A260-629E-3443-6199-D16B824457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Scattering at small-x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777A19-B726-608B-B168-9486F6A2DC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1600" dirty="0"/>
              <a:t>Observables are built from Wilson line correlators averaged in the hadron state and light cone wave functions for the fluctuation of the projectile into long lived color charged fields</a:t>
            </a:r>
          </a:p>
          <a:p>
            <a:r>
              <a:rPr lang="en-US" sz="1600" dirty="0"/>
              <a:t>Example: dipole picture of Deep Inelastic Scattering</a:t>
            </a:r>
          </a:p>
          <a:p>
            <a:endParaRPr lang="en-US" sz="1600" dirty="0"/>
          </a:p>
          <a:p>
            <a:endParaRPr lang="en-US" sz="1600" dirty="0"/>
          </a:p>
          <a:p>
            <a:endParaRPr lang="en-US" sz="1600" dirty="0"/>
          </a:p>
          <a:p>
            <a:endParaRPr lang="en-US" sz="1600" dirty="0"/>
          </a:p>
          <a:p>
            <a:endParaRPr lang="en-US" sz="1600" dirty="0"/>
          </a:p>
          <a:p>
            <a:endParaRPr lang="en-US" sz="1600" dirty="0"/>
          </a:p>
          <a:p>
            <a:endParaRPr lang="en-US" sz="1600" dirty="0"/>
          </a:p>
          <a:p>
            <a:r>
              <a:rPr lang="en-US" sz="1600" dirty="0"/>
              <a:t>Although the vertices forming the Wilson lines cannot change quantum numbers like the spin of the </a:t>
            </a:r>
            <a:r>
              <a:rPr lang="en-US" sz="1600" dirty="0" err="1"/>
              <a:t>partons</a:t>
            </a:r>
            <a:r>
              <a:rPr lang="en-US" sz="1600" dirty="0"/>
              <a:t>, the averaging in the target state can allow for spin flips of the target hadron (see Adrian’s talk from Tuesday!)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4D66095-561F-7501-A3EA-B172701D64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4284F-653A-034D-9FFE-11A35BD4B7D3}" type="slidenum">
              <a:rPr lang="en-US" smtClean="0"/>
              <a:t>4</a:t>
            </a:fld>
            <a:endParaRPr lang="en-US"/>
          </a:p>
        </p:txBody>
      </p:sp>
      <p:pic>
        <p:nvPicPr>
          <p:cNvPr id="5" name="Picture 4" descr="Diagram&#10;&#10;Description automatically generated">
            <a:extLst>
              <a:ext uri="{FF2B5EF4-FFF2-40B4-BE49-F238E27FC236}">
                <a16:creationId xmlns:a16="http://schemas.microsoft.com/office/drawing/2014/main" id="{CFB72D6E-25B1-45D3-12D3-13899C3D993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4209" y="3107141"/>
            <a:ext cx="4421791" cy="222235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F698EB9B-ABB3-4E1A-4299-E0D53135F59E}"/>
              </a:ext>
            </a:extLst>
          </p:cNvPr>
          <p:cNvSpPr txBox="1"/>
          <p:nvPr/>
        </p:nvSpPr>
        <p:spPr>
          <a:xfrm>
            <a:off x="7730359" y="4429730"/>
            <a:ext cx="245942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Light front wave functions</a:t>
            </a: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40EB941E-F0F7-2A2D-5C6A-FB0696C87324}"/>
              </a:ext>
            </a:extLst>
          </p:cNvPr>
          <p:cNvCxnSpPr>
            <a:cxnSpLocks/>
          </p:cNvCxnSpPr>
          <p:nvPr/>
        </p:nvCxnSpPr>
        <p:spPr>
          <a:xfrm flipH="1" flipV="1">
            <a:off x="6942667" y="3913448"/>
            <a:ext cx="787692" cy="43993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40101499-3BE4-D4D6-7CD5-8BF68B8D897E}"/>
              </a:ext>
            </a:extLst>
          </p:cNvPr>
          <p:cNvCxnSpPr>
            <a:cxnSpLocks/>
          </p:cNvCxnSpPr>
          <p:nvPr/>
        </p:nvCxnSpPr>
        <p:spPr>
          <a:xfrm flipV="1">
            <a:off x="9866489" y="3989146"/>
            <a:ext cx="651302" cy="44058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3" name="Picture 12">
            <a:extLst>
              <a:ext uri="{FF2B5EF4-FFF2-40B4-BE49-F238E27FC236}">
                <a16:creationId xmlns:a16="http://schemas.microsoft.com/office/drawing/2014/main" id="{103D68AA-A5A7-CBD1-A88C-EC3B47A092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94231" y="3459635"/>
            <a:ext cx="4737538" cy="453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3728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8EFD06-83D9-807A-377D-7D2051EE2E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Spin at small-x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098AC5D-048C-A515-2534-8C342F6F592B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sz="1600" dirty="0"/>
                  <a:t>Many of the leading-twist TMDs are sensitive to the spin of </a:t>
                </a:r>
                <a:r>
                  <a:rPr lang="en-US" sz="1600" dirty="0" err="1"/>
                  <a:t>partons</a:t>
                </a:r>
                <a:r>
                  <a:rPr lang="en-US" sz="1600" dirty="0"/>
                  <a:t>, requiring energy suppressed exchanges to be studied in the small-</a:t>
                </a:r>
                <a14:m>
                  <m:oMath xmlns:m="http://schemas.openxmlformats.org/officeDocument/2006/math"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US" sz="1600" dirty="0"/>
                  <a:t> formalism</a:t>
                </a:r>
              </a:p>
              <a:p>
                <a:r>
                  <a:rPr lang="en-US" sz="1600" dirty="0"/>
                  <a:t>One can insert sub-</a:t>
                </a:r>
                <a:r>
                  <a:rPr lang="en-US" sz="1600" dirty="0" err="1"/>
                  <a:t>eikonal</a:t>
                </a:r>
                <a:r>
                  <a:rPr lang="en-US" sz="1600" dirty="0"/>
                  <a:t> (energy suppressed) operators in the Wilson lines which communicate spin and other quantum numbers with the projectile</a:t>
                </a:r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098AC5D-048C-A515-2534-8C342F6F592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352" t="-94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EC781B8-05BC-A183-5CDC-4B583654DE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4284F-653A-034D-9FFE-11A35BD4B7D3}" type="slidenum">
              <a:rPr lang="en-US" smtClean="0"/>
              <a:t>5</a:t>
            </a:fld>
            <a:endParaRPr lang="en-US"/>
          </a:p>
        </p:txBody>
      </p:sp>
      <p:pic>
        <p:nvPicPr>
          <p:cNvPr id="5" name="Picture 4" descr="Diagram&#10;&#10;Description automatically generated">
            <a:extLst>
              <a:ext uri="{FF2B5EF4-FFF2-40B4-BE49-F238E27FC236}">
                <a16:creationId xmlns:a16="http://schemas.microsoft.com/office/drawing/2014/main" id="{C39A1680-CE78-CAB0-A06E-72C0A637F2D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7594" y="3366539"/>
            <a:ext cx="7836811" cy="1954115"/>
          </a:xfrm>
          <a:prstGeom prst="rect">
            <a:avLst/>
          </a:prstGeom>
        </p:spPr>
      </p:pic>
      <p:pic>
        <p:nvPicPr>
          <p:cNvPr id="6" name="Picture 2">
            <a:extLst>
              <a:ext uri="{FF2B5EF4-FFF2-40B4-BE49-F238E27FC236}">
                <a16:creationId xmlns:a16="http://schemas.microsoft.com/office/drawing/2014/main" id="{60C46725-B1A8-3C9B-C821-7A6FECF9EC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4379" y="6111821"/>
            <a:ext cx="838846" cy="466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BF3CE0A-872A-3FF3-B758-1F759C8D2D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2548" y="3656384"/>
            <a:ext cx="172279" cy="1722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3">
            <a:extLst>
              <a:ext uri="{FF2B5EF4-FFF2-40B4-BE49-F238E27FC236}">
                <a16:creationId xmlns:a16="http://schemas.microsoft.com/office/drawing/2014/main" id="{ECA8C7E8-8CC2-9522-2F3D-0DB2B20667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93312" y="3627670"/>
            <a:ext cx="172279" cy="2297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2">
            <a:extLst>
              <a:ext uri="{FF2B5EF4-FFF2-40B4-BE49-F238E27FC236}">
                <a16:creationId xmlns:a16="http://schemas.microsoft.com/office/drawing/2014/main" id="{22C10A9B-CE4C-6856-B32A-A827385B38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4379" y="5342883"/>
            <a:ext cx="603240" cy="2585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2">
            <a:extLst>
              <a:ext uri="{FF2B5EF4-FFF2-40B4-BE49-F238E27FC236}">
                <a16:creationId xmlns:a16="http://schemas.microsoft.com/office/drawing/2014/main" id="{49AB5488-70DF-760F-274D-A0F06E7FB2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5243" y="5871152"/>
            <a:ext cx="1866630" cy="8418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2">
            <a:extLst>
              <a:ext uri="{FF2B5EF4-FFF2-40B4-BE49-F238E27FC236}">
                <a16:creationId xmlns:a16="http://schemas.microsoft.com/office/drawing/2014/main" id="{680AB4C4-D5C2-1A2C-1704-ED787969FA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7304" y="6181484"/>
            <a:ext cx="450575" cy="450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0F879D1F-5FFF-92C5-9EF2-0BEF135A2FA8}"/>
              </a:ext>
            </a:extLst>
          </p:cNvPr>
          <p:cNvCxnSpPr>
            <a:cxnSpLocks/>
          </p:cNvCxnSpPr>
          <p:nvPr/>
        </p:nvCxnSpPr>
        <p:spPr>
          <a:xfrm flipH="1">
            <a:off x="6096000" y="5750228"/>
            <a:ext cx="1" cy="225287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4" name="Picture 13">
            <a:extLst>
              <a:ext uri="{FF2B5EF4-FFF2-40B4-BE49-F238E27FC236}">
                <a16:creationId xmlns:a16="http://schemas.microsoft.com/office/drawing/2014/main" id="{2EBCC146-471E-8049-25BC-0811B298DDC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813922" y="6111821"/>
            <a:ext cx="1103337" cy="562485"/>
          </a:xfrm>
          <a:prstGeom prst="rect">
            <a:avLst/>
          </a:prstGeom>
        </p:spPr>
      </p:pic>
      <p:sp>
        <p:nvSpPr>
          <p:cNvPr id="15" name="Frame 14">
            <a:extLst>
              <a:ext uri="{FF2B5EF4-FFF2-40B4-BE49-F238E27FC236}">
                <a16:creationId xmlns:a16="http://schemas.microsoft.com/office/drawing/2014/main" id="{B3E2F85F-F918-7D3A-8B62-A7FFDAACC55C}"/>
              </a:ext>
            </a:extLst>
          </p:cNvPr>
          <p:cNvSpPr/>
          <p:nvPr/>
        </p:nvSpPr>
        <p:spPr>
          <a:xfrm>
            <a:off x="9627476" y="6016187"/>
            <a:ext cx="1713186" cy="737577"/>
          </a:xfrm>
          <a:prstGeom prst="fram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16" name="Picture 3">
            <a:extLst>
              <a:ext uri="{FF2B5EF4-FFF2-40B4-BE49-F238E27FC236}">
                <a16:creationId xmlns:a16="http://schemas.microsoft.com/office/drawing/2014/main" id="{894A74E8-025B-8565-1C3F-A541F7A9C8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4437" y="6201270"/>
            <a:ext cx="450576" cy="4096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05611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CFB963-8CBA-B876-9BE4-729C75D6DD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‘polarized Wilson line’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67A58E6-777E-089C-7025-0801B54AB3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4284F-653A-034D-9FFE-11A35BD4B7D3}" type="slidenum">
              <a:rPr lang="en-US" smtClean="0"/>
              <a:t>6</a:t>
            </a:fld>
            <a:endParaRPr lang="en-US"/>
          </a:p>
        </p:txBody>
      </p:sp>
      <p:pic>
        <p:nvPicPr>
          <p:cNvPr id="5" name="Picture 4" descr="Circle&#10;&#10;Description automatically generated with low confidence">
            <a:extLst>
              <a:ext uri="{FF2B5EF4-FFF2-40B4-BE49-F238E27FC236}">
                <a16:creationId xmlns:a16="http://schemas.microsoft.com/office/drawing/2014/main" id="{C20A4D5B-36A9-5C64-275F-B46141B4B8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596" y="2828572"/>
            <a:ext cx="10085832" cy="299923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3EAA9D7-4F92-47A2-5D3D-C85C8BD2003E}"/>
              </a:ext>
            </a:extLst>
          </p:cNvPr>
          <p:cNvSpPr txBox="1"/>
          <p:nvPr/>
        </p:nvSpPr>
        <p:spPr>
          <a:xfrm>
            <a:off x="8300555" y="2891002"/>
            <a:ext cx="194092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Shifted transverse position!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78DEDE16-3394-DE17-C838-DA925E7F127D}"/>
              </a:ext>
            </a:extLst>
          </p:cNvPr>
          <p:cNvCxnSpPr/>
          <p:nvPr/>
        </p:nvCxnSpPr>
        <p:spPr>
          <a:xfrm>
            <a:off x="9531664" y="3536459"/>
            <a:ext cx="202468" cy="277873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8361D4A8-93B9-A743-774C-6227D5D1C4EA}"/>
              </a:ext>
            </a:extLst>
          </p:cNvPr>
          <p:cNvSpPr txBox="1"/>
          <p:nvPr/>
        </p:nvSpPr>
        <p:spPr>
          <a:xfrm>
            <a:off x="8844862" y="5158725"/>
            <a:ext cx="15760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Altered spin!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0CCB5F42-145F-B0E1-8E85-05BA3317975B}"/>
              </a:ext>
            </a:extLst>
          </p:cNvPr>
          <p:cNvCxnSpPr>
            <a:cxnSpLocks/>
          </p:cNvCxnSpPr>
          <p:nvPr/>
        </p:nvCxnSpPr>
        <p:spPr>
          <a:xfrm flipV="1">
            <a:off x="9985082" y="4868870"/>
            <a:ext cx="238242" cy="254811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0" name="Picture 3">
            <a:extLst>
              <a:ext uri="{FF2B5EF4-FFF2-40B4-BE49-F238E27FC236}">
                <a16:creationId xmlns:a16="http://schemas.microsoft.com/office/drawing/2014/main" id="{87A21295-A747-B637-33A9-A1060ED536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3538" y="4586661"/>
            <a:ext cx="450576" cy="4096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2">
            <a:extLst>
              <a:ext uri="{FF2B5EF4-FFF2-40B4-BE49-F238E27FC236}">
                <a16:creationId xmlns:a16="http://schemas.microsoft.com/office/drawing/2014/main" id="{67A7FBE4-265A-9295-480A-D820FA5CF2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4707" y="4328188"/>
            <a:ext cx="450575" cy="450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676121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3E1985-0E4F-2F6D-3B5D-A42D951D70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Spin at small-x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68166A-D5F1-3034-2D40-79643DD2F9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1800" dirty="0"/>
              <a:t>It has been shown that to account for longitudinal (</a:t>
            </a:r>
            <a:r>
              <a:rPr lang="en-US" sz="1800" i="1" dirty="0" err="1"/>
              <a:t>Kovchegov</a:t>
            </a:r>
            <a:r>
              <a:rPr lang="en-US" sz="1800" i="1" dirty="0"/>
              <a:t>, Pitonyak and Sievert </a:t>
            </a:r>
            <a:r>
              <a:rPr lang="en-US" sz="1800" dirty="0"/>
              <a:t>2016) and transverse spin (</a:t>
            </a:r>
            <a:r>
              <a:rPr lang="en-US" sz="1800" i="1" dirty="0" err="1"/>
              <a:t>Kovchegov</a:t>
            </a:r>
            <a:r>
              <a:rPr lang="en-US" sz="1800" i="1" dirty="0"/>
              <a:t> and Sievert </a:t>
            </a:r>
            <a:r>
              <a:rPr lang="en-US" sz="1800" dirty="0"/>
              <a:t>2019) one needs to include corrections out to sub-sub-</a:t>
            </a:r>
            <a:r>
              <a:rPr lang="en-US" sz="1800" dirty="0" err="1"/>
              <a:t>eikonal</a:t>
            </a:r>
            <a:r>
              <a:rPr lang="en-US" sz="1800" dirty="0"/>
              <a:t> order</a:t>
            </a:r>
          </a:p>
          <a:p>
            <a:r>
              <a:rPr lang="en-US" sz="1800" dirty="0"/>
              <a:t>We construct a general sub-sub-</a:t>
            </a:r>
            <a:r>
              <a:rPr lang="en-US" sz="1800" dirty="0" err="1"/>
              <a:t>eikonal</a:t>
            </a:r>
            <a:r>
              <a:rPr lang="en-US" sz="1800" dirty="0"/>
              <a:t> polarized Wilson line by adding all possible operator insertions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5390B83-0474-5EE5-B29F-FF5E8B13A2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4284F-653A-034D-9FFE-11A35BD4B7D3}" type="slidenum">
              <a:rPr lang="en-US" smtClean="0"/>
              <a:t>7</a:t>
            </a:fld>
            <a:endParaRPr lang="en-US"/>
          </a:p>
        </p:txBody>
      </p:sp>
      <p:pic>
        <p:nvPicPr>
          <p:cNvPr id="5" name="Picture 4" descr="A picture containing text, receipt&#10;&#10;Description automatically generated">
            <a:extLst>
              <a:ext uri="{FF2B5EF4-FFF2-40B4-BE49-F238E27FC236}">
                <a16:creationId xmlns:a16="http://schemas.microsoft.com/office/drawing/2014/main" id="{5D2C0E0C-8FC7-D3B7-CAFB-271AA2D9175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7010" y="3604733"/>
            <a:ext cx="6697980" cy="275111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55F61FA-2728-FBEA-C694-1D62322165A4}"/>
              </a:ext>
            </a:extLst>
          </p:cNvPr>
          <p:cNvSpPr txBox="1"/>
          <p:nvPr/>
        </p:nvSpPr>
        <p:spPr>
          <a:xfrm>
            <a:off x="349956" y="4980288"/>
            <a:ext cx="2077155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cf. (</a:t>
            </a:r>
            <a:r>
              <a:rPr lang="en-US" sz="1400" i="1" dirty="0" err="1"/>
              <a:t>Altinoluk</a:t>
            </a:r>
            <a:r>
              <a:rPr lang="en-US" sz="1400" i="1" dirty="0"/>
              <a:t> et al</a:t>
            </a:r>
            <a:r>
              <a:rPr lang="en-US" sz="1400" dirty="0"/>
              <a:t> 2020), (</a:t>
            </a:r>
            <a:r>
              <a:rPr lang="en-US" sz="1400" i="1" dirty="0" err="1"/>
              <a:t>Chirilli</a:t>
            </a:r>
            <a:r>
              <a:rPr lang="en-US" sz="1400" dirty="0"/>
              <a:t> 2019) for full sub-</a:t>
            </a:r>
            <a:r>
              <a:rPr lang="en-US" sz="1400" dirty="0" err="1"/>
              <a:t>eikonal</a:t>
            </a:r>
            <a:r>
              <a:rPr lang="en-US" sz="1400" dirty="0"/>
              <a:t> propagator and (</a:t>
            </a:r>
            <a:r>
              <a:rPr lang="en-US" sz="1400" i="1" dirty="0" err="1"/>
              <a:t>Kovchegov</a:t>
            </a:r>
            <a:r>
              <a:rPr lang="en-US" sz="1400" i="1" dirty="0"/>
              <a:t>, MGS</a:t>
            </a:r>
            <a:r>
              <a:rPr lang="en-US" sz="1400" dirty="0"/>
              <a:t> 2021) for full </a:t>
            </a:r>
            <a:r>
              <a:rPr lang="en-US" sz="1400" dirty="0" err="1"/>
              <a:t>subsub</a:t>
            </a:r>
            <a:r>
              <a:rPr lang="en-US" sz="1400" dirty="0"/>
              <a:t>--</a:t>
            </a:r>
            <a:r>
              <a:rPr lang="en-US" sz="1400" dirty="0" err="1"/>
              <a:t>eikonal</a:t>
            </a:r>
            <a:r>
              <a:rPr lang="en-US" sz="1400" dirty="0"/>
              <a:t> propagator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47135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F5974C-F0E1-24A6-3785-AE454CC220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Spin at small-x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D51BC8-B10A-FA93-19DA-6E08ADD3B6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Observables can now be built from Wilson line correlators including these sub-</a:t>
            </a:r>
            <a:r>
              <a:rPr lang="en-US" dirty="0" err="1"/>
              <a:t>eikonal</a:t>
            </a:r>
            <a:r>
              <a:rPr lang="en-US" dirty="0"/>
              <a:t> operator insertions</a:t>
            </a:r>
          </a:p>
          <a:p>
            <a:r>
              <a:rPr lang="en-US" dirty="0"/>
              <a:t>The structure of a given observable will dictate which specific operators enter the calculation</a:t>
            </a:r>
          </a:p>
          <a:p>
            <a:r>
              <a:rPr lang="en-US" dirty="0"/>
              <a:t>How do we apply this to TMDs?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3FDB0F5-AFB7-AAEC-B5E5-D5DC5F1C88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4284F-653A-034D-9FFE-11A35BD4B7D3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71487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A791C8-45AF-F31A-D45B-CD5652F875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Gluon TMDs</a:t>
            </a:r>
          </a:p>
        </p:txBody>
      </p:sp>
      <p:pic>
        <p:nvPicPr>
          <p:cNvPr id="8" name="Content Placeholder 7" descr="A white sheet with black text and red and blue letters&#10;&#10;AI-generated content may be incorrect.">
            <a:extLst>
              <a:ext uri="{FF2B5EF4-FFF2-40B4-BE49-F238E27FC236}">
                <a16:creationId xmlns:a16="http://schemas.microsoft.com/office/drawing/2014/main" id="{8ACB05E7-5E9A-064F-7964-1E5F8ADF2D3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188229" y="1657451"/>
            <a:ext cx="5815541" cy="3001226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F1D04D9-8995-C1ED-8DC7-C72B37DA3F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4284F-653A-034D-9FFE-11A35BD4B7D3}" type="slidenum">
              <a:rPr lang="en-US" smtClean="0"/>
              <a:t>9</a:t>
            </a:fld>
            <a:endParaRPr lang="en-US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74562650-7BBE-84DD-D390-A4E8281C8411}"/>
                  </a:ext>
                </a:extLst>
              </p:cNvPr>
              <p:cNvSpPr txBox="1"/>
              <p:nvPr/>
            </p:nvSpPr>
            <p:spPr>
              <a:xfrm>
                <a:off x="2042795" y="4590943"/>
                <a:ext cx="8920851" cy="258532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dirty="0"/>
                  <a:t>The leading-twist TMDs give various correlations between the transverse momentum and polarizations of the gluons within a hadron with the polarization of the parent hadron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dirty="0"/>
                  <a:t>Their scale evolution is given by the CSS equations and is the same for all eight TMDs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dirty="0"/>
                  <a:t>We know from the unpolarized and helicity cases that the evolution to small-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US" dirty="0"/>
                  <a:t> is not identical, and needs to be investigated for each TMD – here we will examine the T-odd cases!</a:t>
                </a:r>
              </a:p>
              <a:p>
                <a:endParaRPr lang="en-US" dirty="0"/>
              </a:p>
            </p:txBody>
          </p:sp>
        </mc:Choice>
        <mc:Fallback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74562650-7BBE-84DD-D390-A4E8281C841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42795" y="4590943"/>
                <a:ext cx="8920851" cy="2585323"/>
              </a:xfrm>
              <a:prstGeom prst="rect">
                <a:avLst/>
              </a:prstGeom>
              <a:blipFill>
                <a:blip r:embed="rId3"/>
                <a:stretch>
                  <a:fillRect l="-426" t="-980" r="-56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Frame 13">
            <a:extLst>
              <a:ext uri="{FF2B5EF4-FFF2-40B4-BE49-F238E27FC236}">
                <a16:creationId xmlns:a16="http://schemas.microsoft.com/office/drawing/2014/main" id="{FA22CF38-293E-1A18-87B6-20D0F1EF05E6}"/>
              </a:ext>
            </a:extLst>
          </p:cNvPr>
          <p:cNvSpPr/>
          <p:nvPr/>
        </p:nvSpPr>
        <p:spPr>
          <a:xfrm>
            <a:off x="4435367" y="3891161"/>
            <a:ext cx="3489434" cy="588579"/>
          </a:xfrm>
          <a:prstGeom prst="frame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7427757"/>
      </p:ext>
    </p:extLst>
  </p:cSld>
  <p:clrMapOvr>
    <a:masterClrMapping/>
  </p:clrMapOvr>
</p:sld>
</file>

<file path=ppt/theme/theme1.xml><?xml version="1.0" encoding="utf-8"?>
<a:theme xmlns:a="http://schemas.openxmlformats.org/drawingml/2006/main" name="Vapor Trail">
  <a:themeElements>
    <a:clrScheme name="Vapor Trail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C4220D"/>
      </a:accent1>
      <a:accent2>
        <a:srgbClr val="EB7712"/>
      </a:accent2>
      <a:accent3>
        <a:srgbClr val="ECBD31"/>
      </a:accent3>
      <a:accent4>
        <a:srgbClr val="92CE4A"/>
      </a:accent4>
      <a:accent5>
        <a:srgbClr val="50CFB4"/>
      </a:accent5>
      <a:accent6>
        <a:srgbClr val="0D8EC5"/>
      </a:accent6>
      <a:hlink>
        <a:srgbClr val="EA5A0C"/>
      </a:hlink>
      <a:folHlink>
        <a:srgbClr val="F09D3A"/>
      </a:folHlink>
    </a:clrScheme>
    <a:fontScheme name="Vapor Trail">
      <a:maj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Vapor Trail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por Trail" id="{4FDF2955-7D9C-493C-B9F9-C205151B46CD}" vid="{FE1EB5C7-81A8-4CBA-AE6E-B3BF73DC389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Vapor Trail</Template>
  <TotalTime>10714</TotalTime>
  <Words>1802</Words>
  <Application>Microsoft Macintosh PowerPoint</Application>
  <PresentationFormat>Widescreen</PresentationFormat>
  <Paragraphs>238</Paragraphs>
  <Slides>32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7" baseType="lpstr">
      <vt:lpstr>Aptos</vt:lpstr>
      <vt:lpstr>Arial</vt:lpstr>
      <vt:lpstr>Cambria Math</vt:lpstr>
      <vt:lpstr>Century Gothic</vt:lpstr>
      <vt:lpstr>Vapor Trail</vt:lpstr>
      <vt:lpstr>T-odd Weizsäcker-Williams tmds at small-x</vt:lpstr>
      <vt:lpstr>Scattering at small-x</vt:lpstr>
      <vt:lpstr>Scattering at small-x</vt:lpstr>
      <vt:lpstr>Scattering at small-x</vt:lpstr>
      <vt:lpstr>Spin at small-x</vt:lpstr>
      <vt:lpstr>‘polarized Wilson line’</vt:lpstr>
      <vt:lpstr>Spin at small-x</vt:lpstr>
      <vt:lpstr>Spin at small-x</vt:lpstr>
      <vt:lpstr>Gluon TMDs</vt:lpstr>
      <vt:lpstr>Gluon tmds</vt:lpstr>
      <vt:lpstr>Gluon tmds</vt:lpstr>
      <vt:lpstr>Light cone operator treatment (lcot)</vt:lpstr>
      <vt:lpstr>WW TMDs at small-x</vt:lpstr>
      <vt:lpstr>WW TMDs simplified at small-x</vt:lpstr>
      <vt:lpstr>Eikonality power counting</vt:lpstr>
      <vt:lpstr>WW TMDs at small-x</vt:lpstr>
      <vt:lpstr>T-odd ww tmds</vt:lpstr>
      <vt:lpstr>T-odd ww tmds</vt:lpstr>
      <vt:lpstr>T-odd ww tmds</vt:lpstr>
      <vt:lpstr>T-odd WW amplitude evolution</vt:lpstr>
      <vt:lpstr>T-odd WW amplitude evolution</vt:lpstr>
      <vt:lpstr>T-odd WW amplitude evolution</vt:lpstr>
      <vt:lpstr>Dilute regime: DLA evolution</vt:lpstr>
      <vt:lpstr>Preliminary results for T-odd ww tmds</vt:lpstr>
      <vt:lpstr>Aside: T-even ww worm gear</vt:lpstr>
      <vt:lpstr>conclusions</vt:lpstr>
      <vt:lpstr>backup</vt:lpstr>
      <vt:lpstr>Relevant sub-eikonal Wilson lines</vt:lpstr>
      <vt:lpstr>Sub-sub-eikonal Polarized Wilson Line</vt:lpstr>
      <vt:lpstr>Sub-sub-eikonal Operators</vt:lpstr>
      <vt:lpstr>Sub-sub-eikonal Operators</vt:lpstr>
      <vt:lpstr>Sub-sub-eikonal Operators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Gabriel Santiago</dc:creator>
  <cp:lastModifiedBy>Gabriel Santiago</cp:lastModifiedBy>
  <cp:revision>103</cp:revision>
  <dcterms:created xsi:type="dcterms:W3CDTF">2026-03-11T14:23:14Z</dcterms:created>
  <dcterms:modified xsi:type="dcterms:W3CDTF">2026-07-16T17:19:32Z</dcterms:modified>
</cp:coreProperties>
</file>