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76" r:id="rId3"/>
    <p:sldId id="257" r:id="rId4"/>
    <p:sldId id="272" r:id="rId5"/>
    <p:sldId id="275" r:id="rId6"/>
    <p:sldId id="261" r:id="rId7"/>
    <p:sldId id="262" r:id="rId8"/>
    <p:sldId id="264" r:id="rId9"/>
    <p:sldId id="265" r:id="rId10"/>
    <p:sldId id="273" r:id="rId11"/>
    <p:sldId id="278" r:id="rId12"/>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1pPr>
    <a:lvl2pPr marL="0" marR="0" indent="3429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2pPr>
    <a:lvl3pPr marL="0" marR="0" indent="6858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3pPr>
    <a:lvl4pPr marL="0" marR="0" indent="10287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4pPr>
    <a:lvl5pPr marL="0" marR="0" indent="13716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5pPr>
    <a:lvl6pPr marL="0" marR="0" indent="17145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6pPr>
    <a:lvl7pPr marL="0" marR="0" indent="20574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7pPr>
    <a:lvl8pPr marL="0" marR="0" indent="24003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8pPr>
    <a:lvl9pPr marL="0" marR="0" indent="27432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5F3C6-DB00-FC41-8725-4DC151B1A333}" v="271" dt="2023-06-01T21:31:17.110"/>
    <p1510:client id="{9180C2EE-E3B4-4E48-A6BF-8AAC16C08CA9}" v="634" dt="2023-06-01T22:22:30.788"/>
    <p1510:client id="{DD418D4A-EFAF-4E15-8C6C-E57C54F99810}" v="4" dt="2023-06-02T12:27:07.32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80"/>
    <p:restoredTop sz="94574"/>
  </p:normalViewPr>
  <p:slideViewPr>
    <p:cSldViewPr snapToGrid="0">
      <p:cViewPr varScale="1">
        <p:scale>
          <a:sx n="63" d="100"/>
          <a:sy n="63" d="100"/>
        </p:scale>
        <p:origin x="240"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0ef38d1438efc9c5420e353dd2db1a83b21d4ecb97ba7c621778635b16fc3c7::" providerId="AD" clId="Web-{9180C2EE-E3B4-4E48-A6BF-8AAC16C08CA9}"/>
    <pc:docChg chg="addSld modSld">
      <pc:chgData name="Guest User" userId="S::urn:spo:anon#80ef38d1438efc9c5420e353dd2db1a83b21d4ecb97ba7c621778635b16fc3c7::" providerId="AD" clId="Web-{9180C2EE-E3B4-4E48-A6BF-8AAC16C08CA9}" dt="2023-06-01T22:22:30.788" v="370" actId="20577"/>
      <pc:docMkLst>
        <pc:docMk/>
      </pc:docMkLst>
      <pc:sldChg chg="modSp">
        <pc:chgData name="Guest User" userId="S::urn:spo:anon#80ef38d1438efc9c5420e353dd2db1a83b21d4ecb97ba7c621778635b16fc3c7::" providerId="AD" clId="Web-{9180C2EE-E3B4-4E48-A6BF-8AAC16C08CA9}" dt="2023-06-01T22:22:30.788" v="370" actId="20577"/>
        <pc:sldMkLst>
          <pc:docMk/>
          <pc:sldMk cId="0" sldId="265"/>
        </pc:sldMkLst>
        <pc:spChg chg="mod">
          <ac:chgData name="Guest User" userId="S::urn:spo:anon#80ef38d1438efc9c5420e353dd2db1a83b21d4ecb97ba7c621778635b16fc3c7::" providerId="AD" clId="Web-{9180C2EE-E3B4-4E48-A6BF-8AAC16C08CA9}" dt="2023-06-01T22:22:30.788" v="370" actId="20577"/>
          <ac:spMkLst>
            <pc:docMk/>
            <pc:sldMk cId="0" sldId="265"/>
            <ac:spMk id="260" creationId="{00000000-0000-0000-0000-000000000000}"/>
          </ac:spMkLst>
        </pc:spChg>
      </pc:sldChg>
      <pc:sldChg chg="addSp modSp new">
        <pc:chgData name="Guest User" userId="S::urn:spo:anon#80ef38d1438efc9c5420e353dd2db1a83b21d4ecb97ba7c621778635b16fc3c7::" providerId="AD" clId="Web-{9180C2EE-E3B4-4E48-A6BF-8AAC16C08CA9}" dt="2023-06-01T22:07:33.607" v="179" actId="20577"/>
        <pc:sldMkLst>
          <pc:docMk/>
          <pc:sldMk cId="1759356973" sldId="266"/>
        </pc:sldMkLst>
        <pc:spChg chg="mod">
          <ac:chgData name="Guest User" userId="S::urn:spo:anon#80ef38d1438efc9c5420e353dd2db1a83b21d4ecb97ba7c621778635b16fc3c7::" providerId="AD" clId="Web-{9180C2EE-E3B4-4E48-A6BF-8AAC16C08CA9}" dt="2023-06-01T22:02:58.576" v="38" actId="20577"/>
          <ac:spMkLst>
            <pc:docMk/>
            <pc:sldMk cId="1759356973" sldId="266"/>
            <ac:spMk id="2" creationId="{8737B1CC-2FFB-6728-866F-A606DA60A505}"/>
          </ac:spMkLst>
        </pc:spChg>
        <pc:spChg chg="add mod">
          <ac:chgData name="Guest User" userId="S::urn:spo:anon#80ef38d1438efc9c5420e353dd2db1a83b21d4ecb97ba7c621778635b16fc3c7::" providerId="AD" clId="Web-{9180C2EE-E3B4-4E48-A6BF-8AAC16C08CA9}" dt="2023-06-01T22:07:33.607" v="179" actId="20577"/>
          <ac:spMkLst>
            <pc:docMk/>
            <pc:sldMk cId="1759356973" sldId="266"/>
            <ac:spMk id="4" creationId="{D6B17220-D9E2-E6F0-64FA-A15C953887EA}"/>
          </ac:spMkLst>
        </pc:spChg>
        <pc:picChg chg="add mod">
          <ac:chgData name="Guest User" userId="S::urn:spo:anon#80ef38d1438efc9c5420e353dd2db1a83b21d4ecb97ba7c621778635b16fc3c7::" providerId="AD" clId="Web-{9180C2EE-E3B4-4E48-A6BF-8AAC16C08CA9}" dt="2023-06-01T22:06:06.260" v="65" actId="14100"/>
          <ac:picMkLst>
            <pc:docMk/>
            <pc:sldMk cId="1759356973" sldId="266"/>
            <ac:picMk id="3" creationId="{882B3A07-B155-7D09-1004-00DA351D6AA7}"/>
          </ac:picMkLst>
        </pc:picChg>
      </pc:sldChg>
      <pc:sldChg chg="addSp delSp modSp add replId">
        <pc:chgData name="Guest User" userId="S::urn:spo:anon#80ef38d1438efc9c5420e353dd2db1a83b21d4ecb97ba7c621778635b16fc3c7::" providerId="AD" clId="Web-{9180C2EE-E3B4-4E48-A6BF-8AAC16C08CA9}" dt="2023-06-01T22:12:10.498" v="360" actId="1076"/>
        <pc:sldMkLst>
          <pc:docMk/>
          <pc:sldMk cId="2319428342" sldId="267"/>
        </pc:sldMkLst>
        <pc:spChg chg="mod">
          <ac:chgData name="Guest User" userId="S::urn:spo:anon#80ef38d1438efc9c5420e353dd2db1a83b21d4ecb97ba7c621778635b16fc3c7::" providerId="AD" clId="Web-{9180C2EE-E3B4-4E48-A6BF-8AAC16C08CA9}" dt="2023-06-01T22:07:48.716" v="189" actId="20577"/>
          <ac:spMkLst>
            <pc:docMk/>
            <pc:sldMk cId="2319428342" sldId="267"/>
            <ac:spMk id="2" creationId="{8737B1CC-2FFB-6728-866F-A606DA60A505}"/>
          </ac:spMkLst>
        </pc:spChg>
        <pc:spChg chg="mod">
          <ac:chgData name="Guest User" userId="S::urn:spo:anon#80ef38d1438efc9c5420e353dd2db1a83b21d4ecb97ba7c621778635b16fc3c7::" providerId="AD" clId="Web-{9180C2EE-E3B4-4E48-A6BF-8AAC16C08CA9}" dt="2023-06-01T22:12:10.498" v="360" actId="1076"/>
          <ac:spMkLst>
            <pc:docMk/>
            <pc:sldMk cId="2319428342" sldId="267"/>
            <ac:spMk id="4" creationId="{D6B17220-D9E2-E6F0-64FA-A15C953887EA}"/>
          </ac:spMkLst>
        </pc:spChg>
        <pc:picChg chg="del">
          <ac:chgData name="Guest User" userId="S::urn:spo:anon#80ef38d1438efc9c5420e353dd2db1a83b21d4ecb97ba7c621778635b16fc3c7::" providerId="AD" clId="Web-{9180C2EE-E3B4-4E48-A6BF-8AAC16C08CA9}" dt="2023-06-01T22:08:25.124" v="216"/>
          <ac:picMkLst>
            <pc:docMk/>
            <pc:sldMk cId="2319428342" sldId="267"/>
            <ac:picMk id="3" creationId="{882B3A07-B155-7D09-1004-00DA351D6AA7}"/>
          </ac:picMkLst>
        </pc:picChg>
        <pc:picChg chg="add mod">
          <ac:chgData name="Guest User" userId="S::urn:spo:anon#80ef38d1438efc9c5420e353dd2db1a83b21d4ecb97ba7c621778635b16fc3c7::" providerId="AD" clId="Web-{9180C2EE-E3B4-4E48-A6BF-8AAC16C08CA9}" dt="2023-06-01T22:10:51.508" v="276" actId="14100"/>
          <ac:picMkLst>
            <pc:docMk/>
            <pc:sldMk cId="2319428342" sldId="267"/>
            <ac:picMk id="5" creationId="{59CD879C-EE3D-76FF-C6D7-AA5D91FF245F}"/>
          </ac:picMkLst>
        </pc:picChg>
      </pc:sldChg>
    </pc:docChg>
  </pc:docChgLst>
  <pc:docChgLst>
    <pc:chgData name="Guest User" userId="S::urn:spo:anon#80ef38d1438efc9c5420e353dd2db1a83b21d4ecb97ba7c621778635b16fc3c7::" providerId="AD" clId="Web-{DD418D4A-EFAF-4E15-8C6C-E57C54F99810}"/>
    <pc:docChg chg="modSld">
      <pc:chgData name="Guest User" userId="S::urn:spo:anon#80ef38d1438efc9c5420e353dd2db1a83b21d4ecb97ba7c621778635b16fc3c7::" providerId="AD" clId="Web-{DD418D4A-EFAF-4E15-8C6C-E57C54F99810}" dt="2023-06-02T12:27:07.322" v="1" actId="20577"/>
      <pc:docMkLst>
        <pc:docMk/>
      </pc:docMkLst>
      <pc:sldChg chg="modSp">
        <pc:chgData name="Guest User" userId="S::urn:spo:anon#80ef38d1438efc9c5420e353dd2db1a83b21d4ecb97ba7c621778635b16fc3c7::" providerId="AD" clId="Web-{DD418D4A-EFAF-4E15-8C6C-E57C54F99810}" dt="2023-06-02T12:27:07.322" v="1" actId="20577"/>
        <pc:sldMkLst>
          <pc:docMk/>
          <pc:sldMk cId="0" sldId="257"/>
        </pc:sldMkLst>
        <pc:spChg chg="mod">
          <ac:chgData name="Guest User" userId="S::urn:spo:anon#80ef38d1438efc9c5420e353dd2db1a83b21d4ecb97ba7c621778635b16fc3c7::" providerId="AD" clId="Web-{DD418D4A-EFAF-4E15-8C6C-E57C54F99810}" dt="2023-06-02T12:27:07.322" v="1" actId="20577"/>
          <ac:spMkLst>
            <pc:docMk/>
            <pc:sldMk cId="0" sldId="257"/>
            <ac:spMk id="18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Students</c:v>
                </c:pt>
              </c:strCache>
            </c:strRef>
          </c:tx>
          <c:spPr>
            <a:gradFill>
              <a:gsLst>
                <a:gs pos="0">
                  <a:schemeClr val="accent5"/>
                </a:gs>
                <a:gs pos="100000">
                  <a:schemeClr val="accent5">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Sheet1!$A$2:$A$8</c:f>
              <c:numCache>
                <c:formatCode>General</c:formatCode>
                <c:ptCount val="7"/>
                <c:pt idx="0">
                  <c:v>2019</c:v>
                </c:pt>
                <c:pt idx="1">
                  <c:v>2021</c:v>
                </c:pt>
                <c:pt idx="2">
                  <c:v>2022</c:v>
                </c:pt>
                <c:pt idx="3">
                  <c:v>2023</c:v>
                </c:pt>
                <c:pt idx="4">
                  <c:v>2024</c:v>
                </c:pt>
                <c:pt idx="5">
                  <c:v>2025</c:v>
                </c:pt>
                <c:pt idx="6">
                  <c:v>2026</c:v>
                </c:pt>
              </c:numCache>
            </c:numRef>
          </c:cat>
          <c:val>
            <c:numRef>
              <c:f>Sheet1!$B$2:$B$8</c:f>
              <c:numCache>
                <c:formatCode>General</c:formatCode>
                <c:ptCount val="7"/>
                <c:pt idx="0">
                  <c:v>25</c:v>
                </c:pt>
                <c:pt idx="1">
                  <c:v>63</c:v>
                </c:pt>
                <c:pt idx="2">
                  <c:v>50</c:v>
                </c:pt>
                <c:pt idx="3">
                  <c:v>40</c:v>
                </c:pt>
                <c:pt idx="4">
                  <c:v>36</c:v>
                </c:pt>
                <c:pt idx="5">
                  <c:v>30</c:v>
                </c:pt>
                <c:pt idx="6">
                  <c:v>34</c:v>
                </c:pt>
              </c:numCache>
            </c:numRef>
          </c:val>
          <c:extLst>
            <c:ext xmlns:c16="http://schemas.microsoft.com/office/drawing/2014/chart" uri="{C3380CC4-5D6E-409C-BE32-E72D297353CC}">
              <c16:uniqueId val="{00000000-69A8-D24E-9C24-91D09495823B}"/>
            </c:ext>
          </c:extLst>
        </c:ser>
        <c:dLbls>
          <c:dLblPos val="inEnd"/>
          <c:showLegendKey val="0"/>
          <c:showVal val="1"/>
          <c:showCatName val="0"/>
          <c:showSerName val="0"/>
          <c:showPercent val="0"/>
          <c:showBubbleSize val="0"/>
        </c:dLbls>
        <c:gapWidth val="41"/>
        <c:axId val="1638045663"/>
        <c:axId val="1638592783"/>
      </c:barChart>
      <c:catAx>
        <c:axId val="16380456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638592783"/>
        <c:crosses val="autoZero"/>
        <c:auto val="1"/>
        <c:lblAlgn val="ctr"/>
        <c:lblOffset val="100"/>
        <c:noMultiLvlLbl val="0"/>
      </c:catAx>
      <c:valAx>
        <c:axId val="1638592783"/>
        <c:scaling>
          <c:orientation val="minMax"/>
        </c:scaling>
        <c:delete val="1"/>
        <c:axPos val="l"/>
        <c:numFmt formatCode="General" sourceLinked="1"/>
        <c:majorTickMark val="none"/>
        <c:minorTickMark val="none"/>
        <c:tickLblPos val="nextTo"/>
        <c:crossAx val="1638045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2458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762023" y="3683001"/>
            <a:ext cx="15834857" cy="3"/>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2" name="Title Text"/>
          <p:cNvSpPr txBox="1">
            <a:spLocks noGrp="1"/>
          </p:cNvSpPr>
          <p:nvPr>
            <p:ph type="title"/>
          </p:nvPr>
        </p:nvSpPr>
        <p:spPr>
          <a:xfrm>
            <a:off x="762024" y="571500"/>
            <a:ext cx="15816216" cy="3375770"/>
          </a:xfrm>
          <a:prstGeom prst="rect">
            <a:avLst/>
          </a:prstGeom>
        </p:spPr>
        <p:txBody>
          <a:bodyPr anchor="b"/>
          <a:lstStyle>
            <a:lvl1pPr algn="r">
              <a:lnSpc>
                <a:spcPct val="80000"/>
              </a:lnSpc>
              <a:spcBef>
                <a:spcPts val="0"/>
              </a:spcBef>
              <a:defRPr sz="16134"/>
            </a:lvl1pPr>
          </a:lstStyle>
          <a:p>
            <a:r>
              <a:t>Title Text</a:t>
            </a:r>
          </a:p>
        </p:txBody>
      </p:sp>
      <p:sp>
        <p:nvSpPr>
          <p:cNvPr id="13" name="Body Level One…"/>
          <p:cNvSpPr txBox="1">
            <a:spLocks noGrp="1"/>
          </p:cNvSpPr>
          <p:nvPr>
            <p:ph type="body" sz="half" idx="1"/>
          </p:nvPr>
        </p:nvSpPr>
        <p:spPr>
          <a:xfrm>
            <a:off x="762024" y="3898900"/>
            <a:ext cx="15816216" cy="3263900"/>
          </a:xfrm>
          <a:prstGeom prst="rect">
            <a:avLst/>
          </a:prstGeom>
        </p:spPr>
        <p:txBody>
          <a:bodyPr/>
          <a:lstStyle>
            <a:lvl1pPr marL="0" indent="0" algn="r">
              <a:lnSpc>
                <a:spcPct val="70000"/>
              </a:lnSpc>
              <a:spcBef>
                <a:spcPts val="0"/>
              </a:spcBef>
              <a:buSzTx/>
              <a:buFontTx/>
              <a:buNone/>
              <a:defRPr sz="6400">
                <a:solidFill>
                  <a:srgbClr val="747676"/>
                </a:solidFill>
              </a:defRPr>
            </a:lvl1pPr>
            <a:lvl2pPr marL="0" indent="0" algn="r">
              <a:lnSpc>
                <a:spcPct val="70000"/>
              </a:lnSpc>
              <a:spcBef>
                <a:spcPts val="0"/>
              </a:spcBef>
              <a:buSzTx/>
              <a:buFontTx/>
              <a:buNone/>
              <a:defRPr sz="6400">
                <a:solidFill>
                  <a:srgbClr val="747676"/>
                </a:solidFill>
              </a:defRPr>
            </a:lvl2pPr>
            <a:lvl3pPr marL="0" indent="0" algn="r">
              <a:lnSpc>
                <a:spcPct val="70000"/>
              </a:lnSpc>
              <a:spcBef>
                <a:spcPts val="0"/>
              </a:spcBef>
              <a:buSzTx/>
              <a:buFontTx/>
              <a:buNone/>
              <a:defRPr sz="6400">
                <a:solidFill>
                  <a:srgbClr val="747676"/>
                </a:solidFill>
              </a:defRPr>
            </a:lvl3pPr>
            <a:lvl4pPr marL="0" indent="0" algn="r">
              <a:lnSpc>
                <a:spcPct val="70000"/>
              </a:lnSpc>
              <a:spcBef>
                <a:spcPts val="0"/>
              </a:spcBef>
              <a:buSzTx/>
              <a:buFontTx/>
              <a:buNone/>
              <a:defRPr sz="6400">
                <a:solidFill>
                  <a:srgbClr val="747676"/>
                </a:solidFill>
              </a:defRPr>
            </a:lvl4pPr>
            <a:lvl5pPr marL="0" indent="0" algn="r">
              <a:lnSpc>
                <a:spcPct val="70000"/>
              </a:lnSpc>
              <a:spcBef>
                <a:spcPts val="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LogoFisica_2019.png" descr="LogoFisica_2019.png"/>
          <p:cNvPicPr>
            <a:picLocks noChangeAspect="1"/>
          </p:cNvPicPr>
          <p:nvPr/>
        </p:nvPicPr>
        <p:blipFill>
          <a:blip r:embed="rId2"/>
          <a:stretch>
            <a:fillRect/>
          </a:stretch>
        </p:blipFill>
        <p:spPr>
          <a:xfrm>
            <a:off x="14098297" y="7017400"/>
            <a:ext cx="2104112" cy="1578036"/>
          </a:xfrm>
          <a:prstGeom prst="rect">
            <a:avLst/>
          </a:prstGeom>
          <a:ln w="12700">
            <a:miter lim="400000"/>
          </a:ln>
        </p:spPr>
      </p:pic>
      <p:pic>
        <p:nvPicPr>
          <p:cNvPr id="15" name="LogoInfnTransparent.png" descr="LogoInfnTransparent.png"/>
          <p:cNvPicPr>
            <a:picLocks noChangeAspect="1"/>
          </p:cNvPicPr>
          <p:nvPr/>
        </p:nvPicPr>
        <p:blipFill>
          <a:blip r:embed="rId3"/>
          <a:stretch>
            <a:fillRect/>
          </a:stretch>
        </p:blipFill>
        <p:spPr>
          <a:xfrm>
            <a:off x="9789824" y="7313387"/>
            <a:ext cx="3435513" cy="1854201"/>
          </a:xfrm>
          <a:prstGeom prst="rect">
            <a:avLst/>
          </a:prstGeom>
          <a:ln w="12700">
            <a:miter lim="400000"/>
          </a:ln>
        </p:spPr>
      </p:pic>
      <p:pic>
        <p:nvPicPr>
          <p:cNvPr id="16" name="droppedImage.tiff" descr="droppedImage.tiff"/>
          <p:cNvPicPr>
            <a:picLocks noChangeAspect="1"/>
          </p:cNvPicPr>
          <p:nvPr/>
        </p:nvPicPr>
        <p:blipFill>
          <a:blip r:embed="rId4"/>
          <a:srcRect b="10000"/>
          <a:stretch>
            <a:fillRect/>
          </a:stretch>
        </p:blipFill>
        <p:spPr>
          <a:xfrm>
            <a:off x="5469634" y="7086600"/>
            <a:ext cx="3362412" cy="2171700"/>
          </a:xfrm>
          <a:prstGeom prst="rect">
            <a:avLst/>
          </a:prstGeom>
          <a:ln w="12700">
            <a:miter lim="400000"/>
          </a:ln>
        </p:spPr>
      </p:pic>
      <p:pic>
        <p:nvPicPr>
          <p:cNvPr id="17" name="droppedImage.pdf" descr="droppedImage.pdf"/>
          <p:cNvPicPr>
            <a:picLocks noChangeAspect="1"/>
          </p:cNvPicPr>
          <p:nvPr/>
        </p:nvPicPr>
        <p:blipFill>
          <a:blip r:embed="rId5"/>
          <a:stretch>
            <a:fillRect/>
          </a:stretch>
        </p:blipFill>
        <p:spPr>
          <a:xfrm>
            <a:off x="1023849" y="7145024"/>
            <a:ext cx="3713613" cy="2149152"/>
          </a:xfrm>
          <a:prstGeom prst="rect">
            <a:avLst/>
          </a:prstGeom>
          <a:ln w="12700">
            <a:miter lim="400000"/>
          </a:ln>
        </p:spPr>
      </p:pic>
      <p:sp>
        <p:nvSpPr>
          <p:cNvPr id="18" name="UNIVERSITÀ  DI PAVIA"/>
          <p:cNvSpPr txBox="1"/>
          <p:nvPr/>
        </p:nvSpPr>
        <p:spPr>
          <a:xfrm>
            <a:off x="13932118" y="8479618"/>
            <a:ext cx="2418635" cy="998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p>
            <a:pPr algn="ctr">
              <a:defRPr sz="2100" spc="21">
                <a:solidFill>
                  <a:srgbClr val="A4354C"/>
                </a:solidFill>
              </a:defRPr>
            </a:pPr>
            <a:r>
              <a:rPr sz="2800"/>
              <a:t>UNIVERSITÀ </a:t>
            </a:r>
            <a:br>
              <a:rPr sz="2800"/>
            </a:br>
            <a:r>
              <a:rPr sz="2800"/>
              <a:t>DI PAVIA</a:t>
            </a:r>
          </a:p>
        </p:txBody>
      </p:sp>
      <p:sp>
        <p:nvSpPr>
          <p:cNvPr id="19" name="Slide Number"/>
          <p:cNvSpPr txBox="1">
            <a:spLocks noGrp="1"/>
          </p:cNvSpPr>
          <p:nvPr>
            <p:ph type="sldNum" sz="quarter" idx="2"/>
          </p:nvPr>
        </p:nvSpPr>
        <p:spPr>
          <a:xfrm>
            <a:off x="16136722"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02"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sp>
        <p:nvSpPr>
          <p:cNvPr id="103"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6567216" y="9185370"/>
            <a:ext cx="750205" cy="738792"/>
          </a:xfrm>
          <a:prstGeom prst="rect">
            <a:avLst/>
          </a:prstGeom>
        </p:spPr>
        <p:txBody>
          <a:bodyPr/>
          <a:lstStyle>
            <a:lvl1pPr algn="ctr">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7"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118"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119"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solidFill>
                  <a:srgbClr val="B2284A"/>
                </a:solidFill>
              </a:defRPr>
            </a:lvl1pPr>
          </a:lstStyle>
          <a:p>
            <a:r>
              <a:t>Title Text</a:t>
            </a:r>
          </a:p>
        </p:txBody>
      </p:sp>
      <p:sp>
        <p:nvSpPr>
          <p:cNvPr id="127"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4"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35"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36"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0"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51"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5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60"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6" name="Rectangle"/>
          <p:cNvSpPr>
            <a:spLocks noGrp="1"/>
          </p:cNvSpPr>
          <p:nvPr>
            <p:ph type="body" sz="half" idx="21"/>
          </p:nvPr>
        </p:nvSpPr>
        <p:spPr>
          <a:xfrm>
            <a:off x="0" y="5422900"/>
            <a:ext cx="17340263" cy="3606800"/>
          </a:xfrm>
          <a:prstGeom prst="rect">
            <a:avLst/>
          </a:prstGeom>
          <a:solidFill>
            <a:srgbClr val="FFFFFF"/>
          </a:solidFill>
        </p:spPr>
        <p:txBody>
          <a:bodyPr anchor="ctr">
            <a:noAutofit/>
          </a:bodyPr>
          <a:lstStyle>
            <a:lvl1pPr marL="0" indent="0" algn="ctr">
              <a:spcBef>
                <a:spcPts val="0"/>
              </a:spcBef>
              <a:buSzTx/>
              <a:buFontTx/>
              <a:buNone/>
              <a:defRPr sz="2400">
                <a:latin typeface="DIN Alternate Bold"/>
                <a:sym typeface="DIN Alternate Bold"/>
              </a:defRPr>
            </a:lvl1pPr>
          </a:lstStyle>
          <a:p>
            <a:pPr marL="0" indent="0" algn="ctr">
              <a:spcBef>
                <a:spcPts val="0"/>
              </a:spcBef>
              <a:buSzTx/>
              <a:buFontTx/>
              <a:buNone/>
              <a:defRPr sz="2400">
                <a:latin typeface="DIN Alternate Bold"/>
                <a:ea typeface="DIN Alternate Bold"/>
                <a:cs typeface="DIN Alternate Bold"/>
                <a:sym typeface="DIN Alternate Bold"/>
              </a:defRPr>
            </a:pPr>
            <a:endParaRPr/>
          </a:p>
        </p:txBody>
      </p:sp>
      <p:sp>
        <p:nvSpPr>
          <p:cNvPr id="27" name="Line"/>
          <p:cNvSpPr/>
          <p:nvPr/>
        </p:nvSpPr>
        <p:spPr>
          <a:xfrm flipV="1">
            <a:off x="762023" y="7619996"/>
            <a:ext cx="15833150" cy="4"/>
          </a:xfrm>
          <a:prstGeom prst="line">
            <a:avLst/>
          </a:prstGeom>
          <a:ln w="38100" cap="rnd">
            <a:solidFill>
              <a:srgbClr val="747676"/>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8" name="Title Text"/>
          <p:cNvSpPr txBox="1">
            <a:spLocks noGrp="1"/>
          </p:cNvSpPr>
          <p:nvPr>
            <p:ph type="title"/>
          </p:nvPr>
        </p:nvSpPr>
        <p:spPr>
          <a:xfrm>
            <a:off x="762024" y="5562600"/>
            <a:ext cx="15816216" cy="2209800"/>
          </a:xfrm>
          <a:prstGeom prst="rect">
            <a:avLst/>
          </a:prstGeom>
        </p:spPr>
        <p:txBody>
          <a:bodyPr anchor="b"/>
          <a:lstStyle>
            <a:lvl1pPr algn="r">
              <a:lnSpc>
                <a:spcPct val="80000"/>
              </a:lnSpc>
              <a:spcBef>
                <a:spcPts val="0"/>
              </a:spcBef>
              <a:defRPr sz="16134">
                <a:solidFill>
                  <a:srgbClr val="5C5C5C"/>
                </a:solidFill>
              </a:defRPr>
            </a:lvl1pPr>
          </a:lstStyle>
          <a:p>
            <a:r>
              <a:t>Title Text</a:t>
            </a:r>
          </a:p>
        </p:txBody>
      </p:sp>
      <p:sp>
        <p:nvSpPr>
          <p:cNvPr id="29" name="Body Level One…"/>
          <p:cNvSpPr txBox="1">
            <a:spLocks noGrp="1"/>
          </p:cNvSpPr>
          <p:nvPr>
            <p:ph type="body" sz="quarter" idx="1"/>
          </p:nvPr>
        </p:nvSpPr>
        <p:spPr>
          <a:xfrm>
            <a:off x="762024" y="7670800"/>
            <a:ext cx="15816216" cy="1231900"/>
          </a:xfrm>
          <a:prstGeom prst="rect">
            <a:avLst/>
          </a:prstGeom>
        </p:spPr>
        <p:txBody>
          <a:bodyPr/>
          <a:lstStyle>
            <a:lvl1pPr marL="0" indent="0" algn="r">
              <a:lnSpc>
                <a:spcPct val="70000"/>
              </a:lnSpc>
              <a:spcBef>
                <a:spcPts val="800"/>
              </a:spcBef>
              <a:buSzTx/>
              <a:buFontTx/>
              <a:buNone/>
              <a:defRPr sz="6400">
                <a:solidFill>
                  <a:srgbClr val="747676"/>
                </a:solidFill>
              </a:defRPr>
            </a:lvl1pPr>
            <a:lvl2pPr marL="0" indent="0" algn="r">
              <a:lnSpc>
                <a:spcPct val="70000"/>
              </a:lnSpc>
              <a:spcBef>
                <a:spcPts val="800"/>
              </a:spcBef>
              <a:buSzTx/>
              <a:buFontTx/>
              <a:buNone/>
              <a:defRPr sz="6400">
                <a:solidFill>
                  <a:srgbClr val="747676"/>
                </a:solidFill>
              </a:defRPr>
            </a:lvl2pPr>
            <a:lvl3pPr marL="0" indent="0" algn="r">
              <a:lnSpc>
                <a:spcPct val="70000"/>
              </a:lnSpc>
              <a:spcBef>
                <a:spcPts val="800"/>
              </a:spcBef>
              <a:buSzTx/>
              <a:buFontTx/>
              <a:buNone/>
              <a:defRPr sz="6400">
                <a:solidFill>
                  <a:srgbClr val="747676"/>
                </a:solidFill>
              </a:defRPr>
            </a:lvl3pPr>
            <a:lvl4pPr marL="0" indent="0" algn="r">
              <a:lnSpc>
                <a:spcPct val="70000"/>
              </a:lnSpc>
              <a:spcBef>
                <a:spcPts val="800"/>
              </a:spcBef>
              <a:buSzTx/>
              <a:buFontTx/>
              <a:buNone/>
              <a:defRPr sz="6400">
                <a:solidFill>
                  <a:srgbClr val="747676"/>
                </a:solidFill>
              </a:defRPr>
            </a:lvl4pPr>
            <a:lvl5pPr marL="0" indent="0" algn="r">
              <a:lnSpc>
                <a:spcPct val="70000"/>
              </a:lnSpc>
              <a:spcBef>
                <a:spcPts val="80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6142004" y="9194800"/>
            <a:ext cx="394339" cy="430824"/>
          </a:xfrm>
          <a:prstGeom prst="rect">
            <a:avLst/>
          </a:prstGeom>
        </p:spPr>
        <p:txBody>
          <a:bodyPr/>
          <a:lstStyle>
            <a:lvl1pPr>
              <a:defRPr sz="2133">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lvl1pPr>
          </a:lstStyle>
          <a:p>
            <a:r>
              <a:t>Title Text</a:t>
            </a:r>
          </a:p>
        </p:txBody>
      </p:sp>
      <p:sp>
        <p:nvSpPr>
          <p:cNvPr id="38"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4" name="Type a quote here."/>
          <p:cNvSpPr txBox="1">
            <a:spLocks noGrp="1"/>
          </p:cNvSpPr>
          <p:nvPr>
            <p:ph type="body" sz="quarter" idx="21"/>
          </p:nvPr>
        </p:nvSpPr>
        <p:spPr>
          <a:xfrm>
            <a:off x="2590879" y="3870537"/>
            <a:ext cx="13987361" cy="1087477"/>
          </a:xfrm>
          <a:prstGeom prst="rect">
            <a:avLst/>
          </a:prstGeom>
        </p:spPr>
        <p:txBody>
          <a:bodyPr>
            <a:spAutoFit/>
          </a:bodyPr>
          <a:lstStyle>
            <a:lvl1pPr marL="0" indent="0">
              <a:spcBef>
                <a:spcPts val="2133"/>
              </a:spcBef>
              <a:buSzTx/>
              <a:buFontTx/>
              <a:buNone/>
              <a:defRPr sz="6400">
                <a:solidFill>
                  <a:srgbClr val="747676"/>
                </a:solidFill>
              </a:defRPr>
            </a:lvl1pPr>
          </a:lstStyle>
          <a:p>
            <a:r>
              <a:t>Type a quote here.</a:t>
            </a:r>
          </a:p>
        </p:txBody>
      </p:sp>
      <p:sp>
        <p:nvSpPr>
          <p:cNvPr id="65" name="-Johnny Appleseed"/>
          <p:cNvSpPr txBox="1">
            <a:spLocks noGrp="1"/>
          </p:cNvSpPr>
          <p:nvPr>
            <p:ph type="body" sz="quarter" idx="22"/>
          </p:nvPr>
        </p:nvSpPr>
        <p:spPr>
          <a:xfrm>
            <a:off x="2590879" y="7772400"/>
            <a:ext cx="13987361" cy="846194"/>
          </a:xfrm>
          <a:prstGeom prst="rect">
            <a:avLst/>
          </a:prstGeom>
        </p:spPr>
        <p:txBody>
          <a:bodyPr>
            <a:spAutoFit/>
          </a:bodyPr>
          <a:lstStyle>
            <a:lvl1pPr marL="0" indent="0" algn="r">
              <a:lnSpc>
                <a:spcPct val="70000"/>
              </a:lnSpc>
              <a:spcBef>
                <a:spcPts val="2133"/>
              </a:spcBef>
              <a:buSzTx/>
              <a:buFontTx/>
              <a:buNone/>
              <a:defRPr sz="6400" i="1">
                <a:solidFill>
                  <a:srgbClr val="6B6D6D"/>
                </a:solidFill>
              </a:defRPr>
            </a:lvl1pPr>
          </a:lstStyle>
          <a:p>
            <a:r>
              <a:t>-Johnny Appleseed</a:t>
            </a:r>
          </a:p>
        </p:txBody>
      </p:sp>
      <p:sp>
        <p:nvSpPr>
          <p:cNvPr id="66" name="“"/>
          <p:cNvSpPr txBox="1"/>
          <p:nvPr/>
        </p:nvSpPr>
        <p:spPr>
          <a:xfrm>
            <a:off x="677354" y="1771650"/>
            <a:ext cx="2263845" cy="317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rPr sz="28001"/>
              <a:t>“</a:t>
            </a:r>
          </a:p>
        </p:txBody>
      </p:sp>
      <p:sp>
        <p:nvSpPr>
          <p:cNvPr id="67" name="Slide Number"/>
          <p:cNvSpPr txBox="1">
            <a:spLocks noGrp="1"/>
          </p:cNvSpPr>
          <p:nvPr>
            <p:ph type="sldNum" sz="quarter" idx="2"/>
          </p:nvPr>
        </p:nvSpPr>
        <p:spPr>
          <a:xfrm>
            <a:off x="16126716" y="9194800"/>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arious">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
        <p:nvSpPr>
          <p:cNvPr id="82" name="Some explanations here and here and some more explanation and what about more explanations"/>
          <p:cNvSpPr txBox="1">
            <a:spLocks noGrp="1"/>
          </p:cNvSpPr>
          <p:nvPr>
            <p:ph type="body" sz="quarter" idx="21"/>
          </p:nvPr>
        </p:nvSpPr>
        <p:spPr>
          <a:xfrm>
            <a:off x="10737648" y="1854783"/>
            <a:ext cx="5827165" cy="4042517"/>
          </a:xfrm>
          <a:prstGeom prst="rect">
            <a:avLst/>
          </a:prstGeom>
        </p:spPr>
        <p:txBody>
          <a:bodyPr anchor="ctr">
            <a:spAutoFit/>
          </a:bodyPr>
          <a:lstStyle>
            <a:lvl1pPr marL="0" indent="0">
              <a:spcBef>
                <a:spcPts val="1867"/>
              </a:spcBef>
              <a:buSzTx/>
              <a:buFontTx/>
              <a:buNone/>
              <a:defRPr spc="43"/>
            </a:lvl1pPr>
          </a:lstStyle>
          <a:p>
            <a:r>
              <a:t>Some explanations here and here and some more explanation and what about more explanations</a:t>
            </a:r>
          </a:p>
        </p:txBody>
      </p:sp>
      <p:sp>
        <p:nvSpPr>
          <p:cNvPr id="83" name="Image"/>
          <p:cNvSpPr>
            <a:spLocks noGrp="1"/>
          </p:cNvSpPr>
          <p:nvPr>
            <p:ph type="pic" sz="half" idx="22"/>
          </p:nvPr>
        </p:nvSpPr>
        <p:spPr>
          <a:xfrm>
            <a:off x="765066" y="2000060"/>
            <a:ext cx="9413956" cy="4883340"/>
          </a:xfrm>
          <a:prstGeom prst="rect">
            <a:avLst/>
          </a:prstGeom>
        </p:spPr>
        <p:txBody>
          <a:bodyPr lIns="91439" tIns="45719" rIns="91439" bIns="45719">
            <a:noAutofit/>
          </a:bodyPr>
          <a:lstStyle/>
          <a:p>
            <a:endParaRPr/>
          </a:p>
        </p:txBody>
      </p:sp>
      <p:sp>
        <p:nvSpPr>
          <p:cNvPr id="84" name="The Q-x Plane"/>
          <p:cNvSpPr>
            <a:spLocks noGrp="1"/>
          </p:cNvSpPr>
          <p:nvPr>
            <p:ph type="body" sz="half" idx="23"/>
          </p:nvPr>
        </p:nvSpPr>
        <p:spPr>
          <a:xfrm>
            <a:off x="762024" y="5778500"/>
            <a:ext cx="15816216" cy="3375770"/>
          </a:xfrm>
          <a:prstGeom prst="rect">
            <a:avLst/>
          </a:prstGeom>
        </p:spPr>
        <p:txBody>
          <a:bodyPr anchor="b"/>
          <a:lstStyle>
            <a:lvl1pPr marL="0" indent="0" algn="r">
              <a:lnSpc>
                <a:spcPct val="80000"/>
              </a:lnSpc>
              <a:spcBef>
                <a:spcPts val="0"/>
              </a:spcBef>
              <a:buSzTx/>
              <a:buFontTx/>
              <a:buNone/>
              <a:defRPr sz="16134" cap="all">
                <a:solidFill>
                  <a:srgbClr val="A4354C"/>
                </a:solidFill>
                <a:latin typeface="+mn-lt"/>
                <a:ea typeface="+mn-ea"/>
                <a:cs typeface="+mn-cs"/>
                <a:sym typeface="DIN Condensed Bold"/>
              </a:defRPr>
            </a:lvl1pPr>
          </a:lstStyle>
          <a:p>
            <a:r>
              <a:t>The Q-x Plane</a:t>
            </a:r>
          </a:p>
        </p:txBody>
      </p:sp>
      <p:sp>
        <p:nvSpPr>
          <p:cNvPr id="85" name="Title Text"/>
          <p:cNvSpPr txBox="1">
            <a:spLocks noGrp="1"/>
          </p:cNvSpPr>
          <p:nvPr>
            <p:ph type="title"/>
          </p:nvPr>
        </p:nvSpPr>
        <p:spPr>
          <a:prstGeom prst="rect">
            <a:avLst/>
          </a:prstGeom>
        </p:spPr>
        <p:txBody>
          <a:bodyPr/>
          <a:lstStyle/>
          <a:p>
            <a:r>
              <a:t>Title Text</a:t>
            </a:r>
          </a:p>
        </p:txBody>
      </p:sp>
      <p:sp>
        <p:nvSpPr>
          <p:cNvPr id="86" name="arXiv:1901.1234"/>
          <p:cNvSpPr txBox="1">
            <a:spLocks noGrp="1"/>
          </p:cNvSpPr>
          <p:nvPr>
            <p:ph type="body" sz="quarter" idx="24"/>
          </p:nvPr>
        </p:nvSpPr>
        <p:spPr>
          <a:xfrm>
            <a:off x="13533600" y="5742834"/>
            <a:ext cx="2834109" cy="553934"/>
          </a:xfrm>
          <a:prstGeom prst="rect">
            <a:avLst/>
          </a:prstGeom>
        </p:spPr>
        <p:txBody>
          <a:bodyPr wrap="none" anchor="ctr">
            <a:spAutoFit/>
          </a:bodyPr>
          <a:lstStyle>
            <a:lvl1pPr marL="0" indent="0">
              <a:buSzTx/>
              <a:buFontTx/>
              <a:buNone/>
              <a:defRPr sz="2933" i="1"/>
            </a:lvl1pPr>
          </a:lstStyle>
          <a:p>
            <a:r>
              <a:t>arXiv:1901.1234</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93"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94"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95"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24" y="723900"/>
            <a:ext cx="15816216"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Slide Number"/>
          <p:cNvSpPr txBox="1">
            <a:spLocks noGrp="1"/>
          </p:cNvSpPr>
          <p:nvPr>
            <p:ph type="sldNum" sz="quarter" idx="2"/>
          </p:nvPr>
        </p:nvSpPr>
        <p:spPr>
          <a:xfrm>
            <a:off x="15957905" y="9080500"/>
            <a:ext cx="613951" cy="677237"/>
          </a:xfrm>
          <a:prstGeom prst="rect">
            <a:avLst/>
          </a:prstGeom>
          <a:ln w="12700">
            <a:miter lim="400000"/>
          </a:ln>
        </p:spPr>
        <p:txBody>
          <a:bodyPr wrap="none" lIns="50800" tIns="50800" rIns="50800" bIns="50800">
            <a:spAutoFit/>
          </a:bodyPr>
          <a:lstStyle>
            <a:lvl1pPr algn="r">
              <a:spcBef>
                <a:spcPts val="0"/>
              </a:spcBef>
              <a:defRPr sz="3734"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
        <p:nvSpPr>
          <p:cNvPr id="4" name="Body Level One…"/>
          <p:cNvSpPr txBox="1">
            <a:spLocks noGrp="1"/>
          </p:cNvSpPr>
          <p:nvPr>
            <p:ph type="body" idx="1"/>
          </p:nvPr>
        </p:nvSpPr>
        <p:spPr>
          <a:xfrm>
            <a:off x="762024" y="1803400"/>
            <a:ext cx="15816216" cy="722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1pPr>
      <a:lvl2pPr marL="0" marR="0" indent="45722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2pPr>
      <a:lvl3pPr marL="0" marR="0" indent="914446"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3pPr>
      <a:lvl4pPr marL="0" marR="0" indent="1371669"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4pPr>
      <a:lvl5pPr marL="0" marR="0" indent="1828891"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5pPr>
      <a:lvl6pPr marL="0" marR="0" indent="2286114"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6pPr>
      <a:lvl7pPr marL="0" marR="0" indent="2743337"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7pPr>
      <a:lvl8pPr marL="0" marR="0" indent="320056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8pPr>
      <a:lvl9pPr marL="0" marR="0" indent="365778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9pPr>
    </p:titleStyle>
    <p:bodyStyle>
      <a:lvl1pPr marL="626565"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1pPr>
      <a:lvl2pPr marL="125312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2pPr>
      <a:lvl3pPr marL="1879694"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3pPr>
      <a:lvl4pPr marL="250625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4pPr>
      <a:lvl5pPr marL="313282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5pPr>
      <a:lvl6pPr marL="3759388"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6pPr>
      <a:lvl7pPr marL="438595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7pPr>
      <a:lvl8pPr marL="5012517"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8pPr>
      <a:lvl9pPr marL="5639082"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9pPr>
    </p:bodyStyle>
    <p:otherStyle>
      <a:lvl1pPr marL="0" marR="0" indent="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1pPr>
      <a:lvl2pPr marL="0" marR="0" indent="304815"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2pPr>
      <a:lvl3pPr marL="0" marR="0" indent="60963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3pPr>
      <a:lvl4pPr marL="0" marR="0" indent="91444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4pPr>
      <a:lvl5pPr marL="0" marR="0" indent="121926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5pPr>
      <a:lvl6pPr marL="0" marR="0" indent="152407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6pPr>
      <a:lvl7pPr marL="0" marR="0" indent="182889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7pPr>
      <a:lvl8pPr marL="0" marR="0" indent="2133707"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8pPr>
      <a:lvl9pPr marL="0" marR="0" indent="2438522"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2.jpg"/><Relationship Id="rId4" Type="http://schemas.openxmlformats.org/officeDocument/2006/relationships/image" Target="../media/image17.jp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11.jp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indico.cfnssbu.physics.sunysb.edu/event/357/timetable/"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F70C7B-7597-D2D1-4F27-01BC1CEBD567}"/>
              </a:ext>
            </a:extLst>
          </p:cNvPr>
          <p:cNvPicPr>
            <a:picLocks noChangeAspect="1"/>
          </p:cNvPicPr>
          <p:nvPr/>
        </p:nvPicPr>
        <p:blipFill>
          <a:blip r:embed="rId2"/>
          <a:stretch>
            <a:fillRect/>
          </a:stretch>
        </p:blipFill>
        <p:spPr>
          <a:xfrm>
            <a:off x="-200870" y="-1213743"/>
            <a:ext cx="17742001" cy="13306502"/>
          </a:xfrm>
          <a:prstGeom prst="rect">
            <a:avLst/>
          </a:prstGeom>
          <a:ln w="12700">
            <a:miter lim="400000"/>
          </a:ln>
        </p:spPr>
      </p:pic>
      <p:pic>
        <p:nvPicPr>
          <p:cNvPr id="171" name="Image" descr="Image"/>
          <p:cNvPicPr>
            <a:picLocks noChangeAspect="1"/>
          </p:cNvPicPr>
          <p:nvPr/>
        </p:nvPicPr>
        <p:blipFill>
          <a:blip r:embed="rId2"/>
          <a:stretch>
            <a:fillRect/>
          </a:stretch>
        </p:blipFill>
        <p:spPr>
          <a:xfrm>
            <a:off x="-162770" y="-1776451"/>
            <a:ext cx="17742001" cy="13306502"/>
          </a:xfrm>
          <a:prstGeom prst="rect">
            <a:avLst/>
          </a:prstGeom>
          <a:ln w="12700">
            <a:miter lim="400000"/>
          </a:ln>
        </p:spPr>
      </p:pic>
      <p:sp>
        <p:nvSpPr>
          <p:cNvPr id="172" name="The 2022 CFNS…"/>
          <p:cNvSpPr txBox="1">
            <a:spLocks noGrp="1"/>
          </p:cNvSpPr>
          <p:nvPr>
            <p:ph type="title"/>
          </p:nvPr>
        </p:nvSpPr>
        <p:spPr>
          <a:xfrm>
            <a:off x="-162770" y="629913"/>
            <a:ext cx="17340263" cy="8493774"/>
          </a:xfrm>
          <a:prstGeom prst="rect">
            <a:avLst/>
          </a:prstGeom>
        </p:spPr>
        <p:txBody>
          <a:bodyPr>
            <a:noAutofit/>
          </a:bodyPr>
          <a:lstStyle/>
          <a:p>
            <a:pPr defTabSz="414547">
              <a:lnSpc>
                <a:spcPts val="21201"/>
              </a:lnSpc>
              <a:spcBef>
                <a:spcPts val="2667"/>
              </a:spcBef>
              <a:defRPr sz="11220" b="1" cap="none">
                <a:solidFill>
                  <a:srgbClr val="FAE232"/>
                </a:solidFill>
                <a:latin typeface="Times Roman"/>
                <a:ea typeface="Times Roman"/>
                <a:cs typeface="Times Roman"/>
                <a:sym typeface="Times Roman"/>
              </a:defRPr>
            </a:pPr>
            <a:r>
              <a:rPr lang="en-US" sz="12400" b="0" dirty="0">
                <a:latin typeface="+mn-lt"/>
                <a:ea typeface="+mn-ea"/>
                <a:cs typeface="+mn-cs"/>
                <a:sym typeface="DIN Condensed Bold"/>
              </a:rPr>
              <a:t>The 2026 CFNS Summer School          on the Physics of the </a:t>
            </a:r>
            <a:br>
              <a:rPr lang="en-US" sz="12400" b="0" dirty="0">
                <a:latin typeface="+mn-lt"/>
                <a:ea typeface="+mn-ea"/>
                <a:cs typeface="+mn-cs"/>
                <a:sym typeface="DIN Condensed Bold"/>
              </a:rPr>
            </a:br>
            <a:r>
              <a:rPr lang="en-US" sz="12400" b="0" dirty="0">
                <a:latin typeface="+mn-lt"/>
                <a:ea typeface="+mn-ea"/>
                <a:cs typeface="+mn-cs"/>
                <a:sym typeface="DIN Condensed Bold"/>
              </a:rPr>
              <a:t>                        Electron-Ion Collider</a:t>
            </a:r>
            <a:endParaRPr sz="12400" b="0" dirty="0">
              <a:latin typeface="+mn-lt"/>
              <a:ea typeface="+mn-ea"/>
              <a:cs typeface="+mn-cs"/>
              <a:sym typeface="DIN Condensed Bo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dirty="0"/>
              <a:t>Warnings:</a:t>
            </a:r>
            <a:endParaRPr lang="en-US" sz="4000" i="1" dirty="0">
              <a:solidFill>
                <a:srgbClr val="0070C0"/>
              </a:solidFill>
            </a:endParaRPr>
          </a:p>
        </p:txBody>
      </p:sp>
      <p:sp>
        <p:nvSpPr>
          <p:cNvPr id="4" name="TextBox 3">
            <a:extLst>
              <a:ext uri="{FF2B5EF4-FFF2-40B4-BE49-F238E27FC236}">
                <a16:creationId xmlns:a16="http://schemas.microsoft.com/office/drawing/2014/main" id="{D6B17220-D9E2-E6F0-64FA-A15C953887EA}"/>
              </a:ext>
            </a:extLst>
          </p:cNvPr>
          <p:cNvSpPr txBox="1"/>
          <p:nvPr/>
        </p:nvSpPr>
        <p:spPr>
          <a:xfrm>
            <a:off x="7792278" y="3741811"/>
            <a:ext cx="7275488" cy="32829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Beware</a:t>
            </a:r>
          </a:p>
          <a:p>
            <a:pPr algn="ctr"/>
            <a:r>
              <a:rPr lang="en-US" dirty="0"/>
              <a:t>Ticks transmit lime disease. Seek for medical help if you are bitten.</a:t>
            </a:r>
          </a:p>
          <a:p>
            <a:pPr algn="ctr"/>
            <a:endParaRPr lang="en-US" dirty="0"/>
          </a:p>
          <a:p>
            <a:pPr algn="ctr"/>
            <a:r>
              <a:rPr lang="en-US" dirty="0"/>
              <a:t>Poison ivy causes a painful rash.  </a:t>
            </a:r>
          </a:p>
        </p:txBody>
      </p:sp>
      <p:pic>
        <p:nvPicPr>
          <p:cNvPr id="6" name="Picture 5" descr="A cartoon of a bug on a foot&#10;&#10;Description automatically generated">
            <a:extLst>
              <a:ext uri="{FF2B5EF4-FFF2-40B4-BE49-F238E27FC236}">
                <a16:creationId xmlns:a16="http://schemas.microsoft.com/office/drawing/2014/main" id="{54BB396E-AC50-C795-2007-5B30FC378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036" y="1585590"/>
            <a:ext cx="5558191" cy="4300121"/>
          </a:xfrm>
          <a:prstGeom prst="rect">
            <a:avLst/>
          </a:prstGeom>
        </p:spPr>
      </p:pic>
      <p:pic>
        <p:nvPicPr>
          <p:cNvPr id="8" name="Picture 7" descr="A close-up of a plant&#10;&#10;Description automatically generated">
            <a:extLst>
              <a:ext uri="{FF2B5EF4-FFF2-40B4-BE49-F238E27FC236}">
                <a16:creationId xmlns:a16="http://schemas.microsoft.com/office/drawing/2014/main" id="{77CCA4BA-6775-B5DF-5F4A-F1E3D1400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91" y="5970317"/>
            <a:ext cx="5558195" cy="3705463"/>
          </a:xfrm>
          <a:prstGeom prst="rect">
            <a:avLst/>
          </a:prstGeom>
        </p:spPr>
      </p:pic>
    </p:spTree>
    <p:extLst>
      <p:ext uri="{BB962C8B-B14F-4D97-AF65-F5344CB8AC3E}">
        <p14:creationId xmlns:p14="http://schemas.microsoft.com/office/powerpoint/2010/main" val="19245752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56C5-374F-1F3A-B0A4-DAF31671A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DB830-FBA9-B149-1805-77DCB71E6B59}"/>
              </a:ext>
            </a:extLst>
          </p:cNvPr>
          <p:cNvSpPr>
            <a:spLocks noGrp="1"/>
          </p:cNvSpPr>
          <p:nvPr>
            <p:ph type="title"/>
          </p:nvPr>
        </p:nvSpPr>
        <p:spPr>
          <a:xfrm>
            <a:off x="621378" y="344463"/>
            <a:ext cx="15816216" cy="723900"/>
          </a:xfrm>
        </p:spPr>
        <p:txBody>
          <a:bodyPr lIns="50800" tIns="50800" rIns="50800" bIns="50800" anchor="t">
            <a:normAutofit fontScale="90000"/>
          </a:bodyPr>
          <a:lstStyle/>
          <a:p>
            <a:r>
              <a:rPr lang="en-US" sz="6900" dirty="0"/>
              <a:t>Meals</a:t>
            </a:r>
            <a:endParaRPr lang="en-US" sz="4000" i="1" dirty="0">
              <a:solidFill>
                <a:srgbClr val="0070C0"/>
              </a:solidFill>
            </a:endParaRPr>
          </a:p>
        </p:txBody>
      </p:sp>
      <p:sp>
        <p:nvSpPr>
          <p:cNvPr id="4" name="TextBox 3">
            <a:extLst>
              <a:ext uri="{FF2B5EF4-FFF2-40B4-BE49-F238E27FC236}">
                <a16:creationId xmlns:a16="http://schemas.microsoft.com/office/drawing/2014/main" id="{E676B7C5-8A3E-5794-2090-B170BEE08BFE}"/>
              </a:ext>
            </a:extLst>
          </p:cNvPr>
          <p:cNvSpPr txBox="1"/>
          <p:nvPr/>
        </p:nvSpPr>
        <p:spPr>
          <a:xfrm>
            <a:off x="11502438" y="1616716"/>
            <a:ext cx="3868517"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School BBQ</a:t>
            </a:r>
          </a:p>
          <a:p>
            <a:pPr algn="ctr"/>
            <a:r>
              <a:rPr lang="en-US" dirty="0"/>
              <a:t>June 5</a:t>
            </a:r>
            <a:r>
              <a:rPr lang="en-US" baseline="30000" dirty="0"/>
              <a:t>th</a:t>
            </a:r>
            <a:endParaRPr lang="en-US" dirty="0"/>
          </a:p>
        </p:txBody>
      </p:sp>
      <p:sp>
        <p:nvSpPr>
          <p:cNvPr id="3" name="TextBox 2">
            <a:extLst>
              <a:ext uri="{FF2B5EF4-FFF2-40B4-BE49-F238E27FC236}">
                <a16:creationId xmlns:a16="http://schemas.microsoft.com/office/drawing/2014/main" id="{EBAF8EAB-ADDB-9C1E-2D10-75A7692ABBD5}"/>
              </a:ext>
            </a:extLst>
          </p:cNvPr>
          <p:cNvSpPr txBox="1"/>
          <p:nvPr/>
        </p:nvSpPr>
        <p:spPr>
          <a:xfrm>
            <a:off x="4924738" y="1592108"/>
            <a:ext cx="601394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School dinner is at Port Jeff</a:t>
            </a:r>
          </a:p>
          <a:p>
            <a:pPr algn="ctr"/>
            <a:r>
              <a:rPr lang="en-US" dirty="0"/>
              <a:t>June 3</a:t>
            </a:r>
            <a:r>
              <a:rPr lang="en-US" baseline="30000" dirty="0"/>
              <a:t>d</a:t>
            </a:r>
            <a:r>
              <a:rPr lang="en-US" dirty="0"/>
              <a:t> at 18:00</a:t>
            </a:r>
          </a:p>
        </p:txBody>
      </p:sp>
      <p:sp>
        <p:nvSpPr>
          <p:cNvPr id="6" name="TextBox 5">
            <a:extLst>
              <a:ext uri="{FF2B5EF4-FFF2-40B4-BE49-F238E27FC236}">
                <a16:creationId xmlns:a16="http://schemas.microsoft.com/office/drawing/2014/main" id="{294180C9-F292-A695-5C4C-019F22DF6DBE}"/>
              </a:ext>
            </a:extLst>
          </p:cNvPr>
          <p:cNvSpPr txBox="1"/>
          <p:nvPr/>
        </p:nvSpPr>
        <p:spPr>
          <a:xfrm>
            <a:off x="0" y="1527749"/>
            <a:ext cx="516739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Breakfast is provided every weekday</a:t>
            </a:r>
          </a:p>
          <a:p>
            <a:pPr algn="ctr"/>
            <a:r>
              <a:rPr lang="en-US" dirty="0"/>
              <a:t>8:00 am</a:t>
            </a:r>
          </a:p>
        </p:txBody>
      </p:sp>
      <p:pic>
        <p:nvPicPr>
          <p:cNvPr id="7" name="Picture 6">
            <a:extLst>
              <a:ext uri="{FF2B5EF4-FFF2-40B4-BE49-F238E27FC236}">
                <a16:creationId xmlns:a16="http://schemas.microsoft.com/office/drawing/2014/main" id="{722AC36B-C922-7839-A78E-935BCAEDE05B}"/>
              </a:ext>
            </a:extLst>
          </p:cNvPr>
          <p:cNvPicPr>
            <a:picLocks noChangeAspect="1"/>
          </p:cNvPicPr>
          <p:nvPr/>
        </p:nvPicPr>
        <p:blipFill>
          <a:blip r:embed="rId2"/>
          <a:stretch>
            <a:fillRect/>
          </a:stretch>
        </p:blipFill>
        <p:spPr>
          <a:xfrm>
            <a:off x="76157" y="7561824"/>
            <a:ext cx="5404940" cy="1938992"/>
          </a:xfrm>
          <a:prstGeom prst="rect">
            <a:avLst/>
          </a:prstGeom>
        </p:spPr>
      </p:pic>
      <p:pic>
        <p:nvPicPr>
          <p:cNvPr id="8" name="Picture 5">
            <a:extLst>
              <a:ext uri="{FF2B5EF4-FFF2-40B4-BE49-F238E27FC236}">
                <a16:creationId xmlns:a16="http://schemas.microsoft.com/office/drawing/2014/main" id="{F014CAAA-D96E-EBD1-93CF-EDB6CED27F92}"/>
              </a:ext>
            </a:extLst>
          </p:cNvPr>
          <p:cNvPicPr>
            <a:picLocks noChangeAspect="1"/>
          </p:cNvPicPr>
          <p:nvPr/>
        </p:nvPicPr>
        <p:blipFill>
          <a:blip r:embed="rId3"/>
          <a:stretch>
            <a:fillRect/>
          </a:stretch>
        </p:blipFill>
        <p:spPr>
          <a:xfrm>
            <a:off x="5423074" y="3063266"/>
            <a:ext cx="5515604" cy="6555249"/>
          </a:xfrm>
          <a:prstGeom prst="rect">
            <a:avLst/>
          </a:prstGeom>
        </p:spPr>
      </p:pic>
      <p:sp>
        <p:nvSpPr>
          <p:cNvPr id="10" name="TextBox 9">
            <a:extLst>
              <a:ext uri="{FF2B5EF4-FFF2-40B4-BE49-F238E27FC236}">
                <a16:creationId xmlns:a16="http://schemas.microsoft.com/office/drawing/2014/main" id="{4BD9BDD1-529A-5107-5BB3-B835818FA4D9}"/>
              </a:ext>
            </a:extLst>
          </p:cNvPr>
          <p:cNvSpPr txBox="1"/>
          <p:nvPr/>
        </p:nvSpPr>
        <p:spPr>
          <a:xfrm>
            <a:off x="621378" y="3990486"/>
            <a:ext cx="3868517" cy="39087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Lunch Suggestion:</a:t>
            </a:r>
          </a:p>
          <a:p>
            <a:pPr algn="ctr"/>
            <a:r>
              <a:rPr lang="en-US" dirty="0"/>
              <a:t>Since we have only 90mins for lunch, we suggest the </a:t>
            </a:r>
            <a:br>
              <a:rPr lang="en-US" dirty="0"/>
            </a:br>
            <a:r>
              <a:rPr lang="en-US" dirty="0"/>
              <a:t>on-campus </a:t>
            </a:r>
            <a:br>
              <a:rPr lang="en-US" dirty="0"/>
            </a:br>
            <a:r>
              <a:rPr lang="en-US" dirty="0"/>
              <a:t>SAC option. </a:t>
            </a:r>
            <a:br>
              <a:rPr lang="en-US" dirty="0"/>
            </a:br>
            <a:endParaRPr lang="en-US" dirty="0"/>
          </a:p>
        </p:txBody>
      </p:sp>
      <p:sp>
        <p:nvSpPr>
          <p:cNvPr id="12" name="TextBox 11">
            <a:extLst>
              <a:ext uri="{FF2B5EF4-FFF2-40B4-BE49-F238E27FC236}">
                <a16:creationId xmlns:a16="http://schemas.microsoft.com/office/drawing/2014/main" id="{2A137777-1164-93EE-2FEA-E6AEDAC56EBB}"/>
              </a:ext>
            </a:extLst>
          </p:cNvPr>
          <p:cNvSpPr txBox="1"/>
          <p:nvPr/>
        </p:nvSpPr>
        <p:spPr>
          <a:xfrm>
            <a:off x="10938678" y="3312053"/>
            <a:ext cx="5041277" cy="59246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dirty="0"/>
              <a:t>Dinner Suggestion:</a:t>
            </a:r>
          </a:p>
          <a:p>
            <a:pPr algn="ctr"/>
            <a:r>
              <a:rPr lang="en-US" dirty="0"/>
              <a:t>Since we have a bit more time for dinner, </a:t>
            </a:r>
          </a:p>
          <a:p>
            <a:pPr algn="ctr"/>
            <a:r>
              <a:rPr lang="en-US" dirty="0"/>
              <a:t>you might want to try some of the off-campus options near the LIRR.</a:t>
            </a:r>
          </a:p>
          <a:p>
            <a:pPr algn="ctr"/>
            <a:endParaRPr lang="en-US" dirty="0"/>
          </a:p>
          <a:p>
            <a:pPr algn="ctr"/>
            <a:r>
              <a:rPr lang="en-US" dirty="0"/>
              <a:t>We then return at 7:30 pm for snacks and a relaxing discussion session</a:t>
            </a:r>
          </a:p>
        </p:txBody>
      </p:sp>
    </p:spTree>
    <p:extLst>
      <p:ext uri="{BB962C8B-B14F-4D97-AF65-F5344CB8AC3E}">
        <p14:creationId xmlns:p14="http://schemas.microsoft.com/office/powerpoint/2010/main" val="23343128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SCHool organizers">
            <a:extLst>
              <a:ext uri="{FF2B5EF4-FFF2-40B4-BE49-F238E27FC236}">
                <a16:creationId xmlns:a16="http://schemas.microsoft.com/office/drawing/2014/main" id="{C91004FE-3D0D-D0DC-9FF7-3A2C95E1D08E}"/>
              </a:ext>
            </a:extLst>
          </p:cNvPr>
          <p:cNvSpPr txBox="1">
            <a:spLocks noGrp="1"/>
          </p:cNvSpPr>
          <p:nvPr>
            <p:ph type="title"/>
          </p:nvPr>
        </p:nvSpPr>
        <p:spPr>
          <a:xfrm>
            <a:off x="2989385" y="385718"/>
            <a:ext cx="13218058" cy="723900"/>
          </a:xfrm>
          <a:prstGeom prst="rect">
            <a:avLst/>
          </a:prstGeom>
        </p:spPr>
        <p:txBody>
          <a:bodyPr>
            <a:normAutofit/>
          </a:bodyPr>
          <a:lstStyle>
            <a:lvl1pPr defTabSz="543305">
              <a:spcBef>
                <a:spcPts val="2100"/>
              </a:spcBef>
              <a:defRPr sz="4836"/>
            </a:lvl1pPr>
          </a:lstStyle>
          <a:p>
            <a:pPr algn="l"/>
            <a:r>
              <a:rPr dirty="0"/>
              <a:t>School organizers</a:t>
            </a:r>
          </a:p>
        </p:txBody>
      </p:sp>
      <p:pic>
        <p:nvPicPr>
          <p:cNvPr id="4" name="cfns_logo_2018.png" descr="cfns_logo_2018.png">
            <a:extLst>
              <a:ext uri="{FF2B5EF4-FFF2-40B4-BE49-F238E27FC236}">
                <a16:creationId xmlns:a16="http://schemas.microsoft.com/office/drawing/2014/main" id="{50D8CA21-69C8-36F9-D2A1-C6761BE330D2}"/>
              </a:ext>
            </a:extLst>
          </p:cNvPr>
          <p:cNvPicPr>
            <a:picLocks noChangeAspect="1"/>
          </p:cNvPicPr>
          <p:nvPr/>
        </p:nvPicPr>
        <p:blipFill>
          <a:blip r:embed="rId2"/>
          <a:stretch>
            <a:fillRect/>
          </a:stretch>
        </p:blipFill>
        <p:spPr>
          <a:xfrm>
            <a:off x="10787064" y="105652"/>
            <a:ext cx="4419600" cy="2186679"/>
          </a:xfrm>
          <a:prstGeom prst="rect">
            <a:avLst/>
          </a:prstGeom>
          <a:ln w="12700">
            <a:miter lim="400000"/>
          </a:ln>
        </p:spPr>
      </p:pic>
      <p:sp>
        <p:nvSpPr>
          <p:cNvPr id="5" name="Chris Monahan (William&amp;Mary)">
            <a:extLst>
              <a:ext uri="{FF2B5EF4-FFF2-40B4-BE49-F238E27FC236}">
                <a16:creationId xmlns:a16="http://schemas.microsoft.com/office/drawing/2014/main" id="{880CB6A1-B10E-801D-9236-31EFAA1C2B2C}"/>
              </a:ext>
            </a:extLst>
          </p:cNvPr>
          <p:cNvSpPr txBox="1"/>
          <p:nvPr/>
        </p:nvSpPr>
        <p:spPr>
          <a:xfrm>
            <a:off x="5369947" y="8150811"/>
            <a:ext cx="4807174" cy="567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pPr algn="just"/>
            <a:r>
              <a:rPr lang="en-US" sz="2800" dirty="0"/>
              <a:t>Alexei Prokudin (PSU Berks)</a:t>
            </a:r>
            <a:endParaRPr sz="2800" dirty="0"/>
          </a:p>
        </p:txBody>
      </p:sp>
      <p:pic>
        <p:nvPicPr>
          <p:cNvPr id="6" name="Picture 5" descr="A person in a blue shirt&#10;&#10;Description automatically generated">
            <a:extLst>
              <a:ext uri="{FF2B5EF4-FFF2-40B4-BE49-F238E27FC236}">
                <a16:creationId xmlns:a16="http://schemas.microsoft.com/office/drawing/2014/main" id="{61940AAA-E33C-6090-ACB1-F81E6C610FCF}"/>
              </a:ext>
            </a:extLst>
          </p:cNvPr>
          <p:cNvPicPr>
            <a:picLocks noChangeAspect="1"/>
          </p:cNvPicPr>
          <p:nvPr/>
        </p:nvPicPr>
        <p:blipFill rotWithShape="1">
          <a:blip r:embed="rId3">
            <a:extLst>
              <a:ext uri="{28A0092B-C50C-407E-A947-70E740481C1C}">
                <a14:useLocalDpi xmlns:a14="http://schemas.microsoft.com/office/drawing/2010/main" val="0"/>
              </a:ext>
            </a:extLst>
          </a:blip>
          <a:srcRect l="9151" r="9927" b="33108"/>
          <a:stretch/>
        </p:blipFill>
        <p:spPr>
          <a:xfrm>
            <a:off x="6248385" y="4794979"/>
            <a:ext cx="2840546" cy="2935057"/>
          </a:xfrm>
          <a:prstGeom prst="ellipse">
            <a:avLst/>
          </a:prstGeom>
        </p:spPr>
      </p:pic>
      <p:sp>
        <p:nvSpPr>
          <p:cNvPr id="7" name="Thomas Ullrich (BNL)">
            <a:extLst>
              <a:ext uri="{FF2B5EF4-FFF2-40B4-BE49-F238E27FC236}">
                <a16:creationId xmlns:a16="http://schemas.microsoft.com/office/drawing/2014/main" id="{C68501A4-39BD-0B55-0D2F-55CB262B6230}"/>
              </a:ext>
            </a:extLst>
          </p:cNvPr>
          <p:cNvSpPr txBox="1"/>
          <p:nvPr/>
        </p:nvSpPr>
        <p:spPr>
          <a:xfrm>
            <a:off x="1271396" y="8139030"/>
            <a:ext cx="3281756" cy="567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800" dirty="0"/>
              <a:t>Fred </a:t>
            </a:r>
            <a:r>
              <a:rPr lang="en-US" sz="2800" dirty="0" err="1"/>
              <a:t>Olness</a:t>
            </a:r>
            <a:r>
              <a:rPr lang="en-US" sz="2800" dirty="0"/>
              <a:t> (SMU)</a:t>
            </a:r>
            <a:endParaRPr sz="2800" dirty="0"/>
          </a:p>
        </p:txBody>
      </p:sp>
      <p:pic>
        <p:nvPicPr>
          <p:cNvPr id="8" name="Picture 7" descr="A close-up of a person smiling&#10;&#10;Description automatically generated">
            <a:extLst>
              <a:ext uri="{FF2B5EF4-FFF2-40B4-BE49-F238E27FC236}">
                <a16:creationId xmlns:a16="http://schemas.microsoft.com/office/drawing/2014/main" id="{C3FB149A-1A37-8BC5-778A-E7DB2E9976CD}"/>
              </a:ext>
            </a:extLst>
          </p:cNvPr>
          <p:cNvPicPr>
            <a:picLocks noChangeAspect="1"/>
          </p:cNvPicPr>
          <p:nvPr/>
        </p:nvPicPr>
        <p:blipFill rotWithShape="1">
          <a:blip r:embed="rId4">
            <a:extLst>
              <a:ext uri="{28A0092B-C50C-407E-A947-70E740481C1C}">
                <a14:useLocalDpi xmlns:a14="http://schemas.microsoft.com/office/drawing/2010/main" val="0"/>
              </a:ext>
            </a:extLst>
          </a:blip>
          <a:srcRect l="20773" t="5217" r="19407" b="2982"/>
          <a:stretch/>
        </p:blipFill>
        <p:spPr>
          <a:xfrm>
            <a:off x="1271396" y="4876800"/>
            <a:ext cx="3100820" cy="2756952"/>
          </a:xfrm>
          <a:prstGeom prst="ellipse">
            <a:avLst/>
          </a:prstGeom>
        </p:spPr>
      </p:pic>
      <p:sp>
        <p:nvSpPr>
          <p:cNvPr id="9" name="Thomas Ullrich (BNL)">
            <a:extLst>
              <a:ext uri="{FF2B5EF4-FFF2-40B4-BE49-F238E27FC236}">
                <a16:creationId xmlns:a16="http://schemas.microsoft.com/office/drawing/2014/main" id="{60B4CEDB-9809-2DFF-145D-421E83E7B370}"/>
              </a:ext>
            </a:extLst>
          </p:cNvPr>
          <p:cNvSpPr txBox="1"/>
          <p:nvPr/>
        </p:nvSpPr>
        <p:spPr>
          <a:xfrm>
            <a:off x="391228" y="4209779"/>
            <a:ext cx="5043585" cy="567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800" dirty="0"/>
              <a:t>Abhay Deshpande (SBU/BNL)</a:t>
            </a:r>
            <a:endParaRPr sz="2800" dirty="0"/>
          </a:p>
        </p:txBody>
      </p:sp>
      <p:sp>
        <p:nvSpPr>
          <p:cNvPr id="10" name="Thomas Ullrich (BNL)">
            <a:extLst>
              <a:ext uri="{FF2B5EF4-FFF2-40B4-BE49-F238E27FC236}">
                <a16:creationId xmlns:a16="http://schemas.microsoft.com/office/drawing/2014/main" id="{C34B0AFF-167B-9636-0BE8-432360071FCA}"/>
              </a:ext>
            </a:extLst>
          </p:cNvPr>
          <p:cNvSpPr txBox="1"/>
          <p:nvPr/>
        </p:nvSpPr>
        <p:spPr>
          <a:xfrm>
            <a:off x="6183150" y="4199130"/>
            <a:ext cx="3180768" cy="567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lvl1pPr>
              <a:defRPr sz="2200" spc="22"/>
            </a:lvl1pPr>
          </a:lstStyle>
          <a:p>
            <a:r>
              <a:rPr lang="en-US" sz="2800" dirty="0"/>
              <a:t>Ross Corliss(SBU)</a:t>
            </a:r>
            <a:endParaRPr sz="2800" dirty="0"/>
          </a:p>
        </p:txBody>
      </p:sp>
      <p:pic>
        <p:nvPicPr>
          <p:cNvPr id="11" name="Picture 10" descr="A person in a suit holding a machine&#10;&#10;Description automatically generated">
            <a:extLst>
              <a:ext uri="{FF2B5EF4-FFF2-40B4-BE49-F238E27FC236}">
                <a16:creationId xmlns:a16="http://schemas.microsoft.com/office/drawing/2014/main" id="{E8FB8342-38BB-EF6D-6573-47EC35999592}"/>
              </a:ext>
            </a:extLst>
          </p:cNvPr>
          <p:cNvPicPr>
            <a:picLocks noChangeAspect="1"/>
          </p:cNvPicPr>
          <p:nvPr/>
        </p:nvPicPr>
        <p:blipFill rotWithShape="1">
          <a:blip r:embed="rId5">
            <a:extLst>
              <a:ext uri="{28A0092B-C50C-407E-A947-70E740481C1C}">
                <a14:useLocalDpi xmlns:a14="http://schemas.microsoft.com/office/drawing/2010/main" val="0"/>
              </a:ext>
            </a:extLst>
          </a:blip>
          <a:srcRect l="14302" t="2321" r="9035" b="45225"/>
          <a:stretch/>
        </p:blipFill>
        <p:spPr>
          <a:xfrm>
            <a:off x="1436554" y="1127123"/>
            <a:ext cx="2906846" cy="2983315"/>
          </a:xfrm>
          <a:prstGeom prst="ellipse">
            <a:avLst/>
          </a:prstGeom>
        </p:spPr>
      </p:pic>
      <p:pic>
        <p:nvPicPr>
          <p:cNvPr id="12" name="Picture 11" descr="A person wearing glasses and a plaid shirt&#10;&#10;AI-generated content may be incorrect.">
            <a:extLst>
              <a:ext uri="{FF2B5EF4-FFF2-40B4-BE49-F238E27FC236}">
                <a16:creationId xmlns:a16="http://schemas.microsoft.com/office/drawing/2014/main" id="{5FB2A728-B4A3-8E91-56F8-23E197889BB5}"/>
              </a:ext>
            </a:extLst>
          </p:cNvPr>
          <p:cNvPicPr>
            <a:picLocks noChangeAspect="1"/>
          </p:cNvPicPr>
          <p:nvPr/>
        </p:nvPicPr>
        <p:blipFill>
          <a:blip r:embed="rId6">
            <a:extLst>
              <a:ext uri="{28A0092B-C50C-407E-A947-70E740481C1C}">
                <a14:useLocalDpi xmlns:a14="http://schemas.microsoft.com/office/drawing/2010/main" val="0"/>
              </a:ext>
            </a:extLst>
          </a:blip>
          <a:srcRect t="4244" b="21130"/>
          <a:stretch>
            <a:fillRect/>
          </a:stretch>
        </p:blipFill>
        <p:spPr>
          <a:xfrm>
            <a:off x="6248385" y="1198992"/>
            <a:ext cx="2730986" cy="2911446"/>
          </a:xfrm>
          <a:prstGeom prst="ellipse">
            <a:avLst/>
          </a:prstGeom>
        </p:spPr>
      </p:pic>
      <p:pic>
        <p:nvPicPr>
          <p:cNvPr id="13" name="Picture 12" descr="A group of women sitting at a table&#10;&#10;Description automatically generated">
            <a:extLst>
              <a:ext uri="{FF2B5EF4-FFF2-40B4-BE49-F238E27FC236}">
                <a16:creationId xmlns:a16="http://schemas.microsoft.com/office/drawing/2014/main" id="{AE5C69FA-5B4D-58F6-0BB3-4886539EB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6415" y="2469828"/>
            <a:ext cx="5761029" cy="4320772"/>
          </a:xfrm>
          <a:prstGeom prst="roundRect">
            <a:avLst/>
          </a:prstGeom>
        </p:spPr>
      </p:pic>
      <p:sp>
        <p:nvSpPr>
          <p:cNvPr id="14" name="TextBox 13">
            <a:extLst>
              <a:ext uri="{FF2B5EF4-FFF2-40B4-BE49-F238E27FC236}">
                <a16:creationId xmlns:a16="http://schemas.microsoft.com/office/drawing/2014/main" id="{147D5815-A41D-44DB-F306-9759D036C945}"/>
              </a:ext>
            </a:extLst>
          </p:cNvPr>
          <p:cNvSpPr txBox="1"/>
          <p:nvPr/>
        </p:nvSpPr>
        <p:spPr>
          <a:xfrm>
            <a:off x="11062526" y="7320858"/>
            <a:ext cx="4528805" cy="1636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186275" algn="ctr" defTabSz="609630">
              <a:spcBef>
                <a:spcPts val="0"/>
              </a:spcBef>
              <a:buClr>
                <a:srgbClr val="777777"/>
              </a:buClr>
              <a:buSzPct val="100000"/>
              <a:defRPr sz="2600" spc="0">
                <a:solidFill>
                  <a:srgbClr val="777777"/>
                </a:solidFill>
              </a:defRPr>
            </a:pPr>
            <a:r>
              <a:rPr lang="en-US" sz="2800" dirty="0"/>
              <a:t>Socorro </a:t>
            </a:r>
            <a:r>
              <a:rPr lang="en-US" sz="2800" dirty="0" err="1"/>
              <a:t>Delquaglio</a:t>
            </a:r>
            <a:r>
              <a:rPr lang="en-US" sz="2800" dirty="0"/>
              <a:t> (SBU) </a:t>
            </a:r>
          </a:p>
          <a:p>
            <a:pPr marL="186275" algn="ctr" defTabSz="609630">
              <a:spcBef>
                <a:spcPts val="0"/>
              </a:spcBef>
              <a:buClr>
                <a:srgbClr val="777777"/>
              </a:buClr>
              <a:buSzPct val="100000"/>
              <a:defRPr sz="2600" spc="0">
                <a:solidFill>
                  <a:srgbClr val="777777"/>
                </a:solidFill>
              </a:defRPr>
            </a:pPr>
            <a:r>
              <a:rPr lang="en-US" sz="2800" dirty="0"/>
              <a:t>Melissa Laguerre (SBU)</a:t>
            </a:r>
          </a:p>
          <a:p>
            <a:pPr marL="0" marR="0" indent="0" algn="l" defTabSz="584200" rtl="0" fontAlgn="auto" latinLnBrk="0" hangingPunct="0">
              <a:lnSpc>
                <a:spcPct val="100000"/>
              </a:lnSpc>
              <a:spcBef>
                <a:spcPts val="1400"/>
              </a:spcBef>
              <a:spcAft>
                <a:spcPts val="0"/>
              </a:spcAft>
              <a:buClrTx/>
              <a:buSzTx/>
              <a:buFontTx/>
              <a:buNone/>
              <a:tabLst/>
            </a:pPr>
            <a:endParaRPr kumimoji="0" lang="en-US" sz="3200" b="0" i="0" u="none" strike="noStrike" cap="none" spc="32" normalizeH="0" baseline="0" dirty="0">
              <a:ln>
                <a:noFill/>
              </a:ln>
              <a:solidFill>
                <a:srgbClr val="5C5C5C"/>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371228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Welcome to the 202</a:t>
            </a:r>
            <a:r>
              <a:rPr lang="en-US" dirty="0"/>
              <a:t>6</a:t>
            </a:r>
            <a:r>
              <a:rPr dirty="0"/>
              <a:t> CFNS Summer School</a:t>
            </a:r>
            <a:r>
              <a:rPr lang="en-US" dirty="0"/>
              <a:t> dedicated to the physics of the EIC</a:t>
            </a:r>
            <a:endParaRPr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79" name="Rectangle 2"/>
          <p:cNvSpPr/>
          <p:nvPr/>
        </p:nvSpPr>
        <p:spPr>
          <a:xfrm>
            <a:off x="10715494" y="1697700"/>
            <a:ext cx="650944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1" rIns="60961">
            <a:spAutoFit/>
          </a:bodyPr>
          <a:lstStyle/>
          <a:p>
            <a:pPr algn="ctr">
              <a:spcBef>
                <a:spcPts val="0"/>
              </a:spcBef>
              <a:defRPr spc="0">
                <a:solidFill>
                  <a:srgbClr val="535353"/>
                </a:solidFill>
              </a:defRPr>
            </a:pPr>
            <a:r>
              <a:rPr sz="3000" dirty="0"/>
              <a:t>It is our </a:t>
            </a:r>
            <a:r>
              <a:rPr lang="en-US" sz="3000" dirty="0"/>
              <a:t>seventh s</a:t>
            </a:r>
            <a:r>
              <a:rPr sz="3000" dirty="0"/>
              <a:t>chool</a:t>
            </a:r>
            <a:r>
              <a:rPr lang="en-US" sz="3000" dirty="0"/>
              <a:t>! We have had more than 250 students from North and South Americas, Europe, Australia, and Asia</a:t>
            </a:r>
            <a:endParaRPr sz="3000" dirty="0"/>
          </a:p>
        </p:txBody>
      </p:sp>
      <p:sp>
        <p:nvSpPr>
          <p:cNvPr id="181" name="Rectangle 5"/>
          <p:cNvSpPr/>
          <p:nvPr/>
        </p:nvSpPr>
        <p:spPr>
          <a:xfrm>
            <a:off x="361949" y="4097658"/>
            <a:ext cx="3143251"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1" rIns="60961">
            <a:spAutoFit/>
          </a:bodyPr>
          <a:lstStyle>
            <a:lvl1pPr algn="ctr">
              <a:spcBef>
                <a:spcPts val="0"/>
              </a:spcBef>
              <a:defRPr spc="0">
                <a:solidFill>
                  <a:srgbClr val="535353"/>
                </a:solidFill>
              </a:defRPr>
            </a:lvl1pPr>
          </a:lstStyle>
          <a:p>
            <a:r>
              <a:rPr sz="3000" dirty="0">
                <a:latin typeface="Bradley Hand" pitchFamily="2" charset="77"/>
              </a:rPr>
              <a:t>The Electron-Ion Collider is at a very mature stage and your participation in the project is crucial for its success!</a:t>
            </a:r>
          </a:p>
        </p:txBody>
      </p:sp>
      <p:sp>
        <p:nvSpPr>
          <p:cNvPr id="182" name="Rectangle 6"/>
          <p:cNvSpPr/>
          <p:nvPr/>
        </p:nvSpPr>
        <p:spPr>
          <a:xfrm>
            <a:off x="10830821" y="7802273"/>
            <a:ext cx="627878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1" tIns="45720" rIns="60961" bIns="45720" anchor="t">
            <a:spAutoFit/>
          </a:bodyPr>
          <a:lstStyle>
            <a:lvl1pPr algn="ctr">
              <a:spcBef>
                <a:spcPts val="0"/>
              </a:spcBef>
              <a:defRPr spc="0">
                <a:solidFill>
                  <a:srgbClr val="535353"/>
                </a:solidFill>
              </a:defRPr>
            </a:lvl1pPr>
          </a:lstStyle>
          <a:p>
            <a:r>
              <a:rPr lang="en-US" sz="3000" dirty="0"/>
              <a:t>This year w</a:t>
            </a:r>
            <a:r>
              <a:rPr sz="3000" dirty="0"/>
              <a:t>e have </a:t>
            </a:r>
            <a:r>
              <a:rPr lang="en-US" sz="3000" dirty="0"/>
              <a:t>34</a:t>
            </a:r>
            <a:r>
              <a:rPr sz="3000" dirty="0"/>
              <a:t> students  and we are looking forward to a very </a:t>
            </a:r>
            <a:r>
              <a:rPr lang="en-US" sz="3000" dirty="0"/>
              <a:t>productive school</a:t>
            </a:r>
            <a:endParaRPr sz="3000" dirty="0"/>
          </a:p>
        </p:txBody>
      </p:sp>
      <p:graphicFrame>
        <p:nvGraphicFramePr>
          <p:cNvPr id="2" name="Chart 1">
            <a:extLst>
              <a:ext uri="{FF2B5EF4-FFF2-40B4-BE49-F238E27FC236}">
                <a16:creationId xmlns:a16="http://schemas.microsoft.com/office/drawing/2014/main" id="{62D6B25D-31EE-D926-5363-828935A68368}"/>
              </a:ext>
            </a:extLst>
          </p:cNvPr>
          <p:cNvGraphicFramePr/>
          <p:nvPr>
            <p:extLst>
              <p:ext uri="{D42A27DB-BD31-4B8C-83A1-F6EECF244321}">
                <p14:modId xmlns:p14="http://schemas.microsoft.com/office/powerpoint/2010/main" val="2059601055"/>
              </p:ext>
            </p:extLst>
          </p:nvPr>
        </p:nvGraphicFramePr>
        <p:xfrm>
          <a:off x="10830824" y="3571303"/>
          <a:ext cx="5894508" cy="4055714"/>
        </p:xfrm>
        <a:graphic>
          <a:graphicData uri="http://schemas.openxmlformats.org/drawingml/2006/chart">
            <c:chart xmlns:c="http://schemas.openxmlformats.org/drawingml/2006/chart" xmlns:r="http://schemas.openxmlformats.org/officeDocument/2006/relationships" r:id="rId4"/>
          </a:graphicData>
        </a:graphic>
      </p:graphicFrame>
      <p:pic>
        <p:nvPicPr>
          <p:cNvPr id="3" name="1080p">
            <a:extLst>
              <a:ext uri="{FF2B5EF4-FFF2-40B4-BE49-F238E27FC236}">
                <a16:creationId xmlns:a16="http://schemas.microsoft.com/office/drawing/2014/main" id="{741EC675-E05A-E8BB-9704-FE7B99658E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1400" y="1912060"/>
            <a:ext cx="6889853" cy="688985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3"/>
                </p:tgtEl>
              </p:cMediaNode>
            </p:video>
          </p:childTnLst>
        </p:cTn>
      </p:par>
    </p:tnLst>
    <p:bldLst>
      <p:bldP spid="179" grpId="0" animBg="1" advAuto="0"/>
      <p:bldP spid="181" grpId="0" animBg="1" advAuto="0"/>
      <p:bldP spid="182" grpId="0" animBg="1" advAuto="0"/>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lang="en-US" dirty="0"/>
              <a:t>Geography of the school 2019-2025</a:t>
            </a:r>
            <a:endParaRPr dirty="0"/>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4" name="Picture 3">
            <a:extLst>
              <a:ext uri="{FF2B5EF4-FFF2-40B4-BE49-F238E27FC236}">
                <a16:creationId xmlns:a16="http://schemas.microsoft.com/office/drawing/2014/main" id="{68273862-4ECA-9542-6C4A-36B61110D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2" y="1697701"/>
            <a:ext cx="15478011" cy="7767214"/>
          </a:xfrm>
          <a:prstGeom prst="rect">
            <a:avLst/>
          </a:prstGeom>
        </p:spPr>
      </p:pic>
    </p:spTree>
    <p:extLst>
      <p:ext uri="{BB962C8B-B14F-4D97-AF65-F5344CB8AC3E}">
        <p14:creationId xmlns:p14="http://schemas.microsoft.com/office/powerpoint/2010/main" val="32546065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5E26-DD8E-6343-5050-8CF29E6565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985F36-A8D0-8C83-6E5D-F81B30FBC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86" y="-341813"/>
            <a:ext cx="18036134" cy="10095413"/>
          </a:xfrm>
          <a:prstGeom prst="rect">
            <a:avLst/>
          </a:prstGeom>
        </p:spPr>
      </p:pic>
      <p:sp>
        <p:nvSpPr>
          <p:cNvPr id="203" name="The electron-ion collider @ BNL">
            <a:extLst>
              <a:ext uri="{FF2B5EF4-FFF2-40B4-BE49-F238E27FC236}">
                <a16:creationId xmlns:a16="http://schemas.microsoft.com/office/drawing/2014/main" id="{921C9338-4A68-EA9A-4B2B-B9A112F0C06D}"/>
              </a:ext>
            </a:extLst>
          </p:cNvPr>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rPr dirty="0">
                <a:solidFill>
                  <a:schemeClr val="bg1"/>
                </a:solidFill>
              </a:rPr>
              <a:t>The electron-ion collider @ BNL</a:t>
            </a:r>
          </a:p>
        </p:txBody>
      </p:sp>
      <p:sp>
        <p:nvSpPr>
          <p:cNvPr id="204" name="Slide Number">
            <a:extLst>
              <a:ext uri="{FF2B5EF4-FFF2-40B4-BE49-F238E27FC236}">
                <a16:creationId xmlns:a16="http://schemas.microsoft.com/office/drawing/2014/main" id="{F51AABBD-26DC-2F47-4A48-DFA99CC1E252}"/>
              </a:ext>
            </a:extLst>
          </p:cNvPr>
          <p:cNvSpPr txBox="1">
            <a:spLocks noGrp="1"/>
          </p:cNvSpPr>
          <p:nvPr>
            <p:ph type="sldNum" sz="quarter" idx="2"/>
          </p:nvPr>
        </p:nvSpPr>
        <p:spPr>
          <a:xfrm>
            <a:off x="16240033" y="9092719"/>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201" name="High luminosity: (~1033 - 1034 cm−2 s−1) (~1000 times that of HERA)…">
            <a:extLst>
              <a:ext uri="{FF2B5EF4-FFF2-40B4-BE49-F238E27FC236}">
                <a16:creationId xmlns:a16="http://schemas.microsoft.com/office/drawing/2014/main" id="{CC3803B9-96A5-D128-4BFB-6C1FEED4D72B}"/>
              </a:ext>
            </a:extLst>
          </p:cNvPr>
          <p:cNvSpPr txBox="1">
            <a:spLocks noGrp="1"/>
          </p:cNvSpPr>
          <p:nvPr>
            <p:ph type="body" sz="half" idx="4294967295"/>
          </p:nvPr>
        </p:nvSpPr>
        <p:spPr>
          <a:xfrm>
            <a:off x="2844922" y="3626461"/>
            <a:ext cx="10398125" cy="2897431"/>
          </a:xfrm>
          <a:prstGeom prst="rect">
            <a:avLst/>
          </a:prstGeom>
          <a:solidFill>
            <a:srgbClr val="FFFFFF"/>
          </a:solidFill>
        </p:spPr>
        <p:txBody>
          <a:bodyPr/>
          <a:lstStyle/>
          <a:p>
            <a:pPr marL="463658" indent="-463658" defTabSz="576439">
              <a:spcBef>
                <a:spcPts val="1733"/>
              </a:spcBef>
              <a:defRPr sz="2368"/>
            </a:pPr>
            <a:r>
              <a:rPr dirty="0"/>
              <a:t>High luminosity: (~</a:t>
            </a:r>
            <a:r>
              <a:rPr dirty="0">
                <a:solidFill>
                  <a:srgbClr val="99195E"/>
                </a:solidFill>
              </a:rPr>
              <a:t>10</a:t>
            </a:r>
            <a:r>
              <a:rPr baseline="31999" dirty="0">
                <a:solidFill>
                  <a:srgbClr val="99195E"/>
                </a:solidFill>
              </a:rPr>
              <a:t>33 </a:t>
            </a:r>
            <a:r>
              <a:rPr dirty="0">
                <a:solidFill>
                  <a:srgbClr val="99195E"/>
                </a:solidFill>
              </a:rPr>
              <a:t>- 10</a:t>
            </a:r>
            <a:r>
              <a:rPr baseline="31999" dirty="0">
                <a:solidFill>
                  <a:srgbClr val="99195E"/>
                </a:solidFill>
              </a:rPr>
              <a:t>34</a:t>
            </a:r>
            <a:r>
              <a:rPr dirty="0"/>
              <a:t> cm</a:t>
            </a:r>
            <a:r>
              <a:rPr baseline="31999" dirty="0"/>
              <a:t>−2</a:t>
            </a:r>
            <a:r>
              <a:rPr dirty="0"/>
              <a:t> s</a:t>
            </a:r>
            <a:r>
              <a:rPr baseline="31999" dirty="0"/>
              <a:t>−1</a:t>
            </a:r>
            <a:r>
              <a:rPr dirty="0"/>
              <a:t>) (~1000 times that of HERA)</a:t>
            </a:r>
          </a:p>
          <a:p>
            <a:pPr marL="463658" indent="-463658" defTabSz="576439">
              <a:spcBef>
                <a:spcPts val="1733"/>
              </a:spcBef>
              <a:defRPr sz="2368"/>
            </a:pPr>
            <a:r>
              <a:rPr dirty="0">
                <a:solidFill>
                  <a:srgbClr val="99195E"/>
                </a:solidFill>
              </a:rPr>
              <a:t>Variable</a:t>
            </a:r>
            <a:r>
              <a:rPr dirty="0"/>
              <a:t> CM energy: </a:t>
            </a:r>
            <a:r>
              <a:rPr dirty="0">
                <a:solidFill>
                  <a:srgbClr val="99195E"/>
                </a:solidFill>
              </a:rPr>
              <a:t>2</a:t>
            </a:r>
            <a:r>
              <a:rPr lang="en-US" dirty="0">
                <a:solidFill>
                  <a:srgbClr val="99195E"/>
                </a:solidFill>
              </a:rPr>
              <a:t>9</a:t>
            </a:r>
            <a:r>
              <a:rPr dirty="0"/>
              <a:t> — </a:t>
            </a:r>
            <a:r>
              <a:rPr dirty="0">
                <a:solidFill>
                  <a:srgbClr val="99195E"/>
                </a:solidFill>
              </a:rPr>
              <a:t>1</a:t>
            </a:r>
            <a:r>
              <a:rPr lang="en-US" dirty="0">
                <a:solidFill>
                  <a:srgbClr val="99195E"/>
                </a:solidFill>
              </a:rPr>
              <a:t>4</a:t>
            </a:r>
            <a:r>
              <a:rPr dirty="0">
                <a:solidFill>
                  <a:srgbClr val="99195E"/>
                </a:solidFill>
              </a:rPr>
              <a:t>0 </a:t>
            </a:r>
            <a:r>
              <a:rPr dirty="0"/>
              <a:t>GeV</a:t>
            </a:r>
          </a:p>
          <a:p>
            <a:pPr marL="463658" indent="-463658" defTabSz="576439">
              <a:spcBef>
                <a:spcPts val="1733"/>
              </a:spcBef>
              <a:defRPr sz="2368"/>
            </a:pPr>
            <a:r>
              <a:rPr dirty="0"/>
              <a:t>Highly polarized ~</a:t>
            </a:r>
            <a:r>
              <a:rPr dirty="0">
                <a:solidFill>
                  <a:srgbClr val="99195E"/>
                </a:solidFill>
              </a:rPr>
              <a:t>70</a:t>
            </a:r>
            <a:r>
              <a:rPr dirty="0">
                <a:solidFill>
                  <a:srgbClr val="8C275D"/>
                </a:solidFill>
              </a:rPr>
              <a:t>%</a:t>
            </a:r>
            <a:r>
              <a:rPr dirty="0"/>
              <a:t> electron and ~</a:t>
            </a:r>
            <a:r>
              <a:rPr dirty="0">
                <a:solidFill>
                  <a:srgbClr val="99195E"/>
                </a:solidFill>
              </a:rPr>
              <a:t>70</a:t>
            </a:r>
            <a:r>
              <a:rPr dirty="0">
                <a:solidFill>
                  <a:srgbClr val="8C275D"/>
                </a:solidFill>
              </a:rPr>
              <a:t>% </a:t>
            </a:r>
            <a:r>
              <a:rPr dirty="0"/>
              <a:t>nucleon beams</a:t>
            </a:r>
          </a:p>
          <a:p>
            <a:pPr marL="463658" indent="-463658" defTabSz="576439">
              <a:spcBef>
                <a:spcPts val="1733"/>
              </a:spcBef>
              <a:defRPr sz="2368"/>
            </a:pPr>
            <a:r>
              <a:rPr dirty="0"/>
              <a:t>Ion beams from deuterons to heavy nuclei such as gold, lead, or uranium</a:t>
            </a:r>
          </a:p>
          <a:p>
            <a:pPr marL="463658" indent="-463658" defTabSz="576439">
              <a:spcBef>
                <a:spcPts val="1733"/>
              </a:spcBef>
              <a:defRPr sz="2368"/>
            </a:pPr>
            <a:r>
              <a:rPr dirty="0"/>
              <a:t>Possibility of more than one interaction region</a:t>
            </a:r>
          </a:p>
        </p:txBody>
      </p:sp>
      <p:sp>
        <p:nvSpPr>
          <p:cNvPr id="205" name="White Paper (2012)…">
            <a:extLst>
              <a:ext uri="{FF2B5EF4-FFF2-40B4-BE49-F238E27FC236}">
                <a16:creationId xmlns:a16="http://schemas.microsoft.com/office/drawing/2014/main" id="{48AE763A-97B2-A6DB-F383-15A7ABEA5A9C}"/>
              </a:ext>
            </a:extLst>
          </p:cNvPr>
          <p:cNvSpPr txBox="1"/>
          <p:nvPr/>
        </p:nvSpPr>
        <p:spPr>
          <a:xfrm>
            <a:off x="319228" y="8389158"/>
            <a:ext cx="4796723" cy="971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7735" tIns="67735" rIns="67735" bIns="67735" anchor="ctr">
            <a:spAutoFit/>
          </a:bodyPr>
          <a:lstStyle/>
          <a:p>
            <a:pPr defTabSz="609630">
              <a:lnSpc>
                <a:spcPts val="3334"/>
              </a:lnSpc>
              <a:spcBef>
                <a:spcPts val="0"/>
              </a:spcBef>
              <a:defRPr sz="2000" spc="0">
                <a:solidFill>
                  <a:srgbClr val="99195E"/>
                </a:solidFill>
              </a:defRPr>
            </a:pPr>
            <a:r>
              <a:rPr sz="2667" dirty="0">
                <a:solidFill>
                  <a:schemeClr val="bg1"/>
                </a:solidFill>
              </a:rPr>
              <a:t>White Paper (2012)</a:t>
            </a:r>
          </a:p>
          <a:p>
            <a:pPr defTabSz="609630">
              <a:lnSpc>
                <a:spcPts val="3334"/>
              </a:lnSpc>
              <a:spcBef>
                <a:spcPts val="0"/>
              </a:spcBef>
              <a:defRPr sz="2000" spc="0">
                <a:solidFill>
                  <a:srgbClr val="99195E"/>
                </a:solidFill>
              </a:defRPr>
            </a:pPr>
            <a:r>
              <a:rPr sz="2667" dirty="0">
                <a:solidFill>
                  <a:schemeClr val="bg1"/>
                </a:solidFill>
              </a:rPr>
              <a:t>Accardi et al, arXiv:1212:1701 </a:t>
            </a:r>
          </a:p>
        </p:txBody>
      </p:sp>
    </p:spTree>
    <p:extLst>
      <p:ext uri="{BB962C8B-B14F-4D97-AF65-F5344CB8AC3E}">
        <p14:creationId xmlns:p14="http://schemas.microsoft.com/office/powerpoint/2010/main" val="7489780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08" name="The electron-ion collider: scientific questions"/>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scientific questions</a:t>
            </a:r>
          </a:p>
        </p:txBody>
      </p:sp>
      <p:sp>
        <p:nvSpPr>
          <p:cNvPr id="209" name="Slide Number"/>
          <p:cNvSpPr>
            <a:spLocks noGrp="1"/>
          </p:cNvSpPr>
          <p:nvPr>
            <p:ph type="sldNum" sz="quarter" idx="2"/>
          </p:nvPr>
        </p:nvSpPr>
        <p:spPr>
          <a:xfrm>
            <a:off x="16240033" y="9110304"/>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10" name="How do the nucleonic properties such as mass and spin emerge from partons and their underlying interactions?…"/>
          <p:cNvSpPr>
            <a:spLocks noGrp="1"/>
          </p:cNvSpPr>
          <p:nvPr>
            <p:ph type="body" idx="4294967295"/>
          </p:nvPr>
        </p:nvSpPr>
        <p:spPr>
          <a:xfrm>
            <a:off x="854075" y="1998663"/>
            <a:ext cx="16486188" cy="6489700"/>
          </a:xfrm>
          <a:prstGeom prst="rect">
            <a:avLst/>
          </a:prstGeom>
          <a:solidFill>
            <a:srgbClr val="FFFFFF"/>
          </a:solidFill>
        </p:spPr>
        <p:txBody>
          <a:bodyPr/>
          <a:lstStyle/>
          <a:p>
            <a:pPr marL="551377" indent="-551377" defTabSz="685494">
              <a:spcBef>
                <a:spcPts val="2000"/>
              </a:spcBef>
              <a:defRPr sz="2816"/>
            </a:pPr>
            <a:r>
              <a:t>How do the nucleonic properties such as mass and spin emerge from </a:t>
            </a:r>
            <a:r>
              <a:rPr err="1"/>
              <a:t>partons</a:t>
            </a:r>
            <a:r>
              <a:t> and their underlying interactions?</a:t>
            </a:r>
          </a:p>
          <a:p>
            <a:pPr marL="551377" indent="-551377" defTabSz="685494">
              <a:spcBef>
                <a:spcPts val="2000"/>
              </a:spcBef>
              <a:defRPr sz="2816"/>
            </a:pPr>
            <a:r>
              <a:t>How are </a:t>
            </a:r>
            <a:r>
              <a:rPr err="1"/>
              <a:t>partons</a:t>
            </a:r>
            <a:r>
              <a:t> inside the nucleon distributed in both momentum and position space?</a:t>
            </a:r>
          </a:p>
          <a:p>
            <a:pPr marL="551377" indent="-551377" defTabSz="685494">
              <a:spcBef>
                <a:spcPts val="2000"/>
              </a:spcBef>
              <a:defRPr sz="2816"/>
            </a:pPr>
            <a:r>
              <a:t>How do color-charged quarks and gluons, and jets, interact with a nuclear medium? How do the confined hadronic states emerge from these quarks and gluons? How do the quark-gluon interactions create nuclear binding?</a:t>
            </a:r>
          </a:p>
          <a:p>
            <a:pPr marL="551377" indent="-551377" defTabSz="685494">
              <a:spcBef>
                <a:spcPts val="2000"/>
              </a:spcBef>
              <a:defRPr sz="2816"/>
            </a:pPr>
            <a:r>
              <a:t>How does a dense nuclear environment affect the dynamics of quarks and gluons, their correlations, and their interactions? What happens to the gluon density in nuclei? Does it saturate at high energy, giving rise to gluonic matter or a gluonic phase with universal properties in all nuclei and even in nucleons?</a:t>
            </a:r>
          </a:p>
        </p:txBody>
      </p:sp>
      <p:sp>
        <p:nvSpPr>
          <p:cNvPr id="211" name="White Paper (2012)…"/>
          <p:cNvSpPr txBox="1"/>
          <p:nvPr/>
        </p:nvSpPr>
        <p:spPr>
          <a:xfrm>
            <a:off x="10789072" y="555376"/>
            <a:ext cx="4656975" cy="971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14" name="The SCHool lecturers: first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first week</a:t>
            </a:r>
          </a:p>
        </p:txBody>
      </p:sp>
      <p:sp>
        <p:nvSpPr>
          <p:cNvPr id="215" name="Slide Number"/>
          <p:cNvSpPr txBox="1">
            <a:spLocks noGrp="1"/>
          </p:cNvSpPr>
          <p:nvPr>
            <p:ph type="sldNum" sz="quarter" idx="2"/>
          </p:nvPr>
        </p:nvSpPr>
        <p:spPr>
          <a:xfrm>
            <a:off x="16240033" y="9057558"/>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16" name="Barbara Pasquini (Pavia, Italy)"/>
          <p:cNvSpPr txBox="1"/>
          <p:nvPr/>
        </p:nvSpPr>
        <p:spPr>
          <a:xfrm>
            <a:off x="88330" y="3671139"/>
            <a:ext cx="3204029"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r>
              <a:rPr lang="en-US" sz="2933" dirty="0"/>
              <a:t>Fred Olness (SMU)</a:t>
            </a:r>
          </a:p>
          <a:p>
            <a:pPr algn="just"/>
            <a:r>
              <a:rPr lang="en-US" sz="2933" dirty="0"/>
              <a:t>QCD Intro, </a:t>
            </a:r>
            <a:r>
              <a:rPr lang="en-US" sz="2933" dirty="0" err="1"/>
              <a:t>xFitter</a:t>
            </a:r>
            <a:r>
              <a:rPr lang="en-US" sz="2933" dirty="0"/>
              <a:t> tutorial </a:t>
            </a:r>
            <a:endParaRPr sz="2933" dirty="0"/>
          </a:p>
        </p:txBody>
      </p:sp>
      <p:sp>
        <p:nvSpPr>
          <p:cNvPr id="218" name="Abhay Deshpande (SBU)"/>
          <p:cNvSpPr txBox="1"/>
          <p:nvPr/>
        </p:nvSpPr>
        <p:spPr>
          <a:xfrm>
            <a:off x="3823556" y="3705570"/>
            <a:ext cx="2074808"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pPr algn="just"/>
            <a:r>
              <a:rPr lang="en-US" sz="2933" dirty="0"/>
              <a:t>Kong Tu (BNL) </a:t>
            </a:r>
          </a:p>
          <a:p>
            <a:pPr algn="just"/>
            <a:r>
              <a:rPr lang="en-US" sz="2933" dirty="0"/>
              <a:t>EIC Intro</a:t>
            </a:r>
          </a:p>
        </p:txBody>
      </p:sp>
      <p:sp>
        <p:nvSpPr>
          <p:cNvPr id="221" name="Thomas Ullrich (BNL)"/>
          <p:cNvSpPr txBox="1"/>
          <p:nvPr/>
        </p:nvSpPr>
        <p:spPr>
          <a:xfrm>
            <a:off x="11111591" y="3682461"/>
            <a:ext cx="2074808" cy="1849891"/>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pPr algn="just"/>
            <a:r>
              <a:rPr lang="en-US" sz="2933" dirty="0"/>
              <a:t>Philip Ilten </a:t>
            </a:r>
          </a:p>
          <a:p>
            <a:pPr algn="just"/>
            <a:r>
              <a:rPr lang="en-US" sz="2933" dirty="0"/>
              <a:t>(U. Cincinnati)</a:t>
            </a:r>
          </a:p>
          <a:p>
            <a:pPr algn="just"/>
            <a:r>
              <a:rPr lang="en-US" sz="2933" dirty="0"/>
              <a:t>MC tutorial</a:t>
            </a:r>
            <a:endParaRPr sz="2933" dirty="0"/>
          </a:p>
        </p:txBody>
      </p:sp>
      <p:sp>
        <p:nvSpPr>
          <p:cNvPr id="2" name="Thomas Ullrich (BNL)">
            <a:extLst>
              <a:ext uri="{FF2B5EF4-FFF2-40B4-BE49-F238E27FC236}">
                <a16:creationId xmlns:a16="http://schemas.microsoft.com/office/drawing/2014/main" id="{57C2BD45-408F-3E2C-DB98-7361BEFAD3C8}"/>
              </a:ext>
            </a:extLst>
          </p:cNvPr>
          <p:cNvSpPr txBox="1"/>
          <p:nvPr/>
        </p:nvSpPr>
        <p:spPr>
          <a:xfrm>
            <a:off x="391932" y="7615012"/>
            <a:ext cx="2814014"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r>
              <a:rPr lang="en-US" sz="2933" dirty="0"/>
              <a:t>Pavel Nadolsky (MSU)</a:t>
            </a:r>
          </a:p>
          <a:p>
            <a:r>
              <a:rPr lang="en-US" sz="2933" dirty="0"/>
              <a:t>Collinear physics</a:t>
            </a:r>
            <a:endParaRPr sz="2933" dirty="0"/>
          </a:p>
        </p:txBody>
      </p:sp>
      <p:sp>
        <p:nvSpPr>
          <p:cNvPr id="4" name="Thomas Ullrich (BNL)">
            <a:extLst>
              <a:ext uri="{FF2B5EF4-FFF2-40B4-BE49-F238E27FC236}">
                <a16:creationId xmlns:a16="http://schemas.microsoft.com/office/drawing/2014/main" id="{AF0C62C7-71CE-A631-6E02-FA7DF341E166}"/>
              </a:ext>
            </a:extLst>
          </p:cNvPr>
          <p:cNvSpPr txBox="1"/>
          <p:nvPr/>
        </p:nvSpPr>
        <p:spPr>
          <a:xfrm>
            <a:off x="6970616" y="3705570"/>
            <a:ext cx="3204029"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r>
              <a:rPr lang="en-US" sz="2933" dirty="0"/>
              <a:t>Bernd Surrow (Temple)</a:t>
            </a:r>
          </a:p>
          <a:p>
            <a:r>
              <a:rPr lang="en-US" sz="2933" dirty="0"/>
              <a:t>EIC physics and detector</a:t>
            </a:r>
            <a:endParaRPr sz="2933" dirty="0"/>
          </a:p>
        </p:txBody>
      </p:sp>
      <p:pic>
        <p:nvPicPr>
          <p:cNvPr id="5" name="Picture 4" descr="A close-up of a person smiling&#10;&#10;Description automatically generated">
            <a:extLst>
              <a:ext uri="{FF2B5EF4-FFF2-40B4-BE49-F238E27FC236}">
                <a16:creationId xmlns:a16="http://schemas.microsoft.com/office/drawing/2014/main" id="{59CCB88A-DAC7-E605-785E-4FEC86690443}"/>
              </a:ext>
            </a:extLst>
          </p:cNvPr>
          <p:cNvPicPr>
            <a:picLocks noChangeAspect="1"/>
          </p:cNvPicPr>
          <p:nvPr/>
        </p:nvPicPr>
        <p:blipFill rotWithShape="1">
          <a:blip r:embed="rId2">
            <a:extLst>
              <a:ext uri="{28A0092B-C50C-407E-A947-70E740481C1C}">
                <a14:useLocalDpi xmlns:a14="http://schemas.microsoft.com/office/drawing/2010/main" val="0"/>
              </a:ext>
            </a:extLst>
          </a:blip>
          <a:srcRect l="20773" t="5217" r="19407" b="2982"/>
          <a:stretch/>
        </p:blipFill>
        <p:spPr>
          <a:xfrm>
            <a:off x="735670" y="1783447"/>
            <a:ext cx="1909347" cy="1697608"/>
          </a:xfrm>
          <a:prstGeom prst="ellipse">
            <a:avLst/>
          </a:prstGeom>
        </p:spPr>
      </p:pic>
      <p:pic>
        <p:nvPicPr>
          <p:cNvPr id="11" name="Picture 10">
            <a:extLst>
              <a:ext uri="{FF2B5EF4-FFF2-40B4-BE49-F238E27FC236}">
                <a16:creationId xmlns:a16="http://schemas.microsoft.com/office/drawing/2014/main" id="{8E30EC64-1044-9B98-A797-09ED459188DD}"/>
              </a:ext>
            </a:extLst>
          </p:cNvPr>
          <p:cNvPicPr>
            <a:picLocks noChangeAspect="1"/>
          </p:cNvPicPr>
          <p:nvPr/>
        </p:nvPicPr>
        <p:blipFill>
          <a:blip r:embed="rId3">
            <a:extLst>
              <a:ext uri="{28A0092B-C50C-407E-A947-70E740481C1C}">
                <a14:useLocalDpi xmlns:a14="http://schemas.microsoft.com/office/drawing/2010/main" val="0"/>
              </a:ext>
            </a:extLst>
          </a:blip>
          <a:srcRect l="15417" t="9423" r="16388" b="20542"/>
          <a:stretch>
            <a:fillRect/>
          </a:stretch>
        </p:blipFill>
        <p:spPr>
          <a:xfrm>
            <a:off x="3902162" y="1678567"/>
            <a:ext cx="1820051" cy="1889312"/>
          </a:xfrm>
          <a:prstGeom prst="ellipse">
            <a:avLst/>
          </a:prstGeom>
        </p:spPr>
      </p:pic>
      <p:pic>
        <p:nvPicPr>
          <p:cNvPr id="14" name="Picture 13">
            <a:extLst>
              <a:ext uri="{FF2B5EF4-FFF2-40B4-BE49-F238E27FC236}">
                <a16:creationId xmlns:a16="http://schemas.microsoft.com/office/drawing/2014/main" id="{EE446A03-9F3E-49BC-F090-A0BB2B5ECF09}"/>
              </a:ext>
            </a:extLst>
          </p:cNvPr>
          <p:cNvPicPr>
            <a:picLocks noChangeAspect="1"/>
          </p:cNvPicPr>
          <p:nvPr/>
        </p:nvPicPr>
        <p:blipFill>
          <a:blip r:embed="rId4">
            <a:extLst>
              <a:ext uri="{28A0092B-C50C-407E-A947-70E740481C1C}">
                <a14:useLocalDpi xmlns:a14="http://schemas.microsoft.com/office/drawing/2010/main" val="0"/>
              </a:ext>
            </a:extLst>
          </a:blip>
          <a:srcRect l="6203" t="2931" r="12087" b="33787"/>
          <a:stretch>
            <a:fillRect/>
          </a:stretch>
        </p:blipFill>
        <p:spPr>
          <a:xfrm>
            <a:off x="7513136" y="1571005"/>
            <a:ext cx="1724563" cy="1942179"/>
          </a:xfrm>
          <a:prstGeom prst="ellipse">
            <a:avLst/>
          </a:prstGeom>
        </p:spPr>
      </p:pic>
      <p:pic>
        <p:nvPicPr>
          <p:cNvPr id="17" name="Picture 16">
            <a:extLst>
              <a:ext uri="{FF2B5EF4-FFF2-40B4-BE49-F238E27FC236}">
                <a16:creationId xmlns:a16="http://schemas.microsoft.com/office/drawing/2014/main" id="{3CD380F8-E3F1-1AF6-412F-5A9D2D320087}"/>
              </a:ext>
            </a:extLst>
          </p:cNvPr>
          <p:cNvPicPr>
            <a:picLocks noChangeAspect="1"/>
          </p:cNvPicPr>
          <p:nvPr/>
        </p:nvPicPr>
        <p:blipFill>
          <a:blip r:embed="rId5">
            <a:extLst>
              <a:ext uri="{28A0092B-C50C-407E-A947-70E740481C1C}">
                <a14:useLocalDpi xmlns:a14="http://schemas.microsoft.com/office/drawing/2010/main" val="0"/>
              </a:ext>
            </a:extLst>
          </a:blip>
          <a:srcRect l="56775" t="5236" r="5579" b="22785"/>
          <a:stretch>
            <a:fillRect/>
          </a:stretch>
        </p:blipFill>
        <p:spPr>
          <a:xfrm>
            <a:off x="11193915" y="1740436"/>
            <a:ext cx="1845763" cy="1848066"/>
          </a:xfrm>
          <a:prstGeom prst="ellipse">
            <a:avLst/>
          </a:prstGeom>
        </p:spPr>
      </p:pic>
      <p:pic>
        <p:nvPicPr>
          <p:cNvPr id="20" name="Picture 19" descr="A person in a suit and tie&#10;&#10;Description automatically generated">
            <a:extLst>
              <a:ext uri="{FF2B5EF4-FFF2-40B4-BE49-F238E27FC236}">
                <a16:creationId xmlns:a16="http://schemas.microsoft.com/office/drawing/2014/main" id="{B920409A-6A95-E96C-BBB3-45C23DC66C72}"/>
              </a:ext>
            </a:extLst>
          </p:cNvPr>
          <p:cNvPicPr>
            <a:picLocks noChangeAspect="1"/>
          </p:cNvPicPr>
          <p:nvPr/>
        </p:nvPicPr>
        <p:blipFill rotWithShape="1">
          <a:blip r:embed="rId6">
            <a:extLst>
              <a:ext uri="{28A0092B-C50C-407E-A947-70E740481C1C}">
                <a14:useLocalDpi xmlns:a14="http://schemas.microsoft.com/office/drawing/2010/main" val="0"/>
              </a:ext>
            </a:extLst>
          </a:blip>
          <a:srcRect l="6890" t="739" b="31546"/>
          <a:stretch/>
        </p:blipFill>
        <p:spPr>
          <a:xfrm>
            <a:off x="14133612" y="1725470"/>
            <a:ext cx="1724563" cy="1858043"/>
          </a:xfrm>
          <a:prstGeom prst="ellipse">
            <a:avLst/>
          </a:prstGeom>
        </p:spPr>
      </p:pic>
      <p:sp>
        <p:nvSpPr>
          <p:cNvPr id="22" name="Thomas Ullrich (BNL)">
            <a:extLst>
              <a:ext uri="{FF2B5EF4-FFF2-40B4-BE49-F238E27FC236}">
                <a16:creationId xmlns:a16="http://schemas.microsoft.com/office/drawing/2014/main" id="{2BC2E3AB-4A89-58D9-0107-427864BCF3A9}"/>
              </a:ext>
            </a:extLst>
          </p:cNvPr>
          <p:cNvSpPr txBox="1"/>
          <p:nvPr/>
        </p:nvSpPr>
        <p:spPr>
          <a:xfrm>
            <a:off x="13560998" y="3705570"/>
            <a:ext cx="3237789"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r>
              <a:rPr lang="en-US" sz="2933" dirty="0"/>
              <a:t>Christoph Montag (BNL)</a:t>
            </a:r>
          </a:p>
          <a:p>
            <a:r>
              <a:rPr lang="en-US" sz="2933" dirty="0"/>
              <a:t>Accelerator technology</a:t>
            </a:r>
            <a:endParaRPr sz="2933" dirty="0"/>
          </a:p>
        </p:txBody>
      </p:sp>
      <p:pic>
        <p:nvPicPr>
          <p:cNvPr id="25" name="Picture 24">
            <a:extLst>
              <a:ext uri="{FF2B5EF4-FFF2-40B4-BE49-F238E27FC236}">
                <a16:creationId xmlns:a16="http://schemas.microsoft.com/office/drawing/2014/main" id="{37494BDF-3088-204A-DC6C-549EA5A0CB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36" y="5066603"/>
            <a:ext cx="2074809" cy="2416708"/>
          </a:xfrm>
          <a:prstGeom prst="ellipse">
            <a:avLst/>
          </a:prstGeom>
        </p:spPr>
      </p:pic>
      <p:sp>
        <p:nvSpPr>
          <p:cNvPr id="26" name="Thomas Ullrich (BNL)">
            <a:extLst>
              <a:ext uri="{FF2B5EF4-FFF2-40B4-BE49-F238E27FC236}">
                <a16:creationId xmlns:a16="http://schemas.microsoft.com/office/drawing/2014/main" id="{678DEDD8-EBDF-E1CD-9C3A-5976CFC26AA1}"/>
              </a:ext>
            </a:extLst>
          </p:cNvPr>
          <p:cNvSpPr txBox="1"/>
          <p:nvPr/>
        </p:nvSpPr>
        <p:spPr>
          <a:xfrm>
            <a:off x="4558855" y="7622930"/>
            <a:ext cx="3549587"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none" lIns="67735" tIns="67735" rIns="67735" bIns="67735" anchor="ctr">
            <a:spAutoFit/>
          </a:bodyPr>
          <a:lstStyle>
            <a:lvl1pPr>
              <a:defRPr sz="2200" spc="22"/>
            </a:lvl1pPr>
          </a:lstStyle>
          <a:p>
            <a:r>
              <a:rPr lang="en-US" sz="2933" dirty="0"/>
              <a:t>Abhay Deshpande (SBU/BNL)</a:t>
            </a:r>
          </a:p>
          <a:p>
            <a:r>
              <a:rPr lang="en-US" sz="2933" dirty="0"/>
              <a:t>EIC perspective</a:t>
            </a:r>
            <a:endParaRPr sz="2933" dirty="0"/>
          </a:p>
        </p:txBody>
      </p:sp>
      <p:pic>
        <p:nvPicPr>
          <p:cNvPr id="27" name="Picture 26" descr="A person in a suit holding a machine&#10;&#10;Description automatically generated">
            <a:extLst>
              <a:ext uri="{FF2B5EF4-FFF2-40B4-BE49-F238E27FC236}">
                <a16:creationId xmlns:a16="http://schemas.microsoft.com/office/drawing/2014/main" id="{D083901C-4EC8-ED73-0E9B-21B842E398D9}"/>
              </a:ext>
            </a:extLst>
          </p:cNvPr>
          <p:cNvPicPr>
            <a:picLocks noChangeAspect="1"/>
          </p:cNvPicPr>
          <p:nvPr/>
        </p:nvPicPr>
        <p:blipFill rotWithShape="1">
          <a:blip r:embed="rId8">
            <a:extLst>
              <a:ext uri="{28A0092B-C50C-407E-A947-70E740481C1C}">
                <a14:useLocalDpi xmlns:a14="http://schemas.microsoft.com/office/drawing/2010/main" val="0"/>
              </a:ext>
            </a:extLst>
          </a:blip>
          <a:srcRect l="14302" t="2321" r="9035" b="45225"/>
          <a:stretch/>
        </p:blipFill>
        <p:spPr>
          <a:xfrm>
            <a:off x="5078425" y="5314290"/>
            <a:ext cx="2113422" cy="2169021"/>
          </a:xfrm>
          <a:prstGeom prst="ellipse">
            <a:avLst/>
          </a:prstGeom>
        </p:spPr>
      </p:pic>
      <p:sp>
        <p:nvSpPr>
          <p:cNvPr id="29" name="TextBox 28">
            <a:extLst>
              <a:ext uri="{FF2B5EF4-FFF2-40B4-BE49-F238E27FC236}">
                <a16:creationId xmlns:a16="http://schemas.microsoft.com/office/drawing/2014/main" id="{00D72E5A-5918-3389-D432-0F2F7A6CDE0E}"/>
              </a:ext>
            </a:extLst>
          </p:cNvPr>
          <p:cNvSpPr txBox="1"/>
          <p:nvPr/>
        </p:nvSpPr>
        <p:spPr>
          <a:xfrm>
            <a:off x="13312593" y="7577270"/>
            <a:ext cx="2791226" cy="17491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dirty="0"/>
              <a:t>Bill Li (Mississippi State University)</a:t>
            </a:r>
          </a:p>
          <a:p>
            <a:r>
              <a:rPr lang="en-US" dirty="0"/>
              <a:t>Forward physics</a:t>
            </a:r>
          </a:p>
        </p:txBody>
      </p:sp>
      <p:pic>
        <p:nvPicPr>
          <p:cNvPr id="31" name="Picture 30">
            <a:extLst>
              <a:ext uri="{FF2B5EF4-FFF2-40B4-BE49-F238E27FC236}">
                <a16:creationId xmlns:a16="http://schemas.microsoft.com/office/drawing/2014/main" id="{E6D93B58-DD12-462A-B882-363AD7EC0A81}"/>
              </a:ext>
            </a:extLst>
          </p:cNvPr>
          <p:cNvPicPr>
            <a:picLocks noChangeAspect="1"/>
          </p:cNvPicPr>
          <p:nvPr/>
        </p:nvPicPr>
        <p:blipFill>
          <a:blip r:embed="rId9">
            <a:extLst>
              <a:ext uri="{28A0092B-C50C-407E-A947-70E740481C1C}">
                <a14:useLocalDpi xmlns:a14="http://schemas.microsoft.com/office/drawing/2010/main" val="0"/>
              </a:ext>
            </a:extLst>
          </a:blip>
          <a:srcRect l="4076" t="-29" r="15016" b="41842"/>
          <a:stretch>
            <a:fillRect/>
          </a:stretch>
        </p:blipFill>
        <p:spPr>
          <a:xfrm>
            <a:off x="13560998" y="5287440"/>
            <a:ext cx="2178032" cy="2195871"/>
          </a:xfrm>
          <a:prstGeom prst="ellipse">
            <a:avLst/>
          </a:prstGeom>
        </p:spPr>
      </p:pic>
      <p:pic>
        <p:nvPicPr>
          <p:cNvPr id="33" name="Picture 32">
            <a:extLst>
              <a:ext uri="{FF2B5EF4-FFF2-40B4-BE49-F238E27FC236}">
                <a16:creationId xmlns:a16="http://schemas.microsoft.com/office/drawing/2014/main" id="{6450C7DC-A120-760A-8F9D-C0107BB990C1}"/>
              </a:ext>
            </a:extLst>
          </p:cNvPr>
          <p:cNvPicPr>
            <a:picLocks noChangeAspect="1"/>
          </p:cNvPicPr>
          <p:nvPr/>
        </p:nvPicPr>
        <p:blipFill>
          <a:blip r:embed="rId10">
            <a:extLst>
              <a:ext uri="{28A0092B-C50C-407E-A947-70E740481C1C}">
                <a14:useLocalDpi xmlns:a14="http://schemas.microsoft.com/office/drawing/2010/main" val="0"/>
              </a:ext>
            </a:extLst>
          </a:blip>
          <a:srcRect l="13397" r="11603" b="18359"/>
          <a:stretch>
            <a:fillRect/>
          </a:stretch>
        </p:blipFill>
        <p:spPr>
          <a:xfrm>
            <a:off x="8882971" y="5269545"/>
            <a:ext cx="2074808" cy="2258510"/>
          </a:xfrm>
          <a:prstGeom prst="ellipse">
            <a:avLst/>
          </a:prstGeom>
        </p:spPr>
      </p:pic>
      <p:sp>
        <p:nvSpPr>
          <p:cNvPr id="35" name="Thomas Ullrich (BNL)">
            <a:extLst>
              <a:ext uri="{FF2B5EF4-FFF2-40B4-BE49-F238E27FC236}">
                <a16:creationId xmlns:a16="http://schemas.microsoft.com/office/drawing/2014/main" id="{3E788A86-0237-5D9B-BFEE-8AEF698AC237}"/>
              </a:ext>
            </a:extLst>
          </p:cNvPr>
          <p:cNvSpPr txBox="1"/>
          <p:nvPr/>
        </p:nvSpPr>
        <p:spPr>
          <a:xfrm>
            <a:off x="8410097" y="7630897"/>
            <a:ext cx="3020556" cy="1219012"/>
          </a:xfrm>
          <a:prstGeom prst="rect">
            <a:avLst/>
          </a:prstGeom>
          <a:solidFill>
            <a:schemeClr val="accent5"/>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lt1"/>
          </a:fontRef>
        </p:style>
        <p:txBody>
          <a:bodyPr wrap="square" lIns="67735" tIns="67735" rIns="67735" bIns="67735" anchor="ctr">
            <a:spAutoFit/>
          </a:bodyPr>
          <a:lstStyle>
            <a:lvl1pPr>
              <a:defRPr sz="2200" spc="22"/>
            </a:lvl1pPr>
          </a:lstStyle>
          <a:p>
            <a:r>
              <a:rPr lang="en-US" sz="2933" dirty="0"/>
              <a:t>Andreas Metz (Temple)</a:t>
            </a:r>
          </a:p>
          <a:p>
            <a:r>
              <a:rPr lang="en-US" sz="2933" dirty="0"/>
              <a:t>3D structure</a:t>
            </a:r>
            <a:endParaRPr sz="2933"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42" name="The SCHool lecturers: SECOND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SECOND week</a:t>
            </a:r>
          </a:p>
        </p:txBody>
      </p:sp>
      <p:sp>
        <p:nvSpPr>
          <p:cNvPr id="243" name="Slide Number"/>
          <p:cNvSpPr txBox="1">
            <a:spLocks noGrp="1"/>
          </p:cNvSpPr>
          <p:nvPr>
            <p:ph type="sldNum" sz="quarter" idx="2"/>
          </p:nvPr>
        </p:nvSpPr>
        <p:spPr>
          <a:xfrm>
            <a:off x="16240033" y="9092716"/>
            <a:ext cx="331822"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46" name="Balint Joo (ORNL)"/>
          <p:cNvSpPr txBox="1"/>
          <p:nvPr/>
        </p:nvSpPr>
        <p:spPr>
          <a:xfrm>
            <a:off x="3838946" y="3181899"/>
            <a:ext cx="3015318" cy="1260114"/>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square" lIns="67735" tIns="67735" rIns="67735" bIns="67735" anchor="ctr">
            <a:spAutoFit/>
          </a:bodyPr>
          <a:lstStyle>
            <a:lvl1pPr>
              <a:defRPr sz="2200" spc="22"/>
            </a:lvl1pPr>
          </a:lstStyle>
          <a:p>
            <a:r>
              <a:rPr lang="en-US" sz="3200" dirty="0"/>
              <a:t>Bjoern Schenke (BNL)</a:t>
            </a:r>
          </a:p>
          <a:p>
            <a:r>
              <a:rPr lang="en-US" sz="2933" dirty="0"/>
              <a:t>Small-x</a:t>
            </a:r>
            <a:endParaRPr sz="2933" dirty="0"/>
          </a:p>
        </p:txBody>
      </p:sp>
      <p:sp>
        <p:nvSpPr>
          <p:cNvPr id="14" name="Douglas Higinbotham (JLab)">
            <a:extLst>
              <a:ext uri="{FF2B5EF4-FFF2-40B4-BE49-F238E27FC236}">
                <a16:creationId xmlns:a16="http://schemas.microsoft.com/office/drawing/2014/main" id="{79F020B2-1E83-ED56-0764-73E3A1B3A87F}"/>
              </a:ext>
            </a:extLst>
          </p:cNvPr>
          <p:cNvSpPr txBox="1"/>
          <p:nvPr/>
        </p:nvSpPr>
        <p:spPr>
          <a:xfrm>
            <a:off x="10115155" y="3231579"/>
            <a:ext cx="2772228"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square" lIns="67735" tIns="67735" rIns="67735" bIns="67735" anchor="ctr">
            <a:spAutoFit/>
          </a:bodyPr>
          <a:lstStyle>
            <a:lvl1pPr>
              <a:defRPr sz="2200" spc="22"/>
            </a:lvl1pPr>
          </a:lstStyle>
          <a:p>
            <a:r>
              <a:rPr lang="en-US" sz="2933" dirty="0"/>
              <a:t>George Sterman (SBU)</a:t>
            </a:r>
          </a:p>
          <a:p>
            <a:r>
              <a:rPr lang="en-US" sz="2933" dirty="0"/>
              <a:t>Jets</a:t>
            </a:r>
            <a:endParaRPr sz="2933" dirty="0"/>
          </a:p>
        </p:txBody>
      </p:sp>
      <p:sp>
        <p:nvSpPr>
          <p:cNvPr id="27" name="Alexander Jentsch (BNL)">
            <a:extLst>
              <a:ext uri="{FF2B5EF4-FFF2-40B4-BE49-F238E27FC236}">
                <a16:creationId xmlns:a16="http://schemas.microsoft.com/office/drawing/2014/main" id="{3D3E220A-C4D4-41A8-1067-4C5395DC8BAE}"/>
              </a:ext>
            </a:extLst>
          </p:cNvPr>
          <p:cNvSpPr txBox="1"/>
          <p:nvPr/>
        </p:nvSpPr>
        <p:spPr>
          <a:xfrm>
            <a:off x="7166953" y="3234797"/>
            <a:ext cx="2752956"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square" lIns="67735" tIns="67735" rIns="67735" bIns="67735" anchor="ctr">
            <a:spAutoFit/>
          </a:bodyPr>
          <a:lstStyle>
            <a:lvl1pPr>
              <a:defRPr sz="2200" spc="22"/>
            </a:lvl1pPr>
          </a:lstStyle>
          <a:p>
            <a:r>
              <a:rPr lang="en-US" sz="2933" dirty="0"/>
              <a:t>Sergey </a:t>
            </a:r>
            <a:r>
              <a:rPr lang="en-US" sz="2933" dirty="0" err="1"/>
              <a:t>Syritsyn</a:t>
            </a:r>
            <a:r>
              <a:rPr lang="en-US" sz="2933" dirty="0"/>
              <a:t> (SBU)</a:t>
            </a:r>
          </a:p>
          <a:p>
            <a:r>
              <a:rPr lang="en-US" sz="2933" dirty="0"/>
              <a:t>Lattice QCD</a:t>
            </a:r>
            <a:endParaRPr sz="2933" dirty="0"/>
          </a:p>
        </p:txBody>
      </p:sp>
      <p:sp>
        <p:nvSpPr>
          <p:cNvPr id="2" name="Thomas Ullrich (BNL)">
            <a:extLst>
              <a:ext uri="{FF2B5EF4-FFF2-40B4-BE49-F238E27FC236}">
                <a16:creationId xmlns:a16="http://schemas.microsoft.com/office/drawing/2014/main" id="{6361A11E-00E8-149F-C44F-32FB7A77338E}"/>
              </a:ext>
            </a:extLst>
          </p:cNvPr>
          <p:cNvSpPr txBox="1"/>
          <p:nvPr/>
        </p:nvSpPr>
        <p:spPr>
          <a:xfrm>
            <a:off x="13743465" y="3287739"/>
            <a:ext cx="2279495"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none" lIns="67735" tIns="67735" rIns="67735" bIns="67735" anchor="ctr">
            <a:spAutoFit/>
          </a:bodyPr>
          <a:lstStyle>
            <a:lvl1pPr>
              <a:defRPr sz="2200" spc="22"/>
            </a:lvl1pPr>
          </a:lstStyle>
          <a:p>
            <a:r>
              <a:rPr lang="en-US" sz="2933" dirty="0"/>
              <a:t>Felix Ringer (SBU)</a:t>
            </a:r>
          </a:p>
          <a:p>
            <a:r>
              <a:rPr lang="en-US" sz="2933" dirty="0"/>
              <a:t>Jets at the EIC</a:t>
            </a:r>
          </a:p>
        </p:txBody>
      </p:sp>
      <p:sp>
        <p:nvSpPr>
          <p:cNvPr id="15" name="Balint Joo (ORNL)">
            <a:extLst>
              <a:ext uri="{FF2B5EF4-FFF2-40B4-BE49-F238E27FC236}">
                <a16:creationId xmlns:a16="http://schemas.microsoft.com/office/drawing/2014/main" id="{9F24D712-AFE5-A317-6BAB-41991D581E50}"/>
              </a:ext>
            </a:extLst>
          </p:cNvPr>
          <p:cNvSpPr txBox="1"/>
          <p:nvPr/>
        </p:nvSpPr>
        <p:spPr>
          <a:xfrm>
            <a:off x="293546" y="3170838"/>
            <a:ext cx="3261331"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square" lIns="67735" tIns="67735" rIns="67735" bIns="67735" anchor="ctr">
            <a:spAutoFit/>
          </a:bodyPr>
          <a:lstStyle>
            <a:lvl1pPr>
              <a:defRPr sz="2200" spc="22"/>
            </a:lvl1pPr>
          </a:lstStyle>
          <a:p>
            <a:r>
              <a:rPr lang="en-US" sz="2933" dirty="0"/>
              <a:t>Ross Corliss (SBU)</a:t>
            </a:r>
          </a:p>
          <a:p>
            <a:r>
              <a:rPr lang="en-US" sz="2933" dirty="0"/>
              <a:t>Calorimetry/polarimetry</a:t>
            </a:r>
            <a:endParaRPr sz="2933" dirty="0"/>
          </a:p>
        </p:txBody>
      </p:sp>
      <p:pic>
        <p:nvPicPr>
          <p:cNvPr id="4" name="Picture 3" descr="A person with a mustache wearing a suit and tie&#10;&#10;Description automatically generated with medium confidence">
            <a:extLst>
              <a:ext uri="{FF2B5EF4-FFF2-40B4-BE49-F238E27FC236}">
                <a16:creationId xmlns:a16="http://schemas.microsoft.com/office/drawing/2014/main" id="{559CCFA9-573D-48DF-1FB8-93B55EEE047A}"/>
              </a:ext>
            </a:extLst>
          </p:cNvPr>
          <p:cNvPicPr>
            <a:picLocks noChangeAspect="1"/>
          </p:cNvPicPr>
          <p:nvPr/>
        </p:nvPicPr>
        <p:blipFill rotWithShape="1">
          <a:blip r:embed="rId2">
            <a:extLst>
              <a:ext uri="{28A0092B-C50C-407E-A947-70E740481C1C}">
                <a14:useLocalDpi xmlns:a14="http://schemas.microsoft.com/office/drawing/2010/main" val="0"/>
              </a:ext>
            </a:extLst>
          </a:blip>
          <a:srcRect t="6468" b="27363"/>
          <a:stretch/>
        </p:blipFill>
        <p:spPr>
          <a:xfrm>
            <a:off x="10479274" y="1449876"/>
            <a:ext cx="1669405" cy="1669405"/>
          </a:xfrm>
          <a:prstGeom prst="ellipse">
            <a:avLst/>
          </a:prstGeom>
        </p:spPr>
      </p:pic>
      <p:pic>
        <p:nvPicPr>
          <p:cNvPr id="5" name="Picture 4" descr="A person in a suit standing in front of a chalkboard&#10;&#10;AI-generated content may be incorrect.">
            <a:extLst>
              <a:ext uri="{FF2B5EF4-FFF2-40B4-BE49-F238E27FC236}">
                <a16:creationId xmlns:a16="http://schemas.microsoft.com/office/drawing/2014/main" id="{FBCE463C-2B44-7533-1B10-9456CBD9979F}"/>
              </a:ext>
            </a:extLst>
          </p:cNvPr>
          <p:cNvPicPr>
            <a:picLocks noChangeAspect="1"/>
          </p:cNvPicPr>
          <p:nvPr/>
        </p:nvPicPr>
        <p:blipFill>
          <a:blip r:embed="rId3">
            <a:extLst>
              <a:ext uri="{28A0092B-C50C-407E-A947-70E740481C1C}">
                <a14:useLocalDpi xmlns:a14="http://schemas.microsoft.com/office/drawing/2010/main" val="0"/>
              </a:ext>
            </a:extLst>
          </a:blip>
          <a:srcRect l="34505" t="10810" r="27717" b="26576"/>
          <a:stretch>
            <a:fillRect/>
          </a:stretch>
        </p:blipFill>
        <p:spPr>
          <a:xfrm>
            <a:off x="4642191" y="1512391"/>
            <a:ext cx="1408827" cy="1555040"/>
          </a:xfrm>
          <a:prstGeom prst="ellipse">
            <a:avLst/>
          </a:prstGeom>
        </p:spPr>
      </p:pic>
      <p:pic>
        <p:nvPicPr>
          <p:cNvPr id="9" name="Picture 8" descr="A person wearing glasses and a plaid shirt&#10;&#10;AI-generated content may be incorrect.">
            <a:extLst>
              <a:ext uri="{FF2B5EF4-FFF2-40B4-BE49-F238E27FC236}">
                <a16:creationId xmlns:a16="http://schemas.microsoft.com/office/drawing/2014/main" id="{624762D6-1DF3-FF54-3CBE-110F34571841}"/>
              </a:ext>
            </a:extLst>
          </p:cNvPr>
          <p:cNvPicPr>
            <a:picLocks noChangeAspect="1"/>
          </p:cNvPicPr>
          <p:nvPr/>
        </p:nvPicPr>
        <p:blipFill>
          <a:blip r:embed="rId4">
            <a:extLst>
              <a:ext uri="{28A0092B-C50C-407E-A947-70E740481C1C}">
                <a14:useLocalDpi xmlns:a14="http://schemas.microsoft.com/office/drawing/2010/main" val="0"/>
              </a:ext>
            </a:extLst>
          </a:blip>
          <a:srcRect t="4244" b="21130"/>
          <a:stretch>
            <a:fillRect/>
          </a:stretch>
        </p:blipFill>
        <p:spPr>
          <a:xfrm>
            <a:off x="1020778" y="1463341"/>
            <a:ext cx="1458653" cy="1555039"/>
          </a:xfrm>
          <a:prstGeom prst="ellipse">
            <a:avLst/>
          </a:prstGeom>
        </p:spPr>
      </p:pic>
      <p:pic>
        <p:nvPicPr>
          <p:cNvPr id="12" name="Picture 11">
            <a:extLst>
              <a:ext uri="{FF2B5EF4-FFF2-40B4-BE49-F238E27FC236}">
                <a16:creationId xmlns:a16="http://schemas.microsoft.com/office/drawing/2014/main" id="{2FADCBC5-B30F-6679-0615-F5F7EFEBC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6912" y="1459847"/>
            <a:ext cx="1607584" cy="1607584"/>
          </a:xfrm>
          <a:prstGeom prst="ellipse">
            <a:avLst/>
          </a:prstGeom>
        </p:spPr>
      </p:pic>
      <p:pic>
        <p:nvPicPr>
          <p:cNvPr id="22" name="Picture 21">
            <a:extLst>
              <a:ext uri="{FF2B5EF4-FFF2-40B4-BE49-F238E27FC236}">
                <a16:creationId xmlns:a16="http://schemas.microsoft.com/office/drawing/2014/main" id="{26D1B9AA-E3C8-E12A-9347-12133E6B0386}"/>
              </a:ext>
            </a:extLst>
          </p:cNvPr>
          <p:cNvPicPr>
            <a:picLocks noChangeAspect="1"/>
          </p:cNvPicPr>
          <p:nvPr/>
        </p:nvPicPr>
        <p:blipFill>
          <a:blip r:embed="rId6">
            <a:extLst>
              <a:ext uri="{28A0092B-C50C-407E-A947-70E740481C1C}">
                <a14:useLocalDpi xmlns:a14="http://schemas.microsoft.com/office/drawing/2010/main" val="0"/>
              </a:ext>
            </a:extLst>
          </a:blip>
          <a:srcRect l="47443" t="670" r="16439" b="50518"/>
          <a:stretch>
            <a:fillRect/>
          </a:stretch>
        </p:blipFill>
        <p:spPr>
          <a:xfrm>
            <a:off x="13960648" y="1667106"/>
            <a:ext cx="1810103" cy="1359007"/>
          </a:xfrm>
          <a:prstGeom prst="ellipse">
            <a:avLst/>
          </a:prstGeom>
        </p:spPr>
      </p:pic>
      <p:pic>
        <p:nvPicPr>
          <p:cNvPr id="29" name="Picture 28">
            <a:extLst>
              <a:ext uri="{FF2B5EF4-FFF2-40B4-BE49-F238E27FC236}">
                <a16:creationId xmlns:a16="http://schemas.microsoft.com/office/drawing/2014/main" id="{C4BE4F30-6131-C486-7AF8-91FCC33DADF6}"/>
              </a:ext>
            </a:extLst>
          </p:cNvPr>
          <p:cNvPicPr>
            <a:picLocks noChangeAspect="1"/>
          </p:cNvPicPr>
          <p:nvPr/>
        </p:nvPicPr>
        <p:blipFill>
          <a:blip r:embed="rId7">
            <a:extLst>
              <a:ext uri="{28A0092B-C50C-407E-A947-70E740481C1C}">
                <a14:useLocalDpi xmlns:a14="http://schemas.microsoft.com/office/drawing/2010/main" val="0"/>
              </a:ext>
            </a:extLst>
          </a:blip>
          <a:srcRect l="27478" t="7245" r="21842" b="22124"/>
          <a:stretch>
            <a:fillRect/>
          </a:stretch>
        </p:blipFill>
        <p:spPr>
          <a:xfrm>
            <a:off x="3744901" y="5194645"/>
            <a:ext cx="1908329" cy="2238748"/>
          </a:xfrm>
          <a:prstGeom prst="ellipse">
            <a:avLst/>
          </a:prstGeom>
        </p:spPr>
      </p:pic>
      <p:pic>
        <p:nvPicPr>
          <p:cNvPr id="32" name="Picture 31">
            <a:extLst>
              <a:ext uri="{FF2B5EF4-FFF2-40B4-BE49-F238E27FC236}">
                <a16:creationId xmlns:a16="http://schemas.microsoft.com/office/drawing/2014/main" id="{3FEDBC9E-48C2-4C2B-2847-15EE51A4F1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765" y="5388380"/>
            <a:ext cx="1866967" cy="1851278"/>
          </a:xfrm>
          <a:prstGeom prst="ellipse">
            <a:avLst/>
          </a:prstGeom>
        </p:spPr>
      </p:pic>
      <p:pic>
        <p:nvPicPr>
          <p:cNvPr id="37" name="Picture 36">
            <a:extLst>
              <a:ext uri="{FF2B5EF4-FFF2-40B4-BE49-F238E27FC236}">
                <a16:creationId xmlns:a16="http://schemas.microsoft.com/office/drawing/2014/main" id="{63A5493D-A9B7-7BB9-C4A8-3689786B92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4143" y="5400604"/>
            <a:ext cx="1918191" cy="1939866"/>
          </a:xfrm>
          <a:prstGeom prst="ellipse">
            <a:avLst/>
          </a:prstGeom>
        </p:spPr>
      </p:pic>
      <p:sp>
        <p:nvSpPr>
          <p:cNvPr id="39" name="Thomas Ullrich (BNL)">
            <a:extLst>
              <a:ext uri="{FF2B5EF4-FFF2-40B4-BE49-F238E27FC236}">
                <a16:creationId xmlns:a16="http://schemas.microsoft.com/office/drawing/2014/main" id="{E0379458-882F-F8BD-54CC-0F7009919687}"/>
              </a:ext>
            </a:extLst>
          </p:cNvPr>
          <p:cNvSpPr txBox="1"/>
          <p:nvPr/>
        </p:nvSpPr>
        <p:spPr>
          <a:xfrm>
            <a:off x="3202765" y="7628682"/>
            <a:ext cx="3172880"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none" lIns="67735" tIns="67735" rIns="67735" bIns="67735" anchor="ctr">
            <a:spAutoFit/>
          </a:bodyPr>
          <a:lstStyle>
            <a:lvl1pPr>
              <a:defRPr sz="2200" spc="22"/>
            </a:lvl1pPr>
          </a:lstStyle>
          <a:p>
            <a:r>
              <a:rPr lang="en-US" sz="2933" dirty="0"/>
              <a:t>Holly </a:t>
            </a:r>
            <a:r>
              <a:rPr lang="en-US" sz="2933" dirty="0" err="1"/>
              <a:t>Szumila</a:t>
            </a:r>
            <a:r>
              <a:rPr lang="en-US" sz="2933" dirty="0"/>
              <a:t> Vance (FIU)</a:t>
            </a:r>
          </a:p>
          <a:p>
            <a:r>
              <a:rPr lang="en-US" sz="2933" dirty="0"/>
              <a:t>EIC software tutorial</a:t>
            </a:r>
          </a:p>
        </p:txBody>
      </p:sp>
      <p:sp>
        <p:nvSpPr>
          <p:cNvPr id="41" name="Thomas Ullrich (BNL)">
            <a:extLst>
              <a:ext uri="{FF2B5EF4-FFF2-40B4-BE49-F238E27FC236}">
                <a16:creationId xmlns:a16="http://schemas.microsoft.com/office/drawing/2014/main" id="{10E5F299-C537-F5B7-1F01-7717CC53928C}"/>
              </a:ext>
            </a:extLst>
          </p:cNvPr>
          <p:cNvSpPr txBox="1"/>
          <p:nvPr/>
        </p:nvSpPr>
        <p:spPr>
          <a:xfrm>
            <a:off x="558259" y="7628682"/>
            <a:ext cx="2383690"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none" lIns="67735" tIns="67735" rIns="67735" bIns="67735" anchor="ctr">
            <a:spAutoFit/>
          </a:bodyPr>
          <a:lstStyle>
            <a:lvl1pPr>
              <a:defRPr sz="2200" spc="22"/>
            </a:lvl1pPr>
          </a:lstStyle>
          <a:p>
            <a:r>
              <a:rPr lang="en-US" sz="2933" dirty="0"/>
              <a:t>Ramona Vogt (</a:t>
            </a:r>
            <a:r>
              <a:rPr lang="en-US" sz="2933" dirty="0" err="1"/>
              <a:t>Llnl</a:t>
            </a:r>
            <a:r>
              <a:rPr lang="en-US" sz="2933" dirty="0"/>
              <a:t>)</a:t>
            </a:r>
          </a:p>
          <a:p>
            <a:r>
              <a:rPr lang="en-US" sz="2933" dirty="0"/>
              <a:t>Heavy quarks</a:t>
            </a:r>
          </a:p>
        </p:txBody>
      </p:sp>
      <p:sp>
        <p:nvSpPr>
          <p:cNvPr id="42" name="Thomas Ullrich (BNL)">
            <a:extLst>
              <a:ext uri="{FF2B5EF4-FFF2-40B4-BE49-F238E27FC236}">
                <a16:creationId xmlns:a16="http://schemas.microsoft.com/office/drawing/2014/main" id="{A00E2EA9-FE5B-E263-E268-100561E86141}"/>
              </a:ext>
            </a:extLst>
          </p:cNvPr>
          <p:cNvSpPr txBox="1"/>
          <p:nvPr/>
        </p:nvSpPr>
        <p:spPr>
          <a:xfrm>
            <a:off x="10280932" y="7565702"/>
            <a:ext cx="2993729"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none" lIns="67735" tIns="67735" rIns="67735" bIns="67735" anchor="ctr">
            <a:spAutoFit/>
          </a:bodyPr>
          <a:lstStyle>
            <a:lvl1pPr>
              <a:defRPr sz="2200" spc="22"/>
            </a:lvl1pPr>
          </a:lstStyle>
          <a:p>
            <a:r>
              <a:rPr lang="en-US" sz="2933" dirty="0"/>
              <a:t>Thomas </a:t>
            </a:r>
            <a:r>
              <a:rPr lang="en-US" sz="2933" dirty="0" err="1"/>
              <a:t>Hemmick</a:t>
            </a:r>
            <a:r>
              <a:rPr lang="en-US" sz="2933" dirty="0"/>
              <a:t>(SBU)</a:t>
            </a:r>
          </a:p>
          <a:p>
            <a:r>
              <a:rPr lang="en-US" sz="2933" dirty="0"/>
              <a:t>Tracking and Particle ID</a:t>
            </a:r>
          </a:p>
        </p:txBody>
      </p:sp>
      <p:sp>
        <p:nvSpPr>
          <p:cNvPr id="43" name="Thomas Ullrich (BNL)">
            <a:extLst>
              <a:ext uri="{FF2B5EF4-FFF2-40B4-BE49-F238E27FC236}">
                <a16:creationId xmlns:a16="http://schemas.microsoft.com/office/drawing/2014/main" id="{EB238273-69AD-D2F8-ACF9-635594CE33D0}"/>
              </a:ext>
            </a:extLst>
          </p:cNvPr>
          <p:cNvSpPr txBox="1"/>
          <p:nvPr/>
        </p:nvSpPr>
        <p:spPr>
          <a:xfrm>
            <a:off x="13666886" y="7565702"/>
            <a:ext cx="3200901" cy="1219012"/>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none" lIns="67735" tIns="67735" rIns="67735" bIns="67735" anchor="ctr">
            <a:spAutoFit/>
          </a:bodyPr>
          <a:lstStyle>
            <a:lvl1pPr>
              <a:defRPr sz="2200" spc="22"/>
            </a:lvl1pPr>
          </a:lstStyle>
          <a:p>
            <a:r>
              <a:rPr lang="en-US" sz="2933" dirty="0"/>
              <a:t>Hooman </a:t>
            </a:r>
            <a:r>
              <a:rPr lang="en-US" sz="2933" dirty="0" err="1"/>
              <a:t>Davoudiasl</a:t>
            </a:r>
            <a:r>
              <a:rPr lang="en-US" sz="2933" dirty="0"/>
              <a:t> (BNL)</a:t>
            </a:r>
          </a:p>
          <a:p>
            <a:r>
              <a:rPr lang="en-US" sz="2933" dirty="0"/>
              <a:t>BSM searches at the EIC</a:t>
            </a:r>
          </a:p>
        </p:txBody>
      </p:sp>
      <p:pic>
        <p:nvPicPr>
          <p:cNvPr id="45" name="Picture 44">
            <a:extLst>
              <a:ext uri="{FF2B5EF4-FFF2-40B4-BE49-F238E27FC236}">
                <a16:creationId xmlns:a16="http://schemas.microsoft.com/office/drawing/2014/main" id="{5CEF19CE-50D7-C51F-D91C-4114F54231F1}"/>
              </a:ext>
            </a:extLst>
          </p:cNvPr>
          <p:cNvPicPr>
            <a:picLocks noChangeAspect="1"/>
          </p:cNvPicPr>
          <p:nvPr/>
        </p:nvPicPr>
        <p:blipFill>
          <a:blip r:embed="rId10">
            <a:extLst>
              <a:ext uri="{28A0092B-C50C-407E-A947-70E740481C1C}">
                <a14:useLocalDpi xmlns:a14="http://schemas.microsoft.com/office/drawing/2010/main" val="0"/>
              </a:ext>
            </a:extLst>
          </a:blip>
          <a:srcRect b="28794"/>
          <a:stretch>
            <a:fillRect/>
          </a:stretch>
        </p:blipFill>
        <p:spPr>
          <a:xfrm>
            <a:off x="14592991" y="5388380"/>
            <a:ext cx="1812953" cy="1910573"/>
          </a:xfrm>
          <a:prstGeom prst="ellipse">
            <a:avLst/>
          </a:prstGeom>
        </p:spPr>
      </p:pic>
      <p:sp>
        <p:nvSpPr>
          <p:cNvPr id="46" name="Balint Joo (ORNL)">
            <a:extLst>
              <a:ext uri="{FF2B5EF4-FFF2-40B4-BE49-F238E27FC236}">
                <a16:creationId xmlns:a16="http://schemas.microsoft.com/office/drawing/2014/main" id="{9DC06F9E-2DCB-18AE-A2F4-527448AE5AD1}"/>
              </a:ext>
            </a:extLst>
          </p:cNvPr>
          <p:cNvSpPr txBox="1"/>
          <p:nvPr/>
        </p:nvSpPr>
        <p:spPr>
          <a:xfrm>
            <a:off x="6787147" y="7565702"/>
            <a:ext cx="3132761" cy="1711455"/>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5">
              <a:shade val="15000"/>
            </a:schemeClr>
          </a:lnRef>
          <a:fillRef idx="1">
            <a:schemeClr val="accent5"/>
          </a:fillRef>
          <a:effectRef idx="0">
            <a:schemeClr val="accent5"/>
          </a:effectRef>
          <a:fontRef idx="minor">
            <a:schemeClr val="lt1"/>
          </a:fontRef>
        </p:style>
        <p:txBody>
          <a:bodyPr wrap="square" lIns="67735" tIns="67735" rIns="67735" bIns="67735" anchor="ctr">
            <a:spAutoFit/>
          </a:bodyPr>
          <a:lstStyle>
            <a:lvl1pPr>
              <a:defRPr sz="2200" spc="22"/>
            </a:lvl1pPr>
          </a:lstStyle>
          <a:p>
            <a:r>
              <a:rPr lang="en-US" sz="3200" dirty="0"/>
              <a:t>Wolfram Fischer (BNL)</a:t>
            </a:r>
          </a:p>
          <a:p>
            <a:r>
              <a:rPr lang="en-US" sz="2933" dirty="0"/>
              <a:t>Intro to EIC Accelerator Collaboration</a:t>
            </a:r>
            <a:endParaRPr sz="2933" dirty="0"/>
          </a:p>
        </p:txBody>
      </p:sp>
      <p:pic>
        <p:nvPicPr>
          <p:cNvPr id="48" name="Picture 47">
            <a:extLst>
              <a:ext uri="{FF2B5EF4-FFF2-40B4-BE49-F238E27FC236}">
                <a16:creationId xmlns:a16="http://schemas.microsoft.com/office/drawing/2014/main" id="{25F00FEC-21C2-8DAB-5D84-3CE00E4A9D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9328" y="5299792"/>
            <a:ext cx="2040678" cy="2040678"/>
          </a:xfrm>
          <a:prstGeom prst="ellipse">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58" name="the school schedule"/>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schedule</a:t>
            </a:r>
          </a:p>
        </p:txBody>
      </p:sp>
      <p:sp>
        <p:nvSpPr>
          <p:cNvPr id="259" name="Slide Number"/>
          <p:cNvSpPr txBox="1">
            <a:spLocks noGrp="1"/>
          </p:cNvSpPr>
          <p:nvPr>
            <p:ph type="sldNum" sz="quarter" idx="2"/>
          </p:nvPr>
        </p:nvSpPr>
        <p:spPr>
          <a:xfrm>
            <a:off x="16010805" y="9080500"/>
            <a:ext cx="561051" cy="677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60" name="The school runs in person and on ZOOM 8:30 am - 3:10 pm ET US.…"/>
          <p:cNvSpPr txBox="1"/>
          <p:nvPr/>
        </p:nvSpPr>
        <p:spPr>
          <a:xfrm>
            <a:off x="101603" y="2848573"/>
            <a:ext cx="17137056" cy="529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anchor="ctr">
            <a:spAutoFit/>
          </a:bodyPr>
          <a:lstStyle/>
          <a:p>
            <a:pPr marL="762000" indent="-762000">
              <a:spcBef>
                <a:spcPts val="1467"/>
              </a:spcBef>
              <a:buSzPct val="50000"/>
              <a:buBlip>
                <a:blip r:embed="rId2"/>
              </a:buBlip>
              <a:defRPr spc="0"/>
            </a:pPr>
            <a:r>
              <a:rPr sz="4267" dirty="0"/>
              <a:t>The school runs in person </a:t>
            </a:r>
            <a:r>
              <a:rPr lang="en-US" sz="4267" dirty="0"/>
              <a:t>8</a:t>
            </a:r>
            <a:r>
              <a:rPr sz="4267" dirty="0"/>
              <a:t>:</a:t>
            </a:r>
            <a:r>
              <a:rPr lang="en-US" sz="4267" dirty="0"/>
              <a:t>00</a:t>
            </a:r>
            <a:r>
              <a:rPr sz="4267" dirty="0"/>
              <a:t> am - 3:</a:t>
            </a:r>
            <a:r>
              <a:rPr lang="en-US" sz="4267" dirty="0"/>
              <a:t>3</a:t>
            </a:r>
            <a:r>
              <a:rPr sz="4267" dirty="0"/>
              <a:t>0 pm ET US. </a:t>
            </a:r>
            <a:endParaRPr lang="en-US" dirty="0"/>
          </a:p>
          <a:p>
            <a:pPr marL="762000" indent="-762000">
              <a:spcBef>
                <a:spcPts val="1467"/>
              </a:spcBef>
              <a:buSzPct val="50000"/>
              <a:buBlip>
                <a:blip r:embed="rId2"/>
              </a:buBlip>
              <a:defRPr spc="0"/>
            </a:pPr>
            <a:r>
              <a:rPr lang="en-US" sz="4250" dirty="0"/>
              <a:t>In the evening, we have discussion at 7:30 pm </a:t>
            </a:r>
            <a:br>
              <a:rPr lang="en-US" sz="4250" dirty="0"/>
            </a:br>
            <a:r>
              <a:rPr lang="en-US" sz="4250" dirty="0"/>
              <a:t>          (snacks &amp; drinks are provided) </a:t>
            </a:r>
            <a:endParaRPr sz="4267" dirty="0"/>
          </a:p>
          <a:p>
            <a:pPr marL="762000" indent="-762000">
              <a:spcBef>
                <a:spcPts val="1467"/>
              </a:spcBef>
              <a:buSzPct val="50000"/>
              <a:buBlip>
                <a:blip r:embed="rId2"/>
              </a:buBlip>
              <a:defRPr spc="0"/>
            </a:pPr>
            <a:r>
              <a:rPr lang="en-US" sz="4250" dirty="0"/>
              <a:t>The program is posted on Indico: </a:t>
            </a:r>
            <a:r>
              <a:rPr lang="en-US" sz="4250" dirty="0">
                <a:hlinkClick r:id="rId3"/>
              </a:rPr>
              <a:t>https://indico.cfnssbu.physics.sunysb.edu/event/604/timetable/</a:t>
            </a:r>
            <a:endParaRPr lang="en-US" sz="4250" dirty="0"/>
          </a:p>
          <a:p>
            <a:pPr marL="762000" indent="-762000">
              <a:spcBef>
                <a:spcPts val="1467"/>
              </a:spcBef>
              <a:buSzPct val="50000"/>
              <a:buBlip>
                <a:blip r:embed="rId2"/>
              </a:buBlip>
              <a:defRPr spc="0"/>
            </a:pPr>
            <a:r>
              <a:rPr lang="en-US" sz="4250" dirty="0"/>
              <a:t>Students’ presentations (optional) will be on Fridays, please, send us your titles.</a:t>
            </a:r>
            <a:endParaRPr sz="4267"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6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6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2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bldLvl="5" animBg="1" advAuto="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15179</TotalTime>
  <Words>725</Words>
  <Application>Microsoft Macintosh PowerPoint</Application>
  <PresentationFormat>Custom</PresentationFormat>
  <Paragraphs>101</Paragraphs>
  <Slides>11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Bradley Hand</vt:lpstr>
      <vt:lpstr>DIN Alternate Bold</vt:lpstr>
      <vt:lpstr>DIN Condensed Bold</vt:lpstr>
      <vt:lpstr>Helvetica</vt:lpstr>
      <vt:lpstr>Helvetica Neue</vt:lpstr>
      <vt:lpstr>Optima</vt:lpstr>
      <vt:lpstr>Zapf Dingbats</vt:lpstr>
      <vt:lpstr>New_Template9</vt:lpstr>
      <vt:lpstr>The 2026 CFNS Summer School          on the Physics of the                          Electron-Ion Collider</vt:lpstr>
      <vt:lpstr>School organizers</vt:lpstr>
      <vt:lpstr>Welcome to the 2026 CFNS Summer School dedicated to the physics of the EIC</vt:lpstr>
      <vt:lpstr>Geography of the school 2019-2025</vt:lpstr>
      <vt:lpstr>The electron-ion collider @ BNL</vt:lpstr>
      <vt:lpstr>The electron-ion collider: scientific questions</vt:lpstr>
      <vt:lpstr>The SCHool lecturers: first week</vt:lpstr>
      <vt:lpstr>The SCHool lecturers: SECOND week</vt:lpstr>
      <vt:lpstr>the school schedule</vt:lpstr>
      <vt:lpstr>Warnings:</vt:lpstr>
      <vt:lpstr>Meals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CFNS-CTEQ Summer   School</dc:title>
  <cp:lastModifiedBy>Prokudin, Alexey</cp:lastModifiedBy>
  <cp:revision>53</cp:revision>
  <cp:lastPrinted>2025-06-01T20:13:49Z</cp:lastPrinted>
  <dcterms:modified xsi:type="dcterms:W3CDTF">2026-06-02T14:27:16Z</dcterms:modified>
</cp:coreProperties>
</file>