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gi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47"/>
  </p:notesMasterIdLst>
  <p:sldIdLst>
    <p:sldId id="256" r:id="rId5"/>
    <p:sldId id="4023" r:id="rId6"/>
    <p:sldId id="261" r:id="rId7"/>
    <p:sldId id="2313" r:id="rId8"/>
    <p:sldId id="2104" r:id="rId9"/>
    <p:sldId id="267" r:id="rId10"/>
    <p:sldId id="2095" r:id="rId11"/>
    <p:sldId id="4024" r:id="rId12"/>
    <p:sldId id="2147375394" r:id="rId13"/>
    <p:sldId id="2147375389" r:id="rId14"/>
    <p:sldId id="2106" r:id="rId15"/>
    <p:sldId id="2107" r:id="rId16"/>
    <p:sldId id="2108" r:id="rId17"/>
    <p:sldId id="2109" r:id="rId18"/>
    <p:sldId id="3923" r:id="rId19"/>
    <p:sldId id="3926" r:id="rId20"/>
    <p:sldId id="2091" r:id="rId21"/>
    <p:sldId id="2147375395" r:id="rId22"/>
    <p:sldId id="2147375400" r:id="rId23"/>
    <p:sldId id="2098" r:id="rId24"/>
    <p:sldId id="2102" r:id="rId25"/>
    <p:sldId id="2103" r:id="rId26"/>
    <p:sldId id="2099" r:id="rId27"/>
    <p:sldId id="2100" r:id="rId28"/>
    <p:sldId id="339" r:id="rId29"/>
    <p:sldId id="2147375403" r:id="rId30"/>
    <p:sldId id="4040" r:id="rId31"/>
    <p:sldId id="4043" r:id="rId32"/>
    <p:sldId id="4129" r:id="rId33"/>
    <p:sldId id="4041" r:id="rId34"/>
    <p:sldId id="4042" r:id="rId35"/>
    <p:sldId id="265" r:id="rId36"/>
    <p:sldId id="2147375402" r:id="rId37"/>
    <p:sldId id="2147375404" r:id="rId38"/>
    <p:sldId id="273" r:id="rId39"/>
    <p:sldId id="279" r:id="rId40"/>
    <p:sldId id="4000" r:id="rId41"/>
    <p:sldId id="2320" r:id="rId42"/>
    <p:sldId id="4001" r:id="rId43"/>
    <p:sldId id="4022" r:id="rId44"/>
    <p:sldId id="274" r:id="rId45"/>
    <p:sldId id="2309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623"/>
    <p:restoredTop sz="94694"/>
  </p:normalViewPr>
  <p:slideViewPr>
    <p:cSldViewPr snapToGrid="0" snapToObjects="1">
      <p:cViewPr varScale="1">
        <p:scale>
          <a:sx n="73" d="100"/>
          <a:sy n="73" d="100"/>
        </p:scale>
        <p:origin x="62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brookhavenlab-my.sharepoint.com/personal/fkurian_bnl_gov/Documents/Documents/EIC/B1pF/Review_April24/Shim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brookhavenlab-my.sharepoint.com/personal/fkurian_bnl_gov/Documents/Documents/EIC/B1pF/Review_April24/Shim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9822629507701706E-2"/>
          <c:y val="3.3837740232730569E-2"/>
          <c:w val="0.8722898917284857"/>
          <c:h val="0.89365281641141825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'With Shim 1'!$B$1</c:f>
              <c:strCache>
                <c:ptCount val="1"/>
                <c:pt idx="0">
                  <c:v>b2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'With Shim 1'!$A$2:$A$11</c:f>
              <c:numCache>
                <c:formatCode>General</c:formatCode>
                <c:ptCount val="10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7</c:v>
                </c:pt>
                <c:pt idx="7">
                  <c:v>9</c:v>
                </c:pt>
                <c:pt idx="8">
                  <c:v>11</c:v>
                </c:pt>
                <c:pt idx="9">
                  <c:v>13</c:v>
                </c:pt>
              </c:numCache>
            </c:numRef>
          </c:xVal>
          <c:yVal>
            <c:numRef>
              <c:f>'With Shim 1'!$B$2:$B$11</c:f>
              <c:numCache>
                <c:formatCode>General</c:formatCode>
                <c:ptCount val="10"/>
                <c:pt idx="0">
                  <c:v>2.0785000000000001E-2</c:v>
                </c:pt>
                <c:pt idx="1">
                  <c:v>2.0582E-2</c:v>
                </c:pt>
                <c:pt idx="2">
                  <c:v>2.0986999999999999E-2</c:v>
                </c:pt>
                <c:pt idx="3">
                  <c:v>2.12E-2</c:v>
                </c:pt>
                <c:pt idx="4">
                  <c:v>2.1132000000000001E-2</c:v>
                </c:pt>
                <c:pt idx="5">
                  <c:v>2.1610999999999998E-2</c:v>
                </c:pt>
                <c:pt idx="6">
                  <c:v>2.2341E-2</c:v>
                </c:pt>
                <c:pt idx="7">
                  <c:v>2.2924E-2</c:v>
                </c:pt>
                <c:pt idx="8">
                  <c:v>2.3404999999999999E-2</c:v>
                </c:pt>
                <c:pt idx="9">
                  <c:v>2.4385E-2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0A0D-420F-A3F4-26B3C1BD55D0}"/>
            </c:ext>
          </c:extLst>
        </c:ser>
        <c:ser>
          <c:idx val="1"/>
          <c:order val="1"/>
          <c:tx>
            <c:strRef>
              <c:f>'With Shim 1'!$C$1</c:f>
              <c:strCache>
                <c:ptCount val="1"/>
                <c:pt idx="0">
                  <c:v>b3</c:v>
                </c:pt>
              </c:strCache>
            </c:strRef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'With Shim 1'!$A$2:$A$11</c:f>
              <c:numCache>
                <c:formatCode>General</c:formatCode>
                <c:ptCount val="10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7</c:v>
                </c:pt>
                <c:pt idx="7">
                  <c:v>9</c:v>
                </c:pt>
                <c:pt idx="8">
                  <c:v>11</c:v>
                </c:pt>
                <c:pt idx="9">
                  <c:v>13</c:v>
                </c:pt>
              </c:numCache>
            </c:numRef>
          </c:xVal>
          <c:yVal>
            <c:numRef>
              <c:f>'With Shim 1'!$C$2:$C$11</c:f>
              <c:numCache>
                <c:formatCode>General</c:formatCode>
                <c:ptCount val="10"/>
                <c:pt idx="0">
                  <c:v>8.5135000000000005</c:v>
                </c:pt>
                <c:pt idx="1">
                  <c:v>6.9454000000000002</c:v>
                </c:pt>
                <c:pt idx="2">
                  <c:v>5.4569999999999999</c:v>
                </c:pt>
                <c:pt idx="3">
                  <c:v>4.0400999999999998</c:v>
                </c:pt>
                <c:pt idx="4">
                  <c:v>2.6911</c:v>
                </c:pt>
                <c:pt idx="5">
                  <c:v>1.4044000000000001</c:v>
                </c:pt>
                <c:pt idx="6">
                  <c:v>-1.9468000000000001</c:v>
                </c:pt>
                <c:pt idx="7">
                  <c:v>-4.4009999999999998</c:v>
                </c:pt>
                <c:pt idx="8">
                  <c:v>-6.6033999999999997</c:v>
                </c:pt>
                <c:pt idx="9">
                  <c:v>-8.5831999999999997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0A0D-420F-A3F4-26B3C1BD55D0}"/>
            </c:ext>
          </c:extLst>
        </c:ser>
        <c:ser>
          <c:idx val="3"/>
          <c:order val="2"/>
          <c:tx>
            <c:strRef>
              <c:f>'With Shim 1'!$E$1</c:f>
              <c:strCache>
                <c:ptCount val="1"/>
                <c:pt idx="0">
                  <c:v>b5</c:v>
                </c:pt>
              </c:strCache>
            </c:strRef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'With Shim 1'!$A$2:$A$11</c:f>
              <c:numCache>
                <c:formatCode>General</c:formatCode>
                <c:ptCount val="10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7</c:v>
                </c:pt>
                <c:pt idx="7">
                  <c:v>9</c:v>
                </c:pt>
                <c:pt idx="8">
                  <c:v>11</c:v>
                </c:pt>
                <c:pt idx="9">
                  <c:v>13</c:v>
                </c:pt>
              </c:numCache>
            </c:numRef>
          </c:xVal>
          <c:yVal>
            <c:numRef>
              <c:f>'With Shim 1'!$E$2:$E$11</c:f>
              <c:numCache>
                <c:formatCode>General</c:formatCode>
                <c:ptCount val="10"/>
                <c:pt idx="0">
                  <c:v>0.31720999999999999</c:v>
                </c:pt>
                <c:pt idx="1">
                  <c:v>0.24456</c:v>
                </c:pt>
                <c:pt idx="2">
                  <c:v>0.17213999999999999</c:v>
                </c:pt>
                <c:pt idx="3">
                  <c:v>0.10168000000000001</c:v>
                </c:pt>
                <c:pt idx="4">
                  <c:v>3.3003999999999999E-2</c:v>
                </c:pt>
                <c:pt idx="5">
                  <c:v>-3.3416000000000001E-2</c:v>
                </c:pt>
                <c:pt idx="6">
                  <c:v>-0.20075999999999999</c:v>
                </c:pt>
                <c:pt idx="7">
                  <c:v>-0.33661999999999997</c:v>
                </c:pt>
                <c:pt idx="8">
                  <c:v>-0.46277000000000001</c:v>
                </c:pt>
                <c:pt idx="9">
                  <c:v>-0.57740000000000002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0A0D-420F-A3F4-26B3C1BD55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87905904"/>
        <c:axId val="1812233696"/>
      </c:scatterChart>
      <c:valAx>
        <c:axId val="178790590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12233696"/>
        <c:crosses val="autoZero"/>
        <c:crossBetween val="midCat"/>
      </c:valAx>
      <c:valAx>
        <c:axId val="18122336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8790590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9504293612293078"/>
          <c:y val="0.12726575946066007"/>
          <c:w val="0.1182916678816275"/>
          <c:h val="0.27622695788684071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5952006072892518E-2"/>
          <c:y val="3.8226582782756965E-2"/>
          <c:w val="0.86265968446248098"/>
          <c:h val="0.8746637362468172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MinShim!$B$1</c:f>
              <c:strCache>
                <c:ptCount val="1"/>
                <c:pt idx="0">
                  <c:v>Filled shim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MinShim!$A$2:$A$15</c:f>
              <c:numCache>
                <c:formatCode>General</c:formatCode>
                <c:ptCount val="14"/>
                <c:pt idx="0">
                  <c:v>2</c:v>
                </c:pt>
                <c:pt idx="1">
                  <c:v>3</c:v>
                </c:pt>
                <c:pt idx="2">
                  <c:v>4</c:v>
                </c:pt>
                <c:pt idx="3">
                  <c:v>5</c:v>
                </c:pt>
                <c:pt idx="4">
                  <c:v>6</c:v>
                </c:pt>
                <c:pt idx="5">
                  <c:v>7</c:v>
                </c:pt>
                <c:pt idx="6">
                  <c:v>8</c:v>
                </c:pt>
                <c:pt idx="7">
                  <c:v>9</c:v>
                </c:pt>
                <c:pt idx="8">
                  <c:v>10</c:v>
                </c:pt>
                <c:pt idx="9">
                  <c:v>11</c:v>
                </c:pt>
                <c:pt idx="10">
                  <c:v>12</c:v>
                </c:pt>
                <c:pt idx="11">
                  <c:v>13</c:v>
                </c:pt>
                <c:pt idx="12">
                  <c:v>14</c:v>
                </c:pt>
                <c:pt idx="13">
                  <c:v>15</c:v>
                </c:pt>
              </c:numCache>
            </c:numRef>
          </c:cat>
          <c:val>
            <c:numRef>
              <c:f>MinShim!$B$2:$B$15</c:f>
              <c:numCache>
                <c:formatCode>General</c:formatCode>
                <c:ptCount val="14"/>
                <c:pt idx="0">
                  <c:v>0.23380999999999999</c:v>
                </c:pt>
                <c:pt idx="1">
                  <c:v>6.5198999999999998</c:v>
                </c:pt>
                <c:pt idx="2">
                  <c:v>3.866E-2</c:v>
                </c:pt>
                <c:pt idx="3">
                  <c:v>-0.21157000000000001</c:v>
                </c:pt>
                <c:pt idx="4">
                  <c:v>3.7396E-3</c:v>
                </c:pt>
                <c:pt idx="5">
                  <c:v>-2.1883E-2</c:v>
                </c:pt>
                <c:pt idx="6" formatCode="0.00E+00">
                  <c:v>6.3020000000000003E-4</c:v>
                </c:pt>
                <c:pt idx="7">
                  <c:v>-0.36964999999999998</c:v>
                </c:pt>
                <c:pt idx="8" formatCode="0.00E+00">
                  <c:v>1.0758E-4</c:v>
                </c:pt>
                <c:pt idx="9">
                  <c:v>0.33339000000000002</c:v>
                </c:pt>
                <c:pt idx="10" formatCode="0.00E+00">
                  <c:v>3.7023000000000001E-5</c:v>
                </c:pt>
                <c:pt idx="11">
                  <c:v>0.10173</c:v>
                </c:pt>
                <c:pt idx="12" formatCode="0.00E+00">
                  <c:v>-3.8896999999999997E-5</c:v>
                </c:pt>
                <c:pt idx="13">
                  <c:v>4.1893E-2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926-47B8-BCA7-6FEAFD3CBA22}"/>
            </c:ext>
          </c:extLst>
        </c:ser>
        <c:ser>
          <c:idx val="1"/>
          <c:order val="1"/>
          <c:tx>
            <c:strRef>
              <c:f>MinShim!$C$1</c:f>
              <c:strCache>
                <c:ptCount val="1"/>
                <c:pt idx="0">
                  <c:v>Unfilled shim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MinShim!$A$2:$A$15</c:f>
              <c:numCache>
                <c:formatCode>General</c:formatCode>
                <c:ptCount val="14"/>
                <c:pt idx="0">
                  <c:v>2</c:v>
                </c:pt>
                <c:pt idx="1">
                  <c:v>3</c:v>
                </c:pt>
                <c:pt idx="2">
                  <c:v>4</c:v>
                </c:pt>
                <c:pt idx="3">
                  <c:v>5</c:v>
                </c:pt>
                <c:pt idx="4">
                  <c:v>6</c:v>
                </c:pt>
                <c:pt idx="5">
                  <c:v>7</c:v>
                </c:pt>
                <c:pt idx="6">
                  <c:v>8</c:v>
                </c:pt>
                <c:pt idx="7">
                  <c:v>9</c:v>
                </c:pt>
                <c:pt idx="8">
                  <c:v>10</c:v>
                </c:pt>
                <c:pt idx="9">
                  <c:v>11</c:v>
                </c:pt>
                <c:pt idx="10">
                  <c:v>12</c:v>
                </c:pt>
                <c:pt idx="11">
                  <c:v>13</c:v>
                </c:pt>
                <c:pt idx="12">
                  <c:v>14</c:v>
                </c:pt>
                <c:pt idx="13">
                  <c:v>15</c:v>
                </c:pt>
              </c:numCache>
            </c:numRef>
          </c:cat>
          <c:val>
            <c:numRef>
              <c:f>MinShim!$C$2:$C$15</c:f>
              <c:numCache>
                <c:formatCode>General</c:formatCode>
                <c:ptCount val="14"/>
                <c:pt idx="0">
                  <c:v>0.23687</c:v>
                </c:pt>
                <c:pt idx="1">
                  <c:v>-6.8460999999999999</c:v>
                </c:pt>
                <c:pt idx="2">
                  <c:v>3.7725000000000002E-2</c:v>
                </c:pt>
                <c:pt idx="3">
                  <c:v>-0.13644000000000001</c:v>
                </c:pt>
                <c:pt idx="4">
                  <c:v>3.5347999999999998E-3</c:v>
                </c:pt>
                <c:pt idx="5">
                  <c:v>0.14523</c:v>
                </c:pt>
                <c:pt idx="6" formatCode="0.00E+00">
                  <c:v>3.1007000000000002E-4</c:v>
                </c:pt>
                <c:pt idx="7">
                  <c:v>-0.35521000000000003</c:v>
                </c:pt>
                <c:pt idx="8" formatCode="0.00E+00">
                  <c:v>-6.7676999999999996E-5</c:v>
                </c:pt>
                <c:pt idx="9">
                  <c:v>0.33554</c:v>
                </c:pt>
                <c:pt idx="10" formatCode="0.00E+00">
                  <c:v>-1.0064999999999999E-4</c:v>
                </c:pt>
                <c:pt idx="11">
                  <c:v>0.10233</c:v>
                </c:pt>
                <c:pt idx="12" formatCode="0.00E+00">
                  <c:v>-4.0493E-5</c:v>
                </c:pt>
                <c:pt idx="13">
                  <c:v>4.2139000000000003E-2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926-47B8-BCA7-6FEAFD3CBA22}"/>
            </c:ext>
          </c:extLst>
        </c:ser>
        <c:ser>
          <c:idx val="2"/>
          <c:order val="2"/>
          <c:tx>
            <c:strRef>
              <c:f>MinShim!$D$1</c:f>
              <c:strCache>
                <c:ptCount val="1"/>
                <c:pt idx="0">
                  <c:v>Filled shim1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numRef>
              <c:f>MinShim!$A$2:$A$15</c:f>
              <c:numCache>
                <c:formatCode>General</c:formatCode>
                <c:ptCount val="14"/>
                <c:pt idx="0">
                  <c:v>2</c:v>
                </c:pt>
                <c:pt idx="1">
                  <c:v>3</c:v>
                </c:pt>
                <c:pt idx="2">
                  <c:v>4</c:v>
                </c:pt>
                <c:pt idx="3">
                  <c:v>5</c:v>
                </c:pt>
                <c:pt idx="4">
                  <c:v>6</c:v>
                </c:pt>
                <c:pt idx="5">
                  <c:v>7</c:v>
                </c:pt>
                <c:pt idx="6">
                  <c:v>8</c:v>
                </c:pt>
                <c:pt idx="7">
                  <c:v>9</c:v>
                </c:pt>
                <c:pt idx="8">
                  <c:v>10</c:v>
                </c:pt>
                <c:pt idx="9">
                  <c:v>11</c:v>
                </c:pt>
                <c:pt idx="10">
                  <c:v>12</c:v>
                </c:pt>
                <c:pt idx="11">
                  <c:v>13</c:v>
                </c:pt>
                <c:pt idx="12">
                  <c:v>14</c:v>
                </c:pt>
                <c:pt idx="13">
                  <c:v>15</c:v>
                </c:pt>
              </c:numCache>
            </c:numRef>
          </c:cat>
          <c:val>
            <c:numRef>
              <c:f>MinShim!$D$2:$D$15</c:f>
              <c:numCache>
                <c:formatCode>General</c:formatCode>
                <c:ptCount val="14"/>
                <c:pt idx="0">
                  <c:v>0.25387999999999999</c:v>
                </c:pt>
                <c:pt idx="1">
                  <c:v>9.8028999999999993</c:v>
                </c:pt>
                <c:pt idx="2">
                  <c:v>3.7909999999999999E-2</c:v>
                </c:pt>
                <c:pt idx="3">
                  <c:v>0.20205000000000001</c:v>
                </c:pt>
                <c:pt idx="4">
                  <c:v>3.3834999999999998E-3</c:v>
                </c:pt>
                <c:pt idx="5">
                  <c:v>-7.3206999999999994E-2</c:v>
                </c:pt>
                <c:pt idx="6" formatCode="0.00E+00">
                  <c:v>1.3128E-4</c:v>
                </c:pt>
                <c:pt idx="7">
                  <c:v>-0.37504999999999999</c:v>
                </c:pt>
                <c:pt idx="8" formatCode="0.00E+00">
                  <c:v>-2.4867999999999998E-4</c:v>
                </c:pt>
                <c:pt idx="9">
                  <c:v>0.33426</c:v>
                </c:pt>
                <c:pt idx="10" formatCode="0.00E+00">
                  <c:v>-1.082E-4</c:v>
                </c:pt>
                <c:pt idx="11">
                  <c:v>0.10183</c:v>
                </c:pt>
                <c:pt idx="12" formatCode="0.00E+00">
                  <c:v>9.5429999999999999E-5</c:v>
                </c:pt>
                <c:pt idx="13">
                  <c:v>4.1972000000000002E-2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926-47B8-BCA7-6FEAFD3CBA22}"/>
            </c:ext>
          </c:extLst>
        </c:ser>
        <c:ser>
          <c:idx val="3"/>
          <c:order val="3"/>
          <c:tx>
            <c:strRef>
              <c:f>MinShim!$E$1</c:f>
              <c:strCache>
                <c:ptCount val="1"/>
                <c:pt idx="0">
                  <c:v>Filled shim2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MinShim!$A$2:$A$15</c:f>
              <c:numCache>
                <c:formatCode>General</c:formatCode>
                <c:ptCount val="14"/>
                <c:pt idx="0">
                  <c:v>2</c:v>
                </c:pt>
                <c:pt idx="1">
                  <c:v>3</c:v>
                </c:pt>
                <c:pt idx="2">
                  <c:v>4</c:v>
                </c:pt>
                <c:pt idx="3">
                  <c:v>5</c:v>
                </c:pt>
                <c:pt idx="4">
                  <c:v>6</c:v>
                </c:pt>
                <c:pt idx="5">
                  <c:v>7</c:v>
                </c:pt>
                <c:pt idx="6">
                  <c:v>8</c:v>
                </c:pt>
                <c:pt idx="7">
                  <c:v>9</c:v>
                </c:pt>
                <c:pt idx="8">
                  <c:v>10</c:v>
                </c:pt>
                <c:pt idx="9">
                  <c:v>11</c:v>
                </c:pt>
                <c:pt idx="10">
                  <c:v>12</c:v>
                </c:pt>
                <c:pt idx="11">
                  <c:v>13</c:v>
                </c:pt>
                <c:pt idx="12">
                  <c:v>14</c:v>
                </c:pt>
                <c:pt idx="13">
                  <c:v>15</c:v>
                </c:pt>
              </c:numCache>
            </c:numRef>
          </c:cat>
          <c:val>
            <c:numRef>
              <c:f>MinShim!$E$2:$E$15</c:f>
              <c:numCache>
                <c:formatCode>General</c:formatCode>
                <c:ptCount val="14"/>
                <c:pt idx="0">
                  <c:v>0.21618000000000001</c:v>
                </c:pt>
                <c:pt idx="1">
                  <c:v>-8.6342999999999996</c:v>
                </c:pt>
                <c:pt idx="2">
                  <c:v>3.9234999999999999E-2</c:v>
                </c:pt>
                <c:pt idx="3">
                  <c:v>-0.54022999999999999</c:v>
                </c:pt>
                <c:pt idx="4">
                  <c:v>4.0206E-3</c:v>
                </c:pt>
                <c:pt idx="5">
                  <c:v>0.18437000000000001</c:v>
                </c:pt>
                <c:pt idx="6" formatCode="0.00E+00">
                  <c:v>3.2330999999999999E-4</c:v>
                </c:pt>
                <c:pt idx="7">
                  <c:v>-0.35016999999999998</c:v>
                </c:pt>
                <c:pt idx="8" formatCode="0.00E+00">
                  <c:v>-1.5372000000000001E-4</c:v>
                </c:pt>
                <c:pt idx="9">
                  <c:v>0.33461000000000002</c:v>
                </c:pt>
                <c:pt idx="10" formatCode="0.00E+00">
                  <c:v>-2.1749000000000001E-4</c:v>
                </c:pt>
                <c:pt idx="11">
                  <c:v>0.10216</c:v>
                </c:pt>
                <c:pt idx="12" formatCode="0.00E+00">
                  <c:v>-9.6546999999999996E-5</c:v>
                </c:pt>
                <c:pt idx="13">
                  <c:v>4.2035999999999997E-2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926-47B8-BCA7-6FEAFD3CBA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64091648"/>
        <c:axId val="664096928"/>
      </c:barChart>
      <c:catAx>
        <c:axId val="66409164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in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4096928"/>
        <c:crosses val="autoZero"/>
        <c:auto val="1"/>
        <c:lblAlgn val="ctr"/>
        <c:lblOffset val="100"/>
        <c:tickLblSkip val="2"/>
        <c:tickMarkSkip val="2"/>
        <c:noMultiLvlLbl val="0"/>
      </c:catAx>
      <c:valAx>
        <c:axId val="664096928"/>
        <c:scaling>
          <c:orientation val="minMax"/>
          <c:max val="1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cross"/>
        <c:minorTickMark val="none"/>
        <c:tickLblPos val="nextTo"/>
        <c:spPr>
          <a:noFill/>
          <a:ln>
            <a:solidFill>
              <a:schemeClr val="tx1">
                <a:lumMod val="15000"/>
                <a:lumOff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4091648"/>
        <c:crossesAt val="0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0060846486560802"/>
          <c:y val="4.8652509986449821E-2"/>
          <c:w val="0.24142058729834437"/>
          <c:h val="0.40207441956151807"/>
        </c:manualLayout>
      </c:layout>
      <c:overlay val="1"/>
      <c:spPr>
        <a:solidFill>
          <a:sysClr val="window" lastClr="FFFFFF"/>
        </a:solidFill>
        <a:ln>
          <a:solidFill>
            <a:sysClr val="windowText" lastClr="000000"/>
          </a:solidFill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solidFill>
        <a:schemeClr val="bg2">
          <a:lumMod val="75000"/>
        </a:schemeClr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36F475-F7F5-6C41-B37C-656C49194CAF}" type="datetimeFigureOut">
              <a:rPr lang="en-US" smtClean="0"/>
              <a:t>5/26/2026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5839EF-EF2D-A244-8B03-02564FD387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280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F51DC-19BD-D680-F0E8-4C2ACD94B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D94E2F-E6E4-F933-55EC-34C6FF83AD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5ACE29-6386-9D8C-B2AE-8B4D062BA8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370B28-F95D-879A-135F-B141CB13E7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0FB5-4D6F-42F5-A809-7A1093A9D77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552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emf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FD422-CF21-5F4B-9F3C-D943F67A9BE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3175" y="1481540"/>
            <a:ext cx="10334625" cy="1947460"/>
          </a:xfrm>
        </p:spPr>
        <p:txBody>
          <a:bodyPr anchor="t" anchorCtr="0"/>
          <a:lstStyle>
            <a:lvl1pPr algn="l">
              <a:defRPr sz="6000" b="1" i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5F0DF-C789-3B48-88B2-EEF178B168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175" y="4712963"/>
            <a:ext cx="10334625" cy="746185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87851E-C1E1-6E46-8D1B-95D6C188859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13175" y="3441178"/>
            <a:ext cx="10334625" cy="1259607"/>
          </a:xfrm>
        </p:spPr>
        <p:txBody>
          <a:bodyPr>
            <a:noAutofit/>
          </a:bodyPr>
          <a:lstStyle>
            <a:lvl1pPr marL="0" indent="0">
              <a:buFontTx/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 sz="2000"/>
            </a:lvl2pPr>
            <a:lvl3pPr marL="914400" indent="0">
              <a:buFontTx/>
              <a:buNone/>
              <a:defRPr sz="2000"/>
            </a:lvl3pPr>
            <a:lvl4pPr marL="1371600" indent="0">
              <a:buFontTx/>
              <a:buNone/>
              <a:defRPr sz="2000"/>
            </a:lvl4pPr>
            <a:lvl5pPr marL="1828800" indent="0">
              <a:buFontTx/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6D9F0E-4B80-0FD1-A24A-1C1B60A4BB4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6983308" y="450531"/>
            <a:ext cx="1787236" cy="4572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0496317-0189-6060-26F4-32FD0508897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655554" y="457965"/>
            <a:ext cx="1825604" cy="457200"/>
          </a:xfrm>
          <a:prstGeom prst="rect">
            <a:avLst/>
          </a:prstGeom>
        </p:spPr>
      </p:pic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2C982CCA-1B74-BF6E-B229-11EF11E8D20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9294996" y="480267"/>
            <a:ext cx="2309706" cy="408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6553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7" orient="horz" pos="2160" userDrawn="1">
          <p15:clr>
            <a:srgbClr val="FBAE40"/>
          </p15:clr>
        </p15:guide>
        <p15:guide id="8" pos="3840" userDrawn="1">
          <p15:clr>
            <a:srgbClr val="FBAE40"/>
          </p15:clr>
        </p15:guide>
        <p15:guide id="9" orient="horz" pos="3888" userDrawn="1">
          <p15:clr>
            <a:srgbClr val="FBAE40"/>
          </p15:clr>
        </p15:guide>
        <p15:guide id="10" pos="360" userDrawn="1">
          <p15:clr>
            <a:srgbClr val="FBAE40"/>
          </p15:clr>
        </p15:guide>
        <p15:guide id="11" pos="7320" userDrawn="1">
          <p15:clr>
            <a:srgbClr val="FBAE40"/>
          </p15:clr>
        </p15:guide>
        <p15:guide id="12" orient="horz" pos="3984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4785F67-179E-4145-8BCB-4A0C61A89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0018" y="6316595"/>
            <a:ext cx="432486" cy="365125"/>
          </a:xfrm>
          <a:prstGeom prst="rect">
            <a:avLst/>
          </a:prstGeom>
        </p:spPr>
        <p:txBody>
          <a:bodyPr lIns="0" tIns="0" rIns="0" bIns="0" anchor="ctr"/>
          <a:lstStyle>
            <a:lvl1pPr algn="ctr">
              <a:defRPr sz="1000"/>
            </a:lvl1pPr>
          </a:lstStyle>
          <a:p>
            <a:pPr algn="ctr"/>
            <a:fld id="{933A556B-7C63-244D-9B7C-B0EA8042B3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7E7747BA-6145-3552-2339-5F4BF5DF2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79" y="0"/>
            <a:ext cx="11499925" cy="8251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C65258C7-5BE3-51E9-6313-6F03042F3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579" y="975365"/>
            <a:ext cx="11499925" cy="48658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3A592-2C2C-1149-FE30-72A494F277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85192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CFNS Summer School 2026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0C71E18-8584-A0E2-3682-9547339B30E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94220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Christoph Montag</a:t>
            </a:r>
          </a:p>
        </p:txBody>
      </p:sp>
    </p:spTree>
    <p:extLst>
      <p:ext uri="{BB962C8B-B14F-4D97-AF65-F5344CB8AC3E}">
        <p14:creationId xmlns:p14="http://schemas.microsoft.com/office/powerpoint/2010/main" val="2794568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B965E-00C4-6F4C-8817-84A69C14D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926A3-B154-C14C-BFED-E141D3C8B7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2579" y="975360"/>
            <a:ext cx="5524500" cy="4891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40C922-34CF-D846-A402-06F51B1894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4923" y="975360"/>
            <a:ext cx="5755084" cy="4891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1868AE-308B-D548-82A1-318656FC55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7522" y="6316595"/>
            <a:ext cx="432486" cy="365125"/>
          </a:xfrm>
          <a:prstGeom prst="rect">
            <a:avLst/>
          </a:prstGeom>
        </p:spPr>
        <p:txBody>
          <a:bodyPr lIns="0" tIns="0" rIns="0" bIns="0" anchor="ctr"/>
          <a:lstStyle>
            <a:lvl1pPr algn="ctr">
              <a:defRPr sz="1000"/>
            </a:lvl1pPr>
          </a:lstStyle>
          <a:p>
            <a:pPr algn="ctr"/>
            <a:fld id="{933A556B-7C63-244D-9B7C-B0EA8042B3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0CFA25C5-6468-E921-5CC9-27F4A33A769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85192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CFNS Summer School 2026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395F968-4504-BF25-C965-31E73F66167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94220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Christoph Montag</a:t>
            </a:r>
          </a:p>
        </p:txBody>
      </p:sp>
    </p:spTree>
    <p:extLst>
      <p:ext uri="{BB962C8B-B14F-4D97-AF65-F5344CB8AC3E}">
        <p14:creationId xmlns:p14="http://schemas.microsoft.com/office/powerpoint/2010/main" val="3630614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D9BCDB3-24E9-1B4D-0A74-4298674A99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7522" y="6316595"/>
            <a:ext cx="432486" cy="365125"/>
          </a:xfrm>
          <a:prstGeom prst="rect">
            <a:avLst/>
          </a:prstGeom>
        </p:spPr>
        <p:txBody>
          <a:bodyPr lIns="0" tIns="0" rIns="0" bIns="0" anchor="ctr"/>
          <a:lstStyle>
            <a:lvl1pPr algn="ctr">
              <a:defRPr sz="1000"/>
            </a:lvl1pPr>
          </a:lstStyle>
          <a:p>
            <a:pPr algn="ctr"/>
            <a:fld id="{933A556B-7C63-244D-9B7C-B0EA8042B3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8DB6E2-DDA3-22B8-7251-F0B132B676A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85192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CFNS Summer School 2026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439522C-42D3-98C9-C46E-2F2D03D4359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94220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Christoph Montag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D45B976-F9BD-96F9-4119-FEAF693C373D}"/>
              </a:ext>
            </a:extLst>
          </p:cNvPr>
          <p:cNvCxnSpPr/>
          <p:nvPr userDrawn="1"/>
        </p:nvCxnSpPr>
        <p:spPr>
          <a:xfrm>
            <a:off x="462579" y="6111240"/>
            <a:ext cx="114999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1252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30519D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Arial" charset="0"/>
                <a:ea typeface="Arial" charset="0"/>
                <a:cs typeface="Arial" charset="0"/>
              </a:defRPr>
            </a:lvl1pPr>
            <a:lvl2pPr>
              <a:defRPr>
                <a:latin typeface="Arial" charset="0"/>
                <a:ea typeface="Arial" charset="0"/>
                <a:cs typeface="Arial" charset="0"/>
              </a:defRPr>
            </a:lvl2pPr>
            <a:lvl3pPr>
              <a:defRPr>
                <a:latin typeface="Arial" charset="0"/>
                <a:ea typeface="Arial" charset="0"/>
                <a:cs typeface="Arial" charset="0"/>
              </a:defRPr>
            </a:lvl3pPr>
            <a:lvl4pPr>
              <a:defRPr>
                <a:latin typeface="Arial" charset="0"/>
                <a:ea typeface="Arial" charset="0"/>
                <a:cs typeface="Arial" charset="0"/>
              </a:defRPr>
            </a:lvl4pPr>
            <a:lvl5pPr>
              <a:defRPr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578693" y="6311898"/>
            <a:ext cx="383811" cy="365125"/>
          </a:xfrm>
        </p:spPr>
        <p:txBody>
          <a:bodyPr/>
          <a:lstStyle>
            <a:lvl1pPr algn="ctr">
              <a:defRPr/>
            </a:lvl1pPr>
          </a:lstStyle>
          <a:p>
            <a:fld id="{893C5830-40F3-F04E-B2E3-10E6672BA8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14BFCE9-98DA-5A04-62CC-E46DF0F6C2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85192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CFNS Summer School 2026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3884AFD2-078C-6727-B5B1-FA2EADBF5DE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94220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Christoph Montag</a:t>
            </a:r>
          </a:p>
        </p:txBody>
      </p:sp>
    </p:spTree>
    <p:extLst>
      <p:ext uri="{BB962C8B-B14F-4D97-AF65-F5344CB8AC3E}">
        <p14:creationId xmlns:p14="http://schemas.microsoft.com/office/powerpoint/2010/main" val="2781605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901B8D0-7B77-1AB2-E5FA-A51BDF7CB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8693" y="6311898"/>
            <a:ext cx="383811" cy="365125"/>
          </a:xfrm>
        </p:spPr>
        <p:txBody>
          <a:bodyPr/>
          <a:lstStyle>
            <a:lvl1pPr algn="ctr">
              <a:defRPr/>
            </a:lvl1pPr>
          </a:lstStyle>
          <a:p>
            <a:fld id="{893C5830-40F3-F04E-B2E3-10E6672BA8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CD5BCD39-60B1-53EE-BD8B-1D3B53C3D2C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85192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CFNS Summer School 2026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B0B8F10-5591-25E4-5F38-C0690B713C0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94220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Christoph Montag</a:t>
            </a:r>
          </a:p>
        </p:txBody>
      </p:sp>
    </p:spTree>
    <p:extLst>
      <p:ext uri="{BB962C8B-B14F-4D97-AF65-F5344CB8AC3E}">
        <p14:creationId xmlns:p14="http://schemas.microsoft.com/office/powerpoint/2010/main" val="1796238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72B31-8B6C-0751-9361-DDDD9926AD1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94220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Christoph Montag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5E08A759-8266-E6DB-9B95-6DC1F6D97C7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85192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CFNS Summer School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512D9-8B79-3341-DF1F-4FD3382B5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8693" y="6311898"/>
            <a:ext cx="383811" cy="365125"/>
          </a:xfrm>
        </p:spPr>
        <p:txBody>
          <a:bodyPr/>
          <a:lstStyle>
            <a:lvl1pPr algn="ctr">
              <a:defRPr/>
            </a:lvl1pPr>
          </a:lstStyle>
          <a:p>
            <a:fld id="{893C5830-40F3-F04E-B2E3-10E6672BA8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663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2F2D77AE-ADD4-C1E5-3F37-40CCB4918D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94220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Christoph Montag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22F0E114-A055-4E46-E932-89137640D6B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85192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CFNS Summer School 2026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066CE72-FE13-2AC1-F84A-55F454C59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8693" y="6311898"/>
            <a:ext cx="383811" cy="365125"/>
          </a:xfrm>
        </p:spPr>
        <p:txBody>
          <a:bodyPr/>
          <a:lstStyle>
            <a:lvl1pPr algn="ctr">
              <a:defRPr/>
            </a:lvl1pPr>
          </a:lstStyle>
          <a:p>
            <a:fld id="{893C5830-40F3-F04E-B2E3-10E6672BA8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321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 - Bullet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56E40-B484-1283-A234-15FBD8855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 [Layout: Content 1 – Bulleted]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7E89AC-E876-D4E3-122F-C3259C46709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61963" y="930274"/>
            <a:ext cx="11521440" cy="5212080"/>
          </a:xfrm>
        </p:spPr>
        <p:txBody>
          <a:bodyPr/>
          <a:lstStyle>
            <a:lvl1pPr>
              <a:defRPr/>
            </a:lvl1pPr>
            <a:lvl2pPr marL="386954" indent="-171450">
              <a:defRPr/>
            </a:lvl2pPr>
            <a:lvl3pPr marL="558404" indent="-127397">
              <a:defRPr/>
            </a:lvl3pPr>
            <a:lvl4pPr marL="729854" indent="-127397">
              <a:defRPr/>
            </a:lvl4pPr>
            <a:lvl5pPr marL="901304" indent="-127397">
              <a:defRPr/>
            </a:lvl5pPr>
          </a:lstStyle>
          <a:p>
            <a:pPr lvl="0"/>
            <a:r>
              <a:rPr lang="en-US"/>
              <a:t>Level 1 – Arial 24</a:t>
            </a:r>
          </a:p>
          <a:p>
            <a:pPr lvl="1"/>
            <a:r>
              <a:rPr lang="en-US"/>
              <a:t>Level 2 – Arial 20</a:t>
            </a:r>
          </a:p>
          <a:p>
            <a:pPr lvl="2"/>
            <a:r>
              <a:rPr lang="en-US"/>
              <a:t>Level 3 – Arial 18</a:t>
            </a:r>
          </a:p>
          <a:p>
            <a:pPr lvl="3"/>
            <a:r>
              <a:rPr lang="en-US"/>
              <a:t>Level 4 – Arial 16</a:t>
            </a:r>
          </a:p>
          <a:p>
            <a:pPr lvl="4"/>
            <a:r>
              <a:rPr lang="en-US"/>
              <a:t>Level 5 – Arial 16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155FCF-9C1A-7DCA-BFC2-91C07896EAC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94220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Christoph Montag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F1333E5-213E-DCEA-FECB-5692D6F3836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485192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CFNS Summer School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6E970-CC1A-83FC-2936-E110AECAC038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1578693" y="6311898"/>
            <a:ext cx="383811" cy="365125"/>
          </a:xfrm>
        </p:spPr>
        <p:txBody>
          <a:bodyPr/>
          <a:lstStyle>
            <a:lvl1pPr algn="ctr">
              <a:defRPr/>
            </a:lvl1pPr>
          </a:lstStyle>
          <a:p>
            <a:fld id="{893C5830-40F3-F04E-B2E3-10E6672BA8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610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4785F67-179E-4145-8BCB-4A0C61A89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0018" y="6316595"/>
            <a:ext cx="432486" cy="365125"/>
          </a:xfrm>
          <a:prstGeom prst="rect">
            <a:avLst/>
          </a:prstGeom>
        </p:spPr>
        <p:txBody>
          <a:bodyPr lIns="0" tIns="0" rIns="0" bIns="0" anchor="ctr"/>
          <a:lstStyle>
            <a:lvl1pPr algn="ctr">
              <a:defRPr sz="1000"/>
            </a:lvl1pPr>
          </a:lstStyle>
          <a:p>
            <a:pPr algn="ctr"/>
            <a:fld id="{933A556B-7C63-244D-9B7C-B0EA8042B3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7E7747BA-6145-3552-2339-5F4BF5DF2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79" y="0"/>
            <a:ext cx="11499925" cy="8251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4C6E50E-3840-229D-97E9-6585956B40D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61963" y="981075"/>
            <a:ext cx="11499850" cy="506571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DCE9C92B-2F20-5F07-AA6D-DE5ACC81397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94220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Christoph Montag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1CFE13-2E02-68B4-43D6-9A782724E73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485192" y="6316595"/>
            <a:ext cx="2659380" cy="36512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2pPr marL="457200" indent="0">
              <a:buNone/>
              <a:defRPr sz="1000"/>
            </a:lvl2pPr>
            <a:lvl3pPr marL="914400" indent="0">
              <a:buNone/>
              <a:defRPr sz="10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</a:lstStyle>
          <a:p>
            <a:pPr lvl="0"/>
            <a:r>
              <a:rPr lang="en-US" dirty="0"/>
              <a:t>CFNS Summer School 2026</a:t>
            </a:r>
          </a:p>
        </p:txBody>
      </p:sp>
    </p:spTree>
    <p:extLst>
      <p:ext uri="{BB962C8B-B14F-4D97-AF65-F5344CB8AC3E}">
        <p14:creationId xmlns:p14="http://schemas.microsoft.com/office/powerpoint/2010/main" val="1879810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7DAAA2-8718-2247-8539-9A0DC22C0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79" y="0"/>
            <a:ext cx="11499925" cy="8251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3056FE-C136-A54B-9DE3-EACD8E08FE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2579" y="975365"/>
            <a:ext cx="11499925" cy="48658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125833E0-DD3D-DF4F-9316-F67B7A80E3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0018" y="6316595"/>
            <a:ext cx="432486" cy="365125"/>
          </a:xfrm>
          <a:prstGeom prst="rect">
            <a:avLst/>
          </a:prstGeom>
        </p:spPr>
        <p:txBody>
          <a:bodyPr lIns="0" tIns="0" rIns="0" bIns="0" anchor="ctr"/>
          <a:lstStyle>
            <a:lvl1pPr algn="ctr">
              <a:defRPr sz="1100" b="1">
                <a:solidFill>
                  <a:schemeClr val="bg2"/>
                </a:solidFill>
              </a:defRPr>
            </a:lvl1pPr>
          </a:lstStyle>
          <a:p>
            <a:fld id="{933A556B-7C63-244D-9B7C-B0EA8042B33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AB150B5-704F-CF21-3183-8DB97C07706C}"/>
              </a:ext>
            </a:extLst>
          </p:cNvPr>
          <p:cNvCxnSpPr>
            <a:cxnSpLocks/>
          </p:cNvCxnSpPr>
          <p:nvPr userDrawn="1"/>
        </p:nvCxnSpPr>
        <p:spPr>
          <a:xfrm>
            <a:off x="462579" y="825178"/>
            <a:ext cx="11499925" cy="0"/>
          </a:xfrm>
          <a:prstGeom prst="line">
            <a:avLst/>
          </a:prstGeom>
          <a:ln w="25400">
            <a:gradFill>
              <a:gsLst>
                <a:gs pos="0">
                  <a:schemeClr val="bg2"/>
                </a:gs>
                <a:gs pos="100000">
                  <a:schemeClr val="accent5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958D2D7-4525-7982-81CE-BAFE8EFB999D}"/>
              </a:ext>
            </a:extLst>
          </p:cNvPr>
          <p:cNvCxnSpPr/>
          <p:nvPr userDrawn="1"/>
        </p:nvCxnSpPr>
        <p:spPr>
          <a:xfrm>
            <a:off x="462579" y="6111240"/>
            <a:ext cx="114999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4521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4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u="none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 userDrawn="1">
          <p15:clr>
            <a:srgbClr val="F26B43"/>
          </p15:clr>
        </p15:guide>
        <p15:guide id="8" pos="3840" userDrawn="1">
          <p15:clr>
            <a:srgbClr val="F26B43"/>
          </p15:clr>
        </p15:guide>
        <p15:guide id="9" pos="360" userDrawn="1">
          <p15:clr>
            <a:srgbClr val="F26B43"/>
          </p15:clr>
        </p15:guide>
        <p15:guide id="10" orient="horz" pos="3888" userDrawn="1">
          <p15:clr>
            <a:srgbClr val="F26B43"/>
          </p15:clr>
        </p15:guide>
        <p15:guide id="11" pos="7320" userDrawn="1">
          <p15:clr>
            <a:srgbClr val="F26B43"/>
          </p15:clr>
        </p15:guide>
        <p15:guide id="12" orient="horz" pos="412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NUL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NUL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mp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5.jp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65.png"/><Relationship Id="rId4" Type="http://schemas.openxmlformats.org/officeDocument/2006/relationships/chart" Target="../charts/char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56CBC-DA70-7741-BB3F-BCDBBE052F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Accelerator Technology for the EIC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B0E14B-6889-F849-8A8C-D01D7C3603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June 3, 2026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0F4563-AB5E-1F4E-B28C-08AC1323034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Christoph Montag, BNL</a:t>
            </a:r>
          </a:p>
        </p:txBody>
      </p:sp>
    </p:spTree>
    <p:extLst>
      <p:ext uri="{BB962C8B-B14F-4D97-AF65-F5344CB8AC3E}">
        <p14:creationId xmlns:p14="http://schemas.microsoft.com/office/powerpoint/2010/main" val="2246755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CCA763-6E7E-5660-77BC-7C88D518A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2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AF08AF0-DBDD-06F1-0FAF-C6E855081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From RHIC to EIC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44A9F9-944D-5880-3F0F-9FAC5E0F3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580" y="975365"/>
            <a:ext cx="7365804" cy="486585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RHIC:</a:t>
            </a:r>
          </a:p>
          <a:p>
            <a:r>
              <a:rPr lang="en-US" dirty="0"/>
              <a:t>Two superconducting ion storage rings</a:t>
            </a:r>
          </a:p>
          <a:p>
            <a:r>
              <a:rPr lang="en-US" dirty="0"/>
              <a:t>3.8 km circumference</a:t>
            </a:r>
          </a:p>
          <a:p>
            <a:r>
              <a:rPr lang="en-US" dirty="0"/>
              <a:t>6 interaction regions, 2 detectors</a:t>
            </a:r>
          </a:p>
          <a:p>
            <a:r>
              <a:rPr lang="en-US" dirty="0"/>
              <a:t>Beam energy up to 255 GeV for protons, or 100 GeV/n heavy ions</a:t>
            </a:r>
          </a:p>
          <a:p>
            <a:r>
              <a:rPr lang="en-US" dirty="0"/>
              <a:t>110 bunches per beam</a:t>
            </a:r>
          </a:p>
          <a:p>
            <a:r>
              <a:rPr lang="en-US" dirty="0"/>
              <a:t>Ion species from protons to uranium</a:t>
            </a:r>
          </a:p>
          <a:p>
            <a:r>
              <a:rPr lang="en-US" dirty="0"/>
              <a:t>60% proton polarization – world’s only polarized proton collider</a:t>
            </a:r>
          </a:p>
          <a:p>
            <a:r>
              <a:rPr lang="en-US" dirty="0"/>
              <a:t>Exceeded design luminosity by factor 44</a:t>
            </a:r>
          </a:p>
          <a:p>
            <a:r>
              <a:rPr lang="en-US" dirty="0"/>
              <a:t>In operation since 2001</a:t>
            </a:r>
          </a:p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C3D6101-09EB-C2D7-5F5E-76835F54E4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C08314C-D51D-8E89-197F-F2897141440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" name="Picture 8" descr="Diagram&#10;&#10;AI-generated content may be incorrect.">
            <a:extLst>
              <a:ext uri="{FF2B5EF4-FFF2-40B4-BE49-F238E27FC236}">
                <a16:creationId xmlns:a16="http://schemas.microsoft.com/office/drawing/2014/main" id="{F15F70ED-63A8-AD32-8ED3-8D968E0604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8537" y="905070"/>
            <a:ext cx="4683967" cy="4683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887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-3266"/>
            <a:ext cx="9091119" cy="786097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EIC Design Concept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5782" y="1244076"/>
            <a:ext cx="9163357" cy="3500048"/>
          </a:xfrm>
        </p:spPr>
        <p:txBody>
          <a:bodyPr>
            <a:noAutofit/>
          </a:bodyPr>
          <a:lstStyle/>
          <a:p>
            <a:r>
              <a:rPr lang="en-US" sz="2400" dirty="0"/>
              <a:t>EIC is </a:t>
            </a:r>
            <a:r>
              <a:rPr lang="en-US" sz="2400" dirty="0">
                <a:solidFill>
                  <a:srgbClr val="FF0000"/>
                </a:solidFill>
              </a:rPr>
              <a:t>based on the RHIC complex</a:t>
            </a:r>
            <a:r>
              <a:rPr lang="en-US" sz="2400" dirty="0"/>
              <a:t>: Hadron Storage Ring (HSR), injectors, ion sources, infrastructure; needs only </a:t>
            </a:r>
            <a:r>
              <a:rPr lang="en-US" sz="2400" dirty="0">
                <a:solidFill>
                  <a:srgbClr val="FF0000"/>
                </a:solidFill>
              </a:rPr>
              <a:t>relatively few modifications and upgrades</a:t>
            </a:r>
          </a:p>
          <a:p>
            <a:r>
              <a:rPr lang="en-US" sz="2400" dirty="0">
                <a:solidFill>
                  <a:srgbClr val="FF0000"/>
                </a:solidFill>
              </a:rPr>
              <a:t>Todays RHIC beam parameters are close</a:t>
            </a:r>
            <a:r>
              <a:rPr lang="en-US" sz="2400" dirty="0"/>
              <a:t> to what is required for EIC (except number of bunches, 3 times higher beam current, and vertical emittance)</a:t>
            </a:r>
          </a:p>
          <a:p>
            <a:r>
              <a:rPr lang="en-US" sz="2400" dirty="0"/>
              <a:t>Add a </a:t>
            </a:r>
            <a:r>
              <a:rPr lang="en-US" sz="2400" dirty="0">
                <a:solidFill>
                  <a:srgbClr val="FF0000"/>
                </a:solidFill>
              </a:rPr>
              <a:t>5 to18 GeV electron storage ring</a:t>
            </a:r>
            <a:r>
              <a:rPr lang="en-US" sz="2400" dirty="0"/>
              <a:t> &amp; its injector complex to the RHIC facility  </a:t>
            </a:r>
            <a:r>
              <a:rPr lang="en-US" sz="2400" dirty="0">
                <a:sym typeface="Wingdings" panose="05000000000000000000" pitchFamily="2" charset="2"/>
              </a:rPr>
              <a:t> </a:t>
            </a:r>
            <a:r>
              <a:rPr lang="en-US" sz="2400" dirty="0" err="1">
                <a:sym typeface="Wingdings" panose="05000000000000000000" pitchFamily="2" charset="2"/>
              </a:rPr>
              <a:t>E</a:t>
            </a:r>
            <a:r>
              <a:rPr lang="en-US" sz="2400" baseline="-25000" dirty="0" err="1">
                <a:sym typeface="Wingdings" panose="05000000000000000000" pitchFamily="2" charset="2"/>
              </a:rPr>
              <a:t>cm</a:t>
            </a:r>
            <a:r>
              <a:rPr lang="en-US" sz="2400" dirty="0">
                <a:sym typeface="Wingdings" panose="05000000000000000000" pitchFamily="2" charset="2"/>
              </a:rPr>
              <a:t> = 29-141 GeV</a:t>
            </a:r>
          </a:p>
          <a:p>
            <a:r>
              <a:rPr lang="en-US" sz="2400" dirty="0">
                <a:sym typeface="Wingdings" panose="05000000000000000000" pitchFamily="2" charset="2"/>
              </a:rPr>
              <a:t>Design and built a suitable </a:t>
            </a:r>
            <a:r>
              <a:rPr lang="en-US" sz="2400" dirty="0">
                <a:solidFill>
                  <a:srgbClr val="FF0000"/>
                </a:solidFill>
                <a:sym typeface="Wingdings" panose="05000000000000000000" pitchFamily="2" charset="2"/>
              </a:rPr>
              <a:t>interaction region</a:t>
            </a:r>
            <a:endParaRPr lang="en-US" sz="2400" dirty="0">
              <a:solidFill>
                <a:srgbClr val="FF0000"/>
              </a:solidFill>
            </a:endParaRPr>
          </a:p>
          <a:p>
            <a:r>
              <a:rPr lang="en-US" sz="2400" dirty="0"/>
              <a:t>EIC design aims to meet the goals formulated in the EIC WHITE PAPER, in particular the </a:t>
            </a:r>
            <a:r>
              <a:rPr lang="en-US" sz="2400" dirty="0">
                <a:solidFill>
                  <a:srgbClr val="FF0000"/>
                </a:solidFill>
              </a:rPr>
              <a:t>high luminosity of L = 10</a:t>
            </a:r>
            <a:r>
              <a:rPr lang="en-US" sz="2400" baseline="30000" dirty="0">
                <a:solidFill>
                  <a:srgbClr val="FF0000"/>
                </a:solidFill>
              </a:rPr>
              <a:t>34</a:t>
            </a:r>
            <a:r>
              <a:rPr lang="en-US" sz="2400" dirty="0">
                <a:solidFill>
                  <a:srgbClr val="FF0000"/>
                </a:solidFill>
              </a:rPr>
              <a:t>cm</a:t>
            </a:r>
            <a:r>
              <a:rPr lang="en-US" sz="2400" baseline="30000" dirty="0">
                <a:solidFill>
                  <a:srgbClr val="FF0000"/>
                </a:solidFill>
              </a:rPr>
              <a:t>-2</a:t>
            </a:r>
            <a:r>
              <a:rPr lang="en-US" sz="2400" dirty="0">
                <a:solidFill>
                  <a:srgbClr val="FF0000"/>
                </a:solidFill>
              </a:rPr>
              <a:t>s</a:t>
            </a:r>
            <a:r>
              <a:rPr lang="en-US" sz="2400" baseline="30000" dirty="0">
                <a:solidFill>
                  <a:srgbClr val="FF0000"/>
                </a:solidFill>
              </a:rPr>
              <a:t>-1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/>
              <a:t>and</a:t>
            </a:r>
            <a:r>
              <a:rPr lang="en-US" sz="2400" dirty="0">
                <a:solidFill>
                  <a:srgbClr val="FF0000"/>
                </a:solidFill>
              </a:rPr>
              <a:t> high polarization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384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64323D-D818-A2DB-CF42-F9784F8D7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79" y="16223"/>
            <a:ext cx="11499925" cy="825178"/>
          </a:xfrm>
        </p:spPr>
        <p:txBody>
          <a:bodyPr>
            <a:noAutofit/>
          </a:bodyPr>
          <a:lstStyle/>
          <a:p>
            <a:r>
              <a:rPr lang="en-US" dirty="0"/>
              <a:t>EIC Design and Performance Parameters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CB10AC-37D9-FDAB-B7A7-826C4B923815}"/>
              </a:ext>
            </a:extLst>
          </p:cNvPr>
          <p:cNvSpPr txBox="1"/>
          <p:nvPr/>
        </p:nvSpPr>
        <p:spPr>
          <a:xfrm>
            <a:off x="9477121" y="1528512"/>
            <a:ext cx="751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RHIC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2E73EF-D5F4-1AA0-C044-6B05E5C5FE1A}"/>
              </a:ext>
            </a:extLst>
          </p:cNvPr>
          <p:cNvSpPr txBox="1"/>
          <p:nvPr/>
        </p:nvSpPr>
        <p:spPr>
          <a:xfrm>
            <a:off x="8562828" y="4586800"/>
            <a:ext cx="134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Hadron Ring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FD5DB7-2B37-902C-5320-E94B1931947C}"/>
              </a:ext>
            </a:extLst>
          </p:cNvPr>
          <p:cNvSpPr txBox="1"/>
          <p:nvPr/>
        </p:nvSpPr>
        <p:spPr>
          <a:xfrm>
            <a:off x="318792" y="1302254"/>
            <a:ext cx="6178732" cy="44935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Choice of EIC beam performance parameters informed by </a:t>
            </a:r>
            <a:r>
              <a:rPr lang="en-US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parameters achieved at other facilities:  RHIC, HERA, KEK-B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Parameters backed up by </a:t>
            </a:r>
            <a:r>
              <a:rPr lang="en-US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comprehensive &amp; systematic simulation studies: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Beam-beam, dynamic aperture, instabilities &amp; collective effects, sensitivities to imperfections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cs typeface="Arial"/>
              </a:rPr>
              <a:t>Some of the EIC parameters and assumptions </a:t>
            </a:r>
            <a:r>
              <a:rPr lang="en-US" sz="2200" dirty="0">
                <a:solidFill>
                  <a:srgbClr val="0070C0"/>
                </a:solidFill>
                <a:latin typeface="Arial"/>
                <a:cs typeface="Arial"/>
              </a:rPr>
              <a:t>tested experimentally in RHIC: </a:t>
            </a:r>
            <a:r>
              <a:rPr lang="en-US" sz="2200" dirty="0">
                <a:latin typeface="Arial"/>
                <a:cs typeface="Arial"/>
              </a:rPr>
              <a:t>generation of and collisions with flat hadron beams, or extreme off-center/off energy operations to operate at different energies with the same revolution frequency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0C282C1-95F9-C60A-DC5B-DA1738DB64B3}"/>
                  </a:ext>
                </a:extLst>
              </p:cNvPr>
              <p:cNvSpPr txBox="1"/>
              <p:nvPr/>
            </p:nvSpPr>
            <p:spPr>
              <a:xfrm>
                <a:off x="6976445" y="935982"/>
                <a:ext cx="4701882" cy="13451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solidFill>
                      <a:srgbClr val="0070C0"/>
                    </a:solidFill>
                  </a:rPr>
                  <a:t>Feasibility of EIC Design Parameters: </a:t>
                </a:r>
                <a:br>
                  <a:rPr lang="en-US" sz="1800" dirty="0">
                    <a:solidFill>
                      <a:srgbClr val="0070C0"/>
                    </a:solidFill>
                  </a:rPr>
                </a:br>
                <a:r>
                  <a:rPr lang="en-US" sz="1800" dirty="0">
                    <a:solidFill>
                      <a:srgbClr val="0070C0"/>
                    </a:solidFill>
                  </a:rPr>
                  <a:t>Generation of &amp; collisions with flat </a:t>
                </a:r>
                <a:r>
                  <a:rPr lang="en-US" dirty="0">
                    <a:solidFill>
                      <a:srgbClr val="0070C0"/>
                    </a:solidFill>
                  </a:rPr>
                  <a:t>h</a:t>
                </a:r>
                <a:r>
                  <a:rPr lang="en-US" sz="1800" dirty="0">
                    <a:solidFill>
                      <a:srgbClr val="0070C0"/>
                    </a:solidFill>
                  </a:rPr>
                  <a:t>adron </a:t>
                </a:r>
                <a:r>
                  <a:rPr lang="en-US" dirty="0">
                    <a:solidFill>
                      <a:srgbClr val="0070C0"/>
                    </a:solidFill>
                  </a:rPr>
                  <a:t>b</a:t>
                </a:r>
                <a:r>
                  <a:rPr lang="en-US" sz="1800" dirty="0">
                    <a:solidFill>
                      <a:srgbClr val="0070C0"/>
                    </a:solidFill>
                  </a:rPr>
                  <a:t>eam demonstrated in RHIC, emittance ratio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1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18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sz="1800" i="1" smtClean="0">
                                <a:latin typeface="Cambria Math" panose="02040503050406030204" pitchFamily="18" charset="0"/>
                              </a:rPr>
                              <m:t>ε</m:t>
                            </m:r>
                          </m:e>
                          <m:sub>
                            <m:r>
                              <a:rPr lang="en-US" sz="1800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sz="18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sz="1800" b="0" i="1" smtClean="0">
                                <a:latin typeface="Cambria Math" panose="02040503050406030204" pitchFamily="18" charset="0"/>
                              </a:rPr>
                              <m:t>ε</m:t>
                            </m:r>
                          </m:e>
                          <m:sub>
                            <m:r>
                              <a:rPr lang="en-US" sz="18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  <m:r>
                      <a:rPr lang="en-US" sz="1800" b="0" i="1" smtClean="0">
                        <a:latin typeface="Cambria Math" panose="02040503050406030204" pitchFamily="18" charset="0"/>
                      </a:rPr>
                      <m:t>=0.09 </m:t>
                    </m:r>
                  </m:oMath>
                </a14:m>
                <a:endParaRPr lang="en-US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0C282C1-95F9-C60A-DC5B-DA1738DB64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6445" y="935982"/>
                <a:ext cx="4701882" cy="1345112"/>
              </a:xfrm>
              <a:prstGeom prst="rect">
                <a:avLst/>
              </a:prstGeom>
              <a:blipFill>
                <a:blip r:embed="rId3"/>
                <a:stretch>
                  <a:fillRect l="-1036" t="-27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A comparison of different colored lines&#10;&#10;Description automatically generated">
            <a:extLst>
              <a:ext uri="{FF2B5EF4-FFF2-40B4-BE49-F238E27FC236}">
                <a16:creationId xmlns:a16="http://schemas.microsoft.com/office/drawing/2014/main" id="{ACE7B7D6-5089-EAB0-04EC-95449A3C03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8818" y="2382243"/>
            <a:ext cx="5039509" cy="353977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8C926B7-998B-EB14-3A5E-9DAC4FE36E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697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Facility layout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451CF2-CCEE-7FEE-EB5B-E183EDB77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7591" y="1148898"/>
            <a:ext cx="4560203" cy="45602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B47A51-C421-30F8-C59C-7CAF4F6A6C6C}"/>
              </a:ext>
            </a:extLst>
          </p:cNvPr>
          <p:cNvSpPr txBox="1"/>
          <p:nvPr/>
        </p:nvSpPr>
        <p:spPr>
          <a:xfrm>
            <a:off x="765110" y="1436914"/>
            <a:ext cx="585962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“Yellow” RHIC ring as EIC Hadron Storage 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RHIC hadron injector complex, with new, room temperature injection line to IR4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5 – 18 GeV Electron Storage Ring (ESR) in the same tunnel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750 MeV to 18 GeV Rapid Cycling Synchrotron (RCS) as electron injector in a separate, 1.4 km circumference tunnel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Interaction Region (IR) with </a:t>
            </a:r>
            <a:r>
              <a:rPr lang="en-US" sz="2000" dirty="0" err="1"/>
              <a:t>ePIC</a:t>
            </a:r>
            <a:r>
              <a:rPr lang="en-US" sz="2000" dirty="0"/>
              <a:t> detector in IR6</a:t>
            </a:r>
          </a:p>
        </p:txBody>
      </p:sp>
    </p:spTree>
    <p:extLst>
      <p:ext uri="{BB962C8B-B14F-4D97-AF65-F5344CB8AC3E}">
        <p14:creationId xmlns:p14="http://schemas.microsoft.com/office/powerpoint/2010/main" val="2247074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044" y="83977"/>
            <a:ext cx="10079193" cy="76511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Luminosity versus Center-of-Mass Energy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3352" y="1023880"/>
            <a:ext cx="6932138" cy="48102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08676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4AC78-0C2C-48D1-929E-FF6034C89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2637"/>
            <a:ext cx="10515600" cy="62761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kern="1200" dirty="0">
                <a:latin typeface="Arial" charset="0"/>
                <a:ea typeface="Arial" charset="0"/>
                <a:cs typeface="Arial" charset="0"/>
              </a:rPr>
              <a:t>Parameters for Highest Luminosity</a:t>
            </a:r>
          </a:p>
        </p:txBody>
      </p:sp>
      <p:pic>
        <p:nvPicPr>
          <p:cNvPr id="9" name="Content Placeholder 8" descr="A white paper with black text&#10;&#10;Description automatically generated">
            <a:extLst>
              <a:ext uri="{FF2B5EF4-FFF2-40B4-BE49-F238E27FC236}">
                <a16:creationId xmlns:a16="http://schemas.microsoft.com/office/drawing/2014/main" id="{C77F4836-0E28-285E-D80B-A72F6EE1305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199" y="2274608"/>
            <a:ext cx="5848701" cy="3099810"/>
          </a:xfr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42B6F5-3380-46D4-A70E-CD2FF6B73074}"/>
              </a:ext>
            </a:extLst>
          </p:cNvPr>
          <p:cNvSpPr txBox="1"/>
          <p:nvPr/>
        </p:nvSpPr>
        <p:spPr>
          <a:xfrm>
            <a:off x="6928122" y="1825625"/>
            <a:ext cx="4425677" cy="404224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Hadron</a:t>
            </a:r>
            <a:r>
              <a:rPr lang="en-US" sz="2800" dirty="0">
                <a:latin typeface="Arial" charset="0"/>
                <a:cs typeface="Arial" charset="0"/>
              </a:rPr>
              <a:t> beam parameters 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similar to present RHIC</a:t>
            </a:r>
            <a:r>
              <a:rPr lang="en-US" sz="2800" dirty="0">
                <a:latin typeface="Arial" charset="0"/>
                <a:cs typeface="Arial" charset="0"/>
              </a:rPr>
              <a:t>, but 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smaller vertical emittance </a:t>
            </a:r>
            <a:r>
              <a:rPr lang="en-US" sz="2800" dirty="0">
                <a:latin typeface="Arial" charset="0"/>
                <a:cs typeface="Arial" charset="0"/>
              </a:rPr>
              <a:t>and many 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more bunches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 hour IBS growth </a:t>
            </a:r>
            <a:r>
              <a:rPr lang="en-US" sz="2800" dirty="0">
                <a:latin typeface="Arial" charset="0"/>
                <a:cs typeface="Arial" charset="0"/>
              </a:rPr>
              <a:t>time requires 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strong hadron cooling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rial" charset="0"/>
                <a:cs typeface="Arial" charset="0"/>
              </a:rPr>
              <a:t>Electron beam parameters 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resemble a B-Fact</a:t>
            </a:r>
            <a:r>
              <a:rPr lang="en-US" sz="2800" dirty="0">
                <a:latin typeface="Arial" charset="0"/>
                <a:cs typeface="Arial" charset="0"/>
              </a:rPr>
              <a:t>ory (PEP-II, KEKB)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842CCF-553D-47FF-8649-879B878EC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24400" y="6300029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93C5830-40F3-F04E-B2E3-10E6672BA8FF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163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016BD-405C-469C-9F7F-E294E7FE5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 The EIC Hadron Storage Ring HSR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5966B-AA08-47CD-BB7A-9DF6F3D6A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197" y="1558771"/>
            <a:ext cx="8158579" cy="46163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EIC HSR to be </a:t>
            </a:r>
            <a:r>
              <a:rPr lang="en-US" dirty="0">
                <a:solidFill>
                  <a:srgbClr val="0070C0"/>
                </a:solidFill>
              </a:rPr>
              <a:t>composed of existing arcs </a:t>
            </a:r>
            <a:r>
              <a:rPr lang="en-US" dirty="0"/>
              <a:t>of the Yellow RHIC ring (remove unused magnets)</a:t>
            </a:r>
          </a:p>
          <a:p>
            <a:r>
              <a:rPr lang="en-US">
                <a:solidFill>
                  <a:srgbClr val="0070C0"/>
                </a:solidFill>
              </a:rPr>
              <a:t>Insert sleeves </a:t>
            </a:r>
            <a:r>
              <a:rPr lang="en-US"/>
              <a:t>coated with copper and amorphous carbon into superconducting magnet beam pipes to improve conductivity and reduce secondary electron yield (-&gt; electron cloud) </a:t>
            </a:r>
          </a:p>
          <a:p>
            <a:r>
              <a:rPr lang="en-US" dirty="0"/>
              <a:t>Add </a:t>
            </a:r>
            <a:r>
              <a:rPr lang="en-US" dirty="0">
                <a:solidFill>
                  <a:srgbClr val="0070C0"/>
                </a:solidFill>
              </a:rPr>
              <a:t>new RF cavities</a:t>
            </a:r>
            <a:endParaRPr lang="en-US" dirty="0">
              <a:solidFill>
                <a:srgbClr val="0070C0"/>
              </a:solidFill>
              <a:cs typeface="Arial"/>
            </a:endParaRPr>
          </a:p>
          <a:p>
            <a:r>
              <a:rPr lang="en-US" dirty="0"/>
              <a:t>Add </a:t>
            </a:r>
            <a:r>
              <a:rPr lang="en-US" dirty="0">
                <a:solidFill>
                  <a:srgbClr val="0070C0"/>
                </a:solidFill>
              </a:rPr>
              <a:t>hadron cooling </a:t>
            </a:r>
            <a:r>
              <a:rPr lang="en-US" dirty="0"/>
              <a:t>to create ‘flat’ bunches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/>
              <a:t>Add </a:t>
            </a:r>
            <a:r>
              <a:rPr lang="en-US" dirty="0">
                <a:solidFill>
                  <a:srgbClr val="0070C0"/>
                </a:solidFill>
              </a:rPr>
              <a:t>crab cavities, new IR SC magnets</a:t>
            </a:r>
            <a:endParaRPr lang="en-US" dirty="0">
              <a:solidFill>
                <a:srgbClr val="0070C0"/>
              </a:solidFill>
              <a:cs typeface="Arial"/>
            </a:endParaRPr>
          </a:p>
          <a:p>
            <a:r>
              <a:rPr lang="en-US" dirty="0"/>
              <a:t>Add a </a:t>
            </a:r>
            <a:r>
              <a:rPr lang="en-US" dirty="0">
                <a:solidFill>
                  <a:srgbClr val="0070C0"/>
                </a:solidFill>
              </a:rPr>
              <a:t>collimation system</a:t>
            </a:r>
            <a:endParaRPr lang="en-US" dirty="0">
              <a:solidFill>
                <a:srgbClr val="0070C0"/>
              </a:solidFill>
              <a:cs typeface="Arial"/>
            </a:endParaRPr>
          </a:p>
        </p:txBody>
      </p:sp>
      <p:pic>
        <p:nvPicPr>
          <p:cNvPr id="4" name="Picture 2" descr="A close-up of a knife&#10;&#10;Description automatically generated with low confidence">
            <a:extLst>
              <a:ext uri="{FF2B5EF4-FFF2-40B4-BE49-F238E27FC236}">
                <a16:creationId xmlns:a16="http://schemas.microsoft.com/office/drawing/2014/main" id="{07834667-97D4-BAA3-9B46-9BD7D791C3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2519" y="4310199"/>
            <a:ext cx="3148631" cy="186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F112B3-7949-7E90-44F1-21AB5C91E1E7}"/>
              </a:ext>
            </a:extLst>
          </p:cNvPr>
          <p:cNvSpPr txBox="1"/>
          <p:nvPr/>
        </p:nvSpPr>
        <p:spPr>
          <a:xfrm>
            <a:off x="5183023" y="5462415"/>
            <a:ext cx="3313792" cy="92333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dirty="0"/>
              <a:t>CD-3A: </a:t>
            </a:r>
            <a:r>
              <a:rPr lang="en-US" sz="18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Actively Cooled Beam </a:t>
            </a:r>
          </a:p>
          <a:p>
            <a:r>
              <a:rPr lang="en-US" sz="18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Screen Material procurement </a:t>
            </a:r>
          </a:p>
          <a:p>
            <a:r>
              <a:rPr lang="en-US" dirty="0"/>
              <a:t> </a:t>
            </a:r>
            <a:endParaRPr lang="en-US" dirty="0"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D01EF1-414D-3CFA-9844-DE78BF2CCF50}"/>
              </a:ext>
            </a:extLst>
          </p:cNvPr>
          <p:cNvSpPr txBox="1"/>
          <p:nvPr/>
        </p:nvSpPr>
        <p:spPr>
          <a:xfrm>
            <a:off x="763480" y="933920"/>
            <a:ext cx="11157670" cy="369332"/>
          </a:xfrm>
          <a:prstGeom prst="rect">
            <a:avLst/>
          </a:prstGeom>
          <a:noFill/>
          <a:ln w="254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US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Tripled beam current, shorter bunch length, shorter bunch distance, ‘flat’ beams with small vertical emittance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FDC10-871E-8276-9A38-A3674C797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F47D33-6619-B9F0-65F0-8D513AF579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6049" y="1411994"/>
            <a:ext cx="2945101" cy="294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97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80B6E-8469-4C32-F83F-02E58D613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117" y="82245"/>
            <a:ext cx="11602378" cy="76684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Beam Energy and Average Orbit Radius in the HSR</a:t>
            </a:r>
            <a:endParaRPr lang="en-US" sz="3600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62ECA5-6861-1CDB-D337-E4C4507BC907}"/>
              </a:ext>
            </a:extLst>
          </p:cNvPr>
          <p:cNvSpPr txBox="1"/>
          <p:nvPr/>
        </p:nvSpPr>
        <p:spPr>
          <a:xfrm>
            <a:off x="7751736" y="3966793"/>
            <a:ext cx="4330597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/>
              <a:t>Since the electron revolution frequency is fixed, the hadron orbit must be adjusted with energy to keep the collisions in sync.</a:t>
            </a:r>
          </a:p>
          <a:p>
            <a:endParaRPr lang="en-US" dirty="0"/>
          </a:p>
          <a:p>
            <a:r>
              <a:rPr lang="en-US" dirty="0"/>
              <a:t>Demonstrated at RHIC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9305C79-C24B-43A4-C02C-05B2ED3397F5}"/>
              </a:ext>
            </a:extLst>
          </p:cNvPr>
          <p:cNvGrpSpPr/>
          <p:nvPr/>
        </p:nvGrpSpPr>
        <p:grpSpPr>
          <a:xfrm>
            <a:off x="8680409" y="1162574"/>
            <a:ext cx="2331720" cy="2732329"/>
            <a:chOff x="566924" y="1430671"/>
            <a:chExt cx="3108960" cy="3643103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71EE7C67-4F57-EC25-ECA8-D0B08F577C3E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6924" y="1430671"/>
              <a:ext cx="3108960" cy="3108960"/>
              <a:chOff x="7748260" y="804828"/>
              <a:chExt cx="1005840" cy="100584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8FDE5C0D-A21F-73BC-F41A-E6B87E95787D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7748260" y="804828"/>
                <a:ext cx="1005840" cy="1005840"/>
                <a:chOff x="8168345" y="52276"/>
                <a:chExt cx="640080" cy="640080"/>
              </a:xfrm>
            </p:grpSpPr>
            <p:sp>
              <p:nvSpPr>
                <p:cNvPr id="32" name="Oval 31">
                  <a:extLst>
                    <a:ext uri="{FF2B5EF4-FFF2-40B4-BE49-F238E27FC236}">
                      <a16:creationId xmlns:a16="http://schemas.microsoft.com/office/drawing/2014/main" id="{5D5C001A-E9CA-9791-05AD-AE7C98F3F13E}"/>
                    </a:ext>
                  </a:extLst>
                </p:cNvPr>
                <p:cNvSpPr/>
                <p:nvPr/>
              </p:nvSpPr>
              <p:spPr>
                <a:xfrm>
                  <a:off x="8168345" y="52276"/>
                  <a:ext cx="640080" cy="64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sz="1350"/>
                </a:p>
              </p:txBody>
            </p:sp>
            <p:sp>
              <p:nvSpPr>
                <p:cNvPr id="33" name="Oval 32">
                  <a:extLst>
                    <a:ext uri="{FF2B5EF4-FFF2-40B4-BE49-F238E27FC236}">
                      <a16:creationId xmlns:a16="http://schemas.microsoft.com/office/drawing/2014/main" id="{B6C5A15D-4F82-66B4-56F2-5838E7A99AB9}"/>
                    </a:ext>
                  </a:extLst>
                </p:cNvPr>
                <p:cNvSpPr/>
                <p:nvPr/>
              </p:nvSpPr>
              <p:spPr>
                <a:xfrm>
                  <a:off x="8305505" y="189436"/>
                  <a:ext cx="365760" cy="365760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sz="1350"/>
                </a:p>
              </p:txBody>
            </p:sp>
          </p:grp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7027177C-5528-A06C-38F2-1346066EA5D0}"/>
                  </a:ext>
                </a:extLst>
              </p:cNvPr>
              <p:cNvCxnSpPr>
                <a:stCxn id="32" idx="0"/>
                <a:endCxn id="32" idx="4"/>
              </p:cNvCxnSpPr>
              <p:nvPr/>
            </p:nvCxnSpPr>
            <p:spPr>
              <a:xfrm>
                <a:off x="8251180" y="804828"/>
                <a:ext cx="0" cy="1005840"/>
              </a:xfrm>
              <a:prstGeom prst="line">
                <a:avLst/>
              </a:prstGeom>
              <a:ln w="1270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2B1AE808-DB4D-872E-9D00-2EE48570DE67}"/>
                  </a:ext>
                </a:extLst>
              </p:cNvPr>
              <p:cNvCxnSpPr>
                <a:cxnSpLocks/>
                <a:stCxn id="32" idx="6"/>
                <a:endCxn id="32" idx="2"/>
              </p:cNvCxnSpPr>
              <p:nvPr/>
            </p:nvCxnSpPr>
            <p:spPr>
              <a:xfrm flipH="1">
                <a:off x="7748260" y="1307748"/>
                <a:ext cx="1005840" cy="0"/>
              </a:xfrm>
              <a:prstGeom prst="line">
                <a:avLst/>
              </a:prstGeom>
              <a:ln w="1270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1B9CB58E-2372-FE65-D484-88F6DEF0EF7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68885" y="1232649"/>
                <a:ext cx="143691" cy="143691"/>
              </a:xfrm>
              <a:prstGeom prst="ellipse">
                <a:avLst/>
              </a:prstGeom>
              <a:solidFill>
                <a:schemeClr val="accent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350"/>
              </a:p>
            </p:txBody>
          </p:sp>
        </p:grp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3D13A125-51E7-247D-6B27-5BFF5F5FB6A3}"/>
                </a:ext>
              </a:extLst>
            </p:cNvPr>
            <p:cNvCxnSpPr>
              <a:cxnSpLocks/>
            </p:cNvCxnSpPr>
            <p:nvPr/>
          </p:nvCxnSpPr>
          <p:spPr>
            <a:xfrm>
              <a:off x="588739" y="4624329"/>
              <a:ext cx="3087145" cy="12664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triangle" w="med" len="lg"/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Box 13">
                  <a:extLst>
                    <a:ext uri="{FF2B5EF4-FFF2-40B4-BE49-F238E27FC236}">
                      <a16:creationId xmlns:a16="http://schemas.microsoft.com/office/drawing/2014/main" id="{996B4AAF-8629-0B2F-418B-2F2CB7128FFB}"/>
                    </a:ext>
                  </a:extLst>
                </p:cNvPr>
                <p:cNvSpPr txBox="1"/>
                <p:nvPr/>
              </p:nvSpPr>
              <p:spPr>
                <a:xfrm>
                  <a:off x="1114504" y="4673665"/>
                  <a:ext cx="2013800" cy="40010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sz="1350">
                      <a:latin typeface="Arial Narrow" panose="020B0604020202020204" pitchFamily="34" charset="0"/>
                      <a:cs typeface="Arial Narrow" panose="020B0604020202020204" pitchFamily="34" charset="0"/>
                    </a:rPr>
                    <a:t>70 mm </a:t>
                  </a:r>
                  <a14:m>
                    <m:oMath xmlns:m="http://schemas.openxmlformats.org/officeDocument/2006/math">
                      <m:r>
                        <a:rPr lang="en-US" sz="135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 Narrow" panose="020B0604020202020204" pitchFamily="34" charset="0"/>
                        </a:rPr>
                        <m:t>∅</m:t>
                      </m:r>
                    </m:oMath>
                  </a14:m>
                  <a:r>
                    <a:rPr lang="en-US" sz="1350">
                      <a:latin typeface="Arial Narrow" panose="020B0604020202020204" pitchFamily="34" charset="0"/>
                      <a:cs typeface="Arial Narrow" panose="020B0604020202020204" pitchFamily="34" charset="0"/>
                    </a:rPr>
                    <a:t> beam pipe </a:t>
                  </a:r>
                </a:p>
              </p:txBody>
            </p:sp>
          </mc:Choice>
          <mc:Fallback xmlns="">
            <p:sp>
              <p:nvSpPr>
                <p:cNvPr id="20" name="TextBox 13">
                  <a:extLst>
                    <a:ext uri="{FF2B5EF4-FFF2-40B4-BE49-F238E27FC236}">
                      <a16:creationId xmlns:a16="http://schemas.microsoft.com/office/drawing/2014/main" id="{996B4AAF-8629-0B2F-418B-2F2CB7128FFB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14504" y="4673665"/>
                  <a:ext cx="2013800" cy="400109"/>
                </a:xfrm>
                <a:prstGeom prst="rect">
                  <a:avLst/>
                </a:prstGeom>
                <a:blipFill>
                  <a:blip r:embed="rId2"/>
                  <a:stretch>
                    <a:fillRect l="-8871" t="-4082" r="-9677" b="-20408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1" name="TextBox 14">
              <a:extLst>
                <a:ext uri="{FF2B5EF4-FFF2-40B4-BE49-F238E27FC236}">
                  <a16:creationId xmlns:a16="http://schemas.microsoft.com/office/drawing/2014/main" id="{1A8EF3A7-B4F2-C6E7-7E89-5966F1E40C02}"/>
                </a:ext>
              </a:extLst>
            </p:cNvPr>
            <p:cNvSpPr txBox="1"/>
            <p:nvPr/>
          </p:nvSpPr>
          <p:spPr>
            <a:xfrm>
              <a:off x="2215003" y="2449491"/>
              <a:ext cx="929847" cy="4001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350">
                  <a:latin typeface="Arial Narrow" panose="020B0604020202020204" pitchFamily="34" charset="0"/>
                  <a:cs typeface="Arial Narrow" panose="020B0604020202020204" pitchFamily="34" charset="0"/>
                </a:rPr>
                <a:t>20 mm </a:t>
              </a: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C1507AD-AA33-B8C0-D1B9-99F3548E3F7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906037" y="2734628"/>
              <a:ext cx="444136" cy="444136"/>
            </a:xfrm>
            <a:prstGeom prst="ellipse">
              <a:avLst/>
            </a:prstGeom>
            <a:solidFill>
              <a:schemeClr val="accent6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35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0A4FD3A0-4946-026C-80CD-6404C939EF6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031252" y="2751478"/>
              <a:ext cx="444136" cy="444136"/>
            </a:xfrm>
            <a:prstGeom prst="ellipse">
              <a:avLst/>
            </a:prstGeom>
            <a:solidFill>
              <a:srgbClr val="30519D"/>
            </a:solidFill>
            <a:ln>
              <a:solidFill>
                <a:srgbClr val="0432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350"/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97CE27C8-FCF0-40B3-9E88-929FF9656F7D}"/>
                </a:ext>
              </a:extLst>
            </p:cNvPr>
            <p:cNvCxnSpPr>
              <a:cxnSpLocks/>
            </p:cNvCxnSpPr>
            <p:nvPr/>
          </p:nvCxnSpPr>
          <p:spPr>
            <a:xfrm>
              <a:off x="2128105" y="2967215"/>
              <a:ext cx="974426" cy="6331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oval" w="med" len="lg"/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18">
              <a:extLst>
                <a:ext uri="{FF2B5EF4-FFF2-40B4-BE49-F238E27FC236}">
                  <a16:creationId xmlns:a16="http://schemas.microsoft.com/office/drawing/2014/main" id="{8B9E7D2E-0EED-D40A-F342-2B80930EBE13}"/>
                </a:ext>
              </a:extLst>
            </p:cNvPr>
            <p:cNvSpPr txBox="1"/>
            <p:nvPr/>
          </p:nvSpPr>
          <p:spPr>
            <a:xfrm>
              <a:off x="2599880" y="3220068"/>
              <a:ext cx="929847" cy="6771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350" b="1">
                  <a:solidFill>
                    <a:schemeClr val="accent2">
                      <a:lumMod val="75000"/>
                    </a:schemeClr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275 GeV</a:t>
              </a:r>
            </a:p>
          </p:txBody>
        </p:sp>
        <p:sp>
          <p:nvSpPr>
            <p:cNvPr id="26" name="TextBox 19">
              <a:extLst>
                <a:ext uri="{FF2B5EF4-FFF2-40B4-BE49-F238E27FC236}">
                  <a16:creationId xmlns:a16="http://schemas.microsoft.com/office/drawing/2014/main" id="{7618AEAF-57D3-86B3-9631-8B66894F159E}"/>
                </a:ext>
              </a:extLst>
            </p:cNvPr>
            <p:cNvSpPr txBox="1"/>
            <p:nvPr/>
          </p:nvSpPr>
          <p:spPr>
            <a:xfrm>
              <a:off x="768207" y="3223623"/>
              <a:ext cx="929847" cy="6771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350" b="1">
                  <a:solidFill>
                    <a:srgbClr val="30519D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100 GeV</a:t>
              </a:r>
            </a:p>
          </p:txBody>
        </p:sp>
        <p:sp>
          <p:nvSpPr>
            <p:cNvPr id="27" name="TextBox 20">
              <a:extLst>
                <a:ext uri="{FF2B5EF4-FFF2-40B4-BE49-F238E27FC236}">
                  <a16:creationId xmlns:a16="http://schemas.microsoft.com/office/drawing/2014/main" id="{6E5BF642-6183-2C25-EB8B-FDCD476C5F6D}"/>
                </a:ext>
              </a:extLst>
            </p:cNvPr>
            <p:cNvSpPr txBox="1"/>
            <p:nvPr/>
          </p:nvSpPr>
          <p:spPr>
            <a:xfrm>
              <a:off x="1649871" y="3212017"/>
              <a:ext cx="929847" cy="4001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350" b="1">
                  <a:solidFill>
                    <a:schemeClr val="accent6">
                      <a:lumMod val="75000"/>
                    </a:schemeClr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store</a:t>
              </a:r>
            </a:p>
          </p:txBody>
        </p: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EE62DE5B-6099-B342-E0B4-BFE34C017CFB}"/>
              </a:ext>
            </a:extLst>
          </p:cNvPr>
          <p:cNvSpPr txBox="1"/>
          <p:nvPr/>
        </p:nvSpPr>
        <p:spPr>
          <a:xfrm>
            <a:off x="9524252" y="2489972"/>
            <a:ext cx="740908" cy="2616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100" b="1"/>
              <a:t>130 GeV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0283D15-B59C-3809-07C3-557C6284B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32" y="1314719"/>
            <a:ext cx="7507182" cy="394765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9584D8-D90E-4727-B0EA-C9C90E98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185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D3768-6C03-B48D-09CC-5B8BCDD13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41-GeV ‘bypass’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DE0D43-9F5B-A2F1-2B9B-2FF03356BA1C}"/>
              </a:ext>
            </a:extLst>
          </p:cNvPr>
          <p:cNvSpPr txBox="1"/>
          <p:nvPr/>
        </p:nvSpPr>
        <p:spPr>
          <a:xfrm>
            <a:off x="5617164" y="1590195"/>
            <a:ext cx="57099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Sector 1 without and with the 41-GeV bypass line </a:t>
            </a:r>
          </a:p>
        </p:txBody>
      </p:sp>
      <p:pic>
        <p:nvPicPr>
          <p:cNvPr id="1026" name="Picture 2" descr="A picture containing text, device&#10;&#10;Description automatically generated">
            <a:extLst>
              <a:ext uri="{FF2B5EF4-FFF2-40B4-BE49-F238E27FC236}">
                <a16:creationId xmlns:a16="http://schemas.microsoft.com/office/drawing/2014/main" id="{9290AC81-3884-337B-F6CF-6BE17C31F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948" y="2726078"/>
            <a:ext cx="3644590" cy="2633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56F10D28-60C4-1D3C-BBB7-56BFF123A5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153" y="2721174"/>
            <a:ext cx="3719847" cy="2677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689649D0-2DF9-C468-590B-78F75C31DFE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91" t="6930" r="27782" b="25669"/>
          <a:stretch/>
        </p:blipFill>
        <p:spPr>
          <a:xfrm>
            <a:off x="425235" y="2128804"/>
            <a:ext cx="4095965" cy="401721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E4242-76EA-35FF-C799-1F8F682759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104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C227D-FB8F-4377-A9AB-AEFCD7403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Intra-beam Scattering (IBS)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27212-61D9-41D2-9CCB-A3EA54A398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Individual particles in the beam are focused by the magnets</a:t>
            </a:r>
          </a:p>
          <a:p>
            <a:r>
              <a:rPr lang="en-US" dirty="0"/>
              <a:t>As a result, individual particles are constantly moving within the bunch</a:t>
            </a:r>
          </a:p>
          <a:p>
            <a:r>
              <a:rPr lang="en-US" dirty="0"/>
              <a:t>As </a:t>
            </a:r>
            <a:r>
              <a:rPr lang="en-US" dirty="0">
                <a:solidFill>
                  <a:srgbClr val="FF0000"/>
                </a:solidFill>
              </a:rPr>
              <a:t>particles </a:t>
            </a:r>
            <a:r>
              <a:rPr lang="en-US" dirty="0"/>
              <a:t>pass each other, </a:t>
            </a:r>
            <a:r>
              <a:rPr lang="en-US" dirty="0">
                <a:solidFill>
                  <a:srgbClr val="FF0000"/>
                </a:solidFill>
              </a:rPr>
              <a:t>they scatter off each other</a:t>
            </a:r>
          </a:p>
          <a:p>
            <a:r>
              <a:rPr lang="en-US" dirty="0"/>
              <a:t>This multiple scattering </a:t>
            </a:r>
            <a:r>
              <a:rPr lang="en-US" dirty="0">
                <a:solidFill>
                  <a:srgbClr val="FF0000"/>
                </a:solidFill>
              </a:rPr>
              <a:t>results in emittance growth </a:t>
            </a:r>
            <a:r>
              <a:rPr lang="en-US" dirty="0"/>
              <a:t>– the denser the bunch, the faster the growth</a:t>
            </a:r>
          </a:p>
          <a:p>
            <a:r>
              <a:rPr lang="en-US" dirty="0"/>
              <a:t>If not counteracted, </a:t>
            </a:r>
            <a:r>
              <a:rPr lang="en-US" dirty="0">
                <a:solidFill>
                  <a:srgbClr val="FF0000"/>
                </a:solidFill>
              </a:rPr>
              <a:t>emittance growth results in luminosity degradation</a:t>
            </a:r>
          </a:p>
          <a:p>
            <a:r>
              <a:rPr lang="en-US" dirty="0"/>
              <a:t>Electron beams have synchrotron radiation damping to counteract (IBS), but hadron beams </a:t>
            </a:r>
            <a:r>
              <a:rPr lang="en-US" dirty="0">
                <a:solidFill>
                  <a:srgbClr val="FF0000"/>
                </a:solidFill>
              </a:rPr>
              <a:t>need cooling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069F65-B38D-4C0E-A202-9C40D9AE6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198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BC807-AFB2-44BE-8952-B7635B708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Hadron Beam Cooling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A32065-7745-4733-8FA4-8F9189B2D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12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A265AFD3-40AF-4FC1-8BF8-1656588B861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25625"/>
                <a:ext cx="5257800" cy="4192116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Conventional electron cooling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lvl="1"/>
                <a:r>
                  <a:rPr lang="en-US" dirty="0">
                    <a:solidFill>
                      <a:srgbClr val="FF0000"/>
                    </a:solidFill>
                  </a:rPr>
                  <a:t>Energy exchange </a:t>
                </a:r>
                <a:r>
                  <a:rPr lang="en-US" dirty="0"/>
                  <a:t>between stored hadrons and an intense, “cold” (= low emittance) electron beam</a:t>
                </a:r>
              </a:p>
              <a:p>
                <a:pPr lvl="1"/>
                <a:r>
                  <a:rPr lang="en-US" dirty="0"/>
                  <a:t>Transverse cooling times scale 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 i="1" smtClean="0">
                            <a:latin typeface="Cambria Math" panose="02040503050406030204" pitchFamily="18" charset="0"/>
                          </a:rPr>
                          <m:t>γ</m:t>
                        </m:r>
                      </m:e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</m:oMath>
                </a14:m>
                <a:r>
                  <a:rPr lang="en-US" dirty="0"/>
                  <a:t> - very challenging (but not impossible) above a few GeV</a:t>
                </a:r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A265AFD3-40AF-4FC1-8BF8-1656588B861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25625"/>
                <a:ext cx="5257800" cy="4192116"/>
              </a:xfrm>
              <a:blipFill>
                <a:blip r:embed="rId2"/>
                <a:stretch>
                  <a:fillRect l="-2088" t="-2471" r="-266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642D3594-276F-43D1-9DFA-A6486E72C2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2330" y="1082527"/>
            <a:ext cx="5175422" cy="4972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8083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6B1D6-5428-4F2E-BF36-F67E50656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Hadron Beam Cooling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2BD0F9C-4C4C-4A82-8A90-8EAAE825F13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1825625"/>
                <a:ext cx="7750533" cy="4531926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Stochastic cooling</a:t>
                </a:r>
              </a:p>
              <a:p>
                <a:pPr lvl="1"/>
                <a:r>
                  <a:rPr lang="en-US" dirty="0">
                    <a:solidFill>
                      <a:srgbClr val="FF0000"/>
                    </a:solidFill>
                  </a:rPr>
                  <a:t>Measure</a:t>
                </a:r>
                <a:r>
                  <a:rPr lang="en-US" dirty="0"/>
                  <a:t> the 3D </a:t>
                </a:r>
                <a:r>
                  <a:rPr lang="en-US" dirty="0">
                    <a:solidFill>
                      <a:srgbClr val="FF0000"/>
                    </a:solidFill>
                  </a:rPr>
                  <a:t>offsets</a:t>
                </a:r>
                <a:r>
                  <a:rPr lang="en-US" dirty="0"/>
                  <a:t> of small subsets of the particles in a bunch, </a:t>
                </a:r>
                <a:r>
                  <a:rPr lang="en-US" dirty="0">
                    <a:solidFill>
                      <a:srgbClr val="FF0000"/>
                    </a:solidFill>
                  </a:rPr>
                  <a:t>and correct</a:t>
                </a:r>
                <a:r>
                  <a:rPr lang="en-US" dirty="0"/>
                  <a:t> them a short distance downstream</a:t>
                </a:r>
              </a:p>
              <a:p>
                <a:pPr lvl="1"/>
                <a:r>
                  <a:rPr lang="en-US" dirty="0"/>
                  <a:t>Synchrotron motion in the rest of the ring leads to </a:t>
                </a:r>
                <a:r>
                  <a:rPr lang="en-US" dirty="0">
                    <a:solidFill>
                      <a:srgbClr val="FF0000"/>
                    </a:solidFill>
                  </a:rPr>
                  <a:t>mixing</a:t>
                </a:r>
                <a:r>
                  <a:rPr lang="en-US" dirty="0"/>
                  <a:t> of particles, such that each time these </a:t>
                </a:r>
                <a:r>
                  <a:rPr lang="en-US" dirty="0">
                    <a:solidFill>
                      <a:srgbClr val="FF0000"/>
                    </a:solidFill>
                  </a:rPr>
                  <a:t>subsets consist of different particles </a:t>
                </a:r>
                <a:r>
                  <a:rPr lang="en-US" dirty="0"/>
                  <a:t>with non-zero net offsets</a:t>
                </a:r>
              </a:p>
              <a:p>
                <a:pPr lvl="1"/>
                <a:r>
                  <a:rPr lang="en-US" dirty="0"/>
                  <a:t>Cooling time proportional to (system bandwidth)/(number of particles per bunch). Few GHz bandwidth leads to ~30 minutes cooling time for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9</m:t>
                        </m:r>
                      </m:sup>
                    </m:sSup>
                  </m:oMath>
                </a14:m>
                <a:r>
                  <a:rPr lang="en-US" dirty="0"/>
                  <a:t> particles. </a:t>
                </a:r>
                <a:r>
                  <a:rPr lang="en-US" dirty="0">
                    <a:solidFill>
                      <a:srgbClr val="FF0000"/>
                    </a:solidFill>
                  </a:rPr>
                  <a:t>Suitable for heavy ions in EIC, but not for protons due to factor 100 higher bunch population</a:t>
                </a:r>
              </a:p>
              <a:p>
                <a:pPr marL="457200" lvl="1" indent="0" algn="r">
                  <a:buNone/>
                </a:pPr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2BD0F9C-4C4C-4A82-8A90-8EAAE825F13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1825625"/>
                <a:ext cx="7750533" cy="4531926"/>
              </a:xfrm>
              <a:blipFill>
                <a:blip r:embed="rId2"/>
                <a:stretch>
                  <a:fillRect l="-1022" t="-1747" r="-157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933EF-258D-49C9-864C-5AF1636BB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DC94C0-0166-44BE-81E4-263AC7373E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3114" y="3444631"/>
            <a:ext cx="3238886" cy="3282458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4027620D-6E79-41B3-A9AA-17811144F5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8732" y="-15631"/>
            <a:ext cx="3312145" cy="3444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5322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9747C-0E1E-4FDA-AC39-E276260D0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Hadron Beam Cooling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51372-0BB3-4034-B47E-D21AEA295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9851"/>
            <a:ext cx="10515600" cy="4351338"/>
          </a:xfrm>
        </p:spPr>
        <p:txBody>
          <a:bodyPr/>
          <a:lstStyle/>
          <a:p>
            <a:r>
              <a:rPr lang="en-US" dirty="0"/>
              <a:t>Coherent electron cooling</a:t>
            </a:r>
          </a:p>
          <a:p>
            <a:pPr lvl="1"/>
            <a:r>
              <a:rPr lang="en-US" dirty="0"/>
              <a:t>Essentially, an </a:t>
            </a:r>
            <a:r>
              <a:rPr lang="en-US" dirty="0">
                <a:solidFill>
                  <a:srgbClr val="FF0000"/>
                </a:solidFill>
              </a:rPr>
              <a:t>ultra-high bandwidth stochastic cooling </a:t>
            </a:r>
            <a:r>
              <a:rPr lang="en-US" dirty="0"/>
              <a:t>system</a:t>
            </a:r>
          </a:p>
          <a:p>
            <a:pPr lvl="1"/>
            <a:r>
              <a:rPr lang="en-US" dirty="0"/>
              <a:t>Instead of conventional pick-up, amplifier and kicker, and </a:t>
            </a:r>
            <a:r>
              <a:rPr lang="en-US" dirty="0">
                <a:solidFill>
                  <a:srgbClr val="FF0000"/>
                </a:solidFill>
              </a:rPr>
              <a:t>electron beam serves as pick-up and kicker</a:t>
            </a:r>
          </a:p>
          <a:p>
            <a:pPr lvl="1"/>
            <a:r>
              <a:rPr lang="en-US" dirty="0"/>
              <a:t>Hadron beam distribution is imprinted on electron beam</a:t>
            </a:r>
          </a:p>
          <a:p>
            <a:pPr lvl="1"/>
            <a:r>
              <a:rPr lang="en-US" dirty="0"/>
              <a:t>This imprinted signal is amplified, for example in a free-electron laser (FEL)</a:t>
            </a:r>
          </a:p>
          <a:p>
            <a:pPr lvl="1"/>
            <a:r>
              <a:rPr lang="en-US" dirty="0"/>
              <a:t>Electron beam is then merged again with the hadron beam (with the correct phase) to serve as a kicker and “correct” the hadron beam distribution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Bandwidth: tens of THz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C8D0FF-2FDE-4CB9-A72F-8F97A6D40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C5F5745-E4AF-41EE-8214-0E220E16B9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7491" y="941916"/>
            <a:ext cx="5618544" cy="150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515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72AC5-C82C-7A25-C3AA-EDCBE524E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EIC Electron Storage Ring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FC54354-8AE0-5F40-E10B-D303FE365237}"/>
              </a:ext>
            </a:extLst>
          </p:cNvPr>
          <p:cNvSpPr txBox="1">
            <a:spLocks/>
          </p:cNvSpPr>
          <p:nvPr/>
        </p:nvSpPr>
        <p:spPr>
          <a:xfrm>
            <a:off x="682811" y="979713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0375" indent="-233363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7388" indent="-227013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7013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1413" indent="-227013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Electron Storage Ring (ESR) consists of six </a:t>
            </a:r>
            <a:r>
              <a:rPr lang="en-US" dirty="0">
                <a:solidFill>
                  <a:srgbClr val="0070C0"/>
                </a:solidFill>
              </a:rPr>
              <a:t>FODO</a:t>
            </a:r>
            <a:r>
              <a:rPr lang="en-US" dirty="0"/>
              <a:t>-cell arcs, and six straight sections (IRs)</a:t>
            </a:r>
          </a:p>
          <a:p>
            <a:r>
              <a:rPr lang="en-US" dirty="0">
                <a:solidFill>
                  <a:srgbClr val="0070C0"/>
                </a:solidFill>
              </a:rPr>
              <a:t>Straight sections </a:t>
            </a:r>
            <a:r>
              <a:rPr lang="en-US" dirty="0"/>
              <a:t>are used for:</a:t>
            </a:r>
          </a:p>
          <a:p>
            <a:pPr lvl="1"/>
            <a:r>
              <a:rPr lang="en-US" dirty="0"/>
              <a:t>Detectors (IR6 and IR8)</a:t>
            </a:r>
          </a:p>
          <a:p>
            <a:pPr lvl="1"/>
            <a:r>
              <a:rPr lang="en-US" dirty="0"/>
              <a:t>RF cavities (IR10)</a:t>
            </a:r>
          </a:p>
          <a:p>
            <a:pPr lvl="1"/>
            <a:r>
              <a:rPr lang="en-US" dirty="0"/>
              <a:t>Injection and cross-over with HSR (IR12)</a:t>
            </a:r>
          </a:p>
          <a:p>
            <a:pPr lvl="1"/>
            <a:r>
              <a:rPr lang="en-US" dirty="0"/>
              <a:t>Instrumentation (IR2)</a:t>
            </a:r>
          </a:p>
          <a:p>
            <a:pPr lvl="1"/>
            <a:r>
              <a:rPr lang="en-US" dirty="0"/>
              <a:t>Cross-over with HSR (IR4)</a:t>
            </a:r>
          </a:p>
          <a:p>
            <a:pPr lvl="1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C7040-57E4-42DF-B6E1-64F29D14F7B4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1451649" y="6533724"/>
            <a:ext cx="432486" cy="294041"/>
          </a:xfrm>
          <a:prstGeom prst="rect">
            <a:avLst/>
          </a:prstGeom>
        </p:spPr>
        <p:txBody>
          <a:bodyPr lIns="0" tIns="0" rIns="0" bIns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33A556B-7C63-244D-9B7C-B0EA8042B330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6098BA-8E3B-E209-8971-22A366E2C366}"/>
              </a:ext>
            </a:extLst>
          </p:cNvPr>
          <p:cNvSpPr txBox="1"/>
          <p:nvPr/>
        </p:nvSpPr>
        <p:spPr>
          <a:xfrm rot="-2340000">
            <a:off x="4063999" y="457764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0000"/>
                </a:solidFill>
                <a:cs typeface="Arial"/>
              </a:rPr>
              <a:t>Replace figure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B54F7A4-4993-8695-6BCB-EC87EB7D81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2610" y="3595245"/>
            <a:ext cx="3436002" cy="24678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065D0E-4B60-2C77-1E77-41673DBFBB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3030" y="1554163"/>
            <a:ext cx="3981106" cy="3981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2360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4A6E2-69F9-47D2-BBD3-0E13525C3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538" y="114351"/>
            <a:ext cx="10515600" cy="722268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</a:rPr>
              <a:t>Emittance Control in the ESR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9B5E4-F855-4903-BEA2-53A3F26B0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810" y="836660"/>
            <a:ext cx="10852732" cy="3717041"/>
          </a:xfrm>
        </p:spPr>
        <p:txBody>
          <a:bodyPr>
            <a:normAutofit/>
          </a:bodyPr>
          <a:lstStyle/>
          <a:p>
            <a:r>
              <a:rPr lang="en-US" sz="2000"/>
              <a:t>EIC needs </a:t>
            </a:r>
            <a:r>
              <a:rPr lang="en-US" sz="2000">
                <a:solidFill>
                  <a:srgbClr val="0070C0"/>
                </a:solidFill>
              </a:rPr>
              <a:t>nearly constant (20 to 24 nm) emittance from 5 to 18 GeV for optimum luminosity, </a:t>
            </a:r>
            <a:r>
              <a:rPr lang="en-US" sz="2000"/>
              <a:t>but equilibrium emittance in an electron storage ring depends on beam energy: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r>
              <a:rPr lang="en-US" sz="2000" err="1"/>
              <a:t>Betatron</a:t>
            </a:r>
            <a:r>
              <a:rPr lang="en-US" sz="2000"/>
              <a:t> phase advance </a:t>
            </a:r>
            <a:r>
              <a:rPr lang="el-GR" sz="2000">
                <a:solidFill>
                  <a:srgbClr val="0070C0"/>
                </a:solidFill>
              </a:rPr>
              <a:t>μ</a:t>
            </a:r>
            <a:r>
              <a:rPr lang="en-US" sz="2000"/>
              <a:t> per FODO cell is the “knob” to adjust the emittance </a:t>
            </a:r>
            <a:endParaRPr lang="en-US" sz="200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>
              <a:solidFill>
                <a:srgbClr val="FF0000"/>
              </a:solidFill>
            </a:endParaRP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5C8450FF-4E66-1CA2-DE3C-984AD70B8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0809" y="1721671"/>
            <a:ext cx="5963057" cy="8578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085E70-515E-68A2-9978-6E49AC302FFB}"/>
              </a:ext>
            </a:extLst>
          </p:cNvPr>
          <p:cNvSpPr txBox="1"/>
          <p:nvPr/>
        </p:nvSpPr>
        <p:spPr>
          <a:xfrm>
            <a:off x="738334" y="3054847"/>
            <a:ext cx="6952178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60 degrees at 10 GeV and 90 degrees at 18 GeV yield 20 nm at 10 GeV, 24 nm at 18 GeV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“Super-bends”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</a:rPr>
              <a:t>(reverse bends) </a:t>
            </a:r>
            <a:r>
              <a:rPr lang="en-US" sz="2000" dirty="0">
                <a:latin typeface="Arial"/>
                <a:cs typeface="Arial"/>
              </a:rPr>
              <a:t>for emittance generation below 10 GeV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</a:rPr>
              <a:t> – pole width  accommodates the ~20 mm orbit variation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Rotating coil field measurements to be taken along different paths to reflect these orbit changes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</a:rPr>
              <a:t>Feed-down due to off-center orbits </a:t>
            </a:r>
            <a:r>
              <a:rPr lang="en-US" sz="2000" dirty="0">
                <a:latin typeface="Arial"/>
                <a:cs typeface="Arial"/>
              </a:rPr>
              <a:t>taken into account in dynamic aperture tracking</a:t>
            </a:r>
          </a:p>
        </p:txBody>
      </p:sp>
      <p:pic>
        <p:nvPicPr>
          <p:cNvPr id="7" name="Graphic 7">
            <a:extLst>
              <a:ext uri="{FF2B5EF4-FFF2-40B4-BE49-F238E27FC236}">
                <a16:creationId xmlns:a16="http://schemas.microsoft.com/office/drawing/2014/main" id="{BC40D416-74EC-8061-5366-BA20D14D0F28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7686502" y="3266433"/>
            <a:ext cx="4114072" cy="2862322"/>
          </a:xfrm>
          <a:prstGeom prst="rect">
            <a:avLst/>
          </a:prstGeom>
          <a:ln w="0">
            <a:noFill/>
          </a:ln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727242-8AB0-448D-A824-9A4F01A7E0C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0" y="0"/>
            <a:ext cx="0" cy="0"/>
          </a:xfrm>
          <a:prstGeom prst="rect">
            <a:avLst/>
          </a:prstGeom>
        </p:spPr>
        <p:txBody>
          <a:bodyPr lIns="0" tIns="0" rIns="0" bIns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7300236-7FFA-2C4C-9DC3-0D04F3CC4D61}" type="datetimeFigureOut">
              <a:rPr lang="en-US" smtClean="0"/>
              <a:pPr/>
              <a:t>5/26/2026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6598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603E1-BBE2-43A1-B843-CBA554D17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EIC Electron Polarization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5B6CD-869B-41D5-9F92-CD656C9C42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Physics program requires bunches with </a:t>
            </a:r>
            <a:r>
              <a:rPr lang="en-US" dirty="0">
                <a:solidFill>
                  <a:srgbClr val="FF0000"/>
                </a:solidFill>
              </a:rPr>
              <a:t>spin “up” and spin “down”</a:t>
            </a:r>
            <a:r>
              <a:rPr lang="en-US" dirty="0"/>
              <a:t> (in the arcs) to be stored </a:t>
            </a:r>
            <a:r>
              <a:rPr lang="en-US" dirty="0">
                <a:solidFill>
                  <a:srgbClr val="FF0000"/>
                </a:solidFill>
              </a:rPr>
              <a:t>simultaneously</a:t>
            </a:r>
          </a:p>
          <a:p>
            <a:r>
              <a:rPr lang="en-US" dirty="0"/>
              <a:t>Sokolov-</a:t>
            </a:r>
            <a:r>
              <a:rPr lang="en-US" dirty="0" err="1"/>
              <a:t>Ternov</a:t>
            </a:r>
            <a:r>
              <a:rPr lang="en-US" dirty="0"/>
              <a:t> </a:t>
            </a:r>
            <a:r>
              <a:rPr lang="en-US" dirty="0">
                <a:solidFill>
                  <a:srgbClr val="FF0000"/>
                </a:solidFill>
              </a:rPr>
              <a:t>self-polarization</a:t>
            </a:r>
            <a:r>
              <a:rPr lang="en-US" dirty="0"/>
              <a:t> would produce only polarization </a:t>
            </a:r>
            <a:r>
              <a:rPr lang="en-US" dirty="0">
                <a:solidFill>
                  <a:srgbClr val="FF0000"/>
                </a:solidFill>
              </a:rPr>
              <a:t>anti-parallel</a:t>
            </a:r>
            <a:r>
              <a:rPr lang="en-US" dirty="0"/>
              <a:t> to the main dipole field </a:t>
            </a:r>
          </a:p>
          <a:p>
            <a:r>
              <a:rPr lang="en-US" dirty="0"/>
              <a:t>Only way to achieve required spin patterns is by </a:t>
            </a:r>
            <a:r>
              <a:rPr lang="en-US" dirty="0">
                <a:solidFill>
                  <a:srgbClr val="FF0000"/>
                </a:solidFill>
              </a:rPr>
              <a:t>injecting bunches with desired spin orientation at full collision energy</a:t>
            </a:r>
          </a:p>
          <a:p>
            <a:r>
              <a:rPr lang="en-US" dirty="0">
                <a:solidFill>
                  <a:srgbClr val="FF0000"/>
                </a:solidFill>
              </a:rPr>
              <a:t>Sokolov-</a:t>
            </a:r>
            <a:r>
              <a:rPr lang="en-US" dirty="0" err="1">
                <a:solidFill>
                  <a:srgbClr val="FF0000"/>
                </a:solidFill>
              </a:rPr>
              <a:t>Ternov</a:t>
            </a:r>
            <a:r>
              <a:rPr lang="en-US" dirty="0">
                <a:solidFill>
                  <a:srgbClr val="FF0000"/>
                </a:solidFill>
              </a:rPr>
              <a:t> will over time re-orient all spins</a:t>
            </a:r>
            <a:r>
              <a:rPr lang="en-US" dirty="0"/>
              <a:t> to be anti-parallel to main dipole field</a:t>
            </a:r>
          </a:p>
          <a:p>
            <a:r>
              <a:rPr lang="en-US" dirty="0">
                <a:solidFill>
                  <a:srgbClr val="FF0000"/>
                </a:solidFill>
              </a:rPr>
              <a:t>Spin diffusion </a:t>
            </a:r>
            <a:r>
              <a:rPr lang="en-US" dirty="0"/>
              <a:t>reduces equilibrium polarization</a:t>
            </a:r>
          </a:p>
          <a:p>
            <a:r>
              <a:rPr lang="en-US" dirty="0"/>
              <a:t>Need </a:t>
            </a:r>
            <a:r>
              <a:rPr lang="en-US" dirty="0">
                <a:solidFill>
                  <a:srgbClr val="FF0000"/>
                </a:solidFill>
              </a:rPr>
              <a:t>frequent bunch replacement </a:t>
            </a:r>
            <a:r>
              <a:rPr lang="en-US" dirty="0"/>
              <a:t>to overcome Sokolov-</a:t>
            </a:r>
            <a:r>
              <a:rPr lang="en-US" dirty="0" err="1"/>
              <a:t>Ternov</a:t>
            </a:r>
            <a:r>
              <a:rPr lang="en-US" dirty="0"/>
              <a:t> and spin diffusion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BF025C-81DB-4AE5-8578-02DD40A08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6875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7801A-2BE0-149E-DF5B-2E56B732F0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D4704-5758-F92A-3EF7-3940762EF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753" y="2129"/>
            <a:ext cx="9498702" cy="844168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Electron polarization in the ESR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14A7CB0-15BF-0240-2C53-A53AD4329DE2}"/>
              </a:ext>
            </a:extLst>
          </p:cNvPr>
          <p:cNvSpPr txBox="1"/>
          <p:nvPr/>
        </p:nvSpPr>
        <p:spPr>
          <a:xfrm>
            <a:off x="595910" y="906150"/>
            <a:ext cx="93925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70C0"/>
                </a:solidFill>
              </a:rPr>
              <a:t>Frequent  injection </a:t>
            </a:r>
            <a:r>
              <a:rPr lang="en-US" sz="2400"/>
              <a:t>of bunches with high initial polarization of 85%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/>
              <a:t>Initial </a:t>
            </a:r>
            <a:r>
              <a:rPr lang="en-US" sz="2400">
                <a:solidFill>
                  <a:srgbClr val="0070C0"/>
                </a:solidFill>
              </a:rPr>
              <a:t>polarization decays </a:t>
            </a:r>
            <a:r>
              <a:rPr lang="en-US" sz="2400"/>
              <a:t>towards P</a:t>
            </a:r>
            <a:r>
              <a:rPr lang="en-US" sz="2400" baseline="-25000"/>
              <a:t>∞</a:t>
            </a:r>
            <a:endParaRPr lang="en-US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/>
              <a:t>At 18 GeV, </a:t>
            </a:r>
            <a:r>
              <a:rPr lang="en-US" sz="2400">
                <a:sym typeface="Wingdings" panose="05000000000000000000" pitchFamily="2" charset="2"/>
              </a:rPr>
              <a:t>every </a:t>
            </a:r>
            <a:r>
              <a:rPr lang="en-US" sz="2400">
                <a:solidFill>
                  <a:srgbClr val="0070C0"/>
                </a:solidFill>
                <a:sym typeface="Wingdings" panose="05000000000000000000" pitchFamily="2" charset="2"/>
              </a:rPr>
              <a:t>bunch is replaced </a:t>
            </a:r>
            <a:r>
              <a:rPr lang="en-US" sz="2400">
                <a:sym typeface="Wingdings" panose="05000000000000000000" pitchFamily="2" charset="2"/>
              </a:rPr>
              <a:t>(on average) after 2.2 min with </a:t>
            </a:r>
            <a:r>
              <a:rPr lang="en-US" sz="2400"/>
              <a:t>RCS cycling rate of 1Hz</a:t>
            </a:r>
            <a:endParaRPr lang="en-US" sz="2400">
              <a:sym typeface="Wingdings" panose="05000000000000000000" pitchFamily="2" charset="2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EC6953A-1B16-023F-29A0-6B396879E783}"/>
              </a:ext>
            </a:extLst>
          </p:cNvPr>
          <p:cNvGrpSpPr/>
          <p:nvPr/>
        </p:nvGrpSpPr>
        <p:grpSpPr>
          <a:xfrm>
            <a:off x="1955937" y="2576563"/>
            <a:ext cx="8699968" cy="3439700"/>
            <a:chOff x="1095312" y="2974176"/>
            <a:chExt cx="7696128" cy="2810468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3ACEFC0-E7AC-1048-B3C9-D363E57DF05A}"/>
                </a:ext>
              </a:extLst>
            </p:cNvPr>
            <p:cNvSpPr/>
            <p:nvPr/>
          </p:nvSpPr>
          <p:spPr>
            <a:xfrm>
              <a:off x="4059534" y="3487016"/>
              <a:ext cx="949567" cy="3000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1A7B779D-4B58-7AB9-7E3A-88A7A1B5CA2F}"/>
                </a:ext>
              </a:extLst>
            </p:cNvPr>
            <p:cNvGrpSpPr/>
            <p:nvPr/>
          </p:nvGrpSpPr>
          <p:grpSpPr>
            <a:xfrm>
              <a:off x="1124910" y="2974176"/>
              <a:ext cx="2846768" cy="431863"/>
              <a:chOff x="1969362" y="2645426"/>
              <a:chExt cx="2846768" cy="431863"/>
            </a:xfrm>
          </p:grpSpPr>
          <p:sp>
            <p:nvSpPr>
              <p:cNvPr id="20" name="Arrow: Down 19">
                <a:extLst>
                  <a:ext uri="{FF2B5EF4-FFF2-40B4-BE49-F238E27FC236}">
                    <a16:creationId xmlns:a16="http://schemas.microsoft.com/office/drawing/2014/main" id="{B75EBDF9-1382-873B-4B54-7275A9F85CED}"/>
                  </a:ext>
                </a:extLst>
              </p:cNvPr>
              <p:cNvSpPr/>
              <p:nvPr/>
            </p:nvSpPr>
            <p:spPr>
              <a:xfrm>
                <a:off x="2079563" y="2882043"/>
                <a:ext cx="70941" cy="178874"/>
              </a:xfrm>
              <a:prstGeom prst="down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/>
              </a:p>
            </p:txBody>
          </p:sp>
          <p:sp>
            <p:nvSpPr>
              <p:cNvPr id="21" name="Arrow: Down 20">
                <a:extLst>
                  <a:ext uri="{FF2B5EF4-FFF2-40B4-BE49-F238E27FC236}">
                    <a16:creationId xmlns:a16="http://schemas.microsoft.com/office/drawing/2014/main" id="{A77410F2-97CD-02DA-6C25-0D28AC06EB88}"/>
                  </a:ext>
                </a:extLst>
              </p:cNvPr>
              <p:cNvSpPr/>
              <p:nvPr/>
            </p:nvSpPr>
            <p:spPr>
              <a:xfrm>
                <a:off x="2190711" y="2882043"/>
                <a:ext cx="70941" cy="178874"/>
              </a:xfrm>
              <a:prstGeom prst="downArrow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/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CC47A61B-2469-9676-4D29-E8F34657B909}"/>
                  </a:ext>
                </a:extLst>
              </p:cNvPr>
              <p:cNvSpPr txBox="1"/>
              <p:nvPr/>
            </p:nvSpPr>
            <p:spPr>
              <a:xfrm>
                <a:off x="1969362" y="2645426"/>
                <a:ext cx="634301" cy="2451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350"/>
                  <a:t>B P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7624AA3-A0A7-A19B-DB98-16EAF1938F47}"/>
                  </a:ext>
                </a:extLst>
              </p:cNvPr>
              <p:cNvSpPr txBox="1"/>
              <p:nvPr/>
            </p:nvSpPr>
            <p:spPr>
              <a:xfrm>
                <a:off x="2478087" y="2800667"/>
                <a:ext cx="2338043" cy="2766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/>
                  <a:t>Refilled every 1.2 minutes</a:t>
                </a:r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49322DA0-CE02-0DB0-E224-1CD1118AE1F9}"/>
                </a:ext>
              </a:extLst>
            </p:cNvPr>
            <p:cNvGrpSpPr/>
            <p:nvPr/>
          </p:nvGrpSpPr>
          <p:grpSpPr>
            <a:xfrm>
              <a:off x="6128831" y="3023664"/>
              <a:ext cx="2662609" cy="416460"/>
              <a:chOff x="4336513" y="2617474"/>
              <a:chExt cx="2662609" cy="416460"/>
            </a:xfrm>
          </p:grpSpPr>
          <p:sp>
            <p:nvSpPr>
              <p:cNvPr id="25" name="Arrow: Down 24">
                <a:extLst>
                  <a:ext uri="{FF2B5EF4-FFF2-40B4-BE49-F238E27FC236}">
                    <a16:creationId xmlns:a16="http://schemas.microsoft.com/office/drawing/2014/main" id="{69F04147-0870-EA91-2F00-D1812D75F1B4}"/>
                  </a:ext>
                </a:extLst>
              </p:cNvPr>
              <p:cNvSpPr/>
              <p:nvPr/>
            </p:nvSpPr>
            <p:spPr>
              <a:xfrm>
                <a:off x="4440326" y="2855060"/>
                <a:ext cx="70941" cy="178874"/>
              </a:xfrm>
              <a:prstGeom prst="down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/>
              </a:p>
            </p:txBody>
          </p:sp>
          <p:sp>
            <p:nvSpPr>
              <p:cNvPr id="26" name="Arrow: Down 25">
                <a:extLst>
                  <a:ext uri="{FF2B5EF4-FFF2-40B4-BE49-F238E27FC236}">
                    <a16:creationId xmlns:a16="http://schemas.microsoft.com/office/drawing/2014/main" id="{F39BB536-70B6-D0C3-C2D9-35FD1B8542D4}"/>
                  </a:ext>
                </a:extLst>
              </p:cNvPr>
              <p:cNvSpPr/>
              <p:nvPr/>
            </p:nvSpPr>
            <p:spPr>
              <a:xfrm flipH="1" flipV="1">
                <a:off x="4523094" y="2844413"/>
                <a:ext cx="70941" cy="173856"/>
              </a:xfrm>
              <a:prstGeom prst="downArrow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/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3FA0E29-EAB6-8146-8ADD-FFB08E6F94C6}"/>
                  </a:ext>
                </a:extLst>
              </p:cNvPr>
              <p:cNvSpPr txBox="1"/>
              <p:nvPr/>
            </p:nvSpPr>
            <p:spPr>
              <a:xfrm>
                <a:off x="4336513" y="2617474"/>
                <a:ext cx="632636" cy="2451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350"/>
                  <a:t>B P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7220F8E3-EE6D-5EEF-6C60-8ABDAF3D14D7}"/>
                  </a:ext>
                </a:extLst>
              </p:cNvPr>
              <p:cNvSpPr txBox="1"/>
              <p:nvPr/>
            </p:nvSpPr>
            <p:spPr>
              <a:xfrm>
                <a:off x="4780617" y="2645239"/>
                <a:ext cx="2218505" cy="2766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/>
                  <a:t>Refilled every  3.2 minutes</a:t>
                </a:r>
              </a:p>
            </p:txBody>
          </p:sp>
        </p:grp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8B293A42-FB9E-3D1C-063A-D84B1F05F56F}"/>
                </a:ext>
              </a:extLst>
            </p:cNvPr>
            <p:cNvSpPr txBox="1"/>
            <p:nvPr/>
          </p:nvSpPr>
          <p:spPr>
            <a:xfrm>
              <a:off x="3061497" y="3979867"/>
              <a:ext cx="766205" cy="2451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50"/>
                <a:t>P</a:t>
              </a:r>
              <a:r>
                <a:rPr lang="en-US" sz="1350" baseline="-25000"/>
                <a:t>av</a:t>
              </a:r>
              <a:r>
                <a:rPr lang="en-US" sz="1350"/>
                <a:t>=80%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C049F3B9-D90B-0428-3D61-256C1B7D11BB}"/>
                </a:ext>
              </a:extLst>
            </p:cNvPr>
            <p:cNvSpPr txBox="1"/>
            <p:nvPr/>
          </p:nvSpPr>
          <p:spPr>
            <a:xfrm>
              <a:off x="2828653" y="4855407"/>
              <a:ext cx="766205" cy="2451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50"/>
                <a:t>P</a:t>
              </a:r>
              <a:r>
                <a:rPr lang="en-US" sz="1350" baseline="-25000"/>
                <a:t>av</a:t>
              </a:r>
              <a:r>
                <a:rPr lang="en-US" sz="1350"/>
                <a:t>=80%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16C78E68-919A-9711-6DD7-6215651E556F}"/>
                </a:ext>
              </a:extLst>
            </p:cNvPr>
            <p:cNvSpPr txBox="1"/>
            <p:nvPr/>
          </p:nvSpPr>
          <p:spPr>
            <a:xfrm>
              <a:off x="4334771" y="5508022"/>
              <a:ext cx="1578355" cy="2766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/>
                <a:t>Re-injections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CBA40E2F-EC98-2FAF-846F-1B176F32AFC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95312" y="3520447"/>
              <a:ext cx="6315347" cy="2026072"/>
            </a:xfrm>
            <a:prstGeom prst="rect">
              <a:avLst/>
            </a:prstGeom>
          </p:spPr>
        </p:pic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E743B396-3336-C050-F04C-F2994D541F62}"/>
                </a:ext>
              </a:extLst>
            </p:cNvPr>
            <p:cNvCxnSpPr>
              <a:cxnSpLocks/>
            </p:cNvCxnSpPr>
            <p:nvPr/>
          </p:nvCxnSpPr>
          <p:spPr>
            <a:xfrm>
              <a:off x="4930664" y="3637057"/>
              <a:ext cx="0" cy="150041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572602F6-0E86-6E9A-C047-7938D000D25E}"/>
                </a:ext>
              </a:extLst>
            </p:cNvPr>
            <p:cNvSpPr txBox="1"/>
            <p:nvPr/>
          </p:nvSpPr>
          <p:spPr>
            <a:xfrm>
              <a:off x="6400800" y="4198559"/>
              <a:ext cx="1929284" cy="52809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/>
                <a:t>P</a:t>
              </a:r>
              <a:r>
                <a:rPr lang="en-US" baseline="-25000"/>
                <a:t>∞</a:t>
              </a:r>
              <a:r>
                <a:rPr lang="en-US"/>
                <a:t>= 30%</a:t>
              </a:r>
            </a:p>
            <a:p>
              <a:r>
                <a:rPr lang="en-US"/>
                <a:t>(conservative)</a:t>
              </a: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EA2F6CD2-3BD2-9F58-F945-0D8A1F1688A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056260" y="5170593"/>
              <a:ext cx="0" cy="281353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219945BE-D3A6-B9C7-0A58-C9A601F457D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03860" y="5166867"/>
              <a:ext cx="0" cy="281353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id="{54E09720-6AD8-8FA7-41D7-D700F9CB4DE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164743" y="5160444"/>
              <a:ext cx="0" cy="281353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4AD06936-665E-F23A-627F-E2A9A4CDE76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685777" y="5163471"/>
              <a:ext cx="0" cy="281353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BFA303D-E44C-218F-F88E-FC7F33F2A1A9}"/>
                </a:ext>
              </a:extLst>
            </p:cNvPr>
            <p:cNvSpPr txBox="1"/>
            <p:nvPr/>
          </p:nvSpPr>
          <p:spPr>
            <a:xfrm>
              <a:off x="4401211" y="3350546"/>
              <a:ext cx="1227609" cy="2766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/>
                <a:t>Re-injection</a:t>
              </a:r>
            </a:p>
          </p:txBody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8FEE0-D711-ACC9-B775-96FB2BC93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4808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A2A32-2466-407E-4AF1-530A61FFE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A7E5F-9F5B-9FE6-1B3A-0098DBA6C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Electron Injector System</a:t>
            </a:r>
          </a:p>
        </p:txBody>
      </p:sp>
      <p:sp>
        <p:nvSpPr>
          <p:cNvPr id="22" name="Google Shape;224;p41">
            <a:extLst>
              <a:ext uri="{FF2B5EF4-FFF2-40B4-BE49-F238E27FC236}">
                <a16:creationId xmlns:a16="http://schemas.microsoft.com/office/drawing/2014/main" id="{5C452109-9E12-1456-F8F2-D278262187E5}"/>
              </a:ext>
            </a:extLst>
          </p:cNvPr>
          <p:cNvSpPr/>
          <p:nvPr/>
        </p:nvSpPr>
        <p:spPr>
          <a:xfrm>
            <a:off x="462579" y="1084365"/>
            <a:ext cx="4310247" cy="390125"/>
          </a:xfrm>
          <a:prstGeom prst="rect">
            <a:avLst/>
          </a:prstGeom>
          <a:noFill/>
          <a:ln w="19050" cap="flat" cmpd="sng">
            <a:solidFill>
              <a:srgbClr val="08283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33" tIns="45700" rIns="91433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0000"/>
              </a:buClr>
              <a:buSzPts val="1100"/>
            </a:pPr>
            <a:r>
              <a:rPr lang="en" sz="1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750 MeV linac @ 3 GHz Copper RF</a:t>
            </a:r>
            <a:endParaRPr sz="14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" name="Google Shape;229;p41">
            <a:extLst>
              <a:ext uri="{FF2B5EF4-FFF2-40B4-BE49-F238E27FC236}">
                <a16:creationId xmlns:a16="http://schemas.microsoft.com/office/drawing/2014/main" id="{C3A37A48-A3F9-77B9-DEB5-F2AC5BBCAAF3}"/>
              </a:ext>
            </a:extLst>
          </p:cNvPr>
          <p:cNvSpPr txBox="1"/>
          <p:nvPr/>
        </p:nvSpPr>
        <p:spPr>
          <a:xfrm>
            <a:off x="7108297" y="3052929"/>
            <a:ext cx="1569758" cy="318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SzPts val="1100"/>
            </a:pPr>
            <a:r>
              <a:rPr lang="en" sz="1467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</a:t>
            </a:r>
            <a:r>
              <a:rPr lang="en" sz="1467" baseline="-25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RF</a:t>
            </a:r>
            <a:r>
              <a:rPr lang="en" sz="1467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= 591 MHz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1A702D3B-FB09-4C07-EE35-E359BD7DD47E}"/>
              </a:ext>
            </a:extLst>
          </p:cNvPr>
          <p:cNvGrpSpPr/>
          <p:nvPr/>
        </p:nvGrpSpPr>
        <p:grpSpPr>
          <a:xfrm>
            <a:off x="6916049" y="2003820"/>
            <a:ext cx="1718953" cy="1847669"/>
            <a:chOff x="5475264" y="1455855"/>
            <a:chExt cx="2257210" cy="2363450"/>
          </a:xfrm>
        </p:grpSpPr>
        <p:sp>
          <p:nvSpPr>
            <p:cNvPr id="32" name="Google Shape;225;p41">
              <a:extLst>
                <a:ext uri="{FF2B5EF4-FFF2-40B4-BE49-F238E27FC236}">
                  <a16:creationId xmlns:a16="http://schemas.microsoft.com/office/drawing/2014/main" id="{A8208B44-4569-8237-2143-3383FDCCB4DF}"/>
                </a:ext>
              </a:extLst>
            </p:cNvPr>
            <p:cNvSpPr/>
            <p:nvPr/>
          </p:nvSpPr>
          <p:spPr>
            <a:xfrm>
              <a:off x="5475264" y="1455855"/>
              <a:ext cx="2257210" cy="2159062"/>
            </a:xfrm>
            <a:prstGeom prst="ellipse">
              <a:avLst/>
            </a:prstGeom>
            <a:noFill/>
            <a:ln w="76200" cap="flat" cmpd="sng">
              <a:solidFill>
                <a:srgbClr val="00B0F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33" tIns="45700" rIns="91433" bIns="4570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0000"/>
                </a:buClr>
                <a:buSzPts val="1100"/>
              </a:pPr>
              <a:r>
                <a:rPr lang="en" sz="1467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RCS</a:t>
              </a:r>
              <a:endParaRPr sz="146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3" name="Google Shape;227;p41">
              <a:extLst>
                <a:ext uri="{FF2B5EF4-FFF2-40B4-BE49-F238E27FC236}">
                  <a16:creationId xmlns:a16="http://schemas.microsoft.com/office/drawing/2014/main" id="{F9AB8F05-7560-7CB9-02A9-D9AE8182024A}"/>
                </a:ext>
              </a:extLst>
            </p:cNvPr>
            <p:cNvSpPr/>
            <p:nvPr/>
          </p:nvSpPr>
          <p:spPr>
            <a:xfrm>
              <a:off x="6322173" y="3431305"/>
              <a:ext cx="509495" cy="388000"/>
            </a:xfrm>
            <a:prstGeom prst="rect">
              <a:avLst/>
            </a:prstGeom>
            <a:solidFill>
              <a:srgbClr val="00B0F0"/>
            </a:solidFill>
            <a:ln w="19050" cap="flat" cmpd="sng">
              <a:solidFill>
                <a:srgbClr val="00B0F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33" tIns="45700" rIns="91433" bIns="4570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0000"/>
                </a:buClr>
                <a:buSzPts val="900"/>
              </a:pPr>
              <a:r>
                <a:rPr lang="en" sz="12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RF</a:t>
              </a:r>
              <a:endParaRPr sz="146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60BC3D-8A09-9476-1CBE-8FF038125A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5FB6E5B-7B6C-4C82-B4DE-2A629539FD14}" type="slidenum">
              <a:rPr lang="en-US" smtClean="0"/>
              <a:t>19</a:t>
            </a:fld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72AA87C5-A4B7-466F-B368-9144E98268D1}"/>
              </a:ext>
            </a:extLst>
          </p:cNvPr>
          <p:cNvGrpSpPr/>
          <p:nvPr/>
        </p:nvGrpSpPr>
        <p:grpSpPr>
          <a:xfrm>
            <a:off x="4561651" y="1288373"/>
            <a:ext cx="2441223" cy="1339471"/>
            <a:chOff x="4527204" y="3060364"/>
            <a:chExt cx="2433543" cy="1424125"/>
          </a:xfrm>
        </p:grpSpPr>
        <p:cxnSp>
          <p:nvCxnSpPr>
            <p:cNvPr id="27" name="Google Shape;231;p41">
              <a:extLst>
                <a:ext uri="{FF2B5EF4-FFF2-40B4-BE49-F238E27FC236}">
                  <a16:creationId xmlns:a16="http://schemas.microsoft.com/office/drawing/2014/main" id="{057A69FB-B010-4DCC-47D2-587380D49792}"/>
                </a:ext>
              </a:extLst>
            </p:cNvPr>
            <p:cNvCxnSpPr>
              <a:cxnSpLocks/>
            </p:cNvCxnSpPr>
            <p:nvPr/>
          </p:nvCxnSpPr>
          <p:spPr>
            <a:xfrm>
              <a:off x="4723673" y="3060364"/>
              <a:ext cx="1811868" cy="1424125"/>
            </a:xfrm>
            <a:prstGeom prst="straightConnector1">
              <a:avLst/>
            </a:prstGeom>
            <a:noFill/>
            <a:ln w="19050" cap="flat" cmpd="sng">
              <a:solidFill>
                <a:schemeClr val="accent1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sp>
          <p:nvSpPr>
            <p:cNvPr id="44" name="Google Shape;233;p41">
              <a:extLst>
                <a:ext uri="{FF2B5EF4-FFF2-40B4-BE49-F238E27FC236}">
                  <a16:creationId xmlns:a16="http://schemas.microsoft.com/office/drawing/2014/main" id="{76BDA5A7-D21F-BDFD-804D-D65089A8A36F}"/>
                </a:ext>
              </a:extLst>
            </p:cNvPr>
            <p:cNvSpPr txBox="1"/>
            <p:nvPr/>
          </p:nvSpPr>
          <p:spPr>
            <a:xfrm rot="2120681">
              <a:off x="4527204" y="3384453"/>
              <a:ext cx="2433543" cy="55260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33" tIns="45700" rIns="91433" bIns="4570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0000"/>
                </a:buClr>
                <a:buSzPts val="900"/>
              </a:pPr>
              <a:r>
                <a:rPr lang="en" sz="12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28 x 1 nC single bunch injection</a:t>
              </a:r>
              <a:endParaRPr sz="146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325B60C-3B3D-61AC-DE68-B7FCDBF4775F}"/>
              </a:ext>
            </a:extLst>
          </p:cNvPr>
          <p:cNvGrpSpPr/>
          <p:nvPr/>
        </p:nvGrpSpPr>
        <p:grpSpPr>
          <a:xfrm>
            <a:off x="9452541" y="1708683"/>
            <a:ext cx="2574800" cy="2549042"/>
            <a:chOff x="9186792" y="1264927"/>
            <a:chExt cx="2574800" cy="2549042"/>
          </a:xfrm>
        </p:grpSpPr>
        <p:sp>
          <p:nvSpPr>
            <p:cNvPr id="50" name="Google Shape;226;p41">
              <a:extLst>
                <a:ext uri="{FF2B5EF4-FFF2-40B4-BE49-F238E27FC236}">
                  <a16:creationId xmlns:a16="http://schemas.microsoft.com/office/drawing/2014/main" id="{42B062BA-C274-BF9B-ABA7-146E40DA0C78}"/>
                </a:ext>
              </a:extLst>
            </p:cNvPr>
            <p:cNvSpPr/>
            <p:nvPr/>
          </p:nvSpPr>
          <p:spPr>
            <a:xfrm>
              <a:off x="9186792" y="1264927"/>
              <a:ext cx="2574800" cy="2356800"/>
            </a:xfrm>
            <a:prstGeom prst="ellipse">
              <a:avLst/>
            </a:prstGeom>
            <a:noFill/>
            <a:ln w="76200" cap="flat" cmpd="sng">
              <a:solidFill>
                <a:srgbClr val="00B05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33" tIns="45700" rIns="91433" bIns="4570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0000"/>
                </a:buClr>
                <a:buSzPts val="1100"/>
              </a:pPr>
              <a:r>
                <a:rPr lang="en" sz="1467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ESR</a:t>
              </a:r>
              <a:endParaRPr sz="146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1" name="Google Shape;228;p41">
              <a:extLst>
                <a:ext uri="{FF2B5EF4-FFF2-40B4-BE49-F238E27FC236}">
                  <a16:creationId xmlns:a16="http://schemas.microsoft.com/office/drawing/2014/main" id="{0ED341C3-E638-8F0E-DB68-42AA4EF878BA}"/>
                </a:ext>
              </a:extLst>
            </p:cNvPr>
            <p:cNvSpPr/>
            <p:nvPr/>
          </p:nvSpPr>
          <p:spPr>
            <a:xfrm>
              <a:off x="10332339" y="3425969"/>
              <a:ext cx="388000" cy="388000"/>
            </a:xfrm>
            <a:prstGeom prst="rect">
              <a:avLst/>
            </a:prstGeom>
            <a:solidFill>
              <a:srgbClr val="00B050"/>
            </a:solidFill>
            <a:ln w="19050" cap="flat" cmpd="sng">
              <a:solidFill>
                <a:srgbClr val="00B05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33" tIns="45700" rIns="91433" bIns="4570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0000"/>
                </a:buClr>
                <a:buSzPts val="900"/>
              </a:pPr>
              <a:r>
                <a:rPr lang="en" sz="12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RF</a:t>
              </a:r>
              <a:endParaRPr sz="146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cxnSp>
        <p:nvCxnSpPr>
          <p:cNvPr id="52" name="Google Shape;232;p41">
            <a:extLst>
              <a:ext uri="{FF2B5EF4-FFF2-40B4-BE49-F238E27FC236}">
                <a16:creationId xmlns:a16="http://schemas.microsoft.com/office/drawing/2014/main" id="{D9792C8D-BAFF-BF10-DE51-F04172F7B1FB}"/>
              </a:ext>
            </a:extLst>
          </p:cNvPr>
          <p:cNvCxnSpPr>
            <a:cxnSpLocks/>
          </p:cNvCxnSpPr>
          <p:nvPr/>
        </p:nvCxnSpPr>
        <p:spPr>
          <a:xfrm>
            <a:off x="8664746" y="2872103"/>
            <a:ext cx="731520" cy="800"/>
          </a:xfrm>
          <a:prstGeom prst="straightConnector1">
            <a:avLst/>
          </a:prstGeom>
          <a:noFill/>
          <a:ln w="19050" cap="flat" cmpd="sng">
            <a:solidFill>
              <a:schemeClr val="accent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5A5675BE-DF66-14F8-8ABF-09C1AC8B94CE}"/>
              </a:ext>
            </a:extLst>
          </p:cNvPr>
          <p:cNvSpPr txBox="1"/>
          <p:nvPr/>
        </p:nvSpPr>
        <p:spPr>
          <a:xfrm>
            <a:off x="10200385" y="2277866"/>
            <a:ext cx="1183405" cy="276999"/>
          </a:xfrm>
          <a:prstGeom prst="rect">
            <a:avLst/>
          </a:prstGeom>
          <a:solidFill>
            <a:srgbClr val="092B4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>
                <a:solidFill>
                  <a:schemeClr val="bg1"/>
                </a:solidFill>
                <a:latin typeface="Amasis MT Pro" panose="02040504050005020304" pitchFamily="18" charset="0"/>
                <a:cs typeface="Aharoni" panose="02010803020104030203" pitchFamily="2" charset="-79"/>
              </a:defRPr>
            </a:lvl1pPr>
          </a:lstStyle>
          <a:p>
            <a:r>
              <a:rPr lang="en-US"/>
              <a:t>In RHIC tunnel</a:t>
            </a:r>
          </a:p>
        </p:txBody>
      </p:sp>
      <p:sp>
        <p:nvSpPr>
          <p:cNvPr id="6" name="Google Shape;233;p41">
            <a:extLst>
              <a:ext uri="{FF2B5EF4-FFF2-40B4-BE49-F238E27FC236}">
                <a16:creationId xmlns:a16="http://schemas.microsoft.com/office/drawing/2014/main" id="{CB114F38-986E-D119-DFD1-BCCE6F994FC8}"/>
              </a:ext>
            </a:extLst>
          </p:cNvPr>
          <p:cNvSpPr txBox="1"/>
          <p:nvPr/>
        </p:nvSpPr>
        <p:spPr>
          <a:xfrm>
            <a:off x="8605991" y="2627845"/>
            <a:ext cx="998473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SzPts val="900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wap out</a:t>
            </a:r>
            <a:endParaRPr sz="1467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3154726-6C5B-1091-40AE-FBB6C7481760}"/>
              </a:ext>
            </a:extLst>
          </p:cNvPr>
          <p:cNvSpPr txBox="1"/>
          <p:nvPr/>
        </p:nvSpPr>
        <p:spPr>
          <a:xfrm>
            <a:off x="7275559" y="2304577"/>
            <a:ext cx="999932" cy="276999"/>
          </a:xfrm>
          <a:prstGeom prst="rect">
            <a:avLst/>
          </a:prstGeom>
          <a:solidFill>
            <a:srgbClr val="092B4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>
                <a:solidFill>
                  <a:schemeClr val="bg1"/>
                </a:solidFill>
                <a:latin typeface="Amasis MT Pro" panose="02040504050005020304" pitchFamily="18" charset="0"/>
                <a:cs typeface="Aharoni" panose="02010803020104030203" pitchFamily="2" charset="-79"/>
              </a:defRPr>
            </a:lvl1pPr>
          </a:lstStyle>
          <a:p>
            <a:r>
              <a:rPr lang="en-US"/>
              <a:t>1.4 km circ.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4CF82DD-0A7E-B7B1-3A5B-B2CD28BE074D}"/>
              </a:ext>
            </a:extLst>
          </p:cNvPr>
          <p:cNvSpPr txBox="1"/>
          <p:nvPr/>
        </p:nvSpPr>
        <p:spPr>
          <a:xfrm>
            <a:off x="6938117" y="1612825"/>
            <a:ext cx="20056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/>
              <a:t>0.75 to 18 GeV at 1 Hz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BA96EEB-FBE6-3B24-9E47-D2B379DB16CA}"/>
              </a:ext>
            </a:extLst>
          </p:cNvPr>
          <p:cNvSpPr/>
          <p:nvPr/>
        </p:nvSpPr>
        <p:spPr>
          <a:xfrm>
            <a:off x="6182691" y="2478033"/>
            <a:ext cx="395374" cy="382341"/>
          </a:xfrm>
          <a:prstGeom prst="ellipse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83EEF6-13DC-0F47-A369-20BE1B9C47E1}"/>
              </a:ext>
            </a:extLst>
          </p:cNvPr>
          <p:cNvSpPr txBox="1"/>
          <p:nvPr/>
        </p:nvSpPr>
        <p:spPr>
          <a:xfrm>
            <a:off x="6116401" y="2909129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/>
              <a:t>BAR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945672F-37E6-0BEA-53E4-A64E1F2752C1}"/>
              </a:ext>
            </a:extLst>
          </p:cNvPr>
          <p:cNvCxnSpPr>
            <a:stCxn id="4" idx="6"/>
          </p:cNvCxnSpPr>
          <p:nvPr/>
        </p:nvCxnSpPr>
        <p:spPr>
          <a:xfrm>
            <a:off x="6578065" y="2669204"/>
            <a:ext cx="383987" cy="54275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443DC39-0828-20F0-44B8-432AF4F46341}"/>
              </a:ext>
            </a:extLst>
          </p:cNvPr>
          <p:cNvSpPr txBox="1"/>
          <p:nvPr/>
        </p:nvSpPr>
        <p:spPr>
          <a:xfrm>
            <a:off x="5949380" y="3143418"/>
            <a:ext cx="10534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/>
              <a:t>28 </a:t>
            </a:r>
            <a:r>
              <a:rPr lang="en-US" sz="1200" err="1"/>
              <a:t>nC</a:t>
            </a:r>
            <a:r>
              <a:rPr lang="en-US" sz="1200"/>
              <a:t>/bunch</a:t>
            </a:r>
          </a:p>
          <a:p>
            <a:r>
              <a:rPr lang="en-US" sz="1200"/>
              <a:t>accumulator</a:t>
            </a:r>
          </a:p>
          <a:p>
            <a:r>
              <a:rPr lang="en-US" sz="1200"/>
              <a:t>ring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698E6E-9AF0-5C1C-BF2C-BC5C34F4E13A}"/>
              </a:ext>
            </a:extLst>
          </p:cNvPr>
          <p:cNvSpPr txBox="1"/>
          <p:nvPr/>
        </p:nvSpPr>
        <p:spPr>
          <a:xfrm rot="2093475">
            <a:off x="4798732" y="1680937"/>
            <a:ext cx="7569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at 30 Hz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A6D024-CB69-ADA7-5E32-AD167123E70A}"/>
              </a:ext>
            </a:extLst>
          </p:cNvPr>
          <p:cNvSpPr txBox="1"/>
          <p:nvPr/>
        </p:nvSpPr>
        <p:spPr>
          <a:xfrm>
            <a:off x="4772826" y="4562543"/>
            <a:ext cx="63294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Rapid Cycling Synchrotron in new, separate 1.4 km tunnel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Spin transparent due to high periodicity, high vertical tune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Frees up valuable space in collider tunnel</a:t>
            </a:r>
          </a:p>
        </p:txBody>
      </p:sp>
      <p:pic>
        <p:nvPicPr>
          <p:cNvPr id="11" name="Picture 10" descr="Diagram&#10;&#10;AI-generated content may be incorrect.">
            <a:extLst>
              <a:ext uri="{FF2B5EF4-FFF2-40B4-BE49-F238E27FC236}">
                <a16:creationId xmlns:a16="http://schemas.microsoft.com/office/drawing/2014/main" id="{B0FA2DBC-30CA-B07E-38B1-5BAF1CA4F3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39" y="1819479"/>
            <a:ext cx="3682671" cy="4203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0487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CF4AF-4BCD-4C2E-8A92-BC4E6270F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Luminosity and Focusing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E96D72-32BD-456E-B787-29BFFA182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t>20</a:t>
            </a:fld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9360B4F-2953-4F2E-8B2F-D908B1B986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5735" y="3218645"/>
            <a:ext cx="3490923" cy="22848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AAE453-5AD8-40B1-9211-9EBCDDD58C8D}"/>
              </a:ext>
            </a:extLst>
          </p:cNvPr>
          <p:cNvSpPr txBox="1"/>
          <p:nvPr/>
        </p:nvSpPr>
        <p:spPr>
          <a:xfrm>
            <a:off x="7400381" y="3218645"/>
            <a:ext cx="25199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Strong focusing </a:t>
            </a:r>
            <a:r>
              <a:rPr lang="en-US" dirty="0">
                <a:latin typeface="Symbol" panose="05050102010706020507" pitchFamily="18" charset="2"/>
              </a:rPr>
              <a:t>b</a:t>
            </a:r>
            <a:r>
              <a:rPr lang="en-US" baseline="-250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dirty="0"/>
              <a:t> =5 cm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44ED45-63A0-4ADA-83FA-69BF6A0B7243}"/>
              </a:ext>
            </a:extLst>
          </p:cNvPr>
          <p:cNvSpPr txBox="1"/>
          <p:nvPr/>
        </p:nvSpPr>
        <p:spPr>
          <a:xfrm>
            <a:off x="953669" y="913916"/>
            <a:ext cx="896670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Luminosity ~ 1/(spot size)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 </a:t>
            </a:r>
            <a:r>
              <a:rPr lang="en-US" sz="2000" dirty="0">
                <a:solidFill>
                  <a:srgbClr val="FF0000"/>
                </a:solidFill>
              </a:rPr>
              <a:t>smaller spot size</a:t>
            </a:r>
            <a:r>
              <a:rPr lang="en-US" sz="2000" dirty="0"/>
              <a:t> at the IP means </a:t>
            </a:r>
            <a:r>
              <a:rPr lang="en-US" sz="2000" dirty="0">
                <a:solidFill>
                  <a:srgbClr val="FF0000"/>
                </a:solidFill>
              </a:rPr>
              <a:t>more luminosity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At the IP, </a:t>
            </a:r>
            <a:r>
              <a:rPr lang="en-US" sz="2000" dirty="0">
                <a:solidFill>
                  <a:srgbClr val="FF0000"/>
                </a:solidFill>
              </a:rPr>
              <a:t>(beam size)X(beam divergence)= const</a:t>
            </a:r>
            <a:r>
              <a:rPr lang="en-US" sz="2000" dirty="0"/>
              <a:t>. in each plane (emittance)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For a given beam (= fixed emittance), a </a:t>
            </a:r>
            <a:r>
              <a:rPr lang="en-US" sz="2000" dirty="0">
                <a:solidFill>
                  <a:srgbClr val="FF0000"/>
                </a:solidFill>
              </a:rPr>
              <a:t>smaller IP beam size means larger divergence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AEFA1A-3B21-4F52-A1B1-CFE1BE7D4CF6}"/>
              </a:ext>
            </a:extLst>
          </p:cNvPr>
          <p:cNvSpPr txBox="1"/>
          <p:nvPr/>
        </p:nvSpPr>
        <p:spPr>
          <a:xfrm>
            <a:off x="953669" y="3065230"/>
            <a:ext cx="47939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 larger beam divergence leads to a larger beam size at the nearest focusing magnets – </a:t>
            </a:r>
            <a:r>
              <a:rPr lang="en-US" sz="2000" dirty="0">
                <a:solidFill>
                  <a:srgbClr val="FF0000"/>
                </a:solidFill>
              </a:rPr>
              <a:t>(size at magnet)=(divergence)X(distance)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0000"/>
                </a:solidFill>
              </a:rPr>
              <a:t>Magnets need to have larger aperture</a:t>
            </a:r>
            <a:r>
              <a:rPr lang="en-US" sz="2000" dirty="0"/>
              <a:t> while gradient (= focusing strength) remains the same – peak field at magnet poles is </a:t>
            </a:r>
            <a:r>
              <a:rPr lang="en-US" sz="2000" dirty="0">
                <a:solidFill>
                  <a:srgbClr val="FF0000"/>
                </a:solidFill>
              </a:rPr>
              <a:t>technically limited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9FEC91-72B5-4340-BE98-1B60567CB42A}"/>
              </a:ext>
            </a:extLst>
          </p:cNvPr>
          <p:cNvSpPr txBox="1"/>
          <p:nvPr/>
        </p:nvSpPr>
        <p:spPr>
          <a:xfrm>
            <a:off x="2735591" y="5736053"/>
            <a:ext cx="7184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Focusing elements for both beams need to be as close as possible to the IP</a:t>
            </a:r>
          </a:p>
        </p:txBody>
      </p:sp>
    </p:spTree>
    <p:extLst>
      <p:ext uri="{BB962C8B-B14F-4D97-AF65-F5344CB8AC3E}">
        <p14:creationId xmlns:p14="http://schemas.microsoft.com/office/powerpoint/2010/main" val="35232130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A48A8-8052-4360-A5B7-0E0611AC4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Crossing angle collisions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A9300-6876-4456-BD26-B639FC059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0987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Beam energies </a:t>
            </a:r>
            <a:r>
              <a:rPr lang="en-US" dirty="0"/>
              <a:t>of electrons and hadrons are </a:t>
            </a:r>
            <a:r>
              <a:rPr lang="en-US" dirty="0">
                <a:solidFill>
                  <a:srgbClr val="FF0000"/>
                </a:solidFill>
              </a:rPr>
              <a:t>vastly different</a:t>
            </a:r>
            <a:r>
              <a:rPr lang="en-US" dirty="0"/>
              <a:t> in EIC</a:t>
            </a:r>
          </a:p>
          <a:p>
            <a:r>
              <a:rPr lang="en-US" dirty="0"/>
              <a:t>Focusing elements for electrons would have only little effect on hadrons, while hadron magnets would overfocus electrons</a:t>
            </a:r>
          </a:p>
          <a:p>
            <a:r>
              <a:rPr lang="en-US" dirty="0">
                <a:solidFill>
                  <a:srgbClr val="FF0000"/>
                </a:solidFill>
              </a:rPr>
              <a:t>Beams need to be separated </a:t>
            </a:r>
            <a:r>
              <a:rPr lang="en-US" dirty="0"/>
              <a:t>into their respective focusing systems as close </a:t>
            </a:r>
            <a:r>
              <a:rPr lang="en-US" dirty="0">
                <a:solidFill>
                  <a:srgbClr val="FF0000"/>
                </a:solidFill>
              </a:rPr>
              <a:t>as possible to the IP</a:t>
            </a:r>
          </a:p>
          <a:p>
            <a:r>
              <a:rPr lang="en-US" dirty="0"/>
              <a:t>A </a:t>
            </a:r>
            <a:r>
              <a:rPr lang="en-US" dirty="0">
                <a:solidFill>
                  <a:srgbClr val="FF0000"/>
                </a:solidFill>
              </a:rPr>
              <a:t>separator dipole </a:t>
            </a:r>
            <a:r>
              <a:rPr lang="en-US" dirty="0"/>
              <a:t>would have to deflect the (“weaker”) electrons and would therefore generate a </a:t>
            </a:r>
            <a:r>
              <a:rPr lang="en-US" dirty="0">
                <a:solidFill>
                  <a:srgbClr val="FF0000"/>
                </a:solidFill>
              </a:rPr>
              <a:t>wide synchrotron radiation fan </a:t>
            </a:r>
            <a:r>
              <a:rPr lang="en-US" dirty="0"/>
              <a:t>that would need to pass through the detector – requires </a:t>
            </a:r>
            <a:r>
              <a:rPr lang="en-US" dirty="0">
                <a:solidFill>
                  <a:srgbClr val="FF0000"/>
                </a:solidFill>
              </a:rPr>
              <a:t>large beam pipe diameter </a:t>
            </a:r>
            <a:r>
              <a:rPr lang="en-US" dirty="0"/>
              <a:t>(HERA-II)</a:t>
            </a:r>
          </a:p>
          <a:p>
            <a:r>
              <a:rPr lang="en-US" dirty="0"/>
              <a:t>Best solution: </a:t>
            </a:r>
            <a:r>
              <a:rPr lang="en-US" dirty="0">
                <a:solidFill>
                  <a:srgbClr val="FF0000"/>
                </a:solidFill>
              </a:rPr>
              <a:t>Crossing angle collisions!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4AF85C-5915-44B5-A6FA-F6981CAB9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30441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DD94-62BA-49C6-923F-0F79FFAD8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Crossing Angle and Luminosity</a:t>
            </a:r>
          </a:p>
        </p:txBody>
      </p:sp>
      <p:pic>
        <p:nvPicPr>
          <p:cNvPr id="6" name="Content Placeholder 5" descr="A picture containing logo&#10;&#10;Description automatically generated">
            <a:extLst>
              <a:ext uri="{FF2B5EF4-FFF2-40B4-BE49-F238E27FC236}">
                <a16:creationId xmlns:a16="http://schemas.microsoft.com/office/drawing/2014/main" id="{DB793C58-07AB-4310-914B-31F65D7784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96178" y="3348104"/>
            <a:ext cx="4025751" cy="104503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545E17-276C-4DCA-B810-71E3F779B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t>22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8E0216-01DB-4A0A-915D-B59057D56D35}"/>
              </a:ext>
            </a:extLst>
          </p:cNvPr>
          <p:cNvSpPr txBox="1"/>
          <p:nvPr/>
        </p:nvSpPr>
        <p:spPr>
          <a:xfrm>
            <a:off x="2013423" y="4552301"/>
            <a:ext cx="816515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0000"/>
                </a:solidFill>
              </a:rPr>
              <a:t>Long (~+/-6 cm), skinny (100 um) bunches </a:t>
            </a:r>
            <a:r>
              <a:rPr lang="en-US" sz="2000" dirty="0"/>
              <a:t>colliding at an angle have </a:t>
            </a:r>
            <a:r>
              <a:rPr lang="en-US" sz="2000" dirty="0">
                <a:solidFill>
                  <a:srgbClr val="FF0000"/>
                </a:solidFill>
              </a:rPr>
              <a:t>very little overlap</a:t>
            </a: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With </a:t>
            </a:r>
            <a:r>
              <a:rPr lang="en-US" sz="2000" dirty="0">
                <a:solidFill>
                  <a:srgbClr val="FF0000"/>
                </a:solidFill>
              </a:rPr>
              <a:t>25 </a:t>
            </a:r>
            <a:r>
              <a:rPr lang="en-US" sz="2000" dirty="0" err="1">
                <a:solidFill>
                  <a:srgbClr val="FF0000"/>
                </a:solidFill>
              </a:rPr>
              <a:t>mrad</a:t>
            </a:r>
            <a:r>
              <a:rPr lang="en-US" sz="2000" dirty="0">
                <a:solidFill>
                  <a:srgbClr val="FF0000"/>
                </a:solidFill>
              </a:rPr>
              <a:t> crossing angle</a:t>
            </a:r>
            <a:r>
              <a:rPr lang="en-US" sz="2000" dirty="0"/>
              <a:t>, each particle can only interact with </a:t>
            </a:r>
            <a:r>
              <a:rPr lang="en-US" sz="2000" dirty="0">
                <a:solidFill>
                  <a:srgbClr val="FF0000"/>
                </a:solidFill>
              </a:rPr>
              <a:t>a +/-4 mm thick slice </a:t>
            </a:r>
            <a:r>
              <a:rPr lang="en-US" sz="2000" dirty="0"/>
              <a:t>of the +/-6 cm long oncoming bunch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0" name="Picture 9" descr="A picture containing drawing&#10;&#10;Description automatically generated">
            <a:extLst>
              <a:ext uri="{FF2B5EF4-FFF2-40B4-BE49-F238E27FC236}">
                <a16:creationId xmlns:a16="http://schemas.microsoft.com/office/drawing/2014/main" id="{723F6768-945B-462B-B31E-F01401E8FE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0499" y="1598715"/>
            <a:ext cx="2737110" cy="65836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34573C-C684-4E53-A3DD-29152B8A2C71}"/>
              </a:ext>
            </a:extLst>
          </p:cNvPr>
          <p:cNvSpPr txBox="1"/>
          <p:nvPr/>
        </p:nvSpPr>
        <p:spPr>
          <a:xfrm>
            <a:off x="2152651" y="2279492"/>
            <a:ext cx="71450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 </a:t>
            </a:r>
            <a:r>
              <a:rPr lang="en-US" sz="2000" dirty="0">
                <a:solidFill>
                  <a:srgbClr val="FF0000"/>
                </a:solidFill>
              </a:rPr>
              <a:t>head-on </a:t>
            </a:r>
            <a:r>
              <a:rPr lang="en-US" sz="2000" dirty="0"/>
              <a:t>collisions</a:t>
            </a:r>
            <a:r>
              <a:rPr lang="en-US" sz="2000" dirty="0">
                <a:solidFill>
                  <a:srgbClr val="FF0000"/>
                </a:solidFill>
              </a:rPr>
              <a:t>, every beam particle </a:t>
            </a:r>
            <a:r>
              <a:rPr lang="en-US" sz="2000" dirty="0"/>
              <a:t>in one beam can potentially </a:t>
            </a:r>
            <a:r>
              <a:rPr lang="en-US" sz="2000" dirty="0">
                <a:solidFill>
                  <a:srgbClr val="FF0000"/>
                </a:solidFill>
              </a:rPr>
              <a:t>interact with every particle in the other beam</a:t>
            </a:r>
          </a:p>
        </p:txBody>
      </p:sp>
    </p:spTree>
    <p:extLst>
      <p:ext uri="{BB962C8B-B14F-4D97-AF65-F5344CB8AC3E}">
        <p14:creationId xmlns:p14="http://schemas.microsoft.com/office/powerpoint/2010/main" val="31825262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2CA4A-E82E-4E11-B269-D9FF81129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Crab Crossing to the Rescue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80001B-0CFD-4C8F-9572-D95E22812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t>23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33FA0-935C-4186-A244-7F7CFBE07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028" y="1850680"/>
            <a:ext cx="4455788" cy="3236726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Head-on collision geometry is restored </a:t>
            </a:r>
            <a:r>
              <a:rPr lang="en-US" sz="2000" dirty="0"/>
              <a:t>by rotating the bunches before colliding (“</a:t>
            </a:r>
            <a:r>
              <a:rPr lang="en-US" sz="2000" dirty="0">
                <a:solidFill>
                  <a:srgbClr val="FF0000"/>
                </a:solidFill>
              </a:rPr>
              <a:t>crab crossing</a:t>
            </a:r>
            <a:r>
              <a:rPr lang="en-US" sz="2000" dirty="0"/>
              <a:t>”)</a:t>
            </a:r>
          </a:p>
          <a:p>
            <a:r>
              <a:rPr lang="en-US" sz="2000" dirty="0"/>
              <a:t>Bunch rotation (“crabbing”) is accomplished by </a:t>
            </a:r>
            <a:r>
              <a:rPr lang="en-US" sz="2000" dirty="0">
                <a:solidFill>
                  <a:srgbClr val="FF0000"/>
                </a:solidFill>
              </a:rPr>
              <a:t>transversely deflecting RF resonators</a:t>
            </a:r>
            <a:r>
              <a:rPr lang="en-US" sz="2000" dirty="0"/>
              <a:t> (“</a:t>
            </a:r>
            <a:r>
              <a:rPr lang="en-US" sz="2000" dirty="0">
                <a:solidFill>
                  <a:srgbClr val="FF0000"/>
                </a:solidFill>
              </a:rPr>
              <a:t>crab cavities</a:t>
            </a:r>
            <a:r>
              <a:rPr lang="en-US" sz="2000" dirty="0"/>
              <a:t>”)</a:t>
            </a:r>
          </a:p>
          <a:p>
            <a:r>
              <a:rPr lang="en-US" sz="2000" dirty="0"/>
              <a:t>Actual collision point moves laterally during bunch interaction</a:t>
            </a:r>
          </a:p>
        </p:txBody>
      </p:sp>
      <p:pic>
        <p:nvPicPr>
          <p:cNvPr id="6" name="DCAF5BFF-1B62-4D6A-A20F-FD22EFE40FF4">
            <a:extLst>
              <a:ext uri="{FF2B5EF4-FFF2-40B4-BE49-F238E27FC236}">
                <a16:creationId xmlns:a16="http://schemas.microsoft.com/office/drawing/2014/main" id="{06D9AB0A-59B5-C6AB-9021-395CC9151B80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381" y="1766604"/>
            <a:ext cx="4828673" cy="323672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910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61526-3730-46B9-8854-045F3E5EC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192" y="180978"/>
            <a:ext cx="7886700" cy="67647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Nobody’s perfect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DE7D8-8B38-45BE-9F7E-EDF4E2493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640" y="1335136"/>
            <a:ext cx="6928123" cy="4499073"/>
          </a:xfrm>
        </p:spPr>
        <p:txBody>
          <a:bodyPr>
            <a:normAutofit/>
          </a:bodyPr>
          <a:lstStyle/>
          <a:p>
            <a:r>
              <a:rPr lang="en-US" sz="1800" dirty="0"/>
              <a:t>Bunch </a:t>
            </a:r>
            <a:r>
              <a:rPr lang="en-US" sz="1800" dirty="0">
                <a:solidFill>
                  <a:srgbClr val="FF0000"/>
                </a:solidFill>
              </a:rPr>
              <a:t>rotation</a:t>
            </a:r>
            <a:r>
              <a:rPr lang="en-US" sz="1800" dirty="0"/>
              <a:t> (crabbing) is </a:t>
            </a:r>
            <a:r>
              <a:rPr lang="en-US" sz="1800" dirty="0">
                <a:solidFill>
                  <a:srgbClr val="FF0000"/>
                </a:solidFill>
              </a:rPr>
              <a:t>not linear </a:t>
            </a:r>
            <a:r>
              <a:rPr lang="en-US" sz="1800" dirty="0"/>
              <a:t>due to finite wavelength of RF resonators (crab cavities)</a:t>
            </a:r>
          </a:p>
          <a:p>
            <a:r>
              <a:rPr lang="en-US" sz="1800" dirty="0"/>
              <a:t>Long hadron bunches are </a:t>
            </a:r>
            <a:r>
              <a:rPr lang="en-US" sz="1800" dirty="0">
                <a:solidFill>
                  <a:srgbClr val="FF0000"/>
                </a:solidFill>
              </a:rPr>
              <a:t>“S”-shaped </a:t>
            </a:r>
            <a:r>
              <a:rPr lang="en-US" sz="1800" dirty="0"/>
              <a:t>during collision</a:t>
            </a:r>
          </a:p>
          <a:p>
            <a:r>
              <a:rPr lang="en-US" sz="1800" dirty="0"/>
              <a:t>Distorted shape </a:t>
            </a:r>
            <a:r>
              <a:rPr lang="en-US" sz="1800" dirty="0">
                <a:solidFill>
                  <a:srgbClr val="FF0000"/>
                </a:solidFill>
              </a:rPr>
              <a:t>results in transverse offset</a:t>
            </a:r>
            <a:r>
              <a:rPr lang="en-US" sz="1800" dirty="0"/>
              <a:t> between electron bunch and head and tail of proton bunch – reduced luminosity and severe beam dynamics effects</a:t>
            </a:r>
          </a:p>
          <a:p>
            <a:r>
              <a:rPr lang="en-US" sz="1800" dirty="0"/>
              <a:t>Longer bunches, skinnier bunches, or increased crossing angle </a:t>
            </a:r>
            <a:r>
              <a:rPr lang="en-US" sz="1800" dirty="0">
                <a:solidFill>
                  <a:srgbClr val="FF0000"/>
                </a:solidFill>
              </a:rPr>
              <a:t>all make this worse</a:t>
            </a:r>
          </a:p>
          <a:p>
            <a:r>
              <a:rPr lang="en-US" sz="1800" dirty="0">
                <a:solidFill>
                  <a:srgbClr val="FF0000"/>
                </a:solidFill>
              </a:rPr>
              <a:t>Higher harmonic crab cavities </a:t>
            </a:r>
            <a:r>
              <a:rPr lang="en-US" sz="1800" dirty="0"/>
              <a:t>can “</a:t>
            </a:r>
            <a:r>
              <a:rPr lang="en-US" sz="1800" dirty="0">
                <a:solidFill>
                  <a:srgbClr val="FF0000"/>
                </a:solidFill>
              </a:rPr>
              <a:t>straighten out</a:t>
            </a:r>
            <a:r>
              <a:rPr lang="en-US" sz="1800" dirty="0"/>
              <a:t>” the kick and therefore the bunch, but at a cost – space and money</a:t>
            </a:r>
          </a:p>
          <a:p>
            <a:r>
              <a:rPr lang="en-US" sz="1800" dirty="0">
                <a:solidFill>
                  <a:srgbClr val="FF0000"/>
                </a:solidFill>
              </a:rPr>
              <a:t>EIC</a:t>
            </a:r>
            <a:r>
              <a:rPr lang="en-US" sz="1800" dirty="0"/>
              <a:t> already plans on </a:t>
            </a:r>
            <a:r>
              <a:rPr lang="en-US" sz="1800" dirty="0">
                <a:solidFill>
                  <a:srgbClr val="FF0000"/>
                </a:solidFill>
              </a:rPr>
              <a:t>197 MHz crab cavities, plus 394 MHz harmonics</a:t>
            </a:r>
          </a:p>
          <a:p>
            <a:r>
              <a:rPr lang="en-US" sz="1800" dirty="0">
                <a:solidFill>
                  <a:srgbClr val="FF0000"/>
                </a:solidFill>
              </a:rPr>
              <a:t>197 MHz as low as technically feasible </a:t>
            </a:r>
            <a:r>
              <a:rPr lang="en-US" sz="1800" dirty="0"/>
              <a:t>(niobium sheets for cavity production, cavity size in tunnel)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1CC2E3-B611-4CED-BF1D-B6724EBFA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5830-40F3-F04E-B2E3-10E6672BA8FF}" type="slidenum">
              <a:rPr lang="en-US" smtClean="0"/>
              <a:t>24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97FB16-E103-4A06-8C62-983A0528B0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5705" y="3566807"/>
            <a:ext cx="3336721" cy="2630168"/>
          </a:xfrm>
          <a:prstGeom prst="rect">
            <a:avLst/>
          </a:prstGeom>
        </p:spPr>
      </p:pic>
      <p:pic>
        <p:nvPicPr>
          <p:cNvPr id="6" name="Content Placeholder 6">
            <a:extLst>
              <a:ext uri="{FF2B5EF4-FFF2-40B4-BE49-F238E27FC236}">
                <a16:creationId xmlns:a16="http://schemas.microsoft.com/office/drawing/2014/main" id="{8296D614-D127-4053-8A51-2C6668B5F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2342" y="998547"/>
            <a:ext cx="3699466" cy="263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4521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B00D6-A736-ABB2-EB97-BC775D172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F65FE-1693-4B11-FA6B-235B56A1F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197 MHz Crab Cavity - Design &amp; Prototyping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75EBEA-55EE-7099-897C-518D3BB297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0" t="19001" r="4963" b="14380"/>
          <a:stretch/>
        </p:blipFill>
        <p:spPr bwMode="auto">
          <a:xfrm>
            <a:off x="398884" y="3629958"/>
            <a:ext cx="6656820" cy="195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CE89D6-C511-4358-49F9-D9E57E68DB02}"/>
              </a:ext>
            </a:extLst>
          </p:cNvPr>
          <p:cNvSpPr txBox="1"/>
          <p:nvPr/>
        </p:nvSpPr>
        <p:spPr>
          <a:xfrm>
            <a:off x="2147455" y="5674659"/>
            <a:ext cx="24793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197 MHz Cavity String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8A5013-7049-F202-06DE-2BBFA83AEF0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463" t="19260" r="4266" b="7654"/>
          <a:stretch/>
        </p:blipFill>
        <p:spPr>
          <a:xfrm>
            <a:off x="7543058" y="3409956"/>
            <a:ext cx="2155707" cy="147209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CD56B2C-1311-D7B8-8C7D-9FE11C0A45E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0093" b="17037"/>
          <a:stretch/>
        </p:blipFill>
        <p:spPr>
          <a:xfrm>
            <a:off x="9789368" y="4823871"/>
            <a:ext cx="1969648" cy="136313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CA94A159-C7AF-D142-CB18-74422E16511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886" t="4815" r="4166" b="10864"/>
          <a:stretch/>
        </p:blipFill>
        <p:spPr>
          <a:xfrm>
            <a:off x="9755547" y="3409956"/>
            <a:ext cx="2003469" cy="136313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876271C3-B7A9-6DDA-8A8A-BA313506815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6574" t="26110" r="13796" b="20880"/>
          <a:stretch/>
        </p:blipFill>
        <p:spPr>
          <a:xfrm>
            <a:off x="7543059" y="4942467"/>
            <a:ext cx="2179644" cy="1244538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D92ECBC-5DBB-65C2-D759-16A976AAE018}"/>
              </a:ext>
            </a:extLst>
          </p:cNvPr>
          <p:cNvCxnSpPr>
            <a:cxnSpLocks/>
          </p:cNvCxnSpPr>
          <p:nvPr/>
        </p:nvCxnSpPr>
        <p:spPr>
          <a:xfrm>
            <a:off x="7293838" y="984087"/>
            <a:ext cx="0" cy="5096934"/>
          </a:xfrm>
          <a:prstGeom prst="line">
            <a:avLst/>
          </a:prstGeom>
          <a:ln w="28575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B65CCA3A-932C-5E38-7CFB-DB6AF5CCE773}"/>
              </a:ext>
            </a:extLst>
          </p:cNvPr>
          <p:cNvSpPr txBox="1"/>
          <p:nvPr/>
        </p:nvSpPr>
        <p:spPr>
          <a:xfrm>
            <a:off x="579772" y="899420"/>
            <a:ext cx="610446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Cryomodule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Each cryomodule has two 197 MHz crab cavities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HOM Dampers are installed on superconducting  ‘</a:t>
            </a:r>
            <a:r>
              <a:rPr lang="en-US" dirty="0" err="1"/>
              <a:t>dogbone</a:t>
            </a:r>
            <a:r>
              <a:rPr lang="en-US" dirty="0"/>
              <a:t>’ waveguides, shown between the cavities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size of the cavities and cryomodule create challenges in assembly and integration into the tunnel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cavity string went through a Preliminary Design Review in 2024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5E9C319-967C-9E76-1F21-DC314213080F}"/>
              </a:ext>
            </a:extLst>
          </p:cNvPr>
          <p:cNvSpPr txBox="1"/>
          <p:nvPr/>
        </p:nvSpPr>
        <p:spPr>
          <a:xfrm>
            <a:off x="7435246" y="814866"/>
            <a:ext cx="44292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Design Verification Component (DVC)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prototype (DVC) cavity is being fabricated in-house at JLab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cavity will be tested at 2K in the JLab VTA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EBW of niobium parts for the cavity is currently underway</a:t>
            </a:r>
          </a:p>
        </p:txBody>
      </p:sp>
    </p:spTree>
    <p:extLst>
      <p:ext uri="{BB962C8B-B14F-4D97-AF65-F5344CB8AC3E}">
        <p14:creationId xmlns:p14="http://schemas.microsoft.com/office/powerpoint/2010/main" val="12246009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E104596-0373-4CA9-A3D9-FCF4DC6D638C}"/>
              </a:ext>
            </a:extLst>
          </p:cNvPr>
          <p:cNvSpPr txBox="1"/>
          <p:nvPr/>
        </p:nvSpPr>
        <p:spPr>
          <a:xfrm>
            <a:off x="528610" y="61708"/>
            <a:ext cx="6997428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/>
              <a:t>EIC Near-detector IR Layout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8922A5-07A0-4DF3-9303-60F4C22C2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33585" y="6220831"/>
            <a:ext cx="2743200" cy="365125"/>
          </a:xfrm>
        </p:spPr>
        <p:txBody>
          <a:bodyPr/>
          <a:lstStyle/>
          <a:p>
            <a:fld id="{893C5830-40F3-F04E-B2E3-10E6672BA8FF}" type="slidenum">
              <a:rPr lang="en-US" smtClean="0">
                <a:solidFill>
                  <a:srgbClr val="00B0F0"/>
                </a:solidFill>
              </a:rPr>
              <a:pPr/>
              <a:t>26</a:t>
            </a:fld>
            <a:endParaRPr lang="en-US" dirty="0">
              <a:solidFill>
                <a:srgbClr val="00B0F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3CF01B-533B-8EE4-C746-CEEF93415004}"/>
              </a:ext>
            </a:extLst>
          </p:cNvPr>
          <p:cNvSpPr txBox="1"/>
          <p:nvPr/>
        </p:nvSpPr>
        <p:spPr>
          <a:xfrm>
            <a:off x="432079" y="1366576"/>
            <a:ext cx="41661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IR based on 25 </a:t>
            </a:r>
            <a:r>
              <a:rPr lang="en-US" dirty="0" err="1"/>
              <a:t>mrad</a:t>
            </a:r>
            <a:r>
              <a:rPr lang="en-US" dirty="0"/>
              <a:t> total crossing angle, compensated by crab crossing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electron dipoles within ~30 meters upstream of detector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Large aperture superconducting magnets to accommodate forward scattered particles and synchrotron radiation photons</a:t>
            </a:r>
          </a:p>
          <a:p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Note: Colored “boxes” indicate magnet </a:t>
            </a:r>
            <a:r>
              <a:rPr lang="en-US" i="1" dirty="0"/>
              <a:t>apertures</a:t>
            </a:r>
          </a:p>
        </p:txBody>
      </p:sp>
      <p:pic>
        <p:nvPicPr>
          <p:cNvPr id="6" name="Picture 5" descr="Chart&#10;&#10;AI-generated content may be incorrect.">
            <a:extLst>
              <a:ext uri="{FF2B5EF4-FFF2-40B4-BE49-F238E27FC236}">
                <a16:creationId xmlns:a16="http://schemas.microsoft.com/office/drawing/2014/main" id="{FD70DD11-197A-7620-991E-074B9FD224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5410" y="901839"/>
            <a:ext cx="6953990" cy="5054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2966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74711B2-63C2-60F6-D49B-02AF11E22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79" y="0"/>
            <a:ext cx="11499925" cy="825178"/>
          </a:xfrm>
        </p:spPr>
        <p:txBody>
          <a:bodyPr anchor="ctr">
            <a:normAutofit/>
          </a:bodyPr>
          <a:lstStyle/>
          <a:p>
            <a:r>
              <a:rPr lang="en-US" dirty="0"/>
              <a:t>Forward Acceptance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7291FFF9-8B6F-724E-7D20-688344F8463A}"/>
                  </a:ext>
                </a:extLst>
              </p:cNvPr>
              <p:cNvSpPr>
                <a:spLocks noGrp="1"/>
              </p:cNvSpPr>
              <p:nvPr>
                <p:ph sz="half" idx="1"/>
              </p:nvPr>
            </p:nvSpPr>
            <p:spPr>
              <a:xfrm>
                <a:off x="462579" y="975360"/>
                <a:ext cx="5524500" cy="4891110"/>
              </a:xfrm>
            </p:spPr>
            <p:txBody>
              <a:bodyPr>
                <a:normAutofit/>
              </a:bodyPr>
              <a:lstStyle/>
              <a:p>
                <a:r>
                  <a:rPr lang="en-US" sz="2000" dirty="0"/>
                  <a:t>Physics requires detection of charged particles with transverse momentum 200 MeV/c &lt;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US" sz="2000" dirty="0"/>
                  <a:t>&lt; 1.3 GeV/c</a:t>
                </a:r>
              </a:p>
              <a:p>
                <a:r>
                  <a:rPr lang="en-US" sz="2000" dirty="0"/>
                  <a:t>These particles are detected by “Roman Pots” along the forward hadron beamline, at about 10</a:t>
                </a:r>
                <a:r>
                  <a:rPr lang="el-GR" sz="2000" dirty="0"/>
                  <a:t>σ</a:t>
                </a:r>
                <a:r>
                  <a:rPr lang="en-US" sz="2000" dirty="0"/>
                  <a:t> from the central orbit</a:t>
                </a:r>
              </a:p>
              <a:p>
                <a:r>
                  <a:rPr lang="en-US" sz="2000" dirty="0"/>
                  <a:t>For scattered particles to be detectable in Roman pots at 10σ, their scattering angle at the IP must be greater than 10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 sz="2000" i="1" smtClean="0">
                            <a:latin typeface="Cambria Math" panose="02040503050406030204" pitchFamily="18" charset="0"/>
                          </a:rPr>
                          <m:t>σ</m:t>
                        </m:r>
                      </m:e>
                      <m:sup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p>
                  </m:oMath>
                </a14:m>
                <a:r>
                  <a:rPr lang="en-US" sz="2000" dirty="0"/>
                  <a:t>. This constrains the beam divergence and therefore the lowest hadron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 sz="2000" i="1" smtClean="0">
                            <a:latin typeface="Cambria Math" panose="02040503050406030204" pitchFamily="18" charset="0"/>
                          </a:rPr>
                          <m:t>β</m:t>
                        </m:r>
                      </m:e>
                      <m:sup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p>
                  </m:oMath>
                </a14:m>
                <a:endParaRPr lang="en-US" sz="2000" dirty="0"/>
              </a:p>
              <a:p>
                <a:r>
                  <a:rPr lang="en-US" sz="2000" dirty="0"/>
                  <a:t>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US" sz="2000" dirty="0"/>
                  <a:t> = 1.3 GeV/c, and for the +/- 4 </a:t>
                </a:r>
                <a:r>
                  <a:rPr lang="en-US" sz="2000" dirty="0" err="1"/>
                  <a:t>mrad</a:t>
                </a:r>
                <a:r>
                  <a:rPr lang="en-US" sz="2000" dirty="0"/>
                  <a:t> neutron cone, hadron magnet apertures in the forward direction must be large enough to allow these particles to pass through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7291FFF9-8B6F-724E-7D20-688344F84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2579" y="975360"/>
                <a:ext cx="5524500" cy="4891110"/>
              </a:xfrm>
              <a:blipFill>
                <a:blip r:embed="rId2"/>
                <a:stretch>
                  <a:fillRect l="-993" t="-1122" r="-231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6CFF4AF-DAF2-BDBA-A786-AB7950D4CA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7522" y="6316595"/>
            <a:ext cx="43248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33A556B-7C63-244D-9B7C-B0EA8042B330}" type="slidenum">
              <a:rPr lang="en-US" smtClean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  <p:pic>
        <p:nvPicPr>
          <p:cNvPr id="10" name="Picture 9" descr="Chart&#10;&#10;AI-generated content may be incorrect.">
            <a:extLst>
              <a:ext uri="{FF2B5EF4-FFF2-40B4-BE49-F238E27FC236}">
                <a16:creationId xmlns:a16="http://schemas.microsoft.com/office/drawing/2014/main" id="{7CD6DF02-6D1B-E633-C717-E7734A2100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4972" y="927837"/>
            <a:ext cx="2862550" cy="2080568"/>
          </a:xfrm>
          <a:prstGeom prst="rect">
            <a:avLst/>
          </a:prstGeom>
        </p:spPr>
      </p:pic>
      <p:pic>
        <p:nvPicPr>
          <p:cNvPr id="15" name="Picture 14" descr="A picture containing timeline&#10;&#10;AI-generated content may be incorrect.">
            <a:extLst>
              <a:ext uri="{FF2B5EF4-FFF2-40B4-BE49-F238E27FC236}">
                <a16:creationId xmlns:a16="http://schemas.microsoft.com/office/drawing/2014/main" id="{7699B0DA-8482-68EC-04E8-FEA4E736B2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205" y="3111065"/>
            <a:ext cx="3631599" cy="2947151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829FC67A-F28C-2BC2-AF79-CC3C3DE6343A}"/>
              </a:ext>
            </a:extLst>
          </p:cNvPr>
          <p:cNvSpPr/>
          <p:nvPr/>
        </p:nvSpPr>
        <p:spPr>
          <a:xfrm rot="18907668">
            <a:off x="10610006" y="1879041"/>
            <a:ext cx="663191" cy="9947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F2EB54E-8E53-87B0-7F0F-757EEE1BC3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EBDEE2D-2E2F-330F-26CD-AAE2E13109F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680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AD88BF-4013-9E09-457F-F095A44371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28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DE3FEF0-145F-C2D4-6CC9-5AD143C86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Forward Spectrometer – the B0pF Magnet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BA14D3-B206-4BE1-C617-11A9D17CE0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87D0AF8-1117-980A-CD07-F0720215103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C4A211-8141-1411-3C59-494D0594CF96}"/>
              </a:ext>
            </a:extLst>
          </p:cNvPr>
          <p:cNvSpPr txBox="1"/>
          <p:nvPr/>
        </p:nvSpPr>
        <p:spPr>
          <a:xfrm>
            <a:off x="813917" y="1547445"/>
            <a:ext cx="44053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Spectrometer “dipole” B0pF adjacent to main detector on “forward” side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Large aperture combined function magnet, with detector elements inside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Electron quadrupole Q0eF inside B0pF aperture </a:t>
            </a:r>
          </a:p>
        </p:txBody>
      </p:sp>
      <p:pic>
        <p:nvPicPr>
          <p:cNvPr id="10" name="Picture 9" descr="Chart&#10;&#10;AI-generated content may be incorrect.">
            <a:extLst>
              <a:ext uri="{FF2B5EF4-FFF2-40B4-BE49-F238E27FC236}">
                <a16:creationId xmlns:a16="http://schemas.microsoft.com/office/drawing/2014/main" id="{A0D3FB06-5241-09EF-AB49-7DB2E62B5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7705" y="899522"/>
            <a:ext cx="3006222" cy="2184992"/>
          </a:xfrm>
          <a:prstGeom prst="rect">
            <a:avLst/>
          </a:prstGeom>
        </p:spPr>
      </p:pic>
      <p:pic>
        <p:nvPicPr>
          <p:cNvPr id="16" name="Content Placeholder 15" descr="A picture containing text&#10;&#10;AI-generated content may be incorrect.">
            <a:extLst>
              <a:ext uri="{FF2B5EF4-FFF2-40B4-BE49-F238E27FC236}">
                <a16:creationId xmlns:a16="http://schemas.microsoft.com/office/drawing/2014/main" id="{EF0A54D7-B3DB-101A-E82D-41513D7444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017837" y="3084514"/>
            <a:ext cx="1271675" cy="2714172"/>
          </a:xfr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E8878FCC-DBB4-91E4-3125-DB39D1A8360C}"/>
              </a:ext>
            </a:extLst>
          </p:cNvPr>
          <p:cNvSpPr/>
          <p:nvPr/>
        </p:nvSpPr>
        <p:spPr>
          <a:xfrm>
            <a:off x="7626699" y="1838848"/>
            <a:ext cx="140677" cy="49237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6087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187DD-7134-C260-5518-A067F713B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BD3A32-3F30-DC98-A8BF-0FA9DBAF2D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29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F145782-0112-530C-76C1-BCDC20DC63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Forward Spectrometer – the B0pF Magnet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4B8C5-9A23-E2CD-3C75-65A7EAD0E29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64A1F3C-50FF-4F72-7FE2-150A41FA57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BCB4BDEE-CAEE-4EA3-2CFD-CF6764126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082" y="1041195"/>
            <a:ext cx="4928476" cy="458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06894B7-0126-CC8E-2C3E-7B8BEED74FE5}"/>
              </a:ext>
            </a:extLst>
          </p:cNvPr>
          <p:cNvCxnSpPr>
            <a:cxnSpLocks/>
          </p:cNvCxnSpPr>
          <p:nvPr/>
        </p:nvCxnSpPr>
        <p:spPr>
          <a:xfrm>
            <a:off x="6420897" y="2019719"/>
            <a:ext cx="2052030" cy="1268506"/>
          </a:xfrm>
          <a:prstGeom prst="straightConnector1">
            <a:avLst/>
          </a:prstGeom>
          <a:noFill/>
          <a:ln w="28575" cap="flat" cmpd="sng" algn="ctr">
            <a:solidFill>
              <a:sysClr val="windowText" lastClr="000000"/>
            </a:solidFill>
            <a:prstDash val="solid"/>
            <a:miter lim="800000"/>
            <a:tailEnd type="arrow"/>
          </a:ln>
          <a:effectLst/>
        </p:spPr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13B5639-A2A7-34D9-C794-D51E8E30E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579" y="975365"/>
            <a:ext cx="5325272" cy="4865858"/>
          </a:xfrm>
        </p:spPr>
        <p:txBody>
          <a:bodyPr>
            <a:normAutofit/>
          </a:bodyPr>
          <a:lstStyle/>
          <a:p>
            <a:r>
              <a:rPr lang="en-US" dirty="0"/>
              <a:t>B0pF is actually a combined function magnet aligned with electron orbit, thus minimizing dipole field on electron orbit</a:t>
            </a:r>
          </a:p>
          <a:p>
            <a:r>
              <a:rPr lang="en-US" dirty="0"/>
              <a:t>Quadrupole component of B0pF matches required quadrupole field for 10 GeV electrons</a:t>
            </a:r>
          </a:p>
          <a:p>
            <a:r>
              <a:rPr lang="en-US" dirty="0"/>
              <a:t>Q0eF quadrupole to adjust gradient on electrons at 5 and at 18 GeV</a:t>
            </a:r>
          </a:p>
          <a:p>
            <a:r>
              <a:rPr lang="en-US" dirty="0"/>
              <a:t>External field of Q0eF quadrupole impacts multipole harmonics on hadron beam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5C9B56-3E1D-4B69-F6CA-FE0413B2C3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481" y="3135684"/>
            <a:ext cx="273523" cy="30508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84719C3-22E7-8777-BED0-4BCDF1F4F5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9742" y="3092715"/>
            <a:ext cx="2022816" cy="39102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C6FD4E6-CEA9-2AB4-AF68-3C06F80CB1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42969" y="3135684"/>
            <a:ext cx="902286" cy="54259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9E30B7E-01EC-E0B7-CD8C-6BE0D82725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6346" y="1648707"/>
            <a:ext cx="865707" cy="6075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298AC67-EF97-F297-E078-F8345032EF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18004" y="1718392"/>
            <a:ext cx="1044996" cy="123499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889EF8B-A556-586A-672E-786F60CFB75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69198" y="1443937"/>
            <a:ext cx="908383" cy="53649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1C8D4CF-200D-F4B5-ADA2-0CF3A08F5A0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8748033" y="3216979"/>
            <a:ext cx="1712382" cy="202281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9DC6DA1-ABD8-DFD7-443F-A83C7834AD80}"/>
              </a:ext>
            </a:extLst>
          </p:cNvPr>
          <p:cNvSpPr txBox="1"/>
          <p:nvPr/>
        </p:nvSpPr>
        <p:spPr>
          <a:xfrm>
            <a:off x="10615632" y="4997835"/>
            <a:ext cx="17174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/>
              <a:t>Space for detector elements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318AFC8-16BF-AC93-C4B3-B1351F6966A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99742" y="5391870"/>
            <a:ext cx="3115326" cy="80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551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0783B9F-CA03-6EF6-4F7F-53708492E6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30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577D5F-6F39-9AA4-5B32-FBF2DF98C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Synchrotron Radiation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64D606-CA52-8635-B76A-2DC51F9798B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1EA1FF0-09F1-BA85-50E5-EAE759F31B7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938C49-69F6-9F22-5C33-7AF1F51ACEE6}"/>
              </a:ext>
            </a:extLst>
          </p:cNvPr>
          <p:cNvSpPr txBox="1"/>
          <p:nvPr/>
        </p:nvSpPr>
        <p:spPr>
          <a:xfrm>
            <a:off x="633047" y="1028343"/>
            <a:ext cx="463229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Synchrotron radiation is generated in upstream (“forward”) magnets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Dipoles are placed far away and split into two segments (weak and strong bend) to further reduce synchrotron radiation power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 avoid high photon background rates, radiation fan has to be passed through the detector beam pipe as well as through downstream (“rear”) magnets to a faraway absorber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Rear electron magnet aperture requirements are determined by synchrotron radiation photon fan, not by the much smaller electron beam itself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E80E4A-0B3C-201B-05E3-59800EE45C75}"/>
              </a:ext>
            </a:extLst>
          </p:cNvPr>
          <p:cNvSpPr txBox="1"/>
          <p:nvPr/>
        </p:nvSpPr>
        <p:spPr>
          <a:xfrm>
            <a:off x="8229599" y="5543044"/>
            <a:ext cx="3191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rgbClr val="0070C0"/>
                </a:solidFill>
              </a:rPr>
              <a:t>See:</a:t>
            </a:r>
          </a:p>
          <a:p>
            <a:r>
              <a:rPr lang="en-US" sz="1600" dirty="0">
                <a:solidFill>
                  <a:srgbClr val="0070C0"/>
                </a:solidFill>
              </a:rPr>
              <a:t>Collimation and MPS, A. </a:t>
            </a:r>
            <a:r>
              <a:rPr lang="en-US" sz="1600" dirty="0" err="1">
                <a:solidFill>
                  <a:srgbClr val="0070C0"/>
                </a:solidFill>
              </a:rPr>
              <a:t>Natochii</a:t>
            </a:r>
            <a:endParaRPr lang="en-US" sz="1600" dirty="0">
              <a:solidFill>
                <a:srgbClr val="0070C0"/>
              </a:solidFill>
            </a:endParaRPr>
          </a:p>
        </p:txBody>
      </p:sp>
      <p:pic>
        <p:nvPicPr>
          <p:cNvPr id="13" name="Picture 12" descr="Chart&#10;&#10;AI-generated content may be incorrect.">
            <a:extLst>
              <a:ext uri="{FF2B5EF4-FFF2-40B4-BE49-F238E27FC236}">
                <a16:creationId xmlns:a16="http://schemas.microsoft.com/office/drawing/2014/main" id="{2E117B77-99BC-35DA-E949-5256E0593D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2009" y="881562"/>
            <a:ext cx="2861781" cy="2080009"/>
          </a:xfrm>
          <a:prstGeom prst="rect">
            <a:avLst/>
          </a:prstGeom>
        </p:spPr>
      </p:pic>
      <p:pic>
        <p:nvPicPr>
          <p:cNvPr id="17" name="Picture 16" descr="Chart&#10;&#10;AI-generated content may be incorrect.">
            <a:extLst>
              <a:ext uri="{FF2B5EF4-FFF2-40B4-BE49-F238E27FC236}">
                <a16:creationId xmlns:a16="http://schemas.microsoft.com/office/drawing/2014/main" id="{42BF47F6-0821-026D-E5BB-9DDB841784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8903" y="3220155"/>
            <a:ext cx="2861781" cy="2335476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6B68C636-DFEE-31B7-6232-0A79920680D0}"/>
              </a:ext>
            </a:extLst>
          </p:cNvPr>
          <p:cNvSpPr/>
          <p:nvPr/>
        </p:nvSpPr>
        <p:spPr>
          <a:xfrm>
            <a:off x="9382899" y="1791554"/>
            <a:ext cx="241161" cy="4622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4417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F4EDA8E-C482-F59D-E296-A067BD685D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31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F058764-7F19-C05D-F038-56749BD2F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Luminosity Measurement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3768A-CA7C-A30F-B701-A1E4D4173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038" y="975365"/>
            <a:ext cx="5749962" cy="4865858"/>
          </a:xfrm>
        </p:spPr>
        <p:txBody>
          <a:bodyPr/>
          <a:lstStyle/>
          <a:p>
            <a:r>
              <a:rPr lang="en-US" dirty="0"/>
              <a:t>Luminosity measurement is based on Bethe-Heitler (bremsstrahlung) photons generated at the IP</a:t>
            </a:r>
          </a:p>
          <a:p>
            <a:r>
              <a:rPr lang="en-US" dirty="0"/>
              <a:t>Bethe-Heitler photons travel within the synchrotron radiation fan</a:t>
            </a:r>
          </a:p>
          <a:p>
            <a:r>
              <a:rPr lang="en-US" dirty="0"/>
              <a:t>Photon energy is much higher than synchrotron radiation – separation by exit window</a:t>
            </a:r>
          </a:p>
          <a:p>
            <a:r>
              <a:rPr lang="en-US" dirty="0"/>
              <a:t>Exit window converts high energy photons into </a:t>
            </a:r>
            <a:r>
              <a:rPr lang="en-US" dirty="0" err="1"/>
              <a:t>e+e</a:t>
            </a:r>
            <a:r>
              <a:rPr lang="en-US" dirty="0"/>
              <a:t>- pairs that are detected in a tagger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00CC02-AEA0-4F01-2532-B93557F0AC6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7D531E-DDE8-2AF4-340D-9A0F2687B84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97B1B19-0732-3A1B-33EB-D510C0A59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5092" y="974718"/>
            <a:ext cx="2930869" cy="2130224"/>
          </a:xfrm>
          <a:prstGeom prst="rect">
            <a:avLst/>
          </a:prstGeom>
        </p:spPr>
      </p:pic>
      <p:pic>
        <p:nvPicPr>
          <p:cNvPr id="14" name="Picture 13" descr="Chart&#10;&#10;AI-generated content may be incorrect.">
            <a:extLst>
              <a:ext uri="{FF2B5EF4-FFF2-40B4-BE49-F238E27FC236}">
                <a16:creationId xmlns:a16="http://schemas.microsoft.com/office/drawing/2014/main" id="{03AA4017-B4D3-AE0B-E8A4-9409CC0005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720" y="3398157"/>
            <a:ext cx="4917016" cy="2412839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CAD5B7B5-19CC-49E8-F8A8-26338927E5E4}"/>
              </a:ext>
            </a:extLst>
          </p:cNvPr>
          <p:cNvSpPr/>
          <p:nvPr/>
        </p:nvSpPr>
        <p:spPr>
          <a:xfrm>
            <a:off x="9224387" y="2029767"/>
            <a:ext cx="1617784" cy="6933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1033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8E3425-B701-8A21-C933-3E2AC9466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1DD10DA-7A95-80E1-E99B-A8EF73ED07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32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572FA7B-BFED-4274-8DF7-7464AB1AA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Spin Rotators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2F5F71-4A79-D2CB-AB56-4071255D0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579" y="975365"/>
            <a:ext cx="4932987" cy="4865858"/>
          </a:xfrm>
        </p:spPr>
        <p:txBody>
          <a:bodyPr/>
          <a:lstStyle/>
          <a:p>
            <a:r>
              <a:rPr lang="en-US" dirty="0"/>
              <a:t>Hadron spin rotators are based on helical dipoles – same as RHIC</a:t>
            </a:r>
          </a:p>
          <a:p>
            <a:endParaRPr lang="en-US" dirty="0"/>
          </a:p>
          <a:p>
            <a:r>
              <a:rPr lang="en-US" dirty="0"/>
              <a:t>Electron spin rotators are based on superconducting solenoids – one set for 5 GeV (lowest energy) and one set for 18 GeV (highest)</a:t>
            </a:r>
          </a:p>
          <a:p>
            <a:r>
              <a:rPr lang="en-US" dirty="0"/>
              <a:t>Each solenoid is split into two halves with normal-conducting quads in-between for local decoupling (no skew quads)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A84363E-14CA-F82C-7185-3D0F8E931C7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435E019-63FA-C5F7-E6EF-850660BEB8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A picture containing indoor, person&#10;&#10;AI-generated content may be incorrect.">
            <a:extLst>
              <a:ext uri="{FF2B5EF4-FFF2-40B4-BE49-F238E27FC236}">
                <a16:creationId xmlns:a16="http://schemas.microsoft.com/office/drawing/2014/main" id="{B620B884-9204-2739-4988-3FF14BFFF2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8336" y="351893"/>
            <a:ext cx="2075080" cy="27791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2FA640D-DF8A-C6D0-34B9-7000F64F2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0947" y="4499332"/>
            <a:ext cx="6991557" cy="134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2884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B00D69-D41E-2925-59FC-02D4CA0F2F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33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352F8C1-07B7-790E-0441-DC18253FF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C9F03-453C-935A-2228-FF5899C4E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580" y="975365"/>
            <a:ext cx="7103141" cy="486585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EIC is a very complex, challenging machine:</a:t>
            </a:r>
          </a:p>
          <a:p>
            <a:pPr lvl="1"/>
            <a:r>
              <a:rPr lang="en-US" dirty="0"/>
              <a:t>High luminosity</a:t>
            </a:r>
          </a:p>
          <a:p>
            <a:pPr lvl="1"/>
            <a:r>
              <a:rPr lang="en-US" dirty="0"/>
              <a:t>Polarized beams </a:t>
            </a:r>
          </a:p>
          <a:p>
            <a:pPr lvl="1"/>
            <a:r>
              <a:rPr lang="en-US" dirty="0"/>
              <a:t>Crab crossing</a:t>
            </a:r>
          </a:p>
          <a:p>
            <a:pPr lvl="1"/>
            <a:r>
              <a:rPr lang="en-US" dirty="0"/>
              <a:t>Beam cooling</a:t>
            </a:r>
          </a:p>
          <a:p>
            <a:pPr lvl="1"/>
            <a:r>
              <a:rPr lang="en-US" dirty="0"/>
              <a:t>Large energy range</a:t>
            </a:r>
          </a:p>
          <a:p>
            <a:pPr lvl="1"/>
            <a:r>
              <a:rPr lang="en-US" dirty="0"/>
              <a:t>Flat hadron beams</a:t>
            </a:r>
          </a:p>
          <a:p>
            <a:pPr lvl="1"/>
            <a:r>
              <a:rPr lang="en-US" dirty="0"/>
              <a:t>…</a:t>
            </a:r>
          </a:p>
          <a:p>
            <a:r>
              <a:rPr lang="en-US" dirty="0"/>
              <a:t>EIC meets requirements laid out in the CD-0 Mission-need Statement</a:t>
            </a:r>
          </a:p>
          <a:p>
            <a:r>
              <a:rPr lang="en-US" dirty="0"/>
              <a:t>A couple of crucial design changes were made, notably on the RCS</a:t>
            </a:r>
          </a:p>
          <a:p>
            <a:r>
              <a:rPr lang="en-US" dirty="0"/>
              <a:t>Design is well underway, preparing for CD-2/3 </a:t>
            </a:r>
          </a:p>
          <a:p>
            <a:r>
              <a:rPr lang="en-US" dirty="0"/>
              <a:t>CD-4 envisioned in 2034</a:t>
            </a:r>
          </a:p>
          <a:p>
            <a:pPr lvl="1"/>
            <a:endParaRPr lang="en-US" dirty="0"/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B2AD60-8CAA-D2CC-3E9A-235327D13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08CD348-FB5B-1104-710C-A370997B9CB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7" descr="Diagram&#10;&#10;AI-generated content may be incorrect.">
            <a:extLst>
              <a:ext uri="{FF2B5EF4-FFF2-40B4-BE49-F238E27FC236}">
                <a16:creationId xmlns:a16="http://schemas.microsoft.com/office/drawing/2014/main" id="{562790C6-FAAF-E7F4-7DA2-9EB9FE36DA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1491" y="1280209"/>
            <a:ext cx="4561014" cy="4561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9412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ACB6D76-F8CB-1122-E98A-C7C537AF3D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34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C97A584-2864-3785-1380-221B5E060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Backup Slides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A0AEF0-4BF0-0C32-C1C8-1801CAA01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765568-2650-FB8E-CD17-566675C6089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71D05BB-6983-D6CB-8413-EFB6EDCD7CE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3050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6268BB1-BB9C-1AFD-C404-3669F3DCA7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514" y="1374532"/>
            <a:ext cx="5958043" cy="439270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59E281D-340A-0B11-55B4-41EE8E7531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35</a:t>
            </a:fld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B94EDCF-6758-8EBF-1869-785ABB065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B1pF – Prototype Collared Magnet</a:t>
            </a:r>
          </a:p>
        </p:txBody>
      </p:sp>
      <p:graphicFrame>
        <p:nvGraphicFramePr>
          <p:cNvPr id="5" name="Table 13">
            <a:extLst>
              <a:ext uri="{FF2B5EF4-FFF2-40B4-BE49-F238E27FC236}">
                <a16:creationId xmlns:a16="http://schemas.microsoft.com/office/drawing/2014/main" id="{74E765EF-9533-9B03-6467-27358F78F6D2}"/>
              </a:ext>
            </a:extLst>
          </p:cNvPr>
          <p:cNvGraphicFramePr>
            <a:graphicFrameLocks/>
          </p:cNvGraphicFramePr>
          <p:nvPr/>
        </p:nvGraphicFramePr>
        <p:xfrm>
          <a:off x="462579" y="4061512"/>
          <a:ext cx="3986013" cy="220980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2756282">
                  <a:extLst>
                    <a:ext uri="{9D8B030D-6E8A-4147-A177-3AD203B41FA5}">
                      <a16:colId xmlns:a16="http://schemas.microsoft.com/office/drawing/2014/main" val="2199140152"/>
                    </a:ext>
                  </a:extLst>
                </a:gridCol>
                <a:gridCol w="1229731">
                  <a:extLst>
                    <a:ext uri="{9D8B030D-6E8A-4147-A177-3AD203B41FA5}">
                      <a16:colId xmlns:a16="http://schemas.microsoft.com/office/drawing/2014/main" val="1829524648"/>
                    </a:ext>
                  </a:extLst>
                </a:gridCol>
              </a:tblGrid>
              <a:tr h="240384">
                <a:tc>
                  <a:txBody>
                    <a:bodyPr/>
                    <a:lstStyle/>
                    <a:p>
                      <a:r>
                        <a:rPr lang="en-US" sz="1100">
                          <a:latin typeface="+mn-lt"/>
                        </a:rPr>
                        <a:t>Magnet Cross-section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>
                          <a:latin typeface="+mn-lt"/>
                        </a:rPr>
                        <a:t>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9956219"/>
                  </a:ext>
                </a:extLst>
              </a:tr>
              <a:tr h="226243"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Number of Conductors per quadrant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63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9474841"/>
                  </a:ext>
                </a:extLst>
              </a:tr>
              <a:tr h="226243"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Margin on the </a:t>
                      </a:r>
                      <a:r>
                        <a:rPr lang="en-US" sz="1000" err="1">
                          <a:latin typeface="+mn-lt"/>
                        </a:rPr>
                        <a:t>loadline</a:t>
                      </a:r>
                      <a:r>
                        <a:rPr lang="en-US" sz="1000">
                          <a:latin typeface="+mn-lt"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42.4 %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4521423"/>
                  </a:ext>
                </a:extLst>
              </a:tr>
              <a:tr h="226243"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Reference Radius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75 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8312428"/>
                  </a:ext>
                </a:extLst>
              </a:tr>
              <a:tr h="226243"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Nominal 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11900 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7484159"/>
                  </a:ext>
                </a:extLst>
              </a:tr>
              <a:tr h="226243"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Central Field (</a:t>
                      </a:r>
                      <a:r>
                        <a:rPr lang="en-US" sz="1000" err="1">
                          <a:latin typeface="+mn-lt"/>
                        </a:rPr>
                        <a:t>R</a:t>
                      </a:r>
                      <a:r>
                        <a:rPr lang="en-US" sz="1000" baseline="-25000" err="1">
                          <a:latin typeface="+mn-lt"/>
                        </a:rPr>
                        <a:t>ref</a:t>
                      </a:r>
                      <a:r>
                        <a:rPr lang="en-US" sz="1000">
                          <a:latin typeface="+mn-lt"/>
                        </a:rPr>
                        <a:t>=75 mm)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strike="noStrike">
                          <a:latin typeface="+mn-lt"/>
                        </a:rPr>
                        <a:t>4.128 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881779"/>
                  </a:ext>
                </a:extLst>
              </a:tr>
              <a:tr h="226243"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Diff. Inductance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strike="noStrike">
                          <a:latin typeface="+mn-lt"/>
                        </a:rPr>
                        <a:t>26.7 </a:t>
                      </a:r>
                      <a:r>
                        <a:rPr lang="en-US" sz="1000" strike="noStrike" err="1">
                          <a:latin typeface="+mn-lt"/>
                        </a:rPr>
                        <a:t>mH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4078184"/>
                  </a:ext>
                </a:extLst>
              </a:tr>
              <a:tr h="226243"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Max. peak field (on block 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strike="noStrike">
                          <a:latin typeface="+mn-lt"/>
                        </a:rPr>
                        <a:t>5.1 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1388237"/>
                  </a:ext>
                </a:extLst>
              </a:tr>
              <a:tr h="226243">
                <a:tc>
                  <a:txBody>
                    <a:bodyPr/>
                    <a:lstStyle/>
                    <a:p>
                      <a:r>
                        <a:rPr lang="en-US" sz="1000">
                          <a:latin typeface="+mn-lt"/>
                        </a:rPr>
                        <a:t>Stored 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strike="noStrike">
                          <a:solidFill>
                            <a:schemeClr val="tx1"/>
                          </a:solidFill>
                          <a:latin typeface="+mn-lt"/>
                        </a:rPr>
                        <a:t>1.89 MJ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6674757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0B27FC00-CA10-4D6D-4D76-1D923C9ECDA3}"/>
              </a:ext>
            </a:extLst>
          </p:cNvPr>
          <p:cNvGraphicFramePr>
            <a:graphicFrameLocks noGrp="1"/>
          </p:cNvGraphicFramePr>
          <p:nvPr/>
        </p:nvGraphicFramePr>
        <p:xfrm>
          <a:off x="462578" y="1178766"/>
          <a:ext cx="3391538" cy="2541084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2159093">
                  <a:extLst>
                    <a:ext uri="{9D8B030D-6E8A-4147-A177-3AD203B41FA5}">
                      <a16:colId xmlns:a16="http://schemas.microsoft.com/office/drawing/2014/main" val="3177649608"/>
                    </a:ext>
                  </a:extLst>
                </a:gridCol>
                <a:gridCol w="1232445">
                  <a:extLst>
                    <a:ext uri="{9D8B030D-6E8A-4147-A177-3AD203B41FA5}">
                      <a16:colId xmlns:a16="http://schemas.microsoft.com/office/drawing/2014/main" val="3282236323"/>
                    </a:ext>
                  </a:extLst>
                </a:gridCol>
              </a:tblGrid>
              <a:tr h="302052">
                <a:tc>
                  <a:txBody>
                    <a:bodyPr/>
                    <a:lstStyle/>
                    <a:p>
                      <a:r>
                        <a:rPr lang="en-US" sz="1100" b="1"/>
                        <a:t>Parameter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/>
                        <a:t>Requirement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5311392"/>
                  </a:ext>
                </a:extLst>
              </a:tr>
              <a:tr h="302052">
                <a:tc>
                  <a:txBody>
                    <a:bodyPr/>
                    <a:lstStyle/>
                    <a:p>
                      <a:r>
                        <a:rPr lang="en-US" sz="1100" b="1"/>
                        <a:t>Nominal Integrated Field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/>
                        <a:t>10.344 T.m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9298268"/>
                  </a:ext>
                </a:extLst>
              </a:tr>
              <a:tr h="302052">
                <a:tc>
                  <a:txBody>
                    <a:bodyPr/>
                    <a:lstStyle/>
                    <a:p>
                      <a:r>
                        <a:rPr lang="en-US" sz="1100" b="1"/>
                        <a:t>Total slot length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/>
                        <a:t>3.0 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0148256"/>
                  </a:ext>
                </a:extLst>
              </a:tr>
              <a:tr h="302052">
                <a:tc>
                  <a:txBody>
                    <a:bodyPr/>
                    <a:lstStyle/>
                    <a:p>
                      <a:r>
                        <a:rPr lang="en-US" sz="1100" b="1"/>
                        <a:t>Aperture radius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/>
                        <a:t>150 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5740289"/>
                  </a:ext>
                </a:extLst>
              </a:tr>
              <a:tr h="302052">
                <a:tc>
                  <a:txBody>
                    <a:bodyPr/>
                    <a:lstStyle/>
                    <a:p>
                      <a:r>
                        <a:rPr lang="en-US" sz="1100" b="1"/>
                        <a:t>Reference Radius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/>
                        <a:t>75 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725918"/>
                  </a:ext>
                </a:extLst>
              </a:tr>
              <a:tr h="302052">
                <a:tc>
                  <a:txBody>
                    <a:bodyPr/>
                    <a:lstStyle/>
                    <a:p>
                      <a:r>
                        <a:rPr lang="en-US" sz="1100" b="1"/>
                        <a:t>Operating Temperature</a:t>
                      </a:r>
                      <a:endParaRPr lang="en-US" sz="1100" b="1">
                        <a:latin typeface="Abadi Extra Light" panose="020B02040201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/>
                        <a:t>1.9 K</a:t>
                      </a:r>
                      <a:endParaRPr lang="en-US" sz="1100" b="1">
                        <a:latin typeface="Abadi Extra Light" panose="020B02040201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404197"/>
                  </a:ext>
                </a:extLst>
              </a:tr>
              <a:tr h="302052">
                <a:tc>
                  <a:txBody>
                    <a:bodyPr/>
                    <a:lstStyle/>
                    <a:p>
                      <a:r>
                        <a:rPr lang="en-US" sz="1100" b="1">
                          <a:latin typeface="+mn-lt"/>
                        </a:rPr>
                        <a:t>Harmonics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>
                          <a:latin typeface="+mn-lt"/>
                        </a:rPr>
                        <a:t>All &lt;1 unit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73063"/>
                  </a:ext>
                </a:extLst>
              </a:tr>
              <a:tr h="302052">
                <a:tc>
                  <a:txBody>
                    <a:bodyPr/>
                    <a:lstStyle/>
                    <a:p>
                      <a:r>
                        <a:rPr lang="en-US" sz="1100" b="1">
                          <a:latin typeface="+mn-lt"/>
                        </a:rPr>
                        <a:t>Field in electron beam tube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>
                          <a:latin typeface="+mn-lt"/>
                        </a:rPr>
                        <a:t>As low as possible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8133335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E4B4E58E-1F29-E890-D3F4-30D35F58B5DB}"/>
              </a:ext>
            </a:extLst>
          </p:cNvPr>
          <p:cNvSpPr txBox="1"/>
          <p:nvPr/>
        </p:nvSpPr>
        <p:spPr>
          <a:xfrm>
            <a:off x="366327" y="843534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Design Goals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EBC4203-F8C8-4E76-44A9-44FC8A9808C3}"/>
              </a:ext>
            </a:extLst>
          </p:cNvPr>
          <p:cNvSpPr txBox="1"/>
          <p:nvPr/>
        </p:nvSpPr>
        <p:spPr>
          <a:xfrm>
            <a:off x="431518" y="3692180"/>
            <a:ext cx="2364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Optimized coil specs </a:t>
            </a:r>
          </a:p>
        </p:txBody>
      </p:sp>
    </p:spTree>
    <p:extLst>
      <p:ext uri="{BB962C8B-B14F-4D97-AF65-F5344CB8AC3E}">
        <p14:creationId xmlns:p14="http://schemas.microsoft.com/office/powerpoint/2010/main" val="15893441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CCA763-6E7E-5660-77BC-7C88D518A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36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064323D-D818-A2DB-CF42-F9784F8D7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79" y="0"/>
            <a:ext cx="11729421" cy="825178"/>
          </a:xfrm>
        </p:spPr>
        <p:txBody>
          <a:bodyPr>
            <a:noAutofit/>
          </a:bodyPr>
          <a:lstStyle/>
          <a:p>
            <a:r>
              <a:rPr lang="en-US" sz="3600" dirty="0"/>
              <a:t>SC Magnet Updates:  </a:t>
            </a:r>
            <a:r>
              <a:rPr lang="en-US" sz="3600" b="0" dirty="0"/>
              <a:t>Current status of B1pF prototype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8E6B1AE0-4B3C-FC93-0C87-5F8A3A4F13D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49570" y="959269"/>
            <a:ext cx="11499850" cy="2554398"/>
          </a:xfrm>
        </p:spPr>
        <p:txBody>
          <a:bodyPr>
            <a:normAutofit/>
          </a:bodyPr>
          <a:lstStyle/>
          <a:p>
            <a:r>
              <a:rPr lang="en-US" sz="2000" dirty="0"/>
              <a:t>Shown below are pictures of the B1pF Cable magnet prototyping effort underway at SMD.</a:t>
            </a:r>
          </a:p>
          <a:p>
            <a:r>
              <a:rPr lang="en-US" sz="2000" dirty="0"/>
              <a:t>The image on the right is a complete half length coil just prior to being moved into the curing press.</a:t>
            </a:r>
          </a:p>
          <a:p>
            <a:pPr marL="0" indent="0">
              <a:buNone/>
            </a:pPr>
            <a:r>
              <a:rPr lang="en-US" sz="2000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3" name="Picture 1" descr="image001">
            <a:extLst>
              <a:ext uri="{FF2B5EF4-FFF2-40B4-BE49-F238E27FC236}">
                <a16:creationId xmlns:a16="http://schemas.microsoft.com/office/drawing/2014/main" id="{04089605-11E2-4213-82B0-30521DB06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46" y="2061141"/>
            <a:ext cx="6603293" cy="3332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A picture containing person, indoor, rocket&#10;&#10;Description automatically generated">
            <a:extLst>
              <a:ext uri="{FF2B5EF4-FFF2-40B4-BE49-F238E27FC236}">
                <a16:creationId xmlns:a16="http://schemas.microsoft.com/office/drawing/2014/main" id="{050A6F2E-DB7F-4C41-A6B9-72C479225B7D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8332" y="2061141"/>
            <a:ext cx="3842298" cy="425545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D0AB479-9D8D-4055-BCCA-59E045B166AA}"/>
              </a:ext>
            </a:extLst>
          </p:cNvPr>
          <p:cNvSpPr/>
          <p:nvPr/>
        </p:nvSpPr>
        <p:spPr>
          <a:xfrm>
            <a:off x="1405039" y="5393644"/>
            <a:ext cx="6096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dirty="0"/>
              <a:t>Shown above is a test wind that was performed in July/Aug 2024</a:t>
            </a:r>
          </a:p>
        </p:txBody>
      </p:sp>
    </p:spTree>
    <p:extLst>
      <p:ext uri="{BB962C8B-B14F-4D97-AF65-F5344CB8AC3E}">
        <p14:creationId xmlns:p14="http://schemas.microsoft.com/office/powerpoint/2010/main" val="8533719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C826A-374C-8678-0A50-98106CAB7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658" y="-119646"/>
            <a:ext cx="11631205" cy="1325563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Tapered CCT Magnets Hadron Forward Side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E6220-5B4D-9924-EEFF-7CC726828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15" y="1078764"/>
            <a:ext cx="4099611" cy="50292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Idea: replace hadron forward collared magnets</a:t>
            </a:r>
          </a:p>
          <a:p>
            <a:r>
              <a:rPr lang="en-US" dirty="0"/>
              <a:t>Instead of 5 collared magnets: 3 tapered CCT magnets</a:t>
            </a:r>
          </a:p>
          <a:p>
            <a:pPr lvl="1"/>
            <a:r>
              <a:rPr lang="en-US" dirty="0"/>
              <a:t>Q1ABpF</a:t>
            </a:r>
          </a:p>
          <a:p>
            <a:pPr lvl="1"/>
            <a:r>
              <a:rPr lang="en-US" dirty="0"/>
              <a:t>Q2pF</a:t>
            </a:r>
          </a:p>
          <a:p>
            <a:pPr lvl="1"/>
            <a:r>
              <a:rPr lang="en-US" dirty="0"/>
              <a:t>B1/B1ApF</a:t>
            </a:r>
          </a:p>
          <a:p>
            <a:r>
              <a:rPr lang="en-US" dirty="0"/>
              <a:t>Technically and financially attractive</a:t>
            </a:r>
          </a:p>
          <a:p>
            <a:pPr lvl="1"/>
            <a:r>
              <a:rPr lang="en-US" dirty="0"/>
              <a:t>Eliminates/reduces beam going through quads at an angle/off center</a:t>
            </a:r>
          </a:p>
          <a:p>
            <a:pPr lvl="1"/>
            <a:r>
              <a:rPr lang="en-US" dirty="0"/>
              <a:t>Frontloading of gradient</a:t>
            </a:r>
          </a:p>
          <a:p>
            <a:pPr lvl="1"/>
            <a:r>
              <a:rPr lang="en-US" dirty="0"/>
              <a:t>Reduces crosstalk</a:t>
            </a:r>
          </a:p>
          <a:p>
            <a:pPr lvl="1"/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AA9753-8FDD-8429-C2ED-CC9E75954B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422" y="1429785"/>
            <a:ext cx="5775135" cy="44399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79BDE7-6F15-0F03-B411-F20DFCD2E45B}"/>
              </a:ext>
            </a:extLst>
          </p:cNvPr>
          <p:cNvSpPr txBox="1"/>
          <p:nvPr/>
        </p:nvSpPr>
        <p:spPr>
          <a:xfrm>
            <a:off x="6584742" y="2993080"/>
            <a:ext cx="402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IP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589D98C-D16A-A30A-8562-83EC30FBBC78}"/>
              </a:ext>
            </a:extLst>
          </p:cNvPr>
          <p:cNvCxnSpPr>
            <a:cxnSpLocks/>
          </p:cNvCxnSpPr>
          <p:nvPr/>
        </p:nvCxnSpPr>
        <p:spPr>
          <a:xfrm flipH="1">
            <a:off x="9515535" y="2417296"/>
            <a:ext cx="857037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BF4BEF65-E636-5CB0-7C47-340F21FF9944}"/>
              </a:ext>
            </a:extLst>
          </p:cNvPr>
          <p:cNvSpPr txBox="1"/>
          <p:nvPr/>
        </p:nvSpPr>
        <p:spPr>
          <a:xfrm>
            <a:off x="9440334" y="2090579"/>
            <a:ext cx="1146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Electrons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FCBB098-E993-0660-AB7E-A7ADCB56D43D}"/>
              </a:ext>
            </a:extLst>
          </p:cNvPr>
          <p:cNvCxnSpPr>
            <a:cxnSpLocks/>
          </p:cNvCxnSpPr>
          <p:nvPr/>
        </p:nvCxnSpPr>
        <p:spPr>
          <a:xfrm>
            <a:off x="8265903" y="5108207"/>
            <a:ext cx="1027380" cy="0"/>
          </a:xfrm>
          <a:prstGeom prst="straightConnector1">
            <a:avLst/>
          </a:prstGeom>
          <a:ln w="38100">
            <a:solidFill>
              <a:srgbClr val="0079CE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82CBDB6-1803-8B34-AA5F-9F6F53A81FCB}"/>
              </a:ext>
            </a:extLst>
          </p:cNvPr>
          <p:cNvSpPr txBox="1"/>
          <p:nvPr/>
        </p:nvSpPr>
        <p:spPr>
          <a:xfrm>
            <a:off x="8208753" y="4770228"/>
            <a:ext cx="105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79CE"/>
                </a:solidFill>
              </a:rPr>
              <a:t>Hadrons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477C1F8-81C8-DDCF-A025-07C9F5542820}"/>
              </a:ext>
            </a:extLst>
          </p:cNvPr>
          <p:cNvSpPr/>
          <p:nvPr/>
        </p:nvSpPr>
        <p:spPr>
          <a:xfrm>
            <a:off x="8309677" y="3646046"/>
            <a:ext cx="765957" cy="53335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FD7F8F5-4A26-7178-7A6A-9A82E5464629}"/>
              </a:ext>
            </a:extLst>
          </p:cNvPr>
          <p:cNvSpPr/>
          <p:nvPr/>
        </p:nvSpPr>
        <p:spPr>
          <a:xfrm>
            <a:off x="9836389" y="3816214"/>
            <a:ext cx="1056700" cy="1234349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9FA302D-7AFF-673F-5F9A-EA1E36EC23CA}"/>
              </a:ext>
            </a:extLst>
          </p:cNvPr>
          <p:cNvSpPr/>
          <p:nvPr/>
        </p:nvSpPr>
        <p:spPr>
          <a:xfrm>
            <a:off x="9091606" y="3646046"/>
            <a:ext cx="765957" cy="90031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8E6577-4AB0-48F8-A10C-715E85A90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30018" y="6316595"/>
            <a:ext cx="432486" cy="365125"/>
          </a:xfrm>
          <a:prstGeom prst="rect">
            <a:avLst/>
          </a:prstGeom>
        </p:spPr>
        <p:txBody>
          <a:bodyPr lIns="0" tIns="0" rIns="0" bIns="0" anchor="ctr"/>
          <a:lstStyle>
            <a:defPPr>
              <a:defRPr lang="en-US"/>
            </a:defPPr>
            <a:lvl1pPr marL="0" algn="ctr" defTabSz="914400" rtl="0" eaLnBrk="1" latinLnBrk="0" hangingPunct="1">
              <a:defRPr sz="1100" b="1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3C5830-40F3-F04E-B2E3-10E6672BA8FF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83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6F74053-B10A-4E70-B651-982AB13A466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1174068"/>
            <a:ext cx="8814318" cy="4347263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6B5E66A-A812-4D33-9589-551742CCE0D4}"/>
              </a:ext>
            </a:extLst>
          </p:cNvPr>
          <p:cNvCxnSpPr/>
          <p:nvPr/>
        </p:nvCxnSpPr>
        <p:spPr>
          <a:xfrm flipV="1">
            <a:off x="3740098" y="1962466"/>
            <a:ext cx="5486400" cy="1643653"/>
          </a:xfrm>
          <a:prstGeom prst="line">
            <a:avLst/>
          </a:prstGeom>
          <a:ln w="1270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F6761E09-B6EF-403C-8E2F-1D905C020A06}"/>
              </a:ext>
            </a:extLst>
          </p:cNvPr>
          <p:cNvSpPr txBox="1"/>
          <p:nvPr/>
        </p:nvSpPr>
        <p:spPr>
          <a:xfrm>
            <a:off x="8590201" y="4356787"/>
            <a:ext cx="1846359" cy="93871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275 GeV</a:t>
            </a:r>
          </a:p>
          <a:p>
            <a:r>
              <a:rPr lang="en-US" sz="1100" dirty="0"/>
              <a:t>  41 GeV</a:t>
            </a:r>
          </a:p>
          <a:p>
            <a:r>
              <a:rPr lang="en-US" sz="1100" dirty="0"/>
              <a:t>100 GeV</a:t>
            </a:r>
          </a:p>
          <a:p>
            <a:r>
              <a:rPr lang="en-US" sz="1100" dirty="0"/>
              <a:t>275 GeV +1.3 GeV </a:t>
            </a:r>
            <a:r>
              <a:rPr lang="en-US" sz="1100" dirty="0" err="1"/>
              <a:t>p</a:t>
            </a:r>
            <a:r>
              <a:rPr lang="en-US" sz="1100" baseline="-25000" dirty="0" err="1"/>
              <a:t>x</a:t>
            </a:r>
            <a:endParaRPr lang="en-US" sz="1100" baseline="-25000" dirty="0"/>
          </a:p>
          <a:p>
            <a:r>
              <a:rPr lang="en-US" sz="1100" dirty="0"/>
              <a:t>275 GeV -1.3 GeV </a:t>
            </a:r>
            <a:r>
              <a:rPr lang="en-US" sz="1100" dirty="0" err="1"/>
              <a:t>p</a:t>
            </a:r>
            <a:r>
              <a:rPr lang="en-US" sz="1100" baseline="-25000" dirty="0" err="1"/>
              <a:t>x</a:t>
            </a:r>
            <a:endParaRPr lang="en-US" sz="1100" baseline="-2500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69EA76A-12E2-49B1-A852-32DA19627A1F}"/>
              </a:ext>
            </a:extLst>
          </p:cNvPr>
          <p:cNvCxnSpPr>
            <a:cxnSpLocks/>
          </p:cNvCxnSpPr>
          <p:nvPr/>
        </p:nvCxnSpPr>
        <p:spPr>
          <a:xfrm flipV="1">
            <a:off x="3740098" y="4394516"/>
            <a:ext cx="5486400" cy="501021"/>
          </a:xfrm>
          <a:prstGeom prst="line">
            <a:avLst/>
          </a:prstGeom>
          <a:ln w="1270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9FA67D42-3732-43FE-B8FA-4C56DE03E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413" y="59877"/>
            <a:ext cx="8515350" cy="816858"/>
          </a:xfrm>
        </p:spPr>
        <p:txBody>
          <a:bodyPr>
            <a:normAutofit/>
          </a:bodyPr>
          <a:lstStyle/>
          <a:p>
            <a:r>
              <a:rPr lang="en-US" dirty="0"/>
              <a:t>Q1ABpF – New Magnet Concept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1D7E775-1843-457F-A03F-93C73C151DF6}"/>
              </a:ext>
            </a:extLst>
          </p:cNvPr>
          <p:cNvCxnSpPr>
            <a:cxnSpLocks/>
          </p:cNvCxnSpPr>
          <p:nvPr/>
        </p:nvCxnSpPr>
        <p:spPr>
          <a:xfrm flipV="1">
            <a:off x="3740098" y="3606120"/>
            <a:ext cx="0" cy="1289417"/>
          </a:xfrm>
          <a:prstGeom prst="line">
            <a:avLst/>
          </a:prstGeom>
          <a:ln w="1270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CBB1D3-75ED-4EC0-94E6-3329A153FE8F}"/>
              </a:ext>
            </a:extLst>
          </p:cNvPr>
          <p:cNvCxnSpPr>
            <a:cxnSpLocks/>
          </p:cNvCxnSpPr>
          <p:nvPr/>
        </p:nvCxnSpPr>
        <p:spPr>
          <a:xfrm flipV="1">
            <a:off x="9224590" y="1905001"/>
            <a:ext cx="0" cy="2489514"/>
          </a:xfrm>
          <a:prstGeom prst="line">
            <a:avLst/>
          </a:prstGeom>
          <a:ln w="1270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0C77FA8E-730A-426A-84B4-F4D125937D96}"/>
              </a:ext>
            </a:extLst>
          </p:cNvPr>
          <p:cNvSpPr txBox="1"/>
          <p:nvPr/>
        </p:nvSpPr>
        <p:spPr>
          <a:xfrm>
            <a:off x="4800600" y="4856526"/>
            <a:ext cx="262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New magnet – Q1ABpF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8BEC20-6163-4E46-834E-96C4600F55BB}"/>
              </a:ext>
            </a:extLst>
          </p:cNvPr>
          <p:cNvSpPr txBox="1"/>
          <p:nvPr/>
        </p:nvSpPr>
        <p:spPr>
          <a:xfrm>
            <a:off x="1377821" y="5521331"/>
            <a:ext cx="81355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Advantages: No end plates, making use of additional space between magnets</a:t>
            </a:r>
          </a:p>
          <a:p>
            <a:r>
              <a:rPr lang="en-US" dirty="0"/>
              <a:t>Smaller aperture at IP side, can tune field/gradient for crosstalk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1978EA-AF2B-4DE1-BB4B-0CF6B4E273A4}"/>
              </a:ext>
            </a:extLst>
          </p:cNvPr>
          <p:cNvSpPr txBox="1"/>
          <p:nvPr/>
        </p:nvSpPr>
        <p:spPr>
          <a:xfrm>
            <a:off x="2325809" y="798627"/>
            <a:ext cx="35702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Recombining Q1ApF and Q1BpF</a:t>
            </a:r>
          </a:p>
          <a:p>
            <a:r>
              <a:rPr lang="en-US" dirty="0"/>
              <a:t>(similar for other magnets)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89E43C-6CA7-BC7A-3737-25EA81FAA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24400" y="6310310"/>
            <a:ext cx="2743200" cy="365125"/>
          </a:xfrm>
        </p:spPr>
        <p:txBody>
          <a:bodyPr/>
          <a:lstStyle/>
          <a:p>
            <a:fld id="{893C5830-40F3-F04E-B2E3-10E6672BA8FF}" type="slidenum">
              <a:rPr lang="en-US" smtClean="0"/>
              <a:t>38</a:t>
            </a:fld>
            <a:endParaRPr lang="en-US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8FE73629-03E2-516C-4112-A7B2A40C454D}"/>
              </a:ext>
            </a:extLst>
          </p:cNvPr>
          <p:cNvGraphicFramePr>
            <a:graphicFrameLocks noGrp="1"/>
          </p:cNvGraphicFramePr>
          <p:nvPr/>
        </p:nvGraphicFramePr>
        <p:xfrm>
          <a:off x="2526574" y="1696939"/>
          <a:ext cx="2274026" cy="8286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42848">
                  <a:extLst>
                    <a:ext uri="{9D8B030D-6E8A-4147-A177-3AD203B41FA5}">
                      <a16:colId xmlns:a16="http://schemas.microsoft.com/office/drawing/2014/main" val="3697798889"/>
                    </a:ext>
                  </a:extLst>
                </a:gridCol>
                <a:gridCol w="729132">
                  <a:extLst>
                    <a:ext uri="{9D8B030D-6E8A-4147-A177-3AD203B41FA5}">
                      <a16:colId xmlns:a16="http://schemas.microsoft.com/office/drawing/2014/main" val="1449777066"/>
                    </a:ext>
                  </a:extLst>
                </a:gridCol>
                <a:gridCol w="802046">
                  <a:extLst>
                    <a:ext uri="{9D8B030D-6E8A-4147-A177-3AD203B41FA5}">
                      <a16:colId xmlns:a16="http://schemas.microsoft.com/office/drawing/2014/main" val="4165782875"/>
                    </a:ext>
                  </a:extLst>
                </a:gridCol>
              </a:tblGrid>
              <a:tr h="276200">
                <a:tc>
                  <a:txBody>
                    <a:bodyPr/>
                    <a:lstStyle/>
                    <a:p>
                      <a:pPr algn="ctr"/>
                      <a:endParaRPr lang="en-US" sz="12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 (m)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 (T/m)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72842325"/>
                  </a:ext>
                </a:extLst>
              </a:tr>
              <a:tr h="276200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Q1ApF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1.46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-77.903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1906279"/>
                  </a:ext>
                </a:extLst>
              </a:tr>
              <a:tr h="276200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Q1BpF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1.61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-63.028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367318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011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7353F-0B2A-40DD-A03C-D1055E579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90" y="25219"/>
            <a:ext cx="8405880" cy="968009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Q1ABpF: Implementation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29D5E75-35EF-4798-AF4D-89941FCA1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30018" y="6316595"/>
            <a:ext cx="432486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100" b="1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893C5830-40F3-F04E-B2E3-10E6672BA8FF}" type="slidenum">
              <a:rPr lang="en-US" smtClean="0"/>
              <a:pPr algn="ctr"/>
              <a:t>39</a:t>
            </a:fld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D490C6-4169-4293-8D5C-8D2285FA30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56520" y="1102322"/>
            <a:ext cx="4994557" cy="24291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6DFAFD-2975-4FF9-99FD-AAB26185F8CF}"/>
              </a:ext>
            </a:extLst>
          </p:cNvPr>
          <p:cNvSpPr txBox="1"/>
          <p:nvPr/>
        </p:nvSpPr>
        <p:spPr>
          <a:xfrm>
            <a:off x="5891530" y="1820027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Q1ABpF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A803579-45AA-445D-9D92-12C08FB50B70}"/>
              </a:ext>
            </a:extLst>
          </p:cNvPr>
          <p:cNvCxnSpPr>
            <a:cxnSpLocks/>
            <a:stCxn id="6" idx="3"/>
          </p:cNvCxnSpPr>
          <p:nvPr/>
        </p:nvCxnSpPr>
        <p:spPr>
          <a:xfrm>
            <a:off x="6961054" y="2004693"/>
            <a:ext cx="2708546" cy="14696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BE5D020-1E58-46C7-80DA-3E7EA8351F90}"/>
              </a:ext>
            </a:extLst>
          </p:cNvPr>
          <p:cNvSpPr txBox="1"/>
          <p:nvPr/>
        </p:nvSpPr>
        <p:spPr>
          <a:xfrm>
            <a:off x="9969235" y="3364400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Q1eF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C2D5AA2-4662-4D76-B15A-8636E3B97AA4}"/>
              </a:ext>
            </a:extLst>
          </p:cNvPr>
          <p:cNvCxnSpPr>
            <a:cxnSpLocks/>
            <a:stCxn id="9" idx="0"/>
          </p:cNvCxnSpPr>
          <p:nvPr/>
        </p:nvCxnSpPr>
        <p:spPr>
          <a:xfrm flipV="1">
            <a:off x="10350109" y="2495720"/>
            <a:ext cx="156771" cy="86868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ADB19B5B-86B1-4DF3-9BDA-69208BFDFA3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76787" y="3666404"/>
            <a:ext cx="3516552" cy="275828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A2EBB05-8B15-4205-B816-ECA4B1F81E73}"/>
              </a:ext>
            </a:extLst>
          </p:cNvPr>
          <p:cNvSpPr txBox="1"/>
          <p:nvPr/>
        </p:nvSpPr>
        <p:spPr>
          <a:xfrm>
            <a:off x="8617298" y="5626478"/>
            <a:ext cx="1351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R=50mm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F6B16F-4478-4A3F-9CCC-B223B4E5C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22" y="909308"/>
            <a:ext cx="4835053" cy="3959267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CCT</a:t>
            </a:r>
          </a:p>
          <a:p>
            <a:pPr lvl="1"/>
            <a:r>
              <a:rPr lang="en-US" dirty="0"/>
              <a:t>Allows to cancel unwanted harmonics</a:t>
            </a:r>
          </a:p>
          <a:p>
            <a:pPr lvl="1"/>
            <a:r>
              <a:rPr lang="en-US" dirty="0"/>
              <a:t>Modulation of gradient</a:t>
            </a:r>
          </a:p>
          <a:p>
            <a:r>
              <a:rPr lang="en-US" dirty="0"/>
              <a:t>Frontloading of gradient</a:t>
            </a:r>
          </a:p>
          <a:p>
            <a:r>
              <a:rPr lang="en-US" dirty="0"/>
              <a:t>Helps crosstalk / field quality</a:t>
            </a:r>
          </a:p>
          <a:p>
            <a:pPr lvl="1"/>
            <a:r>
              <a:rPr lang="en-US" dirty="0"/>
              <a:t>Better utilization of space</a:t>
            </a:r>
          </a:p>
          <a:p>
            <a:pPr lvl="1"/>
            <a:r>
              <a:rPr lang="en-US" dirty="0"/>
              <a:t>Can tailor maximum gradient</a:t>
            </a:r>
          </a:p>
          <a:p>
            <a:r>
              <a:rPr lang="en-US" dirty="0"/>
              <a:t>Challenges</a:t>
            </a:r>
          </a:p>
          <a:p>
            <a:pPr lvl="1"/>
            <a:r>
              <a:rPr lang="en-US" dirty="0"/>
              <a:t>Need to prove that this works mechanically </a:t>
            </a:r>
            <a:br>
              <a:rPr lang="en-US" dirty="0"/>
            </a:br>
            <a:r>
              <a:rPr lang="en-US" dirty="0"/>
              <a:t>(no collar)</a:t>
            </a:r>
          </a:p>
          <a:p>
            <a:r>
              <a:rPr lang="en-US" dirty="0"/>
              <a:t>Requirements</a:t>
            </a:r>
          </a:p>
          <a:p>
            <a:pPr lvl="1"/>
            <a:r>
              <a:rPr lang="en-US" dirty="0"/>
              <a:t>Integrated gradient 215T</a:t>
            </a:r>
          </a:p>
          <a:p>
            <a:pPr lvl="1"/>
            <a:r>
              <a:rPr lang="en-US" dirty="0"/>
              <a:t>Very good field quality</a:t>
            </a:r>
          </a:p>
          <a:p>
            <a:r>
              <a:rPr lang="en-US" b="1" dirty="0"/>
              <a:t>Design needs to be updated</a:t>
            </a:r>
          </a:p>
          <a:p>
            <a:pPr lvl="1"/>
            <a:r>
              <a:rPr lang="en-US" dirty="0"/>
              <a:t>Q1ABpF prototype experience</a:t>
            </a:r>
          </a:p>
          <a:p>
            <a:pPr lvl="1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E6B917-4E82-42FF-AA32-4FF8CE70204A}"/>
              </a:ext>
            </a:extLst>
          </p:cNvPr>
          <p:cNvSpPr txBox="1"/>
          <p:nvPr/>
        </p:nvSpPr>
        <p:spPr>
          <a:xfrm>
            <a:off x="8115440" y="4981802"/>
            <a:ext cx="2411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100      →        50 T/m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C9A69DE-0B26-461E-A8E7-44000ADB5E3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6520" y="4781482"/>
            <a:ext cx="4421880" cy="1392348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937AB4FD-9083-43CA-A30B-BB62A824CA82}"/>
              </a:ext>
            </a:extLst>
          </p:cNvPr>
          <p:cNvGrpSpPr/>
          <p:nvPr/>
        </p:nvGrpSpPr>
        <p:grpSpPr>
          <a:xfrm rot="5400000">
            <a:off x="6450605" y="4649440"/>
            <a:ext cx="775043" cy="1084113"/>
            <a:chOff x="3957887" y="4260617"/>
            <a:chExt cx="1338081" cy="2493695"/>
          </a:xfrm>
        </p:grpSpPr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645DED51-5695-4B06-957B-6D678A669D1E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4066174" y="5947508"/>
              <a:ext cx="839405" cy="316265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397B97C0-3CAC-49C5-8E61-218F01B63828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4418882" y="5974997"/>
              <a:ext cx="776560" cy="341347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663A8C1D-9171-4AA1-8973-AA4817BA60E3}"/>
                </a:ext>
              </a:extLst>
            </p:cNvPr>
            <p:cNvCxnSpPr/>
            <p:nvPr/>
          </p:nvCxnSpPr>
          <p:spPr>
            <a:xfrm rot="5400000" flipH="1" flipV="1">
              <a:off x="3851920" y="5733256"/>
              <a:ext cx="1584176" cy="1588"/>
            </a:xfrm>
            <a:prstGeom prst="straightConnector1">
              <a:avLst/>
            </a:prstGeom>
            <a:ln>
              <a:solidFill>
                <a:srgbClr val="0000CC"/>
              </a:solidFill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AEE6A50-E401-4EE5-AFB8-77769B4C6B45}"/>
                </a:ext>
              </a:extLst>
            </p:cNvPr>
            <p:cNvSpPr txBox="1"/>
            <p:nvPr/>
          </p:nvSpPr>
          <p:spPr>
            <a:xfrm rot="16200000">
              <a:off x="3670194" y="5828981"/>
              <a:ext cx="1213024" cy="63763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J</a:t>
              </a:r>
              <a:r>
                <a:rPr lang="en-GB" baseline="-25000" dirty="0"/>
                <a:t>1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7E542EDE-D5D2-432C-B22D-4F3B026374AF}"/>
                </a:ext>
              </a:extLst>
            </p:cNvPr>
            <p:cNvSpPr txBox="1"/>
            <p:nvPr/>
          </p:nvSpPr>
          <p:spPr>
            <a:xfrm rot="16200000">
              <a:off x="4478994" y="5834208"/>
              <a:ext cx="885680" cy="63763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J</a:t>
              </a:r>
              <a:r>
                <a:rPr lang="en-GB" baseline="-25000" dirty="0"/>
                <a:t>2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A7C81A3-BBBA-4885-BB5D-99F97E4E08A5}"/>
                </a:ext>
              </a:extLst>
            </p:cNvPr>
            <p:cNvSpPr txBox="1"/>
            <p:nvPr/>
          </p:nvSpPr>
          <p:spPr>
            <a:xfrm rot="16200000">
              <a:off x="4523248" y="4395700"/>
              <a:ext cx="907803" cy="63763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J</a:t>
              </a:r>
              <a:r>
                <a:rPr lang="el-GR" baseline="-25000" dirty="0"/>
                <a:t>Σ</a:t>
              </a:r>
              <a:endParaRPr lang="en-GB" baseline="-25000" dirty="0"/>
            </a:p>
          </p:txBody>
        </p:sp>
      </p:grp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3708651-9ABF-9972-53BE-C9E7C8DF9C94}"/>
              </a:ext>
            </a:extLst>
          </p:cNvPr>
          <p:cNvCxnSpPr>
            <a:cxnSpLocks/>
          </p:cNvCxnSpPr>
          <p:nvPr/>
        </p:nvCxnSpPr>
        <p:spPr>
          <a:xfrm flipV="1">
            <a:off x="6724710" y="967536"/>
            <a:ext cx="4357543" cy="59133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332E034-0614-B9C4-0573-9241AA02B151}"/>
              </a:ext>
            </a:extLst>
          </p:cNvPr>
          <p:cNvSpPr txBox="1"/>
          <p:nvPr/>
        </p:nvSpPr>
        <p:spPr>
          <a:xfrm rot="21145632">
            <a:off x="7516891" y="1050518"/>
            <a:ext cx="697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3.5m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47EE06F-B9BE-F14E-CBF2-AE84EA11486D}"/>
              </a:ext>
            </a:extLst>
          </p:cNvPr>
          <p:cNvSpPr txBox="1"/>
          <p:nvPr/>
        </p:nvSpPr>
        <p:spPr>
          <a:xfrm>
            <a:off x="5022761" y="358496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Radius=59mm..93mm</a:t>
            </a:r>
          </a:p>
        </p:txBody>
      </p:sp>
    </p:spTree>
    <p:extLst>
      <p:ext uri="{BB962C8B-B14F-4D97-AF65-F5344CB8AC3E}">
        <p14:creationId xmlns:p14="http://schemas.microsoft.com/office/powerpoint/2010/main" val="29676823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548647-AC9A-756F-1741-E8F1EBC601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40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508277-7A1A-237B-5E8A-80B3AF4D7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Q1ABpF – Short Prototype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7739095-C514-F372-7357-B817BC7000F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61963" y="981075"/>
            <a:ext cx="7161579" cy="5335520"/>
          </a:xfrm>
        </p:spPr>
        <p:txBody>
          <a:bodyPr>
            <a:normAutofit/>
          </a:bodyPr>
          <a:lstStyle/>
          <a:p>
            <a:r>
              <a:rPr lang="en-US" dirty="0"/>
              <a:t>Short Q1ABpF: driven by schedule considerations</a:t>
            </a:r>
          </a:p>
          <a:p>
            <a:r>
              <a:rPr lang="en-US" dirty="0"/>
              <a:t>Design features</a:t>
            </a:r>
          </a:p>
          <a:p>
            <a:pPr lvl="1"/>
            <a:r>
              <a:rPr lang="en-US" dirty="0"/>
              <a:t>~0.84m from IP end</a:t>
            </a:r>
          </a:p>
          <a:p>
            <a:pPr lvl="2"/>
            <a:r>
              <a:rPr lang="en-US" dirty="0"/>
              <a:t>High gradient/field</a:t>
            </a:r>
          </a:p>
          <a:p>
            <a:pPr lvl="1"/>
            <a:r>
              <a:rPr lang="en-US" dirty="0"/>
              <a:t>Can be done with cable/strand at hand</a:t>
            </a:r>
          </a:p>
          <a:p>
            <a:pPr lvl="1"/>
            <a:r>
              <a:rPr lang="en-US" dirty="0"/>
              <a:t>Reduction of layers from 16 to 12</a:t>
            </a:r>
          </a:p>
          <a:p>
            <a:pPr lvl="2"/>
            <a:r>
              <a:rPr lang="en-US" dirty="0"/>
              <a:t>Accomplished by adjusting spacing/tilt angle</a:t>
            </a:r>
          </a:p>
          <a:p>
            <a:pPr lvl="2"/>
            <a:r>
              <a:rPr lang="en-US" dirty="0"/>
              <a:t>Reduces winding time</a:t>
            </a:r>
          </a:p>
          <a:p>
            <a:pPr lvl="2"/>
            <a:r>
              <a:rPr lang="en-US" dirty="0"/>
              <a:t>Crosstalk</a:t>
            </a:r>
          </a:p>
          <a:p>
            <a:r>
              <a:rPr lang="en-US" dirty="0"/>
              <a:t>Goals</a:t>
            </a:r>
          </a:p>
          <a:p>
            <a:pPr lvl="1"/>
            <a:r>
              <a:rPr lang="en-US" dirty="0"/>
              <a:t>Demonstrate feasibility of Q1ABpF (full length version)</a:t>
            </a:r>
          </a:p>
          <a:p>
            <a:pPr lvl="1"/>
            <a:r>
              <a:rPr lang="en-US" dirty="0"/>
              <a:t>Feasibility of large aperture, high gradient direct wind quadrupole</a:t>
            </a:r>
          </a:p>
          <a:p>
            <a:endParaRPr lang="en-US" dirty="0"/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5AF10373-330D-E69C-B774-D1F1859A96B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66718" y="1332238"/>
            <a:ext cx="4994557" cy="2476802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B81F19-45CD-07E8-8653-A884710AF962}"/>
              </a:ext>
            </a:extLst>
          </p:cNvPr>
          <p:cNvCxnSpPr>
            <a:cxnSpLocks/>
          </p:cNvCxnSpPr>
          <p:nvPr/>
        </p:nvCxnSpPr>
        <p:spPr>
          <a:xfrm>
            <a:off x="7242464" y="1705593"/>
            <a:ext cx="237923" cy="1402773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A3DE0B7-DE3B-37FC-071E-6F8562B44DB2}"/>
              </a:ext>
            </a:extLst>
          </p:cNvPr>
          <p:cNvCxnSpPr>
            <a:cxnSpLocks/>
          </p:cNvCxnSpPr>
          <p:nvPr/>
        </p:nvCxnSpPr>
        <p:spPr>
          <a:xfrm>
            <a:off x="8361219" y="1515093"/>
            <a:ext cx="237923" cy="1402773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8FE34F77-5F55-54A9-A780-DE4DB66E00AE}"/>
              </a:ext>
            </a:extLst>
          </p:cNvPr>
          <p:cNvSpPr txBox="1"/>
          <p:nvPr/>
        </p:nvSpPr>
        <p:spPr>
          <a:xfrm>
            <a:off x="7410073" y="1515093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0.8m</a:t>
            </a:r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B79FBE19-EFDB-2FF0-8859-47E58E2987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74" y="3809040"/>
            <a:ext cx="3180503" cy="24291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244840A-091B-61B8-4192-E9C796C76031}"/>
              </a:ext>
            </a:extLst>
          </p:cNvPr>
          <p:cNvSpPr txBox="1"/>
          <p:nvPr/>
        </p:nvSpPr>
        <p:spPr>
          <a:xfrm>
            <a:off x="10628586" y="5660221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87T/m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FE3850-33EB-32DD-60B9-FC237CC93AEC}"/>
              </a:ext>
            </a:extLst>
          </p:cNvPr>
          <p:cNvSpPr txBox="1"/>
          <p:nvPr/>
        </p:nvSpPr>
        <p:spPr>
          <a:xfrm>
            <a:off x="9312121" y="4134466"/>
            <a:ext cx="22288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Length=0.8m</a:t>
            </a:r>
          </a:p>
          <a:p>
            <a:r>
              <a:rPr lang="en-US" dirty="0"/>
              <a:t>L=86.7mH</a:t>
            </a:r>
          </a:p>
          <a:p>
            <a:r>
              <a:rPr lang="en-US" dirty="0"/>
              <a:t>I=1360A</a:t>
            </a:r>
          </a:p>
          <a:p>
            <a:r>
              <a:rPr lang="en-US" dirty="0"/>
              <a:t>E=80kJ</a:t>
            </a:r>
          </a:p>
        </p:txBody>
      </p:sp>
    </p:spTree>
    <p:extLst>
      <p:ext uri="{BB962C8B-B14F-4D97-AF65-F5344CB8AC3E}">
        <p14:creationId xmlns:p14="http://schemas.microsoft.com/office/powerpoint/2010/main" val="3753308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CCA763-6E7E-5660-77BC-7C88D518A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41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064323D-D818-A2DB-CF42-F9784F8D7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SC Magnet Updates :  </a:t>
            </a:r>
            <a:r>
              <a:rPr lang="en-US" sz="3600" b="0" dirty="0"/>
              <a:t>Current status of Q1ABpF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8E6B1AE0-4B3C-FC93-0C87-5F8A3A4F13D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49570" y="959269"/>
            <a:ext cx="11499850" cy="20209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Tapered dipole</a:t>
            </a:r>
          </a:p>
          <a:p>
            <a:pPr marL="0" indent="0">
              <a:buNone/>
            </a:pPr>
            <a:r>
              <a:rPr lang="en-US" sz="2000" dirty="0"/>
              <a:t>All 12 layers successfully completed in February</a:t>
            </a:r>
            <a:endParaRPr lang="en-US" dirty="0"/>
          </a:p>
          <a:p>
            <a:endParaRPr lang="en-US" dirty="0"/>
          </a:p>
        </p:txBody>
      </p:sp>
      <p:pic>
        <p:nvPicPr>
          <p:cNvPr id="1026" name="Picture 6">
            <a:extLst>
              <a:ext uri="{FF2B5EF4-FFF2-40B4-BE49-F238E27FC236}">
                <a16:creationId xmlns:a16="http://schemas.microsoft.com/office/drawing/2014/main" id="{438C6719-391B-7473-033C-0EEAFB1692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73" y="2050667"/>
            <a:ext cx="10941854" cy="3265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E1B598-8D93-6B87-7EDF-7E6B528263A7}"/>
              </a:ext>
            </a:extLst>
          </p:cNvPr>
          <p:cNvSpPr txBox="1"/>
          <p:nvPr/>
        </p:nvSpPr>
        <p:spPr>
          <a:xfrm>
            <a:off x="4959561" y="552939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First layer</a:t>
            </a:r>
          </a:p>
        </p:txBody>
      </p:sp>
    </p:spTree>
    <p:extLst>
      <p:ext uri="{BB962C8B-B14F-4D97-AF65-F5344CB8AC3E}">
        <p14:creationId xmlns:p14="http://schemas.microsoft.com/office/powerpoint/2010/main" val="145000196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C75050-C819-4152-DF5A-037BBDE94E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fld id="{933A556B-7C63-244D-9B7C-B0EA8042B330}" type="slidenum">
              <a:rPr lang="en-US" smtClean="0"/>
              <a:pPr algn="ctr"/>
              <a:t>42</a:t>
            </a:fld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86BF46E-7B2B-4F46-3F4D-1F4BF1985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</a:rPr>
              <a:t>Magnet Shimming – Tunability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E193E-206A-DB3C-A1CD-8A8BF8FEC38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61963" y="981075"/>
            <a:ext cx="7904797" cy="506571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Using two shims in dedicated cutouts, b3 can be tuned by a range of (+9.8</a:t>
            </a:r>
            <a:r>
              <a:rPr lang="en-US" sz="2000" dirty="0">
                <a:sym typeface="Wingdings" panose="05000000000000000000" pitchFamily="2" charset="2"/>
              </a:rPr>
              <a:t> -8.6) units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ym typeface="Wingdings" panose="05000000000000000000" pitchFamily="2" charset="2"/>
              </a:rPr>
              <a:t>B5 can be tuned to (+0.5-1.0) units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ym typeface="Wingdings" panose="05000000000000000000" pitchFamily="2" charset="2"/>
              </a:rPr>
              <a:t>Additional tunability can be achieved by adding further shims on the coil wedges</a:t>
            </a: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6A731A-E46D-377F-13E5-3D22CE1B19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607"/>
          <a:stretch/>
        </p:blipFill>
        <p:spPr>
          <a:xfrm>
            <a:off x="8778240" y="977168"/>
            <a:ext cx="3341110" cy="2366901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8A6174EC-9A4C-F0E6-7879-6D302C9C734E}"/>
              </a:ext>
            </a:extLst>
          </p:cNvPr>
          <p:cNvGrpSpPr/>
          <p:nvPr/>
        </p:nvGrpSpPr>
        <p:grpSpPr>
          <a:xfrm>
            <a:off x="422507" y="3576972"/>
            <a:ext cx="3651653" cy="2527844"/>
            <a:chOff x="562522" y="3946209"/>
            <a:chExt cx="3865014" cy="2527844"/>
          </a:xfrm>
        </p:grpSpPr>
        <p:graphicFrame>
          <p:nvGraphicFramePr>
            <p:cNvPr id="5" name="Chart 4">
              <a:extLst>
                <a:ext uri="{FF2B5EF4-FFF2-40B4-BE49-F238E27FC236}">
                  <a16:creationId xmlns:a16="http://schemas.microsoft.com/office/drawing/2014/main" id="{56756A70-1717-0557-2B16-56F4F9585A82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562522" y="3946209"/>
            <a:ext cx="3865014" cy="2327586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A5586B31-2458-2FF8-7B9B-8B093B0A7E93}"/>
                </a:ext>
              </a:extLst>
            </p:cNvPr>
            <p:cNvSpPr txBox="1"/>
            <p:nvPr/>
          </p:nvSpPr>
          <p:spPr>
            <a:xfrm>
              <a:off x="704720" y="6166276"/>
              <a:ext cx="337737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/>
                <a:t>Harmonics as a function of Shim 1 depth</a:t>
              </a:r>
            </a:p>
          </p:txBody>
        </p:sp>
      </p:grpSp>
      <p:graphicFrame>
        <p:nvGraphicFramePr>
          <p:cNvPr id="18" name="Chart 17">
            <a:extLst>
              <a:ext uri="{FF2B5EF4-FFF2-40B4-BE49-F238E27FC236}">
                <a16:creationId xmlns:a16="http://schemas.microsoft.com/office/drawing/2014/main" id="{03F9061B-A366-3F44-AD53-4B2DED732C70}"/>
              </a:ext>
            </a:extLst>
          </p:cNvPr>
          <p:cNvGraphicFramePr>
            <a:graphicFrameLocks/>
          </p:cNvGraphicFramePr>
          <p:nvPr/>
        </p:nvGraphicFramePr>
        <p:xfrm>
          <a:off x="4169052" y="3448753"/>
          <a:ext cx="4602749" cy="25980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8" name="Picture 7" descr="Diagram&#10;&#10;AI-generated content may be incorrect.">
            <a:extLst>
              <a:ext uri="{FF2B5EF4-FFF2-40B4-BE49-F238E27FC236}">
                <a16:creationId xmlns:a16="http://schemas.microsoft.com/office/drawing/2014/main" id="{0366C884-F823-0A7B-4127-CCF9E66AC9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6339" y="3496059"/>
            <a:ext cx="2215453" cy="255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031872"/>
      </p:ext>
    </p:extLst>
  </p:cSld>
  <p:clrMapOvr>
    <a:masterClrMapping/>
  </p:clrMapOvr>
</p:sld>
</file>

<file path=ppt/theme/theme1.xml><?xml version="1.0" encoding="utf-8"?>
<a:theme xmlns:a="http://schemas.openxmlformats.org/drawingml/2006/main" name="BNL">
  <a:themeElements>
    <a:clrScheme name="BNL_NSLS-II">
      <a:dk1>
        <a:srgbClr val="000000"/>
      </a:dk1>
      <a:lt1>
        <a:srgbClr val="FFFFFF"/>
      </a:lt1>
      <a:dk2>
        <a:srgbClr val="105B78"/>
      </a:dk2>
      <a:lt2>
        <a:srgbClr val="00ACDB"/>
      </a:lt2>
      <a:accent1>
        <a:srgbClr val="B2D33A"/>
      </a:accent1>
      <a:accent2>
        <a:srgbClr val="F68A1F"/>
      </a:accent2>
      <a:accent3>
        <a:srgbClr val="B62466"/>
      </a:accent3>
      <a:accent4>
        <a:srgbClr val="FFCC33"/>
      </a:accent4>
      <a:accent5>
        <a:srgbClr val="DA3525"/>
      </a:accent5>
      <a:accent6>
        <a:srgbClr val="50489D"/>
      </a:accent6>
      <a:hlink>
        <a:srgbClr val="4881C3"/>
      </a:hlink>
      <a:folHlink>
        <a:srgbClr val="24B574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40B03456-9B8D-484F-87DB-076ADB43E9F3}" vid="{D3F09972-1605-9348-86B6-2FB56E667A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bfd71d5-c7ac-4dca-b865-a609d1eb4074" xsi:nil="true"/>
    <lcf76f155ced4ddcb4097134ff3c332f xmlns="9e4a43c1-b2a9-408a-8cac-448eda25f0f3">
      <Terms xmlns="http://schemas.microsoft.com/office/infopath/2007/PartnerControls"/>
    </lcf76f155ced4ddcb4097134ff3c332f>
    <SharedWithUsers xmlns="dd7425a4-fa23-406d-b478-3c2992d2d4ba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6499330D76B4642A0E7B53F4A469F55" ma:contentTypeVersion="14" ma:contentTypeDescription="Create a new document." ma:contentTypeScope="" ma:versionID="9bd72081d61ddd7672fb853d8d442ca6">
  <xsd:schema xmlns:xsd="http://www.w3.org/2001/XMLSchema" xmlns:xs="http://www.w3.org/2001/XMLSchema" xmlns:p="http://schemas.microsoft.com/office/2006/metadata/properties" xmlns:ns2="9e4a43c1-b2a9-408a-8cac-448eda25f0f3" xmlns:ns3="dd7425a4-fa23-406d-b478-3c2992d2d4ba" xmlns:ns4="3bfd71d5-c7ac-4dca-b865-a609d1eb4074" targetNamespace="http://schemas.microsoft.com/office/2006/metadata/properties" ma:root="true" ma:fieldsID="e085e1eba6760f9000955ff7b85eb376" ns2:_="" ns3:_="" ns4:_="">
    <xsd:import namespace="9e4a43c1-b2a9-408a-8cac-448eda25f0f3"/>
    <xsd:import namespace="dd7425a4-fa23-406d-b478-3c2992d2d4ba"/>
    <xsd:import namespace="3bfd71d5-c7ac-4dca-b865-a609d1eb40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4a43c1-b2a9-408a-8cac-448eda25f0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a325a567-783b-4eae-ad25-f71283ef2f6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7425a4-fa23-406d-b478-3c2992d2d4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fd71d5-c7ac-4dca-b865-a609d1eb4074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c11a0df5-9a12-49e9-8865-351e10a89734}" ma:internalName="TaxCatchAll" ma:showField="CatchAllData" ma:web="dd7425a4-fa23-406d-b478-3c2992d2d4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66BDAA-DFEF-4721-B461-181B05E60D2C}">
  <ds:schemaRefs>
    <ds:schemaRef ds:uri="http://schemas.microsoft.com/office/2006/metadata/properties"/>
    <ds:schemaRef ds:uri="http://schemas.microsoft.com/office/infopath/2007/PartnerControls"/>
    <ds:schemaRef ds:uri="3bfd71d5-c7ac-4dca-b865-a609d1eb4074"/>
    <ds:schemaRef ds:uri="9e4a43c1-b2a9-408a-8cac-448eda25f0f3"/>
    <ds:schemaRef ds:uri="dd7425a4-fa23-406d-b478-3c2992d2d4ba"/>
  </ds:schemaRefs>
</ds:datastoreItem>
</file>

<file path=customXml/itemProps2.xml><?xml version="1.0" encoding="utf-8"?>
<ds:datastoreItem xmlns:ds="http://schemas.openxmlformats.org/officeDocument/2006/customXml" ds:itemID="{2D98A2C5-903B-47C2-98B4-555AC70E4F3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6CCBA4-3A2F-4673-83B2-539F0355ADD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e4a43c1-b2a9-408a-8cac-448eda25f0f3"/>
    <ds:schemaRef ds:uri="dd7425a4-fa23-406d-b478-3c2992d2d4ba"/>
    <ds:schemaRef ds:uri="3bfd71d5-c7ac-4dca-b865-a609d1eb40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EIC_PPT_Template_Widescreen_040425 (1)</Template>
  <TotalTime>203</TotalTime>
  <Words>3007</Words>
  <Application>Microsoft Office PowerPoint</Application>
  <PresentationFormat>Widescreen</PresentationFormat>
  <Paragraphs>421</Paragraphs>
  <Slides>42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Abadi Extra Light</vt:lpstr>
      <vt:lpstr>Arial</vt:lpstr>
      <vt:lpstr>Arial Narrow</vt:lpstr>
      <vt:lpstr>Calibri</vt:lpstr>
      <vt:lpstr>Cambria Math</vt:lpstr>
      <vt:lpstr>Symbol</vt:lpstr>
      <vt:lpstr>Wingdings</vt:lpstr>
      <vt:lpstr>BNL</vt:lpstr>
      <vt:lpstr>Accelerator Technology for the EIC</vt:lpstr>
      <vt:lpstr>From RHIC to EIC</vt:lpstr>
      <vt:lpstr>EIC Design Concept</vt:lpstr>
      <vt:lpstr>EIC Design and Performance Parameters</vt:lpstr>
      <vt:lpstr>Facility layout</vt:lpstr>
      <vt:lpstr>Luminosity versus Center-of-Mass Energy</vt:lpstr>
      <vt:lpstr>Parameters for Highest Luminosity</vt:lpstr>
      <vt:lpstr> The EIC Hadron Storage Ring HSR</vt:lpstr>
      <vt:lpstr>Beam Energy and Average Orbit Radius in the HSR</vt:lpstr>
      <vt:lpstr>The 41-GeV ‘bypass’ </vt:lpstr>
      <vt:lpstr>Intra-beam Scattering (IBS)</vt:lpstr>
      <vt:lpstr>Hadron Beam Cooling</vt:lpstr>
      <vt:lpstr>Hadron Beam Cooling</vt:lpstr>
      <vt:lpstr>Hadron Beam Cooling</vt:lpstr>
      <vt:lpstr>EIC Electron Storage Ring</vt:lpstr>
      <vt:lpstr>Emittance Control in the ESR</vt:lpstr>
      <vt:lpstr>EIC Electron Polarization</vt:lpstr>
      <vt:lpstr>Electron polarization in the ESR</vt:lpstr>
      <vt:lpstr>Electron Injector System</vt:lpstr>
      <vt:lpstr>Luminosity and Focusing</vt:lpstr>
      <vt:lpstr>Crossing angle collisions</vt:lpstr>
      <vt:lpstr>Crossing Angle and Luminosity</vt:lpstr>
      <vt:lpstr>Crab Crossing to the Rescue</vt:lpstr>
      <vt:lpstr>Nobody’s perfect</vt:lpstr>
      <vt:lpstr>197 MHz Crab Cavity - Design &amp; Prototyping</vt:lpstr>
      <vt:lpstr>PowerPoint Presentation</vt:lpstr>
      <vt:lpstr>Forward Acceptance</vt:lpstr>
      <vt:lpstr>Forward Spectrometer – the B0pF Magnet</vt:lpstr>
      <vt:lpstr>Forward Spectrometer – the B0pF Magnet</vt:lpstr>
      <vt:lpstr>Synchrotron Radiation </vt:lpstr>
      <vt:lpstr>Luminosity Measurement</vt:lpstr>
      <vt:lpstr>Spin Rotators</vt:lpstr>
      <vt:lpstr>Summary</vt:lpstr>
      <vt:lpstr>Backup Slides</vt:lpstr>
      <vt:lpstr>B1pF – Prototype Collared Magnet</vt:lpstr>
      <vt:lpstr>SC Magnet Updates:  Current status of B1pF prototype</vt:lpstr>
      <vt:lpstr>Tapered CCT Magnets Hadron Forward Side</vt:lpstr>
      <vt:lpstr>Q1ABpF – New Magnet Concept</vt:lpstr>
      <vt:lpstr>Q1ABpF: Implementation</vt:lpstr>
      <vt:lpstr>Q1ABpF – Short Prototype</vt:lpstr>
      <vt:lpstr>SC Magnet Updates :  Current status of Q1ABpF</vt:lpstr>
      <vt:lpstr>Magnet Shimming – Tunability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Montag, Christoph</dc:creator>
  <cp:keywords/>
  <dc:description/>
  <cp:lastModifiedBy>Montag, Christoph</cp:lastModifiedBy>
  <cp:revision>27</cp:revision>
  <dcterms:created xsi:type="dcterms:W3CDTF">2025-05-27T19:43:11Z</dcterms:created>
  <dcterms:modified xsi:type="dcterms:W3CDTF">2026-05-26T15:56:48Z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0x010100E6499330D76B4642A0E7B53F4A469F55</vt:lpwstr>
  </property>
  <property fmtid="{D5CDD505-2E9C-101B-9397-08002B2CF9AE}" pid="3" name="Order">
    <vt:r8>119000</vt:r8>
  </property>
  <property fmtid="{D5CDD505-2E9C-101B-9397-08002B2CF9AE}" pid="4" name="TriggerFlowInfo">
    <vt:lpwstr/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ExtendedDescription">
    <vt:lpwstr/>
  </property>
</Properties>
</file>