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1460" r:id="rId2"/>
    <p:sldId id="1482" r:id="rId3"/>
    <p:sldId id="1462" r:id="rId4"/>
    <p:sldId id="1484" r:id="rId5"/>
    <p:sldId id="1467" r:id="rId6"/>
    <p:sldId id="1469" r:id="rId7"/>
    <p:sldId id="1472" r:id="rId8"/>
    <p:sldId id="1473" r:id="rId9"/>
    <p:sldId id="1474" r:id="rId10"/>
    <p:sldId id="1485" r:id="rId11"/>
    <p:sldId id="1475" r:id="rId12"/>
    <p:sldId id="1486" r:id="rId13"/>
    <p:sldId id="1476" r:id="rId14"/>
    <p:sldId id="1477" r:id="rId15"/>
    <p:sldId id="1487" r:id="rId16"/>
    <p:sldId id="1488" r:id="rId17"/>
    <p:sldId id="1489" r:id="rId18"/>
    <p:sldId id="1490" r:id="rId19"/>
    <p:sldId id="1491" r:id="rId20"/>
    <p:sldId id="1492" r:id="rId21"/>
    <p:sldId id="1496" r:id="rId22"/>
    <p:sldId id="1479" r:id="rId23"/>
    <p:sldId id="149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FCFCFC"/>
    <a:srgbClr val="FFFF00"/>
    <a:srgbClr val="B48900"/>
    <a:srgbClr val="FF0000"/>
    <a:srgbClr val="00ADE8"/>
    <a:srgbClr val="0000FF"/>
    <a:srgbClr val="382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32" autoAdjust="0"/>
  </p:normalViewPr>
  <p:slideViewPr>
    <p:cSldViewPr snapToGrid="0">
      <p:cViewPr>
        <p:scale>
          <a:sx n="150" d="100"/>
          <a:sy n="150" d="100"/>
        </p:scale>
        <p:origin x="7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8D6F1-0F02-43CE-B163-4421876F33BE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45672-0523-493D-9546-C93CADD2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5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45672-0523-493D-9546-C93CADD2D2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6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6/10/2026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g2hLQv6WeY?feature=oembe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4.png"/><Relationship Id="rId5" Type="http://schemas.openxmlformats.org/officeDocument/2006/relationships/image" Target="../media/image19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09A091-3842-613C-51BA-084D6A5669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Tracking Detectors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4B4D497-28C8-65CF-7E4F-FE446FF1B7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TK Hemmick</a:t>
            </a:r>
          </a:p>
        </p:txBody>
      </p:sp>
    </p:spTree>
    <p:extLst>
      <p:ext uri="{BB962C8B-B14F-4D97-AF65-F5344CB8AC3E}">
        <p14:creationId xmlns:p14="http://schemas.microsoft.com/office/powerpoint/2010/main" val="4210835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02E67-C0E8-0F1A-EE15-CF097FBC4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04137"/>
          </a:xfrm>
        </p:spPr>
        <p:txBody>
          <a:bodyPr/>
          <a:lstStyle/>
          <a:p>
            <a:r>
              <a:rPr lang="en-US" dirty="0"/>
              <a:t>Beyond the Wire Chamber:  MPGD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58BF6-53EA-AE28-4857-718FCA744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51" y="4767628"/>
            <a:ext cx="8596668" cy="2090372"/>
          </a:xfrm>
        </p:spPr>
        <p:txBody>
          <a:bodyPr/>
          <a:lstStyle/>
          <a:p>
            <a:r>
              <a:rPr lang="en-US" dirty="0"/>
              <a:t>To get a strong avalanche, wires must be thin.</a:t>
            </a:r>
          </a:p>
          <a:p>
            <a:r>
              <a:rPr lang="en-US" dirty="0"/>
              <a:t>Thin wires are fragile.</a:t>
            </a:r>
          </a:p>
          <a:p>
            <a:r>
              <a:rPr lang="en-US" dirty="0"/>
              <a:t>Micro-Pattern Gas Detectors:</a:t>
            </a:r>
          </a:p>
          <a:p>
            <a:pPr lvl="1"/>
            <a:r>
              <a:rPr lang="en-US" dirty="0"/>
              <a:t>Seek to use modern techniques to manufacture mechanically robust electrodes.</a:t>
            </a:r>
          </a:p>
          <a:p>
            <a:pPr lvl="1"/>
            <a:r>
              <a:rPr lang="en-US" dirty="0"/>
              <a:t>Many competing concepts available today.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C8AEB9-52EF-8C0B-5F02-04D4AA67D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33" y="1154734"/>
            <a:ext cx="3777734" cy="2792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8DA67C-4C34-9F4E-D3E5-74537A961C7A}"/>
              </a:ext>
            </a:extLst>
          </p:cNvPr>
          <p:cNvSpPr txBox="1"/>
          <p:nvPr/>
        </p:nvSpPr>
        <p:spPr>
          <a:xfrm>
            <a:off x="530330" y="785402"/>
            <a:ext cx="3533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 Strip Gas Chamber (MSGC)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E8E45F-15BB-861C-E1A3-F301F595E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970" y="3811448"/>
            <a:ext cx="952507" cy="8096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66C46E-18F4-F978-E564-4B88E6B54D99}"/>
              </a:ext>
            </a:extLst>
          </p:cNvPr>
          <p:cNvSpPr txBox="1"/>
          <p:nvPr/>
        </p:nvSpPr>
        <p:spPr>
          <a:xfrm>
            <a:off x="408133" y="3846931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Anton Oed, 1988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1AAAE7-B5F1-2EB4-6721-CFA52F9C9ECA}"/>
              </a:ext>
            </a:extLst>
          </p:cNvPr>
          <p:cNvSpPr txBox="1">
            <a:spLocks/>
          </p:cNvSpPr>
          <p:nvPr/>
        </p:nvSpPr>
        <p:spPr>
          <a:xfrm>
            <a:off x="4172817" y="1941225"/>
            <a:ext cx="2897891" cy="1242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first MPGD.</a:t>
            </a:r>
          </a:p>
          <a:p>
            <a:r>
              <a:rPr lang="en-US" dirty="0"/>
              <a:t>Lithographic “wires”.</a:t>
            </a:r>
          </a:p>
          <a:p>
            <a:r>
              <a:rPr lang="en-US" dirty="0"/>
              <a:t>Launched a new field.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568AB5-E528-403A-6CB1-9391C9878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981" y="894841"/>
            <a:ext cx="4890648" cy="28654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A7A941-CA40-DCC7-8CF8-C527888D1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8556" y="3846931"/>
            <a:ext cx="2505093" cy="10001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5552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9FB2A-0D30-69C8-F754-DB4E686F0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75048"/>
          </a:xfrm>
        </p:spPr>
        <p:txBody>
          <a:bodyPr/>
          <a:lstStyle/>
          <a:p>
            <a:r>
              <a:rPr lang="en-US" dirty="0"/>
              <a:t>Most common MPGDs in use Today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1F7B7-7716-8C72-6F3D-A87811335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491" y="1229434"/>
            <a:ext cx="2847685" cy="2629212"/>
          </a:xfrm>
          <a:prstGeom prst="rect">
            <a:avLst/>
          </a:prstGeom>
        </p:spPr>
      </p:pic>
      <p:pic>
        <p:nvPicPr>
          <p:cNvPr id="15362" name="Picture 2" descr="Gas electron multiplier | Knowledge Transfer">
            <a:extLst>
              <a:ext uri="{FF2B5EF4-FFF2-40B4-BE49-F238E27FC236}">
                <a16:creationId xmlns:a16="http://schemas.microsoft.com/office/drawing/2014/main" id="{C4032F6F-D70F-4F86-6EC6-EF5EE0D09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491" y="4228456"/>
            <a:ext cx="2779307" cy="184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E3EEFA-785E-9AA2-A1EC-EEB877555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767" y="4201153"/>
            <a:ext cx="1448187" cy="18772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F403C7-FECA-32C6-C032-EB5B32DE2325}"/>
              </a:ext>
            </a:extLst>
          </p:cNvPr>
          <p:cNvSpPr txBox="1"/>
          <p:nvPr/>
        </p:nvSpPr>
        <p:spPr>
          <a:xfrm>
            <a:off x="1631469" y="1052361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microMEGAS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41A6A5-5A75-8E19-1642-B9FC33FF35B4}"/>
              </a:ext>
            </a:extLst>
          </p:cNvPr>
          <p:cNvSpPr txBox="1"/>
          <p:nvPr/>
        </p:nvSpPr>
        <p:spPr>
          <a:xfrm>
            <a:off x="6687333" y="756207"/>
            <a:ext cx="3244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Electron Multipliers GEMs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56B33B-190F-D54D-AF44-4C2334BFFD0C}"/>
              </a:ext>
            </a:extLst>
          </p:cNvPr>
          <p:cNvSpPr txBox="1"/>
          <p:nvPr/>
        </p:nvSpPr>
        <p:spPr>
          <a:xfrm>
            <a:off x="5856332" y="6263576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Fabio </a:t>
            </a:r>
            <a:r>
              <a:rPr lang="en-US" dirty="0" err="1"/>
              <a:t>Sauli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F5CD64-676B-15CA-EFC2-CD537053A5AF}"/>
              </a:ext>
            </a:extLst>
          </p:cNvPr>
          <p:cNvSpPr txBox="1"/>
          <p:nvPr/>
        </p:nvSpPr>
        <p:spPr>
          <a:xfrm>
            <a:off x="1083703" y="6250753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Ioannis </a:t>
            </a:r>
            <a:r>
              <a:rPr lang="en-US" dirty="0" err="1"/>
              <a:t>Giomataris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10E6C3-12D1-D5B5-9EA9-3355C2B68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51" y="1633208"/>
            <a:ext cx="4367332" cy="21662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C00689-A589-D15B-ADDE-D3DC26A9D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8640" y="4065276"/>
            <a:ext cx="2306116" cy="2176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C8EBEF-70AA-16E7-4051-A9763C6F4B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2660" y="1351526"/>
            <a:ext cx="31718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12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B7128-87EE-C11B-B9BE-32B064993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62815"/>
          </a:xfrm>
        </p:spPr>
        <p:txBody>
          <a:bodyPr/>
          <a:lstStyle/>
          <a:p>
            <a:r>
              <a:rPr lang="en-US" dirty="0"/>
              <a:t>Cutting Edge Alternatives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02729-844A-2837-31A2-FF5BEE7F0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630" y="5673215"/>
            <a:ext cx="6763883" cy="1048836"/>
          </a:xfrm>
        </p:spPr>
        <p:txBody>
          <a:bodyPr/>
          <a:lstStyle/>
          <a:p>
            <a:r>
              <a:rPr lang="en-US" dirty="0"/>
              <a:t>Burgeoning field.</a:t>
            </a:r>
          </a:p>
          <a:p>
            <a:r>
              <a:rPr lang="en-US" dirty="0"/>
              <a:t>Developments favoring PID will be in tomorrow’s lecture.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9900C-04F2-A398-2192-93A66FDBB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037" y="4959913"/>
            <a:ext cx="4448208" cy="17621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EF6A0C-6E3E-CA05-86C2-BA7BCC65E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42" y="1397903"/>
            <a:ext cx="2879128" cy="22276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079F81-A0AB-4350-64CB-BDD19A0C7FAC}"/>
              </a:ext>
            </a:extLst>
          </p:cNvPr>
          <p:cNvSpPr txBox="1"/>
          <p:nvPr/>
        </p:nvSpPr>
        <p:spPr>
          <a:xfrm flipH="1">
            <a:off x="1126373" y="816638"/>
            <a:ext cx="130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Thick GEM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105E11-026D-1FB8-BB99-8285AA20FBD6}"/>
              </a:ext>
            </a:extLst>
          </p:cNvPr>
          <p:cNvSpPr txBox="1"/>
          <p:nvPr/>
        </p:nvSpPr>
        <p:spPr>
          <a:xfrm flipH="1">
            <a:off x="-124612" y="3375817"/>
            <a:ext cx="1572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Macro </a:t>
            </a:r>
            <a:r>
              <a:rPr lang="en-US" dirty="0"/>
              <a:t>Pattern Gas Detector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3E61DF-5935-5427-8D00-60B246F792E2}"/>
              </a:ext>
            </a:extLst>
          </p:cNvPr>
          <p:cNvSpPr txBox="1"/>
          <p:nvPr/>
        </p:nvSpPr>
        <p:spPr>
          <a:xfrm flipH="1">
            <a:off x="2364380" y="3508661"/>
            <a:ext cx="945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Drilled Holes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AEB672-BC59-F905-4F59-2F23775279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5250"/>
          <a:stretch>
            <a:fillRect/>
          </a:stretch>
        </p:blipFill>
        <p:spPr>
          <a:xfrm>
            <a:off x="0" y="4346028"/>
            <a:ext cx="2584613" cy="10572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80B5D8-4EE7-D03B-F786-1999D69435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9013"/>
          <a:stretch>
            <a:fillRect/>
          </a:stretch>
        </p:blipFill>
        <p:spPr>
          <a:xfrm>
            <a:off x="1334350" y="4346028"/>
            <a:ext cx="2584613" cy="7914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92AE67-3C26-09E3-7FEE-7558C092D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9173" y="1583142"/>
            <a:ext cx="3457709" cy="18571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B300837-C2A6-EDAD-1593-26BFC7BC6D50}"/>
              </a:ext>
            </a:extLst>
          </p:cNvPr>
          <p:cNvSpPr txBox="1"/>
          <p:nvPr/>
        </p:nvSpPr>
        <p:spPr>
          <a:xfrm flipH="1">
            <a:off x="5202884" y="816638"/>
            <a:ext cx="130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RWELL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2B06BA7-31D7-757C-1B47-3D87BFF1FB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9759"/>
          <a:stretch>
            <a:fillRect/>
          </a:stretch>
        </p:blipFill>
        <p:spPr>
          <a:xfrm>
            <a:off x="4191777" y="3671231"/>
            <a:ext cx="2727346" cy="11941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9657FE-FB9A-C7FE-2557-1C1C530AE5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2087"/>
          <a:stretch>
            <a:fillRect/>
          </a:stretch>
        </p:blipFill>
        <p:spPr>
          <a:xfrm>
            <a:off x="5329000" y="3671231"/>
            <a:ext cx="2727346" cy="7515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0280F6-5ED6-8456-73BB-CD50FA6C5F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0673" y="1017018"/>
            <a:ext cx="3797140" cy="185716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5C92ABA-AA68-6A36-8922-DB48C9B6E05C}"/>
              </a:ext>
            </a:extLst>
          </p:cNvPr>
          <p:cNvSpPr txBox="1"/>
          <p:nvPr/>
        </p:nvSpPr>
        <p:spPr>
          <a:xfrm flipH="1">
            <a:off x="9316054" y="554431"/>
            <a:ext cx="1308767" cy="369332"/>
          </a:xfrm>
          <a:prstGeom prst="rect">
            <a:avLst/>
          </a:prstGeom>
          <a:solidFill>
            <a:srgbClr val="FCFC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RPWELL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2C6732-0D15-068D-4671-C440E8CCA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6385" y="3028469"/>
            <a:ext cx="3035153" cy="119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88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500C6-23F0-1A36-2F88-9E61836B1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80658"/>
          </a:xfrm>
        </p:spPr>
        <p:txBody>
          <a:bodyPr/>
          <a:lstStyle/>
          <a:p>
            <a:r>
              <a:rPr lang="en-US" dirty="0"/>
              <a:t>Precision of Gas Measurements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1D4DD7-4C5A-6AC7-471C-C79158C7EE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9553" y="893425"/>
                <a:ext cx="7283052" cy="54656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Many factors can affect resolution, but two terms affect all detectors.</a:t>
                </a:r>
              </a:p>
              <a:p>
                <a:pPr lvl="1"/>
                <a:r>
                  <a:rPr lang="en-US" dirty="0"/>
                  <a:t>Readout Intrinsic Resolution</a:t>
                </a:r>
              </a:p>
              <a:p>
                <a:pPr lvl="2"/>
                <a:r>
                  <a:rPr lang="en-US" dirty="0"/>
                  <a:t>Constant…segmentation, noise, </a:t>
                </a:r>
                <a:r>
                  <a:rPr lang="en-US" dirty="0" err="1"/>
                  <a:t>etc</a:t>
                </a:r>
                <a:r>
                  <a:rPr lang="en-US" dirty="0"/>
                  <a:t>…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Diffusion</a:t>
                </a:r>
              </a:p>
              <a:p>
                <a:pPr lvl="2"/>
                <a:r>
                  <a:rPr lang="en-US" dirty="0"/>
                  <a:t>Diffusion is a transverse kick due to electron-molecule collisions</a:t>
                </a:r>
              </a:p>
              <a:p>
                <a:pPr lvl="2"/>
                <a:r>
                  <a:rPr lang="en-US" dirty="0"/>
                  <a:t>Diffusion follows the mathematics of a random walk.</a:t>
                </a:r>
              </a:p>
              <a:p>
                <a:pPr lvl="2"/>
                <a:r>
                  <a:rPr lang="en-US" dirty="0"/>
                  <a:t>A single electron “misses” it’s target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rad>
                  </m:oMath>
                </a14:m>
                <a:endParaRPr lang="en-US" b="0" dirty="0"/>
              </a:p>
              <a:p>
                <a:pPr lvl="2"/>
                <a:r>
                  <a:rPr lang="en-US" dirty="0"/>
                  <a:t>The error on the mean of N electrons received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Other effects are either sensitive to the number of electrons in a signal or not.  The typical formula becomes: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⨁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𝑒𝑓𝑓</m:t>
                                </m:r>
                              </m:sub>
                            </m:sSub>
                          </m:e>
                        </m:rad>
                      </m:den>
                    </m:f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</m:ra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Notice that transverse diffusion falls STEEPLY with magnetic field.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1D4DD7-4C5A-6AC7-471C-C79158C7EE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9553" y="893425"/>
                <a:ext cx="7283052" cy="5465600"/>
              </a:xfrm>
              <a:blipFill>
                <a:blip r:embed="rId2"/>
                <a:stretch>
                  <a:fillRect l="-251" t="-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3D844B1-BF29-48FC-F95A-D06999BF89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75" b="49149"/>
          <a:stretch/>
        </p:blipFill>
        <p:spPr>
          <a:xfrm>
            <a:off x="7816041" y="89351"/>
            <a:ext cx="4252184" cy="33965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D116F6-BDDF-A911-8077-8727484E2F8F}"/>
                  </a:ext>
                </a:extLst>
              </p:cNvPr>
              <p:cNvSpPr/>
              <p:nvPr/>
            </p:nvSpPr>
            <p:spPr>
              <a:xfrm>
                <a:off x="123775" y="6082268"/>
                <a:ext cx="2979923" cy="55351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has units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𝒄𝒎</m:t>
                            </m:r>
                          </m:e>
                        </m:rad>
                      </m:den>
                    </m:f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D116F6-BDDF-A911-8077-8727484E2F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75" y="6082268"/>
                <a:ext cx="2979923" cy="5535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6" name="Picture 2" descr="Test Beam Results for the sPHENIX TPC Prototype">
            <a:extLst>
              <a:ext uri="{FF2B5EF4-FFF2-40B4-BE49-F238E27FC236}">
                <a16:creationId xmlns:a16="http://schemas.microsoft.com/office/drawing/2014/main" id="{658CC756-6F39-F54E-FC50-2C9F8D7FA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292" y="3575212"/>
            <a:ext cx="4149933" cy="313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A3646C-7F2C-4AC0-9C0E-477D41AE0EAE}"/>
                  </a:ext>
                </a:extLst>
              </p:cNvPr>
              <p:cNvSpPr txBox="1"/>
              <p:nvPr/>
            </p:nvSpPr>
            <p:spPr>
              <a:xfrm>
                <a:off x="3881966" y="6065458"/>
                <a:ext cx="3543300" cy="64633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Modern Gas Detectors achieve resolutions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~ 40−100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A3646C-7F2C-4AC0-9C0E-477D41AE0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1966" y="6065458"/>
                <a:ext cx="3543300" cy="646331"/>
              </a:xfrm>
              <a:prstGeom prst="rect">
                <a:avLst/>
              </a:prstGeom>
              <a:blipFill>
                <a:blip r:embed="rId6"/>
                <a:stretch>
                  <a:fillRect l="-1549"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759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05B76-C5E2-D0E5-EFD2-893764090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816638"/>
          </a:xfrm>
        </p:spPr>
        <p:txBody>
          <a:bodyPr>
            <a:normAutofit/>
          </a:bodyPr>
          <a:lstStyle/>
          <a:p>
            <a:r>
              <a:rPr lang="en-US" dirty="0"/>
              <a:t>sPHENIX TPC Example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791EF24-7577-4D86-9587-FFA2DFC9F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81" y="915128"/>
            <a:ext cx="9652398" cy="562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518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384AB-2E2A-8F3F-16BC-CD30D7070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09"/>
            <a:ext cx="8596668" cy="1320800"/>
          </a:xfrm>
        </p:spPr>
        <p:txBody>
          <a:bodyPr/>
          <a:lstStyle/>
          <a:p>
            <a:r>
              <a:rPr lang="en-US" dirty="0"/>
              <a:t>From Gas to Solid Detectors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749B57-2A06-AD9F-1AE4-AEFABD81F3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5576" y="4389316"/>
                <a:ext cx="8596668" cy="2237232"/>
              </a:xfrm>
            </p:spPr>
            <p:txBody>
              <a:bodyPr/>
              <a:lstStyle/>
              <a:p>
                <a:r>
                  <a:rPr lang="en-US" dirty="0"/>
                  <a:t>Downside:</a:t>
                </a:r>
              </a:p>
              <a:p>
                <a:pPr lvl="1"/>
                <a:r>
                  <a:rPr lang="en-US" dirty="0"/>
                  <a:t>Solids are denser and give more multiple scattering and Bremsstrahlung.</a:t>
                </a:r>
              </a:p>
              <a:p>
                <a:r>
                  <a:rPr lang="en-US" dirty="0"/>
                  <a:t>Upside(s):</a:t>
                </a:r>
              </a:p>
              <a:p>
                <a:pPr lvl="1"/>
                <a:r>
                  <a:rPr lang="en-US" dirty="0"/>
                  <a:t>Energy deposit is ~10</a:t>
                </a:r>
                <a:r>
                  <a:rPr lang="en-US" baseline="30000" dirty="0"/>
                  <a:t>3-4</a:t>
                </a:r>
                <a:r>
                  <a:rPr lang="en-US" dirty="0"/>
                  <a:t> times greater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80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~1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−100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 No avalanche.</a:t>
                </a:r>
              </a:p>
              <a:p>
                <a:pPr lvl="1"/>
                <a:r>
                  <a:rPr lang="en-US" dirty="0">
                    <a:sym typeface="Wingdings" panose="05000000000000000000" pitchFamily="2" charset="2"/>
                  </a:rPr>
                  <a:t>PCB technology (~100 </a:t>
                </a:r>
                <a:r>
                  <a:rPr lang="en-US" dirty="0">
                    <a:latin typeface="Symbol" panose="05050102010706020507" pitchFamily="18" charset="2"/>
                    <a:sym typeface="Wingdings" panose="05000000000000000000" pitchFamily="2" charset="2"/>
                  </a:rPr>
                  <a:t>m</a:t>
                </a:r>
                <a:r>
                  <a:rPr lang="en-US" dirty="0">
                    <a:sym typeface="Wingdings" panose="05000000000000000000" pitchFamily="2" charset="2"/>
                  </a:rPr>
                  <a:t>m)  Chip Technology (~0.1 </a:t>
                </a:r>
                <a:r>
                  <a:rPr lang="en-US" dirty="0">
                    <a:latin typeface="Symbol" panose="05050102010706020507" pitchFamily="18" charset="2"/>
                    <a:sym typeface="Wingdings" panose="05000000000000000000" pitchFamily="2" charset="2"/>
                  </a:rPr>
                  <a:t>m</a:t>
                </a:r>
                <a:r>
                  <a:rPr lang="en-US" dirty="0">
                    <a:sym typeface="Wingdings" panose="05000000000000000000" pitchFamily="2" charset="2"/>
                  </a:rPr>
                  <a:t>m for MAPS)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749B57-2A06-AD9F-1AE4-AEFABD81F3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5576" y="4389316"/>
                <a:ext cx="8596668" cy="2237232"/>
              </a:xfrm>
              <a:blipFill>
                <a:blip r:embed="rId2"/>
                <a:stretch>
                  <a:fillRect l="-142" t="-1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71F6B5F-3D50-8AC4-BB74-688EF20DF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87" y="1701856"/>
            <a:ext cx="3791256" cy="1905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6895CB-222E-2F5F-6D3A-DBDE099BF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826" y="1605025"/>
            <a:ext cx="2541465" cy="2237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6367D0-1B8F-0F99-6651-6161D68C8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9334" y="1605025"/>
            <a:ext cx="2523593" cy="20990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36A10AF-C7F0-F5B1-EFE7-AFD5CA6AD538}"/>
              </a:ext>
            </a:extLst>
          </p:cNvPr>
          <p:cNvSpPr txBox="1"/>
          <p:nvPr/>
        </p:nvSpPr>
        <p:spPr>
          <a:xfrm>
            <a:off x="5279698" y="850995"/>
            <a:ext cx="2523593" cy="646331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Ionization Electrons Flow Briefly </a:t>
            </a:r>
            <a:r>
              <a:rPr lang="en-US" dirty="0">
                <a:sym typeface="Wingdings" panose="05000000000000000000" pitchFamily="2" charset="2"/>
              </a:rPr>
              <a:t> signal!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A98109-1FF5-6FB9-1CB0-9329F8030F0C}"/>
              </a:ext>
            </a:extLst>
          </p:cNvPr>
          <p:cNvSpPr txBox="1"/>
          <p:nvPr/>
        </p:nvSpPr>
        <p:spPr>
          <a:xfrm>
            <a:off x="719762" y="863764"/>
            <a:ext cx="3350306" cy="646331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When a diode is reverse biased, the current flow stops.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DCEC94-6F78-C0C8-E282-F3D3A7CE9879}"/>
              </a:ext>
            </a:extLst>
          </p:cNvPr>
          <p:cNvSpPr txBox="1"/>
          <p:nvPr/>
        </p:nvSpPr>
        <p:spPr>
          <a:xfrm>
            <a:off x="9434468" y="863764"/>
            <a:ext cx="1873323" cy="646331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Silicon Detector c. 1970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101C15-2AB6-98D1-F0B7-6AE89A8271D7}"/>
              </a:ext>
            </a:extLst>
          </p:cNvPr>
          <p:cNvSpPr txBox="1"/>
          <p:nvPr/>
        </p:nvSpPr>
        <p:spPr>
          <a:xfrm>
            <a:off x="8876306" y="4652810"/>
            <a:ext cx="298418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Still a staple today: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Simple measurement.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Electron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Good energy resolution</a:t>
            </a:r>
          </a:p>
        </p:txBody>
      </p:sp>
    </p:spTree>
    <p:extLst>
      <p:ext uri="{BB962C8B-B14F-4D97-AF65-F5344CB8AC3E}">
        <p14:creationId xmlns:p14="http://schemas.microsoft.com/office/powerpoint/2010/main" val="51356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9310D0AD-0463-F2D6-2B5F-06ADE8546872}"/>
              </a:ext>
            </a:extLst>
          </p:cNvPr>
          <p:cNvSpPr txBox="1"/>
          <p:nvPr/>
        </p:nvSpPr>
        <p:spPr>
          <a:xfrm>
            <a:off x="7548141" y="2176328"/>
            <a:ext cx="20970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Bond by “rubbing”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57E35BB-7AE1-7698-6E60-A71DE856C477}"/>
              </a:ext>
            </a:extLst>
          </p:cNvPr>
          <p:cNvSpPr txBox="1"/>
          <p:nvPr/>
        </p:nvSpPr>
        <p:spPr>
          <a:xfrm>
            <a:off x="10000702" y="2176328"/>
            <a:ext cx="19400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Tiny Connections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3E9C1C-FC7B-5ABD-550D-73FEE28F1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32"/>
            <a:ext cx="8596668" cy="807306"/>
          </a:xfrm>
        </p:spPr>
        <p:txBody>
          <a:bodyPr/>
          <a:lstStyle/>
          <a:p>
            <a:r>
              <a:rPr lang="en-US" dirty="0"/>
              <a:t>Segmentation starts the Revolution!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5A498-FCA6-F12A-F9CB-D008F8FAE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341" y="3441699"/>
            <a:ext cx="7098988" cy="2992967"/>
          </a:xfrm>
        </p:spPr>
        <p:txBody>
          <a:bodyPr/>
          <a:lstStyle/>
          <a:p>
            <a:r>
              <a:rPr lang="en-US" dirty="0"/>
              <a:t>1970’s Silicon Detectors were the size of a quarter.</a:t>
            </a:r>
          </a:p>
          <a:p>
            <a:r>
              <a:rPr lang="en-US" dirty="0"/>
              <a:t>Chip are microscopic patterns of semi-conductors and metals.</a:t>
            </a:r>
          </a:p>
          <a:p>
            <a:r>
              <a:rPr lang="en-US" dirty="0"/>
              <a:t>Print the pattern of detector you want.</a:t>
            </a:r>
          </a:p>
          <a:p>
            <a:pPr lvl="1"/>
            <a:r>
              <a:rPr lang="en-US" dirty="0"/>
              <a:t>First segment into lines (most often called strips).</a:t>
            </a:r>
          </a:p>
          <a:p>
            <a:pPr lvl="1"/>
            <a:r>
              <a:rPr lang="en-US" dirty="0"/>
              <a:t>Connect sensors to readout electronics (e.g. wire bonds).</a:t>
            </a:r>
          </a:p>
          <a:p>
            <a:pPr lvl="1"/>
            <a:r>
              <a:rPr lang="en-US" dirty="0"/>
              <a:t>ALEPH, DELPHI, CDF, D0 were early adopters.</a:t>
            </a:r>
          </a:p>
          <a:p>
            <a:pPr lvl="1"/>
            <a:r>
              <a:rPr lang="en-US" dirty="0"/>
              <a:t>Earliest implementations often provided binary (hit/no-hit) info."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81CF2A-7B2F-8CEF-9AFA-363946FF4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228" y="4183221"/>
            <a:ext cx="4697520" cy="26454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E0DB7C-1788-78CF-4C09-41E2AD6E5631}"/>
              </a:ext>
            </a:extLst>
          </p:cNvPr>
          <p:cNvSpPr txBox="1"/>
          <p:nvPr/>
        </p:nvSpPr>
        <p:spPr>
          <a:xfrm>
            <a:off x="7548141" y="6459333"/>
            <a:ext cx="29995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CMS Silicon Strip Detectors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E8EBAF2-CD0C-0B2B-238E-08B554881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226" y="816638"/>
            <a:ext cx="2800654" cy="1913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A42A014-454E-1E04-6C7A-BEEAFE21D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69" y="816638"/>
            <a:ext cx="3810000" cy="21431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B402E16-B303-EE12-2B49-CDD08F43C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267" y="2495621"/>
            <a:ext cx="2229404" cy="1592431"/>
          </a:xfrm>
          <a:prstGeom prst="rect">
            <a:avLst/>
          </a:prstGeom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8F2D0F-E21A-CBFF-0243-86859E62F9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169"/>
          <a:stretch>
            <a:fillRect/>
          </a:stretch>
        </p:blipFill>
        <p:spPr>
          <a:xfrm>
            <a:off x="7481964" y="2495621"/>
            <a:ext cx="2229405" cy="15924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770176F-CA3B-1C47-07CC-0840ABB67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5602" y="29335"/>
            <a:ext cx="3531138" cy="2055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91333C9-A985-B85E-EE4C-11F547DDFAB8}"/>
              </a:ext>
            </a:extLst>
          </p:cNvPr>
          <p:cNvSpPr txBox="1"/>
          <p:nvPr/>
        </p:nvSpPr>
        <p:spPr>
          <a:xfrm>
            <a:off x="8565602" y="161679"/>
            <a:ext cx="1435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RMS smaller than strip pitch !!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FD7B576-45B9-50F5-6388-1BD0373E9BD7}"/>
              </a:ext>
            </a:extLst>
          </p:cNvPr>
          <p:cNvSpPr txBox="1"/>
          <p:nvPr/>
        </p:nvSpPr>
        <p:spPr>
          <a:xfrm>
            <a:off x="4526617" y="2670017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Strip pitch 25-100 </a:t>
            </a:r>
            <a:r>
              <a:rPr lang="en-US" dirty="0">
                <a:solidFill>
                  <a:srgbClr val="7030A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7030A0"/>
                </a:solidFill>
              </a:rPr>
              <a:t>m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B9C2009-B393-C917-230C-A1A1E6BB3358}"/>
              </a:ext>
            </a:extLst>
          </p:cNvPr>
          <p:cNvCxnSpPr/>
          <p:nvPr/>
        </p:nvCxnSpPr>
        <p:spPr>
          <a:xfrm>
            <a:off x="4876800" y="2176328"/>
            <a:ext cx="478366" cy="0"/>
          </a:xfrm>
          <a:prstGeom prst="straightConnector1">
            <a:avLst/>
          </a:prstGeom>
          <a:ln w="19050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A7183242-247B-03DC-C9CB-4E1EB5E19E64}"/>
              </a:ext>
            </a:extLst>
          </p:cNvPr>
          <p:cNvSpPr/>
          <p:nvPr/>
        </p:nvSpPr>
        <p:spPr>
          <a:xfrm>
            <a:off x="4411135" y="778539"/>
            <a:ext cx="2849113" cy="226946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17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340A9-4D90-F51E-1687-0AEDE4B0B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258"/>
            <a:ext cx="8596668" cy="752442"/>
          </a:xfrm>
        </p:spPr>
        <p:txBody>
          <a:bodyPr/>
          <a:lstStyle/>
          <a:p>
            <a:r>
              <a:rPr lang="en-US" dirty="0"/>
              <a:t>Double-Sided Strip Detectors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296DE3-1F5E-E0A2-5AB3-0F918863C6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2034" y="2954969"/>
                <a:ext cx="4978399" cy="3880773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Strips provide an asymmetric resolution:</a:t>
                </a:r>
              </a:p>
              <a:p>
                <a:pPr lvl="1"/>
                <a:r>
                  <a:rPr lang="en-US" dirty="0"/>
                  <a:t>Good: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𝑝𝑖𝑡𝑐h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e>
                        </m:rad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Bad: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𝑐h𝑖𝑝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e>
                        </m:rad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Solution:  Orthogonal Strips on two sides!</a:t>
                </a:r>
              </a:p>
              <a:p>
                <a:pPr lvl="1"/>
                <a:r>
                  <a:rPr lang="en-US" dirty="0"/>
                  <a:t>Twice as many electronics channels.</a:t>
                </a:r>
              </a:p>
              <a:p>
                <a:pPr lvl="1"/>
                <a:r>
                  <a:rPr lang="en-US" dirty="0"/>
                  <a:t>Good resolution in all directions.</a:t>
                </a:r>
              </a:p>
              <a:p>
                <a:pPr lvl="1"/>
                <a:r>
                  <a:rPr lang="en-US" dirty="0"/>
                  <a:t>Limitation:</a:t>
                </a:r>
              </a:p>
              <a:p>
                <a:pPr lvl="2"/>
                <a:r>
                  <a:rPr lang="en-US" dirty="0"/>
                  <a:t>Ambiguity when more than one particle per chip.</a:t>
                </a:r>
              </a:p>
              <a:p>
                <a:r>
                  <a:rPr lang="en-US" dirty="0"/>
                  <a:t>Adopted by:</a:t>
                </a:r>
              </a:p>
              <a:p>
                <a:pPr lvl="1"/>
                <a:r>
                  <a:rPr lang="en-US" dirty="0"/>
                  <a:t>BaBar SVT</a:t>
                </a:r>
              </a:p>
              <a:p>
                <a:pPr lvl="1"/>
                <a:r>
                  <a:rPr lang="en-US" dirty="0"/>
                  <a:t>Belle SVD</a:t>
                </a:r>
              </a:p>
              <a:p>
                <a:pPr lvl="1"/>
                <a:r>
                  <a:rPr lang="en-US" dirty="0"/>
                  <a:t>LEP Silicon Systems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296DE3-1F5E-E0A2-5AB3-0F918863C6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034" y="2954969"/>
                <a:ext cx="4978399" cy="3880773"/>
              </a:xfrm>
              <a:blipFill>
                <a:blip r:embed="rId2"/>
                <a:stretch>
                  <a:fillRect t="-1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7A35EDF-E1E1-3670-EA60-925F13B8F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33" y="774700"/>
            <a:ext cx="3657600" cy="20966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2C5514-9BC2-B423-5AA9-AB255698B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273" y="902097"/>
            <a:ext cx="3457054" cy="25151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6DA250-C977-0B81-FF98-BE61AF37E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709" y="0"/>
            <a:ext cx="1632857" cy="1625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37BC94-9389-1438-A039-F73AC91DF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8567" y="1559677"/>
            <a:ext cx="3323241" cy="18693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6B53D7F-BD3E-67A2-2541-7A2B82DD1A08}"/>
              </a:ext>
            </a:extLst>
          </p:cNvPr>
          <p:cNvSpPr txBox="1"/>
          <p:nvPr/>
        </p:nvSpPr>
        <p:spPr>
          <a:xfrm>
            <a:off x="5012267" y="948673"/>
            <a:ext cx="77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BaBar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BCFF5D-CDAF-25D9-177B-D8965F9FB5F1}"/>
              </a:ext>
            </a:extLst>
          </p:cNvPr>
          <p:cNvSpPr txBox="1"/>
          <p:nvPr/>
        </p:nvSpPr>
        <p:spPr>
          <a:xfrm>
            <a:off x="9879405" y="3091689"/>
            <a:ext cx="77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Belle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6B2FED2-631E-040F-5BBF-2F39448D00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6967" y="4122667"/>
            <a:ext cx="5106599" cy="2553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5CABBA8-5615-3D1B-587C-E43E703F3473}"/>
              </a:ext>
            </a:extLst>
          </p:cNvPr>
          <p:cNvSpPr txBox="1"/>
          <p:nvPr/>
        </p:nvSpPr>
        <p:spPr>
          <a:xfrm>
            <a:off x="7021582" y="3753335"/>
            <a:ext cx="2637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Limited by Ambiguity!</a:t>
            </a:r>
          </a:p>
        </p:txBody>
      </p:sp>
    </p:spTree>
    <p:extLst>
      <p:ext uri="{BB962C8B-B14F-4D97-AF65-F5344CB8AC3E}">
        <p14:creationId xmlns:p14="http://schemas.microsoft.com/office/powerpoint/2010/main" val="27629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A0906-569D-0F3C-E9D7-04F8E15F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06967"/>
          </a:xfrm>
        </p:spPr>
        <p:txBody>
          <a:bodyPr/>
          <a:lstStyle/>
          <a:p>
            <a:r>
              <a:rPr lang="en-US" dirty="0"/>
              <a:t>Hybrid Pixel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56919-38C3-5B33-ED5D-1894F284F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34" y="3054737"/>
            <a:ext cx="8204199" cy="37211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Question:</a:t>
            </a:r>
          </a:p>
          <a:p>
            <a:pPr lvl="1"/>
            <a:r>
              <a:rPr lang="en-US" dirty="0"/>
              <a:t>If you segment a plane into pixels,</a:t>
            </a:r>
            <a:br>
              <a:rPr lang="en-US" dirty="0"/>
            </a:br>
            <a:r>
              <a:rPr lang="en-US" dirty="0"/>
              <a:t>How do you get the signals out.</a:t>
            </a:r>
          </a:p>
          <a:p>
            <a:r>
              <a:rPr lang="en-US" dirty="0"/>
              <a:t>Answer:</a:t>
            </a:r>
          </a:p>
          <a:p>
            <a:pPr lvl="1"/>
            <a:r>
              <a:rPr lang="en-US" dirty="0"/>
              <a:t>Send them out of plane!</a:t>
            </a:r>
          </a:p>
          <a:p>
            <a:pPr lvl="1"/>
            <a:r>
              <a:rPr lang="en-US" dirty="0"/>
              <a:t>Wafer #1 is an array of pixel sensors.</a:t>
            </a:r>
          </a:p>
          <a:p>
            <a:pPr lvl="1"/>
            <a:r>
              <a:rPr lang="en-US" dirty="0"/>
              <a:t>Wafer #2 is a readout circuit (digitizes, formats, transmits data)</a:t>
            </a:r>
          </a:p>
          <a:p>
            <a:pPr lvl="1"/>
            <a:r>
              <a:rPr lang="en-US" dirty="0"/>
              <a:t>An array of “soft metal bumps” is pressed to make the contacts.</a:t>
            </a:r>
          </a:p>
          <a:p>
            <a:pPr lvl="2"/>
            <a:r>
              <a:rPr lang="en-US" dirty="0"/>
              <a:t>Indium, </a:t>
            </a:r>
            <a:r>
              <a:rPr lang="en-US" dirty="0" err="1"/>
              <a:t>PbSn</a:t>
            </a:r>
            <a:r>
              <a:rPr lang="en-US" dirty="0"/>
              <a:t>, Lead-free Solders (</a:t>
            </a:r>
            <a:r>
              <a:rPr lang="en-US" dirty="0" err="1"/>
              <a:t>SnAg</a:t>
            </a:r>
            <a:r>
              <a:rPr lang="en-US" dirty="0"/>
              <a:t>, </a:t>
            </a:r>
            <a:r>
              <a:rPr lang="en-US" dirty="0" err="1"/>
              <a:t>SnAgCu</a:t>
            </a:r>
            <a:r>
              <a:rPr lang="en-US" dirty="0"/>
              <a:t>, …)</a:t>
            </a:r>
          </a:p>
          <a:p>
            <a:r>
              <a:rPr lang="en-US" dirty="0"/>
              <a:t>Superb resolution!</a:t>
            </a:r>
          </a:p>
          <a:p>
            <a:r>
              <a:rPr lang="en-US" dirty="0"/>
              <a:t>Expensive &amp; large material budget.</a:t>
            </a:r>
          </a:p>
          <a:p>
            <a:pPr lvl="2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94BC96-79C4-5BCA-1254-5EDA7910E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566" y="651933"/>
            <a:ext cx="2889085" cy="2638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97E581-4675-7321-DDBB-EDEB03AFF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62" y="872869"/>
            <a:ext cx="6032840" cy="18965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44998F-0237-9CBF-EF48-E5C9A6C88893}"/>
              </a:ext>
            </a:extLst>
          </p:cNvPr>
          <p:cNvSpPr txBox="1"/>
          <p:nvPr/>
        </p:nvSpPr>
        <p:spPr>
          <a:xfrm>
            <a:off x="939801" y="872869"/>
            <a:ext cx="1907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ROC is Read Out Card</a:t>
            </a:r>
          </a:p>
        </p:txBody>
      </p:sp>
      <p:pic>
        <p:nvPicPr>
          <p:cNvPr id="4098" name="Picture 2" descr="The Inner Detector">
            <a:extLst>
              <a:ext uri="{FF2B5EF4-FFF2-40B4-BE49-F238E27FC236}">
                <a16:creationId xmlns:a16="http://schemas.microsoft.com/office/drawing/2014/main" id="{B5902839-3C46-D5E0-695A-3C4F0FFA6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393" y="162456"/>
            <a:ext cx="4686856" cy="312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67ADDF-318A-BF03-835F-4587CACA6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3394" y="3365500"/>
            <a:ext cx="4686856" cy="3099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81A35A-4DD5-A6E0-3A6C-72E36DE90218}"/>
              </a:ext>
            </a:extLst>
          </p:cNvPr>
          <p:cNvSpPr txBox="1"/>
          <p:nvPr/>
        </p:nvSpPr>
        <p:spPr>
          <a:xfrm>
            <a:off x="10968566" y="208260"/>
            <a:ext cx="81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ATLAS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D7E58F-5B8A-46AB-349A-06F1AAF26722}"/>
              </a:ext>
            </a:extLst>
          </p:cNvPr>
          <p:cNvSpPr txBox="1"/>
          <p:nvPr/>
        </p:nvSpPr>
        <p:spPr>
          <a:xfrm>
            <a:off x="11133667" y="3429000"/>
            <a:ext cx="6053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CMS</a:t>
            </a:r>
          </a:p>
        </p:txBody>
      </p:sp>
    </p:spTree>
    <p:extLst>
      <p:ext uri="{BB962C8B-B14F-4D97-AF65-F5344CB8AC3E}">
        <p14:creationId xmlns:p14="http://schemas.microsoft.com/office/powerpoint/2010/main" val="42177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1C771-76C6-1FEC-8335-30E3F0F8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62000"/>
          </a:xfrm>
        </p:spPr>
        <p:txBody>
          <a:bodyPr/>
          <a:lstStyle/>
          <a:p>
            <a:r>
              <a:rPr lang="en-US" dirty="0"/>
              <a:t>Monolithic Active Pixel Detectors (MAPS)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B1511-7608-15F2-02CC-FD823C7A9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1" y="3118004"/>
            <a:ext cx="5587999" cy="3668029"/>
          </a:xfrm>
        </p:spPr>
        <p:txBody>
          <a:bodyPr>
            <a:normAutofit/>
          </a:bodyPr>
          <a:lstStyle/>
          <a:p>
            <a:r>
              <a:rPr lang="en-US" sz="1400" dirty="0"/>
              <a:t>Hybrid Pixel Detectors are expensive and thick!</a:t>
            </a:r>
          </a:p>
          <a:p>
            <a:pPr lvl="1"/>
            <a:r>
              <a:rPr lang="en-US" sz="1200" dirty="0"/>
              <a:t>If you only care about high momentum thickness is OK.</a:t>
            </a:r>
          </a:p>
          <a:p>
            <a:pPr lvl="1"/>
            <a:r>
              <a:rPr lang="en-US" sz="1200" dirty="0"/>
              <a:t>If you require precision at low momentum, need a new solution.</a:t>
            </a:r>
          </a:p>
          <a:p>
            <a:r>
              <a:rPr lang="en-US" sz="1400" dirty="0"/>
              <a:t>New solution</a:t>
            </a:r>
          </a:p>
          <a:p>
            <a:pPr lvl="1"/>
            <a:r>
              <a:rPr lang="en-US" sz="1200" dirty="0"/>
              <a:t>We have stripped &amp; pixelized but retained a “parallel plate” field.</a:t>
            </a:r>
          </a:p>
          <a:p>
            <a:pPr lvl="1"/>
            <a:r>
              <a:rPr lang="en-US" sz="1200" dirty="0"/>
              <a:t>Ionization electrons can be DIRECTED to a small collection point.</a:t>
            </a:r>
          </a:p>
          <a:p>
            <a:pPr lvl="1"/>
            <a:r>
              <a:rPr lang="en-US" sz="1200" dirty="0"/>
              <a:t>In this way we create space for the readout electronics:</a:t>
            </a:r>
          </a:p>
          <a:p>
            <a:pPr lvl="2"/>
            <a:r>
              <a:rPr lang="en-US" sz="1100" dirty="0"/>
              <a:t>Within the area of the pixel itself.</a:t>
            </a:r>
          </a:p>
          <a:p>
            <a:pPr lvl="2"/>
            <a:r>
              <a:rPr lang="en-US" sz="1100" dirty="0"/>
              <a:t>On the </a:t>
            </a:r>
            <a:r>
              <a:rPr lang="en-US" sz="1100" b="1" u="sng" dirty="0">
                <a:solidFill>
                  <a:srgbClr val="C00000"/>
                </a:solidFill>
              </a:rPr>
              <a:t>SAME WAFER!</a:t>
            </a:r>
          </a:p>
          <a:p>
            <a:r>
              <a:rPr lang="en-US" sz="1400" dirty="0"/>
              <a:t>Examples:</a:t>
            </a:r>
          </a:p>
          <a:p>
            <a:pPr lvl="1"/>
            <a:r>
              <a:rPr lang="en-US" sz="1200" dirty="0"/>
              <a:t>ALICE ITS2 (and future ITS3); sPHENIX MVTX.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3570A0-9C0B-21F2-C26F-AB394D1B4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11" y="699989"/>
            <a:ext cx="3802258" cy="22148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98B890-96B8-5F61-9834-BEB28D01C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476" y="2676425"/>
            <a:ext cx="714380" cy="2095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1F7259-6A3C-AA69-68CF-9DFD154E8BCF}"/>
              </a:ext>
            </a:extLst>
          </p:cNvPr>
          <p:cNvSpPr txBox="1"/>
          <p:nvPr/>
        </p:nvSpPr>
        <p:spPr>
          <a:xfrm>
            <a:off x="4235451" y="740833"/>
            <a:ext cx="2402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AL</a:t>
            </a:r>
            <a:r>
              <a:rPr lang="en-US" dirty="0"/>
              <a:t>ice </a:t>
            </a:r>
            <a:r>
              <a:rPr lang="en-US" dirty="0">
                <a:solidFill>
                  <a:srgbClr val="C00000"/>
                </a:solidFill>
              </a:rPr>
              <a:t>PI</a:t>
            </a:r>
            <a:r>
              <a:rPr lang="en-US" dirty="0"/>
              <a:t>xel </a:t>
            </a:r>
            <a:r>
              <a:rPr lang="en-US" dirty="0">
                <a:solidFill>
                  <a:srgbClr val="C00000"/>
                </a:solidFill>
              </a:rPr>
              <a:t>De</a:t>
            </a:r>
            <a:r>
              <a:rPr lang="en-US" dirty="0"/>
              <a:t>tector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(ALPIDE)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A0C035-87CA-D30C-F67F-E754B6475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515" y="1615453"/>
            <a:ext cx="1476386" cy="10668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537651-1B9C-F584-235C-75DC64F0F1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4662"/>
          <a:stretch>
            <a:fillRect/>
          </a:stretch>
        </p:blipFill>
        <p:spPr>
          <a:xfrm>
            <a:off x="7357068" y="676961"/>
            <a:ext cx="4132198" cy="3076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38E30B-E50D-552B-0557-DC35D6452D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820"/>
          <a:stretch>
            <a:fillRect/>
          </a:stretch>
        </p:blipFill>
        <p:spPr>
          <a:xfrm>
            <a:off x="7357066" y="3753453"/>
            <a:ext cx="4132199" cy="29563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A1A8F43-0657-D21F-CE3F-FE4E1272C41C}"/>
              </a:ext>
            </a:extLst>
          </p:cNvPr>
          <p:cNvSpPr txBox="1"/>
          <p:nvPr/>
        </p:nvSpPr>
        <p:spPr>
          <a:xfrm>
            <a:off x="10681234" y="699989"/>
            <a:ext cx="7633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ALICE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CAB7C7-2AE9-03BE-E55E-9AE68971CE58}"/>
              </a:ext>
            </a:extLst>
          </p:cNvPr>
          <p:cNvSpPr txBox="1"/>
          <p:nvPr/>
        </p:nvSpPr>
        <p:spPr>
          <a:xfrm>
            <a:off x="10424754" y="3836889"/>
            <a:ext cx="10198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sPHENIX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60F96EC-9A23-ECEA-071C-5A8079A38D0F}"/>
                  </a:ext>
                </a:extLst>
              </p:cNvPr>
              <p:cNvSpPr txBox="1"/>
              <p:nvPr/>
            </p:nvSpPr>
            <p:spPr>
              <a:xfrm>
                <a:off x="4544483" y="5639480"/>
                <a:ext cx="2597150" cy="73866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sz="1400" dirty="0"/>
                  <a:t>NOTE:  </a:t>
                </a:r>
                <a:br>
                  <a:rPr lang="en-US" sz="1400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𝑁𝑜𝑖𝑠𝑒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∝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𝐶𝑎𝑝𝑎𝑐𝑖𝑡𝑎𝑛𝑐𝑒</m:t>
                      </m:r>
                    </m:oMath>
                  </m:oMathPara>
                </a14:m>
                <a:endParaRPr lang="en-US" sz="1400" dirty="0"/>
              </a:p>
              <a:p>
                <a:r>
                  <a:rPr lang="en-US" sz="1400" dirty="0"/>
                  <a:t>Point collection </a:t>
                </a:r>
                <a:r>
                  <a:rPr lang="en-US" sz="1400" dirty="0">
                    <a:sym typeface="Wingdings" panose="05000000000000000000" pitchFamily="2" charset="2"/>
                  </a:rPr>
                  <a:t> Low Noise!</a:t>
                </a:r>
                <a:endParaRPr lang="en-US" sz="14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60F96EC-9A23-ECEA-071C-5A8079A38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483" y="5639480"/>
                <a:ext cx="2597150" cy="738664"/>
              </a:xfrm>
              <a:prstGeom prst="rect">
                <a:avLst/>
              </a:prstGeom>
              <a:blipFill>
                <a:blip r:embed="rId6"/>
                <a:stretch>
                  <a:fillRect l="-703" t="-2479"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1741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C6EDFFE0-FFA3-6EC6-4BA0-5B72355CD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147"/>
            <a:ext cx="9118833" cy="1406787"/>
          </a:xfrm>
        </p:spPr>
        <p:txBody>
          <a:bodyPr>
            <a:normAutofit/>
          </a:bodyPr>
          <a:lstStyle/>
          <a:p>
            <a:r>
              <a:rPr lang="en-US" sz="4800" dirty="0"/>
              <a:t>Pop Quiz Hot Shot </a:t>
            </a:r>
          </a:p>
        </p:txBody>
      </p:sp>
      <p:pic>
        <p:nvPicPr>
          <p:cNvPr id="18" name="Online Media 17" title="Speed - Pop Quiz Hotshot Clip">
            <a:hlinkClick r:id="" action="ppaction://media"/>
            <a:extLst>
              <a:ext uri="{FF2B5EF4-FFF2-40B4-BE49-F238E27FC236}">
                <a16:creationId xmlns:a16="http://schemas.microsoft.com/office/drawing/2014/main" id="{39F52DAD-8806-51BD-62DF-607C930B79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64293" y="806823"/>
            <a:ext cx="6654257" cy="499069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315CEDF-00EB-C1BD-570E-5E0A2E544529}"/>
              </a:ext>
            </a:extLst>
          </p:cNvPr>
          <p:cNvSpPr txBox="1">
            <a:spLocks/>
          </p:cNvSpPr>
          <p:nvPr/>
        </p:nvSpPr>
        <p:spPr>
          <a:xfrm>
            <a:off x="7820184" y="862884"/>
            <a:ext cx="4165374" cy="15945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You already learned about calorimetry from Ross Corliss.</a:t>
            </a:r>
          </a:p>
          <a:p>
            <a:r>
              <a:rPr lang="en-US"/>
              <a:t>Let’s test your knowledge and use it to justify the need for tracking detectors.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B54467-206C-8CC4-7F4F-91855FE4FC30}"/>
              </a:ext>
            </a:extLst>
          </p:cNvPr>
          <p:cNvSpPr txBox="1"/>
          <p:nvPr/>
        </p:nvSpPr>
        <p:spPr>
          <a:xfrm>
            <a:off x="7820184" y="2687691"/>
            <a:ext cx="354776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Question 0:  What movie is that?</a:t>
            </a:r>
          </a:p>
        </p:txBody>
      </p:sp>
    </p:spTree>
    <p:extLst>
      <p:ext uri="{BB962C8B-B14F-4D97-AF65-F5344CB8AC3E}">
        <p14:creationId xmlns:p14="http://schemas.microsoft.com/office/powerpoint/2010/main" val="314461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8D0D-8622-FD92-4BD4-4237E13C2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Technology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39907-E1B3-EF4D-32E7-9964770CC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4" y="3680314"/>
            <a:ext cx="7823199" cy="1706429"/>
          </a:xfrm>
        </p:spPr>
        <p:txBody>
          <a:bodyPr/>
          <a:lstStyle/>
          <a:p>
            <a:r>
              <a:rPr lang="en-US" dirty="0"/>
              <a:t>Silicon detectors presently provide the best position resolution.</a:t>
            </a:r>
          </a:p>
          <a:p>
            <a:r>
              <a:rPr lang="en-US" dirty="0"/>
              <a:t>Practical limitations ($$) most often lead to “mixed technologies”:</a:t>
            </a:r>
          </a:p>
          <a:p>
            <a:pPr lvl="1"/>
            <a:r>
              <a:rPr lang="en-US" dirty="0"/>
              <a:t>Silicon pixel detectors near the collision to catch short-lived decays.</a:t>
            </a:r>
          </a:p>
          <a:p>
            <a:pPr lvl="1"/>
            <a:r>
              <a:rPr lang="en-US" dirty="0"/>
              <a:t>Gas detectors at larger distance to contain costs.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846CD-E519-D7FC-3497-EAA1835DD691}"/>
              </a:ext>
            </a:extLst>
          </p:cNvPr>
          <p:cNvSpPr txBox="1"/>
          <p:nvPr/>
        </p:nvSpPr>
        <p:spPr>
          <a:xfrm>
            <a:off x="1642533" y="892717"/>
            <a:ext cx="28616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Silicon Detector Evolution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17032E-1EF3-5347-247E-42A6F530FEAD}"/>
              </a:ext>
            </a:extLst>
          </p:cNvPr>
          <p:cNvSpPr txBox="1"/>
          <p:nvPr/>
        </p:nvSpPr>
        <p:spPr>
          <a:xfrm>
            <a:off x="7445349" y="892717"/>
            <a:ext cx="31758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Comparison to Gas Detectors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B98C86-D4DB-7123-5469-64F822B32C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331" r="21004" b="5267"/>
          <a:stretch>
            <a:fillRect/>
          </a:stretch>
        </p:blipFill>
        <p:spPr>
          <a:xfrm>
            <a:off x="6316133" y="1262049"/>
            <a:ext cx="5120115" cy="20489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11DF58-B394-54B9-DA41-498F009722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81" r="18030" b="57618"/>
          <a:stretch>
            <a:fillRect/>
          </a:stretch>
        </p:blipFill>
        <p:spPr>
          <a:xfrm>
            <a:off x="527731" y="1262049"/>
            <a:ext cx="5312833" cy="20489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9EBD71-E900-4E5D-7705-AB3818DCB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765" y="3484550"/>
            <a:ext cx="2793483" cy="27934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9354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81DB1-21E8-8401-DC97-0F3512A5E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ePIC Detector for EIC.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FCF0E-2871-DDEF-C7BD-DCB4C2AA0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01" y="6308858"/>
            <a:ext cx="7961667" cy="456055"/>
          </a:xfrm>
          <a:solidFill>
            <a:srgbClr val="FFFF00"/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/>
              <a:t>ePIC deliberately uses each tracking detector technology where it is strongest.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4DC967-0314-5E29-B0B7-2EAE0B85E99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58" y="692761"/>
            <a:ext cx="8904817" cy="501104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3C9FAD-A732-A7A3-BE2A-540C5F70F57F}"/>
              </a:ext>
            </a:extLst>
          </p:cNvPr>
          <p:cNvSpPr/>
          <p:nvPr/>
        </p:nvSpPr>
        <p:spPr>
          <a:xfrm>
            <a:off x="7067201" y="3843867"/>
            <a:ext cx="1566333" cy="5715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131C0D-F6DB-2021-A565-315BE9B21C22}"/>
              </a:ext>
            </a:extLst>
          </p:cNvPr>
          <p:cNvSpPr/>
          <p:nvPr/>
        </p:nvSpPr>
        <p:spPr>
          <a:xfrm>
            <a:off x="7067201" y="3467104"/>
            <a:ext cx="1566333" cy="32173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33DB23-787F-8F5B-0B14-0024C96E9D0F}"/>
              </a:ext>
            </a:extLst>
          </p:cNvPr>
          <p:cNvSpPr/>
          <p:nvPr/>
        </p:nvSpPr>
        <p:spPr>
          <a:xfrm>
            <a:off x="7067201" y="1691827"/>
            <a:ext cx="1566333" cy="32173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DE498-9FF5-5E19-16F3-CDE56B639CF3}"/>
              </a:ext>
            </a:extLst>
          </p:cNvPr>
          <p:cNvSpPr txBox="1"/>
          <p:nvPr/>
        </p:nvSpPr>
        <p:spPr>
          <a:xfrm>
            <a:off x="8633534" y="3947371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Near IP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85507-AD39-53E2-585E-AEF9AA6C9104}"/>
              </a:ext>
            </a:extLst>
          </p:cNvPr>
          <p:cNvSpPr txBox="1"/>
          <p:nvPr/>
        </p:nvSpPr>
        <p:spPr>
          <a:xfrm>
            <a:off x="7607298" y="2551877"/>
            <a:ext cx="2496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Larger Radius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96C566-9C7D-FF53-3700-479A830F9347}"/>
              </a:ext>
            </a:extLst>
          </p:cNvPr>
          <p:cNvCxnSpPr>
            <a:cxnSpLocks/>
          </p:cNvCxnSpPr>
          <p:nvPr/>
        </p:nvCxnSpPr>
        <p:spPr>
          <a:xfrm flipH="1" flipV="1">
            <a:off x="8633534" y="2056579"/>
            <a:ext cx="197199" cy="46143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711F6A0-6EA6-889D-BB7F-1D2499ACD9A4}"/>
              </a:ext>
            </a:extLst>
          </p:cNvPr>
          <p:cNvCxnSpPr>
            <a:cxnSpLocks/>
          </p:cNvCxnSpPr>
          <p:nvPr/>
        </p:nvCxnSpPr>
        <p:spPr>
          <a:xfrm flipH="1">
            <a:off x="8633534" y="2966037"/>
            <a:ext cx="197199" cy="46143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E8BD124-4132-E3B0-47F2-DA17E243C0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89" r="57093" b="59622"/>
          <a:stretch>
            <a:fillRect/>
          </a:stretch>
        </p:blipFill>
        <p:spPr>
          <a:xfrm>
            <a:off x="7218243" y="4587370"/>
            <a:ext cx="2689116" cy="150130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88F4CD-2E9E-1B54-90F6-44E4880A1B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580" t="44084" r="23739" b="20797"/>
          <a:stretch>
            <a:fillRect/>
          </a:stretch>
        </p:blipFill>
        <p:spPr>
          <a:xfrm>
            <a:off x="9331149" y="723266"/>
            <a:ext cx="1545167" cy="163912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954105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3646D-5235-D412-ED3B-A58A94733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5" y="0"/>
            <a:ext cx="8596668" cy="731146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D62F7-FA20-F27F-ADC4-01342CC30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660" y="3542657"/>
            <a:ext cx="9687413" cy="2604119"/>
          </a:xfrm>
        </p:spPr>
        <p:txBody>
          <a:bodyPr>
            <a:normAutofit/>
          </a:bodyPr>
          <a:lstStyle/>
          <a:p>
            <a:r>
              <a:rPr lang="en-US" dirty="0"/>
              <a:t>Welcome to Nuclear Physics!!!</a:t>
            </a:r>
          </a:p>
          <a:p>
            <a:r>
              <a:rPr lang="en-US" dirty="0"/>
              <a:t>Detector Technology is fun and exciting.</a:t>
            </a:r>
          </a:p>
          <a:p>
            <a:r>
              <a:rPr lang="en-US" dirty="0"/>
              <a:t>No time for so many things readout electronics, streaming mode…</a:t>
            </a:r>
          </a:p>
          <a:p>
            <a:r>
              <a:rPr lang="en-US" dirty="0"/>
              <a:t>Present technology capabilities are excellent and the future is better.</a:t>
            </a:r>
          </a:p>
          <a:p>
            <a:r>
              <a:rPr lang="en-US" dirty="0"/>
              <a:t>You are entering nuclear physics at an amazing time.</a:t>
            </a:r>
          </a:p>
          <a:p>
            <a:r>
              <a:rPr lang="en-US" dirty="0"/>
              <a:t>Particularly with the future electron-ion collider.</a:t>
            </a:r>
          </a:p>
        </p:txBody>
      </p:sp>
      <p:pic>
        <p:nvPicPr>
          <p:cNvPr id="21506" name="Picture 2" descr="Is The Future Bright For Call Centres? | Douglas Jackson - Diverse  Impactful Leadership">
            <a:extLst>
              <a:ext uri="{FF2B5EF4-FFF2-40B4-BE49-F238E27FC236}">
                <a16:creationId xmlns:a16="http://schemas.microsoft.com/office/drawing/2014/main" id="{8380BA00-0517-0F35-A24C-BA0DD729A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036" y="60172"/>
            <a:ext cx="427672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Welcome Images – Browse 986,920 Stock Photos, Vectors, and Video | Adobe  Stock">
            <a:extLst>
              <a:ext uri="{FF2B5EF4-FFF2-40B4-BE49-F238E27FC236}">
                <a16:creationId xmlns:a16="http://schemas.microsoft.com/office/drawing/2014/main" id="{B2EB3209-C137-466B-C1F4-9337CEA34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0" y="795458"/>
            <a:ext cx="7460661" cy="243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0F005-646F-33E7-DDCB-82BFD999E693}"/>
              </a:ext>
            </a:extLst>
          </p:cNvPr>
          <p:cNvSpPr txBox="1"/>
          <p:nvPr/>
        </p:nvSpPr>
        <p:spPr>
          <a:xfrm>
            <a:off x="7589099" y="6131356"/>
            <a:ext cx="452566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Tomorrow we will discuss PID Technology</a:t>
            </a:r>
            <a:br>
              <a:rPr lang="en-US" dirty="0"/>
            </a:br>
            <a:r>
              <a:rPr lang="en-US" dirty="0"/>
              <a:t>(including one that also tracks:  AC-LGAD)</a:t>
            </a:r>
          </a:p>
        </p:txBody>
      </p:sp>
    </p:spTree>
    <p:extLst>
      <p:ext uri="{BB962C8B-B14F-4D97-AF65-F5344CB8AC3E}">
        <p14:creationId xmlns:p14="http://schemas.microsoft.com/office/powerpoint/2010/main" val="339198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1C410-9A8D-FB4A-831B-A4C7EE7A8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ePIC Detector for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0456A-34F4-ABC7-CACE-1108C745B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58FBE6-1A6D-AA8B-F30E-5BED1A833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72" y="805527"/>
            <a:ext cx="9085353" cy="567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8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90397-2861-74F0-7B99-78E3A258F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75048"/>
          </a:xfrm>
        </p:spPr>
        <p:txBody>
          <a:bodyPr/>
          <a:lstStyle/>
          <a:p>
            <a:r>
              <a:rPr lang="en-US" dirty="0"/>
              <a:t>Particle Interactions with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AC3DD-76DD-FB8A-3E7B-2C9E08626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759754"/>
            <a:ext cx="8596668" cy="3281608"/>
          </a:xfrm>
        </p:spPr>
        <p:txBody>
          <a:bodyPr/>
          <a:lstStyle/>
          <a:p>
            <a:r>
              <a:rPr lang="en-US" dirty="0"/>
              <a:t>Four fundamental forces:  Gravity, Weak, E&amp;M, strong</a:t>
            </a:r>
          </a:p>
          <a:p>
            <a:r>
              <a:rPr lang="en-US" dirty="0"/>
              <a:t>Participants</a:t>
            </a:r>
          </a:p>
          <a:p>
            <a:pPr lvl="1"/>
            <a:r>
              <a:rPr lang="en-US" dirty="0"/>
              <a:t>Pion		Strong, E&amp;M</a:t>
            </a:r>
          </a:p>
          <a:p>
            <a:pPr lvl="1"/>
            <a:r>
              <a:rPr lang="en-US" dirty="0"/>
              <a:t>Proton		Strong, E&amp;M</a:t>
            </a:r>
          </a:p>
          <a:p>
            <a:pPr lvl="1"/>
            <a:r>
              <a:rPr lang="en-US" dirty="0"/>
              <a:t>Muon		E&amp;M</a:t>
            </a:r>
          </a:p>
          <a:p>
            <a:pPr lvl="1"/>
            <a:r>
              <a:rPr lang="en-US" dirty="0"/>
              <a:t>Electron	E&amp;M</a:t>
            </a:r>
          </a:p>
          <a:p>
            <a:pPr lvl="2"/>
            <a:r>
              <a:rPr lang="en-US" dirty="0"/>
              <a:t>Bremsstrahlung sets in for the electron.</a:t>
            </a:r>
          </a:p>
          <a:p>
            <a:pPr lvl="2"/>
            <a:r>
              <a:rPr lang="en-US" dirty="0"/>
              <a:t>Allows short detector</a:t>
            </a:r>
          </a:p>
          <a:p>
            <a:pPr lvl="2"/>
            <a:r>
              <a:rPr lang="en-US" dirty="0"/>
              <a:t>Allows high precision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A8816C-0C67-AFD7-76B9-A521CDB4971F}"/>
              </a:ext>
            </a:extLst>
          </p:cNvPr>
          <p:cNvSpPr/>
          <p:nvPr/>
        </p:nvSpPr>
        <p:spPr>
          <a:xfrm>
            <a:off x="3082039" y="867984"/>
            <a:ext cx="8689120" cy="140177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Infinite Block of Material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EAE761C-FDC1-BEBC-025D-626C4C675139}"/>
              </a:ext>
            </a:extLst>
          </p:cNvPr>
          <p:cNvCxnSpPr>
            <a:cxnSpLocks/>
          </p:cNvCxnSpPr>
          <p:nvPr/>
        </p:nvCxnSpPr>
        <p:spPr>
          <a:xfrm>
            <a:off x="1706568" y="1165048"/>
            <a:ext cx="121146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6674DD-6009-5711-3434-3B714A27A213}"/>
              </a:ext>
            </a:extLst>
          </p:cNvPr>
          <p:cNvCxnSpPr>
            <a:cxnSpLocks/>
          </p:cNvCxnSpPr>
          <p:nvPr/>
        </p:nvCxnSpPr>
        <p:spPr>
          <a:xfrm>
            <a:off x="1706568" y="1447413"/>
            <a:ext cx="121146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F6773B9-F5A9-AE3E-D2C7-E15299DD1515}"/>
              </a:ext>
            </a:extLst>
          </p:cNvPr>
          <p:cNvCxnSpPr>
            <a:cxnSpLocks/>
          </p:cNvCxnSpPr>
          <p:nvPr/>
        </p:nvCxnSpPr>
        <p:spPr>
          <a:xfrm>
            <a:off x="1706568" y="1729778"/>
            <a:ext cx="121146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23D8297-8021-1E2F-6A1C-6A0ADC16C5BD}"/>
              </a:ext>
            </a:extLst>
          </p:cNvPr>
          <p:cNvCxnSpPr>
            <a:cxnSpLocks/>
          </p:cNvCxnSpPr>
          <p:nvPr/>
        </p:nvCxnSpPr>
        <p:spPr>
          <a:xfrm>
            <a:off x="1706568" y="2012144"/>
            <a:ext cx="121146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D2AA2B0-321F-9D53-4A91-B31CD3847267}"/>
              </a:ext>
            </a:extLst>
          </p:cNvPr>
          <p:cNvSpPr txBox="1"/>
          <p:nvPr/>
        </p:nvSpPr>
        <p:spPr>
          <a:xfrm>
            <a:off x="1068304" y="974264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5C088-C12B-DA28-5DD6-4864C96AECD2}"/>
              </a:ext>
            </a:extLst>
          </p:cNvPr>
          <p:cNvSpPr txBox="1"/>
          <p:nvPr/>
        </p:nvSpPr>
        <p:spPr>
          <a:xfrm>
            <a:off x="829457" y="1251317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1D6963-C70E-FED1-D955-761566F944E2}"/>
              </a:ext>
            </a:extLst>
          </p:cNvPr>
          <p:cNvSpPr txBox="1"/>
          <p:nvPr/>
        </p:nvSpPr>
        <p:spPr>
          <a:xfrm>
            <a:off x="943270" y="1528370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8D2608-8FB1-305B-5B04-C49F4C6D1565}"/>
              </a:ext>
            </a:extLst>
          </p:cNvPr>
          <p:cNvSpPr txBox="1"/>
          <p:nvPr/>
        </p:nvSpPr>
        <p:spPr>
          <a:xfrm>
            <a:off x="646714" y="1805423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18905A-A05C-F706-DB79-C8EB27BFB4BE}"/>
              </a:ext>
            </a:extLst>
          </p:cNvPr>
          <p:cNvGrpSpPr/>
          <p:nvPr/>
        </p:nvGrpSpPr>
        <p:grpSpPr>
          <a:xfrm>
            <a:off x="3188017" y="3536917"/>
            <a:ext cx="2680534" cy="1496481"/>
            <a:chOff x="3188017" y="3536917"/>
            <a:chExt cx="2680534" cy="1496481"/>
          </a:xfrm>
        </p:grpSpPr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199F3AD0-F058-5F0E-1392-E3A4239EF0A0}"/>
                </a:ext>
              </a:extLst>
            </p:cNvPr>
            <p:cNvSpPr/>
            <p:nvPr/>
          </p:nvSpPr>
          <p:spPr>
            <a:xfrm>
              <a:off x="3852547" y="3536917"/>
              <a:ext cx="292424" cy="775152"/>
            </a:xfrm>
            <a:prstGeom prst="rightBrace">
              <a:avLst/>
            </a:prstGeom>
            <a:ln w="38100">
              <a:solidFill>
                <a:srgbClr val="B48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873E79-2EF6-2CBA-32A2-626A5E3473F9}"/>
                </a:ext>
              </a:extLst>
            </p:cNvPr>
            <p:cNvSpPr txBox="1"/>
            <p:nvPr/>
          </p:nvSpPr>
          <p:spPr>
            <a:xfrm>
              <a:off x="4186680" y="3739827"/>
              <a:ext cx="1681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B48900"/>
                  </a:solidFill>
                </a:rPr>
                <a:t>Medium Range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722C6D1-1FAB-0261-3932-BE54A6F0C1FF}"/>
                </a:ext>
              </a:extLst>
            </p:cNvPr>
            <p:cNvCxnSpPr>
              <a:cxnSpLocks/>
            </p:cNvCxnSpPr>
            <p:nvPr/>
          </p:nvCxnSpPr>
          <p:spPr>
            <a:xfrm>
              <a:off x="3188796" y="4497734"/>
              <a:ext cx="956175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0A7E94-11C7-AB6F-2481-4DC9711E49E4}"/>
                </a:ext>
              </a:extLst>
            </p:cNvPr>
            <p:cNvSpPr txBox="1"/>
            <p:nvPr/>
          </p:nvSpPr>
          <p:spPr>
            <a:xfrm>
              <a:off x="4186680" y="4312069"/>
              <a:ext cx="1361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Long Range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C5DB4B5-EF4A-411C-E54C-F3E04ABC3BBC}"/>
                </a:ext>
              </a:extLst>
            </p:cNvPr>
            <p:cNvCxnSpPr>
              <a:cxnSpLocks/>
            </p:cNvCxnSpPr>
            <p:nvPr/>
          </p:nvCxnSpPr>
          <p:spPr>
            <a:xfrm>
              <a:off x="3188017" y="4849731"/>
              <a:ext cx="95617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5A0D2D-2E9D-F714-38C3-22853F546336}"/>
                </a:ext>
              </a:extLst>
            </p:cNvPr>
            <p:cNvSpPr txBox="1"/>
            <p:nvPr/>
          </p:nvSpPr>
          <p:spPr>
            <a:xfrm>
              <a:off x="4185901" y="4664066"/>
              <a:ext cx="1420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Short Range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DB7297E-0C5F-FF88-36EC-D335019C90CB}"/>
              </a:ext>
            </a:extLst>
          </p:cNvPr>
          <p:cNvSpPr/>
          <p:nvPr/>
        </p:nvSpPr>
        <p:spPr>
          <a:xfrm>
            <a:off x="1457172" y="5070764"/>
            <a:ext cx="3770067" cy="1017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E61315-A03B-0E3B-8C41-EF6C203572BF}"/>
              </a:ext>
            </a:extLst>
          </p:cNvPr>
          <p:cNvSpPr txBox="1"/>
          <p:nvPr/>
        </p:nvSpPr>
        <p:spPr>
          <a:xfrm>
            <a:off x="7534016" y="3205119"/>
            <a:ext cx="3893539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Question 1:</a:t>
            </a:r>
          </a:p>
          <a:p>
            <a:r>
              <a:rPr lang="en-US" dirty="0"/>
              <a:t>How do you compare the range over which these different particles lose their energy in matter?</a:t>
            </a:r>
          </a:p>
        </p:txBody>
      </p:sp>
    </p:spTree>
    <p:extLst>
      <p:ext uri="{BB962C8B-B14F-4D97-AF65-F5344CB8AC3E}">
        <p14:creationId xmlns:p14="http://schemas.microsoft.com/office/powerpoint/2010/main" val="301537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A17CC-2D84-453E-F68D-717F18F6D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816638"/>
          </a:xfrm>
        </p:spPr>
        <p:txBody>
          <a:bodyPr/>
          <a:lstStyle/>
          <a:p>
            <a:r>
              <a:rPr lang="en-US" dirty="0"/>
              <a:t>Different Styles One Goal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103EB4-0B44-EB7E-42EE-9E028577B9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865206" y="1247999"/>
                <a:ext cx="3219144" cy="1265378"/>
              </a:xfrm>
              <a:solidFill>
                <a:schemeClr val="bg1"/>
              </a:solidFill>
            </p:spPr>
            <p:txBody>
              <a:bodyPr/>
              <a:lstStyle/>
              <a:p>
                <a:r>
                  <a:rPr lang="en-US" dirty="0"/>
                  <a:t>All calorimeters shower.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𝑆𝑖𝑔𝑛𝑎𝑙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𝐸𝑛𝑒𝑟𝑔𝑦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Collection Varies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103EB4-0B44-EB7E-42EE-9E028577B9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865206" y="1247999"/>
                <a:ext cx="3219144" cy="1265378"/>
              </a:xfrm>
              <a:blipFill>
                <a:blip r:embed="rId2"/>
                <a:stretch>
                  <a:fillRect l="-379" t="-3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182580D-9695-8C36-09B8-A1CCC2C88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32" y="1531791"/>
            <a:ext cx="4253003" cy="14186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AA8F29-A2B2-F342-C289-8878FE1E3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330" y="593502"/>
            <a:ext cx="3080024" cy="27196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76CBDAD-DFD1-AD41-C0DC-56D29E245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8" y="3832684"/>
            <a:ext cx="3699785" cy="246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F3F24A-5C69-2DF8-1675-4FB5E8ACFD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8449"/>
          <a:stretch>
            <a:fillRect/>
          </a:stretch>
        </p:blipFill>
        <p:spPr>
          <a:xfrm>
            <a:off x="4755067" y="3924028"/>
            <a:ext cx="3313169" cy="2375179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CEBE74-3541-FD3C-F586-5E8D8605DCA6}"/>
                  </a:ext>
                </a:extLst>
              </p:cNvPr>
              <p:cNvSpPr txBox="1"/>
              <p:nvPr/>
            </p:nvSpPr>
            <p:spPr>
              <a:xfrm>
                <a:off x="8225040" y="4055951"/>
                <a:ext cx="3893539" cy="113614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Question 2:</a:t>
                </a:r>
              </a:p>
              <a:p>
                <a:r>
                  <a:rPr lang="en-US" dirty="0"/>
                  <a:t>How does the energy resolution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vary with the energy?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CEBE74-3541-FD3C-F586-5E8D8605D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040" y="4055951"/>
                <a:ext cx="3893539" cy="1136145"/>
              </a:xfrm>
              <a:prstGeom prst="rect">
                <a:avLst/>
              </a:prstGeom>
              <a:blipFill>
                <a:blip r:embed="rId7"/>
                <a:stretch>
                  <a:fillRect l="-1252" t="-3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DE4D4DA-DE02-2C45-208B-DC2566C5935C}"/>
              </a:ext>
            </a:extLst>
          </p:cNvPr>
          <p:cNvSpPr txBox="1"/>
          <p:nvPr/>
        </p:nvSpPr>
        <p:spPr>
          <a:xfrm>
            <a:off x="482832" y="1149367"/>
            <a:ext cx="42530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Shower Particles </a:t>
            </a:r>
            <a:r>
              <a:rPr lang="en-US" dirty="0">
                <a:sym typeface="Wingdings" panose="05000000000000000000" pitchFamily="2" charset="2"/>
              </a:rPr>
              <a:t> Light  Sensor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8A9C87-E193-74C9-09F0-093B52423A2C}"/>
              </a:ext>
            </a:extLst>
          </p:cNvPr>
          <p:cNvSpPr txBox="1"/>
          <p:nvPr/>
        </p:nvSpPr>
        <p:spPr>
          <a:xfrm>
            <a:off x="5619331" y="224170"/>
            <a:ext cx="30800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UV  Visible  Sensor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96F5ED-DD61-D603-E38B-414D27853CEB}"/>
              </a:ext>
            </a:extLst>
          </p:cNvPr>
          <p:cNvSpPr txBox="1"/>
          <p:nvPr/>
        </p:nvSpPr>
        <p:spPr>
          <a:xfrm>
            <a:off x="5717747" y="2828918"/>
            <a:ext cx="912429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Cheap</a:t>
            </a:r>
            <a:br>
              <a:rPr lang="en-US" sz="1100" dirty="0"/>
            </a:br>
            <a:r>
              <a:rPr lang="en-US" sz="1100" dirty="0"/>
              <a:t>Redirection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38B5E8-AAD4-B155-4DC5-09CEE374F603}"/>
              </a:ext>
            </a:extLst>
          </p:cNvPr>
          <p:cNvSpPr txBox="1"/>
          <p:nvPr/>
        </p:nvSpPr>
        <p:spPr>
          <a:xfrm>
            <a:off x="476138" y="3463352"/>
            <a:ext cx="369978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Light w/in Fibers  Sensor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E9D1FE-FBD6-5833-1FFF-197289B6F786}"/>
              </a:ext>
            </a:extLst>
          </p:cNvPr>
          <p:cNvSpPr txBox="1"/>
          <p:nvPr/>
        </p:nvSpPr>
        <p:spPr>
          <a:xfrm>
            <a:off x="4755067" y="3544819"/>
            <a:ext cx="33131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Electron  </a:t>
            </a:r>
            <a:r>
              <a:rPr lang="en-US" dirty="0" err="1">
                <a:sym typeface="Wingdings" panose="05000000000000000000" pitchFamily="2" charset="2"/>
              </a:rPr>
              <a:t>Accordian</a:t>
            </a:r>
            <a:r>
              <a:rPr lang="en-US" dirty="0">
                <a:sym typeface="Wingdings" panose="05000000000000000000" pitchFamily="2" charset="2"/>
              </a:rPr>
              <a:t>  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049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42E93-1B90-F3B4-9F18-40B1B0821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25536"/>
          </a:xfrm>
        </p:spPr>
        <p:txBody>
          <a:bodyPr/>
          <a:lstStyle/>
          <a:p>
            <a:r>
              <a:rPr lang="en-US" dirty="0"/>
              <a:t>Calorimeter Energy 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E70A58-AACB-9E41-F839-616D73F0B8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9407" y="569282"/>
                <a:ext cx="8596668" cy="5939046"/>
              </a:xfrm>
            </p:spPr>
            <p:txBody>
              <a:bodyPr/>
              <a:lstStyle/>
              <a:p>
                <a:r>
                  <a:rPr lang="en-US" dirty="0"/>
                  <a:t>Fundamentally the calorimeter “counts” something (charge particles, ionization, photons, …) that is proportional to the energy deposit.</a:t>
                </a:r>
              </a:p>
              <a:p>
                <a:pPr lvl="1"/>
                <a:r>
                  <a:rPr lang="en-US" dirty="0"/>
                  <a:t>Statistical Term: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Scale/Calibration Term: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𝑎𝑁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𝑐𝑜𝑛𝑠𝑡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𝑐𝑜𝑛𝑠𝑡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Noise Term: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𝑐𝑜𝑛𝑠𝑡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𝑐𝑜𝑛𝑠𝑡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Full Resolution</a:t>
                </a: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rad>
                          </m:den>
                        </m:f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nary>
                          <m:naryPr>
                            <m:chr m:val="⨁"/>
                            <m:subHide m:val="on"/>
                            <m:supHide m:val="on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nary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den>
                        </m:f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E70A58-AACB-9E41-F839-616D73F0B8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9407" y="569282"/>
                <a:ext cx="8596668" cy="5939046"/>
              </a:xfrm>
              <a:blipFill>
                <a:blip r:embed="rId2"/>
                <a:stretch>
                  <a:fillRect l="-142" t="-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B70E649-5E83-501F-41C8-C381FE91A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651" y="1329913"/>
            <a:ext cx="4902600" cy="4774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D4ECF0-97B4-00E6-512D-F18FB0A4B09C}"/>
              </a:ext>
            </a:extLst>
          </p:cNvPr>
          <p:cNvSpPr/>
          <p:nvPr/>
        </p:nvSpPr>
        <p:spPr>
          <a:xfrm>
            <a:off x="9612804" y="1513171"/>
            <a:ext cx="1889141" cy="12161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F42511-186F-38EA-8CDF-05F06E33F523}"/>
              </a:ext>
            </a:extLst>
          </p:cNvPr>
          <p:cNvSpPr txBox="1"/>
          <p:nvPr/>
        </p:nvSpPr>
        <p:spPr>
          <a:xfrm>
            <a:off x="9789186" y="3089546"/>
            <a:ext cx="1244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1 </a:t>
            </a:r>
            <a:r>
              <a:rPr lang="en-US" dirty="0"/>
              <a:t>=   3.5%</a:t>
            </a:r>
          </a:p>
          <a:p>
            <a:r>
              <a:rPr lang="en-US" dirty="0"/>
              <a:t>C</a:t>
            </a:r>
            <a:r>
              <a:rPr lang="en-US" baseline="-25000" dirty="0"/>
              <a:t>2 </a:t>
            </a:r>
            <a:r>
              <a:rPr lang="en-US" dirty="0"/>
              <a:t>= 13.3%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8A3D36-D9DE-17E8-F93F-060134B54329}"/>
              </a:ext>
            </a:extLst>
          </p:cNvPr>
          <p:cNvSpPr txBox="1"/>
          <p:nvPr/>
        </p:nvSpPr>
        <p:spPr>
          <a:xfrm>
            <a:off x="5508047" y="4915480"/>
            <a:ext cx="118974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Often</a:t>
            </a:r>
          </a:p>
          <a:p>
            <a:pPr algn="ctr"/>
            <a:r>
              <a:rPr lang="en-US" dirty="0"/>
              <a:t>negligible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54DC77-EC09-1112-D12B-B2B5ABB1E997}"/>
              </a:ext>
            </a:extLst>
          </p:cNvPr>
          <p:cNvCxnSpPr>
            <a:stCxn id="8" idx="2"/>
          </p:cNvCxnSpPr>
          <p:nvPr/>
        </p:nvCxnSpPr>
        <p:spPr>
          <a:xfrm flipH="1">
            <a:off x="5815955" y="5561811"/>
            <a:ext cx="286967" cy="4583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8D76C1-0736-F5F0-1989-9AE5AA941346}"/>
              </a:ext>
            </a:extLst>
          </p:cNvPr>
          <p:cNvSpPr txBox="1"/>
          <p:nvPr/>
        </p:nvSpPr>
        <p:spPr>
          <a:xfrm>
            <a:off x="3823400" y="2631479"/>
            <a:ext cx="2801548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Question 3:</a:t>
            </a:r>
          </a:p>
          <a:p>
            <a:r>
              <a:rPr lang="en-US" dirty="0"/>
              <a:t>For which energies to you abandon Calorimetry and Search for a different solution?</a:t>
            </a:r>
          </a:p>
        </p:txBody>
      </p:sp>
    </p:spTree>
    <p:extLst>
      <p:ext uri="{BB962C8B-B14F-4D97-AF65-F5344CB8AC3E}">
        <p14:creationId xmlns:p14="http://schemas.microsoft.com/office/powerpoint/2010/main" val="3390673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80F14B-0439-11C7-1793-9FF88946B4A3}"/>
              </a:ext>
            </a:extLst>
          </p:cNvPr>
          <p:cNvSpPr/>
          <p:nvPr/>
        </p:nvSpPr>
        <p:spPr>
          <a:xfrm>
            <a:off x="1304295" y="5704556"/>
            <a:ext cx="5500325" cy="11534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0FA15D-0D04-80A2-887C-189303890760}"/>
              </a:ext>
            </a:extLst>
          </p:cNvPr>
          <p:cNvSpPr/>
          <p:nvPr/>
        </p:nvSpPr>
        <p:spPr>
          <a:xfrm>
            <a:off x="7380183" y="3045758"/>
            <a:ext cx="4811817" cy="3812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DCA51D-6CE1-0DA0-29B6-499DC6C8E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616" y="4726238"/>
            <a:ext cx="2732743" cy="6398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EC74BA-DEEF-6F24-7F1B-1BF08D8653BE}"/>
              </a:ext>
            </a:extLst>
          </p:cNvPr>
          <p:cNvCxnSpPr>
            <a:cxnSpLocks/>
          </p:cNvCxnSpPr>
          <p:nvPr/>
        </p:nvCxnSpPr>
        <p:spPr>
          <a:xfrm>
            <a:off x="7018136" y="898415"/>
            <a:ext cx="1879858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B329950-7612-8408-7899-97DFFF892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31146"/>
          </a:xfrm>
        </p:spPr>
        <p:txBody>
          <a:bodyPr/>
          <a:lstStyle/>
          <a:p>
            <a:r>
              <a:rPr lang="en-US" dirty="0"/>
              <a:t>Calorimeters vs Spectrometers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9BC4DC-7797-2944-5994-25FB432EC1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2948" y="1035078"/>
                <a:ext cx="8596668" cy="452532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Calorimeters</a:t>
                </a:r>
              </a:p>
              <a:p>
                <a:pPr lvl="1"/>
                <a:r>
                  <a:rPr lang="en-US" dirty="0"/>
                  <a:t>Measures energy</a:t>
                </a:r>
              </a:p>
              <a:p>
                <a:pPr lvl="1"/>
                <a:r>
                  <a:rPr lang="en-US" dirty="0"/>
                  <a:t>Best energy resolution at highest momentum/energy</a:t>
                </a:r>
              </a:p>
              <a:p>
                <a:pPr lvl="1"/>
                <a:r>
                  <a:rPr lang="en-US" dirty="0"/>
                  <a:t>DESTRUCTIVE to the particle (cannot measure again)</a:t>
                </a:r>
              </a:p>
              <a:p>
                <a:r>
                  <a:rPr lang="en-US" dirty="0"/>
                  <a:t>Magnetic spectrometers</a:t>
                </a:r>
              </a:p>
              <a:p>
                <a:pPr lvl="1"/>
                <a:r>
                  <a:rPr lang="en-US" dirty="0"/>
                  <a:t>Measures momentum</a:t>
                </a:r>
              </a:p>
              <a:p>
                <a:pPr lvl="1"/>
                <a:r>
                  <a:rPr lang="en-US" dirty="0"/>
                  <a:t>Best momentum resolution at lower momentum</a:t>
                </a:r>
              </a:p>
              <a:p>
                <a:pPr lvl="2"/>
                <a:r>
                  <a:rPr lang="en-US" dirty="0"/>
                  <a:t>Position Resolution: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Multiple Scattering: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Total: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2600" dirty="0"/>
              </a:p>
              <a:p>
                <a:pPr lvl="1"/>
                <a:r>
                  <a:rPr lang="en-US" dirty="0"/>
                  <a:t>Non-destructive to the particle:</a:t>
                </a:r>
              </a:p>
              <a:p>
                <a:pPr lvl="2"/>
                <a:r>
                  <a:rPr lang="en-US" dirty="0"/>
                  <a:t>Gas remains the lowest radiation length (X</a:t>
                </a:r>
                <a:r>
                  <a:rPr lang="en-US" baseline="-25000" dirty="0"/>
                  <a:t>0</a:t>
                </a:r>
                <a:r>
                  <a:rPr lang="en-US" dirty="0"/>
                  <a:t>) material…study that first!</a:t>
                </a:r>
              </a:p>
              <a:p>
                <a:pPr lvl="2"/>
                <a:r>
                  <a:rPr lang="en-US" dirty="0">
                    <a:solidFill>
                      <a:srgbClr val="00B050"/>
                    </a:solidFill>
                  </a:rPr>
                  <a:t>Good news:  little energy loss to the gas</a:t>
                </a:r>
                <a:r>
                  <a:rPr lang="en-US" dirty="0"/>
                  <a:t>;  </a:t>
                </a:r>
                <a:r>
                  <a:rPr lang="en-US" dirty="0">
                    <a:solidFill>
                      <a:srgbClr val="C00000"/>
                    </a:solidFill>
                  </a:rPr>
                  <a:t>Bad news:  tiny signals!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9BC4DC-7797-2944-5994-25FB432EC1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2948" y="1035078"/>
                <a:ext cx="8596668" cy="4525327"/>
              </a:xfrm>
              <a:blipFill>
                <a:blip r:embed="rId4"/>
                <a:stretch>
                  <a:fillRect l="-71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c 3">
            <a:extLst>
              <a:ext uri="{FF2B5EF4-FFF2-40B4-BE49-F238E27FC236}">
                <a16:creationId xmlns:a16="http://schemas.microsoft.com/office/drawing/2014/main" id="{DFA150E6-60A9-6BC9-9879-E70F45785530}"/>
              </a:ext>
            </a:extLst>
          </p:cNvPr>
          <p:cNvSpPr/>
          <p:nvPr/>
        </p:nvSpPr>
        <p:spPr>
          <a:xfrm>
            <a:off x="5565213" y="917985"/>
            <a:ext cx="2942790" cy="2942790"/>
          </a:xfrm>
          <a:prstGeom prst="arc">
            <a:avLst>
              <a:gd name="adj1" fmla="val 16200000"/>
              <a:gd name="adj2" fmla="val 18777672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7AC103-F2AF-25F3-12AC-41156008F8EF}"/>
              </a:ext>
            </a:extLst>
          </p:cNvPr>
          <p:cNvCxnSpPr>
            <a:cxnSpLocks/>
          </p:cNvCxnSpPr>
          <p:nvPr/>
        </p:nvCxnSpPr>
        <p:spPr>
          <a:xfrm>
            <a:off x="8020896" y="1293021"/>
            <a:ext cx="756416" cy="598702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275BB6-8CDD-B57C-6FFA-D17D26EE0A81}"/>
              </a:ext>
            </a:extLst>
          </p:cNvPr>
          <p:cNvCxnSpPr>
            <a:cxnSpLocks/>
          </p:cNvCxnSpPr>
          <p:nvPr/>
        </p:nvCxnSpPr>
        <p:spPr>
          <a:xfrm>
            <a:off x="8020896" y="1293021"/>
            <a:ext cx="877098" cy="4574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5CF66C0-BE4C-D822-CA7F-4EE6FE1C6619}"/>
              </a:ext>
            </a:extLst>
          </p:cNvPr>
          <p:cNvSpPr txBox="1"/>
          <p:nvPr/>
        </p:nvSpPr>
        <p:spPr>
          <a:xfrm>
            <a:off x="8233834" y="1227682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82351D-D886-629B-8F08-5B586AF71639}"/>
                  </a:ext>
                </a:extLst>
              </p:cNvPr>
              <p:cNvSpPr txBox="1"/>
              <p:nvPr/>
            </p:nvSpPr>
            <p:spPr>
              <a:xfrm>
                <a:off x="6575376" y="1773218"/>
                <a:ext cx="1812419" cy="1731371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𝑐𝑜𝑛𝑠𝑡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∝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𝑐𝑜𝑛𝑠𝑡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82351D-D886-629B-8F08-5B586AF71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376" y="1773218"/>
                <a:ext cx="1812419" cy="17313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Exploring the Physics of Multiple Scattering for Particles in Matter">
            <a:extLst>
              <a:ext uri="{FF2B5EF4-FFF2-40B4-BE49-F238E27FC236}">
                <a16:creationId xmlns:a16="http://schemas.microsoft.com/office/drawing/2014/main" id="{3ABA97CE-2280-D543-6EB1-28A5675FA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350" y="3311906"/>
            <a:ext cx="3321055" cy="145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F3C9CB3-6D32-1EB0-5045-F8045558E7BA}"/>
                  </a:ext>
                </a:extLst>
              </p:cNvPr>
              <p:cNvSpPr txBox="1"/>
              <p:nvPr/>
            </p:nvSpPr>
            <p:spPr>
              <a:xfrm>
                <a:off x="9034948" y="5433404"/>
                <a:ext cx="1761123" cy="11467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𝑐𝑜𝑛𝑠𝑡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𝑐𝑜𝑛𝑠𝑡</m:t>
                      </m: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F3C9CB3-6D32-1EB0-5045-F8045558E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4948" y="5433404"/>
                <a:ext cx="1761123" cy="11467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B47E49-947B-B4E6-410E-53E99014EFD9}"/>
                  </a:ext>
                </a:extLst>
              </p:cNvPr>
              <p:cNvSpPr txBox="1"/>
              <p:nvPr/>
            </p:nvSpPr>
            <p:spPr>
              <a:xfrm>
                <a:off x="8849616" y="4924772"/>
                <a:ext cx="343619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𝜕𝛽</m:t>
                      </m: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B47E49-947B-B4E6-410E-53E99014E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616" y="4924772"/>
                <a:ext cx="343619" cy="276999"/>
              </a:xfrm>
              <a:prstGeom prst="rect">
                <a:avLst/>
              </a:prstGeom>
              <a:blipFill>
                <a:blip r:embed="rId8"/>
                <a:stretch>
                  <a:fillRect l="-21429" r="-21429" b="-3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7E1C6D8-912B-3532-BB8A-72EEC1911C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20064" y="4335762"/>
            <a:ext cx="335197" cy="2597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E11D99-4C0F-6AF8-1DD3-1FAE126F115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2975" y="6012329"/>
            <a:ext cx="2387729" cy="8421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288F7E-283C-A000-D5C8-306AC8E49E9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737" t="13372" r="24886" b="80315"/>
          <a:stretch/>
        </p:blipFill>
        <p:spPr>
          <a:xfrm>
            <a:off x="3899686" y="6012329"/>
            <a:ext cx="2530309" cy="769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1DF311-E7B3-175F-4832-968B5F7AA7FD}"/>
              </a:ext>
            </a:extLst>
          </p:cNvPr>
          <p:cNvSpPr txBox="1"/>
          <p:nvPr/>
        </p:nvSpPr>
        <p:spPr>
          <a:xfrm>
            <a:off x="9309800" y="212019"/>
            <a:ext cx="280154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Question 4:</a:t>
            </a:r>
          </a:p>
          <a:p>
            <a:r>
              <a:rPr lang="en-US" dirty="0"/>
              <a:t>Which should particles encounter first trackers or calorimeters &amp; why?</a:t>
            </a:r>
          </a:p>
        </p:txBody>
      </p:sp>
    </p:spTree>
    <p:extLst>
      <p:ext uri="{BB962C8B-B14F-4D97-AF65-F5344CB8AC3E}">
        <p14:creationId xmlns:p14="http://schemas.microsoft.com/office/powerpoint/2010/main" val="12941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9ED0F-1ED3-6838-AAD7-ADE38E5C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63828"/>
          </a:xfrm>
        </p:spPr>
        <p:txBody>
          <a:bodyPr/>
          <a:lstStyle/>
          <a:p>
            <a:r>
              <a:rPr lang="en-US" dirty="0"/>
              <a:t>Electron Motion in a Gas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AA3441-1D34-CE89-1316-5AF6D1A306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2795" y="800593"/>
                <a:ext cx="7018480" cy="5474883"/>
              </a:xfrm>
            </p:spPr>
            <p:txBody>
              <a:bodyPr/>
              <a:lstStyle/>
              <a:p>
                <a:r>
                  <a:rPr lang="en-US" dirty="0"/>
                  <a:t>Low electric fields</a:t>
                </a:r>
              </a:p>
              <a:p>
                <a:pPr lvl="1"/>
                <a:r>
                  <a:rPr lang="en-US" dirty="0"/>
                  <a:t>Collisions of electrons with gas molecules provide an effect backward “Force” on the electron proportional to velocity: </a:t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Terminal velocity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;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Ions are simple (“b” is effectively constant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Electrons are more complicated as “b” depends upon v</a:t>
                </a:r>
              </a:p>
              <a:p>
                <a:r>
                  <a:rPr lang="en-US" dirty="0"/>
                  <a:t>High Electric Fields</a:t>
                </a:r>
              </a:p>
              <a:p>
                <a:pPr lvl="1"/>
                <a:r>
                  <a:rPr lang="en-US" dirty="0"/>
                  <a:t>Electrons gain enough energy in a mean free path that they are capable of ionizing the gas.</a:t>
                </a:r>
              </a:p>
              <a:p>
                <a:pPr lvl="1"/>
                <a:r>
                  <a:rPr lang="en-US" dirty="0"/>
                  <a:t>Exponential growth in electron current:</a:t>
                </a:r>
                <a:br>
                  <a:rPr lang="en-US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Growth controlled by the Townsend Coefficient, </a:t>
                </a:r>
                <a:r>
                  <a:rPr lang="en-US" b="1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a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Virtually all gas detectors use a low electric field to drift electrons into an avalanche region for detection.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AA3441-1D34-CE89-1316-5AF6D1A306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2795" y="800593"/>
                <a:ext cx="7018480" cy="5474883"/>
              </a:xfrm>
              <a:blipFill>
                <a:blip r:embed="rId2"/>
                <a:stretch>
                  <a:fillRect l="-174" t="-6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01D7B85-D3AC-6605-DB83-3A4E742B25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75"/>
          <a:stretch/>
        </p:blipFill>
        <p:spPr>
          <a:xfrm>
            <a:off x="7816041" y="89350"/>
            <a:ext cx="4252184" cy="66792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3FA2F53-8E25-97B1-42F8-070BCDC940CE}"/>
              </a:ext>
            </a:extLst>
          </p:cNvPr>
          <p:cNvCxnSpPr/>
          <p:nvPr/>
        </p:nvCxnSpPr>
        <p:spPr>
          <a:xfrm flipV="1">
            <a:off x="6096000" y="2538969"/>
            <a:ext cx="2741653" cy="454879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E10367-356B-4CCA-D1F8-1C458DA044E6}"/>
              </a:ext>
            </a:extLst>
          </p:cNvPr>
          <p:cNvCxnSpPr>
            <a:cxnSpLocks/>
          </p:cNvCxnSpPr>
          <p:nvPr/>
        </p:nvCxnSpPr>
        <p:spPr>
          <a:xfrm>
            <a:off x="5930448" y="5290679"/>
            <a:ext cx="4712797" cy="4788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814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6A832-2CA4-0E36-33EA-38A46D7D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42366"/>
          </a:xfrm>
        </p:spPr>
        <p:txBody>
          <a:bodyPr/>
          <a:lstStyle/>
          <a:p>
            <a:r>
              <a:rPr lang="en-US" dirty="0"/>
              <a:t>Geiger-Muller </a:t>
            </a:r>
            <a:r>
              <a:rPr lang="en-US" dirty="0">
                <a:sym typeface="Wingdings" panose="05000000000000000000" pitchFamily="2" charset="2"/>
              </a:rPr>
              <a:t> Charpak  (Nobel 1993)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6E276-0CAB-9537-CCD1-4B5427FE7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12" y="4015004"/>
            <a:ext cx="4024632" cy="2808183"/>
          </a:xfrm>
        </p:spPr>
        <p:txBody>
          <a:bodyPr>
            <a:normAutofit/>
          </a:bodyPr>
          <a:lstStyle/>
          <a:p>
            <a:r>
              <a:rPr lang="en-US" dirty="0"/>
              <a:t>With a pure noble gas, photons from the avalanche create ionization in the outer region.</a:t>
            </a:r>
          </a:p>
          <a:p>
            <a:r>
              <a:rPr lang="en-US" dirty="0"/>
              <a:t>The avalanche “runs away”</a:t>
            </a:r>
          </a:p>
          <a:p>
            <a:pPr lvl="1"/>
            <a:r>
              <a:rPr lang="en-US" dirty="0"/>
              <a:t>Good news:  BIG signal</a:t>
            </a:r>
          </a:p>
          <a:p>
            <a:pPr lvl="1"/>
            <a:r>
              <a:rPr lang="en-US" dirty="0"/>
              <a:t>Bad news:</a:t>
            </a:r>
          </a:p>
          <a:p>
            <a:pPr lvl="2"/>
            <a:r>
              <a:rPr lang="en-US" dirty="0"/>
              <a:t>Dead time while wire recharges</a:t>
            </a:r>
          </a:p>
          <a:p>
            <a:pPr lvl="2"/>
            <a:r>
              <a:rPr lang="en-US" dirty="0"/>
              <a:t>Insensitive to energy deposited</a:t>
            </a:r>
          </a:p>
        </p:txBody>
      </p:sp>
      <p:pic>
        <p:nvPicPr>
          <p:cNvPr id="9218" name="Picture 2" descr="Geiger Counter Tubes">
            <a:extLst>
              <a:ext uri="{FF2B5EF4-FFF2-40B4-BE49-F238E27FC236}">
                <a16:creationId xmlns:a16="http://schemas.microsoft.com/office/drawing/2014/main" id="{4EAEEE58-D6F7-09E2-F6F7-2E82778D5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9"/>
          <a:stretch/>
        </p:blipFill>
        <p:spPr bwMode="auto">
          <a:xfrm>
            <a:off x="803001" y="918242"/>
            <a:ext cx="3786186" cy="287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E994F7A-1AEA-8722-4348-14D1DBCEE6E7}"/>
              </a:ext>
            </a:extLst>
          </p:cNvPr>
          <p:cNvCxnSpPr>
            <a:cxnSpLocks/>
          </p:cNvCxnSpPr>
          <p:nvPr/>
        </p:nvCxnSpPr>
        <p:spPr>
          <a:xfrm flipH="1" flipV="1">
            <a:off x="2051598" y="2436853"/>
            <a:ext cx="199131" cy="635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 descr="Spectroscopy">
            <a:extLst>
              <a:ext uri="{FF2B5EF4-FFF2-40B4-BE49-F238E27FC236}">
                <a16:creationId xmlns:a16="http://schemas.microsoft.com/office/drawing/2014/main" id="{50857260-0166-239D-D675-04C9679EB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625710"/>
            <a:ext cx="3391480" cy="34449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6428210-B44D-EE16-DBE4-F4A53581B3AF}"/>
              </a:ext>
            </a:extLst>
          </p:cNvPr>
          <p:cNvSpPr txBox="1">
            <a:spLocks/>
          </p:cNvSpPr>
          <p:nvPr/>
        </p:nvSpPr>
        <p:spPr>
          <a:xfrm>
            <a:off x="6006271" y="4134912"/>
            <a:ext cx="4024632" cy="2265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Complex molecules have the ability to absorb energy as vibrations and rotations.</a:t>
            </a:r>
          </a:p>
          <a:p>
            <a:r>
              <a:rPr lang="en-US" dirty="0"/>
              <a:t>Adding this “quench” to the gas breaks the feedback loop.</a:t>
            </a:r>
          </a:p>
          <a:p>
            <a:r>
              <a:rPr lang="en-US" dirty="0"/>
              <a:t>“Proportional Counter’</a:t>
            </a:r>
          </a:p>
        </p:txBody>
      </p:sp>
      <p:pic>
        <p:nvPicPr>
          <p:cNvPr id="9222" name="Picture 6" descr="Georges Charpak, Nobel laureate for inventing and developing particle  detectors - Rincón educativo">
            <a:extLst>
              <a:ext uri="{FF2B5EF4-FFF2-40B4-BE49-F238E27FC236}">
                <a16:creationId xmlns:a16="http://schemas.microsoft.com/office/drawing/2014/main" id="{ADD0FB8D-3056-156F-C5B4-E78B7BA31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978" y="5614273"/>
            <a:ext cx="2426022" cy="123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981F170-80F3-345B-B0A2-7FDBB701E595}"/>
                  </a:ext>
                </a:extLst>
              </p:cNvPr>
              <p:cNvSpPr txBox="1"/>
              <p:nvPr/>
            </p:nvSpPr>
            <p:spPr>
              <a:xfrm>
                <a:off x="1689614" y="2898721"/>
                <a:ext cx="1122230" cy="886525"/>
              </a:xfrm>
              <a:prstGeom prst="rect">
                <a:avLst/>
              </a:prstGeom>
              <a:solidFill>
                <a:srgbClr val="FCFCFC"/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11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sz="11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1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sz="11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11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1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𝑑𝐴</m:t>
                              </m:r>
                            </m:e>
                          </m:acc>
                        </m:e>
                      </m:nary>
                      <m:r>
                        <a:rPr lang="en-US" sz="11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1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1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1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100" b="0" dirty="0">
                  <a:solidFill>
                    <a:srgbClr val="00B0F0"/>
                  </a:solidFill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1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11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1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1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1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1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1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1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US" sz="11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</m:oMath>
                  </m:oMathPara>
                </a14:m>
                <a:endParaRPr lang="en-US" sz="1100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981F170-80F3-345B-B0A2-7FDBB701E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14" y="2898721"/>
                <a:ext cx="1122230" cy="886525"/>
              </a:xfrm>
              <a:prstGeom prst="rect">
                <a:avLst/>
              </a:prstGeom>
              <a:blipFill>
                <a:blip r:embed="rId5"/>
                <a:stretch>
                  <a:fillRect l="-41935" t="-71429" r="-5376" b="-6258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1782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A6989-564C-FFA8-7389-C2CDA2723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36756"/>
          </a:xfrm>
        </p:spPr>
        <p:txBody>
          <a:bodyPr/>
          <a:lstStyle/>
          <a:p>
            <a:r>
              <a:rPr lang="en-US" dirty="0"/>
              <a:t>Gas Chamber Evolution</a:t>
            </a:r>
          </a:p>
        </p:txBody>
      </p:sp>
      <p:pic>
        <p:nvPicPr>
          <p:cNvPr id="14338" name="Picture 2" descr="HANDS-ON CERN">
            <a:extLst>
              <a:ext uri="{FF2B5EF4-FFF2-40B4-BE49-F238E27FC236}">
                <a16:creationId xmlns:a16="http://schemas.microsoft.com/office/drawing/2014/main" id="{997E167C-047B-DA89-EF8D-A591B8325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8" y="657757"/>
            <a:ext cx="33147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rift chambers (Chapter 9) - Gaseous Radiation Detectors">
            <a:extLst>
              <a:ext uri="{FF2B5EF4-FFF2-40B4-BE49-F238E27FC236}">
                <a16:creationId xmlns:a16="http://schemas.microsoft.com/office/drawing/2014/main" id="{C11D6F30-E87F-023F-AE0E-47E7BCA80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893" y="487514"/>
            <a:ext cx="4443550" cy="294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9F368-419E-4239-C0C0-0FDCE678B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22" y="4045563"/>
            <a:ext cx="2095500" cy="2514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32FB45-483E-90CF-ACD3-E4851C7AFC0A}"/>
              </a:ext>
            </a:extLst>
          </p:cNvPr>
          <p:cNvSpPr txBox="1"/>
          <p:nvPr/>
        </p:nvSpPr>
        <p:spPr>
          <a:xfrm>
            <a:off x="3209833" y="3990444"/>
            <a:ext cx="981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Positive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Cloud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Around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Wire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19F186-9DE7-A4B8-7387-D1B41B1D55B3}"/>
              </a:ext>
            </a:extLst>
          </p:cNvPr>
          <p:cNvCxnSpPr>
            <a:stCxn id="4" idx="1"/>
            <a:endCxn id="4" idx="3"/>
          </p:cNvCxnSpPr>
          <p:nvPr/>
        </p:nvCxnSpPr>
        <p:spPr>
          <a:xfrm>
            <a:off x="651222" y="5302863"/>
            <a:ext cx="2095500" cy="0"/>
          </a:xfrm>
          <a:prstGeom prst="line">
            <a:avLst/>
          </a:prstGeom>
          <a:ln w="76200">
            <a:solidFill>
              <a:srgbClr val="B489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D6ED44A-CCF0-13A7-4648-EED3136F0215}"/>
              </a:ext>
            </a:extLst>
          </p:cNvPr>
          <p:cNvSpPr txBox="1"/>
          <p:nvPr/>
        </p:nvSpPr>
        <p:spPr>
          <a:xfrm>
            <a:off x="3114237" y="5539862"/>
            <a:ext cx="1329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B48900"/>
                </a:solidFill>
              </a:rPr>
              <a:t>Segmented</a:t>
            </a:r>
            <a:br>
              <a:rPr lang="en-US" dirty="0">
                <a:solidFill>
                  <a:srgbClr val="B48900"/>
                </a:solidFill>
              </a:rPr>
            </a:br>
            <a:r>
              <a:rPr lang="en-US" u="sng" dirty="0">
                <a:solidFill>
                  <a:srgbClr val="B48900"/>
                </a:solidFill>
              </a:rPr>
              <a:t>Pad Plane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2CDFF7-89C6-6231-7006-74AA7F84CE9E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2159903" y="4590608"/>
            <a:ext cx="1049930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1F1FC3A-D8BC-8448-9CE4-C499384C9286}"/>
              </a:ext>
            </a:extLst>
          </p:cNvPr>
          <p:cNvCxnSpPr>
            <a:stCxn id="8" idx="0"/>
          </p:cNvCxnSpPr>
          <p:nvPr/>
        </p:nvCxnSpPr>
        <p:spPr>
          <a:xfrm flipH="1" flipV="1">
            <a:off x="2924224" y="5326250"/>
            <a:ext cx="854618" cy="213612"/>
          </a:xfrm>
          <a:prstGeom prst="straightConnector1">
            <a:avLst/>
          </a:prstGeom>
          <a:ln>
            <a:solidFill>
              <a:srgbClr val="B48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2" name="Picture 6" descr="The time projection chamber turns 25 – CERN Courier">
            <a:extLst>
              <a:ext uri="{FF2B5EF4-FFF2-40B4-BE49-F238E27FC236}">
                <a16:creationId xmlns:a16="http://schemas.microsoft.com/office/drawing/2014/main" id="{7C241D80-17D1-6B1F-4688-55690D5B8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103" y="3924206"/>
            <a:ext cx="5439541" cy="285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BBA0C8-36E9-A3BF-6E14-7AE99A697F27}"/>
              </a:ext>
            </a:extLst>
          </p:cNvPr>
          <p:cNvSpPr txBox="1"/>
          <p:nvPr/>
        </p:nvSpPr>
        <p:spPr>
          <a:xfrm>
            <a:off x="2762337" y="687567"/>
            <a:ext cx="8114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MWPC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9D9503-C5C3-145B-B97B-3F94AC2B9B2F}"/>
              </a:ext>
            </a:extLst>
          </p:cNvPr>
          <p:cNvSpPr txBox="1"/>
          <p:nvPr/>
        </p:nvSpPr>
        <p:spPr>
          <a:xfrm>
            <a:off x="6077037" y="342830"/>
            <a:ext cx="1649811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Drift Chamber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CE844E-0400-9E7D-5FE1-DC30032BD68A}"/>
              </a:ext>
            </a:extLst>
          </p:cNvPr>
          <p:cNvSpPr txBox="1"/>
          <p:nvPr/>
        </p:nvSpPr>
        <p:spPr>
          <a:xfrm>
            <a:off x="1035057" y="3545280"/>
            <a:ext cx="1191736" cy="369332"/>
          </a:xfrm>
          <a:prstGeom prst="rect">
            <a:avLst/>
          </a:prstGeom>
          <a:noFill/>
          <a:ln>
            <a:solidFill>
              <a:srgbClr val="B489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48900"/>
                </a:solidFill>
              </a:rPr>
              <a:t>Pad Plane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776BE-9211-B565-6517-4676D9DFAF4B}"/>
              </a:ext>
            </a:extLst>
          </p:cNvPr>
          <p:cNvSpPr txBox="1"/>
          <p:nvPr/>
        </p:nvSpPr>
        <p:spPr>
          <a:xfrm>
            <a:off x="5559867" y="3517867"/>
            <a:ext cx="2818849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Time Projection Chamber</a:t>
            </a:r>
          </a:p>
        </p:txBody>
      </p:sp>
    </p:spTree>
    <p:extLst>
      <p:ext uri="{BB962C8B-B14F-4D97-AF65-F5344CB8AC3E}">
        <p14:creationId xmlns:p14="http://schemas.microsoft.com/office/powerpoint/2010/main" val="376058635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2038</TotalTime>
  <Words>1513</Words>
  <Application>Microsoft Office PowerPoint</Application>
  <PresentationFormat>Widescreen</PresentationFormat>
  <Paragraphs>244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Cambria Math</vt:lpstr>
      <vt:lpstr>Symbol</vt:lpstr>
      <vt:lpstr>Trebuchet MS</vt:lpstr>
      <vt:lpstr>Wingdings</vt:lpstr>
      <vt:lpstr>Wingdings 3</vt:lpstr>
      <vt:lpstr>Facet</vt:lpstr>
      <vt:lpstr> Tracking Detectors</vt:lpstr>
      <vt:lpstr>Pop Quiz Hot Shot </vt:lpstr>
      <vt:lpstr>Particle Interactions with Matter</vt:lpstr>
      <vt:lpstr>Different Styles One Goal</vt:lpstr>
      <vt:lpstr>Calorimeter Energy Resolution</vt:lpstr>
      <vt:lpstr>Calorimeters vs Spectrometers</vt:lpstr>
      <vt:lpstr>Electron Motion in a Gas</vt:lpstr>
      <vt:lpstr>Geiger-Muller  Charpak  (Nobel 1993)</vt:lpstr>
      <vt:lpstr>Gas Chamber Evolution</vt:lpstr>
      <vt:lpstr>Beyond the Wire Chamber:  MPGD</vt:lpstr>
      <vt:lpstr>Most common MPGDs in use Today</vt:lpstr>
      <vt:lpstr>Cutting Edge Alternatives</vt:lpstr>
      <vt:lpstr>Precision of Gas Measurements</vt:lpstr>
      <vt:lpstr>sPHENIX TPC Example</vt:lpstr>
      <vt:lpstr>From Gas to Solid Detectors</vt:lpstr>
      <vt:lpstr>Segmentation starts the Revolution!</vt:lpstr>
      <vt:lpstr>Double-Sided Strip Detectors</vt:lpstr>
      <vt:lpstr>Hybrid Pixel Detectors</vt:lpstr>
      <vt:lpstr>Monolithic Active Pixel Detectors (MAPS)</vt:lpstr>
      <vt:lpstr>Technology Overview</vt:lpstr>
      <vt:lpstr>ePIC Detector for EIC.</vt:lpstr>
      <vt:lpstr>Summary</vt:lpstr>
      <vt:lpstr>ePIC Detector for EIC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Hemmick</dc:creator>
  <cp:lastModifiedBy>Tom Hemmick</cp:lastModifiedBy>
  <cp:revision>68</cp:revision>
  <dcterms:created xsi:type="dcterms:W3CDTF">2020-09-04T06:54:49Z</dcterms:created>
  <dcterms:modified xsi:type="dcterms:W3CDTF">2026-06-11T01:12:53Z</dcterms:modified>
</cp:coreProperties>
</file>