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2"/>
  </p:notesMasterIdLst>
  <p:sldIdLst>
    <p:sldId id="1460" r:id="rId2"/>
    <p:sldId id="1482" r:id="rId3"/>
    <p:sldId id="1438" r:id="rId4"/>
    <p:sldId id="1491" r:id="rId5"/>
    <p:sldId id="1489" r:id="rId6"/>
    <p:sldId id="1492" r:id="rId7"/>
    <p:sldId id="1487" r:id="rId8"/>
    <p:sldId id="1493" r:id="rId9"/>
    <p:sldId id="1480" r:id="rId10"/>
    <p:sldId id="1494" r:id="rId11"/>
    <p:sldId id="1495" r:id="rId12"/>
    <p:sldId id="1483" r:id="rId13"/>
    <p:sldId id="874" r:id="rId14"/>
    <p:sldId id="1496" r:id="rId15"/>
    <p:sldId id="1488" r:id="rId16"/>
    <p:sldId id="1497" r:id="rId17"/>
    <p:sldId id="1498" r:id="rId18"/>
    <p:sldId id="1434" r:id="rId19"/>
    <p:sldId id="1486" r:id="rId20"/>
    <p:sldId id="1490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84B7"/>
    <a:srgbClr val="DC4820"/>
    <a:srgbClr val="010101"/>
    <a:srgbClr val="E0CD97"/>
    <a:srgbClr val="312F2D"/>
    <a:srgbClr val="B48900"/>
    <a:srgbClr val="FF0000"/>
    <a:srgbClr val="00ADE8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32" autoAdjust="0"/>
  </p:normalViewPr>
  <p:slideViewPr>
    <p:cSldViewPr snapToGrid="0">
      <p:cViewPr>
        <p:scale>
          <a:sx n="150" d="100"/>
          <a:sy n="150" d="100"/>
        </p:scale>
        <p:origin x="63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A8D6F1-0F02-43CE-B163-4421876F33BE}" type="datetimeFigureOut">
              <a:rPr lang="en-US" smtClean="0"/>
              <a:t>6/11/2026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45672-0523-493D-9546-C93CADD2D2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05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6/11/2026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6/11/2026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609A091-3842-613C-51BA-084D6A566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974" y="4555221"/>
            <a:ext cx="9315948" cy="925937"/>
          </a:xfrm>
        </p:spPr>
        <p:txBody>
          <a:bodyPr/>
          <a:lstStyle/>
          <a:p>
            <a:r>
              <a:rPr lang="en-US" sz="4800" dirty="0"/>
              <a:t>Particle Identification Detectors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4B4D497-28C8-65CF-7E4F-FE446FF1B7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596" y="5388877"/>
            <a:ext cx="7766936" cy="1096899"/>
          </a:xfrm>
        </p:spPr>
        <p:txBody>
          <a:bodyPr/>
          <a:lstStyle/>
          <a:p>
            <a:r>
              <a:rPr lang="en-US" dirty="0"/>
              <a:t>TK Hemmick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C85D9F-2FA9-C844-FECD-2192F21A6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446" y="104862"/>
            <a:ext cx="4286250" cy="42576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57ADAA5-412B-F581-35A2-0FC8AC6D729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230" r="22590"/>
          <a:stretch>
            <a:fillRect/>
          </a:stretch>
        </p:blipFill>
        <p:spPr>
          <a:xfrm>
            <a:off x="4016402" y="671120"/>
            <a:ext cx="2857323" cy="2473666"/>
          </a:xfrm>
          <a:prstGeom prst="rect">
            <a:avLst/>
          </a:prstGeom>
        </p:spPr>
      </p:pic>
      <p:sp>
        <p:nvSpPr>
          <p:cNvPr id="8" name="Arrow: Bent 7">
            <a:extLst>
              <a:ext uri="{FF2B5EF4-FFF2-40B4-BE49-F238E27FC236}">
                <a16:creationId xmlns:a16="http://schemas.microsoft.com/office/drawing/2014/main" id="{0AAB887F-5095-BCDD-9874-DD289BC70580}"/>
              </a:ext>
            </a:extLst>
          </p:cNvPr>
          <p:cNvSpPr/>
          <p:nvPr/>
        </p:nvSpPr>
        <p:spPr>
          <a:xfrm rot="10800000">
            <a:off x="5108896" y="2774220"/>
            <a:ext cx="813816" cy="868680"/>
          </a:xfrm>
          <a:prstGeom prst="bentArrow">
            <a:avLst/>
          </a:prstGeom>
          <a:solidFill>
            <a:srgbClr val="312F2D"/>
          </a:solidFill>
          <a:ln>
            <a:solidFill>
              <a:srgbClr val="E0CD9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835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5A60C8-B863-74A4-9CD8-1F686AE50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The Misery of the Landau Tail!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B9094E-5ECA-4564-84D9-F0A53502E92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41748" y="3911242"/>
                <a:ext cx="10291271" cy="2694897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 Poisson Distribution gives the probability around the mean number for a series of uncorrelated events.</a:t>
                </a:r>
              </a:p>
              <a:p>
                <a:r>
                  <a:rPr lang="en-US" dirty="0"/>
                  <a:t>In the limit of high average number, it becomes Gaussian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𝑚𝑒𝑎𝑛</m:t>
                        </m:r>
                      </m:e>
                    </m:rad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 One might expect that collecting a large amount of ionization leads to a precise measurement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It’s more complicated &amp; we must learn to deal with it.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6B9094E-5ECA-4564-84D9-F0A53502E92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41748" y="3911242"/>
                <a:ext cx="10291271" cy="2694897"/>
              </a:xfrm>
              <a:blipFill>
                <a:blip r:embed="rId2"/>
                <a:stretch>
                  <a:fillRect l="-118" t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0C7E27C5-1F51-6EBC-F4A3-62B647770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2587" y="1434599"/>
            <a:ext cx="3529454" cy="2240327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445527C-16C3-DA01-2CBE-64D15B93E9EF}"/>
              </a:ext>
            </a:extLst>
          </p:cNvPr>
          <p:cNvGrpSpPr/>
          <p:nvPr/>
        </p:nvGrpSpPr>
        <p:grpSpPr>
          <a:xfrm>
            <a:off x="1207578" y="980029"/>
            <a:ext cx="3545358" cy="2694897"/>
            <a:chOff x="272642" y="847288"/>
            <a:chExt cx="3545358" cy="269489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DC6F1EE-69A5-2FBF-C2C9-BB538883D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88546" y="858583"/>
              <a:ext cx="3529454" cy="2683602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259479F-99E8-9A63-9A17-57656C62682E}"/>
                </a:ext>
              </a:extLst>
            </p:cNvPr>
            <p:cNvSpPr/>
            <p:nvPr/>
          </p:nvSpPr>
          <p:spPr>
            <a:xfrm>
              <a:off x="272642" y="847288"/>
              <a:ext cx="453006" cy="23489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BD89A54-5CDC-BD86-E2F0-16B795E9AB29}"/>
              </a:ext>
            </a:extLst>
          </p:cNvPr>
          <p:cNvSpPr txBox="1"/>
          <p:nvPr/>
        </p:nvSpPr>
        <p:spPr>
          <a:xfrm>
            <a:off x="5725487" y="986777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Landau Distribution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4AF37C-243E-0FA9-C6DC-5F501B3AD570}"/>
              </a:ext>
            </a:extLst>
          </p:cNvPr>
          <p:cNvSpPr txBox="1"/>
          <p:nvPr/>
        </p:nvSpPr>
        <p:spPr>
          <a:xfrm>
            <a:off x="6562288" y="1776794"/>
            <a:ext cx="2051108" cy="369332"/>
          </a:xfrm>
          <a:prstGeom prst="rect">
            <a:avLst/>
          </a:prstGeom>
          <a:noFill/>
          <a:ln>
            <a:solidFill>
              <a:srgbClr val="6184B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“Long tail”  Yuch!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95FD7E-6985-9254-6A46-006ADC976BA2}"/>
              </a:ext>
            </a:extLst>
          </p:cNvPr>
          <p:cNvCxnSpPr>
            <a:stCxn id="17" idx="2"/>
          </p:cNvCxnSpPr>
          <p:nvPr/>
        </p:nvCxnSpPr>
        <p:spPr>
          <a:xfrm flipH="1">
            <a:off x="7059336" y="2146126"/>
            <a:ext cx="528506" cy="769048"/>
          </a:xfrm>
          <a:prstGeom prst="straightConnector1">
            <a:avLst/>
          </a:prstGeom>
          <a:ln>
            <a:solidFill>
              <a:srgbClr val="6184B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5941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86D60-758A-BA18-19BA-A863240E4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AE425-115F-61DC-FE1D-C8C93B54A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Deal with the Landau Tail!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46EF8F-5975-896D-3FA9-8177BACF32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9363" y="4475305"/>
                <a:ext cx="7126448" cy="2319556"/>
              </a:xfrm>
              <a:solidFill>
                <a:schemeClr val="bg1"/>
              </a:solidFill>
            </p:spPr>
            <p:txBody>
              <a:bodyPr>
                <a:normAutofit/>
              </a:bodyPr>
              <a:lstStyle/>
              <a:p>
                <a:r>
                  <a:rPr lang="en-US" dirty="0"/>
                  <a:t>Primary ionization e’s are produced w/ Poisson Probability</a:t>
                </a:r>
              </a:p>
              <a:p>
                <a:r>
                  <a:rPr lang="en-US" dirty="0"/>
                  <a:t>They are most often energetic enough for secondary ionization.</a:t>
                </a:r>
              </a:p>
              <a:p>
                <a:r>
                  <a:rPr lang="en-US" dirty="0"/>
                  <a:t>An unusually energetic electron is called a </a:t>
                </a:r>
                <a:r>
                  <a:rPr lang="en-US" dirty="0">
                    <a:latin typeface="Symbol" panose="05050102010706020507" pitchFamily="18" charset="2"/>
                  </a:rPr>
                  <a:t>d</a:t>
                </a:r>
                <a:r>
                  <a:rPr lang="en-US" dirty="0"/>
                  <a:t>-ray..</a:t>
                </a:r>
              </a:p>
              <a:p>
                <a:pPr lvl="1"/>
                <a:r>
                  <a:rPr lang="en-US" dirty="0">
                    <a:solidFill>
                      <a:srgbClr val="FF0000"/>
                    </a:solidFill>
                  </a:rPr>
                  <a:t>“One lousy delta ray RUINED my whole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FF0000"/>
                    </a:solidFill>
                  </a:rPr>
                  <a:t> measurement!”</a:t>
                </a:r>
              </a:p>
              <a:p>
                <a:r>
                  <a:rPr lang="en-US" dirty="0"/>
                  <a:t>Gotta learn to ignore “high ionization sample outliers”!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46EF8F-5975-896D-3FA9-8177BACF32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363" y="4475305"/>
                <a:ext cx="7126448" cy="2319556"/>
              </a:xfrm>
              <a:blipFill>
                <a:blip r:embed="rId2"/>
                <a:stretch>
                  <a:fillRect l="-257" t="-1575" r="-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65F94DF8-8DC3-8224-9B13-AFA9B1CD80C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813"/>
          <a:stretch>
            <a:fillRect/>
          </a:stretch>
        </p:blipFill>
        <p:spPr>
          <a:xfrm>
            <a:off x="7340210" y="5021633"/>
            <a:ext cx="4800635" cy="177322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31D3A-4FEE-FC96-7E1F-D3E3E7D2A47C}"/>
                  </a:ext>
                </a:extLst>
              </p:cNvPr>
              <p:cNvSpPr txBox="1"/>
              <p:nvPr/>
            </p:nvSpPr>
            <p:spPr>
              <a:xfrm>
                <a:off x="7420062" y="4568695"/>
                <a:ext cx="4720783" cy="49885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In</m:t>
                    </m:r>
                    <m: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Argon</m:t>
                    </m:r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       </m:t>
                    </m:r>
                    <m:f>
                      <m:fPr>
                        <m:ctrlPr>
                          <a:rPr lang="en-US" sz="16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𝑡𝑜𝑡𝑎𝑙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16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𝑝𝑟𝑖𝑚𝑎𝑟𝑦</m:t>
                            </m:r>
                          </m:sub>
                        </m:sSub>
                      </m:den>
                    </m:f>
                    <m:r>
                      <a:rPr lang="en-US" sz="1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~ 4 !</m:t>
                    </m:r>
                  </m:oMath>
                </a14:m>
                <a:r>
                  <a:rPr lang="en-US" sz="1600" dirty="0">
                    <a:solidFill>
                      <a:srgbClr val="FF0000"/>
                    </a:solidFill>
                  </a:rPr>
                  <a:t> </a:t>
                </a:r>
                <a:endParaRPr lang="en-US" sz="16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431D3A-4FEE-FC96-7E1F-D3E3E7D2A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062" y="4568695"/>
                <a:ext cx="4720783" cy="4988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CA36D82D-DB82-4F82-424F-46BA1A31F68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903386" y="838336"/>
                <a:ext cx="4029865" cy="224032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1400" b="1" dirty="0"/>
                  <a:t>Dealing with the Landau Tail</a:t>
                </a:r>
              </a:p>
              <a:p>
                <a:r>
                  <a:rPr lang="en-US" sz="1400" dirty="0"/>
                  <a:t>High number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sz="1400" dirty="0"/>
                  <a:t> samples on every track:</a:t>
                </a:r>
              </a:p>
              <a:p>
                <a:pPr lvl="1"/>
                <a:r>
                  <a:rPr lang="en-US" sz="1200" dirty="0"/>
                  <a:t>Fit the distribution to a Landau</a:t>
                </a:r>
              </a:p>
              <a:p>
                <a:r>
                  <a:rPr lang="en-US" sz="1400" dirty="0"/>
                  <a:t>Low number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sz="1400" dirty="0"/>
                  <a:t> samples on every track:</a:t>
                </a:r>
              </a:p>
              <a:p>
                <a:pPr lvl="1"/>
                <a:r>
                  <a:rPr lang="en-US" sz="1200" dirty="0"/>
                  <a:t>“Truncated mean”</a:t>
                </a:r>
              </a:p>
              <a:p>
                <a:pPr lvl="1"/>
                <a:r>
                  <a:rPr lang="en-US" sz="1200" dirty="0"/>
                  <a:t>Average the lowest xx% of samples</a:t>
                </a:r>
              </a:p>
            </p:txBody>
          </p:sp>
        </mc:Choice>
        <mc:Fallback>
          <p:sp>
            <p:nvSpPr>
              <p:cNvPr id="16" name="Content Placeholder 2">
                <a:extLst>
                  <a:ext uri="{FF2B5EF4-FFF2-40B4-BE49-F238E27FC236}">
                    <a16:creationId xmlns:a16="http://schemas.microsoft.com/office/drawing/2014/main" id="{CA36D82D-DB82-4F82-424F-46BA1A31F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386" y="838336"/>
                <a:ext cx="4029865" cy="2240327"/>
              </a:xfrm>
              <a:prstGeom prst="rect">
                <a:avLst/>
              </a:prstGeom>
              <a:blipFill>
                <a:blip r:embed="rId5"/>
                <a:stretch>
                  <a:fillRect l="-301" t="-542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8BEAE8DB-67A7-6148-8797-D64A294E06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92" y="866362"/>
            <a:ext cx="4910408" cy="32736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A158D5-FF4F-FF9A-F39D-98077568B5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56060" y="838336"/>
            <a:ext cx="2675303" cy="200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1504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46186-1B7E-4BE4-A846-869F876A4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55782"/>
          </a:xfrm>
        </p:spPr>
        <p:txBody>
          <a:bodyPr/>
          <a:lstStyle/>
          <a:p>
            <a:r>
              <a:rPr lang="en-US" dirty="0"/>
              <a:t>Cluster Counting Concept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0C9CE4-70E0-4B88-BD69-9738D7D79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40" y="752452"/>
            <a:ext cx="6055882" cy="497722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40" name="Content Placeholder 8">
            <a:extLst>
              <a:ext uri="{FF2B5EF4-FFF2-40B4-BE49-F238E27FC236}">
                <a16:creationId xmlns:a16="http://schemas.microsoft.com/office/drawing/2014/main" id="{86515C60-2F38-4208-B286-9CF48FE2BAB6}"/>
              </a:ext>
            </a:extLst>
          </p:cNvPr>
          <p:cNvSpPr txBox="1">
            <a:spLocks/>
          </p:cNvSpPr>
          <p:nvPr/>
        </p:nvSpPr>
        <p:spPr>
          <a:xfrm>
            <a:off x="7847179" y="4772184"/>
            <a:ext cx="4008423" cy="201954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Clr>
                <a:srgbClr val="5FCBEF"/>
              </a:buClr>
              <a:defRPr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Existing Concept (using “</a:t>
            </a:r>
            <a:r>
              <a:rPr lang="en-US" sz="1400" dirty="0" err="1">
                <a:solidFill>
                  <a:prstClr val="black">
                    <a:lumMod val="75000"/>
                    <a:lumOff val="25000"/>
                  </a:prstClr>
                </a:solidFill>
              </a:rPr>
              <a:t>Timepix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”)</a:t>
            </a:r>
          </a:p>
          <a:p>
            <a:pPr lvl="1">
              <a:buClr>
                <a:srgbClr val="5FCBEF"/>
              </a:buClr>
              <a:defRPr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Avalanche onto Silicon Pixels</a:t>
            </a:r>
          </a:p>
          <a:p>
            <a:pPr lvl="1">
              <a:buClr>
                <a:srgbClr val="5FCBEF"/>
              </a:buClr>
              <a:defRPr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Tiny Pixels (smaller than cluster spacing)</a:t>
            </a:r>
          </a:p>
          <a:p>
            <a:pPr lvl="1">
              <a:buClr>
                <a:srgbClr val="5FCBEF"/>
              </a:buClr>
              <a:defRPr/>
            </a:pPr>
            <a:r>
              <a:rPr lang="en-US" sz="1200" dirty="0">
                <a:solidFill>
                  <a:prstClr val="black">
                    <a:lumMod val="75000"/>
                    <a:lumOff val="25000"/>
                  </a:prstClr>
                </a:solidFill>
              </a:rPr>
              <a:t>Sufficient gain for single electron</a:t>
            </a:r>
          </a:p>
          <a:p>
            <a:pPr lvl="0">
              <a:buClr>
                <a:srgbClr val="5FCBEF"/>
              </a:buClr>
              <a:defRPr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In principle can work</a:t>
            </a:r>
          </a:p>
          <a:p>
            <a:pPr lvl="0">
              <a:buClr>
                <a:srgbClr val="5FCBEF"/>
              </a:buClr>
              <a:defRPr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Expensive for large area.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0066A62D-8FB5-43E6-BE71-A3D5D0D35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9808" y="2743788"/>
            <a:ext cx="3961722" cy="195158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73C18AD-D894-A08B-DE02-6BD0C87E43C8}"/>
              </a:ext>
            </a:extLst>
          </p:cNvPr>
          <p:cNvSpPr txBox="1">
            <a:spLocks/>
          </p:cNvSpPr>
          <p:nvPr/>
        </p:nvSpPr>
        <p:spPr>
          <a:xfrm>
            <a:off x="7825737" y="1228584"/>
            <a:ext cx="4029865" cy="1438397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Dealing with the Landau Tail</a:t>
            </a:r>
          </a:p>
          <a:p>
            <a:r>
              <a:rPr lang="en-US" sz="1400" dirty="0"/>
              <a:t>Read out a TPC with Silicon Pixels!</a:t>
            </a:r>
          </a:p>
          <a:p>
            <a:r>
              <a:rPr lang="en-US" sz="1400" dirty="0"/>
              <a:t>“Count” the primaries.</a:t>
            </a:r>
          </a:p>
          <a:p>
            <a:r>
              <a:rPr lang="en-US" sz="1400" dirty="0"/>
              <a:t>Ideally restores Poisson Statistics!</a:t>
            </a:r>
            <a:endParaRPr lang="en-US" sz="1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970ACE4-4790-6BF0-BAD3-B0DFC33D9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1453" y="129760"/>
            <a:ext cx="1386980" cy="104023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57845E85-4570-028C-C0E7-8791F5CAB839}"/>
              </a:ext>
            </a:extLst>
          </p:cNvPr>
          <p:cNvSpPr/>
          <p:nvPr/>
        </p:nvSpPr>
        <p:spPr>
          <a:xfrm>
            <a:off x="9987093" y="63837"/>
            <a:ext cx="1191237" cy="612648"/>
          </a:xfrm>
          <a:prstGeom prst="wedgeRoundRectCallout">
            <a:avLst>
              <a:gd name="adj1" fmla="val -111326"/>
              <a:gd name="adj2" fmla="val 4469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 Cool!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7A3C6F-1FE9-A2C2-BEB1-33A46A534C50}"/>
              </a:ext>
            </a:extLst>
          </p:cNvPr>
          <p:cNvSpPr txBox="1"/>
          <p:nvPr/>
        </p:nvSpPr>
        <p:spPr>
          <a:xfrm>
            <a:off x="1052389" y="6007141"/>
            <a:ext cx="549898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This is one of the very few detector concepts that attempts to defeat the Landau distribution itself.</a:t>
            </a:r>
          </a:p>
        </p:txBody>
      </p:sp>
    </p:spTree>
    <p:extLst>
      <p:ext uri="{BB962C8B-B14F-4D97-AF65-F5344CB8AC3E}">
        <p14:creationId xmlns:p14="http://schemas.microsoft.com/office/powerpoint/2010/main" val="60155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54" y="174912"/>
            <a:ext cx="3822189" cy="352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271"/>
            <a:ext cx="8596668" cy="696468"/>
          </a:xfrm>
        </p:spPr>
        <p:txBody>
          <a:bodyPr/>
          <a:lstStyle/>
          <a:p>
            <a:pPr>
              <a:defRPr/>
            </a:pPr>
            <a:r>
              <a:rPr lang="en-US" dirty="0">
                <a:ea typeface="MS PGothic" pitchFamily="34" charset="-128"/>
              </a:rPr>
              <a:t>Cherenkov Light is Velocity Dependent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DA7672-C731-B18E-6D16-AE254086FFA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2928811"/>
                <a:ext cx="8009954" cy="3920917"/>
              </a:xfrm>
            </p:spPr>
            <p:txBody>
              <a:bodyPr/>
              <a:lstStyle/>
              <a:p>
                <a:r>
                  <a:rPr lang="en-US" dirty="0"/>
                  <a:t>Cherenkov light is effectively an “Optical Boom”</a:t>
                </a:r>
              </a:p>
              <a:p>
                <a:pPr lvl="1"/>
                <a:r>
                  <a:rPr lang="en-US" dirty="0"/>
                  <a:t>Happens when a charged particle moves through a medium faster than light.</a:t>
                </a:r>
              </a:p>
              <a:p>
                <a:pPr lvl="1"/>
                <a:r>
                  <a:rPr lang="en-US" dirty="0"/>
                  <a:t>Example:</a:t>
                </a:r>
              </a:p>
              <a:p>
                <a:pPr lvl="2"/>
                <a:r>
                  <a:rPr lang="en-US" dirty="0"/>
                  <a:t>In glass light travels 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/>
              </a:p>
              <a:p>
                <a:pPr lvl="2"/>
                <a:r>
                  <a:rPr lang="en-US" dirty="0"/>
                  <a:t>Particles in glass with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/>
                  <a:t> generate Cherenkov light.</a:t>
                </a:r>
              </a:p>
              <a:p>
                <a:r>
                  <a:rPr lang="en-US" dirty="0"/>
                  <a:t>Photo-electron yield:</a:t>
                </a:r>
                <a:br>
                  <a:rPr lang="en-US" dirty="0"/>
                </a:b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𝑑𝑁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𝑑𝐿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𝛼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𝐸𝑀</m:t>
                        </m:r>
                      </m:sub>
                    </m:sSub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sin</m:t>
                                </m:r>
                              </m:fNam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𝜃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func>
                          </m:e>
                        </m:d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nary>
                      <m:nary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𝑚𝑖𝑛</m:t>
                            </m:r>
                          </m:sub>
                        </m:sSub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</m:d>
                      </m:e>
                    </m:nary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𝑄𝐸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</m:d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𝜆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Low index n allows for p-K separation to high momentum!</a:t>
                </a:r>
              </a:p>
              <a:p>
                <a:pPr lvl="1"/>
                <a:r>
                  <a:rPr lang="en-US" dirty="0"/>
                  <a:t>Low index n yields very few detected photons per unit length of detector.</a:t>
                </a:r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DA7672-C731-B18E-6D16-AE254086FFA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928811"/>
                <a:ext cx="8009954" cy="3920917"/>
              </a:xfrm>
              <a:blipFill>
                <a:blip r:embed="rId3"/>
                <a:stretch>
                  <a:fillRect l="-152" t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1862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0" y="515811"/>
            <a:ext cx="4138613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98334" y="1257794"/>
            <a:ext cx="2052638" cy="646112"/>
          </a:xfrm>
          <a:prstGeom prst="rect">
            <a:avLst/>
          </a:prstGeom>
          <a:solidFill>
            <a:srgbClr val="FFFF00"/>
          </a:solidFill>
        </p:spPr>
        <p:txBody>
          <a:bodyPr lIns="91436" tIns="45716" rIns="91436" bIns="45716">
            <a:spAutoFit/>
          </a:bodyPr>
          <a:lstStyle/>
          <a:p>
            <a:pPr algn="ctr" eaLnBrk="1" hangingPunct="1"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  <a:ea typeface="ＭＳ Ｐゴシック"/>
                <a:cs typeface="Arial" pitchFamily="34" charset="0"/>
              </a:rPr>
              <a:t>Cherenkov Angle determines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ＭＳ Ｐゴシック"/>
                <a:cs typeface="Arial" pitchFamily="34" charset="0"/>
              </a:rPr>
              <a:t>b!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ＭＳ Ｐゴシック"/>
              <a:cs typeface="Arial" pitchFamily="34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1A433C9-4C8C-7AA9-94CB-EA51E2AD6075}"/>
              </a:ext>
            </a:extLst>
          </p:cNvPr>
          <p:cNvSpPr/>
          <p:nvPr/>
        </p:nvSpPr>
        <p:spPr>
          <a:xfrm>
            <a:off x="7648725" y="5880684"/>
            <a:ext cx="220148" cy="85148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B550E1-9DCC-00C5-C6CE-7FD429E4A2B4}"/>
              </a:ext>
            </a:extLst>
          </p:cNvPr>
          <p:cNvSpPr txBox="1"/>
          <p:nvPr/>
        </p:nvSpPr>
        <p:spPr>
          <a:xfrm>
            <a:off x="8009954" y="5983259"/>
            <a:ext cx="2827090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Index of refraction drives the detector design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9A80C-628D-D4DB-2BC9-12D4DC8EF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996"/>
            <a:ext cx="8596668" cy="804642"/>
          </a:xfrm>
        </p:spPr>
        <p:txBody>
          <a:bodyPr/>
          <a:lstStyle/>
          <a:p>
            <a:r>
              <a:rPr lang="en-US" dirty="0"/>
              <a:t>How to Determine </a:t>
            </a:r>
            <a:r>
              <a:rPr lang="en-US" dirty="0">
                <a:latin typeface="Symbol" panose="05050102010706020507" pitchFamily="18" charset="2"/>
              </a:rPr>
              <a:t>q</a:t>
            </a:r>
            <a:r>
              <a:rPr lang="en-US" baseline="-25000" dirty="0"/>
              <a:t>C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B42CAD-AD7D-B746-3277-C02C76DC066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82644" y="4464263"/>
                <a:ext cx="3491994" cy="957634"/>
              </a:xfrm>
            </p:spPr>
            <p:txBody>
              <a:bodyPr/>
              <a:lstStyle/>
              <a:p>
                <a:r>
                  <a:rPr lang="en-US" dirty="0"/>
                  <a:t>Parallel Rays converge @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The ring radius measures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US" dirty="0"/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B42CAD-AD7D-B746-3277-C02C76DC066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82644" y="4464263"/>
                <a:ext cx="3491994" cy="957634"/>
              </a:xfrm>
              <a:blipFill>
                <a:blip r:embed="rId2"/>
                <a:stretch>
                  <a:fillRect l="-524" b="-1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9216FC90-7B94-588C-09EF-2FB113D3A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65" y="1436103"/>
            <a:ext cx="3560373" cy="26946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82A18F-A8CB-C7A2-BB33-1FD74A8DDF9A}"/>
              </a:ext>
            </a:extLst>
          </p:cNvPr>
          <p:cNvSpPr txBox="1"/>
          <p:nvPr/>
        </p:nvSpPr>
        <p:spPr>
          <a:xfrm>
            <a:off x="5177470" y="1066771"/>
            <a:ext cx="187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Proximity Focus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218984-A33C-D8F2-B8F4-3BA80C4A0EE4}"/>
              </a:ext>
            </a:extLst>
          </p:cNvPr>
          <p:cNvSpPr/>
          <p:nvPr/>
        </p:nvSpPr>
        <p:spPr>
          <a:xfrm>
            <a:off x="5324059" y="1623658"/>
            <a:ext cx="268448" cy="23195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DF1E1D-A9E1-9E3B-556C-561B6560BE54}"/>
              </a:ext>
            </a:extLst>
          </p:cNvPr>
          <p:cNvCxnSpPr/>
          <p:nvPr/>
        </p:nvCxnSpPr>
        <p:spPr>
          <a:xfrm>
            <a:off x="4580610" y="2781728"/>
            <a:ext cx="2437002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553474F-A86D-3874-126F-0CBE8D8E56AA}"/>
              </a:ext>
            </a:extLst>
          </p:cNvPr>
          <p:cNvGrpSpPr/>
          <p:nvPr/>
        </p:nvGrpSpPr>
        <p:grpSpPr>
          <a:xfrm>
            <a:off x="5443121" y="1581636"/>
            <a:ext cx="1174459" cy="1193722"/>
            <a:chOff x="5176007" y="1589714"/>
            <a:chExt cx="1174459" cy="119372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A0F0F71-7370-4439-B4B0-BDA9A69278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6007" y="2704595"/>
              <a:ext cx="134224" cy="788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97E12D5-C864-90E7-38F4-CB2358B8ED39}"/>
                </a:ext>
              </a:extLst>
            </p:cNvPr>
            <p:cNvCxnSpPr>
              <a:cxnSpLocks/>
              <a:endCxn id="7" idx="3"/>
            </p:cNvCxnSpPr>
            <p:nvPr/>
          </p:nvCxnSpPr>
          <p:spPr>
            <a:xfrm>
              <a:off x="5592507" y="2783436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C2CDCFE-60F4-0903-7711-BA62440ABDDD}"/>
                </a:ext>
              </a:extLst>
            </p:cNvPr>
            <p:cNvCxnSpPr/>
            <p:nvPr/>
          </p:nvCxnSpPr>
          <p:spPr>
            <a:xfrm flipV="1">
              <a:off x="5310231" y="1589714"/>
              <a:ext cx="1040235" cy="1036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83258A4-F13B-12B6-0E76-035EA531D7FB}"/>
                </a:ext>
              </a:extLst>
            </p:cNvPr>
            <p:cNvCxnSpPr/>
            <p:nvPr/>
          </p:nvCxnSpPr>
          <p:spPr>
            <a:xfrm flipV="1">
              <a:off x="5310230" y="1666847"/>
              <a:ext cx="1040235" cy="1036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38F6AF83-7177-E24A-27B5-32B0FB4F9D0B}"/>
                </a:ext>
              </a:extLst>
            </p:cNvPr>
            <p:cNvCxnSpPr/>
            <p:nvPr/>
          </p:nvCxnSpPr>
          <p:spPr>
            <a:xfrm flipV="1">
              <a:off x="5310229" y="1743980"/>
              <a:ext cx="1040235" cy="1036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5E27A3A-9B3E-19B3-1B5B-AFDAC610D918}"/>
              </a:ext>
            </a:extLst>
          </p:cNvPr>
          <p:cNvGrpSpPr/>
          <p:nvPr/>
        </p:nvGrpSpPr>
        <p:grpSpPr>
          <a:xfrm flipV="1">
            <a:off x="5308895" y="2776324"/>
            <a:ext cx="1308683" cy="1193722"/>
            <a:chOff x="5041783" y="1589714"/>
            <a:chExt cx="1308683" cy="1193722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F9EB2373-2FEA-4C99-155A-DA03303941CE}"/>
                </a:ext>
              </a:extLst>
            </p:cNvPr>
            <p:cNvCxnSpPr/>
            <p:nvPr/>
          </p:nvCxnSpPr>
          <p:spPr>
            <a:xfrm flipV="1">
              <a:off x="5041783" y="2625754"/>
              <a:ext cx="268448" cy="15768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9035090-FED7-60F8-90FE-1A76D25B1C6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76007" y="2704595"/>
              <a:ext cx="134224" cy="7884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99BF7D1-241D-D0A6-4AAF-13D4279FE00E}"/>
                </a:ext>
              </a:extLst>
            </p:cNvPr>
            <p:cNvCxnSpPr>
              <a:cxnSpLocks/>
            </p:cNvCxnSpPr>
            <p:nvPr/>
          </p:nvCxnSpPr>
          <p:spPr>
            <a:xfrm>
              <a:off x="5310231" y="2783436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1C4372B2-7E10-EFE5-B4E2-1E9755AC6C68}"/>
                </a:ext>
              </a:extLst>
            </p:cNvPr>
            <p:cNvCxnSpPr/>
            <p:nvPr/>
          </p:nvCxnSpPr>
          <p:spPr>
            <a:xfrm flipV="1">
              <a:off x="5310231" y="1589714"/>
              <a:ext cx="1040235" cy="1036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197957BD-74D7-D898-9BFB-7C1723A90991}"/>
                </a:ext>
              </a:extLst>
            </p:cNvPr>
            <p:cNvCxnSpPr/>
            <p:nvPr/>
          </p:nvCxnSpPr>
          <p:spPr>
            <a:xfrm flipV="1">
              <a:off x="5310230" y="1666847"/>
              <a:ext cx="1040235" cy="1036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69CC24C4-D6BA-A783-5211-683502A8987F}"/>
                </a:ext>
              </a:extLst>
            </p:cNvPr>
            <p:cNvCxnSpPr/>
            <p:nvPr/>
          </p:nvCxnSpPr>
          <p:spPr>
            <a:xfrm flipV="1">
              <a:off x="5310229" y="1743980"/>
              <a:ext cx="1040235" cy="103604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12655795-257F-02A3-6A63-5289F952F84E}"/>
              </a:ext>
            </a:extLst>
          </p:cNvPr>
          <p:cNvSpPr/>
          <p:nvPr/>
        </p:nvSpPr>
        <p:spPr>
          <a:xfrm>
            <a:off x="6632738" y="1575266"/>
            <a:ext cx="171978" cy="24065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037DC3-18E4-6BB8-9963-E861BBC2F600}"/>
              </a:ext>
            </a:extLst>
          </p:cNvPr>
          <p:cNvSpPr txBox="1"/>
          <p:nvPr/>
        </p:nvSpPr>
        <p:spPr>
          <a:xfrm>
            <a:off x="4975331" y="2289037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q</a:t>
            </a:r>
            <a:r>
              <a:rPr lang="en-US" baseline="-25000" dirty="0"/>
              <a:t>C</a:t>
            </a:r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DC5CC4-EC4F-5A51-581C-E7398F8C94D0}"/>
              </a:ext>
            </a:extLst>
          </p:cNvPr>
          <p:cNvSpPr txBox="1"/>
          <p:nvPr/>
        </p:nvSpPr>
        <p:spPr>
          <a:xfrm>
            <a:off x="5714388" y="1575266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Snell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AE5C1AD5-5F9B-2906-390F-944C59377984}"/>
              </a:ext>
            </a:extLst>
          </p:cNvPr>
          <p:cNvSpPr txBox="1">
            <a:spLocks/>
          </p:cNvSpPr>
          <p:nvPr/>
        </p:nvSpPr>
        <p:spPr>
          <a:xfrm>
            <a:off x="4622648" y="4391510"/>
            <a:ext cx="2979943" cy="118473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Cherenkov in Medium</a:t>
            </a:r>
          </a:p>
          <a:p>
            <a:r>
              <a:rPr lang="en-US" dirty="0"/>
              <a:t>Light follows Snell’s Law</a:t>
            </a:r>
          </a:p>
          <a:p>
            <a:r>
              <a:rPr lang="en-US" dirty="0"/>
              <a:t>Gap allows ring to grow.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068833C-F9AC-F69E-AAF9-03537B274799}"/>
              </a:ext>
            </a:extLst>
          </p:cNvPr>
          <p:cNvCxnSpPr/>
          <p:nvPr/>
        </p:nvCxnSpPr>
        <p:spPr>
          <a:xfrm>
            <a:off x="5592503" y="4043494"/>
            <a:ext cx="1040235" cy="0"/>
          </a:xfrm>
          <a:prstGeom prst="straightConnector1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B109A5ED-36D1-BFB4-6FC3-F9A2D57C8CD8}"/>
              </a:ext>
            </a:extLst>
          </p:cNvPr>
          <p:cNvSpPr txBox="1"/>
          <p:nvPr/>
        </p:nvSpPr>
        <p:spPr>
          <a:xfrm>
            <a:off x="5810934" y="3719982"/>
            <a:ext cx="649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Gap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C868937-A026-8B55-F69B-CE00848DD911}"/>
              </a:ext>
            </a:extLst>
          </p:cNvPr>
          <p:cNvSpPr txBox="1"/>
          <p:nvPr/>
        </p:nvSpPr>
        <p:spPr>
          <a:xfrm>
            <a:off x="1247630" y="1066771"/>
            <a:ext cx="1762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 the Light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90D0786-A8C5-0761-20DB-C6DDFD5773D0}"/>
              </a:ext>
            </a:extLst>
          </p:cNvPr>
          <p:cNvSpPr txBox="1"/>
          <p:nvPr/>
        </p:nvSpPr>
        <p:spPr>
          <a:xfrm>
            <a:off x="8957363" y="1066771"/>
            <a:ext cx="1399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Don’t Focus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A9DE78A3-675A-CB29-E2D7-5646BE437011}"/>
              </a:ext>
            </a:extLst>
          </p:cNvPr>
          <p:cNvSpPr/>
          <p:nvPr/>
        </p:nvSpPr>
        <p:spPr>
          <a:xfrm>
            <a:off x="8925304" y="1618386"/>
            <a:ext cx="1308679" cy="23195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173A8C02-69A3-1E81-A5A0-BDF5FD287906}"/>
              </a:ext>
            </a:extLst>
          </p:cNvPr>
          <p:cNvCxnSpPr/>
          <p:nvPr/>
        </p:nvCxnSpPr>
        <p:spPr>
          <a:xfrm>
            <a:off x="8181856" y="2776456"/>
            <a:ext cx="2437002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Rectangle 78">
            <a:extLst>
              <a:ext uri="{FF2B5EF4-FFF2-40B4-BE49-F238E27FC236}">
                <a16:creationId xmlns:a16="http://schemas.microsoft.com/office/drawing/2014/main" id="{A305CA20-0A55-06D8-1C9F-13945CE64B14}"/>
              </a:ext>
            </a:extLst>
          </p:cNvPr>
          <p:cNvSpPr/>
          <p:nvPr/>
        </p:nvSpPr>
        <p:spPr>
          <a:xfrm>
            <a:off x="10233984" y="1569994"/>
            <a:ext cx="171978" cy="240651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A0B5003F-BB53-B855-4B1C-34252613E88D}"/>
              </a:ext>
            </a:extLst>
          </p:cNvPr>
          <p:cNvSpPr txBox="1"/>
          <p:nvPr/>
        </p:nvSpPr>
        <p:spPr>
          <a:xfrm>
            <a:off x="8576577" y="2283765"/>
            <a:ext cx="404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q</a:t>
            </a:r>
            <a:r>
              <a:rPr lang="en-US" baseline="-25000" dirty="0"/>
              <a:t>C</a:t>
            </a:r>
            <a:endParaRPr lang="en-US" dirty="0"/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266CB342-2A4D-6179-DBF6-650630E06180}"/>
              </a:ext>
            </a:extLst>
          </p:cNvPr>
          <p:cNvGrpSpPr/>
          <p:nvPr/>
        </p:nvGrpSpPr>
        <p:grpSpPr>
          <a:xfrm>
            <a:off x="8925303" y="2773252"/>
            <a:ext cx="1308679" cy="167216"/>
            <a:chOff x="8017055" y="2778524"/>
            <a:chExt cx="1308679" cy="167216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C2CAA885-3008-1AAF-B4E8-1FAFD3966E1A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55" y="2788059"/>
              <a:ext cx="1308679" cy="1576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E80285B-218F-3893-67B0-F9D234804D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5503" y="2788059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A9DF41C5-4A2D-2263-50E2-2F1C75DD3CD5}"/>
                </a:ext>
              </a:extLst>
            </p:cNvPr>
            <p:cNvCxnSpPr>
              <a:cxnSpLocks/>
            </p:cNvCxnSpPr>
            <p:nvPr/>
          </p:nvCxnSpPr>
          <p:spPr>
            <a:xfrm>
              <a:off x="8285501" y="2778524"/>
              <a:ext cx="1040233" cy="1253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B3F7F3DB-6D0A-745A-C2CA-460613ADC37E}"/>
                </a:ext>
              </a:extLst>
            </p:cNvPr>
            <p:cNvCxnSpPr>
              <a:cxnSpLocks/>
            </p:cNvCxnSpPr>
            <p:nvPr/>
          </p:nvCxnSpPr>
          <p:spPr>
            <a:xfrm>
              <a:off x="8616427" y="2778524"/>
              <a:ext cx="709307" cy="854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8A1A4B06-D181-BDBF-C4B6-F4FC609C5A0C}"/>
                </a:ext>
              </a:extLst>
            </p:cNvPr>
            <p:cNvCxnSpPr>
              <a:cxnSpLocks/>
            </p:cNvCxnSpPr>
            <p:nvPr/>
          </p:nvCxnSpPr>
          <p:spPr>
            <a:xfrm>
              <a:off x="8947353" y="2778524"/>
              <a:ext cx="378381" cy="45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FC6BD889-1833-8B77-0EA2-D42AD9049D4A}"/>
                </a:ext>
              </a:extLst>
            </p:cNvPr>
            <p:cNvCxnSpPr>
              <a:cxnSpLocks/>
            </p:cNvCxnSpPr>
            <p:nvPr/>
          </p:nvCxnSpPr>
          <p:spPr>
            <a:xfrm>
              <a:off x="9278279" y="2778524"/>
              <a:ext cx="47455" cy="57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DDFC73FA-541D-16A9-2ABB-2B4050A13B89}"/>
              </a:ext>
            </a:extLst>
          </p:cNvPr>
          <p:cNvGrpSpPr/>
          <p:nvPr/>
        </p:nvGrpSpPr>
        <p:grpSpPr>
          <a:xfrm flipV="1">
            <a:off x="8925303" y="2615571"/>
            <a:ext cx="1308679" cy="167216"/>
            <a:chOff x="8017055" y="2778524"/>
            <a:chExt cx="1308679" cy="167216"/>
          </a:xfrm>
        </p:grpSpPr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0591599B-4915-9C07-23DF-165C68F15FA8}"/>
                </a:ext>
              </a:extLst>
            </p:cNvPr>
            <p:cNvCxnSpPr>
              <a:cxnSpLocks/>
            </p:cNvCxnSpPr>
            <p:nvPr/>
          </p:nvCxnSpPr>
          <p:spPr>
            <a:xfrm>
              <a:off x="8017055" y="2788059"/>
              <a:ext cx="1308679" cy="15768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617CA5FF-47E6-7466-64A3-19EDC6C4A2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85503" y="2788059"/>
              <a:ext cx="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A25BE8C-4025-F414-3A41-0734CE4C77A9}"/>
                </a:ext>
              </a:extLst>
            </p:cNvPr>
            <p:cNvCxnSpPr>
              <a:cxnSpLocks/>
            </p:cNvCxnSpPr>
            <p:nvPr/>
          </p:nvCxnSpPr>
          <p:spPr>
            <a:xfrm>
              <a:off x="8285501" y="2778524"/>
              <a:ext cx="1040233" cy="12533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00BB55F-8508-4B48-7818-80AF3BF9512F}"/>
                </a:ext>
              </a:extLst>
            </p:cNvPr>
            <p:cNvCxnSpPr>
              <a:cxnSpLocks/>
            </p:cNvCxnSpPr>
            <p:nvPr/>
          </p:nvCxnSpPr>
          <p:spPr>
            <a:xfrm>
              <a:off x="8616427" y="2778524"/>
              <a:ext cx="709307" cy="854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FA91E997-5379-71FC-F69F-173DEFB6225C}"/>
                </a:ext>
              </a:extLst>
            </p:cNvPr>
            <p:cNvCxnSpPr>
              <a:cxnSpLocks/>
            </p:cNvCxnSpPr>
            <p:nvPr/>
          </p:nvCxnSpPr>
          <p:spPr>
            <a:xfrm>
              <a:off x="8947353" y="2778524"/>
              <a:ext cx="378381" cy="4559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EF40C24B-9F21-3BF6-ABF8-A552330F14F6}"/>
                </a:ext>
              </a:extLst>
            </p:cNvPr>
            <p:cNvCxnSpPr>
              <a:cxnSpLocks/>
            </p:cNvCxnSpPr>
            <p:nvPr/>
          </p:nvCxnSpPr>
          <p:spPr>
            <a:xfrm>
              <a:off x="9278279" y="2778524"/>
              <a:ext cx="47455" cy="5718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1" name="Content Placeholder 2">
            <a:extLst>
              <a:ext uri="{FF2B5EF4-FFF2-40B4-BE49-F238E27FC236}">
                <a16:creationId xmlns:a16="http://schemas.microsoft.com/office/drawing/2014/main" id="{76CCAE37-3BB2-5056-3BF2-AD37E72DA49C}"/>
              </a:ext>
            </a:extLst>
          </p:cNvPr>
          <p:cNvSpPr txBox="1">
            <a:spLocks/>
          </p:cNvSpPr>
          <p:nvPr/>
        </p:nvSpPr>
        <p:spPr>
          <a:xfrm>
            <a:off x="8389356" y="4381327"/>
            <a:ext cx="2979943" cy="156027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Doesn't determine </a:t>
            </a:r>
            <a:r>
              <a:rPr lang="en-US" dirty="0">
                <a:latin typeface="Symbol" panose="05050102010706020507" pitchFamily="18" charset="2"/>
              </a:rPr>
              <a:t>q</a:t>
            </a:r>
            <a:r>
              <a:rPr lang="en-US" baseline="-25000" dirty="0"/>
              <a:t>c</a:t>
            </a:r>
            <a:endParaRPr lang="en-US" dirty="0"/>
          </a:p>
          <a:p>
            <a:r>
              <a:rPr lang="en-US" dirty="0"/>
              <a:t>Best used:</a:t>
            </a:r>
          </a:p>
          <a:p>
            <a:pPr lvl="1"/>
            <a:r>
              <a:rPr lang="en-US" dirty="0"/>
              <a:t>Low index.</a:t>
            </a:r>
          </a:p>
          <a:p>
            <a:pPr lvl="1"/>
            <a:r>
              <a:rPr lang="en-US" dirty="0"/>
              <a:t>Only e’s radiate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179EA1E6-6BCA-0EB5-9386-A608625ADDEF}"/>
              </a:ext>
            </a:extLst>
          </p:cNvPr>
          <p:cNvCxnSpPr>
            <a:endCxn id="7" idx="1"/>
          </p:cNvCxnSpPr>
          <p:nvPr/>
        </p:nvCxnSpPr>
        <p:spPr>
          <a:xfrm flipH="1">
            <a:off x="5324059" y="2615571"/>
            <a:ext cx="253284" cy="1678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7795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1C385-BC08-5894-BB86-4FC202EDF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Electron arm Proximity Focused RICH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FAF640-5852-10A6-864B-8A2D321D1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4144161"/>
            <a:ext cx="6991619" cy="1612583"/>
          </a:xfrm>
        </p:spPr>
        <p:txBody>
          <a:bodyPr>
            <a:normAutofit/>
          </a:bodyPr>
          <a:lstStyle/>
          <a:p>
            <a:r>
              <a:rPr lang="en-US" dirty="0"/>
              <a:t>Aerogel is extremely low-density solid.</a:t>
            </a:r>
          </a:p>
          <a:p>
            <a:r>
              <a:rPr lang="en-US" dirty="0"/>
              <a:t>Layer of aerogel makes Cherenkov light.</a:t>
            </a:r>
          </a:p>
          <a:p>
            <a:r>
              <a:rPr lang="en-US" dirty="0"/>
              <a:t>The gap between Aerogel and the HRPPD expands the ring.</a:t>
            </a:r>
          </a:p>
          <a:p>
            <a:r>
              <a:rPr lang="en-US" dirty="0"/>
              <a:t>Measures </a:t>
            </a:r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by measuring </a:t>
            </a:r>
            <a:r>
              <a:rPr lang="en-US" dirty="0">
                <a:latin typeface="Symbol" panose="05050102010706020507" pitchFamily="18" charset="2"/>
              </a:rPr>
              <a:t>q</a:t>
            </a:r>
            <a:r>
              <a:rPr lang="en-US" baseline="-25000" dirty="0"/>
              <a:t>C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A85C3A-B818-CBFD-B046-BE195F7F6A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569"/>
          <a:stretch>
            <a:fillRect/>
          </a:stretch>
        </p:blipFill>
        <p:spPr>
          <a:xfrm>
            <a:off x="-51190" y="1139101"/>
            <a:ext cx="5526689" cy="25447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12591D-B483-6550-14C9-12CA3E3414C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036" t="36306" r="44135" b="5487"/>
          <a:stretch>
            <a:fillRect/>
          </a:stretch>
        </p:blipFill>
        <p:spPr>
          <a:xfrm>
            <a:off x="8755662" y="79513"/>
            <a:ext cx="3436338" cy="33037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8ACD7C-66F8-A7EF-9AB0-A01C5AE6AE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6689" y="1139101"/>
            <a:ext cx="3009054" cy="157473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788C59-DE93-E72F-3181-0024A8316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450" y="3748118"/>
            <a:ext cx="3594378" cy="259988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A856C5E-4B9A-1FFB-1788-147FC82E5F21}"/>
              </a:ext>
            </a:extLst>
          </p:cNvPr>
          <p:cNvSpPr txBox="1"/>
          <p:nvPr/>
        </p:nvSpPr>
        <p:spPr>
          <a:xfrm>
            <a:off x="8442756" y="4522381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Symbol" panose="05050102010706020507" pitchFamily="18" charset="2"/>
              </a:rPr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146CCA-2445-D98E-2B06-F5D49EC88E45}"/>
              </a:ext>
            </a:extLst>
          </p:cNvPr>
          <p:cNvSpPr txBox="1"/>
          <p:nvPr/>
        </p:nvSpPr>
        <p:spPr>
          <a:xfrm>
            <a:off x="8980397" y="511350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4CB793-FC1D-1389-5B2C-F25F0A8AEDA5}"/>
              </a:ext>
            </a:extLst>
          </p:cNvPr>
          <p:cNvSpPr txBox="1"/>
          <p:nvPr/>
        </p:nvSpPr>
        <p:spPr>
          <a:xfrm>
            <a:off x="8706413" y="4954964"/>
            <a:ext cx="317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24F5373-75A1-F69A-98E6-C0FD2446DD0D}"/>
              </a:ext>
            </a:extLst>
          </p:cNvPr>
          <p:cNvSpPr/>
          <p:nvPr/>
        </p:nvSpPr>
        <p:spPr>
          <a:xfrm>
            <a:off x="10075334" y="5508238"/>
            <a:ext cx="182033" cy="2363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113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254EE-D60A-9D7C-199A-6B4B5D4F0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Dual RICH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86EA9-57D3-B70A-3ADC-DAB8635A08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94" y="5359400"/>
            <a:ext cx="8596668" cy="1278467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In the proton-going direction the hadron momenta are HIGH.</a:t>
            </a:r>
          </a:p>
          <a:p>
            <a:pPr lvl="1"/>
            <a:r>
              <a:rPr lang="en-US" dirty="0"/>
              <a:t>Need a quite low index gas radiator.</a:t>
            </a:r>
          </a:p>
          <a:p>
            <a:r>
              <a:rPr lang="en-US" dirty="0"/>
              <a:t>To ALSO measure lower momenta, incorporate an aerogel proximity focus!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C0EA60-838C-B56B-8A7B-4E8AED3A40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992" t="9232" r="7179" b="32561"/>
          <a:stretch>
            <a:fillRect/>
          </a:stretch>
        </p:blipFill>
        <p:spPr>
          <a:xfrm>
            <a:off x="8755662" y="0"/>
            <a:ext cx="3436338" cy="3303767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16A4559-5157-6BD2-0C05-B517E7B40659}"/>
              </a:ext>
            </a:extLst>
          </p:cNvPr>
          <p:cNvGrpSpPr/>
          <p:nvPr/>
        </p:nvGrpSpPr>
        <p:grpSpPr>
          <a:xfrm>
            <a:off x="359823" y="660400"/>
            <a:ext cx="4940309" cy="4284173"/>
            <a:chOff x="452957" y="500584"/>
            <a:chExt cx="4940309" cy="428417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5927A9E-5726-6058-554E-C9A534798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2957" y="500584"/>
              <a:ext cx="4940309" cy="4284173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9FE09FA-BB9E-6ABC-7261-696B8F1753EC}"/>
                </a:ext>
              </a:extLst>
            </p:cNvPr>
            <p:cNvCxnSpPr/>
            <p:nvPr/>
          </p:nvCxnSpPr>
          <p:spPr>
            <a:xfrm flipV="1">
              <a:off x="1498600" y="1697567"/>
              <a:ext cx="618067" cy="3683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E260FA06-82C4-076C-C67F-2AAD2C44660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841500" y="1202267"/>
              <a:ext cx="275167" cy="49530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500B10CA-665A-515A-5E35-9522CB05FA84}"/>
              </a:ext>
            </a:extLst>
          </p:cNvPr>
          <p:cNvSpPr/>
          <p:nvPr/>
        </p:nvSpPr>
        <p:spPr>
          <a:xfrm>
            <a:off x="5288101" y="993847"/>
            <a:ext cx="3388064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Cherenkov radiator</a:t>
            </a:r>
          </a:p>
          <a:p>
            <a:pPr marL="677863" indent="-620713"/>
            <a:r>
              <a:rPr lang="it-IT" sz="1400" dirty="0">
                <a:solidFill>
                  <a:srgbClr val="595959"/>
                </a:solidFill>
                <a:latin typeface="Avenir Book" panose="02000503020000020003" pitchFamily="2" charset="0"/>
              </a:rPr>
              <a:t>○ Refractive Index </a:t>
            </a:r>
          </a:p>
          <a:p>
            <a:pPr marL="490538" indent="-433388"/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n = 1.02 (aerogel)   1.0008 (C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2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F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6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)</a:t>
            </a:r>
          </a:p>
          <a:p>
            <a:r>
              <a:rPr lang="it-IT" sz="1400" dirty="0">
                <a:solidFill>
                  <a:srgbClr val="595959"/>
                </a:solidFill>
                <a:latin typeface="Avenir Book" panose="02000503020000020003" pitchFamily="2" charset="0"/>
              </a:rPr>
              <a:t>○ Length of the radiator </a:t>
            </a:r>
          </a:p>
          <a:p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L = 4 cm (aerogel) , 160 cm (C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2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F</a:t>
            </a:r>
            <a:r>
              <a:rPr lang="it-IT" sz="1400" baseline="-25000" dirty="0">
                <a:solidFill>
                  <a:srgbClr val="3C78D9"/>
                </a:solidFill>
                <a:latin typeface="Avenir Book" panose="02000503020000020003" pitchFamily="2" charset="0"/>
              </a:rPr>
              <a:t>6</a:t>
            </a:r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Mirrors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Photon Detector</a:t>
            </a:r>
          </a:p>
          <a:p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3 mm pixel size; 200-500 nm MAPMT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rgbClr val="A71C00"/>
                </a:solidFill>
                <a:latin typeface="Avenir Book" panose="02000503020000020003" pitchFamily="2" charset="0"/>
              </a:rPr>
              <a:t>Particle Generation</a:t>
            </a:r>
          </a:p>
          <a:p>
            <a:r>
              <a:rPr lang="it-IT" sz="1400" dirty="0">
                <a:solidFill>
                  <a:srgbClr val="3C78D9"/>
                </a:solidFill>
                <a:latin typeface="Avenir Book" panose="02000503020000020003" pitchFamily="2" charset="0"/>
              </a:rPr>
              <a:t>Originate from the vertex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2D0AD6-51B5-4625-CBAA-A73E6C04D4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6989" y="3429000"/>
            <a:ext cx="4939034" cy="25867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4E5E71E-D55C-CD36-C40B-D36853E955CE}"/>
              </a:ext>
            </a:extLst>
          </p:cNvPr>
          <p:cNvSpPr/>
          <p:nvPr/>
        </p:nvSpPr>
        <p:spPr>
          <a:xfrm>
            <a:off x="8995835" y="5359400"/>
            <a:ext cx="182033" cy="23639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0686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89DA1-6807-DDA6-0EBE-5DB6492E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1320800"/>
          </a:xfrm>
        </p:spPr>
        <p:txBody>
          <a:bodyPr/>
          <a:lstStyle/>
          <a:p>
            <a:r>
              <a:rPr lang="en-US" dirty="0"/>
              <a:t>Space Availability Dilemma!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660183-63F1-83CF-9DB6-676C92904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299" y="4080933"/>
            <a:ext cx="8983131" cy="2155162"/>
          </a:xfrm>
        </p:spPr>
        <p:txBody>
          <a:bodyPr>
            <a:normAutofit/>
          </a:bodyPr>
          <a:lstStyle/>
          <a:p>
            <a:r>
              <a:rPr lang="en-US" dirty="0"/>
              <a:t>The pfRICH required a ~40 cm gap to expand the ring.</a:t>
            </a:r>
          </a:p>
          <a:p>
            <a:r>
              <a:rPr lang="en-US" dirty="0"/>
              <a:t>The Dual RICH required a 1.6 meter gas radiator to reach to high momentum.</a:t>
            </a:r>
          </a:p>
          <a:p>
            <a:r>
              <a:rPr lang="en-US" dirty="0">
                <a:solidFill>
                  <a:srgbClr val="FF0000"/>
                </a:solidFill>
              </a:rPr>
              <a:t>The barrel only has a few cm room for PID!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B050"/>
                </a:solidFill>
              </a:rPr>
              <a:t>Calculate the index of refraction for the threshold of Total Internal Reflection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35FC61-0601-AF10-64F7-441F5E917366}"/>
              </a:ext>
            </a:extLst>
          </p:cNvPr>
          <p:cNvSpPr/>
          <p:nvPr/>
        </p:nvSpPr>
        <p:spPr>
          <a:xfrm>
            <a:off x="292184" y="2108199"/>
            <a:ext cx="5058834" cy="60113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A16826F-F605-36E7-4577-4472A93C5940}"/>
              </a:ext>
            </a:extLst>
          </p:cNvPr>
          <p:cNvCxnSpPr/>
          <p:nvPr/>
        </p:nvCxnSpPr>
        <p:spPr>
          <a:xfrm flipV="1">
            <a:off x="2235285" y="1265766"/>
            <a:ext cx="0" cy="2611967"/>
          </a:xfrm>
          <a:prstGeom prst="straightConnector1">
            <a:avLst/>
          </a:prstGeom>
          <a:ln>
            <a:solidFill>
              <a:srgbClr val="C0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513CE1E-74FB-8DA9-7866-270094C2E65D}"/>
              </a:ext>
            </a:extLst>
          </p:cNvPr>
          <p:cNvCxnSpPr/>
          <p:nvPr/>
        </p:nvCxnSpPr>
        <p:spPr>
          <a:xfrm>
            <a:off x="4470484" y="3297766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5AB972-62F3-B046-AFBB-149D4CD17443}"/>
              </a:ext>
            </a:extLst>
          </p:cNvPr>
          <p:cNvCxnSpPr/>
          <p:nvPr/>
        </p:nvCxnSpPr>
        <p:spPr>
          <a:xfrm flipV="1">
            <a:off x="2247984" y="2108199"/>
            <a:ext cx="131234" cy="60113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F6CA48-FC4F-35DF-77F5-F9E1F39BD10A}"/>
              </a:ext>
            </a:extLst>
          </p:cNvPr>
          <p:cNvCxnSpPr/>
          <p:nvPr/>
        </p:nvCxnSpPr>
        <p:spPr>
          <a:xfrm flipV="1">
            <a:off x="2391916" y="1320799"/>
            <a:ext cx="1292667" cy="787400"/>
          </a:xfrm>
          <a:prstGeom prst="line">
            <a:avLst/>
          </a:prstGeom>
          <a:ln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FF9B2CC-E7F1-91A9-E5D3-7925ADAB1940}"/>
              </a:ext>
            </a:extLst>
          </p:cNvPr>
          <p:cNvSpPr txBox="1"/>
          <p:nvPr/>
        </p:nvSpPr>
        <p:spPr>
          <a:xfrm>
            <a:off x="1667627" y="1265766"/>
            <a:ext cx="554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Symbol" panose="05050102010706020507" pitchFamily="18" charset="2"/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~1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70E061-8C57-B2E0-F551-A0AEA4E99728}"/>
              </a:ext>
            </a:extLst>
          </p:cNvPr>
          <p:cNvSpPr txBox="1"/>
          <p:nvPr/>
        </p:nvSpPr>
        <p:spPr>
          <a:xfrm>
            <a:off x="3025551" y="897466"/>
            <a:ext cx="3757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Low index; Low </a:t>
            </a:r>
            <a:r>
              <a:rPr lang="en-US" dirty="0">
                <a:solidFill>
                  <a:srgbClr val="0070C0"/>
                </a:solidFill>
                <a:latin typeface="Symbol" panose="05050102010706020507" pitchFamily="18" charset="2"/>
              </a:rPr>
              <a:t>q</a:t>
            </a:r>
            <a:r>
              <a:rPr lang="en-US" baseline="-25000" dirty="0">
                <a:solidFill>
                  <a:srgbClr val="0070C0"/>
                </a:solidFill>
              </a:rPr>
              <a:t>c</a:t>
            </a:r>
            <a:r>
              <a:rPr lang="en-US" dirty="0">
                <a:solidFill>
                  <a:srgbClr val="0070C0"/>
                </a:solidFill>
              </a:rPr>
              <a:t>; light exits face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03CB96D-8BF4-1535-8748-EF128D15F6D2}"/>
              </a:ext>
            </a:extLst>
          </p:cNvPr>
          <p:cNvCxnSpPr/>
          <p:nvPr/>
        </p:nvCxnSpPr>
        <p:spPr>
          <a:xfrm flipV="1">
            <a:off x="2247984" y="2108199"/>
            <a:ext cx="876300" cy="60113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85826B1-2D02-E918-7906-459D727E9E78}"/>
              </a:ext>
            </a:extLst>
          </p:cNvPr>
          <p:cNvCxnSpPr>
            <a:cxnSpLocks/>
          </p:cNvCxnSpPr>
          <p:nvPr/>
        </p:nvCxnSpPr>
        <p:spPr>
          <a:xfrm flipH="1" flipV="1">
            <a:off x="3136982" y="2108199"/>
            <a:ext cx="876300" cy="60113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8889D8C-F165-8EA1-4199-DC2CCBBFDDD7}"/>
              </a:ext>
            </a:extLst>
          </p:cNvPr>
          <p:cNvCxnSpPr/>
          <p:nvPr/>
        </p:nvCxnSpPr>
        <p:spPr>
          <a:xfrm flipV="1">
            <a:off x="4025980" y="2108199"/>
            <a:ext cx="876300" cy="60113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1C307C0-22B9-0F80-56F0-9490D861B6ED}"/>
              </a:ext>
            </a:extLst>
          </p:cNvPr>
          <p:cNvCxnSpPr>
            <a:cxnSpLocks/>
          </p:cNvCxnSpPr>
          <p:nvPr/>
        </p:nvCxnSpPr>
        <p:spPr>
          <a:xfrm flipH="1" flipV="1">
            <a:off x="4881868" y="2108199"/>
            <a:ext cx="481848" cy="33054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1A51E80-9A0A-1601-74E3-8AFA2CF329C1}"/>
              </a:ext>
            </a:extLst>
          </p:cNvPr>
          <p:cNvCxnSpPr>
            <a:stCxn id="4" idx="3"/>
          </p:cNvCxnSpPr>
          <p:nvPr/>
        </p:nvCxnSpPr>
        <p:spPr>
          <a:xfrm>
            <a:off x="5351018" y="2408766"/>
            <a:ext cx="385233" cy="698500"/>
          </a:xfrm>
          <a:prstGeom prst="line">
            <a:avLst/>
          </a:prstGeom>
          <a:ln>
            <a:solidFill>
              <a:srgbClr val="00B05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42BF612-F917-F88F-82A7-FFD0A168405E}"/>
              </a:ext>
            </a:extLst>
          </p:cNvPr>
          <p:cNvSpPr txBox="1"/>
          <p:nvPr/>
        </p:nvSpPr>
        <p:spPr>
          <a:xfrm>
            <a:off x="5454209" y="2273470"/>
            <a:ext cx="3897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High index; Large </a:t>
            </a:r>
            <a:r>
              <a:rPr lang="en-US" dirty="0">
                <a:solidFill>
                  <a:srgbClr val="00B050"/>
                </a:solidFill>
                <a:latin typeface="Symbol" panose="05050102010706020507" pitchFamily="18" charset="2"/>
              </a:rPr>
              <a:t>q</a:t>
            </a:r>
            <a:r>
              <a:rPr lang="en-US" baseline="-25000" dirty="0">
                <a:solidFill>
                  <a:srgbClr val="00B050"/>
                </a:solidFill>
              </a:rPr>
              <a:t>c</a:t>
            </a:r>
            <a:r>
              <a:rPr lang="en-US" dirty="0">
                <a:solidFill>
                  <a:srgbClr val="00B050"/>
                </a:solidFill>
              </a:rPr>
              <a:t>; light exits end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93CEF0B-355C-802C-0FD0-C1C8492670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6165" y="63500"/>
            <a:ext cx="2874045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13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F618FC-E0E4-46DE-8F09-6EA15E868D71}"/>
              </a:ext>
            </a:extLst>
          </p:cNvPr>
          <p:cNvSpPr txBox="1">
            <a:spLocks/>
          </p:cNvSpPr>
          <p:nvPr/>
        </p:nvSpPr>
        <p:spPr>
          <a:xfrm>
            <a:off x="0" y="-29020"/>
            <a:ext cx="9128410" cy="6178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800" dirty="0">
                <a:latin typeface="Avenir Roman" panose="02000503020000020003" pitchFamily="2" charset="0"/>
                <a:cs typeface="Avenir Black"/>
              </a:rPr>
              <a:t>Detection of Internally Reflected Cherenkov: DIRC</a:t>
            </a:r>
            <a:endParaRPr lang="en-US" sz="2800" dirty="0">
              <a:solidFill>
                <a:srgbClr val="FFFFFF"/>
              </a:solidFill>
              <a:latin typeface="Avenir Roman" panose="02000503020000020003" pitchFamily="2" charset="0"/>
              <a:cs typeface="Avenir Black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282308AB-D418-4756-B090-F4905FB25734}"/>
              </a:ext>
            </a:extLst>
          </p:cNvPr>
          <p:cNvSpPr txBox="1">
            <a:spLocks/>
          </p:cNvSpPr>
          <p:nvPr/>
        </p:nvSpPr>
        <p:spPr>
          <a:xfrm>
            <a:off x="0" y="6467475"/>
            <a:ext cx="534988" cy="3032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7E1C93C-5050-FC42-8F10-D22D4F119D1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68CC99-7150-4EF1-8442-218DB4FFC317}"/>
              </a:ext>
            </a:extLst>
          </p:cNvPr>
          <p:cNvSpPr txBox="1"/>
          <p:nvPr/>
        </p:nvSpPr>
        <p:spPr>
          <a:xfrm>
            <a:off x="0" y="4066679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Avenir Book" panose="02000503020000020003" pitchFamily="2" charset="0"/>
              </a:rPr>
              <a:t>: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563E5AB-E05A-414B-9A45-DC21CCB60D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86" y="312873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9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</a:rPr>
            </a:br>
            <a:endParaRPr kumimoji="0" lang="it-IT" altLang="it-IT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" name="Picture 16" descr="Chart, bar chart&#10;&#10;Description automatically generated">
            <a:extLst>
              <a:ext uri="{FF2B5EF4-FFF2-40B4-BE49-F238E27FC236}">
                <a16:creationId xmlns:a16="http://schemas.microsoft.com/office/drawing/2014/main" id="{551487C3-03B6-44BB-A7D6-910A3B2AAD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823"/>
          <a:stretch/>
        </p:blipFill>
        <p:spPr>
          <a:xfrm>
            <a:off x="4040575" y="833009"/>
            <a:ext cx="3553123" cy="272873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57B53BA-C1E3-407E-B519-85EEBF567360}"/>
              </a:ext>
            </a:extLst>
          </p:cNvPr>
          <p:cNvSpPr txBox="1"/>
          <p:nvPr/>
        </p:nvSpPr>
        <p:spPr>
          <a:xfrm>
            <a:off x="5047813" y="3641639"/>
            <a:ext cx="91723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hpDIRC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Content Placeholder 4">
                <a:extLst>
                  <a:ext uri="{FF2B5EF4-FFF2-40B4-BE49-F238E27FC236}">
                    <a16:creationId xmlns:a16="http://schemas.microsoft.com/office/drawing/2014/main" id="{02CB884A-0835-406F-A530-DE146816D00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0" y="4251345"/>
                <a:ext cx="7327900" cy="2181225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6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ts val="1000"/>
                  </a:spcBef>
                  <a:spcAft>
                    <a:spcPts val="0"/>
                  </a:spcAft>
                  <a:buClr>
                    <a:schemeClr val="accent1"/>
                  </a:buClr>
                  <a:buSzPct val="80000"/>
                  <a:buFont typeface="Wingdings 3" charset="2"/>
                  <a:buChar char=""/>
                  <a:defRPr sz="12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600" dirty="0"/>
                  <a:t>At normal incidence, Cerenkov light is internally reflected for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&gt;</m:t>
                    </m:r>
                    <m:rad>
                      <m:radPr>
                        <m:deg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sz="1600" dirty="0"/>
              </a:p>
              <a:p>
                <a:r>
                  <a:rPr lang="en-US" sz="1600" dirty="0"/>
                  <a:t>Cerenkov angle preserved if bars meticulously flat with 90 degree corners.</a:t>
                </a:r>
              </a:p>
              <a:p>
                <a:pPr lvl="1"/>
                <a:r>
                  <a:rPr lang="en-US" sz="1400" dirty="0"/>
                  <a:t>If you “back up the photon sensors” this is a proximity focus. (original </a:t>
                </a:r>
                <a:r>
                  <a:rPr lang="en-US" sz="1400" dirty="0" err="1"/>
                  <a:t>BaBar</a:t>
                </a:r>
                <a:r>
                  <a:rPr lang="en-US" sz="1400" dirty="0"/>
                  <a:t>)</a:t>
                </a:r>
              </a:p>
              <a:p>
                <a:pPr lvl="1"/>
                <a:r>
                  <a:rPr lang="en-US" sz="1400" dirty="0"/>
                  <a:t>If you use focusing elements it becomes a high performance hpDIRC</a:t>
                </a:r>
              </a:p>
              <a:p>
                <a:r>
                  <a:rPr lang="en-US" sz="1600" dirty="0"/>
                  <a:t>Spectacularly compact PID device with photon detection at end.</a:t>
                </a:r>
              </a:p>
            </p:txBody>
          </p:sp>
        </mc:Choice>
        <mc:Fallback>
          <p:sp>
            <p:nvSpPr>
              <p:cNvPr id="20" name="Content Placeholder 4">
                <a:extLst>
                  <a:ext uri="{FF2B5EF4-FFF2-40B4-BE49-F238E27FC236}">
                    <a16:creationId xmlns:a16="http://schemas.microsoft.com/office/drawing/2014/main" id="{02CB884A-0835-406F-A530-DE146816D0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251345"/>
                <a:ext cx="7327900" cy="2181225"/>
              </a:xfrm>
              <a:prstGeom prst="rect">
                <a:avLst/>
              </a:prstGeom>
              <a:blipFill>
                <a:blip r:embed="rId3"/>
                <a:stretch>
                  <a:fillRect l="-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482" name="Picture 2" descr="Imaging principle of the DIRC. | Download Scientific Diagram">
            <a:extLst>
              <a:ext uri="{FF2B5EF4-FFF2-40B4-BE49-F238E27FC236}">
                <a16:creationId xmlns:a16="http://schemas.microsoft.com/office/drawing/2014/main" id="{1946D363-BEC5-6312-4642-651EC5FC0E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842" y="847708"/>
            <a:ext cx="2428078" cy="2978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rt, diagram&#10;&#10;Description automatically generated">
            <a:extLst>
              <a:ext uri="{FF2B5EF4-FFF2-40B4-BE49-F238E27FC236}">
                <a16:creationId xmlns:a16="http://schemas.microsoft.com/office/drawing/2014/main" id="{EB623EF7-B03B-4E16-025D-0BE9EDB903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5915"/>
          <a:stretch/>
        </p:blipFill>
        <p:spPr>
          <a:xfrm>
            <a:off x="7646328" y="3852658"/>
            <a:ext cx="4514629" cy="29785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31F9B1-B4FA-5F13-6EF9-494F5FD39D9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52" t="4576" r="56480" b="35013"/>
          <a:stretch>
            <a:fillRect/>
          </a:stretch>
        </p:blipFill>
        <p:spPr>
          <a:xfrm>
            <a:off x="8288867" y="0"/>
            <a:ext cx="390313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833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14AEE848-93D3-46F0-9806-F94C0AA6FFAA}"/>
              </a:ext>
            </a:extLst>
          </p:cNvPr>
          <p:cNvSpPr/>
          <p:nvPr/>
        </p:nvSpPr>
        <p:spPr>
          <a:xfrm>
            <a:off x="8394192" y="350982"/>
            <a:ext cx="3752088" cy="5693202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73F00A-1FCB-4D07-8E9F-91586D475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1964"/>
          </a:xfrm>
        </p:spPr>
        <p:txBody>
          <a:bodyPr>
            <a:normAutofit/>
          </a:bodyPr>
          <a:lstStyle/>
          <a:p>
            <a:r>
              <a:rPr lang="en-US" dirty="0" err="1"/>
              <a:t>eID</a:t>
            </a:r>
            <a:r>
              <a:rPr lang="en-US" dirty="0"/>
              <a:t> by Transition Radiation (TRD)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13D4B-A4A1-4DE3-B240-80E2C5FF8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411" y="5927215"/>
            <a:ext cx="8596668" cy="823526"/>
          </a:xfrm>
        </p:spPr>
        <p:txBody>
          <a:bodyPr/>
          <a:lstStyle/>
          <a:p>
            <a:r>
              <a:rPr lang="en-US" dirty="0"/>
              <a:t>“Threshold detector” (TR X-rays produced or not)</a:t>
            </a:r>
          </a:p>
          <a:p>
            <a:r>
              <a:rPr lang="en-US" dirty="0" err="1"/>
              <a:t>P</a:t>
            </a:r>
            <a:r>
              <a:rPr lang="en-US" baseline="-25000" dirty="0" err="1"/>
              <a:t>min</a:t>
            </a:r>
            <a:r>
              <a:rPr lang="en-US" dirty="0"/>
              <a:t> ~ 1 GeV (rejection ~constant at higher momentum)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B31590-E63D-462A-86B1-36B36486D0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882" y="3746126"/>
            <a:ext cx="5619714" cy="21045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64A05C0-233D-4D8D-9963-AC63D3071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967" y="657893"/>
            <a:ext cx="2017364" cy="24531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A9239-47D7-493E-B7CD-0F86A8534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5782" y="850591"/>
            <a:ext cx="3676650" cy="16954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C575F3-B648-45EA-BCE7-F181A22BF3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9583" y="890913"/>
            <a:ext cx="3161306" cy="113523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425002-9C99-448D-871A-072A52E53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7199" y="2164458"/>
            <a:ext cx="2886075" cy="3705225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57A57F1-92CA-4999-9B67-30653F715D6F}"/>
              </a:ext>
            </a:extLst>
          </p:cNvPr>
          <p:cNvSpPr txBox="1">
            <a:spLocks/>
          </p:cNvSpPr>
          <p:nvPr/>
        </p:nvSpPr>
        <p:spPr>
          <a:xfrm>
            <a:off x="101448" y="1046766"/>
            <a:ext cx="1914294" cy="823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00B0F0"/>
                </a:solidFill>
              </a:rPr>
              <a:t>1: Make TR photons:</a:t>
            </a:r>
          </a:p>
          <a:p>
            <a:r>
              <a:rPr lang="en-US" dirty="0"/>
              <a:t>Index, n, change</a:t>
            </a:r>
          </a:p>
          <a:p>
            <a:r>
              <a:rPr lang="en-US" dirty="0"/>
              <a:t>X-ray regime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22489F-777C-4A19-A5D1-1929B50AB2A4}"/>
              </a:ext>
            </a:extLst>
          </p:cNvPr>
          <p:cNvSpPr txBox="1"/>
          <p:nvPr/>
        </p:nvSpPr>
        <p:spPr>
          <a:xfrm>
            <a:off x="70176" y="2401326"/>
            <a:ext cx="2108269" cy="369332"/>
          </a:xfrm>
          <a:prstGeom prst="rect">
            <a:avLst/>
          </a:prstGeom>
          <a:noFill/>
          <a:ln>
            <a:solidFill>
              <a:srgbClr val="F6AE9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6AE91"/>
                </a:solidFill>
              </a:rPr>
              <a:t>Film, foam, fleece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C017567-3182-4D89-95FE-1FF0092C0739}"/>
              </a:ext>
            </a:extLst>
          </p:cNvPr>
          <p:cNvSpPr txBox="1"/>
          <p:nvPr/>
        </p:nvSpPr>
        <p:spPr>
          <a:xfrm>
            <a:off x="4668561" y="2510002"/>
            <a:ext cx="3453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2: Layered to get more photons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4F340C3-4075-46ED-886A-A0E888F937FF}"/>
              </a:ext>
            </a:extLst>
          </p:cNvPr>
          <p:cNvSpPr/>
          <p:nvPr/>
        </p:nvSpPr>
        <p:spPr>
          <a:xfrm>
            <a:off x="70176" y="657893"/>
            <a:ext cx="4218360" cy="2524219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5B1862F-F7E9-441C-8D7E-ADF952B98872}"/>
              </a:ext>
            </a:extLst>
          </p:cNvPr>
          <p:cNvSpPr/>
          <p:nvPr/>
        </p:nvSpPr>
        <p:spPr>
          <a:xfrm>
            <a:off x="4392761" y="821545"/>
            <a:ext cx="3819525" cy="226045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2BE773-6624-4743-AEEE-E2797EB8E2D2}"/>
              </a:ext>
            </a:extLst>
          </p:cNvPr>
          <p:cNvSpPr txBox="1"/>
          <p:nvPr/>
        </p:nvSpPr>
        <p:spPr>
          <a:xfrm>
            <a:off x="8524085" y="481259"/>
            <a:ext cx="349230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3: ID TR photons by energy/pos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06D167-4CFB-4CD6-9DD6-427C6F7348EE}"/>
              </a:ext>
            </a:extLst>
          </p:cNvPr>
          <p:cNvSpPr txBox="1"/>
          <p:nvPr/>
        </p:nvSpPr>
        <p:spPr>
          <a:xfrm>
            <a:off x="3229644" y="3376794"/>
            <a:ext cx="1724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4: Reject Pions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AB08058-AE69-47C0-B541-3B09A0A6147B}"/>
              </a:ext>
            </a:extLst>
          </p:cNvPr>
          <p:cNvSpPr/>
          <p:nvPr/>
        </p:nvSpPr>
        <p:spPr>
          <a:xfrm>
            <a:off x="1124310" y="3376794"/>
            <a:ext cx="5934858" cy="247391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EFD1E7A-127F-4A8B-A690-DD93C10FE29B}"/>
              </a:ext>
            </a:extLst>
          </p:cNvPr>
          <p:cNvSpPr txBox="1"/>
          <p:nvPr/>
        </p:nvSpPr>
        <p:spPr>
          <a:xfrm>
            <a:off x="8394192" y="6438941"/>
            <a:ext cx="370005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Balance between X</a:t>
            </a:r>
            <a:r>
              <a:rPr lang="en-US" baseline="-25000" dirty="0"/>
              <a:t>0</a:t>
            </a:r>
            <a:r>
              <a:rPr lang="en-US" dirty="0"/>
              <a:t> and rejection</a:t>
            </a:r>
          </a:p>
        </p:txBody>
      </p:sp>
    </p:spTree>
    <p:extLst>
      <p:ext uri="{BB962C8B-B14F-4D97-AF65-F5344CB8AC3E}">
        <p14:creationId xmlns:p14="http://schemas.microsoft.com/office/powerpoint/2010/main" val="398527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57E8E-D784-2C00-34BD-D543E5B54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50815"/>
          </a:xfrm>
        </p:spPr>
        <p:txBody>
          <a:bodyPr/>
          <a:lstStyle/>
          <a:p>
            <a:r>
              <a:rPr lang="en-US" dirty="0"/>
              <a:t>How can there be more?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14371A-B77A-9F1B-9055-F8995335B9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41106" y="830934"/>
                <a:ext cx="8596668" cy="593059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Calorimeters will measure energy for us.</a:t>
                </a:r>
              </a:p>
              <a:p>
                <a:r>
                  <a:rPr lang="en-US" dirty="0"/>
                  <a:t>Trackers will measure momentum for us.</a:t>
                </a:r>
              </a:p>
              <a:p>
                <a:r>
                  <a:rPr lang="en-US" dirty="0"/>
                  <a:t>So we have measured a 4-vector for every particle: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How could we possibly do better or need more than this?</a:t>
                </a:r>
              </a:p>
              <a:p>
                <a:endParaRPr lang="en-US" dirty="0"/>
              </a:p>
              <a:p>
                <a:r>
                  <a:rPr lang="en-US" dirty="0"/>
                  <a:t>Nothing is wrong per se…it is just imprecise!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</m:rad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𝑐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3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/>
                  <a:t>	</a:t>
                </a:r>
                <a:r>
                  <a:rPr lang="en-US" dirty="0">
                    <a:solidFill>
                      <a:srgbClr val="0070C0"/>
                    </a:solidFill>
                  </a:rPr>
                  <a:t>(kinda lousy at low momentum).</a:t>
                </a:r>
              </a:p>
              <a:p>
                <a:pPr lvl="1"/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𝜕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latin typeface="Cambria Math" panose="02040503050406030204" pitchFamily="18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d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rad>
                  </m:oMath>
                </a14:m>
                <a:r>
                  <a:rPr lang="en-US" dirty="0"/>
                  <a:t>        	</a:t>
                </a:r>
                <a:r>
                  <a:rPr lang="en-US" dirty="0">
                    <a:solidFill>
                      <a:srgbClr val="0070C0"/>
                    </a:solidFill>
                  </a:rPr>
                  <a:t>(kinda lousy at high momentum).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			</a:t>
                </a:r>
                <a:r>
                  <a:rPr lang="en-US" dirty="0">
                    <a:solidFill>
                      <a:srgbClr val="0070C0"/>
                    </a:solidFill>
                  </a:rPr>
                  <a:t>(kinda lousy at ALL momenta).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By the time a particle reaches detection it is ON SHELL!</a:t>
                </a:r>
              </a:p>
              <a:p>
                <a:pPr lvl="1"/>
                <a:r>
                  <a:rPr lang="en-US" dirty="0"/>
                  <a:t>With an identified particle we can use an accurate, </a:t>
                </a:r>
                <a:r>
                  <a:rPr lang="en-US" b="1" u="sng" dirty="0"/>
                  <a:t>KNOWN MASS</a:t>
                </a:r>
                <a:r>
                  <a:rPr lang="en-US" b="1" dirty="0"/>
                  <a:t>!</a:t>
                </a:r>
              </a:p>
              <a:p>
                <a:pPr lvl="1"/>
                <a:r>
                  <a:rPr lang="en-US" dirty="0"/>
                  <a:t>Momentum Based: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ad>
                          <m:radPr>
                            <m:degHide m:val="on"/>
                            <m:ctrlPr>
                              <a:rPr lang="en-US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sub>
                        </m:sSub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	</a:t>
                </a:r>
                <a:r>
                  <a:rPr lang="en-US" dirty="0">
                    <a:solidFill>
                      <a:srgbClr val="00B050"/>
                    </a:solidFill>
                  </a:rPr>
                  <a:t>( excellent at low momentum)</a:t>
                </a:r>
              </a:p>
              <a:p>
                <a:pPr lvl="1"/>
                <a:r>
                  <a:rPr lang="en-US" dirty="0"/>
                  <a:t>Energy Based:		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acc>
                      </m:e>
                    </m:d>
                  </m:oMath>
                </a14:m>
                <a:r>
                  <a:rPr lang="en-US" dirty="0"/>
                  <a:t>		</a:t>
                </a:r>
                <a:r>
                  <a:rPr lang="en-US" dirty="0">
                    <a:solidFill>
                      <a:srgbClr val="00B050"/>
                    </a:solidFill>
                  </a:rPr>
                  <a:t>(excellent at high momentum)</a:t>
                </a:r>
              </a:p>
              <a:p>
                <a:pPr lvl="1"/>
                <a:r>
                  <a:rPr lang="en-US" dirty="0">
                    <a:solidFill>
                      <a:srgbClr val="00B050"/>
                    </a:solidFill>
                  </a:rPr>
                  <a:t>Excellent measurements everywhere!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C14371A-B77A-9F1B-9055-F8995335B9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1106" y="830934"/>
                <a:ext cx="8596668" cy="5930593"/>
              </a:xfrm>
              <a:blipFill>
                <a:blip r:embed="rId2"/>
                <a:stretch>
                  <a:fillRect l="-213" t="-1028" b="-4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ow to Strive for Excellence - YouTube">
            <a:extLst>
              <a:ext uri="{FF2B5EF4-FFF2-40B4-BE49-F238E27FC236}">
                <a16:creationId xmlns:a16="http://schemas.microsoft.com/office/drawing/2014/main" id="{907017CF-91F5-A886-A7E3-94D68F88EE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9" b="12247"/>
          <a:stretch>
            <a:fillRect/>
          </a:stretch>
        </p:blipFill>
        <p:spPr bwMode="auto">
          <a:xfrm>
            <a:off x="7491369" y="29361"/>
            <a:ext cx="4656264" cy="263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F79385-62DD-C5BE-8188-7AC8042F3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6407" y="4292369"/>
            <a:ext cx="3771226" cy="25362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8A40A7-6CAF-77B4-EA29-1EE6AB828A5F}"/>
              </a:ext>
            </a:extLst>
          </p:cNvPr>
          <p:cNvSpPr txBox="1"/>
          <p:nvPr/>
        </p:nvSpPr>
        <p:spPr>
          <a:xfrm>
            <a:off x="10725699" y="4253638"/>
            <a:ext cx="14219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EXCELLENT!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6490540-F775-4789-DE97-560FDA367C4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D6D5D3"/>
              </a:clrFrom>
              <a:clrTo>
                <a:srgbClr val="D6D5D3">
                  <a:alpha val="0"/>
                </a:srgbClr>
              </a:clrTo>
            </a:clrChange>
          </a:blip>
          <a:srcRect t="17970" b="17833"/>
          <a:stretch>
            <a:fillRect/>
          </a:stretch>
        </p:blipFill>
        <p:spPr>
          <a:xfrm>
            <a:off x="8056904" y="3043615"/>
            <a:ext cx="1854687" cy="1190658"/>
          </a:xfrm>
          <a:prstGeom prst="rect">
            <a:avLst/>
          </a:prstGeom>
        </p:spPr>
      </p:pic>
      <p:sp>
        <p:nvSpPr>
          <p:cNvPr id="10" name="Arrow: Bent 9">
            <a:extLst>
              <a:ext uri="{FF2B5EF4-FFF2-40B4-BE49-F238E27FC236}">
                <a16:creationId xmlns:a16="http://schemas.microsoft.com/office/drawing/2014/main" id="{565F42F2-3C84-910C-39A4-69D09381BC76}"/>
              </a:ext>
            </a:extLst>
          </p:cNvPr>
          <p:cNvSpPr/>
          <p:nvPr/>
        </p:nvSpPr>
        <p:spPr>
          <a:xfrm rot="5400000">
            <a:off x="10048297" y="3347136"/>
            <a:ext cx="813816" cy="868680"/>
          </a:xfrm>
          <a:prstGeom prst="bentArrow">
            <a:avLst/>
          </a:prstGeom>
          <a:solidFill>
            <a:srgbClr val="DC4820"/>
          </a:solidFill>
          <a:ln>
            <a:solidFill>
              <a:srgbClr val="01010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382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C844F-7006-ACC5-E492-2872CD9B35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928409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993774-DC67-4224-366C-384A859AB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4054465"/>
            <a:ext cx="10354733" cy="2740036"/>
          </a:xfrm>
        </p:spPr>
        <p:txBody>
          <a:bodyPr/>
          <a:lstStyle/>
          <a:p>
            <a:r>
              <a:rPr lang="en-US" dirty="0"/>
              <a:t>Particle ID will be a critical requirement in ePIC.</a:t>
            </a:r>
          </a:p>
          <a:p>
            <a:r>
              <a:rPr lang="en-US" dirty="0"/>
              <a:t>No one technique can span the full range of momenta of particles produced at EIC.</a:t>
            </a:r>
          </a:p>
          <a:p>
            <a:r>
              <a:rPr lang="en-US" dirty="0"/>
              <a:t>When PID is critical, a suite of detector technologies must be applied.</a:t>
            </a:r>
          </a:p>
          <a:p>
            <a:r>
              <a:rPr lang="en-US" dirty="0"/>
              <a:t>If we have met our goal, you should be able to look at the diagram of ePIC:</a:t>
            </a:r>
          </a:p>
          <a:p>
            <a:pPr lvl="1"/>
            <a:r>
              <a:rPr lang="en-US" dirty="0"/>
              <a:t>Understand the role of each detector system.</a:t>
            </a:r>
          </a:p>
          <a:p>
            <a:pPr lvl="1"/>
            <a:r>
              <a:rPr lang="en-US" dirty="0"/>
              <a:t>Understand why the layer order is correct.</a:t>
            </a:r>
          </a:p>
          <a:p>
            <a:pPr lvl="1"/>
            <a:r>
              <a:rPr lang="en-US" dirty="0"/>
              <a:t>Understand how the chosen technology of each system matches the physics.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90065-897D-48D7-2A98-2FA748B46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35" y="1116155"/>
            <a:ext cx="4957232" cy="275056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EADA842-5084-11C9-D2CA-DC8A1A2560B9}"/>
              </a:ext>
            </a:extLst>
          </p:cNvPr>
          <p:cNvSpPr txBox="1"/>
          <p:nvPr/>
        </p:nvSpPr>
        <p:spPr>
          <a:xfrm>
            <a:off x="994833" y="852317"/>
            <a:ext cx="3387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PID Performance vs Momentum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969CCE-49BA-6050-3AC4-FD2AF590D0A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2" t="490" r="-1727" b="-674"/>
          <a:stretch>
            <a:fillRect/>
          </a:stretch>
        </p:blipFill>
        <p:spPr>
          <a:xfrm>
            <a:off x="5741831" y="63499"/>
            <a:ext cx="6450169" cy="3990965"/>
          </a:xfrm>
          <a:prstGeom prst="rect">
            <a:avLst/>
          </a:prstGeom>
        </p:spPr>
      </p:pic>
      <p:pic>
        <p:nvPicPr>
          <p:cNvPr id="3074" name="Picture 2" descr="Thank you Images - Free Download on Magnific (formerly Freepik)">
            <a:extLst>
              <a:ext uri="{FF2B5EF4-FFF2-40B4-BE49-F238E27FC236}">
                <a16:creationId xmlns:a16="http://schemas.microsoft.com/office/drawing/2014/main" id="{9C60F2FE-5EF5-5BAE-D80B-A47671C37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797" y="4821767"/>
            <a:ext cx="3011936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839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FC90A-B739-4A55-9265-D07EBEA09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8024"/>
          </a:xfrm>
        </p:spPr>
        <p:txBody>
          <a:bodyPr/>
          <a:lstStyle/>
          <a:p>
            <a:r>
              <a:rPr lang="en-US" dirty="0"/>
              <a:t>PID is really a Velocity Measurement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B34B3-5CAA-428C-A43F-48EA7B3794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79985" y="2336971"/>
                <a:ext cx="8811899" cy="414467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p = </a:t>
                </a:r>
                <a:r>
                  <a:rPr lang="en-US" dirty="0" err="1"/>
                  <a:t>m</a:t>
                </a:r>
                <a:r>
                  <a:rPr lang="en-US" dirty="0" err="1">
                    <a:solidFill>
                      <a:srgbClr val="FF0000"/>
                    </a:solidFill>
                    <a:latin typeface="Symbol" panose="05050102010706020507" pitchFamily="18" charset="2"/>
                  </a:rPr>
                  <a:t>gb</a:t>
                </a:r>
                <a:r>
                  <a:rPr lang="en-US" dirty="0"/>
                  <a:t>    E = m</a:t>
                </a:r>
                <a:r>
                  <a:rPr 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g   </a:t>
                </a:r>
                <a:r>
                  <a:rPr lang="en-US" dirty="0">
                    <a:solidFill>
                      <a:schemeClr val="tx1"/>
                    </a:solidFill>
                  </a:rPr>
                  <a:t>velocity(</a:t>
                </a:r>
                <a:r>
                  <a:rPr lang="en-US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dirty="0">
                    <a:solidFill>
                      <a:schemeClr val="tx1"/>
                    </a:solidFill>
                  </a:rPr>
                  <a:t>) measurement yields mass: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d>
                      <m:dPr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e>
                    </m:d>
                  </m:oMath>
                </a14:m>
                <a:endParaRPr lang="en-US" dirty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Replace “Measured mass” with the known value (Particle Data Group).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Recalculate particle 4-Vectors with improved accuracy.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Get your physics with precision!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Today’s lecture boils down to basically goal:  </a:t>
                </a:r>
                <a:r>
                  <a:rPr lang="en-US" dirty="0">
                    <a:solidFill>
                      <a:srgbClr val="FF0000"/>
                    </a:solidFill>
                  </a:rPr>
                  <a:t>MEASURE </a:t>
                </a:r>
                <a:r>
                  <a:rPr lang="en-US" dirty="0">
                    <a:solidFill>
                      <a:srgbClr val="FF0000"/>
                    </a:solidFill>
                    <a:latin typeface="Symbol" panose="05050102010706020507" pitchFamily="18" charset="2"/>
                  </a:rPr>
                  <a:t>b!</a:t>
                </a:r>
              </a:p>
              <a:p>
                <a:pPr lvl="1"/>
                <a:r>
                  <a:rPr lang="en-US" b="1" dirty="0">
                    <a:solidFill>
                      <a:schemeClr val="tx1"/>
                    </a:solidFill>
                  </a:rPr>
                  <a:t>Direct measurement</a:t>
                </a:r>
                <a:r>
                  <a:rPr lang="en-US" dirty="0">
                    <a:solidFill>
                      <a:schemeClr val="tx1"/>
                    </a:solidFill>
                  </a:rPr>
                  <a:t>: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Freshman physics: 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𝑣𝑒𝑙𝑜𝑐𝑖𝑡𝑦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𝑑𝑖𝑠𝑡𝑎𝑛𝑐𝑒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𝑡𝑖𝑚𝑒</m:t>
                        </m:r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en-US" b="1" dirty="0">
                    <a:solidFill>
                      <a:schemeClr val="tx1"/>
                    </a:solidFill>
                  </a:rPr>
                  <a:t>Inference measurement: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Velocity-dependent interactions of a charged particle with a detector!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2B34B3-5CAA-428C-A43F-48EA7B3794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79985" y="2336971"/>
                <a:ext cx="8811899" cy="4144679"/>
              </a:xfrm>
              <a:blipFill>
                <a:blip r:embed="rId2"/>
                <a:stretch>
                  <a:fillRect l="-208" t="-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A164AFB7-42E8-95B6-7C31-7D98D2A84D10}"/>
              </a:ext>
            </a:extLst>
          </p:cNvPr>
          <p:cNvSpPr txBox="1"/>
          <p:nvPr/>
        </p:nvSpPr>
        <p:spPr>
          <a:xfrm>
            <a:off x="7336184" y="6273225"/>
            <a:ext cx="485581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NOTE:  ePIC has made choices in PID technologies.</a:t>
            </a:r>
          </a:p>
          <a:p>
            <a:r>
              <a:rPr lang="en-US" sz="1600" dirty="0"/>
              <a:t>This presentation covers a broader scope.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9B5DBC-5278-1995-72A8-2EFFE1625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931" y="894041"/>
            <a:ext cx="2582673" cy="12913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14CCEA-BBA5-88A7-AC7D-9F01ED1D1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8739" y="376350"/>
            <a:ext cx="3186768" cy="424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291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E405E1-59AC-777F-73A8-9711BF766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A3CC1-FFF2-C246-BFBF-7C82D1B4F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8024"/>
          </a:xfrm>
        </p:spPr>
        <p:txBody>
          <a:bodyPr/>
          <a:lstStyle/>
          <a:p>
            <a:r>
              <a:rPr lang="en-US" dirty="0">
                <a:latin typeface="Symbol" panose="05050102010706020507" pitchFamily="18" charset="2"/>
              </a:rPr>
              <a:t>b</a:t>
            </a:r>
            <a:r>
              <a:rPr lang="en-US" dirty="0"/>
              <a:t> Measurement Overview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643E2A-9182-9E01-1516-E827AE23B17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54818" y="779658"/>
                <a:ext cx="8811899" cy="5646309"/>
              </a:xfrm>
            </p:spPr>
            <p:txBody>
              <a:bodyPr>
                <a:norm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Measure </a:t>
                </a:r>
                <a:r>
                  <a:rPr lang="en-US" b="1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b="1" dirty="0">
                    <a:solidFill>
                      <a:schemeClr val="tx1"/>
                    </a:solidFill>
                  </a:rPr>
                  <a:t> Directly: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Time-of-Flight or “TOF”</a:t>
                </a:r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Measure </a:t>
                </a:r>
                <a:r>
                  <a:rPr lang="en-US" b="1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b="1" dirty="0">
                    <a:solidFill>
                      <a:schemeClr val="tx1"/>
                    </a:solidFill>
                  </a:rPr>
                  <a:t> by Ionization: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Specific Ionization (aka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)</a:t>
                </a:r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Measure </a:t>
                </a:r>
                <a:r>
                  <a:rPr lang="en-US" b="1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b="1" dirty="0">
                    <a:solidFill>
                      <a:schemeClr val="tx1"/>
                    </a:solidFill>
                  </a:rPr>
                  <a:t> by “Optical Wake”: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Cherenkov Radiation: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den>
                        </m:f>
                      </m:e>
                    </m:func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q</a:t>
                </a:r>
                <a:r>
                  <a:rPr lang="en-US" baseline="-25000" dirty="0">
                    <a:solidFill>
                      <a:schemeClr val="tx1"/>
                    </a:solidFill>
                  </a:rPr>
                  <a:t>C</a:t>
                </a:r>
                <a:r>
                  <a:rPr lang="en-US" dirty="0">
                    <a:solidFill>
                      <a:schemeClr val="tx1"/>
                    </a:solidFill>
                  </a:rPr>
                  <a:t> measured </a:t>
                </a:r>
                <a:r>
                  <a:rPr lang="en-US" dirty="0" err="1">
                    <a:solidFill>
                      <a:schemeClr val="tx1"/>
                    </a:solidFill>
                  </a:rPr>
                  <a:t>wrt</a:t>
                </a:r>
                <a:r>
                  <a:rPr lang="en-US" dirty="0">
                    <a:solidFill>
                      <a:schemeClr val="tx1"/>
                    </a:solidFill>
                  </a:rPr>
                  <a:t> track direction.</a:t>
                </a:r>
              </a:p>
              <a:p>
                <a:pPr lvl="2"/>
                <a:r>
                  <a:rPr lang="en-US" dirty="0">
                    <a:solidFill>
                      <a:schemeClr val="tx1"/>
                    </a:solidFill>
                  </a:rPr>
                  <a:t>Thus, dependent upon deliverables from tracking</a:t>
                </a:r>
                <a:endParaRPr lang="en-US" b="1" dirty="0">
                  <a:solidFill>
                    <a:schemeClr val="tx1"/>
                  </a:solidFill>
                </a:endParaRPr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Measure </a:t>
                </a:r>
                <a:r>
                  <a:rPr lang="en-US" b="1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b="1" dirty="0">
                    <a:solidFill>
                      <a:schemeClr val="tx1"/>
                    </a:solidFill>
                  </a:rPr>
                  <a:t> by Radiation: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X-ray Radiation as a particle crosses index of refraction “boundaries”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Transition Radiation Intensity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𝑍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den>
                    </m:f>
                  </m:oMath>
                </a14:m>
                <a:endParaRPr lang="en-US" b="1" dirty="0">
                  <a:solidFill>
                    <a:schemeClr val="tx1"/>
                  </a:solidFill>
                </a:endParaRPr>
              </a:p>
              <a:p>
                <a:r>
                  <a:rPr lang="en-US" b="1" dirty="0">
                    <a:solidFill>
                      <a:schemeClr val="tx1"/>
                    </a:solidFill>
                  </a:rPr>
                  <a:t>Measure </a:t>
                </a:r>
                <a:r>
                  <a:rPr lang="en-US" b="1" dirty="0">
                    <a:solidFill>
                      <a:schemeClr val="tx1"/>
                    </a:solidFill>
                    <a:latin typeface="Symbol" panose="05050102010706020507" pitchFamily="18" charset="2"/>
                  </a:rPr>
                  <a:t>b</a:t>
                </a:r>
                <a:r>
                  <a:rPr lang="en-US" b="1" dirty="0">
                    <a:solidFill>
                      <a:schemeClr val="tx1"/>
                    </a:solidFill>
                  </a:rPr>
                  <a:t> by Bremsstrahlung :</a:t>
                </a:r>
              </a:p>
              <a:p>
                <a:pPr lvl="1"/>
                <a:r>
                  <a:rPr lang="en-US" dirty="0">
                    <a:solidFill>
                      <a:schemeClr val="tx1"/>
                    </a:solidFill>
                  </a:rPr>
                  <a:t>Bremsstrahlung: 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𝑞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𝛾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𝜀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den>
                    </m:f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acc>
                              <m:accPr>
                                <m:chr m:val="̇"/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acc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𝛽</m:t>
                                        </m:r>
                                      </m:e>
                                    </m:acc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∙</m:t>
                                    </m:r>
                                    <m:acc>
                                      <m:accPr>
                                        <m:chr m:val="̇"/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acc>
                                          <m:accPr>
                                            <m:chr m:val="⃗"/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acc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  <m:t>𝛽</m:t>
                                            </m:r>
                                          </m:e>
                                        </m:acc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d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4643E2A-9182-9E01-1516-E827AE23B17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54818" y="779658"/>
                <a:ext cx="8811899" cy="5646309"/>
              </a:xfrm>
              <a:blipFill>
                <a:blip r:embed="rId2"/>
                <a:stretch>
                  <a:fillRect l="-138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2D126744-B16E-204A-68D1-3ADF02ADD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4746" y="432033"/>
            <a:ext cx="3258356" cy="2163631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0463E8-4788-87E9-A588-F50C9CA43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190" y="2801626"/>
            <a:ext cx="3370915" cy="196957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2B06FD2E-AB8C-29FD-4B99-64542E478DF0}"/>
              </a:ext>
            </a:extLst>
          </p:cNvPr>
          <p:cNvSpPr/>
          <p:nvPr/>
        </p:nvSpPr>
        <p:spPr>
          <a:xfrm>
            <a:off x="7478786" y="4224157"/>
            <a:ext cx="197142" cy="206758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9DE0BB-C4C1-EE68-BF53-8E6103E7F2E2}"/>
              </a:ext>
            </a:extLst>
          </p:cNvPr>
          <p:cNvSpPr txBox="1"/>
          <p:nvPr/>
        </p:nvSpPr>
        <p:spPr>
          <a:xfrm>
            <a:off x="7729166" y="5073283"/>
            <a:ext cx="1837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eID mechanisms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434052D5-19AC-C6BB-C4C7-55382833AF2B}"/>
              </a:ext>
            </a:extLst>
          </p:cNvPr>
          <p:cNvCxnSpPr>
            <a:cxnSpLocks/>
          </p:cNvCxnSpPr>
          <p:nvPr/>
        </p:nvCxnSpPr>
        <p:spPr>
          <a:xfrm flipV="1">
            <a:off x="3657426" y="1673604"/>
            <a:ext cx="4643480" cy="543119"/>
          </a:xfrm>
          <a:prstGeom prst="bentConnector3">
            <a:avLst>
              <a:gd name="adj1" fmla="val 50000"/>
            </a:avLst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6DD72CF9-4A1D-1992-FE42-D1062AE3730D}"/>
              </a:ext>
            </a:extLst>
          </p:cNvPr>
          <p:cNvCxnSpPr>
            <a:cxnSpLocks/>
          </p:cNvCxnSpPr>
          <p:nvPr/>
        </p:nvCxnSpPr>
        <p:spPr>
          <a:xfrm>
            <a:off x="4186106" y="3540300"/>
            <a:ext cx="4248640" cy="289274"/>
          </a:xfrm>
          <a:prstGeom prst="bentConnector3">
            <a:avLst>
              <a:gd name="adj1" fmla="val 50000"/>
            </a:avLst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97AABE7-F42E-9E39-814A-9EB90775B504}"/>
              </a:ext>
            </a:extLst>
          </p:cNvPr>
          <p:cNvSpPr/>
          <p:nvPr/>
        </p:nvSpPr>
        <p:spPr>
          <a:xfrm>
            <a:off x="420895" y="5316404"/>
            <a:ext cx="4643480" cy="118090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7A838FA-69E4-3050-C799-1AAFC936760B}"/>
              </a:ext>
            </a:extLst>
          </p:cNvPr>
          <p:cNvSpPr txBox="1"/>
          <p:nvPr/>
        </p:nvSpPr>
        <p:spPr>
          <a:xfrm>
            <a:off x="757767" y="6438592"/>
            <a:ext cx="3894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Addressed Previously by Ross Corliss</a:t>
            </a:r>
          </a:p>
        </p:txBody>
      </p:sp>
    </p:spTree>
    <p:extLst>
      <p:ext uri="{BB962C8B-B14F-4D97-AF65-F5344CB8AC3E}">
        <p14:creationId xmlns:p14="http://schemas.microsoft.com/office/powerpoint/2010/main" val="27411861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42AE-278F-BE85-D28A-1BBA08305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71" y="30759"/>
            <a:ext cx="8596668" cy="1320800"/>
          </a:xfrm>
        </p:spPr>
        <p:txBody>
          <a:bodyPr/>
          <a:lstStyle/>
          <a:p>
            <a:r>
              <a:rPr lang="en-US" dirty="0"/>
              <a:t>Basic Concept for Time-of-Flight (TOF)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8DBAE-0191-8D4C-4398-B8EA5089B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150" y="3796017"/>
            <a:ext cx="4740076" cy="3031223"/>
          </a:xfrm>
        </p:spPr>
        <p:txBody>
          <a:bodyPr>
            <a:normAutofit/>
          </a:bodyPr>
          <a:lstStyle/>
          <a:p>
            <a:r>
              <a:rPr lang="en-US" dirty="0"/>
              <a:t>Intellectually simple.</a:t>
            </a:r>
          </a:p>
          <a:p>
            <a:r>
              <a:rPr lang="en-US" dirty="0"/>
              <a:t>The technology development lies in achieving excellent time resolution:</a:t>
            </a:r>
          </a:p>
          <a:p>
            <a:pPr lvl="1"/>
            <a:r>
              <a:rPr lang="en-US" dirty="0"/>
              <a:t>Prompt medium response.</a:t>
            </a:r>
          </a:p>
          <a:p>
            <a:pPr lvl="2"/>
            <a:r>
              <a:rPr lang="en-US" dirty="0"/>
              <a:t>e.g. Avoid scintillators doped with molecules having “delayed light”</a:t>
            </a:r>
          </a:p>
          <a:p>
            <a:pPr lvl="1"/>
            <a:r>
              <a:rPr lang="en-US" dirty="0"/>
              <a:t>Quick Sensor Response</a:t>
            </a:r>
          </a:p>
          <a:p>
            <a:pPr lvl="2"/>
            <a:r>
              <a:rPr lang="en-US" dirty="0"/>
              <a:t>Electrons avalanche with a “transit time”.</a:t>
            </a:r>
          </a:p>
          <a:p>
            <a:pPr lvl="2"/>
            <a:r>
              <a:rPr lang="en-US" dirty="0"/>
              <a:t>Transit time “spread” degrades resolution</a:t>
            </a:r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3C5E54-C1F2-4B19-4799-B80AC5564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2050" y="993850"/>
            <a:ext cx="3547441" cy="2371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800C9C-EF8C-A4E6-3D3E-BB267CBE5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856" y="871533"/>
            <a:ext cx="4098319" cy="2769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EDA0E9-7D60-E589-06A5-14F1BF91F9E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013" r="15238" b="18234"/>
          <a:stretch>
            <a:fillRect/>
          </a:stretch>
        </p:blipFill>
        <p:spPr>
          <a:xfrm>
            <a:off x="5742264" y="3528861"/>
            <a:ext cx="3103926" cy="17445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0091A58-79DF-7E6A-34ED-EE877C227DC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7000" b="24443"/>
          <a:stretch>
            <a:fillRect/>
          </a:stretch>
        </p:blipFill>
        <p:spPr>
          <a:xfrm>
            <a:off x="4857226" y="913217"/>
            <a:ext cx="2164282" cy="23823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294715-D1A5-DE1E-ACF5-BCB071D3DCBC}"/>
                  </a:ext>
                </a:extLst>
              </p:cNvPr>
              <p:cNvSpPr txBox="1"/>
              <p:nvPr/>
            </p:nvSpPr>
            <p:spPr>
              <a:xfrm>
                <a:off x="39771" y="2870657"/>
                <a:ext cx="1134157" cy="612796"/>
              </a:xfrm>
              <a:prstGeom prst="rect">
                <a:avLst/>
              </a:prstGeom>
              <a:noFill/>
              <a:ln w="38100">
                <a:solidFill>
                  <a:schemeClr val="accent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0294715-D1A5-DE1E-ACF5-BCB071D3DC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71" y="2870657"/>
                <a:ext cx="1134157" cy="6127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D60E241-3184-025B-0525-6770069E2AE9}"/>
              </a:ext>
            </a:extLst>
          </p:cNvPr>
          <p:cNvSpPr txBox="1"/>
          <p:nvPr/>
        </p:nvSpPr>
        <p:spPr>
          <a:xfrm>
            <a:off x="4857226" y="930857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Collider Geometry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833C470C-8932-CC89-1FB8-1338F7778072}"/>
              </a:ext>
            </a:extLst>
          </p:cNvPr>
          <p:cNvSpPr/>
          <p:nvPr/>
        </p:nvSpPr>
        <p:spPr>
          <a:xfrm>
            <a:off x="4857226" y="6031686"/>
            <a:ext cx="219427" cy="700480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F7471-0FCA-9552-0741-9A4E4D2A354B}"/>
              </a:ext>
            </a:extLst>
          </p:cNvPr>
          <p:cNvSpPr txBox="1"/>
          <p:nvPr/>
        </p:nvSpPr>
        <p:spPr>
          <a:xfrm>
            <a:off x="5346531" y="5876488"/>
            <a:ext cx="4491038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Rule of Thumb: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Transit time spread &lt; Transit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Tiny avalanche zones have smaller TTS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88BEC5-428D-8135-D7DC-704B47D510EC}"/>
                  </a:ext>
                </a:extLst>
              </p:cNvPr>
              <p:cNvSpPr txBox="1"/>
              <p:nvPr/>
            </p:nvSpPr>
            <p:spPr>
              <a:xfrm>
                <a:off x="8947939" y="3528861"/>
                <a:ext cx="1695849" cy="174458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=4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</m:t>
                      </m:r>
                    </m:oMath>
                    <m:oMath xmlns:m="http://schemas.openxmlformats.org/officeDocument/2006/math"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−4</m:t>
                          </m:r>
                        </m:sup>
                      </m:sSup>
                    </m:oMath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𝜕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=50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𝑝𝑠𝑒𝑐</m:t>
                      </m:r>
                    </m:oMath>
                  </m:oMathPara>
                </a14:m>
                <a:endParaRPr lang="en-US" b="0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488BEC5-428D-8135-D7DC-704B47D510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7939" y="3528861"/>
                <a:ext cx="1695849" cy="1744580"/>
              </a:xfrm>
              <a:prstGeom prst="rect">
                <a:avLst/>
              </a:prstGeom>
              <a:blipFill>
                <a:blip r:embed="rId7"/>
                <a:stretch>
                  <a:fillRect b="-10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8216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441D8-C109-CE49-2AE3-4ABA92679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060083" cy="1320800"/>
          </a:xfrm>
        </p:spPr>
        <p:txBody>
          <a:bodyPr/>
          <a:lstStyle/>
          <a:p>
            <a:r>
              <a:rPr lang="en-US" dirty="0"/>
              <a:t>The “Classic” TOF:  Scintillator Hodoscope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CAEC6B-3B85-11F4-01BC-3B8185AA3743}"/>
              </a:ext>
            </a:extLst>
          </p:cNvPr>
          <p:cNvGrpSpPr/>
          <p:nvPr/>
        </p:nvGrpSpPr>
        <p:grpSpPr>
          <a:xfrm>
            <a:off x="4374807" y="933750"/>
            <a:ext cx="2745297" cy="3070095"/>
            <a:chOff x="2696362" y="1010504"/>
            <a:chExt cx="2745297" cy="30700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59F59B9-2999-A526-5B45-CB3F7D4657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9615" t="5001" r="2532" b="56192"/>
            <a:stretch>
              <a:fillRect/>
            </a:stretch>
          </p:blipFill>
          <p:spPr>
            <a:xfrm>
              <a:off x="3632433" y="1248983"/>
              <a:ext cx="1086375" cy="2831616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196008B-995A-687E-7B9A-7A6645088796}"/>
                </a:ext>
              </a:extLst>
            </p:cNvPr>
            <p:cNvSpPr txBox="1"/>
            <p:nvPr/>
          </p:nvSpPr>
          <p:spPr>
            <a:xfrm>
              <a:off x="3061981" y="1010504"/>
              <a:ext cx="187074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Scintillator Slat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BE4BF8B-1DF0-06AB-C4B6-D995DDC54006}"/>
                </a:ext>
              </a:extLst>
            </p:cNvPr>
            <p:cNvSpPr txBox="1"/>
            <p:nvPr/>
          </p:nvSpPr>
          <p:spPr>
            <a:xfrm>
              <a:off x="2696362" y="2199981"/>
              <a:ext cx="1132514" cy="7386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Small PMTs with only 10 dynodes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2377B3C-DF5F-CCDE-F6D5-374260805611}"/>
                </a:ext>
              </a:extLst>
            </p:cNvPr>
            <p:cNvSpPr txBox="1"/>
            <p:nvPr/>
          </p:nvSpPr>
          <p:spPr>
            <a:xfrm>
              <a:off x="4309145" y="1808084"/>
              <a:ext cx="1132514" cy="5232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Fast Plastic Scintillator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A1459B6-5C97-B2A8-95AD-B0A0BF32F252}"/>
                </a:ext>
              </a:extLst>
            </p:cNvPr>
            <p:cNvSpPr/>
            <p:nvPr/>
          </p:nvSpPr>
          <p:spPr>
            <a:xfrm>
              <a:off x="3544349" y="3427216"/>
              <a:ext cx="201336" cy="312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E6FB4ED-AA1A-E297-B1C4-EB105110C783}"/>
                </a:ext>
              </a:extLst>
            </p:cNvPr>
            <p:cNvSpPr/>
            <p:nvPr/>
          </p:nvSpPr>
          <p:spPr>
            <a:xfrm>
              <a:off x="3544349" y="1401727"/>
              <a:ext cx="201336" cy="31210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7048A2C-AA22-1CDC-A75F-19422AB0ADFE}"/>
              </a:ext>
            </a:extLst>
          </p:cNvPr>
          <p:cNvSpPr txBox="1"/>
          <p:nvPr/>
        </p:nvSpPr>
        <p:spPr>
          <a:xfrm>
            <a:off x="783376" y="4416304"/>
            <a:ext cx="10701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Smaller PMTs are usually faster because electron trajectories are shorter and more uniform. Fewer dynodes help somewhat, but the dominant factor is often the photocathode-to-first-dynode geometry. The real breakthrough in timing came from MCP-PMTs, which replaced the dynode chain entirely and reduced transit-time spreads from hundreds of picoseconds to a </a:t>
            </a:r>
            <a:r>
              <a:rPr lang="en-US" dirty="0">
                <a:solidFill>
                  <a:srgbClr val="FF0000"/>
                </a:solidFill>
              </a:rPr>
              <a:t>few tens of picoseconds</a:t>
            </a:r>
            <a:r>
              <a:rPr lang="en-US" dirty="0"/>
              <a:t>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988781D-3AB3-738B-48B2-4C48BB0C57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092" y="1591981"/>
            <a:ext cx="3746502" cy="14986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4BB8224-0BBB-679B-B327-AFA8A05B7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0373" y="1544800"/>
            <a:ext cx="4429642" cy="14852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D3B3CF-75C3-0A4E-4093-453A48BCA1A7}"/>
              </a:ext>
            </a:extLst>
          </p:cNvPr>
          <p:cNvSpPr txBox="1"/>
          <p:nvPr/>
        </p:nvSpPr>
        <p:spPr>
          <a:xfrm>
            <a:off x="162485" y="1241367"/>
            <a:ext cx="3976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Photomultiplier Tube (PMT)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47C3D1-0D34-6336-1DBB-913D9133AE66}"/>
              </a:ext>
            </a:extLst>
          </p:cNvPr>
          <p:cNvSpPr txBox="1"/>
          <p:nvPr/>
        </p:nvSpPr>
        <p:spPr>
          <a:xfrm>
            <a:off x="8117458" y="1140307"/>
            <a:ext cx="353904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Micro Channel Plate (MCP-PMT)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49FCC2F-4CC9-AF60-43D7-CA089C30CC1D}"/>
              </a:ext>
            </a:extLst>
          </p:cNvPr>
          <p:cNvSpPr txBox="1"/>
          <p:nvPr/>
        </p:nvSpPr>
        <p:spPr>
          <a:xfrm>
            <a:off x="10050011" y="16156"/>
            <a:ext cx="20930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Vacuum Avalanche</a:t>
            </a:r>
          </a:p>
        </p:txBody>
      </p:sp>
    </p:spTree>
    <p:extLst>
      <p:ext uri="{BB962C8B-B14F-4D97-AF65-F5344CB8AC3E}">
        <p14:creationId xmlns:p14="http://schemas.microsoft.com/office/powerpoint/2010/main" val="415449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A580E-29DE-49B0-8BB9-6A122CAC5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705394"/>
          </a:xfrm>
        </p:spPr>
        <p:txBody>
          <a:bodyPr/>
          <a:lstStyle/>
          <a:p>
            <a:r>
              <a:rPr lang="en-US" dirty="0"/>
              <a:t>Fast Light Sensors for ePIC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53F0E-B9C4-49C1-86D3-9D769C46FB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112" y="4608876"/>
            <a:ext cx="8596668" cy="1657898"/>
          </a:xfrm>
        </p:spPr>
        <p:txBody>
          <a:bodyPr/>
          <a:lstStyle/>
          <a:p>
            <a:r>
              <a:rPr lang="en-US" dirty="0"/>
              <a:t>Direct measurements of velocity require a fast charge collection device.</a:t>
            </a:r>
          </a:p>
          <a:p>
            <a:r>
              <a:rPr lang="en-US" dirty="0"/>
              <a:t>The time resolution is automatically helped by small devices:</a:t>
            </a:r>
          </a:p>
          <a:p>
            <a:pPr lvl="1"/>
            <a:r>
              <a:rPr lang="en-US" dirty="0"/>
              <a:t>LGAD:  Low Gain Avalanche Device.  Instantly small.</a:t>
            </a:r>
          </a:p>
          <a:p>
            <a:pPr lvl="1"/>
            <a:r>
              <a:rPr lang="en-US" dirty="0"/>
              <a:t>MCP: Micro Channel Plate </a:t>
            </a:r>
            <a:r>
              <a:rPr lang="en-US" dirty="0">
                <a:sym typeface="Wingdings" panose="05000000000000000000" pitchFamily="2" charset="2"/>
              </a:rPr>
              <a:t> LAPPD (Large Area Picosecond Photon Detector)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00394DF-73C3-5E9F-7BAD-0475D2DF8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592" y="1603506"/>
            <a:ext cx="4650025" cy="26631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B05A83A-D537-75D0-5CB8-D9AB8F619C38}"/>
              </a:ext>
            </a:extLst>
          </p:cNvPr>
          <p:cNvSpPr txBox="1"/>
          <p:nvPr/>
        </p:nvSpPr>
        <p:spPr>
          <a:xfrm>
            <a:off x="2851280" y="927486"/>
            <a:ext cx="5185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Large Area Picosecond Photon Detector (LAPPD)</a:t>
            </a:r>
            <a:br>
              <a:rPr lang="en-US" dirty="0"/>
            </a:br>
            <a:r>
              <a:rPr lang="en-US" dirty="0"/>
              <a:t>High-Rate Picosecond Photon Detector (HRPPD)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9D9B33-A7BD-685E-CD06-49A9986DEBDA}"/>
              </a:ext>
            </a:extLst>
          </p:cNvPr>
          <p:cNvSpPr txBox="1"/>
          <p:nvPr/>
        </p:nvSpPr>
        <p:spPr>
          <a:xfrm>
            <a:off x="3053592" y="3897345"/>
            <a:ext cx="2093053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Vacuum Avalanche</a:t>
            </a:r>
          </a:p>
        </p:txBody>
      </p:sp>
    </p:spTree>
    <p:extLst>
      <p:ext uri="{BB962C8B-B14F-4D97-AF65-F5344CB8AC3E}">
        <p14:creationId xmlns:p14="http://schemas.microsoft.com/office/powerpoint/2010/main" val="3297930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C337-E3B3-5BB6-B09D-AA4630C83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769"/>
            <a:ext cx="8596668" cy="890128"/>
          </a:xfrm>
        </p:spPr>
        <p:txBody>
          <a:bodyPr/>
          <a:lstStyle/>
          <a:p>
            <a:r>
              <a:rPr lang="en-US" dirty="0"/>
              <a:t>Fast Timing in Gas &amp; Silicon!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AB1FB8-CAF7-330F-2252-7F599CA9AE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48" y="4609750"/>
            <a:ext cx="4571097" cy="1251248"/>
          </a:xfrm>
          <a:solidFill>
            <a:schemeClr val="bg1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dirty="0"/>
              <a:t>Cherenkov Light is instantaneous</a:t>
            </a:r>
          </a:p>
          <a:p>
            <a:r>
              <a:rPr lang="en-US" dirty="0"/>
              <a:t>CsI withstands contact with the gas</a:t>
            </a:r>
          </a:p>
          <a:p>
            <a:r>
              <a:rPr lang="en-US" dirty="0"/>
              <a:t>MicroMEGAS: “tiny” avalanche region.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97040A-0FA2-8B9E-44C3-DCAAD04E753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40029"/>
          <a:stretch>
            <a:fillRect/>
          </a:stretch>
        </p:blipFill>
        <p:spPr>
          <a:xfrm>
            <a:off x="4942014" y="3560438"/>
            <a:ext cx="3351999" cy="2663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08B476-7804-8C69-CB88-FC3B0430C851}"/>
              </a:ext>
            </a:extLst>
          </p:cNvPr>
          <p:cNvSpPr txBox="1"/>
          <p:nvPr/>
        </p:nvSpPr>
        <p:spPr>
          <a:xfrm>
            <a:off x="5169803" y="3227556"/>
            <a:ext cx="299004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Low Gain Avalanche Device</a:t>
            </a:r>
          </a:p>
        </p:txBody>
      </p:sp>
      <p:sp>
        <p:nvSpPr>
          <p:cNvPr id="9" name="AutoShape 4" descr="Generated image: MCP photodetector assembly diagram">
            <a:extLst>
              <a:ext uri="{FF2B5EF4-FFF2-40B4-BE49-F238E27FC236}">
                <a16:creationId xmlns:a16="http://schemas.microsoft.com/office/drawing/2014/main" id="{27C66637-4AFA-51CA-10A1-10A3334A319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820622" y="302190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2CD1F-2EFC-C215-09F3-1B93EF170E80}"/>
              </a:ext>
            </a:extLst>
          </p:cNvPr>
          <p:cNvSpPr txBox="1"/>
          <p:nvPr/>
        </p:nvSpPr>
        <p:spPr>
          <a:xfrm>
            <a:off x="5956194" y="5312420"/>
            <a:ext cx="1587611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Silicon Avalanche</a:t>
            </a:r>
          </a:p>
        </p:txBody>
      </p:sp>
      <p:sp>
        <p:nvSpPr>
          <p:cNvPr id="16" name="AutoShape 4" descr="Generated image: Photon particle detector schematic diagram">
            <a:extLst>
              <a:ext uri="{FF2B5EF4-FFF2-40B4-BE49-F238E27FC236}">
                <a16:creationId xmlns:a16="http://schemas.microsoft.com/office/drawing/2014/main" id="{DBA4F5D4-A1A2-F155-450D-39B442448ED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62627" y="3259822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EF2E38-C00E-EFE2-0C49-43E2F4F597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273" y="1049379"/>
            <a:ext cx="3930213" cy="314529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CB08A82-0AB3-960F-2B9D-5831EA5ACF61}"/>
              </a:ext>
            </a:extLst>
          </p:cNvPr>
          <p:cNvSpPr txBox="1"/>
          <p:nvPr/>
        </p:nvSpPr>
        <p:spPr>
          <a:xfrm>
            <a:off x="1085303" y="720326"/>
            <a:ext cx="218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PICOSEC DETECTOR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291B78-9192-350E-C661-B605957425AD}"/>
              </a:ext>
            </a:extLst>
          </p:cNvPr>
          <p:cNvGrpSpPr/>
          <p:nvPr/>
        </p:nvGrpSpPr>
        <p:grpSpPr>
          <a:xfrm>
            <a:off x="6531000" y="179488"/>
            <a:ext cx="5250406" cy="2842414"/>
            <a:chOff x="4863592" y="4869438"/>
            <a:chExt cx="3188805" cy="1726324"/>
          </a:xfrm>
          <a:solidFill>
            <a:schemeClr val="bg1"/>
          </a:solidFill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BAEF19C-02D7-4B43-BC8B-588176B827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r="75901"/>
            <a:stretch>
              <a:fillRect/>
            </a:stretch>
          </p:blipFill>
          <p:spPr>
            <a:xfrm>
              <a:off x="4863592" y="4869438"/>
              <a:ext cx="1078479" cy="1726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D289168A-EC37-498D-3E8B-FCD9677152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38063" r="38880"/>
            <a:stretch>
              <a:fillRect/>
            </a:stretch>
          </p:blipFill>
          <p:spPr>
            <a:xfrm>
              <a:off x="5942071" y="4869438"/>
              <a:ext cx="1031847" cy="1726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D501DF36-6884-C6D8-9C95-9F8A997001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5901"/>
            <a:stretch>
              <a:fillRect/>
            </a:stretch>
          </p:blipFill>
          <p:spPr>
            <a:xfrm>
              <a:off x="6973918" y="4869438"/>
              <a:ext cx="1078479" cy="1726324"/>
            </a:xfrm>
            <a:prstGeom prst="rect">
              <a:avLst/>
            </a:prstGeom>
            <a:grpFill/>
            <a:ln>
              <a:solidFill>
                <a:schemeClr val="tx1"/>
              </a:solidFill>
            </a:ln>
          </p:spPr>
        </p:pic>
      </p:grp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D4CBF6F9-B898-4F7A-255D-97365BD13EAC}"/>
              </a:ext>
            </a:extLst>
          </p:cNvPr>
          <p:cNvSpPr txBox="1">
            <a:spLocks/>
          </p:cNvSpPr>
          <p:nvPr/>
        </p:nvSpPr>
        <p:spPr>
          <a:xfrm>
            <a:off x="8128854" y="4148251"/>
            <a:ext cx="3980654" cy="12512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Historically, Si not used for timing</a:t>
            </a:r>
          </a:p>
          <a:p>
            <a:r>
              <a:rPr lang="en-US" sz="1600" dirty="0"/>
              <a:t>Avalanche </a:t>
            </a:r>
            <a:r>
              <a:rPr lang="en-US" sz="1600" dirty="0">
                <a:sym typeface="Wingdings" panose="05000000000000000000" pitchFamily="2" charset="2"/>
              </a:rPr>
              <a:t></a:t>
            </a:r>
            <a:r>
              <a:rPr lang="en-US" sz="1600" dirty="0"/>
              <a:t> large fast-rising pulse!</a:t>
            </a:r>
          </a:p>
          <a:p>
            <a:pPr lvl="1"/>
            <a:r>
              <a:rPr lang="en-US" sz="1400" dirty="0"/>
              <a:t>Excellent timing!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30B54C-45DB-4A60-5FC3-807F4B142C46}"/>
              </a:ext>
            </a:extLst>
          </p:cNvPr>
          <p:cNvSpPr txBox="1"/>
          <p:nvPr/>
        </p:nvSpPr>
        <p:spPr>
          <a:xfrm>
            <a:off x="3489820" y="6408219"/>
            <a:ext cx="56355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These devices are BOTH trackers and TOF detectors!</a:t>
            </a:r>
          </a:p>
        </p:txBody>
      </p:sp>
    </p:spTree>
    <p:extLst>
      <p:ext uri="{BB962C8B-B14F-4D97-AF65-F5344CB8AC3E}">
        <p14:creationId xmlns:p14="http://schemas.microsoft.com/office/powerpoint/2010/main" val="2239865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2D9D4-9050-3815-A93C-39FD2C083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96668" cy="671488"/>
          </a:xfrm>
        </p:spPr>
        <p:txBody>
          <a:bodyPr/>
          <a:lstStyle/>
          <a:p>
            <a:r>
              <a:rPr lang="en-US" dirty="0"/>
              <a:t>Ionization used for particle ID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88A84B-7124-2464-41DD-589F6AC508B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94966" y="5040517"/>
                <a:ext cx="7455793" cy="1489961"/>
              </a:xfrm>
            </p:spPr>
            <p:txBody>
              <a:bodyPr/>
              <a:lstStyle/>
              <a:p>
                <a:r>
                  <a:rPr lang="en-US" dirty="0"/>
                  <a:t>The Bethe-Bloch formula predicts roughly that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𝑑𝐸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𝑑𝑥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US" dirty="0"/>
              </a:p>
              <a:p>
                <a:r>
                  <a:rPr lang="en-US" dirty="0"/>
                  <a:t>Several effects modify this at very low and very high </a:t>
                </a:r>
                <a:r>
                  <a:rPr lang="en-US" dirty="0">
                    <a:latin typeface="Symbol" panose="05050102010706020507" pitchFamily="18" charset="2"/>
                  </a:rPr>
                  <a:t>bg</a:t>
                </a:r>
                <a:r>
                  <a:rPr lang="en-US" dirty="0"/>
                  <a:t>. 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88A84B-7124-2464-41DD-589F6AC508B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94966" y="5040517"/>
                <a:ext cx="7455793" cy="1489961"/>
              </a:xfrm>
              <a:blipFill>
                <a:blip r:embed="rId2"/>
                <a:stretch>
                  <a:fillRect l="-2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169C8661-1798-08AC-2E66-E86E3B2F9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613" b="48976"/>
          <a:stretch/>
        </p:blipFill>
        <p:spPr>
          <a:xfrm>
            <a:off x="5848418" y="672740"/>
            <a:ext cx="5226838" cy="35410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530" name="Picture 2" descr="2.: Mass stopping power − dE dx for positive muons in copper as a... |  Download Scientific Diagram">
            <a:extLst>
              <a:ext uri="{FF2B5EF4-FFF2-40B4-BE49-F238E27FC236}">
                <a16:creationId xmlns:a16="http://schemas.microsoft.com/office/drawing/2014/main" id="{03BDB2AF-C6A2-CB39-9410-C670940C7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91" y="745670"/>
            <a:ext cx="5226837" cy="346816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89E89B-5740-39B2-1247-DF8F2C27191A}"/>
              </a:ext>
            </a:extLst>
          </p:cNvPr>
          <p:cNvSpPr/>
          <p:nvPr/>
        </p:nvSpPr>
        <p:spPr>
          <a:xfrm>
            <a:off x="3015842" y="3271706"/>
            <a:ext cx="318782" cy="26844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7ACEB6-7F5B-369A-9E83-974979296043}"/>
              </a:ext>
            </a:extLst>
          </p:cNvPr>
          <p:cNvSpPr txBox="1"/>
          <p:nvPr/>
        </p:nvSpPr>
        <p:spPr>
          <a:xfrm>
            <a:off x="86359" y="4181336"/>
            <a:ext cx="3948517" cy="369332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Fundamentally Dependent upon </a:t>
            </a:r>
            <a:r>
              <a:rPr lang="en-US" dirty="0">
                <a:solidFill>
                  <a:srgbClr val="C00000"/>
                </a:solidFill>
                <a:latin typeface="Symbol" panose="05050102010706020507" pitchFamily="18" charset="2"/>
              </a:rPr>
              <a:t>bg</a:t>
            </a:r>
            <a:r>
              <a:rPr lang="en-US" dirty="0">
                <a:solidFill>
                  <a:srgbClr val="C00000"/>
                </a:solidFill>
              </a:rPr>
              <a:t> 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6F6691-DF7B-34BA-58AF-A52006703CCF}"/>
              </a:ext>
            </a:extLst>
          </p:cNvPr>
          <p:cNvCxnSpPr/>
          <p:nvPr/>
        </p:nvCxnSpPr>
        <p:spPr>
          <a:xfrm flipV="1">
            <a:off x="2060617" y="3540154"/>
            <a:ext cx="909086" cy="641182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BC0D0DD-0832-6583-2868-3587285DA0D5}"/>
              </a:ext>
            </a:extLst>
          </p:cNvPr>
          <p:cNvSpPr txBox="1"/>
          <p:nvPr/>
        </p:nvSpPr>
        <p:spPr>
          <a:xfrm>
            <a:off x="5943601" y="3962417"/>
            <a:ext cx="322137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Particles separate into bands if plotted vs. momentum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BED0390-31F8-353A-A4D0-50A306E60C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2250" y="5040517"/>
            <a:ext cx="4535294" cy="16777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234024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1969</TotalTime>
  <Words>1549</Words>
  <Application>Microsoft Office PowerPoint</Application>
  <PresentationFormat>Widescreen</PresentationFormat>
  <Paragraphs>217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MS PGothic</vt:lpstr>
      <vt:lpstr>Arial</vt:lpstr>
      <vt:lpstr>Avenir Book</vt:lpstr>
      <vt:lpstr>Avenir Roman</vt:lpstr>
      <vt:lpstr>Calibri</vt:lpstr>
      <vt:lpstr>Cambria Math</vt:lpstr>
      <vt:lpstr>Comic Sans MS</vt:lpstr>
      <vt:lpstr>Symbol</vt:lpstr>
      <vt:lpstr>Trebuchet MS</vt:lpstr>
      <vt:lpstr>Wingdings</vt:lpstr>
      <vt:lpstr>Wingdings 3</vt:lpstr>
      <vt:lpstr>Facet</vt:lpstr>
      <vt:lpstr>Particle Identification Detectors</vt:lpstr>
      <vt:lpstr>How can there be more?</vt:lpstr>
      <vt:lpstr>PID is really a Velocity Measurement</vt:lpstr>
      <vt:lpstr>b Measurement Overview</vt:lpstr>
      <vt:lpstr>Basic Concept for Time-of-Flight (TOF)</vt:lpstr>
      <vt:lpstr>The “Classic” TOF:  Scintillator Hodoscope</vt:lpstr>
      <vt:lpstr>Fast Light Sensors for ePIC</vt:lpstr>
      <vt:lpstr>Fast Timing in Gas &amp; Silicon!</vt:lpstr>
      <vt:lpstr>Ionization used for particle ID</vt:lpstr>
      <vt:lpstr>The Misery of the Landau Tail!</vt:lpstr>
      <vt:lpstr>Deal with the Landau Tail!</vt:lpstr>
      <vt:lpstr>Cluster Counting Concept</vt:lpstr>
      <vt:lpstr>Cherenkov Light is Velocity Dependent</vt:lpstr>
      <vt:lpstr>How to Determine qC</vt:lpstr>
      <vt:lpstr>Electron arm Proximity Focused RICH</vt:lpstr>
      <vt:lpstr>Dual RICH</vt:lpstr>
      <vt:lpstr>Space Availability Dilemma!</vt:lpstr>
      <vt:lpstr>PowerPoint Presentation</vt:lpstr>
      <vt:lpstr>eID by Transition Radiation (TRD)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Thomas Hemmick</dc:creator>
  <cp:lastModifiedBy>Tom Hemmick</cp:lastModifiedBy>
  <cp:revision>68</cp:revision>
  <dcterms:created xsi:type="dcterms:W3CDTF">2020-09-04T06:54:49Z</dcterms:created>
  <dcterms:modified xsi:type="dcterms:W3CDTF">2026-06-12T06:53:14Z</dcterms:modified>
</cp:coreProperties>
</file>