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2"/>
  </p:notesMasterIdLst>
  <p:sldIdLst>
    <p:sldId id="256" r:id="rId2"/>
    <p:sldId id="302" r:id="rId3"/>
    <p:sldId id="307" r:id="rId4"/>
    <p:sldId id="314" r:id="rId5"/>
    <p:sldId id="303" r:id="rId6"/>
    <p:sldId id="310" r:id="rId7"/>
    <p:sldId id="297" r:id="rId8"/>
    <p:sldId id="298" r:id="rId9"/>
    <p:sldId id="330" r:id="rId10"/>
    <p:sldId id="318" r:id="rId11"/>
    <p:sldId id="322" r:id="rId12"/>
    <p:sldId id="323" r:id="rId13"/>
    <p:sldId id="319" r:id="rId14"/>
    <p:sldId id="301" r:id="rId15"/>
    <p:sldId id="280" r:id="rId16"/>
    <p:sldId id="320" r:id="rId17"/>
    <p:sldId id="332" r:id="rId18"/>
    <p:sldId id="325" r:id="rId19"/>
    <p:sldId id="329" r:id="rId20"/>
    <p:sldId id="316" r:id="rId21"/>
  </p:sldIdLst>
  <p:sldSz cx="20104100" cy="11309350"/>
  <p:notesSz cx="20104100" cy="1130935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EAF2"/>
    <a:srgbClr val="DFDFDF"/>
    <a:srgbClr val="FFFD7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618"/>
    <p:restoredTop sz="96176"/>
  </p:normalViewPr>
  <p:slideViewPr>
    <p:cSldViewPr>
      <p:cViewPr varScale="1">
        <p:scale>
          <a:sx n="69" d="100"/>
          <a:sy n="69" d="100"/>
        </p:scale>
        <p:origin x="384" y="192"/>
      </p:cViewPr>
      <p:guideLst>
        <p:guide orient="horz" pos="2880"/>
        <p:guide pos="2160"/>
      </p:guideLst>
    </p:cSldViewPr>
  </p:slideViewPr>
  <p:notesTextViewPr>
    <p:cViewPr>
      <p:scale>
        <a:sx n="155" d="100"/>
        <a:sy n="15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8712200" cy="5667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11387138" y="0"/>
            <a:ext cx="8712200" cy="566738"/>
          </a:xfrm>
          <a:prstGeom prst="rect">
            <a:avLst/>
          </a:prstGeom>
        </p:spPr>
        <p:txBody>
          <a:bodyPr vert="horz" lIns="91440" tIns="45720" rIns="91440" bIns="45720" rtlCol="0"/>
          <a:lstStyle>
            <a:lvl1pPr algn="r">
              <a:defRPr sz="1200"/>
            </a:lvl1pPr>
          </a:lstStyle>
          <a:p>
            <a:fld id="{CEBF050B-77D5-2C4E-B38A-8F4F70461CD1}" type="datetimeFigureOut">
              <a:rPr lang="en-US" smtClean="0"/>
              <a:t>6/5/26</a:t>
            </a:fld>
            <a:endParaRPr lang="en-US"/>
          </a:p>
        </p:txBody>
      </p:sp>
      <p:sp>
        <p:nvSpPr>
          <p:cNvPr id="4" name="Slide Image Placeholder 3"/>
          <p:cNvSpPr>
            <a:spLocks noGrp="1" noRot="1" noChangeAspect="1"/>
          </p:cNvSpPr>
          <p:nvPr>
            <p:ph type="sldImg" idx="2"/>
          </p:nvPr>
        </p:nvSpPr>
        <p:spPr>
          <a:xfrm>
            <a:off x="6659563" y="1414463"/>
            <a:ext cx="6784975" cy="38163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2009775" y="5441950"/>
            <a:ext cx="16084550" cy="44545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0742613"/>
            <a:ext cx="8712200" cy="56673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11387138" y="10742613"/>
            <a:ext cx="8712200" cy="566737"/>
          </a:xfrm>
          <a:prstGeom prst="rect">
            <a:avLst/>
          </a:prstGeom>
        </p:spPr>
        <p:txBody>
          <a:bodyPr vert="horz" lIns="91440" tIns="45720" rIns="91440" bIns="45720" rtlCol="0" anchor="b"/>
          <a:lstStyle>
            <a:lvl1pPr algn="r">
              <a:defRPr sz="1200"/>
            </a:lvl1pPr>
          </a:lstStyle>
          <a:p>
            <a:fld id="{564AFFFB-CF68-5F40-8C04-3C46876D7352}" type="slidenum">
              <a:rPr lang="en-US" smtClean="0"/>
              <a:t>‹#›</a:t>
            </a:fld>
            <a:endParaRPr lang="en-US"/>
          </a:p>
        </p:txBody>
      </p:sp>
    </p:spTree>
    <p:extLst>
      <p:ext uri="{BB962C8B-B14F-4D97-AF65-F5344CB8AC3E}">
        <p14:creationId xmlns:p14="http://schemas.microsoft.com/office/powerpoint/2010/main" val="2741790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AFFFB-CF68-5F40-8C04-3C46876D7352}" type="slidenum">
              <a:rPr lang="en-US" smtClean="0"/>
              <a:t>1</a:t>
            </a:fld>
            <a:endParaRPr lang="en-US"/>
          </a:p>
        </p:txBody>
      </p:sp>
    </p:spTree>
    <p:extLst>
      <p:ext uri="{BB962C8B-B14F-4D97-AF65-F5344CB8AC3E}">
        <p14:creationId xmlns:p14="http://schemas.microsoft.com/office/powerpoint/2010/main" val="12014537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AA382E-6E56-8D03-A7BA-FE95C61774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43A4B7-B949-DA0F-4DE5-193CEE491C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57DC21-7D81-3213-81BB-5642F37DC19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p:txBody>
      </p:sp>
      <p:sp>
        <p:nvSpPr>
          <p:cNvPr id="4" name="Slide Number Placeholder 3">
            <a:extLst>
              <a:ext uri="{FF2B5EF4-FFF2-40B4-BE49-F238E27FC236}">
                <a16:creationId xmlns:a16="http://schemas.microsoft.com/office/drawing/2014/main" id="{C57336D8-735B-5447-03EA-B82115D110EC}"/>
              </a:ext>
            </a:extLst>
          </p:cNvPr>
          <p:cNvSpPr>
            <a:spLocks noGrp="1"/>
          </p:cNvSpPr>
          <p:nvPr>
            <p:ph type="sldNum" sz="quarter" idx="5"/>
          </p:nvPr>
        </p:nvSpPr>
        <p:spPr/>
        <p:txBody>
          <a:bodyPr/>
          <a:lstStyle/>
          <a:p>
            <a:fld id="{564AFFFB-CF68-5F40-8C04-3C46876D7352}" type="slidenum">
              <a:rPr lang="en-US" smtClean="0"/>
              <a:t>2</a:t>
            </a:fld>
            <a:endParaRPr lang="en-US"/>
          </a:p>
        </p:txBody>
      </p:sp>
    </p:spTree>
    <p:extLst>
      <p:ext uri="{BB962C8B-B14F-4D97-AF65-F5344CB8AC3E}">
        <p14:creationId xmlns:p14="http://schemas.microsoft.com/office/powerpoint/2010/main" val="3546785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721725-56CC-A11B-84E2-D29B561FE4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FA1C4C-8633-7036-BB72-42682686C9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3DF828-36D5-5AE1-1609-4C84AD8D34F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719E423-6789-7DE4-5B53-24DE2451084E}"/>
              </a:ext>
            </a:extLst>
          </p:cNvPr>
          <p:cNvSpPr>
            <a:spLocks noGrp="1"/>
          </p:cNvSpPr>
          <p:nvPr>
            <p:ph type="sldNum" sz="quarter" idx="5"/>
          </p:nvPr>
        </p:nvSpPr>
        <p:spPr/>
        <p:txBody>
          <a:bodyPr/>
          <a:lstStyle/>
          <a:p>
            <a:fld id="{564AFFFB-CF68-5F40-8C04-3C46876D7352}" type="slidenum">
              <a:rPr lang="en-US" smtClean="0"/>
              <a:t>3</a:t>
            </a:fld>
            <a:endParaRPr lang="en-US"/>
          </a:p>
        </p:txBody>
      </p:sp>
    </p:spTree>
    <p:extLst>
      <p:ext uri="{BB962C8B-B14F-4D97-AF65-F5344CB8AC3E}">
        <p14:creationId xmlns:p14="http://schemas.microsoft.com/office/powerpoint/2010/main" val="35069792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B8F492-7CA2-BA3D-B3CF-D0D32BCCC5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C42006-49ED-475E-6403-1EE119316E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C97161-DBF9-3927-5EF1-1CB7C784AEF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6D23979-66A6-FD13-9DBB-05B0B860F2DB}"/>
              </a:ext>
            </a:extLst>
          </p:cNvPr>
          <p:cNvSpPr>
            <a:spLocks noGrp="1"/>
          </p:cNvSpPr>
          <p:nvPr>
            <p:ph type="sldNum" sz="quarter" idx="5"/>
          </p:nvPr>
        </p:nvSpPr>
        <p:spPr/>
        <p:txBody>
          <a:bodyPr/>
          <a:lstStyle/>
          <a:p>
            <a:fld id="{564AFFFB-CF68-5F40-8C04-3C46876D7352}" type="slidenum">
              <a:rPr lang="en-US" smtClean="0"/>
              <a:t>4</a:t>
            </a:fld>
            <a:endParaRPr lang="en-US"/>
          </a:p>
        </p:txBody>
      </p:sp>
    </p:spTree>
    <p:extLst>
      <p:ext uri="{BB962C8B-B14F-4D97-AF65-F5344CB8AC3E}">
        <p14:creationId xmlns:p14="http://schemas.microsoft.com/office/powerpoint/2010/main" val="33828728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AFFFB-CF68-5F40-8C04-3C46876D7352}" type="slidenum">
              <a:rPr lang="en-US" smtClean="0"/>
              <a:t>5</a:t>
            </a:fld>
            <a:endParaRPr lang="en-US"/>
          </a:p>
        </p:txBody>
      </p:sp>
    </p:spTree>
    <p:extLst>
      <p:ext uri="{BB962C8B-B14F-4D97-AF65-F5344CB8AC3E}">
        <p14:creationId xmlns:p14="http://schemas.microsoft.com/office/powerpoint/2010/main" val="1560982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AFFFB-CF68-5F40-8C04-3C46876D7352}" type="slidenum">
              <a:rPr lang="en-US" smtClean="0"/>
              <a:t>6</a:t>
            </a:fld>
            <a:endParaRPr lang="en-US"/>
          </a:p>
        </p:txBody>
      </p:sp>
    </p:spTree>
    <p:extLst>
      <p:ext uri="{BB962C8B-B14F-4D97-AF65-F5344CB8AC3E}">
        <p14:creationId xmlns:p14="http://schemas.microsoft.com/office/powerpoint/2010/main" val="432579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AFFFB-CF68-5F40-8C04-3C46876D7352}" type="slidenum">
              <a:rPr lang="en-US" smtClean="0"/>
              <a:t>7</a:t>
            </a:fld>
            <a:endParaRPr lang="en-US"/>
          </a:p>
        </p:txBody>
      </p:sp>
    </p:spTree>
    <p:extLst>
      <p:ext uri="{BB962C8B-B14F-4D97-AF65-F5344CB8AC3E}">
        <p14:creationId xmlns:p14="http://schemas.microsoft.com/office/powerpoint/2010/main" val="3316174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AFFFB-CF68-5F40-8C04-3C46876D7352}" type="slidenum">
              <a:rPr lang="en-US" smtClean="0"/>
              <a:t>8</a:t>
            </a:fld>
            <a:endParaRPr lang="en-US"/>
          </a:p>
        </p:txBody>
      </p:sp>
    </p:spTree>
    <p:extLst>
      <p:ext uri="{BB962C8B-B14F-4D97-AF65-F5344CB8AC3E}">
        <p14:creationId xmlns:p14="http://schemas.microsoft.com/office/powerpoint/2010/main" val="522530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E94FA2-606E-CBBC-048E-7D9CBD9EF4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87FDFF-8A1B-6E78-0B41-AC3CA2CF81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151494-57D8-5812-D335-719E83D3140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B6259ED-07EE-6349-9B63-A6D4010A2072}"/>
              </a:ext>
            </a:extLst>
          </p:cNvPr>
          <p:cNvSpPr>
            <a:spLocks noGrp="1"/>
          </p:cNvSpPr>
          <p:nvPr>
            <p:ph type="sldNum" sz="quarter" idx="5"/>
          </p:nvPr>
        </p:nvSpPr>
        <p:spPr/>
        <p:txBody>
          <a:bodyPr/>
          <a:lstStyle/>
          <a:p>
            <a:fld id="{564AFFFB-CF68-5F40-8C04-3C46876D7352}" type="slidenum">
              <a:rPr lang="en-US" smtClean="0"/>
              <a:t>9</a:t>
            </a:fld>
            <a:endParaRPr lang="en-US"/>
          </a:p>
        </p:txBody>
      </p:sp>
    </p:spTree>
    <p:extLst>
      <p:ext uri="{BB962C8B-B14F-4D97-AF65-F5344CB8AC3E}">
        <p14:creationId xmlns:p14="http://schemas.microsoft.com/office/powerpoint/2010/main" val="4010099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endParaRPr lang="en-US" dirty="0"/>
              </a:p>
            </p:txBody>
          </p:sp>
        </mc:Choice>
        <mc:Fallback xmlns="">
          <p:sp>
            <p:nvSpPr>
              <p:cNvPr id="3" name="Notes Placeholder 2"/>
              <p:cNvSpPr>
                <a:spLocks noGrp="1"/>
              </p:cNvSpPr>
              <p:nvPr>
                <p:ph type="body" idx="1"/>
              </p:nvPr>
            </p:nvSpPr>
            <p:spPr/>
            <p:txBody>
              <a:bodyPr/>
              <a:lstStyle/>
              <a:p>
                <a:r>
                  <a:rPr lang="en-US" dirty="0"/>
                  <a:t>Now looking at uncertainties.</a:t>
                </a:r>
              </a:p>
              <a:p>
                <a:endParaRPr lang="en-US" dirty="0"/>
              </a:p>
              <a:p>
                <a:r>
                  <a:rPr lang="en-US" dirty="0"/>
                  <a:t>We compare ML predictions to true calculations for observables like F2 and FL structure functions.</a:t>
                </a:r>
              </a:p>
              <a:p>
                <a:endParaRPr lang="en-US" dirty="0"/>
              </a:p>
              <a:p>
                <a:r>
                  <a:rPr lang="en-US" dirty="0"/>
                  <a:t>The deviations are around </a:t>
                </a:r>
                <a:r>
                  <a:rPr lang="en-US" b="1" dirty="0"/>
                  <a:t>2%</a:t>
                </a:r>
                <a:r>
                  <a:rPr lang="en-US" dirty="0"/>
                  <a:t>, which is within typical theoretical and experimental uncertainties.</a:t>
                </a:r>
              </a:p>
              <a:p>
                <a:endParaRPr lang="en-US" dirty="0"/>
              </a:p>
              <a:p>
                <a:r>
                  <a:rPr lang="en-US" dirty="0"/>
                  <a:t>So this is very promising.</a:t>
                </a:r>
              </a:p>
              <a:p>
                <a:endParaRPr lang="en-US" dirty="0"/>
              </a:p>
              <a:p>
                <a:r>
                  <a:rPr lang="en-US" dirty="0"/>
                  <a:t>………….</a:t>
                </a:r>
              </a:p>
              <a:p>
                <a:endParaRPr lang="en-US" dirty="0"/>
              </a:p>
              <a:p>
                <a:r>
                  <a:rPr lang="en-US" dirty="0"/>
                  <a:t>The top plot shows one representative </a:t>
                </a:r>
                <a:r>
                  <a:rPr lang="en-US" sz="1200" i="0" kern="1200">
                    <a:solidFill>
                      <a:schemeClr val="tx1"/>
                    </a:solidFill>
                    <a:latin typeface="Cambria Math" panose="02040503050406030204" pitchFamily="18" charset="0"/>
                    <a:ea typeface="+mn-ea"/>
                    <a:cs typeface="+mn-cs"/>
                  </a:rPr>
                  <a:t>𝐹_2</a:t>
                </a:r>
                <a:r>
                  <a:rPr lang="en-US" dirty="0"/>
                  <a:t>comparison, while the bottom plots show the behavior across different parameter choices for both </a:t>
                </a:r>
                <a:r>
                  <a:rPr lang="en-US" sz="1200" i="0" kern="1200">
                    <a:solidFill>
                      <a:schemeClr val="tx1"/>
                    </a:solidFill>
                    <a:latin typeface="Cambria Math" panose="02040503050406030204" pitchFamily="18" charset="0"/>
                    <a:ea typeface="+mn-ea"/>
                    <a:cs typeface="+mn-cs"/>
                  </a:rPr>
                  <a:t>𝐹_2</a:t>
                </a:r>
                <a:r>
                  <a:rPr lang="en-US" dirty="0"/>
                  <a:t>and </a:t>
                </a:r>
                <a:r>
                  <a:rPr lang="en-US" sz="1200" i="0" kern="1200">
                    <a:solidFill>
                      <a:schemeClr val="tx1"/>
                    </a:solidFill>
                    <a:latin typeface="Cambria Math" panose="02040503050406030204" pitchFamily="18" charset="0"/>
                    <a:ea typeface="+mn-ea"/>
                    <a:cs typeface="+mn-cs"/>
                  </a:rPr>
                  <a:t>𝐹_𝐿</a:t>
                </a:r>
                <a:r>
                  <a:rPr lang="en-US" dirty="0"/>
                  <a:t>. This is important because a global analysis does not evaluate only one parameter set; it scans a large parameter space during inference.</a:t>
                </a:r>
              </a:p>
              <a:p>
                <a:endParaRPr lang="en-US" dirty="0"/>
              </a:p>
              <a:p>
                <a:r>
                  <a:rPr lang="en-US" dirty="0"/>
                  <a:t>The main message is that the ML surrogate error is small compared with typical theoretical and experimental uncertainties. So, at this preliminary level, the ML approximation looks accurate enough to speed up the calculation without significantly affecting the physics.</a:t>
                </a:r>
              </a:p>
              <a:p>
                <a:endParaRPr lang="en-US" dirty="0"/>
              </a:p>
            </p:txBody>
          </p:sp>
        </mc:Fallback>
      </mc:AlternateContent>
      <p:sp>
        <p:nvSpPr>
          <p:cNvPr id="4" name="Slide Number Placeholder 3"/>
          <p:cNvSpPr>
            <a:spLocks noGrp="1"/>
          </p:cNvSpPr>
          <p:nvPr>
            <p:ph type="sldNum" sz="quarter" idx="5"/>
          </p:nvPr>
        </p:nvSpPr>
        <p:spPr/>
        <p:txBody>
          <a:bodyPr/>
          <a:lstStyle/>
          <a:p>
            <a:fld id="{564AFFFB-CF68-5F40-8C04-3C46876D7352}" type="slidenum">
              <a:rPr lang="en-US" smtClean="0"/>
              <a:t>10</a:t>
            </a:fld>
            <a:endParaRPr lang="en-US"/>
          </a:p>
        </p:txBody>
      </p:sp>
    </p:spTree>
    <p:extLst>
      <p:ext uri="{BB962C8B-B14F-4D97-AF65-F5344CB8AC3E}">
        <p14:creationId xmlns:p14="http://schemas.microsoft.com/office/powerpoint/2010/main" val="41252221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AFFFB-CF68-5F40-8C04-3C46876D7352}" type="slidenum">
              <a:rPr lang="en-US" smtClean="0"/>
              <a:t>11</a:t>
            </a:fld>
            <a:endParaRPr lang="en-US"/>
          </a:p>
        </p:txBody>
      </p:sp>
    </p:spTree>
    <p:extLst>
      <p:ext uri="{BB962C8B-B14F-4D97-AF65-F5344CB8AC3E}">
        <p14:creationId xmlns:p14="http://schemas.microsoft.com/office/powerpoint/2010/main" val="18964297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0B74AA-FA21-388C-F877-5BA0E95933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7DDB72-6180-C856-F11E-45170F3254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F0BF29-BB01-6CF9-F509-4E1F1BD5444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FCC752E-4735-CBD9-D739-9DAD5017C0F6}"/>
              </a:ext>
            </a:extLst>
          </p:cNvPr>
          <p:cNvSpPr>
            <a:spLocks noGrp="1"/>
          </p:cNvSpPr>
          <p:nvPr>
            <p:ph type="sldNum" sz="quarter" idx="5"/>
          </p:nvPr>
        </p:nvSpPr>
        <p:spPr/>
        <p:txBody>
          <a:bodyPr/>
          <a:lstStyle/>
          <a:p>
            <a:fld id="{564AFFFB-CF68-5F40-8C04-3C46876D7352}" type="slidenum">
              <a:rPr lang="en-US" smtClean="0"/>
              <a:t>12</a:t>
            </a:fld>
            <a:endParaRPr lang="en-US"/>
          </a:p>
        </p:txBody>
      </p:sp>
    </p:spTree>
    <p:extLst>
      <p:ext uri="{BB962C8B-B14F-4D97-AF65-F5344CB8AC3E}">
        <p14:creationId xmlns:p14="http://schemas.microsoft.com/office/powerpoint/2010/main" val="18865437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AFFFB-CF68-5F40-8C04-3C46876D7352}" type="slidenum">
              <a:rPr lang="en-US" smtClean="0"/>
              <a:t>13</a:t>
            </a:fld>
            <a:endParaRPr lang="en-US"/>
          </a:p>
        </p:txBody>
      </p:sp>
    </p:spTree>
    <p:extLst>
      <p:ext uri="{BB962C8B-B14F-4D97-AF65-F5344CB8AC3E}">
        <p14:creationId xmlns:p14="http://schemas.microsoft.com/office/powerpoint/2010/main" val="33696793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AFFFB-CF68-5F40-8C04-3C46876D7352}" type="slidenum">
              <a:rPr lang="en-US" smtClean="0"/>
              <a:t>14</a:t>
            </a:fld>
            <a:endParaRPr lang="en-US"/>
          </a:p>
        </p:txBody>
      </p:sp>
    </p:spTree>
    <p:extLst>
      <p:ext uri="{BB962C8B-B14F-4D97-AF65-F5344CB8AC3E}">
        <p14:creationId xmlns:p14="http://schemas.microsoft.com/office/powerpoint/2010/main" val="36478795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AFFFB-CF68-5F40-8C04-3C46876D7352}" type="slidenum">
              <a:rPr lang="en-US" smtClean="0"/>
              <a:t>15</a:t>
            </a:fld>
            <a:endParaRPr lang="en-US"/>
          </a:p>
        </p:txBody>
      </p:sp>
    </p:spTree>
    <p:extLst>
      <p:ext uri="{BB962C8B-B14F-4D97-AF65-F5344CB8AC3E}">
        <p14:creationId xmlns:p14="http://schemas.microsoft.com/office/powerpoint/2010/main" val="13949312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AFFFB-CF68-5F40-8C04-3C46876D7352}" type="slidenum">
              <a:rPr lang="en-US" smtClean="0"/>
              <a:t>16</a:t>
            </a:fld>
            <a:endParaRPr lang="en-US"/>
          </a:p>
        </p:txBody>
      </p:sp>
    </p:spTree>
    <p:extLst>
      <p:ext uri="{BB962C8B-B14F-4D97-AF65-F5344CB8AC3E}">
        <p14:creationId xmlns:p14="http://schemas.microsoft.com/office/powerpoint/2010/main" val="5147947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E46E83-66A2-D6C6-6C27-A2C7CFDA24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6CECCF-EAE7-76E0-6C3B-F18C4E3F26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FF0E26-E2A3-6AC4-E3F3-25D2F6B069E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CC67765-7469-0684-30B1-B47A660E6579}"/>
              </a:ext>
            </a:extLst>
          </p:cNvPr>
          <p:cNvSpPr>
            <a:spLocks noGrp="1"/>
          </p:cNvSpPr>
          <p:nvPr>
            <p:ph type="sldNum" sz="quarter" idx="5"/>
          </p:nvPr>
        </p:nvSpPr>
        <p:spPr/>
        <p:txBody>
          <a:bodyPr/>
          <a:lstStyle/>
          <a:p>
            <a:fld id="{564AFFFB-CF68-5F40-8C04-3C46876D7352}" type="slidenum">
              <a:rPr lang="en-US" smtClean="0"/>
              <a:t>17</a:t>
            </a:fld>
            <a:endParaRPr lang="en-US"/>
          </a:p>
        </p:txBody>
      </p:sp>
    </p:spTree>
    <p:extLst>
      <p:ext uri="{BB962C8B-B14F-4D97-AF65-F5344CB8AC3E}">
        <p14:creationId xmlns:p14="http://schemas.microsoft.com/office/powerpoint/2010/main" val="34502640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270944-F8E8-5B13-C0C8-43878E7DFD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8DEB9D-DF27-FE00-BA7E-1978DCD045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A76DFE-6921-4D52-D21A-1EE3D904DE2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65F2062-3149-915E-32E1-172BF0FFFF3A}"/>
              </a:ext>
            </a:extLst>
          </p:cNvPr>
          <p:cNvSpPr>
            <a:spLocks noGrp="1"/>
          </p:cNvSpPr>
          <p:nvPr>
            <p:ph type="sldNum" sz="quarter" idx="5"/>
          </p:nvPr>
        </p:nvSpPr>
        <p:spPr/>
        <p:txBody>
          <a:bodyPr/>
          <a:lstStyle/>
          <a:p>
            <a:fld id="{564AFFFB-CF68-5F40-8C04-3C46876D7352}" type="slidenum">
              <a:rPr lang="en-US" smtClean="0"/>
              <a:t>18</a:t>
            </a:fld>
            <a:endParaRPr lang="en-US"/>
          </a:p>
        </p:txBody>
      </p:sp>
    </p:spTree>
    <p:extLst>
      <p:ext uri="{BB962C8B-B14F-4D97-AF65-F5344CB8AC3E}">
        <p14:creationId xmlns:p14="http://schemas.microsoft.com/office/powerpoint/2010/main" val="26916591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BF8E7-7F0D-0B54-A74C-B24FA48146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2A2612-47F1-7EB9-A952-445818A241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EBFE33-8387-8272-E616-AB822EEA4E6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BF0E78A-C6D7-FD34-FE5A-AC3E31EBA9B3}"/>
              </a:ext>
            </a:extLst>
          </p:cNvPr>
          <p:cNvSpPr>
            <a:spLocks noGrp="1"/>
          </p:cNvSpPr>
          <p:nvPr>
            <p:ph type="sldNum" sz="quarter" idx="5"/>
          </p:nvPr>
        </p:nvSpPr>
        <p:spPr/>
        <p:txBody>
          <a:bodyPr/>
          <a:lstStyle/>
          <a:p>
            <a:fld id="{564AFFFB-CF68-5F40-8C04-3C46876D7352}" type="slidenum">
              <a:rPr lang="en-US" smtClean="0"/>
              <a:t>19</a:t>
            </a:fld>
            <a:endParaRPr lang="en-US"/>
          </a:p>
        </p:txBody>
      </p:sp>
    </p:spTree>
    <p:extLst>
      <p:ext uri="{BB962C8B-B14F-4D97-AF65-F5344CB8AC3E}">
        <p14:creationId xmlns:p14="http://schemas.microsoft.com/office/powerpoint/2010/main" val="11863648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AFFFB-CF68-5F40-8C04-3C46876D7352}" type="slidenum">
              <a:rPr lang="en-US" smtClean="0"/>
              <a:t>20</a:t>
            </a:fld>
            <a:endParaRPr lang="en-US"/>
          </a:p>
        </p:txBody>
      </p:sp>
    </p:spTree>
    <p:extLst>
      <p:ext uri="{BB962C8B-B14F-4D97-AF65-F5344CB8AC3E}">
        <p14:creationId xmlns:p14="http://schemas.microsoft.com/office/powerpoint/2010/main" val="606955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507807" y="3505898"/>
            <a:ext cx="17088486" cy="2374963"/>
          </a:xfrm>
          <a:prstGeom prst="rect">
            <a:avLst/>
          </a:prstGeom>
        </p:spPr>
        <p:txBody>
          <a:bodyPr wrap="square" lIns="0" tIns="0" rIns="0" bIns="0">
            <a:spAutoFit/>
          </a:bodyPr>
          <a:lstStyle>
            <a:lvl1pPr>
              <a:defRPr sz="3450" b="0" i="0">
                <a:solidFill>
                  <a:srgbClr val="F9B900"/>
                </a:solidFill>
                <a:latin typeface="Cambria"/>
                <a:cs typeface="Cambria"/>
              </a:defRPr>
            </a:lvl1pPr>
          </a:lstStyle>
          <a:p>
            <a:endParaRPr/>
          </a:p>
        </p:txBody>
      </p:sp>
      <p:sp>
        <p:nvSpPr>
          <p:cNvPr id="3" name="Holder 3"/>
          <p:cNvSpPr>
            <a:spLocks noGrp="1"/>
          </p:cNvSpPr>
          <p:nvPr>
            <p:ph type="subTitle" idx="4"/>
          </p:nvPr>
        </p:nvSpPr>
        <p:spPr>
          <a:xfrm>
            <a:off x="3015615" y="6333236"/>
            <a:ext cx="14072870" cy="2827337"/>
          </a:xfrm>
          <a:prstGeom prst="rect">
            <a:avLst/>
          </a:prstGeom>
        </p:spPr>
        <p:txBody>
          <a:bodyPr wrap="square" lIns="0" tIns="0" rIns="0" bIns="0">
            <a:spAutoFit/>
          </a:bodyPr>
          <a:lstStyle>
            <a:lvl1pPr>
              <a:defRPr sz="7200" b="1" i="0">
                <a:solidFill>
                  <a:schemeClr val="bg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defRPr sz="1650" b="1" i="0">
                <a:solidFill>
                  <a:srgbClr val="F9B900"/>
                </a:solidFill>
                <a:latin typeface="Arial"/>
                <a:cs typeface="Arial"/>
              </a:defRPr>
            </a:lvl1pPr>
          </a:lstStyle>
          <a:p>
            <a:pPr marL="12700">
              <a:lnSpc>
                <a:spcPct val="100000"/>
              </a:lnSpc>
              <a:spcBef>
                <a:spcPts val="55"/>
              </a:spcBef>
            </a:pPr>
            <a:r>
              <a:rPr lang="en-US"/>
              <a:t>Junaid Khan</a:t>
            </a:r>
            <a:endParaRPr spc="-10" dirty="0"/>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endParaRPr lang="en-US"/>
          </a:p>
        </p:txBody>
      </p:sp>
      <p:sp>
        <p:nvSpPr>
          <p:cNvPr id="6" name="Holder 6"/>
          <p:cNvSpPr>
            <a:spLocks noGrp="1"/>
          </p:cNvSpPr>
          <p:nvPr>
            <p:ph type="sldNum" sz="quarter" idx="7"/>
          </p:nvPr>
        </p:nvSpPr>
        <p:spPr/>
        <p:txBody>
          <a:bodyPr lIns="0" tIns="0" rIns="0" bIns="0"/>
          <a:lstStyle>
            <a:lvl1pPr>
              <a:defRPr sz="2050" b="1" i="0">
                <a:solidFill>
                  <a:schemeClr val="bg1"/>
                </a:solidFill>
                <a:latin typeface="Arial"/>
                <a:cs typeface="Arial"/>
              </a:defRPr>
            </a:lvl1pPr>
          </a:lstStyle>
          <a:p>
            <a:pPr marL="110489">
              <a:lnSpc>
                <a:spcPct val="100000"/>
              </a:lnSpc>
              <a:spcBef>
                <a:spcPts val="60"/>
              </a:spcBef>
            </a:pPr>
            <a:fld id="{81D60167-4931-47E6-BA6A-407CBD079E47}" type="slidenum">
              <a:rPr spc="-50" dirty="0"/>
              <a:t>‹#›</a:t>
            </a:fld>
            <a:endParaRPr spc="-5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450" b="0" i="0">
                <a:solidFill>
                  <a:srgbClr val="F9B900"/>
                </a:solidFill>
                <a:latin typeface="Cambria"/>
                <a:cs typeface="Cambria"/>
              </a:defRPr>
            </a:lvl1pPr>
          </a:lstStyle>
          <a:p>
            <a:endParaRPr/>
          </a:p>
        </p:txBody>
      </p:sp>
      <p:sp>
        <p:nvSpPr>
          <p:cNvPr id="3" name="Holder 3"/>
          <p:cNvSpPr>
            <a:spLocks noGrp="1"/>
          </p:cNvSpPr>
          <p:nvPr>
            <p:ph type="body" idx="1"/>
          </p:nvPr>
        </p:nvSpPr>
        <p:spPr/>
        <p:txBody>
          <a:bodyPr lIns="0" tIns="0" rIns="0" bIns="0"/>
          <a:lstStyle>
            <a:lvl1pPr>
              <a:defRPr sz="7200" b="1" i="0">
                <a:solidFill>
                  <a:schemeClr val="bg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defRPr sz="1650" b="1" i="0">
                <a:solidFill>
                  <a:srgbClr val="F9B900"/>
                </a:solidFill>
                <a:latin typeface="Arial"/>
                <a:cs typeface="Arial"/>
              </a:defRPr>
            </a:lvl1pPr>
          </a:lstStyle>
          <a:p>
            <a:pPr marL="12700">
              <a:lnSpc>
                <a:spcPct val="100000"/>
              </a:lnSpc>
              <a:spcBef>
                <a:spcPts val="55"/>
              </a:spcBef>
            </a:pPr>
            <a:r>
              <a:rPr lang="en-US"/>
              <a:t>Junaid Khan</a:t>
            </a:r>
            <a:endParaRPr spc="-10" dirty="0"/>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endParaRPr lang="en-US"/>
          </a:p>
        </p:txBody>
      </p:sp>
      <p:sp>
        <p:nvSpPr>
          <p:cNvPr id="6" name="Holder 6"/>
          <p:cNvSpPr>
            <a:spLocks noGrp="1"/>
          </p:cNvSpPr>
          <p:nvPr>
            <p:ph type="sldNum" sz="quarter" idx="7"/>
          </p:nvPr>
        </p:nvSpPr>
        <p:spPr/>
        <p:txBody>
          <a:bodyPr lIns="0" tIns="0" rIns="0" bIns="0"/>
          <a:lstStyle>
            <a:lvl1pPr>
              <a:defRPr sz="2050" b="1" i="0">
                <a:solidFill>
                  <a:schemeClr val="bg1"/>
                </a:solidFill>
                <a:latin typeface="Arial"/>
                <a:cs typeface="Arial"/>
              </a:defRPr>
            </a:lvl1pPr>
          </a:lstStyle>
          <a:p>
            <a:pPr marL="110489">
              <a:lnSpc>
                <a:spcPct val="100000"/>
              </a:lnSpc>
              <a:spcBef>
                <a:spcPts val="60"/>
              </a:spcBef>
            </a:pPr>
            <a:fld id="{81D60167-4931-47E6-BA6A-407CBD079E47}" type="slidenum">
              <a:rPr spc="-50" dirty="0"/>
              <a:t>‹#›</a:t>
            </a:fld>
            <a:endParaRPr spc="-5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450" b="0" i="0">
                <a:solidFill>
                  <a:srgbClr val="F9B900"/>
                </a:solidFill>
                <a:latin typeface="Cambria"/>
                <a:cs typeface="Cambria"/>
              </a:defRPr>
            </a:lvl1pPr>
          </a:lstStyle>
          <a:p>
            <a:endParaRPr/>
          </a:p>
        </p:txBody>
      </p:sp>
      <p:sp>
        <p:nvSpPr>
          <p:cNvPr id="3" name="Holder 3"/>
          <p:cNvSpPr>
            <a:spLocks noGrp="1"/>
          </p:cNvSpPr>
          <p:nvPr>
            <p:ph sz="half" idx="2"/>
          </p:nvPr>
        </p:nvSpPr>
        <p:spPr>
          <a:xfrm>
            <a:off x="1005205" y="2601150"/>
            <a:ext cx="8745284" cy="7464171"/>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10353611" y="2601150"/>
            <a:ext cx="8745284" cy="7464171"/>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defRPr sz="1650" b="1" i="0">
                <a:solidFill>
                  <a:srgbClr val="F9B900"/>
                </a:solidFill>
                <a:latin typeface="Arial"/>
                <a:cs typeface="Arial"/>
              </a:defRPr>
            </a:lvl1pPr>
          </a:lstStyle>
          <a:p>
            <a:pPr marL="12700">
              <a:lnSpc>
                <a:spcPct val="100000"/>
              </a:lnSpc>
              <a:spcBef>
                <a:spcPts val="55"/>
              </a:spcBef>
            </a:pPr>
            <a:r>
              <a:rPr lang="en-US"/>
              <a:t>Junaid Khan</a:t>
            </a:r>
            <a:endParaRPr spc="-10" dirty="0"/>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endParaRPr lang="en-US"/>
          </a:p>
        </p:txBody>
      </p:sp>
      <p:sp>
        <p:nvSpPr>
          <p:cNvPr id="7" name="Holder 7"/>
          <p:cNvSpPr>
            <a:spLocks noGrp="1"/>
          </p:cNvSpPr>
          <p:nvPr>
            <p:ph type="sldNum" sz="quarter" idx="7"/>
          </p:nvPr>
        </p:nvSpPr>
        <p:spPr/>
        <p:txBody>
          <a:bodyPr lIns="0" tIns="0" rIns="0" bIns="0"/>
          <a:lstStyle>
            <a:lvl1pPr>
              <a:defRPr sz="2050" b="1" i="0">
                <a:solidFill>
                  <a:schemeClr val="bg1"/>
                </a:solidFill>
                <a:latin typeface="Arial"/>
                <a:cs typeface="Arial"/>
              </a:defRPr>
            </a:lvl1pPr>
          </a:lstStyle>
          <a:p>
            <a:pPr marL="110489">
              <a:lnSpc>
                <a:spcPct val="100000"/>
              </a:lnSpc>
              <a:spcBef>
                <a:spcPts val="60"/>
              </a:spcBef>
            </a:pPr>
            <a:fld id="{81D60167-4931-47E6-BA6A-407CBD079E47}" type="slidenum">
              <a:rPr spc="-50" dirty="0"/>
              <a:t>‹#›</a:t>
            </a:fld>
            <a:endParaRPr spc="-5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20104100" cy="11308715"/>
          </a:xfrm>
          <a:custGeom>
            <a:avLst/>
            <a:gdLst/>
            <a:ahLst/>
            <a:cxnLst/>
            <a:rect l="l" t="t" r="r" b="b"/>
            <a:pathLst>
              <a:path w="20104100" h="11308715">
                <a:moveTo>
                  <a:pt x="20104099" y="0"/>
                </a:moveTo>
                <a:lnTo>
                  <a:pt x="0" y="0"/>
                </a:lnTo>
                <a:lnTo>
                  <a:pt x="0" y="11308556"/>
                </a:lnTo>
                <a:lnTo>
                  <a:pt x="20104099" y="11308556"/>
                </a:lnTo>
                <a:lnTo>
                  <a:pt x="20104099" y="0"/>
                </a:lnTo>
                <a:close/>
              </a:path>
            </a:pathLst>
          </a:custGeom>
          <a:solidFill>
            <a:srgbClr val="000000"/>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3450" b="0" i="0">
                <a:solidFill>
                  <a:srgbClr val="F9B900"/>
                </a:solidFill>
                <a:latin typeface="Cambria"/>
                <a:cs typeface="Cambria"/>
              </a:defRPr>
            </a:lvl1pPr>
          </a:lstStyle>
          <a:p>
            <a:endParaRPr/>
          </a:p>
        </p:txBody>
      </p:sp>
      <p:sp>
        <p:nvSpPr>
          <p:cNvPr id="3" name="Holder 3"/>
          <p:cNvSpPr>
            <a:spLocks noGrp="1"/>
          </p:cNvSpPr>
          <p:nvPr>
            <p:ph type="ftr" sz="quarter" idx="5"/>
          </p:nvPr>
        </p:nvSpPr>
        <p:spPr/>
        <p:txBody>
          <a:bodyPr lIns="0" tIns="0" rIns="0" bIns="0"/>
          <a:lstStyle>
            <a:lvl1pPr>
              <a:defRPr sz="1650" b="1" i="0">
                <a:solidFill>
                  <a:srgbClr val="F9B900"/>
                </a:solidFill>
                <a:latin typeface="Arial"/>
                <a:cs typeface="Arial"/>
              </a:defRPr>
            </a:lvl1pPr>
          </a:lstStyle>
          <a:p>
            <a:pPr marL="12700">
              <a:lnSpc>
                <a:spcPct val="100000"/>
              </a:lnSpc>
              <a:spcBef>
                <a:spcPts val="55"/>
              </a:spcBef>
            </a:pPr>
            <a:r>
              <a:rPr lang="en-US"/>
              <a:t>Junaid Khan</a:t>
            </a:r>
            <a:endParaRPr spc="-10" dirty="0"/>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endParaRPr lang="en-US" dirty="0"/>
          </a:p>
        </p:txBody>
      </p:sp>
      <p:sp>
        <p:nvSpPr>
          <p:cNvPr id="5" name="Holder 5"/>
          <p:cNvSpPr>
            <a:spLocks noGrp="1"/>
          </p:cNvSpPr>
          <p:nvPr>
            <p:ph type="sldNum" sz="quarter" idx="7"/>
          </p:nvPr>
        </p:nvSpPr>
        <p:spPr/>
        <p:txBody>
          <a:bodyPr lIns="0" tIns="0" rIns="0" bIns="0"/>
          <a:lstStyle>
            <a:lvl1pPr>
              <a:defRPr sz="2050" b="1" i="0">
                <a:solidFill>
                  <a:schemeClr val="bg1"/>
                </a:solidFill>
                <a:latin typeface="Arial"/>
                <a:cs typeface="Arial"/>
              </a:defRPr>
            </a:lvl1pPr>
          </a:lstStyle>
          <a:p>
            <a:pPr marL="110489">
              <a:lnSpc>
                <a:spcPct val="100000"/>
              </a:lnSpc>
              <a:spcBef>
                <a:spcPts val="60"/>
              </a:spcBef>
            </a:pPr>
            <a:fld id="{81D60167-4931-47E6-BA6A-407CBD079E47}" type="slidenum">
              <a:rPr spc="-50" dirty="0"/>
              <a:t>‹#›</a:t>
            </a:fld>
            <a:endParaRPr spc="-5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ftr" sz="quarter" idx="5"/>
          </p:nvPr>
        </p:nvSpPr>
        <p:spPr>
          <a:xfrm>
            <a:off x="603250" y="10836275"/>
            <a:ext cx="1692910" cy="253916"/>
          </a:xfrm>
        </p:spPr>
        <p:txBody>
          <a:bodyPr lIns="0" tIns="0" rIns="0" bIns="0"/>
          <a:lstStyle>
            <a:lvl1pPr>
              <a:defRPr sz="1650" b="1" i="0">
                <a:solidFill>
                  <a:srgbClr val="F9B900"/>
                </a:solidFill>
                <a:latin typeface="Arial"/>
                <a:cs typeface="Arial"/>
              </a:defRPr>
            </a:lvl1pPr>
          </a:lstStyle>
          <a:p>
            <a:pPr marL="12700">
              <a:lnSpc>
                <a:spcPct val="100000"/>
              </a:lnSpc>
              <a:spcBef>
                <a:spcPts val="55"/>
              </a:spcBef>
            </a:pPr>
            <a:r>
              <a:rPr lang="en-US" dirty="0"/>
              <a:t>Junaid Khan</a:t>
            </a:r>
            <a:endParaRPr spc="-10" dirty="0"/>
          </a:p>
        </p:txBody>
      </p:sp>
      <p:sp>
        <p:nvSpPr>
          <p:cNvPr id="4" name="Holder 4"/>
          <p:cNvSpPr>
            <a:spLocks noGrp="1"/>
          </p:cNvSpPr>
          <p:nvPr>
            <p:ph type="sldNum" sz="quarter" idx="7"/>
          </p:nvPr>
        </p:nvSpPr>
        <p:spPr/>
        <p:txBody>
          <a:bodyPr lIns="0" tIns="0" rIns="0" bIns="0"/>
          <a:lstStyle>
            <a:lvl1pPr>
              <a:defRPr sz="2050" b="1" i="0">
                <a:solidFill>
                  <a:schemeClr val="bg1"/>
                </a:solidFill>
                <a:latin typeface="Arial"/>
                <a:cs typeface="Arial"/>
              </a:defRPr>
            </a:lvl1pPr>
          </a:lstStyle>
          <a:p>
            <a:pPr marL="110489">
              <a:lnSpc>
                <a:spcPct val="100000"/>
              </a:lnSpc>
              <a:spcBef>
                <a:spcPts val="60"/>
              </a:spcBef>
            </a:pPr>
            <a:fld id="{81D60167-4931-47E6-BA6A-407CBD079E47}" type="slidenum">
              <a:rPr spc="-50" dirty="0"/>
              <a:t>‹#›</a:t>
            </a:fld>
            <a:endParaRPr spc="-50"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20104100" cy="11308715"/>
          </a:xfrm>
          <a:custGeom>
            <a:avLst/>
            <a:gdLst/>
            <a:ahLst/>
            <a:cxnLst/>
            <a:rect l="l" t="t" r="r" b="b"/>
            <a:pathLst>
              <a:path w="20104100" h="11308715">
                <a:moveTo>
                  <a:pt x="20104099" y="0"/>
                </a:moveTo>
                <a:lnTo>
                  <a:pt x="0" y="0"/>
                </a:lnTo>
                <a:lnTo>
                  <a:pt x="0" y="11308556"/>
                </a:lnTo>
                <a:lnTo>
                  <a:pt x="20104099" y="11308556"/>
                </a:lnTo>
                <a:lnTo>
                  <a:pt x="20104099" y="0"/>
                </a:lnTo>
                <a:close/>
              </a:path>
            </a:pathLst>
          </a:custGeom>
          <a:solidFill>
            <a:srgbClr val="000000"/>
          </a:solidFill>
        </p:spPr>
        <p:txBody>
          <a:bodyPr wrap="square" lIns="0" tIns="0" rIns="0" bIns="0" rtlCol="0"/>
          <a:lstStyle/>
          <a:p>
            <a:endParaRPr dirty="0"/>
          </a:p>
        </p:txBody>
      </p:sp>
      <p:sp>
        <p:nvSpPr>
          <p:cNvPr id="17" name="bg object 17"/>
          <p:cNvSpPr/>
          <p:nvPr/>
        </p:nvSpPr>
        <p:spPr>
          <a:xfrm>
            <a:off x="0" y="10652373"/>
            <a:ext cx="17242155" cy="31750"/>
          </a:xfrm>
          <a:custGeom>
            <a:avLst/>
            <a:gdLst/>
            <a:ahLst/>
            <a:cxnLst/>
            <a:rect l="l" t="t" r="r" b="b"/>
            <a:pathLst>
              <a:path w="17242155" h="31750">
                <a:moveTo>
                  <a:pt x="17241613" y="31412"/>
                </a:moveTo>
                <a:lnTo>
                  <a:pt x="0" y="31412"/>
                </a:lnTo>
                <a:lnTo>
                  <a:pt x="0" y="0"/>
                </a:lnTo>
                <a:lnTo>
                  <a:pt x="17241613" y="0"/>
                </a:lnTo>
                <a:lnTo>
                  <a:pt x="17241613" y="31412"/>
                </a:lnTo>
                <a:close/>
              </a:path>
            </a:pathLst>
          </a:custGeom>
          <a:solidFill>
            <a:srgbClr val="FFFFFF"/>
          </a:solidFill>
        </p:spPr>
        <p:txBody>
          <a:bodyPr wrap="square" lIns="0" tIns="0" rIns="0" bIns="0" rtlCol="0"/>
          <a:lstStyle/>
          <a:p>
            <a:endParaRPr/>
          </a:p>
        </p:txBody>
      </p:sp>
      <p:sp>
        <p:nvSpPr>
          <p:cNvPr id="18" name="bg object 18"/>
          <p:cNvSpPr/>
          <p:nvPr/>
        </p:nvSpPr>
        <p:spPr>
          <a:xfrm>
            <a:off x="17224502" y="10067951"/>
            <a:ext cx="1118870" cy="604520"/>
          </a:xfrm>
          <a:custGeom>
            <a:avLst/>
            <a:gdLst/>
            <a:ahLst/>
            <a:cxnLst/>
            <a:rect l="l" t="t" r="r" b="b"/>
            <a:pathLst>
              <a:path w="1118869" h="604520">
                <a:moveTo>
                  <a:pt x="0" y="604168"/>
                </a:moveTo>
                <a:lnTo>
                  <a:pt x="1118849" y="0"/>
                </a:lnTo>
              </a:path>
            </a:pathLst>
          </a:custGeom>
          <a:ln w="31412">
            <a:solidFill>
              <a:srgbClr val="FFFFFF"/>
            </a:solidFill>
          </a:ln>
        </p:spPr>
        <p:txBody>
          <a:bodyPr wrap="square" lIns="0" tIns="0" rIns="0" bIns="0" rtlCol="0"/>
          <a:lstStyle/>
          <a:p>
            <a:endParaRPr/>
          </a:p>
        </p:txBody>
      </p:sp>
      <p:sp>
        <p:nvSpPr>
          <p:cNvPr id="19" name="bg object 19"/>
          <p:cNvSpPr/>
          <p:nvPr/>
        </p:nvSpPr>
        <p:spPr>
          <a:xfrm>
            <a:off x="18332960" y="10055483"/>
            <a:ext cx="1771650" cy="31750"/>
          </a:xfrm>
          <a:custGeom>
            <a:avLst/>
            <a:gdLst/>
            <a:ahLst/>
            <a:cxnLst/>
            <a:rect l="l" t="t" r="r" b="b"/>
            <a:pathLst>
              <a:path w="1771650" h="31750">
                <a:moveTo>
                  <a:pt x="1771139" y="31412"/>
                </a:moveTo>
                <a:lnTo>
                  <a:pt x="0" y="31412"/>
                </a:lnTo>
                <a:lnTo>
                  <a:pt x="0" y="0"/>
                </a:lnTo>
                <a:lnTo>
                  <a:pt x="1771139" y="0"/>
                </a:lnTo>
                <a:lnTo>
                  <a:pt x="1771139" y="31412"/>
                </a:lnTo>
                <a:close/>
              </a:path>
            </a:pathLst>
          </a:custGeom>
          <a:solidFill>
            <a:srgbClr val="FFFFFF"/>
          </a:solidFill>
        </p:spPr>
        <p:txBody>
          <a:bodyPr wrap="square" lIns="0" tIns="0" rIns="0" bIns="0" rtlCol="0"/>
          <a:lstStyle/>
          <a:p>
            <a:endParaRPr/>
          </a:p>
        </p:txBody>
      </p:sp>
      <p:sp>
        <p:nvSpPr>
          <p:cNvPr id="20" name="bg object 20"/>
          <p:cNvSpPr/>
          <p:nvPr/>
        </p:nvSpPr>
        <p:spPr>
          <a:xfrm>
            <a:off x="0" y="610043"/>
            <a:ext cx="20104100" cy="31750"/>
          </a:xfrm>
          <a:custGeom>
            <a:avLst/>
            <a:gdLst/>
            <a:ahLst/>
            <a:cxnLst/>
            <a:rect l="l" t="t" r="r" b="b"/>
            <a:pathLst>
              <a:path w="20104100" h="31750">
                <a:moveTo>
                  <a:pt x="0" y="31412"/>
                </a:moveTo>
                <a:lnTo>
                  <a:pt x="0" y="0"/>
                </a:lnTo>
                <a:lnTo>
                  <a:pt x="20104100" y="0"/>
                </a:lnTo>
                <a:lnTo>
                  <a:pt x="20104100" y="31412"/>
                </a:lnTo>
                <a:lnTo>
                  <a:pt x="0" y="31412"/>
                </a:lnTo>
                <a:close/>
              </a:path>
            </a:pathLst>
          </a:custGeom>
          <a:solidFill>
            <a:srgbClr val="FFFFFF"/>
          </a:solidFill>
        </p:spPr>
        <p:txBody>
          <a:bodyPr wrap="square" lIns="0" tIns="0" rIns="0" bIns="0" rtlCol="0"/>
          <a:lstStyle/>
          <a:p>
            <a:endParaRPr/>
          </a:p>
        </p:txBody>
      </p:sp>
      <p:sp>
        <p:nvSpPr>
          <p:cNvPr id="23" name="bg object 23"/>
          <p:cNvSpPr/>
          <p:nvPr/>
        </p:nvSpPr>
        <p:spPr>
          <a:xfrm>
            <a:off x="2230763" y="10836872"/>
            <a:ext cx="0" cy="309245"/>
          </a:xfrm>
          <a:custGeom>
            <a:avLst/>
            <a:gdLst/>
            <a:ahLst/>
            <a:cxnLst/>
            <a:rect l="l" t="t" r="r" b="b"/>
            <a:pathLst>
              <a:path h="309245">
                <a:moveTo>
                  <a:pt x="0" y="308849"/>
                </a:moveTo>
                <a:lnTo>
                  <a:pt x="0" y="0"/>
                </a:lnTo>
              </a:path>
            </a:pathLst>
          </a:custGeom>
          <a:ln w="31412">
            <a:solidFill>
              <a:srgbClr val="FFFFFF"/>
            </a:solidFill>
          </a:ln>
        </p:spPr>
        <p:txBody>
          <a:bodyPr wrap="square" lIns="0" tIns="0" rIns="0" bIns="0" rtlCol="0"/>
          <a:lstStyle/>
          <a:p>
            <a:endParaRPr/>
          </a:p>
        </p:txBody>
      </p:sp>
      <p:sp>
        <p:nvSpPr>
          <p:cNvPr id="2" name="Holder 2"/>
          <p:cNvSpPr>
            <a:spLocks noGrp="1"/>
          </p:cNvSpPr>
          <p:nvPr>
            <p:ph type="title"/>
          </p:nvPr>
        </p:nvSpPr>
        <p:spPr>
          <a:xfrm>
            <a:off x="651378" y="914721"/>
            <a:ext cx="6593850" cy="1904364"/>
          </a:xfrm>
          <a:prstGeom prst="rect">
            <a:avLst/>
          </a:prstGeom>
        </p:spPr>
        <p:txBody>
          <a:bodyPr wrap="square" lIns="0" tIns="0" rIns="0" bIns="0">
            <a:spAutoFit/>
          </a:bodyPr>
          <a:lstStyle>
            <a:lvl1pPr>
              <a:defRPr sz="3450" b="0" i="0">
                <a:solidFill>
                  <a:srgbClr val="F9B900"/>
                </a:solidFill>
                <a:latin typeface="Cambria"/>
                <a:cs typeface="Cambria"/>
              </a:defRPr>
            </a:lvl1pPr>
          </a:lstStyle>
          <a:p>
            <a:endParaRPr/>
          </a:p>
        </p:txBody>
      </p:sp>
      <p:sp>
        <p:nvSpPr>
          <p:cNvPr id="3" name="Holder 3"/>
          <p:cNvSpPr>
            <a:spLocks noGrp="1"/>
          </p:cNvSpPr>
          <p:nvPr>
            <p:ph type="body" idx="1"/>
          </p:nvPr>
        </p:nvSpPr>
        <p:spPr>
          <a:xfrm>
            <a:off x="1212796" y="3426980"/>
            <a:ext cx="17416780" cy="3006090"/>
          </a:xfrm>
          <a:prstGeom prst="rect">
            <a:avLst/>
          </a:prstGeom>
        </p:spPr>
        <p:txBody>
          <a:bodyPr wrap="square" lIns="0" tIns="0" rIns="0" bIns="0">
            <a:spAutoFit/>
          </a:bodyPr>
          <a:lstStyle>
            <a:lvl1pPr>
              <a:defRPr sz="7200" b="1" i="0">
                <a:solidFill>
                  <a:schemeClr val="bg1"/>
                </a:solidFill>
                <a:latin typeface="Arial"/>
                <a:cs typeface="Arial"/>
              </a:defRPr>
            </a:lvl1pPr>
          </a:lstStyle>
          <a:p>
            <a:endParaRPr dirty="0"/>
          </a:p>
        </p:txBody>
      </p:sp>
      <p:sp>
        <p:nvSpPr>
          <p:cNvPr id="4" name="Holder 4"/>
          <p:cNvSpPr>
            <a:spLocks noGrp="1"/>
          </p:cNvSpPr>
          <p:nvPr>
            <p:ph type="ftr" sz="quarter" idx="5"/>
          </p:nvPr>
        </p:nvSpPr>
        <p:spPr>
          <a:xfrm>
            <a:off x="653993" y="10836275"/>
            <a:ext cx="1692910" cy="253916"/>
          </a:xfrm>
          <a:prstGeom prst="rect">
            <a:avLst/>
          </a:prstGeom>
        </p:spPr>
        <p:txBody>
          <a:bodyPr wrap="square" lIns="0" tIns="0" rIns="0" bIns="0">
            <a:spAutoFit/>
          </a:bodyPr>
          <a:lstStyle>
            <a:lvl1pPr>
              <a:defRPr sz="1650" b="1" i="0">
                <a:solidFill>
                  <a:srgbClr val="F9B900"/>
                </a:solidFill>
                <a:latin typeface="Arial"/>
                <a:cs typeface="Arial"/>
              </a:defRPr>
            </a:lvl1pPr>
          </a:lstStyle>
          <a:p>
            <a:pPr marL="12700">
              <a:lnSpc>
                <a:spcPct val="100000"/>
              </a:lnSpc>
              <a:spcBef>
                <a:spcPts val="55"/>
              </a:spcBef>
            </a:pPr>
            <a:r>
              <a:rPr lang="en-US" dirty="0"/>
              <a:t>Junaid Khan</a:t>
            </a:r>
            <a:endParaRPr spc="-10" dirty="0"/>
          </a:p>
        </p:txBody>
      </p:sp>
      <p:sp>
        <p:nvSpPr>
          <p:cNvPr id="5" name="Holder 5"/>
          <p:cNvSpPr>
            <a:spLocks noGrp="1"/>
          </p:cNvSpPr>
          <p:nvPr>
            <p:ph type="dt" sz="half" idx="6"/>
          </p:nvPr>
        </p:nvSpPr>
        <p:spPr>
          <a:xfrm>
            <a:off x="1005205" y="10517696"/>
            <a:ext cx="4623943" cy="565467"/>
          </a:xfrm>
          <a:prstGeom prst="rect">
            <a:avLst/>
          </a:prstGeom>
        </p:spPr>
        <p:txBody>
          <a:bodyPr wrap="square" lIns="0" tIns="0" rIns="0" bIns="0">
            <a:spAutoFit/>
          </a:bodyPr>
          <a:lstStyle>
            <a:lvl1pPr algn="l">
              <a:defRPr>
                <a:solidFill>
                  <a:schemeClr val="tx1">
                    <a:tint val="75000"/>
                  </a:schemeClr>
                </a:solidFill>
              </a:defRPr>
            </a:lvl1pPr>
          </a:lstStyle>
          <a:p>
            <a:endParaRPr lang="en-US"/>
          </a:p>
        </p:txBody>
      </p:sp>
      <p:sp>
        <p:nvSpPr>
          <p:cNvPr id="6" name="Holder 6"/>
          <p:cNvSpPr>
            <a:spLocks noGrp="1"/>
          </p:cNvSpPr>
          <p:nvPr>
            <p:ph type="sldNum" sz="quarter" idx="7"/>
          </p:nvPr>
        </p:nvSpPr>
        <p:spPr>
          <a:xfrm>
            <a:off x="17763881" y="10489411"/>
            <a:ext cx="380365" cy="337820"/>
          </a:xfrm>
          <a:prstGeom prst="rect">
            <a:avLst/>
          </a:prstGeom>
        </p:spPr>
        <p:txBody>
          <a:bodyPr wrap="square" lIns="0" tIns="0" rIns="0" bIns="0">
            <a:spAutoFit/>
          </a:bodyPr>
          <a:lstStyle>
            <a:lvl1pPr>
              <a:defRPr sz="2050" b="1" i="0">
                <a:solidFill>
                  <a:schemeClr val="bg1"/>
                </a:solidFill>
                <a:latin typeface="Arial"/>
                <a:cs typeface="Arial"/>
              </a:defRPr>
            </a:lvl1pPr>
          </a:lstStyle>
          <a:p>
            <a:pPr marL="110489">
              <a:lnSpc>
                <a:spcPct val="100000"/>
              </a:lnSpc>
              <a:spcBef>
                <a:spcPts val="60"/>
              </a:spcBef>
            </a:pPr>
            <a:fld id="{81D60167-4931-47E6-BA6A-407CBD079E47}" type="slidenum">
              <a:rPr spc="-50" dirty="0"/>
              <a:t>‹#›</a:t>
            </a:fld>
            <a:endParaRPr spc="-50" dirty="0"/>
          </a:p>
        </p:txBody>
      </p:sp>
      <p:sp>
        <p:nvSpPr>
          <p:cNvPr id="7" name="TextBox 6">
            <a:extLst>
              <a:ext uri="{FF2B5EF4-FFF2-40B4-BE49-F238E27FC236}">
                <a16:creationId xmlns:a16="http://schemas.microsoft.com/office/drawing/2014/main" id="{6114A122-D9D4-9332-CCB1-BE33588615D1}"/>
              </a:ext>
            </a:extLst>
          </p:cNvPr>
          <p:cNvSpPr txBox="1"/>
          <p:nvPr userDrawn="1"/>
        </p:nvSpPr>
        <p:spPr>
          <a:xfrm>
            <a:off x="18372330" y="10055483"/>
            <a:ext cx="1692910" cy="1203187"/>
          </a:xfrm>
          <a:prstGeom prst="rect">
            <a:avLst/>
          </a:prstGeom>
          <a:noFill/>
        </p:spPr>
        <p:txBody>
          <a:bodyPr wrap="square" rtlCol="0">
            <a:spAutoFit/>
          </a:bodyPr>
          <a:lstStyle/>
          <a:p>
            <a:pPr algn="just"/>
            <a:r>
              <a:rPr lang="en-US" sz="2400" b="1" i="0" dirty="0">
                <a:solidFill>
                  <a:schemeClr val="bg1"/>
                </a:solidFill>
                <a:latin typeface="Times New Roman" panose="02020603050405020304" pitchFamily="18" charset="0"/>
                <a:cs typeface="Times New Roman" panose="02020603050405020304" pitchFamily="18" charset="0"/>
              </a:rPr>
              <a:t>Southern</a:t>
            </a:r>
          </a:p>
          <a:p>
            <a:pPr algn="just"/>
            <a:r>
              <a:rPr lang="en-US" sz="2400" b="1" i="0" dirty="0">
                <a:solidFill>
                  <a:schemeClr val="bg1"/>
                </a:solidFill>
                <a:latin typeface="Times New Roman" panose="02020603050405020304" pitchFamily="18" charset="0"/>
                <a:cs typeface="Times New Roman" panose="02020603050405020304" pitchFamily="18" charset="0"/>
              </a:rPr>
              <a:t>Methodist</a:t>
            </a:r>
          </a:p>
          <a:p>
            <a:pPr algn="just"/>
            <a:r>
              <a:rPr lang="en-US" sz="2400" b="1" i="0" dirty="0">
                <a:solidFill>
                  <a:schemeClr val="bg1"/>
                </a:solidFill>
                <a:latin typeface="Times New Roman" panose="02020603050405020304" pitchFamily="18" charset="0"/>
                <a:cs typeface="Times New Roman" panose="02020603050405020304" pitchFamily="18" charset="0"/>
              </a:rPr>
              <a:t>University</a:t>
            </a:r>
          </a:p>
        </p:txBody>
      </p:sp>
      <p:pic>
        <p:nvPicPr>
          <p:cNvPr id="13" name="Picture 12" descr="A circular logo with white text&#10;&#10;AI-generated content may be incorrect.">
            <a:extLst>
              <a:ext uri="{FF2B5EF4-FFF2-40B4-BE49-F238E27FC236}">
                <a16:creationId xmlns:a16="http://schemas.microsoft.com/office/drawing/2014/main" id="{7D819623-F532-229B-CCA6-5C7875F0DBBB}"/>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2450960" y="10763456"/>
            <a:ext cx="438512" cy="442915"/>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hf hdr="0" dt="0"/>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gif"/><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12.jpg"/></Relationships>
</file>

<file path=ppt/slides/_rels/slide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3.png"/><Relationship Id="rId7" Type="http://schemas.microsoft.com/office/2007/relationships/hdphoto" Target="../media/hdphoto1.wdp"/><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8.pn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hyperlink" Target="https://github.com/hejajama/rcbk" TargetMode="External"/><Relationship Id="rId5" Type="http://schemas.openxmlformats.org/officeDocument/2006/relationships/image" Target="../media/image20.png"/><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5.xml"/><Relationship Id="rId4" Type="http://schemas.openxmlformats.org/officeDocument/2006/relationships/image" Target="../media/image38.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6361" y="635"/>
            <a:ext cx="20091194" cy="11308715"/>
          </a:xfrm>
          <a:custGeom>
            <a:avLst/>
            <a:gdLst/>
            <a:ahLst/>
            <a:cxnLst/>
            <a:rect l="l" t="t" r="r" b="b"/>
            <a:pathLst>
              <a:path w="20104100" h="11308715">
                <a:moveTo>
                  <a:pt x="20104099" y="0"/>
                </a:moveTo>
                <a:lnTo>
                  <a:pt x="0" y="0"/>
                </a:lnTo>
                <a:lnTo>
                  <a:pt x="0" y="11308556"/>
                </a:lnTo>
                <a:lnTo>
                  <a:pt x="20104099" y="11308556"/>
                </a:lnTo>
                <a:lnTo>
                  <a:pt x="20104099" y="0"/>
                </a:lnTo>
                <a:close/>
              </a:path>
            </a:pathLst>
          </a:custGeom>
          <a:solidFill>
            <a:srgbClr val="000000"/>
          </a:solidFill>
        </p:spPr>
        <p:txBody>
          <a:bodyPr wrap="square" lIns="0" tIns="0" rIns="0" bIns="0" rtlCol="0"/>
          <a:lstStyle/>
          <a:p>
            <a:endParaRPr dirty="0"/>
          </a:p>
        </p:txBody>
      </p:sp>
      <p:sp>
        <p:nvSpPr>
          <p:cNvPr id="5" name="object 5"/>
          <p:cNvSpPr/>
          <p:nvPr/>
        </p:nvSpPr>
        <p:spPr>
          <a:xfrm>
            <a:off x="11614002" y="316007"/>
            <a:ext cx="0" cy="2406650"/>
          </a:xfrm>
          <a:custGeom>
            <a:avLst/>
            <a:gdLst/>
            <a:ahLst/>
            <a:cxnLst/>
            <a:rect l="l" t="t" r="r" b="b"/>
            <a:pathLst>
              <a:path h="2406650">
                <a:moveTo>
                  <a:pt x="0" y="2406144"/>
                </a:moveTo>
                <a:lnTo>
                  <a:pt x="0" y="0"/>
                </a:lnTo>
              </a:path>
            </a:pathLst>
          </a:custGeom>
          <a:ln w="31412">
            <a:solidFill>
              <a:srgbClr val="FFFFFF"/>
            </a:solidFill>
          </a:ln>
        </p:spPr>
        <p:txBody>
          <a:bodyPr wrap="square" lIns="0" tIns="0" rIns="0" bIns="0" rtlCol="0"/>
          <a:lstStyle/>
          <a:p>
            <a:endParaRPr/>
          </a:p>
        </p:txBody>
      </p:sp>
      <p:grpSp>
        <p:nvGrpSpPr>
          <p:cNvPr id="6" name="object 6"/>
          <p:cNvGrpSpPr/>
          <p:nvPr/>
        </p:nvGrpSpPr>
        <p:grpSpPr>
          <a:xfrm>
            <a:off x="14757463" y="528612"/>
            <a:ext cx="5340189" cy="2019854"/>
            <a:chOff x="14904812" y="445368"/>
            <a:chExt cx="5199380" cy="1966595"/>
          </a:xfrm>
        </p:grpSpPr>
        <p:pic>
          <p:nvPicPr>
            <p:cNvPr id="7" name="object 7"/>
            <p:cNvPicPr/>
            <p:nvPr/>
          </p:nvPicPr>
          <p:blipFill>
            <a:blip r:embed="rId3" cstate="print"/>
            <a:stretch>
              <a:fillRect/>
            </a:stretch>
          </p:blipFill>
          <p:spPr>
            <a:xfrm>
              <a:off x="14904812" y="445368"/>
              <a:ext cx="5199286" cy="1966591"/>
            </a:xfrm>
            <a:prstGeom prst="rect">
              <a:avLst/>
            </a:prstGeom>
          </p:spPr>
        </p:pic>
        <p:sp>
          <p:nvSpPr>
            <p:cNvPr id="8" name="object 8"/>
            <p:cNvSpPr/>
            <p:nvPr/>
          </p:nvSpPr>
          <p:spPr>
            <a:xfrm>
              <a:off x="19829322" y="905120"/>
              <a:ext cx="274955" cy="1047115"/>
            </a:xfrm>
            <a:custGeom>
              <a:avLst/>
              <a:gdLst/>
              <a:ahLst/>
              <a:cxnLst/>
              <a:rect l="l" t="t" r="r" b="b"/>
              <a:pathLst>
                <a:path w="274955" h="1047114">
                  <a:moveTo>
                    <a:pt x="274777" y="0"/>
                  </a:moveTo>
                  <a:lnTo>
                    <a:pt x="0" y="0"/>
                  </a:lnTo>
                  <a:lnTo>
                    <a:pt x="0" y="1047088"/>
                  </a:lnTo>
                  <a:lnTo>
                    <a:pt x="274777" y="1047088"/>
                  </a:lnTo>
                  <a:lnTo>
                    <a:pt x="274777" y="0"/>
                  </a:lnTo>
                  <a:close/>
                </a:path>
              </a:pathLst>
            </a:custGeom>
            <a:solidFill>
              <a:srgbClr val="000000"/>
            </a:solidFill>
          </p:spPr>
          <p:txBody>
            <a:bodyPr wrap="square" lIns="0" tIns="0" rIns="0" bIns="0" rtlCol="0"/>
            <a:lstStyle/>
            <a:p>
              <a:endParaRPr/>
            </a:p>
          </p:txBody>
        </p:sp>
      </p:grpSp>
      <p:sp>
        <p:nvSpPr>
          <p:cNvPr id="9" name="object 9"/>
          <p:cNvSpPr txBox="1">
            <a:spLocks noGrp="1"/>
          </p:cNvSpPr>
          <p:nvPr>
            <p:ph type="body" idx="1"/>
          </p:nvPr>
        </p:nvSpPr>
        <p:spPr>
          <a:xfrm>
            <a:off x="3511755" y="4212965"/>
            <a:ext cx="14632475" cy="2480166"/>
          </a:xfrm>
          <a:prstGeom prst="rect">
            <a:avLst/>
          </a:prstGeom>
        </p:spPr>
        <p:txBody>
          <a:bodyPr vert="horz" wrap="square" lIns="0" tIns="261620" rIns="0" bIns="0" rtlCol="0">
            <a:spAutoFit/>
          </a:bodyPr>
          <a:lstStyle/>
          <a:p>
            <a:r>
              <a:rPr lang="en-US" dirty="0">
                <a:latin typeface="Cambria" panose="02040503050406030204" pitchFamily="18" charset="0"/>
              </a:rPr>
              <a:t>Nonlinear Parton Dynamics and the Role of ML Surrogate Models</a:t>
            </a:r>
          </a:p>
        </p:txBody>
      </p:sp>
      <p:sp>
        <p:nvSpPr>
          <p:cNvPr id="10" name="Slide Number Placeholder 9">
            <a:extLst>
              <a:ext uri="{FF2B5EF4-FFF2-40B4-BE49-F238E27FC236}">
                <a16:creationId xmlns:a16="http://schemas.microsoft.com/office/drawing/2014/main" id="{28DBFC79-FBEC-C9DE-A857-964A924503A5}"/>
              </a:ext>
            </a:extLst>
          </p:cNvPr>
          <p:cNvSpPr>
            <a:spLocks noGrp="1"/>
          </p:cNvSpPr>
          <p:nvPr>
            <p:ph type="sldNum" sz="quarter" idx="7"/>
          </p:nvPr>
        </p:nvSpPr>
        <p:spPr/>
        <p:txBody>
          <a:bodyPr/>
          <a:lstStyle/>
          <a:p>
            <a:pPr marL="110489">
              <a:lnSpc>
                <a:spcPct val="100000"/>
              </a:lnSpc>
              <a:spcBef>
                <a:spcPts val="60"/>
              </a:spcBef>
            </a:pPr>
            <a:fld id="{81D60167-4931-47E6-BA6A-407CBD079E47}" type="slidenum">
              <a:rPr lang="en-US" spc="-50" smtClean="0"/>
              <a:t>1</a:t>
            </a:fld>
            <a:endParaRPr lang="en-US" spc="-50" dirty="0"/>
          </a:p>
        </p:txBody>
      </p:sp>
      <p:grpSp>
        <p:nvGrpSpPr>
          <p:cNvPr id="3" name="Group 2">
            <a:extLst>
              <a:ext uri="{FF2B5EF4-FFF2-40B4-BE49-F238E27FC236}">
                <a16:creationId xmlns:a16="http://schemas.microsoft.com/office/drawing/2014/main" id="{F476F4A1-3474-B49D-4238-22DB92910CD6}"/>
              </a:ext>
            </a:extLst>
          </p:cNvPr>
          <p:cNvGrpSpPr/>
          <p:nvPr/>
        </p:nvGrpSpPr>
        <p:grpSpPr>
          <a:xfrm>
            <a:off x="374650" y="588373"/>
            <a:ext cx="4674358" cy="1824976"/>
            <a:chOff x="527051" y="626049"/>
            <a:chExt cx="4674358" cy="1824976"/>
          </a:xfrm>
        </p:grpSpPr>
        <p:pic>
          <p:nvPicPr>
            <p:cNvPr id="42" name="Picture 41" descr="A red circle with white columns and a black background&#10;&#10;AI-generated content may be incorrect.">
              <a:extLst>
                <a:ext uri="{FF2B5EF4-FFF2-40B4-BE49-F238E27FC236}">
                  <a16:creationId xmlns:a16="http://schemas.microsoft.com/office/drawing/2014/main" id="{1E3361E4-EE7B-2BB1-EAD2-F6DC630E4D2B}"/>
                </a:ext>
              </a:extLst>
            </p:cNvPr>
            <p:cNvPicPr>
              <a:picLocks noChangeAspect="1"/>
            </p:cNvPicPr>
            <p:nvPr/>
          </p:nvPicPr>
          <p:blipFill>
            <a:blip r:embed="rId4">
              <a:extLst>
                <a:ext uri="{28A0092B-C50C-407E-A947-70E740481C1C}">
                  <a14:useLocalDpi xmlns:a14="http://schemas.microsoft.com/office/drawing/2010/main" val="0"/>
                </a:ext>
              </a:extLst>
            </a:blip>
            <a:srcRect l="7932" t="5275" r="12749" b="7274"/>
            <a:stretch>
              <a:fillRect/>
            </a:stretch>
          </p:blipFill>
          <p:spPr>
            <a:xfrm>
              <a:off x="527051" y="626049"/>
              <a:ext cx="1655261" cy="1824976"/>
            </a:xfrm>
            <a:prstGeom prst="rect">
              <a:avLst/>
            </a:prstGeom>
          </p:spPr>
        </p:pic>
        <p:pic>
          <p:nvPicPr>
            <p:cNvPr id="46" name="Picture 45" descr="Blue and white letters on a black background&#10;&#10;AI-generated content may be incorrect.">
              <a:extLst>
                <a:ext uri="{FF2B5EF4-FFF2-40B4-BE49-F238E27FC236}">
                  <a16:creationId xmlns:a16="http://schemas.microsoft.com/office/drawing/2014/main" id="{ADB9C586-AE6A-E9B1-D9DF-3C928C21FD52}"/>
                </a:ext>
              </a:extLst>
            </p:cNvPr>
            <p:cNvPicPr>
              <a:picLocks noChangeAspect="1"/>
            </p:cNvPicPr>
            <p:nvPr/>
          </p:nvPicPr>
          <p:blipFill>
            <a:blip r:embed="rId5">
              <a:extLst>
                <a:ext uri="{28A0092B-C50C-407E-A947-70E740481C1C}">
                  <a14:useLocalDpi xmlns:a14="http://schemas.microsoft.com/office/drawing/2010/main" val="0"/>
                </a:ext>
              </a:extLst>
            </a:blip>
            <a:srcRect l="11779" t="20213" r="9553" b="18414"/>
            <a:stretch>
              <a:fillRect/>
            </a:stretch>
          </p:blipFill>
          <p:spPr>
            <a:xfrm>
              <a:off x="2370797" y="972545"/>
              <a:ext cx="2830612" cy="1055157"/>
            </a:xfrm>
            <a:prstGeom prst="rect">
              <a:avLst/>
            </a:prstGeom>
          </p:spPr>
        </p:pic>
      </p:grpSp>
      <p:sp>
        <p:nvSpPr>
          <p:cNvPr id="11" name="object 14">
            <a:extLst>
              <a:ext uri="{FF2B5EF4-FFF2-40B4-BE49-F238E27FC236}">
                <a16:creationId xmlns:a16="http://schemas.microsoft.com/office/drawing/2014/main" id="{209FAC7E-7E6E-FD56-E9B1-D301553BB260}"/>
              </a:ext>
            </a:extLst>
          </p:cNvPr>
          <p:cNvSpPr txBox="1"/>
          <p:nvPr/>
        </p:nvSpPr>
        <p:spPr>
          <a:xfrm>
            <a:off x="6922701" y="7035683"/>
            <a:ext cx="6866550" cy="477054"/>
          </a:xfrm>
          <a:prstGeom prst="rect">
            <a:avLst/>
          </a:prstGeom>
        </p:spPr>
        <p:txBody>
          <a:bodyPr vert="horz" wrap="square" lIns="0" tIns="15240" rIns="0" bIns="0" rtlCol="0">
            <a:spAutoFit/>
          </a:bodyPr>
          <a:lstStyle/>
          <a:p>
            <a:pPr marL="12700">
              <a:lnSpc>
                <a:spcPct val="100000"/>
              </a:lnSpc>
              <a:spcBef>
                <a:spcPts val="120"/>
              </a:spcBef>
            </a:pPr>
            <a:r>
              <a:rPr lang="en-US" sz="3000" b="1" spc="-10" dirty="0">
                <a:solidFill>
                  <a:srgbClr val="F9B900"/>
                </a:solidFill>
                <a:latin typeface="Arial"/>
                <a:cs typeface="Arial"/>
              </a:rPr>
              <a:t>Junaid Saif Khan | June 05, 2026</a:t>
            </a:r>
            <a:endParaRPr sz="3000" b="1" dirty="0">
              <a:latin typeface="Arial"/>
              <a:cs typeface="Arial"/>
            </a:endParaRPr>
          </a:p>
        </p:txBody>
      </p:sp>
      <p:pic>
        <p:nvPicPr>
          <p:cNvPr id="12" name="Picture 11" descr="A circular logo with white text&#10;&#10;AI-generated content may be incorrect.">
            <a:extLst>
              <a:ext uri="{FF2B5EF4-FFF2-40B4-BE49-F238E27FC236}">
                <a16:creationId xmlns:a16="http://schemas.microsoft.com/office/drawing/2014/main" id="{A8870656-1050-A987-727A-47623591002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962209" y="302728"/>
            <a:ext cx="2447048" cy="2471617"/>
          </a:xfrm>
          <a:prstGeom prst="rect">
            <a:avLst/>
          </a:prstGeom>
        </p:spPr>
      </p:pic>
      <p:pic>
        <p:nvPicPr>
          <p:cNvPr id="18" name="Picture 17">
            <a:extLst>
              <a:ext uri="{FF2B5EF4-FFF2-40B4-BE49-F238E27FC236}">
                <a16:creationId xmlns:a16="http://schemas.microsoft.com/office/drawing/2014/main" id="{A60E512B-C8B5-62E8-597D-45270BB30C4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74650" y="9336559"/>
            <a:ext cx="3722710" cy="182497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8859B1-E242-E07D-0B74-EF648547FBCD}"/>
            </a:ext>
          </a:extLst>
        </p:cNvPr>
        <p:cNvGrpSpPr/>
        <p:nvPr/>
      </p:nvGrpSpPr>
      <p:grpSpPr>
        <a:xfrm>
          <a:off x="0" y="0"/>
          <a:ext cx="0" cy="0"/>
          <a:chOff x="0" y="0"/>
          <a:chExt cx="0" cy="0"/>
        </a:xfrm>
      </p:grpSpPr>
      <p:sp>
        <p:nvSpPr>
          <p:cNvPr id="15" name="object 15">
            <a:extLst>
              <a:ext uri="{FF2B5EF4-FFF2-40B4-BE49-F238E27FC236}">
                <a16:creationId xmlns:a16="http://schemas.microsoft.com/office/drawing/2014/main" id="{71D2C4BC-E257-80C7-9904-5799B2998626}"/>
              </a:ext>
            </a:extLst>
          </p:cNvPr>
          <p:cNvSpPr txBox="1">
            <a:spLocks noGrp="1"/>
          </p:cNvSpPr>
          <p:nvPr>
            <p:ph type="sldNum" sz="quarter" idx="7"/>
          </p:nvPr>
        </p:nvSpPr>
        <p:spPr>
          <a:xfrm>
            <a:off x="17763881" y="10489411"/>
            <a:ext cx="380365" cy="323165"/>
          </a:xfrm>
          <a:prstGeom prst="rect">
            <a:avLst/>
          </a:prstGeom>
        </p:spPr>
        <p:txBody>
          <a:bodyPr vert="horz" wrap="square" lIns="0" tIns="7620" rIns="0" bIns="0" rtlCol="0">
            <a:spAutoFit/>
          </a:bodyPr>
          <a:lstStyle/>
          <a:p>
            <a:pPr marL="110489">
              <a:lnSpc>
                <a:spcPct val="100000"/>
              </a:lnSpc>
              <a:spcBef>
                <a:spcPts val="60"/>
              </a:spcBef>
            </a:pPr>
            <a:r>
              <a:rPr lang="en-US" spc="-50" dirty="0"/>
              <a:t>2</a:t>
            </a:r>
            <a:endParaRPr spc="-50" dirty="0"/>
          </a:p>
        </p:txBody>
      </p:sp>
      <p:sp>
        <p:nvSpPr>
          <p:cNvPr id="14" name="object 14">
            <a:extLst>
              <a:ext uri="{FF2B5EF4-FFF2-40B4-BE49-F238E27FC236}">
                <a16:creationId xmlns:a16="http://schemas.microsoft.com/office/drawing/2014/main" id="{6F5AF4B6-8A0D-4C8D-1E77-ED29262000A8}"/>
              </a:ext>
            </a:extLst>
          </p:cNvPr>
          <p:cNvSpPr txBox="1"/>
          <p:nvPr/>
        </p:nvSpPr>
        <p:spPr>
          <a:xfrm>
            <a:off x="16529051" y="82407"/>
            <a:ext cx="3388198" cy="392415"/>
          </a:xfrm>
          <a:prstGeom prst="rect">
            <a:avLst/>
          </a:prstGeom>
        </p:spPr>
        <p:txBody>
          <a:bodyPr vert="horz" wrap="square" lIns="0" tIns="15240" rIns="0" bIns="0" rtlCol="0">
            <a:spAutoFit/>
          </a:bodyPr>
          <a:lstStyle/>
          <a:p>
            <a:pPr marL="12700">
              <a:lnSpc>
                <a:spcPct val="100000"/>
              </a:lnSpc>
              <a:spcBef>
                <a:spcPts val="120"/>
              </a:spcBef>
            </a:pPr>
            <a:r>
              <a:rPr lang="en-US" sz="2450" b="1" spc="-10" dirty="0">
                <a:solidFill>
                  <a:srgbClr val="F9B900"/>
                </a:solidFill>
                <a:latin typeface="Arial"/>
                <a:cs typeface="Arial"/>
              </a:rPr>
              <a:t>GLUON SATURATION</a:t>
            </a:r>
            <a:endParaRPr sz="2450" dirty="0">
              <a:latin typeface="Arial"/>
              <a:cs typeface="Arial"/>
            </a:endParaRPr>
          </a:p>
        </p:txBody>
      </p:sp>
      <p:sp>
        <p:nvSpPr>
          <p:cNvPr id="17" name="Footer Placeholder 16">
            <a:extLst>
              <a:ext uri="{FF2B5EF4-FFF2-40B4-BE49-F238E27FC236}">
                <a16:creationId xmlns:a16="http://schemas.microsoft.com/office/drawing/2014/main" id="{3F197C0F-9ACD-990F-D007-21CC520CE702}"/>
              </a:ext>
            </a:extLst>
          </p:cNvPr>
          <p:cNvSpPr>
            <a:spLocks noGrp="1"/>
          </p:cNvSpPr>
          <p:nvPr>
            <p:ph type="ftr" sz="quarter" idx="5"/>
          </p:nvPr>
        </p:nvSpPr>
        <p:spPr/>
        <p:txBody>
          <a:bodyPr/>
          <a:lstStyle/>
          <a:p>
            <a:pPr marL="12700">
              <a:lnSpc>
                <a:spcPct val="100000"/>
              </a:lnSpc>
              <a:spcBef>
                <a:spcPts val="55"/>
              </a:spcBef>
            </a:pPr>
            <a:r>
              <a:rPr lang="en-US"/>
              <a:t>Junaid Khan</a:t>
            </a:r>
            <a:endParaRPr lang="en-US" spc="-10" dirty="0"/>
          </a:p>
        </p:txBody>
      </p:sp>
      <p:sp>
        <p:nvSpPr>
          <p:cNvPr id="18" name="object 55">
            <a:extLst>
              <a:ext uri="{FF2B5EF4-FFF2-40B4-BE49-F238E27FC236}">
                <a16:creationId xmlns:a16="http://schemas.microsoft.com/office/drawing/2014/main" id="{A119658A-86CF-1A8C-7786-7C1C79524657}"/>
              </a:ext>
            </a:extLst>
          </p:cNvPr>
          <p:cNvSpPr txBox="1"/>
          <p:nvPr/>
        </p:nvSpPr>
        <p:spPr>
          <a:xfrm>
            <a:off x="713010" y="1305995"/>
            <a:ext cx="13682440" cy="589457"/>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a:solidFill>
                  <a:srgbClr val="F9B900"/>
                </a:solidFill>
                <a:latin typeface="Arial"/>
                <a:cs typeface="Arial"/>
              </a:rPr>
              <a:t>Gluon Saturation: Nonlinear Behavior</a:t>
            </a:r>
            <a:endParaRPr lang="en-US" sz="4000" dirty="0">
              <a:latin typeface="Arial"/>
              <a:cs typeface="Arial"/>
            </a:endParaRPr>
          </a:p>
        </p:txBody>
      </p:sp>
      <p:sp>
        <p:nvSpPr>
          <p:cNvPr id="3" name="object 6">
            <a:extLst>
              <a:ext uri="{FF2B5EF4-FFF2-40B4-BE49-F238E27FC236}">
                <a16:creationId xmlns:a16="http://schemas.microsoft.com/office/drawing/2014/main" id="{7325F37C-BA49-3D98-68A1-EF66B35D4444}"/>
              </a:ext>
            </a:extLst>
          </p:cNvPr>
          <p:cNvSpPr txBox="1"/>
          <p:nvPr/>
        </p:nvSpPr>
        <p:spPr>
          <a:xfrm>
            <a:off x="984250" y="2066064"/>
            <a:ext cx="15697200" cy="2601353"/>
          </a:xfrm>
          <a:prstGeom prst="rect">
            <a:avLst/>
          </a:prstGeom>
        </p:spPr>
        <p:txBody>
          <a:bodyPr vert="horz" wrap="square" lIns="0" tIns="221615" rIns="0" bIns="0" rtlCol="0">
            <a:spAutoFit/>
          </a:bodyPr>
          <a:lstStyle/>
          <a:p>
            <a:pPr marL="342900" marR="17780" indent="-342900" algn="l">
              <a:lnSpc>
                <a:spcPct val="100000"/>
              </a:lnSpc>
              <a:spcBef>
                <a:spcPts val="1745"/>
              </a:spcBef>
              <a:buFont typeface="Arial" panose="020B0604020202020204" pitchFamily="34" charset="0"/>
              <a:buChar char="•"/>
            </a:pPr>
            <a:r>
              <a:rPr lang="en-US" sz="2800" b="1" spc="-10" dirty="0">
                <a:solidFill>
                  <a:schemeClr val="bg1"/>
                </a:solidFill>
                <a:latin typeface="Arial"/>
                <a:cs typeface="Arial"/>
              </a:rPr>
              <a:t>Nonlinear QCD effects are still needed to be studied</a:t>
            </a:r>
          </a:p>
          <a:p>
            <a:pPr marL="342900" marR="17780" indent="-342900" algn="l">
              <a:lnSpc>
                <a:spcPct val="100000"/>
              </a:lnSpc>
              <a:spcBef>
                <a:spcPts val="1745"/>
              </a:spcBef>
              <a:buFont typeface="Arial" panose="020B0604020202020204" pitchFamily="34" charset="0"/>
              <a:buChar char="•"/>
            </a:pPr>
            <a:endParaRPr lang="en-US" sz="2800" b="1" spc="-10" dirty="0">
              <a:solidFill>
                <a:srgbClr val="00B050"/>
              </a:solidFill>
              <a:latin typeface="Arial"/>
              <a:cs typeface="Arial"/>
            </a:endParaRPr>
          </a:p>
          <a:p>
            <a:pPr marL="342900" marR="17780" lvl="6" indent="-342900" algn="l">
              <a:spcBef>
                <a:spcPts val="1745"/>
              </a:spcBef>
              <a:buFont typeface="Arial" panose="020B0604020202020204" pitchFamily="34" charset="0"/>
              <a:buChar char="•"/>
            </a:pPr>
            <a:endParaRPr lang="en-US" sz="2800" b="1" spc="-10" dirty="0">
              <a:solidFill>
                <a:srgbClr val="00A2FF"/>
              </a:solidFill>
              <a:latin typeface="Arial"/>
              <a:cs typeface="Arial"/>
            </a:endParaRPr>
          </a:p>
          <a:p>
            <a:pPr marL="342900" marR="17780" indent="-342900" algn="l">
              <a:lnSpc>
                <a:spcPct val="100000"/>
              </a:lnSpc>
              <a:spcBef>
                <a:spcPts val="1745"/>
              </a:spcBef>
              <a:buFont typeface="Arial" panose="020B0604020202020204" pitchFamily="34" charset="0"/>
              <a:buChar char="•"/>
            </a:pPr>
            <a:endParaRPr lang="en-US" sz="2800" b="1" spc="-10" dirty="0">
              <a:solidFill>
                <a:srgbClr val="00A2FF"/>
              </a:solidFill>
              <a:latin typeface="Arial"/>
              <a:cs typeface="Arial"/>
            </a:endParaRPr>
          </a:p>
        </p:txBody>
      </p:sp>
      <p:sp>
        <p:nvSpPr>
          <p:cNvPr id="4" name="TextBox 3">
            <a:extLst>
              <a:ext uri="{FF2B5EF4-FFF2-40B4-BE49-F238E27FC236}">
                <a16:creationId xmlns:a16="http://schemas.microsoft.com/office/drawing/2014/main" id="{56A6845C-769A-420D-61A0-1D8230EEB58F}"/>
              </a:ext>
            </a:extLst>
          </p:cNvPr>
          <p:cNvSpPr txBox="1"/>
          <p:nvPr/>
        </p:nvSpPr>
        <p:spPr>
          <a:xfrm>
            <a:off x="7812464" y="8764338"/>
            <a:ext cx="4479171" cy="952482"/>
          </a:xfrm>
          <a:prstGeom prst="rect">
            <a:avLst/>
          </a:prstGeom>
          <a:solidFill>
            <a:srgbClr val="00FF00"/>
          </a:solidFill>
          <a:ln w="0">
            <a:noFill/>
          </a:ln>
        </p:spPr>
        <p:txBody>
          <a:bodyPr wrap="square" lIns="89830" tIns="44915" rIns="89830" bIns="44915" anchor="ctr">
            <a:spAutoFit/>
          </a:bodyPr>
          <a:lstStyle/>
          <a:p>
            <a:pPr algn="ctr"/>
            <a:r>
              <a:rPr lang="en-US" sz="2800" b="1" dirty="0">
                <a:solidFill>
                  <a:srgbClr val="0000FF"/>
                </a:solidFill>
                <a:latin typeface="Times New Roman"/>
              </a:rPr>
              <a:t>To understand this</a:t>
            </a:r>
            <a:endParaRPr lang="en-US" sz="2800" dirty="0">
              <a:latin typeface="Times New Roman"/>
            </a:endParaRPr>
          </a:p>
          <a:p>
            <a:pPr algn="ctr"/>
            <a:r>
              <a:rPr lang="en-US" sz="2800" b="1" dirty="0">
                <a:solidFill>
                  <a:srgbClr val="FF0000"/>
                </a:solidFill>
                <a:latin typeface="Times New Roman"/>
              </a:rPr>
              <a:t>we need new data and ideas</a:t>
            </a:r>
            <a:endParaRPr lang="en-US" sz="2800" dirty="0">
              <a:latin typeface="Times New Roman"/>
            </a:endParaRPr>
          </a:p>
        </p:txBody>
      </p:sp>
      <p:pic>
        <p:nvPicPr>
          <p:cNvPr id="5" name="Picture 4">
            <a:extLst>
              <a:ext uri="{FF2B5EF4-FFF2-40B4-BE49-F238E27FC236}">
                <a16:creationId xmlns:a16="http://schemas.microsoft.com/office/drawing/2014/main" id="{2D02E184-1C86-54CA-B411-BAD6D91F7770}"/>
              </a:ext>
            </a:extLst>
          </p:cNvPr>
          <p:cNvPicPr/>
          <p:nvPr/>
        </p:nvPicPr>
        <p:blipFill>
          <a:blip r:embed="rId3"/>
          <a:srcRect l="7640" t="8992" r="9290"/>
          <a:stretch/>
        </p:blipFill>
        <p:spPr>
          <a:xfrm>
            <a:off x="5946057" y="9537278"/>
            <a:ext cx="1724374" cy="91303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a:extLst>
              <a:ext uri="{FF2B5EF4-FFF2-40B4-BE49-F238E27FC236}">
                <a16:creationId xmlns:a16="http://schemas.microsoft.com/office/drawing/2014/main" id="{86761A2A-44A8-2B2B-A245-8BD3C25D13C7}"/>
              </a:ext>
            </a:extLst>
          </p:cNvPr>
          <p:cNvPicPr/>
          <p:nvPr/>
        </p:nvPicPr>
        <p:blipFill>
          <a:blip r:embed="rId4"/>
          <a:stretch/>
        </p:blipFill>
        <p:spPr>
          <a:xfrm>
            <a:off x="12433668" y="9416124"/>
            <a:ext cx="1389677" cy="107328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9" name="object 57">
            <a:extLst>
              <a:ext uri="{FF2B5EF4-FFF2-40B4-BE49-F238E27FC236}">
                <a16:creationId xmlns:a16="http://schemas.microsoft.com/office/drawing/2014/main" id="{9D314046-A4CC-BCC5-525A-D55DCD374591}"/>
              </a:ext>
            </a:extLst>
          </p:cNvPr>
          <p:cNvSpPr txBox="1"/>
          <p:nvPr/>
        </p:nvSpPr>
        <p:spPr>
          <a:xfrm>
            <a:off x="1821884" y="7854125"/>
            <a:ext cx="3670262" cy="527132"/>
          </a:xfrm>
          <a:prstGeom prst="rect">
            <a:avLst/>
          </a:prstGeom>
        </p:spPr>
        <p:txBody>
          <a:bodyPr vert="horz" wrap="square" lIns="0" tIns="7620" rIns="0" bIns="0" rtlCol="0">
            <a:spAutoFit/>
          </a:bodyPr>
          <a:lstStyle/>
          <a:p>
            <a:pPr marL="589280" marR="5080" indent="-577215">
              <a:lnSpc>
                <a:spcPts val="2060"/>
              </a:lnSpc>
              <a:spcBef>
                <a:spcPts val="60"/>
              </a:spcBef>
            </a:pPr>
            <a:r>
              <a:rPr lang="en-US" sz="1200" b="1" i="1" dirty="0">
                <a:solidFill>
                  <a:srgbClr val="FF2F92"/>
                </a:solidFill>
                <a:latin typeface="Arial"/>
                <a:cs typeface="Arial"/>
              </a:rPr>
              <a:t>N.</a:t>
            </a:r>
            <a:r>
              <a:rPr lang="en-US" sz="1200" b="1" i="1" spc="15" dirty="0">
                <a:solidFill>
                  <a:srgbClr val="FF2F92"/>
                </a:solidFill>
                <a:latin typeface="Arial"/>
                <a:cs typeface="Arial"/>
              </a:rPr>
              <a:t> Armesto</a:t>
            </a:r>
            <a:r>
              <a:rPr sz="1200" b="1" i="1" spc="20" dirty="0">
                <a:solidFill>
                  <a:srgbClr val="FF2F92"/>
                </a:solidFill>
                <a:latin typeface="Arial"/>
                <a:cs typeface="Arial"/>
              </a:rPr>
              <a:t> </a:t>
            </a:r>
            <a:r>
              <a:rPr sz="1200" b="1" i="1" dirty="0">
                <a:solidFill>
                  <a:srgbClr val="FF2F92"/>
                </a:solidFill>
                <a:latin typeface="Arial"/>
                <a:cs typeface="Arial"/>
              </a:rPr>
              <a:t>et</a:t>
            </a:r>
            <a:r>
              <a:rPr sz="1200" b="1" i="1" spc="15" dirty="0">
                <a:solidFill>
                  <a:srgbClr val="FF2F92"/>
                </a:solidFill>
                <a:latin typeface="Arial"/>
                <a:cs typeface="Arial"/>
              </a:rPr>
              <a:t> </a:t>
            </a:r>
            <a:r>
              <a:rPr sz="1200" b="1" i="1" dirty="0">
                <a:solidFill>
                  <a:srgbClr val="FF2F92"/>
                </a:solidFill>
                <a:latin typeface="Arial"/>
                <a:cs typeface="Arial"/>
              </a:rPr>
              <a:t>al.</a:t>
            </a:r>
            <a:r>
              <a:rPr sz="1200" b="1" i="1" spc="20" dirty="0">
                <a:solidFill>
                  <a:srgbClr val="FF2F92"/>
                </a:solidFill>
                <a:latin typeface="Arial"/>
                <a:cs typeface="Arial"/>
              </a:rPr>
              <a:t> </a:t>
            </a:r>
            <a:r>
              <a:rPr sz="1200" b="1" i="1" dirty="0">
                <a:solidFill>
                  <a:srgbClr val="FF2F92"/>
                </a:solidFill>
                <a:latin typeface="Arial"/>
                <a:cs typeface="Arial"/>
              </a:rPr>
              <a:t>[</a:t>
            </a:r>
            <a:r>
              <a:rPr lang="en-US" sz="1200" b="1" i="1" dirty="0">
                <a:solidFill>
                  <a:srgbClr val="FF2F92"/>
                </a:solidFill>
                <a:latin typeface="Arial"/>
                <a:cs typeface="Arial"/>
              </a:rPr>
              <a:t>Signatures of gluon saturation</a:t>
            </a:r>
            <a:r>
              <a:rPr sz="1200" b="1" i="1" spc="-10" dirty="0">
                <a:solidFill>
                  <a:srgbClr val="FF2F92"/>
                </a:solidFill>
                <a:latin typeface="Arial"/>
                <a:cs typeface="Arial"/>
              </a:rPr>
              <a:t>],</a:t>
            </a:r>
            <a:endParaRPr lang="en-US" sz="1200" b="1" i="1" spc="-10" dirty="0">
              <a:solidFill>
                <a:srgbClr val="FF2F92"/>
              </a:solidFill>
              <a:latin typeface="Arial"/>
              <a:cs typeface="Arial"/>
            </a:endParaRPr>
          </a:p>
          <a:p>
            <a:pPr marL="589280" marR="5080" indent="-577215">
              <a:lnSpc>
                <a:spcPts val="2060"/>
              </a:lnSpc>
              <a:spcBef>
                <a:spcPts val="60"/>
              </a:spcBef>
            </a:pPr>
            <a:r>
              <a:rPr sz="1200" b="1" i="1" spc="-10" dirty="0">
                <a:solidFill>
                  <a:srgbClr val="FF2F92"/>
                </a:solidFill>
                <a:latin typeface="Arial"/>
                <a:cs typeface="Arial"/>
              </a:rPr>
              <a:t> Phys.</a:t>
            </a:r>
            <a:r>
              <a:rPr sz="1200" b="1" i="1" spc="-35" dirty="0">
                <a:solidFill>
                  <a:srgbClr val="FF2F92"/>
                </a:solidFill>
                <a:latin typeface="Arial"/>
                <a:cs typeface="Arial"/>
              </a:rPr>
              <a:t> </a:t>
            </a:r>
            <a:r>
              <a:rPr sz="1200" b="1" i="1" spc="-20" dirty="0">
                <a:solidFill>
                  <a:srgbClr val="FF2F92"/>
                </a:solidFill>
                <a:latin typeface="Arial"/>
                <a:cs typeface="Arial"/>
              </a:rPr>
              <a:t>Rev.</a:t>
            </a:r>
            <a:r>
              <a:rPr sz="1200" b="1" i="1" spc="-35" dirty="0">
                <a:solidFill>
                  <a:srgbClr val="FF2F92"/>
                </a:solidFill>
                <a:latin typeface="Arial"/>
                <a:cs typeface="Arial"/>
              </a:rPr>
              <a:t> </a:t>
            </a:r>
            <a:r>
              <a:rPr sz="1200" b="1" i="1" dirty="0">
                <a:solidFill>
                  <a:srgbClr val="FF2F92"/>
                </a:solidFill>
                <a:latin typeface="Arial"/>
                <a:cs typeface="Arial"/>
              </a:rPr>
              <a:t>D</a:t>
            </a:r>
            <a:r>
              <a:rPr sz="1200" b="1" i="1" spc="-35" dirty="0">
                <a:solidFill>
                  <a:srgbClr val="FF2F92"/>
                </a:solidFill>
                <a:latin typeface="Arial"/>
                <a:cs typeface="Arial"/>
              </a:rPr>
              <a:t> </a:t>
            </a:r>
            <a:r>
              <a:rPr lang="en-US" sz="1200" b="1" i="1" spc="-35" dirty="0">
                <a:solidFill>
                  <a:srgbClr val="FF2F92"/>
                </a:solidFill>
                <a:latin typeface="Arial"/>
                <a:cs typeface="Arial"/>
              </a:rPr>
              <a:t>105</a:t>
            </a:r>
            <a:r>
              <a:rPr sz="1200" b="1" i="1" dirty="0">
                <a:solidFill>
                  <a:srgbClr val="FF2F92"/>
                </a:solidFill>
                <a:latin typeface="Arial"/>
                <a:cs typeface="Arial"/>
              </a:rPr>
              <a:t>,</a:t>
            </a:r>
            <a:r>
              <a:rPr sz="1200" b="1" i="1" spc="-35" dirty="0">
                <a:solidFill>
                  <a:srgbClr val="FF2F92"/>
                </a:solidFill>
                <a:latin typeface="Arial"/>
                <a:cs typeface="Arial"/>
              </a:rPr>
              <a:t> </a:t>
            </a:r>
            <a:r>
              <a:rPr sz="1200" b="1" i="1" dirty="0">
                <a:solidFill>
                  <a:srgbClr val="FF2F92"/>
                </a:solidFill>
                <a:latin typeface="Arial"/>
                <a:cs typeface="Arial"/>
              </a:rPr>
              <a:t>111</a:t>
            </a:r>
            <a:r>
              <a:rPr lang="en-US" sz="1200" b="1" i="1" dirty="0">
                <a:solidFill>
                  <a:srgbClr val="FF2F92"/>
                </a:solidFill>
                <a:latin typeface="Arial"/>
                <a:cs typeface="Arial"/>
              </a:rPr>
              <a:t>4017</a:t>
            </a:r>
            <a:r>
              <a:rPr sz="1200" b="1" i="1" spc="-35" dirty="0">
                <a:solidFill>
                  <a:srgbClr val="FF2F92"/>
                </a:solidFill>
                <a:latin typeface="Arial"/>
                <a:cs typeface="Arial"/>
              </a:rPr>
              <a:t> </a:t>
            </a:r>
            <a:r>
              <a:rPr sz="1200" b="1" i="1" spc="-10" dirty="0">
                <a:solidFill>
                  <a:srgbClr val="FF2F92"/>
                </a:solidFill>
                <a:latin typeface="Arial"/>
                <a:cs typeface="Arial"/>
              </a:rPr>
              <a:t>(20</a:t>
            </a:r>
            <a:r>
              <a:rPr lang="en-US" sz="1200" b="1" i="1" spc="-10" dirty="0">
                <a:solidFill>
                  <a:srgbClr val="FF2F92"/>
                </a:solidFill>
                <a:latin typeface="Arial"/>
                <a:cs typeface="Arial"/>
              </a:rPr>
              <a:t>22</a:t>
            </a:r>
            <a:r>
              <a:rPr sz="1200" b="1" i="1" spc="-10" dirty="0">
                <a:solidFill>
                  <a:srgbClr val="FF2F92"/>
                </a:solidFill>
                <a:latin typeface="Arial"/>
                <a:cs typeface="Arial"/>
              </a:rPr>
              <a:t>)</a:t>
            </a:r>
            <a:endParaRPr sz="1200" dirty="0">
              <a:latin typeface="Arial"/>
              <a:cs typeface="Arial"/>
            </a:endParaRPr>
          </a:p>
        </p:txBody>
      </p:sp>
      <p:grpSp>
        <p:nvGrpSpPr>
          <p:cNvPr id="19" name="Group 18">
            <a:extLst>
              <a:ext uri="{FF2B5EF4-FFF2-40B4-BE49-F238E27FC236}">
                <a16:creationId xmlns:a16="http://schemas.microsoft.com/office/drawing/2014/main" id="{1CFD0851-8135-17A9-E53F-4988887B50FB}"/>
              </a:ext>
            </a:extLst>
          </p:cNvPr>
          <p:cNvGrpSpPr/>
          <p:nvPr/>
        </p:nvGrpSpPr>
        <p:grpSpPr>
          <a:xfrm>
            <a:off x="1719274" y="3743535"/>
            <a:ext cx="3406751" cy="3813174"/>
            <a:chOff x="1593850" y="3061410"/>
            <a:chExt cx="5760491" cy="6447714"/>
          </a:xfrm>
        </p:grpSpPr>
        <p:pic>
          <p:nvPicPr>
            <p:cNvPr id="7" name="object 5">
              <a:extLst>
                <a:ext uri="{FF2B5EF4-FFF2-40B4-BE49-F238E27FC236}">
                  <a16:creationId xmlns:a16="http://schemas.microsoft.com/office/drawing/2014/main" id="{DBE0D41C-9C56-49A4-7DEC-6174CDB22AE9}"/>
                </a:ext>
              </a:extLst>
            </p:cNvPr>
            <p:cNvPicPr/>
            <p:nvPr/>
          </p:nvPicPr>
          <p:blipFill>
            <a:blip r:embed="rId5">
              <a:extLst>
                <a:ext uri="{28A0092B-C50C-407E-A947-70E740481C1C}">
                  <a14:useLocalDpi xmlns:a14="http://schemas.microsoft.com/office/drawing/2010/main" val="0"/>
                </a:ext>
              </a:extLst>
            </a:blip>
            <a:srcRect/>
            <a:stretch/>
          </p:blipFill>
          <p:spPr>
            <a:xfrm>
              <a:off x="2386429" y="3079393"/>
              <a:ext cx="4967912" cy="6425786"/>
            </a:xfrm>
            <a:prstGeom prst="rect">
              <a:avLst/>
            </a:prstGeom>
          </p:spPr>
        </p:pic>
        <p:pic>
          <p:nvPicPr>
            <p:cNvPr id="13" name="Picture 12">
              <a:extLst>
                <a:ext uri="{FF2B5EF4-FFF2-40B4-BE49-F238E27FC236}">
                  <a16:creationId xmlns:a16="http://schemas.microsoft.com/office/drawing/2014/main" id="{761DAAF0-925D-930C-2493-194FB6EA1B98}"/>
                </a:ext>
              </a:extLst>
            </p:cNvPr>
            <p:cNvPicPr>
              <a:picLocks noChangeAspect="1"/>
            </p:cNvPicPr>
            <p:nvPr/>
          </p:nvPicPr>
          <p:blipFill>
            <a:blip r:embed="rId6"/>
            <a:stretch>
              <a:fillRect/>
            </a:stretch>
          </p:blipFill>
          <p:spPr>
            <a:xfrm rot="21210292">
              <a:off x="1593850" y="3061410"/>
              <a:ext cx="4984866" cy="6447714"/>
            </a:xfrm>
            <a:prstGeom prst="rect">
              <a:avLst/>
            </a:prstGeom>
          </p:spPr>
        </p:pic>
      </p:grpSp>
      <p:pic>
        <p:nvPicPr>
          <p:cNvPr id="2" name="Picture 1">
            <a:extLst>
              <a:ext uri="{FF2B5EF4-FFF2-40B4-BE49-F238E27FC236}">
                <a16:creationId xmlns:a16="http://schemas.microsoft.com/office/drawing/2014/main" id="{1A918AA9-27E8-4C69-A245-E735EAA3D257}"/>
              </a:ext>
            </a:extLst>
          </p:cNvPr>
          <p:cNvPicPr>
            <a:picLocks noChangeAspect="1"/>
          </p:cNvPicPr>
          <p:nvPr/>
        </p:nvPicPr>
        <p:blipFill>
          <a:blip r:embed="rId7">
            <a:extLst>
              <a:ext uri="{28A0092B-C50C-407E-A947-70E740481C1C}">
                <a14:useLocalDpi xmlns:a14="http://schemas.microsoft.com/office/drawing/2010/main" val="0"/>
              </a:ext>
            </a:extLst>
          </a:blip>
          <a:srcRect r="24503"/>
          <a:stretch>
            <a:fillRect/>
          </a:stretch>
        </p:blipFill>
        <p:spPr>
          <a:xfrm>
            <a:off x="5573357" y="3280786"/>
            <a:ext cx="6351568" cy="4732321"/>
          </a:xfrm>
          <a:prstGeom prst="rect">
            <a:avLst/>
          </a:prstGeom>
        </p:spPr>
      </p:pic>
      <p:sp>
        <p:nvSpPr>
          <p:cNvPr id="16" name="TextBox 15">
            <a:extLst>
              <a:ext uri="{FF2B5EF4-FFF2-40B4-BE49-F238E27FC236}">
                <a16:creationId xmlns:a16="http://schemas.microsoft.com/office/drawing/2014/main" id="{8B657D39-5CA4-8F78-F105-3EAE3C372027}"/>
              </a:ext>
            </a:extLst>
          </p:cNvPr>
          <p:cNvSpPr txBox="1"/>
          <p:nvPr/>
        </p:nvSpPr>
        <p:spPr>
          <a:xfrm>
            <a:off x="12218718" y="6965235"/>
            <a:ext cx="6477000" cy="1095172"/>
          </a:xfrm>
          <a:prstGeom prst="rect">
            <a:avLst/>
          </a:prstGeom>
          <a:noFill/>
        </p:spPr>
        <p:txBody>
          <a:bodyPr wrap="square">
            <a:spAutoFit/>
          </a:bodyPr>
          <a:lstStyle/>
          <a:p>
            <a:pPr marL="536575" algn="l">
              <a:lnSpc>
                <a:spcPct val="100000"/>
              </a:lnSpc>
              <a:spcBef>
                <a:spcPts val="1125"/>
              </a:spcBef>
            </a:pPr>
            <a:r>
              <a:rPr lang="en-US" sz="2800" b="1" dirty="0">
                <a:solidFill>
                  <a:srgbClr val="00EAF2"/>
                </a:solidFill>
                <a:latin typeface="Arial"/>
                <a:cs typeface="Arial"/>
              </a:rPr>
              <a:t>Gluon density increases at low x</a:t>
            </a:r>
          </a:p>
          <a:p>
            <a:pPr marL="536575" algn="l">
              <a:lnSpc>
                <a:spcPct val="100000"/>
              </a:lnSpc>
              <a:spcBef>
                <a:spcPts val="1125"/>
              </a:spcBef>
            </a:pPr>
            <a:r>
              <a:rPr lang="en-US" sz="2800" b="1" dirty="0">
                <a:solidFill>
                  <a:srgbClr val="18E7CF"/>
                </a:solidFill>
                <a:latin typeface="Arial"/>
                <a:cs typeface="Arial"/>
              </a:rPr>
              <a:t>		</a:t>
            </a:r>
            <a:r>
              <a:rPr lang="en-US" sz="2800" b="1" dirty="0">
                <a:solidFill>
                  <a:srgbClr val="FFC000"/>
                </a:solidFill>
                <a:latin typeface="Arial"/>
                <a:cs typeface="Arial"/>
              </a:rPr>
              <a:t>(Nonlinear effects)</a:t>
            </a:r>
            <a:endParaRPr lang="en-US" sz="2800" dirty="0">
              <a:solidFill>
                <a:srgbClr val="FFC000"/>
              </a:solidFill>
              <a:latin typeface="Arial"/>
              <a:cs typeface="Arial"/>
            </a:endParaRPr>
          </a:p>
        </p:txBody>
      </p:sp>
      <p:grpSp>
        <p:nvGrpSpPr>
          <p:cNvPr id="20" name="Group 19">
            <a:extLst>
              <a:ext uri="{FF2B5EF4-FFF2-40B4-BE49-F238E27FC236}">
                <a16:creationId xmlns:a16="http://schemas.microsoft.com/office/drawing/2014/main" id="{FB6D6508-D1F2-170D-2D84-740B7BC5459B}"/>
              </a:ext>
            </a:extLst>
          </p:cNvPr>
          <p:cNvGrpSpPr/>
          <p:nvPr/>
        </p:nvGrpSpPr>
        <p:grpSpPr>
          <a:xfrm>
            <a:off x="12433668" y="3296661"/>
            <a:ext cx="6047100" cy="3668574"/>
            <a:chOff x="10717584" y="3371926"/>
            <a:chExt cx="7010400" cy="4252976"/>
          </a:xfrm>
        </p:grpSpPr>
        <p:pic>
          <p:nvPicPr>
            <p:cNvPr id="21" name="Picture 20" descr="A close-up of several different types of pasta&#10;&#10;AI-generated content may be incorrect.">
              <a:extLst>
                <a:ext uri="{FF2B5EF4-FFF2-40B4-BE49-F238E27FC236}">
                  <a16:creationId xmlns:a16="http://schemas.microsoft.com/office/drawing/2014/main" id="{499FE9B7-AC3A-D74B-C142-A44707B5B18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17584" y="3371926"/>
              <a:ext cx="7010400" cy="4252976"/>
            </a:xfrm>
            <a:prstGeom prst="rect">
              <a:avLst/>
            </a:prstGeom>
          </p:spPr>
        </p:pic>
        <p:sp>
          <p:nvSpPr>
            <p:cNvPr id="22" name="Rounded Rectangle 21">
              <a:extLst>
                <a:ext uri="{FF2B5EF4-FFF2-40B4-BE49-F238E27FC236}">
                  <a16:creationId xmlns:a16="http://schemas.microsoft.com/office/drawing/2014/main" id="{2D173B62-6443-01F6-C2E2-FEA722417AF3}"/>
                </a:ext>
              </a:extLst>
            </p:cNvPr>
            <p:cNvSpPr/>
            <p:nvPr/>
          </p:nvSpPr>
          <p:spPr>
            <a:xfrm>
              <a:off x="12642850" y="7254875"/>
              <a:ext cx="533400" cy="370027"/>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23" name="Rounded Rectangle 22">
              <a:extLst>
                <a:ext uri="{FF2B5EF4-FFF2-40B4-BE49-F238E27FC236}">
                  <a16:creationId xmlns:a16="http://schemas.microsoft.com/office/drawing/2014/main" id="{7EAF9FB8-64C2-CAC8-3028-30AB31C64A78}"/>
                </a:ext>
              </a:extLst>
            </p:cNvPr>
            <p:cNvSpPr/>
            <p:nvPr/>
          </p:nvSpPr>
          <p:spPr>
            <a:xfrm>
              <a:off x="16529050" y="6950075"/>
              <a:ext cx="533400" cy="304800"/>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83785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8B1D09-01D4-82AB-800A-FCD878E6D8B8}"/>
            </a:ext>
          </a:extLst>
        </p:cNvPr>
        <p:cNvGrpSpPr/>
        <p:nvPr/>
      </p:nvGrpSpPr>
      <p:grpSpPr>
        <a:xfrm>
          <a:off x="0" y="0"/>
          <a:ext cx="0" cy="0"/>
          <a:chOff x="0" y="0"/>
          <a:chExt cx="0" cy="0"/>
        </a:xfrm>
      </p:grpSpPr>
      <p:sp>
        <p:nvSpPr>
          <p:cNvPr id="15" name="object 15">
            <a:extLst>
              <a:ext uri="{FF2B5EF4-FFF2-40B4-BE49-F238E27FC236}">
                <a16:creationId xmlns:a16="http://schemas.microsoft.com/office/drawing/2014/main" id="{2A6D2438-1D3D-3058-DF6B-E7A8C9144BCB}"/>
              </a:ext>
            </a:extLst>
          </p:cNvPr>
          <p:cNvSpPr txBox="1">
            <a:spLocks noGrp="1"/>
          </p:cNvSpPr>
          <p:nvPr>
            <p:ph type="sldNum" sz="quarter" idx="7"/>
          </p:nvPr>
        </p:nvSpPr>
        <p:spPr>
          <a:xfrm>
            <a:off x="17763881" y="10489411"/>
            <a:ext cx="380365" cy="323165"/>
          </a:xfrm>
          <a:prstGeom prst="rect">
            <a:avLst/>
          </a:prstGeom>
        </p:spPr>
        <p:txBody>
          <a:bodyPr vert="horz" wrap="square" lIns="0" tIns="7620" rIns="0" bIns="0" rtlCol="0">
            <a:spAutoFit/>
          </a:bodyPr>
          <a:lstStyle/>
          <a:p>
            <a:pPr marL="110489">
              <a:lnSpc>
                <a:spcPct val="100000"/>
              </a:lnSpc>
              <a:spcBef>
                <a:spcPts val="60"/>
              </a:spcBef>
            </a:pPr>
            <a:r>
              <a:rPr lang="en-US" spc="-50" dirty="0"/>
              <a:t>3</a:t>
            </a:r>
            <a:endParaRPr spc="-50" dirty="0"/>
          </a:p>
        </p:txBody>
      </p:sp>
      <p:sp>
        <p:nvSpPr>
          <p:cNvPr id="14" name="object 14">
            <a:extLst>
              <a:ext uri="{FF2B5EF4-FFF2-40B4-BE49-F238E27FC236}">
                <a16:creationId xmlns:a16="http://schemas.microsoft.com/office/drawing/2014/main" id="{1779AA5E-1952-EB21-0F2B-22311FDB6B86}"/>
              </a:ext>
            </a:extLst>
          </p:cNvPr>
          <p:cNvSpPr txBox="1"/>
          <p:nvPr/>
        </p:nvSpPr>
        <p:spPr>
          <a:xfrm>
            <a:off x="17062450" y="92075"/>
            <a:ext cx="2743200" cy="392415"/>
          </a:xfrm>
          <a:prstGeom prst="rect">
            <a:avLst/>
          </a:prstGeom>
        </p:spPr>
        <p:txBody>
          <a:bodyPr vert="horz" wrap="square" lIns="0" tIns="15240" rIns="0" bIns="0" rtlCol="0">
            <a:spAutoFit/>
          </a:bodyPr>
          <a:lstStyle/>
          <a:p>
            <a:pPr marL="12700">
              <a:lnSpc>
                <a:spcPct val="100000"/>
              </a:lnSpc>
              <a:spcBef>
                <a:spcPts val="120"/>
              </a:spcBef>
            </a:pPr>
            <a:r>
              <a:rPr lang="en-US" sz="2450" b="1" spc="-10" dirty="0">
                <a:solidFill>
                  <a:srgbClr val="F9B900"/>
                </a:solidFill>
                <a:latin typeface="Arial"/>
                <a:cs typeface="Arial"/>
              </a:rPr>
              <a:t>INTRO TO SURGE</a:t>
            </a:r>
            <a:endParaRPr sz="2450" dirty="0">
              <a:latin typeface="Arial"/>
              <a:cs typeface="Arial"/>
            </a:endParaRPr>
          </a:p>
        </p:txBody>
      </p:sp>
      <p:sp>
        <p:nvSpPr>
          <p:cNvPr id="17" name="Footer Placeholder 16">
            <a:extLst>
              <a:ext uri="{FF2B5EF4-FFF2-40B4-BE49-F238E27FC236}">
                <a16:creationId xmlns:a16="http://schemas.microsoft.com/office/drawing/2014/main" id="{E05A57DB-B348-56D2-10D3-5BC08E0CFB0B}"/>
              </a:ext>
            </a:extLst>
          </p:cNvPr>
          <p:cNvSpPr>
            <a:spLocks noGrp="1"/>
          </p:cNvSpPr>
          <p:nvPr>
            <p:ph type="ftr" sz="quarter" idx="5"/>
          </p:nvPr>
        </p:nvSpPr>
        <p:spPr/>
        <p:txBody>
          <a:bodyPr/>
          <a:lstStyle/>
          <a:p>
            <a:pPr marL="12700">
              <a:lnSpc>
                <a:spcPct val="100000"/>
              </a:lnSpc>
              <a:spcBef>
                <a:spcPts val="55"/>
              </a:spcBef>
            </a:pPr>
            <a:r>
              <a:rPr lang="en-US"/>
              <a:t>Junaid Khan</a:t>
            </a:r>
            <a:endParaRPr lang="en-US" spc="-10" dirty="0"/>
          </a:p>
        </p:txBody>
      </p:sp>
      <p:sp>
        <p:nvSpPr>
          <p:cNvPr id="18" name="object 55">
            <a:extLst>
              <a:ext uri="{FF2B5EF4-FFF2-40B4-BE49-F238E27FC236}">
                <a16:creationId xmlns:a16="http://schemas.microsoft.com/office/drawing/2014/main" id="{0B5687E6-0CEA-70F0-A124-348D03CE0884}"/>
              </a:ext>
            </a:extLst>
          </p:cNvPr>
          <p:cNvSpPr txBox="1"/>
          <p:nvPr/>
        </p:nvSpPr>
        <p:spPr>
          <a:xfrm>
            <a:off x="713010" y="1305995"/>
            <a:ext cx="13682440" cy="1223989"/>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a:solidFill>
                  <a:srgbClr val="F9B900"/>
                </a:solidFill>
                <a:latin typeface="Arial"/>
                <a:cs typeface="Arial"/>
              </a:rPr>
              <a:t>The Saturated Glue (SURGE) Collaboration	</a:t>
            </a:r>
          </a:p>
          <a:p>
            <a:pPr marL="12065" marR="5080" algn="l">
              <a:lnSpc>
                <a:spcPct val="101400"/>
              </a:lnSpc>
              <a:spcBef>
                <a:spcPts val="50"/>
              </a:spcBef>
            </a:pPr>
            <a:endParaRPr lang="en-US" sz="4000" dirty="0">
              <a:latin typeface="Arial"/>
              <a:cs typeface="Arial"/>
            </a:endParaRPr>
          </a:p>
        </p:txBody>
      </p:sp>
      <p:sp>
        <p:nvSpPr>
          <p:cNvPr id="6" name="object 6">
            <a:extLst>
              <a:ext uri="{FF2B5EF4-FFF2-40B4-BE49-F238E27FC236}">
                <a16:creationId xmlns:a16="http://schemas.microsoft.com/office/drawing/2014/main" id="{FC86DCC2-544B-7D1E-2287-027D3E00FF38}"/>
              </a:ext>
            </a:extLst>
          </p:cNvPr>
          <p:cNvSpPr txBox="1"/>
          <p:nvPr/>
        </p:nvSpPr>
        <p:spPr>
          <a:xfrm>
            <a:off x="984250" y="2066064"/>
            <a:ext cx="10134600" cy="654666"/>
          </a:xfrm>
          <a:prstGeom prst="rect">
            <a:avLst/>
          </a:prstGeom>
        </p:spPr>
        <p:txBody>
          <a:bodyPr vert="horz" wrap="square" lIns="0" tIns="221615" rIns="0" bIns="0" rtlCol="0">
            <a:spAutoFit/>
          </a:bodyPr>
          <a:lstStyle/>
          <a:p>
            <a:pPr marL="342900" marR="17780" indent="-342900" algn="l">
              <a:lnSpc>
                <a:spcPct val="100000"/>
              </a:lnSpc>
              <a:spcBef>
                <a:spcPts val="1745"/>
              </a:spcBef>
              <a:buFont typeface="Arial" panose="020B0604020202020204" pitchFamily="34" charset="0"/>
              <a:buChar char="•"/>
            </a:pPr>
            <a:r>
              <a:rPr lang="en-US" sz="2800" b="1" spc="-10" dirty="0">
                <a:solidFill>
                  <a:schemeClr val="bg1"/>
                </a:solidFill>
                <a:latin typeface="Arial"/>
                <a:cs typeface="Arial"/>
              </a:rPr>
              <a:t>Discover and explore the gluon saturation</a:t>
            </a:r>
          </a:p>
        </p:txBody>
      </p:sp>
      <p:pic>
        <p:nvPicPr>
          <p:cNvPr id="38" name="Picture 37">
            <a:extLst>
              <a:ext uri="{FF2B5EF4-FFF2-40B4-BE49-F238E27FC236}">
                <a16:creationId xmlns:a16="http://schemas.microsoft.com/office/drawing/2014/main" id="{22CBDD05-D826-CDEC-B6B1-515825BA256B}"/>
              </a:ext>
            </a:extLst>
          </p:cNvPr>
          <p:cNvPicPr/>
          <p:nvPr/>
        </p:nvPicPr>
        <p:blipFill>
          <a:blip r:embed="rId3"/>
          <a:stretch/>
        </p:blipFill>
        <p:spPr>
          <a:xfrm>
            <a:off x="10943949" y="920679"/>
            <a:ext cx="1693291" cy="1308070"/>
          </a:xfrm>
          <a:prstGeom prst="rect">
            <a:avLst/>
          </a:prstGeom>
          <a:noFill/>
          <a:ln w="0">
            <a:noFill/>
          </a:ln>
        </p:spPr>
      </p:pic>
      <p:pic>
        <p:nvPicPr>
          <p:cNvPr id="41" name="Picture 40" descr="Diagram of a diagram of a function&#10;&#10;AI-generated content may be incorrect.">
            <a:extLst>
              <a:ext uri="{FF2B5EF4-FFF2-40B4-BE49-F238E27FC236}">
                <a16:creationId xmlns:a16="http://schemas.microsoft.com/office/drawing/2014/main" id="{5901CC74-6FDC-E055-8EC5-2DCE5C7AABB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13450" y="4617776"/>
            <a:ext cx="7122405" cy="534813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2" name="TextBox 41">
            <a:extLst>
              <a:ext uri="{FF2B5EF4-FFF2-40B4-BE49-F238E27FC236}">
                <a16:creationId xmlns:a16="http://schemas.microsoft.com/office/drawing/2014/main" id="{53266E36-AA87-1988-D303-34030F6D1CA1}"/>
              </a:ext>
            </a:extLst>
          </p:cNvPr>
          <p:cNvSpPr txBox="1"/>
          <p:nvPr/>
        </p:nvSpPr>
        <p:spPr>
          <a:xfrm rot="20206800">
            <a:off x="9243818" y="5280009"/>
            <a:ext cx="1687724" cy="519883"/>
          </a:xfrm>
          <a:prstGeom prst="rect">
            <a:avLst/>
          </a:prstGeom>
          <a:noFill/>
          <a:ln w="0">
            <a:noFill/>
          </a:ln>
        </p:spPr>
        <p:txBody>
          <a:bodyPr lIns="89830" tIns="44915" rIns="89830" bIns="44915" anchor="t">
            <a:spAutoFit/>
          </a:bodyPr>
          <a:lstStyle/>
          <a:p>
            <a:pPr algn="ctr"/>
            <a:r>
              <a:rPr lang="en-US" sz="1397" b="1" dirty="0">
                <a:solidFill>
                  <a:srgbClr val="FF0000"/>
                </a:solidFill>
                <a:highlight>
                  <a:srgbClr val="FFFF00"/>
                </a:highlight>
                <a:latin typeface="Arial" panose="020B0604020202020204" pitchFamily="34" charset="0"/>
                <a:cs typeface="Arial" panose="020B0604020202020204" pitchFamily="34" charset="0"/>
              </a:rPr>
              <a:t>Global analyses </a:t>
            </a:r>
            <a:endParaRPr lang="en-US" sz="1397" dirty="0">
              <a:latin typeface="Arial" panose="020B0604020202020204" pitchFamily="34" charset="0"/>
              <a:cs typeface="Arial" panose="020B0604020202020204" pitchFamily="34" charset="0"/>
            </a:endParaRPr>
          </a:p>
          <a:p>
            <a:pPr algn="ctr"/>
            <a:r>
              <a:rPr lang="en-US" sz="1397" b="1" dirty="0">
                <a:solidFill>
                  <a:srgbClr val="FF0000"/>
                </a:solidFill>
                <a:highlight>
                  <a:srgbClr val="FFFF00"/>
                </a:highlight>
                <a:latin typeface="Arial" panose="020B0604020202020204" pitchFamily="34" charset="0"/>
                <a:cs typeface="Arial" panose="020B0604020202020204" pitchFamily="34" charset="0"/>
              </a:rPr>
              <a:t>performed here</a:t>
            </a:r>
            <a:endParaRPr lang="en-US" sz="1397" dirty="0">
              <a:latin typeface="Arial" panose="020B0604020202020204" pitchFamily="34" charset="0"/>
              <a:cs typeface="Arial" panose="020B0604020202020204" pitchFamily="34" charset="0"/>
            </a:endParaRPr>
          </a:p>
        </p:txBody>
      </p:sp>
      <p:sp>
        <p:nvSpPr>
          <p:cNvPr id="44" name="Google Shape;568;p46">
            <a:extLst>
              <a:ext uri="{FF2B5EF4-FFF2-40B4-BE49-F238E27FC236}">
                <a16:creationId xmlns:a16="http://schemas.microsoft.com/office/drawing/2014/main" id="{2BE2F4D7-0A15-F0B1-D988-FA248EB8E23A}"/>
              </a:ext>
            </a:extLst>
          </p:cNvPr>
          <p:cNvSpPr/>
          <p:nvPr/>
        </p:nvSpPr>
        <p:spPr>
          <a:xfrm>
            <a:off x="1822450" y="3056533"/>
            <a:ext cx="16321796" cy="1225440"/>
          </a:xfrm>
          <a:prstGeom prst="rect">
            <a:avLst/>
          </a:prstGeom>
          <a:solidFill>
            <a:srgbClr val="CCFFCC"/>
          </a:solidFill>
          <a:ln>
            <a:noFill/>
          </a:ln>
        </p:spPr>
        <p:txBody>
          <a:bodyPr spcFirstLastPara="1" wrap="square" lIns="90000" tIns="45000" rIns="90000" bIns="45000" anchor="t" anchorCtr="0">
            <a:noAutofit/>
          </a:bodyPr>
          <a:lstStyle/>
          <a:p>
            <a:pPr marL="0" marR="0" lvl="0" indent="0" algn="ctr" rtl="0">
              <a:lnSpc>
                <a:spcPct val="100000"/>
              </a:lnSpc>
              <a:spcBef>
                <a:spcPts val="0"/>
              </a:spcBef>
              <a:spcAft>
                <a:spcPts val="0"/>
              </a:spcAft>
              <a:buNone/>
            </a:pPr>
            <a:r>
              <a:rPr lang="en-US" sz="4000" b="1" dirty="0">
                <a:solidFill>
                  <a:srgbClr val="0000FF"/>
                </a:solidFill>
                <a:latin typeface="Times New Roman"/>
              </a:rPr>
              <a:t>GOAL</a:t>
            </a:r>
            <a:r>
              <a:rPr lang="en-US" sz="4000" b="0" i="0" u="none" strike="noStrike" cap="none" dirty="0">
                <a:solidFill>
                  <a:srgbClr val="000000"/>
                </a:solidFill>
                <a:latin typeface="Times New Roman"/>
                <a:ea typeface="Times New Roman"/>
                <a:cs typeface="Times New Roman"/>
                <a:sym typeface="Times New Roman"/>
              </a:rPr>
              <a:t>: Extend the global analyses into nonlinear QCD regime</a:t>
            </a:r>
            <a:endParaRPr lang="en-US" sz="4000" b="0" i="0" u="none" strike="noStrike" cap="none" dirty="0">
              <a:latin typeface="Arial"/>
              <a:ea typeface="Arial"/>
              <a:cs typeface="Arial"/>
              <a:sym typeface="Arial"/>
            </a:endParaRPr>
          </a:p>
        </p:txBody>
      </p:sp>
      <p:sp>
        <p:nvSpPr>
          <p:cNvPr id="45" name="object 16">
            <a:extLst>
              <a:ext uri="{FF2B5EF4-FFF2-40B4-BE49-F238E27FC236}">
                <a16:creationId xmlns:a16="http://schemas.microsoft.com/office/drawing/2014/main" id="{547F005D-9A82-E1C1-A918-24C80624D1E4}"/>
              </a:ext>
            </a:extLst>
          </p:cNvPr>
          <p:cNvSpPr txBox="1"/>
          <p:nvPr/>
        </p:nvSpPr>
        <p:spPr>
          <a:xfrm>
            <a:off x="8082395" y="10168669"/>
            <a:ext cx="3112655" cy="266098"/>
          </a:xfrm>
          <a:prstGeom prst="rect">
            <a:avLst/>
          </a:prstGeom>
        </p:spPr>
        <p:txBody>
          <a:bodyPr vert="horz" wrap="square" lIns="0" tIns="12065" rIns="0" bIns="0" rtlCol="0">
            <a:spAutoFit/>
          </a:bodyPr>
          <a:lstStyle/>
          <a:p>
            <a:pPr marL="12700">
              <a:lnSpc>
                <a:spcPct val="100000"/>
              </a:lnSpc>
              <a:spcBef>
                <a:spcPts val="95"/>
              </a:spcBef>
            </a:pPr>
            <a:r>
              <a:rPr lang="en-US" sz="1650" b="1" i="1" dirty="0">
                <a:solidFill>
                  <a:srgbClr val="FF2F92"/>
                </a:solidFill>
                <a:latin typeface="Arial"/>
                <a:cs typeface="Arial"/>
              </a:rPr>
              <a:t>QCD evolution phase diagram</a:t>
            </a:r>
            <a:endParaRPr sz="1650" dirty="0">
              <a:latin typeface="Arial"/>
              <a:cs typeface="Arial"/>
            </a:endParaRPr>
          </a:p>
        </p:txBody>
      </p:sp>
    </p:spTree>
    <p:extLst>
      <p:ext uri="{BB962C8B-B14F-4D97-AF65-F5344CB8AC3E}">
        <p14:creationId xmlns:p14="http://schemas.microsoft.com/office/powerpoint/2010/main" val="2599497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83876F-7873-722F-71ED-BD23702BF66C}"/>
            </a:ext>
          </a:extLst>
        </p:cNvPr>
        <p:cNvGrpSpPr/>
        <p:nvPr/>
      </p:nvGrpSpPr>
      <p:grpSpPr>
        <a:xfrm>
          <a:off x="0" y="0"/>
          <a:ext cx="0" cy="0"/>
          <a:chOff x="0" y="0"/>
          <a:chExt cx="0" cy="0"/>
        </a:xfrm>
      </p:grpSpPr>
      <p:sp>
        <p:nvSpPr>
          <p:cNvPr id="15" name="object 15">
            <a:extLst>
              <a:ext uri="{FF2B5EF4-FFF2-40B4-BE49-F238E27FC236}">
                <a16:creationId xmlns:a16="http://schemas.microsoft.com/office/drawing/2014/main" id="{84789BEA-8CEF-5A10-2CC2-78C20E274000}"/>
              </a:ext>
            </a:extLst>
          </p:cNvPr>
          <p:cNvSpPr txBox="1">
            <a:spLocks noGrp="1"/>
          </p:cNvSpPr>
          <p:nvPr>
            <p:ph type="sldNum" sz="quarter" idx="7"/>
          </p:nvPr>
        </p:nvSpPr>
        <p:spPr>
          <a:xfrm>
            <a:off x="17763881" y="10489411"/>
            <a:ext cx="380365" cy="323165"/>
          </a:xfrm>
          <a:prstGeom prst="rect">
            <a:avLst/>
          </a:prstGeom>
        </p:spPr>
        <p:txBody>
          <a:bodyPr vert="horz" wrap="square" lIns="0" tIns="7620" rIns="0" bIns="0" rtlCol="0">
            <a:spAutoFit/>
          </a:bodyPr>
          <a:lstStyle/>
          <a:p>
            <a:pPr marL="110489">
              <a:lnSpc>
                <a:spcPct val="100000"/>
              </a:lnSpc>
              <a:spcBef>
                <a:spcPts val="60"/>
              </a:spcBef>
            </a:pPr>
            <a:r>
              <a:rPr lang="en-US" spc="-50" dirty="0"/>
              <a:t>4</a:t>
            </a:r>
            <a:endParaRPr spc="-50" dirty="0"/>
          </a:p>
        </p:txBody>
      </p:sp>
      <p:sp>
        <p:nvSpPr>
          <p:cNvPr id="14" name="object 14">
            <a:extLst>
              <a:ext uri="{FF2B5EF4-FFF2-40B4-BE49-F238E27FC236}">
                <a16:creationId xmlns:a16="http://schemas.microsoft.com/office/drawing/2014/main" id="{DAD5161D-B3C5-9A00-DBF3-01BF5B5AD2D2}"/>
              </a:ext>
            </a:extLst>
          </p:cNvPr>
          <p:cNvSpPr txBox="1"/>
          <p:nvPr/>
        </p:nvSpPr>
        <p:spPr>
          <a:xfrm>
            <a:off x="14624050" y="82407"/>
            <a:ext cx="5292497" cy="392415"/>
          </a:xfrm>
          <a:prstGeom prst="rect">
            <a:avLst/>
          </a:prstGeom>
        </p:spPr>
        <p:txBody>
          <a:bodyPr vert="horz" wrap="square" lIns="0" tIns="15240" rIns="0" bIns="0" rtlCol="0">
            <a:spAutoFit/>
          </a:bodyPr>
          <a:lstStyle/>
          <a:p>
            <a:pPr marL="12700">
              <a:lnSpc>
                <a:spcPct val="100000"/>
              </a:lnSpc>
              <a:spcBef>
                <a:spcPts val="120"/>
              </a:spcBef>
            </a:pPr>
            <a:r>
              <a:rPr lang="en-US" sz="2450" b="1" spc="-10" dirty="0">
                <a:solidFill>
                  <a:srgbClr val="F9B900"/>
                </a:solidFill>
                <a:latin typeface="Arial"/>
                <a:cs typeface="Arial"/>
              </a:rPr>
              <a:t>GLOBAL ANALYSIS FRAMEWORK </a:t>
            </a:r>
            <a:endParaRPr sz="2450" dirty="0">
              <a:latin typeface="Arial"/>
              <a:cs typeface="Arial"/>
            </a:endParaRPr>
          </a:p>
        </p:txBody>
      </p:sp>
      <p:sp>
        <p:nvSpPr>
          <p:cNvPr id="17" name="Footer Placeholder 16">
            <a:extLst>
              <a:ext uri="{FF2B5EF4-FFF2-40B4-BE49-F238E27FC236}">
                <a16:creationId xmlns:a16="http://schemas.microsoft.com/office/drawing/2014/main" id="{A500F74B-52AE-2490-8357-53D1C391C7DD}"/>
              </a:ext>
            </a:extLst>
          </p:cNvPr>
          <p:cNvSpPr>
            <a:spLocks noGrp="1"/>
          </p:cNvSpPr>
          <p:nvPr>
            <p:ph type="ftr" sz="quarter" idx="5"/>
          </p:nvPr>
        </p:nvSpPr>
        <p:spPr/>
        <p:txBody>
          <a:bodyPr/>
          <a:lstStyle/>
          <a:p>
            <a:pPr marL="12700">
              <a:lnSpc>
                <a:spcPct val="100000"/>
              </a:lnSpc>
              <a:spcBef>
                <a:spcPts val="55"/>
              </a:spcBef>
            </a:pPr>
            <a:r>
              <a:rPr lang="en-US"/>
              <a:t>Junaid Khan</a:t>
            </a:r>
            <a:endParaRPr lang="en-US" spc="-10" dirty="0"/>
          </a:p>
        </p:txBody>
      </p:sp>
      <p:sp>
        <p:nvSpPr>
          <p:cNvPr id="18" name="object 55">
            <a:extLst>
              <a:ext uri="{FF2B5EF4-FFF2-40B4-BE49-F238E27FC236}">
                <a16:creationId xmlns:a16="http://schemas.microsoft.com/office/drawing/2014/main" id="{C8A4E709-A0EF-C3FA-523F-44012EC124E1}"/>
              </a:ext>
            </a:extLst>
          </p:cNvPr>
          <p:cNvSpPr txBox="1"/>
          <p:nvPr/>
        </p:nvSpPr>
        <p:spPr>
          <a:xfrm>
            <a:off x="12729051" y="1349241"/>
            <a:ext cx="3852901" cy="589457"/>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a:solidFill>
                  <a:srgbClr val="F9B900"/>
                </a:solidFill>
                <a:latin typeface="Arial"/>
                <a:cs typeface="Arial"/>
              </a:rPr>
              <a:t>Nonlinear QCD</a:t>
            </a:r>
            <a:endParaRPr lang="en-US" sz="4000" dirty="0">
              <a:latin typeface="Arial"/>
              <a:cs typeface="Arial"/>
            </a:endParaRPr>
          </a:p>
        </p:txBody>
      </p:sp>
      <p:pic>
        <p:nvPicPr>
          <p:cNvPr id="40" name="Picture 39" descr="A diagram of a physics experiment&#10;&#10;AI-generated content may be incorrect.">
            <a:extLst>
              <a:ext uri="{FF2B5EF4-FFF2-40B4-BE49-F238E27FC236}">
                <a16:creationId xmlns:a16="http://schemas.microsoft.com/office/drawing/2014/main" id="{AFDE6BAB-37E1-0297-3E22-B044E5C3FC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756" y="5407705"/>
            <a:ext cx="4026550" cy="234796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41" name="Picture 40" descr="A diagram of a blue oval with arrows and a black circle&#10;&#10;AI-generated content may be incorrect.">
            <a:extLst>
              <a:ext uri="{FF2B5EF4-FFF2-40B4-BE49-F238E27FC236}">
                <a16:creationId xmlns:a16="http://schemas.microsoft.com/office/drawing/2014/main" id="{FC3B4314-5986-8002-A6A7-F31EAB79A61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630386" y="5412256"/>
            <a:ext cx="3994366" cy="234341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2" name="object 55">
            <a:extLst>
              <a:ext uri="{FF2B5EF4-FFF2-40B4-BE49-F238E27FC236}">
                <a16:creationId xmlns:a16="http://schemas.microsoft.com/office/drawing/2014/main" id="{7A007EEC-E5DF-A9B2-FD83-AA9162AD98E7}"/>
              </a:ext>
            </a:extLst>
          </p:cNvPr>
          <p:cNvSpPr txBox="1"/>
          <p:nvPr/>
        </p:nvSpPr>
        <p:spPr>
          <a:xfrm>
            <a:off x="3661691" y="1349241"/>
            <a:ext cx="3624040" cy="1223989"/>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a:solidFill>
                  <a:srgbClr val="F9B900"/>
                </a:solidFill>
                <a:latin typeface="Arial"/>
                <a:cs typeface="Arial"/>
              </a:rPr>
              <a:t>Linear QCD</a:t>
            </a:r>
          </a:p>
          <a:p>
            <a:pPr marL="12065" marR="5080" algn="l">
              <a:lnSpc>
                <a:spcPct val="101400"/>
              </a:lnSpc>
              <a:spcBef>
                <a:spcPts val="50"/>
              </a:spcBef>
            </a:pPr>
            <a:endParaRPr lang="en-US" sz="4000" dirty="0">
              <a:latin typeface="Arial"/>
              <a:cs typeface="Arial"/>
            </a:endParaRPr>
          </a:p>
        </p:txBody>
      </p:sp>
      <p:sp>
        <p:nvSpPr>
          <p:cNvPr id="43" name="object 3">
            <a:extLst>
              <a:ext uri="{FF2B5EF4-FFF2-40B4-BE49-F238E27FC236}">
                <a16:creationId xmlns:a16="http://schemas.microsoft.com/office/drawing/2014/main" id="{5CDA817D-BB6D-BA21-A57E-FA98817CCDE2}"/>
              </a:ext>
            </a:extLst>
          </p:cNvPr>
          <p:cNvSpPr/>
          <p:nvPr/>
        </p:nvSpPr>
        <p:spPr>
          <a:xfrm>
            <a:off x="9969260" y="1305992"/>
            <a:ext cx="0" cy="8767445"/>
          </a:xfrm>
          <a:custGeom>
            <a:avLst/>
            <a:gdLst/>
            <a:ahLst/>
            <a:cxnLst/>
            <a:rect l="l" t="t" r="r" b="b"/>
            <a:pathLst>
              <a:path h="8767445">
                <a:moveTo>
                  <a:pt x="0" y="8767397"/>
                </a:moveTo>
                <a:lnTo>
                  <a:pt x="0" y="0"/>
                </a:lnTo>
              </a:path>
            </a:pathLst>
          </a:custGeom>
          <a:ln w="41883">
            <a:solidFill>
              <a:srgbClr val="FFFFFF"/>
            </a:solidFill>
          </a:ln>
        </p:spPr>
        <p:txBody>
          <a:bodyPr wrap="square" lIns="0" tIns="0" rIns="0" bIns="0" rtlCol="0"/>
          <a:lstStyle/>
          <a:p>
            <a:endParaRPr/>
          </a:p>
        </p:txBody>
      </p:sp>
      <p:sp>
        <p:nvSpPr>
          <p:cNvPr id="44" name="object 6">
            <a:extLst>
              <a:ext uri="{FF2B5EF4-FFF2-40B4-BE49-F238E27FC236}">
                <a16:creationId xmlns:a16="http://schemas.microsoft.com/office/drawing/2014/main" id="{4CEFA36E-1D63-598D-490F-C9651DE7068A}"/>
              </a:ext>
            </a:extLst>
          </p:cNvPr>
          <p:cNvSpPr txBox="1"/>
          <p:nvPr/>
        </p:nvSpPr>
        <p:spPr>
          <a:xfrm>
            <a:off x="984258" y="3576235"/>
            <a:ext cx="7860874" cy="1303562"/>
          </a:xfrm>
          <a:prstGeom prst="rect">
            <a:avLst/>
          </a:prstGeom>
        </p:spPr>
        <p:txBody>
          <a:bodyPr vert="horz" wrap="square" lIns="0" tIns="221615" rIns="0" bIns="0" rtlCol="0">
            <a:spAutoFit/>
          </a:bodyPr>
          <a:lstStyle/>
          <a:p>
            <a:pPr marL="342900" marR="17780" indent="-342900" algn="l">
              <a:lnSpc>
                <a:spcPct val="100000"/>
              </a:lnSpc>
              <a:spcBef>
                <a:spcPts val="1745"/>
              </a:spcBef>
              <a:buFont typeface="Arial" panose="020B0604020202020204" pitchFamily="34" charset="0"/>
              <a:buChar char="•"/>
            </a:pPr>
            <a:r>
              <a:rPr lang="en-US" sz="2800" b="1" u="sng" spc="-10" dirty="0">
                <a:solidFill>
                  <a:schemeClr val="bg1"/>
                </a:solidFill>
                <a:latin typeface="Arial"/>
                <a:cs typeface="Arial"/>
              </a:rPr>
              <a:t>Parton Model</a:t>
            </a:r>
          </a:p>
          <a:p>
            <a:pPr marL="342900" marR="17780" indent="-342900" algn="l">
              <a:lnSpc>
                <a:spcPct val="100000"/>
              </a:lnSpc>
              <a:spcBef>
                <a:spcPts val="1745"/>
              </a:spcBef>
              <a:buFont typeface="Arial" panose="020B0604020202020204" pitchFamily="34" charset="0"/>
              <a:buChar char="•"/>
            </a:pPr>
            <a:r>
              <a:rPr lang="en-US" sz="2800" b="1" spc="-10" dirty="0">
                <a:solidFill>
                  <a:schemeClr val="bg1"/>
                </a:solidFill>
                <a:latin typeface="Arial"/>
                <a:cs typeface="Arial"/>
              </a:rPr>
              <a:t>Established global analysis framework</a:t>
            </a:r>
          </a:p>
        </p:txBody>
      </p:sp>
      <p:sp>
        <p:nvSpPr>
          <p:cNvPr id="45" name="object 6">
            <a:extLst>
              <a:ext uri="{FF2B5EF4-FFF2-40B4-BE49-F238E27FC236}">
                <a16:creationId xmlns:a16="http://schemas.microsoft.com/office/drawing/2014/main" id="{52FEB829-FAB1-71D0-17E5-E023B792EC6C}"/>
              </a:ext>
            </a:extLst>
          </p:cNvPr>
          <p:cNvSpPr txBox="1"/>
          <p:nvPr/>
        </p:nvSpPr>
        <p:spPr>
          <a:xfrm>
            <a:off x="10725065" y="3580340"/>
            <a:ext cx="7860874" cy="1303562"/>
          </a:xfrm>
          <a:prstGeom prst="rect">
            <a:avLst/>
          </a:prstGeom>
        </p:spPr>
        <p:txBody>
          <a:bodyPr vert="horz" wrap="square" lIns="0" tIns="221615" rIns="0" bIns="0" rtlCol="0">
            <a:spAutoFit/>
          </a:bodyPr>
          <a:lstStyle/>
          <a:p>
            <a:pPr marL="342900" marR="17780" indent="-342900" algn="l">
              <a:lnSpc>
                <a:spcPct val="100000"/>
              </a:lnSpc>
              <a:spcBef>
                <a:spcPts val="1745"/>
              </a:spcBef>
              <a:buFont typeface="Arial" panose="020B0604020202020204" pitchFamily="34" charset="0"/>
              <a:buChar char="•"/>
            </a:pPr>
            <a:r>
              <a:rPr lang="en-US" sz="2800" b="1" u="sng" spc="-10" dirty="0">
                <a:solidFill>
                  <a:schemeClr val="bg1"/>
                </a:solidFill>
                <a:latin typeface="Arial"/>
                <a:cs typeface="Arial"/>
              </a:rPr>
              <a:t>Dipole Model</a:t>
            </a:r>
          </a:p>
          <a:p>
            <a:pPr marL="342900" marR="17780" indent="-342900" algn="l">
              <a:lnSpc>
                <a:spcPct val="100000"/>
              </a:lnSpc>
              <a:spcBef>
                <a:spcPts val="1745"/>
              </a:spcBef>
              <a:buFont typeface="Arial" panose="020B0604020202020204" pitchFamily="34" charset="0"/>
              <a:buChar char="•"/>
            </a:pPr>
            <a:r>
              <a:rPr lang="en-US" sz="2800" b="1" spc="-10" dirty="0">
                <a:solidFill>
                  <a:schemeClr val="bg1"/>
                </a:solidFill>
                <a:latin typeface="Arial"/>
                <a:cs typeface="Arial"/>
              </a:rPr>
              <a:t>Global analysis framework is </a:t>
            </a:r>
            <a:r>
              <a:rPr lang="en-US" sz="2800" b="1" spc="-10" dirty="0">
                <a:solidFill>
                  <a:srgbClr val="FF0000"/>
                </a:solidFill>
                <a:latin typeface="Arial"/>
                <a:cs typeface="Arial"/>
              </a:rPr>
              <a:t>needed</a:t>
            </a:r>
          </a:p>
        </p:txBody>
      </p:sp>
      <p:pic>
        <p:nvPicPr>
          <p:cNvPr id="54" name="Picture 53" descr="A diagram of a process flow&#10;&#10;AI-generated content may be incorrect.">
            <a:extLst>
              <a:ext uri="{FF2B5EF4-FFF2-40B4-BE49-F238E27FC236}">
                <a16:creationId xmlns:a16="http://schemas.microsoft.com/office/drawing/2014/main" id="{EDD571D5-3070-9969-BADD-7A853CFDC6B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91604" y="5407706"/>
            <a:ext cx="4193688" cy="234796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5" name="Picture 54" descr="A diagram of a model&#10;&#10;AI-generated content may be incorrect.">
            <a:extLst>
              <a:ext uri="{FF2B5EF4-FFF2-40B4-BE49-F238E27FC236}">
                <a16:creationId xmlns:a16="http://schemas.microsoft.com/office/drawing/2014/main" id="{3454873C-DFD1-1186-2D71-80CA2F453F45}"/>
              </a:ext>
            </a:extLst>
          </p:cNvPr>
          <p:cNvPicPr>
            <a:picLocks noChangeAspect="1"/>
          </p:cNvPicPr>
          <p:nvPr/>
        </p:nvPicPr>
        <p:blipFill>
          <a:blip r:embed="rId6">
            <a:extLst>
              <a:ext uri="{BEBA8EAE-BF5A-486C-A8C5-ECC9F3942E4B}">
                <a14:imgProps xmlns:a14="http://schemas.microsoft.com/office/drawing/2010/main">
                  <a14:imgLayer r:embed="rId7">
                    <a14:imgEffect>
                      <a14:artisticBlur radius="87"/>
                    </a14:imgEffect>
                  </a14:imgLayer>
                </a14:imgProps>
              </a:ext>
              <a:ext uri="{28A0092B-C50C-407E-A947-70E740481C1C}">
                <a14:useLocalDpi xmlns:a14="http://schemas.microsoft.com/office/drawing/2010/main" val="0"/>
              </a:ext>
            </a:extLst>
          </a:blip>
          <a:stretch>
            <a:fillRect/>
          </a:stretch>
        </p:blipFill>
        <p:spPr>
          <a:xfrm>
            <a:off x="15005050" y="5427489"/>
            <a:ext cx="4156064" cy="232818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6" name="object 16">
            <a:extLst>
              <a:ext uri="{FF2B5EF4-FFF2-40B4-BE49-F238E27FC236}">
                <a16:creationId xmlns:a16="http://schemas.microsoft.com/office/drawing/2014/main" id="{DEB80E0F-384E-F68C-A7B1-BBBB4544D811}"/>
              </a:ext>
            </a:extLst>
          </p:cNvPr>
          <p:cNvSpPr txBox="1"/>
          <p:nvPr/>
        </p:nvSpPr>
        <p:spPr>
          <a:xfrm>
            <a:off x="797195" y="7864475"/>
            <a:ext cx="3805007" cy="266098"/>
          </a:xfrm>
          <a:prstGeom prst="rect">
            <a:avLst/>
          </a:prstGeom>
        </p:spPr>
        <p:txBody>
          <a:bodyPr vert="horz" wrap="square" lIns="0" tIns="12065" rIns="0" bIns="0" rtlCol="0">
            <a:spAutoFit/>
          </a:bodyPr>
          <a:lstStyle/>
          <a:p>
            <a:pPr marL="12700">
              <a:lnSpc>
                <a:spcPct val="100000"/>
              </a:lnSpc>
              <a:spcBef>
                <a:spcPts val="95"/>
              </a:spcBef>
            </a:pPr>
            <a:r>
              <a:rPr lang="en-US" sz="1650" b="1" i="1" dirty="0">
                <a:solidFill>
                  <a:srgbClr val="FF2F92"/>
                </a:solidFill>
                <a:latin typeface="Arial"/>
                <a:cs typeface="Arial"/>
              </a:rPr>
              <a:t>Schematic of DIS in the </a:t>
            </a:r>
            <a:r>
              <a:rPr lang="en-US" sz="1650" b="1" i="1" dirty="0" err="1">
                <a:solidFill>
                  <a:srgbClr val="FF2F92"/>
                </a:solidFill>
                <a:latin typeface="Arial"/>
                <a:cs typeface="Arial"/>
              </a:rPr>
              <a:t>parton</a:t>
            </a:r>
            <a:r>
              <a:rPr lang="en-US" sz="1650" b="1" i="1" dirty="0">
                <a:solidFill>
                  <a:srgbClr val="FF2F92"/>
                </a:solidFill>
                <a:latin typeface="Arial"/>
                <a:cs typeface="Arial"/>
              </a:rPr>
              <a:t> model</a:t>
            </a:r>
            <a:endParaRPr sz="1650" dirty="0">
              <a:latin typeface="Arial"/>
              <a:cs typeface="Arial"/>
            </a:endParaRPr>
          </a:p>
        </p:txBody>
      </p:sp>
      <p:sp>
        <p:nvSpPr>
          <p:cNvPr id="57" name="object 16">
            <a:extLst>
              <a:ext uri="{FF2B5EF4-FFF2-40B4-BE49-F238E27FC236}">
                <a16:creationId xmlns:a16="http://schemas.microsoft.com/office/drawing/2014/main" id="{9F066321-CFA2-9FE0-742D-A347C208DC5C}"/>
              </a:ext>
            </a:extLst>
          </p:cNvPr>
          <p:cNvSpPr txBox="1"/>
          <p:nvPr/>
        </p:nvSpPr>
        <p:spPr>
          <a:xfrm>
            <a:off x="5988570" y="7865110"/>
            <a:ext cx="2399756" cy="266098"/>
          </a:xfrm>
          <a:prstGeom prst="rect">
            <a:avLst/>
          </a:prstGeom>
        </p:spPr>
        <p:txBody>
          <a:bodyPr vert="horz" wrap="square" lIns="0" tIns="12065" rIns="0" bIns="0" rtlCol="0">
            <a:spAutoFit/>
          </a:bodyPr>
          <a:lstStyle/>
          <a:p>
            <a:pPr marL="12700">
              <a:lnSpc>
                <a:spcPct val="100000"/>
              </a:lnSpc>
              <a:spcBef>
                <a:spcPts val="95"/>
              </a:spcBef>
            </a:pPr>
            <a:r>
              <a:rPr lang="en-US" sz="1650" b="1" i="1" dirty="0">
                <a:solidFill>
                  <a:srgbClr val="FF2F92"/>
                </a:solidFill>
                <a:latin typeface="Arial"/>
                <a:cs typeface="Arial"/>
              </a:rPr>
              <a:t>Parton fitting workflow</a:t>
            </a:r>
            <a:endParaRPr sz="1650" dirty="0">
              <a:latin typeface="Arial"/>
              <a:cs typeface="Arial"/>
            </a:endParaRPr>
          </a:p>
        </p:txBody>
      </p:sp>
      <p:sp>
        <p:nvSpPr>
          <p:cNvPr id="59" name="object 16">
            <a:extLst>
              <a:ext uri="{FF2B5EF4-FFF2-40B4-BE49-F238E27FC236}">
                <a16:creationId xmlns:a16="http://schemas.microsoft.com/office/drawing/2014/main" id="{73930D2E-CC76-1CCE-7294-8D23B562AA0E}"/>
              </a:ext>
            </a:extLst>
          </p:cNvPr>
          <p:cNvSpPr txBox="1"/>
          <p:nvPr/>
        </p:nvSpPr>
        <p:spPr>
          <a:xfrm>
            <a:off x="10725065" y="7858200"/>
            <a:ext cx="3805007" cy="266098"/>
          </a:xfrm>
          <a:prstGeom prst="rect">
            <a:avLst/>
          </a:prstGeom>
        </p:spPr>
        <p:txBody>
          <a:bodyPr vert="horz" wrap="square" lIns="0" tIns="12065" rIns="0" bIns="0" rtlCol="0">
            <a:spAutoFit/>
          </a:bodyPr>
          <a:lstStyle/>
          <a:p>
            <a:pPr marL="12700">
              <a:lnSpc>
                <a:spcPct val="100000"/>
              </a:lnSpc>
              <a:spcBef>
                <a:spcPts val="95"/>
              </a:spcBef>
            </a:pPr>
            <a:r>
              <a:rPr lang="en-US" sz="1650" b="1" i="1" dirty="0">
                <a:solidFill>
                  <a:srgbClr val="FF2F92"/>
                </a:solidFill>
                <a:latin typeface="Arial"/>
                <a:cs typeface="Arial"/>
              </a:rPr>
              <a:t>Schematic of DIS in the dipole model</a:t>
            </a:r>
            <a:endParaRPr sz="1650" dirty="0">
              <a:latin typeface="Arial"/>
              <a:cs typeface="Arial"/>
            </a:endParaRPr>
          </a:p>
        </p:txBody>
      </p:sp>
      <p:sp>
        <p:nvSpPr>
          <p:cNvPr id="60" name="object 16">
            <a:extLst>
              <a:ext uri="{FF2B5EF4-FFF2-40B4-BE49-F238E27FC236}">
                <a16:creationId xmlns:a16="http://schemas.microsoft.com/office/drawing/2014/main" id="{144A30E7-123E-F5F4-AF41-4825BA8ABB2E}"/>
              </a:ext>
            </a:extLst>
          </p:cNvPr>
          <p:cNvSpPr txBox="1"/>
          <p:nvPr/>
        </p:nvSpPr>
        <p:spPr>
          <a:xfrm>
            <a:off x="15883204" y="7858200"/>
            <a:ext cx="2399756" cy="266098"/>
          </a:xfrm>
          <a:prstGeom prst="rect">
            <a:avLst/>
          </a:prstGeom>
        </p:spPr>
        <p:txBody>
          <a:bodyPr vert="horz" wrap="square" lIns="0" tIns="12065" rIns="0" bIns="0" rtlCol="0">
            <a:spAutoFit/>
          </a:bodyPr>
          <a:lstStyle/>
          <a:p>
            <a:pPr marL="12700">
              <a:lnSpc>
                <a:spcPct val="100000"/>
              </a:lnSpc>
              <a:spcBef>
                <a:spcPts val="95"/>
              </a:spcBef>
            </a:pPr>
            <a:r>
              <a:rPr lang="en-US" sz="1650" b="1" i="1" dirty="0">
                <a:solidFill>
                  <a:srgbClr val="FF2F92"/>
                </a:solidFill>
                <a:latin typeface="Arial"/>
                <a:cs typeface="Arial"/>
              </a:rPr>
              <a:t>Dipole fitting workflow</a:t>
            </a:r>
            <a:endParaRPr sz="1650" dirty="0">
              <a:latin typeface="Arial"/>
              <a:cs typeface="Arial"/>
            </a:endParaRPr>
          </a:p>
        </p:txBody>
      </p:sp>
      <p:pic>
        <p:nvPicPr>
          <p:cNvPr id="3" name="Picture 2" descr="A black background with white text&#10;&#10;AI-generated content may be incorrect.">
            <a:extLst>
              <a:ext uri="{FF2B5EF4-FFF2-40B4-BE49-F238E27FC236}">
                <a16:creationId xmlns:a16="http://schemas.microsoft.com/office/drawing/2014/main" id="{77102748-7614-520F-1542-B839239EAFE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69302" y="2274760"/>
            <a:ext cx="7772400" cy="979140"/>
          </a:xfrm>
          <a:prstGeom prst="rect">
            <a:avLst/>
          </a:prstGeom>
        </p:spPr>
      </p:pic>
      <p:pic>
        <p:nvPicPr>
          <p:cNvPr id="5" name="Picture 4">
            <a:extLst>
              <a:ext uri="{FF2B5EF4-FFF2-40B4-BE49-F238E27FC236}">
                <a16:creationId xmlns:a16="http://schemas.microsoft.com/office/drawing/2014/main" id="{7BCE8C76-625B-8C8E-0CC8-6BBC9CB39D4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82988" y="2274760"/>
            <a:ext cx="7772400" cy="926008"/>
          </a:xfrm>
          <a:prstGeom prst="rect">
            <a:avLst/>
          </a:prstGeom>
        </p:spPr>
      </p:pic>
      <p:sp>
        <p:nvSpPr>
          <p:cNvPr id="6" name="TextBox 5">
            <a:extLst>
              <a:ext uri="{FF2B5EF4-FFF2-40B4-BE49-F238E27FC236}">
                <a16:creationId xmlns:a16="http://schemas.microsoft.com/office/drawing/2014/main" id="{26BABB20-8C6C-231C-097C-925297DAAB32}"/>
              </a:ext>
            </a:extLst>
          </p:cNvPr>
          <p:cNvSpPr txBox="1"/>
          <p:nvPr/>
        </p:nvSpPr>
        <p:spPr>
          <a:xfrm>
            <a:off x="16648507" y="5796856"/>
            <a:ext cx="869149" cy="1569660"/>
          </a:xfrm>
          <a:prstGeom prst="rect">
            <a:avLst/>
          </a:prstGeom>
          <a:noFill/>
        </p:spPr>
        <p:txBody>
          <a:bodyPr wrap="none" rtlCol="0">
            <a:spAutoFit/>
          </a:bodyPr>
          <a:lstStyle/>
          <a:p>
            <a:r>
              <a:rPr lang="en-US" sz="9600" dirty="0">
                <a:solidFill>
                  <a:srgbClr val="FF0000"/>
                </a:solidFill>
              </a:rPr>
              <a:t>?</a:t>
            </a:r>
          </a:p>
        </p:txBody>
      </p:sp>
    </p:spTree>
    <p:extLst>
      <p:ext uri="{BB962C8B-B14F-4D97-AF65-F5344CB8AC3E}">
        <p14:creationId xmlns:p14="http://schemas.microsoft.com/office/powerpoint/2010/main" val="190186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4E349E-B611-9114-A1DC-B229856377B4}"/>
            </a:ext>
          </a:extLst>
        </p:cNvPr>
        <p:cNvGrpSpPr/>
        <p:nvPr/>
      </p:nvGrpSpPr>
      <p:grpSpPr>
        <a:xfrm>
          <a:off x="0" y="0"/>
          <a:ext cx="0" cy="0"/>
          <a:chOff x="0" y="0"/>
          <a:chExt cx="0" cy="0"/>
        </a:xfrm>
      </p:grpSpPr>
      <p:sp>
        <p:nvSpPr>
          <p:cNvPr id="31" name="object 31">
            <a:extLst>
              <a:ext uri="{FF2B5EF4-FFF2-40B4-BE49-F238E27FC236}">
                <a16:creationId xmlns:a16="http://schemas.microsoft.com/office/drawing/2014/main" id="{ACC788B9-89F0-252F-BE56-1EB1B9277EC9}"/>
              </a:ext>
            </a:extLst>
          </p:cNvPr>
          <p:cNvSpPr txBox="1"/>
          <p:nvPr/>
        </p:nvSpPr>
        <p:spPr>
          <a:xfrm>
            <a:off x="15310449" y="89704"/>
            <a:ext cx="4571401" cy="392415"/>
          </a:xfrm>
          <a:prstGeom prst="rect">
            <a:avLst/>
          </a:prstGeom>
        </p:spPr>
        <p:txBody>
          <a:bodyPr vert="horz" wrap="square" lIns="0" tIns="15240" rIns="0" bIns="0" rtlCol="0">
            <a:spAutoFit/>
          </a:bodyPr>
          <a:lstStyle/>
          <a:p>
            <a:pPr marL="12700">
              <a:lnSpc>
                <a:spcPct val="100000"/>
              </a:lnSpc>
              <a:spcBef>
                <a:spcPts val="120"/>
              </a:spcBef>
            </a:pPr>
            <a:r>
              <a:rPr lang="en-US" sz="2450" b="1" spc="-10" dirty="0">
                <a:solidFill>
                  <a:srgbClr val="F9B900"/>
                </a:solidFill>
                <a:latin typeface="Arial"/>
                <a:cs typeface="Arial"/>
              </a:rPr>
              <a:t>DIPOLE AMPLITUDE MODELS</a:t>
            </a:r>
            <a:endParaRPr sz="2450" dirty="0">
              <a:latin typeface="Arial"/>
              <a:cs typeface="Arial"/>
            </a:endParaRPr>
          </a:p>
        </p:txBody>
      </p:sp>
      <p:sp>
        <p:nvSpPr>
          <p:cNvPr id="40" name="object 40">
            <a:extLst>
              <a:ext uri="{FF2B5EF4-FFF2-40B4-BE49-F238E27FC236}">
                <a16:creationId xmlns:a16="http://schemas.microsoft.com/office/drawing/2014/main" id="{D9A6396C-5963-3834-DEBB-D817C359B06A}"/>
              </a:ext>
            </a:extLst>
          </p:cNvPr>
          <p:cNvSpPr txBox="1">
            <a:spLocks noGrp="1"/>
          </p:cNvSpPr>
          <p:nvPr>
            <p:ph type="sldNum" sz="quarter" idx="7"/>
          </p:nvPr>
        </p:nvSpPr>
        <p:spPr>
          <a:xfrm>
            <a:off x="17763881" y="10489411"/>
            <a:ext cx="380365" cy="323165"/>
          </a:xfrm>
          <a:prstGeom prst="rect">
            <a:avLst/>
          </a:prstGeom>
        </p:spPr>
        <p:txBody>
          <a:bodyPr vert="horz" wrap="square" lIns="0" tIns="7620" rIns="0" bIns="0" rtlCol="0">
            <a:spAutoFit/>
          </a:bodyPr>
          <a:lstStyle/>
          <a:p>
            <a:pPr marL="110489">
              <a:lnSpc>
                <a:spcPct val="100000"/>
              </a:lnSpc>
              <a:spcBef>
                <a:spcPts val="60"/>
              </a:spcBef>
            </a:pPr>
            <a:r>
              <a:rPr lang="en-US" spc="-50" dirty="0"/>
              <a:t>5</a:t>
            </a:r>
            <a:endParaRPr spc="-50" dirty="0"/>
          </a:p>
        </p:txBody>
      </p:sp>
      <p:sp>
        <p:nvSpPr>
          <p:cNvPr id="42" name="Footer Placeholder 41">
            <a:extLst>
              <a:ext uri="{FF2B5EF4-FFF2-40B4-BE49-F238E27FC236}">
                <a16:creationId xmlns:a16="http://schemas.microsoft.com/office/drawing/2014/main" id="{B5FBDC01-BE62-25A7-CA90-A9C0A1B6A1CE}"/>
              </a:ext>
            </a:extLst>
          </p:cNvPr>
          <p:cNvSpPr>
            <a:spLocks noGrp="1"/>
          </p:cNvSpPr>
          <p:nvPr>
            <p:ph type="ftr" sz="quarter" idx="5"/>
          </p:nvPr>
        </p:nvSpPr>
        <p:spPr/>
        <p:txBody>
          <a:bodyPr/>
          <a:lstStyle/>
          <a:p>
            <a:pPr marL="12700">
              <a:lnSpc>
                <a:spcPct val="100000"/>
              </a:lnSpc>
              <a:spcBef>
                <a:spcPts val="55"/>
              </a:spcBef>
            </a:pPr>
            <a:r>
              <a:rPr lang="en-US"/>
              <a:t>Junaid Khan</a:t>
            </a:r>
            <a:endParaRPr lang="en-US" spc="-10" dirty="0"/>
          </a:p>
        </p:txBody>
      </p:sp>
      <p:sp>
        <p:nvSpPr>
          <p:cNvPr id="15" name="object 55">
            <a:extLst>
              <a:ext uri="{FF2B5EF4-FFF2-40B4-BE49-F238E27FC236}">
                <a16:creationId xmlns:a16="http://schemas.microsoft.com/office/drawing/2014/main" id="{E7312174-3715-D544-CDFA-37E226CDFA77}"/>
              </a:ext>
            </a:extLst>
          </p:cNvPr>
          <p:cNvSpPr txBox="1"/>
          <p:nvPr/>
        </p:nvSpPr>
        <p:spPr>
          <a:xfrm>
            <a:off x="713010" y="1305995"/>
            <a:ext cx="13682440" cy="589457"/>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a:solidFill>
                  <a:srgbClr val="F9B900"/>
                </a:solidFill>
                <a:latin typeface="Arial"/>
                <a:cs typeface="Arial"/>
              </a:rPr>
              <a:t>Step#1: Compute Dipole Scattering Amplitude</a:t>
            </a:r>
            <a:endParaRPr lang="en-US" sz="4000" dirty="0">
              <a:latin typeface="Arial"/>
              <a:cs typeface="Arial"/>
            </a:endParaRPr>
          </a:p>
        </p:txBody>
      </p:sp>
      <p:grpSp>
        <p:nvGrpSpPr>
          <p:cNvPr id="8" name="Group 7">
            <a:extLst>
              <a:ext uri="{FF2B5EF4-FFF2-40B4-BE49-F238E27FC236}">
                <a16:creationId xmlns:a16="http://schemas.microsoft.com/office/drawing/2014/main" id="{957AEFD0-A6DE-6B76-FB97-D9F052F012D7}"/>
              </a:ext>
            </a:extLst>
          </p:cNvPr>
          <p:cNvGrpSpPr/>
          <p:nvPr/>
        </p:nvGrpSpPr>
        <p:grpSpPr>
          <a:xfrm>
            <a:off x="5356932" y="2279390"/>
            <a:ext cx="9390235" cy="1206499"/>
            <a:chOff x="3194050" y="1997075"/>
            <a:chExt cx="9390235" cy="1206499"/>
          </a:xfrm>
        </p:grpSpPr>
        <p:pic>
          <p:nvPicPr>
            <p:cNvPr id="5" name="Picture 4" descr="A black background with white text&#10;&#10;AI-generated content may be incorrect.">
              <a:extLst>
                <a:ext uri="{FF2B5EF4-FFF2-40B4-BE49-F238E27FC236}">
                  <a16:creationId xmlns:a16="http://schemas.microsoft.com/office/drawing/2014/main" id="{21355FE4-99E9-7D9B-6CA1-A7B2D26679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94050" y="2020625"/>
              <a:ext cx="9390235" cy="1182949"/>
            </a:xfrm>
            <a:prstGeom prst="rect">
              <a:avLst/>
            </a:prstGeom>
          </p:spPr>
        </p:pic>
        <p:sp>
          <p:nvSpPr>
            <p:cNvPr id="2" name="Oval 1">
              <a:extLst>
                <a:ext uri="{FF2B5EF4-FFF2-40B4-BE49-F238E27FC236}">
                  <a16:creationId xmlns:a16="http://schemas.microsoft.com/office/drawing/2014/main" id="{95EE2A04-C8E6-F5BF-A205-0CB5C727CAF4}"/>
                </a:ext>
              </a:extLst>
            </p:cNvPr>
            <p:cNvSpPr/>
            <p:nvPr/>
          </p:nvSpPr>
          <p:spPr>
            <a:xfrm>
              <a:off x="7080250" y="1997075"/>
              <a:ext cx="762000" cy="748438"/>
            </a:xfrm>
            <a:prstGeom prst="ellipse">
              <a:avLst/>
            </a:prstGeom>
            <a:noFill/>
            <a:ln w="76200">
              <a:solidFill>
                <a:srgbClr val="FF0000"/>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sz="4000" b="1" dirty="0"/>
            </a:p>
          </p:txBody>
        </p:sp>
      </p:grpSp>
      <p:pic>
        <p:nvPicPr>
          <p:cNvPr id="3" name="Picture 2">
            <a:extLst>
              <a:ext uri="{FF2B5EF4-FFF2-40B4-BE49-F238E27FC236}">
                <a16:creationId xmlns:a16="http://schemas.microsoft.com/office/drawing/2014/main" id="{650178BA-E5E5-9FBC-D2C8-6953F0701A13}"/>
              </a:ext>
            </a:extLst>
          </p:cNvPr>
          <p:cNvPicPr>
            <a:picLocks noChangeAspect="1"/>
          </p:cNvPicPr>
          <p:nvPr/>
        </p:nvPicPr>
        <p:blipFill>
          <a:blip r:embed="rId4"/>
          <a:stretch>
            <a:fillRect/>
          </a:stretch>
        </p:blipFill>
        <p:spPr>
          <a:xfrm>
            <a:off x="2015959" y="4409134"/>
            <a:ext cx="8722549" cy="4522141"/>
          </a:xfrm>
          <a:prstGeom prst="rect">
            <a:avLst/>
          </a:prstGeom>
        </p:spPr>
      </p:pic>
      <p:sp>
        <p:nvSpPr>
          <p:cNvPr id="6" name="object 6">
            <a:extLst>
              <a:ext uri="{FF2B5EF4-FFF2-40B4-BE49-F238E27FC236}">
                <a16:creationId xmlns:a16="http://schemas.microsoft.com/office/drawing/2014/main" id="{2EF0BFE9-215C-0FAC-3392-22D8D861A09B}"/>
              </a:ext>
            </a:extLst>
          </p:cNvPr>
          <p:cNvSpPr txBox="1"/>
          <p:nvPr/>
        </p:nvSpPr>
        <p:spPr>
          <a:xfrm>
            <a:off x="1394532" y="3485889"/>
            <a:ext cx="15697200" cy="654666"/>
          </a:xfrm>
          <a:prstGeom prst="rect">
            <a:avLst/>
          </a:prstGeom>
        </p:spPr>
        <p:txBody>
          <a:bodyPr vert="horz" wrap="square" lIns="0" tIns="221615" rIns="0" bIns="0" rtlCol="0">
            <a:spAutoFit/>
          </a:bodyPr>
          <a:lstStyle/>
          <a:p>
            <a:pPr marL="342900" marR="17780" indent="-342900" algn="l">
              <a:spcBef>
                <a:spcPts val="1745"/>
              </a:spcBef>
              <a:buFont typeface="Arial" panose="020B0604020202020204" pitchFamily="34" charset="0"/>
              <a:buChar char="•"/>
            </a:pPr>
            <a:r>
              <a:rPr lang="en-US" sz="2800" b="1" spc="-10" dirty="0">
                <a:solidFill>
                  <a:schemeClr val="bg1"/>
                </a:solidFill>
                <a:latin typeface="Arial"/>
                <a:cs typeface="Arial"/>
              </a:rPr>
              <a:t>Various models can be used</a:t>
            </a:r>
          </a:p>
        </p:txBody>
      </p:sp>
      <p:pic>
        <p:nvPicPr>
          <p:cNvPr id="7" name="Picture 6">
            <a:extLst>
              <a:ext uri="{FF2B5EF4-FFF2-40B4-BE49-F238E27FC236}">
                <a16:creationId xmlns:a16="http://schemas.microsoft.com/office/drawing/2014/main" id="{AF73A3B0-3975-2823-6EF7-8F215BCA843D}"/>
              </a:ext>
            </a:extLst>
          </p:cNvPr>
          <p:cNvPicPr>
            <a:picLocks noChangeAspect="1"/>
          </p:cNvPicPr>
          <p:nvPr/>
        </p:nvPicPr>
        <p:blipFill>
          <a:blip r:embed="rId5"/>
          <a:stretch>
            <a:fillRect/>
          </a:stretch>
        </p:blipFill>
        <p:spPr>
          <a:xfrm>
            <a:off x="2009609" y="8963192"/>
            <a:ext cx="3002513" cy="493421"/>
          </a:xfrm>
          <a:prstGeom prst="rect">
            <a:avLst/>
          </a:prstGeom>
        </p:spPr>
      </p:pic>
      <p:grpSp>
        <p:nvGrpSpPr>
          <p:cNvPr id="9" name="Group 8">
            <a:extLst>
              <a:ext uri="{FF2B5EF4-FFF2-40B4-BE49-F238E27FC236}">
                <a16:creationId xmlns:a16="http://schemas.microsoft.com/office/drawing/2014/main" id="{3AF782D3-6776-ED15-0DEE-59A2735DC5DF}"/>
              </a:ext>
            </a:extLst>
          </p:cNvPr>
          <p:cNvGrpSpPr/>
          <p:nvPr/>
        </p:nvGrpSpPr>
        <p:grpSpPr>
          <a:xfrm>
            <a:off x="13076788" y="4811302"/>
            <a:ext cx="5433462" cy="2824573"/>
            <a:chOff x="12710783" y="5536141"/>
            <a:chExt cx="5433462" cy="2824573"/>
          </a:xfrm>
        </p:grpSpPr>
        <p:grpSp>
          <p:nvGrpSpPr>
            <p:cNvPr id="10" name="Group 9">
              <a:extLst>
                <a:ext uri="{FF2B5EF4-FFF2-40B4-BE49-F238E27FC236}">
                  <a16:creationId xmlns:a16="http://schemas.microsoft.com/office/drawing/2014/main" id="{F6689823-FB17-49B9-041D-FE137DF1205A}"/>
                </a:ext>
              </a:extLst>
            </p:cNvPr>
            <p:cNvGrpSpPr/>
            <p:nvPr/>
          </p:nvGrpSpPr>
          <p:grpSpPr>
            <a:xfrm>
              <a:off x="12744560" y="7257914"/>
              <a:ext cx="2666066" cy="1102800"/>
              <a:chOff x="12744560" y="7261089"/>
              <a:chExt cx="2666066" cy="1102800"/>
            </a:xfrm>
          </p:grpSpPr>
          <p:sp>
            <p:nvSpPr>
              <p:cNvPr id="16" name="Google Shape;409;p23">
                <a:extLst>
                  <a:ext uri="{FF2B5EF4-FFF2-40B4-BE49-F238E27FC236}">
                    <a16:creationId xmlns:a16="http://schemas.microsoft.com/office/drawing/2014/main" id="{A6032F5B-7F3A-035C-885F-AF852D02A71A}"/>
                  </a:ext>
                </a:extLst>
              </p:cNvPr>
              <p:cNvSpPr/>
              <p:nvPr/>
            </p:nvSpPr>
            <p:spPr>
              <a:xfrm>
                <a:off x="12744560" y="7261089"/>
                <a:ext cx="2666066" cy="1102800"/>
              </a:xfrm>
              <a:prstGeom prst="rect">
                <a:avLst/>
              </a:prstGeom>
              <a:solidFill>
                <a:srgbClr val="E6E6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410;p23">
                <a:extLst>
                  <a:ext uri="{FF2B5EF4-FFF2-40B4-BE49-F238E27FC236}">
                    <a16:creationId xmlns:a16="http://schemas.microsoft.com/office/drawing/2014/main" id="{14C33813-61B3-1FB9-0E58-F2AA04B80D3F}"/>
                  </a:ext>
                </a:extLst>
              </p:cNvPr>
              <p:cNvSpPr txBox="1"/>
              <p:nvPr/>
            </p:nvSpPr>
            <p:spPr>
              <a:xfrm>
                <a:off x="13065923" y="7404803"/>
                <a:ext cx="2088506" cy="805445"/>
              </a:xfrm>
              <a:prstGeom prst="rect">
                <a:avLst/>
              </a:prstGeom>
              <a:noFill/>
              <a:ln>
                <a:noFill/>
              </a:ln>
            </p:spPr>
            <p:txBody>
              <a:bodyPr spcFirstLastPara="1" wrap="square" lIns="90000" tIns="45000" rIns="90000" bIns="45000" anchor="t" anchorCtr="0">
                <a:noAutofit/>
              </a:bodyPr>
              <a:lstStyle/>
              <a:p>
                <a:pPr marL="0" marR="0" lvl="0" indent="0" algn="l" rtl="0">
                  <a:lnSpc>
                    <a:spcPct val="115000"/>
                  </a:lnSpc>
                  <a:spcBef>
                    <a:spcPts val="0"/>
                  </a:spcBef>
                  <a:spcAft>
                    <a:spcPts val="0"/>
                  </a:spcAft>
                  <a:buNone/>
                </a:pPr>
                <a:r>
                  <a:rPr lang="en-US" sz="2000" dirty="0">
                    <a:latin typeface="Arial" panose="020B0604020202020204" pitchFamily="34" charset="0"/>
                    <a:ea typeface="Times New Roman"/>
                    <a:cs typeface="Arial" panose="020B0604020202020204" pitchFamily="34" charset="0"/>
                    <a:sym typeface="Times New Roman"/>
                  </a:rPr>
                  <a:t>1. </a:t>
                </a:r>
                <a:r>
                  <a:rPr lang="en-US" sz="2000" dirty="0" err="1">
                    <a:latin typeface="Arial" panose="020B0604020202020204" pitchFamily="34" charset="0"/>
                    <a:ea typeface="Times New Roman"/>
                    <a:cs typeface="Arial" panose="020B0604020202020204" pitchFamily="34" charset="0"/>
                    <a:sym typeface="Times New Roman"/>
                  </a:rPr>
                  <a:t>bkEval</a:t>
                </a:r>
                <a:r>
                  <a:rPr lang="en-US" sz="2000" b="0" strike="noStrike" dirty="0">
                    <a:latin typeface="Arial" panose="020B0604020202020204" pitchFamily="34" charset="0"/>
                    <a:ea typeface="Times New Roman"/>
                    <a:cs typeface="Arial" panose="020B0604020202020204" pitchFamily="34" charset="0"/>
                    <a:sym typeface="Times New Roman"/>
                  </a:rPr>
                  <a:t> Solver</a:t>
                </a:r>
                <a:endParaRPr lang="en-US" sz="2000" dirty="0">
                  <a:latin typeface="Arial" panose="020B0604020202020204" pitchFamily="34" charset="0"/>
                  <a:ea typeface="Times New Roman"/>
                  <a:cs typeface="Arial" panose="020B0604020202020204" pitchFamily="34" charset="0"/>
                  <a:sym typeface="Times New Roman"/>
                </a:endParaRPr>
              </a:p>
              <a:p>
                <a:pPr marL="0" marR="0" lvl="0" indent="0" algn="l" rtl="0">
                  <a:lnSpc>
                    <a:spcPct val="115000"/>
                  </a:lnSpc>
                  <a:spcBef>
                    <a:spcPts val="0"/>
                  </a:spcBef>
                  <a:spcAft>
                    <a:spcPts val="0"/>
                  </a:spcAft>
                  <a:buNone/>
                </a:pPr>
                <a:r>
                  <a:rPr lang="en-US" sz="1800" b="0" i="1" strike="noStrike" dirty="0">
                    <a:latin typeface="Arial" panose="020B0604020202020204" pitchFamily="34" charset="0"/>
                    <a:ea typeface="Times New Roman"/>
                    <a:cs typeface="Arial" panose="020B0604020202020204" pitchFamily="34" charset="0"/>
                    <a:sym typeface="Times New Roman"/>
                  </a:rPr>
                  <a:t>     (Paul </a:t>
                </a:r>
                <a:r>
                  <a:rPr lang="en-US" sz="1800" b="0" i="1" strike="noStrike" dirty="0" err="1">
                    <a:latin typeface="Arial" panose="020B0604020202020204" pitchFamily="34" charset="0"/>
                    <a:ea typeface="Times New Roman"/>
                    <a:cs typeface="Arial" panose="020B0604020202020204" pitchFamily="34" charset="0"/>
                    <a:sym typeface="Times New Roman"/>
                  </a:rPr>
                  <a:t>Caucal</a:t>
                </a:r>
                <a:r>
                  <a:rPr lang="en-US" sz="1800" b="0" i="1" strike="noStrike" dirty="0">
                    <a:latin typeface="Arial" panose="020B0604020202020204" pitchFamily="34" charset="0"/>
                    <a:ea typeface="Times New Roman"/>
                    <a:cs typeface="Arial" panose="020B0604020202020204" pitchFamily="34" charset="0"/>
                    <a:sym typeface="Times New Roman"/>
                  </a:rPr>
                  <a:t>)</a:t>
                </a:r>
                <a:endParaRPr sz="1800" b="0" strike="noStrike" dirty="0">
                  <a:latin typeface="Arial" panose="020B0604020202020204" pitchFamily="34" charset="0"/>
                  <a:ea typeface="Times New Roman"/>
                  <a:cs typeface="Arial" panose="020B0604020202020204" pitchFamily="34" charset="0"/>
                  <a:sym typeface="Times New Roman"/>
                </a:endParaRPr>
              </a:p>
            </p:txBody>
          </p:sp>
        </p:grpSp>
        <p:grpSp>
          <p:nvGrpSpPr>
            <p:cNvPr id="11" name="Group 10">
              <a:extLst>
                <a:ext uri="{FF2B5EF4-FFF2-40B4-BE49-F238E27FC236}">
                  <a16:creationId xmlns:a16="http://schemas.microsoft.com/office/drawing/2014/main" id="{3D05D65F-B8C2-2ABC-1DD4-2CF0DF270E49}"/>
                </a:ext>
              </a:extLst>
            </p:cNvPr>
            <p:cNvGrpSpPr/>
            <p:nvPr/>
          </p:nvGrpSpPr>
          <p:grpSpPr>
            <a:xfrm>
              <a:off x="15509112" y="7257914"/>
              <a:ext cx="2635133" cy="1102800"/>
              <a:chOff x="15509113" y="7240013"/>
              <a:chExt cx="2635133" cy="1102800"/>
            </a:xfrm>
          </p:grpSpPr>
          <p:sp>
            <p:nvSpPr>
              <p:cNvPr id="13" name="Google Shape;412;p23">
                <a:extLst>
                  <a:ext uri="{FF2B5EF4-FFF2-40B4-BE49-F238E27FC236}">
                    <a16:creationId xmlns:a16="http://schemas.microsoft.com/office/drawing/2014/main" id="{F38E0C6A-D45A-5C38-7DBC-DBBE5DAD852C}"/>
                  </a:ext>
                </a:extLst>
              </p:cNvPr>
              <p:cNvSpPr/>
              <p:nvPr/>
            </p:nvSpPr>
            <p:spPr>
              <a:xfrm>
                <a:off x="15509113" y="7240013"/>
                <a:ext cx="2635133" cy="1102800"/>
              </a:xfrm>
              <a:prstGeom prst="rect">
                <a:avLst/>
              </a:prstGeom>
              <a:solidFill>
                <a:srgbClr val="E6E6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413;p23">
                <a:extLst>
                  <a:ext uri="{FF2B5EF4-FFF2-40B4-BE49-F238E27FC236}">
                    <a16:creationId xmlns:a16="http://schemas.microsoft.com/office/drawing/2014/main" id="{4CBA8D2D-7E67-5A44-72A7-D6E36080A8F6}"/>
                  </a:ext>
                </a:extLst>
              </p:cNvPr>
              <p:cNvSpPr txBox="1"/>
              <p:nvPr/>
            </p:nvSpPr>
            <p:spPr>
              <a:xfrm>
                <a:off x="15666244" y="7366606"/>
                <a:ext cx="2478002" cy="840722"/>
              </a:xfrm>
              <a:prstGeom prst="rect">
                <a:avLst/>
              </a:prstGeom>
              <a:noFill/>
              <a:ln>
                <a:noFill/>
              </a:ln>
            </p:spPr>
            <p:txBody>
              <a:bodyPr spcFirstLastPara="1" wrap="square" lIns="90000" tIns="45000" rIns="90000" bIns="45000" anchor="t" anchorCtr="0">
                <a:noAutofit/>
              </a:bodyPr>
              <a:lstStyle/>
              <a:p>
                <a:pPr marL="0" marR="0" lvl="0" indent="0" algn="l" rtl="0">
                  <a:lnSpc>
                    <a:spcPct val="115000"/>
                  </a:lnSpc>
                  <a:spcBef>
                    <a:spcPts val="0"/>
                  </a:spcBef>
                  <a:spcAft>
                    <a:spcPts val="0"/>
                  </a:spcAft>
                  <a:buNone/>
                </a:pPr>
                <a:r>
                  <a:rPr lang="en-US" sz="2000" dirty="0">
                    <a:latin typeface="Arial" panose="020B0604020202020204" pitchFamily="34" charset="0"/>
                    <a:ea typeface="Times New Roman"/>
                    <a:cs typeface="Arial" panose="020B0604020202020204" pitchFamily="34" charset="0"/>
                    <a:sym typeface="Times New Roman"/>
                  </a:rPr>
                  <a:t>2. </a:t>
                </a:r>
                <a:r>
                  <a:rPr lang="en-US" sz="2000" dirty="0" err="1">
                    <a:latin typeface="Arial" panose="020B0604020202020204" pitchFamily="34" charset="0"/>
                    <a:ea typeface="Times New Roman"/>
                    <a:cs typeface="Arial" panose="020B0604020202020204" pitchFamily="34" charset="0"/>
                    <a:sym typeface="Times New Roman"/>
                  </a:rPr>
                  <a:t>rcBK</a:t>
                </a:r>
                <a:r>
                  <a:rPr lang="en-US" sz="2000" dirty="0">
                    <a:latin typeface="Arial" panose="020B0604020202020204" pitchFamily="34" charset="0"/>
                    <a:ea typeface="Times New Roman"/>
                    <a:cs typeface="Arial" panose="020B0604020202020204" pitchFamily="34" charset="0"/>
                    <a:sym typeface="Times New Roman"/>
                  </a:rPr>
                  <a:t> Solver</a:t>
                </a:r>
                <a:endParaRPr sz="2000" b="0" strike="noStrike" dirty="0">
                  <a:latin typeface="Arial" panose="020B0604020202020204" pitchFamily="34" charset="0"/>
                  <a:ea typeface="Times New Roman"/>
                  <a:cs typeface="Arial" panose="020B0604020202020204" pitchFamily="34" charset="0"/>
                  <a:sym typeface="Times New Roman"/>
                </a:endParaRPr>
              </a:p>
              <a:p>
                <a:pPr marL="0" marR="0" lvl="0" indent="0" algn="l" rtl="0">
                  <a:lnSpc>
                    <a:spcPct val="115000"/>
                  </a:lnSpc>
                  <a:spcBef>
                    <a:spcPts val="0"/>
                  </a:spcBef>
                  <a:spcAft>
                    <a:spcPts val="0"/>
                  </a:spcAft>
                  <a:buNone/>
                </a:pPr>
                <a:r>
                  <a:rPr lang="en-US" sz="2000" b="0" i="1" strike="noStrike" dirty="0">
                    <a:latin typeface="Arial" panose="020B0604020202020204" pitchFamily="34" charset="0"/>
                    <a:ea typeface="Times New Roman"/>
                    <a:cs typeface="Arial" panose="020B0604020202020204" pitchFamily="34" charset="0"/>
                    <a:sym typeface="Times New Roman"/>
                  </a:rPr>
                  <a:t>(</a:t>
                </a:r>
                <a:r>
                  <a:rPr lang="en-US" sz="2000" b="0" i="1" strike="noStrike" dirty="0">
                    <a:latin typeface="Arial" panose="020B0604020202020204" pitchFamily="34" charset="0"/>
                    <a:ea typeface="Times New Roman"/>
                    <a:cs typeface="Arial" panose="020B0604020202020204" pitchFamily="34" charset="0"/>
                    <a:sym typeface="Times New Roman"/>
                    <a:hlinkClick r:id="rId6"/>
                  </a:rPr>
                  <a:t>Heikki </a:t>
                </a:r>
                <a:r>
                  <a:rPr lang="en-US" sz="2000" dirty="0" err="1">
                    <a:hlinkClick r:id="rId6"/>
                  </a:rPr>
                  <a:t>Mäntysaari</a:t>
                </a:r>
                <a:r>
                  <a:rPr lang="en-US" sz="2000" b="0" i="1" strike="noStrike" dirty="0">
                    <a:latin typeface="Arial" panose="020B0604020202020204" pitchFamily="34" charset="0"/>
                    <a:ea typeface="Times New Roman"/>
                    <a:cs typeface="Arial" panose="020B0604020202020204" pitchFamily="34" charset="0"/>
                    <a:sym typeface="Times New Roman"/>
                  </a:rPr>
                  <a:t>)</a:t>
                </a:r>
                <a:endParaRPr sz="2000" b="0" strike="noStrike" dirty="0">
                  <a:latin typeface="Arial" panose="020B0604020202020204" pitchFamily="34" charset="0"/>
                  <a:ea typeface="Times New Roman"/>
                  <a:cs typeface="Arial" panose="020B0604020202020204" pitchFamily="34" charset="0"/>
                  <a:sym typeface="Times New Roman"/>
                </a:endParaRPr>
              </a:p>
            </p:txBody>
          </p:sp>
        </p:grpSp>
        <p:sp>
          <p:nvSpPr>
            <p:cNvPr id="12" name="TextBox 11">
              <a:extLst>
                <a:ext uri="{FF2B5EF4-FFF2-40B4-BE49-F238E27FC236}">
                  <a16:creationId xmlns:a16="http://schemas.microsoft.com/office/drawing/2014/main" id="{A5DE4754-0A66-5EA4-5DFE-3BD7750A17CC}"/>
                </a:ext>
              </a:extLst>
            </p:cNvPr>
            <p:cNvSpPr txBox="1"/>
            <p:nvPr/>
          </p:nvSpPr>
          <p:spPr>
            <a:xfrm>
              <a:off x="12710783" y="5536141"/>
              <a:ext cx="5399685" cy="1568035"/>
            </a:xfrm>
            <a:prstGeom prst="rect">
              <a:avLst/>
            </a:prstGeom>
            <a:solidFill>
              <a:srgbClr val="00FF00"/>
            </a:solidFill>
            <a:ln w="0">
              <a:noFill/>
            </a:ln>
          </p:spPr>
          <p:txBody>
            <a:bodyPr wrap="square" lIns="89830" tIns="44915" rIns="89830" bIns="44915" anchor="ctr">
              <a:spAutoFit/>
            </a:bodyPr>
            <a:lstStyle/>
            <a:p>
              <a:pPr algn="ctr"/>
              <a:endParaRPr lang="en-US" sz="3200" b="1" dirty="0">
                <a:solidFill>
                  <a:srgbClr val="0000FF"/>
                </a:solidFill>
                <a:latin typeface="Times New Roman"/>
              </a:endParaRPr>
            </a:p>
            <a:p>
              <a:pPr algn="ctr"/>
              <a:r>
                <a:rPr lang="en-US" sz="3200" b="1" dirty="0">
                  <a:solidFill>
                    <a:srgbClr val="0000FF"/>
                  </a:solidFill>
                  <a:latin typeface="Times New Roman"/>
                </a:rPr>
                <a:t>Two different code pipelines</a:t>
              </a:r>
            </a:p>
            <a:p>
              <a:pPr algn="ctr"/>
              <a:endParaRPr lang="en-US" sz="3200" dirty="0">
                <a:latin typeface="Times New Roman"/>
              </a:endParaRPr>
            </a:p>
          </p:txBody>
        </p:sp>
      </p:grpSp>
      <p:grpSp>
        <p:nvGrpSpPr>
          <p:cNvPr id="18" name="object 7">
            <a:extLst>
              <a:ext uri="{FF2B5EF4-FFF2-40B4-BE49-F238E27FC236}">
                <a16:creationId xmlns:a16="http://schemas.microsoft.com/office/drawing/2014/main" id="{AB3506E9-5791-E336-C14E-20B40C15A72C}"/>
              </a:ext>
            </a:extLst>
          </p:cNvPr>
          <p:cNvGrpSpPr/>
          <p:nvPr/>
        </p:nvGrpSpPr>
        <p:grpSpPr>
          <a:xfrm>
            <a:off x="11201693" y="6133846"/>
            <a:ext cx="1505176" cy="798458"/>
            <a:chOff x="9917446" y="1711724"/>
            <a:chExt cx="1120775" cy="825500"/>
          </a:xfrm>
        </p:grpSpPr>
        <p:sp>
          <p:nvSpPr>
            <p:cNvPr id="19" name="object 8">
              <a:extLst>
                <a:ext uri="{FF2B5EF4-FFF2-40B4-BE49-F238E27FC236}">
                  <a16:creationId xmlns:a16="http://schemas.microsoft.com/office/drawing/2014/main" id="{8BC27481-9CC5-D003-E7EF-09C7448FDB95}"/>
                </a:ext>
              </a:extLst>
            </p:cNvPr>
            <p:cNvSpPr/>
            <p:nvPr/>
          </p:nvSpPr>
          <p:spPr>
            <a:xfrm>
              <a:off x="9954094" y="1748372"/>
              <a:ext cx="1047115" cy="752475"/>
            </a:xfrm>
            <a:custGeom>
              <a:avLst/>
              <a:gdLst/>
              <a:ahLst/>
              <a:cxnLst/>
              <a:rect l="l" t="t" r="r" b="b"/>
              <a:pathLst>
                <a:path w="1047115" h="752475">
                  <a:moveTo>
                    <a:pt x="376951" y="0"/>
                  </a:moveTo>
                  <a:lnTo>
                    <a:pt x="376951" y="255741"/>
                  </a:lnTo>
                  <a:lnTo>
                    <a:pt x="0" y="255741"/>
                  </a:lnTo>
                  <a:lnTo>
                    <a:pt x="0" y="496439"/>
                  </a:lnTo>
                  <a:lnTo>
                    <a:pt x="376951" y="496439"/>
                  </a:lnTo>
                  <a:lnTo>
                    <a:pt x="376951" y="752180"/>
                  </a:lnTo>
                  <a:lnTo>
                    <a:pt x="1047088" y="376090"/>
                  </a:lnTo>
                  <a:lnTo>
                    <a:pt x="376951" y="0"/>
                  </a:lnTo>
                  <a:close/>
                </a:path>
              </a:pathLst>
            </a:custGeom>
            <a:solidFill>
              <a:srgbClr val="000000"/>
            </a:solidFill>
          </p:spPr>
          <p:txBody>
            <a:bodyPr wrap="square" lIns="0" tIns="0" rIns="0" bIns="0" rtlCol="0"/>
            <a:lstStyle/>
            <a:p>
              <a:endParaRPr/>
            </a:p>
          </p:txBody>
        </p:sp>
        <p:sp>
          <p:nvSpPr>
            <p:cNvPr id="20" name="object 9">
              <a:extLst>
                <a:ext uri="{FF2B5EF4-FFF2-40B4-BE49-F238E27FC236}">
                  <a16:creationId xmlns:a16="http://schemas.microsoft.com/office/drawing/2014/main" id="{50CE2C77-3CDE-2AA7-5C9A-1809BC6945D8}"/>
                </a:ext>
              </a:extLst>
            </p:cNvPr>
            <p:cNvSpPr/>
            <p:nvPr/>
          </p:nvSpPr>
          <p:spPr>
            <a:xfrm>
              <a:off x="9954094" y="1748372"/>
              <a:ext cx="1047115" cy="752475"/>
            </a:xfrm>
            <a:custGeom>
              <a:avLst/>
              <a:gdLst/>
              <a:ahLst/>
              <a:cxnLst/>
              <a:rect l="l" t="t" r="r" b="b"/>
              <a:pathLst>
                <a:path w="1047115" h="752475">
                  <a:moveTo>
                    <a:pt x="376951" y="496438"/>
                  </a:moveTo>
                  <a:lnTo>
                    <a:pt x="376951" y="752179"/>
                  </a:lnTo>
                  <a:lnTo>
                    <a:pt x="1047088" y="376089"/>
                  </a:lnTo>
                  <a:lnTo>
                    <a:pt x="376951" y="0"/>
                  </a:lnTo>
                  <a:lnTo>
                    <a:pt x="376951" y="255741"/>
                  </a:lnTo>
                  <a:lnTo>
                    <a:pt x="0" y="255741"/>
                  </a:lnTo>
                  <a:lnTo>
                    <a:pt x="0" y="496438"/>
                  </a:lnTo>
                  <a:lnTo>
                    <a:pt x="376951" y="496438"/>
                  </a:lnTo>
                  <a:close/>
                </a:path>
              </a:pathLst>
            </a:custGeom>
            <a:ln w="73296">
              <a:solidFill>
                <a:srgbClr val="FFFFFF"/>
              </a:solidFill>
            </a:ln>
          </p:spPr>
          <p:txBody>
            <a:bodyPr wrap="square" lIns="0" tIns="0" rIns="0" bIns="0" rtlCol="0"/>
            <a:lstStyle/>
            <a:p>
              <a:endParaRPr/>
            </a:p>
          </p:txBody>
        </p:sp>
      </p:grpSp>
    </p:spTree>
    <p:extLst>
      <p:ext uri="{BB962C8B-B14F-4D97-AF65-F5344CB8AC3E}">
        <p14:creationId xmlns:p14="http://schemas.microsoft.com/office/powerpoint/2010/main" val="1474428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E2F0F4-DFEF-5E17-D661-1183A0C3C501}"/>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819D81D-46E0-7299-685C-9976AFE34A6A}"/>
              </a:ext>
            </a:extLst>
          </p:cNvPr>
          <p:cNvPicPr>
            <a:picLocks noChangeAspect="1"/>
          </p:cNvPicPr>
          <p:nvPr/>
        </p:nvPicPr>
        <p:blipFill>
          <a:blip r:embed="rId3"/>
          <a:stretch>
            <a:fillRect/>
          </a:stretch>
        </p:blipFill>
        <p:spPr>
          <a:xfrm>
            <a:off x="565265" y="2756322"/>
            <a:ext cx="8936434" cy="6637179"/>
          </a:xfrm>
          <a:prstGeom prst="rect">
            <a:avLst/>
          </a:prstGeom>
        </p:spPr>
      </p:pic>
      <p:sp>
        <p:nvSpPr>
          <p:cNvPr id="31" name="object 31">
            <a:extLst>
              <a:ext uri="{FF2B5EF4-FFF2-40B4-BE49-F238E27FC236}">
                <a16:creationId xmlns:a16="http://schemas.microsoft.com/office/drawing/2014/main" id="{42CE2738-8418-5462-528F-006EB7E75FA5}"/>
              </a:ext>
            </a:extLst>
          </p:cNvPr>
          <p:cNvSpPr txBox="1"/>
          <p:nvPr/>
        </p:nvSpPr>
        <p:spPr>
          <a:xfrm>
            <a:off x="15660369" y="93370"/>
            <a:ext cx="4069081" cy="392415"/>
          </a:xfrm>
          <a:prstGeom prst="rect">
            <a:avLst/>
          </a:prstGeom>
        </p:spPr>
        <p:txBody>
          <a:bodyPr vert="horz" wrap="square" lIns="0" tIns="15240" rIns="0" bIns="0" rtlCol="0">
            <a:spAutoFit/>
          </a:bodyPr>
          <a:lstStyle/>
          <a:p>
            <a:pPr marL="12700">
              <a:lnSpc>
                <a:spcPct val="100000"/>
              </a:lnSpc>
              <a:spcBef>
                <a:spcPts val="120"/>
              </a:spcBef>
            </a:pPr>
            <a:r>
              <a:rPr lang="en-US" sz="2450" b="1" spc="-10" dirty="0">
                <a:solidFill>
                  <a:srgbClr val="F9B900"/>
                </a:solidFill>
                <a:latin typeface="Arial"/>
                <a:cs typeface="Arial"/>
              </a:rPr>
              <a:t>DIPOLE FITTING RESULTS</a:t>
            </a:r>
            <a:endParaRPr sz="2450" dirty="0">
              <a:latin typeface="Arial"/>
              <a:cs typeface="Arial"/>
            </a:endParaRPr>
          </a:p>
        </p:txBody>
      </p:sp>
      <p:sp>
        <p:nvSpPr>
          <p:cNvPr id="40" name="object 40">
            <a:extLst>
              <a:ext uri="{FF2B5EF4-FFF2-40B4-BE49-F238E27FC236}">
                <a16:creationId xmlns:a16="http://schemas.microsoft.com/office/drawing/2014/main" id="{6DD0823B-6FD1-49B7-F6F9-69A3D8C1759C}"/>
              </a:ext>
            </a:extLst>
          </p:cNvPr>
          <p:cNvSpPr txBox="1">
            <a:spLocks noGrp="1"/>
          </p:cNvSpPr>
          <p:nvPr>
            <p:ph type="sldNum" sz="quarter" idx="7"/>
          </p:nvPr>
        </p:nvSpPr>
        <p:spPr>
          <a:xfrm>
            <a:off x="17763881" y="10489411"/>
            <a:ext cx="517769" cy="323165"/>
          </a:xfrm>
          <a:prstGeom prst="rect">
            <a:avLst/>
          </a:prstGeom>
        </p:spPr>
        <p:txBody>
          <a:bodyPr vert="horz" wrap="square" lIns="0" tIns="7620" rIns="0" bIns="0" rtlCol="0">
            <a:spAutoFit/>
          </a:bodyPr>
          <a:lstStyle/>
          <a:p>
            <a:pPr marL="110489">
              <a:lnSpc>
                <a:spcPct val="100000"/>
              </a:lnSpc>
              <a:spcBef>
                <a:spcPts val="60"/>
              </a:spcBef>
            </a:pPr>
            <a:r>
              <a:rPr lang="en-US" spc="-50" dirty="0"/>
              <a:t>6</a:t>
            </a:r>
            <a:endParaRPr spc="-50" dirty="0"/>
          </a:p>
        </p:txBody>
      </p:sp>
      <p:sp>
        <p:nvSpPr>
          <p:cNvPr id="42" name="Footer Placeholder 41">
            <a:extLst>
              <a:ext uri="{FF2B5EF4-FFF2-40B4-BE49-F238E27FC236}">
                <a16:creationId xmlns:a16="http://schemas.microsoft.com/office/drawing/2014/main" id="{DD4DCAC4-19EE-C95B-A8BC-705A45DD680F}"/>
              </a:ext>
            </a:extLst>
          </p:cNvPr>
          <p:cNvSpPr>
            <a:spLocks noGrp="1"/>
          </p:cNvSpPr>
          <p:nvPr>
            <p:ph type="ftr" sz="quarter" idx="5"/>
          </p:nvPr>
        </p:nvSpPr>
        <p:spPr/>
        <p:txBody>
          <a:bodyPr/>
          <a:lstStyle/>
          <a:p>
            <a:pPr marL="12700">
              <a:lnSpc>
                <a:spcPct val="100000"/>
              </a:lnSpc>
              <a:spcBef>
                <a:spcPts val="55"/>
              </a:spcBef>
            </a:pPr>
            <a:r>
              <a:rPr lang="en-US"/>
              <a:t>Junaid Khan</a:t>
            </a:r>
            <a:endParaRPr lang="en-US" spc="-10" dirty="0"/>
          </a:p>
        </p:txBody>
      </p:sp>
      <p:sp>
        <p:nvSpPr>
          <p:cNvPr id="15" name="object 55">
            <a:extLst>
              <a:ext uri="{FF2B5EF4-FFF2-40B4-BE49-F238E27FC236}">
                <a16:creationId xmlns:a16="http://schemas.microsoft.com/office/drawing/2014/main" id="{F3D3558B-EF6A-ED8E-1F8E-056419D19480}"/>
              </a:ext>
            </a:extLst>
          </p:cNvPr>
          <p:cNvSpPr txBox="1"/>
          <p:nvPr/>
        </p:nvSpPr>
        <p:spPr>
          <a:xfrm>
            <a:off x="713010" y="1305995"/>
            <a:ext cx="13682440" cy="589457"/>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a:solidFill>
                  <a:srgbClr val="F9B900"/>
                </a:solidFill>
                <a:latin typeface="Arial"/>
                <a:cs typeface="Arial"/>
              </a:rPr>
              <a:t>Dipole Scattering Amplitude Results</a:t>
            </a:r>
            <a:endParaRPr lang="en-US" sz="4000" dirty="0">
              <a:latin typeface="Arial"/>
              <a:cs typeface="Arial"/>
            </a:endParaRPr>
          </a:p>
        </p:txBody>
      </p:sp>
      <p:sp>
        <p:nvSpPr>
          <p:cNvPr id="7" name="Google Shape;398;p31">
            <a:extLst>
              <a:ext uri="{FF2B5EF4-FFF2-40B4-BE49-F238E27FC236}">
                <a16:creationId xmlns:a16="http://schemas.microsoft.com/office/drawing/2014/main" id="{1C1DE06E-695E-4BC3-EFF0-BCC73254A766}"/>
              </a:ext>
            </a:extLst>
          </p:cNvPr>
          <p:cNvSpPr/>
          <p:nvPr/>
        </p:nvSpPr>
        <p:spPr>
          <a:xfrm>
            <a:off x="6884365" y="7875395"/>
            <a:ext cx="5287800" cy="4614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401;p31">
            <a:extLst>
              <a:ext uri="{FF2B5EF4-FFF2-40B4-BE49-F238E27FC236}">
                <a16:creationId xmlns:a16="http://schemas.microsoft.com/office/drawing/2014/main" id="{406EC8FC-0838-C47E-3D57-6B8FE7F8EF8D}"/>
              </a:ext>
            </a:extLst>
          </p:cNvPr>
          <p:cNvSpPr/>
          <p:nvPr/>
        </p:nvSpPr>
        <p:spPr>
          <a:xfrm>
            <a:off x="2432050" y="3640386"/>
            <a:ext cx="1433897" cy="7074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0"/>
              </a:spcAft>
              <a:buNone/>
            </a:pPr>
            <a:r>
              <a:rPr lang="en-US" sz="1400" b="1" strike="noStrike" dirty="0" err="1">
                <a:solidFill>
                  <a:srgbClr val="FFFF00"/>
                </a:solidFill>
                <a:latin typeface="Arial"/>
                <a:ea typeface="Arial"/>
                <a:cs typeface="Arial"/>
                <a:sym typeface="Arial"/>
              </a:rPr>
              <a:t>bkEval</a:t>
            </a:r>
            <a:r>
              <a:rPr lang="en-US" sz="1400" b="1" strike="noStrike" dirty="0">
                <a:solidFill>
                  <a:srgbClr val="FFFF00"/>
                </a:solidFill>
                <a:latin typeface="Arial"/>
                <a:ea typeface="Arial"/>
                <a:cs typeface="Arial"/>
                <a:sym typeface="Arial"/>
              </a:rPr>
              <a:t> Solver</a:t>
            </a:r>
            <a:endParaRPr sz="1400" b="1" strike="noStrike" dirty="0">
              <a:solidFill>
                <a:srgbClr val="FFFF00"/>
              </a:solidFill>
              <a:latin typeface="Arial"/>
              <a:ea typeface="Arial"/>
              <a:cs typeface="Arial"/>
              <a:sym typeface="Arial"/>
            </a:endParaRPr>
          </a:p>
          <a:p>
            <a:pPr marL="0" marR="0" lvl="0" indent="0" algn="l" rtl="0">
              <a:lnSpc>
                <a:spcPct val="115000"/>
              </a:lnSpc>
              <a:spcBef>
                <a:spcPts val="0"/>
              </a:spcBef>
              <a:spcAft>
                <a:spcPts val="0"/>
              </a:spcAft>
              <a:buNone/>
            </a:pPr>
            <a:r>
              <a:rPr lang="en-US" sz="1400" b="1" strike="noStrike" dirty="0" err="1">
                <a:solidFill>
                  <a:srgbClr val="FFFF00"/>
                </a:solidFill>
                <a:latin typeface="Arial"/>
                <a:ea typeface="Arial"/>
                <a:cs typeface="Arial"/>
                <a:sym typeface="Arial"/>
              </a:rPr>
              <a:t>rcBK</a:t>
            </a:r>
            <a:r>
              <a:rPr lang="en-US" sz="1400" b="1" strike="noStrike" dirty="0">
                <a:solidFill>
                  <a:srgbClr val="FFFF00"/>
                </a:solidFill>
                <a:latin typeface="Arial"/>
                <a:ea typeface="Arial"/>
                <a:cs typeface="Arial"/>
                <a:sym typeface="Arial"/>
              </a:rPr>
              <a:t> Solver</a:t>
            </a:r>
            <a:endParaRPr sz="1400" b="1" strike="noStrike" dirty="0">
              <a:solidFill>
                <a:srgbClr val="FFFF00"/>
              </a:solidFill>
              <a:latin typeface="Arial"/>
              <a:ea typeface="Arial"/>
              <a:cs typeface="Arial"/>
              <a:sym typeface="Arial"/>
            </a:endParaRPr>
          </a:p>
          <a:p>
            <a:pPr marL="0" marR="0" lvl="0" indent="0" algn="l" rtl="0">
              <a:lnSpc>
                <a:spcPct val="115000"/>
              </a:lnSpc>
              <a:spcBef>
                <a:spcPts val="0"/>
              </a:spcBef>
              <a:spcAft>
                <a:spcPts val="0"/>
              </a:spcAft>
              <a:buNone/>
            </a:pPr>
            <a:endParaRPr sz="1400" b="1" strike="noStrike" dirty="0">
              <a:solidFill>
                <a:srgbClr val="FFFF00"/>
              </a:solidFill>
              <a:latin typeface="Arial"/>
              <a:ea typeface="Arial"/>
              <a:cs typeface="Arial"/>
              <a:sym typeface="Arial"/>
            </a:endParaRPr>
          </a:p>
          <a:p>
            <a:pPr marL="0" marR="0" lvl="0" indent="0" algn="l" rtl="0">
              <a:lnSpc>
                <a:spcPct val="115000"/>
              </a:lnSpc>
              <a:spcBef>
                <a:spcPts val="0"/>
              </a:spcBef>
              <a:spcAft>
                <a:spcPts val="0"/>
              </a:spcAft>
              <a:buNone/>
            </a:pPr>
            <a:endParaRPr sz="1400" b="1" strike="noStrike" dirty="0">
              <a:solidFill>
                <a:srgbClr val="FFFF00"/>
              </a:solidFill>
              <a:latin typeface="Arial"/>
              <a:ea typeface="Arial"/>
              <a:cs typeface="Arial"/>
              <a:sym typeface="Arial"/>
            </a:endParaRPr>
          </a:p>
        </p:txBody>
      </p:sp>
      <p:sp>
        <p:nvSpPr>
          <p:cNvPr id="47" name="TextBox 46">
            <a:extLst>
              <a:ext uri="{FF2B5EF4-FFF2-40B4-BE49-F238E27FC236}">
                <a16:creationId xmlns:a16="http://schemas.microsoft.com/office/drawing/2014/main" id="{CE341AE3-EF09-443E-8C72-43AB13899360}"/>
              </a:ext>
            </a:extLst>
          </p:cNvPr>
          <p:cNvSpPr txBox="1"/>
          <p:nvPr/>
        </p:nvSpPr>
        <p:spPr>
          <a:xfrm>
            <a:off x="7685820" y="9393501"/>
            <a:ext cx="4732460" cy="767816"/>
          </a:xfrm>
          <a:prstGeom prst="rect">
            <a:avLst/>
          </a:prstGeom>
          <a:solidFill>
            <a:srgbClr val="00FF00"/>
          </a:solidFill>
          <a:ln w="0">
            <a:noFill/>
          </a:ln>
        </p:spPr>
        <p:txBody>
          <a:bodyPr wrap="square" lIns="89830" tIns="44915" rIns="89830" bIns="44915" anchor="ctr">
            <a:spAutoFit/>
          </a:bodyPr>
          <a:lstStyle/>
          <a:p>
            <a:pPr algn="ctr"/>
            <a:endParaRPr lang="en-US" sz="1000" b="1" dirty="0">
              <a:solidFill>
                <a:srgbClr val="0000FF"/>
              </a:solidFill>
              <a:latin typeface="Times New Roman"/>
            </a:endParaRPr>
          </a:p>
          <a:p>
            <a:pPr algn="ctr"/>
            <a:r>
              <a:rPr lang="en-US" sz="2400" b="1" dirty="0">
                <a:solidFill>
                  <a:srgbClr val="0000FF"/>
                </a:solidFill>
                <a:latin typeface="Times New Roman"/>
              </a:rPr>
              <a:t>Good agreement</a:t>
            </a:r>
          </a:p>
          <a:p>
            <a:pPr algn="ctr"/>
            <a:endParaRPr lang="en-US" sz="1000" dirty="0">
              <a:latin typeface="Times New Roman"/>
            </a:endParaRPr>
          </a:p>
        </p:txBody>
      </p:sp>
      <p:sp>
        <p:nvSpPr>
          <p:cNvPr id="6" name="object 3">
            <a:extLst>
              <a:ext uri="{FF2B5EF4-FFF2-40B4-BE49-F238E27FC236}">
                <a16:creationId xmlns:a16="http://schemas.microsoft.com/office/drawing/2014/main" id="{B970464F-72D7-6955-99F5-A2FB952BEE82}"/>
              </a:ext>
            </a:extLst>
          </p:cNvPr>
          <p:cNvSpPr/>
          <p:nvPr/>
        </p:nvSpPr>
        <p:spPr>
          <a:xfrm flipH="1">
            <a:off x="10010655" y="2073275"/>
            <a:ext cx="45719" cy="6954162"/>
          </a:xfrm>
          <a:custGeom>
            <a:avLst/>
            <a:gdLst/>
            <a:ahLst/>
            <a:cxnLst/>
            <a:rect l="l" t="t" r="r" b="b"/>
            <a:pathLst>
              <a:path h="8767445">
                <a:moveTo>
                  <a:pt x="0" y="8767397"/>
                </a:moveTo>
                <a:lnTo>
                  <a:pt x="0" y="0"/>
                </a:lnTo>
              </a:path>
            </a:pathLst>
          </a:custGeom>
          <a:ln w="41883">
            <a:solidFill>
              <a:srgbClr val="FFFFFF"/>
            </a:solidFill>
          </a:ln>
        </p:spPr>
        <p:txBody>
          <a:bodyPr wrap="square" lIns="0" tIns="0" rIns="0" bIns="0" rtlCol="0"/>
          <a:lstStyle/>
          <a:p>
            <a:endParaRPr/>
          </a:p>
        </p:txBody>
      </p:sp>
      <p:sp>
        <p:nvSpPr>
          <p:cNvPr id="8" name="object 6">
            <a:extLst>
              <a:ext uri="{FF2B5EF4-FFF2-40B4-BE49-F238E27FC236}">
                <a16:creationId xmlns:a16="http://schemas.microsoft.com/office/drawing/2014/main" id="{7D8ABD12-1FEC-E3A3-6B5D-A0742EDD25E3}"/>
              </a:ext>
            </a:extLst>
          </p:cNvPr>
          <p:cNvSpPr txBox="1"/>
          <p:nvPr/>
        </p:nvSpPr>
        <p:spPr>
          <a:xfrm>
            <a:off x="13072010" y="1998554"/>
            <a:ext cx="4069081" cy="654666"/>
          </a:xfrm>
          <a:prstGeom prst="rect">
            <a:avLst/>
          </a:prstGeom>
        </p:spPr>
        <p:txBody>
          <a:bodyPr vert="horz" wrap="square" lIns="0" tIns="221615" rIns="0" bIns="0" rtlCol="0">
            <a:spAutoFit/>
          </a:bodyPr>
          <a:lstStyle/>
          <a:p>
            <a:pPr marR="17780" algn="l">
              <a:lnSpc>
                <a:spcPct val="100000"/>
              </a:lnSpc>
              <a:spcBef>
                <a:spcPts val="1745"/>
              </a:spcBef>
            </a:pPr>
            <a:r>
              <a:rPr lang="en-US" sz="2800" b="1" spc="-10" dirty="0">
                <a:solidFill>
                  <a:srgbClr val="00EAF2"/>
                </a:solidFill>
                <a:latin typeface="Arial"/>
                <a:cs typeface="Arial"/>
              </a:rPr>
              <a:t>Experimental Validation</a:t>
            </a:r>
          </a:p>
        </p:txBody>
      </p:sp>
      <p:pic>
        <p:nvPicPr>
          <p:cNvPr id="2" name="Picture 1">
            <a:extLst>
              <a:ext uri="{FF2B5EF4-FFF2-40B4-BE49-F238E27FC236}">
                <a16:creationId xmlns:a16="http://schemas.microsoft.com/office/drawing/2014/main" id="{FB9A59DE-0D14-5AE7-2A08-36A85486A22F}"/>
              </a:ext>
            </a:extLst>
          </p:cNvPr>
          <p:cNvPicPr>
            <a:picLocks noChangeAspect="1"/>
          </p:cNvPicPr>
          <p:nvPr/>
        </p:nvPicPr>
        <p:blipFill>
          <a:blip r:embed="rId4"/>
          <a:srcRect l="1480" t="1129" r="747" b="1820"/>
          <a:stretch>
            <a:fillRect/>
          </a:stretch>
        </p:blipFill>
        <p:spPr>
          <a:xfrm>
            <a:off x="10565330" y="2674175"/>
            <a:ext cx="8936432" cy="6702476"/>
          </a:xfrm>
          <a:prstGeom prst="rect">
            <a:avLst/>
          </a:prstGeom>
        </p:spPr>
      </p:pic>
    </p:spTree>
    <p:extLst>
      <p:ext uri="{BB962C8B-B14F-4D97-AF65-F5344CB8AC3E}">
        <p14:creationId xmlns:p14="http://schemas.microsoft.com/office/powerpoint/2010/main" val="3607570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B63E9D-CE36-28CE-CED2-91C618FAD469}"/>
            </a:ext>
          </a:extLst>
        </p:cNvPr>
        <p:cNvGrpSpPr/>
        <p:nvPr/>
      </p:nvGrpSpPr>
      <p:grpSpPr>
        <a:xfrm>
          <a:off x="0" y="0"/>
          <a:ext cx="0" cy="0"/>
          <a:chOff x="0" y="0"/>
          <a:chExt cx="0" cy="0"/>
        </a:xfrm>
      </p:grpSpPr>
      <p:sp>
        <p:nvSpPr>
          <p:cNvPr id="31" name="object 31">
            <a:extLst>
              <a:ext uri="{FF2B5EF4-FFF2-40B4-BE49-F238E27FC236}">
                <a16:creationId xmlns:a16="http://schemas.microsoft.com/office/drawing/2014/main" id="{BE45F3FE-99C0-7E80-A18A-781957B274AB}"/>
              </a:ext>
            </a:extLst>
          </p:cNvPr>
          <p:cNvSpPr txBox="1"/>
          <p:nvPr/>
        </p:nvSpPr>
        <p:spPr>
          <a:xfrm>
            <a:off x="16605250" y="93370"/>
            <a:ext cx="2971201" cy="392415"/>
          </a:xfrm>
          <a:prstGeom prst="rect">
            <a:avLst/>
          </a:prstGeom>
        </p:spPr>
        <p:txBody>
          <a:bodyPr vert="horz" wrap="square" lIns="0" tIns="15240" rIns="0" bIns="0" rtlCol="0">
            <a:spAutoFit/>
          </a:bodyPr>
          <a:lstStyle/>
          <a:p>
            <a:pPr marL="12700">
              <a:lnSpc>
                <a:spcPct val="100000"/>
              </a:lnSpc>
              <a:spcBef>
                <a:spcPts val="120"/>
              </a:spcBef>
            </a:pPr>
            <a:r>
              <a:rPr lang="en-US" sz="2450" b="1" spc="-10" dirty="0">
                <a:solidFill>
                  <a:srgbClr val="F9B900"/>
                </a:solidFill>
                <a:latin typeface="Arial"/>
                <a:cs typeface="Arial"/>
              </a:rPr>
              <a:t>QCD WORKFLOWS</a:t>
            </a:r>
            <a:endParaRPr sz="2450" dirty="0">
              <a:latin typeface="Arial"/>
              <a:cs typeface="Arial"/>
            </a:endParaRPr>
          </a:p>
        </p:txBody>
      </p:sp>
      <p:sp>
        <p:nvSpPr>
          <p:cNvPr id="40" name="object 40">
            <a:extLst>
              <a:ext uri="{FF2B5EF4-FFF2-40B4-BE49-F238E27FC236}">
                <a16:creationId xmlns:a16="http://schemas.microsoft.com/office/drawing/2014/main" id="{306DA10D-FBA8-671D-9A6B-7819D03D909D}"/>
              </a:ext>
            </a:extLst>
          </p:cNvPr>
          <p:cNvSpPr txBox="1">
            <a:spLocks noGrp="1"/>
          </p:cNvSpPr>
          <p:nvPr>
            <p:ph type="sldNum" sz="quarter" idx="7"/>
          </p:nvPr>
        </p:nvSpPr>
        <p:spPr>
          <a:xfrm>
            <a:off x="17763881" y="10489411"/>
            <a:ext cx="441569" cy="323165"/>
          </a:xfrm>
          <a:prstGeom prst="rect">
            <a:avLst/>
          </a:prstGeom>
        </p:spPr>
        <p:txBody>
          <a:bodyPr vert="horz" wrap="square" lIns="0" tIns="7620" rIns="0" bIns="0" rtlCol="0">
            <a:spAutoFit/>
          </a:bodyPr>
          <a:lstStyle/>
          <a:p>
            <a:pPr marL="110489">
              <a:lnSpc>
                <a:spcPct val="100000"/>
              </a:lnSpc>
              <a:spcBef>
                <a:spcPts val="60"/>
              </a:spcBef>
            </a:pPr>
            <a:r>
              <a:rPr lang="en-US" spc="-50" dirty="0"/>
              <a:t>7</a:t>
            </a:r>
            <a:endParaRPr spc="-50" dirty="0"/>
          </a:p>
        </p:txBody>
      </p:sp>
      <p:sp>
        <p:nvSpPr>
          <p:cNvPr id="42" name="Footer Placeholder 41">
            <a:extLst>
              <a:ext uri="{FF2B5EF4-FFF2-40B4-BE49-F238E27FC236}">
                <a16:creationId xmlns:a16="http://schemas.microsoft.com/office/drawing/2014/main" id="{6B3FF594-3705-4B0A-9608-8AC852AA1838}"/>
              </a:ext>
            </a:extLst>
          </p:cNvPr>
          <p:cNvSpPr>
            <a:spLocks noGrp="1"/>
          </p:cNvSpPr>
          <p:nvPr>
            <p:ph type="ftr" sz="quarter" idx="5"/>
          </p:nvPr>
        </p:nvSpPr>
        <p:spPr/>
        <p:txBody>
          <a:bodyPr/>
          <a:lstStyle/>
          <a:p>
            <a:pPr marL="12700">
              <a:lnSpc>
                <a:spcPct val="100000"/>
              </a:lnSpc>
              <a:spcBef>
                <a:spcPts val="55"/>
              </a:spcBef>
            </a:pPr>
            <a:r>
              <a:rPr lang="en-US"/>
              <a:t>Junaid Khan</a:t>
            </a:r>
            <a:endParaRPr lang="en-US" spc="-10" dirty="0"/>
          </a:p>
        </p:txBody>
      </p:sp>
      <p:sp>
        <p:nvSpPr>
          <p:cNvPr id="15" name="object 55">
            <a:extLst>
              <a:ext uri="{FF2B5EF4-FFF2-40B4-BE49-F238E27FC236}">
                <a16:creationId xmlns:a16="http://schemas.microsoft.com/office/drawing/2014/main" id="{33BB140D-B839-E5F9-BE07-F5105929ED58}"/>
              </a:ext>
            </a:extLst>
          </p:cNvPr>
          <p:cNvSpPr txBox="1"/>
          <p:nvPr/>
        </p:nvSpPr>
        <p:spPr>
          <a:xfrm>
            <a:off x="713010" y="1305995"/>
            <a:ext cx="5681440" cy="589457"/>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a:solidFill>
                  <a:srgbClr val="F9B900"/>
                </a:solidFill>
                <a:latin typeface="Arial"/>
                <a:cs typeface="Arial"/>
              </a:rPr>
              <a:t>QCD Fitting Workflows</a:t>
            </a:r>
            <a:endParaRPr lang="en-US" sz="4000" dirty="0">
              <a:latin typeface="Arial"/>
              <a:cs typeface="Arial"/>
            </a:endParaRPr>
          </a:p>
        </p:txBody>
      </p:sp>
      <p:sp>
        <p:nvSpPr>
          <p:cNvPr id="2" name="object 55">
            <a:extLst>
              <a:ext uri="{FF2B5EF4-FFF2-40B4-BE49-F238E27FC236}">
                <a16:creationId xmlns:a16="http://schemas.microsoft.com/office/drawing/2014/main" id="{BE25AA10-A137-9629-097C-11B3E724B0F6}"/>
              </a:ext>
            </a:extLst>
          </p:cNvPr>
          <p:cNvSpPr txBox="1"/>
          <p:nvPr/>
        </p:nvSpPr>
        <p:spPr>
          <a:xfrm>
            <a:off x="12646232" y="2431981"/>
            <a:ext cx="4731261" cy="472886"/>
          </a:xfrm>
          <a:prstGeom prst="rect">
            <a:avLst/>
          </a:prstGeom>
        </p:spPr>
        <p:txBody>
          <a:bodyPr vert="horz" wrap="square" lIns="0" tIns="6350" rIns="0" bIns="0" rtlCol="0">
            <a:spAutoFit/>
          </a:bodyPr>
          <a:lstStyle/>
          <a:p>
            <a:pPr marL="12065" marR="5080" algn="l">
              <a:lnSpc>
                <a:spcPct val="101400"/>
              </a:lnSpc>
              <a:spcBef>
                <a:spcPts val="50"/>
              </a:spcBef>
            </a:pPr>
            <a:r>
              <a:rPr lang="en-US" sz="3200" b="1" dirty="0">
                <a:solidFill>
                  <a:schemeClr val="bg1"/>
                </a:solidFill>
                <a:latin typeface="Arial"/>
                <a:cs typeface="Arial"/>
              </a:rPr>
              <a:t>Dipole fitting workflow</a:t>
            </a:r>
            <a:endParaRPr lang="en-US" sz="3200" dirty="0">
              <a:solidFill>
                <a:schemeClr val="bg1"/>
              </a:solidFill>
              <a:latin typeface="Arial"/>
              <a:cs typeface="Arial"/>
            </a:endParaRPr>
          </a:p>
        </p:txBody>
      </p:sp>
      <p:sp>
        <p:nvSpPr>
          <p:cNvPr id="5" name="object 55">
            <a:extLst>
              <a:ext uri="{FF2B5EF4-FFF2-40B4-BE49-F238E27FC236}">
                <a16:creationId xmlns:a16="http://schemas.microsoft.com/office/drawing/2014/main" id="{08F7EC55-457D-7C77-E859-144ECF5F16FE}"/>
              </a:ext>
            </a:extLst>
          </p:cNvPr>
          <p:cNvSpPr txBox="1"/>
          <p:nvPr/>
        </p:nvSpPr>
        <p:spPr>
          <a:xfrm>
            <a:off x="2927046" y="2456664"/>
            <a:ext cx="4595013" cy="1099660"/>
          </a:xfrm>
          <a:prstGeom prst="rect">
            <a:avLst/>
          </a:prstGeom>
        </p:spPr>
        <p:txBody>
          <a:bodyPr vert="horz" wrap="square" lIns="0" tIns="6350" rIns="0" bIns="0" rtlCol="0">
            <a:spAutoFit/>
          </a:bodyPr>
          <a:lstStyle/>
          <a:p>
            <a:pPr marL="12065" marR="5080" algn="l">
              <a:lnSpc>
                <a:spcPct val="101400"/>
              </a:lnSpc>
              <a:spcBef>
                <a:spcPts val="50"/>
              </a:spcBef>
            </a:pPr>
            <a:r>
              <a:rPr lang="en-US" sz="3200" b="1" dirty="0">
                <a:solidFill>
                  <a:schemeClr val="bg1"/>
                </a:solidFill>
                <a:latin typeface="Arial"/>
                <a:cs typeface="Arial"/>
              </a:rPr>
              <a:t>Parton fitting workflow</a:t>
            </a:r>
          </a:p>
          <a:p>
            <a:pPr marL="12065" marR="5080" algn="l">
              <a:lnSpc>
                <a:spcPct val="101400"/>
              </a:lnSpc>
              <a:spcBef>
                <a:spcPts val="50"/>
              </a:spcBef>
            </a:pPr>
            <a:endParaRPr lang="en-US" sz="4000" dirty="0">
              <a:latin typeface="Arial"/>
              <a:cs typeface="Arial"/>
            </a:endParaRPr>
          </a:p>
        </p:txBody>
      </p:sp>
      <p:pic>
        <p:nvPicPr>
          <p:cNvPr id="9" name="Picture 8" descr="A diagram of a process flow&#10;&#10;AI-generated content may be incorrect.">
            <a:extLst>
              <a:ext uri="{FF2B5EF4-FFF2-40B4-BE49-F238E27FC236}">
                <a16:creationId xmlns:a16="http://schemas.microsoft.com/office/drawing/2014/main" id="{4899596C-50EA-5E7F-A1A0-1DED40F428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92011" y="3464017"/>
            <a:ext cx="7299146" cy="408664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0" name="Picture 9" descr="A diagram of a model&#10;&#10;AI-generated content may be incorrect.">
            <a:extLst>
              <a:ext uri="{FF2B5EF4-FFF2-40B4-BE49-F238E27FC236}">
                <a16:creationId xmlns:a16="http://schemas.microsoft.com/office/drawing/2014/main" id="{FCBA260A-380B-6A6D-12AC-155C296661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42626" y="3465076"/>
            <a:ext cx="7269463" cy="404436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2" name="object 16">
            <a:extLst>
              <a:ext uri="{FF2B5EF4-FFF2-40B4-BE49-F238E27FC236}">
                <a16:creationId xmlns:a16="http://schemas.microsoft.com/office/drawing/2014/main" id="{8A5C3804-087C-A42E-8693-E6753848D4CF}"/>
              </a:ext>
            </a:extLst>
          </p:cNvPr>
          <p:cNvSpPr txBox="1"/>
          <p:nvPr/>
        </p:nvSpPr>
        <p:spPr>
          <a:xfrm>
            <a:off x="14411925" y="3002904"/>
            <a:ext cx="1199878" cy="266098"/>
          </a:xfrm>
          <a:prstGeom prst="rect">
            <a:avLst/>
          </a:prstGeom>
        </p:spPr>
        <p:txBody>
          <a:bodyPr vert="horz" wrap="square" lIns="0" tIns="12065" rIns="0" bIns="0" rtlCol="0">
            <a:spAutoFit/>
          </a:bodyPr>
          <a:lstStyle/>
          <a:p>
            <a:pPr marL="12700">
              <a:lnSpc>
                <a:spcPct val="100000"/>
              </a:lnSpc>
              <a:spcBef>
                <a:spcPts val="95"/>
              </a:spcBef>
            </a:pPr>
            <a:r>
              <a:rPr lang="en-US" sz="1650" b="1" i="1" dirty="0">
                <a:solidFill>
                  <a:srgbClr val="FF2F92"/>
                </a:solidFill>
                <a:latin typeface="Arial"/>
                <a:cs typeface="Arial"/>
              </a:rPr>
              <a:t>Prototype</a:t>
            </a:r>
            <a:endParaRPr sz="1650" dirty="0">
              <a:latin typeface="Arial"/>
              <a:cs typeface="Arial"/>
            </a:endParaRPr>
          </a:p>
        </p:txBody>
      </p:sp>
      <p:sp>
        <p:nvSpPr>
          <p:cNvPr id="20" name="object 3">
            <a:extLst>
              <a:ext uri="{FF2B5EF4-FFF2-40B4-BE49-F238E27FC236}">
                <a16:creationId xmlns:a16="http://schemas.microsoft.com/office/drawing/2014/main" id="{48A2FDC7-0732-1320-5C7F-B81F4ABEA7E5}"/>
              </a:ext>
            </a:extLst>
          </p:cNvPr>
          <p:cNvSpPr/>
          <p:nvPr/>
        </p:nvSpPr>
        <p:spPr>
          <a:xfrm>
            <a:off x="10052050" y="1895452"/>
            <a:ext cx="64191" cy="7223778"/>
          </a:xfrm>
          <a:custGeom>
            <a:avLst/>
            <a:gdLst/>
            <a:ahLst/>
            <a:cxnLst/>
            <a:rect l="l" t="t" r="r" b="b"/>
            <a:pathLst>
              <a:path h="8767445">
                <a:moveTo>
                  <a:pt x="0" y="8767397"/>
                </a:moveTo>
                <a:lnTo>
                  <a:pt x="0" y="0"/>
                </a:lnTo>
              </a:path>
            </a:pathLst>
          </a:custGeom>
          <a:ln w="41883">
            <a:solidFill>
              <a:srgbClr val="FFFFFF"/>
            </a:solidFill>
          </a:ln>
        </p:spPr>
        <p:txBody>
          <a:bodyPr wrap="square" lIns="0" tIns="0" rIns="0" bIns="0" rtlCol="0"/>
          <a:lstStyle/>
          <a:p>
            <a:endParaRPr/>
          </a:p>
        </p:txBody>
      </p:sp>
      <p:sp>
        <p:nvSpPr>
          <p:cNvPr id="23" name="object 55">
            <a:extLst>
              <a:ext uri="{FF2B5EF4-FFF2-40B4-BE49-F238E27FC236}">
                <a16:creationId xmlns:a16="http://schemas.microsoft.com/office/drawing/2014/main" id="{E2B0D841-3E41-E256-A7D1-090C3081FB6A}"/>
              </a:ext>
            </a:extLst>
          </p:cNvPr>
          <p:cNvSpPr txBox="1"/>
          <p:nvPr/>
        </p:nvSpPr>
        <p:spPr>
          <a:xfrm>
            <a:off x="10514168" y="7877337"/>
            <a:ext cx="8995391" cy="1299074"/>
          </a:xfrm>
          <a:prstGeom prst="rect">
            <a:avLst/>
          </a:prstGeom>
        </p:spPr>
        <p:txBody>
          <a:bodyPr vert="horz" wrap="square" lIns="0" tIns="6350" rIns="0" bIns="0" rtlCol="0">
            <a:spAutoFit/>
          </a:bodyPr>
          <a:lstStyle/>
          <a:p>
            <a:pPr marL="457200" indent="-457200">
              <a:buFont typeface="Arial" panose="020B0604020202020204" pitchFamily="34" charset="0"/>
              <a:buChar char="•"/>
            </a:pPr>
            <a:r>
              <a:rPr lang="en-US" sz="2800" dirty="0">
                <a:solidFill>
                  <a:srgbClr val="00EAF2"/>
                </a:solidFill>
                <a:latin typeface="Arial" panose="020B0604020202020204" pitchFamily="34" charset="0"/>
                <a:cs typeface="Arial" panose="020B0604020202020204" pitchFamily="34" charset="0"/>
              </a:rPr>
              <a:t>Good agreement with HERA experimental data</a:t>
            </a:r>
          </a:p>
          <a:p>
            <a:pPr marL="457200" indent="-457200">
              <a:buFont typeface="Arial" panose="020B0604020202020204" pitchFamily="34" charset="0"/>
              <a:buChar char="•"/>
            </a:pPr>
            <a:r>
              <a:rPr lang="en-US" sz="2800" dirty="0">
                <a:solidFill>
                  <a:srgbClr val="FF0000"/>
                </a:solidFill>
                <a:latin typeface="Arial" panose="020B0604020202020204" pitchFamily="34" charset="0"/>
                <a:cs typeface="Arial" panose="020B0604020202020204" pitchFamily="34" charset="0"/>
              </a:rPr>
              <a:t>Bottleneck for large global analyses</a:t>
            </a:r>
          </a:p>
          <a:p>
            <a:pPr marL="457200" indent="-457200">
              <a:buFont typeface="Arial" panose="020B0604020202020204" pitchFamily="34" charset="0"/>
              <a:buChar char="•"/>
            </a:pPr>
            <a:endParaRPr lang="en-US" sz="2800" dirty="0">
              <a:solidFill>
                <a:srgbClr val="00EAF2"/>
              </a:solidFill>
              <a:latin typeface="Arial" panose="020B0604020202020204" pitchFamily="34" charset="0"/>
              <a:cs typeface="Arial" panose="020B0604020202020204" pitchFamily="34" charset="0"/>
            </a:endParaRPr>
          </a:p>
        </p:txBody>
      </p:sp>
      <p:sp>
        <p:nvSpPr>
          <p:cNvPr id="24" name="object 16">
            <a:extLst>
              <a:ext uri="{FF2B5EF4-FFF2-40B4-BE49-F238E27FC236}">
                <a16:creationId xmlns:a16="http://schemas.microsoft.com/office/drawing/2014/main" id="{971011ED-50C6-5A5C-2A66-9FBE005E1E37}"/>
              </a:ext>
            </a:extLst>
          </p:cNvPr>
          <p:cNvSpPr txBox="1"/>
          <p:nvPr/>
        </p:nvSpPr>
        <p:spPr>
          <a:xfrm>
            <a:off x="4541645" y="3002904"/>
            <a:ext cx="1199878" cy="266098"/>
          </a:xfrm>
          <a:prstGeom prst="rect">
            <a:avLst/>
          </a:prstGeom>
        </p:spPr>
        <p:txBody>
          <a:bodyPr vert="horz" wrap="square" lIns="0" tIns="12065" rIns="0" bIns="0" rtlCol="0">
            <a:spAutoFit/>
          </a:bodyPr>
          <a:lstStyle/>
          <a:p>
            <a:pPr marL="12700">
              <a:lnSpc>
                <a:spcPct val="100000"/>
              </a:lnSpc>
              <a:spcBef>
                <a:spcPts val="95"/>
              </a:spcBef>
            </a:pPr>
            <a:r>
              <a:rPr lang="en-US" sz="1650" b="1" i="1" dirty="0">
                <a:solidFill>
                  <a:srgbClr val="FF2F92"/>
                </a:solidFill>
                <a:latin typeface="Arial"/>
                <a:cs typeface="Arial"/>
              </a:rPr>
              <a:t>Established</a:t>
            </a:r>
            <a:endParaRPr sz="1650" dirty="0">
              <a:latin typeface="Arial"/>
              <a:cs typeface="Arial"/>
            </a:endParaRPr>
          </a:p>
        </p:txBody>
      </p:sp>
    </p:spTree>
    <p:extLst>
      <p:ext uri="{BB962C8B-B14F-4D97-AF65-F5344CB8AC3E}">
        <p14:creationId xmlns:p14="http://schemas.microsoft.com/office/powerpoint/2010/main" val="7679804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5FEDAD-4C79-DD6E-5FBC-C960C1E4BD91}"/>
            </a:ext>
          </a:extLst>
        </p:cNvPr>
        <p:cNvGrpSpPr/>
        <p:nvPr/>
      </p:nvGrpSpPr>
      <p:grpSpPr>
        <a:xfrm>
          <a:off x="0" y="0"/>
          <a:ext cx="0" cy="0"/>
          <a:chOff x="0" y="0"/>
          <a:chExt cx="0" cy="0"/>
        </a:xfrm>
      </p:grpSpPr>
      <p:sp>
        <p:nvSpPr>
          <p:cNvPr id="31" name="object 31">
            <a:extLst>
              <a:ext uri="{FF2B5EF4-FFF2-40B4-BE49-F238E27FC236}">
                <a16:creationId xmlns:a16="http://schemas.microsoft.com/office/drawing/2014/main" id="{3BF396B1-5A8F-685C-D9E2-72F81D87116F}"/>
              </a:ext>
            </a:extLst>
          </p:cNvPr>
          <p:cNvSpPr txBox="1"/>
          <p:nvPr/>
        </p:nvSpPr>
        <p:spPr>
          <a:xfrm>
            <a:off x="13709650" y="93370"/>
            <a:ext cx="5866801" cy="392415"/>
          </a:xfrm>
          <a:prstGeom prst="rect">
            <a:avLst/>
          </a:prstGeom>
        </p:spPr>
        <p:txBody>
          <a:bodyPr vert="horz" wrap="square" lIns="0" tIns="15240" rIns="0" bIns="0" rtlCol="0">
            <a:spAutoFit/>
          </a:bodyPr>
          <a:lstStyle/>
          <a:p>
            <a:pPr marL="12700">
              <a:lnSpc>
                <a:spcPct val="100000"/>
              </a:lnSpc>
              <a:spcBef>
                <a:spcPts val="120"/>
              </a:spcBef>
            </a:pPr>
            <a:r>
              <a:rPr lang="en-US" sz="2450" b="1" spc="-10" dirty="0">
                <a:solidFill>
                  <a:srgbClr val="F9B900"/>
                </a:solidFill>
                <a:latin typeface="Arial"/>
                <a:cs typeface="Arial"/>
              </a:rPr>
              <a:t>MACHINE LEARNING QCD EVOLUTION</a:t>
            </a:r>
            <a:endParaRPr sz="2450" dirty="0">
              <a:latin typeface="Arial"/>
              <a:cs typeface="Arial"/>
            </a:endParaRPr>
          </a:p>
        </p:txBody>
      </p:sp>
      <p:sp>
        <p:nvSpPr>
          <p:cNvPr id="40" name="object 40">
            <a:extLst>
              <a:ext uri="{FF2B5EF4-FFF2-40B4-BE49-F238E27FC236}">
                <a16:creationId xmlns:a16="http://schemas.microsoft.com/office/drawing/2014/main" id="{BF410CD2-004C-C342-8E8B-51A44010573D}"/>
              </a:ext>
            </a:extLst>
          </p:cNvPr>
          <p:cNvSpPr txBox="1">
            <a:spLocks noGrp="1"/>
          </p:cNvSpPr>
          <p:nvPr>
            <p:ph type="sldNum" sz="quarter" idx="7"/>
          </p:nvPr>
        </p:nvSpPr>
        <p:spPr>
          <a:xfrm>
            <a:off x="17763881" y="10489411"/>
            <a:ext cx="441569" cy="323165"/>
          </a:xfrm>
          <a:prstGeom prst="rect">
            <a:avLst/>
          </a:prstGeom>
        </p:spPr>
        <p:txBody>
          <a:bodyPr vert="horz" wrap="square" lIns="0" tIns="7620" rIns="0" bIns="0" rtlCol="0">
            <a:spAutoFit/>
          </a:bodyPr>
          <a:lstStyle/>
          <a:p>
            <a:pPr marL="110489">
              <a:lnSpc>
                <a:spcPct val="100000"/>
              </a:lnSpc>
              <a:spcBef>
                <a:spcPts val="60"/>
              </a:spcBef>
            </a:pPr>
            <a:r>
              <a:rPr lang="en-US" spc="-50" dirty="0"/>
              <a:t>8</a:t>
            </a:r>
            <a:endParaRPr spc="-50" dirty="0"/>
          </a:p>
        </p:txBody>
      </p:sp>
      <p:sp>
        <p:nvSpPr>
          <p:cNvPr id="42" name="Footer Placeholder 41">
            <a:extLst>
              <a:ext uri="{FF2B5EF4-FFF2-40B4-BE49-F238E27FC236}">
                <a16:creationId xmlns:a16="http://schemas.microsoft.com/office/drawing/2014/main" id="{6155751A-B099-71A5-F4C7-28BB0D114438}"/>
              </a:ext>
            </a:extLst>
          </p:cNvPr>
          <p:cNvSpPr>
            <a:spLocks noGrp="1"/>
          </p:cNvSpPr>
          <p:nvPr>
            <p:ph type="ftr" sz="quarter" idx="5"/>
          </p:nvPr>
        </p:nvSpPr>
        <p:spPr/>
        <p:txBody>
          <a:bodyPr/>
          <a:lstStyle/>
          <a:p>
            <a:pPr marL="12700">
              <a:lnSpc>
                <a:spcPct val="100000"/>
              </a:lnSpc>
              <a:spcBef>
                <a:spcPts val="55"/>
              </a:spcBef>
            </a:pPr>
            <a:r>
              <a:rPr lang="en-US"/>
              <a:t>Junaid Khan</a:t>
            </a:r>
            <a:endParaRPr lang="en-US" spc="-10" dirty="0"/>
          </a:p>
        </p:txBody>
      </p:sp>
      <p:sp>
        <p:nvSpPr>
          <p:cNvPr id="15" name="object 55">
            <a:extLst>
              <a:ext uri="{FF2B5EF4-FFF2-40B4-BE49-F238E27FC236}">
                <a16:creationId xmlns:a16="http://schemas.microsoft.com/office/drawing/2014/main" id="{87D58E7A-D69A-9DDE-204E-087DD6C9C7FF}"/>
              </a:ext>
            </a:extLst>
          </p:cNvPr>
          <p:cNvSpPr txBox="1"/>
          <p:nvPr/>
        </p:nvSpPr>
        <p:spPr>
          <a:xfrm>
            <a:off x="713010" y="1305995"/>
            <a:ext cx="9110440" cy="589457"/>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a:solidFill>
                  <a:srgbClr val="F9B900"/>
                </a:solidFill>
                <a:latin typeface="Arial"/>
                <a:cs typeface="Arial"/>
              </a:rPr>
              <a:t>Need for Machine Learning Approach</a:t>
            </a:r>
            <a:endParaRPr lang="en-US" sz="4000" dirty="0">
              <a:latin typeface="Arial"/>
              <a:cs typeface="Arial"/>
            </a:endParaRPr>
          </a:p>
        </p:txBody>
      </p:sp>
      <p:sp>
        <p:nvSpPr>
          <p:cNvPr id="4" name="object 7">
            <a:extLst>
              <a:ext uri="{FF2B5EF4-FFF2-40B4-BE49-F238E27FC236}">
                <a16:creationId xmlns:a16="http://schemas.microsoft.com/office/drawing/2014/main" id="{121FF03C-DAD5-4D0E-1E10-3F7DB2FD43BE}"/>
              </a:ext>
            </a:extLst>
          </p:cNvPr>
          <p:cNvSpPr txBox="1"/>
          <p:nvPr/>
        </p:nvSpPr>
        <p:spPr>
          <a:xfrm>
            <a:off x="1212850" y="2149475"/>
            <a:ext cx="13335000" cy="1303562"/>
          </a:xfrm>
          <a:prstGeom prst="rect">
            <a:avLst/>
          </a:prstGeom>
        </p:spPr>
        <p:txBody>
          <a:bodyPr vert="horz" wrap="square" lIns="0" tIns="213995" rIns="0" bIns="0" rtlCol="0">
            <a:spAutoFit/>
          </a:bodyPr>
          <a:lstStyle/>
          <a:p>
            <a:pPr marL="434975" indent="-396875">
              <a:lnSpc>
                <a:spcPct val="100000"/>
              </a:lnSpc>
              <a:spcBef>
                <a:spcPts val="1685"/>
              </a:spcBef>
              <a:buClr>
                <a:srgbClr val="FFFFFF"/>
              </a:buClr>
              <a:buChar char="•"/>
              <a:tabLst>
                <a:tab pos="434975" algn="l"/>
              </a:tabLst>
            </a:pPr>
            <a:r>
              <a:rPr lang="en-US" sz="2850" b="1" dirty="0">
                <a:solidFill>
                  <a:srgbClr val="F9B900"/>
                </a:solidFill>
                <a:latin typeface="Arial"/>
                <a:cs typeface="Arial"/>
              </a:rPr>
              <a:t>Why?</a:t>
            </a:r>
            <a:endParaRPr sz="2850" dirty="0">
              <a:latin typeface="Arial"/>
              <a:cs typeface="Arial"/>
            </a:endParaRPr>
          </a:p>
          <a:p>
            <a:pPr marL="1130935" lvl="1" indent="-213995">
              <a:spcBef>
                <a:spcPts val="1650"/>
              </a:spcBef>
              <a:buClr>
                <a:srgbClr val="FFFFFF"/>
              </a:buClr>
              <a:buFontTx/>
              <a:buChar char="-"/>
              <a:tabLst>
                <a:tab pos="1130935" algn="l"/>
              </a:tabLst>
            </a:pPr>
            <a:r>
              <a:rPr lang="en-US" sz="2400" b="1" dirty="0">
                <a:solidFill>
                  <a:schemeClr val="bg1"/>
                </a:solidFill>
                <a:latin typeface="Arial"/>
                <a:cs typeface="Arial"/>
              </a:rPr>
              <a:t>Global fits </a:t>
            </a:r>
            <a:r>
              <a:rPr lang="en-US" sz="2400" b="1" dirty="0">
                <a:solidFill>
                  <a:schemeClr val="bg1"/>
                </a:solidFill>
                <a:latin typeface="Arial" panose="020B0604020202020204" pitchFamily="34" charset="0"/>
                <a:cs typeface="Arial" panose="020B0604020202020204" pitchFamily="34" charset="0"/>
              </a:rPr>
              <a:t>≈ 5,000 data points × up to ≈ 3,000 iterations </a:t>
            </a:r>
            <a:r>
              <a:rPr lang="en-US" sz="2800" b="1" dirty="0">
                <a:solidFill>
                  <a:srgbClr val="FF0000"/>
                </a:solidFill>
                <a:latin typeface="Arial" panose="020B0604020202020204" pitchFamily="34" charset="0"/>
                <a:cs typeface="Arial" panose="020B0604020202020204" pitchFamily="34" charset="0"/>
              </a:rPr>
              <a:t>→</a:t>
            </a:r>
            <a:r>
              <a:rPr lang="en-US" sz="2400" dirty="0">
                <a:solidFill>
                  <a:srgbClr val="FF0000"/>
                </a:solidFill>
                <a:latin typeface="Arial" panose="020B0604020202020204" pitchFamily="34" charset="0"/>
                <a:cs typeface="Arial" panose="020B0604020202020204" pitchFamily="34" charset="0"/>
              </a:rPr>
              <a:t> </a:t>
            </a:r>
            <a:r>
              <a:rPr lang="en-US" sz="2400" b="1" dirty="0">
                <a:solidFill>
                  <a:srgbClr val="FF0000"/>
                </a:solidFill>
                <a:latin typeface="Arial" panose="020B0604020202020204" pitchFamily="34" charset="0"/>
                <a:cs typeface="Arial" panose="020B0604020202020204" pitchFamily="34" charset="0"/>
              </a:rPr>
              <a:t>millions of evaluations</a:t>
            </a:r>
            <a:r>
              <a:rPr lang="en-US" sz="2400" dirty="0">
                <a:solidFill>
                  <a:srgbClr val="FF0000"/>
                </a:solidFill>
                <a:latin typeface="Arial" panose="020B0604020202020204" pitchFamily="34" charset="0"/>
                <a:cs typeface="Arial" panose="020B0604020202020204" pitchFamily="34" charset="0"/>
              </a:rPr>
              <a:t>.</a:t>
            </a:r>
          </a:p>
        </p:txBody>
      </p:sp>
      <p:sp>
        <p:nvSpPr>
          <p:cNvPr id="6" name="object 7">
            <a:extLst>
              <a:ext uri="{FF2B5EF4-FFF2-40B4-BE49-F238E27FC236}">
                <a16:creationId xmlns:a16="http://schemas.microsoft.com/office/drawing/2014/main" id="{7F431939-A600-B8BC-9220-8C96E5400B43}"/>
              </a:ext>
            </a:extLst>
          </p:cNvPr>
          <p:cNvSpPr txBox="1"/>
          <p:nvPr/>
        </p:nvSpPr>
        <p:spPr>
          <a:xfrm>
            <a:off x="1211580" y="3581373"/>
            <a:ext cx="12192000" cy="1242007"/>
          </a:xfrm>
          <a:prstGeom prst="rect">
            <a:avLst/>
          </a:prstGeom>
        </p:spPr>
        <p:txBody>
          <a:bodyPr vert="horz" wrap="square" lIns="0" tIns="213995" rIns="0" bIns="0" rtlCol="0">
            <a:spAutoFit/>
          </a:bodyPr>
          <a:lstStyle/>
          <a:p>
            <a:pPr marL="434975" indent="-396875">
              <a:lnSpc>
                <a:spcPct val="100000"/>
              </a:lnSpc>
              <a:spcBef>
                <a:spcPts val="1685"/>
              </a:spcBef>
              <a:buClr>
                <a:srgbClr val="FFFFFF"/>
              </a:buClr>
              <a:buChar char="•"/>
              <a:tabLst>
                <a:tab pos="434975" algn="l"/>
              </a:tabLst>
            </a:pPr>
            <a:r>
              <a:rPr lang="en-US" sz="2850" b="1" dirty="0">
                <a:solidFill>
                  <a:srgbClr val="F9B900"/>
                </a:solidFill>
                <a:latin typeface="Arial"/>
                <a:cs typeface="Arial"/>
              </a:rPr>
              <a:t>Goal</a:t>
            </a:r>
            <a:endParaRPr sz="2850" dirty="0">
              <a:latin typeface="Arial"/>
              <a:cs typeface="Arial"/>
            </a:endParaRPr>
          </a:p>
          <a:p>
            <a:pPr marL="1130935" lvl="1" indent="-213995">
              <a:lnSpc>
                <a:spcPct val="100000"/>
              </a:lnSpc>
              <a:spcBef>
                <a:spcPts val="1650"/>
              </a:spcBef>
              <a:buClr>
                <a:srgbClr val="FFFFFF"/>
              </a:buClr>
              <a:buChar char="-"/>
              <a:tabLst>
                <a:tab pos="1130935" algn="l"/>
              </a:tabLst>
            </a:pPr>
            <a:r>
              <a:rPr lang="en-US" sz="2400" b="1" dirty="0">
                <a:solidFill>
                  <a:schemeClr val="bg1"/>
                </a:solidFill>
                <a:latin typeface="Arial"/>
                <a:cs typeface="Arial"/>
              </a:rPr>
              <a:t>Fast ML surrogate emulating nonlinear evolution while preserving physics</a:t>
            </a:r>
            <a:endParaRPr sz="2400" b="1" dirty="0">
              <a:solidFill>
                <a:schemeClr val="bg1"/>
              </a:solidFill>
              <a:latin typeface="Arial"/>
              <a:cs typeface="Arial"/>
            </a:endParaRPr>
          </a:p>
        </p:txBody>
      </p:sp>
      <p:sp>
        <p:nvSpPr>
          <p:cNvPr id="8" name="object 7">
            <a:extLst>
              <a:ext uri="{FF2B5EF4-FFF2-40B4-BE49-F238E27FC236}">
                <a16:creationId xmlns:a16="http://schemas.microsoft.com/office/drawing/2014/main" id="{E5142E05-3CB5-E2B5-FF22-0026B344BAEB}"/>
              </a:ext>
            </a:extLst>
          </p:cNvPr>
          <p:cNvSpPr txBox="1"/>
          <p:nvPr/>
        </p:nvSpPr>
        <p:spPr>
          <a:xfrm>
            <a:off x="1211580" y="4956705"/>
            <a:ext cx="12956540" cy="1890902"/>
          </a:xfrm>
          <a:prstGeom prst="rect">
            <a:avLst/>
          </a:prstGeom>
        </p:spPr>
        <p:txBody>
          <a:bodyPr vert="horz" wrap="square" lIns="0" tIns="213995" rIns="0" bIns="0" rtlCol="0">
            <a:spAutoFit/>
          </a:bodyPr>
          <a:lstStyle/>
          <a:p>
            <a:pPr marL="434975" indent="-396875">
              <a:lnSpc>
                <a:spcPct val="100000"/>
              </a:lnSpc>
              <a:spcBef>
                <a:spcPts val="1685"/>
              </a:spcBef>
              <a:buClr>
                <a:srgbClr val="FFFFFF"/>
              </a:buClr>
              <a:buChar char="•"/>
              <a:tabLst>
                <a:tab pos="434975" algn="l"/>
              </a:tabLst>
            </a:pPr>
            <a:r>
              <a:rPr lang="en-US" sz="2850" b="1" dirty="0">
                <a:solidFill>
                  <a:srgbClr val="F9B900"/>
                </a:solidFill>
                <a:latin typeface="Arial"/>
                <a:cs typeface="Arial"/>
              </a:rPr>
              <a:t>Outcomes</a:t>
            </a:r>
            <a:endParaRPr sz="2850" dirty="0">
              <a:latin typeface="Arial"/>
              <a:cs typeface="Arial"/>
            </a:endParaRPr>
          </a:p>
          <a:p>
            <a:pPr marL="1130935" lvl="1" indent="-213995">
              <a:spcBef>
                <a:spcPts val="1650"/>
              </a:spcBef>
              <a:buClr>
                <a:srgbClr val="FFFFFF"/>
              </a:buClr>
              <a:buFontTx/>
              <a:buChar char="-"/>
              <a:tabLst>
                <a:tab pos="1130935" algn="l"/>
              </a:tabLst>
            </a:pPr>
            <a:r>
              <a:rPr lang="en-US" sz="2400" b="1" dirty="0">
                <a:solidFill>
                  <a:schemeClr val="bg1"/>
                </a:solidFill>
                <a:latin typeface="Arial"/>
                <a:cs typeface="Arial"/>
              </a:rPr>
              <a:t>Orders-</a:t>
            </a:r>
            <a:r>
              <a:rPr lang="en-US" sz="2400" b="1" dirty="0">
                <a:solidFill>
                  <a:schemeClr val="bg1"/>
                </a:solidFill>
                <a:latin typeface="Arial" panose="020B0604020202020204" pitchFamily="34" charset="0"/>
                <a:cs typeface="Arial" panose="020B0604020202020204" pitchFamily="34" charset="0"/>
              </a:rPr>
              <a:t>of‑magnitude faster evaluations</a:t>
            </a:r>
            <a:r>
              <a:rPr lang="en-US" sz="2400" b="1" dirty="0">
                <a:solidFill>
                  <a:srgbClr val="00B0F0"/>
                </a:solidFill>
                <a:latin typeface="Arial" panose="020B0604020202020204" pitchFamily="34" charset="0"/>
                <a:cs typeface="Arial" panose="020B0604020202020204" pitchFamily="34" charset="0"/>
              </a:rPr>
              <a:t> </a:t>
            </a:r>
            <a:r>
              <a:rPr lang="en-US" sz="2800" b="1" dirty="0">
                <a:solidFill>
                  <a:srgbClr val="00EAF2"/>
                </a:solidFill>
                <a:latin typeface="Arial" panose="020B0604020202020204" pitchFamily="34" charset="0"/>
                <a:cs typeface="Arial" panose="020B0604020202020204" pitchFamily="34" charset="0"/>
              </a:rPr>
              <a:t>→</a:t>
            </a:r>
            <a:r>
              <a:rPr lang="en-US" sz="2400" b="1" dirty="0">
                <a:solidFill>
                  <a:srgbClr val="00EAF2"/>
                </a:solidFill>
                <a:latin typeface="Arial" panose="020B0604020202020204" pitchFamily="34" charset="0"/>
                <a:cs typeface="Arial" panose="020B0604020202020204" pitchFamily="34" charset="0"/>
              </a:rPr>
              <a:t> timely, iterative comparisons to data.</a:t>
            </a:r>
          </a:p>
          <a:p>
            <a:pPr marL="1130935" lvl="1" indent="-213995">
              <a:spcBef>
                <a:spcPts val="1650"/>
              </a:spcBef>
              <a:buClr>
                <a:srgbClr val="FFFFFF"/>
              </a:buClr>
              <a:buFontTx/>
              <a:buChar char="-"/>
              <a:tabLst>
                <a:tab pos="1130935" algn="l"/>
              </a:tabLst>
            </a:pPr>
            <a:r>
              <a:rPr lang="en-US" sz="2400" b="1" dirty="0">
                <a:solidFill>
                  <a:schemeClr val="bg1"/>
                </a:solidFill>
                <a:latin typeface="Arial" panose="020B0604020202020204" pitchFamily="34" charset="0"/>
                <a:cs typeface="Arial" panose="020B0604020202020204" pitchFamily="34" charset="0"/>
              </a:rPr>
              <a:t>Simplified access to comparison between </a:t>
            </a:r>
            <a:r>
              <a:rPr lang="en-US" sz="2400" b="1" dirty="0" err="1">
                <a:solidFill>
                  <a:schemeClr val="bg1"/>
                </a:solidFill>
                <a:latin typeface="Arial" panose="020B0604020202020204" pitchFamily="34" charset="0"/>
                <a:cs typeface="Arial" panose="020B0604020202020204" pitchFamily="34" charset="0"/>
              </a:rPr>
              <a:t>parton</a:t>
            </a:r>
            <a:r>
              <a:rPr lang="en-US" sz="2400" b="1" dirty="0">
                <a:solidFill>
                  <a:schemeClr val="bg1"/>
                </a:solidFill>
                <a:latin typeface="Arial" panose="020B0604020202020204" pitchFamily="34" charset="0"/>
                <a:cs typeface="Arial" panose="020B0604020202020204" pitchFamily="34" charset="0"/>
              </a:rPr>
              <a:t> and dipole models.</a:t>
            </a:r>
            <a:endParaRPr lang="en-US" sz="2400" b="1" dirty="0">
              <a:solidFill>
                <a:schemeClr val="bg1"/>
              </a:solidFill>
              <a:latin typeface="Arial"/>
              <a:cs typeface="Arial"/>
            </a:endParaRPr>
          </a:p>
        </p:txBody>
      </p:sp>
      <p:grpSp>
        <p:nvGrpSpPr>
          <p:cNvPr id="9" name="Group 8">
            <a:extLst>
              <a:ext uri="{FF2B5EF4-FFF2-40B4-BE49-F238E27FC236}">
                <a16:creationId xmlns:a16="http://schemas.microsoft.com/office/drawing/2014/main" id="{950E71CA-495C-DC79-807A-0C6F56B0F7B6}"/>
              </a:ext>
            </a:extLst>
          </p:cNvPr>
          <p:cNvGrpSpPr/>
          <p:nvPr/>
        </p:nvGrpSpPr>
        <p:grpSpPr>
          <a:xfrm>
            <a:off x="5632450" y="6980932"/>
            <a:ext cx="8382000" cy="3322550"/>
            <a:chOff x="14050848" y="1038888"/>
            <a:chExt cx="4916324" cy="1948787"/>
          </a:xfrm>
        </p:grpSpPr>
        <p:pic>
          <p:nvPicPr>
            <p:cNvPr id="2" name="Google Shape;54;p13">
              <a:extLst>
                <a:ext uri="{FF2B5EF4-FFF2-40B4-BE49-F238E27FC236}">
                  <a16:creationId xmlns:a16="http://schemas.microsoft.com/office/drawing/2014/main" id="{3DD2CACC-AC22-7DC0-2F94-3DD285CE91E2}"/>
                </a:ext>
              </a:extLst>
            </p:cNvPr>
            <p:cNvPicPr preferRelativeResize="0"/>
            <p:nvPr/>
          </p:nvPicPr>
          <p:blipFill rotWithShape="1">
            <a:blip r:embed="rId3">
              <a:alphaModFix/>
            </a:blip>
            <a:srcRect t="6763" b="5632"/>
            <a:stretch/>
          </p:blipFill>
          <p:spPr>
            <a:xfrm>
              <a:off x="14050848" y="1038888"/>
              <a:ext cx="4916324" cy="194878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3" name="Google Shape;60;p13">
              <a:extLst>
                <a:ext uri="{FF2B5EF4-FFF2-40B4-BE49-F238E27FC236}">
                  <a16:creationId xmlns:a16="http://schemas.microsoft.com/office/drawing/2014/main" id="{C536C69E-2115-D880-2BD0-BFA5122E81C7}"/>
                </a:ext>
              </a:extLst>
            </p:cNvPr>
            <p:cNvPicPr preferRelativeResize="0"/>
            <p:nvPr/>
          </p:nvPicPr>
          <p:blipFill>
            <a:blip r:embed="rId4">
              <a:alphaModFix/>
            </a:blip>
            <a:stretch>
              <a:fillRect/>
            </a:stretch>
          </p:blipFill>
          <p:spPr>
            <a:xfrm>
              <a:off x="15746936" y="1212236"/>
              <a:ext cx="1524148" cy="1602090"/>
            </a:xfrm>
            <a:prstGeom prst="rect">
              <a:avLst/>
            </a:prstGeom>
            <a:noFill/>
            <a:ln>
              <a:noFill/>
            </a:ln>
          </p:spPr>
        </p:pic>
      </p:grpSp>
    </p:spTree>
    <p:extLst>
      <p:ext uri="{BB962C8B-B14F-4D97-AF65-F5344CB8AC3E}">
        <p14:creationId xmlns:p14="http://schemas.microsoft.com/office/powerpoint/2010/main" val="1528127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2A7D35-AA33-C0C0-5F55-F6299785F2FA}"/>
            </a:ext>
          </a:extLst>
        </p:cNvPr>
        <p:cNvGrpSpPr/>
        <p:nvPr/>
      </p:nvGrpSpPr>
      <p:grpSpPr>
        <a:xfrm>
          <a:off x="0" y="0"/>
          <a:ext cx="0" cy="0"/>
          <a:chOff x="0" y="0"/>
          <a:chExt cx="0" cy="0"/>
        </a:xfrm>
      </p:grpSpPr>
      <p:sp>
        <p:nvSpPr>
          <p:cNvPr id="40" name="object 40">
            <a:extLst>
              <a:ext uri="{FF2B5EF4-FFF2-40B4-BE49-F238E27FC236}">
                <a16:creationId xmlns:a16="http://schemas.microsoft.com/office/drawing/2014/main" id="{E1AB6194-C173-8B19-5653-47036855C3DC}"/>
              </a:ext>
            </a:extLst>
          </p:cNvPr>
          <p:cNvSpPr txBox="1">
            <a:spLocks noGrp="1"/>
          </p:cNvSpPr>
          <p:nvPr>
            <p:ph type="sldNum" sz="quarter" idx="7"/>
          </p:nvPr>
        </p:nvSpPr>
        <p:spPr>
          <a:xfrm>
            <a:off x="17763881" y="10489411"/>
            <a:ext cx="441569" cy="323165"/>
          </a:xfrm>
          <a:prstGeom prst="rect">
            <a:avLst/>
          </a:prstGeom>
        </p:spPr>
        <p:txBody>
          <a:bodyPr vert="horz" wrap="square" lIns="0" tIns="7620" rIns="0" bIns="0" rtlCol="0">
            <a:spAutoFit/>
          </a:bodyPr>
          <a:lstStyle/>
          <a:p>
            <a:pPr marL="110489">
              <a:lnSpc>
                <a:spcPct val="100000"/>
              </a:lnSpc>
              <a:spcBef>
                <a:spcPts val="60"/>
              </a:spcBef>
            </a:pPr>
            <a:r>
              <a:rPr lang="en-US" spc="-50" dirty="0"/>
              <a:t>9</a:t>
            </a:r>
            <a:endParaRPr spc="-50" dirty="0"/>
          </a:p>
        </p:txBody>
      </p:sp>
      <p:sp>
        <p:nvSpPr>
          <p:cNvPr id="42" name="Footer Placeholder 41">
            <a:extLst>
              <a:ext uri="{FF2B5EF4-FFF2-40B4-BE49-F238E27FC236}">
                <a16:creationId xmlns:a16="http://schemas.microsoft.com/office/drawing/2014/main" id="{D1867B3D-1597-432D-A2CD-4488B54390DE}"/>
              </a:ext>
            </a:extLst>
          </p:cNvPr>
          <p:cNvSpPr>
            <a:spLocks noGrp="1"/>
          </p:cNvSpPr>
          <p:nvPr>
            <p:ph type="ftr" sz="quarter" idx="5"/>
          </p:nvPr>
        </p:nvSpPr>
        <p:spPr/>
        <p:txBody>
          <a:bodyPr/>
          <a:lstStyle/>
          <a:p>
            <a:pPr marL="12700">
              <a:lnSpc>
                <a:spcPct val="100000"/>
              </a:lnSpc>
              <a:spcBef>
                <a:spcPts val="55"/>
              </a:spcBef>
            </a:pPr>
            <a:r>
              <a:rPr lang="en-US"/>
              <a:t>Junaid Khan</a:t>
            </a:r>
            <a:endParaRPr lang="en-US" spc="-10" dirty="0"/>
          </a:p>
        </p:txBody>
      </p:sp>
      <p:sp>
        <p:nvSpPr>
          <p:cNvPr id="15" name="object 55">
            <a:extLst>
              <a:ext uri="{FF2B5EF4-FFF2-40B4-BE49-F238E27FC236}">
                <a16:creationId xmlns:a16="http://schemas.microsoft.com/office/drawing/2014/main" id="{FF56CF12-D4F7-A40B-EBBF-C922BAD5D5BB}"/>
              </a:ext>
            </a:extLst>
          </p:cNvPr>
          <p:cNvSpPr txBox="1"/>
          <p:nvPr/>
        </p:nvSpPr>
        <p:spPr>
          <a:xfrm>
            <a:off x="713010" y="1305995"/>
            <a:ext cx="8881840" cy="589457"/>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a:solidFill>
                  <a:srgbClr val="F9B900"/>
                </a:solidFill>
                <a:latin typeface="Arial"/>
                <a:cs typeface="Arial"/>
              </a:rPr>
              <a:t>Machine Learning Surrogate Models</a:t>
            </a:r>
            <a:endParaRPr lang="en-US" sz="4000" dirty="0">
              <a:latin typeface="Arial"/>
              <a:cs typeface="Arial"/>
            </a:endParaRPr>
          </a:p>
        </p:txBody>
      </p:sp>
      <p:pic>
        <p:nvPicPr>
          <p:cNvPr id="4" name="Picture 3">
            <a:extLst>
              <a:ext uri="{FF2B5EF4-FFF2-40B4-BE49-F238E27FC236}">
                <a16:creationId xmlns:a16="http://schemas.microsoft.com/office/drawing/2014/main" id="{80072C94-D75E-02BC-250A-B926A5BFBB9A}"/>
              </a:ext>
            </a:extLst>
          </p:cNvPr>
          <p:cNvPicPr>
            <a:picLocks noChangeAspect="1"/>
          </p:cNvPicPr>
          <p:nvPr/>
        </p:nvPicPr>
        <p:blipFill>
          <a:blip r:embed="rId3"/>
          <a:stretch>
            <a:fillRect/>
          </a:stretch>
        </p:blipFill>
        <p:spPr>
          <a:xfrm>
            <a:off x="1552196" y="3630144"/>
            <a:ext cx="7728667" cy="6152821"/>
          </a:xfrm>
          <a:prstGeom prst="rect">
            <a:avLst/>
          </a:prstGeom>
        </p:spPr>
      </p:pic>
      <p:pic>
        <p:nvPicPr>
          <p:cNvPr id="5" name="Picture 4">
            <a:extLst>
              <a:ext uri="{FF2B5EF4-FFF2-40B4-BE49-F238E27FC236}">
                <a16:creationId xmlns:a16="http://schemas.microsoft.com/office/drawing/2014/main" id="{AD251EE5-E1F0-754E-9E44-0D0D1FED047B}"/>
              </a:ext>
            </a:extLst>
          </p:cNvPr>
          <p:cNvPicPr>
            <a:picLocks noChangeAspect="1"/>
          </p:cNvPicPr>
          <p:nvPr/>
        </p:nvPicPr>
        <p:blipFill>
          <a:blip r:embed="rId4"/>
          <a:stretch>
            <a:fillRect/>
          </a:stretch>
        </p:blipFill>
        <p:spPr>
          <a:xfrm>
            <a:off x="10482258" y="3630143"/>
            <a:ext cx="7992636" cy="6152821"/>
          </a:xfrm>
          <a:prstGeom prst="rect">
            <a:avLst/>
          </a:prstGeom>
        </p:spPr>
      </p:pic>
      <p:sp>
        <p:nvSpPr>
          <p:cNvPr id="7" name="object 3">
            <a:extLst>
              <a:ext uri="{FF2B5EF4-FFF2-40B4-BE49-F238E27FC236}">
                <a16:creationId xmlns:a16="http://schemas.microsoft.com/office/drawing/2014/main" id="{C6B5F399-8427-1F3D-D446-1E18F6FF985E}"/>
              </a:ext>
            </a:extLst>
          </p:cNvPr>
          <p:cNvSpPr/>
          <p:nvPr/>
        </p:nvSpPr>
        <p:spPr>
          <a:xfrm>
            <a:off x="9876205" y="2762699"/>
            <a:ext cx="64191" cy="7223778"/>
          </a:xfrm>
          <a:custGeom>
            <a:avLst/>
            <a:gdLst/>
            <a:ahLst/>
            <a:cxnLst/>
            <a:rect l="l" t="t" r="r" b="b"/>
            <a:pathLst>
              <a:path h="8767445">
                <a:moveTo>
                  <a:pt x="0" y="8767397"/>
                </a:moveTo>
                <a:lnTo>
                  <a:pt x="0" y="0"/>
                </a:lnTo>
              </a:path>
            </a:pathLst>
          </a:custGeom>
          <a:ln w="41883">
            <a:solidFill>
              <a:srgbClr val="FFFFFF"/>
            </a:solidFill>
          </a:ln>
        </p:spPr>
        <p:txBody>
          <a:bodyPr wrap="square" lIns="0" tIns="0" rIns="0" bIns="0" rtlCol="0"/>
          <a:lstStyle/>
          <a:p>
            <a:endParaRPr/>
          </a:p>
        </p:txBody>
      </p:sp>
      <p:sp>
        <p:nvSpPr>
          <p:cNvPr id="8" name="Google Shape;568;p46">
            <a:extLst>
              <a:ext uri="{FF2B5EF4-FFF2-40B4-BE49-F238E27FC236}">
                <a16:creationId xmlns:a16="http://schemas.microsoft.com/office/drawing/2014/main" id="{B9011D8C-4312-C89A-7C72-ACD4375086EC}"/>
              </a:ext>
            </a:extLst>
          </p:cNvPr>
          <p:cNvSpPr/>
          <p:nvPr/>
        </p:nvSpPr>
        <p:spPr>
          <a:xfrm>
            <a:off x="1395190" y="2339150"/>
            <a:ext cx="7885673" cy="847296"/>
          </a:xfrm>
          <a:prstGeom prst="rect">
            <a:avLst/>
          </a:prstGeom>
          <a:noFill/>
          <a:ln>
            <a:noFill/>
          </a:ln>
        </p:spPr>
        <p:txBody>
          <a:bodyPr spcFirstLastPara="1" wrap="square" lIns="90000" tIns="45000" rIns="90000" bIns="45000" anchor="t" anchorCtr="0">
            <a:noAutofit/>
          </a:bodyPr>
          <a:lstStyle/>
          <a:p>
            <a:pPr marL="0" marR="0" lvl="0" indent="0" algn="ctr" rtl="0">
              <a:lnSpc>
                <a:spcPct val="100000"/>
              </a:lnSpc>
              <a:spcBef>
                <a:spcPts val="0"/>
              </a:spcBef>
              <a:spcAft>
                <a:spcPts val="0"/>
              </a:spcAft>
              <a:buNone/>
            </a:pPr>
            <a:r>
              <a:rPr lang="en-US" sz="3200" b="1" u="sng" dirty="0">
                <a:solidFill>
                  <a:schemeClr val="bg1"/>
                </a:solidFill>
                <a:latin typeface="Arial" panose="020B0604020202020204" pitchFamily="34" charset="0"/>
                <a:cs typeface="Arial" panose="020B0604020202020204" pitchFamily="34" charset="0"/>
              </a:rPr>
              <a:t>1. Multi-Layer Perceptron (MLP)</a:t>
            </a:r>
            <a:endParaRPr lang="en-US" sz="3200" b="0" i="0" u="sng" strike="noStrike" cap="none" dirty="0">
              <a:solidFill>
                <a:schemeClr val="bg1"/>
              </a:solidFill>
              <a:latin typeface="Arial" panose="020B0604020202020204" pitchFamily="34" charset="0"/>
              <a:ea typeface="Arial"/>
              <a:cs typeface="Arial" panose="020B0604020202020204" pitchFamily="34" charset="0"/>
              <a:sym typeface="Arial"/>
            </a:endParaRPr>
          </a:p>
        </p:txBody>
      </p:sp>
      <p:sp>
        <p:nvSpPr>
          <p:cNvPr id="9" name="Google Shape;568;p46">
            <a:extLst>
              <a:ext uri="{FF2B5EF4-FFF2-40B4-BE49-F238E27FC236}">
                <a16:creationId xmlns:a16="http://schemas.microsoft.com/office/drawing/2014/main" id="{8195D275-E91F-EC4F-2607-0256C5D7AA75}"/>
              </a:ext>
            </a:extLst>
          </p:cNvPr>
          <p:cNvSpPr/>
          <p:nvPr/>
        </p:nvSpPr>
        <p:spPr>
          <a:xfrm>
            <a:off x="10535739" y="2339051"/>
            <a:ext cx="7885673" cy="847296"/>
          </a:xfrm>
          <a:prstGeom prst="rect">
            <a:avLst/>
          </a:prstGeom>
          <a:noFill/>
          <a:ln>
            <a:noFill/>
          </a:ln>
        </p:spPr>
        <p:txBody>
          <a:bodyPr spcFirstLastPara="1" wrap="square" lIns="90000" tIns="45000" rIns="90000" bIns="45000" anchor="t" anchorCtr="0">
            <a:noAutofit/>
          </a:bodyPr>
          <a:lstStyle/>
          <a:p>
            <a:pPr marL="0" marR="0" lvl="0" indent="0" algn="ctr" rtl="0">
              <a:lnSpc>
                <a:spcPct val="100000"/>
              </a:lnSpc>
              <a:spcBef>
                <a:spcPts val="0"/>
              </a:spcBef>
              <a:spcAft>
                <a:spcPts val="0"/>
              </a:spcAft>
              <a:buNone/>
            </a:pPr>
            <a:r>
              <a:rPr lang="en-US" sz="3200" b="1" i="0" u="sng" strike="noStrike" cap="none" dirty="0">
                <a:solidFill>
                  <a:schemeClr val="bg1"/>
                </a:solidFill>
                <a:latin typeface="Arial" panose="020B0604020202020204" pitchFamily="34" charset="0"/>
                <a:ea typeface="Arial"/>
                <a:cs typeface="Arial" panose="020B0604020202020204" pitchFamily="34" charset="0"/>
                <a:sym typeface="Arial"/>
              </a:rPr>
              <a:t>2. </a:t>
            </a:r>
            <a:r>
              <a:rPr lang="en-US" sz="3200" b="1" i="0" u="sng" strike="noStrike" cap="none" dirty="0" err="1">
                <a:solidFill>
                  <a:schemeClr val="bg1"/>
                </a:solidFill>
                <a:latin typeface="Arial" panose="020B0604020202020204" pitchFamily="34" charset="0"/>
                <a:ea typeface="Arial"/>
                <a:cs typeface="Arial" panose="020B0604020202020204" pitchFamily="34" charset="0"/>
                <a:sym typeface="Arial"/>
              </a:rPr>
              <a:t>DeepONet</a:t>
            </a:r>
            <a:endParaRPr lang="en-US" sz="3200" b="0" i="0" u="sng" strike="noStrike" cap="none" dirty="0">
              <a:solidFill>
                <a:schemeClr val="bg1"/>
              </a:solidFill>
              <a:latin typeface="Arial" panose="020B0604020202020204" pitchFamily="34" charset="0"/>
              <a:ea typeface="Arial"/>
              <a:cs typeface="Arial" panose="020B0604020202020204" pitchFamily="34" charset="0"/>
              <a:sym typeface="Arial"/>
            </a:endParaRPr>
          </a:p>
        </p:txBody>
      </p:sp>
      <p:sp>
        <p:nvSpPr>
          <p:cNvPr id="2" name="object 31">
            <a:extLst>
              <a:ext uri="{FF2B5EF4-FFF2-40B4-BE49-F238E27FC236}">
                <a16:creationId xmlns:a16="http://schemas.microsoft.com/office/drawing/2014/main" id="{A2D92594-C7EB-35B2-3878-A51535B19844}"/>
              </a:ext>
            </a:extLst>
          </p:cNvPr>
          <p:cNvSpPr txBox="1"/>
          <p:nvPr/>
        </p:nvSpPr>
        <p:spPr>
          <a:xfrm>
            <a:off x="13709650" y="93370"/>
            <a:ext cx="5866801" cy="392415"/>
          </a:xfrm>
          <a:prstGeom prst="rect">
            <a:avLst/>
          </a:prstGeom>
        </p:spPr>
        <p:txBody>
          <a:bodyPr vert="horz" wrap="square" lIns="0" tIns="15240" rIns="0" bIns="0" rtlCol="0">
            <a:spAutoFit/>
          </a:bodyPr>
          <a:lstStyle/>
          <a:p>
            <a:pPr marL="12700">
              <a:lnSpc>
                <a:spcPct val="100000"/>
              </a:lnSpc>
              <a:spcBef>
                <a:spcPts val="120"/>
              </a:spcBef>
            </a:pPr>
            <a:r>
              <a:rPr lang="en-US" sz="2450" b="1" spc="-10" dirty="0">
                <a:solidFill>
                  <a:srgbClr val="F9B900"/>
                </a:solidFill>
                <a:latin typeface="Arial"/>
                <a:cs typeface="Arial"/>
              </a:rPr>
              <a:t>MACHINE LEARNING QCD EVOLUTION</a:t>
            </a:r>
            <a:endParaRPr sz="2450" dirty="0">
              <a:latin typeface="Arial"/>
              <a:cs typeface="Arial"/>
            </a:endParaRPr>
          </a:p>
        </p:txBody>
      </p:sp>
    </p:spTree>
    <p:extLst>
      <p:ext uri="{BB962C8B-B14F-4D97-AF65-F5344CB8AC3E}">
        <p14:creationId xmlns:p14="http://schemas.microsoft.com/office/powerpoint/2010/main" val="2907881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BFADFC-9309-3AE3-4F6E-78CD0DA571A1}"/>
            </a:ext>
          </a:extLst>
        </p:cNvPr>
        <p:cNvGrpSpPr/>
        <p:nvPr/>
      </p:nvGrpSpPr>
      <p:grpSpPr>
        <a:xfrm>
          <a:off x="0" y="0"/>
          <a:ext cx="0" cy="0"/>
          <a:chOff x="0" y="0"/>
          <a:chExt cx="0" cy="0"/>
        </a:xfrm>
      </p:grpSpPr>
      <p:sp>
        <p:nvSpPr>
          <p:cNvPr id="31" name="object 31">
            <a:extLst>
              <a:ext uri="{FF2B5EF4-FFF2-40B4-BE49-F238E27FC236}">
                <a16:creationId xmlns:a16="http://schemas.microsoft.com/office/drawing/2014/main" id="{3261A8A4-7A4C-4FB0-A6A2-A00D87FAB3CC}"/>
              </a:ext>
            </a:extLst>
          </p:cNvPr>
          <p:cNvSpPr txBox="1"/>
          <p:nvPr/>
        </p:nvSpPr>
        <p:spPr>
          <a:xfrm>
            <a:off x="13709650" y="93370"/>
            <a:ext cx="5866801" cy="392415"/>
          </a:xfrm>
          <a:prstGeom prst="rect">
            <a:avLst/>
          </a:prstGeom>
        </p:spPr>
        <p:txBody>
          <a:bodyPr vert="horz" wrap="square" lIns="0" tIns="15240" rIns="0" bIns="0" rtlCol="0">
            <a:spAutoFit/>
          </a:bodyPr>
          <a:lstStyle/>
          <a:p>
            <a:pPr marL="12700">
              <a:lnSpc>
                <a:spcPct val="100000"/>
              </a:lnSpc>
              <a:spcBef>
                <a:spcPts val="120"/>
              </a:spcBef>
            </a:pPr>
            <a:r>
              <a:rPr lang="en-US" sz="2450" b="1" spc="-10" dirty="0">
                <a:solidFill>
                  <a:srgbClr val="F9B900"/>
                </a:solidFill>
                <a:latin typeface="Arial"/>
                <a:cs typeface="Arial"/>
              </a:rPr>
              <a:t>MACHINE LEARNING QCD EVOLUTION</a:t>
            </a:r>
            <a:endParaRPr sz="2450" dirty="0">
              <a:latin typeface="Arial"/>
              <a:cs typeface="Arial"/>
            </a:endParaRPr>
          </a:p>
        </p:txBody>
      </p:sp>
      <p:sp>
        <p:nvSpPr>
          <p:cNvPr id="40" name="object 40">
            <a:extLst>
              <a:ext uri="{FF2B5EF4-FFF2-40B4-BE49-F238E27FC236}">
                <a16:creationId xmlns:a16="http://schemas.microsoft.com/office/drawing/2014/main" id="{0BA097FD-78FB-5803-42A0-9298C50A2C23}"/>
              </a:ext>
            </a:extLst>
          </p:cNvPr>
          <p:cNvSpPr txBox="1">
            <a:spLocks noGrp="1"/>
          </p:cNvSpPr>
          <p:nvPr>
            <p:ph type="sldNum" sz="quarter" idx="7"/>
          </p:nvPr>
        </p:nvSpPr>
        <p:spPr>
          <a:xfrm>
            <a:off x="17763881" y="10489411"/>
            <a:ext cx="441569" cy="323165"/>
          </a:xfrm>
          <a:prstGeom prst="rect">
            <a:avLst/>
          </a:prstGeom>
        </p:spPr>
        <p:txBody>
          <a:bodyPr vert="horz" wrap="square" lIns="0" tIns="7620" rIns="0" bIns="0" rtlCol="0">
            <a:spAutoFit/>
          </a:bodyPr>
          <a:lstStyle/>
          <a:p>
            <a:pPr marL="110489">
              <a:lnSpc>
                <a:spcPct val="100000"/>
              </a:lnSpc>
              <a:spcBef>
                <a:spcPts val="60"/>
              </a:spcBef>
            </a:pPr>
            <a:r>
              <a:rPr lang="en-US" spc="-50" dirty="0"/>
              <a:t>10</a:t>
            </a:r>
            <a:endParaRPr spc="-50" dirty="0"/>
          </a:p>
        </p:txBody>
      </p:sp>
      <p:sp>
        <p:nvSpPr>
          <p:cNvPr id="42" name="Footer Placeholder 41">
            <a:extLst>
              <a:ext uri="{FF2B5EF4-FFF2-40B4-BE49-F238E27FC236}">
                <a16:creationId xmlns:a16="http://schemas.microsoft.com/office/drawing/2014/main" id="{D7597C3F-A1BD-3F77-0B59-1AF35BFDBDA6}"/>
              </a:ext>
            </a:extLst>
          </p:cNvPr>
          <p:cNvSpPr>
            <a:spLocks noGrp="1"/>
          </p:cNvSpPr>
          <p:nvPr>
            <p:ph type="ftr" sz="quarter" idx="5"/>
          </p:nvPr>
        </p:nvSpPr>
        <p:spPr/>
        <p:txBody>
          <a:bodyPr/>
          <a:lstStyle/>
          <a:p>
            <a:pPr marL="12700">
              <a:lnSpc>
                <a:spcPct val="100000"/>
              </a:lnSpc>
              <a:spcBef>
                <a:spcPts val="55"/>
              </a:spcBef>
            </a:pPr>
            <a:r>
              <a:rPr lang="en-US"/>
              <a:t>Junaid Khan</a:t>
            </a:r>
            <a:endParaRPr lang="en-US" spc="-10" dirty="0"/>
          </a:p>
        </p:txBody>
      </p:sp>
      <p:sp>
        <p:nvSpPr>
          <p:cNvPr id="15" name="object 55">
            <a:extLst>
              <a:ext uri="{FF2B5EF4-FFF2-40B4-BE49-F238E27FC236}">
                <a16:creationId xmlns:a16="http://schemas.microsoft.com/office/drawing/2014/main" id="{5BC457D2-93B2-76CB-A29C-FC94D91BD6A7}"/>
              </a:ext>
            </a:extLst>
          </p:cNvPr>
          <p:cNvSpPr txBox="1"/>
          <p:nvPr/>
        </p:nvSpPr>
        <p:spPr>
          <a:xfrm>
            <a:off x="713010" y="1305995"/>
            <a:ext cx="11701240" cy="589457"/>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a:solidFill>
                  <a:srgbClr val="F9B900"/>
                </a:solidFill>
                <a:latin typeface="Arial"/>
                <a:cs typeface="Arial"/>
              </a:rPr>
              <a:t>Uncertainties: ML vs. True</a:t>
            </a:r>
            <a:endParaRPr lang="en-US" sz="4000" dirty="0">
              <a:latin typeface="Arial"/>
              <a:cs typeface="Arial"/>
            </a:endParaRPr>
          </a:p>
        </p:txBody>
      </p:sp>
      <p:pic>
        <p:nvPicPr>
          <p:cNvPr id="8" name="Picture 7">
            <a:extLst>
              <a:ext uri="{FF2B5EF4-FFF2-40B4-BE49-F238E27FC236}">
                <a16:creationId xmlns:a16="http://schemas.microsoft.com/office/drawing/2014/main" id="{E7DAE4EE-2120-5CAA-2C0A-64F584649998}"/>
              </a:ext>
            </a:extLst>
          </p:cNvPr>
          <p:cNvPicPr>
            <a:picLocks noChangeAspect="1"/>
          </p:cNvPicPr>
          <p:nvPr/>
        </p:nvPicPr>
        <p:blipFill>
          <a:blip r:embed="rId3"/>
          <a:stretch>
            <a:fillRect/>
          </a:stretch>
        </p:blipFill>
        <p:spPr>
          <a:xfrm>
            <a:off x="9963762" y="1315774"/>
            <a:ext cx="7219293" cy="4465724"/>
          </a:xfrm>
          <a:prstGeom prst="rect">
            <a:avLst/>
          </a:prstGeom>
        </p:spPr>
      </p:pic>
      <p:pic>
        <p:nvPicPr>
          <p:cNvPr id="12" name="Picture 11">
            <a:extLst>
              <a:ext uri="{FF2B5EF4-FFF2-40B4-BE49-F238E27FC236}">
                <a16:creationId xmlns:a16="http://schemas.microsoft.com/office/drawing/2014/main" id="{2C4C3ADD-440F-A973-3842-1E85E8023E84}"/>
              </a:ext>
            </a:extLst>
          </p:cNvPr>
          <p:cNvPicPr>
            <a:picLocks noChangeAspect="1"/>
          </p:cNvPicPr>
          <p:nvPr/>
        </p:nvPicPr>
        <p:blipFill>
          <a:blip r:embed="rId4"/>
          <a:stretch>
            <a:fillRect/>
          </a:stretch>
        </p:blipFill>
        <p:spPr>
          <a:xfrm>
            <a:off x="11887812" y="1933298"/>
            <a:ext cx="876300" cy="647700"/>
          </a:xfrm>
          <a:prstGeom prst="rect">
            <a:avLst/>
          </a:prstGeom>
        </p:spPr>
      </p:pic>
      <p:pic>
        <p:nvPicPr>
          <p:cNvPr id="13" name="Picture 12">
            <a:extLst>
              <a:ext uri="{FF2B5EF4-FFF2-40B4-BE49-F238E27FC236}">
                <a16:creationId xmlns:a16="http://schemas.microsoft.com/office/drawing/2014/main" id="{3A0B7D70-098F-81BD-0ABA-F2CEE242BF2D}"/>
              </a:ext>
            </a:extLst>
          </p:cNvPr>
          <p:cNvPicPr>
            <a:picLocks noChangeAspect="1"/>
          </p:cNvPicPr>
          <p:nvPr/>
        </p:nvPicPr>
        <p:blipFill>
          <a:blip r:embed="rId5"/>
          <a:stretch>
            <a:fillRect/>
          </a:stretch>
        </p:blipFill>
        <p:spPr>
          <a:xfrm>
            <a:off x="10725762" y="4859097"/>
            <a:ext cx="673100" cy="431800"/>
          </a:xfrm>
          <a:prstGeom prst="rect">
            <a:avLst/>
          </a:prstGeom>
        </p:spPr>
      </p:pic>
      <p:pic>
        <p:nvPicPr>
          <p:cNvPr id="14" name="Picture 13">
            <a:extLst>
              <a:ext uri="{FF2B5EF4-FFF2-40B4-BE49-F238E27FC236}">
                <a16:creationId xmlns:a16="http://schemas.microsoft.com/office/drawing/2014/main" id="{517D4270-0368-CD9C-AF77-CDD6496431B3}"/>
              </a:ext>
            </a:extLst>
          </p:cNvPr>
          <p:cNvPicPr>
            <a:picLocks noChangeAspect="1"/>
          </p:cNvPicPr>
          <p:nvPr/>
        </p:nvPicPr>
        <p:blipFill>
          <a:blip r:embed="rId5"/>
          <a:stretch>
            <a:fillRect/>
          </a:stretch>
        </p:blipFill>
        <p:spPr>
          <a:xfrm>
            <a:off x="10607271" y="1689331"/>
            <a:ext cx="673100" cy="431800"/>
          </a:xfrm>
          <a:prstGeom prst="rect">
            <a:avLst/>
          </a:prstGeom>
        </p:spPr>
      </p:pic>
      <p:pic>
        <p:nvPicPr>
          <p:cNvPr id="16" name="Picture 15">
            <a:extLst>
              <a:ext uri="{FF2B5EF4-FFF2-40B4-BE49-F238E27FC236}">
                <a16:creationId xmlns:a16="http://schemas.microsoft.com/office/drawing/2014/main" id="{9C82AAA0-0E17-1027-CBBF-DCBC0869A8A3}"/>
              </a:ext>
            </a:extLst>
          </p:cNvPr>
          <p:cNvPicPr>
            <a:picLocks noChangeAspect="1"/>
          </p:cNvPicPr>
          <p:nvPr/>
        </p:nvPicPr>
        <p:blipFill>
          <a:blip r:embed="rId6"/>
          <a:stretch>
            <a:fillRect/>
          </a:stretch>
        </p:blipFill>
        <p:spPr>
          <a:xfrm>
            <a:off x="12885674" y="4781831"/>
            <a:ext cx="1854200" cy="342900"/>
          </a:xfrm>
          <a:prstGeom prst="rect">
            <a:avLst/>
          </a:prstGeom>
        </p:spPr>
      </p:pic>
      <p:pic>
        <p:nvPicPr>
          <p:cNvPr id="17" name="Picture 16">
            <a:extLst>
              <a:ext uri="{FF2B5EF4-FFF2-40B4-BE49-F238E27FC236}">
                <a16:creationId xmlns:a16="http://schemas.microsoft.com/office/drawing/2014/main" id="{EE1EA0E5-2A80-CD58-ACAA-73C41E923AF1}"/>
              </a:ext>
            </a:extLst>
          </p:cNvPr>
          <p:cNvPicPr>
            <a:picLocks noChangeAspect="1"/>
          </p:cNvPicPr>
          <p:nvPr/>
        </p:nvPicPr>
        <p:blipFill>
          <a:blip r:embed="rId7"/>
          <a:stretch>
            <a:fillRect/>
          </a:stretch>
        </p:blipFill>
        <p:spPr>
          <a:xfrm>
            <a:off x="4641850" y="5974938"/>
            <a:ext cx="12541205" cy="4520092"/>
          </a:xfrm>
          <a:prstGeom prst="rect">
            <a:avLst/>
          </a:prstGeom>
        </p:spPr>
      </p:pic>
      <p:pic>
        <p:nvPicPr>
          <p:cNvPr id="19" name="Picture 18">
            <a:extLst>
              <a:ext uri="{FF2B5EF4-FFF2-40B4-BE49-F238E27FC236}">
                <a16:creationId xmlns:a16="http://schemas.microsoft.com/office/drawing/2014/main" id="{84A65023-549E-8E5E-B13D-E0D51BCD6FA5}"/>
              </a:ext>
            </a:extLst>
          </p:cNvPr>
          <p:cNvPicPr>
            <a:picLocks noChangeAspect="1"/>
          </p:cNvPicPr>
          <p:nvPr/>
        </p:nvPicPr>
        <p:blipFill>
          <a:blip r:embed="rId5"/>
          <a:stretch>
            <a:fillRect/>
          </a:stretch>
        </p:blipFill>
        <p:spPr>
          <a:xfrm>
            <a:off x="5251450" y="6492875"/>
            <a:ext cx="673100" cy="431800"/>
          </a:xfrm>
          <a:prstGeom prst="rect">
            <a:avLst/>
          </a:prstGeom>
        </p:spPr>
      </p:pic>
      <p:pic>
        <p:nvPicPr>
          <p:cNvPr id="20" name="Picture 19">
            <a:extLst>
              <a:ext uri="{FF2B5EF4-FFF2-40B4-BE49-F238E27FC236}">
                <a16:creationId xmlns:a16="http://schemas.microsoft.com/office/drawing/2014/main" id="{E29E4A71-579D-0A9B-8C3A-BE65CA1518B0}"/>
              </a:ext>
            </a:extLst>
          </p:cNvPr>
          <p:cNvPicPr>
            <a:picLocks noChangeAspect="1"/>
          </p:cNvPicPr>
          <p:nvPr/>
        </p:nvPicPr>
        <p:blipFill>
          <a:blip r:embed="rId5"/>
          <a:stretch>
            <a:fillRect/>
          </a:stretch>
        </p:blipFill>
        <p:spPr>
          <a:xfrm>
            <a:off x="5251450" y="9571555"/>
            <a:ext cx="673100" cy="431800"/>
          </a:xfrm>
          <a:prstGeom prst="rect">
            <a:avLst/>
          </a:prstGeom>
        </p:spPr>
      </p:pic>
      <p:pic>
        <p:nvPicPr>
          <p:cNvPr id="21" name="Picture 20">
            <a:extLst>
              <a:ext uri="{FF2B5EF4-FFF2-40B4-BE49-F238E27FC236}">
                <a16:creationId xmlns:a16="http://schemas.microsoft.com/office/drawing/2014/main" id="{B447D87B-235B-65FC-E233-E8B1A73E7393}"/>
              </a:ext>
            </a:extLst>
          </p:cNvPr>
          <p:cNvPicPr>
            <a:picLocks noChangeAspect="1"/>
          </p:cNvPicPr>
          <p:nvPr/>
        </p:nvPicPr>
        <p:blipFill>
          <a:blip r:embed="rId5"/>
          <a:stretch>
            <a:fillRect/>
          </a:stretch>
        </p:blipFill>
        <p:spPr>
          <a:xfrm>
            <a:off x="11500462" y="6521196"/>
            <a:ext cx="673100" cy="431800"/>
          </a:xfrm>
          <a:prstGeom prst="rect">
            <a:avLst/>
          </a:prstGeom>
        </p:spPr>
      </p:pic>
      <p:pic>
        <p:nvPicPr>
          <p:cNvPr id="22" name="Picture 21">
            <a:extLst>
              <a:ext uri="{FF2B5EF4-FFF2-40B4-BE49-F238E27FC236}">
                <a16:creationId xmlns:a16="http://schemas.microsoft.com/office/drawing/2014/main" id="{3C86CF81-52D4-D557-75DD-C6290EDB3699}"/>
              </a:ext>
            </a:extLst>
          </p:cNvPr>
          <p:cNvPicPr>
            <a:picLocks noChangeAspect="1"/>
          </p:cNvPicPr>
          <p:nvPr/>
        </p:nvPicPr>
        <p:blipFill>
          <a:blip r:embed="rId5"/>
          <a:stretch>
            <a:fillRect/>
          </a:stretch>
        </p:blipFill>
        <p:spPr>
          <a:xfrm>
            <a:off x="11443162" y="9571555"/>
            <a:ext cx="673100" cy="431800"/>
          </a:xfrm>
          <a:prstGeom prst="rect">
            <a:avLst/>
          </a:prstGeom>
        </p:spPr>
      </p:pic>
      <p:pic>
        <p:nvPicPr>
          <p:cNvPr id="23" name="Picture 22">
            <a:extLst>
              <a:ext uri="{FF2B5EF4-FFF2-40B4-BE49-F238E27FC236}">
                <a16:creationId xmlns:a16="http://schemas.microsoft.com/office/drawing/2014/main" id="{85502821-743C-BC1F-387B-E5FAC5C5BCB6}"/>
              </a:ext>
            </a:extLst>
          </p:cNvPr>
          <p:cNvPicPr>
            <a:picLocks noChangeAspect="1"/>
          </p:cNvPicPr>
          <p:nvPr/>
        </p:nvPicPr>
        <p:blipFill>
          <a:blip r:embed="rId8"/>
          <a:stretch>
            <a:fillRect/>
          </a:stretch>
        </p:blipFill>
        <p:spPr>
          <a:xfrm>
            <a:off x="11976100" y="7316570"/>
            <a:ext cx="876300" cy="647700"/>
          </a:xfrm>
          <a:prstGeom prst="rect">
            <a:avLst/>
          </a:prstGeom>
        </p:spPr>
      </p:pic>
      <p:pic>
        <p:nvPicPr>
          <p:cNvPr id="24" name="Picture 23">
            <a:extLst>
              <a:ext uri="{FF2B5EF4-FFF2-40B4-BE49-F238E27FC236}">
                <a16:creationId xmlns:a16="http://schemas.microsoft.com/office/drawing/2014/main" id="{238F25FD-E8FF-E649-8CEE-0F6A0DC80920}"/>
              </a:ext>
            </a:extLst>
          </p:cNvPr>
          <p:cNvPicPr>
            <a:picLocks noChangeAspect="1"/>
          </p:cNvPicPr>
          <p:nvPr/>
        </p:nvPicPr>
        <p:blipFill>
          <a:blip r:embed="rId4"/>
          <a:stretch>
            <a:fillRect/>
          </a:stretch>
        </p:blipFill>
        <p:spPr>
          <a:xfrm>
            <a:off x="5906008" y="7322235"/>
            <a:ext cx="876300" cy="647700"/>
          </a:xfrm>
          <a:prstGeom prst="rect">
            <a:avLst/>
          </a:prstGeom>
        </p:spPr>
      </p:pic>
      <p:pic>
        <p:nvPicPr>
          <p:cNvPr id="25" name="Picture 24">
            <a:extLst>
              <a:ext uri="{FF2B5EF4-FFF2-40B4-BE49-F238E27FC236}">
                <a16:creationId xmlns:a16="http://schemas.microsoft.com/office/drawing/2014/main" id="{0C58D0EC-8D53-1294-1E9D-ECC2B2689BF4}"/>
              </a:ext>
            </a:extLst>
          </p:cNvPr>
          <p:cNvPicPr>
            <a:picLocks noChangeAspect="1"/>
          </p:cNvPicPr>
          <p:nvPr/>
        </p:nvPicPr>
        <p:blipFill>
          <a:blip r:embed="rId6"/>
          <a:stretch>
            <a:fillRect/>
          </a:stretch>
        </p:blipFill>
        <p:spPr>
          <a:xfrm>
            <a:off x="7004050" y="9566094"/>
            <a:ext cx="1854200" cy="342900"/>
          </a:xfrm>
          <a:prstGeom prst="rect">
            <a:avLst/>
          </a:prstGeom>
        </p:spPr>
      </p:pic>
      <p:pic>
        <p:nvPicPr>
          <p:cNvPr id="26" name="Picture 25">
            <a:extLst>
              <a:ext uri="{FF2B5EF4-FFF2-40B4-BE49-F238E27FC236}">
                <a16:creationId xmlns:a16="http://schemas.microsoft.com/office/drawing/2014/main" id="{E6516FFD-F20B-1891-865B-BF066CBDABC2}"/>
              </a:ext>
            </a:extLst>
          </p:cNvPr>
          <p:cNvPicPr>
            <a:picLocks noChangeAspect="1"/>
          </p:cNvPicPr>
          <p:nvPr/>
        </p:nvPicPr>
        <p:blipFill>
          <a:blip r:embed="rId6"/>
          <a:stretch>
            <a:fillRect/>
          </a:stretch>
        </p:blipFill>
        <p:spPr>
          <a:xfrm>
            <a:off x="13449762" y="9518084"/>
            <a:ext cx="1854200" cy="342900"/>
          </a:xfrm>
          <a:prstGeom prst="rect">
            <a:avLst/>
          </a:prstGeom>
        </p:spPr>
      </p:pic>
      <p:sp>
        <p:nvSpPr>
          <p:cNvPr id="29" name="TextBox 28">
            <a:extLst>
              <a:ext uri="{FF2B5EF4-FFF2-40B4-BE49-F238E27FC236}">
                <a16:creationId xmlns:a16="http://schemas.microsoft.com/office/drawing/2014/main" id="{71A62000-DA95-D99F-A3D6-9795D68EDCE3}"/>
              </a:ext>
            </a:extLst>
          </p:cNvPr>
          <p:cNvSpPr txBox="1"/>
          <p:nvPr/>
        </p:nvSpPr>
        <p:spPr>
          <a:xfrm>
            <a:off x="1354812" y="3212171"/>
            <a:ext cx="7936160" cy="1569660"/>
          </a:xfrm>
          <a:prstGeom prst="rect">
            <a:avLst/>
          </a:prstGeom>
          <a:noFill/>
        </p:spPr>
        <p:txBody>
          <a:bodyPr wrap="square">
            <a:spAutoFit/>
          </a:bodyPr>
          <a:lstStyle/>
          <a:p>
            <a:pPr algn="just">
              <a:buNone/>
            </a:pPr>
            <a:r>
              <a:rPr lang="en-US" sz="3200" b="1" dirty="0">
                <a:solidFill>
                  <a:schemeClr val="bg1"/>
                </a:solidFill>
                <a:effectLst/>
                <a:latin typeface="Arial" panose="020B0604020202020204" pitchFamily="34" charset="0"/>
                <a:cs typeface="Arial" panose="020B0604020202020204" pitchFamily="34" charset="0"/>
              </a:rPr>
              <a:t>Preliminary uncertainties appear to be satisfactory given typical theoretical and experimental uncertainties</a:t>
            </a:r>
          </a:p>
        </p:txBody>
      </p:sp>
    </p:spTree>
    <p:extLst>
      <p:ext uri="{BB962C8B-B14F-4D97-AF65-F5344CB8AC3E}">
        <p14:creationId xmlns:p14="http://schemas.microsoft.com/office/powerpoint/2010/main" val="3878491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B7F4BF-AEF9-EB55-5C1C-FDEA611E2848}"/>
            </a:ext>
          </a:extLst>
        </p:cNvPr>
        <p:cNvGrpSpPr/>
        <p:nvPr/>
      </p:nvGrpSpPr>
      <p:grpSpPr>
        <a:xfrm>
          <a:off x="0" y="0"/>
          <a:ext cx="0" cy="0"/>
          <a:chOff x="0" y="0"/>
          <a:chExt cx="0" cy="0"/>
        </a:xfrm>
      </p:grpSpPr>
      <p:sp>
        <p:nvSpPr>
          <p:cNvPr id="31" name="object 31">
            <a:extLst>
              <a:ext uri="{FF2B5EF4-FFF2-40B4-BE49-F238E27FC236}">
                <a16:creationId xmlns:a16="http://schemas.microsoft.com/office/drawing/2014/main" id="{95911A63-F112-DB85-805D-2791BE3D2F72}"/>
              </a:ext>
            </a:extLst>
          </p:cNvPr>
          <p:cNvSpPr txBox="1"/>
          <p:nvPr/>
        </p:nvSpPr>
        <p:spPr>
          <a:xfrm>
            <a:off x="13709650" y="93370"/>
            <a:ext cx="5866801" cy="392415"/>
          </a:xfrm>
          <a:prstGeom prst="rect">
            <a:avLst/>
          </a:prstGeom>
        </p:spPr>
        <p:txBody>
          <a:bodyPr vert="horz" wrap="square" lIns="0" tIns="15240" rIns="0" bIns="0" rtlCol="0">
            <a:spAutoFit/>
          </a:bodyPr>
          <a:lstStyle/>
          <a:p>
            <a:pPr marL="12700">
              <a:lnSpc>
                <a:spcPct val="100000"/>
              </a:lnSpc>
              <a:spcBef>
                <a:spcPts val="120"/>
              </a:spcBef>
            </a:pPr>
            <a:r>
              <a:rPr lang="en-US" sz="2450" b="1" spc="-10" dirty="0">
                <a:solidFill>
                  <a:srgbClr val="F9B900"/>
                </a:solidFill>
                <a:latin typeface="Arial"/>
                <a:cs typeface="Arial"/>
              </a:rPr>
              <a:t>MACHINE LEARNING QCD EVOLUTION</a:t>
            </a:r>
            <a:endParaRPr sz="2450" dirty="0">
              <a:latin typeface="Arial"/>
              <a:cs typeface="Arial"/>
            </a:endParaRPr>
          </a:p>
        </p:txBody>
      </p:sp>
      <p:sp>
        <p:nvSpPr>
          <p:cNvPr id="40" name="object 40">
            <a:extLst>
              <a:ext uri="{FF2B5EF4-FFF2-40B4-BE49-F238E27FC236}">
                <a16:creationId xmlns:a16="http://schemas.microsoft.com/office/drawing/2014/main" id="{4E52B09E-5AD2-1E75-05A7-F6AE58FEDB5A}"/>
              </a:ext>
            </a:extLst>
          </p:cNvPr>
          <p:cNvSpPr txBox="1">
            <a:spLocks noGrp="1"/>
          </p:cNvSpPr>
          <p:nvPr>
            <p:ph type="sldNum" sz="quarter" idx="7"/>
          </p:nvPr>
        </p:nvSpPr>
        <p:spPr>
          <a:xfrm>
            <a:off x="17763881" y="10489411"/>
            <a:ext cx="441569" cy="323165"/>
          </a:xfrm>
          <a:prstGeom prst="rect">
            <a:avLst/>
          </a:prstGeom>
        </p:spPr>
        <p:txBody>
          <a:bodyPr vert="horz" wrap="square" lIns="0" tIns="7620" rIns="0" bIns="0" rtlCol="0">
            <a:spAutoFit/>
          </a:bodyPr>
          <a:lstStyle/>
          <a:p>
            <a:pPr marL="110489">
              <a:lnSpc>
                <a:spcPct val="100000"/>
              </a:lnSpc>
              <a:spcBef>
                <a:spcPts val="60"/>
              </a:spcBef>
            </a:pPr>
            <a:r>
              <a:rPr lang="en-US" spc="-50" dirty="0"/>
              <a:t>11</a:t>
            </a:r>
            <a:endParaRPr spc="-50" dirty="0"/>
          </a:p>
        </p:txBody>
      </p:sp>
      <p:sp>
        <p:nvSpPr>
          <p:cNvPr id="42" name="Footer Placeholder 41">
            <a:extLst>
              <a:ext uri="{FF2B5EF4-FFF2-40B4-BE49-F238E27FC236}">
                <a16:creationId xmlns:a16="http://schemas.microsoft.com/office/drawing/2014/main" id="{494A771B-FBE9-83CE-4366-7E035B098757}"/>
              </a:ext>
            </a:extLst>
          </p:cNvPr>
          <p:cNvSpPr>
            <a:spLocks noGrp="1"/>
          </p:cNvSpPr>
          <p:nvPr>
            <p:ph type="ftr" sz="quarter" idx="5"/>
          </p:nvPr>
        </p:nvSpPr>
        <p:spPr/>
        <p:txBody>
          <a:bodyPr/>
          <a:lstStyle/>
          <a:p>
            <a:pPr marL="12700">
              <a:lnSpc>
                <a:spcPct val="100000"/>
              </a:lnSpc>
              <a:spcBef>
                <a:spcPts val="55"/>
              </a:spcBef>
            </a:pPr>
            <a:r>
              <a:rPr lang="en-US"/>
              <a:t>Junaid Khan</a:t>
            </a:r>
            <a:endParaRPr lang="en-US" spc="-10" dirty="0"/>
          </a:p>
        </p:txBody>
      </p:sp>
      <p:sp>
        <p:nvSpPr>
          <p:cNvPr id="15" name="object 55">
            <a:extLst>
              <a:ext uri="{FF2B5EF4-FFF2-40B4-BE49-F238E27FC236}">
                <a16:creationId xmlns:a16="http://schemas.microsoft.com/office/drawing/2014/main" id="{C257994B-A801-654B-19B8-68EC9ABFACB7}"/>
              </a:ext>
            </a:extLst>
          </p:cNvPr>
          <p:cNvSpPr txBox="1"/>
          <p:nvPr/>
        </p:nvSpPr>
        <p:spPr>
          <a:xfrm>
            <a:off x="713010" y="1305995"/>
            <a:ext cx="11701240" cy="589457"/>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a:solidFill>
                  <a:srgbClr val="F9B900"/>
                </a:solidFill>
                <a:latin typeface="Arial"/>
                <a:cs typeface="Arial"/>
              </a:rPr>
              <a:t>ML Results with HERA</a:t>
            </a:r>
            <a:endParaRPr lang="en-US" sz="4000" dirty="0">
              <a:latin typeface="Arial"/>
              <a:cs typeface="Arial"/>
            </a:endParaRPr>
          </a:p>
        </p:txBody>
      </p:sp>
      <p:pic>
        <p:nvPicPr>
          <p:cNvPr id="2" name="Picture 1">
            <a:extLst>
              <a:ext uri="{FF2B5EF4-FFF2-40B4-BE49-F238E27FC236}">
                <a16:creationId xmlns:a16="http://schemas.microsoft.com/office/drawing/2014/main" id="{D44FE231-0982-44BE-377C-8E8EF1CBCC1B}"/>
              </a:ext>
            </a:extLst>
          </p:cNvPr>
          <p:cNvPicPr>
            <a:picLocks noChangeAspect="1"/>
          </p:cNvPicPr>
          <p:nvPr/>
        </p:nvPicPr>
        <p:blipFill>
          <a:blip r:embed="rId3"/>
          <a:stretch>
            <a:fillRect/>
          </a:stretch>
        </p:blipFill>
        <p:spPr>
          <a:xfrm>
            <a:off x="5137150" y="2209123"/>
            <a:ext cx="9829800" cy="7852779"/>
          </a:xfrm>
          <a:prstGeom prst="rect">
            <a:avLst/>
          </a:prstGeom>
        </p:spPr>
      </p:pic>
    </p:spTree>
    <p:extLst>
      <p:ext uri="{BB962C8B-B14F-4D97-AF65-F5344CB8AC3E}">
        <p14:creationId xmlns:p14="http://schemas.microsoft.com/office/powerpoint/2010/main" val="3936108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6CEB9D-F3A6-C925-35F9-80B329317E9D}"/>
            </a:ext>
          </a:extLst>
        </p:cNvPr>
        <p:cNvGrpSpPr/>
        <p:nvPr/>
      </p:nvGrpSpPr>
      <p:grpSpPr>
        <a:xfrm>
          <a:off x="0" y="0"/>
          <a:ext cx="0" cy="0"/>
          <a:chOff x="0" y="0"/>
          <a:chExt cx="0" cy="0"/>
        </a:xfrm>
      </p:grpSpPr>
      <p:sp>
        <p:nvSpPr>
          <p:cNvPr id="31" name="object 31">
            <a:extLst>
              <a:ext uri="{FF2B5EF4-FFF2-40B4-BE49-F238E27FC236}">
                <a16:creationId xmlns:a16="http://schemas.microsoft.com/office/drawing/2014/main" id="{F4B01C38-EE6E-AD30-F2AD-30E5F4DFC9D7}"/>
              </a:ext>
            </a:extLst>
          </p:cNvPr>
          <p:cNvSpPr txBox="1"/>
          <p:nvPr/>
        </p:nvSpPr>
        <p:spPr>
          <a:xfrm>
            <a:off x="16376650" y="93370"/>
            <a:ext cx="3200400" cy="392415"/>
          </a:xfrm>
          <a:prstGeom prst="rect">
            <a:avLst/>
          </a:prstGeom>
        </p:spPr>
        <p:txBody>
          <a:bodyPr vert="horz" wrap="square" lIns="0" tIns="15240" rIns="0" bIns="0" rtlCol="0">
            <a:spAutoFit/>
          </a:bodyPr>
          <a:lstStyle/>
          <a:p>
            <a:pPr marL="12700">
              <a:lnSpc>
                <a:spcPct val="100000"/>
              </a:lnSpc>
              <a:spcBef>
                <a:spcPts val="120"/>
              </a:spcBef>
            </a:pPr>
            <a:r>
              <a:rPr lang="en-US" sz="2450" b="1" spc="-10" dirty="0">
                <a:solidFill>
                  <a:srgbClr val="F9B900"/>
                </a:solidFill>
                <a:latin typeface="Arial"/>
                <a:cs typeface="Arial"/>
              </a:rPr>
              <a:t>LOOKING FORWARD</a:t>
            </a:r>
            <a:endParaRPr sz="2450" dirty="0">
              <a:latin typeface="Arial"/>
              <a:cs typeface="Arial"/>
            </a:endParaRPr>
          </a:p>
        </p:txBody>
      </p:sp>
      <p:sp>
        <p:nvSpPr>
          <p:cNvPr id="40" name="object 40">
            <a:extLst>
              <a:ext uri="{FF2B5EF4-FFF2-40B4-BE49-F238E27FC236}">
                <a16:creationId xmlns:a16="http://schemas.microsoft.com/office/drawing/2014/main" id="{CED7833B-63B0-F7AB-FA15-DC3C13E9402B}"/>
              </a:ext>
            </a:extLst>
          </p:cNvPr>
          <p:cNvSpPr txBox="1">
            <a:spLocks noGrp="1"/>
          </p:cNvSpPr>
          <p:nvPr>
            <p:ph type="sldNum" sz="quarter" idx="7"/>
          </p:nvPr>
        </p:nvSpPr>
        <p:spPr>
          <a:xfrm>
            <a:off x="17763881" y="10489411"/>
            <a:ext cx="441569" cy="323165"/>
          </a:xfrm>
          <a:prstGeom prst="rect">
            <a:avLst/>
          </a:prstGeom>
        </p:spPr>
        <p:txBody>
          <a:bodyPr vert="horz" wrap="square" lIns="0" tIns="7620" rIns="0" bIns="0" rtlCol="0">
            <a:spAutoFit/>
          </a:bodyPr>
          <a:lstStyle/>
          <a:p>
            <a:pPr marL="110489">
              <a:lnSpc>
                <a:spcPct val="100000"/>
              </a:lnSpc>
              <a:spcBef>
                <a:spcPts val="60"/>
              </a:spcBef>
            </a:pPr>
            <a:r>
              <a:rPr lang="en-US" spc="-50" dirty="0"/>
              <a:t>12</a:t>
            </a:r>
            <a:endParaRPr spc="-50" dirty="0"/>
          </a:p>
        </p:txBody>
      </p:sp>
      <p:sp>
        <p:nvSpPr>
          <p:cNvPr id="42" name="Footer Placeholder 41">
            <a:extLst>
              <a:ext uri="{FF2B5EF4-FFF2-40B4-BE49-F238E27FC236}">
                <a16:creationId xmlns:a16="http://schemas.microsoft.com/office/drawing/2014/main" id="{C348909A-5F9E-7FAB-D569-BA94C8BB1A3B}"/>
              </a:ext>
            </a:extLst>
          </p:cNvPr>
          <p:cNvSpPr>
            <a:spLocks noGrp="1"/>
          </p:cNvSpPr>
          <p:nvPr>
            <p:ph type="ftr" sz="quarter" idx="5"/>
          </p:nvPr>
        </p:nvSpPr>
        <p:spPr/>
        <p:txBody>
          <a:bodyPr/>
          <a:lstStyle/>
          <a:p>
            <a:pPr marL="12700">
              <a:lnSpc>
                <a:spcPct val="100000"/>
              </a:lnSpc>
              <a:spcBef>
                <a:spcPts val="55"/>
              </a:spcBef>
            </a:pPr>
            <a:r>
              <a:rPr lang="en-US"/>
              <a:t>Junaid Khan</a:t>
            </a:r>
            <a:endParaRPr lang="en-US" spc="-10" dirty="0"/>
          </a:p>
        </p:txBody>
      </p:sp>
      <p:sp>
        <p:nvSpPr>
          <p:cNvPr id="15" name="object 55">
            <a:extLst>
              <a:ext uri="{FF2B5EF4-FFF2-40B4-BE49-F238E27FC236}">
                <a16:creationId xmlns:a16="http://schemas.microsoft.com/office/drawing/2014/main" id="{6AAEE8F7-AD96-BE7B-A715-6705FA6BBCC7}"/>
              </a:ext>
            </a:extLst>
          </p:cNvPr>
          <p:cNvSpPr txBox="1"/>
          <p:nvPr/>
        </p:nvSpPr>
        <p:spPr>
          <a:xfrm>
            <a:off x="713010" y="1305995"/>
            <a:ext cx="8881840" cy="589457"/>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a:solidFill>
                  <a:srgbClr val="F9B900"/>
                </a:solidFill>
                <a:latin typeface="Arial"/>
                <a:cs typeface="Arial"/>
              </a:rPr>
              <a:t>Next Steps:</a:t>
            </a:r>
            <a:endParaRPr lang="en-US" sz="4000" dirty="0">
              <a:latin typeface="Arial"/>
              <a:cs typeface="Arial"/>
            </a:endParaRPr>
          </a:p>
        </p:txBody>
      </p:sp>
      <p:sp>
        <p:nvSpPr>
          <p:cNvPr id="4" name="object 7">
            <a:extLst>
              <a:ext uri="{FF2B5EF4-FFF2-40B4-BE49-F238E27FC236}">
                <a16:creationId xmlns:a16="http://schemas.microsoft.com/office/drawing/2014/main" id="{477B59C2-CFB7-D729-76C0-07752441B5F8}"/>
              </a:ext>
            </a:extLst>
          </p:cNvPr>
          <p:cNvSpPr txBox="1"/>
          <p:nvPr/>
        </p:nvSpPr>
        <p:spPr>
          <a:xfrm>
            <a:off x="1212850" y="1867163"/>
            <a:ext cx="10820400" cy="2001189"/>
          </a:xfrm>
          <a:prstGeom prst="rect">
            <a:avLst/>
          </a:prstGeom>
        </p:spPr>
        <p:txBody>
          <a:bodyPr vert="horz" wrap="square" lIns="0" tIns="213995" rIns="0" bIns="0" rtlCol="0">
            <a:spAutoFit/>
          </a:bodyPr>
          <a:lstStyle/>
          <a:p>
            <a:endParaRPr lang="en-US" sz="24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800" b="1" u="sng" dirty="0">
                <a:solidFill>
                  <a:srgbClr val="FFC000"/>
                </a:solidFill>
                <a:latin typeface="Arial" panose="020B0604020202020204" pitchFamily="34" charset="0"/>
                <a:cs typeface="Arial" panose="020B0604020202020204" pitchFamily="34" charset="0"/>
              </a:rPr>
              <a:t>Other evolution models: </a:t>
            </a:r>
          </a:p>
          <a:p>
            <a:pPr marL="342900" indent="-342900">
              <a:buFont typeface="Arial" panose="020B0604020202020204" pitchFamily="34" charset="0"/>
              <a:buChar char="•"/>
            </a:pPr>
            <a:endParaRPr lang="en-US" sz="1600" dirty="0">
              <a:solidFill>
                <a:srgbClr val="FFC000"/>
              </a:solidFill>
              <a:latin typeface="Arial" panose="020B0604020202020204" pitchFamily="34" charset="0"/>
              <a:cs typeface="Arial" panose="020B0604020202020204" pitchFamily="34" charset="0"/>
            </a:endParaRPr>
          </a:p>
          <a:p>
            <a:pPr marL="1266825" indent="-342900">
              <a:buFont typeface="Courier New" panose="02070309020205020404" pitchFamily="49" charset="0"/>
              <a:buChar char="o"/>
            </a:pPr>
            <a:r>
              <a:rPr lang="en-US" sz="2400" dirty="0">
                <a:solidFill>
                  <a:schemeClr val="bg1"/>
                </a:solidFill>
                <a:latin typeface="Arial" panose="020B0604020202020204" pitchFamily="34" charset="0"/>
                <a:cs typeface="Arial" panose="020B0604020202020204" pitchFamily="34" charset="0"/>
              </a:rPr>
              <a:t>Could extend to other models: BFKL, JIMWLK, … DGLAP??</a:t>
            </a:r>
          </a:p>
          <a:p>
            <a:pPr marL="1266825" indent="-342900">
              <a:buFont typeface="Courier New" panose="02070309020205020404" pitchFamily="49" charset="0"/>
              <a:buChar char="o"/>
            </a:pPr>
            <a:r>
              <a:rPr lang="en-US" sz="2400" dirty="0">
                <a:solidFill>
                  <a:schemeClr val="bg1"/>
                </a:solidFill>
                <a:latin typeface="Arial" panose="020B0604020202020204" pitchFamily="34" charset="0"/>
                <a:cs typeface="Arial" panose="020B0604020202020204" pitchFamily="34" charset="0"/>
              </a:rPr>
              <a:t>Could ‘warm-up’ running BK with LO &amp; NLO</a:t>
            </a:r>
          </a:p>
        </p:txBody>
      </p:sp>
      <p:pic>
        <p:nvPicPr>
          <p:cNvPr id="9" name="Picture 8">
            <a:extLst>
              <a:ext uri="{FF2B5EF4-FFF2-40B4-BE49-F238E27FC236}">
                <a16:creationId xmlns:a16="http://schemas.microsoft.com/office/drawing/2014/main" id="{62191E58-648D-7827-0658-4F34C5ECD8A1}"/>
              </a:ext>
            </a:extLst>
          </p:cNvPr>
          <p:cNvPicPr>
            <a:picLocks noChangeAspect="1"/>
          </p:cNvPicPr>
          <p:nvPr/>
        </p:nvPicPr>
        <p:blipFill>
          <a:blip r:embed="rId3"/>
          <a:stretch>
            <a:fillRect/>
          </a:stretch>
        </p:blipFill>
        <p:spPr>
          <a:xfrm>
            <a:off x="4356788" y="4429520"/>
            <a:ext cx="10476123" cy="3436700"/>
          </a:xfrm>
          <a:prstGeom prst="rect">
            <a:avLst/>
          </a:prstGeom>
        </p:spPr>
      </p:pic>
      <p:sp>
        <p:nvSpPr>
          <p:cNvPr id="2" name="Rectangle 1">
            <a:extLst>
              <a:ext uri="{FF2B5EF4-FFF2-40B4-BE49-F238E27FC236}">
                <a16:creationId xmlns:a16="http://schemas.microsoft.com/office/drawing/2014/main" id="{33B9AF1C-529B-E63B-EDFB-C76C29809D80}"/>
              </a:ext>
            </a:extLst>
          </p:cNvPr>
          <p:cNvSpPr/>
          <p:nvPr/>
        </p:nvSpPr>
        <p:spPr>
          <a:xfrm>
            <a:off x="8451850" y="4429520"/>
            <a:ext cx="3124200" cy="3436700"/>
          </a:xfrm>
          <a:prstGeom prst="rect">
            <a:avLst/>
          </a:prstGeom>
          <a:noFill/>
          <a:ln w="190500">
            <a:solidFill>
              <a:srgbClr val="00EAF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343557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27A894-4BAB-6CF2-76F4-634B9BB50254}"/>
            </a:ext>
          </a:extLst>
        </p:cNvPr>
        <p:cNvGrpSpPr/>
        <p:nvPr/>
      </p:nvGrpSpPr>
      <p:grpSpPr>
        <a:xfrm>
          <a:off x="0" y="0"/>
          <a:ext cx="0" cy="0"/>
          <a:chOff x="0" y="0"/>
          <a:chExt cx="0" cy="0"/>
        </a:xfrm>
      </p:grpSpPr>
      <p:sp>
        <p:nvSpPr>
          <p:cNvPr id="2" name="Footer Placeholder 41">
            <a:extLst>
              <a:ext uri="{FF2B5EF4-FFF2-40B4-BE49-F238E27FC236}">
                <a16:creationId xmlns:a16="http://schemas.microsoft.com/office/drawing/2014/main" id="{36125C7E-83C9-285C-7352-8642EA2752C7}"/>
              </a:ext>
            </a:extLst>
          </p:cNvPr>
          <p:cNvSpPr>
            <a:spLocks noGrp="1"/>
          </p:cNvSpPr>
          <p:nvPr>
            <p:ph type="ftr" sz="quarter" idx="5"/>
          </p:nvPr>
        </p:nvSpPr>
        <p:spPr>
          <a:xfrm>
            <a:off x="603250" y="10836275"/>
            <a:ext cx="1692910" cy="253916"/>
          </a:xfrm>
        </p:spPr>
        <p:txBody>
          <a:bodyPr/>
          <a:lstStyle/>
          <a:p>
            <a:pPr marL="12700">
              <a:lnSpc>
                <a:spcPct val="100000"/>
              </a:lnSpc>
              <a:spcBef>
                <a:spcPts val="55"/>
              </a:spcBef>
            </a:pPr>
            <a:r>
              <a:rPr lang="en-US" dirty="0"/>
              <a:t>Junaid Khan</a:t>
            </a:r>
            <a:endParaRPr lang="en-US" spc="-10" dirty="0"/>
          </a:p>
        </p:txBody>
      </p:sp>
      <p:pic>
        <p:nvPicPr>
          <p:cNvPr id="5" name="Picture 4">
            <a:extLst>
              <a:ext uri="{FF2B5EF4-FFF2-40B4-BE49-F238E27FC236}">
                <a16:creationId xmlns:a16="http://schemas.microsoft.com/office/drawing/2014/main" id="{3261C214-41F9-018E-2B3F-F522A28B7525}"/>
              </a:ext>
            </a:extLst>
          </p:cNvPr>
          <p:cNvPicPr>
            <a:picLocks noChangeAspect="1"/>
          </p:cNvPicPr>
          <p:nvPr/>
        </p:nvPicPr>
        <p:blipFill>
          <a:blip r:embed="rId3"/>
          <a:stretch>
            <a:fillRect/>
          </a:stretch>
        </p:blipFill>
        <p:spPr>
          <a:xfrm>
            <a:off x="5599112" y="3292475"/>
            <a:ext cx="8905875" cy="6841851"/>
          </a:xfrm>
          <a:prstGeom prst="rect">
            <a:avLst/>
          </a:prstGeom>
        </p:spPr>
      </p:pic>
      <p:sp>
        <p:nvSpPr>
          <p:cNvPr id="4" name="object 55">
            <a:extLst>
              <a:ext uri="{FF2B5EF4-FFF2-40B4-BE49-F238E27FC236}">
                <a16:creationId xmlns:a16="http://schemas.microsoft.com/office/drawing/2014/main" id="{468C6C86-F875-2913-EB88-478A6F412D56}"/>
              </a:ext>
            </a:extLst>
          </p:cNvPr>
          <p:cNvSpPr txBox="1"/>
          <p:nvPr/>
        </p:nvSpPr>
        <p:spPr>
          <a:xfrm>
            <a:off x="713010" y="1305995"/>
            <a:ext cx="8881840" cy="589457"/>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a:solidFill>
                  <a:srgbClr val="F9B900"/>
                </a:solidFill>
                <a:latin typeface="Arial"/>
                <a:cs typeface="Arial"/>
              </a:rPr>
              <a:t>Next Steps:</a:t>
            </a:r>
            <a:endParaRPr lang="en-US" sz="4000" dirty="0">
              <a:latin typeface="Arial"/>
              <a:cs typeface="Arial"/>
            </a:endParaRPr>
          </a:p>
        </p:txBody>
      </p:sp>
      <p:sp>
        <p:nvSpPr>
          <p:cNvPr id="6" name="object 7">
            <a:extLst>
              <a:ext uri="{FF2B5EF4-FFF2-40B4-BE49-F238E27FC236}">
                <a16:creationId xmlns:a16="http://schemas.microsoft.com/office/drawing/2014/main" id="{787C7624-A06A-29BF-21D8-2B23274E7F29}"/>
              </a:ext>
            </a:extLst>
          </p:cNvPr>
          <p:cNvSpPr txBox="1"/>
          <p:nvPr/>
        </p:nvSpPr>
        <p:spPr>
          <a:xfrm>
            <a:off x="1212850" y="1867163"/>
            <a:ext cx="10820400" cy="1262525"/>
          </a:xfrm>
          <a:prstGeom prst="rect">
            <a:avLst/>
          </a:prstGeom>
        </p:spPr>
        <p:txBody>
          <a:bodyPr vert="horz" wrap="square" lIns="0" tIns="213995" rIns="0" bIns="0" rtlCol="0">
            <a:spAutoFit/>
          </a:bodyPr>
          <a:lstStyle/>
          <a:p>
            <a:endParaRPr lang="en-US" sz="24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800" b="1" u="sng" dirty="0">
                <a:solidFill>
                  <a:srgbClr val="FFC000"/>
                </a:solidFill>
                <a:latin typeface="Arial" panose="020B0604020202020204" pitchFamily="34" charset="0"/>
                <a:cs typeface="Arial" panose="020B0604020202020204" pitchFamily="34" charset="0"/>
              </a:rPr>
              <a:t>Integration with </a:t>
            </a:r>
            <a:r>
              <a:rPr lang="en-US" sz="2800" b="1" u="sng" dirty="0" err="1">
                <a:solidFill>
                  <a:srgbClr val="FFC000"/>
                </a:solidFill>
                <a:latin typeface="Arial" panose="020B0604020202020204" pitchFamily="34" charset="0"/>
                <a:cs typeface="Arial" panose="020B0604020202020204" pitchFamily="34" charset="0"/>
              </a:rPr>
              <a:t>xFitter</a:t>
            </a:r>
            <a:r>
              <a:rPr lang="en-US" sz="2800" b="1" u="sng" dirty="0">
                <a:solidFill>
                  <a:srgbClr val="FFC000"/>
                </a:solidFill>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endParaRPr lang="en-US" sz="1600" dirty="0">
              <a:solidFill>
                <a:srgbClr val="FFC000"/>
              </a:solidFill>
              <a:latin typeface="Arial" panose="020B0604020202020204" pitchFamily="34" charset="0"/>
              <a:cs typeface="Arial" panose="020B0604020202020204" pitchFamily="34" charset="0"/>
            </a:endParaRPr>
          </a:p>
        </p:txBody>
      </p:sp>
      <p:sp>
        <p:nvSpPr>
          <p:cNvPr id="3" name="object 40">
            <a:extLst>
              <a:ext uri="{FF2B5EF4-FFF2-40B4-BE49-F238E27FC236}">
                <a16:creationId xmlns:a16="http://schemas.microsoft.com/office/drawing/2014/main" id="{E69F0368-0B5C-B87E-13E2-F3BAA9FAB6AC}"/>
              </a:ext>
            </a:extLst>
          </p:cNvPr>
          <p:cNvSpPr txBox="1">
            <a:spLocks noGrp="1"/>
          </p:cNvSpPr>
          <p:nvPr>
            <p:ph type="sldNum" sz="quarter" idx="7"/>
          </p:nvPr>
        </p:nvSpPr>
        <p:spPr>
          <a:xfrm>
            <a:off x="17763881" y="10489411"/>
            <a:ext cx="441569" cy="323165"/>
          </a:xfrm>
          <a:prstGeom prst="rect">
            <a:avLst/>
          </a:prstGeom>
        </p:spPr>
        <p:txBody>
          <a:bodyPr vert="horz" wrap="square" lIns="0" tIns="7620" rIns="0" bIns="0" rtlCol="0">
            <a:spAutoFit/>
          </a:bodyPr>
          <a:lstStyle/>
          <a:p>
            <a:pPr marL="110489">
              <a:lnSpc>
                <a:spcPct val="100000"/>
              </a:lnSpc>
              <a:spcBef>
                <a:spcPts val="60"/>
              </a:spcBef>
            </a:pPr>
            <a:r>
              <a:rPr lang="en-US" spc="-50" dirty="0"/>
              <a:t>13</a:t>
            </a:r>
            <a:endParaRPr spc="-50" dirty="0"/>
          </a:p>
        </p:txBody>
      </p:sp>
      <p:sp>
        <p:nvSpPr>
          <p:cNvPr id="7" name="object 31">
            <a:extLst>
              <a:ext uri="{FF2B5EF4-FFF2-40B4-BE49-F238E27FC236}">
                <a16:creationId xmlns:a16="http://schemas.microsoft.com/office/drawing/2014/main" id="{0A67C6FC-4AA7-AF4C-BFC9-FA6A24F0B18E}"/>
              </a:ext>
            </a:extLst>
          </p:cNvPr>
          <p:cNvSpPr txBox="1"/>
          <p:nvPr/>
        </p:nvSpPr>
        <p:spPr>
          <a:xfrm>
            <a:off x="16376650" y="93370"/>
            <a:ext cx="3200400" cy="392415"/>
          </a:xfrm>
          <a:prstGeom prst="rect">
            <a:avLst/>
          </a:prstGeom>
        </p:spPr>
        <p:txBody>
          <a:bodyPr vert="horz" wrap="square" lIns="0" tIns="15240" rIns="0" bIns="0" rtlCol="0">
            <a:spAutoFit/>
          </a:bodyPr>
          <a:lstStyle/>
          <a:p>
            <a:pPr marL="12700">
              <a:lnSpc>
                <a:spcPct val="100000"/>
              </a:lnSpc>
              <a:spcBef>
                <a:spcPts val="120"/>
              </a:spcBef>
            </a:pPr>
            <a:r>
              <a:rPr lang="en-US" sz="2450" b="1" spc="-10" dirty="0">
                <a:solidFill>
                  <a:srgbClr val="F9B900"/>
                </a:solidFill>
                <a:latin typeface="Arial"/>
                <a:cs typeface="Arial"/>
              </a:rPr>
              <a:t>LOOKING FORWARD</a:t>
            </a:r>
            <a:endParaRPr sz="2450" dirty="0">
              <a:latin typeface="Arial"/>
              <a:cs typeface="Arial"/>
            </a:endParaRPr>
          </a:p>
        </p:txBody>
      </p:sp>
    </p:spTree>
    <p:extLst>
      <p:ext uri="{BB962C8B-B14F-4D97-AF65-F5344CB8AC3E}">
        <p14:creationId xmlns:p14="http://schemas.microsoft.com/office/powerpoint/2010/main" val="2078985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4938D-DAC4-B27A-29D1-3CDEAEA9603B}"/>
            </a:ext>
          </a:extLst>
        </p:cNvPr>
        <p:cNvGrpSpPr/>
        <p:nvPr/>
      </p:nvGrpSpPr>
      <p:grpSpPr>
        <a:xfrm>
          <a:off x="0" y="0"/>
          <a:ext cx="0" cy="0"/>
          <a:chOff x="0" y="0"/>
          <a:chExt cx="0" cy="0"/>
        </a:xfrm>
      </p:grpSpPr>
      <p:sp>
        <p:nvSpPr>
          <p:cNvPr id="31" name="object 31">
            <a:extLst>
              <a:ext uri="{FF2B5EF4-FFF2-40B4-BE49-F238E27FC236}">
                <a16:creationId xmlns:a16="http://schemas.microsoft.com/office/drawing/2014/main" id="{EA3874DE-04A3-E591-C4FE-776AB913B619}"/>
              </a:ext>
            </a:extLst>
          </p:cNvPr>
          <p:cNvSpPr txBox="1"/>
          <p:nvPr/>
        </p:nvSpPr>
        <p:spPr>
          <a:xfrm>
            <a:off x="15233650" y="93370"/>
            <a:ext cx="4349969" cy="403404"/>
          </a:xfrm>
          <a:prstGeom prst="rect">
            <a:avLst/>
          </a:prstGeom>
        </p:spPr>
        <p:txBody>
          <a:bodyPr vert="horz" wrap="square" lIns="0" tIns="15240" rIns="0" bIns="0" rtlCol="0">
            <a:spAutoFit/>
          </a:bodyPr>
          <a:lstStyle/>
          <a:p>
            <a:pPr marL="12700">
              <a:lnSpc>
                <a:spcPct val="100000"/>
              </a:lnSpc>
              <a:spcBef>
                <a:spcPts val="120"/>
              </a:spcBef>
            </a:pPr>
            <a:r>
              <a:rPr lang="en-US" sz="2450" b="1" spc="-10" dirty="0">
                <a:solidFill>
                  <a:srgbClr val="F9B900"/>
                </a:solidFill>
                <a:latin typeface="Arial"/>
                <a:cs typeface="Arial"/>
              </a:rPr>
              <a:t>OPEN-SOURCE WORKFLOW</a:t>
            </a:r>
            <a:endParaRPr sz="2450" dirty="0">
              <a:latin typeface="Arial"/>
              <a:cs typeface="Arial"/>
            </a:endParaRPr>
          </a:p>
        </p:txBody>
      </p:sp>
      <p:sp>
        <p:nvSpPr>
          <p:cNvPr id="40" name="object 40">
            <a:extLst>
              <a:ext uri="{FF2B5EF4-FFF2-40B4-BE49-F238E27FC236}">
                <a16:creationId xmlns:a16="http://schemas.microsoft.com/office/drawing/2014/main" id="{A9BB0A1F-0978-CAEC-918C-AD5A614EDE8C}"/>
              </a:ext>
            </a:extLst>
          </p:cNvPr>
          <p:cNvSpPr txBox="1">
            <a:spLocks noGrp="1"/>
          </p:cNvSpPr>
          <p:nvPr>
            <p:ph type="sldNum" sz="quarter" idx="7"/>
          </p:nvPr>
        </p:nvSpPr>
        <p:spPr>
          <a:xfrm>
            <a:off x="17763881" y="10489411"/>
            <a:ext cx="441569" cy="323165"/>
          </a:xfrm>
          <a:prstGeom prst="rect">
            <a:avLst/>
          </a:prstGeom>
        </p:spPr>
        <p:txBody>
          <a:bodyPr vert="horz" wrap="square" lIns="0" tIns="7620" rIns="0" bIns="0" rtlCol="0">
            <a:spAutoFit/>
          </a:bodyPr>
          <a:lstStyle/>
          <a:p>
            <a:pPr marL="110489">
              <a:lnSpc>
                <a:spcPct val="100000"/>
              </a:lnSpc>
              <a:spcBef>
                <a:spcPts val="60"/>
              </a:spcBef>
            </a:pPr>
            <a:r>
              <a:rPr lang="en-US" spc="-50" dirty="0"/>
              <a:t>14</a:t>
            </a:r>
            <a:endParaRPr spc="-50" dirty="0"/>
          </a:p>
        </p:txBody>
      </p:sp>
      <p:sp>
        <p:nvSpPr>
          <p:cNvPr id="42" name="Footer Placeholder 41">
            <a:extLst>
              <a:ext uri="{FF2B5EF4-FFF2-40B4-BE49-F238E27FC236}">
                <a16:creationId xmlns:a16="http://schemas.microsoft.com/office/drawing/2014/main" id="{EE2E645E-5C8A-9F16-CB57-1D66C7020E97}"/>
              </a:ext>
            </a:extLst>
          </p:cNvPr>
          <p:cNvSpPr>
            <a:spLocks noGrp="1"/>
          </p:cNvSpPr>
          <p:nvPr>
            <p:ph type="ftr" sz="quarter" idx="5"/>
          </p:nvPr>
        </p:nvSpPr>
        <p:spPr/>
        <p:txBody>
          <a:bodyPr/>
          <a:lstStyle/>
          <a:p>
            <a:pPr marL="12700">
              <a:lnSpc>
                <a:spcPct val="100000"/>
              </a:lnSpc>
              <a:spcBef>
                <a:spcPts val="55"/>
              </a:spcBef>
            </a:pPr>
            <a:r>
              <a:rPr lang="en-US" dirty="0"/>
              <a:t>Junaid Khan</a:t>
            </a:r>
            <a:endParaRPr lang="en-US" spc="-10" dirty="0"/>
          </a:p>
        </p:txBody>
      </p:sp>
      <p:sp>
        <p:nvSpPr>
          <p:cNvPr id="15" name="object 55">
            <a:extLst>
              <a:ext uri="{FF2B5EF4-FFF2-40B4-BE49-F238E27FC236}">
                <a16:creationId xmlns:a16="http://schemas.microsoft.com/office/drawing/2014/main" id="{15CDFCA4-BDC3-1CFA-9BBE-6639C5DDC54C}"/>
              </a:ext>
            </a:extLst>
          </p:cNvPr>
          <p:cNvSpPr txBox="1"/>
          <p:nvPr/>
        </p:nvSpPr>
        <p:spPr>
          <a:xfrm>
            <a:off x="713010" y="1305995"/>
            <a:ext cx="9567640" cy="589457"/>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a:solidFill>
                  <a:srgbClr val="F9B900"/>
                </a:solidFill>
                <a:latin typeface="Arial"/>
                <a:cs typeface="Arial"/>
              </a:rPr>
              <a:t>Open source, reproduceable workflow</a:t>
            </a:r>
            <a:endParaRPr lang="en-US" sz="4000" dirty="0">
              <a:latin typeface="Arial"/>
              <a:cs typeface="Arial"/>
            </a:endParaRPr>
          </a:p>
        </p:txBody>
      </p:sp>
      <p:sp>
        <p:nvSpPr>
          <p:cNvPr id="2" name="TextBox 1">
            <a:extLst>
              <a:ext uri="{FF2B5EF4-FFF2-40B4-BE49-F238E27FC236}">
                <a16:creationId xmlns:a16="http://schemas.microsoft.com/office/drawing/2014/main" id="{92CAD766-160B-5426-90B0-CFA0587004D1}"/>
              </a:ext>
            </a:extLst>
          </p:cNvPr>
          <p:cNvSpPr txBox="1"/>
          <p:nvPr/>
        </p:nvSpPr>
        <p:spPr>
          <a:xfrm>
            <a:off x="8220326" y="9904636"/>
            <a:ext cx="4120648" cy="584775"/>
          </a:xfrm>
          <a:prstGeom prst="rect">
            <a:avLst/>
          </a:prstGeom>
          <a:noFill/>
        </p:spPr>
        <p:txBody>
          <a:bodyPr wrap="square">
            <a:spAutoFit/>
          </a:bodyPr>
          <a:lstStyle/>
          <a:p>
            <a:pPr marL="0" lvl="0" indent="0" algn="l" rtl="0">
              <a:spcBef>
                <a:spcPts val="1000"/>
              </a:spcBef>
              <a:spcAft>
                <a:spcPts val="0"/>
              </a:spcAft>
              <a:buClr>
                <a:schemeClr val="dk1"/>
              </a:buClr>
              <a:buSzPts val="1100"/>
              <a:buFont typeface="Arial"/>
              <a:buNone/>
            </a:pPr>
            <a:r>
              <a:rPr lang="en-US" sz="3200" b="1" dirty="0">
                <a:solidFill>
                  <a:srgbClr val="00EAF2"/>
                </a:solidFill>
              </a:rPr>
              <a:t>Paper is in progress</a:t>
            </a:r>
          </a:p>
        </p:txBody>
      </p:sp>
      <p:grpSp>
        <p:nvGrpSpPr>
          <p:cNvPr id="6" name="Group 5">
            <a:extLst>
              <a:ext uri="{FF2B5EF4-FFF2-40B4-BE49-F238E27FC236}">
                <a16:creationId xmlns:a16="http://schemas.microsoft.com/office/drawing/2014/main" id="{8C401A66-26FB-2D5C-76F7-ADE2D8EC0502}"/>
              </a:ext>
            </a:extLst>
          </p:cNvPr>
          <p:cNvGrpSpPr/>
          <p:nvPr/>
        </p:nvGrpSpPr>
        <p:grpSpPr>
          <a:xfrm>
            <a:off x="3917950" y="2172452"/>
            <a:ext cx="12268200" cy="7460172"/>
            <a:chOff x="3917950" y="2172452"/>
            <a:chExt cx="12268200" cy="7460172"/>
          </a:xfrm>
        </p:grpSpPr>
        <p:pic>
          <p:nvPicPr>
            <p:cNvPr id="3" name="Picture 2">
              <a:extLst>
                <a:ext uri="{FF2B5EF4-FFF2-40B4-BE49-F238E27FC236}">
                  <a16:creationId xmlns:a16="http://schemas.microsoft.com/office/drawing/2014/main" id="{3775543D-957F-C364-2CBB-F5FE300503C5}"/>
                </a:ext>
              </a:extLst>
            </p:cNvPr>
            <p:cNvPicPr>
              <a:picLocks noChangeAspect="1"/>
            </p:cNvPicPr>
            <p:nvPr/>
          </p:nvPicPr>
          <p:blipFill>
            <a:blip r:embed="rId3"/>
            <a:stretch>
              <a:fillRect/>
            </a:stretch>
          </p:blipFill>
          <p:spPr>
            <a:xfrm>
              <a:off x="3917950" y="2172452"/>
              <a:ext cx="12268200" cy="7460172"/>
            </a:xfrm>
            <a:prstGeom prst="rect">
              <a:avLst/>
            </a:prstGeom>
          </p:spPr>
        </p:pic>
        <p:pic>
          <p:nvPicPr>
            <p:cNvPr id="5" name="Picture 4">
              <a:extLst>
                <a:ext uri="{FF2B5EF4-FFF2-40B4-BE49-F238E27FC236}">
                  <a16:creationId xmlns:a16="http://schemas.microsoft.com/office/drawing/2014/main" id="{19AE0B31-1DCE-7A72-8C2F-8328D6618742}"/>
                </a:ext>
              </a:extLst>
            </p:cNvPr>
            <p:cNvPicPr>
              <a:picLocks/>
            </p:cNvPicPr>
            <p:nvPr/>
          </p:nvPicPr>
          <p:blipFill>
            <a:blip r:embed="rId4"/>
            <a:stretch>
              <a:fillRect/>
            </a:stretch>
          </p:blipFill>
          <p:spPr>
            <a:xfrm>
              <a:off x="7613649" y="8456525"/>
              <a:ext cx="585216" cy="594360"/>
            </a:xfrm>
            <a:prstGeom prst="rect">
              <a:avLst/>
            </a:prstGeom>
          </p:spPr>
        </p:pic>
      </p:grpSp>
      <p:sp>
        <p:nvSpPr>
          <p:cNvPr id="4" name="Google Shape;864;p54">
            <a:extLst>
              <a:ext uri="{FF2B5EF4-FFF2-40B4-BE49-F238E27FC236}">
                <a16:creationId xmlns:a16="http://schemas.microsoft.com/office/drawing/2014/main" id="{5F9EDA90-E019-B879-5290-0ADEED9DC9BD}"/>
              </a:ext>
            </a:extLst>
          </p:cNvPr>
          <p:cNvSpPr txBox="1"/>
          <p:nvPr/>
        </p:nvSpPr>
        <p:spPr>
          <a:xfrm rot="-1800000">
            <a:off x="14577033" y="7214850"/>
            <a:ext cx="3448080" cy="762120"/>
          </a:xfrm>
          <a:prstGeom prst="rect">
            <a:avLst/>
          </a:prstGeom>
          <a:noFill/>
          <a:ln>
            <a:noFill/>
          </a:ln>
        </p:spPr>
        <p:txBody>
          <a:bodyPr spcFirstLastPara="1" wrap="square" lIns="90000" tIns="45000" rIns="90000" bIns="45000" anchor="t" anchorCtr="0">
            <a:noAutofit/>
          </a:bodyPr>
          <a:lstStyle/>
          <a:p>
            <a:pPr marL="0" marR="0" lvl="0" indent="0" algn="l" rtl="0">
              <a:lnSpc>
                <a:spcPct val="100000"/>
              </a:lnSpc>
              <a:spcBef>
                <a:spcPts val="0"/>
              </a:spcBef>
              <a:spcAft>
                <a:spcPts val="0"/>
              </a:spcAft>
              <a:buNone/>
            </a:pPr>
            <a:r>
              <a:rPr lang="en-US" sz="3600" b="1" strike="noStrike" dirty="0">
                <a:solidFill>
                  <a:srgbClr val="FF0000"/>
                </a:solidFill>
                <a:latin typeface="Arial"/>
                <a:ea typeface="Arial"/>
                <a:cs typeface="Arial"/>
                <a:sym typeface="Arial"/>
              </a:rPr>
              <a:t>TRY IT OUT!</a:t>
            </a:r>
            <a:endParaRPr sz="3600" b="0" strike="noStrike" dirty="0">
              <a:latin typeface="Arial"/>
              <a:ea typeface="Arial"/>
              <a:cs typeface="Arial"/>
              <a:sym typeface="Arial"/>
            </a:endParaRPr>
          </a:p>
        </p:txBody>
      </p:sp>
    </p:spTree>
    <p:extLst>
      <p:ext uri="{BB962C8B-B14F-4D97-AF65-F5344CB8AC3E}">
        <p14:creationId xmlns:p14="http://schemas.microsoft.com/office/powerpoint/2010/main" val="3784782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8AB1E7-5C87-ED9C-3EF8-CA7E4CF4B4AB}"/>
            </a:ext>
          </a:extLst>
        </p:cNvPr>
        <p:cNvGrpSpPr/>
        <p:nvPr/>
      </p:nvGrpSpPr>
      <p:grpSpPr>
        <a:xfrm>
          <a:off x="0" y="0"/>
          <a:ext cx="0" cy="0"/>
          <a:chOff x="0" y="0"/>
          <a:chExt cx="0" cy="0"/>
        </a:xfrm>
      </p:grpSpPr>
      <p:sp>
        <p:nvSpPr>
          <p:cNvPr id="7" name="object 7">
            <a:extLst>
              <a:ext uri="{FF2B5EF4-FFF2-40B4-BE49-F238E27FC236}">
                <a16:creationId xmlns:a16="http://schemas.microsoft.com/office/drawing/2014/main" id="{0D43E90B-F0F4-8AE4-D7F5-48B797DFC6F2}"/>
              </a:ext>
            </a:extLst>
          </p:cNvPr>
          <p:cNvSpPr txBox="1"/>
          <p:nvPr/>
        </p:nvSpPr>
        <p:spPr>
          <a:xfrm>
            <a:off x="8013700" y="5084968"/>
            <a:ext cx="4076700" cy="1139414"/>
          </a:xfrm>
          <a:prstGeom prst="rect">
            <a:avLst/>
          </a:prstGeom>
        </p:spPr>
        <p:txBody>
          <a:bodyPr vert="horz" wrap="square" lIns="0" tIns="213995" rIns="0" bIns="0" rtlCol="0">
            <a:spAutoFit/>
          </a:bodyPr>
          <a:lstStyle/>
          <a:p>
            <a:pPr marL="38100">
              <a:lnSpc>
                <a:spcPct val="100000"/>
              </a:lnSpc>
              <a:spcBef>
                <a:spcPts val="1685"/>
              </a:spcBef>
              <a:buClr>
                <a:srgbClr val="FFFFFF"/>
              </a:buClr>
              <a:tabLst>
                <a:tab pos="434975" algn="l"/>
              </a:tabLst>
            </a:pPr>
            <a:r>
              <a:rPr lang="en-US" sz="6000" b="1" dirty="0">
                <a:solidFill>
                  <a:srgbClr val="F9B900"/>
                </a:solidFill>
                <a:latin typeface="Arial"/>
                <a:cs typeface="Arial"/>
              </a:rPr>
              <a:t>Thank You</a:t>
            </a:r>
            <a:endParaRPr sz="6000" dirty="0">
              <a:latin typeface="Arial"/>
              <a:cs typeface="Arial"/>
            </a:endParaRPr>
          </a:p>
        </p:txBody>
      </p:sp>
      <p:sp>
        <p:nvSpPr>
          <p:cNvPr id="2" name="Footer Placeholder 41">
            <a:extLst>
              <a:ext uri="{FF2B5EF4-FFF2-40B4-BE49-F238E27FC236}">
                <a16:creationId xmlns:a16="http://schemas.microsoft.com/office/drawing/2014/main" id="{12EDE301-68E1-D803-BB6C-C3E5AE5DF4F4}"/>
              </a:ext>
            </a:extLst>
          </p:cNvPr>
          <p:cNvSpPr>
            <a:spLocks noGrp="1"/>
          </p:cNvSpPr>
          <p:nvPr>
            <p:ph type="ftr" sz="quarter" idx="5"/>
          </p:nvPr>
        </p:nvSpPr>
        <p:spPr>
          <a:xfrm>
            <a:off x="603250" y="10836275"/>
            <a:ext cx="1692910" cy="253916"/>
          </a:xfrm>
        </p:spPr>
        <p:txBody>
          <a:bodyPr/>
          <a:lstStyle/>
          <a:p>
            <a:pPr marL="12700">
              <a:lnSpc>
                <a:spcPct val="100000"/>
              </a:lnSpc>
              <a:spcBef>
                <a:spcPts val="55"/>
              </a:spcBef>
            </a:pPr>
            <a:r>
              <a:rPr lang="en-US" dirty="0"/>
              <a:t>Junaid Khan</a:t>
            </a:r>
            <a:endParaRPr lang="en-US" spc="-10" dirty="0"/>
          </a:p>
        </p:txBody>
      </p:sp>
      <p:sp>
        <p:nvSpPr>
          <p:cNvPr id="4" name="object 40">
            <a:extLst>
              <a:ext uri="{FF2B5EF4-FFF2-40B4-BE49-F238E27FC236}">
                <a16:creationId xmlns:a16="http://schemas.microsoft.com/office/drawing/2014/main" id="{895BA4F1-9F99-8A19-523E-5835F0388F94}"/>
              </a:ext>
            </a:extLst>
          </p:cNvPr>
          <p:cNvSpPr txBox="1">
            <a:spLocks noGrp="1"/>
          </p:cNvSpPr>
          <p:nvPr>
            <p:ph type="sldNum" sz="quarter" idx="7"/>
          </p:nvPr>
        </p:nvSpPr>
        <p:spPr>
          <a:xfrm>
            <a:off x="17763881" y="10489411"/>
            <a:ext cx="441569" cy="323165"/>
          </a:xfrm>
          <a:prstGeom prst="rect">
            <a:avLst/>
          </a:prstGeom>
        </p:spPr>
        <p:txBody>
          <a:bodyPr vert="horz" wrap="square" lIns="0" tIns="7620" rIns="0" bIns="0" rtlCol="0">
            <a:spAutoFit/>
          </a:bodyPr>
          <a:lstStyle/>
          <a:p>
            <a:pPr marL="110489">
              <a:lnSpc>
                <a:spcPct val="100000"/>
              </a:lnSpc>
              <a:spcBef>
                <a:spcPts val="60"/>
              </a:spcBef>
            </a:pPr>
            <a:r>
              <a:rPr lang="en-US" spc="-50" dirty="0"/>
              <a:t>15</a:t>
            </a:r>
            <a:endParaRPr spc="-50" dirty="0"/>
          </a:p>
        </p:txBody>
      </p:sp>
    </p:spTree>
    <p:extLst>
      <p:ext uri="{BB962C8B-B14F-4D97-AF65-F5344CB8AC3E}">
        <p14:creationId xmlns:p14="http://schemas.microsoft.com/office/powerpoint/2010/main" val="41289572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99946-FF00-F9AB-910B-29F87DBC57F3}"/>
            </a:ext>
          </a:extLst>
        </p:cNvPr>
        <p:cNvGrpSpPr/>
        <p:nvPr/>
      </p:nvGrpSpPr>
      <p:grpSpPr>
        <a:xfrm>
          <a:off x="0" y="0"/>
          <a:ext cx="0" cy="0"/>
          <a:chOff x="0" y="0"/>
          <a:chExt cx="0" cy="0"/>
        </a:xfrm>
      </p:grpSpPr>
      <p:sp>
        <p:nvSpPr>
          <p:cNvPr id="7" name="object 7">
            <a:extLst>
              <a:ext uri="{FF2B5EF4-FFF2-40B4-BE49-F238E27FC236}">
                <a16:creationId xmlns:a16="http://schemas.microsoft.com/office/drawing/2014/main" id="{3827C2F2-94AD-27F2-D1A3-38239E165756}"/>
              </a:ext>
            </a:extLst>
          </p:cNvPr>
          <p:cNvSpPr txBox="1"/>
          <p:nvPr/>
        </p:nvSpPr>
        <p:spPr>
          <a:xfrm>
            <a:off x="7308850" y="4892675"/>
            <a:ext cx="5486400" cy="1139414"/>
          </a:xfrm>
          <a:prstGeom prst="rect">
            <a:avLst/>
          </a:prstGeom>
        </p:spPr>
        <p:txBody>
          <a:bodyPr vert="horz" wrap="square" lIns="0" tIns="213995" rIns="0" bIns="0" rtlCol="0">
            <a:spAutoFit/>
          </a:bodyPr>
          <a:lstStyle/>
          <a:p>
            <a:pPr marL="38100">
              <a:lnSpc>
                <a:spcPct val="100000"/>
              </a:lnSpc>
              <a:spcBef>
                <a:spcPts val="1685"/>
              </a:spcBef>
              <a:buClr>
                <a:srgbClr val="FFFFFF"/>
              </a:buClr>
              <a:tabLst>
                <a:tab pos="434975" algn="l"/>
              </a:tabLst>
            </a:pPr>
            <a:r>
              <a:rPr lang="en-US" sz="6000" b="1" dirty="0">
                <a:solidFill>
                  <a:srgbClr val="F9B900"/>
                </a:solidFill>
                <a:latin typeface="Arial"/>
                <a:cs typeface="Arial"/>
              </a:rPr>
              <a:t>Backup Slides</a:t>
            </a:r>
            <a:endParaRPr sz="6000" dirty="0">
              <a:latin typeface="Arial"/>
              <a:cs typeface="Arial"/>
            </a:endParaRPr>
          </a:p>
        </p:txBody>
      </p:sp>
      <p:sp>
        <p:nvSpPr>
          <p:cNvPr id="2" name="Footer Placeholder 41">
            <a:extLst>
              <a:ext uri="{FF2B5EF4-FFF2-40B4-BE49-F238E27FC236}">
                <a16:creationId xmlns:a16="http://schemas.microsoft.com/office/drawing/2014/main" id="{1D4BEF4A-ED77-D3CD-5CE5-E2D04058A572}"/>
              </a:ext>
            </a:extLst>
          </p:cNvPr>
          <p:cNvSpPr>
            <a:spLocks noGrp="1"/>
          </p:cNvSpPr>
          <p:nvPr>
            <p:ph type="ftr" sz="quarter" idx="5"/>
          </p:nvPr>
        </p:nvSpPr>
        <p:spPr>
          <a:xfrm>
            <a:off x="603250" y="10836275"/>
            <a:ext cx="1692910" cy="253916"/>
          </a:xfrm>
        </p:spPr>
        <p:txBody>
          <a:bodyPr/>
          <a:lstStyle/>
          <a:p>
            <a:pPr marL="12700">
              <a:lnSpc>
                <a:spcPct val="100000"/>
              </a:lnSpc>
              <a:spcBef>
                <a:spcPts val="55"/>
              </a:spcBef>
            </a:pPr>
            <a:r>
              <a:rPr lang="en-US" dirty="0"/>
              <a:t>Junaid Khan</a:t>
            </a:r>
            <a:endParaRPr lang="en-US" spc="-10" dirty="0"/>
          </a:p>
        </p:txBody>
      </p:sp>
      <p:sp>
        <p:nvSpPr>
          <p:cNvPr id="4" name="object 40">
            <a:extLst>
              <a:ext uri="{FF2B5EF4-FFF2-40B4-BE49-F238E27FC236}">
                <a16:creationId xmlns:a16="http://schemas.microsoft.com/office/drawing/2014/main" id="{05BE85FD-97DC-294A-EBD9-8955339999AD}"/>
              </a:ext>
            </a:extLst>
          </p:cNvPr>
          <p:cNvSpPr txBox="1">
            <a:spLocks noGrp="1"/>
          </p:cNvSpPr>
          <p:nvPr>
            <p:ph type="sldNum" sz="quarter" idx="7"/>
          </p:nvPr>
        </p:nvSpPr>
        <p:spPr>
          <a:xfrm>
            <a:off x="17763881" y="10489411"/>
            <a:ext cx="441569" cy="323165"/>
          </a:xfrm>
          <a:prstGeom prst="rect">
            <a:avLst/>
          </a:prstGeom>
        </p:spPr>
        <p:txBody>
          <a:bodyPr vert="horz" wrap="square" lIns="0" tIns="7620" rIns="0" bIns="0" rtlCol="0">
            <a:spAutoFit/>
          </a:bodyPr>
          <a:lstStyle/>
          <a:p>
            <a:pPr marL="110489">
              <a:lnSpc>
                <a:spcPct val="100000"/>
              </a:lnSpc>
              <a:spcBef>
                <a:spcPts val="60"/>
              </a:spcBef>
            </a:pPr>
            <a:r>
              <a:rPr lang="en-US" spc="-50" dirty="0"/>
              <a:t>16</a:t>
            </a:r>
            <a:endParaRPr spc="-50" dirty="0"/>
          </a:p>
        </p:txBody>
      </p:sp>
    </p:spTree>
    <p:extLst>
      <p:ext uri="{BB962C8B-B14F-4D97-AF65-F5344CB8AC3E}">
        <p14:creationId xmlns:p14="http://schemas.microsoft.com/office/powerpoint/2010/main" val="33531205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765F9B-6696-B972-2226-D1E189A5FC3A}"/>
            </a:ext>
          </a:extLst>
        </p:cNvPr>
        <p:cNvGrpSpPr/>
        <p:nvPr/>
      </p:nvGrpSpPr>
      <p:grpSpPr>
        <a:xfrm>
          <a:off x="0" y="0"/>
          <a:ext cx="0" cy="0"/>
          <a:chOff x="0" y="0"/>
          <a:chExt cx="0" cy="0"/>
        </a:xfrm>
      </p:grpSpPr>
      <p:sp>
        <p:nvSpPr>
          <p:cNvPr id="31" name="object 31">
            <a:extLst>
              <a:ext uri="{FF2B5EF4-FFF2-40B4-BE49-F238E27FC236}">
                <a16:creationId xmlns:a16="http://schemas.microsoft.com/office/drawing/2014/main" id="{3CBF7594-EB7C-42DC-A004-A949B50C0118}"/>
              </a:ext>
            </a:extLst>
          </p:cNvPr>
          <p:cNvSpPr txBox="1"/>
          <p:nvPr/>
        </p:nvSpPr>
        <p:spPr>
          <a:xfrm>
            <a:off x="12185650" y="93370"/>
            <a:ext cx="7390801" cy="392415"/>
          </a:xfrm>
          <a:prstGeom prst="rect">
            <a:avLst/>
          </a:prstGeom>
        </p:spPr>
        <p:txBody>
          <a:bodyPr vert="horz" wrap="square" lIns="0" tIns="15240" rIns="0" bIns="0" rtlCol="0">
            <a:spAutoFit/>
          </a:bodyPr>
          <a:lstStyle/>
          <a:p>
            <a:pPr marL="12700">
              <a:lnSpc>
                <a:spcPct val="100000"/>
              </a:lnSpc>
              <a:spcBef>
                <a:spcPts val="120"/>
              </a:spcBef>
            </a:pPr>
            <a:r>
              <a:rPr lang="en-US" sz="2450" b="1" spc="-10" dirty="0">
                <a:solidFill>
                  <a:srgbClr val="F9B900"/>
                </a:solidFill>
                <a:latin typeface="Arial"/>
                <a:cs typeface="Arial"/>
              </a:rPr>
              <a:t>MACHINE LEARNING NEURAL ARCHITECTURES</a:t>
            </a:r>
            <a:endParaRPr sz="2450" dirty="0">
              <a:latin typeface="Arial"/>
              <a:cs typeface="Arial"/>
            </a:endParaRPr>
          </a:p>
        </p:txBody>
      </p:sp>
      <p:sp>
        <p:nvSpPr>
          <p:cNvPr id="40" name="object 40">
            <a:extLst>
              <a:ext uri="{FF2B5EF4-FFF2-40B4-BE49-F238E27FC236}">
                <a16:creationId xmlns:a16="http://schemas.microsoft.com/office/drawing/2014/main" id="{F02EDDB1-69B1-5B31-5100-061AB4188643}"/>
              </a:ext>
            </a:extLst>
          </p:cNvPr>
          <p:cNvSpPr txBox="1">
            <a:spLocks noGrp="1"/>
          </p:cNvSpPr>
          <p:nvPr>
            <p:ph type="sldNum" sz="quarter" idx="7"/>
          </p:nvPr>
        </p:nvSpPr>
        <p:spPr>
          <a:xfrm>
            <a:off x="17763881" y="10489411"/>
            <a:ext cx="441569" cy="323165"/>
          </a:xfrm>
          <a:prstGeom prst="rect">
            <a:avLst/>
          </a:prstGeom>
        </p:spPr>
        <p:txBody>
          <a:bodyPr vert="horz" wrap="square" lIns="0" tIns="7620" rIns="0" bIns="0" rtlCol="0">
            <a:spAutoFit/>
          </a:bodyPr>
          <a:lstStyle/>
          <a:p>
            <a:pPr marL="110489">
              <a:lnSpc>
                <a:spcPct val="100000"/>
              </a:lnSpc>
              <a:spcBef>
                <a:spcPts val="60"/>
              </a:spcBef>
            </a:pPr>
            <a:r>
              <a:rPr lang="en-US" spc="-50" dirty="0"/>
              <a:t>17</a:t>
            </a:r>
            <a:endParaRPr spc="-50" dirty="0"/>
          </a:p>
        </p:txBody>
      </p:sp>
      <p:sp>
        <p:nvSpPr>
          <p:cNvPr id="42" name="Footer Placeholder 41">
            <a:extLst>
              <a:ext uri="{FF2B5EF4-FFF2-40B4-BE49-F238E27FC236}">
                <a16:creationId xmlns:a16="http://schemas.microsoft.com/office/drawing/2014/main" id="{79DDC709-436D-681F-A5BC-B39DD908BECA}"/>
              </a:ext>
            </a:extLst>
          </p:cNvPr>
          <p:cNvSpPr>
            <a:spLocks noGrp="1"/>
          </p:cNvSpPr>
          <p:nvPr>
            <p:ph type="ftr" sz="quarter" idx="5"/>
          </p:nvPr>
        </p:nvSpPr>
        <p:spPr/>
        <p:txBody>
          <a:bodyPr/>
          <a:lstStyle/>
          <a:p>
            <a:pPr marL="12700">
              <a:lnSpc>
                <a:spcPct val="100000"/>
              </a:lnSpc>
              <a:spcBef>
                <a:spcPts val="55"/>
              </a:spcBef>
            </a:pPr>
            <a:r>
              <a:rPr lang="en-US"/>
              <a:t>Junaid Khan</a:t>
            </a:r>
            <a:endParaRPr lang="en-US" spc="-10" dirty="0"/>
          </a:p>
        </p:txBody>
      </p:sp>
      <p:sp>
        <p:nvSpPr>
          <p:cNvPr id="15" name="object 55">
            <a:extLst>
              <a:ext uri="{FF2B5EF4-FFF2-40B4-BE49-F238E27FC236}">
                <a16:creationId xmlns:a16="http://schemas.microsoft.com/office/drawing/2014/main" id="{6C45E548-AB29-AF6A-D228-DF2A61135003}"/>
              </a:ext>
            </a:extLst>
          </p:cNvPr>
          <p:cNvSpPr txBox="1"/>
          <p:nvPr/>
        </p:nvSpPr>
        <p:spPr>
          <a:xfrm>
            <a:off x="713010" y="1305995"/>
            <a:ext cx="10786840" cy="589457"/>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err="1">
                <a:solidFill>
                  <a:srgbClr val="F9B900"/>
                </a:solidFill>
                <a:latin typeface="Arial"/>
                <a:cs typeface="Arial"/>
              </a:rPr>
              <a:t>DeepONet</a:t>
            </a:r>
            <a:r>
              <a:rPr lang="en-US" sz="4000" b="1" dirty="0">
                <a:solidFill>
                  <a:srgbClr val="F9B900"/>
                </a:solidFill>
                <a:latin typeface="Arial"/>
                <a:cs typeface="Arial"/>
              </a:rPr>
              <a:t> vs MLP: Graphical Comparison</a:t>
            </a:r>
            <a:endParaRPr lang="en-US" sz="4000" dirty="0">
              <a:latin typeface="Arial"/>
              <a:cs typeface="Arial"/>
            </a:endParaRPr>
          </a:p>
        </p:txBody>
      </p:sp>
      <p:pic>
        <p:nvPicPr>
          <p:cNvPr id="3" name="Picture 2">
            <a:extLst>
              <a:ext uri="{FF2B5EF4-FFF2-40B4-BE49-F238E27FC236}">
                <a16:creationId xmlns:a16="http://schemas.microsoft.com/office/drawing/2014/main" id="{6E18DBF8-4AC0-8F4F-BA91-FC2BB0B1A609}"/>
              </a:ext>
            </a:extLst>
          </p:cNvPr>
          <p:cNvPicPr>
            <a:picLocks noChangeAspect="1"/>
          </p:cNvPicPr>
          <p:nvPr/>
        </p:nvPicPr>
        <p:blipFill>
          <a:blip r:embed="rId3">
            <a:extLst>
              <a:ext uri="{28A0092B-C50C-407E-A947-70E740481C1C}">
                <a14:useLocalDpi xmlns:a14="http://schemas.microsoft.com/office/drawing/2010/main" val="0"/>
              </a:ext>
            </a:extLst>
          </a:blip>
          <a:srcRect b="2155"/>
          <a:stretch>
            <a:fillRect/>
          </a:stretch>
        </p:blipFill>
        <p:spPr>
          <a:xfrm>
            <a:off x="1950707" y="1960813"/>
            <a:ext cx="16202685" cy="8116374"/>
          </a:xfrm>
          <a:prstGeom prst="rect">
            <a:avLst/>
          </a:prstGeom>
        </p:spPr>
      </p:pic>
    </p:spTree>
    <p:extLst>
      <p:ext uri="{BB962C8B-B14F-4D97-AF65-F5344CB8AC3E}">
        <p14:creationId xmlns:p14="http://schemas.microsoft.com/office/powerpoint/2010/main" val="22001753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21826-FA94-DB48-5D42-8935D6D1D2C9}"/>
            </a:ext>
          </a:extLst>
        </p:cNvPr>
        <p:cNvGrpSpPr/>
        <p:nvPr/>
      </p:nvGrpSpPr>
      <p:grpSpPr>
        <a:xfrm>
          <a:off x="0" y="0"/>
          <a:ext cx="0" cy="0"/>
          <a:chOff x="0" y="0"/>
          <a:chExt cx="0" cy="0"/>
        </a:xfrm>
      </p:grpSpPr>
      <p:sp>
        <p:nvSpPr>
          <p:cNvPr id="31" name="object 31">
            <a:extLst>
              <a:ext uri="{FF2B5EF4-FFF2-40B4-BE49-F238E27FC236}">
                <a16:creationId xmlns:a16="http://schemas.microsoft.com/office/drawing/2014/main" id="{E81F6641-AEC7-F7E8-C02B-75F82C552A32}"/>
              </a:ext>
            </a:extLst>
          </p:cNvPr>
          <p:cNvSpPr txBox="1"/>
          <p:nvPr/>
        </p:nvSpPr>
        <p:spPr>
          <a:xfrm>
            <a:off x="13709650" y="93370"/>
            <a:ext cx="5866801" cy="392415"/>
          </a:xfrm>
          <a:prstGeom prst="rect">
            <a:avLst/>
          </a:prstGeom>
        </p:spPr>
        <p:txBody>
          <a:bodyPr vert="horz" wrap="square" lIns="0" tIns="15240" rIns="0" bIns="0" rtlCol="0">
            <a:spAutoFit/>
          </a:bodyPr>
          <a:lstStyle/>
          <a:p>
            <a:pPr marL="12700">
              <a:lnSpc>
                <a:spcPct val="100000"/>
              </a:lnSpc>
              <a:spcBef>
                <a:spcPts val="120"/>
              </a:spcBef>
            </a:pPr>
            <a:r>
              <a:rPr lang="en-US" sz="2450" b="1" spc="-10" dirty="0">
                <a:solidFill>
                  <a:srgbClr val="F9B900"/>
                </a:solidFill>
                <a:latin typeface="Arial"/>
                <a:cs typeface="Arial"/>
              </a:rPr>
              <a:t>MACHINE LEARNING QCD EVOLUTION</a:t>
            </a:r>
            <a:endParaRPr sz="2450" dirty="0">
              <a:latin typeface="Arial"/>
              <a:cs typeface="Arial"/>
            </a:endParaRPr>
          </a:p>
        </p:txBody>
      </p:sp>
      <p:sp>
        <p:nvSpPr>
          <p:cNvPr id="40" name="object 40">
            <a:extLst>
              <a:ext uri="{FF2B5EF4-FFF2-40B4-BE49-F238E27FC236}">
                <a16:creationId xmlns:a16="http://schemas.microsoft.com/office/drawing/2014/main" id="{42567455-E374-09F8-D9C8-5EDE11E96090}"/>
              </a:ext>
            </a:extLst>
          </p:cNvPr>
          <p:cNvSpPr txBox="1">
            <a:spLocks noGrp="1"/>
          </p:cNvSpPr>
          <p:nvPr>
            <p:ph type="sldNum" sz="quarter" idx="7"/>
          </p:nvPr>
        </p:nvSpPr>
        <p:spPr>
          <a:xfrm>
            <a:off x="17763881" y="10489411"/>
            <a:ext cx="441569" cy="323165"/>
          </a:xfrm>
          <a:prstGeom prst="rect">
            <a:avLst/>
          </a:prstGeom>
        </p:spPr>
        <p:txBody>
          <a:bodyPr vert="horz" wrap="square" lIns="0" tIns="7620" rIns="0" bIns="0" rtlCol="0">
            <a:spAutoFit/>
          </a:bodyPr>
          <a:lstStyle/>
          <a:p>
            <a:pPr marL="110489">
              <a:lnSpc>
                <a:spcPct val="100000"/>
              </a:lnSpc>
              <a:spcBef>
                <a:spcPts val="60"/>
              </a:spcBef>
            </a:pPr>
            <a:r>
              <a:rPr lang="en-US" spc="-50" dirty="0"/>
              <a:t>18</a:t>
            </a:r>
            <a:endParaRPr spc="-50" dirty="0"/>
          </a:p>
        </p:txBody>
      </p:sp>
      <p:sp>
        <p:nvSpPr>
          <p:cNvPr id="42" name="Footer Placeholder 41">
            <a:extLst>
              <a:ext uri="{FF2B5EF4-FFF2-40B4-BE49-F238E27FC236}">
                <a16:creationId xmlns:a16="http://schemas.microsoft.com/office/drawing/2014/main" id="{A32B9F43-6EEB-28DA-B374-F6AB81C6DC6E}"/>
              </a:ext>
            </a:extLst>
          </p:cNvPr>
          <p:cNvSpPr>
            <a:spLocks noGrp="1"/>
          </p:cNvSpPr>
          <p:nvPr>
            <p:ph type="ftr" sz="quarter" idx="5"/>
          </p:nvPr>
        </p:nvSpPr>
        <p:spPr/>
        <p:txBody>
          <a:bodyPr/>
          <a:lstStyle/>
          <a:p>
            <a:pPr marL="12700">
              <a:lnSpc>
                <a:spcPct val="100000"/>
              </a:lnSpc>
              <a:spcBef>
                <a:spcPts val="55"/>
              </a:spcBef>
            </a:pPr>
            <a:r>
              <a:rPr lang="en-US"/>
              <a:t>Junaid Khan</a:t>
            </a:r>
            <a:endParaRPr lang="en-US" spc="-10" dirty="0"/>
          </a:p>
        </p:txBody>
      </p:sp>
      <p:sp>
        <p:nvSpPr>
          <p:cNvPr id="15" name="object 55">
            <a:extLst>
              <a:ext uri="{FF2B5EF4-FFF2-40B4-BE49-F238E27FC236}">
                <a16:creationId xmlns:a16="http://schemas.microsoft.com/office/drawing/2014/main" id="{EB9905CB-AA60-BD91-111D-0AC2C478A536}"/>
              </a:ext>
            </a:extLst>
          </p:cNvPr>
          <p:cNvSpPr txBox="1"/>
          <p:nvPr/>
        </p:nvSpPr>
        <p:spPr>
          <a:xfrm>
            <a:off x="713010" y="1305995"/>
            <a:ext cx="9110440" cy="589457"/>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a:solidFill>
                  <a:srgbClr val="F9B900"/>
                </a:solidFill>
                <a:latin typeface="Arial"/>
                <a:cs typeface="Arial"/>
              </a:rPr>
              <a:t>ML Global Analysis Workflow</a:t>
            </a:r>
            <a:endParaRPr lang="en-US" sz="4000" dirty="0">
              <a:latin typeface="Arial"/>
              <a:cs typeface="Arial"/>
            </a:endParaRPr>
          </a:p>
        </p:txBody>
      </p:sp>
      <p:grpSp>
        <p:nvGrpSpPr>
          <p:cNvPr id="3" name="Group 2">
            <a:extLst>
              <a:ext uri="{FF2B5EF4-FFF2-40B4-BE49-F238E27FC236}">
                <a16:creationId xmlns:a16="http://schemas.microsoft.com/office/drawing/2014/main" id="{CEDBD1E6-8EA2-6E5F-C8FA-2970425123FA}"/>
              </a:ext>
            </a:extLst>
          </p:cNvPr>
          <p:cNvGrpSpPr/>
          <p:nvPr/>
        </p:nvGrpSpPr>
        <p:grpSpPr>
          <a:xfrm>
            <a:off x="3033488" y="2301875"/>
            <a:ext cx="13579924" cy="7556827"/>
            <a:chOff x="3033488" y="2301875"/>
            <a:chExt cx="13579924" cy="7556827"/>
          </a:xfrm>
        </p:grpSpPr>
        <p:grpSp>
          <p:nvGrpSpPr>
            <p:cNvPr id="5" name="Group 4">
              <a:extLst>
                <a:ext uri="{FF2B5EF4-FFF2-40B4-BE49-F238E27FC236}">
                  <a16:creationId xmlns:a16="http://schemas.microsoft.com/office/drawing/2014/main" id="{0EB3A855-07C5-8403-E81F-62ED0CCA5BF4}"/>
                </a:ext>
              </a:extLst>
            </p:cNvPr>
            <p:cNvGrpSpPr/>
            <p:nvPr/>
          </p:nvGrpSpPr>
          <p:grpSpPr>
            <a:xfrm>
              <a:off x="3033488" y="2301875"/>
              <a:ext cx="13579924" cy="7556827"/>
              <a:chOff x="1775280" y="1362148"/>
              <a:chExt cx="8741664" cy="4864478"/>
            </a:xfrm>
          </p:grpSpPr>
          <p:pic>
            <p:nvPicPr>
              <p:cNvPr id="10" name="Picture 9">
                <a:extLst>
                  <a:ext uri="{FF2B5EF4-FFF2-40B4-BE49-F238E27FC236}">
                    <a16:creationId xmlns:a16="http://schemas.microsoft.com/office/drawing/2014/main" id="{B94DB5E7-9952-A0F5-4D2A-1B7259BAE844}"/>
                  </a:ext>
                </a:extLst>
              </p:cNvPr>
              <p:cNvPicPr>
                <a:picLocks noChangeAspect="1"/>
              </p:cNvPicPr>
              <p:nvPr/>
            </p:nvPicPr>
            <p:blipFill>
              <a:blip r:embed="rId3"/>
              <a:stretch>
                <a:fillRect/>
              </a:stretch>
            </p:blipFill>
            <p:spPr>
              <a:xfrm>
                <a:off x="1775280" y="1362148"/>
                <a:ext cx="8741664" cy="4864478"/>
              </a:xfrm>
              <a:prstGeom prst="rect">
                <a:avLst/>
              </a:prstGeom>
              <a:ln>
                <a:solidFill>
                  <a:schemeClr val="tx1"/>
                </a:solidFill>
              </a:ln>
            </p:spPr>
          </p:pic>
          <p:sp>
            <p:nvSpPr>
              <p:cNvPr id="11" name="Oval 10">
                <a:extLst>
                  <a:ext uri="{FF2B5EF4-FFF2-40B4-BE49-F238E27FC236}">
                    <a16:creationId xmlns:a16="http://schemas.microsoft.com/office/drawing/2014/main" id="{78BF549E-C4F8-01E9-0751-A87284CC8B9A}"/>
                  </a:ext>
                </a:extLst>
              </p:cNvPr>
              <p:cNvSpPr/>
              <p:nvPr/>
            </p:nvSpPr>
            <p:spPr>
              <a:xfrm>
                <a:off x="6991974" y="2536228"/>
                <a:ext cx="428627" cy="261896"/>
              </a:xfrm>
              <a:prstGeom prst="ellipse">
                <a:avLst/>
              </a:prstGeom>
              <a:noFill/>
              <a:ln w="28575">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EADEAC9-92A2-C78F-F643-7EEF6F1E624F}"/>
                  </a:ext>
                </a:extLst>
              </p:cNvPr>
              <p:cNvSpPr/>
              <p:nvPr/>
            </p:nvSpPr>
            <p:spPr>
              <a:xfrm>
                <a:off x="3422197" y="3744717"/>
                <a:ext cx="433414" cy="222467"/>
              </a:xfrm>
              <a:prstGeom prst="ellipse">
                <a:avLst/>
              </a:prstGeom>
              <a:noFill/>
              <a:ln w="28575">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Rectangle 1">
              <a:extLst>
                <a:ext uri="{FF2B5EF4-FFF2-40B4-BE49-F238E27FC236}">
                  <a16:creationId xmlns:a16="http://schemas.microsoft.com/office/drawing/2014/main" id="{420E293F-FB56-A345-BDD6-057349BBBD4B}"/>
                </a:ext>
              </a:extLst>
            </p:cNvPr>
            <p:cNvSpPr/>
            <p:nvPr/>
          </p:nvSpPr>
          <p:spPr>
            <a:xfrm flipV="1">
              <a:off x="14090650" y="8931275"/>
              <a:ext cx="2446562" cy="851227"/>
            </a:xfrm>
            <a:prstGeom prst="rect">
              <a:avLst/>
            </a:prstGeom>
            <a:solidFill>
              <a:schemeClr val="lt1"/>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solidFill>
                  <a:schemeClr val="bg1"/>
                </a:solidFill>
              </a:endParaRPr>
            </a:p>
          </p:txBody>
        </p:sp>
      </p:grpSp>
    </p:spTree>
    <p:extLst>
      <p:ext uri="{BB962C8B-B14F-4D97-AF65-F5344CB8AC3E}">
        <p14:creationId xmlns:p14="http://schemas.microsoft.com/office/powerpoint/2010/main" val="19326465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CF2700-41B4-207D-F06A-525C104CED11}"/>
            </a:ext>
          </a:extLst>
        </p:cNvPr>
        <p:cNvGrpSpPr/>
        <p:nvPr/>
      </p:nvGrpSpPr>
      <p:grpSpPr>
        <a:xfrm>
          <a:off x="0" y="0"/>
          <a:ext cx="0" cy="0"/>
          <a:chOff x="0" y="0"/>
          <a:chExt cx="0" cy="0"/>
        </a:xfrm>
      </p:grpSpPr>
      <p:sp>
        <p:nvSpPr>
          <p:cNvPr id="31" name="object 31">
            <a:extLst>
              <a:ext uri="{FF2B5EF4-FFF2-40B4-BE49-F238E27FC236}">
                <a16:creationId xmlns:a16="http://schemas.microsoft.com/office/drawing/2014/main" id="{381B82C7-7B36-81FB-FF6F-0041A93B3302}"/>
              </a:ext>
            </a:extLst>
          </p:cNvPr>
          <p:cNvSpPr txBox="1"/>
          <p:nvPr/>
        </p:nvSpPr>
        <p:spPr>
          <a:xfrm>
            <a:off x="13709650" y="93370"/>
            <a:ext cx="5866801" cy="392415"/>
          </a:xfrm>
          <a:prstGeom prst="rect">
            <a:avLst/>
          </a:prstGeom>
        </p:spPr>
        <p:txBody>
          <a:bodyPr vert="horz" wrap="square" lIns="0" tIns="15240" rIns="0" bIns="0" rtlCol="0">
            <a:spAutoFit/>
          </a:bodyPr>
          <a:lstStyle/>
          <a:p>
            <a:pPr marL="12700">
              <a:lnSpc>
                <a:spcPct val="100000"/>
              </a:lnSpc>
              <a:spcBef>
                <a:spcPts val="120"/>
              </a:spcBef>
            </a:pPr>
            <a:r>
              <a:rPr lang="en-US" sz="2450" b="1" spc="-10" dirty="0">
                <a:solidFill>
                  <a:srgbClr val="F9B900"/>
                </a:solidFill>
                <a:latin typeface="Arial"/>
                <a:cs typeface="Arial"/>
              </a:rPr>
              <a:t>MACHINE LEARNING QCD EVOLUTION</a:t>
            </a:r>
            <a:endParaRPr sz="2450" dirty="0">
              <a:latin typeface="Arial"/>
              <a:cs typeface="Arial"/>
            </a:endParaRPr>
          </a:p>
        </p:txBody>
      </p:sp>
      <p:sp>
        <p:nvSpPr>
          <p:cNvPr id="40" name="object 40">
            <a:extLst>
              <a:ext uri="{FF2B5EF4-FFF2-40B4-BE49-F238E27FC236}">
                <a16:creationId xmlns:a16="http://schemas.microsoft.com/office/drawing/2014/main" id="{501FA5AD-4A4F-277D-B219-E809CDADF184}"/>
              </a:ext>
            </a:extLst>
          </p:cNvPr>
          <p:cNvSpPr txBox="1">
            <a:spLocks noGrp="1"/>
          </p:cNvSpPr>
          <p:nvPr>
            <p:ph type="sldNum" sz="quarter" idx="7"/>
          </p:nvPr>
        </p:nvSpPr>
        <p:spPr>
          <a:xfrm>
            <a:off x="17763881" y="10489411"/>
            <a:ext cx="441569" cy="323165"/>
          </a:xfrm>
          <a:prstGeom prst="rect">
            <a:avLst/>
          </a:prstGeom>
        </p:spPr>
        <p:txBody>
          <a:bodyPr vert="horz" wrap="square" lIns="0" tIns="7620" rIns="0" bIns="0" rtlCol="0">
            <a:spAutoFit/>
          </a:bodyPr>
          <a:lstStyle/>
          <a:p>
            <a:pPr marL="110489">
              <a:lnSpc>
                <a:spcPct val="100000"/>
              </a:lnSpc>
              <a:spcBef>
                <a:spcPts val="60"/>
              </a:spcBef>
            </a:pPr>
            <a:r>
              <a:rPr lang="en-US" spc="-50" dirty="0"/>
              <a:t>19</a:t>
            </a:r>
            <a:endParaRPr spc="-50" dirty="0"/>
          </a:p>
        </p:txBody>
      </p:sp>
      <p:sp>
        <p:nvSpPr>
          <p:cNvPr id="42" name="Footer Placeholder 41">
            <a:extLst>
              <a:ext uri="{FF2B5EF4-FFF2-40B4-BE49-F238E27FC236}">
                <a16:creationId xmlns:a16="http://schemas.microsoft.com/office/drawing/2014/main" id="{7DCE36E0-1574-4DC2-9387-64549C65C471}"/>
              </a:ext>
            </a:extLst>
          </p:cNvPr>
          <p:cNvSpPr>
            <a:spLocks noGrp="1"/>
          </p:cNvSpPr>
          <p:nvPr>
            <p:ph type="ftr" sz="quarter" idx="5"/>
          </p:nvPr>
        </p:nvSpPr>
        <p:spPr/>
        <p:txBody>
          <a:bodyPr/>
          <a:lstStyle/>
          <a:p>
            <a:pPr marL="12700">
              <a:lnSpc>
                <a:spcPct val="100000"/>
              </a:lnSpc>
              <a:spcBef>
                <a:spcPts val="55"/>
              </a:spcBef>
            </a:pPr>
            <a:r>
              <a:rPr lang="en-US"/>
              <a:t>Junaid Khan</a:t>
            </a:r>
            <a:endParaRPr lang="en-US" spc="-10" dirty="0"/>
          </a:p>
        </p:txBody>
      </p:sp>
      <p:sp>
        <p:nvSpPr>
          <p:cNvPr id="15" name="object 55">
            <a:extLst>
              <a:ext uri="{FF2B5EF4-FFF2-40B4-BE49-F238E27FC236}">
                <a16:creationId xmlns:a16="http://schemas.microsoft.com/office/drawing/2014/main" id="{CD571290-D5B7-8D7D-3188-D97EFEF5D7DD}"/>
              </a:ext>
            </a:extLst>
          </p:cNvPr>
          <p:cNvSpPr txBox="1"/>
          <p:nvPr/>
        </p:nvSpPr>
        <p:spPr>
          <a:xfrm>
            <a:off x="713010" y="1305995"/>
            <a:ext cx="10177240" cy="589457"/>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a:solidFill>
                  <a:srgbClr val="F9B900"/>
                </a:solidFill>
                <a:latin typeface="Arial"/>
                <a:cs typeface="Arial"/>
              </a:rPr>
              <a:t>1- Multi-Layer Perceptron (MLP) Model:</a:t>
            </a:r>
            <a:endParaRPr lang="en-US" sz="4000" dirty="0">
              <a:latin typeface="Arial"/>
              <a:cs typeface="Arial"/>
            </a:endParaRPr>
          </a:p>
        </p:txBody>
      </p:sp>
      <p:pic>
        <p:nvPicPr>
          <p:cNvPr id="6" name="Picture 5">
            <a:extLst>
              <a:ext uri="{FF2B5EF4-FFF2-40B4-BE49-F238E27FC236}">
                <a16:creationId xmlns:a16="http://schemas.microsoft.com/office/drawing/2014/main" id="{59EBD29E-9108-1CDB-3314-421B8558DA08}"/>
              </a:ext>
            </a:extLst>
          </p:cNvPr>
          <p:cNvPicPr>
            <a:picLocks noChangeAspect="1"/>
          </p:cNvPicPr>
          <p:nvPr/>
        </p:nvPicPr>
        <p:blipFill>
          <a:blip r:embed="rId3"/>
          <a:stretch>
            <a:fillRect/>
          </a:stretch>
        </p:blipFill>
        <p:spPr>
          <a:xfrm>
            <a:off x="908050" y="2183549"/>
            <a:ext cx="10812145" cy="8440249"/>
          </a:xfrm>
          <a:prstGeom prst="rect">
            <a:avLst/>
          </a:prstGeom>
        </p:spPr>
      </p:pic>
      <p:pic>
        <p:nvPicPr>
          <p:cNvPr id="13" name="Picture 12">
            <a:extLst>
              <a:ext uri="{FF2B5EF4-FFF2-40B4-BE49-F238E27FC236}">
                <a16:creationId xmlns:a16="http://schemas.microsoft.com/office/drawing/2014/main" id="{76A09C7D-27F0-5B28-6658-FCFF621D3EE3}"/>
              </a:ext>
            </a:extLst>
          </p:cNvPr>
          <p:cNvPicPr>
            <a:picLocks noChangeAspect="1"/>
          </p:cNvPicPr>
          <p:nvPr/>
        </p:nvPicPr>
        <p:blipFill>
          <a:blip r:embed="rId4"/>
          <a:stretch>
            <a:fillRect/>
          </a:stretch>
        </p:blipFill>
        <p:spPr>
          <a:xfrm>
            <a:off x="11618690" y="3309854"/>
            <a:ext cx="7772400" cy="6187637"/>
          </a:xfrm>
          <a:prstGeom prst="rect">
            <a:avLst/>
          </a:prstGeom>
        </p:spPr>
      </p:pic>
    </p:spTree>
    <p:extLst>
      <p:ext uri="{BB962C8B-B14F-4D97-AF65-F5344CB8AC3E}">
        <p14:creationId xmlns:p14="http://schemas.microsoft.com/office/powerpoint/2010/main" val="13284911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1A2479-FC31-4A2A-D542-8513BE3467A3}"/>
            </a:ext>
          </a:extLst>
        </p:cNvPr>
        <p:cNvGrpSpPr/>
        <p:nvPr/>
      </p:nvGrpSpPr>
      <p:grpSpPr>
        <a:xfrm>
          <a:off x="0" y="0"/>
          <a:ext cx="0" cy="0"/>
          <a:chOff x="0" y="0"/>
          <a:chExt cx="0" cy="0"/>
        </a:xfrm>
      </p:grpSpPr>
      <p:sp>
        <p:nvSpPr>
          <p:cNvPr id="31" name="object 31">
            <a:extLst>
              <a:ext uri="{FF2B5EF4-FFF2-40B4-BE49-F238E27FC236}">
                <a16:creationId xmlns:a16="http://schemas.microsoft.com/office/drawing/2014/main" id="{644F4831-8BC8-3B04-FAB2-DC92C71880DC}"/>
              </a:ext>
            </a:extLst>
          </p:cNvPr>
          <p:cNvSpPr txBox="1"/>
          <p:nvPr/>
        </p:nvSpPr>
        <p:spPr>
          <a:xfrm>
            <a:off x="13709650" y="93370"/>
            <a:ext cx="5866801" cy="392415"/>
          </a:xfrm>
          <a:prstGeom prst="rect">
            <a:avLst/>
          </a:prstGeom>
        </p:spPr>
        <p:txBody>
          <a:bodyPr vert="horz" wrap="square" lIns="0" tIns="15240" rIns="0" bIns="0" rtlCol="0">
            <a:spAutoFit/>
          </a:bodyPr>
          <a:lstStyle/>
          <a:p>
            <a:pPr marL="12700">
              <a:lnSpc>
                <a:spcPct val="100000"/>
              </a:lnSpc>
              <a:spcBef>
                <a:spcPts val="120"/>
              </a:spcBef>
            </a:pPr>
            <a:r>
              <a:rPr lang="en-US" sz="2450" b="1" spc="-10" dirty="0">
                <a:solidFill>
                  <a:srgbClr val="F9B900"/>
                </a:solidFill>
                <a:latin typeface="Arial"/>
                <a:cs typeface="Arial"/>
              </a:rPr>
              <a:t>MACHINE LEARNING QCD EVOLUTION</a:t>
            </a:r>
            <a:endParaRPr sz="2450" dirty="0">
              <a:latin typeface="Arial"/>
              <a:cs typeface="Arial"/>
            </a:endParaRPr>
          </a:p>
        </p:txBody>
      </p:sp>
      <p:sp>
        <p:nvSpPr>
          <p:cNvPr id="40" name="object 40">
            <a:extLst>
              <a:ext uri="{FF2B5EF4-FFF2-40B4-BE49-F238E27FC236}">
                <a16:creationId xmlns:a16="http://schemas.microsoft.com/office/drawing/2014/main" id="{5908C297-96B9-7638-ECCB-729073CF15DD}"/>
              </a:ext>
            </a:extLst>
          </p:cNvPr>
          <p:cNvSpPr txBox="1">
            <a:spLocks noGrp="1"/>
          </p:cNvSpPr>
          <p:nvPr>
            <p:ph type="sldNum" sz="quarter" idx="7"/>
          </p:nvPr>
        </p:nvSpPr>
        <p:spPr>
          <a:xfrm>
            <a:off x="17763881" y="10489411"/>
            <a:ext cx="441569" cy="323165"/>
          </a:xfrm>
          <a:prstGeom prst="rect">
            <a:avLst/>
          </a:prstGeom>
        </p:spPr>
        <p:txBody>
          <a:bodyPr vert="horz" wrap="square" lIns="0" tIns="7620" rIns="0" bIns="0" rtlCol="0">
            <a:spAutoFit/>
          </a:bodyPr>
          <a:lstStyle/>
          <a:p>
            <a:pPr marL="110489">
              <a:lnSpc>
                <a:spcPct val="100000"/>
              </a:lnSpc>
              <a:spcBef>
                <a:spcPts val="60"/>
              </a:spcBef>
            </a:pPr>
            <a:r>
              <a:rPr lang="en-US" spc="-50" dirty="0"/>
              <a:t>20</a:t>
            </a:r>
            <a:endParaRPr spc="-50" dirty="0"/>
          </a:p>
        </p:txBody>
      </p:sp>
      <p:sp>
        <p:nvSpPr>
          <p:cNvPr id="42" name="Footer Placeholder 41">
            <a:extLst>
              <a:ext uri="{FF2B5EF4-FFF2-40B4-BE49-F238E27FC236}">
                <a16:creationId xmlns:a16="http://schemas.microsoft.com/office/drawing/2014/main" id="{984AB35C-AB9F-BBC5-4A4D-CBD5365A1B71}"/>
              </a:ext>
            </a:extLst>
          </p:cNvPr>
          <p:cNvSpPr>
            <a:spLocks noGrp="1"/>
          </p:cNvSpPr>
          <p:nvPr>
            <p:ph type="ftr" sz="quarter" idx="5"/>
          </p:nvPr>
        </p:nvSpPr>
        <p:spPr/>
        <p:txBody>
          <a:bodyPr/>
          <a:lstStyle/>
          <a:p>
            <a:pPr marL="12700">
              <a:lnSpc>
                <a:spcPct val="100000"/>
              </a:lnSpc>
              <a:spcBef>
                <a:spcPts val="55"/>
              </a:spcBef>
            </a:pPr>
            <a:r>
              <a:rPr lang="en-US"/>
              <a:t>Junaid Khan</a:t>
            </a:r>
            <a:endParaRPr lang="en-US" spc="-10" dirty="0"/>
          </a:p>
        </p:txBody>
      </p:sp>
      <p:sp>
        <p:nvSpPr>
          <p:cNvPr id="15" name="object 55">
            <a:extLst>
              <a:ext uri="{FF2B5EF4-FFF2-40B4-BE49-F238E27FC236}">
                <a16:creationId xmlns:a16="http://schemas.microsoft.com/office/drawing/2014/main" id="{AFE6E1F8-03BA-AF35-C0A5-45B40A6BD443}"/>
              </a:ext>
            </a:extLst>
          </p:cNvPr>
          <p:cNvSpPr txBox="1"/>
          <p:nvPr/>
        </p:nvSpPr>
        <p:spPr>
          <a:xfrm>
            <a:off x="713010" y="1305995"/>
            <a:ext cx="10177240" cy="589457"/>
          </a:xfrm>
          <a:prstGeom prst="rect">
            <a:avLst/>
          </a:prstGeom>
        </p:spPr>
        <p:txBody>
          <a:bodyPr vert="horz" wrap="square" lIns="0" tIns="6350" rIns="0" bIns="0" rtlCol="0">
            <a:spAutoFit/>
          </a:bodyPr>
          <a:lstStyle/>
          <a:p>
            <a:pPr marL="12065" marR="5080" algn="l">
              <a:lnSpc>
                <a:spcPct val="101400"/>
              </a:lnSpc>
              <a:spcBef>
                <a:spcPts val="50"/>
              </a:spcBef>
            </a:pPr>
            <a:r>
              <a:rPr lang="en-US" sz="4000" b="1" dirty="0">
                <a:solidFill>
                  <a:srgbClr val="F9B900"/>
                </a:solidFill>
                <a:latin typeface="Arial"/>
                <a:cs typeface="Arial"/>
              </a:rPr>
              <a:t>2- </a:t>
            </a:r>
            <a:r>
              <a:rPr lang="en-US" sz="4000" b="1" dirty="0" err="1">
                <a:solidFill>
                  <a:srgbClr val="F9B900"/>
                </a:solidFill>
                <a:latin typeface="Arial"/>
                <a:cs typeface="Arial"/>
              </a:rPr>
              <a:t>DeepONet</a:t>
            </a:r>
            <a:r>
              <a:rPr lang="en-US" sz="4000" b="1" dirty="0">
                <a:solidFill>
                  <a:srgbClr val="F9B900"/>
                </a:solidFill>
                <a:latin typeface="Arial"/>
                <a:cs typeface="Arial"/>
              </a:rPr>
              <a:t> Model</a:t>
            </a:r>
            <a:endParaRPr lang="en-US" sz="4000" dirty="0">
              <a:latin typeface="Arial"/>
              <a:cs typeface="Arial"/>
            </a:endParaRPr>
          </a:p>
        </p:txBody>
      </p:sp>
      <p:sp>
        <p:nvSpPr>
          <p:cNvPr id="10" name="TextBox 9">
            <a:extLst>
              <a:ext uri="{FF2B5EF4-FFF2-40B4-BE49-F238E27FC236}">
                <a16:creationId xmlns:a16="http://schemas.microsoft.com/office/drawing/2014/main" id="{EAE09A6A-F79F-6BC9-AB15-D1923E60B0CA}"/>
              </a:ext>
            </a:extLst>
          </p:cNvPr>
          <p:cNvSpPr txBox="1"/>
          <p:nvPr/>
        </p:nvSpPr>
        <p:spPr>
          <a:xfrm>
            <a:off x="1428114" y="2378075"/>
            <a:ext cx="9462135" cy="4134465"/>
          </a:xfrm>
          <a:prstGeom prst="rect">
            <a:avLst/>
          </a:prstGeom>
          <a:noFill/>
        </p:spPr>
        <p:txBody>
          <a:bodyPr wrap="square">
            <a:spAutoFit/>
          </a:bodyPr>
          <a:lstStyle/>
          <a:p>
            <a:pPr>
              <a:buNone/>
            </a:pPr>
            <a:r>
              <a:rPr lang="en-US" sz="2400" b="1" dirty="0">
                <a:solidFill>
                  <a:srgbClr val="FFFFFF"/>
                </a:solidFill>
                <a:effectLst/>
                <a:latin typeface="Arial" panose="020B0604020202020204" pitchFamily="34" charset="0"/>
              </a:rPr>
              <a:t>Neural Network Setup</a:t>
            </a:r>
          </a:p>
          <a:p>
            <a:pPr>
              <a:buNone/>
            </a:pPr>
            <a:endParaRPr lang="en-US" sz="2400" dirty="0">
              <a:solidFill>
                <a:srgbClr val="FFFFFF"/>
              </a:solidFill>
              <a:effectLst/>
              <a:latin typeface="Arial" panose="020B0604020202020204" pitchFamily="34" charset="0"/>
            </a:endParaRPr>
          </a:p>
          <a:p>
            <a:pPr>
              <a:spcBef>
                <a:spcPts val="750"/>
              </a:spcBef>
              <a:buNone/>
            </a:pPr>
            <a:r>
              <a:rPr lang="en-US" sz="2400" b="1" dirty="0">
                <a:solidFill>
                  <a:srgbClr val="FFFFFF"/>
                </a:solidFill>
                <a:effectLst/>
                <a:latin typeface="Arial" panose="020B0604020202020204" pitchFamily="34" charset="0"/>
              </a:rPr>
              <a:t>With test dataset</a:t>
            </a:r>
            <a:r>
              <a:rPr lang="en-US" sz="2400" dirty="0">
                <a:solidFill>
                  <a:srgbClr val="FFFFFF"/>
                </a:solidFill>
                <a:effectLst/>
                <a:latin typeface="Arial" panose="020B0604020202020204" pitchFamily="34" charset="0"/>
              </a:rPr>
              <a:t>, Varying </a:t>
            </a:r>
            <a:r>
              <a:rPr lang="en-US" sz="2400" b="1" dirty="0">
                <a:solidFill>
                  <a:srgbClr val="FFFFFF"/>
                </a:solidFill>
                <a:effectLst/>
                <a:latin typeface="Arial" panose="020B0604020202020204" pitchFamily="34" charset="0"/>
              </a:rPr>
              <a:t>C</a:t>
            </a:r>
            <a:r>
              <a:rPr lang="en-US" sz="2400" dirty="0">
                <a:solidFill>
                  <a:srgbClr val="FFFFFF"/>
                </a:solidFill>
                <a:effectLst/>
                <a:latin typeface="Arial" panose="020B0604020202020204" pitchFamily="34" charset="0"/>
              </a:rPr>
              <a:t> and </a:t>
            </a:r>
            <a:r>
              <a:rPr lang="en-US" sz="2400" b="1" dirty="0">
                <a:solidFill>
                  <a:srgbClr val="FFFFFF"/>
                </a:solidFill>
                <a:effectLst/>
                <a:latin typeface="Arial" panose="020B0604020202020204" pitchFamily="34" charset="0"/>
              </a:rPr>
              <a:t>QS0</a:t>
            </a:r>
            <a:r>
              <a:rPr lang="en-US" sz="2400" dirty="0">
                <a:solidFill>
                  <a:srgbClr val="FFFFFF"/>
                </a:solidFill>
                <a:effectLst/>
                <a:latin typeface="Arial" panose="020B0604020202020204" pitchFamily="34" charset="0"/>
              </a:rPr>
              <a:t> and 11,998,500 data points:</a:t>
            </a:r>
          </a:p>
          <a:p>
            <a:pPr>
              <a:spcBef>
                <a:spcPts val="750"/>
              </a:spcBef>
              <a:buNone/>
            </a:pPr>
            <a:endParaRPr lang="en-US" sz="2400" b="1" dirty="0">
              <a:solidFill>
                <a:srgbClr val="FFFFFF"/>
              </a:solidFill>
              <a:effectLst/>
              <a:latin typeface="Arial" panose="020B0604020202020204" pitchFamily="34" charset="0"/>
            </a:endParaRPr>
          </a:p>
          <a:p>
            <a:pPr>
              <a:spcBef>
                <a:spcPts val="750"/>
              </a:spcBef>
              <a:buNone/>
            </a:pPr>
            <a:r>
              <a:rPr lang="en-US" sz="2400" b="1" dirty="0">
                <a:solidFill>
                  <a:srgbClr val="FFFFFF"/>
                </a:solidFill>
                <a:effectLst/>
                <a:latin typeface="Arial" panose="020B0604020202020204" pitchFamily="34" charset="0"/>
              </a:rPr>
              <a:t>Training time: </a:t>
            </a:r>
            <a:r>
              <a:rPr lang="en-US" sz="2400" dirty="0">
                <a:solidFill>
                  <a:srgbClr val="FFFFFF"/>
                </a:solidFill>
                <a:effectLst/>
                <a:latin typeface="Arial" panose="020B0604020202020204" pitchFamily="34" charset="0"/>
              </a:rPr>
              <a:t>~1 hour, 100 epochs</a:t>
            </a:r>
          </a:p>
          <a:p>
            <a:pPr>
              <a:spcBef>
                <a:spcPts val="750"/>
              </a:spcBef>
              <a:buNone/>
            </a:pPr>
            <a:endParaRPr lang="en-US" sz="2400" b="1" dirty="0">
              <a:solidFill>
                <a:srgbClr val="FFFFFF"/>
              </a:solidFill>
              <a:effectLst/>
              <a:latin typeface="Arial" panose="020B0604020202020204" pitchFamily="34" charset="0"/>
            </a:endParaRPr>
          </a:p>
          <a:p>
            <a:pPr>
              <a:spcBef>
                <a:spcPts val="750"/>
              </a:spcBef>
              <a:buNone/>
            </a:pPr>
            <a:r>
              <a:rPr lang="en-US" sz="2400" b="1" dirty="0">
                <a:solidFill>
                  <a:srgbClr val="FFFFFF"/>
                </a:solidFill>
                <a:effectLst/>
                <a:latin typeface="Arial" panose="020B0604020202020204" pitchFamily="34" charset="0"/>
              </a:rPr>
              <a:t>Size of </a:t>
            </a:r>
            <a:r>
              <a:rPr lang="en-US" sz="2400" b="1" dirty="0" err="1">
                <a:solidFill>
                  <a:srgbClr val="FFFFFF"/>
                </a:solidFill>
                <a:effectLst/>
                <a:latin typeface="Arial" panose="020B0604020202020204" pitchFamily="34" charset="0"/>
              </a:rPr>
              <a:t>keras</a:t>
            </a:r>
            <a:r>
              <a:rPr lang="en-US" sz="2400" b="1" dirty="0">
                <a:solidFill>
                  <a:srgbClr val="FFFFFF"/>
                </a:solidFill>
                <a:effectLst/>
                <a:latin typeface="Arial" panose="020B0604020202020204" pitchFamily="34" charset="0"/>
              </a:rPr>
              <a:t> model save:</a:t>
            </a:r>
            <a:r>
              <a:rPr lang="en-US" sz="2400" dirty="0">
                <a:solidFill>
                  <a:srgbClr val="FFFFFF"/>
                </a:solidFill>
                <a:effectLst/>
                <a:latin typeface="Arial" panose="020B0604020202020204" pitchFamily="34" charset="0"/>
              </a:rPr>
              <a:t> 11mb</a:t>
            </a:r>
          </a:p>
          <a:p>
            <a:pPr>
              <a:spcBef>
                <a:spcPts val="750"/>
              </a:spcBef>
              <a:buNone/>
            </a:pPr>
            <a:endParaRPr lang="en-US" sz="2400" b="1" dirty="0">
              <a:solidFill>
                <a:srgbClr val="FFFFFF"/>
              </a:solidFill>
              <a:effectLst/>
              <a:latin typeface="Arial" panose="020B0604020202020204" pitchFamily="34" charset="0"/>
            </a:endParaRPr>
          </a:p>
          <a:p>
            <a:pPr>
              <a:spcBef>
                <a:spcPts val="750"/>
              </a:spcBef>
              <a:buNone/>
            </a:pPr>
            <a:r>
              <a:rPr lang="en-US" sz="2400" b="1" dirty="0">
                <a:solidFill>
                  <a:srgbClr val="FFFFFF"/>
                </a:solidFill>
                <a:effectLst/>
                <a:latin typeface="Arial" panose="020B0604020202020204" pitchFamily="34" charset="0"/>
              </a:rPr>
              <a:t>Inference time:</a:t>
            </a:r>
            <a:r>
              <a:rPr lang="en-US" sz="2400" dirty="0">
                <a:solidFill>
                  <a:srgbClr val="FFFFFF"/>
                </a:solidFill>
                <a:effectLst/>
                <a:latin typeface="Arial" panose="020B0604020202020204" pitchFamily="34" charset="0"/>
              </a:rPr>
              <a:t> less than 1 second for full grid</a:t>
            </a:r>
          </a:p>
        </p:txBody>
      </p:sp>
      <p:sp>
        <p:nvSpPr>
          <p:cNvPr id="16" name="TextBox 15">
            <a:extLst>
              <a:ext uri="{FF2B5EF4-FFF2-40B4-BE49-F238E27FC236}">
                <a16:creationId xmlns:a16="http://schemas.microsoft.com/office/drawing/2014/main" id="{C7E1EDD3-1583-053B-1900-57CAAF63BD10}"/>
              </a:ext>
            </a:extLst>
          </p:cNvPr>
          <p:cNvSpPr txBox="1"/>
          <p:nvPr/>
        </p:nvSpPr>
        <p:spPr>
          <a:xfrm>
            <a:off x="1403476" y="6995163"/>
            <a:ext cx="8953374" cy="3046988"/>
          </a:xfrm>
          <a:prstGeom prst="rect">
            <a:avLst/>
          </a:prstGeom>
          <a:noFill/>
        </p:spPr>
        <p:txBody>
          <a:bodyPr wrap="square">
            <a:spAutoFit/>
          </a:bodyPr>
          <a:lstStyle/>
          <a:p>
            <a:pPr>
              <a:buNone/>
            </a:pPr>
            <a:r>
              <a:rPr lang="en-US" sz="2400" b="1" dirty="0">
                <a:solidFill>
                  <a:srgbClr val="0000FF"/>
                </a:solidFill>
                <a:effectLst/>
                <a:latin typeface="Arial" panose="020B0604020202020204" pitchFamily="34" charset="0"/>
              </a:rPr>
              <a:t>“</a:t>
            </a:r>
            <a:r>
              <a:rPr lang="en-US" sz="2400" b="1" dirty="0" err="1">
                <a:solidFill>
                  <a:srgbClr val="0000FF"/>
                </a:solidFill>
                <a:effectLst/>
                <a:latin typeface="Arial" panose="020B0604020202020204" pitchFamily="34" charset="0"/>
              </a:rPr>
              <a:t>DeepONet</a:t>
            </a:r>
            <a:r>
              <a:rPr lang="en-US" sz="2400" b="1" dirty="0">
                <a:solidFill>
                  <a:srgbClr val="0000FF"/>
                </a:solidFill>
                <a:effectLst/>
                <a:latin typeface="Arial" panose="020B0604020202020204" pitchFamily="34" charset="0"/>
              </a:rPr>
              <a:t>: </a:t>
            </a:r>
            <a:r>
              <a:rPr lang="en-US" sz="2400" dirty="0">
                <a:solidFill>
                  <a:srgbClr val="0000FF"/>
                </a:solidFill>
                <a:effectLst/>
                <a:latin typeface="Arial" panose="020B0604020202020204" pitchFamily="34" charset="0"/>
              </a:rPr>
              <a:t>Learning nonlinear operators for identifying </a:t>
            </a:r>
            <a:br>
              <a:rPr lang="en-US" sz="2400" b="1" dirty="0">
                <a:solidFill>
                  <a:srgbClr val="000000"/>
                </a:solidFill>
                <a:effectLst/>
                <a:latin typeface="Arial" panose="020B0604020202020204" pitchFamily="34" charset="0"/>
              </a:rPr>
            </a:br>
            <a:r>
              <a:rPr lang="en-US" sz="2400" dirty="0">
                <a:solidFill>
                  <a:srgbClr val="0000FF"/>
                </a:solidFill>
                <a:effectLst/>
                <a:latin typeface="Arial" panose="020B0604020202020204" pitchFamily="34" charset="0"/>
              </a:rPr>
              <a:t>differential equations based on the universal approximation </a:t>
            </a:r>
            <a:br>
              <a:rPr lang="en-US" sz="2400" b="1" dirty="0">
                <a:solidFill>
                  <a:srgbClr val="000000"/>
                </a:solidFill>
                <a:effectLst/>
                <a:latin typeface="Arial" panose="020B0604020202020204" pitchFamily="34" charset="0"/>
              </a:rPr>
            </a:br>
            <a:r>
              <a:rPr lang="en-US" sz="2400" dirty="0">
                <a:solidFill>
                  <a:srgbClr val="0000FF"/>
                </a:solidFill>
                <a:effectLst/>
                <a:latin typeface="Arial" panose="020B0604020202020204" pitchFamily="34" charset="0"/>
              </a:rPr>
              <a:t>theorem of operators” </a:t>
            </a:r>
            <a:r>
              <a:rPr lang="en-US" sz="2400" u="sng" dirty="0">
                <a:solidFill>
                  <a:srgbClr val="0000FF"/>
                </a:solidFill>
                <a:effectLst/>
                <a:latin typeface="Arial" panose="020B0604020202020204" pitchFamily="34" charset="0"/>
              </a:rPr>
              <a:t>https://</a:t>
            </a:r>
            <a:r>
              <a:rPr lang="en-US" sz="2400" u="sng" dirty="0" err="1">
                <a:solidFill>
                  <a:srgbClr val="0000FF"/>
                </a:solidFill>
                <a:effectLst/>
                <a:latin typeface="Arial" panose="020B0604020202020204" pitchFamily="34" charset="0"/>
              </a:rPr>
              <a:t>arxiv.org</a:t>
            </a:r>
            <a:r>
              <a:rPr lang="en-US" sz="2400" u="sng" dirty="0">
                <a:solidFill>
                  <a:srgbClr val="0000FF"/>
                </a:solidFill>
                <a:effectLst/>
                <a:latin typeface="Arial" panose="020B0604020202020204" pitchFamily="34" charset="0"/>
              </a:rPr>
              <a:t>/pdf/1910.03193</a:t>
            </a:r>
            <a:br>
              <a:rPr lang="en-US" sz="2400" dirty="0">
                <a:effectLst/>
                <a:latin typeface="Arial" panose="020B0604020202020204" pitchFamily="34" charset="0"/>
              </a:rPr>
            </a:br>
            <a:endParaRPr lang="en-US" sz="2400" dirty="0">
              <a:effectLst/>
              <a:latin typeface="Arial" panose="020B0604020202020204" pitchFamily="34" charset="0"/>
            </a:endParaRPr>
          </a:p>
          <a:p>
            <a:pPr>
              <a:buNone/>
            </a:pPr>
            <a:r>
              <a:rPr lang="en-US" sz="2400" dirty="0">
                <a:solidFill>
                  <a:srgbClr val="FFFFFF"/>
                </a:solidFill>
                <a:effectLst/>
                <a:latin typeface="Arial" panose="020B0604020202020204" pitchFamily="34" charset="0"/>
              </a:rPr>
              <a:t>Two sub-networks a branch and trunk. Branch and Trunk network can be any network, MLP (dense connection) chosen for simplicity. Trunk network also uses a simple </a:t>
            </a:r>
            <a:r>
              <a:rPr lang="en-US" sz="2400" dirty="0" err="1">
                <a:solidFill>
                  <a:srgbClr val="FFFFFF"/>
                </a:solidFill>
                <a:effectLst/>
                <a:latin typeface="Arial" panose="020B0604020202020204" pitchFamily="34" charset="0"/>
              </a:rPr>
              <a:t>fourier</a:t>
            </a:r>
            <a:r>
              <a:rPr lang="en-US" sz="2400" dirty="0">
                <a:solidFill>
                  <a:srgbClr val="FFFFFF"/>
                </a:solidFill>
                <a:effectLst/>
                <a:latin typeface="Arial" panose="020B0604020202020204" pitchFamily="34" charset="0"/>
              </a:rPr>
              <a:t> features layer to give access to high dimensional information.</a:t>
            </a:r>
          </a:p>
        </p:txBody>
      </p:sp>
      <p:pic>
        <p:nvPicPr>
          <p:cNvPr id="17" name="Picture 16">
            <a:extLst>
              <a:ext uri="{FF2B5EF4-FFF2-40B4-BE49-F238E27FC236}">
                <a16:creationId xmlns:a16="http://schemas.microsoft.com/office/drawing/2014/main" id="{0C55F65E-0D49-5252-EC2B-B4E7598F9698}"/>
              </a:ext>
            </a:extLst>
          </p:cNvPr>
          <p:cNvPicPr>
            <a:picLocks noChangeAspect="1"/>
          </p:cNvPicPr>
          <p:nvPr/>
        </p:nvPicPr>
        <p:blipFill>
          <a:blip r:embed="rId3"/>
          <a:stretch>
            <a:fillRect/>
          </a:stretch>
        </p:blipFill>
        <p:spPr>
          <a:xfrm>
            <a:off x="10991773" y="3347600"/>
            <a:ext cx="8222639" cy="6329880"/>
          </a:xfrm>
          <a:prstGeom prst="rect">
            <a:avLst/>
          </a:prstGeom>
        </p:spPr>
      </p:pic>
    </p:spTree>
    <p:extLst>
      <p:ext uri="{BB962C8B-B14F-4D97-AF65-F5344CB8AC3E}">
        <p14:creationId xmlns:p14="http://schemas.microsoft.com/office/powerpoint/2010/main" val="30264309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7723</TotalTime>
  <Words>633</Words>
  <Application>Microsoft Macintosh PowerPoint</Application>
  <PresentationFormat>Custom</PresentationFormat>
  <Paragraphs>168</Paragraphs>
  <Slides>20</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Arial</vt:lpstr>
      <vt:lpstr>Cambria</vt:lpstr>
      <vt:lpstr>Courier New</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HUGS_CoupledChannel_June_2025 </dc:title>
  <cp:lastModifiedBy>Junaid Saif Khan</cp:lastModifiedBy>
  <cp:revision>133</cp:revision>
  <dcterms:created xsi:type="dcterms:W3CDTF">2025-10-06T05:44:42Z</dcterms:created>
  <dcterms:modified xsi:type="dcterms:W3CDTF">2026-06-05T15:29:09Z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2025-06-13T00:00:00Z</vt:filetime>
  </property>
  <property fmtid="{D5CDD505-2E9C-101B-9397-08002B2CF9AE}" pid="3" name="Creator">
    <vt:lpwstr>Keynote</vt:lpwstr>
  </property>
  <property fmtid="{D5CDD505-2E9C-101B-9397-08002B2CF9AE}" pid="4" name="LastSaved">
    <vt:filetime>2025-10-06T00:00:00Z</vt:filetime>
  </property>
  <property fmtid="{D5CDD505-2E9C-101B-9397-08002B2CF9AE}" pid="5" name="Producer">
    <vt:lpwstr>macOS Version 14.6.1 (Build 23G93) Quartz PDFContext</vt:lpwstr>
  </property>
</Properties>
</file>