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Tahoma-bold.fntdata"/><Relationship Id="rId10" Type="http://schemas.openxmlformats.org/officeDocument/2006/relationships/slide" Target="slides/slide4.xml"/><Relationship Id="rId21" Type="http://schemas.openxmlformats.org/officeDocument/2006/relationships/font" Target="fonts/Tahom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89315b3ad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e89315b3ad_2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89315b3ad_2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e89315b3ad_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89315b3ad_2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e89315b3ad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89315b3ad_2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e89315b3ad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89315b3ad_2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e89315b3ad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e89315b3a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e89315b3a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89315b3a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89315b3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89315b3a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89315b3a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89315b3ad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89315b3ad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89315b3ad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89315b3ad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89315b3ad_2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e89315b3ad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89315b3ad_2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e89315b3ad_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89315b3ad_2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e89315b3ad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e89315b3ad_2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e89315b3ad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" showMasterSp="0">
  <p:cSld name="1_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498730"/>
            <a:ext cx="7772400" cy="109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1614728"/>
            <a:ext cx="6858000" cy="621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2227484" y="2257128"/>
            <a:ext cx="4675187" cy="2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685802" y="2602879"/>
            <a:ext cx="3713203" cy="48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4731147" y="2602879"/>
            <a:ext cx="3713203" cy="48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2" name="Google Shape;62;p14"/>
          <p:cNvGrpSpPr/>
          <p:nvPr/>
        </p:nvGrpSpPr>
        <p:grpSpPr>
          <a:xfrm>
            <a:off x="3381322" y="3638224"/>
            <a:ext cx="2381356" cy="1224387"/>
            <a:chOff x="4428154" y="3921547"/>
            <a:chExt cx="3330175" cy="2282968"/>
          </a:xfrm>
        </p:grpSpPr>
        <p:grpSp>
          <p:nvGrpSpPr>
            <p:cNvPr id="63" name="Google Shape;63;p14"/>
            <p:cNvGrpSpPr/>
            <p:nvPr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pic>
            <p:nvPicPr>
              <p:cNvPr id="65" name="Google Shape;65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6" name="Google Shape;6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685800" y="1246327"/>
            <a:ext cx="7772400" cy="109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1143000" y="2362325"/>
            <a:ext cx="6858000" cy="621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8650" y="1369219"/>
            <a:ext cx="7886700" cy="2637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628650" y="1369220"/>
            <a:ext cx="3886200" cy="2769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629150" y="1369220"/>
            <a:ext cx="3886200" cy="2769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15414" y="1580266"/>
            <a:ext cx="7887058" cy="2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615414" y="1953180"/>
            <a:ext cx="7887058" cy="2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3" type="body"/>
          </p:nvPr>
        </p:nvSpPr>
        <p:spPr>
          <a:xfrm>
            <a:off x="615414" y="2326094"/>
            <a:ext cx="7887058" cy="2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4" type="body"/>
          </p:nvPr>
        </p:nvSpPr>
        <p:spPr>
          <a:xfrm>
            <a:off x="615414" y="2699009"/>
            <a:ext cx="7887058" cy="2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5" type="body"/>
          </p:nvPr>
        </p:nvSpPr>
        <p:spPr>
          <a:xfrm>
            <a:off x="615414" y="3071923"/>
            <a:ext cx="7887058" cy="2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6" type="body"/>
          </p:nvPr>
        </p:nvSpPr>
        <p:spPr>
          <a:xfrm>
            <a:off x="615414" y="3444839"/>
            <a:ext cx="7887058" cy="2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/>
        </p:nvSpPr>
        <p:spPr>
          <a:xfrm>
            <a:off x="615415" y="734096"/>
            <a:ext cx="608160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Blank" showMasterSp="0">
  <p:cSld name="Presentation Title 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ctrTitle"/>
          </p:nvPr>
        </p:nvSpPr>
        <p:spPr>
          <a:xfrm>
            <a:off x="685800" y="498730"/>
            <a:ext cx="7772400" cy="109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9"/>
          <p:cNvGrpSpPr/>
          <p:nvPr/>
        </p:nvGrpSpPr>
        <p:grpSpPr>
          <a:xfrm>
            <a:off x="3381322" y="3428999"/>
            <a:ext cx="2381356" cy="1224386"/>
            <a:chOff x="4428154" y="3921547"/>
            <a:chExt cx="3330175" cy="2282968"/>
          </a:xfrm>
        </p:grpSpPr>
        <p:grpSp>
          <p:nvGrpSpPr>
            <p:cNvPr id="88" name="Google Shape;88;p19"/>
            <p:cNvGrpSpPr/>
            <p:nvPr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89" name="Google Shape;89;p19"/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pic>
            <p:nvPicPr>
              <p:cNvPr id="90" name="Google Shape;90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1" name="Google Shape;9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>
            <p:ph idx="2" type="pic"/>
          </p:nvPr>
        </p:nvSpPr>
        <p:spPr>
          <a:xfrm>
            <a:off x="1" y="0"/>
            <a:ext cx="329339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0"/>
          <p:cNvSpPr/>
          <p:nvPr/>
        </p:nvSpPr>
        <p:spPr>
          <a:xfrm>
            <a:off x="3293391" y="0"/>
            <a:ext cx="585061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0"/>
          <p:cNvSpPr/>
          <p:nvPr/>
        </p:nvSpPr>
        <p:spPr>
          <a:xfrm>
            <a:off x="3180196" y="0"/>
            <a:ext cx="332143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0"/>
          <p:cNvSpPr txBox="1"/>
          <p:nvPr>
            <p:ph type="ctrTitle"/>
          </p:nvPr>
        </p:nvSpPr>
        <p:spPr>
          <a:xfrm>
            <a:off x="3909547" y="382834"/>
            <a:ext cx="5025224" cy="810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b="1" i="0" sz="3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4405587" y="1199100"/>
            <a:ext cx="4135996" cy="621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20"/>
          <p:cNvSpPr txBox="1"/>
          <p:nvPr>
            <p:ph idx="3" type="body"/>
          </p:nvPr>
        </p:nvSpPr>
        <p:spPr>
          <a:xfrm>
            <a:off x="4567133" y="1871024"/>
            <a:ext cx="3812907" cy="2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4" type="body"/>
          </p:nvPr>
        </p:nvSpPr>
        <p:spPr>
          <a:xfrm>
            <a:off x="4565558" y="2199735"/>
            <a:ext cx="3713203" cy="48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5" type="body"/>
          </p:nvPr>
        </p:nvSpPr>
        <p:spPr>
          <a:xfrm>
            <a:off x="4565556" y="2899206"/>
            <a:ext cx="3713203" cy="48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1" name="Google Shape;101;p20"/>
          <p:cNvCxnSpPr/>
          <p:nvPr/>
        </p:nvCxnSpPr>
        <p:spPr>
          <a:xfrm rot="10800000">
            <a:off x="5186168" y="2780080"/>
            <a:ext cx="247197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2" name="Google Shape;102;p20"/>
          <p:cNvGrpSpPr/>
          <p:nvPr/>
        </p:nvGrpSpPr>
        <p:grpSpPr>
          <a:xfrm>
            <a:off x="4654568" y="3557040"/>
            <a:ext cx="3347204" cy="1402456"/>
            <a:chOff x="2301428" y="3862555"/>
            <a:chExt cx="4541144" cy="2536946"/>
          </a:xfrm>
        </p:grpSpPr>
        <p:grpSp>
          <p:nvGrpSpPr>
            <p:cNvPr id="103" name="Google Shape;103;p20"/>
            <p:cNvGrpSpPr/>
            <p:nvPr/>
          </p:nvGrpSpPr>
          <p:grpSpPr>
            <a:xfrm>
              <a:off x="3799086" y="3862555"/>
              <a:ext cx="1408176" cy="1538935"/>
              <a:chOff x="5183237" y="4557650"/>
              <a:chExt cx="1408176" cy="1538935"/>
            </a:xfrm>
          </p:grpSpPr>
          <p:sp>
            <p:nvSpPr>
              <p:cNvPr id="104" name="Google Shape;104;p20"/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pic>
            <p:nvPicPr>
              <p:cNvPr id="105" name="Google Shape;105;p2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6" name="Google Shape;10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91740" y="5508222"/>
              <a:ext cx="4160520" cy="594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1428" y="5945387"/>
              <a:ext cx="4541144" cy="4541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3">
  <p:cSld name="Presentation Title 3">
    <p:bg>
      <p:bgPr>
        <a:solidFill>
          <a:schemeClr val="dk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 txBox="1"/>
          <p:nvPr>
            <p:ph type="ctrTitle"/>
          </p:nvPr>
        </p:nvSpPr>
        <p:spPr>
          <a:xfrm>
            <a:off x="685800" y="357749"/>
            <a:ext cx="7772400" cy="109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1143000" y="1473748"/>
            <a:ext cx="6858000" cy="621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2227484" y="2112239"/>
            <a:ext cx="4675187" cy="2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3" type="body"/>
          </p:nvPr>
        </p:nvSpPr>
        <p:spPr>
          <a:xfrm>
            <a:off x="685802" y="2457989"/>
            <a:ext cx="3713203" cy="48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4" type="body"/>
          </p:nvPr>
        </p:nvSpPr>
        <p:spPr>
          <a:xfrm>
            <a:off x="4731147" y="2457989"/>
            <a:ext cx="3713203" cy="48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5" name="Google Shape;115;p21"/>
          <p:cNvGrpSpPr/>
          <p:nvPr/>
        </p:nvGrpSpPr>
        <p:grpSpPr>
          <a:xfrm>
            <a:off x="3364314" y="3210005"/>
            <a:ext cx="2415372" cy="1224386"/>
            <a:chOff x="4884927" y="4571999"/>
            <a:chExt cx="2415372" cy="1632515"/>
          </a:xfrm>
        </p:grpSpPr>
        <p:pic>
          <p:nvPicPr>
            <p:cNvPr id="116" name="Google Shape;116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884927" y="5814339"/>
              <a:ext cx="2415372" cy="3901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" name="Google Shape;117;p21"/>
            <p:cNvGrpSpPr/>
            <p:nvPr/>
          </p:nvGrpSpPr>
          <p:grpSpPr>
            <a:xfrm>
              <a:off x="5594490" y="4571999"/>
              <a:ext cx="1006965" cy="1100469"/>
              <a:chOff x="5183237" y="4557650"/>
              <a:chExt cx="1408176" cy="1538935"/>
            </a:xfrm>
          </p:grpSpPr>
          <p:sp>
            <p:nvSpPr>
              <p:cNvPr id="118" name="Google Shape;118;p21"/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pic>
            <p:nvPicPr>
              <p:cNvPr id="119" name="Google Shape;119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623888" y="1282307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623888" y="3442101"/>
            <a:ext cx="7886700" cy="552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6" name="Google Shape;126;p23"/>
          <p:cNvSpPr txBox="1"/>
          <p:nvPr>
            <p:ph idx="2" type="body"/>
          </p:nvPr>
        </p:nvSpPr>
        <p:spPr>
          <a:xfrm>
            <a:off x="629842" y="1878806"/>
            <a:ext cx="3868340" cy="2320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8" name="Google Shape;128;p23"/>
          <p:cNvSpPr txBox="1"/>
          <p:nvPr>
            <p:ph idx="4" type="body"/>
          </p:nvPr>
        </p:nvSpPr>
        <p:spPr>
          <a:xfrm>
            <a:off x="4629152" y="1878806"/>
            <a:ext cx="3887391" cy="2320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>
            <p:ph idx="2" type="pic"/>
          </p:nvPr>
        </p:nvSpPr>
        <p:spPr>
          <a:xfrm>
            <a:off x="674105" y="517922"/>
            <a:ext cx="3560763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4"/>
          <p:cNvSpPr/>
          <p:nvPr>
            <p:ph idx="3" type="pic"/>
          </p:nvPr>
        </p:nvSpPr>
        <p:spPr>
          <a:xfrm>
            <a:off x="4957346" y="517922"/>
            <a:ext cx="3560763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887391" y="740572"/>
            <a:ext cx="4629150" cy="344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629841" y="1543053"/>
            <a:ext cx="2949178" cy="264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6"/>
          <p:cNvSpPr/>
          <p:nvPr>
            <p:ph idx="2" type="pic"/>
          </p:nvPr>
        </p:nvSpPr>
        <p:spPr>
          <a:xfrm>
            <a:off x="3887391" y="740572"/>
            <a:ext cx="3471863" cy="3470483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629841" y="1543051"/>
            <a:ext cx="2949178" cy="2668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628650" y="1369219"/>
            <a:ext cx="7886700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0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4318689"/>
            <a:ext cx="9144000" cy="824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7562" y="4439794"/>
            <a:ext cx="519272" cy="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567" y="4671175"/>
            <a:ext cx="2238295" cy="2324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34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Relationship Id="rId8" Type="http://schemas.openxmlformats.org/officeDocument/2006/relationships/image" Target="../media/image1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ctrTitle"/>
          </p:nvPr>
        </p:nvSpPr>
        <p:spPr>
          <a:xfrm>
            <a:off x="685800" y="914099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r>
              <a:rPr lang="en"/>
              <a:t>Physics-Informed Symbolic Regression for Quantum Evolution</a:t>
            </a:r>
            <a:endParaRPr/>
          </a:p>
        </p:txBody>
      </p:sp>
      <p:sp>
        <p:nvSpPr>
          <p:cNvPr id="148" name="Google Shape;148;p28"/>
          <p:cNvSpPr txBox="1"/>
          <p:nvPr>
            <p:ph idx="1" type="subTitle"/>
          </p:nvPr>
        </p:nvSpPr>
        <p:spPr>
          <a:xfrm>
            <a:off x="1143000" y="2930416"/>
            <a:ext cx="6858000" cy="62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/>
              <a:t>Nadeem Altamimi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/>
              <a:t>Advisor: </a:t>
            </a:r>
            <a:r>
              <a:rPr lang="en"/>
              <a:t>Matthew</a:t>
            </a:r>
            <a:r>
              <a:rPr lang="en"/>
              <a:t> Sievert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/>
              <a:t>EXCLAIM collaboration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Comparison: </a:t>
            </a:r>
            <a:r>
              <a:rPr lang="en"/>
              <a:t>𝛄(⍵) vs 𝛄(⍵,Q^2)</a:t>
            </a:r>
            <a:endParaRPr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434550" y="1253094"/>
            <a:ext cx="78867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We use this </a:t>
            </a:r>
            <a:r>
              <a:rPr lang="en" sz="1400"/>
              <a:t>Q^2 dependent form:</a:t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400"/>
              <a:t>Where: </a:t>
            </a:r>
            <a:endParaRPr sz="1400"/>
          </a:p>
        </p:txBody>
      </p:sp>
      <p:pic>
        <p:nvPicPr>
          <p:cNvPr id="220" name="Google Shape;220;p37" title="{&quot;red&quot;:0,&quot;green&quot;:0,&quot;blue&quot;:0,&quot;origURL&quot;:&quot;https://www.codecogs.com/eqnedit.php?latex=C_2%3D2.03#2&quot;,&quot;size&quot;:21,&quot;width&quot;:621,&quot;height&quot;:207.66141732283464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350" y="2485475"/>
            <a:ext cx="819751" cy="1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 title="{&quot;red&quot;:0,&quot;green&quot;:0,&quot;blue&quot;:0,&quot;origURL&quot;:&quot;https://www.codecogs.com/eqnedit.php?latex=%5Cmu%3D0.5#2&quot;,&quot;size&quot;:21,&quot;width&quot;:621,&quot;height&quot;:207.6614173228346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825" y="2485458"/>
            <a:ext cx="607272" cy="1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 title="{&quot;red&quot;:0,&quot;green&quot;:0,&quot;blue&quot;:0,&quot;origURL&quot;:&quot;https://www.codecogs.com/eqnedit.php?latex=%5Cbeta_0%3D11-%5Cfrac%7B2%7D%7B3%7Dn_f#2&quot;,&quot;size&quot;:21,&quot;width&quot;:621,&quot;height&quot;:207.66141732283464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7150" y="2404441"/>
            <a:ext cx="997331" cy="3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 title="{&quot;red&quot;:0,&quot;green&quot;:0,&quot;blue&quot;:0,&quot;origURL&quot;:&quot;https://www.codecogs.com/eqnedit.php?latex=%5Cgamma(%5Comega%2C%20Q%5E2)%20%3D%20C_F%20%5Cleft%5B%5Cfrac%7B3%7D%7B2%7D%20%2B%20%5Cfrac%7B1%7D%7B(%5Comega%2B1)(%5Comega%2B2)%7D%20-%202%5C%2C%5Cpsi(%5Comega%2B2)%20%2B%202%5C%2C%5Cpsi(1)%5Cright%5D%5C!%5Cleft(1%20%2B%20%5Cfrac%7BC_1%7D%7B%5Cbeta_0%20%5Clog(Q%5E2%2FQ_0%5E2)%7D%5Cright)%20%2B%20%5Cfrac%7BC_2%5C%2C%5Clog(Q%5E2%2FQ_0%5E2)%7D%7B%5Comega%5E2%20%2B%20%5Cmu%5E2%7D.#2&quot;,&quot;size&quot;:21,&quot;width&quot;:621,&quot;height&quot;:207.66141732283464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375" y="1794221"/>
            <a:ext cx="7799877" cy="44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 title="{&quot;red&quot;:0,&quot;green&quot;:0,&quot;blue&quot;:0,&quot;origURL&quot;:&quot;https://www.codecogs.com/eqnedit.php?latex=C_1%20%3D%202.8#2&quot;,&quot;size&quot;:21,&quot;width&quot;:621,&quot;height&quot;:207.66141732283464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1025" y="2485471"/>
            <a:ext cx="719900" cy="1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Model Comparison: 𝛄(⍵) vs 𝛄(⍵,Q^2)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8" title="3x3_form3_xf3_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175" y="1428397"/>
            <a:ext cx="3948225" cy="186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8" title="3x3_form3_gamma_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275" y="1428400"/>
            <a:ext cx="3953838" cy="18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Model Comparison: 𝛄(⍵) vs 𝛄(⍵,Q^2)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9" title="3x3_form3_gamma_w_q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50" y="1540272"/>
            <a:ext cx="4108252" cy="19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 title="3x3_form3_xf3_w_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502" y="1420447"/>
            <a:ext cx="4506097" cy="213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Comparison: 𝛄(⍵) vs 𝛄(⍵,Q^2)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628650" y="1369225"/>
            <a:ext cx="34233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Plotting the distribution of MSE’s for both PySR models, we can see that the true model gave better fits, showing that PySR managed to </a:t>
            </a:r>
            <a:r>
              <a:rPr lang="en" sz="1600"/>
              <a:t>distinguish</a:t>
            </a:r>
            <a:r>
              <a:rPr lang="en" sz="1600"/>
              <a:t> between the truth and the other model.</a:t>
            </a:r>
            <a:endParaRPr sz="1600"/>
          </a:p>
        </p:txBody>
      </p:sp>
      <p:pic>
        <p:nvPicPr>
          <p:cNvPr id="245" name="Google Shape;245;p40" title="form3_M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550" y="1175750"/>
            <a:ext cx="4824101" cy="26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628650" y="1728922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Regression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SR is a machine learning technique that produces analytical expressions that best describes a data set that we train it on. It finds both the </a:t>
            </a:r>
            <a:r>
              <a:rPr lang="en"/>
              <a:t>mathematical</a:t>
            </a:r>
            <a:r>
              <a:rPr lang="en"/>
              <a:t> structure and the numerical </a:t>
            </a:r>
            <a:r>
              <a:rPr lang="en"/>
              <a:t>coefficients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DGLAP Evolution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The non-singlet solution in Mellin space: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0" title="{&quot;red&quot;:0,&quot;green&quot;:0,&quot;blue&quot;:0,&quot;origURL&quot;:&quot;https://www.codecogs.com/eqnedit.php?latex=q_%7BNS%7D(%5Comega%2C%20Q%5E2)%20%3D%20q_%7BNS%7D(%5Comega%2C%20Q_0%5E2)%20%5Cleft(%20%5Cfrac%7B%5Calpha_s(Q%5E2)%7D%7B%5Calpha_s(Q_0%5E2)%7D%20%5Cright)%5E%7B-%5Cfrac%7B%5Cgamma_%7BNS%7D%5E%7B(0)%7D(%5Comega)%7D%7B2%5Cpi%20b_0%7D%7D#2&quot;,&quot;size&quot;:21,&quot;width&quot;:621,&quot;height&quot;:207.66141732283464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00" y="1790650"/>
            <a:ext cx="4619224" cy="8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 title="{&quot;red&quot;:0,&quot;green&quot;:0,&quot;blue&quot;:0,&quot;origURL&quot;:&quot;https://www.codecogs.com/eqnedit.php?latex=%5Cgamma_%7BNS%7D%5E%7B(0)%7D(%5Comega)%20%3D%20C_F%20%5Cleft%5B%20%5Cfrac%7B1%7D%7B%5Comega(%5Comega%2B1)%7D%20-%20%5Cfrac%7B3%7D%7B2%7D%20%2B%202%5Cleft(%5Cpsi(%5Comega%2B1)%20-%20%5Cpsi(1)%5Cright)%20%5Cright%5D#2&quot;,&quot;size&quot;:21,&quot;width&quot;:621,&quot;height&quot;:207.6614173228346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2760699"/>
            <a:ext cx="5155058" cy="5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 title="{&quot;red&quot;:0,&quot;green&quot;:0,&quot;blue&quot;:0,&quot;origURL&quot;:&quot;https://www.codecogs.com/eqnedit.php?latex=C_F%20%3D%20%5Cfrac%7B4%7D%7B3%7D%2C%20%5Cquad%20b_0%20%3D%20%5Cfrac%7B33%20-%202n_f%7D%7B12%5Cpi%7D#2&quot;,&quot;size&quot;:21,&quot;width&quot;:621,&quot;height&quot;:207.66141732283464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400" y="3448694"/>
            <a:ext cx="1920239" cy="37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664375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PySR for PDFs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664375" y="1364119"/>
            <a:ext cx="78867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700"/>
              <a:t>Following the HERAPDF parametrization starting at scale                                 :</a:t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700"/>
              <a:t>And in Mellin space:</a:t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1" title="{&quot;red&quot;:0,&quot;green&quot;:0,&quot;blue&quot;:0,&quot;origURL&quot;:&quot;https://www.codecogs.com/eqnedit.php?latex=Q%5E2%3D1.9%20GeV%5E2#0&quot;,&quot;size&quot;:21,&quot;width&quot;:621,&quot;height&quot;:207.66141732283464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600" y="1389675"/>
            <a:ext cx="1501600" cy="2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 title="{&quot;red&quot;:0,&quot;green&quot;:0,&quot;blue&quot;:0,&quot;origURL&quot;:&quot;https://www.codecogs.com/eqnedit.php?latex=xf(x)%3DAx%5EB(1-x)%5EC(1%2BDx%2BEx%5E2)#0&quot;,&quot;size&quot;:17,&quot;width&quot;:621,&quot;height&quot;:207.6614173228346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50" y="1737038"/>
            <a:ext cx="4759600" cy="3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 title="{&quot;red&quot;:0,&quot;green&quot;:0,&quot;blue&quot;:0,&quot;origURL&quot;:&quot;https://www.codecogs.com/eqnedit.php?latex=M(xf(x))%20%3D%20A%5CGamma(C%2B1)%5Cleft%5B%20%5Cfrac%7B%5CGamma(%5Comega%2BB)%7D%7B%5CGamma(%5Comega%2BB%2BC%2B1)%7D%20%2B%20%5Cfrac%7BD%5CGamma(%5Comega%2BB%2B1)%7D%7B%5CGamma(%5Comega%2BB%2BC%2B2)%7D%20%2B%20%5Cfrac%7BE%5CGamma(%5Comega%2BB%2B2)%7D%7B%5CGamma(%5Comega%2BB%2BC%2B3)%7D%20%5Cright%5D#0&quot;,&quot;size&quot;:21,&quot;width&quot;:621,&quot;height&quot;:207.6614173228346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375" y="2614774"/>
            <a:ext cx="6967821" cy="4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Extracting </a:t>
            </a:r>
            <a:r>
              <a:rPr lang="en"/>
              <a:t>𝛄(⍵) from Structure Functions 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628650" y="1241526"/>
            <a:ext cx="7886700" cy="29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/>
              <a:t>We can use DGLAP evolution to extract the </a:t>
            </a:r>
            <a:r>
              <a:rPr lang="en" sz="1200"/>
              <a:t>anomalous</a:t>
            </a:r>
            <a:r>
              <a:rPr lang="en" sz="1200"/>
              <a:t> dimensions from the structure function         :</a:t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/>
              <a:t>Then for the PDFs u and d we plug in the evolved equations in Mellin space which will get us the structure function in Mellin space too</a:t>
            </a:r>
            <a:endParaRPr sz="12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2" title="{&quot;red&quot;:0,&quot;green&quot;:0,&quot;blue&quot;:0,&quot;origURL&quot;:&quot;https://www.codecogs.com/eqnedit.php?latex=x%5Ctilde%7BF%7D_3#2&quot;,&quot;size&quot;:21,&quot;width&quot;:621,&quot;height&quot;:207.66141732283464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375" y="1293580"/>
            <a:ext cx="228300" cy="1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 title="{&quot;red&quot;:0,&quot;green&quot;:0,&quot;blue&quot;:0,&quot;origURL&quot;:&quot;https://www.codecogs.com/eqnedit.php?latex=x%5Ctilde%7BF%7D_%7B3%7D%20(x%2C%20Q%5E%7B2%7D%20)%20%3D%20C_u(Q%5E%7B2%7D%20)%20%5Ccdotp%20%20xu(x%2CQ%5E%7B2%7D%20)%20%2B%20C_d(Q%5E%7B2%7D%20)%20%5Ccdotp%20%20xd(x%2CQ%5E%7B2%7D%20)#2&quot;,&quot;size&quot;:21,&quot;width&quot;:621,&quot;height&quot;:207.6614173228346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50" y="1593310"/>
            <a:ext cx="5049398" cy="2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 title="{&quot;red&quot;:0,&quot;green&quot;:0,&quot;blue&quot;:0,&quot;origURL&quot;:&quot;https://www.codecogs.com/eqnedit.php?latex=%5Ckappa_Z(Q%5E%7B2%7D%20)%20%3D%20Q%5E%7B2%7D%20%20%2F%20%5B(Q%5E%7B2%7D%20%2BM_Z%5E%7B2%7D%20)%20.%204%20sin%5E%7B2%7D%20%5Ctheta_W%20cos%5E%7B2%7D%20%5Ctheta_W%5D#2&quot;,&quot;size&quot;:21,&quot;width&quot;:621,&quot;height&quot;:207.66141732283464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775" y="2682800"/>
            <a:ext cx="3747725" cy="2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 title="{&quot;red&quot;:0,&quot;green&quot;:0,&quot;blue&quot;:0,&quot;origURL&quot;:&quot;https://www.codecogs.com/eqnedit.php?latex=C_u(Q%5E%7B2%7D%20)%20%3D%202%5B-a_e%20.%20%5Ckappa_Z%20%5Ccdotp%20%20e_u.a_u%20%2B%202v_e.a_e%20.%20%5Ckappa_Z%5E%7B2%7D%20%20.%20v_u.a_u%5D#2&quot;,&quot;size&quot;:21,&quot;width&quot;:621,&quot;height&quot;:207.66141732283464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250" y="2034174"/>
            <a:ext cx="3866725" cy="2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 title="{&quot;red&quot;:0,&quot;green&quot;:0,&quot;blue&quot;:0,&quot;origURL&quot;:&quot;https://www.codecogs.com/eqnedit.php?latex=C_d(Q%5E%7B2%7D%20)%20%3D%202%5B-a_e%20.%20%5Ckappa_Z%20.%20e_d.a_d%20%2B%202v_e.a_e%20.%20%5Ckappa_Z%5E%7B2%7D%20%20.%20v_d.a_d%5D#2&quot;,&quot;size&quot;:21,&quot;width&quot;:621,&quot;height&quot;:207.66141732283464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238" y="2340526"/>
            <a:ext cx="3782790" cy="2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 title="{&quot;red&quot;:0,&quot;green&quot;:0,&quot;blue&quot;:0,&quot;origURL&quot;:&quot;http://www.texrendr.com/?eqn=%5Cbegin%7Barray%7D%7Bll%7D%0AM_Z%20%3D%2091.1876%5Ctext%7B%20GeV%7D%20%26%20%5Ctext%7BZ%20boson%20mass%7D%20%5C%5C%0A%5Csin%5E2%5Ctheta_W%20%3D%200.23127%20%26%20%5Ctext%7BWeinberg%20angle%7D%20%5C%5C%0Aa_e%3D%20(-0.5)%20%26%20%5Ctext%7Baxial%20coupling%20of%20%7D%20e%20%5Ctext%7B%20to%20%7D%20Z%20%5C%5C%0Av_e%3D%20(-0.5)%20%2B%202%5Csin%5E2%5Ctheta_W%20%26%20%5Ctext%7Bvector%20coupling%20of%20%7D%20e%20%5Ctext%7B%20to%20%7D%20Z%20%5C%5C%5B4pt%5D%0Ae_u%20%3D%20%2B2%2F3%2C%5Cquad%20e_d%20%3D%20(-%5Cfrac%7B1%7D%7B3%7D%20)%20%26%20%5Ctext%7Belectric%20charges%20of%20%7D%20u%2Cd%20%5C%5C%0Aa_u%20%3D%20%2B0.5%2C%5Cquad%20a_d%20%3D%20(-0.5)%20%26%20%5Ctext%7Baxial%20couplings%20of%20%7D%20u%2Cd%20%5Ctext%7B%20to%20%7D%20Z%20%5C%5C%0Av_u%20%3D%200.5%20-%20%5Cfrac%7B4%7D%7B3%7D%5Csin%5E2%5Ctheta_W%20%26%20%5Ctext%7Bvector%20coupling%20of%20%7D%20u%20%5Ctext%7B%20to%20%7D%20Z%20%5C%5C%0Av_d%3D%20(-0.5)%20%2B%20%5Cfrac%7B2%7D%7B3%7D%5Csin%5E2%5Ctheta_W%20%26%20%5Ctext%7Bvector%20coupling%20of%20%7D%20d%20%5Ctext%7B%20to%20%7D%20Z%0A%5Cend%7Barray%7D#2&quot;,&quot;size&quot;:12,&quot;width&quot;:621,&quot;height&quot;:233.29133858267718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3475" y="2006625"/>
            <a:ext cx="3131099" cy="12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Loss Function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an initial guess for </a:t>
            </a:r>
            <a:r>
              <a:rPr b="1" lang="en"/>
              <a:t>𝛄(⍵)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the PDFs in Mellin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Inverse transform to x-space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MSE with PDF / Structure function data in x-space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Comparison: 𝛄(⍵) vs 𝛄(⍵,Q^2)</a:t>
            </a:r>
            <a:endParaRPr/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700"/>
              <a:t>We start with data that is constructed from LO</a:t>
            </a:r>
            <a:r>
              <a:rPr lang="en" sz="1700"/>
              <a:t>𝛄(⍵)</a:t>
            </a:r>
            <a:r>
              <a:rPr lang="en" sz="1700"/>
              <a:t> and we do let PySR guess </a:t>
            </a:r>
            <a:r>
              <a:rPr lang="en" sz="1700"/>
              <a:t>𝛄(⍵) then 𝛄(⍵,Q^2)</a:t>
            </a:r>
            <a:endParaRPr sz="1700"/>
          </a:p>
        </p:txBody>
      </p:sp>
      <p:pic>
        <p:nvPicPr>
          <p:cNvPr id="197" name="Google Shape;197;p34" title="LO synthetic gamma(w) 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25" y="2048699"/>
            <a:ext cx="3005336" cy="18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 title="3x3_gamma_w_xF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225" y="1833350"/>
            <a:ext cx="4886850" cy="231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Model Comparison: 𝛄(⍵) vs 𝛄(⍵,Q^2)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5" title="3x3_gamma_w_q_xF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475" y="1369225"/>
            <a:ext cx="4648736" cy="220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 title="3x3_gamma_w_q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47472"/>
            <a:ext cx="4324324" cy="20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652000" y="3609900"/>
            <a:ext cx="5160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top 5 equations are Q^2 independent!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Model Comparison: 𝛄(⍵) vs 𝛄(⍵,Q^2)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6" title="Q^2 dependent vs independ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075" y="1069273"/>
            <a:ext cx="4811375" cy="26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758875" y="918150"/>
            <a:ext cx="8165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